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9.xml" ContentType="application/vnd.openxmlformats-officedocument.presentationml.notesSlide+xml"/>
  <Override PartName="/ppt/media/image3.jpg" ContentType="image/jpg"/>
  <Override PartName="/ppt/notesSlides/notesSlide30.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notesSlides/notesSlide3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3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38.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39.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40.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1.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notesSlides/notesSlide47.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48.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49.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50.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media/image6.jpg" ContentType="image/jpg"/>
  <Override PartName="/ppt/notesSlides/notesSlide55.xml" ContentType="application/vnd.openxmlformats-officedocument.presentationml.notesSlide+xml"/>
  <Override PartName="/ppt/charts/chart27.xml" ContentType="application/vnd.openxmlformats-officedocument.drawingml.chart+xml"/>
  <Override PartName="/ppt/theme/themeOverride26.xml" ContentType="application/vnd.openxmlformats-officedocument.themeOverride+xml"/>
  <Override PartName="/ppt/notesSlides/notesSlide56.xml" ContentType="application/vnd.openxmlformats-officedocument.presentationml.notesSlide+xml"/>
  <Override PartName="/ppt/charts/chart28.xml" ContentType="application/vnd.openxmlformats-officedocument.drawingml.chart+xml"/>
  <Override PartName="/ppt/theme/themeOverride27.xml" ContentType="application/vnd.openxmlformats-officedocument.themeOverride+xml"/>
  <Override PartName="/ppt/notesSlides/notesSlide57.xml" ContentType="application/vnd.openxmlformats-officedocument.presentationml.notesSlide+xml"/>
  <Override PartName="/ppt/charts/chart29.xml" ContentType="application/vnd.openxmlformats-officedocument.drawingml.chart+xml"/>
  <Override PartName="/ppt/theme/themeOverride28.xml" ContentType="application/vnd.openxmlformats-officedocument.themeOverride+xml"/>
  <Override PartName="/ppt/notesSlides/notesSlide58.xml" ContentType="application/vnd.openxmlformats-officedocument.presentationml.notesSlide+xml"/>
  <Override PartName="/ppt/charts/chart30.xml" ContentType="application/vnd.openxmlformats-officedocument.drawingml.chart+xml"/>
  <Override PartName="/ppt/theme/themeOverride29.xml" ContentType="application/vnd.openxmlformats-officedocument.themeOverride+xml"/>
  <Override PartName="/ppt/notesSlides/notesSlide59.xml" ContentType="application/vnd.openxmlformats-officedocument.presentationml.notesSlide+xml"/>
  <Override PartName="/ppt/charts/chart31.xml" ContentType="application/vnd.openxmlformats-officedocument.drawingml.chart+xml"/>
  <Override PartName="/ppt/theme/themeOverride30.xml" ContentType="application/vnd.openxmlformats-officedocument.themeOverride+xml"/>
  <Override PartName="/ppt/notesSlides/notesSlide60.xml" ContentType="application/vnd.openxmlformats-officedocument.presentationml.notesSlide+xml"/>
  <Override PartName="/ppt/charts/chart32.xml" ContentType="application/vnd.openxmlformats-officedocument.drawingml.chart+xml"/>
  <Override PartName="/ppt/theme/themeOverride31.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media/image9.jpg" ContentType="image/jpg"/>
  <Override PartName="/ppt/notesSlides/notesSlide71.xml" ContentType="application/vnd.openxmlformats-officedocument.presentationml.notesSlide+xml"/>
  <Override PartName="/ppt/charts/chart33.xml" ContentType="application/vnd.openxmlformats-officedocument.drawingml.chart+xml"/>
  <Override PartName="/ppt/theme/themeOverride32.xml" ContentType="application/vnd.openxmlformats-officedocument.themeOverride+xml"/>
  <Override PartName="/ppt/notesSlides/notesSlide72.xml" ContentType="application/vnd.openxmlformats-officedocument.presentationml.notesSlide+xml"/>
  <Override PartName="/ppt/charts/chart34.xml" ContentType="application/vnd.openxmlformats-officedocument.drawingml.chart+xml"/>
  <Override PartName="/ppt/theme/themeOverride33.xml" ContentType="application/vnd.openxmlformats-officedocument.themeOverride+xml"/>
  <Override PartName="/ppt/notesSlides/notesSlide73.xml" ContentType="application/vnd.openxmlformats-officedocument.presentationml.notesSlide+xml"/>
  <Override PartName="/ppt/charts/chart35.xml" ContentType="application/vnd.openxmlformats-officedocument.drawingml.chart+xml"/>
  <Override PartName="/ppt/theme/themeOverride34.xml" ContentType="application/vnd.openxmlformats-officedocument.themeOverride+xml"/>
  <Override PartName="/ppt/notesSlides/notesSlide74.xml" ContentType="application/vnd.openxmlformats-officedocument.presentationml.notesSlide+xml"/>
  <Override PartName="/ppt/charts/chart36.xml" ContentType="application/vnd.openxmlformats-officedocument.drawingml.chart+xml"/>
  <Override PartName="/ppt/theme/themeOverride35.xml" ContentType="application/vnd.openxmlformats-officedocument.themeOverride+xml"/>
  <Override PartName="/ppt/charts/chart37.xml" ContentType="application/vnd.openxmlformats-officedocument.drawingml.chart+xml"/>
  <Override PartName="/ppt/theme/themeOverride36.xml" ContentType="application/vnd.openxmlformats-officedocument.themeOverride+xml"/>
  <Override PartName="/ppt/notesSlides/notesSlide75.xml" ContentType="application/vnd.openxmlformats-officedocument.presentationml.notesSlide+xml"/>
  <Override PartName="/ppt/charts/chart38.xml" ContentType="application/vnd.openxmlformats-officedocument.drawingml.chart+xml"/>
  <Override PartName="/ppt/theme/themeOverride37.xml" ContentType="application/vnd.openxmlformats-officedocument.themeOverride+xml"/>
  <Override PartName="/ppt/charts/chart39.xml" ContentType="application/vnd.openxmlformats-officedocument.drawingml.chart+xml"/>
  <Override PartName="/ppt/theme/themeOverride38.xml" ContentType="application/vnd.openxmlformats-officedocument.themeOverride+xml"/>
  <Override PartName="/ppt/notesSlides/notesSlide76.xml" ContentType="application/vnd.openxmlformats-officedocument.presentationml.notesSlide+xml"/>
  <Override PartName="/ppt/charts/chart40.xml" ContentType="application/vnd.openxmlformats-officedocument.drawingml.chart+xml"/>
  <Override PartName="/ppt/theme/themeOverride39.xml" ContentType="application/vnd.openxmlformats-officedocument.themeOverride+xml"/>
  <Override PartName="/ppt/charts/chart41.xml" ContentType="application/vnd.openxmlformats-officedocument.drawingml.chart+xml"/>
  <Override PartName="/ppt/theme/themeOverride40.xml" ContentType="application/vnd.openxmlformats-officedocument.themeOverride+xml"/>
  <Override PartName="/ppt/notesSlides/notesSlide77.xml" ContentType="application/vnd.openxmlformats-officedocument.presentationml.notesSlide+xml"/>
  <Override PartName="/ppt/charts/chart42.xml" ContentType="application/vnd.openxmlformats-officedocument.drawingml.chart+xml"/>
  <Override PartName="/ppt/theme/themeOverride41.xml" ContentType="application/vnd.openxmlformats-officedocument.themeOverride+xml"/>
  <Override PartName="/ppt/charts/chart43.xml" ContentType="application/vnd.openxmlformats-officedocument.drawingml.chart+xml"/>
  <Override PartName="/ppt/theme/themeOverride42.xml" ContentType="application/vnd.openxmlformats-officedocument.themeOverr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44.xml" ContentType="application/vnd.openxmlformats-officedocument.drawingml.chart+xml"/>
  <Override PartName="/ppt/theme/themeOverride43.xml" ContentType="application/vnd.openxmlformats-officedocument.themeOverride+xml"/>
  <Override PartName="/ppt/notesSlides/notesSlide91.xml" ContentType="application/vnd.openxmlformats-officedocument.presentationml.notesSlide+xml"/>
  <Override PartName="/ppt/charts/chart45.xml" ContentType="application/vnd.openxmlformats-officedocument.drawingml.chart+xml"/>
  <Override PartName="/ppt/theme/themeOverride44.xml" ContentType="application/vnd.openxmlformats-officedocument.themeOverride+xml"/>
  <Override PartName="/ppt/notesSlides/notesSlide92.xml" ContentType="application/vnd.openxmlformats-officedocument.presentationml.notesSlide+xml"/>
  <Override PartName="/ppt/charts/chart46.xml" ContentType="application/vnd.openxmlformats-officedocument.drawingml.chart+xml"/>
  <Override PartName="/ppt/theme/themeOverride45.xml" ContentType="application/vnd.openxmlformats-officedocument.themeOverride+xml"/>
  <Override PartName="/ppt/notesSlides/notesSlide93.xml" ContentType="application/vnd.openxmlformats-officedocument.presentationml.notesSlide+xml"/>
  <Override PartName="/ppt/charts/chart47.xml" ContentType="application/vnd.openxmlformats-officedocument.drawingml.chart+xml"/>
  <Override PartName="/ppt/theme/themeOverride46.xml" ContentType="application/vnd.openxmlformats-officedocument.themeOverride+xml"/>
  <Override PartName="/ppt/charts/chart48.xml" ContentType="application/vnd.openxmlformats-officedocument.drawingml.chart+xml"/>
  <Override PartName="/ppt/theme/themeOverride47.xml" ContentType="application/vnd.openxmlformats-officedocument.themeOverride+xml"/>
  <Override PartName="/ppt/notesSlides/notesSlide94.xml" ContentType="application/vnd.openxmlformats-officedocument.presentationml.notesSlide+xml"/>
  <Override PartName="/ppt/charts/chart49.xml" ContentType="application/vnd.openxmlformats-officedocument.drawingml.chart+xml"/>
  <Override PartName="/ppt/theme/themeOverride48.xml" ContentType="application/vnd.openxmlformats-officedocument.themeOverr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50.xml" ContentType="application/vnd.openxmlformats-officedocument.drawingml.chart+xml"/>
  <Override PartName="/ppt/theme/themeOverride49.xml" ContentType="application/vnd.openxmlformats-officedocument.themeOverride+xml"/>
  <Override PartName="/ppt/charts/chart51.xml" ContentType="application/vnd.openxmlformats-officedocument.drawingml.chart+xml"/>
  <Override PartName="/ppt/theme/themeOverride50.xml" ContentType="application/vnd.openxmlformats-officedocument.themeOverride+xml"/>
  <Override PartName="/ppt/notesSlides/notesSlide105.xml" ContentType="application/vnd.openxmlformats-officedocument.presentationml.notesSlide+xml"/>
  <Override PartName="/ppt/charts/chart52.xml" ContentType="application/vnd.openxmlformats-officedocument.drawingml.chart+xml"/>
  <Override PartName="/ppt/theme/themeOverride51.xml" ContentType="application/vnd.openxmlformats-officedocument.themeOverride+xml"/>
  <Override PartName="/ppt/charts/chart53.xml" ContentType="application/vnd.openxmlformats-officedocument.drawingml.chart+xml"/>
  <Override PartName="/ppt/theme/themeOverride52.xml" ContentType="application/vnd.openxmlformats-officedocument.themeOverride+xml"/>
  <Override PartName="/ppt/notesSlides/notesSlide106.xml" ContentType="application/vnd.openxmlformats-officedocument.presentationml.notesSlide+xml"/>
  <Override PartName="/ppt/charts/chart54.xml" ContentType="application/vnd.openxmlformats-officedocument.drawingml.chart+xml"/>
  <Override PartName="/ppt/theme/themeOverride53.xml" ContentType="application/vnd.openxmlformats-officedocument.themeOverride+xml"/>
  <Override PartName="/ppt/charts/chart55.xml" ContentType="application/vnd.openxmlformats-officedocument.drawingml.chart+xml"/>
  <Override PartName="/ppt/theme/themeOverride54.xml" ContentType="application/vnd.openxmlformats-officedocument.themeOverride+xml"/>
  <Override PartName="/ppt/notesSlides/notesSlide107.xml" ContentType="application/vnd.openxmlformats-officedocument.presentationml.notesSlide+xml"/>
  <Override PartName="/ppt/charts/chart56.xml" ContentType="application/vnd.openxmlformats-officedocument.drawingml.chart+xml"/>
  <Override PartName="/ppt/theme/themeOverride55.xml" ContentType="application/vnd.openxmlformats-officedocument.themeOverride+xml"/>
  <Override PartName="/ppt/charts/chart57.xml" ContentType="application/vnd.openxmlformats-officedocument.drawingml.chart+xml"/>
  <Override PartName="/ppt/theme/themeOverride56.xml" ContentType="application/vnd.openxmlformats-officedocument.themeOverride+xml"/>
  <Override PartName="/ppt/notesSlides/notesSlide108.xml" ContentType="application/vnd.openxmlformats-officedocument.presentationml.notesSlide+xml"/>
  <Override PartName="/ppt/charts/chart58.xml" ContentType="application/vnd.openxmlformats-officedocument.drawingml.chart+xml"/>
  <Override PartName="/ppt/theme/themeOverride57.xml" ContentType="application/vnd.openxmlformats-officedocument.themeOverride+xml"/>
  <Override PartName="/ppt/notesSlides/notesSlide109.xml" ContentType="application/vnd.openxmlformats-officedocument.presentationml.notesSlide+xml"/>
  <Override PartName="/ppt/charts/chart59.xml" ContentType="application/vnd.openxmlformats-officedocument.drawingml.chart+xml"/>
  <Override PartName="/ppt/theme/themeOverride58.xml" ContentType="application/vnd.openxmlformats-officedocument.themeOverride+xml"/>
  <Override PartName="/ppt/notesSlides/notesSlide110.xml" ContentType="application/vnd.openxmlformats-officedocument.presentationml.notesSlide+xml"/>
  <Override PartName="/ppt/charts/chart60.xml" ContentType="application/vnd.openxmlformats-officedocument.drawingml.chart+xml"/>
  <Override PartName="/ppt/theme/themeOverride59.xml" ContentType="application/vnd.openxmlformats-officedocument.themeOverride+xml"/>
  <Override PartName="/ppt/notesSlides/notesSlide111.xml" ContentType="application/vnd.openxmlformats-officedocument.presentationml.notesSlide+xml"/>
  <Override PartName="/ppt/charts/chart61.xml" ContentType="application/vnd.openxmlformats-officedocument.drawingml.chart+xml"/>
  <Override PartName="/ppt/theme/themeOverride60.xml" ContentType="application/vnd.openxmlformats-officedocument.themeOverride+xml"/>
  <Override PartName="/ppt/notesSlides/notesSlide112.xml" ContentType="application/vnd.openxmlformats-officedocument.presentationml.notesSlide+xml"/>
  <Override PartName="/ppt/charts/chart62.xml" ContentType="application/vnd.openxmlformats-officedocument.drawingml.chart+xml"/>
  <Override PartName="/ppt/theme/themeOverride61.xml" ContentType="application/vnd.openxmlformats-officedocument.themeOverride+xml"/>
  <Override PartName="/ppt/notesSlides/notesSlide113.xml" ContentType="application/vnd.openxmlformats-officedocument.presentationml.notesSlide+xml"/>
  <Override PartName="/ppt/charts/chart63.xml" ContentType="application/vnd.openxmlformats-officedocument.drawingml.chart+xml"/>
  <Override PartName="/ppt/theme/themeOverride62.xml" ContentType="application/vnd.openxmlformats-officedocument.themeOverride+xml"/>
  <Override PartName="/ppt/notesSlides/notesSlide114.xml" ContentType="application/vnd.openxmlformats-officedocument.presentationml.notesSlide+xml"/>
  <Override PartName="/ppt/charts/chart64.xml" ContentType="application/vnd.openxmlformats-officedocument.drawingml.chart+xml"/>
  <Override PartName="/ppt/theme/themeOverride63.xml" ContentType="application/vnd.openxmlformats-officedocument.themeOverr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charts/chart65.xml" ContentType="application/vnd.openxmlformats-officedocument.drawingml.chart+xml"/>
  <Override PartName="/ppt/theme/themeOverride64.xml" ContentType="application/vnd.openxmlformats-officedocument.themeOverride+xml"/>
  <Override PartName="/ppt/notesSlides/notesSlide128.xml" ContentType="application/vnd.openxmlformats-officedocument.presentationml.notesSlide+xml"/>
  <Override PartName="/ppt/charts/chart66.xml" ContentType="application/vnd.openxmlformats-officedocument.drawingml.chart+xml"/>
  <Override PartName="/ppt/theme/themeOverride65.xml" ContentType="application/vnd.openxmlformats-officedocument.themeOverr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charts/chart67.xml" ContentType="application/vnd.openxmlformats-officedocument.drawingml.chart+xml"/>
  <Override PartName="/ppt/theme/themeOverride66.xml" ContentType="application/vnd.openxmlformats-officedocument.themeOverride+xml"/>
  <Override PartName="/ppt/notesSlides/notesSlide131.xml" ContentType="application/vnd.openxmlformats-officedocument.presentationml.notesSlide+xml"/>
  <Override PartName="/ppt/charts/chart68.xml" ContentType="application/vnd.openxmlformats-officedocument.drawingml.chart+xml"/>
  <Override PartName="/ppt/theme/themeOverride67.xml" ContentType="application/vnd.openxmlformats-officedocument.themeOverride+xml"/>
  <Override PartName="/ppt/notesSlides/notesSlide132.xml" ContentType="application/vnd.openxmlformats-officedocument.presentationml.notesSlide+xml"/>
  <Override PartName="/ppt/charts/chart69.xml" ContentType="application/vnd.openxmlformats-officedocument.drawingml.chart+xml"/>
  <Override PartName="/ppt/theme/themeOverride68.xml" ContentType="application/vnd.openxmlformats-officedocument.themeOverride+xml"/>
  <Override PartName="/ppt/charts/chart70.xml" ContentType="application/vnd.openxmlformats-officedocument.drawingml.chart+xml"/>
  <Override PartName="/ppt/theme/themeOverride69.xml" ContentType="application/vnd.openxmlformats-officedocument.themeOverride+xml"/>
  <Override PartName="/ppt/notesSlides/notesSlide133.xml" ContentType="application/vnd.openxmlformats-officedocument.presentationml.notesSlide+xml"/>
  <Override PartName="/ppt/charts/chart71.xml" ContentType="application/vnd.openxmlformats-officedocument.drawingml.chart+xml"/>
  <Override PartName="/ppt/theme/themeOverride70.xml" ContentType="application/vnd.openxmlformats-officedocument.themeOverride+xml"/>
  <Override PartName="/ppt/charts/chart72.xml" ContentType="application/vnd.openxmlformats-officedocument.drawingml.chart+xml"/>
  <Override PartName="/ppt/theme/themeOverride71.xml" ContentType="application/vnd.openxmlformats-officedocument.themeOverride+xml"/>
  <Override PartName="/ppt/notesSlides/notesSlide134.xml" ContentType="application/vnd.openxmlformats-officedocument.presentationml.notesSlide+xml"/>
  <Override PartName="/ppt/charts/chart73.xml" ContentType="application/vnd.openxmlformats-officedocument.drawingml.chart+xml"/>
  <Override PartName="/ppt/theme/themeOverride72.xml" ContentType="application/vnd.openxmlformats-officedocument.themeOverride+xml"/>
  <Override PartName="/ppt/notesSlides/notesSlide135.xml" ContentType="application/vnd.openxmlformats-officedocument.presentationml.notesSlide+xml"/>
  <Override PartName="/ppt/charts/chart74.xml" ContentType="application/vnd.openxmlformats-officedocument.drawingml.chart+xml"/>
  <Override PartName="/ppt/theme/themeOverride73.xml" ContentType="application/vnd.openxmlformats-officedocument.themeOverride+xml"/>
  <Override PartName="/ppt/charts/chart75.xml" ContentType="application/vnd.openxmlformats-officedocument.drawingml.chart+xml"/>
  <Override PartName="/ppt/theme/themeOverride74.xml" ContentType="application/vnd.openxmlformats-officedocument.themeOverride+xml"/>
  <Override PartName="/ppt/charts/chart76.xml" ContentType="application/vnd.openxmlformats-officedocument.drawingml.chart+xml"/>
  <Override PartName="/ppt/theme/themeOverride75.xml" ContentType="application/vnd.openxmlformats-officedocument.themeOverride+xml"/>
  <Override PartName="/ppt/charts/chart77.xml" ContentType="application/vnd.openxmlformats-officedocument.drawingml.chart+xml"/>
  <Override PartName="/ppt/theme/themeOverride76.xml" ContentType="application/vnd.openxmlformats-officedocument.themeOverride+xml"/>
  <Override PartName="/ppt/notesSlides/notesSlide136.xml" ContentType="application/vnd.openxmlformats-officedocument.presentationml.notesSlide+xml"/>
  <Override PartName="/ppt/charts/chart78.xml" ContentType="application/vnd.openxmlformats-officedocument.drawingml.chart+xml"/>
  <Override PartName="/ppt/theme/themeOverride77.xml" ContentType="application/vnd.openxmlformats-officedocument.themeOverride+xml"/>
  <Override PartName="/ppt/charts/chart79.xml" ContentType="application/vnd.openxmlformats-officedocument.drawingml.chart+xml"/>
  <Override PartName="/ppt/theme/themeOverride78.xml" ContentType="application/vnd.openxmlformats-officedocument.themeOverride+xml"/>
  <Override PartName="/ppt/notesSlides/notesSlide137.xml" ContentType="application/vnd.openxmlformats-officedocument.presentationml.notesSlide+xml"/>
  <Override PartName="/ppt/charts/chart80.xml" ContentType="application/vnd.openxmlformats-officedocument.drawingml.chart+xml"/>
  <Override PartName="/ppt/theme/themeOverride79.xml" ContentType="application/vnd.openxmlformats-officedocument.themeOverride+xml"/>
  <Override PartName="/ppt/charts/chart81.xml" ContentType="application/vnd.openxmlformats-officedocument.drawingml.chart+xml"/>
  <Override PartName="/ppt/theme/themeOverride80.xml" ContentType="application/vnd.openxmlformats-officedocument.themeOverride+xml"/>
  <Override PartName="/ppt/notesSlides/notesSlide138.xml" ContentType="application/vnd.openxmlformats-officedocument.presentationml.notesSlide+xml"/>
  <Override PartName="/ppt/media/image12.jpg" ContentType="image/jpg"/>
  <Override PartName="/ppt/notesSlides/notesSlide139.xml" ContentType="application/vnd.openxmlformats-officedocument.presentationml.notesSlide+xml"/>
  <Override PartName="/ppt/charts/chart82.xml" ContentType="application/vnd.openxmlformats-officedocument.drawingml.chart+xml"/>
  <Override PartName="/ppt/theme/themeOverride81.xml" ContentType="application/vnd.openxmlformats-officedocument.themeOverride+xml"/>
  <Override PartName="/ppt/charts/chart83.xml" ContentType="application/vnd.openxmlformats-officedocument.drawingml.chart+xml"/>
  <Override PartName="/ppt/theme/themeOverride82.xml" ContentType="application/vnd.openxmlformats-officedocument.themeOverride+xml"/>
  <Override PartName="/ppt/notesSlides/notesSlide140.xml" ContentType="application/vnd.openxmlformats-officedocument.presentationml.notesSlide+xml"/>
  <Override PartName="/ppt/charts/chart84.xml" ContentType="application/vnd.openxmlformats-officedocument.drawingml.chart+xml"/>
  <Override PartName="/ppt/theme/themeOverride83.xml" ContentType="application/vnd.openxmlformats-officedocument.themeOverride+xml"/>
  <Override PartName="/ppt/charts/chart85.xml" ContentType="application/vnd.openxmlformats-officedocument.drawingml.chart+xml"/>
  <Override PartName="/ppt/theme/themeOverride84.xml" ContentType="application/vnd.openxmlformats-officedocument.themeOverride+xml"/>
  <Override PartName="/ppt/notesSlides/notesSlide141.xml" ContentType="application/vnd.openxmlformats-officedocument.presentationml.notesSlide+xml"/>
  <Override PartName="/ppt/charts/chart86.xml" ContentType="application/vnd.openxmlformats-officedocument.drawingml.chart+xml"/>
  <Override PartName="/ppt/theme/themeOverride85.xml" ContentType="application/vnd.openxmlformats-officedocument.themeOverride+xml"/>
  <Override PartName="/ppt/charts/chart87.xml" ContentType="application/vnd.openxmlformats-officedocument.drawingml.chart+xml"/>
  <Override PartName="/ppt/theme/themeOverride86.xml" ContentType="application/vnd.openxmlformats-officedocument.themeOverr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charts/chart88.xml" ContentType="application/vnd.openxmlformats-officedocument.drawingml.chart+xml"/>
  <Override PartName="/ppt/theme/themeOverride87.xml" ContentType="application/vnd.openxmlformats-officedocument.themeOverr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648" r:id="rId4"/>
    <p:sldMasterId id="2147483660" r:id="rId5"/>
  </p:sldMasterIdLst>
  <p:notesMasterIdLst>
    <p:notesMasterId r:id="rId153"/>
  </p:notesMasterIdLst>
  <p:handoutMasterIdLst>
    <p:handoutMasterId r:id="rId154"/>
  </p:handoutMasterIdLst>
  <p:sldIdLst>
    <p:sldId id="259" r:id="rId6"/>
    <p:sldId id="262" r:id="rId7"/>
    <p:sldId id="391" r:id="rId8"/>
    <p:sldId id="392" r:id="rId9"/>
    <p:sldId id="264" r:id="rId10"/>
    <p:sldId id="393" r:id="rId11"/>
    <p:sldId id="394" r:id="rId12"/>
    <p:sldId id="265" r:id="rId13"/>
    <p:sldId id="395" r:id="rId14"/>
    <p:sldId id="396" r:id="rId15"/>
    <p:sldId id="266" r:id="rId16"/>
    <p:sldId id="267" r:id="rId17"/>
    <p:sldId id="397" r:id="rId18"/>
    <p:sldId id="268" r:id="rId19"/>
    <p:sldId id="270" r:id="rId20"/>
    <p:sldId id="271" r:id="rId21"/>
    <p:sldId id="398" r:id="rId22"/>
    <p:sldId id="272" r:id="rId23"/>
    <p:sldId id="399" r:id="rId24"/>
    <p:sldId id="273" r:id="rId25"/>
    <p:sldId id="274" r:id="rId26"/>
    <p:sldId id="275" r:id="rId27"/>
    <p:sldId id="400" r:id="rId28"/>
    <p:sldId id="276" r:id="rId29"/>
    <p:sldId id="401" r:id="rId30"/>
    <p:sldId id="277" r:id="rId31"/>
    <p:sldId id="278" r:id="rId32"/>
    <p:sldId id="402" r:id="rId33"/>
    <p:sldId id="279" r:id="rId34"/>
    <p:sldId id="281" r:id="rId35"/>
    <p:sldId id="282" r:id="rId36"/>
    <p:sldId id="283" r:id="rId37"/>
    <p:sldId id="284" r:id="rId38"/>
    <p:sldId id="403" r:id="rId39"/>
    <p:sldId id="285" r:id="rId40"/>
    <p:sldId id="404" r:id="rId41"/>
    <p:sldId id="286" r:id="rId42"/>
    <p:sldId id="287" r:id="rId43"/>
    <p:sldId id="288" r:id="rId44"/>
    <p:sldId id="289" r:id="rId45"/>
    <p:sldId id="291" r:id="rId46"/>
    <p:sldId id="292" r:id="rId47"/>
    <p:sldId id="405" r:id="rId48"/>
    <p:sldId id="293" r:id="rId49"/>
    <p:sldId id="406" r:id="rId50"/>
    <p:sldId id="294" r:id="rId51"/>
    <p:sldId id="295" r:id="rId52"/>
    <p:sldId id="296" r:id="rId53"/>
    <p:sldId id="297" r:id="rId54"/>
    <p:sldId id="298" r:id="rId55"/>
    <p:sldId id="299" r:id="rId56"/>
    <p:sldId id="301" r:id="rId57"/>
    <p:sldId id="302" r:id="rId58"/>
    <p:sldId id="303" r:id="rId59"/>
    <p:sldId id="304" r:id="rId60"/>
    <p:sldId id="407" r:id="rId61"/>
    <p:sldId id="305" r:id="rId62"/>
    <p:sldId id="306" r:id="rId63"/>
    <p:sldId id="307" r:id="rId64"/>
    <p:sldId id="308" r:id="rId65"/>
    <p:sldId id="310" r:id="rId66"/>
    <p:sldId id="311" r:id="rId67"/>
    <p:sldId id="313" r:id="rId68"/>
    <p:sldId id="314" r:id="rId69"/>
    <p:sldId id="408" r:id="rId70"/>
    <p:sldId id="315" r:id="rId71"/>
    <p:sldId id="316" r:id="rId72"/>
    <p:sldId id="317" r:id="rId73"/>
    <p:sldId id="318" r:id="rId74"/>
    <p:sldId id="319" r:id="rId75"/>
    <p:sldId id="320" r:id="rId76"/>
    <p:sldId id="321" r:id="rId77"/>
    <p:sldId id="322" r:id="rId78"/>
    <p:sldId id="323" r:id="rId79"/>
    <p:sldId id="324" r:id="rId80"/>
    <p:sldId id="325" r:id="rId81"/>
    <p:sldId id="327" r:id="rId82"/>
    <p:sldId id="328" r:id="rId83"/>
    <p:sldId id="329" r:id="rId84"/>
    <p:sldId id="330" r:id="rId85"/>
    <p:sldId id="331" r:id="rId86"/>
    <p:sldId id="332" r:id="rId87"/>
    <p:sldId id="334" r:id="rId88"/>
    <p:sldId id="409" r:id="rId89"/>
    <p:sldId id="335" r:id="rId90"/>
    <p:sldId id="336" r:id="rId91"/>
    <p:sldId id="410" r:id="rId92"/>
    <p:sldId id="411" r:id="rId93"/>
    <p:sldId id="412" r:id="rId94"/>
    <p:sldId id="337" r:id="rId95"/>
    <p:sldId id="338" r:id="rId96"/>
    <p:sldId id="339" r:id="rId97"/>
    <p:sldId id="340" r:id="rId98"/>
    <p:sldId id="341" r:id="rId99"/>
    <p:sldId id="342" r:id="rId100"/>
    <p:sldId id="343" r:id="rId101"/>
    <p:sldId id="344" r:id="rId102"/>
    <p:sldId id="413" r:id="rId103"/>
    <p:sldId id="345" r:id="rId104"/>
    <p:sldId id="346" r:id="rId105"/>
    <p:sldId id="414" r:id="rId106"/>
    <p:sldId id="415" r:id="rId107"/>
    <p:sldId id="347" r:id="rId108"/>
    <p:sldId id="348" r:id="rId109"/>
    <p:sldId id="350" r:id="rId110"/>
    <p:sldId id="351" r:id="rId111"/>
    <p:sldId id="353" r:id="rId112"/>
    <p:sldId id="354" r:id="rId113"/>
    <p:sldId id="355" r:id="rId114"/>
    <p:sldId id="356" r:id="rId115"/>
    <p:sldId id="357" r:id="rId116"/>
    <p:sldId id="358" r:id="rId117"/>
    <p:sldId id="359" r:id="rId118"/>
    <p:sldId id="360" r:id="rId119"/>
    <p:sldId id="361" r:id="rId120"/>
    <p:sldId id="362" r:id="rId121"/>
    <p:sldId id="363" r:id="rId122"/>
    <p:sldId id="364" r:id="rId123"/>
    <p:sldId id="416" r:id="rId124"/>
    <p:sldId id="365" r:id="rId125"/>
    <p:sldId id="367" r:id="rId126"/>
    <p:sldId id="368" r:id="rId127"/>
    <p:sldId id="417" r:id="rId128"/>
    <p:sldId id="418" r:id="rId129"/>
    <p:sldId id="419" r:id="rId130"/>
    <p:sldId id="369" r:id="rId131"/>
    <p:sldId id="370" r:id="rId132"/>
    <p:sldId id="371" r:id="rId133"/>
    <p:sldId id="372" r:id="rId134"/>
    <p:sldId id="373" r:id="rId135"/>
    <p:sldId id="374" r:id="rId136"/>
    <p:sldId id="375" r:id="rId137"/>
    <p:sldId id="376" r:id="rId138"/>
    <p:sldId id="377" r:id="rId139"/>
    <p:sldId id="378" r:id="rId140"/>
    <p:sldId id="380" r:id="rId141"/>
    <p:sldId id="381" r:id="rId142"/>
    <p:sldId id="382" r:id="rId143"/>
    <p:sldId id="383" r:id="rId144"/>
    <p:sldId id="384" r:id="rId145"/>
    <p:sldId id="385" r:id="rId146"/>
    <p:sldId id="386" r:id="rId147"/>
    <p:sldId id="387" r:id="rId148"/>
    <p:sldId id="388" r:id="rId149"/>
    <p:sldId id="420" r:id="rId150"/>
    <p:sldId id="389" r:id="rId151"/>
    <p:sldId id="390" r:id="rId1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0BC111-764B-43E1-BA3F-5B268FB96502}">
          <p14:sldIdLst>
            <p14:sldId id="259"/>
            <p14:sldId id="262"/>
            <p14:sldId id="391"/>
          </p14:sldIdLst>
        </p14:section>
        <p14:section name="Executive Summary" id="{0E9182DD-B292-49FD-8E64-C82651AC6063}">
          <p14:sldIdLst>
            <p14:sldId id="392"/>
            <p14:sldId id="264"/>
            <p14:sldId id="393"/>
            <p14:sldId id="394"/>
            <p14:sldId id="265"/>
            <p14:sldId id="395"/>
            <p14:sldId id="396"/>
            <p14:sldId id="266"/>
            <p14:sldId id="267"/>
            <p14:sldId id="397"/>
            <p14:sldId id="268"/>
            <p14:sldId id="270"/>
          </p14:sldIdLst>
        </p14:section>
        <p14:section name="Introduction" id="{6E72239E-D579-4109-B5B1-A5768656B0A6}">
          <p14:sldIdLst>
            <p14:sldId id="271"/>
            <p14:sldId id="398"/>
            <p14:sldId id="272"/>
            <p14:sldId id="399"/>
            <p14:sldId id="273"/>
            <p14:sldId id="274"/>
          </p14:sldIdLst>
        </p14:section>
        <p14:section name="Portrait of American Healthcare" id="{1A959761-F71A-411C-AEEA-286F39E0907B}">
          <p14:sldIdLst>
            <p14:sldId id="275"/>
            <p14:sldId id="400"/>
            <p14:sldId id="276"/>
            <p14:sldId id="401"/>
            <p14:sldId id="277"/>
            <p14:sldId id="278"/>
            <p14:sldId id="402"/>
            <p14:sldId id="279"/>
            <p14:sldId id="281"/>
            <p14:sldId id="282"/>
            <p14:sldId id="283"/>
            <p14:sldId id="284"/>
            <p14:sldId id="403"/>
            <p14:sldId id="285"/>
            <p14:sldId id="404"/>
            <p14:sldId id="286"/>
            <p14:sldId id="287"/>
            <p14:sldId id="288"/>
            <p14:sldId id="289"/>
            <p14:sldId id="291"/>
            <p14:sldId id="292"/>
            <p14:sldId id="405"/>
            <p14:sldId id="293"/>
            <p14:sldId id="406"/>
            <p14:sldId id="294"/>
            <p14:sldId id="295"/>
            <p14:sldId id="296"/>
            <p14:sldId id="297"/>
            <p14:sldId id="298"/>
            <p14:sldId id="299"/>
            <p14:sldId id="301"/>
            <p14:sldId id="302"/>
            <p14:sldId id="303"/>
            <p14:sldId id="304"/>
            <p14:sldId id="407"/>
            <p14:sldId id="305"/>
            <p14:sldId id="306"/>
            <p14:sldId id="307"/>
            <p14:sldId id="308"/>
            <p14:sldId id="310"/>
            <p14:sldId id="311"/>
            <p14:sldId id="313"/>
            <p14:sldId id="314"/>
            <p14:sldId id="408"/>
            <p14:sldId id="315"/>
            <p14:sldId id="316"/>
            <p14:sldId id="317"/>
            <p14:sldId id="318"/>
            <p14:sldId id="319"/>
            <p14:sldId id="320"/>
            <p14:sldId id="321"/>
            <p14:sldId id="322"/>
            <p14:sldId id="323"/>
            <p14:sldId id="324"/>
            <p14:sldId id="325"/>
            <p14:sldId id="327"/>
            <p14:sldId id="328"/>
            <p14:sldId id="329"/>
            <p14:sldId id="330"/>
            <p14:sldId id="331"/>
            <p14:sldId id="332"/>
            <p14:sldId id="334"/>
            <p14:sldId id="409"/>
            <p14:sldId id="335"/>
            <p14:sldId id="336"/>
            <p14:sldId id="410"/>
            <p14:sldId id="411"/>
            <p14:sldId id="412"/>
            <p14:sldId id="337"/>
            <p14:sldId id="338"/>
            <p14:sldId id="339"/>
            <p14:sldId id="340"/>
            <p14:sldId id="341"/>
            <p14:sldId id="342"/>
            <p14:sldId id="343"/>
            <p14:sldId id="344"/>
            <p14:sldId id="413"/>
            <p14:sldId id="345"/>
            <p14:sldId id="346"/>
            <p14:sldId id="414"/>
            <p14:sldId id="415"/>
            <p14:sldId id="347"/>
            <p14:sldId id="348"/>
            <p14:sldId id="350"/>
            <p14:sldId id="351"/>
            <p14:sldId id="353"/>
            <p14:sldId id="354"/>
            <p14:sldId id="355"/>
            <p14:sldId id="356"/>
            <p14:sldId id="357"/>
            <p14:sldId id="358"/>
            <p14:sldId id="359"/>
            <p14:sldId id="360"/>
            <p14:sldId id="361"/>
            <p14:sldId id="362"/>
            <p14:sldId id="363"/>
            <p14:sldId id="364"/>
            <p14:sldId id="416"/>
            <p14:sldId id="365"/>
            <p14:sldId id="367"/>
            <p14:sldId id="368"/>
            <p14:sldId id="417"/>
            <p14:sldId id="418"/>
            <p14:sldId id="419"/>
            <p14:sldId id="369"/>
            <p14:sldId id="370"/>
            <p14:sldId id="371"/>
            <p14:sldId id="372"/>
            <p14:sldId id="373"/>
            <p14:sldId id="374"/>
            <p14:sldId id="375"/>
            <p14:sldId id="376"/>
            <p14:sldId id="377"/>
            <p14:sldId id="378"/>
            <p14:sldId id="380"/>
            <p14:sldId id="381"/>
            <p14:sldId id="382"/>
            <p14:sldId id="383"/>
            <p14:sldId id="384"/>
            <p14:sldId id="385"/>
            <p14:sldId id="386"/>
            <p14:sldId id="387"/>
            <p14:sldId id="388"/>
            <p14:sldId id="420"/>
            <p14:sldId id="389"/>
            <p14:sldId id="3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84509" autoAdjust="0"/>
  </p:normalViewPr>
  <p:slideViewPr>
    <p:cSldViewPr>
      <p:cViewPr varScale="1">
        <p:scale>
          <a:sx n="61" d="100"/>
          <a:sy n="61" d="100"/>
        </p:scale>
        <p:origin x="53" y="221"/>
      </p:cViewPr>
      <p:guideLst>
        <p:guide orient="horz" pos="2160"/>
        <p:guide pos="2880"/>
      </p:guideLst>
    </p:cSldViewPr>
  </p:slideViewPr>
  <p:outlineViewPr>
    <p:cViewPr>
      <p:scale>
        <a:sx n="33" d="100"/>
        <a:sy n="33" d="100"/>
      </p:scale>
      <p:origin x="0" y="-328378"/>
    </p:cViewPr>
  </p:outlineViewPr>
  <p:notesTextViewPr>
    <p:cViewPr>
      <p:scale>
        <a:sx n="100" d="100"/>
        <a:sy n="100" d="100"/>
      </p:scale>
      <p:origin x="0" y="0"/>
    </p:cViewPr>
  </p:notesTextViewPr>
  <p:sorterViewPr>
    <p:cViewPr>
      <p:scale>
        <a:sx n="100" d="100"/>
        <a:sy n="100" d="100"/>
      </p:scale>
      <p:origin x="0" y="-84010"/>
    </p:cViewPr>
  </p:sorterViewPr>
  <p:notesViewPr>
    <p:cSldViewPr>
      <p:cViewPr varScale="1">
        <p:scale>
          <a:sx n="62" d="100"/>
          <a:sy n="62" d="100"/>
        </p:scale>
        <p:origin x="845"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handoutMaster" Target="handoutMasters/handout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romsai.boonyasai\Downloads\ACSST5Y2020.S1701-2022-07-01T204215.xlsx" TargetMode="Externa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pklnfs04\sharedir\NHD%20Report\2022%20Report\2022%20Cycle%20Highlights\4%20-%20Overview%20Section\Healthcare%20worker%20distributions\Race-Ethnicity_HCworkforce_2020.xls"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pklnfs04\sharedir\NHD%20Report\2022%20Report\2022%20Cycle%20Highlights\4%20-%20Overview%20Section\Healthcare%20worker%20distributions\Race-Ethnicity_HCworkforce_2020.xls"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pklnfs04\sharedir\NHD%20Report\2022%20Report\2022%20Cycle%20Highlights\4%20-%20Overview%20Section\Healthcare%20worker%20distributions\Race-Ethnicity_HCworkforce_2020.xls"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pklnfs04\sharedir\NHD%20Report\2022%20Report\2022%20Cycle%20Highlights\4%20-%20Overview%20Section\Healthcare%20worker%20distributions\Race-Ethnicity_HCworkforce_2020.xls"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pklnfs04\sharedir\NHD%20Report\2022%20Report\2022%20Cycle%20Highlights\4%20-%20Overview%20Section\Healthcare%20worker%20distributions\Race-Ethnicity_HCworkforce_2020.xls"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pklnfs04\sharedir\NHD%20Report\2022%20Report\2022%20Cycle%20Highlights\4%20-%20Overview%20Section\Healthcare%20worker%20distributions\Race-Ethnicity_HCworkforce_2020.xls"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pklnfs04\sharedir\NHD%20Report\2022%20Report\2022%20Cycle%20Highlights\4%20-%20Overview%20Section\Healthcare%20worker%20distributions\Race-Ethnicity_HCworkforce_2020.xls"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pklnfs04\sharedir\NHD%20Report\2022%20Report\2022%20Cycle%20Highlights\4%20-%20Overview%20Section\Healthcare%20worker%20distributions\Race-Ethnicity_HCworkforce_2020.xls"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pklnfs04\sharedir\NHD%20Report\2022%20Report\2022%20Cycle%20Highlights\4%20-%20Overview%20Section\Healthcare%20worker%20distributions\Race-Ethnicity_HCworkforce_2020.xls"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4.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5.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43.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4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4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47.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romsai.boonyasai\Downloads\KFF%20life%20expectancy.csv" TargetMode="Externa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9.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50.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51.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52.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53.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54.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55.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56.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57.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58.xml"/></Relationships>
</file>

<file path=ppt/charts/_rels/chart6.xml.rels><?xml version="1.0" encoding="UTF-8" standalone="yes"?>
<Relationships xmlns="http://schemas.openxmlformats.org/package/2006/relationships"><Relationship Id="rId2" Type="http://schemas.openxmlformats.org/officeDocument/2006/relationships/oleObject" Target="file:///\\pklnfs04\sharedir\NHD%20Report\2022%20Report\2022%20Cycle%20Highlights\4%20-%20Overview%20Section\Data%20Tables\2%20-%20Burden%20of%20Disease%20section\BurdenOfDisease_2022.xlsx"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59.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60.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61.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62.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63.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6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65.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66.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67.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68.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69.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70.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71.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72.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73.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74.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75.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76.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77.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78.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79.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80.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81.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82.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83.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8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85.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86.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8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766437849115016E-2"/>
          <c:y val="1.6245156855393079E-2"/>
          <c:w val="0.79032690625210311"/>
          <c:h val="0.8503565635024789"/>
        </c:manualLayout>
      </c:layout>
      <c:barChart>
        <c:barDir val="bar"/>
        <c:grouping val="clustered"/>
        <c:varyColors val="0"/>
        <c:ser>
          <c:idx val="0"/>
          <c:order val="0"/>
          <c:tx>
            <c:strRef>
              <c:f>Sheet1!$B$1</c:f>
              <c:strCache>
                <c:ptCount val="1"/>
                <c:pt idx="0">
                  <c:v>2020</c:v>
                </c:pt>
              </c:strCache>
            </c:strRef>
          </c:tx>
          <c:spPr>
            <a:solidFill>
              <a:srgbClr val="FFC72C"/>
            </a:solidFill>
            <a:ln>
              <a:noFill/>
            </a:ln>
          </c:spPr>
          <c:invertIfNegative val="0"/>
          <c:cat>
            <c:strRef>
              <c:f>Sheet1!$A$2:$A$11</c:f>
              <c:strCache>
                <c:ptCount val="10"/>
                <c:pt idx="0">
                  <c:v>85+ </c:v>
                </c:pt>
                <c:pt idx="1">
                  <c:v>75-84 </c:v>
                </c:pt>
                <c:pt idx="2">
                  <c:v>65-74 </c:v>
                </c:pt>
                <c:pt idx="3">
                  <c:v>55-64 </c:v>
                </c:pt>
                <c:pt idx="4">
                  <c:v>45-54 </c:v>
                </c:pt>
                <c:pt idx="5">
                  <c:v>35-44 </c:v>
                </c:pt>
                <c:pt idx="6">
                  <c:v>25-34 </c:v>
                </c:pt>
                <c:pt idx="7">
                  <c:v>15-24 </c:v>
                </c:pt>
                <c:pt idx="8">
                  <c:v>5-14</c:v>
                </c:pt>
                <c:pt idx="9">
                  <c:v>&lt;5 </c:v>
                </c:pt>
              </c:strCache>
            </c:strRef>
          </c:cat>
          <c:val>
            <c:numRef>
              <c:f>Sheet1!$B$2:$B$11</c:f>
              <c:numCache>
                <c:formatCode>General</c:formatCode>
                <c:ptCount val="10"/>
                <c:pt idx="0">
                  <c:v>2</c:v>
                </c:pt>
                <c:pt idx="1">
                  <c:v>4.7</c:v>
                </c:pt>
                <c:pt idx="2">
                  <c:v>9.4</c:v>
                </c:pt>
                <c:pt idx="3">
                  <c:v>12.9</c:v>
                </c:pt>
                <c:pt idx="4">
                  <c:v>12.7</c:v>
                </c:pt>
                <c:pt idx="5">
                  <c:v>12.7</c:v>
                </c:pt>
                <c:pt idx="6">
                  <c:v>13.9</c:v>
                </c:pt>
                <c:pt idx="7">
                  <c:v>13.2</c:v>
                </c:pt>
                <c:pt idx="8">
                  <c:v>12.6</c:v>
                </c:pt>
                <c:pt idx="9">
                  <c:v>6</c:v>
                </c:pt>
              </c:numCache>
            </c:numRef>
          </c:val>
          <c:extLst>
            <c:ext xmlns:c16="http://schemas.microsoft.com/office/drawing/2014/chart" uri="{C3380CC4-5D6E-409C-BE32-E72D297353CC}">
              <c16:uniqueId val="{00000000-B332-48A6-9A0D-16A6AA37A21D}"/>
            </c:ext>
          </c:extLst>
        </c:ser>
        <c:ser>
          <c:idx val="1"/>
          <c:order val="1"/>
          <c:tx>
            <c:strRef>
              <c:f>Sheet1!$C$1</c:f>
              <c:strCache>
                <c:ptCount val="1"/>
                <c:pt idx="0">
                  <c:v>2010</c:v>
                </c:pt>
              </c:strCache>
            </c:strRef>
          </c:tx>
          <c:spPr>
            <a:solidFill>
              <a:srgbClr val="005EB8"/>
            </a:solidFill>
            <a:ln>
              <a:noFill/>
            </a:ln>
          </c:spPr>
          <c:invertIfNegative val="0"/>
          <c:cat>
            <c:strRef>
              <c:f>Sheet1!$A$2:$A$11</c:f>
              <c:strCache>
                <c:ptCount val="10"/>
                <c:pt idx="0">
                  <c:v>85+ </c:v>
                </c:pt>
                <c:pt idx="1">
                  <c:v>75-84 </c:v>
                </c:pt>
                <c:pt idx="2">
                  <c:v>65-74 </c:v>
                </c:pt>
                <c:pt idx="3">
                  <c:v>55-64 </c:v>
                </c:pt>
                <c:pt idx="4">
                  <c:v>45-54 </c:v>
                </c:pt>
                <c:pt idx="5">
                  <c:v>35-44 </c:v>
                </c:pt>
                <c:pt idx="6">
                  <c:v>25-34 </c:v>
                </c:pt>
                <c:pt idx="7">
                  <c:v>15-24 </c:v>
                </c:pt>
                <c:pt idx="8">
                  <c:v>5-14</c:v>
                </c:pt>
                <c:pt idx="9">
                  <c:v>&lt;5 </c:v>
                </c:pt>
              </c:strCache>
            </c:strRef>
          </c:cat>
          <c:val>
            <c:numRef>
              <c:f>Sheet1!$C$2:$C$11</c:f>
              <c:numCache>
                <c:formatCode>General</c:formatCode>
                <c:ptCount val="10"/>
                <c:pt idx="0">
                  <c:v>1.7</c:v>
                </c:pt>
                <c:pt idx="1">
                  <c:v>4.3</c:v>
                </c:pt>
                <c:pt idx="2">
                  <c:v>6.7</c:v>
                </c:pt>
                <c:pt idx="3">
                  <c:v>11.3</c:v>
                </c:pt>
                <c:pt idx="4">
                  <c:v>14.6</c:v>
                </c:pt>
                <c:pt idx="5">
                  <c:v>13.9</c:v>
                </c:pt>
                <c:pt idx="6">
                  <c:v>13.2</c:v>
                </c:pt>
                <c:pt idx="7">
                  <c:v>14.3</c:v>
                </c:pt>
                <c:pt idx="8">
                  <c:v>13.4</c:v>
                </c:pt>
                <c:pt idx="9">
                  <c:v>6.6</c:v>
                </c:pt>
              </c:numCache>
            </c:numRef>
          </c:val>
          <c:extLst>
            <c:ext xmlns:c16="http://schemas.microsoft.com/office/drawing/2014/chart" uri="{C3380CC4-5D6E-409C-BE32-E72D297353CC}">
              <c16:uniqueId val="{00000001-B332-48A6-9A0D-16A6AA37A21D}"/>
            </c:ext>
          </c:extLst>
        </c:ser>
        <c:dLbls>
          <c:showLegendKey val="0"/>
          <c:showVal val="0"/>
          <c:showCatName val="0"/>
          <c:showSerName val="0"/>
          <c:showPercent val="0"/>
          <c:showBubbleSize val="0"/>
        </c:dLbls>
        <c:gapWidth val="150"/>
        <c:axId val="8596480"/>
        <c:axId val="8626944"/>
      </c:barChart>
      <c:catAx>
        <c:axId val="8596480"/>
        <c:scaling>
          <c:orientation val="minMax"/>
        </c:scaling>
        <c:delete val="0"/>
        <c:axPos val="l"/>
        <c:numFmt formatCode="General" sourceLinked="1"/>
        <c:majorTickMark val="none"/>
        <c:minorTickMark val="none"/>
        <c:tickLblPos val="nextTo"/>
        <c:crossAx val="8626944"/>
        <c:crosses val="autoZero"/>
        <c:auto val="1"/>
        <c:lblAlgn val="ctr"/>
        <c:lblOffset val="100"/>
        <c:noMultiLvlLbl val="0"/>
      </c:catAx>
      <c:valAx>
        <c:axId val="8626944"/>
        <c:scaling>
          <c:orientation val="minMax"/>
          <c:max val="20"/>
        </c:scaling>
        <c:delete val="0"/>
        <c:axPos val="b"/>
        <c:majorGridlines/>
        <c:title>
          <c:tx>
            <c:rich>
              <a:bodyPr/>
              <a:lstStyle/>
              <a:p>
                <a:pPr>
                  <a:defRPr/>
                </a:pPr>
                <a:r>
                  <a:rPr lang="en-US"/>
                  <a:t>Percentage of Population</a:t>
                </a:r>
              </a:p>
            </c:rich>
          </c:tx>
          <c:overlay val="0"/>
        </c:title>
        <c:numFmt formatCode="General" sourceLinked="0"/>
        <c:majorTickMark val="none"/>
        <c:minorTickMark val="none"/>
        <c:tickLblPos val="nextTo"/>
        <c:crossAx val="8596480"/>
        <c:crosses val="autoZero"/>
        <c:crossBetween val="between"/>
        <c:majorUnit val="2"/>
      </c:valAx>
    </c:plotArea>
    <c:legend>
      <c:legendPos val="r"/>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65287031428764"/>
          <c:y val="3.7324396950381207E-2"/>
          <c:w val="0.87244969378827641"/>
          <c:h val="0.73639059006513075"/>
        </c:manualLayout>
      </c:layout>
      <c:barChart>
        <c:barDir val="col"/>
        <c:grouping val="clustered"/>
        <c:varyColors val="0"/>
        <c:ser>
          <c:idx val="0"/>
          <c:order val="0"/>
          <c:tx>
            <c:strRef>
              <c:f>Sheet1!$B$1</c:f>
              <c:strCache>
                <c:ptCount val="1"/>
                <c:pt idx="0">
                  <c:v>Household $ Income</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EF45-4A94-ACC8-359BD2D74442}"/>
              </c:ext>
            </c:extLst>
          </c:dPt>
          <c:dPt>
            <c:idx val="1"/>
            <c:invertIfNegative val="0"/>
            <c:bubble3D val="0"/>
            <c:extLst>
              <c:ext xmlns:c16="http://schemas.microsoft.com/office/drawing/2014/chart" uri="{C3380CC4-5D6E-409C-BE32-E72D297353CC}">
                <c16:uniqueId val="{00000001-EF45-4A94-ACC8-359BD2D74442}"/>
              </c:ext>
            </c:extLst>
          </c:dPt>
          <c:cat>
            <c:strRef>
              <c:f>Sheet1!$A$2:$A$6</c:f>
              <c:strCache>
                <c:ptCount val="5"/>
                <c:pt idx="0">
                  <c:v>$&lt;5,000-34,999</c:v>
                </c:pt>
                <c:pt idx="1">
                  <c:v>$35,000-69,999</c:v>
                </c:pt>
                <c:pt idx="2">
                  <c:v>$70,000-119,999</c:v>
                </c:pt>
                <c:pt idx="3">
                  <c:v>$120,000-199,999</c:v>
                </c:pt>
                <c:pt idx="4">
                  <c:v>$200,000+</c:v>
                </c:pt>
              </c:strCache>
            </c:strRef>
          </c:cat>
          <c:val>
            <c:numRef>
              <c:f>Sheet1!$B$2:$B$6</c:f>
              <c:numCache>
                <c:formatCode>General</c:formatCode>
                <c:ptCount val="5"/>
                <c:pt idx="0">
                  <c:v>26.2</c:v>
                </c:pt>
                <c:pt idx="1">
                  <c:v>25</c:v>
                </c:pt>
                <c:pt idx="2">
                  <c:v>22.8</c:v>
                </c:pt>
                <c:pt idx="3">
                  <c:v>15.7</c:v>
                </c:pt>
                <c:pt idx="4">
                  <c:v>10.3</c:v>
                </c:pt>
              </c:numCache>
            </c:numRef>
          </c:val>
          <c:extLst>
            <c:ext xmlns:c16="http://schemas.microsoft.com/office/drawing/2014/chart" uri="{C3380CC4-5D6E-409C-BE32-E72D297353CC}">
              <c16:uniqueId val="{00000002-EF45-4A94-ACC8-359BD2D74442}"/>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title>
          <c:tx>
            <c:rich>
              <a:bodyPr/>
              <a:lstStyle/>
              <a:p>
                <a:pPr>
                  <a:defRPr/>
                </a:pPr>
                <a:r>
                  <a:rPr lang="en-US" dirty="0"/>
                  <a:t>Household Income</a:t>
                </a:r>
              </a:p>
            </c:rich>
          </c:tx>
          <c:overlay val="0"/>
        </c:title>
        <c:numFmt formatCode="General" sourceLinked="1"/>
        <c:majorTickMark val="out"/>
        <c:minorTickMark val="none"/>
        <c:tickLblPos val="nextTo"/>
        <c:txPr>
          <a:bodyPr rot="-600000"/>
          <a:lstStyle/>
          <a:p>
            <a:pPr>
              <a:defRPr/>
            </a:pPr>
            <a:endParaRPr lang="en-US"/>
          </a:p>
        </c:txPr>
        <c:crossAx val="155089920"/>
        <c:crosses val="autoZero"/>
        <c:auto val="1"/>
        <c:lblAlgn val="ctr"/>
        <c:lblOffset val="100"/>
        <c:noMultiLvlLbl val="0"/>
      </c:catAx>
      <c:valAx>
        <c:axId val="155089920"/>
        <c:scaling>
          <c:orientation val="minMax"/>
          <c:max val="50"/>
          <c:min val="0"/>
        </c:scaling>
        <c:delete val="0"/>
        <c:axPos val="l"/>
        <c:majorGridlines/>
        <c:title>
          <c:tx>
            <c:rich>
              <a:bodyPr rot="-5400000" vert="horz"/>
              <a:lstStyle/>
              <a:p>
                <a:pPr>
                  <a:defRPr/>
                </a:pPr>
                <a:r>
                  <a:rPr lang="en-US"/>
                  <a:t>Income Percentile</a:t>
                </a:r>
              </a:p>
            </c:rich>
          </c:tx>
          <c:layout>
            <c:manualLayout>
              <c:xMode val="edge"/>
              <c:yMode val="edge"/>
              <c:x val="2.136798872363177E-3"/>
              <c:y val="0.19106323515116166"/>
            </c:manualLayout>
          </c:layout>
          <c:overlay val="0"/>
        </c:title>
        <c:numFmt formatCode="0" sourceLinked="0"/>
        <c:majorTickMark val="out"/>
        <c:minorTickMark val="none"/>
        <c:tickLblPos val="nextTo"/>
        <c:crossAx val="155088384"/>
        <c:crosses val="autoZero"/>
        <c:crossBetween val="between"/>
        <c:majorUnit val="10"/>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604953227000466E-2"/>
          <c:y val="5.0925925925925923E-2"/>
          <c:w val="0.91398479036274316"/>
          <c:h val="0.75240740740740741"/>
        </c:manualLayout>
      </c:layout>
      <c:barChart>
        <c:barDir val="col"/>
        <c:grouping val="clustered"/>
        <c:varyColors val="0"/>
        <c:ser>
          <c:idx val="0"/>
          <c:order val="0"/>
          <c:tx>
            <c:strRef>
              <c:f>Analysis!$F$5</c:f>
              <c:strCache>
                <c:ptCount val="1"/>
                <c:pt idx="0">
                  <c:v>Estimate</c:v>
                </c:pt>
              </c:strCache>
            </c:strRef>
          </c:tx>
          <c:spPr>
            <a:solidFill>
              <a:schemeClr val="accent1"/>
            </a:solidFill>
            <a:ln>
              <a:noFill/>
            </a:ln>
            <a:effectLst/>
          </c:spPr>
          <c:invertIfNegative val="0"/>
          <c:cat>
            <c:strRef>
              <c:f>Analysis!$B$6:$E$15</c:f>
              <c:strCache>
                <c:ptCount val="9"/>
                <c:pt idx="0">
                  <c:v>50%</c:v>
                </c:pt>
                <c:pt idx="1">
                  <c:v>100%</c:v>
                </c:pt>
                <c:pt idx="2">
                  <c:v>125%</c:v>
                </c:pt>
                <c:pt idx="3">
                  <c:v>150%</c:v>
                </c:pt>
                <c:pt idx="4">
                  <c:v>185%</c:v>
                </c:pt>
                <c:pt idx="5">
                  <c:v>200%</c:v>
                </c:pt>
                <c:pt idx="6">
                  <c:v>300%</c:v>
                </c:pt>
                <c:pt idx="7">
                  <c:v>400%</c:v>
                </c:pt>
                <c:pt idx="8">
                  <c:v>500%</c:v>
                </c:pt>
              </c:strCache>
            </c:strRef>
          </c:cat>
          <c:val>
            <c:numRef>
              <c:f>Analysis!$F$6:$F$15</c:f>
            </c:numRef>
          </c:val>
          <c:extLst>
            <c:ext xmlns:c16="http://schemas.microsoft.com/office/drawing/2014/chart" uri="{C3380CC4-5D6E-409C-BE32-E72D297353CC}">
              <c16:uniqueId val="{00000000-49A7-440E-A98E-EB5DF19C4311}"/>
            </c:ext>
          </c:extLst>
        </c:ser>
        <c:ser>
          <c:idx val="1"/>
          <c:order val="1"/>
          <c:tx>
            <c:strRef>
              <c:f>Analysis!$G$5</c:f>
              <c:strCache>
                <c:ptCount val="1"/>
                <c:pt idx="0">
                  <c:v>Margin of Error</c:v>
                </c:pt>
              </c:strCache>
            </c:strRef>
          </c:tx>
          <c:spPr>
            <a:solidFill>
              <a:schemeClr val="accent2"/>
            </a:solidFill>
            <a:ln>
              <a:noFill/>
            </a:ln>
            <a:effectLst/>
          </c:spPr>
          <c:invertIfNegative val="0"/>
          <c:cat>
            <c:strRef>
              <c:f>Analysis!$B$6:$E$15</c:f>
              <c:strCache>
                <c:ptCount val="9"/>
                <c:pt idx="0">
                  <c:v>50%</c:v>
                </c:pt>
                <c:pt idx="1">
                  <c:v>100%</c:v>
                </c:pt>
                <c:pt idx="2">
                  <c:v>125%</c:v>
                </c:pt>
                <c:pt idx="3">
                  <c:v>150%</c:v>
                </c:pt>
                <c:pt idx="4">
                  <c:v>185%</c:v>
                </c:pt>
                <c:pt idx="5">
                  <c:v>200%</c:v>
                </c:pt>
                <c:pt idx="6">
                  <c:v>300%</c:v>
                </c:pt>
                <c:pt idx="7">
                  <c:v>400%</c:v>
                </c:pt>
                <c:pt idx="8">
                  <c:v>500%</c:v>
                </c:pt>
              </c:strCache>
            </c:strRef>
          </c:cat>
          <c:val>
            <c:numRef>
              <c:f>Analysis!$G$6:$G$15</c:f>
            </c:numRef>
          </c:val>
          <c:extLst>
            <c:ext xmlns:c16="http://schemas.microsoft.com/office/drawing/2014/chart" uri="{C3380CC4-5D6E-409C-BE32-E72D297353CC}">
              <c16:uniqueId val="{00000001-49A7-440E-A98E-EB5DF19C4311}"/>
            </c:ext>
          </c:extLst>
        </c:ser>
        <c:ser>
          <c:idx val="2"/>
          <c:order val="2"/>
          <c:tx>
            <c:strRef>
              <c:f>Analysis!$H$5</c:f>
              <c:strCache>
                <c:ptCount val="1"/>
                <c:pt idx="0">
                  <c:v>PERCENT (calulator)</c:v>
                </c:pt>
              </c:strCache>
            </c:strRef>
          </c:tx>
          <c:spPr>
            <a:solidFill>
              <a:schemeClr val="accent3"/>
            </a:solidFill>
            <a:ln>
              <a:noFill/>
            </a:ln>
            <a:effectLst/>
          </c:spPr>
          <c:invertIfNegative val="0"/>
          <c:cat>
            <c:strRef>
              <c:f>Analysis!$B$6:$E$15</c:f>
              <c:strCache>
                <c:ptCount val="9"/>
                <c:pt idx="0">
                  <c:v>50%</c:v>
                </c:pt>
                <c:pt idx="1">
                  <c:v>100%</c:v>
                </c:pt>
                <c:pt idx="2">
                  <c:v>125%</c:v>
                </c:pt>
                <c:pt idx="3">
                  <c:v>150%</c:v>
                </c:pt>
                <c:pt idx="4">
                  <c:v>185%</c:v>
                </c:pt>
                <c:pt idx="5">
                  <c:v>200%</c:v>
                </c:pt>
                <c:pt idx="6">
                  <c:v>300%</c:v>
                </c:pt>
                <c:pt idx="7">
                  <c:v>400%</c:v>
                </c:pt>
                <c:pt idx="8">
                  <c:v>500%</c:v>
                </c:pt>
              </c:strCache>
            </c:strRef>
          </c:cat>
          <c:val>
            <c:numRef>
              <c:f>Analysis!$H$6:$H$15</c:f>
            </c:numRef>
          </c:val>
          <c:extLst>
            <c:ext xmlns:c16="http://schemas.microsoft.com/office/drawing/2014/chart" uri="{C3380CC4-5D6E-409C-BE32-E72D297353CC}">
              <c16:uniqueId val="{00000002-49A7-440E-A98E-EB5DF19C4311}"/>
            </c:ext>
          </c:extLst>
        </c:ser>
        <c:ser>
          <c:idx val="3"/>
          <c:order val="3"/>
          <c:tx>
            <c:strRef>
              <c:f>Analysis!$I$5</c:f>
              <c:strCache>
                <c:ptCount val="1"/>
                <c:pt idx="0">
                  <c:v>Percent of population</c:v>
                </c:pt>
              </c:strCache>
            </c:strRef>
          </c:tx>
          <c:spPr>
            <a:solidFill>
              <a:srgbClr val="005EB8"/>
            </a:solidFill>
            <a:ln>
              <a:noFill/>
            </a:ln>
            <a:effectLst/>
          </c:spPr>
          <c:invertIfNegative val="0"/>
          <c:cat>
            <c:strRef>
              <c:f>Analysis!$B$6:$E$15</c:f>
              <c:strCache>
                <c:ptCount val="9"/>
                <c:pt idx="0">
                  <c:v>50%</c:v>
                </c:pt>
                <c:pt idx="1">
                  <c:v>100%</c:v>
                </c:pt>
                <c:pt idx="2">
                  <c:v>125%</c:v>
                </c:pt>
                <c:pt idx="3">
                  <c:v>150%</c:v>
                </c:pt>
                <c:pt idx="4">
                  <c:v>185%</c:v>
                </c:pt>
                <c:pt idx="5">
                  <c:v>200%</c:v>
                </c:pt>
                <c:pt idx="6">
                  <c:v>300%</c:v>
                </c:pt>
                <c:pt idx="7">
                  <c:v>400%</c:v>
                </c:pt>
                <c:pt idx="8">
                  <c:v>500%</c:v>
                </c:pt>
              </c:strCache>
            </c:strRef>
          </c:cat>
          <c:val>
            <c:numRef>
              <c:f>Analysis!$I$6:$I$15</c:f>
              <c:numCache>
                <c:formatCode>0.0%</c:formatCode>
                <c:ptCount val="9"/>
                <c:pt idx="0">
                  <c:v>5.7761924154875341E-2</c:v>
                </c:pt>
                <c:pt idx="1">
                  <c:v>0.12842100664893444</c:v>
                </c:pt>
                <c:pt idx="2">
                  <c:v>0.17001225260365788</c:v>
                </c:pt>
                <c:pt idx="3">
                  <c:v>0.21139251121205963</c:v>
                </c:pt>
                <c:pt idx="4">
                  <c:v>0.27152762786901102</c:v>
                </c:pt>
                <c:pt idx="5">
                  <c:v>0.29789900261463209</c:v>
                </c:pt>
                <c:pt idx="6">
                  <c:v>0.45834448441100062</c:v>
                </c:pt>
                <c:pt idx="7">
                  <c:v>0.59523523313962079</c:v>
                </c:pt>
                <c:pt idx="8">
                  <c:v>0.70138340874337235</c:v>
                </c:pt>
              </c:numCache>
            </c:numRef>
          </c:val>
          <c:extLst>
            <c:ext xmlns:c16="http://schemas.microsoft.com/office/drawing/2014/chart" uri="{C3380CC4-5D6E-409C-BE32-E72D297353CC}">
              <c16:uniqueId val="{00000003-49A7-440E-A98E-EB5DF19C4311}"/>
            </c:ext>
          </c:extLst>
        </c:ser>
        <c:dLbls>
          <c:showLegendKey val="0"/>
          <c:showVal val="0"/>
          <c:showCatName val="0"/>
          <c:showSerName val="0"/>
          <c:showPercent val="0"/>
          <c:showBubbleSize val="0"/>
        </c:dLbls>
        <c:gapWidth val="88"/>
        <c:axId val="632611176"/>
        <c:axId val="632613144"/>
      </c:barChart>
      <c:catAx>
        <c:axId val="63261117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t>Income-to-Poverty Level Ratio</a:t>
                </a:r>
              </a:p>
            </c:rich>
          </c:tx>
          <c:layout>
            <c:manualLayout>
              <c:xMode val="edge"/>
              <c:yMode val="edge"/>
              <c:x val="0.33505064270812301"/>
              <c:y val="0.9078521434820647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32613144"/>
        <c:crosses val="autoZero"/>
        <c:auto val="1"/>
        <c:lblAlgn val="ctr"/>
        <c:lblOffset val="100"/>
        <c:noMultiLvlLbl val="0"/>
      </c:catAx>
      <c:valAx>
        <c:axId val="6326131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32611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83235749377481"/>
          <c:y val="2.675996319425589E-2"/>
          <c:w val="0.89616764250622516"/>
          <c:h val="0.8759559688659605"/>
        </c:manualLayout>
      </c:layout>
      <c:barChart>
        <c:barDir val="col"/>
        <c:grouping val="clustered"/>
        <c:varyColors val="0"/>
        <c:ser>
          <c:idx val="0"/>
          <c:order val="0"/>
          <c:spPr>
            <a:solidFill>
              <a:srgbClr val="005EB8"/>
            </a:solidFill>
          </c:spPr>
          <c:invertIfNegative val="0"/>
          <c:dPt>
            <c:idx val="0"/>
            <c:invertIfNegative val="0"/>
            <c:bubble3D val="0"/>
            <c:extLst>
              <c:ext xmlns:c16="http://schemas.microsoft.com/office/drawing/2014/chart" uri="{C3380CC4-5D6E-409C-BE32-E72D297353CC}">
                <c16:uniqueId val="{00000000-91B9-40C4-8C91-92A1FB8A58B4}"/>
              </c:ext>
            </c:extLst>
          </c:dPt>
          <c:dPt>
            <c:idx val="1"/>
            <c:invertIfNegative val="0"/>
            <c:bubble3D val="0"/>
            <c:extLst>
              <c:ext xmlns:c16="http://schemas.microsoft.com/office/drawing/2014/chart" uri="{C3380CC4-5D6E-409C-BE32-E72D297353CC}">
                <c16:uniqueId val="{00000001-91B9-40C4-8C91-92A1FB8A58B4}"/>
              </c:ext>
            </c:extLst>
          </c:dPt>
          <c:cat>
            <c:strRef>
              <c:f>Sheet1!$A$1:$H$1</c:f>
              <c:strCache>
                <c:ptCount val="8"/>
                <c:pt idx="0">
                  <c:v>3-4</c:v>
                </c:pt>
                <c:pt idx="1">
                  <c:v>5-9</c:v>
                </c:pt>
                <c:pt idx="2">
                  <c:v>10-14</c:v>
                </c:pt>
                <c:pt idx="3">
                  <c:v>15-17</c:v>
                </c:pt>
                <c:pt idx="4">
                  <c:v>18-19</c:v>
                </c:pt>
                <c:pt idx="5">
                  <c:v>20-24</c:v>
                </c:pt>
                <c:pt idx="6">
                  <c:v>25-34</c:v>
                </c:pt>
                <c:pt idx="7">
                  <c:v>35+</c:v>
                </c:pt>
              </c:strCache>
            </c:strRef>
          </c:cat>
          <c:val>
            <c:numRef>
              <c:f>Sheet1!$A$2:$H$2</c:f>
              <c:numCache>
                <c:formatCode>General</c:formatCode>
                <c:ptCount val="8"/>
                <c:pt idx="0">
                  <c:v>47.3</c:v>
                </c:pt>
                <c:pt idx="1">
                  <c:v>94.6</c:v>
                </c:pt>
                <c:pt idx="2">
                  <c:v>97.6</c:v>
                </c:pt>
                <c:pt idx="3">
                  <c:v>96.5</c:v>
                </c:pt>
                <c:pt idx="4">
                  <c:v>75.2</c:v>
                </c:pt>
                <c:pt idx="5">
                  <c:v>41.2</c:v>
                </c:pt>
                <c:pt idx="6">
                  <c:v>11.6</c:v>
                </c:pt>
                <c:pt idx="7">
                  <c:v>2.4</c:v>
                </c:pt>
              </c:numCache>
            </c:numRef>
          </c:val>
          <c:extLst>
            <c:ext xmlns:c16="http://schemas.microsoft.com/office/drawing/2014/chart" uri="{C3380CC4-5D6E-409C-BE32-E72D297353CC}">
              <c16:uniqueId val="{00000002-91B9-40C4-8C91-92A1FB8A58B4}"/>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8.5470085470085479E-3"/>
              <c:y val="0.35633126678130755"/>
            </c:manualLayout>
          </c:layout>
          <c:overlay val="0"/>
        </c:title>
        <c:numFmt formatCode="0" sourceLinked="0"/>
        <c:majorTickMark val="out"/>
        <c:minorTickMark val="none"/>
        <c:tickLblPos val="nextTo"/>
        <c:crossAx val="155088384"/>
        <c:crosses val="autoZero"/>
        <c:crossBetween val="between"/>
        <c:majorUnit val="10"/>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Healthcare Aides</a:t>
            </a:r>
          </a:p>
        </c:rich>
      </c:tx>
      <c:layout>
        <c:manualLayout>
          <c:xMode val="edge"/>
          <c:yMode val="edge"/>
          <c:x val="0.21947184557055319"/>
          <c:y val="5.6966867041777823E-3"/>
        </c:manualLayout>
      </c:layout>
      <c:overlay val="0"/>
    </c:title>
    <c:autoTitleDeleted val="0"/>
    <c:plotArea>
      <c:layout>
        <c:manualLayout>
          <c:layoutTarget val="inner"/>
          <c:xMode val="edge"/>
          <c:yMode val="edge"/>
          <c:x val="0.11033761078955968"/>
          <c:y val="0.13740014835102135"/>
          <c:w val="0.76881661099180787"/>
          <c:h val="0.81152030475357262"/>
        </c:manualLayout>
      </c:layout>
      <c:pieChart>
        <c:varyColors val="1"/>
        <c:ser>
          <c:idx val="0"/>
          <c:order val="0"/>
          <c:tx>
            <c:strRef>
              <c:f>Aides!$C$26</c:f>
              <c:strCache>
                <c:ptCount val="1"/>
                <c:pt idx="0">
                  <c:v>Healthcare aide</c:v>
                </c:pt>
              </c:strCache>
            </c:strRef>
          </c:tx>
          <c:spPr>
            <a:ln>
              <a:solidFill>
                <a:sysClr val="windowText" lastClr="000000"/>
              </a:solidFill>
            </a:ln>
          </c:spPr>
          <c:explosion val="1"/>
          <c:dPt>
            <c:idx val="0"/>
            <c:bubble3D val="0"/>
            <c:spPr>
              <a:solidFill>
                <a:srgbClr val="005EB8"/>
              </a:solidFill>
              <a:ln>
                <a:solidFill>
                  <a:sysClr val="windowText" lastClr="000000"/>
                </a:solidFill>
              </a:ln>
            </c:spPr>
            <c:extLst>
              <c:ext xmlns:c16="http://schemas.microsoft.com/office/drawing/2014/chart" uri="{C3380CC4-5D6E-409C-BE32-E72D297353CC}">
                <c16:uniqueId val="{00000001-38AD-4E6D-954F-26B07A208A4B}"/>
              </c:ext>
            </c:extLst>
          </c:dPt>
          <c:dPt>
            <c:idx val="1"/>
            <c:bubble3D val="0"/>
            <c:spPr>
              <a:solidFill>
                <a:srgbClr val="FFC72C"/>
              </a:solidFill>
              <a:ln>
                <a:solidFill>
                  <a:sysClr val="windowText" lastClr="000000"/>
                </a:solidFill>
              </a:ln>
            </c:spPr>
            <c:extLst>
              <c:ext xmlns:c16="http://schemas.microsoft.com/office/drawing/2014/chart" uri="{C3380CC4-5D6E-409C-BE32-E72D297353CC}">
                <c16:uniqueId val="{00000003-38AD-4E6D-954F-26B07A208A4B}"/>
              </c:ext>
            </c:extLst>
          </c:dPt>
          <c:dPt>
            <c:idx val="2"/>
            <c:bubble3D val="0"/>
            <c:spPr>
              <a:solidFill>
                <a:srgbClr val="671E75"/>
              </a:solidFill>
              <a:ln>
                <a:solidFill>
                  <a:srgbClr val="671E75"/>
                </a:solidFill>
              </a:ln>
            </c:spPr>
            <c:extLst>
              <c:ext xmlns:c16="http://schemas.microsoft.com/office/drawing/2014/chart" uri="{C3380CC4-5D6E-409C-BE32-E72D297353CC}">
                <c16:uniqueId val="{00000005-38AD-4E6D-954F-26B07A208A4B}"/>
              </c:ext>
            </c:extLst>
          </c:dPt>
          <c:dPt>
            <c:idx val="3"/>
            <c:bubble3D val="0"/>
            <c:spPr>
              <a:solidFill>
                <a:schemeClr val="tx1"/>
              </a:solidFill>
              <a:ln>
                <a:solidFill>
                  <a:sysClr val="windowText" lastClr="000000"/>
                </a:solidFill>
              </a:ln>
            </c:spPr>
            <c:extLst>
              <c:ext xmlns:c16="http://schemas.microsoft.com/office/drawing/2014/chart" uri="{C3380CC4-5D6E-409C-BE32-E72D297353CC}">
                <c16:uniqueId val="{00000007-38AD-4E6D-954F-26B07A208A4B}"/>
              </c:ext>
            </c:extLst>
          </c:dPt>
          <c:dPt>
            <c:idx val="4"/>
            <c:bubble3D val="0"/>
            <c:spPr>
              <a:pattFill prst="ltUpDiag">
                <a:fgClr>
                  <a:sysClr val="windowText" lastClr="000000"/>
                </a:fgClr>
                <a:bgClr>
                  <a:sysClr val="window" lastClr="FFFFFF"/>
                </a:bgClr>
              </a:pattFill>
              <a:ln>
                <a:solidFill>
                  <a:sysClr val="windowText" lastClr="000000"/>
                </a:solidFill>
              </a:ln>
            </c:spPr>
            <c:extLst>
              <c:ext xmlns:c16="http://schemas.microsoft.com/office/drawing/2014/chart" uri="{C3380CC4-5D6E-409C-BE32-E72D297353CC}">
                <c16:uniqueId val="{00000009-38AD-4E6D-954F-26B07A208A4B}"/>
              </c:ext>
            </c:extLst>
          </c:dPt>
          <c:dPt>
            <c:idx val="5"/>
            <c:bubble3D val="0"/>
            <c:spPr>
              <a:solidFill>
                <a:srgbClr val="FFFFCC"/>
              </a:solidFill>
              <a:ln>
                <a:solidFill>
                  <a:srgbClr val="FFC000"/>
                </a:solidFill>
              </a:ln>
            </c:spPr>
            <c:extLst>
              <c:ext xmlns:c16="http://schemas.microsoft.com/office/drawing/2014/chart" uri="{C3380CC4-5D6E-409C-BE32-E72D297353CC}">
                <c16:uniqueId val="{0000000B-38AD-4E6D-954F-26B07A208A4B}"/>
              </c:ext>
            </c:extLst>
          </c:dPt>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38AD-4E6D-954F-26B07A208A4B}"/>
                </c:ext>
              </c:extLst>
            </c:dLbl>
            <c:dLbl>
              <c:idx val="2"/>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38AD-4E6D-954F-26B07A208A4B}"/>
                </c:ext>
              </c:extLst>
            </c:dLbl>
            <c:dLbl>
              <c:idx val="3"/>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38AD-4E6D-954F-26B07A208A4B}"/>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Aides!$B$27:$B$32</c:f>
              <c:strCache>
                <c:ptCount val="6"/>
                <c:pt idx="0">
                  <c:v>Hispanic, All Races</c:v>
                </c:pt>
                <c:pt idx="1">
                  <c:v>Non-Hispanic, AI/AN, NHPI, Other</c:v>
                </c:pt>
                <c:pt idx="2">
                  <c:v>Non-Hispanic, Asian</c:v>
                </c:pt>
                <c:pt idx="3">
                  <c:v>Non-Hispanic, Black</c:v>
                </c:pt>
                <c:pt idx="4">
                  <c:v>Non-Hispanic, &gt;1 Race</c:v>
                </c:pt>
                <c:pt idx="5">
                  <c:v>Non-Hispanic, White</c:v>
                </c:pt>
              </c:strCache>
            </c:strRef>
          </c:cat>
          <c:val>
            <c:numRef>
              <c:f>Aides!$C$27:$C$32</c:f>
              <c:numCache>
                <c:formatCode>_(* #,##0.0_);_(* \(#,##0.0\);_(* "-"??_);_(@_)</c:formatCode>
                <c:ptCount val="6"/>
                <c:pt idx="0">
                  <c:v>18.0625</c:v>
                </c:pt>
                <c:pt idx="1">
                  <c:v>1.5</c:v>
                </c:pt>
                <c:pt idx="2">
                  <c:v>5.9234</c:v>
                </c:pt>
                <c:pt idx="3">
                  <c:v>30.689699999999998</c:v>
                </c:pt>
                <c:pt idx="4">
                  <c:v>3.4354</c:v>
                </c:pt>
                <c:pt idx="5">
                  <c:v>40.420699999999997</c:v>
                </c:pt>
              </c:numCache>
            </c:numRef>
          </c:val>
          <c:extLst>
            <c:ext xmlns:c16="http://schemas.microsoft.com/office/drawing/2014/chart" uri="{C3380CC4-5D6E-409C-BE32-E72D297353CC}">
              <c16:uniqueId val="{0000000C-38AD-4E6D-954F-26B07A208A4B}"/>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EMTs and Paramedics</a:t>
            </a:r>
          </a:p>
        </c:rich>
      </c:tx>
      <c:layout>
        <c:manualLayout>
          <c:xMode val="edge"/>
          <c:yMode val="edge"/>
          <c:x val="0.15001624036132072"/>
          <c:y val="5.4760720347131059E-2"/>
        </c:manualLayout>
      </c:layout>
      <c:overlay val="0"/>
    </c:title>
    <c:autoTitleDeleted val="0"/>
    <c:plotArea>
      <c:layout>
        <c:manualLayout>
          <c:layoutTarget val="inner"/>
          <c:xMode val="edge"/>
          <c:yMode val="edge"/>
          <c:x val="0.11664502940647688"/>
          <c:y val="0.18854273650576289"/>
          <c:w val="0.76881661099180787"/>
          <c:h val="0.81152030475357262"/>
        </c:manualLayout>
      </c:layout>
      <c:pieChart>
        <c:varyColors val="1"/>
        <c:ser>
          <c:idx val="0"/>
          <c:order val="0"/>
          <c:spPr>
            <a:ln>
              <a:solidFill>
                <a:sysClr val="windowText" lastClr="000000"/>
              </a:solidFill>
            </a:ln>
          </c:spPr>
          <c:explosion val="1"/>
          <c:dPt>
            <c:idx val="0"/>
            <c:bubble3D val="0"/>
            <c:spPr>
              <a:solidFill>
                <a:srgbClr val="005EB8"/>
              </a:solidFill>
              <a:ln>
                <a:solidFill>
                  <a:sysClr val="windowText" lastClr="000000"/>
                </a:solidFill>
              </a:ln>
            </c:spPr>
            <c:extLst>
              <c:ext xmlns:c16="http://schemas.microsoft.com/office/drawing/2014/chart" uri="{C3380CC4-5D6E-409C-BE32-E72D297353CC}">
                <c16:uniqueId val="{00000001-35BF-439D-B382-1F2FB5E31274}"/>
              </c:ext>
            </c:extLst>
          </c:dPt>
          <c:dPt>
            <c:idx val="1"/>
            <c:bubble3D val="0"/>
            <c:spPr>
              <a:solidFill>
                <a:srgbClr val="FFC72C"/>
              </a:solidFill>
              <a:ln>
                <a:solidFill>
                  <a:srgbClr val="FFC72C"/>
                </a:solidFill>
              </a:ln>
            </c:spPr>
            <c:extLst>
              <c:ext xmlns:c16="http://schemas.microsoft.com/office/drawing/2014/chart" uri="{C3380CC4-5D6E-409C-BE32-E72D297353CC}">
                <c16:uniqueId val="{00000003-35BF-439D-B382-1F2FB5E31274}"/>
              </c:ext>
            </c:extLst>
          </c:dPt>
          <c:dPt>
            <c:idx val="2"/>
            <c:bubble3D val="0"/>
            <c:spPr>
              <a:solidFill>
                <a:srgbClr val="671E75"/>
              </a:solidFill>
              <a:ln>
                <a:solidFill>
                  <a:srgbClr val="671E75"/>
                </a:solidFill>
              </a:ln>
            </c:spPr>
            <c:extLst>
              <c:ext xmlns:c16="http://schemas.microsoft.com/office/drawing/2014/chart" uri="{C3380CC4-5D6E-409C-BE32-E72D297353CC}">
                <c16:uniqueId val="{00000005-35BF-439D-B382-1F2FB5E31274}"/>
              </c:ext>
            </c:extLst>
          </c:dPt>
          <c:dPt>
            <c:idx val="3"/>
            <c:bubble3D val="0"/>
            <c:spPr>
              <a:solidFill>
                <a:schemeClr val="tx1"/>
              </a:solidFill>
              <a:ln>
                <a:solidFill>
                  <a:sysClr val="windowText" lastClr="000000"/>
                </a:solidFill>
              </a:ln>
            </c:spPr>
            <c:extLst>
              <c:ext xmlns:c16="http://schemas.microsoft.com/office/drawing/2014/chart" uri="{C3380CC4-5D6E-409C-BE32-E72D297353CC}">
                <c16:uniqueId val="{00000007-35BF-439D-B382-1F2FB5E31274}"/>
              </c:ext>
            </c:extLst>
          </c:dPt>
          <c:dPt>
            <c:idx val="4"/>
            <c:bubble3D val="0"/>
            <c:spPr>
              <a:pattFill prst="ltUpDiag">
                <a:fgClr>
                  <a:sysClr val="windowText" lastClr="000000"/>
                </a:fgClr>
                <a:bgClr>
                  <a:sysClr val="window" lastClr="FFFFFF"/>
                </a:bgClr>
              </a:pattFill>
              <a:ln>
                <a:solidFill>
                  <a:sysClr val="windowText" lastClr="000000"/>
                </a:solidFill>
              </a:ln>
            </c:spPr>
            <c:extLst>
              <c:ext xmlns:c16="http://schemas.microsoft.com/office/drawing/2014/chart" uri="{C3380CC4-5D6E-409C-BE32-E72D297353CC}">
                <c16:uniqueId val="{00000009-35BF-439D-B382-1F2FB5E31274}"/>
              </c:ext>
            </c:extLst>
          </c:dPt>
          <c:dPt>
            <c:idx val="5"/>
            <c:bubble3D val="0"/>
            <c:spPr>
              <a:solidFill>
                <a:srgbClr val="FFFFCC"/>
              </a:solidFill>
              <a:ln>
                <a:solidFill>
                  <a:srgbClr val="FFC000"/>
                </a:solidFill>
              </a:ln>
            </c:spPr>
            <c:extLst>
              <c:ext xmlns:c16="http://schemas.microsoft.com/office/drawing/2014/chart" uri="{C3380CC4-5D6E-409C-BE32-E72D297353CC}">
                <c16:uniqueId val="{0000000B-35BF-439D-B382-1F2FB5E31274}"/>
              </c:ext>
            </c:extLst>
          </c:dPt>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35BF-439D-B382-1F2FB5E31274}"/>
                </c:ext>
              </c:extLst>
            </c:dLbl>
            <c:dLbl>
              <c:idx val="3"/>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35BF-439D-B382-1F2FB5E31274}"/>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'EMT-paramedics'!$B$31:$B$36</c:f>
              <c:strCache>
                <c:ptCount val="6"/>
                <c:pt idx="0">
                  <c:v>Hispanic, All Races</c:v>
                </c:pt>
                <c:pt idx="1">
                  <c:v>Non-Hispanic, AI/AN, NHPI, Other</c:v>
                </c:pt>
                <c:pt idx="2">
                  <c:v>Non-Hispanic, Asian</c:v>
                </c:pt>
                <c:pt idx="3">
                  <c:v>Non-Hispanic, Black</c:v>
                </c:pt>
                <c:pt idx="4">
                  <c:v>Non-Hispanic, &gt;1 Race</c:v>
                </c:pt>
                <c:pt idx="5">
                  <c:v>Non-Hispanic, White</c:v>
                </c:pt>
              </c:strCache>
            </c:strRef>
          </c:cat>
          <c:val>
            <c:numRef>
              <c:f>'EMT-paramedics'!$C$31:$C$36</c:f>
              <c:numCache>
                <c:formatCode>_(* #,##0.0_);_(* \(#,##0.0\);_(* "-"??_);_(@_)</c:formatCode>
                <c:ptCount val="6"/>
                <c:pt idx="0">
                  <c:v>13.83</c:v>
                </c:pt>
                <c:pt idx="1">
                  <c:v>1.3</c:v>
                </c:pt>
                <c:pt idx="2">
                  <c:v>3.4512</c:v>
                </c:pt>
                <c:pt idx="3">
                  <c:v>5.5484999999999998</c:v>
                </c:pt>
                <c:pt idx="4">
                  <c:v>3.9407000000000001</c:v>
                </c:pt>
                <c:pt idx="5">
                  <c:v>71.9114</c:v>
                </c:pt>
              </c:numCache>
            </c:numRef>
          </c:val>
          <c:extLst>
            <c:ext xmlns:c16="http://schemas.microsoft.com/office/drawing/2014/chart" uri="{C3380CC4-5D6E-409C-BE32-E72D297353CC}">
              <c16:uniqueId val="{0000000C-35BF-439D-B382-1F2FB5E31274}"/>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LPNs or LVNs</a:t>
            </a:r>
          </a:p>
        </c:rich>
      </c:tx>
      <c:layout>
        <c:manualLayout>
          <c:xMode val="edge"/>
          <c:yMode val="edge"/>
          <c:x val="0.26997142292384113"/>
          <c:y val="1.418841809562825E-2"/>
        </c:manualLayout>
      </c:layout>
      <c:overlay val="0"/>
    </c:title>
    <c:autoTitleDeleted val="0"/>
    <c:plotArea>
      <c:layout>
        <c:manualLayout>
          <c:layoutTarget val="inner"/>
          <c:xMode val="edge"/>
          <c:yMode val="edge"/>
          <c:x val="0.12533585762517246"/>
          <c:y val="0.13999782625053298"/>
          <c:w val="0.77175786266912072"/>
          <c:h val="0.81198739225309136"/>
        </c:manualLayout>
      </c:layout>
      <c:pieChart>
        <c:varyColors val="1"/>
        <c:ser>
          <c:idx val="0"/>
          <c:order val="0"/>
          <c:spPr>
            <a:ln>
              <a:solidFill>
                <a:sysClr val="windowText" lastClr="000000"/>
              </a:solidFill>
            </a:ln>
          </c:spPr>
          <c:explosion val="1"/>
          <c:dPt>
            <c:idx val="0"/>
            <c:bubble3D val="0"/>
            <c:spPr>
              <a:solidFill>
                <a:srgbClr val="005EB8"/>
              </a:solidFill>
              <a:ln>
                <a:solidFill>
                  <a:sysClr val="windowText" lastClr="000000"/>
                </a:solidFill>
              </a:ln>
            </c:spPr>
            <c:extLst>
              <c:ext xmlns:c16="http://schemas.microsoft.com/office/drawing/2014/chart" uri="{C3380CC4-5D6E-409C-BE32-E72D297353CC}">
                <c16:uniqueId val="{00000001-5202-4674-A9FC-292A59CE2F6B}"/>
              </c:ext>
            </c:extLst>
          </c:dPt>
          <c:dPt>
            <c:idx val="1"/>
            <c:bubble3D val="0"/>
            <c:spPr>
              <a:solidFill>
                <a:srgbClr val="FFC72C"/>
              </a:solidFill>
              <a:ln>
                <a:solidFill>
                  <a:srgbClr val="FFC72C"/>
                </a:solidFill>
              </a:ln>
            </c:spPr>
            <c:extLst>
              <c:ext xmlns:c16="http://schemas.microsoft.com/office/drawing/2014/chart" uri="{C3380CC4-5D6E-409C-BE32-E72D297353CC}">
                <c16:uniqueId val="{00000003-5202-4674-A9FC-292A59CE2F6B}"/>
              </c:ext>
            </c:extLst>
          </c:dPt>
          <c:dPt>
            <c:idx val="2"/>
            <c:bubble3D val="0"/>
            <c:spPr>
              <a:solidFill>
                <a:srgbClr val="671E75"/>
              </a:solidFill>
              <a:ln>
                <a:solidFill>
                  <a:srgbClr val="FFC000"/>
                </a:solidFill>
              </a:ln>
            </c:spPr>
            <c:extLst>
              <c:ext xmlns:c16="http://schemas.microsoft.com/office/drawing/2014/chart" uri="{C3380CC4-5D6E-409C-BE32-E72D297353CC}">
                <c16:uniqueId val="{00000005-5202-4674-A9FC-292A59CE2F6B}"/>
              </c:ext>
            </c:extLst>
          </c:dPt>
          <c:dPt>
            <c:idx val="3"/>
            <c:bubble3D val="0"/>
            <c:spPr>
              <a:solidFill>
                <a:schemeClr val="tx1"/>
              </a:solidFill>
              <a:ln>
                <a:solidFill>
                  <a:sysClr val="windowText" lastClr="000000"/>
                </a:solidFill>
              </a:ln>
            </c:spPr>
            <c:extLst>
              <c:ext xmlns:c16="http://schemas.microsoft.com/office/drawing/2014/chart" uri="{C3380CC4-5D6E-409C-BE32-E72D297353CC}">
                <c16:uniqueId val="{00000007-5202-4674-A9FC-292A59CE2F6B}"/>
              </c:ext>
            </c:extLst>
          </c:dPt>
          <c:dPt>
            <c:idx val="4"/>
            <c:bubble3D val="0"/>
            <c:spPr>
              <a:pattFill prst="ltUpDiag">
                <a:fgClr>
                  <a:sysClr val="windowText" lastClr="000000"/>
                </a:fgClr>
                <a:bgClr>
                  <a:sysClr val="window" lastClr="FFFFFF"/>
                </a:bgClr>
              </a:pattFill>
              <a:ln>
                <a:solidFill>
                  <a:sysClr val="windowText" lastClr="000000"/>
                </a:solidFill>
              </a:ln>
            </c:spPr>
            <c:extLst>
              <c:ext xmlns:c16="http://schemas.microsoft.com/office/drawing/2014/chart" uri="{C3380CC4-5D6E-409C-BE32-E72D297353CC}">
                <c16:uniqueId val="{00000009-5202-4674-A9FC-292A59CE2F6B}"/>
              </c:ext>
            </c:extLst>
          </c:dPt>
          <c:dPt>
            <c:idx val="5"/>
            <c:bubble3D val="0"/>
            <c:spPr>
              <a:solidFill>
                <a:srgbClr val="FFFFCC"/>
              </a:solidFill>
              <a:ln>
                <a:solidFill>
                  <a:srgbClr val="FFC000"/>
                </a:solidFill>
              </a:ln>
            </c:spPr>
            <c:extLst>
              <c:ext xmlns:c16="http://schemas.microsoft.com/office/drawing/2014/chart" uri="{C3380CC4-5D6E-409C-BE32-E72D297353CC}">
                <c16:uniqueId val="{0000000B-5202-4674-A9FC-292A59CE2F6B}"/>
              </c:ext>
            </c:extLst>
          </c:dPt>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5202-4674-A9FC-292A59CE2F6B}"/>
                </c:ext>
              </c:extLst>
            </c:dLbl>
            <c:dLbl>
              <c:idx val="3"/>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5202-4674-A9FC-292A59CE2F6B}"/>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'LVN-LPN'!$B$30:$B$35</c:f>
              <c:strCache>
                <c:ptCount val="6"/>
                <c:pt idx="0">
                  <c:v>Hispanic, All Races</c:v>
                </c:pt>
                <c:pt idx="1">
                  <c:v>Non-Hispanic, AI/AN, NHPI, Other</c:v>
                </c:pt>
                <c:pt idx="2">
                  <c:v>Non-Hispanic, Asian</c:v>
                </c:pt>
                <c:pt idx="3">
                  <c:v>Non-Hispanic, Black</c:v>
                </c:pt>
                <c:pt idx="4">
                  <c:v>Non-Hispanic, &gt;1 Race</c:v>
                </c:pt>
                <c:pt idx="5">
                  <c:v>Non-Hispanic, White</c:v>
                </c:pt>
              </c:strCache>
            </c:strRef>
          </c:cat>
          <c:val>
            <c:numRef>
              <c:f>'LVN-LPN'!$C$30:$C$35</c:f>
              <c:numCache>
                <c:formatCode>_(* #,##0.0_);_(* \(#,##0.0\);_(* "-"??_);_(@_)</c:formatCode>
                <c:ptCount val="6"/>
                <c:pt idx="0">
                  <c:v>12.6053</c:v>
                </c:pt>
                <c:pt idx="1">
                  <c:v>1.3</c:v>
                </c:pt>
                <c:pt idx="2">
                  <c:v>4.8367000000000004</c:v>
                </c:pt>
                <c:pt idx="3">
                  <c:v>25.989899999999999</c:v>
                </c:pt>
                <c:pt idx="4">
                  <c:v>3.7427999999999999</c:v>
                </c:pt>
                <c:pt idx="5">
                  <c:v>51.628700000000002</c:v>
                </c:pt>
              </c:numCache>
            </c:numRef>
          </c:val>
          <c:extLst>
            <c:ext xmlns:c16="http://schemas.microsoft.com/office/drawing/2014/chart" uri="{C3380CC4-5D6E-409C-BE32-E72D297353CC}">
              <c16:uniqueId val="{0000000C-5202-4674-A9FC-292A59CE2F6B}"/>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Registered Nurses</a:t>
            </a:r>
          </a:p>
        </c:rich>
      </c:tx>
      <c:layout>
        <c:manualLayout>
          <c:xMode val="edge"/>
          <c:yMode val="edge"/>
          <c:x val="0.21315300406952664"/>
          <c:y val="9.7953061317252767E-3"/>
        </c:manualLayout>
      </c:layout>
      <c:overlay val="0"/>
    </c:title>
    <c:autoTitleDeleted val="0"/>
    <c:plotArea>
      <c:layout>
        <c:manualLayout>
          <c:layoutTarget val="inner"/>
          <c:xMode val="edge"/>
          <c:yMode val="edge"/>
          <c:x val="0.12768251533894678"/>
          <c:y val="0.17934728261693006"/>
          <c:w val="0.76657832969622075"/>
          <c:h val="0.77953757242949462"/>
        </c:manualLayout>
      </c:layout>
      <c:pieChart>
        <c:varyColors val="1"/>
        <c:ser>
          <c:idx val="0"/>
          <c:order val="0"/>
          <c:spPr>
            <a:ln>
              <a:solidFill>
                <a:sysClr val="windowText" lastClr="000000"/>
              </a:solidFill>
            </a:ln>
          </c:spPr>
          <c:explosion val="1"/>
          <c:dPt>
            <c:idx val="0"/>
            <c:bubble3D val="0"/>
            <c:spPr>
              <a:solidFill>
                <a:srgbClr val="005EB8"/>
              </a:solidFill>
              <a:ln>
                <a:solidFill>
                  <a:sysClr val="windowText" lastClr="000000"/>
                </a:solidFill>
              </a:ln>
            </c:spPr>
            <c:extLst>
              <c:ext xmlns:c16="http://schemas.microsoft.com/office/drawing/2014/chart" uri="{C3380CC4-5D6E-409C-BE32-E72D297353CC}">
                <c16:uniqueId val="{00000001-BF0B-4DB9-A49D-81AFBDCC78E2}"/>
              </c:ext>
            </c:extLst>
          </c:dPt>
          <c:dPt>
            <c:idx val="1"/>
            <c:bubble3D val="0"/>
            <c:spPr>
              <a:solidFill>
                <a:srgbClr val="FFC72C"/>
              </a:solidFill>
              <a:ln>
                <a:solidFill>
                  <a:srgbClr val="FFC72C"/>
                </a:solidFill>
              </a:ln>
            </c:spPr>
            <c:extLst>
              <c:ext xmlns:c16="http://schemas.microsoft.com/office/drawing/2014/chart" uri="{C3380CC4-5D6E-409C-BE32-E72D297353CC}">
                <c16:uniqueId val="{00000003-BF0B-4DB9-A49D-81AFBDCC78E2}"/>
              </c:ext>
            </c:extLst>
          </c:dPt>
          <c:dPt>
            <c:idx val="2"/>
            <c:bubble3D val="0"/>
            <c:spPr>
              <a:solidFill>
                <a:srgbClr val="671E75"/>
              </a:solidFill>
              <a:ln>
                <a:solidFill>
                  <a:srgbClr val="671E75"/>
                </a:solidFill>
              </a:ln>
            </c:spPr>
            <c:extLst>
              <c:ext xmlns:c16="http://schemas.microsoft.com/office/drawing/2014/chart" uri="{C3380CC4-5D6E-409C-BE32-E72D297353CC}">
                <c16:uniqueId val="{00000005-BF0B-4DB9-A49D-81AFBDCC78E2}"/>
              </c:ext>
            </c:extLst>
          </c:dPt>
          <c:dPt>
            <c:idx val="3"/>
            <c:bubble3D val="0"/>
            <c:spPr>
              <a:solidFill>
                <a:schemeClr val="tx1"/>
              </a:solidFill>
              <a:ln>
                <a:solidFill>
                  <a:sysClr val="windowText" lastClr="000000"/>
                </a:solidFill>
              </a:ln>
            </c:spPr>
            <c:extLst>
              <c:ext xmlns:c16="http://schemas.microsoft.com/office/drawing/2014/chart" uri="{C3380CC4-5D6E-409C-BE32-E72D297353CC}">
                <c16:uniqueId val="{00000007-BF0B-4DB9-A49D-81AFBDCC78E2}"/>
              </c:ext>
            </c:extLst>
          </c:dPt>
          <c:dPt>
            <c:idx val="4"/>
            <c:bubble3D val="0"/>
            <c:spPr>
              <a:pattFill prst="ltUpDiag">
                <a:fgClr>
                  <a:sysClr val="windowText" lastClr="000000"/>
                </a:fgClr>
                <a:bgClr>
                  <a:sysClr val="window" lastClr="FFFFFF"/>
                </a:bgClr>
              </a:pattFill>
              <a:ln>
                <a:solidFill>
                  <a:sysClr val="windowText" lastClr="000000"/>
                </a:solidFill>
              </a:ln>
            </c:spPr>
            <c:extLst>
              <c:ext xmlns:c16="http://schemas.microsoft.com/office/drawing/2014/chart" uri="{C3380CC4-5D6E-409C-BE32-E72D297353CC}">
                <c16:uniqueId val="{00000009-BF0B-4DB9-A49D-81AFBDCC78E2}"/>
              </c:ext>
            </c:extLst>
          </c:dPt>
          <c:dPt>
            <c:idx val="5"/>
            <c:bubble3D val="0"/>
            <c:spPr>
              <a:solidFill>
                <a:srgbClr val="FFFFCC"/>
              </a:solidFill>
              <a:ln>
                <a:solidFill>
                  <a:srgbClr val="FFC000"/>
                </a:solidFill>
              </a:ln>
            </c:spPr>
            <c:extLst>
              <c:ext xmlns:c16="http://schemas.microsoft.com/office/drawing/2014/chart" uri="{C3380CC4-5D6E-409C-BE32-E72D297353CC}">
                <c16:uniqueId val="{0000000B-BF0B-4DB9-A49D-81AFBDCC78E2}"/>
              </c:ext>
            </c:extLst>
          </c:dPt>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BF0B-4DB9-A49D-81AFBDCC78E2}"/>
                </c:ext>
              </c:extLst>
            </c:dLbl>
            <c:dLbl>
              <c:idx val="2"/>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BF0B-4DB9-A49D-81AFBDCC78E2}"/>
                </c:ext>
              </c:extLst>
            </c:dLbl>
            <c:dLbl>
              <c:idx val="3"/>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BF0B-4DB9-A49D-81AFBDCC78E2}"/>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RNs!$B$32:$B$37</c:f>
              <c:strCache>
                <c:ptCount val="6"/>
                <c:pt idx="0">
                  <c:v>Hispanic, All Races</c:v>
                </c:pt>
                <c:pt idx="1">
                  <c:v>Non-Hispanic, AI/AN, NHPI, Other</c:v>
                </c:pt>
                <c:pt idx="2">
                  <c:v>Non-Hispanic, Asian</c:v>
                </c:pt>
                <c:pt idx="3">
                  <c:v>Non-Hispanic, Black</c:v>
                </c:pt>
                <c:pt idx="4">
                  <c:v>Non-Hispanic, &gt;1 Race</c:v>
                </c:pt>
                <c:pt idx="5">
                  <c:v>Non-Hispanic, White</c:v>
                </c:pt>
              </c:strCache>
            </c:strRef>
          </c:cat>
          <c:val>
            <c:numRef>
              <c:f>RNs!$C$32:$C$37</c:f>
              <c:numCache>
                <c:formatCode>_(* #,##0.0_);_(* \(#,##0.0\);_(* "-"??_);_(@_)</c:formatCode>
                <c:ptCount val="6"/>
                <c:pt idx="0">
                  <c:v>9.0258000000000003</c:v>
                </c:pt>
                <c:pt idx="1">
                  <c:v>0.8</c:v>
                </c:pt>
                <c:pt idx="2">
                  <c:v>8.9250000000000007</c:v>
                </c:pt>
                <c:pt idx="3">
                  <c:v>10.5914</c:v>
                </c:pt>
                <c:pt idx="4">
                  <c:v>3.2408000000000001</c:v>
                </c:pt>
                <c:pt idx="5">
                  <c:v>67.484999999999999</c:v>
                </c:pt>
              </c:numCache>
            </c:numRef>
          </c:val>
          <c:extLst>
            <c:ext xmlns:c16="http://schemas.microsoft.com/office/drawing/2014/chart" uri="{C3380CC4-5D6E-409C-BE32-E72D297353CC}">
              <c16:uniqueId val="{0000000C-BF0B-4DB9-A49D-81AFBDCC78E2}"/>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Physician Assistants</a:t>
            </a:r>
          </a:p>
        </c:rich>
      </c:tx>
      <c:layout>
        <c:manualLayout>
          <c:xMode val="edge"/>
          <c:yMode val="edge"/>
          <c:x val="0.15633500357909808"/>
          <c:y val="5.444625128380693E-2"/>
        </c:manualLayout>
      </c:layout>
      <c:overlay val="0"/>
    </c:title>
    <c:autoTitleDeleted val="0"/>
    <c:plotArea>
      <c:layout>
        <c:manualLayout>
          <c:layoutTarget val="inner"/>
          <c:xMode val="edge"/>
          <c:yMode val="edge"/>
          <c:x val="0.13556728525722844"/>
          <c:y val="0.19691883300699131"/>
          <c:w val="0.76881661099180787"/>
          <c:h val="0.81152030475357262"/>
        </c:manualLayout>
      </c:layout>
      <c:pieChart>
        <c:varyColors val="1"/>
        <c:ser>
          <c:idx val="0"/>
          <c:order val="0"/>
          <c:spPr>
            <a:ln>
              <a:solidFill>
                <a:sysClr val="windowText" lastClr="000000"/>
              </a:solidFill>
            </a:ln>
          </c:spPr>
          <c:explosion val="1"/>
          <c:dPt>
            <c:idx val="0"/>
            <c:bubble3D val="0"/>
            <c:spPr>
              <a:solidFill>
                <a:srgbClr val="005EB8"/>
              </a:solidFill>
              <a:ln>
                <a:solidFill>
                  <a:sysClr val="windowText" lastClr="000000"/>
                </a:solidFill>
              </a:ln>
            </c:spPr>
            <c:extLst>
              <c:ext xmlns:c16="http://schemas.microsoft.com/office/drawing/2014/chart" uri="{C3380CC4-5D6E-409C-BE32-E72D297353CC}">
                <c16:uniqueId val="{00000001-FE42-4703-928A-FA90D77F6505}"/>
              </c:ext>
            </c:extLst>
          </c:dPt>
          <c:dPt>
            <c:idx val="1"/>
            <c:bubble3D val="0"/>
            <c:spPr>
              <a:solidFill>
                <a:srgbClr val="FFC72C"/>
              </a:solidFill>
              <a:ln>
                <a:solidFill>
                  <a:srgbClr val="FFC72C"/>
                </a:solidFill>
              </a:ln>
            </c:spPr>
            <c:extLst>
              <c:ext xmlns:c16="http://schemas.microsoft.com/office/drawing/2014/chart" uri="{C3380CC4-5D6E-409C-BE32-E72D297353CC}">
                <c16:uniqueId val="{00000003-FE42-4703-928A-FA90D77F6505}"/>
              </c:ext>
            </c:extLst>
          </c:dPt>
          <c:dPt>
            <c:idx val="2"/>
            <c:bubble3D val="0"/>
            <c:spPr>
              <a:solidFill>
                <a:srgbClr val="671E75"/>
              </a:solidFill>
              <a:ln>
                <a:solidFill>
                  <a:srgbClr val="671E75"/>
                </a:solidFill>
              </a:ln>
            </c:spPr>
            <c:extLst>
              <c:ext xmlns:c16="http://schemas.microsoft.com/office/drawing/2014/chart" uri="{C3380CC4-5D6E-409C-BE32-E72D297353CC}">
                <c16:uniqueId val="{00000005-FE42-4703-928A-FA90D77F6505}"/>
              </c:ext>
            </c:extLst>
          </c:dPt>
          <c:dPt>
            <c:idx val="3"/>
            <c:bubble3D val="0"/>
            <c:spPr>
              <a:solidFill>
                <a:schemeClr val="tx1"/>
              </a:solidFill>
              <a:ln>
                <a:solidFill>
                  <a:sysClr val="windowText" lastClr="000000"/>
                </a:solidFill>
              </a:ln>
            </c:spPr>
            <c:extLst>
              <c:ext xmlns:c16="http://schemas.microsoft.com/office/drawing/2014/chart" uri="{C3380CC4-5D6E-409C-BE32-E72D297353CC}">
                <c16:uniqueId val="{00000007-FE42-4703-928A-FA90D77F6505}"/>
              </c:ext>
            </c:extLst>
          </c:dPt>
          <c:dPt>
            <c:idx val="4"/>
            <c:bubble3D val="0"/>
            <c:spPr>
              <a:pattFill prst="ltUpDiag">
                <a:fgClr>
                  <a:sysClr val="windowText" lastClr="000000"/>
                </a:fgClr>
                <a:bgClr>
                  <a:sysClr val="window" lastClr="FFFFFF"/>
                </a:bgClr>
              </a:pattFill>
              <a:ln>
                <a:solidFill>
                  <a:sysClr val="windowText" lastClr="000000"/>
                </a:solidFill>
              </a:ln>
            </c:spPr>
            <c:extLst>
              <c:ext xmlns:c16="http://schemas.microsoft.com/office/drawing/2014/chart" uri="{C3380CC4-5D6E-409C-BE32-E72D297353CC}">
                <c16:uniqueId val="{00000009-FE42-4703-928A-FA90D77F6505}"/>
              </c:ext>
            </c:extLst>
          </c:dPt>
          <c:dPt>
            <c:idx val="5"/>
            <c:bubble3D val="0"/>
            <c:spPr>
              <a:solidFill>
                <a:srgbClr val="FFFFCC"/>
              </a:solidFill>
              <a:ln>
                <a:solidFill>
                  <a:srgbClr val="FFC000"/>
                </a:solidFill>
              </a:ln>
            </c:spPr>
            <c:extLst>
              <c:ext xmlns:c16="http://schemas.microsoft.com/office/drawing/2014/chart" uri="{C3380CC4-5D6E-409C-BE32-E72D297353CC}">
                <c16:uniqueId val="{0000000B-FE42-4703-928A-FA90D77F6505}"/>
              </c:ext>
            </c:extLst>
          </c:dPt>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FE42-4703-928A-FA90D77F6505}"/>
                </c:ext>
              </c:extLst>
            </c:dLbl>
            <c:dLbl>
              <c:idx val="2"/>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FE42-4703-928A-FA90D77F6505}"/>
                </c:ext>
              </c:extLst>
            </c:dLbl>
            <c:dLbl>
              <c:idx val="3"/>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FE42-4703-928A-FA90D77F6505}"/>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'Phys Asst'!$B$31:$B$36</c:f>
              <c:strCache>
                <c:ptCount val="6"/>
                <c:pt idx="0">
                  <c:v>Hispanic, All Races</c:v>
                </c:pt>
                <c:pt idx="1">
                  <c:v>Non-Hispanic, AI/AN, NHPI, Other</c:v>
                </c:pt>
                <c:pt idx="2">
                  <c:v>Non-Hispanic, Asian</c:v>
                </c:pt>
                <c:pt idx="3">
                  <c:v>Non-Hispanic, Black</c:v>
                </c:pt>
                <c:pt idx="4">
                  <c:v>Non-Hispanic, &gt;1 Race</c:v>
                </c:pt>
                <c:pt idx="5">
                  <c:v>Non-Hispanic, White</c:v>
                </c:pt>
              </c:strCache>
            </c:strRef>
          </c:cat>
          <c:val>
            <c:numRef>
              <c:f>'Phys Asst'!$C$31:$C$36</c:f>
              <c:numCache>
                <c:formatCode>_(* #,##0.0_);_(* \(#,##0.0\);_(* "-"??_);_(@_)</c:formatCode>
                <c:ptCount val="6"/>
                <c:pt idx="0">
                  <c:v>9.7251999999999992</c:v>
                </c:pt>
                <c:pt idx="1">
                  <c:v>0.4</c:v>
                </c:pt>
                <c:pt idx="2">
                  <c:v>9.4166000000000007</c:v>
                </c:pt>
                <c:pt idx="3">
                  <c:v>6.1524999999999999</c:v>
                </c:pt>
                <c:pt idx="4">
                  <c:v>3.9291999999999998</c:v>
                </c:pt>
                <c:pt idx="5">
                  <c:v>70.389600000000002</c:v>
                </c:pt>
              </c:numCache>
            </c:numRef>
          </c:val>
          <c:extLst>
            <c:ext xmlns:c16="http://schemas.microsoft.com/office/drawing/2014/chart" uri="{C3380CC4-5D6E-409C-BE32-E72D297353CC}">
              <c16:uniqueId val="{0000000C-FE42-4703-928A-FA90D77F6505}"/>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Substance Use Counselors</a:t>
            </a:r>
          </a:p>
        </c:rich>
      </c:tx>
      <c:layout>
        <c:manualLayout>
          <c:xMode val="edge"/>
          <c:yMode val="edge"/>
          <c:x val="0.26365258142281461"/>
          <c:y val="1.8968955585004822E-2"/>
        </c:manualLayout>
      </c:layout>
      <c:overlay val="0"/>
    </c:title>
    <c:autoTitleDeleted val="0"/>
    <c:plotArea>
      <c:layout>
        <c:manualLayout>
          <c:layoutTarget val="inner"/>
          <c:xMode val="edge"/>
          <c:yMode val="edge"/>
          <c:x val="0.12925986664031128"/>
          <c:y val="0.17358269383147543"/>
          <c:w val="0.76881661099180787"/>
          <c:h val="0.81152030475357262"/>
        </c:manualLayout>
      </c:layout>
      <c:pieChart>
        <c:varyColors val="1"/>
        <c:ser>
          <c:idx val="0"/>
          <c:order val="0"/>
          <c:spPr>
            <a:ln>
              <a:solidFill>
                <a:sysClr val="windowText" lastClr="000000"/>
              </a:solidFill>
            </a:ln>
          </c:spPr>
          <c:explosion val="1"/>
          <c:dPt>
            <c:idx val="0"/>
            <c:bubble3D val="0"/>
            <c:spPr>
              <a:solidFill>
                <a:srgbClr val="005EB8"/>
              </a:solidFill>
              <a:ln>
                <a:solidFill>
                  <a:sysClr val="windowText" lastClr="000000"/>
                </a:solidFill>
              </a:ln>
            </c:spPr>
            <c:extLst>
              <c:ext xmlns:c16="http://schemas.microsoft.com/office/drawing/2014/chart" uri="{C3380CC4-5D6E-409C-BE32-E72D297353CC}">
                <c16:uniqueId val="{00000001-6C41-44E9-9596-12AD3030AE8A}"/>
              </c:ext>
            </c:extLst>
          </c:dPt>
          <c:dPt>
            <c:idx val="1"/>
            <c:bubble3D val="0"/>
            <c:spPr>
              <a:solidFill>
                <a:srgbClr val="FFC72C"/>
              </a:solidFill>
              <a:ln>
                <a:solidFill>
                  <a:sysClr val="windowText" lastClr="000000"/>
                </a:solidFill>
              </a:ln>
            </c:spPr>
            <c:extLst>
              <c:ext xmlns:c16="http://schemas.microsoft.com/office/drawing/2014/chart" uri="{C3380CC4-5D6E-409C-BE32-E72D297353CC}">
                <c16:uniqueId val="{00000003-6C41-44E9-9596-12AD3030AE8A}"/>
              </c:ext>
            </c:extLst>
          </c:dPt>
          <c:dPt>
            <c:idx val="2"/>
            <c:bubble3D val="0"/>
            <c:spPr>
              <a:solidFill>
                <a:srgbClr val="671E75"/>
              </a:solidFill>
              <a:ln>
                <a:solidFill>
                  <a:srgbClr val="671E75"/>
                </a:solidFill>
              </a:ln>
            </c:spPr>
            <c:extLst>
              <c:ext xmlns:c16="http://schemas.microsoft.com/office/drawing/2014/chart" uri="{C3380CC4-5D6E-409C-BE32-E72D297353CC}">
                <c16:uniqueId val="{00000005-6C41-44E9-9596-12AD3030AE8A}"/>
              </c:ext>
            </c:extLst>
          </c:dPt>
          <c:dPt>
            <c:idx val="3"/>
            <c:bubble3D val="0"/>
            <c:spPr>
              <a:solidFill>
                <a:schemeClr val="tx1"/>
              </a:solidFill>
              <a:ln>
                <a:solidFill>
                  <a:sysClr val="windowText" lastClr="000000"/>
                </a:solidFill>
              </a:ln>
            </c:spPr>
            <c:extLst>
              <c:ext xmlns:c16="http://schemas.microsoft.com/office/drawing/2014/chart" uri="{C3380CC4-5D6E-409C-BE32-E72D297353CC}">
                <c16:uniqueId val="{00000007-6C41-44E9-9596-12AD3030AE8A}"/>
              </c:ext>
            </c:extLst>
          </c:dPt>
          <c:dPt>
            <c:idx val="4"/>
            <c:bubble3D val="0"/>
            <c:spPr>
              <a:pattFill prst="ltUpDiag">
                <a:fgClr>
                  <a:sysClr val="windowText" lastClr="000000"/>
                </a:fgClr>
                <a:bgClr>
                  <a:sysClr val="window" lastClr="FFFFFF"/>
                </a:bgClr>
              </a:pattFill>
              <a:ln>
                <a:solidFill>
                  <a:sysClr val="windowText" lastClr="000000"/>
                </a:solidFill>
              </a:ln>
            </c:spPr>
            <c:extLst>
              <c:ext xmlns:c16="http://schemas.microsoft.com/office/drawing/2014/chart" uri="{C3380CC4-5D6E-409C-BE32-E72D297353CC}">
                <c16:uniqueId val="{00000009-6C41-44E9-9596-12AD3030AE8A}"/>
              </c:ext>
            </c:extLst>
          </c:dPt>
          <c:dPt>
            <c:idx val="5"/>
            <c:bubble3D val="0"/>
            <c:spPr>
              <a:solidFill>
                <a:srgbClr val="FFFFCC"/>
              </a:solidFill>
              <a:ln>
                <a:solidFill>
                  <a:srgbClr val="FFC000"/>
                </a:solidFill>
              </a:ln>
            </c:spPr>
            <c:extLst>
              <c:ext xmlns:c16="http://schemas.microsoft.com/office/drawing/2014/chart" uri="{C3380CC4-5D6E-409C-BE32-E72D297353CC}">
                <c16:uniqueId val="{0000000B-6C41-44E9-9596-12AD3030AE8A}"/>
              </c:ext>
            </c:extLst>
          </c:dPt>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6C41-44E9-9596-12AD3030AE8A}"/>
                </c:ext>
              </c:extLst>
            </c:dLbl>
            <c:dLbl>
              <c:idx val="3"/>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6C41-44E9-9596-12AD3030AE8A}"/>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SUDS!$B$29:$B$34</c:f>
              <c:strCache>
                <c:ptCount val="6"/>
                <c:pt idx="0">
                  <c:v>Hispanic, All Races</c:v>
                </c:pt>
                <c:pt idx="1">
                  <c:v>Non-Hispanic, AI/AN, NHPI, Other</c:v>
                </c:pt>
                <c:pt idx="2">
                  <c:v>Non-Hispanic, Asian</c:v>
                </c:pt>
                <c:pt idx="3">
                  <c:v>Non-Hispanic, Black</c:v>
                </c:pt>
                <c:pt idx="4">
                  <c:v>Non-Hispanic, &gt;1 Race</c:v>
                </c:pt>
                <c:pt idx="5">
                  <c:v>Non-Hispanic, White</c:v>
                </c:pt>
              </c:strCache>
            </c:strRef>
          </c:cat>
          <c:val>
            <c:numRef>
              <c:f>SUDS!$C$29:$C$34</c:f>
              <c:numCache>
                <c:formatCode>_(* #,##0.0_);_(* \(#,##0.0\);_(* "-"??_);_(@_)</c:formatCode>
                <c:ptCount val="6"/>
                <c:pt idx="0">
                  <c:v>14.640599999999999</c:v>
                </c:pt>
                <c:pt idx="1">
                  <c:v>1.6</c:v>
                </c:pt>
                <c:pt idx="2">
                  <c:v>4.33</c:v>
                </c:pt>
                <c:pt idx="3">
                  <c:v>18.116900000000001</c:v>
                </c:pt>
                <c:pt idx="4">
                  <c:v>3.3096999999999999</c:v>
                </c:pt>
                <c:pt idx="5">
                  <c:v>58.093800000000002</c:v>
                </c:pt>
              </c:numCache>
            </c:numRef>
          </c:val>
          <c:extLst>
            <c:ext xmlns:c16="http://schemas.microsoft.com/office/drawing/2014/chart" uri="{C3380CC4-5D6E-409C-BE32-E72D297353CC}">
              <c16:uniqueId val="{0000000C-6C41-44E9-9596-12AD3030AE8A}"/>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Psychologists</a:t>
            </a:r>
          </a:p>
        </c:rich>
      </c:tx>
      <c:layout>
        <c:manualLayout>
          <c:xMode val="edge"/>
          <c:yMode val="edge"/>
          <c:x val="0.20045120368018518"/>
          <c:y val="2.8233804356187005E-2"/>
        </c:manualLayout>
      </c:layout>
      <c:overlay val="0"/>
    </c:title>
    <c:autoTitleDeleted val="0"/>
    <c:plotArea>
      <c:layout>
        <c:manualLayout>
          <c:layoutTarget val="inner"/>
          <c:xMode val="edge"/>
          <c:yMode val="edge"/>
          <c:x val="7.9219230660683537E-2"/>
          <c:y val="0.10634851541321173"/>
          <c:w val="0.56339782124008697"/>
          <c:h val="0.71008240269230449"/>
        </c:manualLayout>
      </c:layout>
      <c:pieChart>
        <c:varyColors val="1"/>
        <c:ser>
          <c:idx val="0"/>
          <c:order val="0"/>
          <c:spPr>
            <a:ln>
              <a:solidFill>
                <a:sysClr val="windowText" lastClr="000000"/>
              </a:solidFill>
            </a:ln>
          </c:spPr>
          <c:dPt>
            <c:idx val="0"/>
            <c:bubble3D val="0"/>
            <c:spPr>
              <a:solidFill>
                <a:srgbClr val="005EB8"/>
              </a:solidFill>
              <a:ln>
                <a:solidFill>
                  <a:sysClr val="windowText" lastClr="000000"/>
                </a:solidFill>
              </a:ln>
            </c:spPr>
            <c:extLst>
              <c:ext xmlns:c16="http://schemas.microsoft.com/office/drawing/2014/chart" uri="{C3380CC4-5D6E-409C-BE32-E72D297353CC}">
                <c16:uniqueId val="{00000001-E7F0-4223-9ECF-B4DE5D0FF318}"/>
              </c:ext>
            </c:extLst>
          </c:dPt>
          <c:dPt>
            <c:idx val="1"/>
            <c:bubble3D val="0"/>
            <c:spPr>
              <a:solidFill>
                <a:srgbClr val="FFC72C"/>
              </a:solidFill>
              <a:ln>
                <a:solidFill>
                  <a:srgbClr val="FFC72C"/>
                </a:solidFill>
              </a:ln>
            </c:spPr>
            <c:extLst>
              <c:ext xmlns:c16="http://schemas.microsoft.com/office/drawing/2014/chart" uri="{C3380CC4-5D6E-409C-BE32-E72D297353CC}">
                <c16:uniqueId val="{00000003-E7F0-4223-9ECF-B4DE5D0FF318}"/>
              </c:ext>
            </c:extLst>
          </c:dPt>
          <c:dPt>
            <c:idx val="2"/>
            <c:bubble3D val="0"/>
            <c:spPr>
              <a:solidFill>
                <a:srgbClr val="671E75"/>
              </a:solidFill>
              <a:ln>
                <a:solidFill>
                  <a:srgbClr val="671E75"/>
                </a:solidFill>
              </a:ln>
            </c:spPr>
            <c:extLst>
              <c:ext xmlns:c16="http://schemas.microsoft.com/office/drawing/2014/chart" uri="{C3380CC4-5D6E-409C-BE32-E72D297353CC}">
                <c16:uniqueId val="{00000005-E7F0-4223-9ECF-B4DE5D0FF318}"/>
              </c:ext>
            </c:extLst>
          </c:dPt>
          <c:dPt>
            <c:idx val="3"/>
            <c:bubble3D val="0"/>
            <c:spPr>
              <a:solidFill>
                <a:schemeClr val="tx1"/>
              </a:solidFill>
              <a:ln>
                <a:solidFill>
                  <a:sysClr val="windowText" lastClr="000000"/>
                </a:solidFill>
              </a:ln>
            </c:spPr>
            <c:extLst>
              <c:ext xmlns:c16="http://schemas.microsoft.com/office/drawing/2014/chart" uri="{C3380CC4-5D6E-409C-BE32-E72D297353CC}">
                <c16:uniqueId val="{00000007-E7F0-4223-9ECF-B4DE5D0FF318}"/>
              </c:ext>
            </c:extLst>
          </c:dPt>
          <c:dPt>
            <c:idx val="4"/>
            <c:bubble3D val="0"/>
            <c:spPr>
              <a:pattFill prst="ltUpDiag">
                <a:fgClr>
                  <a:sysClr val="windowText" lastClr="000000"/>
                </a:fgClr>
                <a:bgClr>
                  <a:sysClr val="window" lastClr="FFFFFF"/>
                </a:bgClr>
              </a:pattFill>
              <a:ln>
                <a:solidFill>
                  <a:sysClr val="windowText" lastClr="000000"/>
                </a:solidFill>
              </a:ln>
            </c:spPr>
            <c:extLst>
              <c:ext xmlns:c16="http://schemas.microsoft.com/office/drawing/2014/chart" uri="{C3380CC4-5D6E-409C-BE32-E72D297353CC}">
                <c16:uniqueId val="{00000009-E7F0-4223-9ECF-B4DE5D0FF318}"/>
              </c:ext>
            </c:extLst>
          </c:dPt>
          <c:dPt>
            <c:idx val="5"/>
            <c:bubble3D val="0"/>
            <c:spPr>
              <a:solidFill>
                <a:srgbClr val="FFFFCC"/>
              </a:solidFill>
              <a:ln>
                <a:solidFill>
                  <a:srgbClr val="FFC000"/>
                </a:solidFill>
              </a:ln>
            </c:spPr>
            <c:extLst>
              <c:ext xmlns:c16="http://schemas.microsoft.com/office/drawing/2014/chart" uri="{C3380CC4-5D6E-409C-BE32-E72D297353CC}">
                <c16:uniqueId val="{0000000B-E7F0-4223-9ECF-B4DE5D0FF318}"/>
              </c:ext>
            </c:extLst>
          </c:dPt>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E7F0-4223-9ECF-B4DE5D0FF318}"/>
                </c:ext>
              </c:extLst>
            </c:dLbl>
            <c:dLbl>
              <c:idx val="2"/>
              <c:layout>
                <c:manualLayout>
                  <c:x val="1.8889057137088595E-2"/>
                  <c:y val="3.723118407728702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F0-4223-9ECF-B4DE5D0FF318}"/>
                </c:ext>
              </c:extLst>
            </c:dLbl>
            <c:dLbl>
              <c:idx val="3"/>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E7F0-4223-9ECF-B4DE5D0FF318}"/>
                </c:ext>
              </c:extLst>
            </c:dLbl>
            <c:dLbl>
              <c:idx val="4"/>
              <c:layout>
                <c:manualLayout>
                  <c:x val="-6.0186923749915876E-2"/>
                  <c:y val="1.1521731253682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F0-4223-9ECF-B4DE5D0FF318}"/>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Psych!$B$29:$B$34</c:f>
              <c:strCache>
                <c:ptCount val="6"/>
                <c:pt idx="0">
                  <c:v>Hispanic, All Races</c:v>
                </c:pt>
                <c:pt idx="1">
                  <c:v>Non-Hispanic, AI/AN, NHPI, Other</c:v>
                </c:pt>
                <c:pt idx="2">
                  <c:v>Non-Hispanic, Asian</c:v>
                </c:pt>
                <c:pt idx="3">
                  <c:v>Non-Hispanic, Black</c:v>
                </c:pt>
                <c:pt idx="4">
                  <c:v>Non-Hispanic, &gt;1 Race</c:v>
                </c:pt>
                <c:pt idx="5">
                  <c:v>Non-Hispanic, White</c:v>
                </c:pt>
              </c:strCache>
            </c:strRef>
          </c:cat>
          <c:val>
            <c:numRef>
              <c:f>Psych!$C$29:$C$34</c:f>
              <c:numCache>
                <c:formatCode>_(* #,##0.0_);_(* \(#,##0.0\);_(* "-"??_);_(@_)</c:formatCode>
                <c:ptCount val="6"/>
                <c:pt idx="0">
                  <c:v>10.6347</c:v>
                </c:pt>
                <c:pt idx="1">
                  <c:v>0.4</c:v>
                </c:pt>
                <c:pt idx="2">
                  <c:v>3.0640999999999998</c:v>
                </c:pt>
                <c:pt idx="3">
                  <c:v>7.5682</c:v>
                </c:pt>
                <c:pt idx="4">
                  <c:v>3.3727999999999998</c:v>
                </c:pt>
                <c:pt idx="5">
                  <c:v>74.957499999999996</c:v>
                </c:pt>
              </c:numCache>
            </c:numRef>
          </c:val>
          <c:extLst>
            <c:ext xmlns:c16="http://schemas.microsoft.com/office/drawing/2014/chart" uri="{C3380CC4-5D6E-409C-BE32-E72D297353CC}">
              <c16:uniqueId val="{0000000C-E7F0-4223-9ECF-B4DE5D0FF318}"/>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25388701412323461"/>
          <c:w val="0.89338947214931463"/>
          <c:h val="0.66203068366454199"/>
        </c:manualLayout>
      </c:layout>
      <c:lineChart>
        <c:grouping val="standard"/>
        <c:varyColors val="0"/>
        <c:ser>
          <c:idx val="3"/>
          <c:order val="0"/>
          <c:tx>
            <c:strRef>
              <c:f>Sheet1!$A$4</c:f>
              <c:strCache>
                <c:ptCount val="1"/>
                <c:pt idx="0">
                  <c:v>AI/AN Alone</c:v>
                </c:pt>
              </c:strCache>
            </c:strRef>
          </c:tx>
          <c:spPr>
            <a:ln w="25400">
              <a:solidFill>
                <a:sysClr val="windowText" lastClr="000000"/>
              </a:solidFill>
            </a:ln>
          </c:spPr>
          <c:marker>
            <c:symbol val="circle"/>
            <c:size val="7"/>
            <c:spPr>
              <a:solidFill>
                <a:sysClr val="windowText" lastClr="000000"/>
              </a:solidFill>
              <a:ln>
                <a:noFill/>
              </a:ln>
            </c:spPr>
          </c:marker>
          <c:cat>
            <c:strRef>
              <c:f>Sheet1!$B$1:$C$1</c:f>
              <c:strCache>
                <c:ptCount val="2"/>
                <c:pt idx="0">
                  <c:v>2010</c:v>
                </c:pt>
                <c:pt idx="1">
                  <c:v>2020</c:v>
                </c:pt>
              </c:strCache>
            </c:strRef>
          </c:cat>
          <c:val>
            <c:numRef>
              <c:f>Sheet1!$B$4:$C$4</c:f>
              <c:numCache>
                <c:formatCode>General</c:formatCode>
                <c:ptCount val="2"/>
                <c:pt idx="0">
                  <c:v>0.9</c:v>
                </c:pt>
                <c:pt idx="1">
                  <c:v>1.1000000000000001</c:v>
                </c:pt>
              </c:numCache>
            </c:numRef>
          </c:val>
          <c:smooth val="0"/>
          <c:extLst>
            <c:ext xmlns:c16="http://schemas.microsoft.com/office/drawing/2014/chart" uri="{C3380CC4-5D6E-409C-BE32-E72D297353CC}">
              <c16:uniqueId val="{00000000-20E8-4E79-A550-9E5B2A75A598}"/>
            </c:ext>
          </c:extLst>
        </c:ser>
        <c:ser>
          <c:idx val="0"/>
          <c:order val="1"/>
          <c:tx>
            <c:strRef>
              <c:f>Sheet1!$A$5</c:f>
              <c:strCache>
                <c:ptCount val="1"/>
                <c:pt idx="0">
                  <c:v>Asian Alone</c:v>
                </c:pt>
              </c:strCache>
            </c:strRef>
          </c:tx>
          <c:spPr>
            <a:ln>
              <a:solidFill>
                <a:srgbClr val="005EB8"/>
              </a:solidFill>
            </a:ln>
          </c:spPr>
          <c:marker>
            <c:symbol val="square"/>
            <c:size val="7"/>
            <c:spPr>
              <a:solidFill>
                <a:srgbClr val="005EB8"/>
              </a:solidFill>
              <a:ln>
                <a:noFill/>
              </a:ln>
            </c:spPr>
          </c:marker>
          <c:cat>
            <c:strRef>
              <c:f>Sheet1!$B$1:$C$1</c:f>
              <c:strCache>
                <c:ptCount val="2"/>
                <c:pt idx="0">
                  <c:v>2010</c:v>
                </c:pt>
                <c:pt idx="1">
                  <c:v>2020</c:v>
                </c:pt>
              </c:strCache>
            </c:strRef>
          </c:cat>
          <c:val>
            <c:numRef>
              <c:f>Sheet1!$B$5:$C$5</c:f>
              <c:numCache>
                <c:formatCode>General</c:formatCode>
                <c:ptCount val="2"/>
                <c:pt idx="0">
                  <c:v>4.8</c:v>
                </c:pt>
                <c:pt idx="1">
                  <c:v>6</c:v>
                </c:pt>
              </c:numCache>
            </c:numRef>
          </c:val>
          <c:smooth val="0"/>
          <c:extLst>
            <c:ext xmlns:c16="http://schemas.microsoft.com/office/drawing/2014/chart" uri="{C3380CC4-5D6E-409C-BE32-E72D297353CC}">
              <c16:uniqueId val="{00000001-20E8-4E79-A550-9E5B2A75A598}"/>
            </c:ext>
          </c:extLst>
        </c:ser>
        <c:ser>
          <c:idx val="1"/>
          <c:order val="2"/>
          <c:tx>
            <c:strRef>
              <c:f>Sheet1!$A$3</c:f>
              <c:strCache>
                <c:ptCount val="1"/>
                <c:pt idx="0">
                  <c:v>Black or African American Alone</c:v>
                </c:pt>
              </c:strCache>
            </c:strRef>
          </c:tx>
          <c:spPr>
            <a:ln>
              <a:solidFill>
                <a:srgbClr val="671E75"/>
              </a:solidFill>
            </a:ln>
          </c:spPr>
          <c:marker>
            <c:symbol val="triangle"/>
            <c:size val="8"/>
            <c:spPr>
              <a:solidFill>
                <a:srgbClr val="671E75"/>
              </a:solidFill>
              <a:ln>
                <a:noFill/>
              </a:ln>
            </c:spPr>
          </c:marker>
          <c:cat>
            <c:strRef>
              <c:f>Sheet1!$B$1:$C$1</c:f>
              <c:strCache>
                <c:ptCount val="2"/>
                <c:pt idx="0">
                  <c:v>2010</c:v>
                </c:pt>
                <c:pt idx="1">
                  <c:v>2020</c:v>
                </c:pt>
              </c:strCache>
            </c:strRef>
          </c:cat>
          <c:val>
            <c:numRef>
              <c:f>Sheet1!$B$3:$C$3</c:f>
              <c:numCache>
                <c:formatCode>General</c:formatCode>
                <c:ptCount val="2"/>
                <c:pt idx="0">
                  <c:v>12.6</c:v>
                </c:pt>
                <c:pt idx="1">
                  <c:v>12.4</c:v>
                </c:pt>
              </c:numCache>
            </c:numRef>
          </c:val>
          <c:smooth val="0"/>
          <c:extLst>
            <c:ext xmlns:c16="http://schemas.microsoft.com/office/drawing/2014/chart" uri="{C3380CC4-5D6E-409C-BE32-E72D297353CC}">
              <c16:uniqueId val="{00000002-20E8-4E79-A550-9E5B2A75A598}"/>
            </c:ext>
          </c:extLst>
        </c:ser>
        <c:ser>
          <c:idx val="2"/>
          <c:order val="3"/>
          <c:tx>
            <c:strRef>
              <c:f>Sheet1!$A$6</c:f>
              <c:strCache>
                <c:ptCount val="1"/>
                <c:pt idx="0">
                  <c:v>NHPI Alone</c:v>
                </c:pt>
              </c:strCache>
            </c:strRef>
          </c:tx>
          <c:spPr>
            <a:ln>
              <a:solidFill>
                <a:srgbClr val="FFC72C"/>
              </a:solidFill>
            </a:ln>
          </c:spPr>
          <c:marker>
            <c:symbol val="diamond"/>
            <c:size val="9"/>
            <c:spPr>
              <a:solidFill>
                <a:srgbClr val="FFC72C"/>
              </a:solidFill>
              <a:ln>
                <a:noFill/>
              </a:ln>
            </c:spPr>
          </c:marker>
          <c:cat>
            <c:strRef>
              <c:f>Sheet1!$B$1:$C$1</c:f>
              <c:strCache>
                <c:ptCount val="2"/>
                <c:pt idx="0">
                  <c:v>2010</c:v>
                </c:pt>
                <c:pt idx="1">
                  <c:v>2020</c:v>
                </c:pt>
              </c:strCache>
            </c:strRef>
          </c:cat>
          <c:val>
            <c:numRef>
              <c:f>Sheet1!$B$6:$C$6</c:f>
              <c:numCache>
                <c:formatCode>General</c:formatCode>
                <c:ptCount val="2"/>
                <c:pt idx="0">
                  <c:v>0.2</c:v>
                </c:pt>
                <c:pt idx="1">
                  <c:v>0.2</c:v>
                </c:pt>
              </c:numCache>
            </c:numRef>
          </c:val>
          <c:smooth val="0"/>
          <c:extLst>
            <c:ext xmlns:c16="http://schemas.microsoft.com/office/drawing/2014/chart" uri="{C3380CC4-5D6E-409C-BE32-E72D297353CC}">
              <c16:uniqueId val="{00000003-20E8-4E79-A550-9E5B2A75A598}"/>
            </c:ext>
          </c:extLst>
        </c:ser>
        <c:ser>
          <c:idx val="4"/>
          <c:order val="4"/>
          <c:tx>
            <c:strRef>
              <c:f>Sheet1!$A$8</c:f>
              <c:strCache>
                <c:ptCount val="1"/>
                <c:pt idx="0">
                  <c:v>Some Other Race</c:v>
                </c:pt>
              </c:strCache>
            </c:strRef>
          </c:tx>
          <c:spPr>
            <a:ln w="25400">
              <a:solidFill>
                <a:srgbClr val="70AD47">
                  <a:lumMod val="75000"/>
                </a:srgbClr>
              </a:solidFill>
            </a:ln>
          </c:spPr>
          <c:marker>
            <c:symbol val="star"/>
            <c:size val="7"/>
            <c:spPr>
              <a:noFill/>
              <a:ln>
                <a:solidFill>
                  <a:srgbClr val="548235"/>
                </a:solidFill>
              </a:ln>
            </c:spPr>
          </c:marker>
          <c:cat>
            <c:strRef>
              <c:f>Sheet1!$B$1:$C$1</c:f>
              <c:strCache>
                <c:ptCount val="2"/>
                <c:pt idx="0">
                  <c:v>2010</c:v>
                </c:pt>
                <c:pt idx="1">
                  <c:v>2020</c:v>
                </c:pt>
              </c:strCache>
            </c:strRef>
          </c:cat>
          <c:val>
            <c:numRef>
              <c:f>Sheet1!$B$8:$C$8</c:f>
              <c:numCache>
                <c:formatCode>General</c:formatCode>
                <c:ptCount val="2"/>
                <c:pt idx="0">
                  <c:v>6.2</c:v>
                </c:pt>
                <c:pt idx="1">
                  <c:v>8.4</c:v>
                </c:pt>
              </c:numCache>
            </c:numRef>
          </c:val>
          <c:smooth val="0"/>
          <c:extLst>
            <c:ext xmlns:c16="http://schemas.microsoft.com/office/drawing/2014/chart" uri="{C3380CC4-5D6E-409C-BE32-E72D297353CC}">
              <c16:uniqueId val="{00000004-20E8-4E79-A550-9E5B2A75A598}"/>
            </c:ext>
          </c:extLst>
        </c:ser>
        <c:ser>
          <c:idx val="5"/>
          <c:order val="5"/>
          <c:tx>
            <c:strRef>
              <c:f>Sheet1!$A$7</c:f>
              <c:strCache>
                <c:ptCount val="1"/>
                <c:pt idx="0">
                  <c:v>Two or More Races</c:v>
                </c:pt>
              </c:strCache>
            </c:strRef>
          </c:tx>
          <c:spPr>
            <a:ln>
              <a:solidFill>
                <a:srgbClr val="ED7D31">
                  <a:lumMod val="75000"/>
                </a:srgbClr>
              </a:solidFill>
            </a:ln>
          </c:spPr>
          <c:marker>
            <c:symbol val="x"/>
            <c:size val="7"/>
            <c:spPr>
              <a:noFill/>
            </c:spPr>
          </c:marker>
          <c:cat>
            <c:strRef>
              <c:f>Sheet1!$B$1:$C$1</c:f>
              <c:strCache>
                <c:ptCount val="2"/>
                <c:pt idx="0">
                  <c:v>2010</c:v>
                </c:pt>
                <c:pt idx="1">
                  <c:v>2020</c:v>
                </c:pt>
              </c:strCache>
            </c:strRef>
          </c:cat>
          <c:val>
            <c:numRef>
              <c:f>Sheet1!$B$7:$C$7</c:f>
              <c:numCache>
                <c:formatCode>General</c:formatCode>
                <c:ptCount val="2"/>
                <c:pt idx="0">
                  <c:v>2.9</c:v>
                </c:pt>
                <c:pt idx="1">
                  <c:v>10.199999999999999</c:v>
                </c:pt>
              </c:numCache>
            </c:numRef>
          </c:val>
          <c:smooth val="0"/>
          <c:extLst>
            <c:ext xmlns:c16="http://schemas.microsoft.com/office/drawing/2014/chart" uri="{C3380CC4-5D6E-409C-BE32-E72D297353CC}">
              <c16:uniqueId val="{00000005-20E8-4E79-A550-9E5B2A75A598}"/>
            </c:ext>
          </c:extLst>
        </c:ser>
        <c:ser>
          <c:idx val="6"/>
          <c:order val="6"/>
          <c:tx>
            <c:strRef>
              <c:f>Sheet1!$A$2</c:f>
              <c:strCache>
                <c:ptCount val="1"/>
                <c:pt idx="0">
                  <c:v>White Alone</c:v>
                </c:pt>
              </c:strCache>
            </c:strRef>
          </c:tx>
          <c:spPr>
            <a:ln w="19050">
              <a:solidFill>
                <a:sysClr val="window" lastClr="FFFFFF">
                  <a:lumMod val="75000"/>
                </a:sysClr>
              </a:solidFill>
            </a:ln>
          </c:spPr>
          <c:marker>
            <c:symbol val="plus"/>
            <c:size val="6"/>
            <c:spPr>
              <a:noFill/>
              <a:ln>
                <a:solidFill>
                  <a:sysClr val="windowText" lastClr="000000"/>
                </a:solidFill>
              </a:ln>
            </c:spPr>
          </c:marker>
          <c:cat>
            <c:strRef>
              <c:f>Sheet1!$B$1:$C$1</c:f>
              <c:strCache>
                <c:ptCount val="2"/>
                <c:pt idx="0">
                  <c:v>2010</c:v>
                </c:pt>
                <c:pt idx="1">
                  <c:v>2020</c:v>
                </c:pt>
              </c:strCache>
            </c:strRef>
          </c:cat>
          <c:val>
            <c:numRef>
              <c:f>Sheet1!$B$2:$C$2</c:f>
              <c:numCache>
                <c:formatCode>General</c:formatCode>
                <c:ptCount val="2"/>
                <c:pt idx="0">
                  <c:v>72.400000000000006</c:v>
                </c:pt>
                <c:pt idx="1">
                  <c:v>61.6</c:v>
                </c:pt>
              </c:numCache>
            </c:numRef>
          </c:val>
          <c:smooth val="0"/>
          <c:extLst>
            <c:ext xmlns:c16="http://schemas.microsoft.com/office/drawing/2014/chart" uri="{C3380CC4-5D6E-409C-BE32-E72D297353CC}">
              <c16:uniqueId val="{00000006-20E8-4E79-A550-9E5B2A75A598}"/>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9.0314231554389039E-4"/>
              <c:y val="0.4918922634670666"/>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4.314772753959654E-3"/>
          <c:y val="1.6876956645479578E-2"/>
          <c:w val="0.99568527491755854"/>
          <c:h val="0.18340113735783029"/>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Physicians</a:t>
            </a:r>
          </a:p>
        </c:rich>
      </c:tx>
      <c:layout>
        <c:manualLayout>
          <c:xMode val="edge"/>
          <c:yMode val="edge"/>
          <c:x val="0.45099469244570972"/>
          <c:y val="6.8858275571903223E-3"/>
        </c:manualLayout>
      </c:layout>
      <c:overlay val="0"/>
    </c:title>
    <c:autoTitleDeleted val="0"/>
    <c:plotArea>
      <c:layout>
        <c:manualLayout>
          <c:layoutTarget val="inner"/>
          <c:xMode val="edge"/>
          <c:yMode val="edge"/>
          <c:x val="0.17613765833270431"/>
          <c:y val="0.11135088008466856"/>
          <c:w val="0.80886626901377201"/>
          <c:h val="0.87487742890322084"/>
        </c:manualLayout>
      </c:layout>
      <c:pieChart>
        <c:varyColors val="1"/>
        <c:ser>
          <c:idx val="0"/>
          <c:order val="0"/>
          <c:tx>
            <c:strRef>
              <c:f>Physician!$C$29</c:f>
              <c:strCache>
                <c:ptCount val="1"/>
                <c:pt idx="0">
                  <c:v>Physician</c:v>
                </c:pt>
              </c:strCache>
            </c:strRef>
          </c:tx>
          <c:spPr>
            <a:ln>
              <a:solidFill>
                <a:sysClr val="windowText" lastClr="000000"/>
              </a:solidFill>
            </a:ln>
          </c:spPr>
          <c:explosion val="1"/>
          <c:dPt>
            <c:idx val="0"/>
            <c:bubble3D val="0"/>
            <c:spPr>
              <a:solidFill>
                <a:srgbClr val="005EB8"/>
              </a:solidFill>
              <a:ln>
                <a:solidFill>
                  <a:sysClr val="windowText" lastClr="000000"/>
                </a:solidFill>
              </a:ln>
            </c:spPr>
            <c:extLst>
              <c:ext xmlns:c16="http://schemas.microsoft.com/office/drawing/2014/chart" uri="{C3380CC4-5D6E-409C-BE32-E72D297353CC}">
                <c16:uniqueId val="{00000001-CFE1-4592-909F-8CE7BA90FCC2}"/>
              </c:ext>
            </c:extLst>
          </c:dPt>
          <c:dPt>
            <c:idx val="1"/>
            <c:bubble3D val="0"/>
            <c:spPr>
              <a:solidFill>
                <a:srgbClr val="FFC72C"/>
              </a:solidFill>
              <a:ln>
                <a:solidFill>
                  <a:srgbClr val="FFC72C"/>
                </a:solidFill>
              </a:ln>
            </c:spPr>
            <c:extLst>
              <c:ext xmlns:c16="http://schemas.microsoft.com/office/drawing/2014/chart" uri="{C3380CC4-5D6E-409C-BE32-E72D297353CC}">
                <c16:uniqueId val="{00000003-CFE1-4592-909F-8CE7BA90FCC2}"/>
              </c:ext>
            </c:extLst>
          </c:dPt>
          <c:dPt>
            <c:idx val="2"/>
            <c:bubble3D val="0"/>
            <c:spPr>
              <a:solidFill>
                <a:srgbClr val="671E75"/>
              </a:solidFill>
              <a:ln>
                <a:solidFill>
                  <a:srgbClr val="671E75"/>
                </a:solidFill>
              </a:ln>
            </c:spPr>
            <c:extLst>
              <c:ext xmlns:c16="http://schemas.microsoft.com/office/drawing/2014/chart" uri="{C3380CC4-5D6E-409C-BE32-E72D297353CC}">
                <c16:uniqueId val="{00000005-CFE1-4592-909F-8CE7BA90FCC2}"/>
              </c:ext>
            </c:extLst>
          </c:dPt>
          <c:dPt>
            <c:idx val="3"/>
            <c:bubble3D val="0"/>
            <c:spPr>
              <a:solidFill>
                <a:schemeClr val="tx1"/>
              </a:solidFill>
              <a:ln>
                <a:solidFill>
                  <a:sysClr val="windowText" lastClr="000000"/>
                </a:solidFill>
              </a:ln>
            </c:spPr>
            <c:extLst>
              <c:ext xmlns:c16="http://schemas.microsoft.com/office/drawing/2014/chart" uri="{C3380CC4-5D6E-409C-BE32-E72D297353CC}">
                <c16:uniqueId val="{00000007-CFE1-4592-909F-8CE7BA90FCC2}"/>
              </c:ext>
            </c:extLst>
          </c:dPt>
          <c:dPt>
            <c:idx val="4"/>
            <c:bubble3D val="0"/>
            <c:spPr>
              <a:pattFill prst="ltUpDiag">
                <a:fgClr>
                  <a:sysClr val="windowText" lastClr="000000"/>
                </a:fgClr>
                <a:bgClr>
                  <a:sysClr val="window" lastClr="FFFFFF"/>
                </a:bgClr>
              </a:pattFill>
              <a:ln>
                <a:solidFill>
                  <a:sysClr val="windowText" lastClr="000000"/>
                </a:solidFill>
              </a:ln>
            </c:spPr>
            <c:extLst>
              <c:ext xmlns:c16="http://schemas.microsoft.com/office/drawing/2014/chart" uri="{C3380CC4-5D6E-409C-BE32-E72D297353CC}">
                <c16:uniqueId val="{00000009-CFE1-4592-909F-8CE7BA90FCC2}"/>
              </c:ext>
            </c:extLst>
          </c:dPt>
          <c:dPt>
            <c:idx val="5"/>
            <c:bubble3D val="0"/>
            <c:spPr>
              <a:solidFill>
                <a:srgbClr val="FFFFCC"/>
              </a:solidFill>
              <a:ln>
                <a:solidFill>
                  <a:srgbClr val="FFC000"/>
                </a:solidFill>
              </a:ln>
            </c:spPr>
            <c:extLst>
              <c:ext xmlns:c16="http://schemas.microsoft.com/office/drawing/2014/chart" uri="{C3380CC4-5D6E-409C-BE32-E72D297353CC}">
                <c16:uniqueId val="{0000000B-CFE1-4592-909F-8CE7BA90FCC2}"/>
              </c:ext>
            </c:extLst>
          </c:dPt>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CFE1-4592-909F-8CE7BA90FCC2}"/>
                </c:ext>
              </c:extLst>
            </c:dLbl>
            <c:dLbl>
              <c:idx val="2"/>
              <c:layout>
                <c:manualLayout>
                  <c:x val="-0.14381313131313131"/>
                  <c:y val="8.080233177374567E-2"/>
                </c:manualLayout>
              </c:layout>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1-4592-909F-8CE7BA90FCC2}"/>
                </c:ext>
              </c:extLst>
            </c:dLbl>
            <c:dLbl>
              <c:idx val="3"/>
              <c:layout>
                <c:manualLayout>
                  <c:x val="-0.13926767676767676"/>
                  <c:y val="-5.1418368899539733E-2"/>
                </c:manualLayout>
              </c:layout>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1-4592-909F-8CE7BA90FCC2}"/>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Physician!$B$30:$B$37</c:f>
              <c:strCache>
                <c:ptCount val="6"/>
                <c:pt idx="0">
                  <c:v>Hispanic, All Races</c:v>
                </c:pt>
                <c:pt idx="1">
                  <c:v>Non-Hispanic, AI/AN, NHPI, Other</c:v>
                </c:pt>
                <c:pt idx="2">
                  <c:v>Non-Hispanic, Asian</c:v>
                </c:pt>
                <c:pt idx="3">
                  <c:v>Non-Hispanic, Black</c:v>
                </c:pt>
                <c:pt idx="4">
                  <c:v>Non-Hispanic, &gt;1 Race</c:v>
                </c:pt>
                <c:pt idx="5">
                  <c:v>Non-Hispanic, White</c:v>
                </c:pt>
              </c:strCache>
            </c:strRef>
          </c:cat>
          <c:val>
            <c:numRef>
              <c:f>Physician!$C$30:$C$37</c:f>
              <c:numCache>
                <c:formatCode>_(* #,##0.0_);_(* \(#,##0.0\);_(* "-"??_);_(@_)</c:formatCode>
                <c:ptCount val="8"/>
                <c:pt idx="0">
                  <c:v>7.8878000000000004</c:v>
                </c:pt>
                <c:pt idx="1">
                  <c:v>0.8</c:v>
                </c:pt>
                <c:pt idx="2">
                  <c:v>21.132300000000001</c:v>
                </c:pt>
                <c:pt idx="3">
                  <c:v>5.1692</c:v>
                </c:pt>
                <c:pt idx="4">
                  <c:v>3.3006000000000002</c:v>
                </c:pt>
                <c:pt idx="5">
                  <c:v>61.695099999999996</c:v>
                </c:pt>
              </c:numCache>
            </c:numRef>
          </c:val>
          <c:extLst>
            <c:ext xmlns:c16="http://schemas.microsoft.com/office/drawing/2014/chart" uri="{C3380CC4-5D6E-409C-BE32-E72D297353CC}">
              <c16:uniqueId val="{0000000C-CFE1-4592-909F-8CE7BA90FCC2}"/>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dirty="0"/>
              <a:t>APRNs</a:t>
            </a:r>
          </a:p>
        </c:rich>
      </c:tx>
      <c:layout>
        <c:manualLayout>
          <c:xMode val="edge"/>
          <c:yMode val="edge"/>
          <c:x val="0.34534444207427961"/>
          <c:y val="3.3181031527727847E-2"/>
        </c:manualLayout>
      </c:layout>
      <c:overlay val="0"/>
    </c:title>
    <c:autoTitleDeleted val="0"/>
    <c:plotArea>
      <c:layout>
        <c:manualLayout>
          <c:layoutTarget val="inner"/>
          <c:xMode val="edge"/>
          <c:yMode val="edge"/>
          <c:x val="0.20778947733042072"/>
          <c:y val="0.11586972970261433"/>
          <c:w val="0.41287205548617478"/>
          <c:h val="0.85235224774055462"/>
        </c:manualLayout>
      </c:layout>
      <c:pieChart>
        <c:varyColors val="1"/>
        <c:ser>
          <c:idx val="0"/>
          <c:order val="0"/>
          <c:tx>
            <c:strRef>
              <c:f>APRNs!$C$28</c:f>
              <c:strCache>
                <c:ptCount val="1"/>
                <c:pt idx="0">
                  <c:v>Advanced Practice Nurse</c:v>
                </c:pt>
              </c:strCache>
            </c:strRef>
          </c:tx>
          <c:spPr>
            <a:ln>
              <a:solidFill>
                <a:sysClr val="windowText" lastClr="000000"/>
              </a:solidFill>
            </a:ln>
          </c:spPr>
          <c:dPt>
            <c:idx val="0"/>
            <c:bubble3D val="0"/>
            <c:spPr>
              <a:solidFill>
                <a:srgbClr val="005EB8"/>
              </a:solidFill>
              <a:ln>
                <a:solidFill>
                  <a:sysClr val="windowText" lastClr="000000"/>
                </a:solidFill>
              </a:ln>
            </c:spPr>
            <c:extLst>
              <c:ext xmlns:c16="http://schemas.microsoft.com/office/drawing/2014/chart" uri="{C3380CC4-5D6E-409C-BE32-E72D297353CC}">
                <c16:uniqueId val="{00000001-4DC2-4B61-BE4B-3DC94EF2623F}"/>
              </c:ext>
            </c:extLst>
          </c:dPt>
          <c:dPt>
            <c:idx val="1"/>
            <c:bubble3D val="0"/>
            <c:spPr>
              <a:solidFill>
                <a:srgbClr val="FFC72C"/>
              </a:solidFill>
              <a:ln>
                <a:solidFill>
                  <a:srgbClr val="FFC72C"/>
                </a:solidFill>
              </a:ln>
            </c:spPr>
            <c:extLst>
              <c:ext xmlns:c16="http://schemas.microsoft.com/office/drawing/2014/chart" uri="{C3380CC4-5D6E-409C-BE32-E72D297353CC}">
                <c16:uniqueId val="{00000003-4DC2-4B61-BE4B-3DC94EF2623F}"/>
              </c:ext>
            </c:extLst>
          </c:dPt>
          <c:dPt>
            <c:idx val="2"/>
            <c:bubble3D val="0"/>
            <c:spPr>
              <a:solidFill>
                <a:srgbClr val="671E75"/>
              </a:solidFill>
              <a:ln>
                <a:solidFill>
                  <a:srgbClr val="671E75"/>
                </a:solidFill>
              </a:ln>
            </c:spPr>
            <c:extLst>
              <c:ext xmlns:c16="http://schemas.microsoft.com/office/drawing/2014/chart" uri="{C3380CC4-5D6E-409C-BE32-E72D297353CC}">
                <c16:uniqueId val="{00000005-4DC2-4B61-BE4B-3DC94EF2623F}"/>
              </c:ext>
            </c:extLst>
          </c:dPt>
          <c:dPt>
            <c:idx val="3"/>
            <c:bubble3D val="0"/>
            <c:spPr>
              <a:solidFill>
                <a:schemeClr val="tx1"/>
              </a:solidFill>
              <a:ln>
                <a:solidFill>
                  <a:sysClr val="windowText" lastClr="000000"/>
                </a:solidFill>
              </a:ln>
            </c:spPr>
            <c:extLst>
              <c:ext xmlns:c16="http://schemas.microsoft.com/office/drawing/2014/chart" uri="{C3380CC4-5D6E-409C-BE32-E72D297353CC}">
                <c16:uniqueId val="{00000007-4DC2-4B61-BE4B-3DC94EF2623F}"/>
              </c:ext>
            </c:extLst>
          </c:dPt>
          <c:dPt>
            <c:idx val="4"/>
            <c:bubble3D val="0"/>
            <c:spPr>
              <a:pattFill prst="ltUpDiag">
                <a:fgClr>
                  <a:sysClr val="windowText" lastClr="000000"/>
                </a:fgClr>
                <a:bgClr>
                  <a:sysClr val="window" lastClr="FFFFFF"/>
                </a:bgClr>
              </a:pattFill>
              <a:ln>
                <a:solidFill>
                  <a:sysClr val="windowText" lastClr="000000"/>
                </a:solidFill>
              </a:ln>
            </c:spPr>
            <c:extLst>
              <c:ext xmlns:c16="http://schemas.microsoft.com/office/drawing/2014/chart" uri="{C3380CC4-5D6E-409C-BE32-E72D297353CC}">
                <c16:uniqueId val="{00000009-4DC2-4B61-BE4B-3DC94EF2623F}"/>
              </c:ext>
            </c:extLst>
          </c:dPt>
          <c:dPt>
            <c:idx val="5"/>
            <c:bubble3D val="0"/>
            <c:spPr>
              <a:solidFill>
                <a:srgbClr val="FFFFCC"/>
              </a:solidFill>
              <a:ln>
                <a:solidFill>
                  <a:srgbClr val="FFC000"/>
                </a:solidFill>
              </a:ln>
            </c:spPr>
            <c:extLst>
              <c:ext xmlns:c16="http://schemas.microsoft.com/office/drawing/2014/chart" uri="{C3380CC4-5D6E-409C-BE32-E72D297353CC}">
                <c16:uniqueId val="{0000000B-4DC2-4B61-BE4B-3DC94EF2623F}"/>
              </c:ext>
            </c:extLst>
          </c:dPt>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4DC2-4B61-BE4B-3DC94EF2623F}"/>
                </c:ext>
              </c:extLst>
            </c:dLbl>
            <c:dLbl>
              <c:idx val="3"/>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4DC2-4B61-BE4B-3DC94EF2623F}"/>
                </c:ext>
              </c:extLst>
            </c:dLbl>
            <c:dLbl>
              <c:idx val="4"/>
              <c:layout>
                <c:manualLayout>
                  <c:x val="-6.431440388133417E-3"/>
                  <c:y val="8.27579976415985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C2-4B61-BE4B-3DC94EF2623F}"/>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APRNs!$B$29:$B$36</c:f>
              <c:strCache>
                <c:ptCount val="6"/>
                <c:pt idx="0">
                  <c:v>Hispanic, All Races</c:v>
                </c:pt>
                <c:pt idx="1">
                  <c:v>Non-Hispanic, AI/AN, NHPI, Other</c:v>
                </c:pt>
                <c:pt idx="2">
                  <c:v>Non-Hispanic, Asian</c:v>
                </c:pt>
                <c:pt idx="3">
                  <c:v>Non-Hispanic, Black</c:v>
                </c:pt>
                <c:pt idx="4">
                  <c:v>Non-Hispanic, &gt;1 Race</c:v>
                </c:pt>
                <c:pt idx="5">
                  <c:v>Non-Hispanic, White</c:v>
                </c:pt>
              </c:strCache>
            </c:strRef>
          </c:cat>
          <c:val>
            <c:numRef>
              <c:f>APRNs!$C$29:$C$36</c:f>
              <c:numCache>
                <c:formatCode>_(* #,##0.0_);_(* \(#,##0.0\);_(* "-"??_);_(@_)</c:formatCode>
                <c:ptCount val="8"/>
                <c:pt idx="0">
                  <c:v>6.9553000000000003</c:v>
                </c:pt>
                <c:pt idx="1">
                  <c:v>0.6</c:v>
                </c:pt>
                <c:pt idx="2">
                  <c:v>5.8437000000000001</c:v>
                </c:pt>
                <c:pt idx="3">
                  <c:v>6.8689999999999998</c:v>
                </c:pt>
                <c:pt idx="4">
                  <c:v>2.3921999999999999</c:v>
                </c:pt>
                <c:pt idx="5">
                  <c:v>77.372399999999999</c:v>
                </c:pt>
              </c:numCache>
            </c:numRef>
          </c:val>
          <c:extLst>
            <c:ext xmlns:c16="http://schemas.microsoft.com/office/drawing/2014/chart" uri="{C3380CC4-5D6E-409C-BE32-E72D297353CC}">
              <c16:uniqueId val="{0000000C-4DC2-4B61-BE4B-3DC94EF2623F}"/>
            </c:ext>
          </c:extLst>
        </c:ser>
        <c:dLbls>
          <c:dLblPos val="bestFit"/>
          <c:showLegendKey val="0"/>
          <c:showVal val="1"/>
          <c:showCatName val="0"/>
          <c:showSerName val="0"/>
          <c:showPercent val="0"/>
          <c:showBubbleSize val="0"/>
          <c:showLeaderLines val="1"/>
        </c:dLbls>
        <c:firstSliceAng val="0"/>
      </c:pieChart>
    </c:plotArea>
    <c:legend>
      <c:legendPos val="r"/>
      <c:legendEntry>
        <c:idx val="6"/>
        <c:delete val="1"/>
      </c:legendEntry>
      <c:legendEntry>
        <c:idx val="7"/>
        <c:delete val="1"/>
      </c:legendEntry>
      <c:layout>
        <c:manualLayout>
          <c:xMode val="edge"/>
          <c:yMode val="edge"/>
          <c:x val="0.66820203655378807"/>
          <c:y val="3.439331488433145E-2"/>
          <c:w val="0.30399687985946211"/>
          <c:h val="0.96560668511566861"/>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33758627393798"/>
          <c:y val="0.13087114110736156"/>
          <c:w val="0.84345010693107814"/>
          <c:h val="0.68258192986293376"/>
        </c:manualLayout>
      </c:layout>
      <c:lineChart>
        <c:grouping val="standard"/>
        <c:varyColors val="0"/>
        <c:ser>
          <c:idx val="3"/>
          <c:order val="0"/>
          <c:tx>
            <c:strRef>
              <c:f>Sheet1!$A$2</c:f>
              <c:strCache>
                <c:ptCount val="1"/>
                <c:pt idx="0">
                  <c:v>Ambulatory Healthcare</c:v>
                </c:pt>
              </c:strCache>
            </c:strRef>
          </c:tx>
          <c:spPr>
            <a:ln w="25400">
              <a:solidFill>
                <a:sysClr val="windowText" lastClr="000000"/>
              </a:solidFill>
            </a:ln>
          </c:spPr>
          <c:marker>
            <c:symbol val="circle"/>
            <c:size val="7"/>
            <c:spPr>
              <a:solidFill>
                <a:sysClr val="windowText" lastClr="000000"/>
              </a:solidFill>
              <a:ln>
                <a:noFill/>
              </a:ln>
            </c:spPr>
          </c:marker>
          <c:cat>
            <c:strRef>
              <c:f>Sheet1!$B$1:$Z$1</c:f>
              <c:strCache>
                <c:ptCount val="25"/>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pt idx="18">
                  <c:v>Jul 21</c:v>
                </c:pt>
                <c:pt idx="19">
                  <c:v>Aug 21</c:v>
                </c:pt>
                <c:pt idx="20">
                  <c:v>Sep 21</c:v>
                </c:pt>
                <c:pt idx="21">
                  <c:v>Oct 21</c:v>
                </c:pt>
                <c:pt idx="22">
                  <c:v>Nov 21</c:v>
                </c:pt>
                <c:pt idx="23">
                  <c:v>Dec 21</c:v>
                </c:pt>
                <c:pt idx="24">
                  <c:v>Jan 22</c:v>
                </c:pt>
              </c:strCache>
            </c:strRef>
          </c:cat>
          <c:val>
            <c:numRef>
              <c:f>Sheet1!$B$2:$Z$2</c:f>
              <c:numCache>
                <c:formatCode>General</c:formatCode>
                <c:ptCount val="25"/>
                <c:pt idx="0">
                  <c:v>7853.7</c:v>
                </c:pt>
                <c:pt idx="1">
                  <c:v>7877.7</c:v>
                </c:pt>
                <c:pt idx="2">
                  <c:v>7790.4</c:v>
                </c:pt>
                <c:pt idx="3">
                  <c:v>6532</c:v>
                </c:pt>
                <c:pt idx="4">
                  <c:v>6929.6</c:v>
                </c:pt>
                <c:pt idx="5">
                  <c:v>7307.6</c:v>
                </c:pt>
                <c:pt idx="6">
                  <c:v>7442.6</c:v>
                </c:pt>
                <c:pt idx="7">
                  <c:v>7536</c:v>
                </c:pt>
                <c:pt idx="8">
                  <c:v>7606.5</c:v>
                </c:pt>
                <c:pt idx="9">
                  <c:v>7662.7</c:v>
                </c:pt>
                <c:pt idx="10">
                  <c:v>7699</c:v>
                </c:pt>
                <c:pt idx="11">
                  <c:v>7732.9</c:v>
                </c:pt>
                <c:pt idx="12" formatCode="#0.0">
                  <c:v>7726.5</c:v>
                </c:pt>
                <c:pt idx="13" formatCode="#0.0">
                  <c:v>7764.7</c:v>
                </c:pt>
                <c:pt idx="14" formatCode="#0.0">
                  <c:v>7795.9</c:v>
                </c:pt>
                <c:pt idx="15" formatCode="#0.0">
                  <c:v>7830.6</c:v>
                </c:pt>
                <c:pt idx="16" formatCode="#0.0">
                  <c:v>7846.2</c:v>
                </c:pt>
                <c:pt idx="17" formatCode="#0.0">
                  <c:v>7854.9</c:v>
                </c:pt>
                <c:pt idx="18" formatCode="#0.0">
                  <c:v>7885.6</c:v>
                </c:pt>
                <c:pt idx="19" formatCode="#0.0">
                  <c:v>7897.7</c:v>
                </c:pt>
                <c:pt idx="20" formatCode="#0.0">
                  <c:v>7931.8</c:v>
                </c:pt>
                <c:pt idx="21" formatCode="#0.0">
                  <c:v>7965.3</c:v>
                </c:pt>
                <c:pt idx="22" formatCode="#0.0">
                  <c:v>7986.8</c:v>
                </c:pt>
                <c:pt idx="23" formatCode="#0.0">
                  <c:v>8006.8</c:v>
                </c:pt>
                <c:pt idx="24">
                  <c:v>8023.1</c:v>
                </c:pt>
              </c:numCache>
            </c:numRef>
          </c:val>
          <c:smooth val="0"/>
          <c:extLst>
            <c:ext xmlns:c16="http://schemas.microsoft.com/office/drawing/2014/chart" uri="{C3380CC4-5D6E-409C-BE32-E72D297353CC}">
              <c16:uniqueId val="{00000000-19A5-497B-BD1D-0164872FEED6}"/>
            </c:ext>
          </c:extLst>
        </c:ser>
        <c:ser>
          <c:idx val="0"/>
          <c:order val="1"/>
          <c:tx>
            <c:strRef>
              <c:f>Sheet1!$A$3</c:f>
              <c:strCache>
                <c:ptCount val="1"/>
                <c:pt idx="0">
                  <c:v>Hospitals</c:v>
                </c:pt>
              </c:strCache>
            </c:strRef>
          </c:tx>
          <c:spPr>
            <a:ln>
              <a:solidFill>
                <a:srgbClr val="005EB8"/>
              </a:solidFill>
            </a:ln>
          </c:spPr>
          <c:marker>
            <c:symbol val="square"/>
            <c:size val="7"/>
            <c:spPr>
              <a:solidFill>
                <a:srgbClr val="005EB8"/>
              </a:solidFill>
              <a:ln>
                <a:noFill/>
              </a:ln>
            </c:spPr>
          </c:marker>
          <c:cat>
            <c:strRef>
              <c:f>Sheet1!$B$1:$Z$1</c:f>
              <c:strCache>
                <c:ptCount val="25"/>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pt idx="18">
                  <c:v>Jul 21</c:v>
                </c:pt>
                <c:pt idx="19">
                  <c:v>Aug 21</c:v>
                </c:pt>
                <c:pt idx="20">
                  <c:v>Sep 21</c:v>
                </c:pt>
                <c:pt idx="21">
                  <c:v>Oct 21</c:v>
                </c:pt>
                <c:pt idx="22">
                  <c:v>Nov 21</c:v>
                </c:pt>
                <c:pt idx="23">
                  <c:v>Dec 21</c:v>
                </c:pt>
                <c:pt idx="24">
                  <c:v>Jan 22</c:v>
                </c:pt>
              </c:strCache>
            </c:strRef>
          </c:cat>
          <c:val>
            <c:numRef>
              <c:f>Sheet1!$B$3:$Z$3</c:f>
              <c:numCache>
                <c:formatCode>General</c:formatCode>
                <c:ptCount val="25"/>
                <c:pt idx="0">
                  <c:v>5229.1000000000004</c:v>
                </c:pt>
                <c:pt idx="1">
                  <c:v>5235.6000000000004</c:v>
                </c:pt>
                <c:pt idx="2">
                  <c:v>5236</c:v>
                </c:pt>
                <c:pt idx="3">
                  <c:v>5105.1000000000004</c:v>
                </c:pt>
                <c:pt idx="4">
                  <c:v>5069.8999999999996</c:v>
                </c:pt>
                <c:pt idx="5">
                  <c:v>5078.7</c:v>
                </c:pt>
                <c:pt idx="6">
                  <c:v>5093.3999999999996</c:v>
                </c:pt>
                <c:pt idx="7">
                  <c:v>5102</c:v>
                </c:pt>
                <c:pt idx="8">
                  <c:v>5102.3999999999996</c:v>
                </c:pt>
                <c:pt idx="9">
                  <c:v>5114.8999999999996</c:v>
                </c:pt>
                <c:pt idx="10">
                  <c:v>5120.5</c:v>
                </c:pt>
                <c:pt idx="11">
                  <c:v>5158.2</c:v>
                </c:pt>
                <c:pt idx="12" formatCode="#0.0">
                  <c:v>5122.3</c:v>
                </c:pt>
                <c:pt idx="13" formatCode="#0.0">
                  <c:v>5121.1000000000004</c:v>
                </c:pt>
                <c:pt idx="14" formatCode="#0.0">
                  <c:v>5131.3999999999996</c:v>
                </c:pt>
                <c:pt idx="15" formatCode="#0.0">
                  <c:v>5126.1000000000004</c:v>
                </c:pt>
                <c:pt idx="16" formatCode="#0.0">
                  <c:v>5127.1000000000004</c:v>
                </c:pt>
                <c:pt idx="17" formatCode="#0.0">
                  <c:v>5125.8</c:v>
                </c:pt>
                <c:pt idx="18" formatCode="#0.0">
                  <c:v>5125.8</c:v>
                </c:pt>
                <c:pt idx="19" formatCode="#0.0">
                  <c:v>5129.6000000000004</c:v>
                </c:pt>
                <c:pt idx="20" formatCode="#0.0">
                  <c:v>5121.5</c:v>
                </c:pt>
                <c:pt idx="21" formatCode="#0.0">
                  <c:v>5122.3</c:v>
                </c:pt>
                <c:pt idx="22" formatCode="#0.0">
                  <c:v>5125.6000000000004</c:v>
                </c:pt>
                <c:pt idx="23" formatCode="#0.0">
                  <c:v>5126.3999999999996</c:v>
                </c:pt>
                <c:pt idx="24">
                  <c:v>5126.1000000000004</c:v>
                </c:pt>
              </c:numCache>
            </c:numRef>
          </c:val>
          <c:smooth val="0"/>
          <c:extLst>
            <c:ext xmlns:c16="http://schemas.microsoft.com/office/drawing/2014/chart" uri="{C3380CC4-5D6E-409C-BE32-E72D297353CC}">
              <c16:uniqueId val="{00000001-19A5-497B-BD1D-0164872FEED6}"/>
            </c:ext>
          </c:extLst>
        </c:ser>
        <c:ser>
          <c:idx val="1"/>
          <c:order val="2"/>
          <c:tx>
            <c:strRef>
              <c:f>Sheet1!$A$4</c:f>
              <c:strCache>
                <c:ptCount val="1"/>
                <c:pt idx="0">
                  <c:v>Nursing and Residential Care Facilities</c:v>
                </c:pt>
              </c:strCache>
            </c:strRef>
          </c:tx>
          <c:spPr>
            <a:ln>
              <a:solidFill>
                <a:srgbClr val="671E75"/>
              </a:solidFill>
            </a:ln>
          </c:spPr>
          <c:marker>
            <c:symbol val="triangle"/>
            <c:size val="8"/>
            <c:spPr>
              <a:solidFill>
                <a:srgbClr val="671E75"/>
              </a:solidFill>
              <a:ln>
                <a:noFill/>
              </a:ln>
            </c:spPr>
          </c:marker>
          <c:cat>
            <c:strRef>
              <c:f>Sheet1!$B$1:$Z$1</c:f>
              <c:strCache>
                <c:ptCount val="25"/>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pt idx="18">
                  <c:v>Jul 21</c:v>
                </c:pt>
                <c:pt idx="19">
                  <c:v>Aug 21</c:v>
                </c:pt>
                <c:pt idx="20">
                  <c:v>Sep 21</c:v>
                </c:pt>
                <c:pt idx="21">
                  <c:v>Oct 21</c:v>
                </c:pt>
                <c:pt idx="22">
                  <c:v>Nov 21</c:v>
                </c:pt>
                <c:pt idx="23">
                  <c:v>Dec 21</c:v>
                </c:pt>
                <c:pt idx="24">
                  <c:v>Jan 22</c:v>
                </c:pt>
              </c:strCache>
            </c:strRef>
          </c:cat>
          <c:val>
            <c:numRef>
              <c:f>Sheet1!$B$4:$Z$4</c:f>
              <c:numCache>
                <c:formatCode>General</c:formatCode>
                <c:ptCount val="25"/>
                <c:pt idx="0">
                  <c:v>3378.7</c:v>
                </c:pt>
                <c:pt idx="1">
                  <c:v>3377.2</c:v>
                </c:pt>
                <c:pt idx="2">
                  <c:v>3371.1</c:v>
                </c:pt>
                <c:pt idx="3">
                  <c:v>3243.5</c:v>
                </c:pt>
                <c:pt idx="4">
                  <c:v>3200</c:v>
                </c:pt>
                <c:pt idx="5">
                  <c:v>3181.2</c:v>
                </c:pt>
                <c:pt idx="6">
                  <c:v>3159.9</c:v>
                </c:pt>
                <c:pt idx="7">
                  <c:v>3147.2</c:v>
                </c:pt>
                <c:pt idx="8">
                  <c:v>3141.6</c:v>
                </c:pt>
                <c:pt idx="9">
                  <c:v>3133.6</c:v>
                </c:pt>
                <c:pt idx="10">
                  <c:v>3122.9</c:v>
                </c:pt>
                <c:pt idx="11">
                  <c:v>3109.9</c:v>
                </c:pt>
                <c:pt idx="12" formatCode="#0.0">
                  <c:v>3088.4</c:v>
                </c:pt>
                <c:pt idx="13" formatCode="#0.0">
                  <c:v>3079.2</c:v>
                </c:pt>
                <c:pt idx="14" formatCode="#0.0">
                  <c:v>3074</c:v>
                </c:pt>
                <c:pt idx="15" formatCode="#0.0">
                  <c:v>3055.1</c:v>
                </c:pt>
                <c:pt idx="16" formatCode="#0.0">
                  <c:v>3044.5</c:v>
                </c:pt>
                <c:pt idx="17" formatCode="#0.0">
                  <c:v>3031.8</c:v>
                </c:pt>
                <c:pt idx="18" formatCode="#0.0">
                  <c:v>3020.6</c:v>
                </c:pt>
                <c:pt idx="19" formatCode="#0.0">
                  <c:v>3015</c:v>
                </c:pt>
                <c:pt idx="20" formatCode="#0.0">
                  <c:v>2972.5</c:v>
                </c:pt>
                <c:pt idx="21" formatCode="#0.0">
                  <c:v>2969.1</c:v>
                </c:pt>
                <c:pt idx="22" formatCode="#0.0">
                  <c:v>2967.4</c:v>
                </c:pt>
                <c:pt idx="23" formatCode="#0.0">
                  <c:v>2970.6</c:v>
                </c:pt>
                <c:pt idx="24">
                  <c:v>2968.5</c:v>
                </c:pt>
              </c:numCache>
            </c:numRef>
          </c:val>
          <c:smooth val="0"/>
          <c:extLst>
            <c:ext xmlns:c16="http://schemas.microsoft.com/office/drawing/2014/chart" uri="{C3380CC4-5D6E-409C-BE32-E72D297353CC}">
              <c16:uniqueId val="{00000002-19A5-497B-BD1D-0164872FEED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3300000"/>
          <a:lstStyle/>
          <a:p>
            <a:pPr>
              <a:defRPr/>
            </a:pPr>
            <a:endParaRPr lang="en-US"/>
          </a:p>
        </c:txPr>
        <c:crossAx val="158010752"/>
        <c:crosses val="autoZero"/>
        <c:auto val="1"/>
        <c:lblAlgn val="ctr"/>
        <c:lblOffset val="100"/>
        <c:noMultiLvlLbl val="0"/>
      </c:catAx>
      <c:valAx>
        <c:axId val="158010752"/>
        <c:scaling>
          <c:orientation val="minMax"/>
          <c:max val="10000"/>
          <c:min val="0"/>
        </c:scaling>
        <c:delete val="0"/>
        <c:axPos val="l"/>
        <c:majorGridlines/>
        <c:title>
          <c:tx>
            <c:rich>
              <a:bodyPr rot="-5400000" vert="horz"/>
              <a:lstStyle/>
              <a:p>
                <a:pPr>
                  <a:defRPr/>
                </a:pPr>
                <a:r>
                  <a:rPr lang="en-US"/>
                  <a:t>Numbe of Workers (Thousands)</a:t>
                </a:r>
              </a:p>
            </c:rich>
          </c:tx>
          <c:layout>
            <c:manualLayout>
              <c:xMode val="edge"/>
              <c:yMode val="edge"/>
              <c:x val="7.716049382716049E-3"/>
              <c:y val="0.11730551910177894"/>
            </c:manualLayout>
          </c:layout>
          <c:overlay val="0"/>
        </c:title>
        <c:numFmt formatCode="#,##0" sourceLinked="0"/>
        <c:majorTickMark val="out"/>
        <c:minorTickMark val="none"/>
        <c:tickLblPos val="nextTo"/>
        <c:crossAx val="123682176"/>
        <c:crosses val="autoZero"/>
        <c:crossBetween val="between"/>
        <c:majorUnit val="1000"/>
      </c:valAx>
    </c:plotArea>
    <c:legend>
      <c:legendPos val="t"/>
      <c:layout>
        <c:manualLayout>
          <c:xMode val="edge"/>
          <c:yMode val="edge"/>
          <c:x val="4.314772753959654E-3"/>
          <c:y val="8.1964038349372995E-3"/>
          <c:w val="0.99568527491755854"/>
          <c:h val="0.10081178003791193"/>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04255370856422"/>
          <c:y val="0.10449419312781981"/>
          <c:w val="0.85355533683289586"/>
          <c:h val="0.70707567804024496"/>
        </c:manualLayout>
      </c:layout>
      <c:lineChart>
        <c:grouping val="standard"/>
        <c:varyColors val="0"/>
        <c:ser>
          <c:idx val="3"/>
          <c:order val="0"/>
          <c:tx>
            <c:strRef>
              <c:f>Sheet2!$B$14</c:f>
              <c:strCache>
                <c:ptCount val="1"/>
                <c:pt idx="0">
                  <c:v>Physician</c:v>
                </c:pt>
              </c:strCache>
            </c:strRef>
          </c:tx>
          <c:spPr>
            <a:ln w="25400">
              <a:solidFill>
                <a:sysClr val="windowText" lastClr="000000"/>
              </a:solidFill>
            </a:ln>
          </c:spPr>
          <c:marker>
            <c:symbol val="circle"/>
            <c:size val="7"/>
            <c:spPr>
              <a:solidFill>
                <a:sysClr val="windowText" lastClr="000000"/>
              </a:solidFill>
              <a:ln>
                <a:noFill/>
              </a:ln>
            </c:spPr>
          </c:marker>
          <c:cat>
            <c:strRef>
              <c:f>Sheet2!$A$15:$A$39</c:f>
              <c:strCache>
                <c:ptCount val="25"/>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pt idx="18">
                  <c:v>Jul 21</c:v>
                </c:pt>
                <c:pt idx="19">
                  <c:v>Aug 21</c:v>
                </c:pt>
                <c:pt idx="20">
                  <c:v>Sep 21</c:v>
                </c:pt>
                <c:pt idx="21">
                  <c:v>Oct 21</c:v>
                </c:pt>
                <c:pt idx="22">
                  <c:v>Nov 21</c:v>
                </c:pt>
                <c:pt idx="23">
                  <c:v>Dec 21</c:v>
                </c:pt>
                <c:pt idx="24">
                  <c:v>Jan 22</c:v>
                </c:pt>
              </c:strCache>
            </c:strRef>
          </c:cat>
          <c:val>
            <c:numRef>
              <c:f>Sheet2!$B$15:$B$39</c:f>
              <c:numCache>
                <c:formatCode>General</c:formatCode>
                <c:ptCount val="25"/>
                <c:pt idx="0">
                  <c:v>1067</c:v>
                </c:pt>
                <c:pt idx="1">
                  <c:v>957</c:v>
                </c:pt>
                <c:pt idx="2">
                  <c:v>924</c:v>
                </c:pt>
                <c:pt idx="3">
                  <c:v>1016</c:v>
                </c:pt>
                <c:pt idx="4">
                  <c:v>973</c:v>
                </c:pt>
                <c:pt idx="5">
                  <c:v>999</c:v>
                </c:pt>
                <c:pt idx="6">
                  <c:v>936</c:v>
                </c:pt>
                <c:pt idx="7">
                  <c:v>972</c:v>
                </c:pt>
                <c:pt idx="8">
                  <c:v>983</c:v>
                </c:pt>
                <c:pt idx="9">
                  <c:v>961</c:v>
                </c:pt>
                <c:pt idx="10">
                  <c:v>1046</c:v>
                </c:pt>
                <c:pt idx="11">
                  <c:v>1014</c:v>
                </c:pt>
                <c:pt idx="12">
                  <c:v>969</c:v>
                </c:pt>
                <c:pt idx="13">
                  <c:v>1040</c:v>
                </c:pt>
                <c:pt idx="14">
                  <c:v>990</c:v>
                </c:pt>
                <c:pt idx="15">
                  <c:v>901</c:v>
                </c:pt>
                <c:pt idx="16">
                  <c:v>927</c:v>
                </c:pt>
                <c:pt idx="17">
                  <c:v>942</c:v>
                </c:pt>
                <c:pt idx="18">
                  <c:v>972</c:v>
                </c:pt>
                <c:pt idx="19">
                  <c:v>1037</c:v>
                </c:pt>
                <c:pt idx="20">
                  <c:v>948</c:v>
                </c:pt>
                <c:pt idx="21">
                  <c:v>1038</c:v>
                </c:pt>
                <c:pt idx="22">
                  <c:v>1058</c:v>
                </c:pt>
                <c:pt idx="23">
                  <c:v>1065</c:v>
                </c:pt>
                <c:pt idx="24">
                  <c:v>1112</c:v>
                </c:pt>
              </c:numCache>
            </c:numRef>
          </c:val>
          <c:smooth val="0"/>
          <c:extLst>
            <c:ext xmlns:c16="http://schemas.microsoft.com/office/drawing/2014/chart" uri="{C3380CC4-5D6E-409C-BE32-E72D297353CC}">
              <c16:uniqueId val="{00000000-83FB-4AF4-984B-9635D13F4667}"/>
            </c:ext>
          </c:extLst>
        </c:ser>
        <c:ser>
          <c:idx val="0"/>
          <c:order val="1"/>
          <c:tx>
            <c:strRef>
              <c:f>Sheet2!$C$14</c:f>
              <c:strCache>
                <c:ptCount val="1"/>
                <c:pt idx="0">
                  <c:v>APRN</c:v>
                </c:pt>
              </c:strCache>
            </c:strRef>
          </c:tx>
          <c:spPr>
            <a:ln>
              <a:solidFill>
                <a:srgbClr val="005EB8"/>
              </a:solidFill>
            </a:ln>
          </c:spPr>
          <c:marker>
            <c:symbol val="square"/>
            <c:size val="7"/>
            <c:spPr>
              <a:solidFill>
                <a:srgbClr val="005EB8"/>
              </a:solidFill>
              <a:ln>
                <a:noFill/>
              </a:ln>
            </c:spPr>
          </c:marker>
          <c:cat>
            <c:strRef>
              <c:f>Sheet2!$A$15:$A$39</c:f>
              <c:strCache>
                <c:ptCount val="25"/>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pt idx="18">
                  <c:v>Jul 21</c:v>
                </c:pt>
                <c:pt idx="19">
                  <c:v>Aug 21</c:v>
                </c:pt>
                <c:pt idx="20">
                  <c:v>Sep 21</c:v>
                </c:pt>
                <c:pt idx="21">
                  <c:v>Oct 21</c:v>
                </c:pt>
                <c:pt idx="22">
                  <c:v>Nov 21</c:v>
                </c:pt>
                <c:pt idx="23">
                  <c:v>Dec 21</c:v>
                </c:pt>
                <c:pt idx="24">
                  <c:v>Jan 22</c:v>
                </c:pt>
              </c:strCache>
            </c:strRef>
          </c:cat>
          <c:val>
            <c:numRef>
              <c:f>Sheet2!$C$15:$C$39</c:f>
              <c:numCache>
                <c:formatCode>General</c:formatCode>
                <c:ptCount val="25"/>
                <c:pt idx="0">
                  <c:v>256</c:v>
                </c:pt>
                <c:pt idx="1">
                  <c:v>255</c:v>
                </c:pt>
                <c:pt idx="2">
                  <c:v>250</c:v>
                </c:pt>
                <c:pt idx="3">
                  <c:v>248</c:v>
                </c:pt>
                <c:pt idx="4">
                  <c:v>210</c:v>
                </c:pt>
                <c:pt idx="5">
                  <c:v>259</c:v>
                </c:pt>
                <c:pt idx="6">
                  <c:v>278</c:v>
                </c:pt>
                <c:pt idx="7">
                  <c:v>248</c:v>
                </c:pt>
                <c:pt idx="8">
                  <c:v>278</c:v>
                </c:pt>
                <c:pt idx="9">
                  <c:v>246</c:v>
                </c:pt>
                <c:pt idx="10">
                  <c:v>273</c:v>
                </c:pt>
                <c:pt idx="11">
                  <c:v>266</c:v>
                </c:pt>
                <c:pt idx="12">
                  <c:v>287</c:v>
                </c:pt>
                <c:pt idx="13">
                  <c:v>296</c:v>
                </c:pt>
                <c:pt idx="14">
                  <c:v>225</c:v>
                </c:pt>
                <c:pt idx="15">
                  <c:v>278</c:v>
                </c:pt>
                <c:pt idx="16">
                  <c:v>263</c:v>
                </c:pt>
                <c:pt idx="17">
                  <c:v>262</c:v>
                </c:pt>
                <c:pt idx="18">
                  <c:v>284</c:v>
                </c:pt>
                <c:pt idx="19">
                  <c:v>252</c:v>
                </c:pt>
                <c:pt idx="20">
                  <c:v>288</c:v>
                </c:pt>
                <c:pt idx="21">
                  <c:v>281</c:v>
                </c:pt>
                <c:pt idx="22">
                  <c:v>267</c:v>
                </c:pt>
                <c:pt idx="23">
                  <c:v>243</c:v>
                </c:pt>
                <c:pt idx="24">
                  <c:v>258</c:v>
                </c:pt>
              </c:numCache>
            </c:numRef>
          </c:val>
          <c:smooth val="0"/>
          <c:extLst>
            <c:ext xmlns:c16="http://schemas.microsoft.com/office/drawing/2014/chart" uri="{C3380CC4-5D6E-409C-BE32-E72D297353CC}">
              <c16:uniqueId val="{00000001-83FB-4AF4-984B-9635D13F4667}"/>
            </c:ext>
          </c:extLst>
        </c:ser>
        <c:ser>
          <c:idx val="1"/>
          <c:order val="2"/>
          <c:tx>
            <c:strRef>
              <c:f>Sheet2!$D$14</c:f>
              <c:strCache>
                <c:ptCount val="1"/>
                <c:pt idx="0">
                  <c:v>Nurse</c:v>
                </c:pt>
              </c:strCache>
            </c:strRef>
          </c:tx>
          <c:spPr>
            <a:ln>
              <a:solidFill>
                <a:srgbClr val="671E75"/>
              </a:solidFill>
            </a:ln>
          </c:spPr>
          <c:marker>
            <c:symbol val="triangle"/>
            <c:size val="8"/>
            <c:spPr>
              <a:solidFill>
                <a:srgbClr val="671E75"/>
              </a:solidFill>
              <a:ln>
                <a:noFill/>
              </a:ln>
            </c:spPr>
          </c:marker>
          <c:cat>
            <c:strRef>
              <c:f>Sheet2!$A$15:$A$39</c:f>
              <c:strCache>
                <c:ptCount val="25"/>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pt idx="18">
                  <c:v>Jul 21</c:v>
                </c:pt>
                <c:pt idx="19">
                  <c:v>Aug 21</c:v>
                </c:pt>
                <c:pt idx="20">
                  <c:v>Sep 21</c:v>
                </c:pt>
                <c:pt idx="21">
                  <c:v>Oct 21</c:v>
                </c:pt>
                <c:pt idx="22">
                  <c:v>Nov 21</c:v>
                </c:pt>
                <c:pt idx="23">
                  <c:v>Dec 21</c:v>
                </c:pt>
                <c:pt idx="24">
                  <c:v>Jan 22</c:v>
                </c:pt>
              </c:strCache>
            </c:strRef>
          </c:cat>
          <c:val>
            <c:numRef>
              <c:f>Sheet2!$D$15:$D$39</c:f>
              <c:numCache>
                <c:formatCode>General</c:formatCode>
                <c:ptCount val="25"/>
                <c:pt idx="0">
                  <c:v>3125</c:v>
                </c:pt>
                <c:pt idx="1">
                  <c:v>3056</c:v>
                </c:pt>
                <c:pt idx="2">
                  <c:v>2990</c:v>
                </c:pt>
                <c:pt idx="3">
                  <c:v>2904</c:v>
                </c:pt>
                <c:pt idx="4">
                  <c:v>3051</c:v>
                </c:pt>
                <c:pt idx="5">
                  <c:v>3080</c:v>
                </c:pt>
                <c:pt idx="6">
                  <c:v>3187</c:v>
                </c:pt>
                <c:pt idx="7">
                  <c:v>3112</c:v>
                </c:pt>
                <c:pt idx="8">
                  <c:v>3281</c:v>
                </c:pt>
                <c:pt idx="9">
                  <c:v>3094</c:v>
                </c:pt>
                <c:pt idx="10">
                  <c:v>2934</c:v>
                </c:pt>
                <c:pt idx="11">
                  <c:v>3249</c:v>
                </c:pt>
                <c:pt idx="12">
                  <c:v>3178</c:v>
                </c:pt>
                <c:pt idx="13">
                  <c:v>3024</c:v>
                </c:pt>
                <c:pt idx="14">
                  <c:v>3057</c:v>
                </c:pt>
                <c:pt idx="15">
                  <c:v>2963</c:v>
                </c:pt>
                <c:pt idx="16">
                  <c:v>2778</c:v>
                </c:pt>
                <c:pt idx="17">
                  <c:v>2981</c:v>
                </c:pt>
                <c:pt idx="18">
                  <c:v>2911</c:v>
                </c:pt>
                <c:pt idx="19">
                  <c:v>3145</c:v>
                </c:pt>
                <c:pt idx="20">
                  <c:v>3201</c:v>
                </c:pt>
                <c:pt idx="21">
                  <c:v>3131</c:v>
                </c:pt>
                <c:pt idx="22">
                  <c:v>3130</c:v>
                </c:pt>
                <c:pt idx="23">
                  <c:v>3026</c:v>
                </c:pt>
                <c:pt idx="24">
                  <c:v>3039</c:v>
                </c:pt>
              </c:numCache>
            </c:numRef>
          </c:val>
          <c:smooth val="0"/>
          <c:extLst>
            <c:ext xmlns:c16="http://schemas.microsoft.com/office/drawing/2014/chart" uri="{C3380CC4-5D6E-409C-BE32-E72D297353CC}">
              <c16:uniqueId val="{00000002-83FB-4AF4-984B-9635D13F466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3240000"/>
          <a:lstStyle/>
          <a:p>
            <a:pPr>
              <a:defRPr/>
            </a:pPr>
            <a:endParaRPr lang="en-US"/>
          </a:p>
        </c:txPr>
        <c:crossAx val="158010752"/>
        <c:crosses val="autoZero"/>
        <c:auto val="1"/>
        <c:lblAlgn val="ctr"/>
        <c:lblOffset val="100"/>
        <c:noMultiLvlLbl val="1"/>
      </c:catAx>
      <c:valAx>
        <c:axId val="158010752"/>
        <c:scaling>
          <c:orientation val="minMax"/>
          <c:max val="5000"/>
        </c:scaling>
        <c:delete val="0"/>
        <c:axPos val="l"/>
        <c:majorGridlines/>
        <c:title>
          <c:tx>
            <c:rich>
              <a:bodyPr rot="-5400000" vert="horz"/>
              <a:lstStyle/>
              <a:p>
                <a:pPr>
                  <a:defRPr/>
                </a:pPr>
                <a:r>
                  <a:rPr lang="en-US"/>
                  <a:t>Number of Workers (Thousands)</a:t>
                </a:r>
              </a:p>
            </c:rich>
          </c:tx>
          <c:layout>
            <c:manualLayout>
              <c:xMode val="edge"/>
              <c:yMode val="edge"/>
              <c:x val="3.0864197530864196E-3"/>
              <c:y val="7.9390857392825892E-2"/>
            </c:manualLayout>
          </c:layout>
          <c:overlay val="0"/>
        </c:title>
        <c:numFmt formatCode="#,##0" sourceLinked="0"/>
        <c:majorTickMark val="out"/>
        <c:minorTickMark val="none"/>
        <c:tickLblPos val="nextTo"/>
        <c:crossAx val="123682176"/>
        <c:crosses val="autoZero"/>
        <c:crossBetween val="between"/>
        <c:majorUnit val="500"/>
      </c:valAx>
    </c:plotArea>
    <c:legend>
      <c:legendPos val="t"/>
      <c:layout>
        <c:manualLayout>
          <c:xMode val="edge"/>
          <c:yMode val="edge"/>
          <c:x val="4.3147250824416179E-3"/>
          <c:y val="3.8049165422949574E-3"/>
          <c:w val="0.99568527491755854"/>
          <c:h val="7.5635839637692354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13784388062605"/>
          <c:y val="0.16548396945173521"/>
          <c:w val="0.85353212792845334"/>
          <c:h val="0.64363381768000649"/>
        </c:manualLayout>
      </c:layout>
      <c:lineChart>
        <c:grouping val="standard"/>
        <c:varyColors val="0"/>
        <c:ser>
          <c:idx val="0"/>
          <c:order val="1"/>
          <c:tx>
            <c:strRef>
              <c:f>Pivot_3ways!$B$60</c:f>
              <c:strCache>
                <c:ptCount val="1"/>
                <c:pt idx="0">
                  <c:v> Requires Associate's Degree or Less</c:v>
                </c:pt>
              </c:strCache>
            </c:strRef>
          </c:tx>
          <c:spPr>
            <a:ln>
              <a:solidFill>
                <a:sysClr val="windowText" lastClr="000000"/>
              </a:solidFill>
            </a:ln>
          </c:spPr>
          <c:marker>
            <c:symbol val="circle"/>
            <c:size val="7"/>
            <c:spPr>
              <a:solidFill>
                <a:sysClr val="windowText" lastClr="000000"/>
              </a:solidFill>
              <a:ln>
                <a:noFill/>
              </a:ln>
            </c:spPr>
          </c:marker>
          <c:cat>
            <c:strRef>
              <c:f>Pivot_3ways!$A$61:$A$85</c:f>
              <c:strCache>
                <c:ptCount val="25"/>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pt idx="18">
                  <c:v>Jul 21</c:v>
                </c:pt>
                <c:pt idx="19">
                  <c:v>Aug 21</c:v>
                </c:pt>
                <c:pt idx="20">
                  <c:v>Sep 21</c:v>
                </c:pt>
                <c:pt idx="21">
                  <c:v>Oct 21</c:v>
                </c:pt>
                <c:pt idx="22">
                  <c:v>Nov 21</c:v>
                </c:pt>
                <c:pt idx="23">
                  <c:v>Dec 21</c:v>
                </c:pt>
                <c:pt idx="24">
                  <c:v>Jan 22</c:v>
                </c:pt>
              </c:strCache>
            </c:strRef>
          </c:cat>
          <c:val>
            <c:numRef>
              <c:f>Pivot_3ways!$B$61:$B$85</c:f>
              <c:numCache>
                <c:formatCode>General</c:formatCode>
                <c:ptCount val="25"/>
                <c:pt idx="0">
                  <c:v>2259</c:v>
                </c:pt>
                <c:pt idx="1">
                  <c:v>2243</c:v>
                </c:pt>
                <c:pt idx="2">
                  <c:v>2149</c:v>
                </c:pt>
                <c:pt idx="3">
                  <c:v>1554</c:v>
                </c:pt>
                <c:pt idx="4">
                  <c:v>1686</c:v>
                </c:pt>
                <c:pt idx="5">
                  <c:v>1685</c:v>
                </c:pt>
                <c:pt idx="6">
                  <c:v>1825</c:v>
                </c:pt>
                <c:pt idx="7">
                  <c:v>2022</c:v>
                </c:pt>
                <c:pt idx="8">
                  <c:v>2029</c:v>
                </c:pt>
                <c:pt idx="9">
                  <c:v>2105</c:v>
                </c:pt>
                <c:pt idx="10">
                  <c:v>2101</c:v>
                </c:pt>
                <c:pt idx="11">
                  <c:v>2033</c:v>
                </c:pt>
                <c:pt idx="12">
                  <c:v>2130</c:v>
                </c:pt>
                <c:pt idx="13">
                  <c:v>1987</c:v>
                </c:pt>
                <c:pt idx="14">
                  <c:v>1982</c:v>
                </c:pt>
                <c:pt idx="15">
                  <c:v>1989</c:v>
                </c:pt>
                <c:pt idx="16">
                  <c:v>2025</c:v>
                </c:pt>
                <c:pt idx="17">
                  <c:v>1870</c:v>
                </c:pt>
                <c:pt idx="18">
                  <c:v>1979</c:v>
                </c:pt>
                <c:pt idx="19">
                  <c:v>2021</c:v>
                </c:pt>
                <c:pt idx="20">
                  <c:v>1932</c:v>
                </c:pt>
                <c:pt idx="21">
                  <c:v>2021</c:v>
                </c:pt>
                <c:pt idx="22">
                  <c:v>1927</c:v>
                </c:pt>
                <c:pt idx="23">
                  <c:v>1930</c:v>
                </c:pt>
                <c:pt idx="24">
                  <c:v>2029</c:v>
                </c:pt>
              </c:numCache>
            </c:numRef>
          </c:val>
          <c:smooth val="0"/>
          <c:extLst>
            <c:ext xmlns:c16="http://schemas.microsoft.com/office/drawing/2014/chart" uri="{C3380CC4-5D6E-409C-BE32-E72D297353CC}">
              <c16:uniqueId val="{00000000-B4CE-46C6-9579-1E5E5A1D0598}"/>
            </c:ext>
          </c:extLst>
        </c:ser>
        <c:ser>
          <c:idx val="1"/>
          <c:order val="2"/>
          <c:tx>
            <c:strRef>
              <c:f>Pivot_3ways!$C$60</c:f>
              <c:strCache>
                <c:ptCount val="1"/>
                <c:pt idx="0">
                  <c:v>Requires Bachelor's or Master's</c:v>
                </c:pt>
              </c:strCache>
            </c:strRef>
          </c:tx>
          <c:spPr>
            <a:ln>
              <a:solidFill>
                <a:srgbClr val="0054C2"/>
              </a:solidFill>
            </a:ln>
          </c:spPr>
          <c:marker>
            <c:symbol val="square"/>
            <c:size val="7"/>
            <c:spPr>
              <a:solidFill>
                <a:srgbClr val="0054C2"/>
              </a:solidFill>
              <a:ln>
                <a:noFill/>
              </a:ln>
            </c:spPr>
          </c:marker>
          <c:cat>
            <c:strRef>
              <c:f>Pivot_3ways!$A$61:$A$85</c:f>
              <c:strCache>
                <c:ptCount val="25"/>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pt idx="18">
                  <c:v>Jul 21</c:v>
                </c:pt>
                <c:pt idx="19">
                  <c:v>Aug 21</c:v>
                </c:pt>
                <c:pt idx="20">
                  <c:v>Sep 21</c:v>
                </c:pt>
                <c:pt idx="21">
                  <c:v>Oct 21</c:v>
                </c:pt>
                <c:pt idx="22">
                  <c:v>Nov 21</c:v>
                </c:pt>
                <c:pt idx="23">
                  <c:v>Dec 21</c:v>
                </c:pt>
                <c:pt idx="24">
                  <c:v>Jan 22</c:v>
                </c:pt>
              </c:strCache>
            </c:strRef>
          </c:cat>
          <c:val>
            <c:numRef>
              <c:f>Pivot_3ways!$C$61:$C$85</c:f>
              <c:numCache>
                <c:formatCode>General</c:formatCode>
                <c:ptCount val="25"/>
                <c:pt idx="0">
                  <c:v>1446</c:v>
                </c:pt>
                <c:pt idx="1">
                  <c:v>1496</c:v>
                </c:pt>
                <c:pt idx="2">
                  <c:v>1440</c:v>
                </c:pt>
                <c:pt idx="3">
                  <c:v>1294</c:v>
                </c:pt>
                <c:pt idx="4">
                  <c:v>1500</c:v>
                </c:pt>
                <c:pt idx="5">
                  <c:v>1415</c:v>
                </c:pt>
                <c:pt idx="6">
                  <c:v>1266</c:v>
                </c:pt>
                <c:pt idx="7">
                  <c:v>1374</c:v>
                </c:pt>
                <c:pt idx="8">
                  <c:v>1329</c:v>
                </c:pt>
                <c:pt idx="9">
                  <c:v>1274</c:v>
                </c:pt>
                <c:pt idx="10">
                  <c:v>1318</c:v>
                </c:pt>
                <c:pt idx="11">
                  <c:v>1395</c:v>
                </c:pt>
                <c:pt idx="12">
                  <c:v>1425</c:v>
                </c:pt>
                <c:pt idx="13">
                  <c:v>1480</c:v>
                </c:pt>
                <c:pt idx="14">
                  <c:v>1531</c:v>
                </c:pt>
                <c:pt idx="15">
                  <c:v>1488</c:v>
                </c:pt>
                <c:pt idx="16">
                  <c:v>1499</c:v>
                </c:pt>
                <c:pt idx="17">
                  <c:v>1429</c:v>
                </c:pt>
                <c:pt idx="18">
                  <c:v>1411</c:v>
                </c:pt>
                <c:pt idx="19">
                  <c:v>1363</c:v>
                </c:pt>
                <c:pt idx="20">
                  <c:v>1423</c:v>
                </c:pt>
                <c:pt idx="21">
                  <c:v>1475</c:v>
                </c:pt>
                <c:pt idx="22">
                  <c:v>1487</c:v>
                </c:pt>
                <c:pt idx="23">
                  <c:v>1429</c:v>
                </c:pt>
                <c:pt idx="24">
                  <c:v>1399</c:v>
                </c:pt>
              </c:numCache>
            </c:numRef>
          </c:val>
          <c:smooth val="0"/>
          <c:extLst>
            <c:ext xmlns:c16="http://schemas.microsoft.com/office/drawing/2014/chart" uri="{C3380CC4-5D6E-409C-BE32-E72D297353CC}">
              <c16:uniqueId val="{00000001-B4CE-46C6-9579-1E5E5A1D0598}"/>
            </c:ext>
          </c:extLst>
        </c:ser>
        <c:ser>
          <c:idx val="2"/>
          <c:order val="3"/>
          <c:tx>
            <c:strRef>
              <c:f>Pivot_3ways!$D$60</c:f>
              <c:strCache>
                <c:ptCount val="1"/>
                <c:pt idx="0">
                  <c:v>Requires Doctorate</c:v>
                </c:pt>
              </c:strCache>
            </c:strRef>
          </c:tx>
          <c:spPr>
            <a:ln>
              <a:solidFill>
                <a:srgbClr val="671E75"/>
              </a:solidFill>
            </a:ln>
          </c:spPr>
          <c:marker>
            <c:symbol val="triangle"/>
            <c:size val="9"/>
            <c:spPr>
              <a:solidFill>
                <a:srgbClr val="671E75"/>
              </a:solidFill>
              <a:ln>
                <a:noFill/>
              </a:ln>
            </c:spPr>
          </c:marker>
          <c:cat>
            <c:strRef>
              <c:f>Pivot_3ways!$A$61:$A$85</c:f>
              <c:strCache>
                <c:ptCount val="25"/>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pt idx="18">
                  <c:v>Jul 21</c:v>
                </c:pt>
                <c:pt idx="19">
                  <c:v>Aug 21</c:v>
                </c:pt>
                <c:pt idx="20">
                  <c:v>Sep 21</c:v>
                </c:pt>
                <c:pt idx="21">
                  <c:v>Oct 21</c:v>
                </c:pt>
                <c:pt idx="22">
                  <c:v>Nov 21</c:v>
                </c:pt>
                <c:pt idx="23">
                  <c:v>Dec 21</c:v>
                </c:pt>
                <c:pt idx="24">
                  <c:v>Jan 22</c:v>
                </c:pt>
              </c:strCache>
            </c:strRef>
          </c:cat>
          <c:val>
            <c:numRef>
              <c:f>Pivot_3ways!$D$61:$D$85</c:f>
              <c:numCache>
                <c:formatCode>General</c:formatCode>
                <c:ptCount val="25"/>
                <c:pt idx="0">
                  <c:v>819</c:v>
                </c:pt>
                <c:pt idx="1">
                  <c:v>861</c:v>
                </c:pt>
                <c:pt idx="2">
                  <c:v>706</c:v>
                </c:pt>
                <c:pt idx="3">
                  <c:v>596</c:v>
                </c:pt>
                <c:pt idx="4">
                  <c:v>644</c:v>
                </c:pt>
                <c:pt idx="5">
                  <c:v>657</c:v>
                </c:pt>
                <c:pt idx="6">
                  <c:v>667</c:v>
                </c:pt>
                <c:pt idx="7">
                  <c:v>645</c:v>
                </c:pt>
                <c:pt idx="8">
                  <c:v>692</c:v>
                </c:pt>
                <c:pt idx="9">
                  <c:v>718</c:v>
                </c:pt>
                <c:pt idx="10">
                  <c:v>701</c:v>
                </c:pt>
                <c:pt idx="11">
                  <c:v>745</c:v>
                </c:pt>
                <c:pt idx="12">
                  <c:v>771</c:v>
                </c:pt>
                <c:pt idx="13">
                  <c:v>773</c:v>
                </c:pt>
                <c:pt idx="14">
                  <c:v>721</c:v>
                </c:pt>
                <c:pt idx="15">
                  <c:v>711</c:v>
                </c:pt>
                <c:pt idx="16">
                  <c:v>655</c:v>
                </c:pt>
                <c:pt idx="17">
                  <c:v>683</c:v>
                </c:pt>
                <c:pt idx="18">
                  <c:v>767</c:v>
                </c:pt>
                <c:pt idx="19">
                  <c:v>645</c:v>
                </c:pt>
                <c:pt idx="20">
                  <c:v>681</c:v>
                </c:pt>
                <c:pt idx="21">
                  <c:v>683</c:v>
                </c:pt>
                <c:pt idx="22">
                  <c:v>636</c:v>
                </c:pt>
                <c:pt idx="23">
                  <c:v>776</c:v>
                </c:pt>
                <c:pt idx="24">
                  <c:v>765</c:v>
                </c:pt>
              </c:numCache>
            </c:numRef>
          </c:val>
          <c:smooth val="0"/>
          <c:extLst>
            <c:ext xmlns:c16="http://schemas.microsoft.com/office/drawing/2014/chart" uri="{C3380CC4-5D6E-409C-BE32-E72D297353CC}">
              <c16:uniqueId val="{00000002-B4CE-46C6-9579-1E5E5A1D0598}"/>
            </c:ext>
          </c:extLst>
        </c:ser>
        <c:dLbls>
          <c:showLegendKey val="0"/>
          <c:showVal val="0"/>
          <c:showCatName val="0"/>
          <c:showSerName val="0"/>
          <c:showPercent val="0"/>
          <c:showBubbleSize val="0"/>
        </c:dLbls>
        <c:marker val="1"/>
        <c:smooth val="0"/>
        <c:axId val="123682176"/>
        <c:axId val="158010752"/>
        <c:extLst>
          <c:ext xmlns:c15="http://schemas.microsoft.com/office/drawing/2012/chart" uri="{02D57815-91ED-43cb-92C2-25804820EDAC}">
            <c15:filteredLineSeries>
              <c15:ser>
                <c:idx val="3"/>
                <c:order val="0"/>
                <c:tx>
                  <c:strRef>
                    <c:extLst>
                      <c:ext uri="{02D57815-91ED-43cb-92C2-25804820EDAC}">
                        <c15:formulaRef>
                          <c15:sqref>Pivot_3ways!$A$60</c15:sqref>
                        </c15:formulaRef>
                      </c:ext>
                    </c:extLst>
                    <c:strCache>
                      <c:ptCount val="1"/>
                      <c:pt idx="0">
                        <c:v>Year and Month</c:v>
                      </c:pt>
                    </c:strCache>
                  </c:strRef>
                </c:tx>
                <c:spPr>
                  <a:ln w="25400">
                    <a:solidFill>
                      <a:sysClr val="windowText" lastClr="000000"/>
                    </a:solidFill>
                  </a:ln>
                </c:spPr>
                <c:marker>
                  <c:symbol val="circle"/>
                  <c:size val="7"/>
                  <c:spPr>
                    <a:solidFill>
                      <a:sysClr val="windowText" lastClr="000000"/>
                    </a:solidFill>
                    <a:ln>
                      <a:noFill/>
                    </a:ln>
                  </c:spPr>
                </c:marker>
                <c:cat>
                  <c:strRef>
                    <c:extLst>
                      <c:ext uri="{02D57815-91ED-43cb-92C2-25804820EDAC}">
                        <c15:formulaRef>
                          <c15:sqref>Pivot_3ways!$A$61:$A$85</c15:sqref>
                        </c15:formulaRef>
                      </c:ext>
                    </c:extLst>
                    <c:strCache>
                      <c:ptCount val="25"/>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pt idx="18">
                        <c:v>Jul 21</c:v>
                      </c:pt>
                      <c:pt idx="19">
                        <c:v>Aug 21</c:v>
                      </c:pt>
                      <c:pt idx="20">
                        <c:v>Sep 21</c:v>
                      </c:pt>
                      <c:pt idx="21">
                        <c:v>Oct 21</c:v>
                      </c:pt>
                      <c:pt idx="22">
                        <c:v>Nov 21</c:v>
                      </c:pt>
                      <c:pt idx="23">
                        <c:v>Dec 21</c:v>
                      </c:pt>
                      <c:pt idx="24">
                        <c:v>Jan 22</c:v>
                      </c:pt>
                    </c:strCache>
                  </c:strRef>
                </c:cat>
                <c:val>
                  <c:numRef>
                    <c:extLst>
                      <c:ext uri="{02D57815-91ED-43cb-92C2-25804820EDAC}">
                        <c15:formulaRef>
                          <c15:sqref>Pivot_3ways!$A$61:$A$85</c15:sqref>
                        </c15:formulaRef>
                      </c:ext>
                    </c:extLst>
                    <c:numCache>
                      <c:formatCode>@</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smooth val="0"/>
                <c:extLst>
                  <c:ext xmlns:c16="http://schemas.microsoft.com/office/drawing/2014/chart" uri="{C3380CC4-5D6E-409C-BE32-E72D297353CC}">
                    <c16:uniqueId val="{00000003-B4CE-46C6-9579-1E5E5A1D0598}"/>
                  </c:ext>
                </c:extLst>
              </c15:ser>
            </c15:filteredLineSeries>
          </c:ext>
        </c:extLst>
      </c:lineChart>
      <c:catAx>
        <c:axId val="123682176"/>
        <c:scaling>
          <c:orientation val="minMax"/>
        </c:scaling>
        <c:delete val="0"/>
        <c:axPos val="b"/>
        <c:numFmt formatCode="General" sourceLinked="1"/>
        <c:majorTickMark val="out"/>
        <c:minorTickMark val="none"/>
        <c:tickLblPos val="nextTo"/>
        <c:txPr>
          <a:bodyPr rot="-3360000"/>
          <a:lstStyle/>
          <a:p>
            <a:pPr>
              <a:defRPr/>
            </a:pPr>
            <a:endParaRPr lang="en-US"/>
          </a:p>
        </c:txPr>
        <c:crossAx val="158010752"/>
        <c:crosses val="autoZero"/>
        <c:auto val="1"/>
        <c:lblAlgn val="ctr"/>
        <c:lblOffset val="100"/>
        <c:noMultiLvlLbl val="1"/>
      </c:catAx>
      <c:valAx>
        <c:axId val="158010752"/>
        <c:scaling>
          <c:orientation val="minMax"/>
          <c:max val="2500"/>
          <c:min val="0"/>
        </c:scaling>
        <c:delete val="0"/>
        <c:axPos val="l"/>
        <c:majorGridlines/>
        <c:title>
          <c:tx>
            <c:rich>
              <a:bodyPr rot="-5400000" vert="horz"/>
              <a:lstStyle/>
              <a:p>
                <a:pPr>
                  <a:defRPr/>
                </a:pPr>
                <a:r>
                  <a:rPr lang="en-US"/>
                  <a:t>Number of Workers (Thousands)</a:t>
                </a:r>
              </a:p>
            </c:rich>
          </c:tx>
          <c:layout>
            <c:manualLayout>
              <c:xMode val="edge"/>
              <c:yMode val="edge"/>
              <c:x val="3.9896228249246624E-3"/>
              <c:y val="0.12938447798191893"/>
            </c:manualLayout>
          </c:layout>
          <c:overlay val="0"/>
        </c:title>
        <c:numFmt formatCode="#,##0" sourceLinked="0"/>
        <c:majorTickMark val="out"/>
        <c:minorTickMark val="none"/>
        <c:tickLblPos val="nextTo"/>
        <c:crossAx val="123682176"/>
        <c:crosses val="autoZero"/>
        <c:crossBetween val="between"/>
        <c:majorUnit val="500"/>
      </c:valAx>
    </c:plotArea>
    <c:legend>
      <c:legendPos val="t"/>
      <c:layout>
        <c:manualLayout>
          <c:xMode val="edge"/>
          <c:yMode val="edge"/>
          <c:x val="4.3147250824416179E-3"/>
          <c:y val="1.2741381893020196E-2"/>
          <c:w val="0.99568527491755854"/>
          <c:h val="0.10946151892303785"/>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4698162729658792"/>
          <c:w val="0.92132815128878121"/>
          <c:h val="0.75141110290901159"/>
        </c:manualLayout>
      </c:layout>
      <c:barChart>
        <c:barDir val="col"/>
        <c:grouping val="percentStacked"/>
        <c:varyColors val="0"/>
        <c:ser>
          <c:idx val="2"/>
          <c:order val="0"/>
          <c:tx>
            <c:strRef>
              <c:f>Sheet1!$A$2</c:f>
              <c:strCache>
                <c:ptCount val="1"/>
                <c:pt idx="0">
                  <c:v>Injury</c:v>
                </c:pt>
              </c:strCache>
            </c:strRef>
          </c:tx>
          <c:spPr>
            <a:solidFill>
              <a:srgbClr val="0054C2"/>
            </a:solidFill>
            <a:ln>
              <a:noFill/>
            </a:ln>
          </c:spPr>
          <c:invertIfNegative val="0"/>
          <c:dLbls>
            <c:delete val="1"/>
          </c:dLbls>
          <c:cat>
            <c:strRef>
              <c:f>Sheet1!$B$1:$E$1</c:f>
              <c:strCache>
                <c:ptCount val="4"/>
                <c:pt idx="0">
                  <c:v>Total</c:v>
                </c:pt>
                <c:pt idx="1">
                  <c:v>0-17</c:v>
                </c:pt>
                <c:pt idx="2">
                  <c:v>18-64</c:v>
                </c:pt>
                <c:pt idx="3">
                  <c:v>65+</c:v>
                </c:pt>
              </c:strCache>
            </c:strRef>
          </c:cat>
          <c:val>
            <c:numRef>
              <c:f>Sheet1!$B$2:$E$2</c:f>
              <c:numCache>
                <c:formatCode>General</c:formatCode>
                <c:ptCount val="4"/>
                <c:pt idx="0">
                  <c:v>6</c:v>
                </c:pt>
                <c:pt idx="1">
                  <c:v>5</c:v>
                </c:pt>
                <c:pt idx="2">
                  <c:v>6</c:v>
                </c:pt>
                <c:pt idx="3">
                  <c:v>5</c:v>
                </c:pt>
              </c:numCache>
            </c:numRef>
          </c:val>
          <c:extLst>
            <c:ext xmlns:c16="http://schemas.microsoft.com/office/drawing/2014/chart" uri="{C3380CC4-5D6E-409C-BE32-E72D297353CC}">
              <c16:uniqueId val="{00000000-3743-4241-BCF0-AE17AB0791B6}"/>
            </c:ext>
          </c:extLst>
        </c:ser>
        <c:ser>
          <c:idx val="1"/>
          <c:order val="1"/>
          <c:tx>
            <c:strRef>
              <c:f>Sheet1!$A$3</c:f>
              <c:strCache>
                <c:ptCount val="1"/>
                <c:pt idx="0">
                  <c:v>Preventive Care</c:v>
                </c:pt>
              </c:strCache>
            </c:strRef>
          </c:tx>
          <c:spPr>
            <a:solidFill>
              <a:srgbClr val="FFC72C"/>
            </a:solidFill>
            <a:ln>
              <a:noFill/>
            </a:ln>
          </c:spPr>
          <c:invertIfNegative val="0"/>
          <c:dLbls>
            <c:delete val="1"/>
          </c:dLbls>
          <c:cat>
            <c:strRef>
              <c:f>Sheet1!$B$1:$E$1</c:f>
              <c:strCache>
                <c:ptCount val="4"/>
                <c:pt idx="0">
                  <c:v>Total</c:v>
                </c:pt>
                <c:pt idx="1">
                  <c:v>0-17</c:v>
                </c:pt>
                <c:pt idx="2">
                  <c:v>18-64</c:v>
                </c:pt>
                <c:pt idx="3">
                  <c:v>65+</c:v>
                </c:pt>
              </c:strCache>
            </c:strRef>
          </c:cat>
          <c:val>
            <c:numRef>
              <c:f>Sheet1!$B$3:$E$3</c:f>
              <c:numCache>
                <c:formatCode>General</c:formatCode>
                <c:ptCount val="4"/>
                <c:pt idx="0">
                  <c:v>23</c:v>
                </c:pt>
                <c:pt idx="1">
                  <c:v>38</c:v>
                </c:pt>
                <c:pt idx="2">
                  <c:v>23</c:v>
                </c:pt>
                <c:pt idx="3">
                  <c:v>16</c:v>
                </c:pt>
              </c:numCache>
            </c:numRef>
          </c:val>
          <c:extLst>
            <c:ext xmlns:c16="http://schemas.microsoft.com/office/drawing/2014/chart" uri="{C3380CC4-5D6E-409C-BE32-E72D297353CC}">
              <c16:uniqueId val="{00000001-3743-4241-BCF0-AE17AB0791B6}"/>
            </c:ext>
          </c:extLst>
        </c:ser>
        <c:ser>
          <c:idx val="0"/>
          <c:order val="2"/>
          <c:tx>
            <c:strRef>
              <c:f>Sheet1!$A$4</c:f>
              <c:strCache>
                <c:ptCount val="1"/>
                <c:pt idx="0">
                  <c:v>Chronic Condition</c:v>
                </c:pt>
              </c:strCache>
            </c:strRef>
          </c:tx>
          <c:spPr>
            <a:solidFill>
              <a:srgbClr val="671E75"/>
            </a:solidFill>
            <a:ln>
              <a:noFill/>
            </a:ln>
          </c:spPr>
          <c:invertIfNegative val="0"/>
          <c:dLbls>
            <c:delete val="1"/>
          </c:dLbls>
          <c:cat>
            <c:strRef>
              <c:f>Sheet1!$B$1:$E$1</c:f>
              <c:strCache>
                <c:ptCount val="4"/>
                <c:pt idx="0">
                  <c:v>Total</c:v>
                </c:pt>
                <c:pt idx="1">
                  <c:v>0-17</c:v>
                </c:pt>
                <c:pt idx="2">
                  <c:v>18-64</c:v>
                </c:pt>
                <c:pt idx="3">
                  <c:v>65+</c:v>
                </c:pt>
              </c:strCache>
            </c:strRef>
          </c:cat>
          <c:val>
            <c:numRef>
              <c:f>Sheet1!$B$4:$E$4</c:f>
              <c:numCache>
                <c:formatCode>General</c:formatCode>
                <c:ptCount val="4"/>
                <c:pt idx="0">
                  <c:v>39</c:v>
                </c:pt>
                <c:pt idx="1">
                  <c:v>13</c:v>
                </c:pt>
                <c:pt idx="2">
                  <c:v>38</c:v>
                </c:pt>
                <c:pt idx="3">
                  <c:v>52</c:v>
                </c:pt>
              </c:numCache>
            </c:numRef>
          </c:val>
          <c:extLst>
            <c:ext xmlns:c16="http://schemas.microsoft.com/office/drawing/2014/chart" uri="{C3380CC4-5D6E-409C-BE32-E72D297353CC}">
              <c16:uniqueId val="{00000002-3743-4241-BCF0-AE17AB0791B6}"/>
            </c:ext>
          </c:extLst>
        </c:ser>
        <c:ser>
          <c:idx val="3"/>
          <c:order val="3"/>
          <c:tx>
            <c:strRef>
              <c:f>Sheet1!$A$5</c:f>
              <c:strCache>
                <c:ptCount val="1"/>
                <c:pt idx="0">
                  <c:v>New Problem</c:v>
                </c:pt>
              </c:strCache>
            </c:strRef>
          </c:tx>
          <c:spPr>
            <a:solidFill>
              <a:sysClr val="windowText" lastClr="00000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Total</c:v>
                </c:pt>
                <c:pt idx="1">
                  <c:v>0-17</c:v>
                </c:pt>
                <c:pt idx="2">
                  <c:v>18-64</c:v>
                </c:pt>
                <c:pt idx="3">
                  <c:v>65+</c:v>
                </c:pt>
              </c:strCache>
            </c:strRef>
          </c:cat>
          <c:val>
            <c:numRef>
              <c:f>Sheet1!$B$5:$E$5</c:f>
              <c:numCache>
                <c:formatCode>General</c:formatCode>
                <c:ptCount val="4"/>
                <c:pt idx="0">
                  <c:v>24</c:v>
                </c:pt>
                <c:pt idx="1">
                  <c:v>43</c:v>
                </c:pt>
                <c:pt idx="2">
                  <c:v>22</c:v>
                </c:pt>
                <c:pt idx="3">
                  <c:v>18</c:v>
                </c:pt>
              </c:numCache>
            </c:numRef>
          </c:val>
          <c:extLst>
            <c:ext xmlns:c16="http://schemas.microsoft.com/office/drawing/2014/chart" uri="{C3380CC4-5D6E-409C-BE32-E72D297353CC}">
              <c16:uniqueId val="{00000003-3743-4241-BCF0-AE17AB0791B6}"/>
            </c:ext>
          </c:extLst>
        </c:ser>
        <c:ser>
          <c:idx val="4"/>
          <c:order val="4"/>
          <c:tx>
            <c:strRef>
              <c:f>Sheet1!$A$6</c:f>
              <c:strCache>
                <c:ptCount val="1"/>
                <c:pt idx="0">
                  <c:v>Pre- or Postsurgery</c:v>
                </c:pt>
              </c:strCache>
            </c:strRef>
          </c:tx>
          <c:spPr>
            <a:pattFill prst="ltUpDiag">
              <a:fgClr>
                <a:srgbClr val="0054C2"/>
              </a:fgClr>
              <a:bgClr>
                <a:sysClr val="window" lastClr="FFFFFF"/>
              </a:bgClr>
            </a:pattFill>
            <a:ln>
              <a:noFill/>
            </a:ln>
          </c:spPr>
          <c:invertIfNegative val="0"/>
          <c:dLbls>
            <c:delete val="1"/>
          </c:dLbls>
          <c:cat>
            <c:strRef>
              <c:f>Sheet1!$B$1:$E$1</c:f>
              <c:strCache>
                <c:ptCount val="4"/>
                <c:pt idx="0">
                  <c:v>Total</c:v>
                </c:pt>
                <c:pt idx="1">
                  <c:v>0-17</c:v>
                </c:pt>
                <c:pt idx="2">
                  <c:v>18-64</c:v>
                </c:pt>
                <c:pt idx="3">
                  <c:v>65+</c:v>
                </c:pt>
              </c:strCache>
            </c:strRef>
          </c:cat>
          <c:val>
            <c:numRef>
              <c:f>Sheet1!$B$6:$E$6</c:f>
              <c:numCache>
                <c:formatCode>General</c:formatCode>
                <c:ptCount val="4"/>
                <c:pt idx="0">
                  <c:v>8</c:v>
                </c:pt>
                <c:pt idx="1">
                  <c:v>1</c:v>
                </c:pt>
                <c:pt idx="2">
                  <c:v>11</c:v>
                </c:pt>
                <c:pt idx="3">
                  <c:v>8</c:v>
                </c:pt>
              </c:numCache>
            </c:numRef>
          </c:val>
          <c:extLst>
            <c:ext xmlns:c16="http://schemas.microsoft.com/office/drawing/2014/chart" uri="{C3380CC4-5D6E-409C-BE32-E72D297353CC}">
              <c16:uniqueId val="{00000004-3743-4241-BCF0-AE17AB0791B6}"/>
            </c:ext>
          </c:extLst>
        </c:ser>
        <c:dLbls>
          <c:showLegendKey val="0"/>
          <c:showVal val="1"/>
          <c:showCatName val="0"/>
          <c:showSerName val="0"/>
          <c:showPercent val="0"/>
          <c:showBubbleSize val="0"/>
        </c:dLbls>
        <c:gapWidth val="150"/>
        <c:overlap val="100"/>
        <c:axId val="153301376"/>
        <c:axId val="153302912"/>
      </c:barChart>
      <c:catAx>
        <c:axId val="153301376"/>
        <c:scaling>
          <c:orientation val="minMax"/>
        </c:scaling>
        <c:delete val="0"/>
        <c:axPos val="b"/>
        <c:numFmt formatCode="General" sourceLinked="1"/>
        <c:majorTickMark val="out"/>
        <c:minorTickMark val="none"/>
        <c:tickLblPos val="nextTo"/>
        <c:txPr>
          <a:bodyPr rot="0" vert="horz"/>
          <a:lstStyle/>
          <a:p>
            <a:pPr>
              <a:defRPr/>
            </a:pPr>
            <a:endParaRPr lang="en-US"/>
          </a:p>
        </c:txPr>
        <c:crossAx val="153302912"/>
        <c:crosses val="autoZero"/>
        <c:auto val="1"/>
        <c:lblAlgn val="ctr"/>
        <c:lblOffset val="100"/>
        <c:tickLblSkip val="1"/>
        <c:tickMarkSkip val="1"/>
        <c:noMultiLvlLbl val="0"/>
      </c:catAx>
      <c:valAx>
        <c:axId val="15330291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53301376"/>
        <c:crosses val="autoZero"/>
        <c:crossBetween val="between"/>
        <c:majorUnit val="0.2"/>
      </c:valAx>
    </c:plotArea>
    <c:legend>
      <c:legendPos val="t"/>
      <c:layout>
        <c:manualLayout>
          <c:xMode val="edge"/>
          <c:yMode val="edge"/>
          <c:x val="0"/>
          <c:y val="1.4467478674540683E-2"/>
          <c:w val="0.99646712430176998"/>
          <c:h val="0.10457779691601048"/>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4552347623213"/>
          <c:y val="3.3333333333333333E-2"/>
          <c:w val="0.88247861378438819"/>
          <c:h val="0.77041601049868769"/>
        </c:manualLayout>
      </c:layout>
      <c:barChart>
        <c:barDir val="col"/>
        <c:grouping val="clustered"/>
        <c:varyColors val="0"/>
        <c:ser>
          <c:idx val="0"/>
          <c:order val="0"/>
          <c:spPr>
            <a:solidFill>
              <a:srgbClr val="0054C2"/>
            </a:solidFill>
            <a:ln>
              <a:noFill/>
            </a:ln>
            <a:effectLst/>
          </c:spPr>
          <c:invertIfNegative val="0"/>
          <c:cat>
            <c:strRef>
              <c:f>'Emergency Departments'!$C$5:$H$5</c:f>
              <c:strCache>
                <c:ptCount val="6"/>
                <c:pt idx="0">
                  <c:v>Level 1
Immediate</c:v>
                </c:pt>
                <c:pt idx="1">
                  <c:v>Level 2
Emergent</c:v>
                </c:pt>
                <c:pt idx="2">
                  <c:v>Level 3
Urgent</c:v>
                </c:pt>
                <c:pt idx="3">
                  <c:v>Level 4
Semiurgent</c:v>
                </c:pt>
                <c:pt idx="4">
                  <c:v>Level 5
Nonurgent</c:v>
                </c:pt>
                <c:pt idx="5">
                  <c:v>No Triage or Unknown</c:v>
                </c:pt>
              </c:strCache>
            </c:strRef>
          </c:cat>
          <c:val>
            <c:numRef>
              <c:f>'Emergency Departments'!$C$6:$H$6</c:f>
              <c:numCache>
                <c:formatCode>0.0</c:formatCode>
                <c:ptCount val="6"/>
                <c:pt idx="0">
                  <c:v>0.8</c:v>
                </c:pt>
                <c:pt idx="1">
                  <c:v>9.6</c:v>
                </c:pt>
                <c:pt idx="2">
                  <c:v>35.6</c:v>
                </c:pt>
                <c:pt idx="3">
                  <c:v>21.2</c:v>
                </c:pt>
                <c:pt idx="4">
                  <c:v>2.7</c:v>
                </c:pt>
                <c:pt idx="5">
                  <c:v>30</c:v>
                </c:pt>
              </c:numCache>
            </c:numRef>
          </c:val>
          <c:extLst>
            <c:ext xmlns:c16="http://schemas.microsoft.com/office/drawing/2014/chart" uri="{C3380CC4-5D6E-409C-BE32-E72D297353CC}">
              <c16:uniqueId val="{00000000-ED15-4883-B6E3-4D9DC47DDFBA}"/>
            </c:ext>
          </c:extLst>
        </c:ser>
        <c:dLbls>
          <c:showLegendKey val="0"/>
          <c:showVal val="0"/>
          <c:showCatName val="0"/>
          <c:showSerName val="0"/>
          <c:showPercent val="0"/>
          <c:showBubbleSize val="0"/>
        </c:dLbls>
        <c:gapWidth val="219"/>
        <c:overlap val="-27"/>
        <c:axId val="360303912"/>
        <c:axId val="360300304"/>
      </c:barChart>
      <c:catAx>
        <c:axId val="360303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0300304"/>
        <c:crosses val="autoZero"/>
        <c:auto val="1"/>
        <c:lblAlgn val="ctr"/>
        <c:lblOffset val="100"/>
        <c:noMultiLvlLbl val="0"/>
      </c:catAx>
      <c:valAx>
        <c:axId val="360300304"/>
        <c:scaling>
          <c:orientation val="minMax"/>
          <c:max val="50"/>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t>Percent</a:t>
                </a:r>
              </a:p>
            </c:rich>
          </c:tx>
          <c:layout>
            <c:manualLayout>
              <c:xMode val="edge"/>
              <c:yMode val="edge"/>
              <c:x val="3.2051375522504136E-3"/>
              <c:y val="0.319115145329056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030391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86077087586273"/>
          <c:y val="2.5860764800233305E-2"/>
          <c:w val="0.77713922912413724"/>
          <c:h val="0.61213136118401879"/>
        </c:manualLayout>
      </c:layout>
      <c:barChart>
        <c:barDir val="col"/>
        <c:grouping val="clustered"/>
        <c:varyColors val="0"/>
        <c:ser>
          <c:idx val="0"/>
          <c:order val="0"/>
          <c:tx>
            <c:strRef>
              <c:f>Sheet1!$B$1</c:f>
              <c:strCache>
                <c:ptCount val="1"/>
                <c:pt idx="0">
                  <c:v>2012</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34F3-4D93-A0F7-507C30D58FC5}"/>
              </c:ext>
            </c:extLst>
          </c:dPt>
          <c:dPt>
            <c:idx val="1"/>
            <c:invertIfNegative val="0"/>
            <c:bubble3D val="0"/>
            <c:extLst>
              <c:ext xmlns:c16="http://schemas.microsoft.com/office/drawing/2014/chart" uri="{C3380CC4-5D6E-409C-BE32-E72D297353CC}">
                <c16:uniqueId val="{00000001-34F3-4D93-A0F7-507C30D58FC5}"/>
              </c:ext>
            </c:extLst>
          </c:dPt>
          <c:cat>
            <c:strRef>
              <c:f>Sheet1!$A$2:$A$9</c:f>
              <c:strCache>
                <c:ptCount val="8"/>
                <c:pt idx="0">
                  <c:v>Emergency Department</c:v>
                </c:pt>
                <c:pt idx="1">
                  <c:v>General Inpatient Care</c:v>
                </c:pt>
                <c:pt idx="2">
                  <c:v>Operating Room</c:v>
                </c:pt>
                <c:pt idx="3">
                  <c:v>Intensive Care Unit</c:v>
                </c:pt>
                <c:pt idx="4">
                  <c:v>Dental Care</c:v>
                </c:pt>
                <c:pt idx="5">
                  <c:v>Obstetric Care</c:v>
                </c:pt>
                <c:pt idx="6">
                  <c:v>Emergency Psychiatry</c:v>
                </c:pt>
                <c:pt idx="7">
                  <c:v>Alcohol or Drug Treatment</c:v>
                </c:pt>
              </c:strCache>
            </c:strRef>
          </c:cat>
          <c:val>
            <c:numRef>
              <c:f>Sheet1!$B$2:$B$9</c:f>
              <c:numCache>
                <c:formatCode>General</c:formatCode>
                <c:ptCount val="8"/>
                <c:pt idx="0">
                  <c:v>3.3</c:v>
                </c:pt>
                <c:pt idx="1">
                  <c:v>3.4</c:v>
                </c:pt>
                <c:pt idx="2">
                  <c:v>3.1</c:v>
                </c:pt>
                <c:pt idx="3">
                  <c:v>3.6</c:v>
                </c:pt>
                <c:pt idx="4">
                  <c:v>2.4</c:v>
                </c:pt>
                <c:pt idx="5">
                  <c:v>3.5</c:v>
                </c:pt>
                <c:pt idx="6">
                  <c:v>4.0999999999999996</c:v>
                </c:pt>
                <c:pt idx="7">
                  <c:v>5.5</c:v>
                </c:pt>
              </c:numCache>
            </c:numRef>
          </c:val>
          <c:extLst>
            <c:ext xmlns:c16="http://schemas.microsoft.com/office/drawing/2014/chart" uri="{C3380CC4-5D6E-409C-BE32-E72D297353CC}">
              <c16:uniqueId val="{00000002-34F3-4D93-A0F7-507C30D58FC5}"/>
            </c:ext>
          </c:extLst>
        </c:ser>
        <c:ser>
          <c:idx val="1"/>
          <c:order val="1"/>
          <c:tx>
            <c:strRef>
              <c:f>Sheet1!$C$1</c:f>
              <c:strCache>
                <c:ptCount val="1"/>
                <c:pt idx="0">
                  <c:v>2018</c:v>
                </c:pt>
              </c:strCache>
            </c:strRef>
          </c:tx>
          <c:spPr>
            <a:solidFill>
              <a:srgbClr val="FFC72C"/>
            </a:solidFill>
          </c:spPr>
          <c:invertIfNegative val="0"/>
          <c:cat>
            <c:strRef>
              <c:f>Sheet1!$A$2:$A$9</c:f>
              <c:strCache>
                <c:ptCount val="8"/>
                <c:pt idx="0">
                  <c:v>Emergency Department</c:v>
                </c:pt>
                <c:pt idx="1">
                  <c:v>General Inpatient Care</c:v>
                </c:pt>
                <c:pt idx="2">
                  <c:v>Operating Room</c:v>
                </c:pt>
                <c:pt idx="3">
                  <c:v>Intensive Care Unit</c:v>
                </c:pt>
                <c:pt idx="4">
                  <c:v>Dental Care</c:v>
                </c:pt>
                <c:pt idx="5">
                  <c:v>Obstetric Care</c:v>
                </c:pt>
                <c:pt idx="6">
                  <c:v>Emergency Psychiatry</c:v>
                </c:pt>
                <c:pt idx="7">
                  <c:v>Alcohol or Drug Treatment</c:v>
                </c:pt>
              </c:strCache>
            </c:strRef>
          </c:cat>
          <c:val>
            <c:numRef>
              <c:f>Sheet1!$C$2:$C$9</c:f>
              <c:numCache>
                <c:formatCode>General</c:formatCode>
                <c:ptCount val="8"/>
                <c:pt idx="0">
                  <c:v>24.2</c:v>
                </c:pt>
                <c:pt idx="1">
                  <c:v>23.9</c:v>
                </c:pt>
                <c:pt idx="2">
                  <c:v>23.2</c:v>
                </c:pt>
                <c:pt idx="3">
                  <c:v>21.3</c:v>
                </c:pt>
                <c:pt idx="4">
                  <c:v>36</c:v>
                </c:pt>
                <c:pt idx="5">
                  <c:v>22.8</c:v>
                </c:pt>
                <c:pt idx="6">
                  <c:v>22.9</c:v>
                </c:pt>
                <c:pt idx="7">
                  <c:v>44.6</c:v>
                </c:pt>
              </c:numCache>
            </c:numRef>
          </c:val>
          <c:extLst>
            <c:ext xmlns:c16="http://schemas.microsoft.com/office/drawing/2014/chart" uri="{C3380CC4-5D6E-409C-BE32-E72D297353CC}">
              <c16:uniqueId val="{00000003-34F3-4D93-A0F7-507C30D58FC5}"/>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title>
          <c:tx>
            <c:rich>
              <a:bodyPr anchor="b" anchorCtr="1"/>
              <a:lstStyle/>
              <a:p>
                <a:pPr>
                  <a:defRPr/>
                </a:pPr>
                <a:r>
                  <a:rPr lang="en-US"/>
                  <a:t>Healthcare Service</a:t>
                </a:r>
              </a:p>
            </c:rich>
          </c:tx>
          <c:layout>
            <c:manualLayout>
              <c:xMode val="edge"/>
              <c:yMode val="edge"/>
              <c:x val="0.41771738602119179"/>
              <c:y val="0.93807870370370372"/>
            </c:manualLayout>
          </c:layout>
          <c:overlay val="0"/>
        </c:title>
        <c:numFmt formatCode="General" sourceLinked="1"/>
        <c:majorTickMark val="out"/>
        <c:minorTickMark val="none"/>
        <c:tickLblPos val="nextTo"/>
        <c:txPr>
          <a:bodyPr rot="-1200000"/>
          <a:lstStyle/>
          <a:p>
            <a:pPr>
              <a:defRPr sz="1600"/>
            </a:pPr>
            <a:endParaRPr lang="en-US"/>
          </a:p>
        </c:txPr>
        <c:crossAx val="155089920"/>
        <c:crosses val="autoZero"/>
        <c:auto val="1"/>
        <c:lblAlgn val="ctr"/>
        <c:lblOffset val="100"/>
        <c:noMultiLvlLbl val="0"/>
      </c:catAx>
      <c:valAx>
        <c:axId val="155089920"/>
        <c:scaling>
          <c:orientation val="minMax"/>
          <c:max val="50"/>
          <c:min val="0"/>
        </c:scaling>
        <c:delete val="0"/>
        <c:axPos val="l"/>
        <c:majorGridlines/>
        <c:title>
          <c:tx>
            <c:rich>
              <a:bodyPr rot="-5400000" vert="horz"/>
              <a:lstStyle/>
              <a:p>
                <a:pPr>
                  <a:defRPr/>
                </a:pPr>
                <a:r>
                  <a:rPr lang="en-US"/>
                  <a:t>Distance (Miles)</a:t>
                </a:r>
              </a:p>
            </c:rich>
          </c:tx>
          <c:layout>
            <c:manualLayout>
              <c:xMode val="edge"/>
              <c:yMode val="edge"/>
              <c:x val="0.11787753961310393"/>
              <c:y val="0.15507892242636337"/>
            </c:manualLayout>
          </c:layout>
          <c:overlay val="0"/>
        </c:title>
        <c:numFmt formatCode="0" sourceLinked="0"/>
        <c:majorTickMark val="out"/>
        <c:minorTickMark val="none"/>
        <c:tickLblPos val="nextTo"/>
        <c:crossAx val="155088384"/>
        <c:crosses val="autoZero"/>
        <c:crossBetween val="between"/>
        <c:majorUnit val="10"/>
      </c:valAx>
    </c:plotArea>
    <c:legend>
      <c:legendPos val="l"/>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2971711869348"/>
          <c:y val="2.641099383853614E-2"/>
          <c:w val="0.88292395742198893"/>
          <c:h val="0.83931912101412853"/>
        </c:manualLayout>
      </c:layout>
      <c:barChart>
        <c:barDir val="col"/>
        <c:grouping val="clustered"/>
        <c:varyColors val="0"/>
        <c:ser>
          <c:idx val="0"/>
          <c:order val="0"/>
          <c:tx>
            <c:strRef>
              <c:f>'Rural Hospital Closures'!$C$37</c:f>
              <c:strCache>
                <c:ptCount val="1"/>
                <c:pt idx="0">
                  <c:v>Closures</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5073-4777-8DA3-04E2EE217288}"/>
              </c:ext>
            </c:extLst>
          </c:dPt>
          <c:dPt>
            <c:idx val="1"/>
            <c:invertIfNegative val="0"/>
            <c:bubble3D val="0"/>
            <c:extLst>
              <c:ext xmlns:c16="http://schemas.microsoft.com/office/drawing/2014/chart" uri="{C3380CC4-5D6E-409C-BE32-E72D297353CC}">
                <c16:uniqueId val="{00000001-5073-4777-8DA3-04E2EE217288}"/>
              </c:ext>
            </c:extLst>
          </c:dPt>
          <c:cat>
            <c:numRef>
              <c:f>'Rural Hospital Closures'!$D$36:$S$36</c:f>
              <c:numCache>
                <c:formatCode>0</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'Rural Hospital Closures'!$D$37:$S$37</c:f>
              <c:numCache>
                <c:formatCode>0</c:formatCode>
                <c:ptCount val="16"/>
                <c:pt idx="0">
                  <c:v>8</c:v>
                </c:pt>
                <c:pt idx="1">
                  <c:v>9</c:v>
                </c:pt>
                <c:pt idx="2">
                  <c:v>10</c:v>
                </c:pt>
                <c:pt idx="3">
                  <c:v>6</c:v>
                </c:pt>
                <c:pt idx="4">
                  <c:v>10</c:v>
                </c:pt>
                <c:pt idx="5">
                  <c:v>3</c:v>
                </c:pt>
                <c:pt idx="6">
                  <c:v>5</c:v>
                </c:pt>
                <c:pt idx="7">
                  <c:v>9</c:v>
                </c:pt>
                <c:pt idx="8">
                  <c:v>13</c:v>
                </c:pt>
                <c:pt idx="9">
                  <c:v>16</c:v>
                </c:pt>
                <c:pt idx="10">
                  <c:v>17</c:v>
                </c:pt>
                <c:pt idx="11">
                  <c:v>10</c:v>
                </c:pt>
                <c:pt idx="12">
                  <c:v>10</c:v>
                </c:pt>
                <c:pt idx="13">
                  <c:v>14</c:v>
                </c:pt>
                <c:pt idx="14">
                  <c:v>18</c:v>
                </c:pt>
                <c:pt idx="15">
                  <c:v>19</c:v>
                </c:pt>
              </c:numCache>
            </c:numRef>
          </c:val>
          <c:extLst>
            <c:ext xmlns:c16="http://schemas.microsoft.com/office/drawing/2014/chart" uri="{C3380CC4-5D6E-409C-BE32-E72D297353CC}">
              <c16:uniqueId val="{00000002-5073-4777-8DA3-04E2EE21728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0" sourceLinked="1"/>
        <c:majorTickMark val="out"/>
        <c:minorTickMark val="none"/>
        <c:tickLblPos val="nextTo"/>
        <c:txPr>
          <a:bodyPr rot="-180000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a:t>Number of Closures</a:t>
                </a:r>
              </a:p>
            </c:rich>
          </c:tx>
          <c:layout>
            <c:manualLayout>
              <c:xMode val="edge"/>
              <c:yMode val="edge"/>
              <c:x val="3.0864197530864196E-3"/>
              <c:y val="0.22588629213901457"/>
            </c:manualLayout>
          </c:layout>
          <c:overlay val="0"/>
        </c:title>
        <c:numFmt formatCode="0" sourceLinked="0"/>
        <c:majorTickMark val="out"/>
        <c:minorTickMark val="none"/>
        <c:tickLblPos val="nextTo"/>
        <c:crossAx val="155088384"/>
        <c:crosses val="autoZero"/>
        <c:crossBetween val="between"/>
        <c:majorUnit val="5"/>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508882570234275"/>
          <c:y val="1.2345679012345678E-2"/>
          <c:w val="0.42290415087003014"/>
          <c:h val="0.84580830174006028"/>
        </c:manualLayout>
      </c:layout>
      <c:pieChart>
        <c:varyColors val="1"/>
        <c:ser>
          <c:idx val="0"/>
          <c:order val="0"/>
          <c:tx>
            <c:strRef>
              <c:f>Sheet1!$B$1</c:f>
              <c:strCache>
                <c:ptCount val="1"/>
                <c:pt idx="0">
                  <c:v>Series 1</c:v>
                </c:pt>
              </c:strCache>
            </c:strRef>
          </c:tx>
          <c:spPr>
            <a:ln>
              <a:solidFill>
                <a:sysClr val="windowText" lastClr="000000"/>
              </a:solidFill>
            </a:ln>
          </c:spPr>
          <c:explosion val="1"/>
          <c:dPt>
            <c:idx val="0"/>
            <c:bubble3D val="0"/>
            <c:spPr>
              <a:solidFill>
                <a:srgbClr val="005EB8"/>
              </a:solidFill>
              <a:ln>
                <a:solidFill>
                  <a:sysClr val="windowText" lastClr="000000"/>
                </a:solidFill>
              </a:ln>
            </c:spPr>
            <c:extLst>
              <c:ext xmlns:c16="http://schemas.microsoft.com/office/drawing/2014/chart" uri="{C3380CC4-5D6E-409C-BE32-E72D297353CC}">
                <c16:uniqueId val="{00000001-E0C0-4AB8-AE58-48F10C2D541D}"/>
              </c:ext>
            </c:extLst>
          </c:dPt>
          <c:dPt>
            <c:idx val="1"/>
            <c:bubble3D val="0"/>
            <c:spPr>
              <a:solidFill>
                <a:srgbClr val="FFC72C"/>
              </a:solidFill>
              <a:ln>
                <a:solidFill>
                  <a:srgbClr val="FFC72C"/>
                </a:solidFill>
              </a:ln>
            </c:spPr>
            <c:extLst>
              <c:ext xmlns:c16="http://schemas.microsoft.com/office/drawing/2014/chart" uri="{C3380CC4-5D6E-409C-BE32-E72D297353CC}">
                <c16:uniqueId val="{00000003-E0C0-4AB8-AE58-48F10C2D541D}"/>
              </c:ext>
            </c:extLst>
          </c:dPt>
          <c:dPt>
            <c:idx val="2"/>
            <c:bubble3D val="0"/>
            <c:spPr>
              <a:solidFill>
                <a:srgbClr val="671E75"/>
              </a:solidFill>
              <a:ln>
                <a:solidFill>
                  <a:srgbClr val="671E75"/>
                </a:solidFill>
              </a:ln>
            </c:spPr>
            <c:extLst>
              <c:ext xmlns:c16="http://schemas.microsoft.com/office/drawing/2014/chart" uri="{C3380CC4-5D6E-409C-BE32-E72D297353CC}">
                <c16:uniqueId val="{00000005-E0C0-4AB8-AE58-48F10C2D541D}"/>
              </c:ext>
            </c:extLst>
          </c:dPt>
          <c:dPt>
            <c:idx val="3"/>
            <c:bubble3D val="0"/>
            <c:spPr>
              <a:solidFill>
                <a:schemeClr val="tx1"/>
              </a:solidFill>
              <a:ln>
                <a:solidFill>
                  <a:sysClr val="windowText" lastClr="000000"/>
                </a:solidFill>
              </a:ln>
            </c:spPr>
            <c:extLst>
              <c:ext xmlns:c16="http://schemas.microsoft.com/office/drawing/2014/chart" uri="{C3380CC4-5D6E-409C-BE32-E72D297353CC}">
                <c16:uniqueId val="{00000007-E0C0-4AB8-AE58-48F10C2D541D}"/>
              </c:ext>
            </c:extLst>
          </c:dPt>
          <c:dPt>
            <c:idx val="4"/>
            <c:bubble3D val="0"/>
            <c:spPr>
              <a:pattFill prst="ltUpDiag">
                <a:fgClr>
                  <a:sysClr val="windowText" lastClr="000000"/>
                </a:fgClr>
                <a:bgClr>
                  <a:sysClr val="window" lastClr="FFFFFF"/>
                </a:bgClr>
              </a:pattFill>
              <a:ln>
                <a:solidFill>
                  <a:sysClr val="windowText" lastClr="000000"/>
                </a:solidFill>
              </a:ln>
            </c:spPr>
            <c:extLst>
              <c:ext xmlns:c16="http://schemas.microsoft.com/office/drawing/2014/chart" uri="{C3380CC4-5D6E-409C-BE32-E72D297353CC}">
                <c16:uniqueId val="{00000009-E0C0-4AB8-AE58-48F10C2D541D}"/>
              </c:ext>
            </c:extLst>
          </c:dPt>
          <c:dPt>
            <c:idx val="5"/>
            <c:bubble3D val="0"/>
            <c:spPr>
              <a:solidFill>
                <a:srgbClr val="FFFFCC"/>
              </a:solidFill>
              <a:ln>
                <a:solidFill>
                  <a:srgbClr val="FFC000"/>
                </a:solidFill>
              </a:ln>
            </c:spPr>
            <c:extLst>
              <c:ext xmlns:c16="http://schemas.microsoft.com/office/drawing/2014/chart" uri="{C3380CC4-5D6E-409C-BE32-E72D297353CC}">
                <c16:uniqueId val="{0000000B-E0C0-4AB8-AE58-48F10C2D541D}"/>
              </c:ext>
            </c:extLst>
          </c:dPt>
          <c:dLbls>
            <c:dLbl>
              <c:idx val="1"/>
              <c:numFmt formatCode="0.0%" sourceLinked="0"/>
              <c:spPr>
                <a:noFill/>
                <a:ln>
                  <a:noFill/>
                </a:ln>
                <a:effectLst/>
              </c:spPr>
              <c:txPr>
                <a:bodyPr/>
                <a:lstStyle/>
                <a:p>
                  <a:pPr>
                    <a:defRPr baseline="0">
                      <a:solidFill>
                        <a:schemeClr val="tx1"/>
                      </a:solidFill>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3-E0C0-4AB8-AE58-48F10C2D541D}"/>
                </c:ext>
              </c:extLst>
            </c:dLbl>
            <c:dLbl>
              <c:idx val="4"/>
              <c:layout>
                <c:manualLayout>
                  <c:x val="-1.4195343637600855E-2"/>
                  <c:y val="0"/>
                </c:manualLayout>
              </c:layout>
              <c:numFmt formatCode="0.0%" sourceLinked="0"/>
              <c:spPr>
                <a:noFill/>
                <a:ln>
                  <a:noFill/>
                </a:ln>
                <a:effectLst/>
              </c:spPr>
              <c:txPr>
                <a:bodyPr/>
                <a:lstStyle/>
                <a:p>
                  <a:pPr>
                    <a:defRPr baseline="0">
                      <a:solidFill>
                        <a:schemeClr val="tx1"/>
                      </a:solidFil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6.5540123456790125E-2"/>
                      <c:h val="6.9135802469135796E-2"/>
                    </c:manualLayout>
                  </c15:layout>
                </c:ext>
                <c:ext xmlns:c16="http://schemas.microsoft.com/office/drawing/2014/chart" uri="{C3380CC4-5D6E-409C-BE32-E72D297353CC}">
                  <c16:uniqueId val="{00000009-E0C0-4AB8-AE58-48F10C2D541D}"/>
                </c:ext>
              </c:extLst>
            </c:dLbl>
            <c:dLbl>
              <c:idx val="5"/>
              <c:numFmt formatCode="0.0%" sourceLinked="0"/>
              <c:spPr>
                <a:noFill/>
                <a:ln>
                  <a:noFill/>
                </a:ln>
                <a:effectLst/>
              </c:spPr>
              <c:txPr>
                <a:bodyPr/>
                <a:lstStyle/>
                <a:p>
                  <a:pPr>
                    <a:defRPr baseline="0">
                      <a:solidFill>
                        <a:schemeClr val="tx1"/>
                      </a:solidFill>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B-E0C0-4AB8-AE58-48F10C2D541D}"/>
                </c:ext>
              </c:extLst>
            </c:dLbl>
            <c:numFmt formatCode="0.0%" sourceLinked="0"/>
            <c:spPr>
              <a:noFill/>
              <a:ln>
                <a:noFill/>
              </a:ln>
              <a:effectLst/>
            </c:spPr>
            <c:txPr>
              <a:bodyPr/>
              <a:lstStyle/>
              <a:p>
                <a:pPr>
                  <a:defRPr baseline="0">
                    <a:solidFill>
                      <a:schemeClr val="bg1"/>
                    </a:solidFill>
                  </a:defRPr>
                </a:pPr>
                <a:endParaRPr lang="en-US"/>
              </a:p>
            </c:txPr>
            <c:dLblPos val="inEnd"/>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6"/>
                <c:pt idx="0">
                  <c:v>Medical-Surgical Care</c:v>
                </c:pt>
                <c:pt idx="1">
                  <c:v>Cardiac Care</c:v>
                </c:pt>
                <c:pt idx="2">
                  <c:v>Neonatal Care</c:v>
                </c:pt>
                <c:pt idx="3">
                  <c:v>Pediatric Care</c:v>
                </c:pt>
                <c:pt idx="4">
                  <c:v>Burn Care</c:v>
                </c:pt>
                <c:pt idx="5">
                  <c:v>Other Intensive Care</c:v>
                </c:pt>
              </c:strCache>
            </c:strRef>
          </c:cat>
          <c:val>
            <c:numRef>
              <c:f>Sheet1!$B$2:$B$7</c:f>
              <c:numCache>
                <c:formatCode>0.0%</c:formatCode>
                <c:ptCount val="6"/>
                <c:pt idx="0">
                  <c:v>0.52800000000000002</c:v>
                </c:pt>
                <c:pt idx="1">
                  <c:v>0.14000000000000001</c:v>
                </c:pt>
                <c:pt idx="2">
                  <c:v>0.20599999999999999</c:v>
                </c:pt>
                <c:pt idx="3">
                  <c:v>4.4999999999999998E-2</c:v>
                </c:pt>
                <c:pt idx="4">
                  <c:v>1.0999999999999999E-2</c:v>
                </c:pt>
                <c:pt idx="5">
                  <c:v>7.0000000000000007E-2</c:v>
                </c:pt>
              </c:numCache>
            </c:numRef>
          </c:val>
          <c:extLst>
            <c:ext xmlns:c16="http://schemas.microsoft.com/office/drawing/2014/chart" uri="{C3380CC4-5D6E-409C-BE32-E72D297353CC}">
              <c16:uniqueId val="{0000000C-E0C0-4AB8-AE58-48F10C2D541D}"/>
            </c:ext>
          </c:extLst>
        </c:ser>
        <c:dLbls>
          <c:dLblPos val="inEnd"/>
          <c:showLegendKey val="0"/>
          <c:showVal val="1"/>
          <c:showCatName val="0"/>
          <c:showSerName val="0"/>
          <c:showPercent val="0"/>
          <c:showBubbleSize val="0"/>
          <c:showLeaderLines val="1"/>
        </c:dLbls>
        <c:firstSliceAng val="0"/>
      </c:pieChart>
    </c:plotArea>
    <c:legend>
      <c:legendPos val="b"/>
      <c:layout>
        <c:manualLayout>
          <c:xMode val="edge"/>
          <c:yMode val="edge"/>
          <c:x val="3.5609264119762806E-3"/>
          <c:y val="0.86523889374939245"/>
          <c:w val="0.991928292617269"/>
          <c:h val="0.12947006624171978"/>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55967483231263"/>
          <c:y val="0.11789815335583052"/>
          <c:w val="0.89338947214931463"/>
          <c:h val="0.77680407136607921"/>
        </c:manualLayout>
      </c:layout>
      <c:lineChart>
        <c:grouping val="standard"/>
        <c:varyColors val="0"/>
        <c:ser>
          <c:idx val="3"/>
          <c:order val="0"/>
          <c:tx>
            <c:strRef>
              <c:f>Sheet1!$A$2</c:f>
              <c:strCache>
                <c:ptCount val="1"/>
                <c:pt idx="0">
                  <c:v>Hispanic or Latino</c:v>
                </c:pt>
              </c:strCache>
            </c:strRef>
          </c:tx>
          <c:spPr>
            <a:ln w="25400">
              <a:solidFill>
                <a:sysClr val="windowText" lastClr="000000"/>
              </a:solidFill>
            </a:ln>
          </c:spPr>
          <c:marker>
            <c:symbol val="circle"/>
            <c:size val="7"/>
            <c:spPr>
              <a:solidFill>
                <a:sysClr val="windowText" lastClr="000000"/>
              </a:solidFill>
              <a:ln>
                <a:noFill/>
              </a:ln>
            </c:spPr>
          </c:marker>
          <c:cat>
            <c:strRef>
              <c:f>Sheet1!$B$1:$C$1</c:f>
              <c:strCache>
                <c:ptCount val="2"/>
                <c:pt idx="0">
                  <c:v>2010</c:v>
                </c:pt>
                <c:pt idx="1">
                  <c:v>2020</c:v>
                </c:pt>
              </c:strCache>
            </c:strRef>
          </c:cat>
          <c:val>
            <c:numRef>
              <c:f>Sheet1!$B$2:$C$2</c:f>
              <c:numCache>
                <c:formatCode>General</c:formatCode>
                <c:ptCount val="2"/>
                <c:pt idx="0">
                  <c:v>16.3</c:v>
                </c:pt>
                <c:pt idx="1">
                  <c:v>18.7</c:v>
                </c:pt>
              </c:numCache>
            </c:numRef>
          </c:val>
          <c:smooth val="0"/>
          <c:extLst>
            <c:ext xmlns:c16="http://schemas.microsoft.com/office/drawing/2014/chart" uri="{C3380CC4-5D6E-409C-BE32-E72D297353CC}">
              <c16:uniqueId val="{00000000-62FF-4081-8328-5589CF534C98}"/>
            </c:ext>
          </c:extLst>
        </c:ser>
        <c:ser>
          <c:idx val="0"/>
          <c:order val="1"/>
          <c:tx>
            <c:strRef>
              <c:f>Sheet1!$A$3</c:f>
              <c:strCache>
                <c:ptCount val="1"/>
                <c:pt idx="0">
                  <c:v>Not Hispanic or Latino</c:v>
                </c:pt>
              </c:strCache>
            </c:strRef>
          </c:tx>
          <c:spPr>
            <a:ln>
              <a:solidFill>
                <a:srgbClr val="005EB8"/>
              </a:solidFill>
            </a:ln>
          </c:spPr>
          <c:marker>
            <c:symbol val="square"/>
            <c:size val="7"/>
            <c:spPr>
              <a:solidFill>
                <a:srgbClr val="005EB8"/>
              </a:solidFill>
              <a:ln>
                <a:noFill/>
              </a:ln>
            </c:spPr>
          </c:marker>
          <c:cat>
            <c:strRef>
              <c:f>Sheet1!$B$1:$C$1</c:f>
              <c:strCache>
                <c:ptCount val="2"/>
                <c:pt idx="0">
                  <c:v>2010</c:v>
                </c:pt>
                <c:pt idx="1">
                  <c:v>2020</c:v>
                </c:pt>
              </c:strCache>
            </c:strRef>
          </c:cat>
          <c:val>
            <c:numRef>
              <c:f>Sheet1!$B$3:$C$3</c:f>
              <c:numCache>
                <c:formatCode>General</c:formatCode>
                <c:ptCount val="2"/>
                <c:pt idx="0">
                  <c:v>83.7</c:v>
                </c:pt>
                <c:pt idx="1">
                  <c:v>81.3</c:v>
                </c:pt>
              </c:numCache>
            </c:numRef>
          </c:val>
          <c:smooth val="0"/>
          <c:extLst>
            <c:ext xmlns:c16="http://schemas.microsoft.com/office/drawing/2014/chart" uri="{C3380CC4-5D6E-409C-BE32-E72D297353CC}">
              <c16:uniqueId val="{00000001-62FF-4081-8328-5589CF534C98}"/>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0"/>
              <c:y val="0.40526918671248574"/>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4.3147250824416179E-3"/>
          <c:y val="6.193216232586311E-3"/>
          <c:w val="0.99568527491755854"/>
          <c:h val="8.6179071366079232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008250704773014"/>
          <c:y val="0"/>
          <c:w val="0.46543209876543212"/>
          <c:h val="0.97416020671834624"/>
        </c:manualLayout>
      </c:layout>
      <c:pieChart>
        <c:varyColors val="1"/>
        <c:ser>
          <c:idx val="0"/>
          <c:order val="0"/>
          <c:tx>
            <c:strRef>
              <c:f>Sheet1!$B$1</c:f>
              <c:strCache>
                <c:ptCount val="1"/>
                <c:pt idx="0">
                  <c:v>Column1</c:v>
                </c:pt>
              </c:strCache>
            </c:strRef>
          </c:tx>
          <c:spPr>
            <a:ln>
              <a:solidFill>
                <a:sysClr val="windowText" lastClr="000000"/>
              </a:solidFill>
            </a:ln>
          </c:spPr>
          <c:explosion val="1"/>
          <c:dPt>
            <c:idx val="0"/>
            <c:bubble3D val="0"/>
            <c:spPr>
              <a:solidFill>
                <a:srgbClr val="005EB8"/>
              </a:solidFill>
              <a:ln>
                <a:solidFill>
                  <a:sysClr val="windowText" lastClr="000000"/>
                </a:solidFill>
              </a:ln>
            </c:spPr>
            <c:extLst>
              <c:ext xmlns:c16="http://schemas.microsoft.com/office/drawing/2014/chart" uri="{C3380CC4-5D6E-409C-BE32-E72D297353CC}">
                <c16:uniqueId val="{00000001-EA7F-4A92-A216-06A0C06A952E}"/>
              </c:ext>
            </c:extLst>
          </c:dPt>
          <c:dPt>
            <c:idx val="1"/>
            <c:bubble3D val="0"/>
            <c:spPr>
              <a:solidFill>
                <a:srgbClr val="FFC72C"/>
              </a:solidFill>
              <a:ln>
                <a:solidFill>
                  <a:srgbClr val="FFC72C"/>
                </a:solidFill>
              </a:ln>
            </c:spPr>
            <c:extLst>
              <c:ext xmlns:c16="http://schemas.microsoft.com/office/drawing/2014/chart" uri="{C3380CC4-5D6E-409C-BE32-E72D297353CC}">
                <c16:uniqueId val="{00000003-EA7F-4A92-A216-06A0C06A952E}"/>
              </c:ext>
            </c:extLst>
          </c:dPt>
          <c:dPt>
            <c:idx val="2"/>
            <c:bubble3D val="0"/>
            <c:spPr>
              <a:solidFill>
                <a:srgbClr val="671E75"/>
              </a:solidFill>
              <a:ln>
                <a:solidFill>
                  <a:srgbClr val="671E75"/>
                </a:solidFill>
              </a:ln>
            </c:spPr>
            <c:extLst>
              <c:ext xmlns:c16="http://schemas.microsoft.com/office/drawing/2014/chart" uri="{C3380CC4-5D6E-409C-BE32-E72D297353CC}">
                <c16:uniqueId val="{00000005-EA7F-4A92-A216-06A0C06A952E}"/>
              </c:ext>
            </c:extLst>
          </c:dPt>
          <c:dPt>
            <c:idx val="3"/>
            <c:bubble3D val="0"/>
            <c:spPr>
              <a:solidFill>
                <a:schemeClr val="tx1"/>
              </a:solidFill>
              <a:ln>
                <a:solidFill>
                  <a:sysClr val="windowText" lastClr="000000"/>
                </a:solidFill>
              </a:ln>
            </c:spPr>
            <c:extLst>
              <c:ext xmlns:c16="http://schemas.microsoft.com/office/drawing/2014/chart" uri="{C3380CC4-5D6E-409C-BE32-E72D297353CC}">
                <c16:uniqueId val="{00000007-EA7F-4A92-A216-06A0C06A952E}"/>
              </c:ext>
            </c:extLst>
          </c:dPt>
          <c:dPt>
            <c:idx val="4"/>
            <c:bubble3D val="0"/>
            <c:spPr>
              <a:pattFill prst="ltUpDiag">
                <a:fgClr>
                  <a:sysClr val="windowText" lastClr="000000"/>
                </a:fgClr>
                <a:bgClr>
                  <a:sysClr val="window" lastClr="FFFFFF"/>
                </a:bgClr>
              </a:pattFill>
              <a:ln>
                <a:solidFill>
                  <a:sysClr val="windowText" lastClr="000000"/>
                </a:solidFill>
              </a:ln>
            </c:spPr>
            <c:extLst>
              <c:ext xmlns:c16="http://schemas.microsoft.com/office/drawing/2014/chart" uri="{C3380CC4-5D6E-409C-BE32-E72D297353CC}">
                <c16:uniqueId val="{00000009-EA7F-4A92-A216-06A0C06A952E}"/>
              </c:ext>
            </c:extLst>
          </c:dPt>
          <c:dPt>
            <c:idx val="5"/>
            <c:bubble3D val="0"/>
            <c:spPr>
              <a:solidFill>
                <a:srgbClr val="FFFFCC"/>
              </a:solidFill>
              <a:ln>
                <a:solidFill>
                  <a:srgbClr val="FFC000"/>
                </a:solidFill>
              </a:ln>
            </c:spPr>
            <c:extLst>
              <c:ext xmlns:c16="http://schemas.microsoft.com/office/drawing/2014/chart" uri="{C3380CC4-5D6E-409C-BE32-E72D297353CC}">
                <c16:uniqueId val="{0000000B-EA7F-4A92-A216-06A0C06A952E}"/>
              </c:ext>
            </c:extLst>
          </c:dPt>
          <c:dPt>
            <c:idx val="6"/>
            <c:bubble3D val="0"/>
            <c:spPr>
              <a:pattFill prst="ltDnDiag">
                <a:fgClr>
                  <a:sysClr val="windowText" lastClr="000000"/>
                </a:fgClr>
                <a:bgClr>
                  <a:sysClr val="window" lastClr="FFFFFF"/>
                </a:bgClr>
              </a:pattFill>
              <a:ln>
                <a:solidFill>
                  <a:srgbClr val="671E75"/>
                </a:solidFill>
              </a:ln>
            </c:spPr>
            <c:extLst>
              <c:ext xmlns:c16="http://schemas.microsoft.com/office/drawing/2014/chart" uri="{C3380CC4-5D6E-409C-BE32-E72D297353CC}">
                <c16:uniqueId val="{0000000D-EA7F-4A92-A216-06A0C06A952E}"/>
              </c:ext>
            </c:extLst>
          </c:dPt>
          <c:dLbls>
            <c:dLbl>
              <c:idx val="0"/>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EA7F-4A92-A216-06A0C06A952E}"/>
                </c:ext>
              </c:extLst>
            </c:dLbl>
            <c:dLbl>
              <c:idx val="2"/>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EA7F-4A92-A216-06A0C06A952E}"/>
                </c:ext>
              </c:extLst>
            </c:dLbl>
            <c:dLbl>
              <c:idx val="3"/>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EA7F-4A92-A216-06A0C06A952E}"/>
                </c:ext>
              </c:extLst>
            </c:dLbl>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Hospital Care</c:v>
                </c:pt>
                <c:pt idx="1">
                  <c:v>Physician and Clinical Services</c:v>
                </c:pt>
                <c:pt idx="2">
                  <c:v>Prescription Drugs</c:v>
                </c:pt>
                <c:pt idx="3">
                  <c:v>Nursing Care Facilities/CCRCs</c:v>
                </c:pt>
                <c:pt idx="4">
                  <c:v>Other Healthcare</c:v>
                </c:pt>
                <c:pt idx="5">
                  <c:v>Dental Services</c:v>
                </c:pt>
                <c:pt idx="6">
                  <c:v>Home Health Care</c:v>
                </c:pt>
              </c:strCache>
            </c:strRef>
          </c:cat>
          <c:val>
            <c:numRef>
              <c:f>Sheet1!$B$2:$B$8</c:f>
              <c:numCache>
                <c:formatCode>0.0%</c:formatCode>
                <c:ptCount val="7"/>
                <c:pt idx="0">
                  <c:v>0.378</c:v>
                </c:pt>
                <c:pt idx="1">
                  <c:v>0.24099999999999999</c:v>
                </c:pt>
                <c:pt idx="2">
                  <c:v>0.104</c:v>
                </c:pt>
                <c:pt idx="3">
                  <c:v>5.8999999999999997E-2</c:v>
                </c:pt>
                <c:pt idx="4">
                  <c:v>0.13900000000000001</c:v>
                </c:pt>
                <c:pt idx="5">
                  <c:v>4.2000000000000003E-2</c:v>
                </c:pt>
                <c:pt idx="6">
                  <c:v>3.6999999999999998E-2</c:v>
                </c:pt>
              </c:numCache>
            </c:numRef>
          </c:val>
          <c:extLst>
            <c:ext xmlns:c16="http://schemas.microsoft.com/office/drawing/2014/chart" uri="{C3380CC4-5D6E-409C-BE32-E72D297353CC}">
              <c16:uniqueId val="{0000000E-EA7F-4A92-A216-06A0C06A952E}"/>
            </c:ext>
          </c:extLst>
        </c:ser>
        <c:dLbls>
          <c:dLblPos val="inEnd"/>
          <c:showLegendKey val="0"/>
          <c:showVal val="1"/>
          <c:showCatName val="0"/>
          <c:showSerName val="0"/>
          <c:showPercent val="0"/>
          <c:showBubbleSize val="0"/>
          <c:showLeaderLines val="1"/>
        </c:dLbls>
        <c:firstSliceAng val="0"/>
      </c:pieChart>
    </c:plotArea>
    <c:legend>
      <c:legendPos val="l"/>
      <c:overlay val="0"/>
      <c:txPr>
        <a:bodyPr/>
        <a:lstStyle/>
        <a:p>
          <a:pPr>
            <a:defRPr sz="1600"/>
          </a:pPr>
          <a:endParaRPr lang="en-US"/>
        </a:p>
      </c:tx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511106250607568"/>
          <c:y val="2.3121387283236993E-2"/>
          <c:w val="0.38839676290463687"/>
          <c:h val="0.96986937326475797"/>
        </c:manualLayout>
      </c:layout>
      <c:pieChart>
        <c:varyColors val="1"/>
        <c:ser>
          <c:idx val="0"/>
          <c:order val="0"/>
          <c:tx>
            <c:strRef>
              <c:f>Sheet1!$B$1</c:f>
              <c:strCache>
                <c:ptCount val="1"/>
                <c:pt idx="0">
                  <c:v>Column1</c:v>
                </c:pt>
              </c:strCache>
            </c:strRef>
          </c:tx>
          <c:spPr>
            <a:ln>
              <a:solidFill>
                <a:sysClr val="windowText" lastClr="000000"/>
              </a:solidFill>
            </a:ln>
          </c:spPr>
          <c:explosion val="1"/>
          <c:dPt>
            <c:idx val="0"/>
            <c:bubble3D val="0"/>
            <c:spPr>
              <a:solidFill>
                <a:srgbClr val="005EB8"/>
              </a:solidFill>
              <a:ln>
                <a:solidFill>
                  <a:sysClr val="windowText" lastClr="000000"/>
                </a:solidFill>
              </a:ln>
            </c:spPr>
            <c:extLst>
              <c:ext xmlns:c16="http://schemas.microsoft.com/office/drawing/2014/chart" uri="{C3380CC4-5D6E-409C-BE32-E72D297353CC}">
                <c16:uniqueId val="{00000001-B66A-4144-80D5-06CA75DADE70}"/>
              </c:ext>
            </c:extLst>
          </c:dPt>
          <c:dPt>
            <c:idx val="1"/>
            <c:bubble3D val="0"/>
            <c:spPr>
              <a:solidFill>
                <a:srgbClr val="FFC72C"/>
              </a:solidFill>
              <a:ln>
                <a:solidFill>
                  <a:srgbClr val="FFC72C"/>
                </a:solidFill>
              </a:ln>
            </c:spPr>
            <c:extLst>
              <c:ext xmlns:c16="http://schemas.microsoft.com/office/drawing/2014/chart" uri="{C3380CC4-5D6E-409C-BE32-E72D297353CC}">
                <c16:uniqueId val="{00000003-B66A-4144-80D5-06CA75DADE70}"/>
              </c:ext>
            </c:extLst>
          </c:dPt>
          <c:dPt>
            <c:idx val="2"/>
            <c:bubble3D val="0"/>
            <c:spPr>
              <a:solidFill>
                <a:srgbClr val="671E75"/>
              </a:solidFill>
              <a:ln>
                <a:solidFill>
                  <a:srgbClr val="671E75"/>
                </a:solidFill>
              </a:ln>
            </c:spPr>
            <c:extLst>
              <c:ext xmlns:c16="http://schemas.microsoft.com/office/drawing/2014/chart" uri="{C3380CC4-5D6E-409C-BE32-E72D297353CC}">
                <c16:uniqueId val="{00000005-B66A-4144-80D5-06CA75DADE70}"/>
              </c:ext>
            </c:extLst>
          </c:dPt>
          <c:dPt>
            <c:idx val="3"/>
            <c:bubble3D val="0"/>
            <c:spPr>
              <a:solidFill>
                <a:schemeClr val="tx1"/>
              </a:solidFill>
              <a:ln>
                <a:solidFill>
                  <a:sysClr val="windowText" lastClr="000000"/>
                </a:solidFill>
              </a:ln>
            </c:spPr>
            <c:extLst>
              <c:ext xmlns:c16="http://schemas.microsoft.com/office/drawing/2014/chart" uri="{C3380CC4-5D6E-409C-BE32-E72D297353CC}">
                <c16:uniqueId val="{00000007-B66A-4144-80D5-06CA75DADE70}"/>
              </c:ext>
            </c:extLst>
          </c:dPt>
          <c:dPt>
            <c:idx val="4"/>
            <c:bubble3D val="0"/>
            <c:spPr>
              <a:pattFill prst="ltUpDiag">
                <a:fgClr>
                  <a:sysClr val="windowText" lastClr="000000"/>
                </a:fgClr>
                <a:bgClr>
                  <a:sysClr val="window" lastClr="FFFFFF"/>
                </a:bgClr>
              </a:pattFill>
              <a:ln>
                <a:solidFill>
                  <a:sysClr val="windowText" lastClr="000000"/>
                </a:solidFill>
              </a:ln>
            </c:spPr>
            <c:extLst>
              <c:ext xmlns:c16="http://schemas.microsoft.com/office/drawing/2014/chart" uri="{C3380CC4-5D6E-409C-BE32-E72D297353CC}">
                <c16:uniqueId val="{00000009-B66A-4144-80D5-06CA75DADE70}"/>
              </c:ext>
            </c:extLst>
          </c:dPt>
          <c:dPt>
            <c:idx val="5"/>
            <c:bubble3D val="0"/>
            <c:spPr>
              <a:solidFill>
                <a:srgbClr val="FFFFCC"/>
              </a:solidFill>
              <a:ln>
                <a:solidFill>
                  <a:srgbClr val="FFC000"/>
                </a:solidFill>
              </a:ln>
            </c:spPr>
            <c:extLst>
              <c:ext xmlns:c16="http://schemas.microsoft.com/office/drawing/2014/chart" uri="{C3380CC4-5D6E-409C-BE32-E72D297353CC}">
                <c16:uniqueId val="{0000000B-B66A-4144-80D5-06CA75DADE70}"/>
              </c:ext>
            </c:extLst>
          </c:dPt>
          <c:dPt>
            <c:idx val="6"/>
            <c:bubble3D val="0"/>
            <c:spPr>
              <a:solidFill>
                <a:schemeClr val="accent3">
                  <a:lumMod val="20000"/>
                  <a:lumOff val="80000"/>
                </a:schemeClr>
              </a:solidFill>
              <a:ln>
                <a:solidFill>
                  <a:sysClr val="windowText" lastClr="000000"/>
                </a:solidFill>
              </a:ln>
            </c:spPr>
            <c:extLst>
              <c:ext xmlns:c16="http://schemas.microsoft.com/office/drawing/2014/chart" uri="{C3380CC4-5D6E-409C-BE32-E72D297353CC}">
                <c16:uniqueId val="{0000000D-B66A-4144-80D5-06CA75DADE70}"/>
              </c:ext>
            </c:extLst>
          </c:dPt>
          <c:dPt>
            <c:idx val="7"/>
            <c:bubble3D val="0"/>
            <c:spPr>
              <a:solidFill>
                <a:schemeClr val="bg1"/>
              </a:solidFill>
              <a:ln>
                <a:solidFill>
                  <a:sysClr val="windowText" lastClr="000000"/>
                </a:solidFill>
              </a:ln>
            </c:spPr>
            <c:extLst>
              <c:ext xmlns:c16="http://schemas.microsoft.com/office/drawing/2014/chart" uri="{C3380CC4-5D6E-409C-BE32-E72D297353CC}">
                <c16:uniqueId val="{0000000F-B66A-4144-80D5-06CA75DADE70}"/>
              </c:ext>
            </c:extLst>
          </c:dPt>
          <c:dLbls>
            <c:dLbl>
              <c:idx val="0"/>
              <c:numFmt formatCode="0.0%" sourceLinked="0"/>
              <c:spPr/>
              <c:txPr>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B66A-4144-80D5-06CA75DADE70}"/>
                </c:ext>
              </c:extLst>
            </c:dLbl>
            <c:dLbl>
              <c:idx val="1"/>
              <c:numFmt formatCode="0.0%" sourceLinked="0"/>
              <c:spPr>
                <a:noFill/>
                <a:ln>
                  <a:noFill/>
                </a:ln>
                <a:effectLst/>
              </c:spPr>
              <c:txPr>
                <a:bodyPr/>
                <a:lstStyle/>
                <a:p>
                  <a:pPr>
                    <a:defRPr>
                      <a:solidFill>
                        <a:schemeClr val="tx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B66A-4144-80D5-06CA75DADE70}"/>
                </c:ext>
              </c:extLst>
            </c:dLbl>
            <c:dLbl>
              <c:idx val="3"/>
              <c:numFmt formatCode="0.0%" sourceLinked="0"/>
              <c:spPr>
                <a:noFill/>
              </c:spPr>
              <c:txPr>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B66A-4144-80D5-06CA75DADE70}"/>
                </c:ext>
              </c:extLst>
            </c:dLbl>
            <c:dLbl>
              <c:idx val="4"/>
              <c:numFmt formatCode="0.0%" sourceLinked="0"/>
              <c:spPr>
                <a:noFill/>
                <a:ln>
                  <a:noFill/>
                </a:ln>
                <a:effectLst/>
              </c:spPr>
              <c:txPr>
                <a:bodyPr/>
                <a:lstStyle/>
                <a:p>
                  <a:pPr>
                    <a:defRPr>
                      <a:solidFill>
                        <a:schemeClr val="tx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9-B66A-4144-80D5-06CA75DADE70}"/>
                </c:ext>
              </c:extLst>
            </c:dLbl>
            <c:dLbl>
              <c:idx val="5"/>
              <c:layout>
                <c:manualLayout>
                  <c:x val="1.9071279284533879E-2"/>
                  <c:y val="2.4084778420038536E-2"/>
                </c:manualLayout>
              </c:layout>
              <c:numFmt formatCode="0.0%" sourceLinked="0"/>
              <c:spPr>
                <a:noFill/>
                <a:ln>
                  <a:noFill/>
                </a:ln>
                <a:effectLst/>
              </c:spPr>
              <c:txPr>
                <a:bodyPr/>
                <a:lstStyle/>
                <a:p>
                  <a:pPr>
                    <a:defRPr>
                      <a:solidFill>
                        <a:schemeClr val="tx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66A-4144-80D5-06CA75DADE70}"/>
                </c:ext>
              </c:extLst>
            </c:dLbl>
            <c:numFmt formatCode="0.0%" sourceLinked="0"/>
            <c:spPr>
              <a:noFill/>
              <a:ln>
                <a:noFill/>
              </a:ln>
              <a:effectLst/>
            </c:spPr>
            <c:txPr>
              <a:bodyPr/>
              <a:lstStyle/>
              <a:p>
                <a:pPr>
                  <a:defRPr>
                    <a:solidFill>
                      <a:schemeClr val="bg1"/>
                    </a:solidFill>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Private</c:v>
                </c:pt>
                <c:pt idx="1">
                  <c:v>Medicare</c:v>
                </c:pt>
                <c:pt idx="2">
                  <c:v>Medicaid</c:v>
                </c:pt>
                <c:pt idx="3">
                  <c:v>Out of Pocket</c:v>
                </c:pt>
                <c:pt idx="4">
                  <c:v>Other Third Party</c:v>
                </c:pt>
                <c:pt idx="5">
                  <c:v>Other Health Insurance Programs</c:v>
                </c:pt>
              </c:strCache>
            </c:strRef>
          </c:cat>
          <c:val>
            <c:numRef>
              <c:f>Sheet1!$B$2:$B$7</c:f>
              <c:numCache>
                <c:formatCode>0.0%</c:formatCode>
                <c:ptCount val="6"/>
                <c:pt idx="0">
                  <c:v>0.29787360771934002</c:v>
                </c:pt>
                <c:pt idx="1">
                  <c:v>0.22470069688486508</c:v>
                </c:pt>
                <c:pt idx="2">
                  <c:v>0.17478706295788907</c:v>
                </c:pt>
                <c:pt idx="3">
                  <c:v>0.11573053785216511</c:v>
                </c:pt>
                <c:pt idx="4">
                  <c:v>0.14238489487164216</c:v>
                </c:pt>
                <c:pt idx="5">
                  <c:v>4.4493418309607478E-2</c:v>
                </c:pt>
              </c:numCache>
            </c:numRef>
          </c:val>
          <c:extLst>
            <c:ext xmlns:c16="http://schemas.microsoft.com/office/drawing/2014/chart" uri="{C3380CC4-5D6E-409C-BE32-E72D297353CC}">
              <c16:uniqueId val="{00000010-B66A-4144-80D5-06CA75DADE70}"/>
            </c:ext>
          </c:extLst>
        </c:ser>
        <c:dLbls>
          <c:dLblPos val="bestFit"/>
          <c:showLegendKey val="0"/>
          <c:showVal val="1"/>
          <c:showCatName val="0"/>
          <c:showSerName val="0"/>
          <c:showPercent val="0"/>
          <c:showBubbleSize val="0"/>
          <c:showLeaderLines val="1"/>
        </c:dLbls>
        <c:firstSliceAng val="0"/>
      </c:pieChart>
    </c:plotArea>
    <c:legend>
      <c:legendPos val="l"/>
      <c:layout>
        <c:manualLayout>
          <c:xMode val="edge"/>
          <c:yMode val="edge"/>
          <c:x val="0"/>
          <c:y val="0.12049671536722649"/>
          <c:w val="0.33260462233887433"/>
          <c:h val="0.80910290837922716"/>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8454068241469803"/>
          <c:y val="5.1983873637416939E-2"/>
          <c:w val="0.38488796539321474"/>
          <c:h val="0.93621396987538719"/>
        </c:manualLayout>
      </c:layout>
      <c:pieChart>
        <c:varyColors val="1"/>
        <c:ser>
          <c:idx val="0"/>
          <c:order val="0"/>
          <c:tx>
            <c:strRef>
              <c:f>Sheet1!$B$1</c:f>
              <c:strCache>
                <c:ptCount val="1"/>
                <c:pt idx="0">
                  <c:v>% of Costs</c:v>
                </c:pt>
              </c:strCache>
            </c:strRef>
          </c:tx>
          <c:spPr>
            <a:ln>
              <a:solidFill>
                <a:sysClr val="windowText" lastClr="000000"/>
              </a:solidFill>
            </a:ln>
          </c:spPr>
          <c:explosion val="1"/>
          <c:dPt>
            <c:idx val="0"/>
            <c:bubble3D val="0"/>
            <c:spPr>
              <a:solidFill>
                <a:srgbClr val="005EB8"/>
              </a:solidFill>
              <a:ln>
                <a:solidFill>
                  <a:sysClr val="windowText" lastClr="000000"/>
                </a:solidFill>
              </a:ln>
            </c:spPr>
            <c:extLst>
              <c:ext xmlns:c16="http://schemas.microsoft.com/office/drawing/2014/chart" uri="{C3380CC4-5D6E-409C-BE32-E72D297353CC}">
                <c16:uniqueId val="{00000001-5146-456D-8BF7-43BF0AA34E51}"/>
              </c:ext>
            </c:extLst>
          </c:dPt>
          <c:dPt>
            <c:idx val="1"/>
            <c:bubble3D val="0"/>
            <c:spPr>
              <a:solidFill>
                <a:sysClr val="window" lastClr="FFFFFF"/>
              </a:solidFill>
              <a:ln>
                <a:solidFill>
                  <a:sysClr val="windowText" lastClr="000000"/>
                </a:solidFill>
              </a:ln>
            </c:spPr>
            <c:extLst>
              <c:ext xmlns:c16="http://schemas.microsoft.com/office/drawing/2014/chart" uri="{C3380CC4-5D6E-409C-BE32-E72D297353CC}">
                <c16:uniqueId val="{00000003-5146-456D-8BF7-43BF0AA34E51}"/>
              </c:ext>
            </c:extLst>
          </c:dPt>
          <c:dPt>
            <c:idx val="2"/>
            <c:bubble3D val="0"/>
            <c:spPr>
              <a:solidFill>
                <a:srgbClr val="FFC72C"/>
              </a:solidFill>
              <a:ln>
                <a:solidFill>
                  <a:srgbClr val="FFC000"/>
                </a:solidFill>
              </a:ln>
            </c:spPr>
            <c:extLst>
              <c:ext xmlns:c16="http://schemas.microsoft.com/office/drawing/2014/chart" uri="{C3380CC4-5D6E-409C-BE32-E72D297353CC}">
                <c16:uniqueId val="{00000005-5146-456D-8BF7-43BF0AA34E51}"/>
              </c:ext>
            </c:extLst>
          </c:dPt>
          <c:dPt>
            <c:idx val="3"/>
            <c:bubble3D val="0"/>
            <c:spPr>
              <a:solidFill>
                <a:schemeClr val="tx1"/>
              </a:solidFill>
              <a:ln>
                <a:solidFill>
                  <a:sysClr val="windowText" lastClr="000000"/>
                </a:solidFill>
              </a:ln>
            </c:spPr>
            <c:extLst>
              <c:ext xmlns:c16="http://schemas.microsoft.com/office/drawing/2014/chart" uri="{C3380CC4-5D6E-409C-BE32-E72D297353CC}">
                <c16:uniqueId val="{00000007-5146-456D-8BF7-43BF0AA34E51}"/>
              </c:ext>
            </c:extLst>
          </c:dPt>
          <c:dPt>
            <c:idx val="4"/>
            <c:bubble3D val="0"/>
            <c:spPr>
              <a:pattFill prst="ltUpDiag">
                <a:fgClr>
                  <a:sysClr val="windowText" lastClr="000000"/>
                </a:fgClr>
                <a:bgClr>
                  <a:sysClr val="window" lastClr="FFFFFF"/>
                </a:bgClr>
              </a:pattFill>
              <a:ln>
                <a:solidFill>
                  <a:sysClr val="windowText" lastClr="000000"/>
                </a:solidFill>
              </a:ln>
            </c:spPr>
            <c:extLst>
              <c:ext xmlns:c16="http://schemas.microsoft.com/office/drawing/2014/chart" uri="{C3380CC4-5D6E-409C-BE32-E72D297353CC}">
                <c16:uniqueId val="{00000009-5146-456D-8BF7-43BF0AA34E51}"/>
              </c:ext>
            </c:extLst>
          </c:dPt>
          <c:dPt>
            <c:idx val="5"/>
            <c:bubble3D val="0"/>
            <c:spPr>
              <a:solidFill>
                <a:srgbClr val="FFFFCC"/>
              </a:solidFill>
              <a:ln>
                <a:solidFill>
                  <a:srgbClr val="FFC000"/>
                </a:solidFill>
              </a:ln>
            </c:spPr>
            <c:extLst>
              <c:ext xmlns:c16="http://schemas.microsoft.com/office/drawing/2014/chart" uri="{C3380CC4-5D6E-409C-BE32-E72D297353CC}">
                <c16:uniqueId val="{0000000B-5146-456D-8BF7-43BF0AA34E51}"/>
              </c:ext>
            </c:extLst>
          </c:dPt>
          <c:dPt>
            <c:idx val="6"/>
            <c:bubble3D val="0"/>
            <c:spPr>
              <a:solidFill>
                <a:schemeClr val="accent3">
                  <a:lumMod val="20000"/>
                  <a:lumOff val="80000"/>
                </a:schemeClr>
              </a:solidFill>
              <a:ln>
                <a:solidFill>
                  <a:sysClr val="windowText" lastClr="000000"/>
                </a:solidFill>
              </a:ln>
            </c:spPr>
            <c:extLst>
              <c:ext xmlns:c16="http://schemas.microsoft.com/office/drawing/2014/chart" uri="{C3380CC4-5D6E-409C-BE32-E72D297353CC}">
                <c16:uniqueId val="{0000000D-5146-456D-8BF7-43BF0AA34E51}"/>
              </c:ext>
            </c:extLst>
          </c:dPt>
          <c:dPt>
            <c:idx val="7"/>
            <c:bubble3D val="0"/>
            <c:spPr>
              <a:solidFill>
                <a:schemeClr val="bg1"/>
              </a:solidFill>
              <a:ln>
                <a:solidFill>
                  <a:sysClr val="windowText" lastClr="000000"/>
                </a:solidFill>
              </a:ln>
            </c:spPr>
            <c:extLst>
              <c:ext xmlns:c16="http://schemas.microsoft.com/office/drawing/2014/chart" uri="{C3380CC4-5D6E-409C-BE32-E72D297353CC}">
                <c16:uniqueId val="{0000000F-5146-456D-8BF7-43BF0AA34E51}"/>
              </c:ext>
            </c:extLst>
          </c:dPt>
          <c:dLbls>
            <c:dLbl>
              <c:idx val="0"/>
              <c:numFmt formatCode="0.0%" sourceLinked="0"/>
              <c:spPr/>
              <c:txPr>
                <a:bodyPr/>
                <a:lstStyle/>
                <a:p>
                  <a:pPr>
                    <a:defRPr sz="1600" baseline="0">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5146-456D-8BF7-43BF0AA34E51}"/>
                </c:ext>
              </c:extLst>
            </c:dLbl>
            <c:dLbl>
              <c:idx val="2"/>
              <c:numFmt formatCode="0.0%" sourceLinked="0"/>
              <c:spPr>
                <a:noFill/>
                <a:ln>
                  <a:noFill/>
                </a:ln>
                <a:effectLst/>
              </c:spPr>
              <c:txPr>
                <a:bodyPr wrap="square" lIns="38100" tIns="19050" rIns="38100" bIns="19050" anchor="ctr">
                  <a:spAutoFit/>
                </a:bodyPr>
                <a:lstStyle/>
                <a:p>
                  <a:pPr>
                    <a:defRPr sz="1600" baseline="0">
                      <a:solidFill>
                        <a:sysClr val="windowText" lastClr="000000"/>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5146-456D-8BF7-43BF0AA34E51}"/>
                </c:ext>
              </c:extLst>
            </c:dLbl>
            <c:dLbl>
              <c:idx val="3"/>
              <c:numFmt formatCode="0.0%" sourceLinked="0"/>
              <c:spPr>
                <a:noFill/>
              </c:spPr>
              <c:txPr>
                <a:bodyPr/>
                <a:lstStyle/>
                <a:p>
                  <a:pPr>
                    <a:defRPr sz="1600" baseline="0">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5146-456D-8BF7-43BF0AA34E51}"/>
                </c:ext>
              </c:extLst>
            </c:dLbl>
            <c:dLbl>
              <c:idx val="5"/>
              <c:layout>
                <c:manualLayout>
                  <c:x val="1.2458442694663055E-2"/>
                  <c:y val="5.1104253860159374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146-456D-8BF7-43BF0AA34E51}"/>
                </c:ext>
              </c:extLst>
            </c:dLbl>
            <c:numFmt formatCode="0.0%" sourceLinked="0"/>
            <c:spPr>
              <a:noFill/>
              <a:ln>
                <a:noFill/>
              </a:ln>
              <a:effectLst/>
            </c:spPr>
            <c:txPr>
              <a:bodyPr wrap="square" lIns="38100" tIns="19050" rIns="38100" bIns="19050" anchor="ctr">
                <a:spAutoFit/>
              </a:bodyPr>
              <a:lstStyle/>
              <a:p>
                <a:pPr>
                  <a:defRPr sz="1600" baseline="0"/>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Private Health Insurance</c:v>
                </c:pt>
                <c:pt idx="1">
                  <c:v>Medicare</c:v>
                </c:pt>
                <c:pt idx="2">
                  <c:v>Medicaid</c:v>
                </c:pt>
                <c:pt idx="3">
                  <c:v>Out of Pocket</c:v>
                </c:pt>
                <c:pt idx="4">
                  <c:v>Other Third-Party Payers</c:v>
                </c:pt>
                <c:pt idx="5">
                  <c:v>Other Health Insurance Programs</c:v>
                </c:pt>
              </c:strCache>
            </c:strRef>
          </c:cat>
          <c:val>
            <c:numRef>
              <c:f>Sheet1!$B$2:$B$7</c:f>
              <c:numCache>
                <c:formatCode>0.0%</c:formatCode>
                <c:ptCount val="6"/>
                <c:pt idx="0">
                  <c:v>0.40400000000000003</c:v>
                </c:pt>
                <c:pt idx="1">
                  <c:v>0.315</c:v>
                </c:pt>
                <c:pt idx="2">
                  <c:v>9.9000000000000005E-2</c:v>
                </c:pt>
                <c:pt idx="3">
                  <c:v>0.13300000000000001</c:v>
                </c:pt>
                <c:pt idx="4">
                  <c:v>1.2999999999999999E-2</c:v>
                </c:pt>
                <c:pt idx="5">
                  <c:v>3.5000000000000003E-2</c:v>
                </c:pt>
              </c:numCache>
            </c:numRef>
          </c:val>
          <c:extLst>
            <c:ext xmlns:c16="http://schemas.microsoft.com/office/drawing/2014/chart" uri="{C3380CC4-5D6E-409C-BE32-E72D297353CC}">
              <c16:uniqueId val="{00000010-5146-456D-8BF7-43BF0AA34E51}"/>
            </c:ext>
          </c:extLst>
        </c:ser>
        <c:dLbls>
          <c:dLblPos val="bestFit"/>
          <c:showLegendKey val="0"/>
          <c:showVal val="1"/>
          <c:showCatName val="0"/>
          <c:showSerName val="0"/>
          <c:showPercent val="0"/>
          <c:showBubbleSize val="0"/>
          <c:showLeaderLines val="1"/>
        </c:dLbls>
        <c:firstSliceAng val="0"/>
      </c:pieChart>
    </c:plotArea>
    <c:legend>
      <c:legendPos val="l"/>
      <c:layout>
        <c:manualLayout>
          <c:xMode val="edge"/>
          <c:yMode val="edge"/>
          <c:x val="0"/>
          <c:y val="0.11361341656617246"/>
          <c:w val="0.47057524059492567"/>
          <c:h val="0.79108672022057847"/>
        </c:manualLayout>
      </c:layout>
      <c:overlay val="0"/>
      <c:txPr>
        <a:bodyPr/>
        <a:lstStyle/>
        <a:p>
          <a:pPr>
            <a:defRPr sz="1600" baseline="0"/>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6839145106855E-2"/>
          <c:y val="3.538180774278215E-2"/>
          <c:w val="0.90102786064785378"/>
          <c:h val="0.68875321248906385"/>
        </c:manualLayout>
      </c:layout>
      <c:barChart>
        <c:barDir val="col"/>
        <c:grouping val="clustered"/>
        <c:varyColors val="0"/>
        <c:ser>
          <c:idx val="0"/>
          <c:order val="0"/>
          <c:tx>
            <c:strRef>
              <c:f>Sheet1!$B$1</c:f>
              <c:strCache>
                <c:ptCount val="1"/>
                <c:pt idx="0">
                  <c:v>2019</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7E00-4F21-8403-2BE0FD44D222}"/>
              </c:ext>
            </c:extLst>
          </c:dPt>
          <c:dPt>
            <c:idx val="1"/>
            <c:invertIfNegative val="0"/>
            <c:bubble3D val="0"/>
            <c:extLst>
              <c:ext xmlns:c16="http://schemas.microsoft.com/office/drawing/2014/chart" uri="{C3380CC4-5D6E-409C-BE32-E72D297353CC}">
                <c16:uniqueId val="{00000001-7E00-4F21-8403-2BE0FD44D222}"/>
              </c:ext>
            </c:extLst>
          </c:dPt>
          <c:dPt>
            <c:idx val="8"/>
            <c:invertIfNegative val="0"/>
            <c:bubble3D val="0"/>
            <c:spPr>
              <a:solidFill>
                <a:srgbClr val="FFC72C"/>
              </a:solidFill>
            </c:spPr>
            <c:extLst>
              <c:ext xmlns:c16="http://schemas.microsoft.com/office/drawing/2014/chart" uri="{C3380CC4-5D6E-409C-BE32-E72D297353CC}">
                <c16:uniqueId val="{00000003-7E00-4F21-8403-2BE0FD44D222}"/>
              </c:ext>
            </c:extLst>
          </c:dPt>
          <c:dPt>
            <c:idx val="9"/>
            <c:invertIfNegative val="0"/>
            <c:bubble3D val="0"/>
            <c:spPr>
              <a:solidFill>
                <a:srgbClr val="FFC72C"/>
              </a:solidFill>
            </c:spPr>
            <c:extLst>
              <c:ext xmlns:c16="http://schemas.microsoft.com/office/drawing/2014/chart" uri="{C3380CC4-5D6E-409C-BE32-E72D297353CC}">
                <c16:uniqueId val="{00000005-7E00-4F21-8403-2BE0FD44D222}"/>
              </c:ext>
            </c:extLst>
          </c:dPt>
          <c:dPt>
            <c:idx val="10"/>
            <c:invertIfNegative val="0"/>
            <c:bubble3D val="0"/>
            <c:spPr>
              <a:solidFill>
                <a:srgbClr val="FFC72C"/>
              </a:solidFill>
            </c:spPr>
            <c:extLst>
              <c:ext xmlns:c16="http://schemas.microsoft.com/office/drawing/2014/chart" uri="{C3380CC4-5D6E-409C-BE32-E72D297353CC}">
                <c16:uniqueId val="{00000007-7E00-4F21-8403-2BE0FD44D222}"/>
              </c:ext>
            </c:extLst>
          </c:dPt>
          <c:dPt>
            <c:idx val="11"/>
            <c:invertIfNegative val="0"/>
            <c:bubble3D val="0"/>
            <c:spPr>
              <a:solidFill>
                <a:srgbClr val="FFC72C"/>
              </a:solidFill>
            </c:spPr>
            <c:extLst>
              <c:ext xmlns:c16="http://schemas.microsoft.com/office/drawing/2014/chart" uri="{C3380CC4-5D6E-409C-BE32-E72D297353CC}">
                <c16:uniqueId val="{00000009-7E00-4F21-8403-2BE0FD44D222}"/>
              </c:ext>
            </c:extLst>
          </c:dPt>
          <c:dPt>
            <c:idx val="12"/>
            <c:invertIfNegative val="0"/>
            <c:bubble3D val="0"/>
            <c:spPr>
              <a:solidFill>
                <a:srgbClr val="FFC72C"/>
              </a:solidFill>
            </c:spPr>
            <c:extLst>
              <c:ext xmlns:c16="http://schemas.microsoft.com/office/drawing/2014/chart" uri="{C3380CC4-5D6E-409C-BE32-E72D297353CC}">
                <c16:uniqueId val="{0000000B-7E00-4F21-8403-2BE0FD44D222}"/>
              </c:ext>
            </c:extLst>
          </c:dPt>
          <c:dPt>
            <c:idx val="13"/>
            <c:invertIfNegative val="0"/>
            <c:bubble3D val="0"/>
            <c:spPr>
              <a:solidFill>
                <a:srgbClr val="FFC72C"/>
              </a:solidFill>
            </c:spPr>
            <c:extLst>
              <c:ext xmlns:c16="http://schemas.microsoft.com/office/drawing/2014/chart" uri="{C3380CC4-5D6E-409C-BE32-E72D297353CC}">
                <c16:uniqueId val="{0000000D-7E00-4F21-8403-2BE0FD44D222}"/>
              </c:ext>
            </c:extLst>
          </c:dPt>
          <c:cat>
            <c:strRef>
              <c:f>Sheet1!$A$2:$A$15</c:f>
              <c:strCache>
                <c:ptCount val="14"/>
                <c:pt idx="0">
                  <c:v>Total</c:v>
                </c:pt>
                <c:pt idx="1">
                  <c:v>Hispanic</c:v>
                </c:pt>
                <c:pt idx="2">
                  <c:v>Non-Hispanic AI/AN</c:v>
                </c:pt>
                <c:pt idx="3">
                  <c:v>Non-Hispanic Asian</c:v>
                </c:pt>
                <c:pt idx="4">
                  <c:v>Non-Hispanic Black</c:v>
                </c:pt>
                <c:pt idx="5">
                  <c:v>Non-Hispanic NHPI</c:v>
                </c:pt>
                <c:pt idx="6">
                  <c:v>Non-Hispanic White</c:v>
                </c:pt>
                <c:pt idx="8">
                  <c:v>Large Central Metro</c:v>
                </c:pt>
                <c:pt idx="9">
                  <c:v>Large Fringe Metro</c:v>
                </c:pt>
                <c:pt idx="10">
                  <c:v>Medium Metro</c:v>
                </c:pt>
                <c:pt idx="11">
                  <c:v>Small Metro</c:v>
                </c:pt>
                <c:pt idx="12">
                  <c:v>Micropolitan</c:v>
                </c:pt>
                <c:pt idx="13">
                  <c:v>Noncore</c:v>
                </c:pt>
              </c:strCache>
            </c:strRef>
          </c:cat>
          <c:val>
            <c:numRef>
              <c:f>Sheet1!$B$2:$B$15</c:f>
              <c:numCache>
                <c:formatCode>General</c:formatCode>
                <c:ptCount val="14"/>
                <c:pt idx="0">
                  <c:v>74.7</c:v>
                </c:pt>
                <c:pt idx="1">
                  <c:v>69.5</c:v>
                </c:pt>
                <c:pt idx="2">
                  <c:v>59.1</c:v>
                </c:pt>
                <c:pt idx="3">
                  <c:v>76.5</c:v>
                </c:pt>
                <c:pt idx="4">
                  <c:v>67.3</c:v>
                </c:pt>
                <c:pt idx="5">
                  <c:v>47.1</c:v>
                </c:pt>
                <c:pt idx="6">
                  <c:v>79.599999999999994</c:v>
                </c:pt>
                <c:pt idx="8" formatCode="0.0">
                  <c:v>71.900000000000006</c:v>
                </c:pt>
                <c:pt idx="9" formatCode="0.0">
                  <c:v>75.900000000000006</c:v>
                </c:pt>
                <c:pt idx="10" formatCode="0.0">
                  <c:v>76</c:v>
                </c:pt>
                <c:pt idx="11" formatCode="0.0">
                  <c:v>76.7</c:v>
                </c:pt>
                <c:pt idx="12" formatCode="0.0">
                  <c:v>76.3</c:v>
                </c:pt>
                <c:pt idx="13" formatCode="0.0">
                  <c:v>75.3</c:v>
                </c:pt>
              </c:numCache>
            </c:numRef>
          </c:val>
          <c:extLst>
            <c:ext xmlns:c16="http://schemas.microsoft.com/office/drawing/2014/chart" uri="{C3380CC4-5D6E-409C-BE32-E72D297353CC}">
              <c16:uniqueId val="{0000000E-7E00-4F21-8403-2BE0FD44D222}"/>
            </c:ext>
          </c:extLst>
        </c:ser>
        <c:ser>
          <c:idx val="1"/>
          <c:order val="1"/>
          <c:tx>
            <c:strRef>
              <c:f>Sheet1!$C$1</c:f>
              <c:strCache>
                <c:ptCount val="1"/>
                <c:pt idx="0">
                  <c:v>2020</c:v>
                </c:pt>
              </c:strCache>
            </c:strRef>
          </c:tx>
          <c:invertIfNegative val="0"/>
          <c:cat>
            <c:strRef>
              <c:f>Sheet1!$A$2:$A$15</c:f>
              <c:strCache>
                <c:ptCount val="14"/>
                <c:pt idx="0">
                  <c:v>Total</c:v>
                </c:pt>
                <c:pt idx="1">
                  <c:v>Hispanic</c:v>
                </c:pt>
                <c:pt idx="2">
                  <c:v>Non-Hispanic AI/AN</c:v>
                </c:pt>
                <c:pt idx="3">
                  <c:v>Non-Hispanic Asian</c:v>
                </c:pt>
                <c:pt idx="4">
                  <c:v>Non-Hispanic Black</c:v>
                </c:pt>
                <c:pt idx="5">
                  <c:v>Non-Hispanic NHPI</c:v>
                </c:pt>
                <c:pt idx="6">
                  <c:v>Non-Hispanic White</c:v>
                </c:pt>
                <c:pt idx="8">
                  <c:v>Large Central Metro</c:v>
                </c:pt>
                <c:pt idx="9">
                  <c:v>Large Fringe Metro</c:v>
                </c:pt>
                <c:pt idx="10">
                  <c:v>Medium Metro</c:v>
                </c:pt>
                <c:pt idx="11">
                  <c:v>Small Metro</c:v>
                </c:pt>
                <c:pt idx="12">
                  <c:v>Micropolitan</c:v>
                </c:pt>
                <c:pt idx="13">
                  <c:v>Noncore</c:v>
                </c:pt>
              </c:strCache>
            </c:strRef>
          </c:cat>
          <c:val>
            <c:numRef>
              <c:f>Sheet1!$C$2:$C$15</c:f>
              <c:numCache>
                <c:formatCode>General</c:formatCode>
                <c:ptCount val="14"/>
              </c:numCache>
            </c:numRef>
          </c:val>
          <c:extLst>
            <c:ext xmlns:c16="http://schemas.microsoft.com/office/drawing/2014/chart" uri="{C3380CC4-5D6E-409C-BE32-E72D297353CC}">
              <c16:uniqueId val="{0000000F-7E00-4F21-8403-2BE0FD44D222}"/>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1500000"/>
          <a:lstStyle/>
          <a:p>
            <a:pPr>
              <a:defRPr/>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4.2735042735042739E-3"/>
              <c:y val="0.28263615485564303"/>
            </c:manualLayout>
          </c:layout>
          <c:overlay val="0"/>
        </c:title>
        <c:numFmt formatCode="0" sourceLinked="0"/>
        <c:majorTickMark val="out"/>
        <c:minorTickMark val="none"/>
        <c:tickLblPos val="nextTo"/>
        <c:crossAx val="155088384"/>
        <c:crosses val="autoZero"/>
        <c:crossBetween val="between"/>
        <c:majorUnit val="10"/>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59108583649266E-2"/>
          <c:y val="0.18698728835366168"/>
          <c:w val="0.90295773792164857"/>
          <c:h val="0.70690271446332364"/>
        </c:manualLayout>
      </c:layout>
      <c:barChart>
        <c:barDir val="col"/>
        <c:grouping val="clustered"/>
        <c:varyColors val="0"/>
        <c:ser>
          <c:idx val="0"/>
          <c:order val="0"/>
          <c:tx>
            <c:strRef>
              <c:f>Sheet1!$A$2</c:f>
              <c:strCache>
                <c:ptCount val="1"/>
                <c:pt idx="0">
                  <c:v>Hispanic</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5ED4-4C66-ADC7-2E4AA3C01CFD}"/>
              </c:ext>
            </c:extLst>
          </c:dPt>
          <c:dPt>
            <c:idx val="1"/>
            <c:invertIfNegative val="0"/>
            <c:bubble3D val="0"/>
            <c:extLst>
              <c:ext xmlns:c16="http://schemas.microsoft.com/office/drawing/2014/chart" uri="{C3380CC4-5D6E-409C-BE32-E72D297353CC}">
                <c16:uniqueId val="{00000001-5ED4-4C66-ADC7-2E4AA3C01CFD}"/>
              </c:ext>
            </c:extLst>
          </c:dPt>
          <c:cat>
            <c:strRef>
              <c:f>Sheet1!$B$1:$F$1</c:f>
              <c:strCache>
                <c:ptCount val="5"/>
                <c:pt idx="0">
                  <c:v>15-19</c:v>
                </c:pt>
                <c:pt idx="1">
                  <c:v>20-24</c:v>
                </c:pt>
                <c:pt idx="2">
                  <c:v>25-29</c:v>
                </c:pt>
                <c:pt idx="3">
                  <c:v>30-34</c:v>
                </c:pt>
                <c:pt idx="4">
                  <c:v>35+</c:v>
                </c:pt>
              </c:strCache>
            </c:strRef>
          </c:cat>
          <c:val>
            <c:numRef>
              <c:f>Sheet1!$B$2:$F$2</c:f>
              <c:numCache>
                <c:formatCode>0.0</c:formatCode>
                <c:ptCount val="5"/>
                <c:pt idx="0">
                  <c:v>14.4</c:v>
                </c:pt>
                <c:pt idx="1">
                  <c:v>21.2</c:v>
                </c:pt>
                <c:pt idx="2">
                  <c:v>27.8</c:v>
                </c:pt>
                <c:pt idx="3">
                  <c:v>32.4</c:v>
                </c:pt>
                <c:pt idx="4">
                  <c:v>43.6</c:v>
                </c:pt>
              </c:numCache>
            </c:numRef>
          </c:val>
          <c:extLst>
            <c:ext xmlns:c16="http://schemas.microsoft.com/office/drawing/2014/chart" uri="{C3380CC4-5D6E-409C-BE32-E72D297353CC}">
              <c16:uniqueId val="{00000002-5ED4-4C66-ADC7-2E4AA3C01CFD}"/>
            </c:ext>
          </c:extLst>
        </c:ser>
        <c:ser>
          <c:idx val="1"/>
          <c:order val="1"/>
          <c:tx>
            <c:strRef>
              <c:f>Sheet1!$A$3</c:f>
              <c:strCache>
                <c:ptCount val="1"/>
                <c:pt idx="0">
                  <c:v>Non-Hispanic AI/AN</c:v>
                </c:pt>
              </c:strCache>
            </c:strRef>
          </c:tx>
          <c:spPr>
            <a:solidFill>
              <a:srgbClr val="FFC72C"/>
            </a:solidFill>
          </c:spPr>
          <c:invertIfNegative val="0"/>
          <c:cat>
            <c:strRef>
              <c:f>Sheet1!$B$1:$F$1</c:f>
              <c:strCache>
                <c:ptCount val="5"/>
                <c:pt idx="0">
                  <c:v>15-19</c:v>
                </c:pt>
                <c:pt idx="1">
                  <c:v>20-24</c:v>
                </c:pt>
                <c:pt idx="2">
                  <c:v>25-29</c:v>
                </c:pt>
                <c:pt idx="3">
                  <c:v>30-34</c:v>
                </c:pt>
                <c:pt idx="4">
                  <c:v>35+</c:v>
                </c:pt>
              </c:strCache>
            </c:strRef>
          </c:cat>
          <c:val>
            <c:numRef>
              <c:f>Sheet1!$B$3:$F$3</c:f>
              <c:numCache>
                <c:formatCode>0.0</c:formatCode>
                <c:ptCount val="5"/>
                <c:pt idx="0">
                  <c:v>14.9</c:v>
                </c:pt>
                <c:pt idx="1">
                  <c:v>21.1</c:v>
                </c:pt>
                <c:pt idx="2">
                  <c:v>26.7</c:v>
                </c:pt>
                <c:pt idx="3">
                  <c:v>35.200000000000003</c:v>
                </c:pt>
                <c:pt idx="4">
                  <c:v>45.5</c:v>
                </c:pt>
              </c:numCache>
            </c:numRef>
          </c:val>
          <c:extLst>
            <c:ext xmlns:c16="http://schemas.microsoft.com/office/drawing/2014/chart" uri="{C3380CC4-5D6E-409C-BE32-E72D297353CC}">
              <c16:uniqueId val="{00000003-5ED4-4C66-ADC7-2E4AA3C01CFD}"/>
            </c:ext>
          </c:extLst>
        </c:ser>
        <c:ser>
          <c:idx val="2"/>
          <c:order val="2"/>
          <c:tx>
            <c:strRef>
              <c:f>Sheet1!$A$4</c:f>
              <c:strCache>
                <c:ptCount val="1"/>
                <c:pt idx="0">
                  <c:v>Non-Hispanic Asian</c:v>
                </c:pt>
              </c:strCache>
            </c:strRef>
          </c:tx>
          <c:spPr>
            <a:solidFill>
              <a:srgbClr val="671E75"/>
            </a:solidFill>
            <a:ln>
              <a:solidFill>
                <a:sysClr val="windowText" lastClr="000000"/>
              </a:solidFill>
            </a:ln>
          </c:spPr>
          <c:invertIfNegative val="0"/>
          <c:cat>
            <c:strRef>
              <c:f>Sheet1!$B$1:$F$1</c:f>
              <c:strCache>
                <c:ptCount val="5"/>
                <c:pt idx="0">
                  <c:v>15-19</c:v>
                </c:pt>
                <c:pt idx="1">
                  <c:v>20-24</c:v>
                </c:pt>
                <c:pt idx="2">
                  <c:v>25-29</c:v>
                </c:pt>
                <c:pt idx="3">
                  <c:v>30-34</c:v>
                </c:pt>
                <c:pt idx="4">
                  <c:v>35+</c:v>
                </c:pt>
              </c:strCache>
            </c:strRef>
          </c:cat>
          <c:val>
            <c:numRef>
              <c:f>Sheet1!$B$4:$F$4</c:f>
              <c:numCache>
                <c:formatCode>0.0</c:formatCode>
                <c:ptCount val="5"/>
                <c:pt idx="0">
                  <c:v>12.9</c:v>
                </c:pt>
                <c:pt idx="1">
                  <c:v>18.2</c:v>
                </c:pt>
                <c:pt idx="2">
                  <c:v>23.6</c:v>
                </c:pt>
                <c:pt idx="3">
                  <c:v>27.2</c:v>
                </c:pt>
                <c:pt idx="4">
                  <c:v>39.299999999999997</c:v>
                </c:pt>
              </c:numCache>
            </c:numRef>
          </c:val>
          <c:extLst>
            <c:ext xmlns:c16="http://schemas.microsoft.com/office/drawing/2014/chart" uri="{C3380CC4-5D6E-409C-BE32-E72D297353CC}">
              <c16:uniqueId val="{00000004-5ED4-4C66-ADC7-2E4AA3C01CFD}"/>
            </c:ext>
          </c:extLst>
        </c:ser>
        <c:ser>
          <c:idx val="3"/>
          <c:order val="3"/>
          <c:tx>
            <c:strRef>
              <c:f>Sheet1!$A$5</c:f>
              <c:strCache>
                <c:ptCount val="1"/>
                <c:pt idx="0">
                  <c:v>Non-Hispanic Black</c:v>
                </c:pt>
              </c:strCache>
            </c:strRef>
          </c:tx>
          <c:spPr>
            <a:solidFill>
              <a:sysClr val="windowText" lastClr="000000"/>
            </a:solidFill>
          </c:spPr>
          <c:invertIfNegative val="0"/>
          <c:dPt>
            <c:idx val="0"/>
            <c:invertIfNegative val="0"/>
            <c:bubble3D val="0"/>
            <c:extLst>
              <c:ext xmlns:c16="http://schemas.microsoft.com/office/drawing/2014/chart" uri="{C3380CC4-5D6E-409C-BE32-E72D297353CC}">
                <c16:uniqueId val="{00000005-5ED4-4C66-ADC7-2E4AA3C01CFD}"/>
              </c:ext>
            </c:extLst>
          </c:dPt>
          <c:cat>
            <c:strRef>
              <c:f>Sheet1!$B$1:$F$1</c:f>
              <c:strCache>
                <c:ptCount val="5"/>
                <c:pt idx="0">
                  <c:v>15-19</c:v>
                </c:pt>
                <c:pt idx="1">
                  <c:v>20-24</c:v>
                </c:pt>
                <c:pt idx="2">
                  <c:v>25-29</c:v>
                </c:pt>
                <c:pt idx="3">
                  <c:v>30-34</c:v>
                </c:pt>
                <c:pt idx="4">
                  <c:v>35+</c:v>
                </c:pt>
              </c:strCache>
            </c:strRef>
          </c:cat>
          <c:val>
            <c:numRef>
              <c:f>Sheet1!$B$5:$F$5</c:f>
              <c:numCache>
                <c:formatCode>0.0</c:formatCode>
                <c:ptCount val="5"/>
                <c:pt idx="0">
                  <c:v>18.399999999999999</c:v>
                </c:pt>
                <c:pt idx="1">
                  <c:v>25.5</c:v>
                </c:pt>
                <c:pt idx="2">
                  <c:v>33.200000000000003</c:v>
                </c:pt>
                <c:pt idx="3">
                  <c:v>39.4</c:v>
                </c:pt>
                <c:pt idx="4">
                  <c:v>50.7</c:v>
                </c:pt>
              </c:numCache>
            </c:numRef>
          </c:val>
          <c:extLst>
            <c:ext xmlns:c16="http://schemas.microsoft.com/office/drawing/2014/chart" uri="{C3380CC4-5D6E-409C-BE32-E72D297353CC}">
              <c16:uniqueId val="{00000006-5ED4-4C66-ADC7-2E4AA3C01CFD}"/>
            </c:ext>
          </c:extLst>
        </c:ser>
        <c:ser>
          <c:idx val="4"/>
          <c:order val="4"/>
          <c:tx>
            <c:strRef>
              <c:f>Sheet1!$A$6</c:f>
              <c:strCache>
                <c:ptCount val="1"/>
                <c:pt idx="0">
                  <c:v>Non-Hispanic NHPI</c:v>
                </c:pt>
              </c:strCache>
            </c:strRef>
          </c:tx>
          <c:spPr>
            <a:pattFill prst="ltUpDiag">
              <a:fgClr>
                <a:srgbClr val="005EB8"/>
              </a:fgClr>
              <a:bgClr>
                <a:sysClr val="window" lastClr="FFFFFF"/>
              </a:bgClr>
            </a:pattFill>
          </c:spPr>
          <c:invertIfNegative val="0"/>
          <c:cat>
            <c:strRef>
              <c:f>Sheet1!$B$1:$F$1</c:f>
              <c:strCache>
                <c:ptCount val="5"/>
                <c:pt idx="0">
                  <c:v>15-19</c:v>
                </c:pt>
                <c:pt idx="1">
                  <c:v>20-24</c:v>
                </c:pt>
                <c:pt idx="2">
                  <c:v>25-29</c:v>
                </c:pt>
                <c:pt idx="3">
                  <c:v>30-34</c:v>
                </c:pt>
                <c:pt idx="4">
                  <c:v>35+</c:v>
                </c:pt>
              </c:strCache>
            </c:strRef>
          </c:cat>
          <c:val>
            <c:numRef>
              <c:f>Sheet1!$B$6:$F$6</c:f>
              <c:numCache>
                <c:formatCode>0.0</c:formatCode>
                <c:ptCount val="5"/>
                <c:pt idx="0">
                  <c:v>15</c:v>
                </c:pt>
                <c:pt idx="1">
                  <c:v>24.6</c:v>
                </c:pt>
                <c:pt idx="2">
                  <c:v>31.9</c:v>
                </c:pt>
                <c:pt idx="3">
                  <c:v>36.4</c:v>
                </c:pt>
                <c:pt idx="4">
                  <c:v>47.8</c:v>
                </c:pt>
              </c:numCache>
            </c:numRef>
          </c:val>
          <c:extLst>
            <c:ext xmlns:c16="http://schemas.microsoft.com/office/drawing/2014/chart" uri="{C3380CC4-5D6E-409C-BE32-E72D297353CC}">
              <c16:uniqueId val="{00000007-5ED4-4C66-ADC7-2E4AA3C01CFD}"/>
            </c:ext>
          </c:extLst>
        </c:ser>
        <c:ser>
          <c:idx val="5"/>
          <c:order val="5"/>
          <c:tx>
            <c:strRef>
              <c:f>Sheet1!$A$7</c:f>
              <c:strCache>
                <c:ptCount val="1"/>
                <c:pt idx="0">
                  <c:v>Non-Hispanic White</c:v>
                </c:pt>
              </c:strCache>
            </c:strRef>
          </c:tx>
          <c:spPr>
            <a:pattFill prst="ltDnDiag">
              <a:fgClr>
                <a:srgbClr val="671E75"/>
              </a:fgClr>
              <a:bgClr>
                <a:sysClr val="window" lastClr="FFFFFF"/>
              </a:bgClr>
            </a:pattFill>
          </c:spPr>
          <c:invertIfNegative val="0"/>
          <c:cat>
            <c:strRef>
              <c:f>Sheet1!$B$1:$F$1</c:f>
              <c:strCache>
                <c:ptCount val="5"/>
                <c:pt idx="0">
                  <c:v>15-19</c:v>
                </c:pt>
                <c:pt idx="1">
                  <c:v>20-24</c:v>
                </c:pt>
                <c:pt idx="2">
                  <c:v>25-29</c:v>
                </c:pt>
                <c:pt idx="3">
                  <c:v>30-34</c:v>
                </c:pt>
                <c:pt idx="4">
                  <c:v>35+</c:v>
                </c:pt>
              </c:strCache>
            </c:strRef>
          </c:cat>
          <c:val>
            <c:numRef>
              <c:f>Sheet1!$B$7:$F$7</c:f>
              <c:numCache>
                <c:formatCode>0.0</c:formatCode>
                <c:ptCount val="5"/>
                <c:pt idx="0">
                  <c:v>15.1</c:v>
                </c:pt>
                <c:pt idx="1">
                  <c:v>20.5</c:v>
                </c:pt>
                <c:pt idx="2">
                  <c:v>24.4</c:v>
                </c:pt>
                <c:pt idx="3">
                  <c:v>27.9</c:v>
                </c:pt>
                <c:pt idx="4">
                  <c:v>39</c:v>
                </c:pt>
              </c:numCache>
            </c:numRef>
          </c:val>
          <c:extLst>
            <c:ext xmlns:c16="http://schemas.microsoft.com/office/drawing/2014/chart" uri="{C3380CC4-5D6E-409C-BE32-E72D297353CC}">
              <c16:uniqueId val="{00000008-5ED4-4C66-ADC7-2E4AA3C01CFD}"/>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0"/>
              <c:y val="0.42694030022562968"/>
            </c:manualLayout>
          </c:layout>
          <c:overlay val="0"/>
        </c:title>
        <c:numFmt formatCode="0" sourceLinked="0"/>
        <c:majorTickMark val="out"/>
        <c:minorTickMark val="none"/>
        <c:tickLblPos val="nextTo"/>
        <c:crossAx val="155088384"/>
        <c:crosses val="autoZero"/>
        <c:crossBetween val="between"/>
        <c:majorUnit val="10"/>
      </c:valAx>
    </c:plotArea>
    <c:legend>
      <c:legendPos val="t"/>
      <c:layout>
        <c:manualLayout>
          <c:xMode val="edge"/>
          <c:yMode val="edge"/>
          <c:x val="0"/>
          <c:y val="8.6805555555555559E-3"/>
          <c:w val="0.99551803620701262"/>
          <c:h val="0.16484129741135298"/>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662527760952952E-2"/>
          <c:y val="0.1252908327865267"/>
          <c:w val="0.89766303250555224"/>
          <c:h val="0.7689256616360454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Sheet1!$A$2:$A$15</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Sheet1!$B$2:$B$15</c:f>
              <c:numCache>
                <c:formatCode>General</c:formatCode>
                <c:ptCount val="14"/>
                <c:pt idx="0">
                  <c:v>27.5</c:v>
                </c:pt>
                <c:pt idx="1">
                  <c:v>27.7</c:v>
                </c:pt>
                <c:pt idx="2">
                  <c:v>28</c:v>
                </c:pt>
                <c:pt idx="3">
                  <c:v>27.5</c:v>
                </c:pt>
                <c:pt idx="4">
                  <c:v>27.2</c:v>
                </c:pt>
                <c:pt idx="5">
                  <c:v>27.3</c:v>
                </c:pt>
                <c:pt idx="6">
                  <c:v>26.8</c:v>
                </c:pt>
                <c:pt idx="7">
                  <c:v>26</c:v>
                </c:pt>
                <c:pt idx="8">
                  <c:v>25.8</c:v>
                </c:pt>
                <c:pt idx="9">
                  <c:v>25.8</c:v>
                </c:pt>
                <c:pt idx="10">
                  <c:v>26</c:v>
                </c:pt>
                <c:pt idx="11">
                  <c:v>25.9</c:v>
                </c:pt>
                <c:pt idx="12">
                  <c:v>25.6</c:v>
                </c:pt>
                <c:pt idx="13">
                  <c:v>25.9</c:v>
                </c:pt>
              </c:numCache>
            </c:numRef>
          </c:val>
          <c:smooth val="0"/>
          <c:extLst>
            <c:ext xmlns:c16="http://schemas.microsoft.com/office/drawing/2014/chart" uri="{C3380CC4-5D6E-409C-BE32-E72D297353CC}">
              <c16:uniqueId val="{00000000-A0D7-4001-BACA-98FD7FDE92B4}"/>
            </c:ext>
          </c:extLst>
        </c:ser>
        <c:ser>
          <c:idx val="0"/>
          <c:order val="1"/>
          <c:tx>
            <c:strRef>
              <c:f>Sheet1!$C$1</c:f>
              <c:strCache>
                <c:ptCount val="1"/>
                <c:pt idx="0">
                  <c:v>15-19</c:v>
                </c:pt>
              </c:strCache>
            </c:strRef>
          </c:tx>
          <c:spPr>
            <a:ln>
              <a:solidFill>
                <a:srgbClr val="005EB8"/>
              </a:solidFill>
            </a:ln>
          </c:spPr>
          <c:marker>
            <c:symbol val="square"/>
            <c:size val="7"/>
            <c:spPr>
              <a:solidFill>
                <a:srgbClr val="005EB8"/>
              </a:solidFill>
              <a:ln>
                <a:noFill/>
              </a:ln>
            </c:spPr>
          </c:marker>
          <c:cat>
            <c:numRef>
              <c:f>Sheet1!$A$2:$A$15</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Sheet1!$C$2:$C$15</c:f>
              <c:numCache>
                <c:formatCode>0.0</c:formatCode>
                <c:ptCount val="14"/>
                <c:pt idx="0">
                  <c:v>19.399999999999999</c:v>
                </c:pt>
                <c:pt idx="1">
                  <c:v>19.600000000000001</c:v>
                </c:pt>
                <c:pt idx="2">
                  <c:v>19.7</c:v>
                </c:pt>
                <c:pt idx="3">
                  <c:v>19.2</c:v>
                </c:pt>
                <c:pt idx="4">
                  <c:v>18.899999999999999</c:v>
                </c:pt>
                <c:pt idx="5">
                  <c:v>18.899999999999999</c:v>
                </c:pt>
                <c:pt idx="6">
                  <c:v>18.2</c:v>
                </c:pt>
                <c:pt idx="7">
                  <c:v>17.399999999999999</c:v>
                </c:pt>
                <c:pt idx="8">
                  <c:v>16.7</c:v>
                </c:pt>
                <c:pt idx="9">
                  <c:v>16.600000000000001</c:v>
                </c:pt>
                <c:pt idx="10">
                  <c:v>16.600000000000001</c:v>
                </c:pt>
                <c:pt idx="11">
                  <c:v>16.2</c:v>
                </c:pt>
                <c:pt idx="12">
                  <c:v>15.7</c:v>
                </c:pt>
                <c:pt idx="13">
                  <c:v>15.9</c:v>
                </c:pt>
              </c:numCache>
            </c:numRef>
          </c:val>
          <c:smooth val="0"/>
          <c:extLst>
            <c:ext xmlns:c16="http://schemas.microsoft.com/office/drawing/2014/chart" uri="{C3380CC4-5D6E-409C-BE32-E72D297353CC}">
              <c16:uniqueId val="{00000001-A0D7-4001-BACA-98FD7FDE92B4}"/>
            </c:ext>
          </c:extLst>
        </c:ser>
        <c:ser>
          <c:idx val="1"/>
          <c:order val="2"/>
          <c:tx>
            <c:strRef>
              <c:f>Sheet1!$D$1</c:f>
              <c:strCache>
                <c:ptCount val="1"/>
                <c:pt idx="0">
                  <c:v>20-24 </c:v>
                </c:pt>
              </c:strCache>
            </c:strRef>
          </c:tx>
          <c:spPr>
            <a:ln>
              <a:solidFill>
                <a:srgbClr val="671E75"/>
              </a:solidFill>
            </a:ln>
          </c:spPr>
          <c:marker>
            <c:symbol val="triangle"/>
            <c:size val="8"/>
            <c:spPr>
              <a:solidFill>
                <a:srgbClr val="671E75"/>
              </a:solidFill>
              <a:ln>
                <a:noFill/>
              </a:ln>
            </c:spPr>
          </c:marker>
          <c:cat>
            <c:numRef>
              <c:f>Sheet1!$A$2:$A$15</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Sheet1!$D$2:$D$15</c:f>
              <c:numCache>
                <c:formatCode>0.0</c:formatCode>
                <c:ptCount val="14"/>
                <c:pt idx="0">
                  <c:v>24.5</c:v>
                </c:pt>
                <c:pt idx="1">
                  <c:v>24.7</c:v>
                </c:pt>
                <c:pt idx="2">
                  <c:v>25.2</c:v>
                </c:pt>
                <c:pt idx="3">
                  <c:v>24.5</c:v>
                </c:pt>
                <c:pt idx="4">
                  <c:v>24.1</c:v>
                </c:pt>
                <c:pt idx="5">
                  <c:v>24</c:v>
                </c:pt>
                <c:pt idx="6">
                  <c:v>23.5</c:v>
                </c:pt>
                <c:pt idx="7">
                  <c:v>22.6</c:v>
                </c:pt>
                <c:pt idx="8">
                  <c:v>22.1</c:v>
                </c:pt>
                <c:pt idx="9">
                  <c:v>21.8</c:v>
                </c:pt>
                <c:pt idx="10">
                  <c:v>21.8</c:v>
                </c:pt>
                <c:pt idx="11">
                  <c:v>21.6</c:v>
                </c:pt>
                <c:pt idx="12">
                  <c:v>21.2</c:v>
                </c:pt>
                <c:pt idx="13">
                  <c:v>21.5</c:v>
                </c:pt>
              </c:numCache>
            </c:numRef>
          </c:val>
          <c:smooth val="0"/>
          <c:extLst>
            <c:ext xmlns:c16="http://schemas.microsoft.com/office/drawing/2014/chart" uri="{C3380CC4-5D6E-409C-BE32-E72D297353CC}">
              <c16:uniqueId val="{00000002-A0D7-4001-BACA-98FD7FDE92B4}"/>
            </c:ext>
          </c:extLst>
        </c:ser>
        <c:ser>
          <c:idx val="2"/>
          <c:order val="3"/>
          <c:tx>
            <c:strRef>
              <c:f>Sheet1!$E$1</c:f>
              <c:strCache>
                <c:ptCount val="1"/>
                <c:pt idx="0">
                  <c:v>25-29 </c:v>
                </c:pt>
              </c:strCache>
            </c:strRef>
          </c:tx>
          <c:spPr>
            <a:ln>
              <a:solidFill>
                <a:srgbClr val="FFC72C"/>
              </a:solidFill>
            </a:ln>
          </c:spPr>
          <c:marker>
            <c:symbol val="diamond"/>
            <c:size val="9"/>
            <c:spPr>
              <a:solidFill>
                <a:srgbClr val="FFC72C"/>
              </a:solidFill>
              <a:ln>
                <a:noFill/>
              </a:ln>
            </c:spPr>
          </c:marker>
          <c:cat>
            <c:numRef>
              <c:f>Sheet1!$A$2:$A$15</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Sheet1!$E$2:$E$15</c:f>
              <c:numCache>
                <c:formatCode>0.0</c:formatCode>
                <c:ptCount val="14"/>
                <c:pt idx="0">
                  <c:v>28.7</c:v>
                </c:pt>
                <c:pt idx="1">
                  <c:v>28.8</c:v>
                </c:pt>
                <c:pt idx="2">
                  <c:v>29.1</c:v>
                </c:pt>
                <c:pt idx="3">
                  <c:v>28.3</c:v>
                </c:pt>
                <c:pt idx="4">
                  <c:v>27.8</c:v>
                </c:pt>
                <c:pt idx="5">
                  <c:v>27.7</c:v>
                </c:pt>
                <c:pt idx="6">
                  <c:v>27</c:v>
                </c:pt>
                <c:pt idx="7">
                  <c:v>25.9</c:v>
                </c:pt>
                <c:pt idx="8">
                  <c:v>25.7</c:v>
                </c:pt>
                <c:pt idx="9">
                  <c:v>25.5</c:v>
                </c:pt>
                <c:pt idx="10">
                  <c:v>25.6</c:v>
                </c:pt>
                <c:pt idx="11">
                  <c:v>25.5</c:v>
                </c:pt>
                <c:pt idx="12">
                  <c:v>25</c:v>
                </c:pt>
                <c:pt idx="13">
                  <c:v>25.6</c:v>
                </c:pt>
              </c:numCache>
            </c:numRef>
          </c:val>
          <c:smooth val="0"/>
          <c:extLst>
            <c:ext xmlns:c16="http://schemas.microsoft.com/office/drawing/2014/chart" uri="{C3380CC4-5D6E-409C-BE32-E72D297353CC}">
              <c16:uniqueId val="{00000003-A0D7-4001-BACA-98FD7FDE92B4}"/>
            </c:ext>
          </c:extLst>
        </c:ser>
        <c:ser>
          <c:idx val="4"/>
          <c:order val="4"/>
          <c:tx>
            <c:strRef>
              <c:f>Sheet1!$F$1</c:f>
              <c:strCache>
                <c:ptCount val="1"/>
                <c:pt idx="0">
                  <c:v>30-34 </c:v>
                </c:pt>
              </c:strCache>
            </c:strRef>
          </c:tx>
          <c:spPr>
            <a:ln w="25400">
              <a:solidFill>
                <a:srgbClr val="70AD47">
                  <a:lumMod val="75000"/>
                </a:srgbClr>
              </a:solidFill>
            </a:ln>
          </c:spPr>
          <c:marker>
            <c:symbol val="star"/>
            <c:size val="7"/>
            <c:spPr>
              <a:noFill/>
              <a:ln>
                <a:solidFill>
                  <a:srgbClr val="548235"/>
                </a:solidFill>
              </a:ln>
            </c:spPr>
          </c:marker>
          <c:cat>
            <c:numRef>
              <c:f>Sheet1!$A$2:$A$15</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Sheet1!$F$2:$F$15</c:f>
              <c:numCache>
                <c:formatCode>0.0</c:formatCode>
                <c:ptCount val="14"/>
                <c:pt idx="0">
                  <c:v>34.299999999999997</c:v>
                </c:pt>
                <c:pt idx="1">
                  <c:v>34.299999999999997</c:v>
                </c:pt>
                <c:pt idx="2">
                  <c:v>34.200000000000003</c:v>
                </c:pt>
                <c:pt idx="3">
                  <c:v>33.4</c:v>
                </c:pt>
                <c:pt idx="4">
                  <c:v>32.700000000000003</c:v>
                </c:pt>
                <c:pt idx="5">
                  <c:v>32.4</c:v>
                </c:pt>
                <c:pt idx="6">
                  <c:v>31.7</c:v>
                </c:pt>
                <c:pt idx="7">
                  <c:v>30.4</c:v>
                </c:pt>
                <c:pt idx="8">
                  <c:v>30.1</c:v>
                </c:pt>
                <c:pt idx="9">
                  <c:v>29.8</c:v>
                </c:pt>
                <c:pt idx="10">
                  <c:v>30</c:v>
                </c:pt>
                <c:pt idx="11">
                  <c:v>29.5</c:v>
                </c:pt>
                <c:pt idx="12">
                  <c:v>29.2</c:v>
                </c:pt>
                <c:pt idx="13">
                  <c:v>28.9</c:v>
                </c:pt>
              </c:numCache>
            </c:numRef>
          </c:val>
          <c:smooth val="0"/>
          <c:extLst>
            <c:ext xmlns:c16="http://schemas.microsoft.com/office/drawing/2014/chart" uri="{C3380CC4-5D6E-409C-BE32-E72D297353CC}">
              <c16:uniqueId val="{00000004-A0D7-4001-BACA-98FD7FDE92B4}"/>
            </c:ext>
          </c:extLst>
        </c:ser>
        <c:ser>
          <c:idx val="5"/>
          <c:order val="5"/>
          <c:tx>
            <c:strRef>
              <c:f>Sheet1!$G$1</c:f>
              <c:strCache>
                <c:ptCount val="1"/>
                <c:pt idx="0">
                  <c:v>35+</c:v>
                </c:pt>
              </c:strCache>
            </c:strRef>
          </c:tx>
          <c:spPr>
            <a:ln>
              <a:solidFill>
                <a:srgbClr val="ED7D31">
                  <a:lumMod val="75000"/>
                </a:srgbClr>
              </a:solidFill>
            </a:ln>
          </c:spPr>
          <c:marker>
            <c:symbol val="x"/>
            <c:size val="7"/>
            <c:spPr>
              <a:noFill/>
            </c:spPr>
          </c:marker>
          <c:cat>
            <c:numRef>
              <c:f>Sheet1!$A$2:$A$15</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Sheet1!$G$2:$G$15</c:f>
              <c:numCache>
                <c:formatCode>0.0</c:formatCode>
                <c:ptCount val="14"/>
                <c:pt idx="0">
                  <c:v>44.9</c:v>
                </c:pt>
                <c:pt idx="1">
                  <c:v>45.4</c:v>
                </c:pt>
                <c:pt idx="2">
                  <c:v>45.5</c:v>
                </c:pt>
                <c:pt idx="3">
                  <c:v>44.7</c:v>
                </c:pt>
                <c:pt idx="4">
                  <c:v>43.8</c:v>
                </c:pt>
                <c:pt idx="5">
                  <c:v>43.9</c:v>
                </c:pt>
                <c:pt idx="6">
                  <c:v>43.2</c:v>
                </c:pt>
                <c:pt idx="7">
                  <c:v>41.7</c:v>
                </c:pt>
                <c:pt idx="8">
                  <c:v>41.2</c:v>
                </c:pt>
                <c:pt idx="9">
                  <c:v>41</c:v>
                </c:pt>
                <c:pt idx="10">
                  <c:v>41.3</c:v>
                </c:pt>
                <c:pt idx="11">
                  <c:v>41.2</c:v>
                </c:pt>
                <c:pt idx="12">
                  <c:v>40.700000000000003</c:v>
                </c:pt>
                <c:pt idx="13">
                  <c:v>40.299999999999997</c:v>
                </c:pt>
              </c:numCache>
            </c:numRef>
          </c:val>
          <c:smooth val="0"/>
          <c:extLst>
            <c:ext xmlns:c16="http://schemas.microsoft.com/office/drawing/2014/chart" uri="{C3380CC4-5D6E-409C-BE32-E72D297353CC}">
              <c16:uniqueId val="{00000005-A0D7-4001-BACA-98FD7FDE92B4}"/>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dirty="0"/>
                  <a:t>Percent</a:t>
                </a:r>
              </a:p>
            </c:rich>
          </c:tx>
          <c:layout>
            <c:manualLayout>
              <c:xMode val="edge"/>
              <c:yMode val="edge"/>
              <c:x val="0"/>
              <c:y val="0.39077673884514436"/>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4.314772753959654E-3"/>
          <c:y val="1.6876956645479578E-2"/>
          <c:w val="0.99568527491755854"/>
          <c:h val="7.0677835192475946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30569223832223"/>
          <c:y val="0.24488744020297298"/>
          <c:w val="0.82220295864862269"/>
          <c:h val="0.6509377840869994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2016</c:v>
                </c:pt>
                <c:pt idx="1">
                  <c:v>2017</c:v>
                </c:pt>
                <c:pt idx="2">
                  <c:v>2018</c:v>
                </c:pt>
                <c:pt idx="3">
                  <c:v>2019</c:v>
                </c:pt>
              </c:numCache>
            </c:numRef>
          </c:cat>
          <c:val>
            <c:numRef>
              <c:f>Sheet1!$B$2:$B$5</c:f>
              <c:numCache>
                <c:formatCode>0.0</c:formatCode>
                <c:ptCount val="4"/>
                <c:pt idx="0">
                  <c:v>7.2</c:v>
                </c:pt>
                <c:pt idx="1">
                  <c:v>7.2</c:v>
                </c:pt>
                <c:pt idx="2">
                  <c:v>7.7</c:v>
                </c:pt>
                <c:pt idx="3">
                  <c:v>8</c:v>
                </c:pt>
              </c:numCache>
            </c:numRef>
          </c:val>
          <c:smooth val="0"/>
          <c:extLst>
            <c:ext xmlns:c16="http://schemas.microsoft.com/office/drawing/2014/chart" uri="{C3380CC4-5D6E-409C-BE32-E72D297353CC}">
              <c16:uniqueId val="{00000000-D706-4E33-B2AE-12A8DB154C3A}"/>
            </c:ext>
          </c:extLst>
        </c:ser>
        <c:ser>
          <c:idx val="0"/>
          <c:order val="1"/>
          <c:tx>
            <c:strRef>
              <c:f>Sheet1!$C$1</c:f>
              <c:strCache>
                <c:ptCount val="1"/>
                <c:pt idx="0">
                  <c:v>&lt;500</c:v>
                </c:pt>
              </c:strCache>
            </c:strRef>
          </c:tx>
          <c:spPr>
            <a:ln>
              <a:solidFill>
                <a:srgbClr val="005EB8"/>
              </a:solidFill>
            </a:ln>
          </c:spPr>
          <c:marker>
            <c:symbol val="square"/>
            <c:size val="7"/>
            <c:spPr>
              <a:solidFill>
                <a:srgbClr val="005EB8"/>
              </a:solidFill>
              <a:ln>
                <a:noFill/>
              </a:ln>
            </c:spPr>
          </c:marker>
          <c:cat>
            <c:numRef>
              <c:f>Sheet1!$A$2:$A$5</c:f>
              <c:numCache>
                <c:formatCode>General</c:formatCode>
                <c:ptCount val="4"/>
                <c:pt idx="0">
                  <c:v>2016</c:v>
                </c:pt>
                <c:pt idx="1">
                  <c:v>2017</c:v>
                </c:pt>
                <c:pt idx="2">
                  <c:v>2018</c:v>
                </c:pt>
                <c:pt idx="3">
                  <c:v>2019</c:v>
                </c:pt>
              </c:numCache>
            </c:numRef>
          </c:cat>
          <c:val>
            <c:numRef>
              <c:f>Sheet1!$C$2:$C$5</c:f>
              <c:numCache>
                <c:formatCode>0.0</c:formatCode>
                <c:ptCount val="4"/>
                <c:pt idx="0">
                  <c:v>5.8</c:v>
                </c:pt>
                <c:pt idx="1">
                  <c:v>5.6</c:v>
                </c:pt>
                <c:pt idx="2">
                  <c:v>5.3</c:v>
                </c:pt>
                <c:pt idx="3">
                  <c:v>4.9000000000000004</c:v>
                </c:pt>
              </c:numCache>
            </c:numRef>
          </c:val>
          <c:smooth val="0"/>
          <c:extLst>
            <c:ext xmlns:c16="http://schemas.microsoft.com/office/drawing/2014/chart" uri="{C3380CC4-5D6E-409C-BE32-E72D297353CC}">
              <c16:uniqueId val="{00000001-D706-4E33-B2AE-12A8DB154C3A}"/>
            </c:ext>
          </c:extLst>
        </c:ser>
        <c:ser>
          <c:idx val="1"/>
          <c:order val="2"/>
          <c:tx>
            <c:strRef>
              <c:f>Sheet1!$D$1</c:f>
              <c:strCache>
                <c:ptCount val="1"/>
                <c:pt idx="0">
                  <c:v>500-1,000</c:v>
                </c:pt>
              </c:strCache>
            </c:strRef>
          </c:tx>
          <c:spPr>
            <a:ln>
              <a:solidFill>
                <a:srgbClr val="671E75"/>
              </a:solidFill>
            </a:ln>
          </c:spPr>
          <c:marker>
            <c:symbol val="triangle"/>
            <c:size val="8"/>
            <c:spPr>
              <a:solidFill>
                <a:srgbClr val="671E75"/>
              </a:solidFill>
              <a:ln>
                <a:noFill/>
              </a:ln>
            </c:spPr>
          </c:marker>
          <c:cat>
            <c:numRef>
              <c:f>Sheet1!$A$2:$A$5</c:f>
              <c:numCache>
                <c:formatCode>General</c:formatCode>
                <c:ptCount val="4"/>
                <c:pt idx="0">
                  <c:v>2016</c:v>
                </c:pt>
                <c:pt idx="1">
                  <c:v>2017</c:v>
                </c:pt>
                <c:pt idx="2">
                  <c:v>2018</c:v>
                </c:pt>
                <c:pt idx="3">
                  <c:v>2019</c:v>
                </c:pt>
              </c:numCache>
            </c:numRef>
          </c:cat>
          <c:val>
            <c:numRef>
              <c:f>Sheet1!$D$2:$D$5</c:f>
              <c:numCache>
                <c:formatCode>0.0</c:formatCode>
                <c:ptCount val="4"/>
                <c:pt idx="0">
                  <c:v>5.0999999999999996</c:v>
                </c:pt>
                <c:pt idx="1">
                  <c:v>4.9000000000000004</c:v>
                </c:pt>
                <c:pt idx="2">
                  <c:v>5.4</c:v>
                </c:pt>
                <c:pt idx="3">
                  <c:v>5.6</c:v>
                </c:pt>
              </c:numCache>
            </c:numRef>
          </c:val>
          <c:smooth val="0"/>
          <c:extLst>
            <c:ext xmlns:c16="http://schemas.microsoft.com/office/drawing/2014/chart" uri="{C3380CC4-5D6E-409C-BE32-E72D297353CC}">
              <c16:uniqueId val="{00000002-D706-4E33-B2AE-12A8DB154C3A}"/>
            </c:ext>
          </c:extLst>
        </c:ser>
        <c:ser>
          <c:idx val="2"/>
          <c:order val="3"/>
          <c:tx>
            <c:strRef>
              <c:f>Sheet1!$E$1</c:f>
              <c:strCache>
                <c:ptCount val="1"/>
                <c:pt idx="0">
                  <c:v>&gt;1,000</c:v>
                </c:pt>
              </c:strCache>
            </c:strRef>
          </c:tx>
          <c:spPr>
            <a:ln>
              <a:solidFill>
                <a:srgbClr val="FFC72C"/>
              </a:solidFill>
            </a:ln>
          </c:spPr>
          <c:marker>
            <c:symbol val="diamond"/>
            <c:size val="9"/>
            <c:spPr>
              <a:solidFill>
                <a:srgbClr val="FFC72C"/>
              </a:solidFill>
              <a:ln>
                <a:noFill/>
              </a:ln>
            </c:spPr>
          </c:marker>
          <c:cat>
            <c:numRef>
              <c:f>Sheet1!$A$2:$A$5</c:f>
              <c:numCache>
                <c:formatCode>General</c:formatCode>
                <c:ptCount val="4"/>
                <c:pt idx="0">
                  <c:v>2016</c:v>
                </c:pt>
                <c:pt idx="1">
                  <c:v>2017</c:v>
                </c:pt>
                <c:pt idx="2">
                  <c:v>2018</c:v>
                </c:pt>
                <c:pt idx="3">
                  <c:v>2019</c:v>
                </c:pt>
              </c:numCache>
            </c:numRef>
          </c:cat>
          <c:val>
            <c:numRef>
              <c:f>Sheet1!$E$2:$E$5</c:f>
              <c:numCache>
                <c:formatCode>0.0</c:formatCode>
                <c:ptCount val="4"/>
                <c:pt idx="0">
                  <c:v>7.6</c:v>
                </c:pt>
                <c:pt idx="1">
                  <c:v>7.6</c:v>
                </c:pt>
                <c:pt idx="2">
                  <c:v>8.1999999999999993</c:v>
                </c:pt>
                <c:pt idx="3">
                  <c:v>8.6</c:v>
                </c:pt>
              </c:numCache>
            </c:numRef>
          </c:val>
          <c:smooth val="0"/>
          <c:extLst>
            <c:ext xmlns:c16="http://schemas.microsoft.com/office/drawing/2014/chart" uri="{C3380CC4-5D6E-409C-BE32-E72D297353CC}">
              <c16:uniqueId val="{00000003-D706-4E33-B2AE-12A8DB154C3A}"/>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sz="1400"/>
            </a:pPr>
            <a:endParaRPr lang="en-US"/>
          </a:p>
        </c:txPr>
        <c:crossAx val="158010752"/>
        <c:crosses val="autoZero"/>
        <c:auto val="1"/>
        <c:lblAlgn val="ctr"/>
        <c:lblOffset val="100"/>
        <c:noMultiLvlLbl val="0"/>
      </c:catAx>
      <c:valAx>
        <c:axId val="158010752"/>
        <c:scaling>
          <c:orientation val="minMax"/>
          <c:max val="14"/>
          <c:min val="0"/>
        </c:scaling>
        <c:delete val="0"/>
        <c:axPos val="l"/>
        <c:majorGridlines/>
        <c:title>
          <c:tx>
            <c:rich>
              <a:bodyPr rot="-5400000" vert="horz"/>
              <a:lstStyle/>
              <a:p>
                <a:pPr>
                  <a:defRPr sz="1400"/>
                </a:pPr>
                <a:r>
                  <a:rPr lang="en-US" sz="1400"/>
                  <a:t>Rate per 1,000</a:t>
                </a:r>
                <a:r>
                  <a:rPr lang="en-US" sz="1400" baseline="0"/>
                  <a:t> Deliveries</a:t>
                </a:r>
                <a:endParaRPr lang="en-US" sz="1400"/>
              </a:p>
            </c:rich>
          </c:tx>
          <c:layout>
            <c:manualLayout>
              <c:xMode val="edge"/>
              <c:yMode val="edge"/>
              <c:x val="9.0328767177233395E-4"/>
              <c:y val="0.30739599283643104"/>
            </c:manualLayout>
          </c:layout>
          <c:overlay val="0"/>
        </c:title>
        <c:numFmt formatCode="#,##0" sourceLinked="0"/>
        <c:majorTickMark val="out"/>
        <c:minorTickMark val="none"/>
        <c:tickLblPos val="nextTo"/>
        <c:txPr>
          <a:bodyPr/>
          <a:lstStyle/>
          <a:p>
            <a:pPr>
              <a:defRPr sz="1400"/>
            </a:pPr>
            <a:endParaRPr lang="en-US"/>
          </a:p>
        </c:txPr>
        <c:crossAx val="123682176"/>
        <c:crosses val="autoZero"/>
        <c:crossBetween val="between"/>
        <c:majorUnit val="2"/>
      </c:valAx>
    </c:plotArea>
    <c:legend>
      <c:legendPos val="t"/>
      <c:layout>
        <c:manualLayout>
          <c:xMode val="edge"/>
          <c:yMode val="edge"/>
          <c:x val="9.4706389665010729E-2"/>
          <c:y val="6.7750695578253514E-2"/>
          <c:w val="0.80672572740500958"/>
          <c:h val="0.12223185728395997"/>
        </c:manualLayout>
      </c:layout>
      <c:overlay val="0"/>
      <c:txPr>
        <a:bodyPr/>
        <a:lstStyle/>
        <a:p>
          <a:pPr>
            <a:defRPr sz="1400"/>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03166970880171"/>
          <c:y val="0.21560275539487525"/>
          <c:w val="0.79960279955185121"/>
          <c:h val="0.6796921345197702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2016</c:v>
                </c:pt>
                <c:pt idx="1">
                  <c:v>2017</c:v>
                </c:pt>
                <c:pt idx="2">
                  <c:v>2018</c:v>
                </c:pt>
                <c:pt idx="3">
                  <c:v>2019</c:v>
                </c:pt>
              </c:numCache>
            </c:numRef>
          </c:cat>
          <c:val>
            <c:numRef>
              <c:f>Sheet1!$B$2:$B$5</c:f>
              <c:numCache>
                <c:formatCode>0.0</c:formatCode>
                <c:ptCount val="4"/>
                <c:pt idx="0">
                  <c:v>7.2</c:v>
                </c:pt>
                <c:pt idx="1">
                  <c:v>7.2</c:v>
                </c:pt>
                <c:pt idx="2">
                  <c:v>7.7</c:v>
                </c:pt>
                <c:pt idx="3">
                  <c:v>8</c:v>
                </c:pt>
              </c:numCache>
            </c:numRef>
          </c:val>
          <c:smooth val="0"/>
          <c:extLst>
            <c:ext xmlns:c16="http://schemas.microsoft.com/office/drawing/2014/chart" uri="{C3380CC4-5D6E-409C-BE32-E72D297353CC}">
              <c16:uniqueId val="{00000000-5594-424B-99B9-BA9A672F3456}"/>
            </c:ext>
          </c:extLst>
        </c:ser>
        <c:ser>
          <c:idx val="0"/>
          <c:order val="1"/>
          <c:tx>
            <c:strRef>
              <c:f>Sheet1!$C$1</c:f>
              <c:strCache>
                <c:ptCount val="1"/>
                <c:pt idx="0">
                  <c:v>Hispanic</c:v>
                </c:pt>
              </c:strCache>
            </c:strRef>
          </c:tx>
          <c:spPr>
            <a:ln>
              <a:solidFill>
                <a:srgbClr val="005EB8"/>
              </a:solidFill>
            </a:ln>
          </c:spPr>
          <c:marker>
            <c:symbol val="square"/>
            <c:size val="7"/>
            <c:spPr>
              <a:solidFill>
                <a:srgbClr val="005EB8"/>
              </a:solidFill>
              <a:ln>
                <a:noFill/>
              </a:ln>
            </c:spPr>
          </c:marker>
          <c:cat>
            <c:numRef>
              <c:f>Sheet1!$A$2:$A$5</c:f>
              <c:numCache>
                <c:formatCode>General</c:formatCode>
                <c:ptCount val="4"/>
                <c:pt idx="0">
                  <c:v>2016</c:v>
                </c:pt>
                <c:pt idx="1">
                  <c:v>2017</c:v>
                </c:pt>
                <c:pt idx="2">
                  <c:v>2018</c:v>
                </c:pt>
                <c:pt idx="3">
                  <c:v>2019</c:v>
                </c:pt>
              </c:numCache>
            </c:numRef>
          </c:cat>
          <c:val>
            <c:numRef>
              <c:f>Sheet1!$C$2:$C$5</c:f>
              <c:numCache>
                <c:formatCode>0.0</c:formatCode>
                <c:ptCount val="4"/>
                <c:pt idx="0">
                  <c:v>7.1</c:v>
                </c:pt>
                <c:pt idx="1">
                  <c:v>7.5</c:v>
                </c:pt>
                <c:pt idx="2">
                  <c:v>7.7</c:v>
                </c:pt>
                <c:pt idx="3">
                  <c:v>8.1999999999999993</c:v>
                </c:pt>
              </c:numCache>
            </c:numRef>
          </c:val>
          <c:smooth val="0"/>
          <c:extLst>
            <c:ext xmlns:c16="http://schemas.microsoft.com/office/drawing/2014/chart" uri="{C3380CC4-5D6E-409C-BE32-E72D297353CC}">
              <c16:uniqueId val="{00000001-5594-424B-99B9-BA9A672F3456}"/>
            </c:ext>
          </c:extLst>
        </c:ser>
        <c:ser>
          <c:idx val="1"/>
          <c:order val="2"/>
          <c:tx>
            <c:strRef>
              <c:f>Sheet1!$D$1</c:f>
              <c:strCache>
                <c:ptCount val="1"/>
                <c:pt idx="0">
                  <c:v>Non-Hispanic API</c:v>
                </c:pt>
              </c:strCache>
            </c:strRef>
          </c:tx>
          <c:spPr>
            <a:ln>
              <a:solidFill>
                <a:srgbClr val="671E75"/>
              </a:solidFill>
            </a:ln>
          </c:spPr>
          <c:marker>
            <c:symbol val="triangle"/>
            <c:size val="8"/>
            <c:spPr>
              <a:solidFill>
                <a:srgbClr val="671E75"/>
              </a:solidFill>
              <a:ln>
                <a:noFill/>
              </a:ln>
            </c:spPr>
          </c:marker>
          <c:cat>
            <c:numRef>
              <c:f>Sheet1!$A$2:$A$5</c:f>
              <c:numCache>
                <c:formatCode>General</c:formatCode>
                <c:ptCount val="4"/>
                <c:pt idx="0">
                  <c:v>2016</c:v>
                </c:pt>
                <c:pt idx="1">
                  <c:v>2017</c:v>
                </c:pt>
                <c:pt idx="2">
                  <c:v>2018</c:v>
                </c:pt>
                <c:pt idx="3">
                  <c:v>2019</c:v>
                </c:pt>
              </c:numCache>
            </c:numRef>
          </c:cat>
          <c:val>
            <c:numRef>
              <c:f>Sheet1!$D$2:$D$5</c:f>
              <c:numCache>
                <c:formatCode>0.0</c:formatCode>
                <c:ptCount val="4"/>
                <c:pt idx="0">
                  <c:v>7.5</c:v>
                </c:pt>
                <c:pt idx="1">
                  <c:v>7.7</c:v>
                </c:pt>
                <c:pt idx="2">
                  <c:v>8.9</c:v>
                </c:pt>
                <c:pt idx="3">
                  <c:v>8.6999999999999993</c:v>
                </c:pt>
              </c:numCache>
            </c:numRef>
          </c:val>
          <c:smooth val="0"/>
          <c:extLst>
            <c:ext xmlns:c16="http://schemas.microsoft.com/office/drawing/2014/chart" uri="{C3380CC4-5D6E-409C-BE32-E72D297353CC}">
              <c16:uniqueId val="{00000002-5594-424B-99B9-BA9A672F3456}"/>
            </c:ext>
          </c:extLst>
        </c:ser>
        <c:ser>
          <c:idx val="2"/>
          <c:order val="3"/>
          <c:tx>
            <c:strRef>
              <c:f>Sheet1!$E$1</c:f>
              <c:strCache>
                <c:ptCount val="1"/>
                <c:pt idx="0">
                  <c:v>Non-Hispanic Black</c:v>
                </c:pt>
              </c:strCache>
            </c:strRef>
          </c:tx>
          <c:spPr>
            <a:ln>
              <a:solidFill>
                <a:srgbClr val="FFC72C"/>
              </a:solidFill>
            </a:ln>
          </c:spPr>
          <c:marker>
            <c:symbol val="diamond"/>
            <c:size val="9"/>
            <c:spPr>
              <a:solidFill>
                <a:srgbClr val="FFC72C"/>
              </a:solidFill>
              <a:ln>
                <a:noFill/>
              </a:ln>
            </c:spPr>
          </c:marker>
          <c:cat>
            <c:numRef>
              <c:f>Sheet1!$A$2:$A$5</c:f>
              <c:numCache>
                <c:formatCode>General</c:formatCode>
                <c:ptCount val="4"/>
                <c:pt idx="0">
                  <c:v>2016</c:v>
                </c:pt>
                <c:pt idx="1">
                  <c:v>2017</c:v>
                </c:pt>
                <c:pt idx="2">
                  <c:v>2018</c:v>
                </c:pt>
                <c:pt idx="3">
                  <c:v>2019</c:v>
                </c:pt>
              </c:numCache>
            </c:numRef>
          </c:cat>
          <c:val>
            <c:numRef>
              <c:f>Sheet1!$E$2:$E$5</c:f>
              <c:numCache>
                <c:formatCode>0.0</c:formatCode>
                <c:ptCount val="4"/>
                <c:pt idx="0">
                  <c:v>11.3</c:v>
                </c:pt>
                <c:pt idx="1">
                  <c:v>11.6</c:v>
                </c:pt>
                <c:pt idx="2">
                  <c:v>11.9</c:v>
                </c:pt>
                <c:pt idx="3">
                  <c:v>12.3</c:v>
                </c:pt>
              </c:numCache>
            </c:numRef>
          </c:val>
          <c:smooth val="0"/>
          <c:extLst>
            <c:ext xmlns:c16="http://schemas.microsoft.com/office/drawing/2014/chart" uri="{C3380CC4-5D6E-409C-BE32-E72D297353CC}">
              <c16:uniqueId val="{00000003-5594-424B-99B9-BA9A672F3456}"/>
            </c:ext>
          </c:extLst>
        </c:ser>
        <c:ser>
          <c:idx val="4"/>
          <c:order val="4"/>
          <c:tx>
            <c:strRef>
              <c:f>Sheet1!$F$1</c:f>
              <c:strCache>
                <c:ptCount val="1"/>
                <c:pt idx="0">
                  <c:v>Non-Hispanic White</c:v>
                </c:pt>
              </c:strCache>
            </c:strRef>
          </c:tx>
          <c:spPr>
            <a:ln w="25400">
              <a:solidFill>
                <a:srgbClr val="70AD47">
                  <a:lumMod val="75000"/>
                </a:srgbClr>
              </a:solidFill>
            </a:ln>
          </c:spPr>
          <c:marker>
            <c:symbol val="star"/>
            <c:size val="7"/>
            <c:spPr>
              <a:noFill/>
              <a:ln>
                <a:solidFill>
                  <a:srgbClr val="548235"/>
                </a:solidFill>
              </a:ln>
            </c:spPr>
          </c:marker>
          <c:cat>
            <c:numRef>
              <c:f>Sheet1!$A$2:$A$5</c:f>
              <c:numCache>
                <c:formatCode>General</c:formatCode>
                <c:ptCount val="4"/>
                <c:pt idx="0">
                  <c:v>2016</c:v>
                </c:pt>
                <c:pt idx="1">
                  <c:v>2017</c:v>
                </c:pt>
                <c:pt idx="2">
                  <c:v>2018</c:v>
                </c:pt>
                <c:pt idx="3">
                  <c:v>2019</c:v>
                </c:pt>
              </c:numCache>
            </c:numRef>
          </c:cat>
          <c:val>
            <c:numRef>
              <c:f>Sheet1!$F$2:$F$5</c:f>
              <c:numCache>
                <c:formatCode>0.0</c:formatCode>
                <c:ptCount val="4"/>
                <c:pt idx="0">
                  <c:v>6.1</c:v>
                </c:pt>
                <c:pt idx="1">
                  <c:v>6</c:v>
                </c:pt>
                <c:pt idx="2">
                  <c:v>6.3</c:v>
                </c:pt>
                <c:pt idx="3">
                  <c:v>6.6</c:v>
                </c:pt>
              </c:numCache>
            </c:numRef>
          </c:val>
          <c:smooth val="0"/>
          <c:extLst>
            <c:ext xmlns:c16="http://schemas.microsoft.com/office/drawing/2014/chart" uri="{C3380CC4-5D6E-409C-BE32-E72D297353CC}">
              <c16:uniqueId val="{00000004-5594-424B-99B9-BA9A672F345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sz="1400"/>
            </a:pPr>
            <a:endParaRPr lang="en-US"/>
          </a:p>
        </c:txPr>
        <c:crossAx val="158010752"/>
        <c:crosses val="autoZero"/>
        <c:auto val="1"/>
        <c:lblAlgn val="ctr"/>
        <c:lblOffset val="100"/>
        <c:noMultiLvlLbl val="0"/>
      </c:catAx>
      <c:valAx>
        <c:axId val="158010752"/>
        <c:scaling>
          <c:orientation val="minMax"/>
          <c:max val="14"/>
          <c:min val="0"/>
        </c:scaling>
        <c:delete val="0"/>
        <c:axPos val="l"/>
        <c:majorGridlines/>
        <c:title>
          <c:tx>
            <c:rich>
              <a:bodyPr rot="-5400000" vert="horz"/>
              <a:lstStyle/>
              <a:p>
                <a:pPr>
                  <a:defRPr sz="1400"/>
                </a:pPr>
                <a:r>
                  <a:rPr lang="en-US" sz="1400" dirty="0"/>
                  <a:t>Rate</a:t>
                </a:r>
                <a:r>
                  <a:rPr lang="en-US" sz="1400" baseline="0" dirty="0"/>
                  <a:t> per 1,000 Deliveries</a:t>
                </a:r>
                <a:endParaRPr lang="en-US" sz="1400" dirty="0"/>
              </a:p>
            </c:rich>
          </c:tx>
          <c:layout>
            <c:manualLayout>
              <c:xMode val="edge"/>
              <c:yMode val="edge"/>
              <c:x val="0"/>
              <c:y val="0.27205183982352399"/>
            </c:manualLayout>
          </c:layout>
          <c:overlay val="0"/>
        </c:title>
        <c:numFmt formatCode="#,##0" sourceLinked="0"/>
        <c:majorTickMark val="out"/>
        <c:minorTickMark val="none"/>
        <c:tickLblPos val="nextTo"/>
        <c:txPr>
          <a:bodyPr/>
          <a:lstStyle/>
          <a:p>
            <a:pPr>
              <a:defRPr sz="1400"/>
            </a:pPr>
            <a:endParaRPr lang="en-US"/>
          </a:p>
        </c:txPr>
        <c:crossAx val="123682176"/>
        <c:crosses val="autoZero"/>
        <c:crossBetween val="between"/>
        <c:majorUnit val="2"/>
      </c:valAx>
    </c:plotArea>
    <c:legend>
      <c:legendPos val="t"/>
      <c:layout>
        <c:manualLayout>
          <c:xMode val="edge"/>
          <c:yMode val="edge"/>
          <c:x val="0"/>
          <c:y val="1.8618099566822439E-3"/>
          <c:w val="1"/>
          <c:h val="0.18128507564603205"/>
        </c:manualLayout>
      </c:layout>
      <c:overlay val="0"/>
      <c:txPr>
        <a:bodyPr/>
        <a:lstStyle/>
        <a:p>
          <a:pPr>
            <a:defRPr sz="1400"/>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92334147886688"/>
          <c:y val="0.21871078615173103"/>
          <c:w val="0.81707665852113309"/>
          <c:h val="0.6972069116360455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2016</c:v>
                </c:pt>
                <c:pt idx="1">
                  <c:v>2017</c:v>
                </c:pt>
                <c:pt idx="2">
                  <c:v>2018</c:v>
                </c:pt>
                <c:pt idx="3">
                  <c:v>2019</c:v>
                </c:pt>
              </c:numCache>
            </c:numRef>
          </c:cat>
          <c:val>
            <c:numRef>
              <c:f>Sheet1!$B$2:$B$5</c:f>
              <c:numCache>
                <c:formatCode>0.00</c:formatCode>
                <c:ptCount val="4"/>
                <c:pt idx="0">
                  <c:v>53.2</c:v>
                </c:pt>
                <c:pt idx="1">
                  <c:v>58.33</c:v>
                </c:pt>
                <c:pt idx="2">
                  <c:v>63.81</c:v>
                </c:pt>
                <c:pt idx="3">
                  <c:v>69.3</c:v>
                </c:pt>
              </c:numCache>
            </c:numRef>
          </c:val>
          <c:smooth val="0"/>
          <c:extLst>
            <c:ext xmlns:c16="http://schemas.microsoft.com/office/drawing/2014/chart" uri="{C3380CC4-5D6E-409C-BE32-E72D297353CC}">
              <c16:uniqueId val="{00000000-1C11-4190-8116-2C1CF8A71238}"/>
            </c:ext>
          </c:extLst>
        </c:ser>
        <c:ser>
          <c:idx val="0"/>
          <c:order val="1"/>
          <c:tx>
            <c:strRef>
              <c:f>Sheet1!$C$1</c:f>
              <c:strCache>
                <c:ptCount val="1"/>
                <c:pt idx="0">
                  <c:v>Hispanic</c:v>
                </c:pt>
              </c:strCache>
            </c:strRef>
          </c:tx>
          <c:spPr>
            <a:ln>
              <a:solidFill>
                <a:srgbClr val="005EB8"/>
              </a:solidFill>
            </a:ln>
          </c:spPr>
          <c:marker>
            <c:symbol val="square"/>
            <c:size val="7"/>
            <c:spPr>
              <a:solidFill>
                <a:srgbClr val="005EB8"/>
              </a:solidFill>
              <a:ln>
                <a:noFill/>
              </a:ln>
            </c:spPr>
          </c:marker>
          <c:cat>
            <c:numRef>
              <c:f>Sheet1!$A$2:$A$5</c:f>
              <c:numCache>
                <c:formatCode>General</c:formatCode>
                <c:ptCount val="4"/>
                <c:pt idx="0">
                  <c:v>2016</c:v>
                </c:pt>
                <c:pt idx="1">
                  <c:v>2017</c:v>
                </c:pt>
                <c:pt idx="2">
                  <c:v>2018</c:v>
                </c:pt>
                <c:pt idx="3">
                  <c:v>2019</c:v>
                </c:pt>
              </c:numCache>
            </c:numRef>
          </c:cat>
          <c:val>
            <c:numRef>
              <c:f>Sheet1!$C$2:$C$5</c:f>
              <c:numCache>
                <c:formatCode>0.00</c:formatCode>
                <c:ptCount val="4"/>
                <c:pt idx="0">
                  <c:v>53.8</c:v>
                </c:pt>
                <c:pt idx="1">
                  <c:v>59.4</c:v>
                </c:pt>
                <c:pt idx="2">
                  <c:v>65.400000000000006</c:v>
                </c:pt>
                <c:pt idx="3">
                  <c:v>69.7</c:v>
                </c:pt>
              </c:numCache>
            </c:numRef>
          </c:val>
          <c:smooth val="0"/>
          <c:extLst>
            <c:ext xmlns:c16="http://schemas.microsoft.com/office/drawing/2014/chart" uri="{C3380CC4-5D6E-409C-BE32-E72D297353CC}">
              <c16:uniqueId val="{00000001-1C11-4190-8116-2C1CF8A71238}"/>
            </c:ext>
          </c:extLst>
        </c:ser>
        <c:ser>
          <c:idx val="1"/>
          <c:order val="2"/>
          <c:tx>
            <c:strRef>
              <c:f>Sheet1!$D$1</c:f>
              <c:strCache>
                <c:ptCount val="1"/>
                <c:pt idx="0">
                  <c:v>Non-Hispanic API</c:v>
                </c:pt>
              </c:strCache>
            </c:strRef>
          </c:tx>
          <c:spPr>
            <a:ln>
              <a:solidFill>
                <a:srgbClr val="671E75"/>
              </a:solidFill>
            </a:ln>
          </c:spPr>
          <c:marker>
            <c:symbol val="triangle"/>
            <c:size val="8"/>
            <c:spPr>
              <a:solidFill>
                <a:srgbClr val="671E75"/>
              </a:solidFill>
              <a:ln>
                <a:noFill/>
              </a:ln>
            </c:spPr>
          </c:marker>
          <c:cat>
            <c:numRef>
              <c:f>Sheet1!$A$2:$A$5</c:f>
              <c:numCache>
                <c:formatCode>General</c:formatCode>
                <c:ptCount val="4"/>
                <c:pt idx="0">
                  <c:v>2016</c:v>
                </c:pt>
                <c:pt idx="1">
                  <c:v>2017</c:v>
                </c:pt>
                <c:pt idx="2">
                  <c:v>2018</c:v>
                </c:pt>
                <c:pt idx="3">
                  <c:v>2019</c:v>
                </c:pt>
              </c:numCache>
            </c:numRef>
          </c:cat>
          <c:val>
            <c:numRef>
              <c:f>Sheet1!$D$2:$D$5</c:f>
              <c:numCache>
                <c:formatCode>0.00</c:formatCode>
                <c:ptCount val="4"/>
                <c:pt idx="0">
                  <c:v>34.799999999999997</c:v>
                </c:pt>
                <c:pt idx="1">
                  <c:v>41</c:v>
                </c:pt>
                <c:pt idx="2">
                  <c:v>45</c:v>
                </c:pt>
                <c:pt idx="3">
                  <c:v>49.3</c:v>
                </c:pt>
              </c:numCache>
            </c:numRef>
          </c:val>
          <c:smooth val="0"/>
          <c:extLst>
            <c:ext xmlns:c16="http://schemas.microsoft.com/office/drawing/2014/chart" uri="{C3380CC4-5D6E-409C-BE32-E72D297353CC}">
              <c16:uniqueId val="{00000002-1C11-4190-8116-2C1CF8A71238}"/>
            </c:ext>
          </c:extLst>
        </c:ser>
        <c:ser>
          <c:idx val="2"/>
          <c:order val="3"/>
          <c:tx>
            <c:strRef>
              <c:f>Sheet1!$E$1</c:f>
              <c:strCache>
                <c:ptCount val="1"/>
                <c:pt idx="0">
                  <c:v>Non-Hispanic Black</c:v>
                </c:pt>
              </c:strCache>
            </c:strRef>
          </c:tx>
          <c:spPr>
            <a:ln>
              <a:solidFill>
                <a:srgbClr val="FFC72C"/>
              </a:solidFill>
            </a:ln>
          </c:spPr>
          <c:marker>
            <c:symbol val="diamond"/>
            <c:size val="9"/>
            <c:spPr>
              <a:solidFill>
                <a:srgbClr val="FFC72C"/>
              </a:solidFill>
              <a:ln>
                <a:noFill/>
              </a:ln>
            </c:spPr>
          </c:marker>
          <c:cat>
            <c:numRef>
              <c:f>Sheet1!$A$2:$A$5</c:f>
              <c:numCache>
                <c:formatCode>General</c:formatCode>
                <c:ptCount val="4"/>
                <c:pt idx="0">
                  <c:v>2016</c:v>
                </c:pt>
                <c:pt idx="1">
                  <c:v>2017</c:v>
                </c:pt>
                <c:pt idx="2">
                  <c:v>2018</c:v>
                </c:pt>
                <c:pt idx="3">
                  <c:v>2019</c:v>
                </c:pt>
              </c:numCache>
            </c:numRef>
          </c:cat>
          <c:val>
            <c:numRef>
              <c:f>Sheet1!$E$2:$E$5</c:f>
              <c:numCache>
                <c:formatCode>0.00</c:formatCode>
                <c:ptCount val="4"/>
                <c:pt idx="0">
                  <c:v>77</c:v>
                </c:pt>
                <c:pt idx="1">
                  <c:v>83.9</c:v>
                </c:pt>
                <c:pt idx="2">
                  <c:v>91.1</c:v>
                </c:pt>
                <c:pt idx="3">
                  <c:v>99.2</c:v>
                </c:pt>
              </c:numCache>
            </c:numRef>
          </c:val>
          <c:smooth val="0"/>
          <c:extLst>
            <c:ext xmlns:c16="http://schemas.microsoft.com/office/drawing/2014/chart" uri="{C3380CC4-5D6E-409C-BE32-E72D297353CC}">
              <c16:uniqueId val="{00000003-1C11-4190-8116-2C1CF8A71238}"/>
            </c:ext>
          </c:extLst>
        </c:ser>
        <c:ser>
          <c:idx val="4"/>
          <c:order val="4"/>
          <c:tx>
            <c:strRef>
              <c:f>Sheet1!$F$1</c:f>
              <c:strCache>
                <c:ptCount val="1"/>
                <c:pt idx="0">
                  <c:v>Non-Hispanic White</c:v>
                </c:pt>
              </c:strCache>
            </c:strRef>
          </c:tx>
          <c:spPr>
            <a:ln w="25400">
              <a:solidFill>
                <a:srgbClr val="70AD47">
                  <a:lumMod val="75000"/>
                </a:srgbClr>
              </a:solidFill>
            </a:ln>
          </c:spPr>
          <c:marker>
            <c:symbol val="star"/>
            <c:size val="7"/>
            <c:spPr>
              <a:noFill/>
              <a:ln>
                <a:solidFill>
                  <a:srgbClr val="548235"/>
                </a:solidFill>
              </a:ln>
            </c:spPr>
          </c:marker>
          <c:cat>
            <c:numRef>
              <c:f>Sheet1!$A$2:$A$5</c:f>
              <c:numCache>
                <c:formatCode>General</c:formatCode>
                <c:ptCount val="4"/>
                <c:pt idx="0">
                  <c:v>2016</c:v>
                </c:pt>
                <c:pt idx="1">
                  <c:v>2017</c:v>
                </c:pt>
                <c:pt idx="2">
                  <c:v>2018</c:v>
                </c:pt>
                <c:pt idx="3">
                  <c:v>2019</c:v>
                </c:pt>
              </c:numCache>
            </c:numRef>
          </c:cat>
          <c:val>
            <c:numRef>
              <c:f>Sheet1!$F$2:$F$5</c:f>
              <c:numCache>
                <c:formatCode>0.00</c:formatCode>
                <c:ptCount val="4"/>
                <c:pt idx="0">
                  <c:v>45.8</c:v>
                </c:pt>
                <c:pt idx="1">
                  <c:v>52.8</c:v>
                </c:pt>
                <c:pt idx="2">
                  <c:v>57.7</c:v>
                </c:pt>
                <c:pt idx="3">
                  <c:v>62.8</c:v>
                </c:pt>
              </c:numCache>
            </c:numRef>
          </c:val>
          <c:smooth val="0"/>
          <c:extLst>
            <c:ext xmlns:c16="http://schemas.microsoft.com/office/drawing/2014/chart" uri="{C3380CC4-5D6E-409C-BE32-E72D297353CC}">
              <c16:uniqueId val="{00000004-1C11-4190-8116-2C1CF8A71238}"/>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sz="1400"/>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sz="1400"/>
                </a:pPr>
                <a:r>
                  <a:rPr lang="en-US" sz="1400"/>
                  <a:t>Rate per 1,000</a:t>
                </a:r>
                <a:r>
                  <a:rPr lang="en-US" sz="1400" baseline="0"/>
                  <a:t> Deliveries</a:t>
                </a:r>
                <a:endParaRPr lang="en-US" sz="1400"/>
              </a:p>
            </c:rich>
          </c:tx>
          <c:layout>
            <c:manualLayout>
              <c:xMode val="edge"/>
              <c:yMode val="edge"/>
              <c:x val="0"/>
              <c:y val="0.26670713035870519"/>
            </c:manualLayout>
          </c:layout>
          <c:overlay val="0"/>
        </c:title>
        <c:numFmt formatCode="#,##0" sourceLinked="0"/>
        <c:majorTickMark val="out"/>
        <c:minorTickMark val="none"/>
        <c:tickLblPos val="nextTo"/>
        <c:txPr>
          <a:bodyPr/>
          <a:lstStyle/>
          <a:p>
            <a:pPr>
              <a:defRPr sz="1400"/>
            </a:pPr>
            <a:endParaRPr lang="en-US"/>
          </a:p>
        </c:txPr>
        <c:crossAx val="123682176"/>
        <c:crosses val="autoZero"/>
        <c:crossBetween val="between"/>
        <c:majorUnit val="10"/>
      </c:valAx>
    </c:plotArea>
    <c:legend>
      <c:legendPos val="t"/>
      <c:layout>
        <c:manualLayout>
          <c:xMode val="edge"/>
          <c:yMode val="edge"/>
          <c:x val="1.2234020801243171E-3"/>
          <c:y val="2.9880249343832029E-3"/>
          <c:w val="0.99568527491755854"/>
          <c:h val="0.17332075678040246"/>
        </c:manualLayout>
      </c:layout>
      <c:overlay val="0"/>
      <c:txPr>
        <a:bodyPr/>
        <a:lstStyle/>
        <a:p>
          <a:pPr>
            <a:defRPr sz="1400"/>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80900464365032"/>
          <c:y val="0.22511725964809953"/>
          <c:w val="0.79082542566794534"/>
          <c:h val="0.6946173720472441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2016</c:v>
                </c:pt>
                <c:pt idx="1">
                  <c:v>2017</c:v>
                </c:pt>
                <c:pt idx="2">
                  <c:v>2018</c:v>
                </c:pt>
                <c:pt idx="3">
                  <c:v>2019</c:v>
                </c:pt>
              </c:numCache>
            </c:numRef>
          </c:cat>
          <c:val>
            <c:numRef>
              <c:f>Sheet1!$B$2:$B$5</c:f>
              <c:numCache>
                <c:formatCode>0.0</c:formatCode>
                <c:ptCount val="4"/>
                <c:pt idx="0">
                  <c:v>53.2</c:v>
                </c:pt>
                <c:pt idx="1">
                  <c:v>58.33</c:v>
                </c:pt>
                <c:pt idx="2">
                  <c:v>63.81</c:v>
                </c:pt>
                <c:pt idx="3">
                  <c:v>69.3</c:v>
                </c:pt>
              </c:numCache>
            </c:numRef>
          </c:val>
          <c:smooth val="0"/>
          <c:extLst>
            <c:ext xmlns:c16="http://schemas.microsoft.com/office/drawing/2014/chart" uri="{C3380CC4-5D6E-409C-BE32-E72D297353CC}">
              <c16:uniqueId val="{00000000-A21A-414D-9E2C-C1DC2A7A5781}"/>
            </c:ext>
          </c:extLst>
        </c:ser>
        <c:ser>
          <c:idx val="0"/>
          <c:order val="1"/>
          <c:tx>
            <c:strRef>
              <c:f>Sheet1!$C$1</c:f>
              <c:strCache>
                <c:ptCount val="1"/>
                <c:pt idx="0">
                  <c:v>CAH</c:v>
                </c:pt>
              </c:strCache>
            </c:strRef>
          </c:tx>
          <c:spPr>
            <a:ln>
              <a:solidFill>
                <a:srgbClr val="005EB8"/>
              </a:solidFill>
            </a:ln>
          </c:spPr>
          <c:marker>
            <c:symbol val="square"/>
            <c:size val="7"/>
            <c:spPr>
              <a:solidFill>
                <a:srgbClr val="005EB8"/>
              </a:solidFill>
              <a:ln>
                <a:noFill/>
              </a:ln>
            </c:spPr>
          </c:marker>
          <c:cat>
            <c:numRef>
              <c:f>Sheet1!$A$2:$A$5</c:f>
              <c:numCache>
                <c:formatCode>General</c:formatCode>
                <c:ptCount val="4"/>
                <c:pt idx="0">
                  <c:v>2016</c:v>
                </c:pt>
                <c:pt idx="1">
                  <c:v>2017</c:v>
                </c:pt>
                <c:pt idx="2">
                  <c:v>2018</c:v>
                </c:pt>
                <c:pt idx="3">
                  <c:v>2019</c:v>
                </c:pt>
              </c:numCache>
            </c:numRef>
          </c:cat>
          <c:val>
            <c:numRef>
              <c:f>Sheet1!$C$2:$C$5</c:f>
              <c:numCache>
                <c:formatCode>0.0</c:formatCode>
                <c:ptCount val="4"/>
                <c:pt idx="0">
                  <c:v>34.630000000000003</c:v>
                </c:pt>
                <c:pt idx="1">
                  <c:v>38.130000000000003</c:v>
                </c:pt>
                <c:pt idx="2">
                  <c:v>45.46</c:v>
                </c:pt>
                <c:pt idx="3">
                  <c:v>43.35</c:v>
                </c:pt>
              </c:numCache>
            </c:numRef>
          </c:val>
          <c:smooth val="0"/>
          <c:extLst>
            <c:ext xmlns:c16="http://schemas.microsoft.com/office/drawing/2014/chart" uri="{C3380CC4-5D6E-409C-BE32-E72D297353CC}">
              <c16:uniqueId val="{00000001-A21A-414D-9E2C-C1DC2A7A5781}"/>
            </c:ext>
          </c:extLst>
        </c:ser>
        <c:ser>
          <c:idx val="1"/>
          <c:order val="2"/>
          <c:tx>
            <c:strRef>
              <c:f>Sheet1!$D$1</c:f>
              <c:strCache>
                <c:ptCount val="1"/>
                <c:pt idx="0">
                  <c:v>Not CAH</c:v>
                </c:pt>
              </c:strCache>
            </c:strRef>
          </c:tx>
          <c:spPr>
            <a:ln>
              <a:solidFill>
                <a:srgbClr val="671E75"/>
              </a:solidFill>
            </a:ln>
          </c:spPr>
          <c:marker>
            <c:symbol val="triangle"/>
            <c:size val="8"/>
            <c:spPr>
              <a:solidFill>
                <a:srgbClr val="671E75"/>
              </a:solidFill>
              <a:ln>
                <a:noFill/>
              </a:ln>
            </c:spPr>
          </c:marker>
          <c:cat>
            <c:numRef>
              <c:f>Sheet1!$A$2:$A$5</c:f>
              <c:numCache>
                <c:formatCode>General</c:formatCode>
                <c:ptCount val="4"/>
                <c:pt idx="0">
                  <c:v>2016</c:v>
                </c:pt>
                <c:pt idx="1">
                  <c:v>2017</c:v>
                </c:pt>
                <c:pt idx="2">
                  <c:v>2018</c:v>
                </c:pt>
                <c:pt idx="3">
                  <c:v>2019</c:v>
                </c:pt>
              </c:numCache>
            </c:numRef>
          </c:cat>
          <c:val>
            <c:numRef>
              <c:f>Sheet1!$D$2:$D$5</c:f>
              <c:numCache>
                <c:formatCode>0.0</c:formatCode>
                <c:ptCount val="4"/>
                <c:pt idx="0">
                  <c:v>53.56</c:v>
                </c:pt>
                <c:pt idx="1">
                  <c:v>58.71</c:v>
                </c:pt>
                <c:pt idx="2">
                  <c:v>64.22</c:v>
                </c:pt>
                <c:pt idx="3">
                  <c:v>69.78</c:v>
                </c:pt>
              </c:numCache>
            </c:numRef>
          </c:val>
          <c:smooth val="0"/>
          <c:extLst>
            <c:ext xmlns:c16="http://schemas.microsoft.com/office/drawing/2014/chart" uri="{C3380CC4-5D6E-409C-BE32-E72D297353CC}">
              <c16:uniqueId val="{00000002-A21A-414D-9E2C-C1DC2A7A5781}"/>
            </c:ext>
          </c:extLst>
        </c:ser>
        <c:ser>
          <c:idx val="2"/>
          <c:order val="3"/>
          <c:tx>
            <c:strRef>
              <c:f>Sheet1!$E$1</c:f>
              <c:strCache>
                <c:ptCount val="1"/>
                <c:pt idx="0">
                  <c:v>Minority Serving</c:v>
                </c:pt>
              </c:strCache>
            </c:strRef>
          </c:tx>
          <c:spPr>
            <a:ln>
              <a:solidFill>
                <a:srgbClr val="FFC72C"/>
              </a:solidFill>
            </a:ln>
          </c:spPr>
          <c:marker>
            <c:symbol val="diamond"/>
            <c:size val="9"/>
            <c:spPr>
              <a:solidFill>
                <a:srgbClr val="FFC72C"/>
              </a:solidFill>
              <a:ln>
                <a:noFill/>
              </a:ln>
            </c:spPr>
          </c:marker>
          <c:cat>
            <c:numRef>
              <c:f>Sheet1!$A$2:$A$5</c:f>
              <c:numCache>
                <c:formatCode>General</c:formatCode>
                <c:ptCount val="4"/>
                <c:pt idx="0">
                  <c:v>2016</c:v>
                </c:pt>
                <c:pt idx="1">
                  <c:v>2017</c:v>
                </c:pt>
                <c:pt idx="2">
                  <c:v>2018</c:v>
                </c:pt>
                <c:pt idx="3">
                  <c:v>2019</c:v>
                </c:pt>
              </c:numCache>
            </c:numRef>
          </c:cat>
          <c:val>
            <c:numRef>
              <c:f>Sheet1!$E$2:$E$5</c:f>
              <c:numCache>
                <c:formatCode>0.0</c:formatCode>
                <c:ptCount val="4"/>
                <c:pt idx="0">
                  <c:v>58.1</c:v>
                </c:pt>
                <c:pt idx="1">
                  <c:v>64.5</c:v>
                </c:pt>
                <c:pt idx="2">
                  <c:v>70.599999999999994</c:v>
                </c:pt>
                <c:pt idx="3">
                  <c:v>75.900000000000006</c:v>
                </c:pt>
              </c:numCache>
            </c:numRef>
          </c:val>
          <c:smooth val="0"/>
          <c:extLst>
            <c:ext xmlns:c16="http://schemas.microsoft.com/office/drawing/2014/chart" uri="{C3380CC4-5D6E-409C-BE32-E72D297353CC}">
              <c16:uniqueId val="{00000003-A21A-414D-9E2C-C1DC2A7A5781}"/>
            </c:ext>
          </c:extLst>
        </c:ser>
        <c:ser>
          <c:idx val="4"/>
          <c:order val="4"/>
          <c:tx>
            <c:strRef>
              <c:f>Sheet1!$F$1</c:f>
              <c:strCache>
                <c:ptCount val="1"/>
                <c:pt idx="0">
                  <c:v>Not Minority Serving</c:v>
                </c:pt>
              </c:strCache>
            </c:strRef>
          </c:tx>
          <c:spPr>
            <a:ln w="25400">
              <a:solidFill>
                <a:srgbClr val="70AD47">
                  <a:lumMod val="75000"/>
                </a:srgbClr>
              </a:solidFill>
            </a:ln>
          </c:spPr>
          <c:marker>
            <c:symbol val="star"/>
            <c:size val="7"/>
            <c:spPr>
              <a:noFill/>
              <a:ln>
                <a:solidFill>
                  <a:srgbClr val="548235"/>
                </a:solidFill>
              </a:ln>
            </c:spPr>
          </c:marker>
          <c:cat>
            <c:numRef>
              <c:f>Sheet1!$A$2:$A$5</c:f>
              <c:numCache>
                <c:formatCode>General</c:formatCode>
                <c:ptCount val="4"/>
                <c:pt idx="0">
                  <c:v>2016</c:v>
                </c:pt>
                <c:pt idx="1">
                  <c:v>2017</c:v>
                </c:pt>
                <c:pt idx="2">
                  <c:v>2018</c:v>
                </c:pt>
                <c:pt idx="3">
                  <c:v>2019</c:v>
                </c:pt>
              </c:numCache>
            </c:numRef>
          </c:cat>
          <c:val>
            <c:numRef>
              <c:f>Sheet1!$F$2:$F$5</c:f>
              <c:numCache>
                <c:formatCode>0.0</c:formatCode>
                <c:ptCount val="4"/>
                <c:pt idx="0">
                  <c:v>49.7</c:v>
                </c:pt>
                <c:pt idx="1">
                  <c:v>54</c:v>
                </c:pt>
                <c:pt idx="2">
                  <c:v>59.1</c:v>
                </c:pt>
                <c:pt idx="3">
                  <c:v>64.400000000000006</c:v>
                </c:pt>
              </c:numCache>
            </c:numRef>
          </c:val>
          <c:smooth val="0"/>
          <c:extLst>
            <c:ext xmlns:c16="http://schemas.microsoft.com/office/drawing/2014/chart" uri="{C3380CC4-5D6E-409C-BE32-E72D297353CC}">
              <c16:uniqueId val="{00000004-A21A-414D-9E2C-C1DC2A7A578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sz="1400"/>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sz="1400"/>
                </a:pPr>
                <a:r>
                  <a:rPr lang="en-US" sz="1400"/>
                  <a:t>Rate per 1,000 Deliveries</a:t>
                </a:r>
              </a:p>
            </c:rich>
          </c:tx>
          <c:layout>
            <c:manualLayout>
              <c:xMode val="edge"/>
              <c:yMode val="edge"/>
              <c:x val="1.2996638930377565E-2"/>
              <c:y val="0.26623906386701662"/>
            </c:manualLayout>
          </c:layout>
          <c:overlay val="0"/>
        </c:title>
        <c:numFmt formatCode="#,##0" sourceLinked="0"/>
        <c:majorTickMark val="out"/>
        <c:minorTickMark val="none"/>
        <c:tickLblPos val="nextTo"/>
        <c:txPr>
          <a:bodyPr/>
          <a:lstStyle/>
          <a:p>
            <a:pPr>
              <a:defRPr sz="1400"/>
            </a:pPr>
            <a:endParaRPr lang="en-US"/>
          </a:p>
        </c:txPr>
        <c:crossAx val="123682176"/>
        <c:crosses val="autoZero"/>
        <c:crossBetween val="between"/>
        <c:majorUnit val="10"/>
      </c:valAx>
    </c:plotArea>
    <c:legend>
      <c:legendPos val="t"/>
      <c:layout>
        <c:manualLayout>
          <c:xMode val="edge"/>
          <c:yMode val="edge"/>
          <c:x val="1.7135069654754694E-2"/>
          <c:y val="0"/>
          <c:w val="0.98286493034524536"/>
          <c:h val="0.17662210192475941"/>
        </c:manualLayout>
      </c:layout>
      <c:overlay val="0"/>
      <c:txPr>
        <a:bodyPr/>
        <a:lstStyle/>
        <a:p>
          <a:pPr>
            <a:defRPr sz="1400"/>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2983767654043243"/>
          <c:w val="0.89196763165575754"/>
          <c:h val="0.7588852174728159"/>
        </c:manualLayout>
      </c:layout>
      <c:lineChart>
        <c:grouping val="standard"/>
        <c:varyColors val="0"/>
        <c:ser>
          <c:idx val="3"/>
          <c:order val="0"/>
          <c:tx>
            <c:strRef>
              <c:f>Sheet1!$A$2</c:f>
              <c:strCache>
                <c:ptCount val="1"/>
                <c:pt idx="0">
                  <c:v>Metropolitan</c:v>
                </c:pt>
              </c:strCache>
            </c:strRef>
          </c:tx>
          <c:spPr>
            <a:ln w="25400">
              <a:solidFill>
                <a:sysClr val="windowText" lastClr="000000"/>
              </a:solidFill>
            </a:ln>
          </c:spPr>
          <c:marker>
            <c:symbol val="circle"/>
            <c:size val="7"/>
            <c:spPr>
              <a:solidFill>
                <a:sysClr val="windowText" lastClr="000000"/>
              </a:solidFill>
              <a:ln>
                <a:noFill/>
              </a:ln>
            </c:spPr>
          </c:marker>
          <c:cat>
            <c:strRef>
              <c:f>Sheet1!$B$1:$C$1</c:f>
              <c:strCache>
                <c:ptCount val="2"/>
                <c:pt idx="0">
                  <c:v>2010</c:v>
                </c:pt>
                <c:pt idx="1">
                  <c:v>2020</c:v>
                </c:pt>
              </c:strCache>
            </c:strRef>
          </c:cat>
          <c:val>
            <c:numRef>
              <c:f>Sheet1!$B$2:$C$2</c:f>
              <c:numCache>
                <c:formatCode>General</c:formatCode>
                <c:ptCount val="2"/>
                <c:pt idx="0">
                  <c:v>85</c:v>
                </c:pt>
                <c:pt idx="1">
                  <c:v>86.1</c:v>
                </c:pt>
              </c:numCache>
            </c:numRef>
          </c:val>
          <c:smooth val="0"/>
          <c:extLst>
            <c:ext xmlns:c16="http://schemas.microsoft.com/office/drawing/2014/chart" uri="{C3380CC4-5D6E-409C-BE32-E72D297353CC}">
              <c16:uniqueId val="{00000000-BA36-489A-A123-4F706289896D}"/>
            </c:ext>
          </c:extLst>
        </c:ser>
        <c:ser>
          <c:idx val="0"/>
          <c:order val="1"/>
          <c:tx>
            <c:strRef>
              <c:f>Sheet1!$A$3</c:f>
              <c:strCache>
                <c:ptCount val="1"/>
                <c:pt idx="0">
                  <c:v>Nonmetropolitan</c:v>
                </c:pt>
              </c:strCache>
            </c:strRef>
          </c:tx>
          <c:spPr>
            <a:ln>
              <a:solidFill>
                <a:srgbClr val="005EB8"/>
              </a:solidFill>
            </a:ln>
          </c:spPr>
          <c:marker>
            <c:symbol val="square"/>
            <c:size val="7"/>
            <c:spPr>
              <a:solidFill>
                <a:srgbClr val="005EB8"/>
              </a:solidFill>
              <a:ln>
                <a:noFill/>
              </a:ln>
            </c:spPr>
          </c:marker>
          <c:cat>
            <c:strRef>
              <c:f>Sheet1!$B$1:$C$1</c:f>
              <c:strCache>
                <c:ptCount val="2"/>
                <c:pt idx="0">
                  <c:v>2010</c:v>
                </c:pt>
                <c:pt idx="1">
                  <c:v>2020</c:v>
                </c:pt>
              </c:strCache>
            </c:strRef>
          </c:cat>
          <c:val>
            <c:numRef>
              <c:f>Sheet1!$B$3:$C$3</c:f>
              <c:numCache>
                <c:formatCode>General</c:formatCode>
                <c:ptCount val="2"/>
                <c:pt idx="0">
                  <c:v>15</c:v>
                </c:pt>
                <c:pt idx="1">
                  <c:v>13.9</c:v>
                </c:pt>
              </c:numCache>
            </c:numRef>
          </c:val>
          <c:smooth val="0"/>
          <c:extLst>
            <c:ext xmlns:c16="http://schemas.microsoft.com/office/drawing/2014/chart" uri="{C3380CC4-5D6E-409C-BE32-E72D297353CC}">
              <c16:uniqueId val="{00000001-BA36-489A-A123-4F706289896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scaling>
        <c:delete val="0"/>
        <c:axPos val="l"/>
        <c:majorGridlines/>
        <c:title>
          <c:tx>
            <c:rich>
              <a:bodyPr rot="-5400000" vert="horz"/>
              <a:lstStyle/>
              <a:p>
                <a:pPr>
                  <a:defRPr/>
                </a:pPr>
                <a:r>
                  <a:rPr lang="en-US"/>
                  <a:t>Percent</a:t>
                </a:r>
              </a:p>
            </c:rich>
          </c:tx>
          <c:layout>
            <c:manualLayout>
              <c:xMode val="edge"/>
              <c:yMode val="edge"/>
              <c:x val="4.6296296296296294E-3"/>
              <c:y val="0.40304996597647519"/>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4.3146689997083697E-3"/>
          <c:y val="1.0563807364988468E-2"/>
          <c:w val="0.99568527491755854"/>
          <c:h val="8.7621859767529064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98371357426476"/>
          <c:y val="0.24234300257922306"/>
          <c:w val="0.81965071673733092"/>
          <c:h val="0.66996710638442925"/>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2016</c:v>
                </c:pt>
                <c:pt idx="1">
                  <c:v>2017</c:v>
                </c:pt>
                <c:pt idx="2">
                  <c:v>2018</c:v>
                </c:pt>
                <c:pt idx="3">
                  <c:v>2019</c:v>
                </c:pt>
              </c:numCache>
            </c:numRef>
          </c:cat>
          <c:val>
            <c:numRef>
              <c:f>Sheet1!$B$2:$B$5</c:f>
              <c:numCache>
                <c:formatCode>0.0</c:formatCode>
                <c:ptCount val="4"/>
                <c:pt idx="0">
                  <c:v>34.08</c:v>
                </c:pt>
                <c:pt idx="1">
                  <c:v>37.28</c:v>
                </c:pt>
                <c:pt idx="2">
                  <c:v>40.340000000000003</c:v>
                </c:pt>
                <c:pt idx="3">
                  <c:v>43.45</c:v>
                </c:pt>
              </c:numCache>
            </c:numRef>
          </c:val>
          <c:smooth val="0"/>
          <c:extLst>
            <c:ext xmlns:c16="http://schemas.microsoft.com/office/drawing/2014/chart" uri="{C3380CC4-5D6E-409C-BE32-E72D297353CC}">
              <c16:uniqueId val="{00000000-E4AC-4FCF-9A51-31588CD25319}"/>
            </c:ext>
          </c:extLst>
        </c:ser>
        <c:ser>
          <c:idx val="0"/>
          <c:order val="1"/>
          <c:tx>
            <c:strRef>
              <c:f>Sheet1!$C$1</c:f>
              <c:strCache>
                <c:ptCount val="1"/>
                <c:pt idx="0">
                  <c:v>Hispanic</c:v>
                </c:pt>
              </c:strCache>
            </c:strRef>
          </c:tx>
          <c:spPr>
            <a:ln>
              <a:solidFill>
                <a:srgbClr val="005EB8"/>
              </a:solidFill>
            </a:ln>
          </c:spPr>
          <c:marker>
            <c:symbol val="square"/>
            <c:size val="7"/>
            <c:spPr>
              <a:solidFill>
                <a:srgbClr val="005EB8"/>
              </a:solidFill>
              <a:ln>
                <a:noFill/>
              </a:ln>
            </c:spPr>
          </c:marker>
          <c:cat>
            <c:numRef>
              <c:f>Sheet1!$A$2:$A$5</c:f>
              <c:numCache>
                <c:formatCode>General</c:formatCode>
                <c:ptCount val="4"/>
                <c:pt idx="0">
                  <c:v>2016</c:v>
                </c:pt>
                <c:pt idx="1">
                  <c:v>2017</c:v>
                </c:pt>
                <c:pt idx="2">
                  <c:v>2018</c:v>
                </c:pt>
                <c:pt idx="3">
                  <c:v>2019</c:v>
                </c:pt>
              </c:numCache>
            </c:numRef>
          </c:cat>
          <c:val>
            <c:numRef>
              <c:f>Sheet1!$C$2:$C$5</c:f>
              <c:numCache>
                <c:formatCode>0.0</c:formatCode>
                <c:ptCount val="4"/>
                <c:pt idx="0">
                  <c:v>38.6</c:v>
                </c:pt>
                <c:pt idx="1">
                  <c:v>42.3</c:v>
                </c:pt>
                <c:pt idx="2">
                  <c:v>45.6</c:v>
                </c:pt>
                <c:pt idx="3">
                  <c:v>48</c:v>
                </c:pt>
              </c:numCache>
            </c:numRef>
          </c:val>
          <c:smooth val="0"/>
          <c:extLst>
            <c:ext xmlns:c16="http://schemas.microsoft.com/office/drawing/2014/chart" uri="{C3380CC4-5D6E-409C-BE32-E72D297353CC}">
              <c16:uniqueId val="{00000001-E4AC-4FCF-9A51-31588CD25319}"/>
            </c:ext>
          </c:extLst>
        </c:ser>
        <c:ser>
          <c:idx val="1"/>
          <c:order val="2"/>
          <c:tx>
            <c:strRef>
              <c:f>Sheet1!$D$1</c:f>
              <c:strCache>
                <c:ptCount val="1"/>
                <c:pt idx="0">
                  <c:v>Non-Hispanic API</c:v>
                </c:pt>
              </c:strCache>
            </c:strRef>
          </c:tx>
          <c:spPr>
            <a:ln>
              <a:solidFill>
                <a:srgbClr val="671E75"/>
              </a:solidFill>
            </a:ln>
          </c:spPr>
          <c:marker>
            <c:symbol val="triangle"/>
            <c:size val="8"/>
            <c:spPr>
              <a:solidFill>
                <a:srgbClr val="671E75"/>
              </a:solidFill>
              <a:ln>
                <a:noFill/>
              </a:ln>
            </c:spPr>
          </c:marker>
          <c:cat>
            <c:numRef>
              <c:f>Sheet1!$A$2:$A$5</c:f>
              <c:numCache>
                <c:formatCode>General</c:formatCode>
                <c:ptCount val="4"/>
                <c:pt idx="0">
                  <c:v>2016</c:v>
                </c:pt>
                <c:pt idx="1">
                  <c:v>2017</c:v>
                </c:pt>
                <c:pt idx="2">
                  <c:v>2018</c:v>
                </c:pt>
                <c:pt idx="3">
                  <c:v>2019</c:v>
                </c:pt>
              </c:numCache>
            </c:numRef>
          </c:cat>
          <c:val>
            <c:numRef>
              <c:f>Sheet1!$D$2:$D$5</c:f>
              <c:numCache>
                <c:formatCode>0.0</c:formatCode>
                <c:ptCount val="4"/>
                <c:pt idx="0">
                  <c:v>43.8</c:v>
                </c:pt>
                <c:pt idx="1">
                  <c:v>49.1</c:v>
                </c:pt>
                <c:pt idx="2">
                  <c:v>53.8</c:v>
                </c:pt>
                <c:pt idx="3">
                  <c:v>57.3</c:v>
                </c:pt>
              </c:numCache>
            </c:numRef>
          </c:val>
          <c:smooth val="0"/>
          <c:extLst>
            <c:ext xmlns:c16="http://schemas.microsoft.com/office/drawing/2014/chart" uri="{C3380CC4-5D6E-409C-BE32-E72D297353CC}">
              <c16:uniqueId val="{00000002-E4AC-4FCF-9A51-31588CD25319}"/>
            </c:ext>
          </c:extLst>
        </c:ser>
        <c:ser>
          <c:idx val="2"/>
          <c:order val="3"/>
          <c:tx>
            <c:strRef>
              <c:f>Sheet1!$E$1</c:f>
              <c:strCache>
                <c:ptCount val="1"/>
                <c:pt idx="0">
                  <c:v>Non-Hispanic Black</c:v>
                </c:pt>
              </c:strCache>
            </c:strRef>
          </c:tx>
          <c:spPr>
            <a:ln>
              <a:solidFill>
                <a:srgbClr val="FFC72C"/>
              </a:solidFill>
            </a:ln>
          </c:spPr>
          <c:marker>
            <c:symbol val="diamond"/>
            <c:size val="9"/>
            <c:spPr>
              <a:solidFill>
                <a:srgbClr val="FFC72C"/>
              </a:solidFill>
              <a:ln>
                <a:noFill/>
              </a:ln>
            </c:spPr>
          </c:marker>
          <c:cat>
            <c:numRef>
              <c:f>Sheet1!$A$2:$A$5</c:f>
              <c:numCache>
                <c:formatCode>General</c:formatCode>
                <c:ptCount val="4"/>
                <c:pt idx="0">
                  <c:v>2016</c:v>
                </c:pt>
                <c:pt idx="1">
                  <c:v>2017</c:v>
                </c:pt>
                <c:pt idx="2">
                  <c:v>2018</c:v>
                </c:pt>
                <c:pt idx="3">
                  <c:v>2019</c:v>
                </c:pt>
              </c:numCache>
            </c:numRef>
          </c:cat>
          <c:val>
            <c:numRef>
              <c:f>Sheet1!$E$2:$E$5</c:f>
              <c:numCache>
                <c:formatCode>0.0</c:formatCode>
                <c:ptCount val="4"/>
                <c:pt idx="0">
                  <c:v>33.799999999999997</c:v>
                </c:pt>
                <c:pt idx="1">
                  <c:v>38.200000000000003</c:v>
                </c:pt>
                <c:pt idx="2">
                  <c:v>40.6</c:v>
                </c:pt>
                <c:pt idx="3">
                  <c:v>43.5</c:v>
                </c:pt>
              </c:numCache>
            </c:numRef>
          </c:val>
          <c:smooth val="0"/>
          <c:extLst>
            <c:ext xmlns:c16="http://schemas.microsoft.com/office/drawing/2014/chart" uri="{C3380CC4-5D6E-409C-BE32-E72D297353CC}">
              <c16:uniqueId val="{00000003-E4AC-4FCF-9A51-31588CD25319}"/>
            </c:ext>
          </c:extLst>
        </c:ser>
        <c:ser>
          <c:idx val="4"/>
          <c:order val="4"/>
          <c:tx>
            <c:strRef>
              <c:f>Sheet1!$F$1</c:f>
              <c:strCache>
                <c:ptCount val="1"/>
                <c:pt idx="0">
                  <c:v>Non-Hispanic White</c:v>
                </c:pt>
              </c:strCache>
            </c:strRef>
          </c:tx>
          <c:spPr>
            <a:ln w="25400">
              <a:solidFill>
                <a:srgbClr val="70AD47">
                  <a:lumMod val="75000"/>
                </a:srgbClr>
              </a:solidFill>
            </a:ln>
          </c:spPr>
          <c:marker>
            <c:symbol val="star"/>
            <c:size val="7"/>
            <c:spPr>
              <a:noFill/>
              <a:ln>
                <a:solidFill>
                  <a:srgbClr val="548235"/>
                </a:solidFill>
              </a:ln>
            </c:spPr>
          </c:marker>
          <c:cat>
            <c:numRef>
              <c:f>Sheet1!$A$2:$A$5</c:f>
              <c:numCache>
                <c:formatCode>General</c:formatCode>
                <c:ptCount val="4"/>
                <c:pt idx="0">
                  <c:v>2016</c:v>
                </c:pt>
                <c:pt idx="1">
                  <c:v>2017</c:v>
                </c:pt>
                <c:pt idx="2">
                  <c:v>2018</c:v>
                </c:pt>
                <c:pt idx="3">
                  <c:v>2019</c:v>
                </c:pt>
              </c:numCache>
            </c:numRef>
          </c:cat>
          <c:val>
            <c:numRef>
              <c:f>Sheet1!$F$2:$F$5</c:f>
              <c:numCache>
                <c:formatCode>0.0</c:formatCode>
                <c:ptCount val="4"/>
                <c:pt idx="0">
                  <c:v>30.9</c:v>
                </c:pt>
                <c:pt idx="1">
                  <c:v>33.200000000000003</c:v>
                </c:pt>
                <c:pt idx="2">
                  <c:v>36.4</c:v>
                </c:pt>
                <c:pt idx="3">
                  <c:v>39.6</c:v>
                </c:pt>
              </c:numCache>
            </c:numRef>
          </c:val>
          <c:smooth val="0"/>
          <c:extLst>
            <c:ext xmlns:c16="http://schemas.microsoft.com/office/drawing/2014/chart" uri="{C3380CC4-5D6E-409C-BE32-E72D297353CC}">
              <c16:uniqueId val="{00000004-E4AC-4FCF-9A51-31588CD2531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sz="1400"/>
            </a:pPr>
            <a:endParaRPr lang="en-US"/>
          </a:p>
        </c:txPr>
        <c:crossAx val="158010752"/>
        <c:crosses val="autoZero"/>
        <c:auto val="1"/>
        <c:lblAlgn val="ctr"/>
        <c:lblOffset val="100"/>
        <c:noMultiLvlLbl val="0"/>
      </c:catAx>
      <c:valAx>
        <c:axId val="158010752"/>
        <c:scaling>
          <c:orientation val="minMax"/>
          <c:max val="60"/>
          <c:min val="0"/>
        </c:scaling>
        <c:delete val="0"/>
        <c:axPos val="l"/>
        <c:majorGridlines/>
        <c:title>
          <c:tx>
            <c:rich>
              <a:bodyPr rot="-5400000" vert="horz"/>
              <a:lstStyle/>
              <a:p>
                <a:pPr>
                  <a:defRPr sz="1400"/>
                </a:pPr>
                <a:r>
                  <a:rPr lang="en-US" sz="1400"/>
                  <a:t>Rate per 1,000 Deliveries</a:t>
                </a:r>
              </a:p>
            </c:rich>
          </c:tx>
          <c:layout>
            <c:manualLayout>
              <c:xMode val="edge"/>
              <c:yMode val="edge"/>
              <c:x val="0"/>
              <c:y val="0.24242864912156251"/>
            </c:manualLayout>
          </c:layout>
          <c:overlay val="0"/>
        </c:title>
        <c:numFmt formatCode="#,##0" sourceLinked="0"/>
        <c:majorTickMark val="out"/>
        <c:minorTickMark val="none"/>
        <c:tickLblPos val="nextTo"/>
        <c:txPr>
          <a:bodyPr/>
          <a:lstStyle/>
          <a:p>
            <a:pPr>
              <a:defRPr sz="1400"/>
            </a:pPr>
            <a:endParaRPr lang="en-US"/>
          </a:p>
        </c:txPr>
        <c:crossAx val="123682176"/>
        <c:crosses val="autoZero"/>
        <c:crossBetween val="between"/>
        <c:majorUnit val="10"/>
      </c:valAx>
    </c:plotArea>
    <c:legend>
      <c:legendPos val="t"/>
      <c:layout>
        <c:manualLayout>
          <c:xMode val="edge"/>
          <c:yMode val="edge"/>
          <c:x val="4.3148933306413617E-3"/>
          <c:y val="0"/>
          <c:w val="0.98713843461874962"/>
          <c:h val="0.1909085266368731"/>
        </c:manualLayout>
      </c:layout>
      <c:overlay val="0"/>
      <c:txPr>
        <a:bodyPr/>
        <a:lstStyle/>
        <a:p>
          <a:pPr>
            <a:defRPr sz="1400"/>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06864526549566"/>
          <c:y val="0.24198225221847269"/>
          <c:w val="0.80694831415303858"/>
          <c:h val="0.67393544556930385"/>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2016</c:v>
                </c:pt>
                <c:pt idx="1">
                  <c:v>2017</c:v>
                </c:pt>
                <c:pt idx="2">
                  <c:v>2018</c:v>
                </c:pt>
                <c:pt idx="3">
                  <c:v>2019</c:v>
                </c:pt>
              </c:numCache>
            </c:numRef>
          </c:cat>
          <c:val>
            <c:numRef>
              <c:f>Sheet1!$B$2:$B$5</c:f>
              <c:numCache>
                <c:formatCode>0.00</c:formatCode>
                <c:ptCount val="4"/>
                <c:pt idx="0">
                  <c:v>34.08</c:v>
                </c:pt>
                <c:pt idx="1">
                  <c:v>37.28</c:v>
                </c:pt>
                <c:pt idx="2">
                  <c:v>40.340000000000003</c:v>
                </c:pt>
                <c:pt idx="3">
                  <c:v>43.45</c:v>
                </c:pt>
              </c:numCache>
            </c:numRef>
          </c:val>
          <c:smooth val="0"/>
          <c:extLst>
            <c:ext xmlns:c16="http://schemas.microsoft.com/office/drawing/2014/chart" uri="{C3380CC4-5D6E-409C-BE32-E72D297353CC}">
              <c16:uniqueId val="{00000000-5B3A-44E8-B098-29C27E725FBD}"/>
            </c:ext>
          </c:extLst>
        </c:ser>
        <c:ser>
          <c:idx val="0"/>
          <c:order val="1"/>
          <c:tx>
            <c:strRef>
              <c:f>Sheet1!$C$1</c:f>
              <c:strCache>
                <c:ptCount val="1"/>
                <c:pt idx="0">
                  <c:v>Public</c:v>
                </c:pt>
              </c:strCache>
            </c:strRef>
          </c:tx>
          <c:spPr>
            <a:ln>
              <a:solidFill>
                <a:srgbClr val="005EB8"/>
              </a:solidFill>
            </a:ln>
          </c:spPr>
          <c:marker>
            <c:symbol val="square"/>
            <c:size val="7"/>
            <c:spPr>
              <a:solidFill>
                <a:srgbClr val="005EB8"/>
              </a:solidFill>
              <a:ln>
                <a:noFill/>
              </a:ln>
            </c:spPr>
          </c:marker>
          <c:cat>
            <c:numRef>
              <c:f>Sheet1!$A$2:$A$5</c:f>
              <c:numCache>
                <c:formatCode>General</c:formatCode>
                <c:ptCount val="4"/>
                <c:pt idx="0">
                  <c:v>2016</c:v>
                </c:pt>
                <c:pt idx="1">
                  <c:v>2017</c:v>
                </c:pt>
                <c:pt idx="2">
                  <c:v>2018</c:v>
                </c:pt>
                <c:pt idx="3">
                  <c:v>2019</c:v>
                </c:pt>
              </c:numCache>
            </c:numRef>
          </c:cat>
          <c:val>
            <c:numRef>
              <c:f>Sheet1!$C$2:$C$5</c:f>
              <c:numCache>
                <c:formatCode>0.0</c:formatCode>
                <c:ptCount val="4"/>
                <c:pt idx="0">
                  <c:v>44.87</c:v>
                </c:pt>
                <c:pt idx="1">
                  <c:v>48.65</c:v>
                </c:pt>
                <c:pt idx="2">
                  <c:v>50.18</c:v>
                </c:pt>
                <c:pt idx="3">
                  <c:v>52.99</c:v>
                </c:pt>
              </c:numCache>
            </c:numRef>
          </c:val>
          <c:smooth val="0"/>
          <c:extLst>
            <c:ext xmlns:c16="http://schemas.microsoft.com/office/drawing/2014/chart" uri="{C3380CC4-5D6E-409C-BE32-E72D297353CC}">
              <c16:uniqueId val="{00000001-5B3A-44E8-B098-29C27E725FBD}"/>
            </c:ext>
          </c:extLst>
        </c:ser>
        <c:ser>
          <c:idx val="1"/>
          <c:order val="2"/>
          <c:tx>
            <c:strRef>
              <c:f>Sheet1!$D$1</c:f>
              <c:strCache>
                <c:ptCount val="1"/>
                <c:pt idx="0">
                  <c:v>Private, Not for Profit</c:v>
                </c:pt>
              </c:strCache>
            </c:strRef>
          </c:tx>
          <c:spPr>
            <a:ln>
              <a:solidFill>
                <a:srgbClr val="671E75"/>
              </a:solidFill>
            </a:ln>
          </c:spPr>
          <c:marker>
            <c:symbol val="triangle"/>
            <c:size val="8"/>
            <c:spPr>
              <a:solidFill>
                <a:srgbClr val="671E75"/>
              </a:solidFill>
              <a:ln>
                <a:noFill/>
              </a:ln>
            </c:spPr>
          </c:marker>
          <c:cat>
            <c:numRef>
              <c:f>Sheet1!$A$2:$A$5</c:f>
              <c:numCache>
                <c:formatCode>General</c:formatCode>
                <c:ptCount val="4"/>
                <c:pt idx="0">
                  <c:v>2016</c:v>
                </c:pt>
                <c:pt idx="1">
                  <c:v>2017</c:v>
                </c:pt>
                <c:pt idx="2">
                  <c:v>2018</c:v>
                </c:pt>
                <c:pt idx="3">
                  <c:v>2019</c:v>
                </c:pt>
              </c:numCache>
            </c:numRef>
          </c:cat>
          <c:val>
            <c:numRef>
              <c:f>Sheet1!$D$2:$D$5</c:f>
              <c:numCache>
                <c:formatCode>0.0</c:formatCode>
                <c:ptCount val="4"/>
                <c:pt idx="0">
                  <c:v>35.229999999999997</c:v>
                </c:pt>
                <c:pt idx="1">
                  <c:v>38.32</c:v>
                </c:pt>
                <c:pt idx="2">
                  <c:v>41.66</c:v>
                </c:pt>
                <c:pt idx="3">
                  <c:v>45.12</c:v>
                </c:pt>
              </c:numCache>
            </c:numRef>
          </c:val>
          <c:smooth val="0"/>
          <c:extLst>
            <c:ext xmlns:c16="http://schemas.microsoft.com/office/drawing/2014/chart" uri="{C3380CC4-5D6E-409C-BE32-E72D297353CC}">
              <c16:uniqueId val="{00000002-5B3A-44E8-B098-29C27E725FBD}"/>
            </c:ext>
          </c:extLst>
        </c:ser>
        <c:ser>
          <c:idx val="2"/>
          <c:order val="3"/>
          <c:tx>
            <c:strRef>
              <c:f>Sheet1!$E$1</c:f>
              <c:strCache>
                <c:ptCount val="1"/>
                <c:pt idx="0">
                  <c:v>Private, for Profit</c:v>
                </c:pt>
              </c:strCache>
            </c:strRef>
          </c:tx>
          <c:spPr>
            <a:ln>
              <a:solidFill>
                <a:srgbClr val="FFC72C"/>
              </a:solidFill>
            </a:ln>
          </c:spPr>
          <c:marker>
            <c:symbol val="diamond"/>
            <c:size val="9"/>
            <c:spPr>
              <a:solidFill>
                <a:srgbClr val="FFC72C"/>
              </a:solidFill>
              <a:ln>
                <a:noFill/>
              </a:ln>
            </c:spPr>
          </c:marker>
          <c:cat>
            <c:numRef>
              <c:f>Sheet1!$A$2:$A$5</c:f>
              <c:numCache>
                <c:formatCode>General</c:formatCode>
                <c:ptCount val="4"/>
                <c:pt idx="0">
                  <c:v>2016</c:v>
                </c:pt>
                <c:pt idx="1">
                  <c:v>2017</c:v>
                </c:pt>
                <c:pt idx="2">
                  <c:v>2018</c:v>
                </c:pt>
                <c:pt idx="3">
                  <c:v>2019</c:v>
                </c:pt>
              </c:numCache>
            </c:numRef>
          </c:cat>
          <c:val>
            <c:numRef>
              <c:f>Sheet1!$E$2:$E$5</c:f>
              <c:numCache>
                <c:formatCode>0.0</c:formatCode>
                <c:ptCount val="4"/>
                <c:pt idx="0">
                  <c:v>19.66</c:v>
                </c:pt>
                <c:pt idx="1">
                  <c:v>21.91</c:v>
                </c:pt>
                <c:pt idx="2">
                  <c:v>24.93</c:v>
                </c:pt>
                <c:pt idx="3">
                  <c:v>25.73</c:v>
                </c:pt>
              </c:numCache>
            </c:numRef>
          </c:val>
          <c:smooth val="0"/>
          <c:extLst>
            <c:ext xmlns:c16="http://schemas.microsoft.com/office/drawing/2014/chart" uri="{C3380CC4-5D6E-409C-BE32-E72D297353CC}">
              <c16:uniqueId val="{00000003-5B3A-44E8-B098-29C27E725FB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sz="1400"/>
            </a:pPr>
            <a:endParaRPr lang="en-US"/>
          </a:p>
        </c:txPr>
        <c:crossAx val="158010752"/>
        <c:crosses val="autoZero"/>
        <c:auto val="1"/>
        <c:lblAlgn val="ctr"/>
        <c:lblOffset val="100"/>
        <c:noMultiLvlLbl val="0"/>
      </c:catAx>
      <c:valAx>
        <c:axId val="158010752"/>
        <c:scaling>
          <c:orientation val="minMax"/>
          <c:max val="60"/>
          <c:min val="0"/>
        </c:scaling>
        <c:delete val="0"/>
        <c:axPos val="l"/>
        <c:majorGridlines/>
        <c:title>
          <c:tx>
            <c:rich>
              <a:bodyPr rot="-5400000" vert="horz"/>
              <a:lstStyle/>
              <a:p>
                <a:pPr>
                  <a:defRPr sz="1400"/>
                </a:pPr>
                <a:r>
                  <a:rPr lang="en-US" sz="1400" dirty="0"/>
                  <a:t>Rate per 1,000 Deliveries</a:t>
                </a:r>
              </a:p>
            </c:rich>
          </c:tx>
          <c:layout>
            <c:manualLayout>
              <c:xMode val="edge"/>
              <c:yMode val="edge"/>
              <c:x val="0"/>
              <c:y val="0.2390062037699833"/>
            </c:manualLayout>
          </c:layout>
          <c:overlay val="0"/>
        </c:title>
        <c:numFmt formatCode="#,##0" sourceLinked="0"/>
        <c:majorTickMark val="out"/>
        <c:minorTickMark val="none"/>
        <c:tickLblPos val="nextTo"/>
        <c:txPr>
          <a:bodyPr/>
          <a:lstStyle/>
          <a:p>
            <a:pPr>
              <a:defRPr sz="1400"/>
            </a:pPr>
            <a:endParaRPr lang="en-US"/>
          </a:p>
        </c:txPr>
        <c:crossAx val="123682176"/>
        <c:crosses val="autoZero"/>
        <c:crossBetween val="between"/>
        <c:majorUnit val="10"/>
      </c:valAx>
    </c:plotArea>
    <c:legend>
      <c:legendPos val="t"/>
      <c:layout>
        <c:manualLayout>
          <c:xMode val="edge"/>
          <c:yMode val="edge"/>
          <c:x val="4.3145568342418733E-3"/>
          <c:y val="2.7699378486780064E-2"/>
          <c:w val="0.99568544316575813"/>
          <c:h val="0.12712416629739462"/>
        </c:manualLayout>
      </c:layout>
      <c:overlay val="0"/>
      <c:txPr>
        <a:bodyPr/>
        <a:lstStyle/>
        <a:p>
          <a:pPr>
            <a:defRPr sz="1400"/>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078472829785166"/>
          <c:y val="0.19039495063117115"/>
          <c:w val="0.7592152717021482"/>
          <c:h val="0.7255227471566054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2016</c:v>
                </c:pt>
                <c:pt idx="1">
                  <c:v>2017</c:v>
                </c:pt>
                <c:pt idx="2">
                  <c:v>2018</c:v>
                </c:pt>
                <c:pt idx="3">
                  <c:v>2019</c:v>
                </c:pt>
              </c:numCache>
            </c:numRef>
          </c:cat>
          <c:val>
            <c:numRef>
              <c:f>Sheet1!$B$2:$B$5</c:f>
              <c:numCache>
                <c:formatCode>0.000</c:formatCode>
                <c:ptCount val="4"/>
                <c:pt idx="0">
                  <c:v>0.26</c:v>
                </c:pt>
                <c:pt idx="1">
                  <c:v>0.26</c:v>
                </c:pt>
                <c:pt idx="2">
                  <c:v>0.27</c:v>
                </c:pt>
                <c:pt idx="3">
                  <c:v>0.28299999999999997</c:v>
                </c:pt>
              </c:numCache>
            </c:numRef>
          </c:val>
          <c:smooth val="0"/>
          <c:extLst>
            <c:ext xmlns:c16="http://schemas.microsoft.com/office/drawing/2014/chart" uri="{C3380CC4-5D6E-409C-BE32-E72D297353CC}">
              <c16:uniqueId val="{00000000-5C66-4054-8DCE-362C595112E9}"/>
            </c:ext>
          </c:extLst>
        </c:ser>
        <c:ser>
          <c:idx val="0"/>
          <c:order val="1"/>
          <c:tx>
            <c:strRef>
              <c:f>Sheet1!$C$1</c:f>
              <c:strCache>
                <c:ptCount val="1"/>
                <c:pt idx="0">
                  <c:v>&lt;100</c:v>
                </c:pt>
              </c:strCache>
            </c:strRef>
          </c:tx>
          <c:spPr>
            <a:ln>
              <a:solidFill>
                <a:srgbClr val="005EB8"/>
              </a:solidFill>
            </a:ln>
          </c:spPr>
          <c:marker>
            <c:symbol val="square"/>
            <c:size val="7"/>
            <c:spPr>
              <a:solidFill>
                <a:srgbClr val="005EB8"/>
              </a:solidFill>
              <a:ln>
                <a:noFill/>
              </a:ln>
            </c:spPr>
          </c:marker>
          <c:cat>
            <c:numRef>
              <c:f>Sheet1!$A$2:$A$5</c:f>
              <c:numCache>
                <c:formatCode>General</c:formatCode>
                <c:ptCount val="4"/>
                <c:pt idx="0">
                  <c:v>2016</c:v>
                </c:pt>
                <c:pt idx="1">
                  <c:v>2017</c:v>
                </c:pt>
                <c:pt idx="2">
                  <c:v>2018</c:v>
                </c:pt>
                <c:pt idx="3">
                  <c:v>2019</c:v>
                </c:pt>
              </c:numCache>
            </c:numRef>
          </c:cat>
          <c:val>
            <c:numRef>
              <c:f>Sheet1!$C$2:$C$5</c:f>
              <c:numCache>
                <c:formatCode>0.00</c:formatCode>
                <c:ptCount val="4"/>
                <c:pt idx="0">
                  <c:v>0.13</c:v>
                </c:pt>
                <c:pt idx="1">
                  <c:v>0.13</c:v>
                </c:pt>
                <c:pt idx="2">
                  <c:v>0.21</c:v>
                </c:pt>
                <c:pt idx="3">
                  <c:v>0.2</c:v>
                </c:pt>
              </c:numCache>
            </c:numRef>
          </c:val>
          <c:smooth val="0"/>
          <c:extLst>
            <c:ext xmlns:c16="http://schemas.microsoft.com/office/drawing/2014/chart" uri="{C3380CC4-5D6E-409C-BE32-E72D297353CC}">
              <c16:uniqueId val="{00000001-5C66-4054-8DCE-362C595112E9}"/>
            </c:ext>
          </c:extLst>
        </c:ser>
        <c:ser>
          <c:idx val="1"/>
          <c:order val="2"/>
          <c:tx>
            <c:strRef>
              <c:f>Sheet1!$D$1</c:f>
              <c:strCache>
                <c:ptCount val="1"/>
                <c:pt idx="0">
                  <c:v>100-299</c:v>
                </c:pt>
              </c:strCache>
            </c:strRef>
          </c:tx>
          <c:spPr>
            <a:ln>
              <a:solidFill>
                <a:srgbClr val="671E75"/>
              </a:solidFill>
            </a:ln>
          </c:spPr>
          <c:marker>
            <c:symbol val="triangle"/>
            <c:size val="8"/>
            <c:spPr>
              <a:solidFill>
                <a:srgbClr val="671E75"/>
              </a:solidFill>
              <a:ln>
                <a:noFill/>
              </a:ln>
            </c:spPr>
          </c:marker>
          <c:cat>
            <c:numRef>
              <c:f>Sheet1!$A$2:$A$5</c:f>
              <c:numCache>
                <c:formatCode>General</c:formatCode>
                <c:ptCount val="4"/>
                <c:pt idx="0">
                  <c:v>2016</c:v>
                </c:pt>
                <c:pt idx="1">
                  <c:v>2017</c:v>
                </c:pt>
                <c:pt idx="2">
                  <c:v>2018</c:v>
                </c:pt>
                <c:pt idx="3">
                  <c:v>2019</c:v>
                </c:pt>
              </c:numCache>
            </c:numRef>
          </c:cat>
          <c:val>
            <c:numRef>
              <c:f>Sheet1!$D$2:$D$5</c:f>
              <c:numCache>
                <c:formatCode>0.00</c:formatCode>
                <c:ptCount val="4"/>
                <c:pt idx="0">
                  <c:v>0.22</c:v>
                </c:pt>
                <c:pt idx="1">
                  <c:v>0.22</c:v>
                </c:pt>
                <c:pt idx="2">
                  <c:v>0.2</c:v>
                </c:pt>
                <c:pt idx="3">
                  <c:v>0.21</c:v>
                </c:pt>
              </c:numCache>
            </c:numRef>
          </c:val>
          <c:smooth val="0"/>
          <c:extLst>
            <c:ext xmlns:c16="http://schemas.microsoft.com/office/drawing/2014/chart" uri="{C3380CC4-5D6E-409C-BE32-E72D297353CC}">
              <c16:uniqueId val="{00000002-5C66-4054-8DCE-362C595112E9}"/>
            </c:ext>
          </c:extLst>
        </c:ser>
        <c:ser>
          <c:idx val="2"/>
          <c:order val="3"/>
          <c:tx>
            <c:strRef>
              <c:f>Sheet1!$E$1</c:f>
              <c:strCache>
                <c:ptCount val="1"/>
                <c:pt idx="0">
                  <c:v>300-499</c:v>
                </c:pt>
              </c:strCache>
            </c:strRef>
          </c:tx>
          <c:spPr>
            <a:ln>
              <a:solidFill>
                <a:srgbClr val="FFC72C"/>
              </a:solidFill>
            </a:ln>
          </c:spPr>
          <c:marker>
            <c:symbol val="diamond"/>
            <c:size val="9"/>
            <c:spPr>
              <a:solidFill>
                <a:srgbClr val="FFC72C"/>
              </a:solidFill>
              <a:ln>
                <a:noFill/>
              </a:ln>
            </c:spPr>
          </c:marker>
          <c:cat>
            <c:numRef>
              <c:f>Sheet1!$A$2:$A$5</c:f>
              <c:numCache>
                <c:formatCode>General</c:formatCode>
                <c:ptCount val="4"/>
                <c:pt idx="0">
                  <c:v>2016</c:v>
                </c:pt>
                <c:pt idx="1">
                  <c:v>2017</c:v>
                </c:pt>
                <c:pt idx="2">
                  <c:v>2018</c:v>
                </c:pt>
                <c:pt idx="3">
                  <c:v>2019</c:v>
                </c:pt>
              </c:numCache>
            </c:numRef>
          </c:cat>
          <c:val>
            <c:numRef>
              <c:f>Sheet1!$E$2:$E$5</c:f>
              <c:numCache>
                <c:formatCode>0.00</c:formatCode>
                <c:ptCount val="4"/>
                <c:pt idx="0">
                  <c:v>0.28000000000000003</c:v>
                </c:pt>
                <c:pt idx="1">
                  <c:v>0.25</c:v>
                </c:pt>
                <c:pt idx="2">
                  <c:v>0.26</c:v>
                </c:pt>
                <c:pt idx="3">
                  <c:v>0.28000000000000003</c:v>
                </c:pt>
              </c:numCache>
            </c:numRef>
          </c:val>
          <c:smooth val="0"/>
          <c:extLst>
            <c:ext xmlns:c16="http://schemas.microsoft.com/office/drawing/2014/chart" uri="{C3380CC4-5D6E-409C-BE32-E72D297353CC}">
              <c16:uniqueId val="{00000003-5C66-4054-8DCE-362C595112E9}"/>
            </c:ext>
          </c:extLst>
        </c:ser>
        <c:ser>
          <c:idx val="4"/>
          <c:order val="4"/>
          <c:tx>
            <c:strRef>
              <c:f>Sheet1!$F$1</c:f>
              <c:strCache>
                <c:ptCount val="1"/>
                <c:pt idx="0">
                  <c:v>500+</c:v>
                </c:pt>
              </c:strCache>
            </c:strRef>
          </c:tx>
          <c:spPr>
            <a:ln w="25400">
              <a:solidFill>
                <a:srgbClr val="70AD47">
                  <a:lumMod val="75000"/>
                </a:srgbClr>
              </a:solidFill>
            </a:ln>
          </c:spPr>
          <c:marker>
            <c:symbol val="star"/>
            <c:size val="7"/>
            <c:spPr>
              <a:noFill/>
              <a:ln>
                <a:solidFill>
                  <a:srgbClr val="548235"/>
                </a:solidFill>
              </a:ln>
            </c:spPr>
          </c:marker>
          <c:cat>
            <c:numRef>
              <c:f>Sheet1!$A$2:$A$5</c:f>
              <c:numCache>
                <c:formatCode>General</c:formatCode>
                <c:ptCount val="4"/>
                <c:pt idx="0">
                  <c:v>2016</c:v>
                </c:pt>
                <c:pt idx="1">
                  <c:v>2017</c:v>
                </c:pt>
                <c:pt idx="2">
                  <c:v>2018</c:v>
                </c:pt>
                <c:pt idx="3">
                  <c:v>2019</c:v>
                </c:pt>
              </c:numCache>
            </c:numRef>
          </c:cat>
          <c:val>
            <c:numRef>
              <c:f>Sheet1!$F$2:$F$5</c:f>
              <c:numCache>
                <c:formatCode>0.00</c:formatCode>
                <c:ptCount val="4"/>
                <c:pt idx="0">
                  <c:v>0.35</c:v>
                </c:pt>
                <c:pt idx="1">
                  <c:v>0.37</c:v>
                </c:pt>
                <c:pt idx="2">
                  <c:v>0.39</c:v>
                </c:pt>
                <c:pt idx="3">
                  <c:v>0.39</c:v>
                </c:pt>
              </c:numCache>
            </c:numRef>
          </c:val>
          <c:smooth val="0"/>
          <c:extLst>
            <c:ext xmlns:c16="http://schemas.microsoft.com/office/drawing/2014/chart" uri="{C3380CC4-5D6E-409C-BE32-E72D297353CC}">
              <c16:uniqueId val="{00000004-5C66-4054-8DCE-362C595112E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sz="1400"/>
            </a:pPr>
            <a:endParaRPr lang="en-US"/>
          </a:p>
        </c:txPr>
        <c:crossAx val="158010752"/>
        <c:crosses val="autoZero"/>
        <c:auto val="1"/>
        <c:lblAlgn val="ctr"/>
        <c:lblOffset val="100"/>
        <c:noMultiLvlLbl val="0"/>
      </c:catAx>
      <c:valAx>
        <c:axId val="158010752"/>
        <c:scaling>
          <c:orientation val="minMax"/>
          <c:max val="0.5"/>
          <c:min val="0"/>
        </c:scaling>
        <c:delete val="0"/>
        <c:axPos val="l"/>
        <c:majorGridlines/>
        <c:title>
          <c:tx>
            <c:rich>
              <a:bodyPr rot="-5400000" vert="horz"/>
              <a:lstStyle/>
              <a:p>
                <a:pPr>
                  <a:defRPr sz="1400"/>
                </a:pPr>
                <a:r>
                  <a:rPr lang="en-US" sz="1400"/>
                  <a:t>Rate per 1,000 Deliveries</a:t>
                </a:r>
              </a:p>
            </c:rich>
          </c:tx>
          <c:layout>
            <c:manualLayout>
              <c:xMode val="edge"/>
              <c:yMode val="edge"/>
              <c:x val="2.7777777777777776E-2"/>
              <c:y val="0.23928143850439748"/>
            </c:manualLayout>
          </c:layout>
          <c:overlay val="0"/>
        </c:title>
        <c:numFmt formatCode="#,##0.00" sourceLinked="0"/>
        <c:majorTickMark val="out"/>
        <c:minorTickMark val="none"/>
        <c:tickLblPos val="nextTo"/>
        <c:txPr>
          <a:bodyPr/>
          <a:lstStyle/>
          <a:p>
            <a:pPr>
              <a:defRPr sz="1400"/>
            </a:pPr>
            <a:endParaRPr lang="en-US"/>
          </a:p>
        </c:txPr>
        <c:crossAx val="123682176"/>
        <c:crosses val="autoZero"/>
        <c:crossBetween val="between"/>
        <c:majorUnit val="5.000000000000001E-2"/>
      </c:valAx>
    </c:plotArea>
    <c:legend>
      <c:legendPos val="t"/>
      <c:layout>
        <c:manualLayout>
          <c:xMode val="edge"/>
          <c:yMode val="edge"/>
          <c:x val="5.6783804802177498E-2"/>
          <c:y val="1.6876956645479578E-2"/>
          <c:w val="0.90617915816078543"/>
          <c:h val="0.13578208973878264"/>
        </c:manualLayout>
      </c:layout>
      <c:overlay val="0"/>
      <c:txPr>
        <a:bodyPr/>
        <a:lstStyle/>
        <a:p>
          <a:pPr>
            <a:defRPr sz="1400"/>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2951746416312"/>
          <c:y val="0.19039495063117115"/>
          <c:w val="0.77800491284743234"/>
          <c:h val="0.7255227471566054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2016</c:v>
                </c:pt>
                <c:pt idx="1">
                  <c:v>2017</c:v>
                </c:pt>
                <c:pt idx="2">
                  <c:v>2018</c:v>
                </c:pt>
                <c:pt idx="3">
                  <c:v>2019</c:v>
                </c:pt>
              </c:numCache>
            </c:numRef>
          </c:cat>
          <c:val>
            <c:numRef>
              <c:f>Sheet1!$B$2:$B$5</c:f>
              <c:numCache>
                <c:formatCode>0.000</c:formatCode>
                <c:ptCount val="4"/>
                <c:pt idx="0">
                  <c:v>0.26</c:v>
                </c:pt>
                <c:pt idx="1">
                  <c:v>0.26</c:v>
                </c:pt>
                <c:pt idx="2">
                  <c:v>0.27</c:v>
                </c:pt>
                <c:pt idx="3">
                  <c:v>0.28299999999999997</c:v>
                </c:pt>
              </c:numCache>
            </c:numRef>
          </c:val>
          <c:smooth val="0"/>
          <c:extLst>
            <c:ext xmlns:c16="http://schemas.microsoft.com/office/drawing/2014/chart" uri="{C3380CC4-5D6E-409C-BE32-E72D297353CC}">
              <c16:uniqueId val="{00000000-E72F-4E14-AB51-E7CF8686A4F4}"/>
            </c:ext>
          </c:extLst>
        </c:ser>
        <c:ser>
          <c:idx val="0"/>
          <c:order val="1"/>
          <c:tx>
            <c:strRef>
              <c:f>Sheet1!$C$1</c:f>
              <c:strCache>
                <c:ptCount val="1"/>
                <c:pt idx="0">
                  <c:v>Hispanic</c:v>
                </c:pt>
              </c:strCache>
            </c:strRef>
          </c:tx>
          <c:spPr>
            <a:ln>
              <a:solidFill>
                <a:srgbClr val="005EB8"/>
              </a:solidFill>
            </a:ln>
          </c:spPr>
          <c:marker>
            <c:symbol val="square"/>
            <c:size val="7"/>
            <c:spPr>
              <a:solidFill>
                <a:srgbClr val="005EB8"/>
              </a:solidFill>
              <a:ln>
                <a:noFill/>
              </a:ln>
            </c:spPr>
          </c:marke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0.19</c:v>
                </c:pt>
                <c:pt idx="1">
                  <c:v>0.19</c:v>
                </c:pt>
                <c:pt idx="2">
                  <c:v>0.23</c:v>
                </c:pt>
                <c:pt idx="3">
                  <c:v>0.23</c:v>
                </c:pt>
              </c:numCache>
            </c:numRef>
          </c:val>
          <c:smooth val="0"/>
          <c:extLst>
            <c:ext xmlns:c16="http://schemas.microsoft.com/office/drawing/2014/chart" uri="{C3380CC4-5D6E-409C-BE32-E72D297353CC}">
              <c16:uniqueId val="{00000001-E72F-4E14-AB51-E7CF8686A4F4}"/>
            </c:ext>
          </c:extLst>
        </c:ser>
        <c:ser>
          <c:idx val="1"/>
          <c:order val="2"/>
          <c:tx>
            <c:strRef>
              <c:f>Sheet1!$D$1</c:f>
              <c:strCache>
                <c:ptCount val="1"/>
                <c:pt idx="0">
                  <c:v>Non-Hispanic API</c:v>
                </c:pt>
              </c:strCache>
            </c:strRef>
          </c:tx>
          <c:spPr>
            <a:ln>
              <a:solidFill>
                <a:srgbClr val="671E75"/>
              </a:solidFill>
            </a:ln>
          </c:spPr>
          <c:marker>
            <c:symbol val="triangle"/>
            <c:size val="8"/>
            <c:spPr>
              <a:solidFill>
                <a:srgbClr val="671E75"/>
              </a:solidFill>
              <a:ln>
                <a:noFill/>
              </a:ln>
            </c:spPr>
          </c:marker>
          <c:cat>
            <c:numRef>
              <c:f>Sheet1!$A$2:$A$5</c:f>
              <c:numCache>
                <c:formatCode>General</c:formatCode>
                <c:ptCount val="4"/>
                <c:pt idx="0">
                  <c:v>2016</c:v>
                </c:pt>
                <c:pt idx="1">
                  <c:v>2017</c:v>
                </c:pt>
                <c:pt idx="2">
                  <c:v>2018</c:v>
                </c:pt>
                <c:pt idx="3">
                  <c:v>2019</c:v>
                </c:pt>
              </c:numCache>
            </c:numRef>
          </c:cat>
          <c:val>
            <c:numRef>
              <c:f>Sheet1!$D$2:$D$5</c:f>
              <c:numCache>
                <c:formatCode>General</c:formatCode>
                <c:ptCount val="4"/>
                <c:pt idx="0">
                  <c:v>0.15</c:v>
                </c:pt>
                <c:pt idx="1">
                  <c:v>0.13</c:v>
                </c:pt>
                <c:pt idx="2">
                  <c:v>0.18</c:v>
                </c:pt>
                <c:pt idx="3">
                  <c:v>0.12</c:v>
                </c:pt>
              </c:numCache>
            </c:numRef>
          </c:val>
          <c:smooth val="0"/>
          <c:extLst>
            <c:ext xmlns:c16="http://schemas.microsoft.com/office/drawing/2014/chart" uri="{C3380CC4-5D6E-409C-BE32-E72D297353CC}">
              <c16:uniqueId val="{00000002-E72F-4E14-AB51-E7CF8686A4F4}"/>
            </c:ext>
          </c:extLst>
        </c:ser>
        <c:ser>
          <c:idx val="2"/>
          <c:order val="3"/>
          <c:tx>
            <c:strRef>
              <c:f>Sheet1!$E$1</c:f>
              <c:strCache>
                <c:ptCount val="1"/>
                <c:pt idx="0">
                  <c:v>Non-Hispanic Black</c:v>
                </c:pt>
              </c:strCache>
            </c:strRef>
          </c:tx>
          <c:spPr>
            <a:ln>
              <a:solidFill>
                <a:srgbClr val="FFC72C"/>
              </a:solidFill>
            </a:ln>
          </c:spPr>
          <c:marker>
            <c:symbol val="diamond"/>
            <c:size val="9"/>
            <c:spPr>
              <a:solidFill>
                <a:srgbClr val="FFC72C"/>
              </a:solidFill>
              <a:ln>
                <a:noFill/>
              </a:ln>
            </c:spPr>
          </c:marker>
          <c:cat>
            <c:numRef>
              <c:f>Sheet1!$A$2:$A$5</c:f>
              <c:numCache>
                <c:formatCode>General</c:formatCode>
                <c:ptCount val="4"/>
                <c:pt idx="0">
                  <c:v>2016</c:v>
                </c:pt>
                <c:pt idx="1">
                  <c:v>2017</c:v>
                </c:pt>
                <c:pt idx="2">
                  <c:v>2018</c:v>
                </c:pt>
                <c:pt idx="3">
                  <c:v>2019</c:v>
                </c:pt>
              </c:numCache>
            </c:numRef>
          </c:cat>
          <c:val>
            <c:numRef>
              <c:f>Sheet1!$E$2:$E$5</c:f>
              <c:numCache>
                <c:formatCode>General</c:formatCode>
                <c:ptCount val="4"/>
                <c:pt idx="0">
                  <c:v>0.38</c:v>
                </c:pt>
                <c:pt idx="1">
                  <c:v>0.4</c:v>
                </c:pt>
                <c:pt idx="2">
                  <c:v>0.39</c:v>
                </c:pt>
                <c:pt idx="3">
                  <c:v>0.35</c:v>
                </c:pt>
              </c:numCache>
            </c:numRef>
          </c:val>
          <c:smooth val="0"/>
          <c:extLst>
            <c:ext xmlns:c16="http://schemas.microsoft.com/office/drawing/2014/chart" uri="{C3380CC4-5D6E-409C-BE32-E72D297353CC}">
              <c16:uniqueId val="{00000003-E72F-4E14-AB51-E7CF8686A4F4}"/>
            </c:ext>
          </c:extLst>
        </c:ser>
        <c:ser>
          <c:idx val="4"/>
          <c:order val="4"/>
          <c:tx>
            <c:strRef>
              <c:f>Sheet1!$F$1</c:f>
              <c:strCache>
                <c:ptCount val="1"/>
                <c:pt idx="0">
                  <c:v>Non-Hispanic White</c:v>
                </c:pt>
              </c:strCache>
            </c:strRef>
          </c:tx>
          <c:spPr>
            <a:ln w="25400">
              <a:solidFill>
                <a:srgbClr val="70AD47">
                  <a:lumMod val="75000"/>
                </a:srgbClr>
              </a:solidFill>
            </a:ln>
          </c:spPr>
          <c:marker>
            <c:symbol val="star"/>
            <c:size val="7"/>
            <c:spPr>
              <a:noFill/>
              <a:ln>
                <a:solidFill>
                  <a:srgbClr val="548235"/>
                </a:solidFill>
              </a:ln>
            </c:spPr>
          </c:marker>
          <c:cat>
            <c:numRef>
              <c:f>Sheet1!$A$2:$A$5</c:f>
              <c:numCache>
                <c:formatCode>General</c:formatCode>
                <c:ptCount val="4"/>
                <c:pt idx="0">
                  <c:v>2016</c:v>
                </c:pt>
                <c:pt idx="1">
                  <c:v>2017</c:v>
                </c:pt>
                <c:pt idx="2">
                  <c:v>2018</c:v>
                </c:pt>
                <c:pt idx="3">
                  <c:v>2019</c:v>
                </c:pt>
              </c:numCache>
            </c:numRef>
          </c:cat>
          <c:val>
            <c:numRef>
              <c:f>Sheet1!$F$2:$F$5</c:f>
              <c:numCache>
                <c:formatCode>General</c:formatCode>
                <c:ptCount val="4"/>
                <c:pt idx="0">
                  <c:v>0.28000000000000003</c:v>
                </c:pt>
                <c:pt idx="1">
                  <c:v>0.27</c:v>
                </c:pt>
                <c:pt idx="2">
                  <c:v>0.28000000000000003</c:v>
                </c:pt>
                <c:pt idx="3">
                  <c:v>0.31</c:v>
                </c:pt>
              </c:numCache>
            </c:numRef>
          </c:val>
          <c:smooth val="0"/>
          <c:extLst>
            <c:ext xmlns:c16="http://schemas.microsoft.com/office/drawing/2014/chart" uri="{C3380CC4-5D6E-409C-BE32-E72D297353CC}">
              <c16:uniqueId val="{00000004-E72F-4E14-AB51-E7CF8686A4F4}"/>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sz="1400"/>
            </a:pPr>
            <a:endParaRPr lang="en-US"/>
          </a:p>
        </c:txPr>
        <c:crossAx val="158010752"/>
        <c:crosses val="autoZero"/>
        <c:auto val="1"/>
        <c:lblAlgn val="ctr"/>
        <c:lblOffset val="100"/>
        <c:noMultiLvlLbl val="0"/>
      </c:catAx>
      <c:valAx>
        <c:axId val="158010752"/>
        <c:scaling>
          <c:orientation val="minMax"/>
          <c:max val="0.5"/>
          <c:min val="0"/>
        </c:scaling>
        <c:delete val="0"/>
        <c:axPos val="l"/>
        <c:majorGridlines/>
        <c:title>
          <c:tx>
            <c:rich>
              <a:bodyPr rot="-5400000" vert="horz"/>
              <a:lstStyle/>
              <a:p>
                <a:pPr>
                  <a:defRPr sz="1400"/>
                </a:pPr>
                <a:r>
                  <a:rPr lang="en-US" sz="1400"/>
                  <a:t>Rate per 1,000 Deliveries</a:t>
                </a:r>
              </a:p>
            </c:rich>
          </c:tx>
          <c:layout>
            <c:manualLayout>
              <c:xMode val="edge"/>
              <c:yMode val="edge"/>
              <c:x val="0"/>
              <c:y val="0.23896831974950503"/>
            </c:manualLayout>
          </c:layout>
          <c:overlay val="0"/>
        </c:title>
        <c:numFmt formatCode="#,##0.00" sourceLinked="0"/>
        <c:majorTickMark val="out"/>
        <c:minorTickMark val="none"/>
        <c:tickLblPos val="nextTo"/>
        <c:txPr>
          <a:bodyPr/>
          <a:lstStyle/>
          <a:p>
            <a:pPr>
              <a:defRPr sz="1400"/>
            </a:pPr>
            <a:endParaRPr lang="en-US"/>
          </a:p>
        </c:txPr>
        <c:crossAx val="123682176"/>
        <c:crosses val="autoZero"/>
        <c:crossBetween val="between"/>
        <c:majorUnit val="5.000000000000001E-2"/>
      </c:valAx>
    </c:plotArea>
    <c:legend>
      <c:legendPos val="t"/>
      <c:layout>
        <c:manualLayout>
          <c:xMode val="edge"/>
          <c:yMode val="edge"/>
          <c:x val="4.314772753959654E-3"/>
          <c:y val="1.6876956645479578E-2"/>
          <c:w val="0.99568527491755854"/>
          <c:h val="0.13578208973878264"/>
        </c:manualLayout>
      </c:layout>
      <c:overlay val="0"/>
      <c:txPr>
        <a:bodyPr/>
        <a:lstStyle/>
        <a:p>
          <a:pPr>
            <a:defRPr sz="1400"/>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2335958005251"/>
          <c:y val="0.11167041619797523"/>
          <c:w val="0.85760304267522114"/>
          <c:h val="0.77433210582517475"/>
        </c:manualLayout>
      </c:layout>
      <c:lineChart>
        <c:grouping val="standard"/>
        <c:varyColors val="0"/>
        <c:ser>
          <c:idx val="3"/>
          <c:order val="0"/>
          <c:tx>
            <c:strRef>
              <c:f>Graph!$B$41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Graph!$C$40:$F$40</c:f>
              <c:strCache>
                <c:ptCount val="4"/>
                <c:pt idx="0">
                  <c:v>2016</c:v>
                </c:pt>
                <c:pt idx="1">
                  <c:v>2017</c:v>
                </c:pt>
                <c:pt idx="2">
                  <c:v>2018</c:v>
                </c:pt>
                <c:pt idx="3">
                  <c:v>2019</c:v>
                </c:pt>
              </c:strCache>
            </c:strRef>
          </c:cat>
          <c:val>
            <c:numRef>
              <c:f>Graph!$C$41:$F$41</c:f>
              <c:numCache>
                <c:formatCode>_(* #,##0.0_);_(* \(#,##0.0\);_(* "-"??_);_(@_)</c:formatCode>
                <c:ptCount val="4"/>
                <c:pt idx="0">
                  <c:v>1052.61990711164</c:v>
                </c:pt>
                <c:pt idx="1">
                  <c:v>1108.7870699579</c:v>
                </c:pt>
                <c:pt idx="2">
                  <c:v>1119.87418906178</c:v>
                </c:pt>
                <c:pt idx="3">
                  <c:v>1080.4085441191401</c:v>
                </c:pt>
              </c:numCache>
            </c:numRef>
          </c:val>
          <c:smooth val="0"/>
          <c:extLst>
            <c:ext xmlns:c16="http://schemas.microsoft.com/office/drawing/2014/chart" uri="{C3380CC4-5D6E-409C-BE32-E72D297353CC}">
              <c16:uniqueId val="{00000000-8475-44FA-802D-D973CC48141A}"/>
            </c:ext>
          </c:extLst>
        </c:ser>
        <c:ser>
          <c:idx val="0"/>
          <c:order val="1"/>
          <c:tx>
            <c:strRef>
              <c:f>Graph!$B$42</c:f>
              <c:strCache>
                <c:ptCount val="1"/>
                <c:pt idx="0">
                  <c:v>0-17</c:v>
                </c:pt>
              </c:strCache>
            </c:strRef>
          </c:tx>
          <c:spPr>
            <a:ln>
              <a:solidFill>
                <a:srgbClr val="005EB8"/>
              </a:solidFill>
            </a:ln>
          </c:spPr>
          <c:marker>
            <c:symbol val="square"/>
            <c:size val="7"/>
            <c:spPr>
              <a:solidFill>
                <a:srgbClr val="005EB8"/>
              </a:solidFill>
              <a:ln>
                <a:noFill/>
              </a:ln>
            </c:spPr>
          </c:marker>
          <c:cat>
            <c:strRef>
              <c:f>Graph!$C$40:$F$40</c:f>
              <c:strCache>
                <c:ptCount val="4"/>
                <c:pt idx="0">
                  <c:v>2016</c:v>
                </c:pt>
                <c:pt idx="1">
                  <c:v>2017</c:v>
                </c:pt>
                <c:pt idx="2">
                  <c:v>2018</c:v>
                </c:pt>
                <c:pt idx="3">
                  <c:v>2019</c:v>
                </c:pt>
              </c:strCache>
            </c:strRef>
          </c:cat>
          <c:val>
            <c:numRef>
              <c:f>Graph!$C$42:$F$42</c:f>
              <c:numCache>
                <c:formatCode>_(* #,##0.0_);_(* \(#,##0.0\);_(* "-"??_);_(@_)</c:formatCode>
                <c:ptCount val="4"/>
                <c:pt idx="0">
                  <c:v>784.14695781550802</c:v>
                </c:pt>
                <c:pt idx="1">
                  <c:v>896.706778621838</c:v>
                </c:pt>
                <c:pt idx="2">
                  <c:v>976.80462778404706</c:v>
                </c:pt>
                <c:pt idx="3">
                  <c:v>869.26086436900403</c:v>
                </c:pt>
              </c:numCache>
            </c:numRef>
          </c:val>
          <c:smooth val="0"/>
          <c:extLst>
            <c:ext xmlns:c16="http://schemas.microsoft.com/office/drawing/2014/chart" uri="{C3380CC4-5D6E-409C-BE32-E72D297353CC}">
              <c16:uniqueId val="{00000001-8475-44FA-802D-D973CC48141A}"/>
            </c:ext>
          </c:extLst>
        </c:ser>
        <c:ser>
          <c:idx val="1"/>
          <c:order val="2"/>
          <c:tx>
            <c:strRef>
              <c:f>Graph!$B$43</c:f>
              <c:strCache>
                <c:ptCount val="1"/>
                <c:pt idx="0">
                  <c:v>18-44</c:v>
                </c:pt>
              </c:strCache>
            </c:strRef>
          </c:tx>
          <c:spPr>
            <a:ln>
              <a:solidFill>
                <a:srgbClr val="671E75"/>
              </a:solidFill>
            </a:ln>
          </c:spPr>
          <c:marker>
            <c:symbol val="triangle"/>
            <c:size val="8"/>
            <c:spPr>
              <a:solidFill>
                <a:srgbClr val="671E75"/>
              </a:solidFill>
              <a:ln>
                <a:noFill/>
              </a:ln>
            </c:spPr>
          </c:marker>
          <c:cat>
            <c:strRef>
              <c:f>Graph!$C$40:$F$40</c:f>
              <c:strCache>
                <c:ptCount val="4"/>
                <c:pt idx="0">
                  <c:v>2016</c:v>
                </c:pt>
                <c:pt idx="1">
                  <c:v>2017</c:v>
                </c:pt>
                <c:pt idx="2">
                  <c:v>2018</c:v>
                </c:pt>
                <c:pt idx="3">
                  <c:v>2019</c:v>
                </c:pt>
              </c:strCache>
            </c:strRef>
          </c:cat>
          <c:val>
            <c:numRef>
              <c:f>Graph!$C$43:$F$43</c:f>
              <c:numCache>
                <c:formatCode>_(* #,##0.0_);_(* \(#,##0.0\);_(* "-"??_);_(@_)</c:formatCode>
                <c:ptCount val="4"/>
                <c:pt idx="0">
                  <c:v>1407.8676732761401</c:v>
                </c:pt>
                <c:pt idx="1">
                  <c:v>1477.1803306982199</c:v>
                </c:pt>
                <c:pt idx="2">
                  <c:v>1468.5844002644801</c:v>
                </c:pt>
                <c:pt idx="3">
                  <c:v>1452.0993323605901</c:v>
                </c:pt>
              </c:numCache>
            </c:numRef>
          </c:val>
          <c:smooth val="0"/>
          <c:extLst>
            <c:ext xmlns:c16="http://schemas.microsoft.com/office/drawing/2014/chart" uri="{C3380CC4-5D6E-409C-BE32-E72D297353CC}">
              <c16:uniqueId val="{00000002-8475-44FA-802D-D973CC48141A}"/>
            </c:ext>
          </c:extLst>
        </c:ser>
        <c:ser>
          <c:idx val="2"/>
          <c:order val="3"/>
          <c:tx>
            <c:strRef>
              <c:f>Graph!$B$44</c:f>
              <c:strCache>
                <c:ptCount val="1"/>
                <c:pt idx="0">
                  <c:v>45-64</c:v>
                </c:pt>
              </c:strCache>
            </c:strRef>
          </c:tx>
          <c:spPr>
            <a:ln>
              <a:solidFill>
                <a:srgbClr val="FFC72C"/>
              </a:solidFill>
            </a:ln>
          </c:spPr>
          <c:marker>
            <c:symbol val="diamond"/>
            <c:size val="9"/>
            <c:spPr>
              <a:solidFill>
                <a:srgbClr val="FFC72C"/>
              </a:solidFill>
              <a:ln>
                <a:noFill/>
              </a:ln>
            </c:spPr>
          </c:marker>
          <c:cat>
            <c:strRef>
              <c:f>Graph!$C$40:$F$40</c:f>
              <c:strCache>
                <c:ptCount val="4"/>
                <c:pt idx="0">
                  <c:v>2016</c:v>
                </c:pt>
                <c:pt idx="1">
                  <c:v>2017</c:v>
                </c:pt>
                <c:pt idx="2">
                  <c:v>2018</c:v>
                </c:pt>
                <c:pt idx="3">
                  <c:v>2019</c:v>
                </c:pt>
              </c:strCache>
            </c:strRef>
          </c:cat>
          <c:val>
            <c:numRef>
              <c:f>Graph!$C$44:$F$44</c:f>
              <c:numCache>
                <c:formatCode>_(* #,##0.0_);_(* \(#,##0.0\);_(* "-"??_);_(@_)</c:formatCode>
                <c:ptCount val="4"/>
                <c:pt idx="0">
                  <c:v>916.84362230556599</c:v>
                </c:pt>
                <c:pt idx="1">
                  <c:v>936.64092699134596</c:v>
                </c:pt>
                <c:pt idx="2">
                  <c:v>924.23577827615804</c:v>
                </c:pt>
                <c:pt idx="3">
                  <c:v>899.99878436050506</c:v>
                </c:pt>
              </c:numCache>
            </c:numRef>
          </c:val>
          <c:smooth val="0"/>
          <c:extLst>
            <c:ext xmlns:c16="http://schemas.microsoft.com/office/drawing/2014/chart" uri="{C3380CC4-5D6E-409C-BE32-E72D297353CC}">
              <c16:uniqueId val="{00000003-8475-44FA-802D-D973CC48141A}"/>
            </c:ext>
          </c:extLst>
        </c:ser>
        <c:ser>
          <c:idx val="4"/>
          <c:order val="4"/>
          <c:tx>
            <c:strRef>
              <c:f>Graph!$B$45</c:f>
              <c:strCache>
                <c:ptCount val="1"/>
                <c:pt idx="0">
                  <c:v>65-84</c:v>
                </c:pt>
              </c:strCache>
            </c:strRef>
          </c:tx>
          <c:spPr>
            <a:ln w="25400">
              <a:solidFill>
                <a:srgbClr val="70AD47">
                  <a:lumMod val="75000"/>
                </a:srgbClr>
              </a:solidFill>
            </a:ln>
          </c:spPr>
          <c:marker>
            <c:symbol val="star"/>
            <c:size val="7"/>
            <c:spPr>
              <a:noFill/>
              <a:ln>
                <a:solidFill>
                  <a:srgbClr val="548235"/>
                </a:solidFill>
              </a:ln>
            </c:spPr>
          </c:marker>
          <c:cat>
            <c:strRef>
              <c:f>Graph!$C$40:$F$40</c:f>
              <c:strCache>
                <c:ptCount val="4"/>
                <c:pt idx="0">
                  <c:v>2016</c:v>
                </c:pt>
                <c:pt idx="1">
                  <c:v>2017</c:v>
                </c:pt>
                <c:pt idx="2">
                  <c:v>2018</c:v>
                </c:pt>
                <c:pt idx="3">
                  <c:v>2019</c:v>
                </c:pt>
              </c:strCache>
            </c:strRef>
          </c:cat>
          <c:val>
            <c:numRef>
              <c:f>Graph!$C$45:$F$45</c:f>
              <c:numCache>
                <c:formatCode>_(* #,##0.0_);_(* \(#,##0.0\);_(* "-"??_);_(@_)</c:formatCode>
                <c:ptCount val="4"/>
                <c:pt idx="0">
                  <c:v>759.40139420645403</c:v>
                </c:pt>
                <c:pt idx="1">
                  <c:v>768.90484177328301</c:v>
                </c:pt>
                <c:pt idx="2">
                  <c:v>771.04830022796796</c:v>
                </c:pt>
                <c:pt idx="3">
                  <c:v>762.13853706428802</c:v>
                </c:pt>
              </c:numCache>
            </c:numRef>
          </c:val>
          <c:smooth val="0"/>
          <c:extLst>
            <c:ext xmlns:c16="http://schemas.microsoft.com/office/drawing/2014/chart" uri="{C3380CC4-5D6E-409C-BE32-E72D297353CC}">
              <c16:uniqueId val="{00000004-8475-44FA-802D-D973CC48141A}"/>
            </c:ext>
          </c:extLst>
        </c:ser>
        <c:ser>
          <c:idx val="5"/>
          <c:order val="5"/>
          <c:tx>
            <c:strRef>
              <c:f>Graph!$B$46</c:f>
              <c:strCache>
                <c:ptCount val="1"/>
                <c:pt idx="0">
                  <c:v>85+</c:v>
                </c:pt>
              </c:strCache>
            </c:strRef>
          </c:tx>
          <c:spPr>
            <a:ln>
              <a:solidFill>
                <a:srgbClr val="ED7D31">
                  <a:lumMod val="75000"/>
                </a:srgbClr>
              </a:solidFill>
            </a:ln>
          </c:spPr>
          <c:marker>
            <c:symbol val="x"/>
            <c:size val="7"/>
            <c:spPr>
              <a:noFill/>
              <a:ln>
                <a:solidFill>
                  <a:srgbClr val="ED7D31">
                    <a:lumMod val="75000"/>
                  </a:srgbClr>
                </a:solidFill>
              </a:ln>
            </c:spPr>
          </c:marker>
          <c:cat>
            <c:strRef>
              <c:f>Graph!$C$40:$F$40</c:f>
              <c:strCache>
                <c:ptCount val="4"/>
                <c:pt idx="0">
                  <c:v>2016</c:v>
                </c:pt>
                <c:pt idx="1">
                  <c:v>2017</c:v>
                </c:pt>
                <c:pt idx="2">
                  <c:v>2018</c:v>
                </c:pt>
                <c:pt idx="3">
                  <c:v>2019</c:v>
                </c:pt>
              </c:strCache>
            </c:strRef>
          </c:cat>
          <c:val>
            <c:numRef>
              <c:f>Graph!$C$46:$F$46</c:f>
              <c:numCache>
                <c:formatCode>_(* #,##0.0_);_(* \(#,##0.0\);_(* "-"??_);_(@_)</c:formatCode>
                <c:ptCount val="4"/>
                <c:pt idx="0">
                  <c:v>1483.2921495135799</c:v>
                </c:pt>
                <c:pt idx="1">
                  <c:v>1464.3011713419501</c:v>
                </c:pt>
                <c:pt idx="2">
                  <c:v>1455.3118445852299</c:v>
                </c:pt>
                <c:pt idx="3">
                  <c:v>1408.7051919278299</c:v>
                </c:pt>
              </c:numCache>
            </c:numRef>
          </c:val>
          <c:smooth val="0"/>
          <c:extLst>
            <c:ext xmlns:c16="http://schemas.microsoft.com/office/drawing/2014/chart" uri="{C3380CC4-5D6E-409C-BE32-E72D297353CC}">
              <c16:uniqueId val="{00000005-8475-44FA-802D-D973CC48141A}"/>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600"/>
          <c:min val="0"/>
        </c:scaling>
        <c:delete val="0"/>
        <c:axPos val="l"/>
        <c:majorGridlines/>
        <c:title>
          <c:tx>
            <c:rich>
              <a:bodyPr rot="-5400000" vert="horz"/>
              <a:lstStyle/>
              <a:p>
                <a:pPr>
                  <a:defRPr/>
                </a:pPr>
                <a:r>
                  <a:rPr lang="en-US"/>
                  <a:t>Rate per 100,000 Population</a:t>
                </a:r>
              </a:p>
            </c:rich>
          </c:tx>
          <c:layout>
            <c:manualLayout>
              <c:xMode val="edge"/>
              <c:yMode val="edge"/>
              <c:x val="8.9036947304663844E-4"/>
              <c:y val="0.1465736554793769"/>
            </c:manualLayout>
          </c:layout>
          <c:overlay val="0"/>
        </c:title>
        <c:numFmt formatCode="#,##0" sourceLinked="0"/>
        <c:majorTickMark val="out"/>
        <c:minorTickMark val="none"/>
        <c:tickLblPos val="nextTo"/>
        <c:crossAx val="123682176"/>
        <c:crosses val="autoZero"/>
        <c:crossBetween val="between"/>
        <c:majorUnit val="200"/>
      </c:valAx>
    </c:plotArea>
    <c:legend>
      <c:legendPos val="t"/>
      <c:layout>
        <c:manualLayout>
          <c:xMode val="edge"/>
          <c:yMode val="edge"/>
          <c:x val="2.1572784171209388E-3"/>
          <c:y val="3.968253968253968E-3"/>
          <c:w val="0.99568527491755854"/>
          <c:h val="6.4002009514435701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0240931422033"/>
          <c:y val="0.11167041619797523"/>
          <c:w val="0.88692408641227538"/>
          <c:h val="0.7584883220466202"/>
        </c:manualLayout>
      </c:layout>
      <c:lineChart>
        <c:grouping val="standard"/>
        <c:varyColors val="0"/>
        <c:ser>
          <c:idx val="3"/>
          <c:order val="0"/>
          <c:tx>
            <c:strRef>
              <c:f>'Nation 07152020'!$B$46</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'Nation 07152020'!$C$45:$O$45</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extLst/>
            </c:numRef>
          </c:cat>
          <c:val>
            <c:numRef>
              <c:f>'Nation 07152020'!$C$46:$O$46</c:f>
              <c:numCache>
                <c:formatCode>0.0</c:formatCode>
                <c:ptCount val="13"/>
                <c:pt idx="0">
                  <c:v>14</c:v>
                </c:pt>
                <c:pt idx="1">
                  <c:v>14.2</c:v>
                </c:pt>
                <c:pt idx="2">
                  <c:v>14.6</c:v>
                </c:pt>
                <c:pt idx="3">
                  <c:v>14.9</c:v>
                </c:pt>
                <c:pt idx="4">
                  <c:v>15.2</c:v>
                </c:pt>
                <c:pt idx="5">
                  <c:v>15.2</c:v>
                </c:pt>
                <c:pt idx="6">
                  <c:v>15.7</c:v>
                </c:pt>
                <c:pt idx="7">
                  <c:v>16</c:v>
                </c:pt>
                <c:pt idx="8">
                  <c:v>16.3</c:v>
                </c:pt>
                <c:pt idx="9">
                  <c:v>16.899999999999999</c:v>
                </c:pt>
                <c:pt idx="10">
                  <c:v>17.2</c:v>
                </c:pt>
                <c:pt idx="11">
                  <c:v>16.8</c:v>
                </c:pt>
                <c:pt idx="12">
                  <c:v>16.3</c:v>
                </c:pt>
              </c:numCache>
              <c:extLst/>
            </c:numRef>
          </c:val>
          <c:smooth val="0"/>
          <c:extLst>
            <c:ext xmlns:c16="http://schemas.microsoft.com/office/drawing/2014/chart" uri="{C3380CC4-5D6E-409C-BE32-E72D297353CC}">
              <c16:uniqueId val="{00000000-77D3-4DDD-AC9B-5054CB4F24B0}"/>
            </c:ext>
          </c:extLst>
        </c:ser>
        <c:ser>
          <c:idx val="0"/>
          <c:order val="1"/>
          <c:tx>
            <c:strRef>
              <c:f>'Nation 07152020'!$B$47</c:f>
              <c:strCache>
                <c:ptCount val="1"/>
                <c:pt idx="0">
                  <c:v>12-17</c:v>
                </c:pt>
              </c:strCache>
            </c:strRef>
          </c:tx>
          <c:spPr>
            <a:ln>
              <a:solidFill>
                <a:srgbClr val="005EB8"/>
              </a:solidFill>
            </a:ln>
          </c:spPr>
          <c:marker>
            <c:symbol val="square"/>
            <c:size val="7"/>
            <c:spPr>
              <a:solidFill>
                <a:srgbClr val="005EB8"/>
              </a:solidFill>
              <a:ln>
                <a:noFill/>
              </a:ln>
            </c:spPr>
          </c:marker>
          <c:cat>
            <c:numRef>
              <c:f>'Nation 07152020'!$C$45:$O$45</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extLst/>
            </c:numRef>
          </c:cat>
          <c:val>
            <c:numRef>
              <c:f>'Nation 07152020'!$C$47:$O$47</c:f>
              <c:numCache>
                <c:formatCode>0.0</c:formatCode>
                <c:ptCount val="13"/>
                <c:pt idx="0">
                  <c:v>3.7</c:v>
                </c:pt>
                <c:pt idx="1">
                  <c:v>4</c:v>
                </c:pt>
                <c:pt idx="2">
                  <c:v>3.8</c:v>
                </c:pt>
                <c:pt idx="3">
                  <c:v>4.4000000000000004</c:v>
                </c:pt>
                <c:pt idx="4">
                  <c:v>4.5</c:v>
                </c:pt>
                <c:pt idx="5">
                  <c:v>4.8</c:v>
                </c:pt>
                <c:pt idx="6">
                  <c:v>5.2</c:v>
                </c:pt>
                <c:pt idx="7">
                  <c:v>5.4</c:v>
                </c:pt>
                <c:pt idx="8">
                  <c:v>5.9</c:v>
                </c:pt>
                <c:pt idx="9">
                  <c:v>6.9</c:v>
                </c:pt>
                <c:pt idx="10">
                  <c:v>7</c:v>
                </c:pt>
                <c:pt idx="11">
                  <c:v>6.3</c:v>
                </c:pt>
                <c:pt idx="12">
                  <c:v>6.3</c:v>
                </c:pt>
              </c:numCache>
              <c:extLst/>
            </c:numRef>
          </c:val>
          <c:smooth val="0"/>
          <c:extLst>
            <c:ext xmlns:c16="http://schemas.microsoft.com/office/drawing/2014/chart" uri="{C3380CC4-5D6E-409C-BE32-E72D297353CC}">
              <c16:uniqueId val="{00000001-77D3-4DDD-AC9B-5054CB4F24B0}"/>
            </c:ext>
          </c:extLst>
        </c:ser>
        <c:ser>
          <c:idx val="1"/>
          <c:order val="2"/>
          <c:tx>
            <c:strRef>
              <c:f>'Nation 07152020'!$B$48</c:f>
              <c:strCache>
                <c:ptCount val="1"/>
                <c:pt idx="0">
                  <c:v>18-44</c:v>
                </c:pt>
              </c:strCache>
            </c:strRef>
          </c:tx>
          <c:spPr>
            <a:ln>
              <a:solidFill>
                <a:srgbClr val="671E75"/>
              </a:solidFill>
            </a:ln>
          </c:spPr>
          <c:marker>
            <c:symbol val="triangle"/>
            <c:size val="8"/>
            <c:spPr>
              <a:solidFill>
                <a:srgbClr val="671E75"/>
              </a:solidFill>
              <a:ln>
                <a:noFill/>
              </a:ln>
            </c:spPr>
          </c:marker>
          <c:cat>
            <c:numRef>
              <c:f>'Nation 07152020'!$C$45:$O$45</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extLst/>
            </c:numRef>
          </c:cat>
          <c:val>
            <c:numRef>
              <c:f>'Nation 07152020'!$C$48:$O$48</c:f>
              <c:numCache>
                <c:formatCode>0.0</c:formatCode>
                <c:ptCount val="13"/>
                <c:pt idx="0">
                  <c:v>13.8</c:v>
                </c:pt>
                <c:pt idx="1">
                  <c:v>13.8</c:v>
                </c:pt>
                <c:pt idx="2">
                  <c:v>14.3</c:v>
                </c:pt>
                <c:pt idx="3">
                  <c:v>14.7</c:v>
                </c:pt>
                <c:pt idx="4">
                  <c:v>14.9</c:v>
                </c:pt>
                <c:pt idx="5">
                  <c:v>14.7</c:v>
                </c:pt>
                <c:pt idx="6">
                  <c:v>15.1</c:v>
                </c:pt>
                <c:pt idx="7">
                  <c:v>15.9</c:v>
                </c:pt>
                <c:pt idx="8">
                  <c:v>16.399999999999999</c:v>
                </c:pt>
                <c:pt idx="9">
                  <c:v>17.399999999999999</c:v>
                </c:pt>
                <c:pt idx="10">
                  <c:v>17.5</c:v>
                </c:pt>
                <c:pt idx="11">
                  <c:v>17.3</c:v>
                </c:pt>
                <c:pt idx="12">
                  <c:v>17.600000000000001</c:v>
                </c:pt>
              </c:numCache>
              <c:extLst/>
            </c:numRef>
          </c:val>
          <c:smooth val="0"/>
          <c:extLst>
            <c:ext xmlns:c16="http://schemas.microsoft.com/office/drawing/2014/chart" uri="{C3380CC4-5D6E-409C-BE32-E72D297353CC}">
              <c16:uniqueId val="{00000002-77D3-4DDD-AC9B-5054CB4F24B0}"/>
            </c:ext>
          </c:extLst>
        </c:ser>
        <c:ser>
          <c:idx val="2"/>
          <c:order val="3"/>
          <c:tx>
            <c:strRef>
              <c:f>'Nation 07152020'!$B$49</c:f>
              <c:strCache>
                <c:ptCount val="1"/>
                <c:pt idx="0">
                  <c:v>45-64</c:v>
                </c:pt>
              </c:strCache>
            </c:strRef>
          </c:tx>
          <c:spPr>
            <a:ln>
              <a:solidFill>
                <a:srgbClr val="FFC72C"/>
              </a:solidFill>
            </a:ln>
          </c:spPr>
          <c:marker>
            <c:symbol val="diamond"/>
            <c:size val="9"/>
            <c:spPr>
              <a:solidFill>
                <a:srgbClr val="FFC72C"/>
              </a:solidFill>
              <a:ln>
                <a:noFill/>
              </a:ln>
            </c:spPr>
          </c:marker>
          <c:cat>
            <c:numRef>
              <c:f>'Nation 07152020'!$C$45:$O$45</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extLst/>
            </c:numRef>
          </c:cat>
          <c:val>
            <c:numRef>
              <c:f>'Nation 07152020'!$C$49:$O$49</c:f>
              <c:numCache>
                <c:formatCode>0.0</c:formatCode>
                <c:ptCount val="13"/>
                <c:pt idx="0">
                  <c:v>17.5</c:v>
                </c:pt>
                <c:pt idx="1">
                  <c:v>17.899999999999999</c:v>
                </c:pt>
                <c:pt idx="2">
                  <c:v>18.600000000000001</c:v>
                </c:pt>
                <c:pt idx="3">
                  <c:v>18.600000000000001</c:v>
                </c:pt>
                <c:pt idx="4">
                  <c:v>19.100000000000001</c:v>
                </c:pt>
                <c:pt idx="5">
                  <c:v>19</c:v>
                </c:pt>
                <c:pt idx="6">
                  <c:v>19.5</c:v>
                </c:pt>
                <c:pt idx="7">
                  <c:v>19.600000000000001</c:v>
                </c:pt>
                <c:pt idx="8">
                  <c:v>19.2</c:v>
                </c:pt>
                <c:pt idx="9">
                  <c:v>19.600000000000001</c:v>
                </c:pt>
                <c:pt idx="10">
                  <c:v>20.100000000000001</c:v>
                </c:pt>
                <c:pt idx="11">
                  <c:v>19.5</c:v>
                </c:pt>
                <c:pt idx="12">
                  <c:v>17.399999999999999</c:v>
                </c:pt>
              </c:numCache>
              <c:extLst/>
            </c:numRef>
          </c:val>
          <c:smooth val="0"/>
          <c:extLst>
            <c:ext xmlns:c16="http://schemas.microsoft.com/office/drawing/2014/chart" uri="{C3380CC4-5D6E-409C-BE32-E72D297353CC}">
              <c16:uniqueId val="{00000003-77D3-4DDD-AC9B-5054CB4F24B0}"/>
            </c:ext>
          </c:extLst>
        </c:ser>
        <c:ser>
          <c:idx val="4"/>
          <c:order val="4"/>
          <c:tx>
            <c:strRef>
              <c:f>'Nation 07152020'!$B$50</c:f>
              <c:strCache>
                <c:ptCount val="1"/>
                <c:pt idx="0">
                  <c:v>65+</c:v>
                </c:pt>
              </c:strCache>
            </c:strRef>
          </c:tx>
          <c:spPr>
            <a:ln w="25400">
              <a:solidFill>
                <a:srgbClr val="70AD47">
                  <a:lumMod val="75000"/>
                </a:srgbClr>
              </a:solidFill>
            </a:ln>
          </c:spPr>
          <c:marker>
            <c:symbol val="star"/>
            <c:size val="7"/>
            <c:spPr>
              <a:noFill/>
              <a:ln>
                <a:solidFill>
                  <a:srgbClr val="548235"/>
                </a:solidFill>
              </a:ln>
            </c:spPr>
          </c:marker>
          <c:cat>
            <c:numRef>
              <c:f>'Nation 07152020'!$C$45:$O$45</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extLst/>
            </c:numRef>
          </c:cat>
          <c:val>
            <c:numRef>
              <c:f>'Nation 07152020'!$C$50:$O$50</c:f>
              <c:numCache>
                <c:formatCode>0.0</c:formatCode>
                <c:ptCount val="13"/>
                <c:pt idx="0">
                  <c:v>14.8</c:v>
                </c:pt>
                <c:pt idx="1">
                  <c:v>14.8</c:v>
                </c:pt>
                <c:pt idx="2">
                  <c:v>14.9</c:v>
                </c:pt>
                <c:pt idx="3">
                  <c:v>15.3</c:v>
                </c:pt>
                <c:pt idx="4">
                  <c:v>15.4</c:v>
                </c:pt>
                <c:pt idx="5">
                  <c:v>16.100000000000001</c:v>
                </c:pt>
                <c:pt idx="6">
                  <c:v>16.600000000000001</c:v>
                </c:pt>
                <c:pt idx="7">
                  <c:v>16.600000000000001</c:v>
                </c:pt>
                <c:pt idx="8">
                  <c:v>16.7</c:v>
                </c:pt>
                <c:pt idx="9">
                  <c:v>16.8</c:v>
                </c:pt>
                <c:pt idx="10">
                  <c:v>17.399999999999999</c:v>
                </c:pt>
                <c:pt idx="11">
                  <c:v>17</c:v>
                </c:pt>
                <c:pt idx="12">
                  <c:v>16.399999999999999</c:v>
                </c:pt>
              </c:numCache>
              <c:extLst/>
            </c:numRef>
          </c:val>
          <c:smooth val="0"/>
          <c:extLst>
            <c:ext xmlns:c16="http://schemas.microsoft.com/office/drawing/2014/chart" uri="{C3380CC4-5D6E-409C-BE32-E72D297353CC}">
              <c16:uniqueId val="{00000004-77D3-4DDD-AC9B-5054CB4F24B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Rate per 100,000 Population</a:t>
                </a:r>
              </a:p>
            </c:rich>
          </c:tx>
          <c:layout>
            <c:manualLayout>
              <c:xMode val="edge"/>
              <c:yMode val="edge"/>
              <c:x val="8.9036947304663844E-4"/>
              <c:y val="0.13167175729651168"/>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2.1572784171209388E-3"/>
          <c:y val="3.968253968253968E-3"/>
          <c:w val="0.99568527491755854"/>
          <c:h val="6.4002009514435701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95372800622146"/>
          <c:y val="0.15759725878820743"/>
          <c:w val="0.88473716827063287"/>
          <c:h val="0.73544327792359299"/>
        </c:manualLayout>
      </c:layout>
      <c:lineChart>
        <c:grouping val="standard"/>
        <c:varyColors val="0"/>
        <c:ser>
          <c:idx val="3"/>
          <c:order val="0"/>
          <c:tx>
            <c:strRef>
              <c:f>'12-17 only'!$A$62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'12-17 only'!$B$61:$N$61</c:f>
              <c:numCache>
                <c:formatCode>General</c:formatCode>
                <c:ptCount val="3"/>
                <c:pt idx="0">
                  <c:v>2018</c:v>
                </c:pt>
                <c:pt idx="1">
                  <c:v>2019</c:v>
                </c:pt>
                <c:pt idx="2">
                  <c:v>2020</c:v>
                </c:pt>
              </c:numCache>
              <c:extLst/>
            </c:numRef>
          </c:cat>
          <c:val>
            <c:numRef>
              <c:f>'12-17 only'!$B$62:$N$62</c:f>
              <c:numCache>
                <c:formatCode>General</c:formatCode>
                <c:ptCount val="3"/>
                <c:pt idx="0">
                  <c:v>7</c:v>
                </c:pt>
                <c:pt idx="1">
                  <c:v>6.3</c:v>
                </c:pt>
                <c:pt idx="2">
                  <c:v>6.3</c:v>
                </c:pt>
              </c:numCache>
              <c:extLst/>
            </c:numRef>
          </c:val>
          <c:smooth val="0"/>
          <c:extLst>
            <c:ext xmlns:c16="http://schemas.microsoft.com/office/drawing/2014/chart" uri="{C3380CC4-5D6E-409C-BE32-E72D297353CC}">
              <c16:uniqueId val="{00000000-BD1D-4B44-B9E5-A6951F34E265}"/>
            </c:ext>
          </c:extLst>
        </c:ser>
        <c:ser>
          <c:idx val="0"/>
          <c:order val="1"/>
          <c:tx>
            <c:strRef>
              <c:f>'12-17 only'!$A$63</c:f>
              <c:strCache>
                <c:ptCount val="1"/>
                <c:pt idx="0">
                  <c:v>Hispanic, All Races</c:v>
                </c:pt>
              </c:strCache>
            </c:strRef>
          </c:tx>
          <c:spPr>
            <a:ln>
              <a:solidFill>
                <a:srgbClr val="005EB8"/>
              </a:solidFill>
            </a:ln>
          </c:spPr>
          <c:marker>
            <c:symbol val="square"/>
            <c:size val="7"/>
            <c:spPr>
              <a:solidFill>
                <a:srgbClr val="005EB8"/>
              </a:solidFill>
              <a:ln>
                <a:noFill/>
              </a:ln>
            </c:spPr>
          </c:marker>
          <c:cat>
            <c:numRef>
              <c:f>'12-17 only'!$B$61:$N$61</c:f>
              <c:numCache>
                <c:formatCode>General</c:formatCode>
                <c:ptCount val="3"/>
                <c:pt idx="0">
                  <c:v>2018</c:v>
                </c:pt>
                <c:pt idx="1">
                  <c:v>2019</c:v>
                </c:pt>
                <c:pt idx="2">
                  <c:v>2020</c:v>
                </c:pt>
              </c:numCache>
              <c:extLst/>
            </c:numRef>
          </c:cat>
          <c:val>
            <c:numRef>
              <c:f>'12-17 only'!$B$63:$N$63</c:f>
              <c:numCache>
                <c:formatCode>General</c:formatCode>
                <c:ptCount val="3"/>
                <c:pt idx="0">
                  <c:v>4.9000000000000004</c:v>
                </c:pt>
                <c:pt idx="1">
                  <c:v>4.5</c:v>
                </c:pt>
                <c:pt idx="2">
                  <c:v>5</c:v>
                </c:pt>
              </c:numCache>
              <c:extLst/>
            </c:numRef>
          </c:val>
          <c:smooth val="0"/>
          <c:extLst>
            <c:ext xmlns:c16="http://schemas.microsoft.com/office/drawing/2014/chart" uri="{C3380CC4-5D6E-409C-BE32-E72D297353CC}">
              <c16:uniqueId val="{00000001-BD1D-4B44-B9E5-A6951F34E265}"/>
            </c:ext>
          </c:extLst>
        </c:ser>
        <c:ser>
          <c:idx val="1"/>
          <c:order val="2"/>
          <c:tx>
            <c:strRef>
              <c:f>'12-17 only'!$A$64</c:f>
              <c:strCache>
                <c:ptCount val="1"/>
                <c:pt idx="0">
                  <c:v>Non-Hispanic Black</c:v>
                </c:pt>
              </c:strCache>
            </c:strRef>
          </c:tx>
          <c:spPr>
            <a:ln>
              <a:solidFill>
                <a:srgbClr val="671E75"/>
              </a:solidFill>
            </a:ln>
          </c:spPr>
          <c:marker>
            <c:symbol val="triangle"/>
            <c:size val="8"/>
            <c:spPr>
              <a:solidFill>
                <a:srgbClr val="671E75"/>
              </a:solidFill>
              <a:ln>
                <a:noFill/>
              </a:ln>
            </c:spPr>
          </c:marker>
          <c:cat>
            <c:numRef>
              <c:f>'12-17 only'!$B$61:$N$61</c:f>
              <c:numCache>
                <c:formatCode>General</c:formatCode>
                <c:ptCount val="3"/>
                <c:pt idx="0">
                  <c:v>2018</c:v>
                </c:pt>
                <c:pt idx="1">
                  <c:v>2019</c:v>
                </c:pt>
                <c:pt idx="2">
                  <c:v>2020</c:v>
                </c:pt>
              </c:numCache>
              <c:extLst/>
            </c:numRef>
          </c:cat>
          <c:val>
            <c:numRef>
              <c:f>'12-17 only'!$B$64:$N$64</c:f>
              <c:numCache>
                <c:formatCode>General</c:formatCode>
                <c:ptCount val="3"/>
                <c:pt idx="0">
                  <c:v>4.5999999999999996</c:v>
                </c:pt>
                <c:pt idx="1">
                  <c:v>4.5</c:v>
                </c:pt>
                <c:pt idx="2">
                  <c:v>4.5999999999999996</c:v>
                </c:pt>
              </c:numCache>
              <c:extLst/>
            </c:numRef>
          </c:val>
          <c:smooth val="0"/>
          <c:extLst>
            <c:ext xmlns:c16="http://schemas.microsoft.com/office/drawing/2014/chart" uri="{C3380CC4-5D6E-409C-BE32-E72D297353CC}">
              <c16:uniqueId val="{00000002-BD1D-4B44-B9E5-A6951F34E265}"/>
            </c:ext>
          </c:extLst>
        </c:ser>
        <c:ser>
          <c:idx val="2"/>
          <c:order val="3"/>
          <c:tx>
            <c:strRef>
              <c:f>'12-17 only'!$A$65</c:f>
              <c:strCache>
                <c:ptCount val="1"/>
                <c:pt idx="0">
                  <c:v>Non-Hispanic White</c:v>
                </c:pt>
              </c:strCache>
            </c:strRef>
          </c:tx>
          <c:spPr>
            <a:ln>
              <a:solidFill>
                <a:srgbClr val="FFC72C"/>
              </a:solidFill>
            </a:ln>
          </c:spPr>
          <c:marker>
            <c:symbol val="diamond"/>
            <c:size val="9"/>
            <c:spPr>
              <a:solidFill>
                <a:srgbClr val="FFC72C"/>
              </a:solidFill>
              <a:ln>
                <a:noFill/>
              </a:ln>
            </c:spPr>
          </c:marker>
          <c:cat>
            <c:numRef>
              <c:f>'12-17 only'!$B$61:$N$61</c:f>
              <c:numCache>
                <c:formatCode>General</c:formatCode>
                <c:ptCount val="3"/>
                <c:pt idx="0">
                  <c:v>2018</c:v>
                </c:pt>
                <c:pt idx="1">
                  <c:v>2019</c:v>
                </c:pt>
                <c:pt idx="2">
                  <c:v>2020</c:v>
                </c:pt>
              </c:numCache>
              <c:extLst/>
            </c:numRef>
          </c:cat>
          <c:val>
            <c:numRef>
              <c:f>'12-17 only'!$B$65:$N$65</c:f>
              <c:numCache>
                <c:formatCode>General</c:formatCode>
                <c:ptCount val="3"/>
                <c:pt idx="0">
                  <c:v>8.5</c:v>
                </c:pt>
                <c:pt idx="1">
                  <c:v>7.6</c:v>
                </c:pt>
                <c:pt idx="2">
                  <c:v>7.4</c:v>
                </c:pt>
              </c:numCache>
              <c:extLst/>
            </c:numRef>
          </c:val>
          <c:smooth val="0"/>
          <c:extLst>
            <c:ext xmlns:c16="http://schemas.microsoft.com/office/drawing/2014/chart" uri="{C3380CC4-5D6E-409C-BE32-E72D297353CC}">
              <c16:uniqueId val="{00000003-BD1D-4B44-B9E5-A6951F34E265}"/>
            </c:ext>
          </c:extLst>
        </c:ser>
        <c:dLbls>
          <c:showLegendKey val="0"/>
          <c:showVal val="0"/>
          <c:showCatName val="0"/>
          <c:showSerName val="0"/>
          <c:showPercent val="0"/>
          <c:showBubbleSize val="0"/>
        </c:dLbls>
        <c:marker val="1"/>
        <c:smooth val="0"/>
        <c:axId val="123682176"/>
        <c:axId val="158010752"/>
        <c:extLst>
          <c:ext xmlns:c15="http://schemas.microsoft.com/office/drawing/2012/chart" uri="{02D57815-91ED-43cb-92C2-25804820EDAC}">
            <c15:filteredLineSeries>
              <c15:ser>
                <c:idx val="4"/>
                <c:order val="4"/>
                <c:tx>
                  <c:strRef>
                    <c:extLst>
                      <c:ext uri="{02D57815-91ED-43cb-92C2-25804820EDAC}">
                        <c15:formulaRef>
                          <c15:sqref>'12-17 only'!$A$66</c15:sqref>
                        </c15:formulaRef>
                      </c:ext>
                    </c:extLst>
                    <c:strCache>
                      <c:ptCount val="1"/>
                      <c:pt idx="0">
                        <c:v>Non-Hispanic, All Races</c:v>
                      </c:pt>
                    </c:strCache>
                  </c:strRef>
                </c:tx>
                <c:spPr>
                  <a:ln w="25400">
                    <a:solidFill>
                      <a:srgbClr val="70AD47">
                        <a:lumMod val="75000"/>
                      </a:srgbClr>
                    </a:solidFill>
                  </a:ln>
                </c:spPr>
                <c:marker>
                  <c:symbol val="star"/>
                  <c:size val="7"/>
                  <c:spPr>
                    <a:noFill/>
                    <a:ln>
                      <a:solidFill>
                        <a:srgbClr val="548235"/>
                      </a:solidFill>
                    </a:ln>
                  </c:spPr>
                </c:marker>
                <c:cat>
                  <c:numRef>
                    <c:extLst>
                      <c:ext uri="{02D57815-91ED-43cb-92C2-25804820EDAC}">
                        <c15:formulaRef>
                          <c15:sqref>'12-17 only'!$B$61:$N$61</c15:sqref>
                        </c15:formulaRef>
                      </c:ext>
                    </c:extLst>
                    <c:numCache>
                      <c:formatCode>General</c:formatCode>
                      <c:ptCount val="3"/>
                      <c:pt idx="0">
                        <c:v>2018</c:v>
                      </c:pt>
                      <c:pt idx="1">
                        <c:v>2019</c:v>
                      </c:pt>
                      <c:pt idx="2">
                        <c:v>2020</c:v>
                      </c:pt>
                    </c:numCache>
                  </c:numRef>
                </c:cat>
                <c:val>
                  <c:numRef>
                    <c:extLst>
                      <c:ext uri="{02D57815-91ED-43cb-92C2-25804820EDAC}">
                        <c15:formulaRef>
                          <c15:sqref>'12-17 only'!$B$66:$N$66</c15:sqref>
                        </c15:formulaRef>
                      </c:ext>
                    </c:extLst>
                    <c:numCache>
                      <c:formatCode>General</c:formatCode>
                      <c:ptCount val="3"/>
                      <c:pt idx="0">
                        <c:v>7.6</c:v>
                      </c:pt>
                      <c:pt idx="1">
                        <c:v>6.9</c:v>
                      </c:pt>
                      <c:pt idx="2">
                        <c:v>6.8</c:v>
                      </c:pt>
                    </c:numCache>
                  </c:numRef>
                </c:val>
                <c:smooth val="0"/>
                <c:extLst>
                  <c:ext xmlns:c16="http://schemas.microsoft.com/office/drawing/2014/chart" uri="{C3380CC4-5D6E-409C-BE32-E72D297353CC}">
                    <c16:uniqueId val="{00000004-BD1D-4B44-B9E5-A6951F34E265}"/>
                  </c:ext>
                </c:extLst>
              </c15:ser>
            </c15:filteredLineSeries>
          </c:ext>
        </c:extLst>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
          <c:min val="0"/>
        </c:scaling>
        <c:delete val="0"/>
        <c:axPos val="l"/>
        <c:majorGridlines/>
        <c:title>
          <c:tx>
            <c:rich>
              <a:bodyPr rot="-5400000" vert="horz"/>
              <a:lstStyle/>
              <a:p>
                <a:pPr>
                  <a:defRPr/>
                </a:pPr>
                <a:r>
                  <a:rPr lang="en-US"/>
                  <a:t>Rate per 100,000 Population</a:t>
                </a:r>
              </a:p>
            </c:rich>
          </c:tx>
          <c:layout>
            <c:manualLayout>
              <c:xMode val="edge"/>
              <c:yMode val="edge"/>
              <c:x val="5.1639204821619517E-3"/>
              <c:y val="0.14458634076990376"/>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2.1572784171209388E-3"/>
          <c:y val="3.968253968253968E-3"/>
          <c:w val="0.99568527491755854"/>
          <c:h val="0.13276989373462988"/>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528871391076104E-2"/>
          <c:y val="0.15085007402920789"/>
          <c:w val="0.8995623116554875"/>
          <c:h val="0.71245120802207407"/>
        </c:manualLayout>
      </c:layout>
      <c:lineChart>
        <c:grouping val="standard"/>
        <c:varyColors val="0"/>
        <c:ser>
          <c:idx val="3"/>
          <c:order val="0"/>
          <c:tx>
            <c:strRef>
              <c:f>Graph!$B$92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Graph!$C$91:$N$91</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Graph!$C$92:$N$92</c:f>
              <c:numCache>
                <c:formatCode>General</c:formatCode>
                <c:ptCount val="12"/>
                <c:pt idx="0">
                  <c:v>37.700000000000003</c:v>
                </c:pt>
                <c:pt idx="1">
                  <c:v>34.700000000000003</c:v>
                </c:pt>
                <c:pt idx="2">
                  <c:v>37.799999999999997</c:v>
                </c:pt>
                <c:pt idx="3">
                  <c:v>38.4</c:v>
                </c:pt>
                <c:pt idx="4">
                  <c:v>37</c:v>
                </c:pt>
                <c:pt idx="5">
                  <c:v>38.1</c:v>
                </c:pt>
                <c:pt idx="6" formatCode="@">
                  <c:v>41.2</c:v>
                </c:pt>
                <c:pt idx="7">
                  <c:v>39.299999999999997</c:v>
                </c:pt>
                <c:pt idx="8" formatCode="@">
                  <c:v>40.85</c:v>
                </c:pt>
                <c:pt idx="9">
                  <c:v>41.54</c:v>
                </c:pt>
                <c:pt idx="10" formatCode="@">
                  <c:v>41.41</c:v>
                </c:pt>
                <c:pt idx="11" formatCode="@">
                  <c:v>43.3</c:v>
                </c:pt>
              </c:numCache>
            </c:numRef>
          </c:val>
          <c:smooth val="0"/>
          <c:extLst>
            <c:ext xmlns:c16="http://schemas.microsoft.com/office/drawing/2014/chart" uri="{C3380CC4-5D6E-409C-BE32-E72D297353CC}">
              <c16:uniqueId val="{00000000-1F73-40D4-BB0D-8AA00B6486D0}"/>
            </c:ext>
          </c:extLst>
        </c:ser>
        <c:ser>
          <c:idx val="0"/>
          <c:order val="1"/>
          <c:tx>
            <c:strRef>
              <c:f>Graph!$B$93</c:f>
              <c:strCache>
                <c:ptCount val="1"/>
                <c:pt idx="0">
                  <c:v>Non-Hispanic White</c:v>
                </c:pt>
              </c:strCache>
            </c:strRef>
          </c:tx>
          <c:spPr>
            <a:ln>
              <a:solidFill>
                <a:srgbClr val="005EB8"/>
              </a:solidFill>
            </a:ln>
          </c:spPr>
          <c:marker>
            <c:symbol val="square"/>
            <c:size val="7"/>
            <c:spPr>
              <a:solidFill>
                <a:srgbClr val="005EB8"/>
              </a:solidFill>
              <a:ln>
                <a:noFill/>
              </a:ln>
            </c:spPr>
          </c:marker>
          <c:cat>
            <c:strRef>
              <c:f>Graph!$C$91:$N$91</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Graph!$C$93:$N$93</c:f>
              <c:numCache>
                <c:formatCode>0.0</c:formatCode>
                <c:ptCount val="12"/>
                <c:pt idx="0">
                  <c:v>43.1</c:v>
                </c:pt>
                <c:pt idx="1">
                  <c:v>37.6</c:v>
                </c:pt>
                <c:pt idx="2">
                  <c:v>41.1</c:v>
                </c:pt>
                <c:pt idx="3">
                  <c:v>41.4</c:v>
                </c:pt>
                <c:pt idx="4">
                  <c:v>40.700000000000003</c:v>
                </c:pt>
                <c:pt idx="5">
                  <c:v>41.6</c:v>
                </c:pt>
                <c:pt idx="6">
                  <c:v>46.1</c:v>
                </c:pt>
                <c:pt idx="7">
                  <c:v>40.6</c:v>
                </c:pt>
                <c:pt idx="8">
                  <c:v>45.1</c:v>
                </c:pt>
                <c:pt idx="9">
                  <c:v>47.54</c:v>
                </c:pt>
                <c:pt idx="10">
                  <c:v>46.07</c:v>
                </c:pt>
                <c:pt idx="11">
                  <c:v>50.3</c:v>
                </c:pt>
              </c:numCache>
            </c:numRef>
          </c:val>
          <c:smooth val="0"/>
          <c:extLst>
            <c:ext xmlns:c16="http://schemas.microsoft.com/office/drawing/2014/chart" uri="{C3380CC4-5D6E-409C-BE32-E72D297353CC}">
              <c16:uniqueId val="{00000001-1F73-40D4-BB0D-8AA00B6486D0}"/>
            </c:ext>
          </c:extLst>
        </c:ser>
        <c:ser>
          <c:idx val="1"/>
          <c:order val="2"/>
          <c:tx>
            <c:strRef>
              <c:f>Graph!$B$94</c:f>
              <c:strCache>
                <c:ptCount val="1"/>
                <c:pt idx="0">
                  <c:v>Non-Hispanic Black</c:v>
                </c:pt>
              </c:strCache>
            </c:strRef>
          </c:tx>
          <c:spPr>
            <a:ln>
              <a:solidFill>
                <a:srgbClr val="671E75"/>
              </a:solidFill>
            </a:ln>
          </c:spPr>
          <c:marker>
            <c:symbol val="triangle"/>
            <c:size val="8"/>
            <c:spPr>
              <a:solidFill>
                <a:srgbClr val="671E75"/>
              </a:solidFill>
              <a:ln>
                <a:noFill/>
              </a:ln>
            </c:spPr>
          </c:marker>
          <c:cat>
            <c:strRef>
              <c:f>Graph!$C$91:$N$91</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Graph!$C$94:$N$94</c:f>
              <c:numCache>
                <c:formatCode>0.0</c:formatCode>
                <c:ptCount val="12"/>
                <c:pt idx="0">
                  <c:v>32.6</c:v>
                </c:pt>
                <c:pt idx="1">
                  <c:v>25.4</c:v>
                </c:pt>
                <c:pt idx="2">
                  <c:v>23</c:v>
                </c:pt>
                <c:pt idx="3">
                  <c:v>41</c:v>
                </c:pt>
                <c:pt idx="4">
                  <c:v>33.5</c:v>
                </c:pt>
                <c:pt idx="5">
                  <c:v>28.6</c:v>
                </c:pt>
                <c:pt idx="6">
                  <c:v>40.6</c:v>
                </c:pt>
                <c:pt idx="7">
                  <c:v>42</c:v>
                </c:pt>
                <c:pt idx="8">
                  <c:v>34.47</c:v>
                </c:pt>
                <c:pt idx="9">
                  <c:v>35.07</c:v>
                </c:pt>
                <c:pt idx="10">
                  <c:v>34.590000000000003</c:v>
                </c:pt>
                <c:pt idx="11">
                  <c:v>35.6</c:v>
                </c:pt>
              </c:numCache>
            </c:numRef>
          </c:val>
          <c:smooth val="0"/>
          <c:extLst>
            <c:ext xmlns:c16="http://schemas.microsoft.com/office/drawing/2014/chart" uri="{C3380CC4-5D6E-409C-BE32-E72D297353CC}">
              <c16:uniqueId val="{00000002-1F73-40D4-BB0D-8AA00B6486D0}"/>
            </c:ext>
          </c:extLst>
        </c:ser>
        <c:ser>
          <c:idx val="2"/>
          <c:order val="3"/>
          <c:tx>
            <c:strRef>
              <c:f>Graph!$B$95</c:f>
              <c:strCache>
                <c:ptCount val="1"/>
                <c:pt idx="0">
                  <c:v>Hispanic, All Races</c:v>
                </c:pt>
              </c:strCache>
            </c:strRef>
          </c:tx>
          <c:spPr>
            <a:ln>
              <a:solidFill>
                <a:srgbClr val="FFC72C"/>
              </a:solidFill>
            </a:ln>
          </c:spPr>
          <c:marker>
            <c:symbol val="diamond"/>
            <c:size val="9"/>
            <c:spPr>
              <a:solidFill>
                <a:srgbClr val="FFC72C"/>
              </a:solidFill>
              <a:ln>
                <a:noFill/>
              </a:ln>
            </c:spPr>
          </c:marker>
          <c:cat>
            <c:strRef>
              <c:f>Graph!$C$91:$N$91</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Graph!$C$95:$N$95</c:f>
              <c:numCache>
                <c:formatCode>0.0</c:formatCode>
                <c:ptCount val="12"/>
                <c:pt idx="0">
                  <c:v>30.3</c:v>
                </c:pt>
                <c:pt idx="1">
                  <c:v>33.1</c:v>
                </c:pt>
                <c:pt idx="2">
                  <c:v>38.4</c:v>
                </c:pt>
                <c:pt idx="3">
                  <c:v>29.4</c:v>
                </c:pt>
                <c:pt idx="4">
                  <c:v>30.8</c:v>
                </c:pt>
                <c:pt idx="5">
                  <c:v>36.9</c:v>
                </c:pt>
                <c:pt idx="6">
                  <c:v>33.1</c:v>
                </c:pt>
                <c:pt idx="7">
                  <c:v>35.5</c:v>
                </c:pt>
                <c:pt idx="8">
                  <c:v>34.119999999999997</c:v>
                </c:pt>
                <c:pt idx="9">
                  <c:v>32.67</c:v>
                </c:pt>
                <c:pt idx="10">
                  <c:v>37.93</c:v>
                </c:pt>
                <c:pt idx="11">
                  <c:v>36.799999999999997</c:v>
                </c:pt>
              </c:numCache>
            </c:numRef>
          </c:val>
          <c:smooth val="0"/>
          <c:extLst>
            <c:ext xmlns:c16="http://schemas.microsoft.com/office/drawing/2014/chart" uri="{C3380CC4-5D6E-409C-BE32-E72D297353CC}">
              <c16:uniqueId val="{00000003-1F73-40D4-BB0D-8AA00B6486D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9.0320307183824238E-4"/>
              <c:y val="0.3510435594589138"/>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4.314772753959654E-3"/>
          <c:y val="1.6876956645479578E-2"/>
          <c:w val="0.99568527491755854"/>
          <c:h val="9.3077404470348665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2020</a:t>
            </a:r>
          </a:p>
        </c:rich>
      </c:tx>
      <c:layout>
        <c:manualLayout>
          <c:xMode val="edge"/>
          <c:yMode val="edge"/>
          <c:x val="0.50103273549139693"/>
          <c:y val="5.0084009385190489E-2"/>
        </c:manualLayout>
      </c:layout>
      <c:overlay val="0"/>
    </c:title>
    <c:autoTitleDeleted val="0"/>
    <c:plotArea>
      <c:layout>
        <c:manualLayout>
          <c:layoutTarget val="inner"/>
          <c:xMode val="edge"/>
          <c:yMode val="edge"/>
          <c:x val="9.6709803635656649E-2"/>
          <c:y val="0.18822128767994914"/>
          <c:w val="0.90217774861475664"/>
          <c:h val="0.65022568201702058"/>
        </c:manualLayout>
      </c:layout>
      <c:barChart>
        <c:barDir val="col"/>
        <c:grouping val="clustered"/>
        <c:varyColors val="0"/>
        <c:ser>
          <c:idx val="0"/>
          <c:order val="0"/>
          <c:spPr>
            <a:solidFill>
              <a:srgbClr val="005EB8"/>
            </a:solidFill>
          </c:spPr>
          <c:invertIfNegative val="0"/>
          <c:dPt>
            <c:idx val="0"/>
            <c:invertIfNegative val="0"/>
            <c:bubble3D val="0"/>
            <c:extLst>
              <c:ext xmlns:c16="http://schemas.microsoft.com/office/drawing/2014/chart" uri="{C3380CC4-5D6E-409C-BE32-E72D297353CC}">
                <c16:uniqueId val="{00000000-421F-46EC-92C1-73726FABFC48}"/>
              </c:ext>
            </c:extLst>
          </c:dPt>
          <c:cat>
            <c:strRef>
              <c:f>'Nation Aug 9'!$N$54:$N$56</c:f>
              <c:strCache>
                <c:ptCount val="3"/>
                <c:pt idx="0">
                  <c:v>Total</c:v>
                </c:pt>
                <c:pt idx="1">
                  <c:v>Non-Hispanic White</c:v>
                </c:pt>
                <c:pt idx="2">
                  <c:v>Hispanic, All Races</c:v>
                </c:pt>
              </c:strCache>
            </c:strRef>
          </c:cat>
          <c:val>
            <c:numRef>
              <c:f>'Nation Aug 9'!$O$54:$O$56</c:f>
              <c:numCache>
                <c:formatCode>0.0</c:formatCode>
                <c:ptCount val="3"/>
                <c:pt idx="0">
                  <c:v>41.6</c:v>
                </c:pt>
                <c:pt idx="1">
                  <c:v>49.1</c:v>
                </c:pt>
                <c:pt idx="2">
                  <c:v>37</c:v>
                </c:pt>
              </c:numCache>
            </c:numRef>
          </c:val>
          <c:extLst>
            <c:ext xmlns:c16="http://schemas.microsoft.com/office/drawing/2014/chart" uri="{C3380CC4-5D6E-409C-BE32-E72D297353CC}">
              <c16:uniqueId val="{00000001-421F-46EC-92C1-73726FABFC4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2.136798872363177E-3"/>
              <c:y val="0.32553587051618549"/>
            </c:manualLayout>
          </c:layout>
          <c:overlay val="0"/>
        </c:title>
        <c:numFmt formatCode="0" sourceLinked="0"/>
        <c:majorTickMark val="out"/>
        <c:minorTickMark val="none"/>
        <c:tickLblPos val="nextTo"/>
        <c:crossAx val="155088384"/>
        <c:crosses val="autoZero"/>
        <c:crossBetween val="between"/>
        <c:majorUnit val="10"/>
      </c:valAx>
    </c:plotArea>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374477495868569E-2"/>
          <c:y val="0.19786573658158502"/>
          <c:w val="0.89245321765334884"/>
          <c:h val="0.69377652822254476"/>
        </c:manualLayout>
      </c:layout>
      <c:lineChart>
        <c:grouping val="standard"/>
        <c:varyColors val="0"/>
        <c:ser>
          <c:idx val="3"/>
          <c:order val="0"/>
          <c:tx>
            <c:strRef>
              <c:f>Graph!$B$80</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Graph!$C$79:$M$79</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Graph!$C$80:$M$80</c:f>
              <c:numCache>
                <c:formatCode>General</c:formatCode>
                <c:ptCount val="11"/>
                <c:pt idx="0">
                  <c:v>34.700000000000003</c:v>
                </c:pt>
                <c:pt idx="1">
                  <c:v>37.799999999999997</c:v>
                </c:pt>
                <c:pt idx="2">
                  <c:v>38.4</c:v>
                </c:pt>
                <c:pt idx="3">
                  <c:v>37</c:v>
                </c:pt>
                <c:pt idx="4">
                  <c:v>38.1</c:v>
                </c:pt>
                <c:pt idx="5" formatCode="@">
                  <c:v>41.2</c:v>
                </c:pt>
                <c:pt idx="6">
                  <c:v>39.299999999999997</c:v>
                </c:pt>
                <c:pt idx="7" formatCode="@">
                  <c:v>40.85</c:v>
                </c:pt>
                <c:pt idx="8">
                  <c:v>41.54</c:v>
                </c:pt>
                <c:pt idx="9" formatCode="@">
                  <c:v>41.41</c:v>
                </c:pt>
                <c:pt idx="10" formatCode="@">
                  <c:v>43.3</c:v>
                </c:pt>
              </c:numCache>
            </c:numRef>
          </c:val>
          <c:smooth val="0"/>
          <c:extLst>
            <c:ext xmlns:c16="http://schemas.microsoft.com/office/drawing/2014/chart" uri="{C3380CC4-5D6E-409C-BE32-E72D297353CC}">
              <c16:uniqueId val="{00000000-2293-4765-82C8-C71FF06FAEEA}"/>
            </c:ext>
          </c:extLst>
        </c:ser>
        <c:ser>
          <c:idx val="0"/>
          <c:order val="1"/>
          <c:tx>
            <c:strRef>
              <c:f>Graph!$B$81</c:f>
              <c:strCache>
                <c:ptCount val="1"/>
                <c:pt idx="0">
                  <c:v>Large Central Metro</c:v>
                </c:pt>
              </c:strCache>
            </c:strRef>
          </c:tx>
          <c:spPr>
            <a:ln>
              <a:solidFill>
                <a:srgbClr val="005EB8"/>
              </a:solidFill>
            </a:ln>
          </c:spPr>
          <c:marker>
            <c:symbol val="square"/>
            <c:size val="7"/>
            <c:spPr>
              <a:solidFill>
                <a:srgbClr val="005EB8"/>
              </a:solidFill>
              <a:ln>
                <a:noFill/>
              </a:ln>
            </c:spPr>
          </c:marker>
          <c:cat>
            <c:strRef>
              <c:f>Graph!$C$79:$M$79</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Graph!$C$81:$M$81</c:f>
              <c:numCache>
                <c:formatCode>0.0</c:formatCode>
                <c:ptCount val="11"/>
                <c:pt idx="0">
                  <c:v>32.4</c:v>
                </c:pt>
                <c:pt idx="1">
                  <c:v>35.4</c:v>
                </c:pt>
                <c:pt idx="2">
                  <c:v>39.700000000000003</c:v>
                </c:pt>
                <c:pt idx="3">
                  <c:v>33.700000000000003</c:v>
                </c:pt>
                <c:pt idx="4">
                  <c:v>37.5</c:v>
                </c:pt>
                <c:pt idx="5">
                  <c:v>39.200000000000003</c:v>
                </c:pt>
                <c:pt idx="6">
                  <c:v>36.4</c:v>
                </c:pt>
                <c:pt idx="7">
                  <c:v>40.590000000000003</c:v>
                </c:pt>
                <c:pt idx="8">
                  <c:v>35.92</c:v>
                </c:pt>
                <c:pt idx="9">
                  <c:v>38.090000000000003</c:v>
                </c:pt>
                <c:pt idx="10">
                  <c:v>40.5</c:v>
                </c:pt>
              </c:numCache>
            </c:numRef>
          </c:val>
          <c:smooth val="0"/>
          <c:extLst>
            <c:ext xmlns:c16="http://schemas.microsoft.com/office/drawing/2014/chart" uri="{C3380CC4-5D6E-409C-BE32-E72D297353CC}">
              <c16:uniqueId val="{00000001-2293-4765-82C8-C71FF06FAEEA}"/>
            </c:ext>
          </c:extLst>
        </c:ser>
        <c:ser>
          <c:idx val="1"/>
          <c:order val="2"/>
          <c:tx>
            <c:strRef>
              <c:f>Graph!$B$82</c:f>
              <c:strCache>
                <c:ptCount val="1"/>
                <c:pt idx="0">
                  <c:v>Large Fringe Metro</c:v>
                </c:pt>
              </c:strCache>
            </c:strRef>
          </c:tx>
          <c:spPr>
            <a:ln>
              <a:solidFill>
                <a:srgbClr val="671E75"/>
              </a:solidFill>
            </a:ln>
          </c:spPr>
          <c:marker>
            <c:symbol val="triangle"/>
            <c:size val="8"/>
            <c:spPr>
              <a:solidFill>
                <a:srgbClr val="671E75"/>
              </a:solidFill>
              <a:ln>
                <a:noFill/>
              </a:ln>
            </c:spPr>
          </c:marker>
          <c:cat>
            <c:strRef>
              <c:f>Graph!$C$79:$M$79</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Graph!$C$82:$M$82</c:f>
              <c:numCache>
                <c:formatCode>0.0</c:formatCode>
                <c:ptCount val="11"/>
                <c:pt idx="0">
                  <c:v>34.1</c:v>
                </c:pt>
                <c:pt idx="1">
                  <c:v>36.1</c:v>
                </c:pt>
                <c:pt idx="2">
                  <c:v>34.9</c:v>
                </c:pt>
                <c:pt idx="3">
                  <c:v>42.1</c:v>
                </c:pt>
                <c:pt idx="4">
                  <c:v>42.6</c:v>
                </c:pt>
                <c:pt idx="5">
                  <c:v>43.9</c:v>
                </c:pt>
                <c:pt idx="6">
                  <c:v>44.3</c:v>
                </c:pt>
                <c:pt idx="7">
                  <c:v>40.49</c:v>
                </c:pt>
                <c:pt idx="8">
                  <c:v>47.19</c:v>
                </c:pt>
                <c:pt idx="9">
                  <c:v>43.63</c:v>
                </c:pt>
                <c:pt idx="10">
                  <c:v>45</c:v>
                </c:pt>
              </c:numCache>
            </c:numRef>
          </c:val>
          <c:smooth val="0"/>
          <c:extLst>
            <c:ext xmlns:c16="http://schemas.microsoft.com/office/drawing/2014/chart" uri="{C3380CC4-5D6E-409C-BE32-E72D297353CC}">
              <c16:uniqueId val="{00000002-2293-4765-82C8-C71FF06FAEEA}"/>
            </c:ext>
          </c:extLst>
        </c:ser>
        <c:ser>
          <c:idx val="2"/>
          <c:order val="3"/>
          <c:tx>
            <c:strRef>
              <c:f>Graph!$B$83</c:f>
              <c:strCache>
                <c:ptCount val="1"/>
                <c:pt idx="0">
                  <c:v>Medium Metro</c:v>
                </c:pt>
              </c:strCache>
            </c:strRef>
          </c:tx>
          <c:spPr>
            <a:ln>
              <a:solidFill>
                <a:srgbClr val="FFC72C"/>
              </a:solidFill>
            </a:ln>
          </c:spPr>
          <c:marker>
            <c:symbol val="diamond"/>
            <c:size val="9"/>
            <c:spPr>
              <a:solidFill>
                <a:srgbClr val="FFC72C"/>
              </a:solidFill>
              <a:ln>
                <a:noFill/>
              </a:ln>
            </c:spPr>
          </c:marker>
          <c:cat>
            <c:strRef>
              <c:f>Graph!$C$79:$M$79</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Graph!$C$83:$M$83</c:f>
              <c:numCache>
                <c:formatCode>0.0</c:formatCode>
                <c:ptCount val="11"/>
                <c:pt idx="0">
                  <c:v>35</c:v>
                </c:pt>
                <c:pt idx="1">
                  <c:v>38.5</c:v>
                </c:pt>
                <c:pt idx="2">
                  <c:v>38.1</c:v>
                </c:pt>
                <c:pt idx="3">
                  <c:v>36.799999999999997</c:v>
                </c:pt>
                <c:pt idx="4">
                  <c:v>36.799999999999997</c:v>
                </c:pt>
                <c:pt idx="5">
                  <c:v>39.200000000000003</c:v>
                </c:pt>
                <c:pt idx="6">
                  <c:v>37.6</c:v>
                </c:pt>
                <c:pt idx="7">
                  <c:v>40.68</c:v>
                </c:pt>
                <c:pt idx="8">
                  <c:v>41.25</c:v>
                </c:pt>
                <c:pt idx="9">
                  <c:v>38.770000000000003</c:v>
                </c:pt>
                <c:pt idx="10">
                  <c:v>42.3</c:v>
                </c:pt>
              </c:numCache>
            </c:numRef>
          </c:val>
          <c:smooth val="0"/>
          <c:extLst>
            <c:ext xmlns:c16="http://schemas.microsoft.com/office/drawing/2014/chart" uri="{C3380CC4-5D6E-409C-BE32-E72D297353CC}">
              <c16:uniqueId val="{00000003-2293-4765-82C8-C71FF06FAEEA}"/>
            </c:ext>
          </c:extLst>
        </c:ser>
        <c:ser>
          <c:idx val="4"/>
          <c:order val="4"/>
          <c:tx>
            <c:strRef>
              <c:f>Graph!$B$84</c:f>
              <c:strCache>
                <c:ptCount val="1"/>
                <c:pt idx="0">
                  <c:v>Small Metro</c:v>
                </c:pt>
              </c:strCache>
            </c:strRef>
          </c:tx>
          <c:spPr>
            <a:ln w="25400">
              <a:solidFill>
                <a:srgbClr val="70AD47">
                  <a:lumMod val="75000"/>
                </a:srgbClr>
              </a:solidFill>
            </a:ln>
          </c:spPr>
          <c:marker>
            <c:symbol val="star"/>
            <c:size val="7"/>
            <c:spPr>
              <a:noFill/>
              <a:ln>
                <a:solidFill>
                  <a:srgbClr val="548235"/>
                </a:solidFill>
              </a:ln>
            </c:spPr>
          </c:marker>
          <c:cat>
            <c:strRef>
              <c:f>Graph!$C$79:$M$79</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Graph!$C$84:$M$84</c:f>
              <c:numCache>
                <c:formatCode>0.0</c:formatCode>
                <c:ptCount val="11"/>
                <c:pt idx="0">
                  <c:v>39.6</c:v>
                </c:pt>
                <c:pt idx="1">
                  <c:v>43.7</c:v>
                </c:pt>
                <c:pt idx="2">
                  <c:v>38.6</c:v>
                </c:pt>
                <c:pt idx="3">
                  <c:v>34</c:v>
                </c:pt>
                <c:pt idx="4">
                  <c:v>34.299999999999997</c:v>
                </c:pt>
                <c:pt idx="5">
                  <c:v>48</c:v>
                </c:pt>
                <c:pt idx="6">
                  <c:v>40.200000000000003</c:v>
                </c:pt>
                <c:pt idx="7">
                  <c:v>36.94</c:v>
                </c:pt>
                <c:pt idx="8">
                  <c:v>42.02</c:v>
                </c:pt>
                <c:pt idx="9">
                  <c:v>43.44</c:v>
                </c:pt>
                <c:pt idx="10">
                  <c:v>46.2</c:v>
                </c:pt>
              </c:numCache>
            </c:numRef>
          </c:val>
          <c:smooth val="0"/>
          <c:extLst>
            <c:ext xmlns:c16="http://schemas.microsoft.com/office/drawing/2014/chart" uri="{C3380CC4-5D6E-409C-BE32-E72D297353CC}">
              <c16:uniqueId val="{00000004-2293-4765-82C8-C71FF06FAEEA}"/>
            </c:ext>
          </c:extLst>
        </c:ser>
        <c:ser>
          <c:idx val="5"/>
          <c:order val="5"/>
          <c:tx>
            <c:strRef>
              <c:f>Graph!$B$85</c:f>
              <c:strCache>
                <c:ptCount val="1"/>
                <c:pt idx="0">
                  <c:v>Micropolitan</c:v>
                </c:pt>
              </c:strCache>
            </c:strRef>
          </c:tx>
          <c:spPr>
            <a:ln w="28575" cap="rnd">
              <a:solidFill>
                <a:srgbClr val="C55A11"/>
              </a:solidFill>
              <a:round/>
            </a:ln>
            <a:effectLst/>
          </c:spPr>
          <c:marker>
            <c:symbol val="x"/>
            <c:size val="7"/>
            <c:spPr>
              <a:noFill/>
              <a:ln>
                <a:solidFill>
                  <a:srgbClr val="C55A11"/>
                </a:solidFill>
              </a:ln>
            </c:spPr>
          </c:marker>
          <c:cat>
            <c:strRef>
              <c:f>Graph!$C$79:$M$79</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Graph!$C$85:$M$85</c:f>
              <c:numCache>
                <c:formatCode>0.0</c:formatCode>
                <c:ptCount val="11"/>
                <c:pt idx="0">
                  <c:v>35.6</c:v>
                </c:pt>
                <c:pt idx="1">
                  <c:v>36.799999999999997</c:v>
                </c:pt>
                <c:pt idx="2">
                  <c:v>39</c:v>
                </c:pt>
                <c:pt idx="3">
                  <c:v>40.200000000000003</c:v>
                </c:pt>
                <c:pt idx="4">
                  <c:v>35.799999999999997</c:v>
                </c:pt>
                <c:pt idx="5">
                  <c:v>38.4</c:v>
                </c:pt>
                <c:pt idx="6">
                  <c:v>34.1</c:v>
                </c:pt>
                <c:pt idx="7">
                  <c:v>46.33</c:v>
                </c:pt>
                <c:pt idx="8">
                  <c:v>41.15</c:v>
                </c:pt>
                <c:pt idx="9">
                  <c:v>50.63</c:v>
                </c:pt>
                <c:pt idx="10">
                  <c:v>43.5</c:v>
                </c:pt>
              </c:numCache>
            </c:numRef>
          </c:val>
          <c:smooth val="0"/>
          <c:extLst>
            <c:ext xmlns:c16="http://schemas.microsoft.com/office/drawing/2014/chart" uri="{C3380CC4-5D6E-409C-BE32-E72D297353CC}">
              <c16:uniqueId val="{00000005-2293-4765-82C8-C71FF06FAEEA}"/>
            </c:ext>
          </c:extLst>
        </c:ser>
        <c:ser>
          <c:idx val="6"/>
          <c:order val="6"/>
          <c:tx>
            <c:strRef>
              <c:f>Graph!$B$86</c:f>
              <c:strCache>
                <c:ptCount val="1"/>
                <c:pt idx="0">
                  <c:v>Noncore</c:v>
                </c:pt>
              </c:strCache>
            </c:strRef>
          </c:tx>
          <c:spPr>
            <a:ln w="28575" cap="rnd">
              <a:solidFill>
                <a:srgbClr val="BFBFBF"/>
              </a:solidFill>
              <a:round/>
            </a:ln>
            <a:effectLst/>
          </c:spPr>
          <c:marker>
            <c:spPr>
              <a:noFill/>
              <a:ln>
                <a:solidFill>
                  <a:srgbClr val="595959"/>
                </a:solidFill>
              </a:ln>
            </c:spPr>
          </c:marker>
          <c:cat>
            <c:strRef>
              <c:f>Graph!$C$79:$M$79</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Graph!$C$86:$M$86</c:f>
              <c:numCache>
                <c:formatCode>0.0</c:formatCode>
                <c:ptCount val="11"/>
                <c:pt idx="0">
                  <c:v>37.6</c:v>
                </c:pt>
                <c:pt idx="1">
                  <c:v>45.2</c:v>
                </c:pt>
                <c:pt idx="3">
                  <c:v>29.1</c:v>
                </c:pt>
                <c:pt idx="4">
                  <c:v>32.1</c:v>
                </c:pt>
                <c:pt idx="5">
                  <c:v>38.5</c:v>
                </c:pt>
                <c:pt idx="6">
                  <c:v>38.200000000000003</c:v>
                </c:pt>
                <c:pt idx="7">
                  <c:v>43.79</c:v>
                </c:pt>
                <c:pt idx="8">
                  <c:v>41.64</c:v>
                </c:pt>
                <c:pt idx="9">
                  <c:v>39.71</c:v>
                </c:pt>
                <c:pt idx="10">
                  <c:v>48.1</c:v>
                </c:pt>
              </c:numCache>
            </c:numRef>
          </c:val>
          <c:smooth val="0"/>
          <c:extLst>
            <c:ext xmlns:c16="http://schemas.microsoft.com/office/drawing/2014/chart" uri="{C3380CC4-5D6E-409C-BE32-E72D297353CC}">
              <c16:uniqueId val="{00000006-2293-4765-82C8-C71FF06FAEEA}"/>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60"/>
          <c:min val="0"/>
        </c:scaling>
        <c:delete val="0"/>
        <c:axPos val="l"/>
        <c:majorGridlines/>
        <c:title>
          <c:tx>
            <c:rich>
              <a:bodyPr rot="-5400000" vert="horz"/>
              <a:lstStyle/>
              <a:p>
                <a:pPr>
                  <a:defRPr/>
                </a:pPr>
                <a:r>
                  <a:rPr lang="en-US"/>
                  <a:t>Percent</a:t>
                </a:r>
              </a:p>
            </c:rich>
          </c:tx>
          <c:layout>
            <c:manualLayout>
              <c:xMode val="edge"/>
              <c:yMode val="edge"/>
              <c:x val="8.9036947304663844E-4"/>
              <c:y val="0.4460015149113073"/>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0.13276989373462988"/>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053603876438537E-2"/>
          <c:y val="2.8586176727909012E-2"/>
          <c:w val="0.91079059829059827"/>
          <c:h val="0.72245494313210834"/>
        </c:manualLayout>
      </c:layout>
      <c:lineChart>
        <c:grouping val="standard"/>
        <c:varyColors val="0"/>
        <c:ser>
          <c:idx val="0"/>
          <c:order val="0"/>
          <c:tx>
            <c:strRef>
              <c:f>Sheet1!$A$3</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Sheet1!$B$2:$AP$2</c:f>
              <c:numCache>
                <c:formatCode>@</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Sheet1!$B$3:$AP$3</c:f>
            </c:numRef>
          </c:val>
          <c:smooth val="0"/>
          <c:extLst>
            <c:ext xmlns:c16="http://schemas.microsoft.com/office/drawing/2014/chart" uri="{C3380CC4-5D6E-409C-BE32-E72D297353CC}">
              <c16:uniqueId val="{00000000-E999-4C68-B987-7D26CC21F370}"/>
            </c:ext>
          </c:extLst>
        </c:ser>
        <c:ser>
          <c:idx val="1"/>
          <c:order val="1"/>
          <c:tx>
            <c:strRef>
              <c:f>Sheet1!$A$4</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Sheet1!$B$2:$AP$2</c:f>
              <c:numCache>
                <c:formatCode>@</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Sheet1!$B$4:$AP$4</c:f>
            </c:numRef>
          </c:val>
          <c:smooth val="0"/>
          <c:extLst>
            <c:ext xmlns:c16="http://schemas.microsoft.com/office/drawing/2014/chart" uri="{C3380CC4-5D6E-409C-BE32-E72D297353CC}">
              <c16:uniqueId val="{00000001-E999-4C68-B987-7D26CC21F370}"/>
            </c:ext>
          </c:extLst>
        </c:ser>
        <c:ser>
          <c:idx val="2"/>
          <c:order val="2"/>
          <c:tx>
            <c:strRef>
              <c:f>Sheet1!$A$5</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Sheet1!$B$2:$AP$2</c:f>
              <c:numCache>
                <c:formatCode>@</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Sheet1!$B$5:$AP$5</c:f>
            </c:numRef>
          </c:val>
          <c:smooth val="0"/>
          <c:extLst>
            <c:ext xmlns:c16="http://schemas.microsoft.com/office/drawing/2014/chart" uri="{C3380CC4-5D6E-409C-BE32-E72D297353CC}">
              <c16:uniqueId val="{00000002-E999-4C68-B987-7D26CC21F370}"/>
            </c:ext>
          </c:extLst>
        </c:ser>
        <c:ser>
          <c:idx val="3"/>
          <c:order val="3"/>
          <c:tx>
            <c:strRef>
              <c:f>Sheet1!$A$6</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Sheet1!$B$2:$AP$2</c:f>
              <c:numCache>
                <c:formatCode>@</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Sheet1!$B$6:$AP$6</c:f>
            </c:numRef>
          </c:val>
          <c:smooth val="0"/>
          <c:extLst>
            <c:ext xmlns:c16="http://schemas.microsoft.com/office/drawing/2014/chart" uri="{C3380CC4-5D6E-409C-BE32-E72D297353CC}">
              <c16:uniqueId val="{00000003-E999-4C68-B987-7D26CC21F370}"/>
            </c:ext>
          </c:extLst>
        </c:ser>
        <c:ser>
          <c:idx val="4"/>
          <c:order val="4"/>
          <c:tx>
            <c:strRef>
              <c:f>Sheet1!$A$7</c:f>
              <c:strCache>
                <c:ptCount val="1"/>
                <c:pt idx="0">
                  <c:v>France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Sheet1!$B$2:$AP$2</c:f>
              <c:numCache>
                <c:formatCode>@</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Sheet1!$B$7:$AP$7</c:f>
            </c:numRef>
          </c:val>
          <c:smooth val="0"/>
          <c:extLst>
            <c:ext xmlns:c16="http://schemas.microsoft.com/office/drawing/2014/chart" uri="{C3380CC4-5D6E-409C-BE32-E72D297353CC}">
              <c16:uniqueId val="{00000004-E999-4C68-B987-7D26CC21F370}"/>
            </c:ext>
          </c:extLst>
        </c:ser>
        <c:ser>
          <c:idx val="5"/>
          <c:order val="5"/>
          <c:tx>
            <c:strRef>
              <c:f>Sheet1!$A$8</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Sheet1!$B$2:$AP$2</c:f>
              <c:numCache>
                <c:formatCode>@</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Sheet1!$B$8:$AP$8</c:f>
            </c:numRef>
          </c:val>
          <c:smooth val="0"/>
          <c:extLst>
            <c:ext xmlns:c16="http://schemas.microsoft.com/office/drawing/2014/chart" uri="{C3380CC4-5D6E-409C-BE32-E72D297353CC}">
              <c16:uniqueId val="{00000005-E999-4C68-B987-7D26CC21F370}"/>
            </c:ext>
          </c:extLst>
        </c:ser>
        <c:ser>
          <c:idx val="6"/>
          <c:order val="6"/>
          <c:tx>
            <c:strRef>
              <c:f>Sheet1!$A$9</c:f>
              <c:strCache>
                <c:ptCount val="1"/>
                <c:pt idx="0">
                  <c:v>Japan</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Sheet1!$B$2:$AP$2</c:f>
              <c:numCache>
                <c:formatCode>@</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Sheet1!$B$9:$AP$9</c:f>
            </c:numRef>
          </c:val>
          <c:smooth val="0"/>
          <c:extLst>
            <c:ext xmlns:c16="http://schemas.microsoft.com/office/drawing/2014/chart" uri="{C3380CC4-5D6E-409C-BE32-E72D297353CC}">
              <c16:uniqueId val="{00000006-E999-4C68-B987-7D26CC21F370}"/>
            </c:ext>
          </c:extLst>
        </c:ser>
        <c:ser>
          <c:idx val="7"/>
          <c:order val="7"/>
          <c:tx>
            <c:strRef>
              <c:f>Sheet1!$A$10</c:f>
              <c:strCache>
                <c:ptCount val="1"/>
                <c:pt idx="0">
                  <c:v>Netherlands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Sheet1!$B$2:$AP$2</c:f>
              <c:numCache>
                <c:formatCode>@</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Sheet1!$B$10:$AP$10</c:f>
            </c:numRef>
          </c:val>
          <c:smooth val="0"/>
          <c:extLst>
            <c:ext xmlns:c16="http://schemas.microsoft.com/office/drawing/2014/chart" uri="{C3380CC4-5D6E-409C-BE32-E72D297353CC}">
              <c16:uniqueId val="{00000007-E999-4C68-B987-7D26CC21F370}"/>
            </c:ext>
          </c:extLst>
        </c:ser>
        <c:ser>
          <c:idx val="8"/>
          <c:order val="8"/>
          <c:tx>
            <c:strRef>
              <c:f>Sheet1!$A$11</c:f>
              <c:strCache>
                <c:ptCount val="1"/>
                <c:pt idx="0">
                  <c:v>Sweden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Sheet1!$B$2:$AP$2</c:f>
              <c:numCache>
                <c:formatCode>@</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Sheet1!$B$11:$AP$11</c:f>
            </c:numRef>
          </c:val>
          <c:smooth val="0"/>
          <c:extLst>
            <c:ext xmlns:c16="http://schemas.microsoft.com/office/drawing/2014/chart" uri="{C3380CC4-5D6E-409C-BE32-E72D297353CC}">
              <c16:uniqueId val="{00000008-E999-4C68-B987-7D26CC21F370}"/>
            </c:ext>
          </c:extLst>
        </c:ser>
        <c:ser>
          <c:idx val="9"/>
          <c:order val="9"/>
          <c:tx>
            <c:strRef>
              <c:f>Sheet1!$A$12</c:f>
              <c:strCache>
                <c:ptCount val="1"/>
                <c:pt idx="0">
                  <c:v>Switzerland</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Sheet1!$B$2:$AP$2</c:f>
              <c:numCache>
                <c:formatCode>@</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Sheet1!$B$12:$AP$12</c:f>
            </c:numRef>
          </c:val>
          <c:smooth val="0"/>
          <c:extLst>
            <c:ext xmlns:c16="http://schemas.microsoft.com/office/drawing/2014/chart" uri="{C3380CC4-5D6E-409C-BE32-E72D297353CC}">
              <c16:uniqueId val="{00000009-E999-4C68-B987-7D26CC21F370}"/>
            </c:ext>
          </c:extLst>
        </c:ser>
        <c:ser>
          <c:idx val="10"/>
          <c:order val="10"/>
          <c:tx>
            <c:strRef>
              <c:f>Sheet1!$A$13</c:f>
              <c:strCache>
                <c:ptCount val="1"/>
                <c:pt idx="0">
                  <c:v>United Kingdom</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f>Sheet1!$B$2:$AP$2</c:f>
              <c:numCache>
                <c:formatCode>@</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Sheet1!$B$13:$AP$13</c:f>
            </c:numRef>
          </c:val>
          <c:smooth val="0"/>
          <c:extLst>
            <c:ext xmlns:c16="http://schemas.microsoft.com/office/drawing/2014/chart" uri="{C3380CC4-5D6E-409C-BE32-E72D297353CC}">
              <c16:uniqueId val="{0000000A-E999-4C68-B987-7D26CC21F370}"/>
            </c:ext>
          </c:extLst>
        </c:ser>
        <c:ser>
          <c:idx val="11"/>
          <c:order val="11"/>
          <c:tx>
            <c:strRef>
              <c:f>Sheet1!$A$14</c:f>
              <c:strCache>
                <c:ptCount val="1"/>
                <c:pt idx="0">
                  <c:v>Comparable Country Average</c:v>
                </c:pt>
              </c:strCache>
            </c:strRef>
          </c:tx>
          <c:spPr>
            <a:ln w="28575" cap="rnd">
              <a:solidFill>
                <a:sysClr val="windowText" lastClr="000000"/>
              </a:solidFill>
              <a:round/>
            </a:ln>
            <a:effectLst/>
          </c:spPr>
          <c:marker>
            <c:symbol val="circle"/>
            <c:size val="7"/>
            <c:spPr>
              <a:solidFill>
                <a:sysClr val="windowText" lastClr="000000"/>
              </a:solidFill>
              <a:ln w="9525">
                <a:noFill/>
              </a:ln>
              <a:effectLst/>
            </c:spPr>
          </c:marker>
          <c:cat>
            <c:numRef>
              <c:f>Sheet1!$B$2:$AP$2</c:f>
              <c:numCache>
                <c:formatCode>@</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Sheet1!$B$14:$AP$14</c:f>
              <c:numCache>
                <c:formatCode>General</c:formatCode>
                <c:ptCount val="41"/>
                <c:pt idx="0">
                  <c:v>74.5</c:v>
                </c:pt>
                <c:pt idx="1">
                  <c:v>74.8</c:v>
                </c:pt>
                <c:pt idx="2">
                  <c:v>75</c:v>
                </c:pt>
                <c:pt idx="3">
                  <c:v>75.2</c:v>
                </c:pt>
                <c:pt idx="4">
                  <c:v>75.599999999999994</c:v>
                </c:pt>
                <c:pt idx="5">
                  <c:v>75.8</c:v>
                </c:pt>
                <c:pt idx="6">
                  <c:v>76</c:v>
                </c:pt>
                <c:pt idx="7">
                  <c:v>76.400000000000006</c:v>
                </c:pt>
                <c:pt idx="8">
                  <c:v>76.5</c:v>
                </c:pt>
                <c:pt idx="9">
                  <c:v>76.7</c:v>
                </c:pt>
                <c:pt idx="10">
                  <c:v>77</c:v>
                </c:pt>
                <c:pt idx="11">
                  <c:v>77</c:v>
                </c:pt>
                <c:pt idx="12">
                  <c:v>77.3</c:v>
                </c:pt>
                <c:pt idx="13">
                  <c:v>77.400000000000006</c:v>
                </c:pt>
                <c:pt idx="14">
                  <c:v>77.7</c:v>
                </c:pt>
                <c:pt idx="15">
                  <c:v>77.8</c:v>
                </c:pt>
                <c:pt idx="16">
                  <c:v>78.099999999999994</c:v>
                </c:pt>
                <c:pt idx="17">
                  <c:v>78.400000000000006</c:v>
                </c:pt>
                <c:pt idx="18">
                  <c:v>78.599999999999994</c:v>
                </c:pt>
                <c:pt idx="19">
                  <c:v>78.7</c:v>
                </c:pt>
                <c:pt idx="20">
                  <c:v>79</c:v>
                </c:pt>
                <c:pt idx="21">
                  <c:v>79.3</c:v>
                </c:pt>
                <c:pt idx="22">
                  <c:v>79.400000000000006</c:v>
                </c:pt>
                <c:pt idx="23">
                  <c:v>79.5</c:v>
                </c:pt>
                <c:pt idx="24">
                  <c:v>80</c:v>
                </c:pt>
                <c:pt idx="25">
                  <c:v>80.2</c:v>
                </c:pt>
                <c:pt idx="26">
                  <c:v>80.599999999999994</c:v>
                </c:pt>
                <c:pt idx="27">
                  <c:v>80.8</c:v>
                </c:pt>
                <c:pt idx="28">
                  <c:v>81</c:v>
                </c:pt>
                <c:pt idx="29">
                  <c:v>81.2</c:v>
                </c:pt>
                <c:pt idx="30">
                  <c:v>81.400000000000006</c:v>
                </c:pt>
                <c:pt idx="31">
                  <c:v>81.599999999999994</c:v>
                </c:pt>
                <c:pt idx="32">
                  <c:v>81.599999999999994</c:v>
                </c:pt>
                <c:pt idx="33">
                  <c:v>81.8</c:v>
                </c:pt>
                <c:pt idx="34">
                  <c:v>82.2</c:v>
                </c:pt>
                <c:pt idx="35">
                  <c:v>82</c:v>
                </c:pt>
                <c:pt idx="36">
                  <c:v>82.2</c:v>
                </c:pt>
                <c:pt idx="37">
                  <c:v>82.3</c:v>
                </c:pt>
                <c:pt idx="38">
                  <c:v>82.4</c:v>
                </c:pt>
                <c:pt idx="39">
                  <c:v>82.6</c:v>
                </c:pt>
                <c:pt idx="40">
                  <c:v>82.1</c:v>
                </c:pt>
              </c:numCache>
            </c:numRef>
          </c:val>
          <c:smooth val="0"/>
          <c:extLst>
            <c:ext xmlns:c16="http://schemas.microsoft.com/office/drawing/2014/chart" uri="{C3380CC4-5D6E-409C-BE32-E72D297353CC}">
              <c16:uniqueId val="{0000000B-E999-4C68-B987-7D26CC21F370}"/>
            </c:ext>
          </c:extLst>
        </c:ser>
        <c:ser>
          <c:idx val="12"/>
          <c:order val="12"/>
          <c:tx>
            <c:strRef>
              <c:f>Sheet1!$A$15</c:f>
              <c:strCache>
                <c:ptCount val="1"/>
                <c:pt idx="0">
                  <c:v>United States</c:v>
                </c:pt>
              </c:strCache>
            </c:strRef>
          </c:tx>
          <c:spPr>
            <a:ln w="28575" cap="rnd">
              <a:solidFill>
                <a:srgbClr val="0054C2"/>
              </a:solidFill>
              <a:round/>
            </a:ln>
            <a:effectLst/>
          </c:spPr>
          <c:marker>
            <c:symbol val="square"/>
            <c:size val="7"/>
            <c:spPr>
              <a:solidFill>
                <a:srgbClr val="005EB8"/>
              </a:solidFill>
              <a:ln w="9525">
                <a:noFill/>
              </a:ln>
              <a:effectLst/>
            </c:spPr>
          </c:marker>
          <c:cat>
            <c:numRef>
              <c:f>Sheet1!$B$2:$AP$2</c:f>
              <c:numCache>
                <c:formatCode>@</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Sheet1!$B$15:$AP$15</c:f>
              <c:numCache>
                <c:formatCode>General</c:formatCode>
                <c:ptCount val="41"/>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c:v>78.599999999999994</c:v>
                </c:pt>
                <c:pt idx="38">
                  <c:v>78.7</c:v>
                </c:pt>
                <c:pt idx="39">
                  <c:v>78.8</c:v>
                </c:pt>
                <c:pt idx="40">
                  <c:v>77</c:v>
                </c:pt>
              </c:numCache>
            </c:numRef>
          </c:val>
          <c:smooth val="0"/>
          <c:extLst>
            <c:ext xmlns:c16="http://schemas.microsoft.com/office/drawing/2014/chart" uri="{C3380CC4-5D6E-409C-BE32-E72D297353CC}">
              <c16:uniqueId val="{0000000C-E999-4C68-B987-7D26CC21F370}"/>
            </c:ext>
          </c:extLst>
        </c:ser>
        <c:dLbls>
          <c:showLegendKey val="0"/>
          <c:showVal val="0"/>
          <c:showCatName val="0"/>
          <c:showSerName val="0"/>
          <c:showPercent val="0"/>
          <c:showBubbleSize val="0"/>
        </c:dLbls>
        <c:marker val="1"/>
        <c:smooth val="0"/>
        <c:axId val="455859768"/>
        <c:axId val="455865344"/>
      </c:lineChart>
      <c:catAx>
        <c:axId val="455859768"/>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450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5865344"/>
        <c:crosses val="autoZero"/>
        <c:auto val="1"/>
        <c:lblAlgn val="ctr"/>
        <c:lblOffset val="100"/>
        <c:noMultiLvlLbl val="0"/>
      </c:catAx>
      <c:valAx>
        <c:axId val="455865344"/>
        <c:scaling>
          <c:orientation val="minMax"/>
          <c:max val="100"/>
          <c:min val="7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t>Years</a:t>
                </a:r>
              </a:p>
            </c:rich>
          </c:tx>
          <c:layout>
            <c:manualLayout>
              <c:xMode val="edge"/>
              <c:yMode val="edge"/>
              <c:x val="2.1148355715343132E-3"/>
              <c:y val="0.3126824389445545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5859768"/>
        <c:crosses val="autoZero"/>
        <c:crossBetween val="between"/>
      </c:valAx>
      <c:spPr>
        <a:noFill/>
        <a:ln>
          <a:noFill/>
        </a:ln>
        <a:effectLst/>
      </c:spPr>
    </c:plotArea>
    <c:legend>
      <c:legendPos val="b"/>
      <c:layout>
        <c:manualLayout>
          <c:xMode val="edge"/>
          <c:yMode val="edge"/>
          <c:x val="0.21656285752742446"/>
          <c:y val="0.90028040244969365"/>
          <c:w val="0.56687411669695131"/>
          <c:h val="8.860848643919509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76095295780334E-2"/>
          <c:y val="0.19899278215223098"/>
          <c:w val="0.9122390470421966"/>
          <c:h val="0.6449343832020998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10.8</c:v>
                </c:pt>
                <c:pt idx="1">
                  <c:v>10.6</c:v>
                </c:pt>
                <c:pt idx="2">
                  <c:v>12.2</c:v>
                </c:pt>
                <c:pt idx="3">
                  <c:v>11.1</c:v>
                </c:pt>
                <c:pt idx="4">
                  <c:v>12.2</c:v>
                </c:pt>
              </c:numCache>
            </c:numRef>
          </c:val>
          <c:smooth val="0"/>
          <c:extLst>
            <c:ext xmlns:c16="http://schemas.microsoft.com/office/drawing/2014/chart" uri="{C3380CC4-5D6E-409C-BE32-E72D297353CC}">
              <c16:uniqueId val="{00000000-7568-47F6-8064-E1B2429E8318}"/>
            </c:ext>
          </c:extLst>
        </c:ser>
        <c:ser>
          <c:idx val="0"/>
          <c:order val="1"/>
          <c:tx>
            <c:strRef>
              <c:f>Sheet1!$C$1</c:f>
              <c:strCache>
                <c:ptCount val="1"/>
                <c:pt idx="0">
                  <c:v>Large Central Metro</c:v>
                </c:pt>
              </c:strCache>
            </c:strRef>
          </c:tx>
          <c:spPr>
            <a:ln>
              <a:solidFill>
                <a:srgbClr val="005EB8"/>
              </a:solidFill>
            </a:ln>
          </c:spPr>
          <c:marker>
            <c:symbol val="square"/>
            <c:size val="7"/>
            <c:spPr>
              <a:solidFill>
                <a:srgbClr val="005EB8"/>
              </a:solidFill>
              <a:ln>
                <a:noFill/>
              </a:ln>
            </c:spPr>
          </c:marker>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9.1</c:v>
                </c:pt>
                <c:pt idx="1">
                  <c:v>9.6999999999999993</c:v>
                </c:pt>
                <c:pt idx="2">
                  <c:v>9.3000000000000007</c:v>
                </c:pt>
                <c:pt idx="3">
                  <c:v>9.1999999999999993</c:v>
                </c:pt>
                <c:pt idx="4">
                  <c:v>10.4</c:v>
                </c:pt>
              </c:numCache>
            </c:numRef>
          </c:val>
          <c:smooth val="0"/>
          <c:extLst>
            <c:ext xmlns:c16="http://schemas.microsoft.com/office/drawing/2014/chart" uri="{C3380CC4-5D6E-409C-BE32-E72D297353CC}">
              <c16:uniqueId val="{00000001-7568-47F6-8064-E1B2429E8318}"/>
            </c:ext>
          </c:extLst>
        </c:ser>
        <c:ser>
          <c:idx val="1"/>
          <c:order val="2"/>
          <c:tx>
            <c:strRef>
              <c:f>Sheet1!$D$1</c:f>
              <c:strCache>
                <c:ptCount val="1"/>
                <c:pt idx="0">
                  <c:v>Large Fringe Metro</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2015</c:v>
                </c:pt>
                <c:pt idx="1">
                  <c:v>2016</c:v>
                </c:pt>
                <c:pt idx="2">
                  <c:v>2017</c:v>
                </c:pt>
                <c:pt idx="3">
                  <c:v>2018</c:v>
                </c:pt>
                <c:pt idx="4">
                  <c:v>2019</c:v>
                </c:pt>
              </c:numCache>
            </c:numRef>
          </c:cat>
          <c:val>
            <c:numRef>
              <c:f>Sheet1!$D$2:$D$6</c:f>
              <c:numCache>
                <c:formatCode>General</c:formatCode>
                <c:ptCount val="5"/>
                <c:pt idx="0">
                  <c:v>10</c:v>
                </c:pt>
                <c:pt idx="1">
                  <c:v>10.9</c:v>
                </c:pt>
                <c:pt idx="2">
                  <c:v>12.9</c:v>
                </c:pt>
                <c:pt idx="3">
                  <c:v>10.4</c:v>
                </c:pt>
                <c:pt idx="4">
                  <c:v>12.9</c:v>
                </c:pt>
              </c:numCache>
            </c:numRef>
          </c:val>
          <c:smooth val="0"/>
          <c:extLst>
            <c:ext xmlns:c16="http://schemas.microsoft.com/office/drawing/2014/chart" uri="{C3380CC4-5D6E-409C-BE32-E72D297353CC}">
              <c16:uniqueId val="{00000002-7568-47F6-8064-E1B2429E8318}"/>
            </c:ext>
          </c:extLst>
        </c:ser>
        <c:ser>
          <c:idx val="2"/>
          <c:order val="3"/>
          <c:tx>
            <c:strRef>
              <c:f>Sheet1!$E$1</c:f>
              <c:strCache>
                <c:ptCount val="1"/>
                <c:pt idx="0">
                  <c:v>Medium Metro</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2015</c:v>
                </c:pt>
                <c:pt idx="1">
                  <c:v>2016</c:v>
                </c:pt>
                <c:pt idx="2">
                  <c:v>2017</c:v>
                </c:pt>
                <c:pt idx="3">
                  <c:v>2018</c:v>
                </c:pt>
                <c:pt idx="4">
                  <c:v>2019</c:v>
                </c:pt>
              </c:numCache>
            </c:numRef>
          </c:cat>
          <c:val>
            <c:numRef>
              <c:f>Sheet1!$E$2:$E$6</c:f>
              <c:numCache>
                <c:formatCode>General</c:formatCode>
                <c:ptCount val="5"/>
                <c:pt idx="0">
                  <c:v>13.2</c:v>
                </c:pt>
                <c:pt idx="1">
                  <c:v>11.3</c:v>
                </c:pt>
                <c:pt idx="2">
                  <c:v>13.6</c:v>
                </c:pt>
                <c:pt idx="3">
                  <c:v>13.1</c:v>
                </c:pt>
                <c:pt idx="4">
                  <c:v>14.8</c:v>
                </c:pt>
              </c:numCache>
            </c:numRef>
          </c:val>
          <c:smooth val="0"/>
          <c:extLst>
            <c:ext xmlns:c16="http://schemas.microsoft.com/office/drawing/2014/chart" uri="{C3380CC4-5D6E-409C-BE32-E72D297353CC}">
              <c16:uniqueId val="{00000003-7568-47F6-8064-E1B2429E8318}"/>
            </c:ext>
          </c:extLst>
        </c:ser>
        <c:ser>
          <c:idx val="4"/>
          <c:order val="4"/>
          <c:tx>
            <c:strRef>
              <c:f>Sheet1!$F$1</c:f>
              <c:strCache>
                <c:ptCount val="1"/>
                <c:pt idx="0">
                  <c:v>Small Metro</c:v>
                </c:pt>
              </c:strCache>
            </c:strRef>
          </c:tx>
          <c:spPr>
            <a:ln w="25400">
              <a:solidFill>
                <a:srgbClr val="70AD47">
                  <a:lumMod val="75000"/>
                </a:srgbClr>
              </a:solidFill>
            </a:ln>
          </c:spPr>
          <c:marker>
            <c:symbol val="star"/>
            <c:size val="7"/>
            <c:spPr>
              <a:noFill/>
              <a:ln>
                <a:solidFill>
                  <a:srgbClr val="548235"/>
                </a:solidFill>
              </a:ln>
            </c:spPr>
          </c:marker>
          <c:cat>
            <c:numRef>
              <c:f>Sheet1!$A$2:$A$6</c:f>
              <c:numCache>
                <c:formatCode>General</c:formatCode>
                <c:ptCount val="5"/>
                <c:pt idx="0">
                  <c:v>2015</c:v>
                </c:pt>
                <c:pt idx="1">
                  <c:v>2016</c:v>
                </c:pt>
                <c:pt idx="2">
                  <c:v>2017</c:v>
                </c:pt>
                <c:pt idx="3">
                  <c:v>2018</c:v>
                </c:pt>
                <c:pt idx="4">
                  <c:v>2019</c:v>
                </c:pt>
              </c:numCache>
            </c:numRef>
          </c:cat>
          <c:val>
            <c:numRef>
              <c:f>Sheet1!$F$2:$F$6</c:f>
              <c:numCache>
                <c:formatCode>General</c:formatCode>
                <c:ptCount val="5"/>
                <c:pt idx="0">
                  <c:v>11.3</c:v>
                </c:pt>
                <c:pt idx="1">
                  <c:v>8.9</c:v>
                </c:pt>
                <c:pt idx="2">
                  <c:v>14.2</c:v>
                </c:pt>
                <c:pt idx="3">
                  <c:v>12.1</c:v>
                </c:pt>
                <c:pt idx="4">
                  <c:v>8.6999999999999993</c:v>
                </c:pt>
              </c:numCache>
            </c:numRef>
          </c:val>
          <c:smooth val="0"/>
          <c:extLst>
            <c:ext xmlns:c16="http://schemas.microsoft.com/office/drawing/2014/chart" uri="{C3380CC4-5D6E-409C-BE32-E72D297353CC}">
              <c16:uniqueId val="{00000004-7568-47F6-8064-E1B2429E8318}"/>
            </c:ext>
          </c:extLst>
        </c:ser>
        <c:ser>
          <c:idx val="5"/>
          <c:order val="5"/>
          <c:tx>
            <c:strRef>
              <c:f>Sheet1!$G$1</c:f>
              <c:strCache>
                <c:ptCount val="1"/>
                <c:pt idx="0">
                  <c:v>Micropolitan</c:v>
                </c:pt>
              </c:strCache>
            </c:strRef>
          </c:tx>
          <c:spPr>
            <a:ln>
              <a:solidFill>
                <a:srgbClr val="ED7D31">
                  <a:lumMod val="75000"/>
                </a:srgbClr>
              </a:solidFill>
            </a:ln>
          </c:spPr>
          <c:marker>
            <c:symbol val="x"/>
            <c:size val="7"/>
            <c:spPr>
              <a:noFill/>
            </c:spPr>
          </c:marker>
          <c:cat>
            <c:numRef>
              <c:f>Sheet1!$A$2:$A$6</c:f>
              <c:numCache>
                <c:formatCode>General</c:formatCode>
                <c:ptCount val="5"/>
                <c:pt idx="0">
                  <c:v>2015</c:v>
                </c:pt>
                <c:pt idx="1">
                  <c:v>2016</c:v>
                </c:pt>
                <c:pt idx="2">
                  <c:v>2017</c:v>
                </c:pt>
                <c:pt idx="3">
                  <c:v>2018</c:v>
                </c:pt>
                <c:pt idx="4">
                  <c:v>2019</c:v>
                </c:pt>
              </c:numCache>
            </c:numRef>
          </c:cat>
          <c:val>
            <c:numRef>
              <c:f>Sheet1!$G$2:$G$6</c:f>
              <c:numCache>
                <c:formatCode>General</c:formatCode>
                <c:ptCount val="5"/>
                <c:pt idx="0">
                  <c:v>11.7</c:v>
                </c:pt>
                <c:pt idx="1">
                  <c:v>11.6</c:v>
                </c:pt>
                <c:pt idx="2">
                  <c:v>13.6</c:v>
                </c:pt>
                <c:pt idx="3">
                  <c:v>13.7</c:v>
                </c:pt>
                <c:pt idx="4">
                  <c:v>15.4</c:v>
                </c:pt>
              </c:numCache>
            </c:numRef>
          </c:val>
          <c:smooth val="0"/>
          <c:extLst>
            <c:ext xmlns:c16="http://schemas.microsoft.com/office/drawing/2014/chart" uri="{C3380CC4-5D6E-409C-BE32-E72D297353CC}">
              <c16:uniqueId val="{00000005-7568-47F6-8064-E1B2429E8318}"/>
            </c:ext>
          </c:extLst>
        </c:ser>
        <c:ser>
          <c:idx val="6"/>
          <c:order val="6"/>
          <c:tx>
            <c:strRef>
              <c:f>Sheet1!$H$1</c:f>
              <c:strCache>
                <c:ptCount val="1"/>
                <c:pt idx="0">
                  <c:v>Noncore</c:v>
                </c:pt>
              </c:strCache>
            </c:strRef>
          </c:tx>
          <c:spPr>
            <a:ln w="19050">
              <a:solidFill>
                <a:sysClr val="window" lastClr="FFFFFF">
                  <a:lumMod val="75000"/>
                </a:sysClr>
              </a:solidFill>
            </a:ln>
          </c:spPr>
          <c:marker>
            <c:symbol val="plus"/>
            <c:size val="6"/>
            <c:spPr>
              <a:ln>
                <a:solidFill>
                  <a:sysClr val="windowText" lastClr="000000">
                    <a:lumMod val="65000"/>
                    <a:lumOff val="35000"/>
                  </a:sysClr>
                </a:solidFill>
              </a:ln>
            </c:spPr>
          </c:marker>
          <c:cat>
            <c:numRef>
              <c:f>Sheet1!$A$2:$A$6</c:f>
              <c:numCache>
                <c:formatCode>General</c:formatCode>
                <c:ptCount val="5"/>
                <c:pt idx="0">
                  <c:v>2015</c:v>
                </c:pt>
                <c:pt idx="1">
                  <c:v>2016</c:v>
                </c:pt>
                <c:pt idx="2">
                  <c:v>2017</c:v>
                </c:pt>
                <c:pt idx="3">
                  <c:v>2018</c:v>
                </c:pt>
                <c:pt idx="4">
                  <c:v>2019</c:v>
                </c:pt>
              </c:numCache>
            </c:numRef>
          </c:cat>
          <c:val>
            <c:numRef>
              <c:f>Sheet1!$H$2:$H$6</c:f>
              <c:numCache>
                <c:formatCode>General</c:formatCode>
                <c:ptCount val="5"/>
                <c:pt idx="0">
                  <c:v>15</c:v>
                </c:pt>
                <c:pt idx="1">
                  <c:v>15.8</c:v>
                </c:pt>
                <c:pt idx="2">
                  <c:v>15.9</c:v>
                </c:pt>
                <c:pt idx="3">
                  <c:v>13.3</c:v>
                </c:pt>
                <c:pt idx="4">
                  <c:v>12.4</c:v>
                </c:pt>
              </c:numCache>
            </c:numRef>
          </c:val>
          <c:smooth val="0"/>
          <c:extLst>
            <c:ext xmlns:c16="http://schemas.microsoft.com/office/drawing/2014/chart" uri="{C3380CC4-5D6E-409C-BE32-E72D297353CC}">
              <c16:uniqueId val="{00000006-7568-47F6-8064-E1B2429E8318}"/>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sz="1400"/>
            </a:pPr>
            <a:endParaRPr lang="en-US"/>
          </a:p>
        </c:txPr>
        <c:crossAx val="158010752"/>
        <c:crosses val="autoZero"/>
        <c:auto val="1"/>
        <c:lblAlgn val="ctr"/>
        <c:lblOffset val="100"/>
        <c:noMultiLvlLbl val="0"/>
      </c:catAx>
      <c:valAx>
        <c:axId val="158010752"/>
        <c:scaling>
          <c:orientation val="minMax"/>
          <c:max val="25"/>
        </c:scaling>
        <c:delete val="0"/>
        <c:axPos val="l"/>
        <c:majorGridlines/>
        <c:title>
          <c:tx>
            <c:rich>
              <a:bodyPr rot="-5400000" vert="horz"/>
              <a:lstStyle/>
              <a:p>
                <a:pPr>
                  <a:defRPr sz="1400"/>
                </a:pPr>
                <a:r>
                  <a:rPr lang="en-US" sz="1400"/>
                  <a:t>Percent</a:t>
                </a:r>
              </a:p>
            </c:rich>
          </c:tx>
          <c:layout>
            <c:manualLayout>
              <c:xMode val="edge"/>
              <c:yMode val="edge"/>
              <c:x val="3.0398804316127152E-3"/>
              <c:y val="0.39665427238261886"/>
            </c:manualLayout>
          </c:layout>
          <c:overlay val="0"/>
        </c:title>
        <c:numFmt formatCode="#,##0" sourceLinked="0"/>
        <c:majorTickMark val="out"/>
        <c:minorTickMark val="none"/>
        <c:tickLblPos val="nextTo"/>
        <c:txPr>
          <a:bodyPr/>
          <a:lstStyle/>
          <a:p>
            <a:pPr>
              <a:defRPr sz="1400"/>
            </a:pPr>
            <a:endParaRPr lang="en-US"/>
          </a:p>
        </c:txPr>
        <c:crossAx val="123682176"/>
        <c:crosses val="autoZero"/>
        <c:crossBetween val="between"/>
        <c:majorUnit val="5"/>
      </c:valAx>
    </c:plotArea>
    <c:legend>
      <c:legendPos val="t"/>
      <c:layout>
        <c:manualLayout>
          <c:xMode val="edge"/>
          <c:yMode val="edge"/>
          <c:x val="4.314772753959654E-3"/>
          <c:y val="1.6876956645479578E-2"/>
          <c:w val="0.99568527491755854"/>
          <c:h val="0.12982976086322542"/>
        </c:manualLayout>
      </c:layout>
      <c:overlay val="0"/>
      <c:txPr>
        <a:bodyPr/>
        <a:lstStyle/>
        <a:p>
          <a:pPr>
            <a:defRPr sz="1400"/>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2020</a:t>
            </a:r>
          </a:p>
        </c:rich>
      </c:tx>
      <c:layout>
        <c:manualLayout>
          <c:xMode val="edge"/>
          <c:yMode val="edge"/>
          <c:x val="0.47046941247728652"/>
          <c:y val="0"/>
        </c:manualLayout>
      </c:layout>
      <c:overlay val="0"/>
    </c:title>
    <c:autoTitleDeleted val="0"/>
    <c:plotArea>
      <c:layout>
        <c:manualLayout>
          <c:layoutTarget val="inner"/>
          <c:xMode val="edge"/>
          <c:yMode val="edge"/>
          <c:x val="9.4180799515445182E-2"/>
          <c:y val="0.11206000291630212"/>
          <c:w val="0.90407867285820043"/>
          <c:h val="0.52916921843102949"/>
        </c:manualLayout>
      </c:layout>
      <c:barChart>
        <c:barDir val="col"/>
        <c:grouping val="clustered"/>
        <c:varyColors val="0"/>
        <c:ser>
          <c:idx val="0"/>
          <c:order val="0"/>
          <c:tx>
            <c:strRef>
              <c:f>Sheet1!$B$1</c:f>
              <c:strCache>
                <c:ptCount val="1"/>
                <c:pt idx="0">
                  <c:v>Series 1</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4CBD-4978-BDFD-A7C7CB4B8B1B}"/>
              </c:ext>
            </c:extLst>
          </c:dPt>
          <c:dPt>
            <c:idx val="5"/>
            <c:invertIfNegative val="0"/>
            <c:bubble3D val="0"/>
            <c:spPr>
              <a:solidFill>
                <a:srgbClr val="FFC72C"/>
              </a:solidFill>
            </c:spPr>
            <c:extLst>
              <c:ext xmlns:c16="http://schemas.microsoft.com/office/drawing/2014/chart" uri="{C3380CC4-5D6E-409C-BE32-E72D297353CC}">
                <c16:uniqueId val="{00000002-4CBD-4978-BDFD-A7C7CB4B8B1B}"/>
              </c:ext>
            </c:extLst>
          </c:dPt>
          <c:dPt>
            <c:idx val="6"/>
            <c:invertIfNegative val="0"/>
            <c:bubble3D val="0"/>
            <c:spPr>
              <a:solidFill>
                <a:srgbClr val="FFC72C"/>
              </a:solidFill>
            </c:spPr>
            <c:extLst>
              <c:ext xmlns:c16="http://schemas.microsoft.com/office/drawing/2014/chart" uri="{C3380CC4-5D6E-409C-BE32-E72D297353CC}">
                <c16:uniqueId val="{00000004-4CBD-4978-BDFD-A7C7CB4B8B1B}"/>
              </c:ext>
            </c:extLst>
          </c:dPt>
          <c:dPt>
            <c:idx val="7"/>
            <c:invertIfNegative val="0"/>
            <c:bubble3D val="0"/>
            <c:spPr>
              <a:solidFill>
                <a:srgbClr val="FFC72C"/>
              </a:solidFill>
            </c:spPr>
            <c:extLst>
              <c:ext xmlns:c16="http://schemas.microsoft.com/office/drawing/2014/chart" uri="{C3380CC4-5D6E-409C-BE32-E72D297353CC}">
                <c16:uniqueId val="{00000006-4CBD-4978-BDFD-A7C7CB4B8B1B}"/>
              </c:ext>
            </c:extLst>
          </c:dPt>
          <c:dPt>
            <c:idx val="8"/>
            <c:invertIfNegative val="0"/>
            <c:bubble3D val="0"/>
            <c:spPr>
              <a:solidFill>
                <a:srgbClr val="FFC72C"/>
              </a:solidFill>
            </c:spPr>
            <c:extLst>
              <c:ext xmlns:c16="http://schemas.microsoft.com/office/drawing/2014/chart" uri="{C3380CC4-5D6E-409C-BE32-E72D297353CC}">
                <c16:uniqueId val="{00000008-4CBD-4978-BDFD-A7C7CB4B8B1B}"/>
              </c:ext>
            </c:extLst>
          </c:dPt>
          <c:dPt>
            <c:idx val="9"/>
            <c:invertIfNegative val="0"/>
            <c:bubble3D val="0"/>
            <c:spPr>
              <a:solidFill>
                <a:srgbClr val="FFC72C"/>
              </a:solidFill>
            </c:spPr>
            <c:extLst>
              <c:ext xmlns:c16="http://schemas.microsoft.com/office/drawing/2014/chart" uri="{C3380CC4-5D6E-409C-BE32-E72D297353CC}">
                <c16:uniqueId val="{0000000A-4CBD-4978-BDFD-A7C7CB4B8B1B}"/>
              </c:ext>
            </c:extLst>
          </c:dPt>
          <c:cat>
            <c:strRef>
              <c:f>(Sheet1!$A$2,Sheet1!$A$4:$A$7,Sheet1!$A$9:$A$13)</c:f>
              <c:strCache>
                <c:ptCount val="10"/>
                <c:pt idx="0">
                  <c:v>Total</c:v>
                </c:pt>
                <c:pt idx="1">
                  <c:v>&lt;100% of PG (Lowest)</c:v>
                </c:pt>
                <c:pt idx="2">
                  <c:v>100-199% of PG</c:v>
                </c:pt>
                <c:pt idx="3">
                  <c:v>200-399% of PG</c:v>
                </c:pt>
                <c:pt idx="4">
                  <c:v>400%+ of PG (Highest)</c:v>
                </c:pt>
                <c:pt idx="5">
                  <c:v>Large Central Metro</c:v>
                </c:pt>
                <c:pt idx="6">
                  <c:v>Large Fringe Metro</c:v>
                </c:pt>
                <c:pt idx="7">
                  <c:v>Medium Metro</c:v>
                </c:pt>
                <c:pt idx="8">
                  <c:v>Small Metro</c:v>
                </c:pt>
                <c:pt idx="9">
                  <c:v>Micropolitan</c:v>
                </c:pt>
              </c:strCache>
              <c:extLst/>
            </c:strRef>
          </c:cat>
          <c:val>
            <c:numRef>
              <c:f>(Sheet1!$B$2,Sheet1!$B$4:$B$7,Sheet1!$B$9:$B$13)</c:f>
              <c:numCache>
                <c:formatCode>General</c:formatCode>
                <c:ptCount val="10"/>
                <c:pt idx="0">
                  <c:v>6.5</c:v>
                </c:pt>
                <c:pt idx="1">
                  <c:v>11.8</c:v>
                </c:pt>
                <c:pt idx="2">
                  <c:v>7.3</c:v>
                </c:pt>
                <c:pt idx="3">
                  <c:v>7</c:v>
                </c:pt>
                <c:pt idx="4">
                  <c:v>3.1</c:v>
                </c:pt>
                <c:pt idx="5">
                  <c:v>4.5</c:v>
                </c:pt>
                <c:pt idx="6">
                  <c:v>4.4000000000000004</c:v>
                </c:pt>
                <c:pt idx="7">
                  <c:v>10.9</c:v>
                </c:pt>
                <c:pt idx="8">
                  <c:v>8</c:v>
                </c:pt>
                <c:pt idx="9">
                  <c:v>4.9000000000000004</c:v>
                </c:pt>
              </c:numCache>
              <c:extLst/>
            </c:numRef>
          </c:val>
          <c:extLst>
            <c:ext xmlns:c16="http://schemas.microsoft.com/office/drawing/2014/chart" uri="{C3380CC4-5D6E-409C-BE32-E72D297353CC}">
              <c16:uniqueId val="{0000000B-4CBD-4978-BDFD-A7C7CB4B8B1B}"/>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120000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3.1508214250996402E-3"/>
              <c:y val="0.2646963400408282"/>
            </c:manualLayout>
          </c:layout>
          <c:overlay val="0"/>
        </c:title>
        <c:numFmt formatCode="0" sourceLinked="0"/>
        <c:majorTickMark val="out"/>
        <c:minorTickMark val="none"/>
        <c:tickLblPos val="nextTo"/>
        <c:crossAx val="155088384"/>
        <c:crosses val="autoZero"/>
        <c:crossBetween val="between"/>
        <c:majorUnit val="5"/>
      </c:valAx>
    </c:plotArea>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4806685622630505"/>
          <c:w val="0.89196763165575754"/>
          <c:h val="0.72722559899310835"/>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8.1999999999999993</c:v>
                </c:pt>
                <c:pt idx="1">
                  <c:v>7.8</c:v>
                </c:pt>
                <c:pt idx="2">
                  <c:v>8.9</c:v>
                </c:pt>
                <c:pt idx="3">
                  <c:v>8.9</c:v>
                </c:pt>
                <c:pt idx="4">
                  <c:v>9.5</c:v>
                </c:pt>
              </c:numCache>
            </c:numRef>
          </c:val>
          <c:smooth val="0"/>
          <c:extLst>
            <c:ext xmlns:c16="http://schemas.microsoft.com/office/drawing/2014/chart" uri="{C3380CC4-5D6E-409C-BE32-E72D297353CC}">
              <c16:uniqueId val="{00000000-38F0-4F0A-9E19-7AD9A0F2FE7F}"/>
            </c:ext>
          </c:extLst>
        </c:ser>
        <c:ser>
          <c:idx val="0"/>
          <c:order val="1"/>
          <c:tx>
            <c:strRef>
              <c:f>Sheet1!$C$1</c:f>
              <c:strCache>
                <c:ptCount val="1"/>
                <c:pt idx="0">
                  <c:v>&lt;100% of PG (Lowest)</c:v>
                </c:pt>
              </c:strCache>
            </c:strRef>
          </c:tx>
          <c:spPr>
            <a:ln>
              <a:solidFill>
                <a:srgbClr val="005EB8"/>
              </a:solidFill>
            </a:ln>
          </c:spPr>
          <c:marker>
            <c:symbol val="square"/>
            <c:size val="7"/>
            <c:spPr>
              <a:solidFill>
                <a:srgbClr val="005EB8"/>
              </a:solidFill>
              <a:ln>
                <a:noFill/>
              </a:ln>
            </c:spPr>
          </c:marker>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15.1</c:v>
                </c:pt>
                <c:pt idx="1">
                  <c:v>15.1</c:v>
                </c:pt>
                <c:pt idx="2">
                  <c:v>18.5</c:v>
                </c:pt>
                <c:pt idx="3">
                  <c:v>14.5</c:v>
                </c:pt>
                <c:pt idx="4">
                  <c:v>16</c:v>
                </c:pt>
              </c:numCache>
            </c:numRef>
          </c:val>
          <c:smooth val="0"/>
          <c:extLst>
            <c:ext xmlns:c16="http://schemas.microsoft.com/office/drawing/2014/chart" uri="{C3380CC4-5D6E-409C-BE32-E72D297353CC}">
              <c16:uniqueId val="{00000001-38F0-4F0A-9E19-7AD9A0F2FE7F}"/>
            </c:ext>
          </c:extLst>
        </c:ser>
        <c:ser>
          <c:idx val="1"/>
          <c:order val="2"/>
          <c:tx>
            <c:strRef>
              <c:f>Sheet1!$D$1</c:f>
              <c:strCache>
                <c:ptCount val="1"/>
                <c:pt idx="0">
                  <c:v>100-199% of PG</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2015</c:v>
                </c:pt>
                <c:pt idx="1">
                  <c:v>2016</c:v>
                </c:pt>
                <c:pt idx="2">
                  <c:v>2017</c:v>
                </c:pt>
                <c:pt idx="3">
                  <c:v>2018</c:v>
                </c:pt>
                <c:pt idx="4">
                  <c:v>2019</c:v>
                </c:pt>
              </c:numCache>
            </c:numRef>
          </c:cat>
          <c:val>
            <c:numRef>
              <c:f>Sheet1!$D$2:$D$6</c:f>
              <c:numCache>
                <c:formatCode>General</c:formatCode>
                <c:ptCount val="5"/>
                <c:pt idx="0">
                  <c:v>8.8000000000000007</c:v>
                </c:pt>
                <c:pt idx="1">
                  <c:v>9.5</c:v>
                </c:pt>
                <c:pt idx="2">
                  <c:v>11.4</c:v>
                </c:pt>
                <c:pt idx="3">
                  <c:v>11.3</c:v>
                </c:pt>
                <c:pt idx="4">
                  <c:v>14.2</c:v>
                </c:pt>
              </c:numCache>
            </c:numRef>
          </c:val>
          <c:smooth val="0"/>
          <c:extLst>
            <c:ext xmlns:c16="http://schemas.microsoft.com/office/drawing/2014/chart" uri="{C3380CC4-5D6E-409C-BE32-E72D297353CC}">
              <c16:uniqueId val="{00000002-38F0-4F0A-9E19-7AD9A0F2FE7F}"/>
            </c:ext>
          </c:extLst>
        </c:ser>
        <c:ser>
          <c:idx val="2"/>
          <c:order val="3"/>
          <c:tx>
            <c:strRef>
              <c:f>Sheet1!$E$1</c:f>
              <c:strCache>
                <c:ptCount val="1"/>
                <c:pt idx="0">
                  <c:v>200-399% of PG</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2015</c:v>
                </c:pt>
                <c:pt idx="1">
                  <c:v>2016</c:v>
                </c:pt>
                <c:pt idx="2">
                  <c:v>2017</c:v>
                </c:pt>
                <c:pt idx="3">
                  <c:v>2018</c:v>
                </c:pt>
                <c:pt idx="4">
                  <c:v>2019</c:v>
                </c:pt>
              </c:numCache>
            </c:numRef>
          </c:cat>
          <c:val>
            <c:numRef>
              <c:f>Sheet1!$E$2:$E$6</c:f>
              <c:numCache>
                <c:formatCode>General</c:formatCode>
                <c:ptCount val="5"/>
                <c:pt idx="0">
                  <c:v>7.4</c:v>
                </c:pt>
                <c:pt idx="1">
                  <c:v>6.6</c:v>
                </c:pt>
                <c:pt idx="2">
                  <c:v>8.8000000000000007</c:v>
                </c:pt>
                <c:pt idx="3">
                  <c:v>9.9</c:v>
                </c:pt>
                <c:pt idx="4">
                  <c:v>8.6999999999999993</c:v>
                </c:pt>
              </c:numCache>
            </c:numRef>
          </c:val>
          <c:smooth val="0"/>
          <c:extLst>
            <c:ext xmlns:c16="http://schemas.microsoft.com/office/drawing/2014/chart" uri="{C3380CC4-5D6E-409C-BE32-E72D297353CC}">
              <c16:uniqueId val="{00000003-38F0-4F0A-9E19-7AD9A0F2FE7F}"/>
            </c:ext>
          </c:extLst>
        </c:ser>
        <c:ser>
          <c:idx val="4"/>
          <c:order val="4"/>
          <c:tx>
            <c:strRef>
              <c:f>Sheet1!$F$1</c:f>
              <c:strCache>
                <c:ptCount val="1"/>
                <c:pt idx="0">
                  <c:v>400%+ of PG</c:v>
                </c:pt>
              </c:strCache>
            </c:strRef>
          </c:tx>
          <c:spPr>
            <a:ln w="25400">
              <a:solidFill>
                <a:srgbClr val="70AD47">
                  <a:lumMod val="75000"/>
                </a:srgbClr>
              </a:solidFill>
            </a:ln>
          </c:spPr>
          <c:marker>
            <c:symbol val="star"/>
            <c:size val="7"/>
            <c:spPr>
              <a:noFill/>
              <a:ln>
                <a:solidFill>
                  <a:srgbClr val="548235"/>
                </a:solidFill>
              </a:ln>
            </c:spPr>
          </c:marker>
          <c:cat>
            <c:numRef>
              <c:f>Sheet1!$A$2:$A$6</c:f>
              <c:numCache>
                <c:formatCode>General</c:formatCode>
                <c:ptCount val="5"/>
                <c:pt idx="0">
                  <c:v>2015</c:v>
                </c:pt>
                <c:pt idx="1">
                  <c:v>2016</c:v>
                </c:pt>
                <c:pt idx="2">
                  <c:v>2017</c:v>
                </c:pt>
                <c:pt idx="3">
                  <c:v>2018</c:v>
                </c:pt>
                <c:pt idx="4">
                  <c:v>2019</c:v>
                </c:pt>
              </c:numCache>
            </c:numRef>
          </c:cat>
          <c:val>
            <c:numRef>
              <c:f>Sheet1!$F$2:$F$6</c:f>
              <c:numCache>
                <c:formatCode>General</c:formatCode>
                <c:ptCount val="5"/>
                <c:pt idx="0">
                  <c:v>5.2</c:v>
                </c:pt>
                <c:pt idx="1">
                  <c:v>4</c:v>
                </c:pt>
                <c:pt idx="2">
                  <c:v>4</c:v>
                </c:pt>
                <c:pt idx="3">
                  <c:v>4.9000000000000004</c:v>
                </c:pt>
                <c:pt idx="4">
                  <c:v>5.4</c:v>
                </c:pt>
              </c:numCache>
            </c:numRef>
          </c:val>
          <c:smooth val="0"/>
          <c:extLst>
            <c:ext xmlns:c16="http://schemas.microsoft.com/office/drawing/2014/chart" uri="{C3380CC4-5D6E-409C-BE32-E72D297353CC}">
              <c16:uniqueId val="{00000004-38F0-4F0A-9E19-7AD9A0F2FE7F}"/>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25"/>
        </c:scaling>
        <c:delete val="0"/>
        <c:axPos val="l"/>
        <c:majorGridlines/>
        <c:title>
          <c:tx>
            <c:rich>
              <a:bodyPr rot="-5400000" vert="horz"/>
              <a:lstStyle/>
              <a:p>
                <a:pPr>
                  <a:defRPr/>
                </a:pPr>
                <a:r>
                  <a:rPr lang="en-US"/>
                  <a:t>Percent</a:t>
                </a:r>
              </a:p>
            </c:rich>
          </c:tx>
          <c:layout>
            <c:manualLayout>
              <c:xMode val="edge"/>
              <c:yMode val="edge"/>
              <c:x val="9.0320307183824238E-4"/>
              <c:y val="0.37148700710656785"/>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4.314772753959654E-3"/>
          <c:y val="7.6177456984543581E-3"/>
          <c:w val="0.99568527491755854"/>
          <c:h val="0.10205198308544765"/>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2020</a:t>
            </a:r>
          </a:p>
        </c:rich>
      </c:tx>
      <c:layout>
        <c:manualLayout>
          <c:xMode val="edge"/>
          <c:yMode val="edge"/>
          <c:x val="0.46506410256410258"/>
          <c:y val="9.2592592592592587E-3"/>
        </c:manualLayout>
      </c:layout>
      <c:overlay val="0"/>
    </c:title>
    <c:autoTitleDeleted val="0"/>
    <c:plotArea>
      <c:layout>
        <c:manualLayout>
          <c:layoutTarget val="inner"/>
          <c:xMode val="edge"/>
          <c:yMode val="edge"/>
          <c:x val="0.10634648099543113"/>
          <c:y val="0.12697741486017952"/>
          <c:w val="0.88519575678040241"/>
          <c:h val="0.65248776773273709"/>
        </c:manualLayout>
      </c:layout>
      <c:barChart>
        <c:barDir val="col"/>
        <c:grouping val="clustered"/>
        <c:varyColors val="0"/>
        <c:ser>
          <c:idx val="0"/>
          <c:order val="0"/>
          <c:tx>
            <c:strRef>
              <c:f>Sheet1!$B$1</c:f>
              <c:strCache>
                <c:ptCount val="1"/>
                <c:pt idx="0">
                  <c:v>Series 1</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E4C2-4C6E-B2CA-4CFDF0E60274}"/>
              </c:ext>
            </c:extLst>
          </c:dPt>
          <c:dPt>
            <c:idx val="1"/>
            <c:invertIfNegative val="0"/>
            <c:bubble3D val="0"/>
            <c:extLst>
              <c:ext xmlns:c16="http://schemas.microsoft.com/office/drawing/2014/chart" uri="{C3380CC4-5D6E-409C-BE32-E72D297353CC}">
                <c16:uniqueId val="{00000001-E4C2-4C6E-B2CA-4CFDF0E60274}"/>
              </c:ext>
            </c:extLst>
          </c:dPt>
          <c:dPt>
            <c:idx val="3"/>
            <c:invertIfNegative val="0"/>
            <c:bubble3D val="0"/>
            <c:spPr>
              <a:solidFill>
                <a:srgbClr val="FFC72C"/>
              </a:solidFill>
            </c:spPr>
            <c:extLst>
              <c:ext xmlns:c16="http://schemas.microsoft.com/office/drawing/2014/chart" uri="{C3380CC4-5D6E-409C-BE32-E72D297353CC}">
                <c16:uniqueId val="{00000003-E4C2-4C6E-B2CA-4CFDF0E60274}"/>
              </c:ext>
            </c:extLst>
          </c:dPt>
          <c:dPt>
            <c:idx val="4"/>
            <c:invertIfNegative val="0"/>
            <c:bubble3D val="0"/>
            <c:spPr>
              <a:solidFill>
                <a:srgbClr val="FFC72C"/>
              </a:solidFill>
            </c:spPr>
            <c:extLst>
              <c:ext xmlns:c16="http://schemas.microsoft.com/office/drawing/2014/chart" uri="{C3380CC4-5D6E-409C-BE32-E72D297353CC}">
                <c16:uniqueId val="{00000005-E4C2-4C6E-B2CA-4CFDF0E60274}"/>
              </c:ext>
            </c:extLst>
          </c:dPt>
          <c:dPt>
            <c:idx val="5"/>
            <c:invertIfNegative val="0"/>
            <c:bubble3D val="0"/>
            <c:spPr>
              <a:solidFill>
                <a:srgbClr val="FFC72C"/>
              </a:solidFill>
            </c:spPr>
            <c:extLst>
              <c:ext xmlns:c16="http://schemas.microsoft.com/office/drawing/2014/chart" uri="{C3380CC4-5D6E-409C-BE32-E72D297353CC}">
                <c16:uniqueId val="{00000007-E4C2-4C6E-B2CA-4CFDF0E60274}"/>
              </c:ext>
            </c:extLst>
          </c:dPt>
          <c:dPt>
            <c:idx val="6"/>
            <c:invertIfNegative val="0"/>
            <c:bubble3D val="0"/>
            <c:spPr>
              <a:solidFill>
                <a:srgbClr val="FFC72C"/>
              </a:solidFill>
            </c:spPr>
            <c:extLst>
              <c:ext xmlns:c16="http://schemas.microsoft.com/office/drawing/2014/chart" uri="{C3380CC4-5D6E-409C-BE32-E72D297353CC}">
                <c16:uniqueId val="{00000009-E4C2-4C6E-B2CA-4CFDF0E60274}"/>
              </c:ext>
            </c:extLst>
          </c:dPt>
          <c:cat>
            <c:strRef>
              <c:f>Sheet1!$A$2:$A$8</c:f>
              <c:strCache>
                <c:ptCount val="7"/>
                <c:pt idx="0">
                  <c:v>Total</c:v>
                </c:pt>
                <c:pt idx="1">
                  <c:v>Female</c:v>
                </c:pt>
                <c:pt idx="2">
                  <c:v>Male</c:v>
                </c:pt>
                <c:pt idx="3">
                  <c:v>&lt;100% of PG (Lowest)</c:v>
                </c:pt>
                <c:pt idx="4">
                  <c:v>100-199% of PG</c:v>
                </c:pt>
                <c:pt idx="5">
                  <c:v>200-399% of PG</c:v>
                </c:pt>
                <c:pt idx="6">
                  <c:v>400%+ of PG (Highest)</c:v>
                </c:pt>
              </c:strCache>
            </c:strRef>
          </c:cat>
          <c:val>
            <c:numRef>
              <c:f>Sheet1!$B$2:$B$8</c:f>
              <c:numCache>
                <c:formatCode>General</c:formatCode>
                <c:ptCount val="7"/>
                <c:pt idx="0">
                  <c:v>3.8</c:v>
                </c:pt>
                <c:pt idx="1">
                  <c:v>2.8</c:v>
                </c:pt>
                <c:pt idx="2">
                  <c:v>4.5999999999999996</c:v>
                </c:pt>
                <c:pt idx="3">
                  <c:v>6.5</c:v>
                </c:pt>
                <c:pt idx="4">
                  <c:v>4</c:v>
                </c:pt>
                <c:pt idx="5">
                  <c:v>3.5</c:v>
                </c:pt>
                <c:pt idx="6">
                  <c:v>3</c:v>
                </c:pt>
              </c:numCache>
            </c:numRef>
          </c:val>
          <c:extLst>
            <c:ext xmlns:c16="http://schemas.microsoft.com/office/drawing/2014/chart" uri="{C3380CC4-5D6E-409C-BE32-E72D297353CC}">
              <c16:uniqueId val="{0000000A-E4C2-4C6E-B2CA-4CFDF0E60274}"/>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2.7302663555944396E-3"/>
              <c:y val="0.33697020511324977"/>
            </c:manualLayout>
          </c:layout>
          <c:overlay val="0"/>
        </c:title>
        <c:numFmt formatCode="0" sourceLinked="0"/>
        <c:majorTickMark val="out"/>
        <c:minorTickMark val="none"/>
        <c:tickLblPos val="nextTo"/>
        <c:crossAx val="155088384"/>
        <c:crosses val="autoZero"/>
        <c:crossBetween val="between"/>
        <c:majorUnit val="5"/>
      </c:valAx>
    </c:plotArea>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25100247885680954"/>
          <c:w val="0.89196763165575754"/>
          <c:h val="0.61736171867405465"/>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18.3</c:v>
                </c:pt>
                <c:pt idx="1">
                  <c:v>17.3</c:v>
                </c:pt>
                <c:pt idx="2">
                  <c:v>20.3</c:v>
                </c:pt>
                <c:pt idx="3">
                  <c:v>15.9</c:v>
                </c:pt>
                <c:pt idx="4">
                  <c:v>17.8</c:v>
                </c:pt>
              </c:numCache>
            </c:numRef>
          </c:val>
          <c:smooth val="0"/>
          <c:extLst>
            <c:ext xmlns:c16="http://schemas.microsoft.com/office/drawing/2014/chart" uri="{C3380CC4-5D6E-409C-BE32-E72D297353CC}">
              <c16:uniqueId val="{00000000-AC21-42FC-A9B6-94538199172F}"/>
            </c:ext>
          </c:extLst>
        </c:ser>
        <c:ser>
          <c:idx val="0"/>
          <c:order val="1"/>
          <c:tx>
            <c:strRef>
              <c:f>Sheet1!$C$1</c:f>
              <c:strCache>
                <c:ptCount val="1"/>
                <c:pt idx="0">
                  <c:v>Large Central Metro</c:v>
                </c:pt>
              </c:strCache>
            </c:strRef>
          </c:tx>
          <c:spPr>
            <a:ln>
              <a:solidFill>
                <a:srgbClr val="005EB8"/>
              </a:solidFill>
            </a:ln>
          </c:spPr>
          <c:marker>
            <c:symbol val="square"/>
            <c:size val="7"/>
            <c:spPr>
              <a:solidFill>
                <a:srgbClr val="005EB8"/>
              </a:solidFill>
              <a:ln>
                <a:noFill/>
              </a:ln>
            </c:spPr>
          </c:marker>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16.100000000000001</c:v>
                </c:pt>
                <c:pt idx="1">
                  <c:v>15.4</c:v>
                </c:pt>
                <c:pt idx="2">
                  <c:v>15.8</c:v>
                </c:pt>
                <c:pt idx="3">
                  <c:v>13.5</c:v>
                </c:pt>
                <c:pt idx="4">
                  <c:v>15.2</c:v>
                </c:pt>
              </c:numCache>
            </c:numRef>
          </c:val>
          <c:smooth val="0"/>
          <c:extLst>
            <c:ext xmlns:c16="http://schemas.microsoft.com/office/drawing/2014/chart" uri="{C3380CC4-5D6E-409C-BE32-E72D297353CC}">
              <c16:uniqueId val="{00000001-AC21-42FC-A9B6-94538199172F}"/>
            </c:ext>
          </c:extLst>
        </c:ser>
        <c:ser>
          <c:idx val="1"/>
          <c:order val="2"/>
          <c:tx>
            <c:strRef>
              <c:f>Sheet1!$D$1</c:f>
              <c:strCache>
                <c:ptCount val="1"/>
                <c:pt idx="0">
                  <c:v>Large Fringe Metro</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2015</c:v>
                </c:pt>
                <c:pt idx="1">
                  <c:v>2016</c:v>
                </c:pt>
                <c:pt idx="2">
                  <c:v>2017</c:v>
                </c:pt>
                <c:pt idx="3">
                  <c:v>2018</c:v>
                </c:pt>
                <c:pt idx="4">
                  <c:v>2019</c:v>
                </c:pt>
              </c:numCache>
            </c:numRef>
          </c:cat>
          <c:val>
            <c:numRef>
              <c:f>Sheet1!$D$2:$D$6</c:f>
              <c:numCache>
                <c:formatCode>General</c:formatCode>
                <c:ptCount val="5"/>
                <c:pt idx="0">
                  <c:v>15.5</c:v>
                </c:pt>
                <c:pt idx="1">
                  <c:v>20.6</c:v>
                </c:pt>
                <c:pt idx="2">
                  <c:v>22.2</c:v>
                </c:pt>
                <c:pt idx="3">
                  <c:v>16.600000000000001</c:v>
                </c:pt>
                <c:pt idx="4">
                  <c:v>18.600000000000001</c:v>
                </c:pt>
              </c:numCache>
            </c:numRef>
          </c:val>
          <c:smooth val="0"/>
          <c:extLst>
            <c:ext xmlns:c16="http://schemas.microsoft.com/office/drawing/2014/chart" uri="{C3380CC4-5D6E-409C-BE32-E72D297353CC}">
              <c16:uniqueId val="{00000002-AC21-42FC-A9B6-94538199172F}"/>
            </c:ext>
          </c:extLst>
        </c:ser>
        <c:ser>
          <c:idx val="2"/>
          <c:order val="3"/>
          <c:tx>
            <c:strRef>
              <c:f>Sheet1!$E$1</c:f>
              <c:strCache>
                <c:ptCount val="1"/>
                <c:pt idx="0">
                  <c:v>Medium Metro</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2015</c:v>
                </c:pt>
                <c:pt idx="1">
                  <c:v>2016</c:v>
                </c:pt>
                <c:pt idx="2">
                  <c:v>2017</c:v>
                </c:pt>
                <c:pt idx="3">
                  <c:v>2018</c:v>
                </c:pt>
                <c:pt idx="4">
                  <c:v>2019</c:v>
                </c:pt>
              </c:numCache>
            </c:numRef>
          </c:cat>
          <c:val>
            <c:numRef>
              <c:f>Sheet1!$E$2:$E$6</c:f>
              <c:numCache>
                <c:formatCode>General</c:formatCode>
                <c:ptCount val="5"/>
                <c:pt idx="0">
                  <c:v>24.2</c:v>
                </c:pt>
                <c:pt idx="1">
                  <c:v>15.6</c:v>
                </c:pt>
                <c:pt idx="2">
                  <c:v>22.3</c:v>
                </c:pt>
                <c:pt idx="3">
                  <c:v>16.600000000000001</c:v>
                </c:pt>
                <c:pt idx="4">
                  <c:v>19.399999999999999</c:v>
                </c:pt>
              </c:numCache>
            </c:numRef>
          </c:val>
          <c:smooth val="0"/>
          <c:extLst>
            <c:ext xmlns:c16="http://schemas.microsoft.com/office/drawing/2014/chart" uri="{C3380CC4-5D6E-409C-BE32-E72D297353CC}">
              <c16:uniqueId val="{00000003-AC21-42FC-A9B6-94538199172F}"/>
            </c:ext>
          </c:extLst>
        </c:ser>
        <c:ser>
          <c:idx val="4"/>
          <c:order val="4"/>
          <c:tx>
            <c:strRef>
              <c:f>Sheet1!$F$1</c:f>
              <c:strCache>
                <c:ptCount val="1"/>
                <c:pt idx="0">
                  <c:v>Small Metro</c:v>
                </c:pt>
              </c:strCache>
            </c:strRef>
          </c:tx>
          <c:spPr>
            <a:ln w="25400">
              <a:solidFill>
                <a:srgbClr val="70AD47">
                  <a:lumMod val="75000"/>
                </a:srgbClr>
              </a:solidFill>
            </a:ln>
          </c:spPr>
          <c:marker>
            <c:symbol val="star"/>
            <c:size val="7"/>
            <c:spPr>
              <a:noFill/>
              <a:ln>
                <a:solidFill>
                  <a:srgbClr val="548235"/>
                </a:solidFill>
              </a:ln>
            </c:spPr>
          </c:marker>
          <c:cat>
            <c:numRef>
              <c:f>Sheet1!$A$2:$A$6</c:f>
              <c:numCache>
                <c:formatCode>General</c:formatCode>
                <c:ptCount val="5"/>
                <c:pt idx="0">
                  <c:v>2015</c:v>
                </c:pt>
                <c:pt idx="1">
                  <c:v>2016</c:v>
                </c:pt>
                <c:pt idx="2">
                  <c:v>2017</c:v>
                </c:pt>
                <c:pt idx="3">
                  <c:v>2018</c:v>
                </c:pt>
                <c:pt idx="4">
                  <c:v>2019</c:v>
                </c:pt>
              </c:numCache>
            </c:numRef>
          </c:cat>
          <c:val>
            <c:numRef>
              <c:f>Sheet1!$F$2:$F$6</c:f>
              <c:numCache>
                <c:formatCode>General</c:formatCode>
                <c:ptCount val="5"/>
                <c:pt idx="0">
                  <c:v>19</c:v>
                </c:pt>
                <c:pt idx="1">
                  <c:v>11.7</c:v>
                </c:pt>
                <c:pt idx="2">
                  <c:v>23.4</c:v>
                </c:pt>
                <c:pt idx="3">
                  <c:v>16.3</c:v>
                </c:pt>
                <c:pt idx="4">
                  <c:v>16.7</c:v>
                </c:pt>
              </c:numCache>
            </c:numRef>
          </c:val>
          <c:smooth val="0"/>
          <c:extLst>
            <c:ext xmlns:c16="http://schemas.microsoft.com/office/drawing/2014/chart" uri="{C3380CC4-5D6E-409C-BE32-E72D297353CC}">
              <c16:uniqueId val="{00000004-AC21-42FC-A9B6-94538199172F}"/>
            </c:ext>
          </c:extLst>
        </c:ser>
        <c:ser>
          <c:idx val="5"/>
          <c:order val="5"/>
          <c:tx>
            <c:strRef>
              <c:f>Sheet1!$G$1</c:f>
              <c:strCache>
                <c:ptCount val="1"/>
                <c:pt idx="0">
                  <c:v>Micropolitan</c:v>
                </c:pt>
              </c:strCache>
            </c:strRef>
          </c:tx>
          <c:spPr>
            <a:ln>
              <a:solidFill>
                <a:srgbClr val="ED7D31">
                  <a:lumMod val="75000"/>
                </a:srgbClr>
              </a:solidFill>
            </a:ln>
          </c:spPr>
          <c:marker>
            <c:symbol val="x"/>
            <c:size val="7"/>
            <c:spPr>
              <a:noFill/>
            </c:spPr>
          </c:marker>
          <c:cat>
            <c:numRef>
              <c:f>Sheet1!$A$2:$A$6</c:f>
              <c:numCache>
                <c:formatCode>General</c:formatCode>
                <c:ptCount val="5"/>
                <c:pt idx="0">
                  <c:v>2015</c:v>
                </c:pt>
                <c:pt idx="1">
                  <c:v>2016</c:v>
                </c:pt>
                <c:pt idx="2">
                  <c:v>2017</c:v>
                </c:pt>
                <c:pt idx="3">
                  <c:v>2018</c:v>
                </c:pt>
                <c:pt idx="4">
                  <c:v>2019</c:v>
                </c:pt>
              </c:numCache>
            </c:numRef>
          </c:cat>
          <c:val>
            <c:numRef>
              <c:f>Sheet1!$G$2:$G$6</c:f>
              <c:numCache>
                <c:formatCode>General</c:formatCode>
                <c:ptCount val="5"/>
                <c:pt idx="0">
                  <c:v>14.5</c:v>
                </c:pt>
                <c:pt idx="1">
                  <c:v>22.5</c:v>
                </c:pt>
                <c:pt idx="2">
                  <c:v>23.1</c:v>
                </c:pt>
                <c:pt idx="3">
                  <c:v>23.3</c:v>
                </c:pt>
                <c:pt idx="4">
                  <c:v>25.3</c:v>
                </c:pt>
              </c:numCache>
            </c:numRef>
          </c:val>
          <c:smooth val="0"/>
          <c:extLst>
            <c:ext xmlns:c16="http://schemas.microsoft.com/office/drawing/2014/chart" uri="{C3380CC4-5D6E-409C-BE32-E72D297353CC}">
              <c16:uniqueId val="{00000005-AC21-42FC-A9B6-94538199172F}"/>
            </c:ext>
          </c:extLst>
        </c:ser>
        <c:ser>
          <c:idx val="6"/>
          <c:order val="6"/>
          <c:tx>
            <c:strRef>
              <c:f>Sheet1!$H$1</c:f>
              <c:strCache>
                <c:ptCount val="1"/>
                <c:pt idx="0">
                  <c:v>Noncore</c:v>
                </c:pt>
              </c:strCache>
            </c:strRef>
          </c:tx>
          <c:spPr>
            <a:ln w="19050">
              <a:solidFill>
                <a:sysClr val="window" lastClr="FFFFFF">
                  <a:lumMod val="75000"/>
                </a:sysClr>
              </a:solidFill>
            </a:ln>
          </c:spPr>
          <c:marker>
            <c:symbol val="plus"/>
            <c:size val="6"/>
            <c:spPr>
              <a:ln>
                <a:solidFill>
                  <a:sysClr val="windowText" lastClr="000000">
                    <a:lumMod val="65000"/>
                    <a:lumOff val="35000"/>
                  </a:sysClr>
                </a:solidFill>
              </a:ln>
            </c:spPr>
          </c:marker>
          <c:cat>
            <c:numRef>
              <c:f>Sheet1!$A$2:$A$6</c:f>
              <c:numCache>
                <c:formatCode>General</c:formatCode>
                <c:ptCount val="5"/>
                <c:pt idx="0">
                  <c:v>2015</c:v>
                </c:pt>
                <c:pt idx="1">
                  <c:v>2016</c:v>
                </c:pt>
                <c:pt idx="2">
                  <c:v>2017</c:v>
                </c:pt>
                <c:pt idx="3">
                  <c:v>2018</c:v>
                </c:pt>
                <c:pt idx="4">
                  <c:v>2019</c:v>
                </c:pt>
              </c:numCache>
            </c:numRef>
          </c:cat>
          <c:val>
            <c:numRef>
              <c:f>Sheet1!$H$2:$H$6</c:f>
              <c:numCache>
                <c:formatCode>General</c:formatCode>
                <c:ptCount val="5"/>
                <c:pt idx="0">
                  <c:v>26.8</c:v>
                </c:pt>
                <c:pt idx="2">
                  <c:v>20.7</c:v>
                </c:pt>
                <c:pt idx="3">
                  <c:v>14.1</c:v>
                </c:pt>
                <c:pt idx="4">
                  <c:v>15.3</c:v>
                </c:pt>
              </c:numCache>
            </c:numRef>
          </c:val>
          <c:smooth val="0"/>
          <c:extLst>
            <c:ext xmlns:c16="http://schemas.microsoft.com/office/drawing/2014/chart" uri="{C3380CC4-5D6E-409C-BE32-E72D297353CC}">
              <c16:uniqueId val="{00000006-AC21-42FC-A9B6-94538199172F}"/>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30"/>
        </c:scaling>
        <c:delete val="0"/>
        <c:axPos val="l"/>
        <c:majorGridlines/>
        <c:title>
          <c:tx>
            <c:rich>
              <a:bodyPr rot="-5400000" vert="horz"/>
              <a:lstStyle/>
              <a:p>
                <a:pPr>
                  <a:defRPr/>
                </a:pPr>
                <a:r>
                  <a:rPr lang="en-US"/>
                  <a:t>Percent</a:t>
                </a:r>
              </a:p>
            </c:rich>
          </c:tx>
          <c:layout>
            <c:manualLayout>
              <c:xMode val="edge"/>
              <c:yMode val="edge"/>
              <c:x val="9.0320307183824238E-4"/>
              <c:y val="0.42787733429872993"/>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4.314772753959654E-3"/>
          <c:y val="1.6876956645479578E-2"/>
          <c:w val="0.99568527491755854"/>
          <c:h val="0.17525517643627878"/>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2020</a:t>
            </a:r>
          </a:p>
        </c:rich>
      </c:tx>
      <c:layout>
        <c:manualLayout>
          <c:xMode val="edge"/>
          <c:yMode val="edge"/>
          <c:x val="0.50566239316239314"/>
          <c:y val="1.8518518518518517E-2"/>
        </c:manualLayout>
      </c:layout>
      <c:overlay val="0"/>
    </c:title>
    <c:autoTitleDeleted val="0"/>
    <c:plotArea>
      <c:layout>
        <c:manualLayout>
          <c:layoutTarget val="inner"/>
          <c:xMode val="edge"/>
          <c:yMode val="edge"/>
          <c:x val="0.11107356372120152"/>
          <c:y val="0.13405175314624135"/>
          <c:w val="0.88781398852921178"/>
          <c:h val="0.56752052628036875"/>
        </c:manualLayout>
      </c:layout>
      <c:barChart>
        <c:barDir val="col"/>
        <c:grouping val="clustered"/>
        <c:varyColors val="0"/>
        <c:ser>
          <c:idx val="0"/>
          <c:order val="0"/>
          <c:tx>
            <c:strRef>
              <c:f>Sheet1!$B$1</c:f>
              <c:strCache>
                <c:ptCount val="1"/>
                <c:pt idx="0">
                  <c:v>Series 1</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65FD-4BEB-8E6D-D05B41D0CDED}"/>
              </c:ext>
            </c:extLst>
          </c:dPt>
          <c:dPt>
            <c:idx val="4"/>
            <c:invertIfNegative val="0"/>
            <c:bubble3D val="0"/>
            <c:spPr>
              <a:solidFill>
                <a:srgbClr val="FFC72C"/>
              </a:solidFill>
            </c:spPr>
            <c:extLst>
              <c:ext xmlns:c16="http://schemas.microsoft.com/office/drawing/2014/chart" uri="{C3380CC4-5D6E-409C-BE32-E72D297353CC}">
                <c16:uniqueId val="{00000002-65FD-4BEB-8E6D-D05B41D0CDED}"/>
              </c:ext>
            </c:extLst>
          </c:dPt>
          <c:dPt>
            <c:idx val="5"/>
            <c:invertIfNegative val="0"/>
            <c:bubble3D val="0"/>
            <c:spPr>
              <a:solidFill>
                <a:srgbClr val="FFC72C"/>
              </a:solidFill>
            </c:spPr>
            <c:extLst>
              <c:ext xmlns:c16="http://schemas.microsoft.com/office/drawing/2014/chart" uri="{C3380CC4-5D6E-409C-BE32-E72D297353CC}">
                <c16:uniqueId val="{00000004-65FD-4BEB-8E6D-D05B41D0CDED}"/>
              </c:ext>
            </c:extLst>
          </c:dPt>
          <c:dPt>
            <c:idx val="6"/>
            <c:invertIfNegative val="0"/>
            <c:bubble3D val="0"/>
            <c:spPr>
              <a:solidFill>
                <a:srgbClr val="FFC72C"/>
              </a:solidFill>
            </c:spPr>
            <c:extLst>
              <c:ext xmlns:c16="http://schemas.microsoft.com/office/drawing/2014/chart" uri="{C3380CC4-5D6E-409C-BE32-E72D297353CC}">
                <c16:uniqueId val="{00000006-65FD-4BEB-8E6D-D05B41D0CDED}"/>
              </c:ext>
            </c:extLst>
          </c:dPt>
          <c:dPt>
            <c:idx val="7"/>
            <c:invertIfNegative val="0"/>
            <c:bubble3D val="0"/>
            <c:spPr>
              <a:solidFill>
                <a:srgbClr val="FFC72C"/>
              </a:solidFill>
            </c:spPr>
            <c:extLst>
              <c:ext xmlns:c16="http://schemas.microsoft.com/office/drawing/2014/chart" uri="{C3380CC4-5D6E-409C-BE32-E72D297353CC}">
                <c16:uniqueId val="{00000008-65FD-4BEB-8E6D-D05B41D0CDED}"/>
              </c:ext>
            </c:extLst>
          </c:dPt>
          <c:cat>
            <c:strRef>
              <c:f>Sheet1!$A$2:$A$9</c:f>
              <c:strCache>
                <c:ptCount val="8"/>
                <c:pt idx="0">
                  <c:v>Total</c:v>
                </c:pt>
                <c:pt idx="1">
                  <c:v>Hispanic</c:v>
                </c:pt>
                <c:pt idx="2">
                  <c:v>Non-Hispanic Black</c:v>
                </c:pt>
                <c:pt idx="3">
                  <c:v>Non-Hispanic White</c:v>
                </c:pt>
                <c:pt idx="4">
                  <c:v>Large Central Metro</c:v>
                </c:pt>
                <c:pt idx="5">
                  <c:v>Large Fringe Metro</c:v>
                </c:pt>
                <c:pt idx="6">
                  <c:v>Medium Metro</c:v>
                </c:pt>
                <c:pt idx="7">
                  <c:v>Small Metro</c:v>
                </c:pt>
              </c:strCache>
            </c:strRef>
          </c:cat>
          <c:val>
            <c:numRef>
              <c:f>Sheet1!$B$2:$B$9</c:f>
              <c:numCache>
                <c:formatCode>General</c:formatCode>
                <c:ptCount val="8"/>
                <c:pt idx="0">
                  <c:v>9.9</c:v>
                </c:pt>
                <c:pt idx="1">
                  <c:v>9.5</c:v>
                </c:pt>
                <c:pt idx="2">
                  <c:v>7</c:v>
                </c:pt>
                <c:pt idx="3">
                  <c:v>10.8</c:v>
                </c:pt>
                <c:pt idx="4">
                  <c:v>6.9</c:v>
                </c:pt>
                <c:pt idx="5">
                  <c:v>5.9</c:v>
                </c:pt>
                <c:pt idx="6">
                  <c:v>16.7</c:v>
                </c:pt>
                <c:pt idx="7">
                  <c:v>12.1</c:v>
                </c:pt>
              </c:numCache>
            </c:numRef>
          </c:val>
          <c:extLst>
            <c:ext xmlns:c16="http://schemas.microsoft.com/office/drawing/2014/chart" uri="{C3380CC4-5D6E-409C-BE32-E72D297353CC}">
              <c16:uniqueId val="{00000009-65FD-4BEB-8E6D-D05B41D0CDED}"/>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90000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2.136798872363177E-3"/>
              <c:y val="0.30074131358580175"/>
            </c:manualLayout>
          </c:layout>
          <c:overlay val="0"/>
        </c:title>
        <c:numFmt formatCode="0" sourceLinked="0"/>
        <c:majorTickMark val="out"/>
        <c:minorTickMark val="none"/>
        <c:tickLblPos val="nextTo"/>
        <c:crossAx val="155088384"/>
        <c:crosses val="autoZero"/>
        <c:crossBetween val="between"/>
        <c:majorUnit val="5"/>
      </c:valAx>
    </c:plotArea>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899925970792111"/>
          <c:y val="2.5419635045619296E-2"/>
          <c:w val="0.80456928460865473"/>
          <c:h val="0.62983507542735495"/>
        </c:manualLayout>
      </c:layout>
      <c:barChart>
        <c:barDir val="col"/>
        <c:grouping val="clustered"/>
        <c:varyColors val="0"/>
        <c:ser>
          <c:idx val="0"/>
          <c:order val="0"/>
          <c:tx>
            <c:strRef>
              <c:f>Sheet1!$B$1</c:f>
              <c:strCache>
                <c:ptCount val="1"/>
                <c:pt idx="0">
                  <c:v>2019</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DF42-4435-9D96-6F660072F39D}"/>
              </c:ext>
            </c:extLst>
          </c:dPt>
          <c:dPt>
            <c:idx val="2"/>
            <c:invertIfNegative val="0"/>
            <c:bubble3D val="0"/>
            <c:extLst>
              <c:ext xmlns:c16="http://schemas.microsoft.com/office/drawing/2014/chart" uri="{C3380CC4-5D6E-409C-BE32-E72D297353CC}">
                <c16:uniqueId val="{00000001-DF42-4435-9D96-6F660072F39D}"/>
              </c:ext>
            </c:extLst>
          </c:dPt>
          <c:cat>
            <c:strRef>
              <c:f>Sheet1!$A$2:$A$7</c:f>
              <c:strCache>
                <c:ptCount val="6"/>
                <c:pt idx="0">
                  <c:v>Total</c:v>
                </c:pt>
                <c:pt idx="1">
                  <c:v>Hispanic, All Races</c:v>
                </c:pt>
                <c:pt idx="2">
                  <c:v>Non-Hispanic Asian</c:v>
                </c:pt>
                <c:pt idx="3">
                  <c:v>Non-Hispanic Black</c:v>
                </c:pt>
                <c:pt idx="4">
                  <c:v>Non-Hispanic NHPI</c:v>
                </c:pt>
                <c:pt idx="5">
                  <c:v>Non-Hispanic White</c:v>
                </c:pt>
              </c:strCache>
            </c:strRef>
          </c:cat>
          <c:val>
            <c:numRef>
              <c:f>Sheet1!$B$2:$B$7</c:f>
              <c:numCache>
                <c:formatCode>0.0</c:formatCode>
                <c:ptCount val="6"/>
                <c:pt idx="0" formatCode="General">
                  <c:v>42.1</c:v>
                </c:pt>
                <c:pt idx="1">
                  <c:v>43.187663000340173</c:v>
                </c:pt>
                <c:pt idx="2">
                  <c:v>44</c:v>
                </c:pt>
                <c:pt idx="3">
                  <c:v>38.4</c:v>
                </c:pt>
                <c:pt idx="4">
                  <c:v>36.200000000000003</c:v>
                </c:pt>
                <c:pt idx="5">
                  <c:v>40.5</c:v>
                </c:pt>
              </c:numCache>
            </c:numRef>
          </c:val>
          <c:extLst>
            <c:ext xmlns:c16="http://schemas.microsoft.com/office/drawing/2014/chart" uri="{C3380CC4-5D6E-409C-BE32-E72D297353CC}">
              <c16:uniqueId val="{00000002-DF42-4435-9D96-6F660072F39D}"/>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1800000"/>
          <a:lstStyle/>
          <a:p>
            <a:pPr>
              <a:defRPr sz="1600"/>
            </a:pPr>
            <a:endParaRPr lang="en-US"/>
          </a:p>
        </c:txPr>
        <c:crossAx val="155089920"/>
        <c:crosses val="autoZero"/>
        <c:auto val="1"/>
        <c:lblAlgn val="ctr"/>
        <c:lblOffset val="100"/>
        <c:noMultiLvlLbl val="0"/>
      </c:catAx>
      <c:valAx>
        <c:axId val="155089920"/>
        <c:scaling>
          <c:orientation val="minMax"/>
          <c:max val="50"/>
          <c:min val="0"/>
        </c:scaling>
        <c:delete val="0"/>
        <c:axPos val="l"/>
        <c:majorGridlines/>
        <c:title>
          <c:tx>
            <c:rich>
              <a:bodyPr rot="-5400000" vert="horz"/>
              <a:lstStyle/>
              <a:p>
                <a:pPr>
                  <a:defRPr sz="1600"/>
                </a:pPr>
                <a:r>
                  <a:rPr lang="en-US" sz="1600"/>
                  <a:t>Percent</a:t>
                </a:r>
              </a:p>
            </c:rich>
          </c:tx>
          <c:layout>
            <c:manualLayout>
              <c:xMode val="edge"/>
              <c:yMode val="edge"/>
              <c:x val="9.2592592592592587E-3"/>
              <c:y val="0.29079883085748548"/>
            </c:manualLayout>
          </c:layout>
          <c:overlay val="0"/>
        </c:title>
        <c:numFmt formatCode="0" sourceLinked="0"/>
        <c:majorTickMark val="out"/>
        <c:minorTickMark val="none"/>
        <c:tickLblPos val="nextTo"/>
        <c:txPr>
          <a:bodyPr/>
          <a:lstStyle/>
          <a:p>
            <a:pPr>
              <a:defRPr sz="1600"/>
            </a:pPr>
            <a:endParaRPr lang="en-US"/>
          </a:p>
        </c:txPr>
        <c:crossAx val="155088384"/>
        <c:crosses val="autoZero"/>
        <c:crossBetween val="between"/>
        <c:majorUnit val="10"/>
      </c:valAx>
    </c:plotArea>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11010162191264"/>
          <c:y val="2.3516331291921842E-2"/>
          <c:w val="0.77682448347802679"/>
          <c:h val="0.63523400814735564"/>
        </c:manualLayout>
      </c:layout>
      <c:barChart>
        <c:barDir val="col"/>
        <c:grouping val="clustered"/>
        <c:varyColors val="0"/>
        <c:ser>
          <c:idx val="0"/>
          <c:order val="0"/>
          <c:tx>
            <c:strRef>
              <c:f>Sheet1!$B$1</c:f>
              <c:strCache>
                <c:ptCount val="1"/>
                <c:pt idx="0">
                  <c:v>Series 1</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1307-465F-BF38-E4BEE38DC078}"/>
              </c:ext>
            </c:extLst>
          </c:dPt>
          <c:dPt>
            <c:idx val="1"/>
            <c:invertIfNegative val="0"/>
            <c:bubble3D val="0"/>
            <c:extLst>
              <c:ext xmlns:c16="http://schemas.microsoft.com/office/drawing/2014/chart" uri="{C3380CC4-5D6E-409C-BE32-E72D297353CC}">
                <c16:uniqueId val="{00000001-1307-465F-BF38-E4BEE38DC078}"/>
              </c:ext>
            </c:extLst>
          </c:dPt>
          <c:cat>
            <c:strRef>
              <c:f>Sheet1!$A$2:$A$6</c:f>
              <c:strCache>
                <c:ptCount val="5"/>
                <c:pt idx="0">
                  <c:v>Hispanic, All</c:v>
                </c:pt>
                <c:pt idx="1">
                  <c:v>Other Hispanic</c:v>
                </c:pt>
                <c:pt idx="2">
                  <c:v>Cuban</c:v>
                </c:pt>
                <c:pt idx="3">
                  <c:v>Puerto Rican</c:v>
                </c:pt>
                <c:pt idx="4">
                  <c:v>Mexican</c:v>
                </c:pt>
              </c:strCache>
            </c:strRef>
          </c:cat>
          <c:val>
            <c:numRef>
              <c:f>Sheet1!$B$2:$B$6</c:f>
              <c:numCache>
                <c:formatCode>General</c:formatCode>
                <c:ptCount val="5"/>
                <c:pt idx="0">
                  <c:v>43.2</c:v>
                </c:pt>
                <c:pt idx="1">
                  <c:v>46.5</c:v>
                </c:pt>
                <c:pt idx="2">
                  <c:v>45.2</c:v>
                </c:pt>
                <c:pt idx="3">
                  <c:v>45.2</c:v>
                </c:pt>
                <c:pt idx="4">
                  <c:v>36.299999999999997</c:v>
                </c:pt>
              </c:numCache>
            </c:numRef>
          </c:val>
          <c:extLst>
            <c:ext xmlns:c16="http://schemas.microsoft.com/office/drawing/2014/chart" uri="{C3380CC4-5D6E-409C-BE32-E72D297353CC}">
              <c16:uniqueId val="{00000002-1307-465F-BF38-E4BEE38DC07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1800000"/>
          <a:lstStyle/>
          <a:p>
            <a:pPr>
              <a:defRPr sz="1600"/>
            </a:pPr>
            <a:endParaRPr lang="en-US"/>
          </a:p>
        </c:txPr>
        <c:crossAx val="155089920"/>
        <c:crosses val="autoZero"/>
        <c:auto val="1"/>
        <c:lblAlgn val="ctr"/>
        <c:lblOffset val="100"/>
        <c:noMultiLvlLbl val="0"/>
      </c:catAx>
      <c:valAx>
        <c:axId val="155089920"/>
        <c:scaling>
          <c:orientation val="minMax"/>
          <c:max val="50"/>
          <c:min val="0"/>
        </c:scaling>
        <c:delete val="0"/>
        <c:axPos val="l"/>
        <c:majorGridlines/>
        <c:title>
          <c:tx>
            <c:rich>
              <a:bodyPr rot="-5400000" vert="horz"/>
              <a:lstStyle/>
              <a:p>
                <a:pPr>
                  <a:defRPr sz="1600"/>
                </a:pPr>
                <a:r>
                  <a:rPr lang="en-US" sz="1600"/>
                  <a:t>Percent</a:t>
                </a:r>
              </a:p>
            </c:rich>
          </c:tx>
          <c:layout>
            <c:manualLayout>
              <c:xMode val="edge"/>
              <c:yMode val="edge"/>
              <c:x val="2.9914529914529916E-2"/>
              <c:y val="0.29499953604284312"/>
            </c:manualLayout>
          </c:layout>
          <c:overlay val="0"/>
        </c:title>
        <c:numFmt formatCode="0" sourceLinked="0"/>
        <c:majorTickMark val="out"/>
        <c:minorTickMark val="none"/>
        <c:tickLblPos val="nextTo"/>
        <c:txPr>
          <a:bodyPr/>
          <a:lstStyle/>
          <a:p>
            <a:pPr>
              <a:defRPr sz="1600"/>
            </a:pPr>
            <a:endParaRPr lang="en-US"/>
          </a:p>
        </c:txPr>
        <c:crossAx val="155088384"/>
        <c:crosses val="autoZero"/>
        <c:crossBetween val="between"/>
        <c:majorUnit val="10"/>
      </c:valAx>
    </c:plotArea>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24413094196558"/>
          <c:y val="0.22214109531489287"/>
          <c:w val="0.88420081170409259"/>
          <c:h val="0.6567395742198891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0.0</c:formatCode>
                <c:ptCount val="15"/>
                <c:pt idx="0">
                  <c:v>136.8080155127</c:v>
                </c:pt>
                <c:pt idx="1">
                  <c:v>164.23632863019799</c:v>
                </c:pt>
                <c:pt idx="2">
                  <c:v>158.95326699198401</c:v>
                </c:pt>
                <c:pt idx="3">
                  <c:v>165.71453724119201</c:v>
                </c:pt>
                <c:pt idx="4">
                  <c:v>181.37597841840599</c:v>
                </c:pt>
                <c:pt idx="5">
                  <c:v>197.05542999791399</c:v>
                </c:pt>
                <c:pt idx="6">
                  <c:v>207.79742601800001</c:v>
                </c:pt>
                <c:pt idx="7">
                  <c:v>210.41355011730599</c:v>
                </c:pt>
                <c:pt idx="8">
                  <c:v>213.72538407337601</c:v>
                </c:pt>
                <c:pt idx="9">
                  <c:v>224.57489489247899</c:v>
                </c:pt>
                <c:pt idx="10">
                  <c:v>252.498058697</c:v>
                </c:pt>
                <c:pt idx="11">
                  <c:v>296.91000000000003</c:v>
                </c:pt>
                <c:pt idx="12">
                  <c:v>299.74</c:v>
                </c:pt>
                <c:pt idx="13">
                  <c:v>286.09045860602203</c:v>
                </c:pt>
                <c:pt idx="14">
                  <c:v>275</c:v>
                </c:pt>
              </c:numCache>
            </c:numRef>
          </c:val>
          <c:smooth val="0"/>
          <c:extLst>
            <c:ext xmlns:c16="http://schemas.microsoft.com/office/drawing/2014/chart" uri="{C3380CC4-5D6E-409C-BE32-E72D297353CC}">
              <c16:uniqueId val="{00000000-EE96-4FCF-918C-31D8A4F72871}"/>
            </c:ext>
          </c:extLst>
        </c:ser>
        <c:ser>
          <c:idx val="0"/>
          <c:order val="1"/>
          <c:tx>
            <c:strRef>
              <c:f>Sheet1!$C$1</c:f>
              <c:strCache>
                <c:ptCount val="1"/>
                <c:pt idx="0">
                  <c:v>First Quartile (Lowest Income)</c:v>
                </c:pt>
              </c:strCache>
            </c:strRef>
          </c:tx>
          <c:spPr>
            <a:ln>
              <a:solidFill>
                <a:srgbClr val="005EB8"/>
              </a:solidFill>
            </a:ln>
          </c:spPr>
          <c:marker>
            <c:symbol val="square"/>
            <c:size val="7"/>
            <c:spPr>
              <a:solidFill>
                <a:srgbClr val="005EB8"/>
              </a:solidFill>
              <a:ln>
                <a:noFill/>
              </a:ln>
            </c:spPr>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Sheet1!$C$2:$C$16</c:f>
              <c:numCache>
                <c:formatCode>0.0</c:formatCode>
                <c:ptCount val="15"/>
                <c:pt idx="0">
                  <c:v>179.62219474194899</c:v>
                </c:pt>
                <c:pt idx="1">
                  <c:v>223.754845970866</c:v>
                </c:pt>
                <c:pt idx="2">
                  <c:v>198.416073009927</c:v>
                </c:pt>
                <c:pt idx="3">
                  <c:v>206.26611550945299</c:v>
                </c:pt>
                <c:pt idx="4">
                  <c:v>229.33620481329299</c:v>
                </c:pt>
                <c:pt idx="5">
                  <c:v>253.39697710950799</c:v>
                </c:pt>
                <c:pt idx="6">
                  <c:v>255.53064054434299</c:v>
                </c:pt>
                <c:pt idx="7">
                  <c:v>271.56063885265303</c:v>
                </c:pt>
                <c:pt idx="8">
                  <c:v>275.92762720532897</c:v>
                </c:pt>
                <c:pt idx="9">
                  <c:v>296.80344153730499</c:v>
                </c:pt>
                <c:pt idx="10">
                  <c:v>333.614079484</c:v>
                </c:pt>
                <c:pt idx="11">
                  <c:v>386.91</c:v>
                </c:pt>
                <c:pt idx="12">
                  <c:v>398.21</c:v>
                </c:pt>
                <c:pt idx="13">
                  <c:v>382.05261227215499</c:v>
                </c:pt>
                <c:pt idx="14">
                  <c:v>359.86599999999999</c:v>
                </c:pt>
              </c:numCache>
            </c:numRef>
          </c:val>
          <c:smooth val="0"/>
          <c:extLst>
            <c:ext xmlns:c16="http://schemas.microsoft.com/office/drawing/2014/chart" uri="{C3380CC4-5D6E-409C-BE32-E72D297353CC}">
              <c16:uniqueId val="{00000001-EE96-4FCF-918C-31D8A4F72871}"/>
            </c:ext>
          </c:extLst>
        </c:ser>
        <c:ser>
          <c:idx val="1"/>
          <c:order val="2"/>
          <c:tx>
            <c:strRef>
              <c:f>Sheet1!$D$1</c:f>
              <c:strCache>
                <c:ptCount val="1"/>
                <c:pt idx="0">
                  <c:v>Second Quartile</c:v>
                </c:pt>
              </c:strCache>
            </c:strRef>
          </c:tx>
          <c:spPr>
            <a:ln>
              <a:solidFill>
                <a:srgbClr val="671E75"/>
              </a:solidFill>
            </a:ln>
          </c:spPr>
          <c:marker>
            <c:symbol val="triangle"/>
            <c:size val="8"/>
            <c:spPr>
              <a:solidFill>
                <a:srgbClr val="671E75"/>
              </a:solidFill>
              <a:ln>
                <a:noFill/>
              </a:ln>
            </c:spPr>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Sheet1!$D$2:$D$16</c:f>
              <c:numCache>
                <c:formatCode>0.0</c:formatCode>
                <c:ptCount val="15"/>
                <c:pt idx="0">
                  <c:v>125.51387998512701</c:v>
                </c:pt>
                <c:pt idx="1">
                  <c:v>150.84473510655701</c:v>
                </c:pt>
                <c:pt idx="2">
                  <c:v>147.587900351201</c:v>
                </c:pt>
                <c:pt idx="3">
                  <c:v>154.60031096030201</c:v>
                </c:pt>
                <c:pt idx="4">
                  <c:v>169.47325212296599</c:v>
                </c:pt>
                <c:pt idx="5">
                  <c:v>184.24386376697501</c:v>
                </c:pt>
                <c:pt idx="6">
                  <c:v>207.70737542563</c:v>
                </c:pt>
                <c:pt idx="7">
                  <c:v>201.38638668991399</c:v>
                </c:pt>
                <c:pt idx="8">
                  <c:v>209.169363486934</c:v>
                </c:pt>
                <c:pt idx="9">
                  <c:v>218.16443286797201</c:v>
                </c:pt>
                <c:pt idx="10">
                  <c:v>249.62628072800001</c:v>
                </c:pt>
                <c:pt idx="11">
                  <c:v>303.76</c:v>
                </c:pt>
                <c:pt idx="12">
                  <c:v>301.98</c:v>
                </c:pt>
                <c:pt idx="13">
                  <c:v>288.72903790120699</c:v>
                </c:pt>
                <c:pt idx="14">
                  <c:v>277.41300000000001</c:v>
                </c:pt>
              </c:numCache>
            </c:numRef>
          </c:val>
          <c:smooth val="0"/>
          <c:extLst>
            <c:ext xmlns:c16="http://schemas.microsoft.com/office/drawing/2014/chart" uri="{C3380CC4-5D6E-409C-BE32-E72D297353CC}">
              <c16:uniqueId val="{00000002-EE96-4FCF-918C-31D8A4F72871}"/>
            </c:ext>
          </c:extLst>
        </c:ser>
        <c:ser>
          <c:idx val="2"/>
          <c:order val="3"/>
          <c:tx>
            <c:strRef>
              <c:f>Sheet1!$E$1</c:f>
              <c:strCache>
                <c:ptCount val="1"/>
                <c:pt idx="0">
                  <c:v>Third Quartile</c:v>
                </c:pt>
              </c:strCache>
            </c:strRef>
          </c:tx>
          <c:spPr>
            <a:ln>
              <a:solidFill>
                <a:srgbClr val="FFC72C"/>
              </a:solidFill>
            </a:ln>
          </c:spPr>
          <c:marker>
            <c:symbol val="diamond"/>
            <c:size val="9"/>
            <c:spPr>
              <a:solidFill>
                <a:srgbClr val="FFC72C"/>
              </a:solidFill>
              <a:ln>
                <a:noFill/>
              </a:ln>
            </c:spPr>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Sheet1!$E$2:$E$16</c:f>
              <c:numCache>
                <c:formatCode>0.0</c:formatCode>
                <c:ptCount val="15"/>
                <c:pt idx="0">
                  <c:v>117.173057580513</c:v>
                </c:pt>
                <c:pt idx="1">
                  <c:v>130.694197742141</c:v>
                </c:pt>
                <c:pt idx="2">
                  <c:v>141.544651291393</c:v>
                </c:pt>
                <c:pt idx="3">
                  <c:v>142.48985753533199</c:v>
                </c:pt>
                <c:pt idx="4">
                  <c:v>149.589841781704</c:v>
                </c:pt>
                <c:pt idx="5">
                  <c:v>172.002873678664</c:v>
                </c:pt>
                <c:pt idx="6">
                  <c:v>180.983824739857</c:v>
                </c:pt>
                <c:pt idx="7">
                  <c:v>181.59581862060699</c:v>
                </c:pt>
                <c:pt idx="8">
                  <c:v>182.26860659901001</c:v>
                </c:pt>
                <c:pt idx="9">
                  <c:v>192.75547241707699</c:v>
                </c:pt>
                <c:pt idx="10">
                  <c:v>217.36251665899999</c:v>
                </c:pt>
                <c:pt idx="11">
                  <c:v>260.95</c:v>
                </c:pt>
                <c:pt idx="12">
                  <c:v>260.75</c:v>
                </c:pt>
                <c:pt idx="13">
                  <c:v>252.10404596277601</c:v>
                </c:pt>
                <c:pt idx="14">
                  <c:v>243.417</c:v>
                </c:pt>
              </c:numCache>
            </c:numRef>
          </c:val>
          <c:smooth val="0"/>
          <c:extLst>
            <c:ext xmlns:c16="http://schemas.microsoft.com/office/drawing/2014/chart" uri="{C3380CC4-5D6E-409C-BE32-E72D297353CC}">
              <c16:uniqueId val="{00000003-EE96-4FCF-918C-31D8A4F72871}"/>
            </c:ext>
          </c:extLst>
        </c:ser>
        <c:ser>
          <c:idx val="4"/>
          <c:order val="4"/>
          <c:tx>
            <c:strRef>
              <c:f>Sheet1!$F$1</c:f>
              <c:strCache>
                <c:ptCount val="1"/>
                <c:pt idx="0">
                  <c:v>Fourth Quartile (Highest Income)</c:v>
                </c:pt>
              </c:strCache>
            </c:strRef>
          </c:tx>
          <c:spPr>
            <a:ln w="25400">
              <a:solidFill>
                <a:srgbClr val="70AD47">
                  <a:lumMod val="75000"/>
                </a:srgbClr>
              </a:solidFill>
            </a:ln>
          </c:spPr>
          <c:marker>
            <c:symbol val="star"/>
            <c:size val="7"/>
            <c:spPr>
              <a:noFill/>
              <a:ln>
                <a:solidFill>
                  <a:srgbClr val="548235"/>
                </a:solidFill>
              </a:ln>
            </c:spPr>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Sheet1!$F$2:$F$16</c:f>
              <c:numCache>
                <c:formatCode>0.0</c:formatCode>
                <c:ptCount val="15"/>
                <c:pt idx="0">
                  <c:v>98.0521211289755</c:v>
                </c:pt>
                <c:pt idx="1">
                  <c:v>118.983960827502</c:v>
                </c:pt>
                <c:pt idx="2">
                  <c:v>113.755338874061</c:v>
                </c:pt>
                <c:pt idx="3">
                  <c:v>131.58126228091001</c:v>
                </c:pt>
                <c:pt idx="4">
                  <c:v>127.381315456933</c:v>
                </c:pt>
                <c:pt idx="5">
                  <c:v>132.19146967936101</c:v>
                </c:pt>
                <c:pt idx="6">
                  <c:v>156.321733587041</c:v>
                </c:pt>
                <c:pt idx="7">
                  <c:v>153.565510126444</c:v>
                </c:pt>
                <c:pt idx="8">
                  <c:v>156.49101653909901</c:v>
                </c:pt>
                <c:pt idx="9">
                  <c:v>157.752294043522</c:v>
                </c:pt>
                <c:pt idx="10">
                  <c:v>177.86301543299999</c:v>
                </c:pt>
                <c:pt idx="11">
                  <c:v>205.39</c:v>
                </c:pt>
                <c:pt idx="12">
                  <c:v>206.2</c:v>
                </c:pt>
                <c:pt idx="13">
                  <c:v>191.62722115962501</c:v>
                </c:pt>
                <c:pt idx="14">
                  <c:v>185.417</c:v>
                </c:pt>
              </c:numCache>
            </c:numRef>
          </c:val>
          <c:smooth val="0"/>
          <c:extLst>
            <c:ext xmlns:c16="http://schemas.microsoft.com/office/drawing/2014/chart" uri="{C3380CC4-5D6E-409C-BE32-E72D297353CC}">
              <c16:uniqueId val="{00000004-EE96-4FCF-918C-31D8A4F7287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600000"/>
          <a:lstStyle/>
          <a:p>
            <a:pPr>
              <a:defRPr/>
            </a:pPr>
            <a:endParaRPr lang="en-US"/>
          </a:p>
        </c:txPr>
        <c:crossAx val="158010752"/>
        <c:crosses val="autoZero"/>
        <c:auto val="1"/>
        <c:lblAlgn val="ctr"/>
        <c:lblOffset val="100"/>
        <c:noMultiLvlLbl val="0"/>
      </c:catAx>
      <c:valAx>
        <c:axId val="158010752"/>
        <c:scaling>
          <c:orientation val="minMax"/>
          <c:max val="500"/>
        </c:scaling>
        <c:delete val="0"/>
        <c:axPos val="l"/>
        <c:majorGridlines/>
        <c:title>
          <c:tx>
            <c:rich>
              <a:bodyPr rot="-5400000" vert="horz"/>
              <a:lstStyle/>
              <a:p>
                <a:pPr>
                  <a:defRPr/>
                </a:pPr>
                <a:r>
                  <a:rPr lang="en-US"/>
                  <a:t>Rate per 100,000 Population</a:t>
                </a:r>
              </a:p>
            </c:rich>
          </c:tx>
          <c:layout>
            <c:manualLayout>
              <c:xMode val="edge"/>
              <c:yMode val="edge"/>
              <c:x val="3.9896228249246624E-3"/>
              <c:y val="0.22116895110333432"/>
            </c:manualLayout>
          </c:layout>
          <c:overlay val="0"/>
        </c:title>
        <c:numFmt formatCode="#,##0" sourceLinked="0"/>
        <c:majorTickMark val="out"/>
        <c:minorTickMark val="none"/>
        <c:tickLblPos val="nextTo"/>
        <c:crossAx val="123682176"/>
        <c:crosses val="autoZero"/>
        <c:crossBetween val="between"/>
        <c:majorUnit val="100"/>
      </c:valAx>
    </c:plotArea>
    <c:legend>
      <c:legendPos val="t"/>
      <c:layout>
        <c:manualLayout>
          <c:xMode val="edge"/>
          <c:yMode val="edge"/>
          <c:x val="4.314772753959654E-3"/>
          <c:y val="1.6876956645479578E-2"/>
          <c:w val="0.99568527491755854"/>
          <c:h val="0.17149633404258199"/>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8184601924757"/>
          <c:y val="0.23007749031371078"/>
          <c:w val="0.87816054243219599"/>
          <c:h val="0.6461577719451735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General</c:formatCode>
                <c:ptCount val="15"/>
                <c:pt idx="0">
                  <c:v>89.1</c:v>
                </c:pt>
                <c:pt idx="1">
                  <c:v>91.8</c:v>
                </c:pt>
                <c:pt idx="2">
                  <c:v>82.6</c:v>
                </c:pt>
                <c:pt idx="3">
                  <c:v>94.1</c:v>
                </c:pt>
                <c:pt idx="4">
                  <c:v>107.4</c:v>
                </c:pt>
                <c:pt idx="5">
                  <c:v>117.5</c:v>
                </c:pt>
                <c:pt idx="6">
                  <c:v>131.19999999999999</c:v>
                </c:pt>
                <c:pt idx="7">
                  <c:v>146.80000000000001</c:v>
                </c:pt>
                <c:pt idx="8">
                  <c:v>166.2</c:v>
                </c:pt>
                <c:pt idx="9">
                  <c:v>177.7</c:v>
                </c:pt>
                <c:pt idx="10">
                  <c:v>210</c:v>
                </c:pt>
                <c:pt idx="11">
                  <c:v>243.5</c:v>
                </c:pt>
                <c:pt idx="12">
                  <c:v>249.1</c:v>
                </c:pt>
                <c:pt idx="13">
                  <c:v>238</c:v>
                </c:pt>
                <c:pt idx="14">
                  <c:v>226</c:v>
                </c:pt>
              </c:numCache>
            </c:numRef>
          </c:val>
          <c:smooth val="0"/>
          <c:extLst>
            <c:ext xmlns:c16="http://schemas.microsoft.com/office/drawing/2014/chart" uri="{C3380CC4-5D6E-409C-BE32-E72D297353CC}">
              <c16:uniqueId val="{00000000-820E-4BB6-A240-A5038D23BD3C}"/>
            </c:ext>
          </c:extLst>
        </c:ser>
        <c:ser>
          <c:idx val="0"/>
          <c:order val="1"/>
          <c:tx>
            <c:strRef>
              <c:f>Sheet1!$C$1</c:f>
              <c:strCache>
                <c:ptCount val="1"/>
                <c:pt idx="0">
                  <c:v>First Quartile (Lowest Income)</c:v>
                </c:pt>
              </c:strCache>
            </c:strRef>
          </c:tx>
          <c:spPr>
            <a:ln>
              <a:solidFill>
                <a:srgbClr val="005EB8"/>
              </a:solidFill>
            </a:ln>
          </c:spPr>
          <c:marker>
            <c:symbol val="square"/>
            <c:size val="7"/>
            <c:spPr>
              <a:solidFill>
                <a:srgbClr val="005EB8"/>
              </a:solidFill>
              <a:ln>
                <a:noFill/>
              </a:ln>
            </c:spPr>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Sheet1!$C$2:$C$16</c:f>
              <c:numCache>
                <c:formatCode>0.0</c:formatCode>
                <c:ptCount val="15"/>
                <c:pt idx="0">
                  <c:v>104.872616185738</c:v>
                </c:pt>
                <c:pt idx="1">
                  <c:v>109.78064933698499</c:v>
                </c:pt>
                <c:pt idx="2">
                  <c:v>104.364660502482</c:v>
                </c:pt>
                <c:pt idx="3">
                  <c:v>108.96320123067601</c:v>
                </c:pt>
                <c:pt idx="4">
                  <c:v>130.087001568375</c:v>
                </c:pt>
                <c:pt idx="5">
                  <c:v>142.46046101286399</c:v>
                </c:pt>
                <c:pt idx="6">
                  <c:v>153.36008915460499</c:v>
                </c:pt>
                <c:pt idx="7">
                  <c:v>178.68222238387199</c:v>
                </c:pt>
                <c:pt idx="8">
                  <c:v>208.43141868934001</c:v>
                </c:pt>
                <c:pt idx="9">
                  <c:v>231.904387501</c:v>
                </c:pt>
                <c:pt idx="10">
                  <c:v>254.01480719599999</c:v>
                </c:pt>
                <c:pt idx="11">
                  <c:v>314.35000000000002</c:v>
                </c:pt>
                <c:pt idx="12">
                  <c:v>328.82</c:v>
                </c:pt>
                <c:pt idx="13">
                  <c:v>348.08356111178</c:v>
                </c:pt>
                <c:pt idx="14">
                  <c:v>308.11799999999999</c:v>
                </c:pt>
              </c:numCache>
            </c:numRef>
          </c:val>
          <c:smooth val="0"/>
          <c:extLst>
            <c:ext xmlns:c16="http://schemas.microsoft.com/office/drawing/2014/chart" uri="{C3380CC4-5D6E-409C-BE32-E72D297353CC}">
              <c16:uniqueId val="{00000001-820E-4BB6-A240-A5038D23BD3C}"/>
            </c:ext>
          </c:extLst>
        </c:ser>
        <c:ser>
          <c:idx val="1"/>
          <c:order val="2"/>
          <c:tx>
            <c:strRef>
              <c:f>Sheet1!$D$1</c:f>
              <c:strCache>
                <c:ptCount val="1"/>
                <c:pt idx="0">
                  <c:v>Second Quartile</c:v>
                </c:pt>
              </c:strCache>
            </c:strRef>
          </c:tx>
          <c:spPr>
            <a:ln>
              <a:solidFill>
                <a:srgbClr val="671E75"/>
              </a:solidFill>
            </a:ln>
          </c:spPr>
          <c:marker>
            <c:symbol val="triangle"/>
            <c:size val="8"/>
            <c:spPr>
              <a:solidFill>
                <a:srgbClr val="671E75"/>
              </a:solidFill>
              <a:ln>
                <a:noFill/>
              </a:ln>
            </c:spPr>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Sheet1!$D$2:$D$16</c:f>
              <c:numCache>
                <c:formatCode>0.0</c:formatCode>
                <c:ptCount val="15"/>
                <c:pt idx="0">
                  <c:v>90.203336584888802</c:v>
                </c:pt>
                <c:pt idx="1">
                  <c:v>96.756287880277497</c:v>
                </c:pt>
                <c:pt idx="2">
                  <c:v>82.8348908433383</c:v>
                </c:pt>
                <c:pt idx="3">
                  <c:v>100.554399291671</c:v>
                </c:pt>
                <c:pt idx="4">
                  <c:v>111.865176481378</c:v>
                </c:pt>
                <c:pt idx="5">
                  <c:v>119.15308312520899</c:v>
                </c:pt>
                <c:pt idx="6">
                  <c:v>135.39412684654801</c:v>
                </c:pt>
                <c:pt idx="7">
                  <c:v>145.861914868957</c:v>
                </c:pt>
                <c:pt idx="8">
                  <c:v>168.36764845027</c:v>
                </c:pt>
                <c:pt idx="9">
                  <c:v>176.46616901499999</c:v>
                </c:pt>
                <c:pt idx="10">
                  <c:v>203.16300684199999</c:v>
                </c:pt>
                <c:pt idx="11">
                  <c:v>255.26</c:v>
                </c:pt>
                <c:pt idx="12">
                  <c:v>250.36</c:v>
                </c:pt>
                <c:pt idx="13">
                  <c:v>230.97579877115601</c:v>
                </c:pt>
                <c:pt idx="14">
                  <c:v>224.29900000000001</c:v>
                </c:pt>
              </c:numCache>
            </c:numRef>
          </c:val>
          <c:smooth val="0"/>
          <c:extLst>
            <c:ext xmlns:c16="http://schemas.microsoft.com/office/drawing/2014/chart" uri="{C3380CC4-5D6E-409C-BE32-E72D297353CC}">
              <c16:uniqueId val="{00000002-820E-4BB6-A240-A5038D23BD3C}"/>
            </c:ext>
          </c:extLst>
        </c:ser>
        <c:ser>
          <c:idx val="2"/>
          <c:order val="3"/>
          <c:tx>
            <c:strRef>
              <c:f>Sheet1!$E$1</c:f>
              <c:strCache>
                <c:ptCount val="1"/>
                <c:pt idx="0">
                  <c:v>Third Quartile</c:v>
                </c:pt>
              </c:strCache>
            </c:strRef>
          </c:tx>
          <c:spPr>
            <a:ln>
              <a:solidFill>
                <a:srgbClr val="FFC72C"/>
              </a:solidFill>
            </a:ln>
          </c:spPr>
          <c:marker>
            <c:symbol val="diamond"/>
            <c:size val="9"/>
            <c:spPr>
              <a:solidFill>
                <a:srgbClr val="FFC72C"/>
              </a:solidFill>
              <a:ln>
                <a:noFill/>
              </a:ln>
            </c:spPr>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Sheet1!$E$2:$E$16</c:f>
              <c:numCache>
                <c:formatCode>0.0</c:formatCode>
                <c:ptCount val="15"/>
                <c:pt idx="0">
                  <c:v>83.169930393645004</c:v>
                </c:pt>
                <c:pt idx="1">
                  <c:v>82.667714782226199</c:v>
                </c:pt>
                <c:pt idx="2">
                  <c:v>73.704216286486002</c:v>
                </c:pt>
                <c:pt idx="3">
                  <c:v>84.931413608931393</c:v>
                </c:pt>
                <c:pt idx="4">
                  <c:v>96.027501597096304</c:v>
                </c:pt>
                <c:pt idx="5">
                  <c:v>103.364809691866</c:v>
                </c:pt>
                <c:pt idx="6">
                  <c:v>120.38507846044401</c:v>
                </c:pt>
                <c:pt idx="7">
                  <c:v>134.91268861507999</c:v>
                </c:pt>
                <c:pt idx="8">
                  <c:v>149.72948798223899</c:v>
                </c:pt>
                <c:pt idx="9">
                  <c:v>149.41290613999999</c:v>
                </c:pt>
                <c:pt idx="10">
                  <c:v>193.551385318</c:v>
                </c:pt>
                <c:pt idx="11">
                  <c:v>205.87</c:v>
                </c:pt>
                <c:pt idx="12">
                  <c:v>213.66</c:v>
                </c:pt>
                <c:pt idx="13">
                  <c:v>195.69323135629801</c:v>
                </c:pt>
                <c:pt idx="14">
                  <c:v>190.61600000000001</c:v>
                </c:pt>
              </c:numCache>
            </c:numRef>
          </c:val>
          <c:smooth val="0"/>
          <c:extLst>
            <c:ext xmlns:c16="http://schemas.microsoft.com/office/drawing/2014/chart" uri="{C3380CC4-5D6E-409C-BE32-E72D297353CC}">
              <c16:uniqueId val="{00000003-820E-4BB6-A240-A5038D23BD3C}"/>
            </c:ext>
          </c:extLst>
        </c:ser>
        <c:ser>
          <c:idx val="4"/>
          <c:order val="4"/>
          <c:tx>
            <c:strRef>
              <c:f>Sheet1!$F$1</c:f>
              <c:strCache>
                <c:ptCount val="1"/>
                <c:pt idx="0">
                  <c:v>Fourth Quartile (Highest Income)</c:v>
                </c:pt>
              </c:strCache>
            </c:strRef>
          </c:tx>
          <c:spPr>
            <a:ln w="25400">
              <a:solidFill>
                <a:srgbClr val="70AD47">
                  <a:lumMod val="75000"/>
                </a:srgbClr>
              </a:solidFill>
            </a:ln>
          </c:spPr>
          <c:marker>
            <c:symbol val="star"/>
            <c:size val="7"/>
            <c:spPr>
              <a:noFill/>
              <a:ln>
                <a:solidFill>
                  <a:srgbClr val="548235"/>
                </a:solidFill>
              </a:ln>
            </c:spPr>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Sheet1!$F$2:$F$16</c:f>
              <c:numCache>
                <c:formatCode>0.0</c:formatCode>
                <c:ptCount val="15"/>
                <c:pt idx="0">
                  <c:v>65.462747547957406</c:v>
                </c:pt>
                <c:pt idx="1">
                  <c:v>66.960708992469904</c:v>
                </c:pt>
                <c:pt idx="2">
                  <c:v>56.500437042210102</c:v>
                </c:pt>
                <c:pt idx="3">
                  <c:v>67.427655349034794</c:v>
                </c:pt>
                <c:pt idx="4">
                  <c:v>73.924585129721606</c:v>
                </c:pt>
                <c:pt idx="5">
                  <c:v>88.466030210633093</c:v>
                </c:pt>
                <c:pt idx="6">
                  <c:v>101.318189229946</c:v>
                </c:pt>
                <c:pt idx="7">
                  <c:v>111.79496277867101</c:v>
                </c:pt>
                <c:pt idx="8">
                  <c:v>118.65921248160799</c:v>
                </c:pt>
                <c:pt idx="9">
                  <c:v>132.122635309</c:v>
                </c:pt>
                <c:pt idx="10">
                  <c:v>163.560351685</c:v>
                </c:pt>
                <c:pt idx="11">
                  <c:v>169.79</c:v>
                </c:pt>
                <c:pt idx="12">
                  <c:v>172.12</c:v>
                </c:pt>
                <c:pt idx="13">
                  <c:v>146.80004421771901</c:v>
                </c:pt>
                <c:pt idx="14">
                  <c:v>147.749</c:v>
                </c:pt>
              </c:numCache>
            </c:numRef>
          </c:val>
          <c:smooth val="0"/>
          <c:extLst>
            <c:ext xmlns:c16="http://schemas.microsoft.com/office/drawing/2014/chart" uri="{C3380CC4-5D6E-409C-BE32-E72D297353CC}">
              <c16:uniqueId val="{00000004-820E-4BB6-A240-A5038D23BD3C}"/>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300000"/>
          <a:lstStyle/>
          <a:p>
            <a:pPr>
              <a:defRPr/>
            </a:pPr>
            <a:endParaRPr lang="en-US"/>
          </a:p>
        </c:txPr>
        <c:crossAx val="158010752"/>
        <c:crosses val="autoZero"/>
        <c:auto val="1"/>
        <c:lblAlgn val="ctr"/>
        <c:lblOffset val="100"/>
        <c:noMultiLvlLbl val="0"/>
      </c:catAx>
      <c:valAx>
        <c:axId val="158010752"/>
        <c:scaling>
          <c:orientation val="minMax"/>
          <c:max val="500"/>
        </c:scaling>
        <c:delete val="0"/>
        <c:axPos val="l"/>
        <c:majorGridlines/>
        <c:title>
          <c:tx>
            <c:rich>
              <a:bodyPr rot="-5400000" vert="horz"/>
              <a:lstStyle/>
              <a:p>
                <a:pPr>
                  <a:defRPr/>
                </a:pPr>
                <a:r>
                  <a:rPr lang="en-US"/>
                  <a:t>Rate per 100,000 Population</a:t>
                </a:r>
              </a:p>
            </c:rich>
          </c:tx>
          <c:layout>
            <c:manualLayout>
              <c:xMode val="edge"/>
              <c:yMode val="edge"/>
              <c:x val="0"/>
              <c:y val="0.20397346165062705"/>
            </c:manualLayout>
          </c:layout>
          <c:overlay val="0"/>
        </c:title>
        <c:numFmt formatCode="#,##0" sourceLinked="0"/>
        <c:majorTickMark val="out"/>
        <c:minorTickMark val="none"/>
        <c:tickLblPos val="nextTo"/>
        <c:crossAx val="123682176"/>
        <c:crosses val="autoZero"/>
        <c:crossBetween val="between"/>
        <c:majorUnit val="100"/>
      </c:valAx>
    </c:plotArea>
    <c:legend>
      <c:legendPos val="t"/>
      <c:layout>
        <c:manualLayout>
          <c:xMode val="edge"/>
          <c:yMode val="edge"/>
          <c:x val="4.314772753959654E-3"/>
          <c:y val="1.6876956645479578E-2"/>
          <c:w val="0.99568527491755854"/>
          <c:h val="0.17149633404258199"/>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22926759155105611"/>
          <c:w val="0.89338947214931463"/>
          <c:h val="0.68980846144231966"/>
        </c:manualLayout>
      </c:layout>
      <c:lineChart>
        <c:grouping val="standard"/>
        <c:varyColors val="0"/>
        <c:ser>
          <c:idx val="3"/>
          <c:order val="0"/>
          <c:tx>
            <c:strRef>
              <c:f>'Mortality Trend Chart'!$C$6</c:f>
              <c:strCache>
                <c:ptCount val="1"/>
                <c:pt idx="0">
                  <c:v>Heart Disease</c:v>
                </c:pt>
              </c:strCache>
            </c:strRef>
          </c:tx>
          <c:spPr>
            <a:ln w="25400">
              <a:solidFill>
                <a:sysClr val="windowText" lastClr="000000"/>
              </a:solidFill>
            </a:ln>
          </c:spPr>
          <c:marker>
            <c:symbol val="circle"/>
            <c:size val="7"/>
            <c:spPr>
              <a:solidFill>
                <a:sysClr val="windowText" lastClr="000000"/>
              </a:solidFill>
              <a:ln>
                <a:noFill/>
              </a:ln>
            </c:spPr>
          </c:marker>
          <c:cat>
            <c:numRef>
              <c:f>'Mortality Trend Chart'!$D$3:$H$5</c:f>
              <c:numCache>
                <c:formatCode>General</c:formatCode>
                <c:ptCount val="5"/>
                <c:pt idx="0">
                  <c:v>2016</c:v>
                </c:pt>
                <c:pt idx="1">
                  <c:v>2017</c:v>
                </c:pt>
                <c:pt idx="2">
                  <c:v>2018</c:v>
                </c:pt>
                <c:pt idx="3">
                  <c:v>2019</c:v>
                </c:pt>
                <c:pt idx="4">
                  <c:v>2020</c:v>
                </c:pt>
              </c:numCache>
            </c:numRef>
          </c:cat>
          <c:val>
            <c:numRef>
              <c:f>'Mortality Trend Chart'!$D$6:$H$6</c:f>
              <c:numCache>
                <c:formatCode>0.0</c:formatCode>
                <c:ptCount val="5"/>
                <c:pt idx="0">
                  <c:v>165.5</c:v>
                </c:pt>
                <c:pt idx="1">
                  <c:v>165</c:v>
                </c:pt>
                <c:pt idx="2">
                  <c:v>163.6</c:v>
                </c:pt>
                <c:pt idx="3">
                  <c:v>161.5</c:v>
                </c:pt>
                <c:pt idx="4">
                  <c:v>168.2</c:v>
                </c:pt>
              </c:numCache>
            </c:numRef>
          </c:val>
          <c:smooth val="0"/>
          <c:extLst>
            <c:ext xmlns:c16="http://schemas.microsoft.com/office/drawing/2014/chart" uri="{C3380CC4-5D6E-409C-BE32-E72D297353CC}">
              <c16:uniqueId val="{00000000-0723-4CE1-9F8D-B9631A53C3BB}"/>
            </c:ext>
          </c:extLst>
        </c:ser>
        <c:ser>
          <c:idx val="0"/>
          <c:order val="1"/>
          <c:tx>
            <c:strRef>
              <c:f>'Mortality Trend Chart'!$C$7</c:f>
              <c:strCache>
                <c:ptCount val="1"/>
                <c:pt idx="0">
                  <c:v>Cancer</c:v>
                </c:pt>
              </c:strCache>
            </c:strRef>
          </c:tx>
          <c:spPr>
            <a:ln>
              <a:solidFill>
                <a:srgbClr val="005EB8"/>
              </a:solidFill>
            </a:ln>
          </c:spPr>
          <c:marker>
            <c:symbol val="square"/>
            <c:size val="7"/>
            <c:spPr>
              <a:solidFill>
                <a:srgbClr val="005EB8"/>
              </a:solidFill>
              <a:ln>
                <a:noFill/>
              </a:ln>
            </c:spPr>
          </c:marker>
          <c:cat>
            <c:numRef>
              <c:f>'Mortality Trend Chart'!$D$3:$H$5</c:f>
              <c:numCache>
                <c:formatCode>General</c:formatCode>
                <c:ptCount val="5"/>
                <c:pt idx="0">
                  <c:v>2016</c:v>
                </c:pt>
                <c:pt idx="1">
                  <c:v>2017</c:v>
                </c:pt>
                <c:pt idx="2">
                  <c:v>2018</c:v>
                </c:pt>
                <c:pt idx="3">
                  <c:v>2019</c:v>
                </c:pt>
                <c:pt idx="4">
                  <c:v>2020</c:v>
                </c:pt>
              </c:numCache>
            </c:numRef>
          </c:cat>
          <c:val>
            <c:numRef>
              <c:f>'Mortality Trend Chart'!$D$7:$H$7</c:f>
              <c:numCache>
                <c:formatCode>0.0</c:formatCode>
                <c:ptCount val="5"/>
                <c:pt idx="0">
                  <c:v>155.80000000000001</c:v>
                </c:pt>
                <c:pt idx="1">
                  <c:v>152.5</c:v>
                </c:pt>
                <c:pt idx="2">
                  <c:v>149.1</c:v>
                </c:pt>
                <c:pt idx="3">
                  <c:v>146.19999999999999</c:v>
                </c:pt>
                <c:pt idx="4">
                  <c:v>144.1</c:v>
                </c:pt>
              </c:numCache>
            </c:numRef>
          </c:val>
          <c:smooth val="0"/>
          <c:extLst>
            <c:ext xmlns:c16="http://schemas.microsoft.com/office/drawing/2014/chart" uri="{C3380CC4-5D6E-409C-BE32-E72D297353CC}">
              <c16:uniqueId val="{00000001-0723-4CE1-9F8D-B9631A53C3BB}"/>
            </c:ext>
          </c:extLst>
        </c:ser>
        <c:ser>
          <c:idx val="1"/>
          <c:order val="2"/>
          <c:tx>
            <c:strRef>
              <c:f>'Mortality Trend Chart'!$C$8</c:f>
              <c:strCache>
                <c:ptCount val="1"/>
                <c:pt idx="0">
                  <c:v>Unintentional Injury</c:v>
                </c:pt>
              </c:strCache>
            </c:strRef>
          </c:tx>
          <c:spPr>
            <a:ln>
              <a:solidFill>
                <a:srgbClr val="671E75"/>
              </a:solidFill>
            </a:ln>
          </c:spPr>
          <c:marker>
            <c:symbol val="triangle"/>
            <c:size val="8"/>
            <c:spPr>
              <a:solidFill>
                <a:srgbClr val="671E75"/>
              </a:solidFill>
              <a:ln>
                <a:noFill/>
              </a:ln>
            </c:spPr>
          </c:marker>
          <c:cat>
            <c:numRef>
              <c:f>'Mortality Trend Chart'!$D$3:$H$5</c:f>
              <c:numCache>
                <c:formatCode>General</c:formatCode>
                <c:ptCount val="5"/>
                <c:pt idx="0">
                  <c:v>2016</c:v>
                </c:pt>
                <c:pt idx="1">
                  <c:v>2017</c:v>
                </c:pt>
                <c:pt idx="2">
                  <c:v>2018</c:v>
                </c:pt>
                <c:pt idx="3">
                  <c:v>2019</c:v>
                </c:pt>
                <c:pt idx="4">
                  <c:v>2020</c:v>
                </c:pt>
              </c:numCache>
            </c:numRef>
          </c:cat>
          <c:val>
            <c:numRef>
              <c:f>'Mortality Trend Chart'!$D$8:$H$8</c:f>
              <c:numCache>
                <c:formatCode>0.0</c:formatCode>
                <c:ptCount val="5"/>
                <c:pt idx="0">
                  <c:v>47.4</c:v>
                </c:pt>
                <c:pt idx="1">
                  <c:v>49.4</c:v>
                </c:pt>
                <c:pt idx="2">
                  <c:v>48</c:v>
                </c:pt>
                <c:pt idx="3">
                  <c:v>49.3</c:v>
                </c:pt>
                <c:pt idx="4">
                  <c:v>57.6</c:v>
                </c:pt>
              </c:numCache>
            </c:numRef>
          </c:val>
          <c:smooth val="0"/>
          <c:extLst>
            <c:ext xmlns:c16="http://schemas.microsoft.com/office/drawing/2014/chart" uri="{C3380CC4-5D6E-409C-BE32-E72D297353CC}">
              <c16:uniqueId val="{00000002-0723-4CE1-9F8D-B9631A53C3BB}"/>
            </c:ext>
          </c:extLst>
        </c:ser>
        <c:ser>
          <c:idx val="2"/>
          <c:order val="3"/>
          <c:tx>
            <c:strRef>
              <c:f>'Mortality Trend Chart'!$C$9</c:f>
              <c:strCache>
                <c:ptCount val="1"/>
                <c:pt idx="0">
                  <c:v>Stroke</c:v>
                </c:pt>
              </c:strCache>
            </c:strRef>
          </c:tx>
          <c:spPr>
            <a:ln>
              <a:solidFill>
                <a:srgbClr val="FFC72C"/>
              </a:solidFill>
            </a:ln>
          </c:spPr>
          <c:marker>
            <c:symbol val="diamond"/>
            <c:size val="9"/>
            <c:spPr>
              <a:solidFill>
                <a:srgbClr val="FFC72C"/>
              </a:solidFill>
              <a:ln>
                <a:noFill/>
              </a:ln>
            </c:spPr>
          </c:marker>
          <c:cat>
            <c:numRef>
              <c:f>'Mortality Trend Chart'!$D$3:$H$5</c:f>
              <c:numCache>
                <c:formatCode>General</c:formatCode>
                <c:ptCount val="5"/>
                <c:pt idx="0">
                  <c:v>2016</c:v>
                </c:pt>
                <c:pt idx="1">
                  <c:v>2017</c:v>
                </c:pt>
                <c:pt idx="2">
                  <c:v>2018</c:v>
                </c:pt>
                <c:pt idx="3">
                  <c:v>2019</c:v>
                </c:pt>
                <c:pt idx="4">
                  <c:v>2020</c:v>
                </c:pt>
              </c:numCache>
            </c:numRef>
          </c:cat>
          <c:val>
            <c:numRef>
              <c:f>'Mortality Trend Chart'!$D$9:$H$9</c:f>
              <c:numCache>
                <c:formatCode>0.0</c:formatCode>
                <c:ptCount val="5"/>
                <c:pt idx="0">
                  <c:v>37.299999999999997</c:v>
                </c:pt>
                <c:pt idx="1">
                  <c:v>37.6</c:v>
                </c:pt>
                <c:pt idx="2">
                  <c:v>37.1</c:v>
                </c:pt>
                <c:pt idx="3">
                  <c:v>37</c:v>
                </c:pt>
                <c:pt idx="4">
                  <c:v>38.799999999999997</c:v>
                </c:pt>
              </c:numCache>
            </c:numRef>
          </c:val>
          <c:smooth val="0"/>
          <c:extLst>
            <c:ext xmlns:c16="http://schemas.microsoft.com/office/drawing/2014/chart" uri="{C3380CC4-5D6E-409C-BE32-E72D297353CC}">
              <c16:uniqueId val="{00000003-0723-4CE1-9F8D-B9631A53C3BB}"/>
            </c:ext>
          </c:extLst>
        </c:ser>
        <c:ser>
          <c:idx val="4"/>
          <c:order val="4"/>
          <c:tx>
            <c:strRef>
              <c:f>'Mortality Trend Chart'!$C$10</c:f>
              <c:strCache>
                <c:ptCount val="1"/>
                <c:pt idx="0">
                  <c:v>Chronic Lung Disease</c:v>
                </c:pt>
              </c:strCache>
            </c:strRef>
          </c:tx>
          <c:spPr>
            <a:ln w="25400">
              <a:solidFill>
                <a:srgbClr val="70AD47">
                  <a:lumMod val="75000"/>
                </a:srgbClr>
              </a:solidFill>
            </a:ln>
          </c:spPr>
          <c:marker>
            <c:symbol val="star"/>
            <c:size val="7"/>
            <c:spPr>
              <a:noFill/>
              <a:ln>
                <a:solidFill>
                  <a:srgbClr val="548235"/>
                </a:solidFill>
              </a:ln>
            </c:spPr>
          </c:marker>
          <c:cat>
            <c:numRef>
              <c:f>'Mortality Trend Chart'!$D$3:$H$5</c:f>
              <c:numCache>
                <c:formatCode>General</c:formatCode>
                <c:ptCount val="5"/>
                <c:pt idx="0">
                  <c:v>2016</c:v>
                </c:pt>
                <c:pt idx="1">
                  <c:v>2017</c:v>
                </c:pt>
                <c:pt idx="2">
                  <c:v>2018</c:v>
                </c:pt>
                <c:pt idx="3">
                  <c:v>2019</c:v>
                </c:pt>
                <c:pt idx="4">
                  <c:v>2020</c:v>
                </c:pt>
              </c:numCache>
            </c:numRef>
          </c:cat>
          <c:val>
            <c:numRef>
              <c:f>'Mortality Trend Chart'!$D$10:$H$10</c:f>
              <c:numCache>
                <c:formatCode>0.0</c:formatCode>
                <c:ptCount val="5"/>
                <c:pt idx="0">
                  <c:v>40.6</c:v>
                </c:pt>
                <c:pt idx="1">
                  <c:v>40.9</c:v>
                </c:pt>
                <c:pt idx="2">
                  <c:v>39.700000000000003</c:v>
                </c:pt>
                <c:pt idx="3">
                  <c:v>38.200000000000003</c:v>
                </c:pt>
                <c:pt idx="4">
                  <c:v>36.4</c:v>
                </c:pt>
              </c:numCache>
            </c:numRef>
          </c:val>
          <c:smooth val="0"/>
          <c:extLst>
            <c:ext xmlns:c16="http://schemas.microsoft.com/office/drawing/2014/chart" uri="{C3380CC4-5D6E-409C-BE32-E72D297353CC}">
              <c16:uniqueId val="{00000004-0723-4CE1-9F8D-B9631A53C3BB}"/>
            </c:ext>
          </c:extLst>
        </c:ser>
        <c:ser>
          <c:idx val="5"/>
          <c:order val="5"/>
          <c:tx>
            <c:strRef>
              <c:f>'Mortality Trend Chart'!$C$11</c:f>
              <c:strCache>
                <c:ptCount val="1"/>
                <c:pt idx="0">
                  <c:v>Alzheimer's Disease</c:v>
                </c:pt>
              </c:strCache>
            </c:strRef>
          </c:tx>
          <c:spPr>
            <a:ln>
              <a:solidFill>
                <a:srgbClr val="ED7D31">
                  <a:lumMod val="75000"/>
                </a:srgbClr>
              </a:solidFill>
            </a:ln>
          </c:spPr>
          <c:marker>
            <c:symbol val="x"/>
            <c:size val="7"/>
            <c:spPr>
              <a:noFill/>
            </c:spPr>
          </c:marker>
          <c:cat>
            <c:numRef>
              <c:f>'Mortality Trend Chart'!$D$3:$H$5</c:f>
              <c:numCache>
                <c:formatCode>General</c:formatCode>
                <c:ptCount val="5"/>
                <c:pt idx="0">
                  <c:v>2016</c:v>
                </c:pt>
                <c:pt idx="1">
                  <c:v>2017</c:v>
                </c:pt>
                <c:pt idx="2">
                  <c:v>2018</c:v>
                </c:pt>
                <c:pt idx="3">
                  <c:v>2019</c:v>
                </c:pt>
                <c:pt idx="4">
                  <c:v>2020</c:v>
                </c:pt>
              </c:numCache>
            </c:numRef>
          </c:cat>
          <c:val>
            <c:numRef>
              <c:f>'Mortality Trend Chart'!$D$11:$H$11</c:f>
              <c:numCache>
                <c:formatCode>0.0</c:formatCode>
                <c:ptCount val="5"/>
                <c:pt idx="0">
                  <c:v>30.3</c:v>
                </c:pt>
                <c:pt idx="1">
                  <c:v>31</c:v>
                </c:pt>
                <c:pt idx="2">
                  <c:v>30.5</c:v>
                </c:pt>
                <c:pt idx="3">
                  <c:v>29.8</c:v>
                </c:pt>
                <c:pt idx="4">
                  <c:v>32.4</c:v>
                </c:pt>
              </c:numCache>
            </c:numRef>
          </c:val>
          <c:smooth val="0"/>
          <c:extLst>
            <c:ext xmlns:c16="http://schemas.microsoft.com/office/drawing/2014/chart" uri="{C3380CC4-5D6E-409C-BE32-E72D297353CC}">
              <c16:uniqueId val="{00000005-0723-4CE1-9F8D-B9631A53C3BB}"/>
            </c:ext>
          </c:extLst>
        </c:ser>
        <c:ser>
          <c:idx val="6"/>
          <c:order val="6"/>
          <c:tx>
            <c:strRef>
              <c:f>'Mortality Trend Chart'!$C$12</c:f>
              <c:strCache>
                <c:ptCount val="1"/>
                <c:pt idx="0">
                  <c:v>Diabetes</c:v>
                </c:pt>
              </c:strCache>
            </c:strRef>
          </c:tx>
          <c:spPr>
            <a:ln w="19050">
              <a:solidFill>
                <a:sysClr val="window" lastClr="FFFFFF">
                  <a:lumMod val="75000"/>
                </a:sysClr>
              </a:solidFill>
            </a:ln>
          </c:spPr>
          <c:marker>
            <c:symbol val="plus"/>
            <c:size val="6"/>
            <c:spPr>
              <a:ln>
                <a:solidFill>
                  <a:sysClr val="windowText" lastClr="000000">
                    <a:lumMod val="65000"/>
                    <a:lumOff val="35000"/>
                  </a:sysClr>
                </a:solidFill>
              </a:ln>
            </c:spPr>
          </c:marker>
          <c:cat>
            <c:numRef>
              <c:f>'Mortality Trend Chart'!$D$3:$H$5</c:f>
              <c:numCache>
                <c:formatCode>General</c:formatCode>
                <c:ptCount val="5"/>
                <c:pt idx="0">
                  <c:v>2016</c:v>
                </c:pt>
                <c:pt idx="1">
                  <c:v>2017</c:v>
                </c:pt>
                <c:pt idx="2">
                  <c:v>2018</c:v>
                </c:pt>
                <c:pt idx="3">
                  <c:v>2019</c:v>
                </c:pt>
                <c:pt idx="4">
                  <c:v>2020</c:v>
                </c:pt>
              </c:numCache>
            </c:numRef>
          </c:cat>
          <c:val>
            <c:numRef>
              <c:f>'Mortality Trend Chart'!$D$12:$H$12</c:f>
              <c:numCache>
                <c:formatCode>0.0</c:formatCode>
                <c:ptCount val="5"/>
                <c:pt idx="0">
                  <c:v>21</c:v>
                </c:pt>
                <c:pt idx="1">
                  <c:v>21.5</c:v>
                </c:pt>
                <c:pt idx="2">
                  <c:v>21.4</c:v>
                </c:pt>
                <c:pt idx="3">
                  <c:v>21.6</c:v>
                </c:pt>
                <c:pt idx="4">
                  <c:v>24.8</c:v>
                </c:pt>
              </c:numCache>
            </c:numRef>
          </c:val>
          <c:smooth val="0"/>
          <c:extLst>
            <c:ext xmlns:c16="http://schemas.microsoft.com/office/drawing/2014/chart" uri="{C3380CC4-5D6E-409C-BE32-E72D297353CC}">
              <c16:uniqueId val="{00000006-0723-4CE1-9F8D-B9631A53C3BB}"/>
            </c:ext>
          </c:extLst>
        </c:ser>
        <c:ser>
          <c:idx val="7"/>
          <c:order val="7"/>
          <c:tx>
            <c:strRef>
              <c:f>'Mortality Trend Chart'!$C$13</c:f>
              <c:strCache>
                <c:ptCount val="1"/>
                <c:pt idx="0">
                  <c:v>Influenza &amp; Pneumonia</c:v>
                </c:pt>
              </c:strCache>
            </c:strRef>
          </c:tx>
          <c:spPr>
            <a:ln w="19050">
              <a:solidFill>
                <a:sysClr val="windowText" lastClr="000000"/>
              </a:solidFill>
            </a:ln>
          </c:spPr>
          <c:marker>
            <c:symbol val="circle"/>
            <c:size val="6"/>
            <c:spPr>
              <a:noFill/>
              <a:ln>
                <a:solidFill>
                  <a:sysClr val="windowText" lastClr="000000"/>
                </a:solidFill>
              </a:ln>
            </c:spPr>
          </c:marker>
          <c:cat>
            <c:numRef>
              <c:f>'Mortality Trend Chart'!$D$3:$H$5</c:f>
              <c:numCache>
                <c:formatCode>General</c:formatCode>
                <c:ptCount val="5"/>
                <c:pt idx="0">
                  <c:v>2016</c:v>
                </c:pt>
                <c:pt idx="1">
                  <c:v>2017</c:v>
                </c:pt>
                <c:pt idx="2">
                  <c:v>2018</c:v>
                </c:pt>
                <c:pt idx="3">
                  <c:v>2019</c:v>
                </c:pt>
                <c:pt idx="4">
                  <c:v>2020</c:v>
                </c:pt>
              </c:numCache>
            </c:numRef>
          </c:cat>
          <c:val>
            <c:numRef>
              <c:f>'Mortality Trend Chart'!$D$13:$H$13</c:f>
              <c:numCache>
                <c:formatCode>0.0</c:formatCode>
                <c:ptCount val="5"/>
                <c:pt idx="0">
                  <c:v>13.5</c:v>
                </c:pt>
                <c:pt idx="1">
                  <c:v>14.3</c:v>
                </c:pt>
                <c:pt idx="2">
                  <c:v>14.9</c:v>
                </c:pt>
                <c:pt idx="3">
                  <c:v>12.3</c:v>
                </c:pt>
                <c:pt idx="4">
                  <c:v>13</c:v>
                </c:pt>
              </c:numCache>
            </c:numRef>
          </c:val>
          <c:smooth val="0"/>
          <c:extLst>
            <c:ext xmlns:c16="http://schemas.microsoft.com/office/drawing/2014/chart" uri="{C3380CC4-5D6E-409C-BE32-E72D297353CC}">
              <c16:uniqueId val="{00000007-0723-4CE1-9F8D-B9631A53C3BB}"/>
            </c:ext>
          </c:extLst>
        </c:ser>
        <c:ser>
          <c:idx val="8"/>
          <c:order val="8"/>
          <c:tx>
            <c:strRef>
              <c:f>'Mortality Trend Chart'!$C$14</c:f>
              <c:strCache>
                <c:ptCount val="1"/>
                <c:pt idx="0">
                  <c:v>Kidney Disease</c:v>
                </c:pt>
              </c:strCache>
            </c:strRef>
          </c:tx>
          <c:spPr>
            <a:ln w="19050">
              <a:solidFill>
                <a:sysClr val="windowText" lastClr="000000"/>
              </a:solidFill>
            </a:ln>
          </c:spPr>
          <c:marker>
            <c:symbol val="square"/>
            <c:size val="6"/>
            <c:spPr>
              <a:noFill/>
              <a:ln>
                <a:solidFill>
                  <a:sysClr val="windowText" lastClr="000000"/>
                </a:solidFill>
              </a:ln>
            </c:spPr>
          </c:marker>
          <c:cat>
            <c:numRef>
              <c:f>'Mortality Trend Chart'!$D$3:$H$5</c:f>
              <c:numCache>
                <c:formatCode>General</c:formatCode>
                <c:ptCount val="5"/>
                <c:pt idx="0">
                  <c:v>2016</c:v>
                </c:pt>
                <c:pt idx="1">
                  <c:v>2017</c:v>
                </c:pt>
                <c:pt idx="2">
                  <c:v>2018</c:v>
                </c:pt>
                <c:pt idx="3">
                  <c:v>2019</c:v>
                </c:pt>
                <c:pt idx="4">
                  <c:v>2020</c:v>
                </c:pt>
              </c:numCache>
            </c:numRef>
          </c:cat>
          <c:val>
            <c:numRef>
              <c:f>'Mortality Trend Chart'!$D$14:$H$14</c:f>
              <c:numCache>
                <c:formatCode>0.0</c:formatCode>
                <c:ptCount val="5"/>
                <c:pt idx="0">
                  <c:v>13.1</c:v>
                </c:pt>
                <c:pt idx="1">
                  <c:v>13</c:v>
                </c:pt>
                <c:pt idx="2">
                  <c:v>12.9</c:v>
                </c:pt>
                <c:pt idx="3">
                  <c:v>12.7</c:v>
                </c:pt>
                <c:pt idx="4">
                  <c:v>12.7</c:v>
                </c:pt>
              </c:numCache>
            </c:numRef>
          </c:val>
          <c:smooth val="0"/>
          <c:extLst>
            <c:ext xmlns:c16="http://schemas.microsoft.com/office/drawing/2014/chart" uri="{C3380CC4-5D6E-409C-BE32-E72D297353CC}">
              <c16:uniqueId val="{00000008-0723-4CE1-9F8D-B9631A53C3BB}"/>
            </c:ext>
          </c:extLst>
        </c:ser>
        <c:ser>
          <c:idx val="9"/>
          <c:order val="9"/>
          <c:tx>
            <c:strRef>
              <c:f>'Mortality Trend Chart'!$C$15</c:f>
              <c:strCache>
                <c:ptCount val="1"/>
                <c:pt idx="0">
                  <c:v>Suicide</c:v>
                </c:pt>
              </c:strCache>
              <c:extLst xmlns:c15="http://schemas.microsoft.com/office/drawing/2012/chart"/>
            </c:strRef>
          </c:tx>
          <c:spPr>
            <a:ln w="25400">
              <a:solidFill>
                <a:sysClr val="windowText" lastClr="000000"/>
              </a:solidFill>
            </a:ln>
          </c:spPr>
          <c:marker>
            <c:symbol val="triangle"/>
            <c:size val="7"/>
            <c:spPr>
              <a:noFill/>
              <a:ln>
                <a:solidFill>
                  <a:sysClr val="windowText" lastClr="000000"/>
                </a:solidFill>
              </a:ln>
            </c:spPr>
          </c:marker>
          <c:cat>
            <c:numRef>
              <c:f>'Mortality Trend Chart'!$D$3:$H$5</c:f>
              <c:numCache>
                <c:formatCode>General</c:formatCode>
                <c:ptCount val="5"/>
                <c:pt idx="0">
                  <c:v>2016</c:v>
                </c:pt>
                <c:pt idx="1">
                  <c:v>2017</c:v>
                </c:pt>
                <c:pt idx="2">
                  <c:v>2018</c:v>
                </c:pt>
                <c:pt idx="3">
                  <c:v>2019</c:v>
                </c:pt>
                <c:pt idx="4">
                  <c:v>2020</c:v>
                </c:pt>
              </c:numCache>
              <c:extLst xmlns:c15="http://schemas.microsoft.com/office/drawing/2012/chart"/>
            </c:numRef>
          </c:cat>
          <c:val>
            <c:numRef>
              <c:f>'Mortality Trend Chart'!$D$15:$H$15</c:f>
              <c:numCache>
                <c:formatCode>0.0</c:formatCode>
                <c:ptCount val="5"/>
                <c:pt idx="0">
                  <c:v>13.5</c:v>
                </c:pt>
                <c:pt idx="1">
                  <c:v>14</c:v>
                </c:pt>
                <c:pt idx="2">
                  <c:v>14.2</c:v>
                </c:pt>
                <c:pt idx="3">
                  <c:v>13.9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0723-4CE1-9F8D-B9631A53C3BB}"/>
            </c:ext>
          </c:extLst>
        </c:ser>
        <c:ser>
          <c:idx val="10"/>
          <c:order val="10"/>
          <c:tx>
            <c:strRef>
              <c:f>'Mortality Trend Chart'!$C$16</c:f>
              <c:strCache>
                <c:ptCount val="1"/>
                <c:pt idx="0">
                  <c:v>COVID-19</c:v>
                </c:pt>
              </c:strCache>
            </c:strRef>
          </c:tx>
          <c:spPr>
            <a:ln cmpd="dbl">
              <a:noFill/>
            </a:ln>
          </c:spPr>
          <c:marker>
            <c:symbol val="diamond"/>
            <c:size val="11"/>
            <c:spPr>
              <a:noFill/>
              <a:ln>
                <a:solidFill>
                  <a:sysClr val="windowText" lastClr="000000"/>
                </a:solidFill>
              </a:ln>
            </c:spPr>
          </c:marker>
          <c:cat>
            <c:numRef>
              <c:f>'Mortality Trend Chart'!$D$3:$H$5</c:f>
              <c:numCache>
                <c:formatCode>General</c:formatCode>
                <c:ptCount val="5"/>
                <c:pt idx="0">
                  <c:v>2016</c:v>
                </c:pt>
                <c:pt idx="1">
                  <c:v>2017</c:v>
                </c:pt>
                <c:pt idx="2">
                  <c:v>2018</c:v>
                </c:pt>
                <c:pt idx="3">
                  <c:v>2019</c:v>
                </c:pt>
                <c:pt idx="4">
                  <c:v>2020</c:v>
                </c:pt>
              </c:numCache>
            </c:numRef>
          </c:cat>
          <c:val>
            <c:numRef>
              <c:f>'Mortality Trend Chart'!$D$16:$H$16</c:f>
              <c:numCache>
                <c:formatCode>General</c:formatCode>
                <c:ptCount val="5"/>
                <c:pt idx="4" formatCode="0.0">
                  <c:v>85</c:v>
                </c:pt>
              </c:numCache>
            </c:numRef>
          </c:val>
          <c:smooth val="0"/>
          <c:extLst>
            <c:ext xmlns:c16="http://schemas.microsoft.com/office/drawing/2014/chart" uri="{C3380CC4-5D6E-409C-BE32-E72D297353CC}">
              <c16:uniqueId val="{0000000A-0723-4CE1-9F8D-B9631A53C3BB}"/>
            </c:ext>
          </c:extLst>
        </c:ser>
        <c:dLbls>
          <c:showLegendKey val="0"/>
          <c:showVal val="0"/>
          <c:showCatName val="0"/>
          <c:showSerName val="0"/>
          <c:showPercent val="0"/>
          <c:showBubbleSize val="0"/>
        </c:dLbls>
        <c:marker val="1"/>
        <c:smooth val="0"/>
        <c:axId val="123682176"/>
        <c:axId val="158010752"/>
        <c:extLst/>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200"/>
          <c:min val="0"/>
        </c:scaling>
        <c:delete val="0"/>
        <c:axPos val="l"/>
        <c:majorGridlines/>
        <c:title>
          <c:tx>
            <c:rich>
              <a:bodyPr rot="-5400000" vert="horz"/>
              <a:lstStyle/>
              <a:p>
                <a:pPr>
                  <a:defRPr/>
                </a:pPr>
                <a:r>
                  <a:rPr lang="en-US"/>
                  <a:t>Deaths per 100,000 Population</a:t>
                </a:r>
              </a:p>
            </c:rich>
          </c:tx>
          <c:layout>
            <c:manualLayout>
              <c:xMode val="edge"/>
              <c:yMode val="edge"/>
              <c:x val="9.0320307183824238E-4"/>
              <c:y val="0.22348057556635209"/>
            </c:manualLayout>
          </c:layout>
          <c:overlay val="0"/>
        </c:title>
        <c:numFmt formatCode="#,##0" sourceLinked="0"/>
        <c:majorTickMark val="out"/>
        <c:minorTickMark val="none"/>
        <c:tickLblPos val="nextTo"/>
        <c:crossAx val="123682176"/>
        <c:crosses val="autoZero"/>
        <c:crossBetween val="between"/>
        <c:majorUnit val="20"/>
      </c:valAx>
    </c:plotArea>
    <c:legend>
      <c:legendPos val="t"/>
      <c:layout>
        <c:manualLayout>
          <c:xMode val="edge"/>
          <c:yMode val="edge"/>
          <c:x val="4.314772753959654E-3"/>
          <c:y val="1.6876956645479578E-2"/>
          <c:w val="0.99568527491755854"/>
          <c:h val="0.1794328833895763"/>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8642669666291714"/>
          <c:w val="0.8935241688538933"/>
          <c:h val="0.70474026684164481"/>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Sheet1!$A$2:$A$23</c:f>
              <c:numCache>
                <c:formatCode>General</c:formatCode>
                <c:ptCount val="3"/>
                <c:pt idx="0">
                  <c:v>2018</c:v>
                </c:pt>
                <c:pt idx="1">
                  <c:v>2019</c:v>
                </c:pt>
                <c:pt idx="2">
                  <c:v>2020</c:v>
                </c:pt>
              </c:numCache>
            </c:numRef>
          </c:cat>
          <c:val>
            <c:numRef>
              <c:f>Sheet1!$B$2:$B$23</c:f>
              <c:numCache>
                <c:formatCode>0.0</c:formatCode>
                <c:ptCount val="3"/>
                <c:pt idx="0">
                  <c:v>14.6</c:v>
                </c:pt>
                <c:pt idx="1">
                  <c:v>15.5</c:v>
                </c:pt>
                <c:pt idx="2">
                  <c:v>21.4</c:v>
                </c:pt>
              </c:numCache>
            </c:numRef>
          </c:val>
          <c:smooth val="0"/>
          <c:extLst>
            <c:ext xmlns:c16="http://schemas.microsoft.com/office/drawing/2014/chart" uri="{C3380CC4-5D6E-409C-BE32-E72D297353CC}">
              <c16:uniqueId val="{00000000-03B9-45D7-AAE4-BAF7C4C2BCEB}"/>
            </c:ext>
          </c:extLst>
        </c:ser>
        <c:ser>
          <c:idx val="0"/>
          <c:order val="1"/>
          <c:tx>
            <c:strRef>
              <c:f>Sheet1!$C$1</c:f>
              <c:strCache>
                <c:ptCount val="1"/>
                <c:pt idx="0">
                  <c:v>Hispanic</c:v>
                </c:pt>
              </c:strCache>
            </c:strRef>
          </c:tx>
          <c:spPr>
            <a:ln>
              <a:solidFill>
                <a:srgbClr val="005EB8"/>
              </a:solidFill>
            </a:ln>
          </c:spPr>
          <c:marker>
            <c:symbol val="square"/>
            <c:size val="7"/>
            <c:spPr>
              <a:solidFill>
                <a:srgbClr val="005EB8"/>
              </a:solidFill>
              <a:ln>
                <a:noFill/>
              </a:ln>
            </c:spPr>
          </c:marker>
          <c:cat>
            <c:numRef>
              <c:f>Sheet1!$A$2:$A$23</c:f>
              <c:numCache>
                <c:formatCode>General</c:formatCode>
                <c:ptCount val="3"/>
                <c:pt idx="0">
                  <c:v>2018</c:v>
                </c:pt>
                <c:pt idx="1">
                  <c:v>2019</c:v>
                </c:pt>
                <c:pt idx="2">
                  <c:v>2020</c:v>
                </c:pt>
              </c:numCache>
            </c:numRef>
          </c:cat>
          <c:val>
            <c:numRef>
              <c:f>Sheet1!$C$2:$C$23</c:f>
              <c:numCache>
                <c:formatCode>0.0</c:formatCode>
                <c:ptCount val="3"/>
                <c:pt idx="0">
                  <c:v>7.49</c:v>
                </c:pt>
                <c:pt idx="1">
                  <c:v>8.81</c:v>
                </c:pt>
                <c:pt idx="2">
                  <c:v>13.06</c:v>
                </c:pt>
              </c:numCache>
            </c:numRef>
          </c:val>
          <c:smooth val="0"/>
          <c:extLst>
            <c:ext xmlns:c16="http://schemas.microsoft.com/office/drawing/2014/chart" uri="{C3380CC4-5D6E-409C-BE32-E72D297353CC}">
              <c16:uniqueId val="{00000001-03B9-45D7-AAE4-BAF7C4C2BCEB}"/>
            </c:ext>
          </c:extLst>
        </c:ser>
        <c:ser>
          <c:idx val="1"/>
          <c:order val="2"/>
          <c:tx>
            <c:strRef>
              <c:f>Sheet1!$D$1</c:f>
              <c:strCache>
                <c:ptCount val="1"/>
                <c:pt idx="0">
                  <c:v>Non-Hispanic AI/AN</c:v>
                </c:pt>
              </c:strCache>
            </c:strRef>
          </c:tx>
          <c:spPr>
            <a:ln>
              <a:solidFill>
                <a:srgbClr val="671E75"/>
              </a:solidFill>
            </a:ln>
          </c:spPr>
          <c:marker>
            <c:symbol val="triangle"/>
            <c:size val="8"/>
            <c:spPr>
              <a:solidFill>
                <a:srgbClr val="671E75"/>
              </a:solidFill>
              <a:ln>
                <a:noFill/>
              </a:ln>
            </c:spPr>
          </c:marker>
          <c:cat>
            <c:numRef>
              <c:f>Sheet1!$A$2:$A$23</c:f>
              <c:numCache>
                <c:formatCode>General</c:formatCode>
                <c:ptCount val="3"/>
                <c:pt idx="0">
                  <c:v>2018</c:v>
                </c:pt>
                <c:pt idx="1">
                  <c:v>2019</c:v>
                </c:pt>
                <c:pt idx="2">
                  <c:v>2020</c:v>
                </c:pt>
              </c:numCache>
            </c:numRef>
          </c:cat>
          <c:val>
            <c:numRef>
              <c:f>Sheet1!$D$2:$D$23</c:f>
              <c:numCache>
                <c:formatCode>0.0</c:formatCode>
                <c:ptCount val="3"/>
                <c:pt idx="0">
                  <c:v>13.77</c:v>
                </c:pt>
                <c:pt idx="1">
                  <c:v>17.739999999999998</c:v>
                </c:pt>
                <c:pt idx="2">
                  <c:v>28.06</c:v>
                </c:pt>
              </c:numCache>
            </c:numRef>
          </c:val>
          <c:smooth val="0"/>
          <c:extLst>
            <c:ext xmlns:c16="http://schemas.microsoft.com/office/drawing/2014/chart" uri="{C3380CC4-5D6E-409C-BE32-E72D297353CC}">
              <c16:uniqueId val="{00000002-03B9-45D7-AAE4-BAF7C4C2BCEB}"/>
            </c:ext>
          </c:extLst>
        </c:ser>
        <c:ser>
          <c:idx val="2"/>
          <c:order val="3"/>
          <c:tx>
            <c:strRef>
              <c:f>Sheet1!$E$1</c:f>
              <c:strCache>
                <c:ptCount val="1"/>
                <c:pt idx="0">
                  <c:v>Non-Hispanic Asian</c:v>
                </c:pt>
              </c:strCache>
            </c:strRef>
          </c:tx>
          <c:spPr>
            <a:ln>
              <a:solidFill>
                <a:srgbClr val="FFC72C"/>
              </a:solidFill>
            </a:ln>
          </c:spPr>
          <c:marker>
            <c:symbol val="diamond"/>
            <c:size val="9"/>
            <c:spPr>
              <a:solidFill>
                <a:srgbClr val="FFC72C"/>
              </a:solidFill>
              <a:ln>
                <a:noFill/>
              </a:ln>
            </c:spPr>
          </c:marker>
          <c:cat>
            <c:numRef>
              <c:f>Sheet1!$A$2:$A$23</c:f>
              <c:numCache>
                <c:formatCode>General</c:formatCode>
                <c:ptCount val="3"/>
                <c:pt idx="0">
                  <c:v>2018</c:v>
                </c:pt>
                <c:pt idx="1">
                  <c:v>2019</c:v>
                </c:pt>
                <c:pt idx="2">
                  <c:v>2020</c:v>
                </c:pt>
              </c:numCache>
            </c:numRef>
          </c:cat>
          <c:val>
            <c:numRef>
              <c:f>Sheet1!$E$2:$E$23</c:f>
              <c:numCache>
                <c:formatCode>0.0</c:formatCode>
                <c:ptCount val="3"/>
                <c:pt idx="0">
                  <c:v>1.34</c:v>
                </c:pt>
                <c:pt idx="1">
                  <c:v>1.52</c:v>
                </c:pt>
                <c:pt idx="2" formatCode="General">
                  <c:v>2.6</c:v>
                </c:pt>
              </c:numCache>
            </c:numRef>
          </c:val>
          <c:smooth val="0"/>
          <c:extLst>
            <c:ext xmlns:c16="http://schemas.microsoft.com/office/drawing/2014/chart" uri="{C3380CC4-5D6E-409C-BE32-E72D297353CC}">
              <c16:uniqueId val="{00000003-03B9-45D7-AAE4-BAF7C4C2BCEB}"/>
            </c:ext>
          </c:extLst>
        </c:ser>
        <c:ser>
          <c:idx val="4"/>
          <c:order val="4"/>
          <c:tx>
            <c:strRef>
              <c:f>Sheet1!$F$1</c:f>
              <c:strCache>
                <c:ptCount val="1"/>
                <c:pt idx="0">
                  <c:v>Non-Hispanic Black</c:v>
                </c:pt>
              </c:strCache>
            </c:strRef>
          </c:tx>
          <c:spPr>
            <a:ln w="25400">
              <a:solidFill>
                <a:srgbClr val="70AD47">
                  <a:lumMod val="75000"/>
                </a:srgbClr>
              </a:solidFill>
            </a:ln>
          </c:spPr>
          <c:marker>
            <c:symbol val="star"/>
            <c:size val="7"/>
            <c:spPr>
              <a:noFill/>
              <a:ln>
                <a:solidFill>
                  <a:srgbClr val="548235"/>
                </a:solidFill>
              </a:ln>
            </c:spPr>
          </c:marker>
          <c:cat>
            <c:numRef>
              <c:f>Sheet1!$A$2:$A$23</c:f>
              <c:numCache>
                <c:formatCode>General</c:formatCode>
                <c:ptCount val="3"/>
                <c:pt idx="0">
                  <c:v>2018</c:v>
                </c:pt>
                <c:pt idx="1">
                  <c:v>2019</c:v>
                </c:pt>
                <c:pt idx="2">
                  <c:v>2020</c:v>
                </c:pt>
              </c:numCache>
            </c:numRef>
          </c:cat>
          <c:val>
            <c:numRef>
              <c:f>Sheet1!$F$2:$F$23</c:f>
              <c:numCache>
                <c:formatCode>0.0</c:formatCode>
                <c:ptCount val="3"/>
                <c:pt idx="0">
                  <c:v>14.1</c:v>
                </c:pt>
                <c:pt idx="1">
                  <c:v>17.309999999999999</c:v>
                </c:pt>
                <c:pt idx="2">
                  <c:v>26.61</c:v>
                </c:pt>
              </c:numCache>
            </c:numRef>
          </c:val>
          <c:smooth val="0"/>
          <c:extLst>
            <c:ext xmlns:c16="http://schemas.microsoft.com/office/drawing/2014/chart" uri="{C3380CC4-5D6E-409C-BE32-E72D297353CC}">
              <c16:uniqueId val="{00000004-03B9-45D7-AAE4-BAF7C4C2BCEB}"/>
            </c:ext>
          </c:extLst>
        </c:ser>
        <c:ser>
          <c:idx val="5"/>
          <c:order val="5"/>
          <c:tx>
            <c:strRef>
              <c:f>Sheet1!$G$1</c:f>
              <c:strCache>
                <c:ptCount val="1"/>
                <c:pt idx="0">
                  <c:v>Non-Hispanic White</c:v>
                </c:pt>
              </c:strCache>
            </c:strRef>
          </c:tx>
          <c:spPr>
            <a:ln>
              <a:solidFill>
                <a:srgbClr val="ED7D31">
                  <a:lumMod val="75000"/>
                </a:srgbClr>
              </a:solidFill>
            </a:ln>
          </c:spPr>
          <c:marker>
            <c:symbol val="x"/>
            <c:size val="7"/>
            <c:spPr>
              <a:noFill/>
            </c:spPr>
          </c:marker>
          <c:cat>
            <c:numRef>
              <c:f>Sheet1!$A$2:$A$23</c:f>
              <c:numCache>
                <c:formatCode>General</c:formatCode>
                <c:ptCount val="3"/>
                <c:pt idx="0">
                  <c:v>2018</c:v>
                </c:pt>
                <c:pt idx="1">
                  <c:v>2019</c:v>
                </c:pt>
                <c:pt idx="2">
                  <c:v>2020</c:v>
                </c:pt>
              </c:numCache>
            </c:numRef>
          </c:cat>
          <c:val>
            <c:numRef>
              <c:f>Sheet1!$G$2:$G$23</c:f>
              <c:numCache>
                <c:formatCode>0.0</c:formatCode>
                <c:ptCount val="3"/>
                <c:pt idx="0">
                  <c:v>18.829999999999998</c:v>
                </c:pt>
                <c:pt idx="1">
                  <c:v>19.170000000000002</c:v>
                </c:pt>
                <c:pt idx="2">
                  <c:v>25.46</c:v>
                </c:pt>
              </c:numCache>
            </c:numRef>
          </c:val>
          <c:smooth val="0"/>
          <c:extLst>
            <c:ext xmlns:c16="http://schemas.microsoft.com/office/drawing/2014/chart" uri="{C3380CC4-5D6E-409C-BE32-E72D297353CC}">
              <c16:uniqueId val="{00000005-03B9-45D7-AAE4-BAF7C4C2BCE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35"/>
        </c:scaling>
        <c:delete val="0"/>
        <c:axPos val="l"/>
        <c:majorGridlines/>
        <c:title>
          <c:tx>
            <c:rich>
              <a:bodyPr rot="-5400000" vert="horz"/>
              <a:lstStyle/>
              <a:p>
                <a:pPr>
                  <a:defRPr/>
                </a:pPr>
                <a:r>
                  <a:rPr lang="en-US"/>
                  <a:t>Rate per 100,000 Population</a:t>
                </a:r>
              </a:p>
            </c:rich>
          </c:tx>
          <c:layout>
            <c:manualLayout>
              <c:xMode val="edge"/>
              <c:yMode val="edge"/>
              <c:x val="3.9896228249246624E-3"/>
              <c:y val="0.15089020122484689"/>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4.314772753959654E-3"/>
          <c:y val="1.6876956645479578E-2"/>
          <c:w val="0.99568527491755854"/>
          <c:h val="0.11990907386576675"/>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555725673179743E-2"/>
          <c:y val="0.10954177602799649"/>
          <c:w val="0.89335727131330822"/>
          <c:h val="0.7073575568678914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Sheet1!$B$2:$B$23</c:f>
              <c:numCache>
                <c:formatCode>0.0</c:formatCode>
                <c:ptCount val="22"/>
                <c:pt idx="0">
                  <c:v>0.98399999999999999</c:v>
                </c:pt>
                <c:pt idx="1">
                  <c:v>1.0269999999999999</c:v>
                </c:pt>
                <c:pt idx="2">
                  <c:v>1.226</c:v>
                </c:pt>
                <c:pt idx="3">
                  <c:v>1.5289999999999999</c:v>
                </c:pt>
                <c:pt idx="4">
                  <c:v>1.675</c:v>
                </c:pt>
                <c:pt idx="5">
                  <c:v>1.7729999999999999</c:v>
                </c:pt>
                <c:pt idx="6">
                  <c:v>1.946</c:v>
                </c:pt>
                <c:pt idx="7">
                  <c:v>2.3149999999999999</c:v>
                </c:pt>
                <c:pt idx="8">
                  <c:v>2.6779999999999999</c:v>
                </c:pt>
                <c:pt idx="9">
                  <c:v>2.9590000000000001</c:v>
                </c:pt>
                <c:pt idx="10">
                  <c:v>3.1419999999999999</c:v>
                </c:pt>
                <c:pt idx="11">
                  <c:v>3.5110000000000001</c:v>
                </c:pt>
                <c:pt idx="12">
                  <c:v>3.7450000000000001</c:v>
                </c:pt>
                <c:pt idx="13">
                  <c:v>3.524</c:v>
                </c:pt>
                <c:pt idx="14">
                  <c:v>3.5419999999999998</c:v>
                </c:pt>
                <c:pt idx="15">
                  <c:v>3.76</c:v>
                </c:pt>
                <c:pt idx="16">
                  <c:v>3.9169999999999998</c:v>
                </c:pt>
                <c:pt idx="17">
                  <c:v>4.4349999999999996</c:v>
                </c:pt>
                <c:pt idx="18">
                  <c:v>4.4089999999999998</c:v>
                </c:pt>
                <c:pt idx="19">
                  <c:v>3.7610000000000001</c:v>
                </c:pt>
                <c:pt idx="20">
                  <c:v>3.5539999999999998</c:v>
                </c:pt>
                <c:pt idx="21">
                  <c:v>4.05</c:v>
                </c:pt>
              </c:numCache>
            </c:numRef>
          </c:val>
          <c:smooth val="0"/>
          <c:extLst>
            <c:ext xmlns:c16="http://schemas.microsoft.com/office/drawing/2014/chart" uri="{C3380CC4-5D6E-409C-BE32-E72D297353CC}">
              <c16:uniqueId val="{00000000-4578-4442-A77D-FAE0876F6D25}"/>
            </c:ext>
          </c:extLst>
        </c:ser>
        <c:ser>
          <c:idx val="0"/>
          <c:order val="1"/>
          <c:tx>
            <c:strRef>
              <c:f>Sheet1!$C$1</c:f>
              <c:strCache>
                <c:ptCount val="1"/>
                <c:pt idx="0">
                  <c:v>0-24</c:v>
                </c:pt>
              </c:strCache>
            </c:strRef>
          </c:tx>
          <c:spPr>
            <a:ln>
              <a:solidFill>
                <a:srgbClr val="005EB8"/>
              </a:solidFill>
            </a:ln>
          </c:spPr>
          <c:marker>
            <c:symbol val="square"/>
            <c:size val="7"/>
            <c:spPr>
              <a:solidFill>
                <a:srgbClr val="005EB8"/>
              </a:solidFill>
              <a:ln>
                <a:noFill/>
              </a:ln>
            </c:spPr>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Sheet1!$C$2:$C$23</c:f>
              <c:numCache>
                <c:formatCode>0.00</c:formatCode>
                <c:ptCount val="22"/>
                <c:pt idx="0">
                  <c:v>0.1956780517733506</c:v>
                </c:pt>
                <c:pt idx="1">
                  <c:v>0.23230727200403922</c:v>
                </c:pt>
                <c:pt idx="2">
                  <c:v>0.36358641520752039</c:v>
                </c:pt>
                <c:pt idx="3">
                  <c:v>0.38257823515378292</c:v>
                </c:pt>
                <c:pt idx="4">
                  <c:v>0.45972502914793917</c:v>
                </c:pt>
                <c:pt idx="5">
                  <c:v>0.51754429345817965</c:v>
                </c:pt>
                <c:pt idx="6">
                  <c:v>0.53707458387767171</c:v>
                </c:pt>
                <c:pt idx="7">
                  <c:v>0.6840133682334304</c:v>
                </c:pt>
                <c:pt idx="8">
                  <c:v>0.78977202845144101</c:v>
                </c:pt>
                <c:pt idx="9">
                  <c:v>0.86194600984961722</c:v>
                </c:pt>
                <c:pt idx="10">
                  <c:v>0.85511313657953958</c:v>
                </c:pt>
                <c:pt idx="11">
                  <c:v>1.0385913953990402</c:v>
                </c:pt>
                <c:pt idx="12">
                  <c:v>1.025724240123816</c:v>
                </c:pt>
                <c:pt idx="13">
                  <c:v>0.82502281445009473</c:v>
                </c:pt>
                <c:pt idx="14">
                  <c:v>0.76158906510420321</c:v>
                </c:pt>
                <c:pt idx="15">
                  <c:v>0.7310959158240532</c:v>
                </c:pt>
                <c:pt idx="16">
                  <c:v>0.72760213433646681</c:v>
                </c:pt>
                <c:pt idx="17">
                  <c:v>0.9972618749197022</c:v>
                </c:pt>
                <c:pt idx="18">
                  <c:v>0.90724392750039229</c:v>
                </c:pt>
                <c:pt idx="19">
                  <c:v>0.68171153965475584</c:v>
                </c:pt>
                <c:pt idx="20">
                  <c:v>0.61012011463750204</c:v>
                </c:pt>
                <c:pt idx="21">
                  <c:v>0.69519318154527543</c:v>
                </c:pt>
              </c:numCache>
            </c:numRef>
          </c:val>
          <c:smooth val="0"/>
          <c:extLst>
            <c:ext xmlns:c16="http://schemas.microsoft.com/office/drawing/2014/chart" uri="{C3380CC4-5D6E-409C-BE32-E72D297353CC}">
              <c16:uniqueId val="{00000001-4578-4442-A77D-FAE0876F6D25}"/>
            </c:ext>
          </c:extLst>
        </c:ser>
        <c:ser>
          <c:idx val="1"/>
          <c:order val="2"/>
          <c:tx>
            <c:strRef>
              <c:f>Sheet1!$D$1</c:f>
              <c:strCache>
                <c:ptCount val="1"/>
                <c:pt idx="0">
                  <c:v>25-44</c:v>
                </c:pt>
              </c:strCache>
            </c:strRef>
          </c:tx>
          <c:spPr>
            <a:ln>
              <a:solidFill>
                <a:srgbClr val="671E75"/>
              </a:solidFill>
            </a:ln>
          </c:spPr>
          <c:marker>
            <c:symbol val="triangle"/>
            <c:size val="8"/>
            <c:spPr>
              <a:solidFill>
                <a:srgbClr val="671E75"/>
              </a:solidFill>
              <a:ln>
                <a:noFill/>
              </a:ln>
            </c:spPr>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Sheet1!$D$2:$D$23</c:f>
              <c:numCache>
                <c:formatCode>0.0</c:formatCode>
                <c:ptCount val="22"/>
                <c:pt idx="0">
                  <c:v>1.8673373410474541</c:v>
                </c:pt>
                <c:pt idx="1">
                  <c:v>1.9120357488126416</c:v>
                </c:pt>
                <c:pt idx="2">
                  <c:v>2.1497037608836589</c:v>
                </c:pt>
                <c:pt idx="3">
                  <c:v>2.7134087337114368</c:v>
                </c:pt>
                <c:pt idx="4">
                  <c:v>2.8310031076164521</c:v>
                </c:pt>
                <c:pt idx="5">
                  <c:v>2.9097053190821738</c:v>
                </c:pt>
                <c:pt idx="6">
                  <c:v>3.1015831304325658</c:v>
                </c:pt>
                <c:pt idx="7">
                  <c:v>3.7355252932695926</c:v>
                </c:pt>
                <c:pt idx="8">
                  <c:v>4.3364602023182899</c:v>
                </c:pt>
                <c:pt idx="9">
                  <c:v>4.7099537998556524</c:v>
                </c:pt>
                <c:pt idx="10">
                  <c:v>5.0090527254860424</c:v>
                </c:pt>
                <c:pt idx="11">
                  <c:v>5.6918796929243687</c:v>
                </c:pt>
                <c:pt idx="12">
                  <c:v>6.0350563245230573</c:v>
                </c:pt>
                <c:pt idx="13">
                  <c:v>5.5333039519682652</c:v>
                </c:pt>
                <c:pt idx="14">
                  <c:v>5.3651213592492342</c:v>
                </c:pt>
                <c:pt idx="15">
                  <c:v>5.6634779940796367</c:v>
                </c:pt>
                <c:pt idx="16">
                  <c:v>6.0736257757785195</c:v>
                </c:pt>
                <c:pt idx="17">
                  <c:v>6.9620447243491252</c:v>
                </c:pt>
                <c:pt idx="18">
                  <c:v>6.9393828266246178</c:v>
                </c:pt>
                <c:pt idx="19">
                  <c:v>5.9269454022666705</c:v>
                </c:pt>
                <c:pt idx="20">
                  <c:v>5.7214961301418903</c:v>
                </c:pt>
                <c:pt idx="21">
                  <c:v>6.8328810616821078</c:v>
                </c:pt>
              </c:numCache>
            </c:numRef>
          </c:val>
          <c:smooth val="0"/>
          <c:extLst>
            <c:ext xmlns:c16="http://schemas.microsoft.com/office/drawing/2014/chart" uri="{C3380CC4-5D6E-409C-BE32-E72D297353CC}">
              <c16:uniqueId val="{00000002-4578-4442-A77D-FAE0876F6D25}"/>
            </c:ext>
          </c:extLst>
        </c:ser>
        <c:ser>
          <c:idx val="2"/>
          <c:order val="3"/>
          <c:tx>
            <c:strRef>
              <c:f>Sheet1!$E$1</c:f>
              <c:strCache>
                <c:ptCount val="1"/>
                <c:pt idx="0">
                  <c:v>45-64</c:v>
                </c:pt>
              </c:strCache>
            </c:strRef>
          </c:tx>
          <c:spPr>
            <a:ln>
              <a:solidFill>
                <a:srgbClr val="FFC72C"/>
              </a:solidFill>
            </a:ln>
          </c:spPr>
          <c:marker>
            <c:symbol val="diamond"/>
            <c:size val="9"/>
            <c:spPr>
              <a:solidFill>
                <a:srgbClr val="FFC72C"/>
              </a:solidFill>
              <a:ln>
                <a:noFill/>
              </a:ln>
            </c:spPr>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Sheet1!$E$2:$E$23</c:f>
              <c:numCache>
                <c:formatCode>0.0</c:formatCode>
                <c:ptCount val="22"/>
                <c:pt idx="0">
                  <c:v>1.4464216348888828</c:v>
                </c:pt>
                <c:pt idx="1">
                  <c:v>1.5850818680257608</c:v>
                </c:pt>
                <c:pt idx="2">
                  <c:v>1.8653602797624862</c:v>
                </c:pt>
                <c:pt idx="3">
                  <c:v>2.4124556720641204</c:v>
                </c:pt>
                <c:pt idx="4">
                  <c:v>2.7314108278849556</c:v>
                </c:pt>
                <c:pt idx="5">
                  <c:v>2.994280670167381</c:v>
                </c:pt>
                <c:pt idx="6">
                  <c:v>3.3334517861798232</c:v>
                </c:pt>
                <c:pt idx="7">
                  <c:v>3.9991346553309635</c:v>
                </c:pt>
                <c:pt idx="8">
                  <c:v>4.5569925292181788</c:v>
                </c:pt>
                <c:pt idx="9">
                  <c:v>5.1388043198010216</c:v>
                </c:pt>
                <c:pt idx="10">
                  <c:v>5.4439437732544844</c:v>
                </c:pt>
                <c:pt idx="11">
                  <c:v>5.9124221547956299</c:v>
                </c:pt>
                <c:pt idx="12">
                  <c:v>6.3070528712353848</c:v>
                </c:pt>
                <c:pt idx="13">
                  <c:v>6.2651665670145924</c:v>
                </c:pt>
                <c:pt idx="14">
                  <c:v>6.6222166123683817</c:v>
                </c:pt>
                <c:pt idx="15">
                  <c:v>7.0927137515281959</c:v>
                </c:pt>
                <c:pt idx="16">
                  <c:v>7.2336038906582667</c:v>
                </c:pt>
                <c:pt idx="17">
                  <c:v>7.9311739325553239</c:v>
                </c:pt>
                <c:pt idx="18">
                  <c:v>7.8510751551991858</c:v>
                </c:pt>
                <c:pt idx="19">
                  <c:v>6.760079798022355</c:v>
                </c:pt>
                <c:pt idx="20">
                  <c:v>6.2083371282839153</c:v>
                </c:pt>
                <c:pt idx="21">
                  <c:v>6.8213277280689661</c:v>
                </c:pt>
              </c:numCache>
            </c:numRef>
          </c:val>
          <c:smooth val="0"/>
          <c:extLst>
            <c:ext xmlns:c16="http://schemas.microsoft.com/office/drawing/2014/chart" uri="{C3380CC4-5D6E-409C-BE32-E72D297353CC}">
              <c16:uniqueId val="{00000003-4578-4442-A77D-FAE0876F6D25}"/>
            </c:ext>
          </c:extLst>
        </c:ser>
        <c:ser>
          <c:idx val="4"/>
          <c:order val="4"/>
          <c:tx>
            <c:strRef>
              <c:f>Sheet1!$F$1</c:f>
              <c:strCache>
                <c:ptCount val="1"/>
                <c:pt idx="0">
                  <c:v>65+</c:v>
                </c:pt>
              </c:strCache>
            </c:strRef>
          </c:tx>
          <c:spPr>
            <a:ln w="25400">
              <a:solidFill>
                <a:srgbClr val="70AD47">
                  <a:lumMod val="75000"/>
                </a:srgbClr>
              </a:solidFill>
            </a:ln>
          </c:spPr>
          <c:marker>
            <c:symbol val="star"/>
            <c:size val="7"/>
            <c:spPr>
              <a:noFill/>
              <a:ln>
                <a:solidFill>
                  <a:srgbClr val="548235"/>
                </a:solidFill>
              </a:ln>
            </c:spPr>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Sheet1!$F$2:$F$23</c:f>
              <c:numCache>
                <c:formatCode>0.00</c:formatCode>
                <c:ptCount val="22"/>
                <c:pt idx="0">
                  <c:v>0.25001551101977848</c:v>
                </c:pt>
                <c:pt idx="1">
                  <c:v>0.21719403426287331</c:v>
                </c:pt>
                <c:pt idx="2">
                  <c:v>0.25502765052291576</c:v>
                </c:pt>
                <c:pt idx="3">
                  <c:v>0.38848937511118042</c:v>
                </c:pt>
                <c:pt idx="4">
                  <c:v>0.43498229078348649</c:v>
                </c:pt>
                <c:pt idx="5">
                  <c:v>0.43642407482032242</c:v>
                </c:pt>
                <c:pt idx="6">
                  <c:v>0.58663351978092759</c:v>
                </c:pt>
                <c:pt idx="7">
                  <c:v>0.57313364209181727</c:v>
                </c:pt>
                <c:pt idx="8">
                  <c:v>0.65299499591693067</c:v>
                </c:pt>
                <c:pt idx="9">
                  <c:v>0.77106328931318402</c:v>
                </c:pt>
                <c:pt idx="10">
                  <c:v>0.8858452155840616</c:v>
                </c:pt>
                <c:pt idx="11">
                  <c:v>0.89401048733902344</c:v>
                </c:pt>
                <c:pt idx="12">
                  <c:v>1.0122205458980293</c:v>
                </c:pt>
                <c:pt idx="13">
                  <c:v>1.1565555282473508</c:v>
                </c:pt>
                <c:pt idx="14">
                  <c:v>1.2817623736038017</c:v>
                </c:pt>
                <c:pt idx="15">
                  <c:v>1.5267105910962802</c:v>
                </c:pt>
                <c:pt idx="16">
                  <c:v>1.5410110355652784</c:v>
                </c:pt>
                <c:pt idx="17">
                  <c:v>1.693600636582647</c:v>
                </c:pt>
                <c:pt idx="18">
                  <c:v>1.842360081747306</c:v>
                </c:pt>
                <c:pt idx="19">
                  <c:v>1.932055980492376</c:v>
                </c:pt>
                <c:pt idx="20">
                  <c:v>1.9774960212835548</c:v>
                </c:pt>
                <c:pt idx="21">
                  <c:v>1.9403742748412598</c:v>
                </c:pt>
              </c:numCache>
            </c:numRef>
          </c:val>
          <c:smooth val="0"/>
          <c:extLst>
            <c:ext xmlns:c16="http://schemas.microsoft.com/office/drawing/2014/chart" uri="{C3380CC4-5D6E-409C-BE32-E72D297353CC}">
              <c16:uniqueId val="{00000004-4578-4442-A77D-FAE0876F6D25}"/>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700000"/>
          <a:lstStyle/>
          <a:p>
            <a:pPr>
              <a:defRPr/>
            </a:pPr>
            <a:endParaRPr lang="en-US"/>
          </a:p>
        </c:txPr>
        <c:crossAx val="158010752"/>
        <c:crosses val="autoZero"/>
        <c:auto val="1"/>
        <c:lblAlgn val="ctr"/>
        <c:lblOffset val="100"/>
        <c:noMultiLvlLbl val="0"/>
      </c:catAx>
      <c:valAx>
        <c:axId val="158010752"/>
        <c:scaling>
          <c:orientation val="minMax"/>
          <c:max val="10"/>
          <c:min val="0"/>
        </c:scaling>
        <c:delete val="0"/>
        <c:axPos val="l"/>
        <c:majorGridlines/>
        <c:title>
          <c:tx>
            <c:rich>
              <a:bodyPr rot="-5400000" vert="horz"/>
              <a:lstStyle/>
              <a:p>
                <a:pPr>
                  <a:defRPr/>
                </a:pPr>
                <a:r>
                  <a:rPr lang="en-US" dirty="0"/>
                  <a:t>Rate per 100,000 Population</a:t>
                </a:r>
              </a:p>
            </c:rich>
          </c:tx>
          <c:layout>
            <c:manualLayout>
              <c:xMode val="edge"/>
              <c:yMode val="edge"/>
              <c:x val="3.9896228249246624E-3"/>
              <c:y val="8.5718503937007876E-2"/>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4.314772753959654E-3"/>
          <c:y val="8.9404449443819534E-3"/>
          <c:w val="0.99568527491755854"/>
          <c:h val="9.6099550056242988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96910963052696"/>
          <c:y val="0.11668947631546056"/>
          <c:w val="0.89403089036947303"/>
          <c:h val="0.78224596925384327"/>
        </c:manualLayout>
      </c:layout>
      <c:barChart>
        <c:barDir val="col"/>
        <c:grouping val="clustered"/>
        <c:varyColors val="0"/>
        <c:ser>
          <c:idx val="0"/>
          <c:order val="0"/>
          <c:tx>
            <c:strRef>
              <c:f>Sheet1!$B$1</c:f>
              <c:strCache>
                <c:ptCount val="1"/>
                <c:pt idx="0">
                  <c:v>Hispanic</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5547-44B3-B95D-FD72E174A616}"/>
              </c:ext>
            </c:extLst>
          </c:dPt>
          <c:dPt>
            <c:idx val="1"/>
            <c:invertIfNegative val="0"/>
            <c:bubble3D val="0"/>
            <c:extLst>
              <c:ext xmlns:c16="http://schemas.microsoft.com/office/drawing/2014/chart" uri="{C3380CC4-5D6E-409C-BE32-E72D297353CC}">
                <c16:uniqueId val="{00000001-5547-44B3-B95D-FD72E174A616}"/>
              </c:ext>
            </c:extLst>
          </c:dPt>
          <c:cat>
            <c:strRef>
              <c:f>Sheet1!$A$2:$A$6</c:f>
              <c:strCache>
                <c:ptCount val="5"/>
                <c:pt idx="0">
                  <c:v>Total</c:v>
                </c:pt>
                <c:pt idx="1">
                  <c:v>0-24</c:v>
                </c:pt>
                <c:pt idx="2">
                  <c:v>25-44</c:v>
                </c:pt>
                <c:pt idx="3">
                  <c:v>45-64</c:v>
                </c:pt>
                <c:pt idx="4">
                  <c:v>65+</c:v>
                </c:pt>
              </c:strCache>
            </c:strRef>
          </c:cat>
          <c:val>
            <c:numRef>
              <c:f>Sheet1!$B$2:$B$6</c:f>
              <c:numCache>
                <c:formatCode>0.0</c:formatCode>
                <c:ptCount val="5"/>
                <c:pt idx="0" formatCode="General">
                  <c:v>1.8</c:v>
                </c:pt>
                <c:pt idx="1">
                  <c:v>0.5</c:v>
                </c:pt>
                <c:pt idx="2">
                  <c:v>3.1</c:v>
                </c:pt>
                <c:pt idx="3">
                  <c:v>3.1</c:v>
                </c:pt>
                <c:pt idx="4">
                  <c:v>0.9</c:v>
                </c:pt>
              </c:numCache>
            </c:numRef>
          </c:val>
          <c:extLst>
            <c:ext xmlns:c16="http://schemas.microsoft.com/office/drawing/2014/chart" uri="{C3380CC4-5D6E-409C-BE32-E72D297353CC}">
              <c16:uniqueId val="{00000002-5547-44B3-B95D-FD72E174A616}"/>
            </c:ext>
          </c:extLst>
        </c:ser>
        <c:ser>
          <c:idx val="1"/>
          <c:order val="1"/>
          <c:tx>
            <c:strRef>
              <c:f>Sheet1!$C$1</c:f>
              <c:strCache>
                <c:ptCount val="1"/>
                <c:pt idx="0">
                  <c:v>Non-Hispanic Black</c:v>
                </c:pt>
              </c:strCache>
            </c:strRef>
          </c:tx>
          <c:spPr>
            <a:solidFill>
              <a:srgbClr val="FFC72C"/>
            </a:solidFill>
          </c:spPr>
          <c:invertIfNegative val="0"/>
          <c:cat>
            <c:strRef>
              <c:f>Sheet1!$A$2:$A$6</c:f>
              <c:strCache>
                <c:ptCount val="5"/>
                <c:pt idx="0">
                  <c:v>Total</c:v>
                </c:pt>
                <c:pt idx="1">
                  <c:v>0-24</c:v>
                </c:pt>
                <c:pt idx="2">
                  <c:v>25-44</c:v>
                </c:pt>
                <c:pt idx="3">
                  <c:v>45-64</c:v>
                </c:pt>
                <c:pt idx="4">
                  <c:v>65+</c:v>
                </c:pt>
              </c:strCache>
            </c:strRef>
          </c:cat>
          <c:val>
            <c:numRef>
              <c:f>Sheet1!$C$2:$C$6</c:f>
              <c:numCache>
                <c:formatCode>0.0</c:formatCode>
                <c:ptCount val="5"/>
                <c:pt idx="0" formatCode="General">
                  <c:v>3.9</c:v>
                </c:pt>
                <c:pt idx="1">
                  <c:v>0.7</c:v>
                </c:pt>
                <c:pt idx="2">
                  <c:v>5.7</c:v>
                </c:pt>
                <c:pt idx="3">
                  <c:v>6.8</c:v>
                </c:pt>
                <c:pt idx="4">
                  <c:v>3</c:v>
                </c:pt>
              </c:numCache>
            </c:numRef>
          </c:val>
          <c:extLst>
            <c:ext xmlns:c16="http://schemas.microsoft.com/office/drawing/2014/chart" uri="{C3380CC4-5D6E-409C-BE32-E72D297353CC}">
              <c16:uniqueId val="{00000003-5547-44B3-B95D-FD72E174A616}"/>
            </c:ext>
          </c:extLst>
        </c:ser>
        <c:ser>
          <c:idx val="2"/>
          <c:order val="2"/>
          <c:tx>
            <c:strRef>
              <c:f>Sheet1!$D$1</c:f>
              <c:strCache>
                <c:ptCount val="1"/>
                <c:pt idx="0">
                  <c:v>Non-Hispanic White</c:v>
                </c:pt>
              </c:strCache>
            </c:strRef>
          </c:tx>
          <c:spPr>
            <a:solidFill>
              <a:srgbClr val="671E75"/>
            </a:solidFill>
            <a:ln>
              <a:solidFill>
                <a:sysClr val="windowText" lastClr="000000"/>
              </a:solidFill>
            </a:ln>
          </c:spPr>
          <c:invertIfNegative val="0"/>
          <c:cat>
            <c:strRef>
              <c:f>Sheet1!$A$2:$A$6</c:f>
              <c:strCache>
                <c:ptCount val="5"/>
                <c:pt idx="0">
                  <c:v>Total</c:v>
                </c:pt>
                <c:pt idx="1">
                  <c:v>0-24</c:v>
                </c:pt>
                <c:pt idx="2">
                  <c:v>25-44</c:v>
                </c:pt>
                <c:pt idx="3">
                  <c:v>45-64</c:v>
                </c:pt>
                <c:pt idx="4">
                  <c:v>65+</c:v>
                </c:pt>
              </c:strCache>
            </c:strRef>
          </c:cat>
          <c:val>
            <c:numRef>
              <c:f>Sheet1!$D$2:$D$6</c:f>
              <c:numCache>
                <c:formatCode>0.0</c:formatCode>
                <c:ptCount val="5"/>
                <c:pt idx="0" formatCode="General">
                  <c:v>5.5</c:v>
                </c:pt>
                <c:pt idx="1">
                  <c:v>0.9</c:v>
                </c:pt>
                <c:pt idx="2">
                  <c:v>9.6999999999999993</c:v>
                </c:pt>
                <c:pt idx="3">
                  <c:v>8.3000000000000007</c:v>
                </c:pt>
                <c:pt idx="4">
                  <c:v>2.2999999999999998</c:v>
                </c:pt>
              </c:numCache>
            </c:numRef>
          </c:val>
          <c:extLst>
            <c:ext xmlns:c16="http://schemas.microsoft.com/office/drawing/2014/chart" uri="{C3380CC4-5D6E-409C-BE32-E72D297353CC}">
              <c16:uniqueId val="{00000004-5547-44B3-B95D-FD72E174A616}"/>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a:t>Rate per 100,000 Population</a:t>
                </a:r>
              </a:p>
            </c:rich>
          </c:tx>
          <c:layout>
            <c:manualLayout>
              <c:xMode val="edge"/>
              <c:yMode val="edge"/>
              <c:x val="3.6800087489063868E-3"/>
              <c:y val="0.12855889107611548"/>
            </c:manualLayout>
          </c:layout>
          <c:overlay val="0"/>
        </c:title>
        <c:numFmt formatCode="0" sourceLinked="0"/>
        <c:majorTickMark val="out"/>
        <c:minorTickMark val="none"/>
        <c:tickLblPos val="nextTo"/>
        <c:crossAx val="155088384"/>
        <c:crosses val="autoZero"/>
        <c:crossBetween val="between"/>
        <c:majorUnit val="5"/>
      </c:valAx>
    </c:plotArea>
    <c:legend>
      <c:legendPos val="t"/>
      <c:layout>
        <c:manualLayout>
          <c:xMode val="edge"/>
          <c:yMode val="edge"/>
          <c:x val="0.18704808533548692"/>
          <c:y val="8.6805555555555559E-3"/>
          <c:w val="0.6259036610808264"/>
          <c:h val="7.4059150809273847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7989672022704478"/>
          <c:w val="0.89338947214931463"/>
          <c:h val="0.7193270810660862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Sheet1!$A$2:$A$23</c:f>
              <c:numCache>
                <c:formatCode>General</c:formatCode>
                <c:ptCount val="3"/>
                <c:pt idx="0">
                  <c:v>2018</c:v>
                </c:pt>
                <c:pt idx="1">
                  <c:v>2019</c:v>
                </c:pt>
                <c:pt idx="2">
                  <c:v>2020</c:v>
                </c:pt>
              </c:numCache>
            </c:numRef>
          </c:cat>
          <c:val>
            <c:numRef>
              <c:f>Sheet1!$B$2:$B$23</c:f>
              <c:numCache>
                <c:formatCode>0.0</c:formatCode>
                <c:ptCount val="3"/>
                <c:pt idx="0">
                  <c:v>9.6</c:v>
                </c:pt>
                <c:pt idx="1">
                  <c:v>11.1</c:v>
                </c:pt>
                <c:pt idx="2">
                  <c:v>17.149999999999999</c:v>
                </c:pt>
              </c:numCache>
            </c:numRef>
          </c:val>
          <c:smooth val="0"/>
          <c:extLst>
            <c:ext xmlns:c16="http://schemas.microsoft.com/office/drawing/2014/chart" uri="{C3380CC4-5D6E-409C-BE32-E72D297353CC}">
              <c16:uniqueId val="{00000000-1BEF-47B0-9F34-23DA6060005B}"/>
            </c:ext>
          </c:extLst>
        </c:ser>
        <c:ser>
          <c:idx val="0"/>
          <c:order val="1"/>
          <c:tx>
            <c:strRef>
              <c:f>Sheet1!$C$1</c:f>
              <c:strCache>
                <c:ptCount val="1"/>
                <c:pt idx="0">
                  <c:v>Large Central Metro</c:v>
                </c:pt>
              </c:strCache>
            </c:strRef>
          </c:tx>
          <c:spPr>
            <a:ln>
              <a:solidFill>
                <a:srgbClr val="005EB8"/>
              </a:solidFill>
            </a:ln>
          </c:spPr>
          <c:marker>
            <c:symbol val="square"/>
            <c:size val="7"/>
            <c:spPr>
              <a:solidFill>
                <a:srgbClr val="005EB8"/>
              </a:solidFill>
              <a:ln>
                <a:noFill/>
              </a:ln>
            </c:spPr>
          </c:marker>
          <c:cat>
            <c:numRef>
              <c:f>Sheet1!$A$2:$A$23</c:f>
              <c:numCache>
                <c:formatCode>General</c:formatCode>
                <c:ptCount val="3"/>
                <c:pt idx="0">
                  <c:v>2018</c:v>
                </c:pt>
                <c:pt idx="1">
                  <c:v>2019</c:v>
                </c:pt>
                <c:pt idx="2">
                  <c:v>2020</c:v>
                </c:pt>
              </c:numCache>
            </c:numRef>
          </c:cat>
          <c:val>
            <c:numRef>
              <c:f>Sheet1!$C$2:$C$23</c:f>
              <c:numCache>
                <c:formatCode>0.0</c:formatCode>
                <c:ptCount val="3"/>
                <c:pt idx="0">
                  <c:v>9.6999999999999993</c:v>
                </c:pt>
                <c:pt idx="1">
                  <c:v>12.1</c:v>
                </c:pt>
                <c:pt idx="2">
                  <c:v>19.07</c:v>
                </c:pt>
              </c:numCache>
            </c:numRef>
          </c:val>
          <c:smooth val="0"/>
          <c:extLst>
            <c:ext xmlns:c16="http://schemas.microsoft.com/office/drawing/2014/chart" uri="{C3380CC4-5D6E-409C-BE32-E72D297353CC}">
              <c16:uniqueId val="{00000001-1BEF-47B0-9F34-23DA6060005B}"/>
            </c:ext>
          </c:extLst>
        </c:ser>
        <c:ser>
          <c:idx val="1"/>
          <c:order val="2"/>
          <c:tx>
            <c:strRef>
              <c:f>Sheet1!$D$1</c:f>
              <c:strCache>
                <c:ptCount val="1"/>
                <c:pt idx="0">
                  <c:v>Large Fringe Metro</c:v>
                </c:pt>
              </c:strCache>
            </c:strRef>
          </c:tx>
          <c:spPr>
            <a:ln>
              <a:solidFill>
                <a:srgbClr val="671E75"/>
              </a:solidFill>
            </a:ln>
          </c:spPr>
          <c:marker>
            <c:symbol val="triangle"/>
            <c:size val="8"/>
            <c:spPr>
              <a:solidFill>
                <a:srgbClr val="671E75"/>
              </a:solidFill>
              <a:ln>
                <a:noFill/>
              </a:ln>
            </c:spPr>
          </c:marker>
          <c:cat>
            <c:numRef>
              <c:f>Sheet1!$A$2:$A$23</c:f>
              <c:numCache>
                <c:formatCode>General</c:formatCode>
                <c:ptCount val="3"/>
                <c:pt idx="0">
                  <c:v>2018</c:v>
                </c:pt>
                <c:pt idx="1">
                  <c:v>2019</c:v>
                </c:pt>
                <c:pt idx="2">
                  <c:v>2020</c:v>
                </c:pt>
              </c:numCache>
            </c:numRef>
          </c:cat>
          <c:val>
            <c:numRef>
              <c:f>Sheet1!$D$2:$D$23</c:f>
              <c:numCache>
                <c:formatCode>0.0</c:formatCode>
                <c:ptCount val="3"/>
                <c:pt idx="0">
                  <c:v>12</c:v>
                </c:pt>
                <c:pt idx="1">
                  <c:v>12.92</c:v>
                </c:pt>
                <c:pt idx="2">
                  <c:v>17.95</c:v>
                </c:pt>
              </c:numCache>
            </c:numRef>
          </c:val>
          <c:smooth val="0"/>
          <c:extLst>
            <c:ext xmlns:c16="http://schemas.microsoft.com/office/drawing/2014/chart" uri="{C3380CC4-5D6E-409C-BE32-E72D297353CC}">
              <c16:uniqueId val="{00000002-1BEF-47B0-9F34-23DA6060005B}"/>
            </c:ext>
          </c:extLst>
        </c:ser>
        <c:ser>
          <c:idx val="2"/>
          <c:order val="3"/>
          <c:tx>
            <c:strRef>
              <c:f>Sheet1!$E$1</c:f>
              <c:strCache>
                <c:ptCount val="1"/>
                <c:pt idx="0">
                  <c:v>Medium Metro</c:v>
                </c:pt>
              </c:strCache>
            </c:strRef>
          </c:tx>
          <c:spPr>
            <a:ln>
              <a:solidFill>
                <a:srgbClr val="FFC72C"/>
              </a:solidFill>
            </a:ln>
          </c:spPr>
          <c:marker>
            <c:symbol val="diamond"/>
            <c:size val="9"/>
            <c:spPr>
              <a:solidFill>
                <a:srgbClr val="FFC72C"/>
              </a:solidFill>
              <a:ln>
                <a:noFill/>
              </a:ln>
            </c:spPr>
          </c:marker>
          <c:cat>
            <c:numRef>
              <c:f>Sheet1!$A$2:$A$23</c:f>
              <c:numCache>
                <c:formatCode>General</c:formatCode>
                <c:ptCount val="3"/>
                <c:pt idx="0">
                  <c:v>2018</c:v>
                </c:pt>
                <c:pt idx="1">
                  <c:v>2019</c:v>
                </c:pt>
                <c:pt idx="2">
                  <c:v>2020</c:v>
                </c:pt>
              </c:numCache>
            </c:numRef>
          </c:cat>
          <c:val>
            <c:numRef>
              <c:f>Sheet1!$E$2:$E$23</c:f>
              <c:numCache>
                <c:formatCode>0.0</c:formatCode>
                <c:ptCount val="3"/>
                <c:pt idx="0">
                  <c:v>9.9</c:v>
                </c:pt>
                <c:pt idx="1">
                  <c:v>11.27</c:v>
                </c:pt>
                <c:pt idx="2">
                  <c:v>18.18</c:v>
                </c:pt>
              </c:numCache>
            </c:numRef>
          </c:val>
          <c:smooth val="0"/>
          <c:extLst>
            <c:ext xmlns:c16="http://schemas.microsoft.com/office/drawing/2014/chart" uri="{C3380CC4-5D6E-409C-BE32-E72D297353CC}">
              <c16:uniqueId val="{00000003-1BEF-47B0-9F34-23DA6060005B}"/>
            </c:ext>
          </c:extLst>
        </c:ser>
        <c:ser>
          <c:idx val="4"/>
          <c:order val="4"/>
          <c:tx>
            <c:strRef>
              <c:f>Sheet1!$F$1</c:f>
              <c:strCache>
                <c:ptCount val="1"/>
                <c:pt idx="0">
                  <c:v>Small Metro</c:v>
                </c:pt>
              </c:strCache>
            </c:strRef>
          </c:tx>
          <c:spPr>
            <a:ln w="25400">
              <a:solidFill>
                <a:srgbClr val="70AD47">
                  <a:lumMod val="75000"/>
                </a:srgbClr>
              </a:solidFill>
            </a:ln>
          </c:spPr>
          <c:marker>
            <c:symbol val="star"/>
            <c:size val="7"/>
            <c:spPr>
              <a:noFill/>
              <a:ln>
                <a:solidFill>
                  <a:srgbClr val="548235"/>
                </a:solidFill>
              </a:ln>
            </c:spPr>
          </c:marker>
          <c:cat>
            <c:numRef>
              <c:f>Sheet1!$A$2:$A$23</c:f>
              <c:numCache>
                <c:formatCode>General</c:formatCode>
                <c:ptCount val="3"/>
                <c:pt idx="0">
                  <c:v>2018</c:v>
                </c:pt>
                <c:pt idx="1">
                  <c:v>2019</c:v>
                </c:pt>
                <c:pt idx="2">
                  <c:v>2020</c:v>
                </c:pt>
              </c:numCache>
            </c:numRef>
          </c:cat>
          <c:val>
            <c:numRef>
              <c:f>Sheet1!$F$2:$F$23</c:f>
              <c:numCache>
                <c:formatCode>0.0</c:formatCode>
                <c:ptCount val="3"/>
                <c:pt idx="0">
                  <c:v>6.9</c:v>
                </c:pt>
                <c:pt idx="1">
                  <c:v>7.93</c:v>
                </c:pt>
                <c:pt idx="2">
                  <c:v>13.29</c:v>
                </c:pt>
              </c:numCache>
            </c:numRef>
          </c:val>
          <c:smooth val="0"/>
          <c:extLst>
            <c:ext xmlns:c16="http://schemas.microsoft.com/office/drawing/2014/chart" uri="{C3380CC4-5D6E-409C-BE32-E72D297353CC}">
              <c16:uniqueId val="{00000004-1BEF-47B0-9F34-23DA6060005B}"/>
            </c:ext>
          </c:extLst>
        </c:ser>
        <c:ser>
          <c:idx val="5"/>
          <c:order val="5"/>
          <c:tx>
            <c:strRef>
              <c:f>Sheet1!$G$1</c:f>
              <c:strCache>
                <c:ptCount val="1"/>
                <c:pt idx="0">
                  <c:v>Micropolitan</c:v>
                </c:pt>
              </c:strCache>
            </c:strRef>
          </c:tx>
          <c:spPr>
            <a:ln>
              <a:solidFill>
                <a:srgbClr val="ED7D31">
                  <a:lumMod val="75000"/>
                </a:srgbClr>
              </a:solidFill>
            </a:ln>
          </c:spPr>
          <c:marker>
            <c:symbol val="x"/>
            <c:size val="7"/>
            <c:spPr>
              <a:noFill/>
            </c:spPr>
          </c:marker>
          <c:cat>
            <c:numRef>
              <c:f>Sheet1!$A$2:$A$23</c:f>
              <c:numCache>
                <c:formatCode>General</c:formatCode>
                <c:ptCount val="3"/>
                <c:pt idx="0">
                  <c:v>2018</c:v>
                </c:pt>
                <c:pt idx="1">
                  <c:v>2019</c:v>
                </c:pt>
                <c:pt idx="2">
                  <c:v>2020</c:v>
                </c:pt>
              </c:numCache>
            </c:numRef>
          </c:cat>
          <c:val>
            <c:numRef>
              <c:f>Sheet1!$G$2:$G$23</c:f>
              <c:numCache>
                <c:formatCode>0.0</c:formatCode>
                <c:ptCount val="3"/>
                <c:pt idx="0">
                  <c:v>7.1</c:v>
                </c:pt>
                <c:pt idx="1">
                  <c:v>8.2799999999999994</c:v>
                </c:pt>
                <c:pt idx="2">
                  <c:v>13.79</c:v>
                </c:pt>
              </c:numCache>
            </c:numRef>
          </c:val>
          <c:smooth val="0"/>
          <c:extLst>
            <c:ext xmlns:c16="http://schemas.microsoft.com/office/drawing/2014/chart" uri="{C3380CC4-5D6E-409C-BE32-E72D297353CC}">
              <c16:uniqueId val="{00000005-1BEF-47B0-9F34-23DA6060005B}"/>
            </c:ext>
          </c:extLst>
        </c:ser>
        <c:ser>
          <c:idx val="6"/>
          <c:order val="6"/>
          <c:tx>
            <c:strRef>
              <c:f>Sheet1!$H$1</c:f>
              <c:strCache>
                <c:ptCount val="1"/>
                <c:pt idx="0">
                  <c:v>Noncore</c:v>
                </c:pt>
              </c:strCache>
            </c:strRef>
          </c:tx>
          <c:spPr>
            <a:ln w="19050">
              <a:solidFill>
                <a:sysClr val="window" lastClr="FFFFFF">
                  <a:lumMod val="75000"/>
                </a:sysClr>
              </a:solidFill>
            </a:ln>
          </c:spPr>
          <c:marker>
            <c:symbol val="plus"/>
            <c:size val="6"/>
            <c:spPr>
              <a:ln>
                <a:solidFill>
                  <a:sysClr val="windowText" lastClr="000000"/>
                </a:solidFill>
              </a:ln>
            </c:spPr>
          </c:marker>
          <c:cat>
            <c:numRef>
              <c:f>Sheet1!$A$2:$A$23</c:f>
              <c:numCache>
                <c:formatCode>General</c:formatCode>
                <c:ptCount val="3"/>
                <c:pt idx="0">
                  <c:v>2018</c:v>
                </c:pt>
                <c:pt idx="1">
                  <c:v>2019</c:v>
                </c:pt>
                <c:pt idx="2">
                  <c:v>2020</c:v>
                </c:pt>
              </c:numCache>
            </c:numRef>
          </c:cat>
          <c:val>
            <c:numRef>
              <c:f>Sheet1!$H$2:$H$23</c:f>
              <c:numCache>
                <c:formatCode>0.0</c:formatCode>
                <c:ptCount val="3"/>
                <c:pt idx="0">
                  <c:v>5</c:v>
                </c:pt>
                <c:pt idx="1">
                  <c:v>5.73</c:v>
                </c:pt>
                <c:pt idx="2">
                  <c:v>10.58</c:v>
                </c:pt>
              </c:numCache>
            </c:numRef>
          </c:val>
          <c:smooth val="0"/>
          <c:extLst>
            <c:ext xmlns:c16="http://schemas.microsoft.com/office/drawing/2014/chart" uri="{C3380CC4-5D6E-409C-BE32-E72D297353CC}">
              <c16:uniqueId val="{00000006-1BEF-47B0-9F34-23DA6060005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20"/>
        </c:scaling>
        <c:delete val="0"/>
        <c:axPos val="l"/>
        <c:majorGridlines/>
        <c:title>
          <c:tx>
            <c:rich>
              <a:bodyPr rot="-5400000" vert="horz"/>
              <a:lstStyle/>
              <a:p>
                <a:pPr>
                  <a:defRPr/>
                </a:pPr>
                <a:r>
                  <a:rPr lang="en-US"/>
                  <a:t>Rate per 100,000 Population</a:t>
                </a:r>
              </a:p>
            </c:rich>
          </c:tx>
          <c:layout>
            <c:manualLayout>
              <c:xMode val="edge"/>
              <c:yMode val="edge"/>
              <c:x val="9.0315633622720234E-4"/>
              <c:y val="0.15899999999999997"/>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4.3147250824416179E-3"/>
          <c:y val="1.2792059080850187E-2"/>
          <c:w val="0.99568527491755854"/>
          <c:h val="0.14618942449267011"/>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72489549917356E-2"/>
          <c:y val="9.8171114027413242E-2"/>
          <c:w val="0.89904041508700305"/>
          <c:h val="0.71728389134285042"/>
        </c:manualLayout>
      </c:layout>
      <c:barChart>
        <c:barDir val="col"/>
        <c:grouping val="clustered"/>
        <c:varyColors val="0"/>
        <c:ser>
          <c:idx val="0"/>
          <c:order val="0"/>
          <c:tx>
            <c:strRef>
              <c:f>Sheet1!$B$1</c:f>
              <c:strCache>
                <c:ptCount val="1"/>
                <c:pt idx="0">
                  <c:v>Hispanic</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4D59-488A-AC45-15918FB42A31}"/>
              </c:ext>
            </c:extLst>
          </c:dPt>
          <c:dPt>
            <c:idx val="1"/>
            <c:invertIfNegative val="0"/>
            <c:bubble3D val="0"/>
            <c:extLst>
              <c:ext xmlns:c16="http://schemas.microsoft.com/office/drawing/2014/chart" uri="{C3380CC4-5D6E-409C-BE32-E72D297353CC}">
                <c16:uniqueId val="{00000001-4D59-488A-AC45-15918FB42A31}"/>
              </c:ext>
            </c:extLst>
          </c:dPt>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0.0</c:formatCode>
                <c:ptCount val="6"/>
                <c:pt idx="0">
                  <c:v>11.9</c:v>
                </c:pt>
                <c:pt idx="1">
                  <c:v>10.31</c:v>
                </c:pt>
                <c:pt idx="2">
                  <c:v>10.85</c:v>
                </c:pt>
                <c:pt idx="3">
                  <c:v>7.74</c:v>
                </c:pt>
                <c:pt idx="4">
                  <c:v>5.56</c:v>
                </c:pt>
                <c:pt idx="5">
                  <c:v>5.8</c:v>
                </c:pt>
              </c:numCache>
            </c:numRef>
          </c:val>
          <c:extLst>
            <c:ext xmlns:c16="http://schemas.microsoft.com/office/drawing/2014/chart" uri="{C3380CC4-5D6E-409C-BE32-E72D297353CC}">
              <c16:uniqueId val="{00000002-4D59-488A-AC45-15918FB42A31}"/>
            </c:ext>
          </c:extLst>
        </c:ser>
        <c:ser>
          <c:idx val="1"/>
          <c:order val="1"/>
          <c:tx>
            <c:strRef>
              <c:f>Sheet1!$C$1</c:f>
              <c:strCache>
                <c:ptCount val="1"/>
                <c:pt idx="0">
                  <c:v>Non-Hispanic Black</c:v>
                </c:pt>
              </c:strCache>
            </c:strRef>
          </c:tx>
          <c:spPr>
            <a:solidFill>
              <a:srgbClr val="FFC72C"/>
            </a:solidFill>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Sheet1!$C$2:$C$7</c:f>
              <c:numCache>
                <c:formatCode>0.0</c:formatCode>
                <c:ptCount val="6"/>
                <c:pt idx="0">
                  <c:v>33.340000000000003</c:v>
                </c:pt>
                <c:pt idx="1">
                  <c:v>20.5</c:v>
                </c:pt>
                <c:pt idx="2">
                  <c:v>21.24</c:v>
                </c:pt>
                <c:pt idx="3">
                  <c:v>15.63</c:v>
                </c:pt>
                <c:pt idx="4">
                  <c:v>13.35</c:v>
                </c:pt>
                <c:pt idx="5">
                  <c:v>7.78</c:v>
                </c:pt>
              </c:numCache>
            </c:numRef>
          </c:val>
          <c:extLst>
            <c:ext xmlns:c16="http://schemas.microsoft.com/office/drawing/2014/chart" uri="{C3380CC4-5D6E-409C-BE32-E72D297353CC}">
              <c16:uniqueId val="{00000003-4D59-488A-AC45-15918FB42A31}"/>
            </c:ext>
          </c:extLst>
        </c:ser>
        <c:ser>
          <c:idx val="2"/>
          <c:order val="2"/>
          <c:tx>
            <c:strRef>
              <c:f>Sheet1!$D$1</c:f>
              <c:strCache>
                <c:ptCount val="1"/>
                <c:pt idx="0">
                  <c:v>Non-Hispanic White </c:v>
                </c:pt>
              </c:strCache>
            </c:strRef>
          </c:tx>
          <c:spPr>
            <a:solidFill>
              <a:srgbClr val="671E75"/>
            </a:solidFill>
            <a:ln>
              <a:solidFill>
                <a:sysClr val="windowText" lastClr="000000"/>
              </a:solidFill>
            </a:ln>
          </c:spPr>
          <c:invertIfNegative val="0"/>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Sheet1!$D$2:$D$7</c:f>
              <c:numCache>
                <c:formatCode>0.0</c:formatCode>
                <c:ptCount val="6"/>
                <c:pt idx="0">
                  <c:v>22.05</c:v>
                </c:pt>
                <c:pt idx="1">
                  <c:v>21.09</c:v>
                </c:pt>
                <c:pt idx="2">
                  <c:v>21.12</c:v>
                </c:pt>
                <c:pt idx="3">
                  <c:v>14.4</c:v>
                </c:pt>
                <c:pt idx="4">
                  <c:v>15.21</c:v>
                </c:pt>
                <c:pt idx="5">
                  <c:v>11.37</c:v>
                </c:pt>
              </c:numCache>
            </c:numRef>
          </c:val>
          <c:extLst>
            <c:ext xmlns:c16="http://schemas.microsoft.com/office/drawing/2014/chart" uri="{C3380CC4-5D6E-409C-BE32-E72D297353CC}">
              <c16:uniqueId val="{00000004-4D59-488A-AC45-15918FB42A31}"/>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50"/>
          <c:min val="0"/>
        </c:scaling>
        <c:delete val="0"/>
        <c:axPos val="l"/>
        <c:majorGridlines/>
        <c:title>
          <c:tx>
            <c:rich>
              <a:bodyPr rot="-5400000" vert="horz"/>
              <a:lstStyle/>
              <a:p>
                <a:pPr>
                  <a:defRPr/>
                </a:pPr>
                <a:r>
                  <a:rPr lang="en-US"/>
                  <a:t>Rate per 100,000 Population</a:t>
                </a:r>
              </a:p>
            </c:rich>
          </c:tx>
          <c:layout>
            <c:manualLayout>
              <c:xMode val="edge"/>
              <c:yMode val="edge"/>
              <c:x val="0"/>
              <c:y val="8.1172246761837694E-2"/>
            </c:manualLayout>
          </c:layout>
          <c:overlay val="0"/>
        </c:title>
        <c:numFmt formatCode="0" sourceLinked="0"/>
        <c:majorTickMark val="out"/>
        <c:minorTickMark val="none"/>
        <c:tickLblPos val="nextTo"/>
        <c:crossAx val="155088384"/>
        <c:crosses val="autoZero"/>
        <c:crossBetween val="between"/>
        <c:majorUnit val="10"/>
      </c:valAx>
    </c:plotArea>
    <c:legend>
      <c:legendPos val="t"/>
      <c:layout>
        <c:manualLayout>
          <c:xMode val="edge"/>
          <c:yMode val="edge"/>
          <c:x val="1.8601520963725685E-3"/>
          <c:y val="4.3401866433362499E-3"/>
          <c:w val="0.99627969580725484"/>
          <c:h val="6.7982648002333043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2765982671237616"/>
          <c:w val="0.89338947214931463"/>
          <c:h val="0.7547993295066473"/>
        </c:manualLayout>
      </c:layout>
      <c:lineChart>
        <c:grouping val="standard"/>
        <c:varyColors val="0"/>
        <c:ser>
          <c:idx val="3"/>
          <c:order val="0"/>
          <c:tx>
            <c:strRef>
              <c:f>Analysis!$A$3:$B$3</c:f>
              <c:strCache>
                <c:ptCount val="2"/>
                <c:pt idx="0">
                  <c:v>5-19</c:v>
                </c:pt>
              </c:strCache>
            </c:strRef>
          </c:tx>
          <c:spPr>
            <a:ln w="25400">
              <a:solidFill>
                <a:sysClr val="windowText" lastClr="000000"/>
              </a:solidFill>
            </a:ln>
          </c:spPr>
          <c:marker>
            <c:symbol val="circle"/>
            <c:size val="7"/>
            <c:spPr>
              <a:solidFill>
                <a:sysClr val="windowText" lastClr="000000"/>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Analysis!$C$3:$O$3</c:f>
              <c:numCache>
                <c:formatCode>0.0</c:formatCode>
                <c:ptCount val="5"/>
                <c:pt idx="0">
                  <c:v>24.3</c:v>
                </c:pt>
                <c:pt idx="1">
                  <c:v>22.5</c:v>
                </c:pt>
                <c:pt idx="2">
                  <c:v>16.600000000000001</c:v>
                </c:pt>
                <c:pt idx="3">
                  <c:v>18.600000000000001</c:v>
                </c:pt>
                <c:pt idx="4">
                  <c:v>13.2</c:v>
                </c:pt>
              </c:numCache>
              <c:extLst/>
            </c:numRef>
          </c:val>
          <c:smooth val="0"/>
          <c:extLst>
            <c:ext xmlns:c16="http://schemas.microsoft.com/office/drawing/2014/chart" uri="{C3380CC4-5D6E-409C-BE32-E72D297353CC}">
              <c16:uniqueId val="{00000000-7C15-4AE3-8C42-C12E16ABE7F9}"/>
            </c:ext>
          </c:extLst>
        </c:ser>
        <c:ser>
          <c:idx val="0"/>
          <c:order val="1"/>
          <c:tx>
            <c:strRef>
              <c:f>Analysis!$A$37:$B$37</c:f>
              <c:strCache>
                <c:ptCount val="2"/>
                <c:pt idx="0">
                  <c:v>20-44</c:v>
                </c:pt>
              </c:strCache>
            </c:strRef>
          </c:tx>
          <c:spPr>
            <a:ln>
              <a:solidFill>
                <a:srgbClr val="005EB8"/>
              </a:solidFill>
            </a:ln>
          </c:spPr>
          <c:marker>
            <c:symbol val="square"/>
            <c:size val="7"/>
            <c:spPr>
              <a:solidFill>
                <a:srgbClr val="005EB8"/>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Analysis!$C$37:$O$37</c:f>
              <c:numCache>
                <c:formatCode>0.0</c:formatCode>
                <c:ptCount val="5"/>
                <c:pt idx="0">
                  <c:v>29.5</c:v>
                </c:pt>
                <c:pt idx="1">
                  <c:v>26</c:v>
                </c:pt>
                <c:pt idx="2">
                  <c:v>25.1</c:v>
                </c:pt>
                <c:pt idx="3">
                  <c:v>31.6</c:v>
                </c:pt>
                <c:pt idx="4">
                  <c:v>25.9</c:v>
                </c:pt>
              </c:numCache>
              <c:extLst/>
            </c:numRef>
          </c:val>
          <c:smooth val="0"/>
          <c:extLst>
            <c:ext xmlns:c16="http://schemas.microsoft.com/office/drawing/2014/chart" uri="{C3380CC4-5D6E-409C-BE32-E72D297353CC}">
              <c16:uniqueId val="{00000001-7C15-4AE3-8C42-C12E16ABE7F9}"/>
            </c:ext>
          </c:extLst>
        </c:ser>
        <c:ser>
          <c:idx val="1"/>
          <c:order val="2"/>
          <c:tx>
            <c:strRef>
              <c:f>Analysis!$A$71:$B$71</c:f>
              <c:strCache>
                <c:ptCount val="2"/>
                <c:pt idx="0">
                  <c:v>45-64 </c:v>
                </c:pt>
              </c:strCache>
            </c:strRef>
          </c:tx>
          <c:spPr>
            <a:ln>
              <a:solidFill>
                <a:srgbClr val="671E75"/>
              </a:solidFill>
            </a:ln>
          </c:spPr>
          <c:marker>
            <c:symbol val="triangle"/>
            <c:size val="8"/>
            <c:spPr>
              <a:solidFill>
                <a:srgbClr val="671E75"/>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Analysis!$C$71:$O$71</c:f>
              <c:numCache>
                <c:formatCode>0.0</c:formatCode>
                <c:ptCount val="5"/>
                <c:pt idx="0">
                  <c:v>25.4</c:v>
                </c:pt>
                <c:pt idx="1">
                  <c:v>20.100000000000001</c:v>
                </c:pt>
                <c:pt idx="2">
                  <c:v>21.6</c:v>
                </c:pt>
                <c:pt idx="3">
                  <c:v>27.2</c:v>
                </c:pt>
                <c:pt idx="4">
                  <c:v>25.3</c:v>
                </c:pt>
              </c:numCache>
              <c:extLst/>
            </c:numRef>
          </c:val>
          <c:smooth val="0"/>
          <c:extLst>
            <c:ext xmlns:c16="http://schemas.microsoft.com/office/drawing/2014/chart" uri="{C3380CC4-5D6E-409C-BE32-E72D297353CC}">
              <c16:uniqueId val="{00000002-7C15-4AE3-8C42-C12E16ABE7F9}"/>
            </c:ext>
          </c:extLst>
        </c:ser>
        <c:ser>
          <c:idx val="2"/>
          <c:order val="3"/>
          <c:tx>
            <c:strRef>
              <c:f>Analysis!$A$105:$B$105</c:f>
              <c:strCache>
                <c:ptCount val="2"/>
                <c:pt idx="0">
                  <c:v>65+</c:v>
                </c:pt>
              </c:strCache>
            </c:strRef>
          </c:tx>
          <c:spPr>
            <a:ln>
              <a:solidFill>
                <a:srgbClr val="FFC72C"/>
              </a:solidFill>
            </a:ln>
          </c:spPr>
          <c:marker>
            <c:symbol val="diamond"/>
            <c:size val="9"/>
            <c:spPr>
              <a:solidFill>
                <a:srgbClr val="FFC72C"/>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Analysis!$C$105:$O$105</c:f>
              <c:numCache>
                <c:formatCode>0.0</c:formatCode>
                <c:ptCount val="5"/>
                <c:pt idx="0">
                  <c:v>27.1</c:v>
                </c:pt>
                <c:pt idx="1">
                  <c:v>18.399999999999999</c:v>
                </c:pt>
                <c:pt idx="2">
                  <c:v>19.899999999999999</c:v>
                </c:pt>
                <c:pt idx="3">
                  <c:v>21.8</c:v>
                </c:pt>
                <c:pt idx="4">
                  <c:v>20.2</c:v>
                </c:pt>
              </c:numCache>
              <c:extLst/>
            </c:numRef>
          </c:val>
          <c:smooth val="0"/>
          <c:extLst>
            <c:ext xmlns:c16="http://schemas.microsoft.com/office/drawing/2014/chart" uri="{C3380CC4-5D6E-409C-BE32-E72D297353CC}">
              <c16:uniqueId val="{00000003-7C15-4AE3-8C42-C12E16ABE7F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dirty="0"/>
                  <a:t>Percent</a:t>
                </a:r>
              </a:p>
            </c:rich>
          </c:tx>
          <c:layout>
            <c:manualLayout>
              <c:xMode val="edge"/>
              <c:yMode val="edge"/>
              <c:x val="4.6296296296296294E-3"/>
              <c:y val="0.39110454943132106"/>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4.314772753959654E-3"/>
          <c:y val="9.9324693788276474E-3"/>
          <c:w val="0.99568527491755854"/>
          <c:h val="8.2121609798775155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15755322251385"/>
          <c:y val="0.15759725878820743"/>
          <c:w val="0.86853346456692915"/>
          <c:h val="0.74222618974953702"/>
        </c:manualLayout>
      </c:layout>
      <c:lineChart>
        <c:grouping val="standard"/>
        <c:varyColors val="0"/>
        <c:ser>
          <c:idx val="0"/>
          <c:order val="1"/>
          <c:tx>
            <c:strRef>
              <c:f>Sheet1!$A$3</c:f>
              <c:strCache>
                <c:ptCount val="1"/>
                <c:pt idx="0">
                  <c:v>0-17</c:v>
                </c:pt>
              </c:strCache>
            </c:strRef>
          </c:tx>
          <c:spPr>
            <a:ln>
              <a:solidFill>
                <a:srgbClr val="005EB8"/>
              </a:solidFill>
            </a:ln>
          </c:spPr>
          <c:marker>
            <c:symbol val="square"/>
            <c:size val="7"/>
            <c:spPr>
              <a:solidFill>
                <a:srgbClr val="005EB8"/>
              </a:solidFill>
              <a:ln>
                <a:noFill/>
              </a:ln>
            </c:spPr>
          </c:marker>
          <c:cat>
            <c:strRef>
              <c:f>Sheet1!$B$1:$E$1</c:f>
              <c:strCache>
                <c:ptCount val="4"/>
                <c:pt idx="0">
                  <c:v>2016</c:v>
                </c:pt>
                <c:pt idx="1">
                  <c:v>2017</c:v>
                </c:pt>
                <c:pt idx="2">
                  <c:v>2018</c:v>
                </c:pt>
                <c:pt idx="3">
                  <c:v>2019</c:v>
                </c:pt>
              </c:strCache>
            </c:strRef>
          </c:cat>
          <c:val>
            <c:numRef>
              <c:f>Sheet1!$B$3:$E$3</c:f>
              <c:numCache>
                <c:formatCode>General</c:formatCode>
                <c:ptCount val="4"/>
                <c:pt idx="0">
                  <c:v>124.1</c:v>
                </c:pt>
                <c:pt idx="1">
                  <c:v>120.6</c:v>
                </c:pt>
                <c:pt idx="2">
                  <c:v>129.6</c:v>
                </c:pt>
                <c:pt idx="3">
                  <c:v>120.2</c:v>
                </c:pt>
              </c:numCache>
            </c:numRef>
          </c:val>
          <c:smooth val="0"/>
          <c:extLst>
            <c:ext xmlns:c16="http://schemas.microsoft.com/office/drawing/2014/chart" uri="{C3380CC4-5D6E-409C-BE32-E72D297353CC}">
              <c16:uniqueId val="{00000000-A202-45B3-9E85-1041883BE8F9}"/>
            </c:ext>
          </c:extLst>
        </c:ser>
        <c:ser>
          <c:idx val="1"/>
          <c:order val="2"/>
          <c:tx>
            <c:strRef>
              <c:f>Sheet1!$A$4</c:f>
              <c:strCache>
                <c:ptCount val="1"/>
                <c:pt idx="0">
                  <c:v>18-44 </c:v>
                </c:pt>
              </c:strCache>
            </c:strRef>
          </c:tx>
          <c:spPr>
            <a:ln>
              <a:solidFill>
                <a:srgbClr val="671E75"/>
              </a:solidFill>
            </a:ln>
          </c:spPr>
          <c:marker>
            <c:symbol val="triangle"/>
            <c:size val="8"/>
            <c:spPr>
              <a:solidFill>
                <a:srgbClr val="671E75"/>
              </a:solidFill>
              <a:ln>
                <a:noFill/>
              </a:ln>
            </c:spPr>
          </c:marker>
          <c:cat>
            <c:strRef>
              <c:f>Sheet1!$B$1:$E$1</c:f>
              <c:strCache>
                <c:ptCount val="4"/>
                <c:pt idx="0">
                  <c:v>2016</c:v>
                </c:pt>
                <c:pt idx="1">
                  <c:v>2017</c:v>
                </c:pt>
                <c:pt idx="2">
                  <c:v>2018</c:v>
                </c:pt>
                <c:pt idx="3">
                  <c:v>2019</c:v>
                </c:pt>
              </c:strCache>
            </c:strRef>
          </c:cat>
          <c:val>
            <c:numRef>
              <c:f>Sheet1!$B$4:$E$4</c:f>
              <c:numCache>
                <c:formatCode>General</c:formatCode>
                <c:ptCount val="4"/>
                <c:pt idx="0">
                  <c:v>603</c:v>
                </c:pt>
                <c:pt idx="1">
                  <c:v>583.5</c:v>
                </c:pt>
                <c:pt idx="2">
                  <c:v>540.29999999999995</c:v>
                </c:pt>
                <c:pt idx="3">
                  <c:v>524.1</c:v>
                </c:pt>
              </c:numCache>
            </c:numRef>
          </c:val>
          <c:smooth val="0"/>
          <c:extLst>
            <c:ext xmlns:c16="http://schemas.microsoft.com/office/drawing/2014/chart" uri="{C3380CC4-5D6E-409C-BE32-E72D297353CC}">
              <c16:uniqueId val="{00000001-A202-45B3-9E85-1041883BE8F9}"/>
            </c:ext>
          </c:extLst>
        </c:ser>
        <c:ser>
          <c:idx val="2"/>
          <c:order val="3"/>
          <c:tx>
            <c:strRef>
              <c:f>Sheet1!$A$5</c:f>
              <c:strCache>
                <c:ptCount val="1"/>
                <c:pt idx="0">
                  <c:v>45-64</c:v>
                </c:pt>
              </c:strCache>
            </c:strRef>
          </c:tx>
          <c:spPr>
            <a:ln>
              <a:solidFill>
                <a:srgbClr val="FFC72C"/>
              </a:solidFill>
            </a:ln>
          </c:spPr>
          <c:marker>
            <c:symbol val="diamond"/>
            <c:size val="9"/>
            <c:spPr>
              <a:solidFill>
                <a:srgbClr val="FFC72C"/>
              </a:solidFill>
              <a:ln>
                <a:noFill/>
              </a:ln>
            </c:spPr>
          </c:marker>
          <c:cat>
            <c:strRef>
              <c:f>Sheet1!$B$1:$E$1</c:f>
              <c:strCache>
                <c:ptCount val="4"/>
                <c:pt idx="0">
                  <c:v>2016</c:v>
                </c:pt>
                <c:pt idx="1">
                  <c:v>2017</c:v>
                </c:pt>
                <c:pt idx="2">
                  <c:v>2018</c:v>
                </c:pt>
                <c:pt idx="3">
                  <c:v>2019</c:v>
                </c:pt>
              </c:strCache>
            </c:strRef>
          </c:cat>
          <c:val>
            <c:numRef>
              <c:f>Sheet1!$B$5:$E$5</c:f>
              <c:numCache>
                <c:formatCode>General</c:formatCode>
                <c:ptCount val="4"/>
                <c:pt idx="0">
                  <c:v>220.4</c:v>
                </c:pt>
                <c:pt idx="1">
                  <c:v>229</c:v>
                </c:pt>
                <c:pt idx="2">
                  <c:v>217.3</c:v>
                </c:pt>
                <c:pt idx="3">
                  <c:v>221.2</c:v>
                </c:pt>
              </c:numCache>
            </c:numRef>
          </c:val>
          <c:smooth val="0"/>
          <c:extLst>
            <c:ext xmlns:c16="http://schemas.microsoft.com/office/drawing/2014/chart" uri="{C3380CC4-5D6E-409C-BE32-E72D297353CC}">
              <c16:uniqueId val="{00000002-A202-45B3-9E85-1041883BE8F9}"/>
            </c:ext>
          </c:extLst>
        </c:ser>
        <c:ser>
          <c:idx val="4"/>
          <c:order val="4"/>
          <c:tx>
            <c:strRef>
              <c:f>Sheet1!$A$6</c:f>
              <c:strCache>
                <c:ptCount val="1"/>
                <c:pt idx="0">
                  <c:v>65-84 </c:v>
                </c:pt>
              </c:strCache>
            </c:strRef>
          </c:tx>
          <c:spPr>
            <a:ln w="25400">
              <a:solidFill>
                <a:srgbClr val="70AD47">
                  <a:lumMod val="75000"/>
                </a:srgbClr>
              </a:solidFill>
            </a:ln>
          </c:spPr>
          <c:marker>
            <c:symbol val="star"/>
            <c:size val="7"/>
            <c:spPr>
              <a:noFill/>
              <a:ln>
                <a:solidFill>
                  <a:srgbClr val="548235"/>
                </a:solidFill>
              </a:ln>
            </c:spPr>
          </c:marker>
          <c:cat>
            <c:strRef>
              <c:f>Sheet1!$B$1:$E$1</c:f>
              <c:strCache>
                <c:ptCount val="4"/>
                <c:pt idx="0">
                  <c:v>2016</c:v>
                </c:pt>
                <c:pt idx="1">
                  <c:v>2017</c:v>
                </c:pt>
                <c:pt idx="2">
                  <c:v>2018</c:v>
                </c:pt>
                <c:pt idx="3">
                  <c:v>2019</c:v>
                </c:pt>
              </c:strCache>
            </c:strRef>
          </c:cat>
          <c:val>
            <c:numRef>
              <c:f>Sheet1!$B$6:$E$6</c:f>
              <c:numCache>
                <c:formatCode>General</c:formatCode>
                <c:ptCount val="4"/>
                <c:pt idx="0">
                  <c:v>68.3</c:v>
                </c:pt>
                <c:pt idx="1">
                  <c:v>73.8</c:v>
                </c:pt>
                <c:pt idx="2">
                  <c:v>75.099999999999994</c:v>
                </c:pt>
                <c:pt idx="3">
                  <c:v>76.7</c:v>
                </c:pt>
              </c:numCache>
            </c:numRef>
          </c:val>
          <c:smooth val="0"/>
          <c:extLst>
            <c:ext xmlns:c16="http://schemas.microsoft.com/office/drawing/2014/chart" uri="{C3380CC4-5D6E-409C-BE32-E72D297353CC}">
              <c16:uniqueId val="{00000003-A202-45B3-9E85-1041883BE8F9}"/>
            </c:ext>
          </c:extLst>
        </c:ser>
        <c:ser>
          <c:idx val="5"/>
          <c:order val="5"/>
          <c:tx>
            <c:strRef>
              <c:f>Sheet1!$A$7</c:f>
              <c:strCache>
                <c:ptCount val="1"/>
                <c:pt idx="0">
                  <c:v>85+</c:v>
                </c:pt>
              </c:strCache>
            </c:strRef>
          </c:tx>
          <c:spPr>
            <a:ln>
              <a:solidFill>
                <a:srgbClr val="ED7D31">
                  <a:lumMod val="75000"/>
                </a:srgbClr>
              </a:solidFill>
            </a:ln>
          </c:spPr>
          <c:marker>
            <c:symbol val="x"/>
            <c:size val="7"/>
            <c:spPr>
              <a:noFill/>
            </c:spPr>
          </c:marker>
          <c:cat>
            <c:strRef>
              <c:f>Sheet1!$B$1:$E$1</c:f>
              <c:strCache>
                <c:ptCount val="4"/>
                <c:pt idx="0">
                  <c:v>2016</c:v>
                </c:pt>
                <c:pt idx="1">
                  <c:v>2017</c:v>
                </c:pt>
                <c:pt idx="2">
                  <c:v>2018</c:v>
                </c:pt>
                <c:pt idx="3">
                  <c:v>2019</c:v>
                </c:pt>
              </c:strCache>
            </c:strRef>
          </c:cat>
          <c:val>
            <c:numRef>
              <c:f>Sheet1!$B$7:$E$7</c:f>
              <c:numCache>
                <c:formatCode>General</c:formatCode>
                <c:ptCount val="4"/>
                <c:pt idx="0">
                  <c:v>56.1</c:v>
                </c:pt>
                <c:pt idx="1">
                  <c:v>62.8</c:v>
                </c:pt>
                <c:pt idx="2">
                  <c:v>62</c:v>
                </c:pt>
                <c:pt idx="3">
                  <c:v>63.6</c:v>
                </c:pt>
              </c:numCache>
            </c:numRef>
          </c:val>
          <c:smooth val="0"/>
          <c:extLst>
            <c:ext xmlns:c16="http://schemas.microsoft.com/office/drawing/2014/chart" uri="{C3380CC4-5D6E-409C-BE32-E72D297353CC}">
              <c16:uniqueId val="{00000004-A202-45B3-9E85-1041883BE8F9}"/>
            </c:ext>
          </c:extLst>
        </c:ser>
        <c:dLbls>
          <c:showLegendKey val="0"/>
          <c:showVal val="0"/>
          <c:showCatName val="0"/>
          <c:showSerName val="0"/>
          <c:showPercent val="0"/>
          <c:showBubbleSize val="0"/>
        </c:dLbls>
        <c:marker val="1"/>
        <c:smooth val="0"/>
        <c:axId val="123682176"/>
        <c:axId val="158010752"/>
        <c:extLst>
          <c:ext xmlns:c15="http://schemas.microsoft.com/office/drawing/2012/chart" uri="{02D57815-91ED-43cb-92C2-25804820EDAC}">
            <c15:filteredLineSeries>
              <c15:ser>
                <c:idx val="3"/>
                <c:order val="0"/>
                <c:tx>
                  <c:strRef>
                    <c:extLst>
                      <c:ext uri="{02D57815-91ED-43cb-92C2-25804820EDAC}">
                        <c15:formulaRef>
                          <c15:sqref>Sheet1!$A$2</c15:sqref>
                        </c15:formulaRef>
                      </c:ext>
                    </c:extLst>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extLst>
                      <c:ext uri="{02D57815-91ED-43cb-92C2-25804820EDAC}">
                        <c15:formulaRef>
                          <c15:sqref>Sheet1!$B$1:$E$1</c15:sqref>
                        </c15:formulaRef>
                      </c:ext>
                    </c:extLst>
                    <c:strCache>
                      <c:ptCount val="4"/>
                      <c:pt idx="0">
                        <c:v>2016</c:v>
                      </c:pt>
                      <c:pt idx="1">
                        <c:v>2017</c:v>
                      </c:pt>
                      <c:pt idx="2">
                        <c:v>2018</c:v>
                      </c:pt>
                      <c:pt idx="3">
                        <c:v>2019</c:v>
                      </c:pt>
                    </c:strCache>
                  </c:strRef>
                </c:cat>
                <c:val>
                  <c:numRef>
                    <c:extLst>
                      <c:ext uri="{02D57815-91ED-43cb-92C2-25804820EDAC}">
                        <c15:formulaRef>
                          <c15:sqref>Sheet1!$B$2:$E$2</c15:sqref>
                        </c15:formulaRef>
                      </c:ext>
                    </c:extLst>
                    <c:numCache>
                      <c:formatCode>General</c:formatCode>
                      <c:ptCount val="4"/>
                      <c:pt idx="0">
                        <c:v>312.3</c:v>
                      </c:pt>
                      <c:pt idx="1">
                        <c:v>307.10000000000002</c:v>
                      </c:pt>
                      <c:pt idx="2">
                        <c:v>290.2</c:v>
                      </c:pt>
                      <c:pt idx="3">
                        <c:v>202.8</c:v>
                      </c:pt>
                    </c:numCache>
                  </c:numRef>
                </c:val>
                <c:smooth val="0"/>
                <c:extLst>
                  <c:ext xmlns:c16="http://schemas.microsoft.com/office/drawing/2014/chart" uri="{C3380CC4-5D6E-409C-BE32-E72D297353CC}">
                    <c16:uniqueId val="{00000005-A202-45B3-9E85-1041883BE8F9}"/>
                  </c:ext>
                </c:extLst>
              </c15:ser>
            </c15:filteredLineSeries>
          </c:ext>
        </c:extLst>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700"/>
          <c:min val="0"/>
        </c:scaling>
        <c:delete val="0"/>
        <c:axPos val="l"/>
        <c:majorGridlines/>
        <c:title>
          <c:tx>
            <c:rich>
              <a:bodyPr rot="-5400000" vert="horz"/>
              <a:lstStyle/>
              <a:p>
                <a:pPr>
                  <a:defRPr/>
                </a:pPr>
                <a:r>
                  <a:rPr lang="en-US"/>
                  <a:t>Visits per 100,000 Population</a:t>
                </a:r>
              </a:p>
            </c:rich>
          </c:tx>
          <c:layout>
            <c:manualLayout>
              <c:xMode val="edge"/>
              <c:yMode val="edge"/>
              <c:x val="2.0775007290755321E-3"/>
              <c:y val="0.15773311766261774"/>
            </c:manualLayout>
          </c:layout>
          <c:overlay val="0"/>
        </c:title>
        <c:numFmt formatCode="#,##0" sourceLinked="0"/>
        <c:majorTickMark val="out"/>
        <c:minorTickMark val="none"/>
        <c:tickLblPos val="nextTo"/>
        <c:crossAx val="123682176"/>
        <c:crosses val="autoZero"/>
        <c:crossBetween val="between"/>
        <c:majorUnit val="100"/>
      </c:valAx>
    </c:plotArea>
    <c:legend>
      <c:legendPos val="t"/>
      <c:layout>
        <c:manualLayout>
          <c:xMode val="edge"/>
          <c:yMode val="edge"/>
          <c:x val="2.1572784171209388E-3"/>
          <c:y val="3.968253968253968E-3"/>
          <c:w val="0.99568527491755854"/>
          <c:h val="0.13276989373462988"/>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62736949547971"/>
          <c:y val="0.12065773028371453"/>
          <c:w val="0.89381714785651789"/>
          <c:h val="0.78224596925384327"/>
        </c:manualLayout>
      </c:layout>
      <c:barChart>
        <c:barDir val="col"/>
        <c:grouping val="clustered"/>
        <c:varyColors val="0"/>
        <c:ser>
          <c:idx val="0"/>
          <c:order val="0"/>
          <c:tx>
            <c:strRef>
              <c:f>Sheet1!$A$2</c:f>
              <c:strCache>
                <c:ptCount val="1"/>
                <c:pt idx="0">
                  <c:v>Total</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F56B-44B1-B5EE-9AB415F3B67C}"/>
              </c:ext>
            </c:extLst>
          </c:dPt>
          <c:dPt>
            <c:idx val="1"/>
            <c:invertIfNegative val="0"/>
            <c:bubble3D val="0"/>
            <c:extLst>
              <c:ext xmlns:c16="http://schemas.microsoft.com/office/drawing/2014/chart" uri="{C3380CC4-5D6E-409C-BE32-E72D297353CC}">
                <c16:uniqueId val="{00000001-F56B-44B1-B5EE-9AB415F3B67C}"/>
              </c:ext>
            </c:extLst>
          </c:dPt>
          <c:cat>
            <c:strRef>
              <c:f>Sheet1!$B$1:$C$1</c:f>
              <c:strCache>
                <c:ptCount val="2"/>
                <c:pt idx="0">
                  <c:v>Dental Care</c:v>
                </c:pt>
                <c:pt idx="1">
                  <c:v>Medical Care</c:v>
                </c:pt>
              </c:strCache>
            </c:strRef>
          </c:cat>
          <c:val>
            <c:numRef>
              <c:f>Sheet1!$B$2:$C$2</c:f>
              <c:numCache>
                <c:formatCode>General</c:formatCode>
                <c:ptCount val="2"/>
                <c:pt idx="0">
                  <c:v>14.3</c:v>
                </c:pt>
                <c:pt idx="1">
                  <c:v>8.8000000000000007</c:v>
                </c:pt>
              </c:numCache>
            </c:numRef>
          </c:val>
          <c:extLst>
            <c:ext xmlns:c16="http://schemas.microsoft.com/office/drawing/2014/chart" uri="{C3380CC4-5D6E-409C-BE32-E72D297353CC}">
              <c16:uniqueId val="{00000002-F56B-44B1-B5EE-9AB415F3B67C}"/>
            </c:ext>
          </c:extLst>
        </c:ser>
        <c:ser>
          <c:idx val="1"/>
          <c:order val="1"/>
          <c:tx>
            <c:strRef>
              <c:f>Sheet1!$A$3</c:f>
              <c:strCache>
                <c:ptCount val="1"/>
                <c:pt idx="0">
                  <c:v>0-17</c:v>
                </c:pt>
              </c:strCache>
            </c:strRef>
          </c:tx>
          <c:spPr>
            <a:solidFill>
              <a:srgbClr val="FFC72C"/>
            </a:solidFill>
          </c:spPr>
          <c:invertIfNegative val="0"/>
          <c:cat>
            <c:strRef>
              <c:f>Sheet1!$B$1:$C$1</c:f>
              <c:strCache>
                <c:ptCount val="2"/>
                <c:pt idx="0">
                  <c:v>Dental Care</c:v>
                </c:pt>
                <c:pt idx="1">
                  <c:v>Medical Care</c:v>
                </c:pt>
              </c:strCache>
            </c:strRef>
          </c:cat>
          <c:val>
            <c:numRef>
              <c:f>Sheet1!$B$3:$C$3</c:f>
              <c:numCache>
                <c:formatCode>General</c:formatCode>
                <c:ptCount val="2"/>
                <c:pt idx="0">
                  <c:v>5.6</c:v>
                </c:pt>
                <c:pt idx="1">
                  <c:v>2.9</c:v>
                </c:pt>
              </c:numCache>
            </c:numRef>
          </c:val>
          <c:extLst>
            <c:ext xmlns:c16="http://schemas.microsoft.com/office/drawing/2014/chart" uri="{C3380CC4-5D6E-409C-BE32-E72D297353CC}">
              <c16:uniqueId val="{00000003-F56B-44B1-B5EE-9AB415F3B67C}"/>
            </c:ext>
          </c:extLst>
        </c:ser>
        <c:ser>
          <c:idx val="2"/>
          <c:order val="2"/>
          <c:tx>
            <c:strRef>
              <c:f>Sheet1!$A$4</c:f>
              <c:strCache>
                <c:ptCount val="1"/>
                <c:pt idx="0">
                  <c:v>18-44</c:v>
                </c:pt>
              </c:strCache>
            </c:strRef>
          </c:tx>
          <c:spPr>
            <a:solidFill>
              <a:srgbClr val="671E75"/>
            </a:solidFill>
            <a:ln>
              <a:noFill/>
            </a:ln>
          </c:spPr>
          <c:invertIfNegative val="0"/>
          <c:cat>
            <c:strRef>
              <c:f>Sheet1!$B$1:$C$1</c:f>
              <c:strCache>
                <c:ptCount val="2"/>
                <c:pt idx="0">
                  <c:v>Dental Care</c:v>
                </c:pt>
                <c:pt idx="1">
                  <c:v>Medical Care</c:v>
                </c:pt>
              </c:strCache>
            </c:strRef>
          </c:cat>
          <c:val>
            <c:numRef>
              <c:f>Sheet1!$B$4:$C$4</c:f>
              <c:numCache>
                <c:formatCode>General</c:formatCode>
                <c:ptCount val="2"/>
                <c:pt idx="0">
                  <c:v>16.100000000000001</c:v>
                </c:pt>
                <c:pt idx="1">
                  <c:v>11.5</c:v>
                </c:pt>
              </c:numCache>
            </c:numRef>
          </c:val>
          <c:extLst>
            <c:ext xmlns:c16="http://schemas.microsoft.com/office/drawing/2014/chart" uri="{C3380CC4-5D6E-409C-BE32-E72D297353CC}">
              <c16:uniqueId val="{00000004-F56B-44B1-B5EE-9AB415F3B67C}"/>
            </c:ext>
          </c:extLst>
        </c:ser>
        <c:ser>
          <c:idx val="3"/>
          <c:order val="3"/>
          <c:tx>
            <c:strRef>
              <c:f>Sheet1!$A$5</c:f>
              <c:strCache>
                <c:ptCount val="1"/>
                <c:pt idx="0">
                  <c:v>45-64</c:v>
                </c:pt>
              </c:strCache>
            </c:strRef>
          </c:tx>
          <c:spPr>
            <a:solidFill>
              <a:sysClr val="windowText" lastClr="000000"/>
            </a:solidFill>
          </c:spPr>
          <c:invertIfNegative val="0"/>
          <c:dPt>
            <c:idx val="0"/>
            <c:invertIfNegative val="0"/>
            <c:bubble3D val="0"/>
            <c:extLst>
              <c:ext xmlns:c16="http://schemas.microsoft.com/office/drawing/2014/chart" uri="{C3380CC4-5D6E-409C-BE32-E72D297353CC}">
                <c16:uniqueId val="{00000005-F56B-44B1-B5EE-9AB415F3B67C}"/>
              </c:ext>
            </c:extLst>
          </c:dPt>
          <c:cat>
            <c:strRef>
              <c:f>Sheet1!$B$1:$C$1</c:f>
              <c:strCache>
                <c:ptCount val="2"/>
                <c:pt idx="0">
                  <c:v>Dental Care</c:v>
                </c:pt>
                <c:pt idx="1">
                  <c:v>Medical Care</c:v>
                </c:pt>
              </c:strCache>
            </c:strRef>
          </c:cat>
          <c:val>
            <c:numRef>
              <c:f>Sheet1!$B$5:$C$5</c:f>
              <c:numCache>
                <c:formatCode>General</c:formatCode>
                <c:ptCount val="2"/>
                <c:pt idx="0">
                  <c:v>19</c:v>
                </c:pt>
                <c:pt idx="1">
                  <c:v>12.6</c:v>
                </c:pt>
              </c:numCache>
            </c:numRef>
          </c:val>
          <c:extLst>
            <c:ext xmlns:c16="http://schemas.microsoft.com/office/drawing/2014/chart" uri="{C3380CC4-5D6E-409C-BE32-E72D297353CC}">
              <c16:uniqueId val="{00000006-F56B-44B1-B5EE-9AB415F3B67C}"/>
            </c:ext>
          </c:extLst>
        </c:ser>
        <c:ser>
          <c:idx val="4"/>
          <c:order val="4"/>
          <c:tx>
            <c:strRef>
              <c:f>Sheet1!$A$6</c:f>
              <c:strCache>
                <c:ptCount val="1"/>
                <c:pt idx="0">
                  <c:v>65+</c:v>
                </c:pt>
              </c:strCache>
            </c:strRef>
          </c:tx>
          <c:spPr>
            <a:pattFill prst="ltUpDiag">
              <a:fgClr>
                <a:srgbClr val="005EB8"/>
              </a:fgClr>
              <a:bgClr>
                <a:sysClr val="window" lastClr="FFFFFF"/>
              </a:bgClr>
            </a:pattFill>
          </c:spPr>
          <c:invertIfNegative val="0"/>
          <c:cat>
            <c:strRef>
              <c:f>Sheet1!$B$1:$C$1</c:f>
              <c:strCache>
                <c:ptCount val="2"/>
                <c:pt idx="0">
                  <c:v>Dental Care</c:v>
                </c:pt>
                <c:pt idx="1">
                  <c:v>Medical Care</c:v>
                </c:pt>
              </c:strCache>
            </c:strRef>
          </c:cat>
          <c:val>
            <c:numRef>
              <c:f>Sheet1!$B$6:$C$6</c:f>
              <c:numCache>
                <c:formatCode>General</c:formatCode>
                <c:ptCount val="2"/>
                <c:pt idx="0">
                  <c:v>15.5</c:v>
                </c:pt>
                <c:pt idx="1">
                  <c:v>5.0999999999999996</c:v>
                </c:pt>
              </c:numCache>
            </c:numRef>
          </c:val>
          <c:extLst>
            <c:ext xmlns:c16="http://schemas.microsoft.com/office/drawing/2014/chart" uri="{C3380CC4-5D6E-409C-BE32-E72D297353CC}">
              <c16:uniqueId val="{00000007-F56B-44B1-B5EE-9AB415F3B67C}"/>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4.6889277729172743E-3"/>
              <c:y val="0.40536964129483821"/>
            </c:manualLayout>
          </c:layout>
          <c:overlay val="0"/>
        </c:title>
        <c:numFmt formatCode="0" sourceLinked="0"/>
        <c:majorTickMark val="out"/>
        <c:minorTickMark val="none"/>
        <c:tickLblPos val="nextTo"/>
        <c:crossAx val="155088384"/>
        <c:crosses val="autoZero"/>
        <c:crossBetween val="between"/>
        <c:majorUnit val="5"/>
      </c:valAx>
    </c:plotArea>
    <c:legend>
      <c:legendPos val="t"/>
      <c:layout>
        <c:manualLayout>
          <c:xMode val="edge"/>
          <c:yMode val="edge"/>
          <c:x val="1.4433872849227332E-3"/>
          <c:y val="2.3809523809523808E-2"/>
          <c:w val="0.9947982283464567"/>
          <c:h val="6.7711223597050368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790059896359111E-2"/>
          <c:y val="0.1074090174110921"/>
          <c:w val="0.88990107005855035"/>
          <c:h val="0.77431154439028471"/>
        </c:manualLayout>
      </c:layout>
      <c:lineChart>
        <c:grouping val="standard"/>
        <c:varyColors val="0"/>
        <c:ser>
          <c:idx val="3"/>
          <c:order val="0"/>
          <c:tx>
            <c:strRef>
              <c:f>Analysis!$D$15</c:f>
              <c:strCache>
                <c:ptCount val="1"/>
                <c:pt idx="0">
                  <c:v>0-17</c:v>
                </c:pt>
              </c:strCache>
            </c:strRef>
          </c:tx>
          <c:spPr>
            <a:ln w="25400">
              <a:solidFill>
                <a:sysClr val="windowText" lastClr="000000"/>
              </a:solidFill>
            </a:ln>
          </c:spPr>
          <c:marker>
            <c:symbol val="circle"/>
            <c:size val="7"/>
            <c:spPr>
              <a:solidFill>
                <a:sysClr val="windowText" lastClr="000000"/>
              </a:solidFill>
              <a:ln>
                <a:noFill/>
              </a:ln>
            </c:spPr>
          </c:marker>
          <c:cat>
            <c:strRef>
              <c:f>Analysis!$E$14:$AB$14</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Analysis!$E$15:$AB$15</c:f>
              <c:numCache>
                <c:formatCode>General</c:formatCode>
                <c:ptCount val="14"/>
                <c:pt idx="0">
                  <c:v>50.1</c:v>
                </c:pt>
                <c:pt idx="1">
                  <c:v>47.3</c:v>
                </c:pt>
                <c:pt idx="2">
                  <c:v>47.4</c:v>
                </c:pt>
                <c:pt idx="3">
                  <c:v>47.2</c:v>
                </c:pt>
                <c:pt idx="4">
                  <c:v>44.7</c:v>
                </c:pt>
                <c:pt idx="5">
                  <c:v>45.8</c:v>
                </c:pt>
                <c:pt idx="6">
                  <c:v>45.7</c:v>
                </c:pt>
                <c:pt idx="7">
                  <c:v>46.9</c:v>
                </c:pt>
                <c:pt idx="8">
                  <c:v>46.5</c:v>
                </c:pt>
                <c:pt idx="9">
                  <c:v>47.5</c:v>
                </c:pt>
                <c:pt idx="10">
                  <c:v>47.7</c:v>
                </c:pt>
                <c:pt idx="11">
                  <c:v>51.5</c:v>
                </c:pt>
                <c:pt idx="12">
                  <c:v>53.2</c:v>
                </c:pt>
                <c:pt idx="13">
                  <c:v>52</c:v>
                </c:pt>
              </c:numCache>
            </c:numRef>
          </c:val>
          <c:smooth val="0"/>
          <c:extLst>
            <c:ext xmlns:c16="http://schemas.microsoft.com/office/drawing/2014/chart" uri="{C3380CC4-5D6E-409C-BE32-E72D297353CC}">
              <c16:uniqueId val="{00000000-26BA-4449-BE53-998E905CAF5A}"/>
            </c:ext>
          </c:extLst>
        </c:ser>
        <c:ser>
          <c:idx val="0"/>
          <c:order val="1"/>
          <c:tx>
            <c:strRef>
              <c:f>Analysis!$D$16</c:f>
              <c:strCache>
                <c:ptCount val="1"/>
                <c:pt idx="0">
                  <c:v>18-44</c:v>
                </c:pt>
              </c:strCache>
            </c:strRef>
          </c:tx>
          <c:spPr>
            <a:ln>
              <a:solidFill>
                <a:srgbClr val="005EB8"/>
              </a:solidFill>
            </a:ln>
          </c:spPr>
          <c:marker>
            <c:symbol val="square"/>
            <c:size val="7"/>
            <c:spPr>
              <a:solidFill>
                <a:srgbClr val="005EB8"/>
              </a:solidFill>
              <a:ln>
                <a:noFill/>
              </a:ln>
            </c:spPr>
          </c:marker>
          <c:cat>
            <c:strRef>
              <c:f>Analysis!$E$14:$AB$14</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Analysis!$E$16:$AB$16</c:f>
              <c:numCache>
                <c:formatCode>General</c:formatCode>
                <c:ptCount val="14"/>
                <c:pt idx="0">
                  <c:v>53.6</c:v>
                </c:pt>
                <c:pt idx="1">
                  <c:v>52.5</c:v>
                </c:pt>
                <c:pt idx="2">
                  <c:v>51.6</c:v>
                </c:pt>
                <c:pt idx="3">
                  <c:v>49.9</c:v>
                </c:pt>
                <c:pt idx="4">
                  <c:v>50.5</c:v>
                </c:pt>
                <c:pt idx="5">
                  <c:v>51.7</c:v>
                </c:pt>
                <c:pt idx="6">
                  <c:v>51.4</c:v>
                </c:pt>
                <c:pt idx="7">
                  <c:v>51</c:v>
                </c:pt>
                <c:pt idx="8">
                  <c:v>52.4</c:v>
                </c:pt>
                <c:pt idx="9">
                  <c:v>54.2</c:v>
                </c:pt>
                <c:pt idx="10">
                  <c:v>55.6</c:v>
                </c:pt>
                <c:pt idx="11">
                  <c:v>56.9</c:v>
                </c:pt>
                <c:pt idx="12">
                  <c:v>60.4</c:v>
                </c:pt>
                <c:pt idx="13">
                  <c:v>60.5</c:v>
                </c:pt>
              </c:numCache>
            </c:numRef>
          </c:val>
          <c:smooth val="0"/>
          <c:extLst>
            <c:ext xmlns:c16="http://schemas.microsoft.com/office/drawing/2014/chart" uri="{C3380CC4-5D6E-409C-BE32-E72D297353CC}">
              <c16:uniqueId val="{00000001-26BA-4449-BE53-998E905CAF5A}"/>
            </c:ext>
          </c:extLst>
        </c:ser>
        <c:ser>
          <c:idx val="1"/>
          <c:order val="2"/>
          <c:tx>
            <c:strRef>
              <c:f>Analysis!$D$17</c:f>
              <c:strCache>
                <c:ptCount val="1"/>
                <c:pt idx="0">
                  <c:v>45-64</c:v>
                </c:pt>
              </c:strCache>
            </c:strRef>
          </c:tx>
          <c:spPr>
            <a:ln>
              <a:solidFill>
                <a:srgbClr val="671E75"/>
              </a:solidFill>
            </a:ln>
          </c:spPr>
          <c:marker>
            <c:symbol val="triangle"/>
            <c:size val="8"/>
            <c:spPr>
              <a:solidFill>
                <a:srgbClr val="671E75"/>
              </a:solidFill>
              <a:ln>
                <a:noFill/>
              </a:ln>
            </c:spPr>
          </c:marker>
          <c:cat>
            <c:strRef>
              <c:f>Analysis!$E$14:$AB$14</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Analysis!$E$17:$AB$17</c:f>
              <c:numCache>
                <c:formatCode>General</c:formatCode>
                <c:ptCount val="14"/>
                <c:pt idx="0">
                  <c:v>58.6</c:v>
                </c:pt>
                <c:pt idx="1">
                  <c:v>59.1</c:v>
                </c:pt>
                <c:pt idx="2">
                  <c:v>56.4</c:v>
                </c:pt>
                <c:pt idx="3">
                  <c:v>56.5</c:v>
                </c:pt>
                <c:pt idx="4">
                  <c:v>55.7</c:v>
                </c:pt>
                <c:pt idx="5">
                  <c:v>55.1</c:v>
                </c:pt>
                <c:pt idx="6">
                  <c:v>54.5</c:v>
                </c:pt>
                <c:pt idx="7">
                  <c:v>54.8</c:v>
                </c:pt>
                <c:pt idx="8">
                  <c:v>57</c:v>
                </c:pt>
                <c:pt idx="9">
                  <c:v>57.3</c:v>
                </c:pt>
                <c:pt idx="10">
                  <c:v>57.4</c:v>
                </c:pt>
                <c:pt idx="11">
                  <c:v>59.3</c:v>
                </c:pt>
                <c:pt idx="12">
                  <c:v>61.9</c:v>
                </c:pt>
                <c:pt idx="13">
                  <c:v>62.4</c:v>
                </c:pt>
              </c:numCache>
            </c:numRef>
          </c:val>
          <c:smooth val="0"/>
          <c:extLst>
            <c:ext xmlns:c16="http://schemas.microsoft.com/office/drawing/2014/chart" uri="{C3380CC4-5D6E-409C-BE32-E72D297353CC}">
              <c16:uniqueId val="{00000002-26BA-4449-BE53-998E905CAF5A}"/>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60000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0"/>
              <c:y val="0.3912854643169603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7.4216961901092338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Uninsurance</a:t>
            </a:r>
          </a:p>
        </c:rich>
      </c:tx>
      <c:layout>
        <c:manualLayout>
          <c:xMode val="edge"/>
          <c:yMode val="edge"/>
          <c:x val="0.43042196648495862"/>
          <c:y val="4.1823504809703057E-3"/>
        </c:manualLayout>
      </c:layout>
      <c:overlay val="0"/>
    </c:title>
    <c:autoTitleDeleted val="0"/>
    <c:plotArea>
      <c:layout>
        <c:manualLayout>
          <c:layoutTarget val="inner"/>
          <c:xMode val="edge"/>
          <c:yMode val="edge"/>
          <c:x val="9.7979367162438033E-2"/>
          <c:y val="0.24090905662654233"/>
          <c:w val="0.89631124234470694"/>
          <c:h val="0.62005007994690331"/>
        </c:manualLayout>
      </c:layout>
      <c:lineChart>
        <c:grouping val="standard"/>
        <c:varyColors val="0"/>
        <c:ser>
          <c:idx val="3"/>
          <c:order val="0"/>
          <c:tx>
            <c:strRef>
              <c:f>Analysis!$D$6</c:f>
              <c:strCache>
                <c:ptCount val="1"/>
                <c:pt idx="0">
                  <c:v>0-17 </c:v>
                </c:pt>
              </c:strCache>
            </c:strRef>
          </c:tx>
          <c:spPr>
            <a:ln w="25400">
              <a:solidFill>
                <a:sysClr val="windowText" lastClr="000000"/>
              </a:solidFill>
            </a:ln>
          </c:spPr>
          <c:marker>
            <c:symbol val="circle"/>
            <c:size val="7"/>
            <c:spPr>
              <a:solidFill>
                <a:sysClr val="windowText" lastClr="000000"/>
              </a:solidFill>
              <a:ln>
                <a:noFill/>
              </a:ln>
            </c:spPr>
          </c:marker>
          <c:cat>
            <c:numRef>
              <c:f>Analysis!$E$5:$AE$5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Analysis!$E$6:$AE$6</c:f>
              <c:numCache>
                <c:formatCode>General</c:formatCode>
                <c:ptCount val="14"/>
                <c:pt idx="0">
                  <c:v>18.2</c:v>
                </c:pt>
                <c:pt idx="1">
                  <c:v>19.7</c:v>
                </c:pt>
                <c:pt idx="2">
                  <c:v>20.100000000000001</c:v>
                </c:pt>
                <c:pt idx="3">
                  <c:v>16.7</c:v>
                </c:pt>
                <c:pt idx="4">
                  <c:v>15.8</c:v>
                </c:pt>
                <c:pt idx="5">
                  <c:v>15.1</c:v>
                </c:pt>
                <c:pt idx="6">
                  <c:v>14.3</c:v>
                </c:pt>
                <c:pt idx="7">
                  <c:v>14.4</c:v>
                </c:pt>
                <c:pt idx="8">
                  <c:v>13.4</c:v>
                </c:pt>
                <c:pt idx="9">
                  <c:v>12.9</c:v>
                </c:pt>
                <c:pt idx="10">
                  <c:v>12.5</c:v>
                </c:pt>
                <c:pt idx="11">
                  <c:v>11.1</c:v>
                </c:pt>
                <c:pt idx="12">
                  <c:v>9.1999999999999993</c:v>
                </c:pt>
                <c:pt idx="13">
                  <c:v>9.9</c:v>
                </c:pt>
              </c:numCache>
            </c:numRef>
          </c:val>
          <c:smooth val="0"/>
          <c:extLst>
            <c:ext xmlns:c16="http://schemas.microsoft.com/office/drawing/2014/chart" uri="{C3380CC4-5D6E-409C-BE32-E72D297353CC}">
              <c16:uniqueId val="{00000000-7411-4E64-9E27-4CBE97FD6777}"/>
            </c:ext>
          </c:extLst>
        </c:ser>
        <c:ser>
          <c:idx val="0"/>
          <c:order val="1"/>
          <c:tx>
            <c:strRef>
              <c:f>Analysis!$D$7</c:f>
              <c:strCache>
                <c:ptCount val="1"/>
                <c:pt idx="0">
                  <c:v>18-44 </c:v>
                </c:pt>
              </c:strCache>
            </c:strRef>
          </c:tx>
          <c:spPr>
            <a:ln>
              <a:solidFill>
                <a:srgbClr val="005EB8"/>
              </a:solidFill>
            </a:ln>
          </c:spPr>
          <c:marker>
            <c:symbol val="square"/>
            <c:size val="7"/>
            <c:spPr>
              <a:solidFill>
                <a:srgbClr val="005EB8"/>
              </a:solidFill>
              <a:ln>
                <a:noFill/>
              </a:ln>
            </c:spPr>
          </c:marker>
          <c:cat>
            <c:numRef>
              <c:f>Analysis!$E$5:$AE$5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Analysis!$E$7:$AE$7</c:f>
              <c:numCache>
                <c:formatCode>General</c:formatCode>
                <c:ptCount val="14"/>
                <c:pt idx="0">
                  <c:v>35.200000000000003</c:v>
                </c:pt>
                <c:pt idx="1">
                  <c:v>36</c:v>
                </c:pt>
                <c:pt idx="2">
                  <c:v>37</c:v>
                </c:pt>
                <c:pt idx="3">
                  <c:v>36.4</c:v>
                </c:pt>
                <c:pt idx="4">
                  <c:v>35.700000000000003</c:v>
                </c:pt>
                <c:pt idx="5">
                  <c:v>34</c:v>
                </c:pt>
                <c:pt idx="6">
                  <c:v>34.9</c:v>
                </c:pt>
                <c:pt idx="7">
                  <c:v>36.1</c:v>
                </c:pt>
                <c:pt idx="8">
                  <c:v>32.5</c:v>
                </c:pt>
                <c:pt idx="9">
                  <c:v>28</c:v>
                </c:pt>
                <c:pt idx="10">
                  <c:v>26.1</c:v>
                </c:pt>
                <c:pt idx="11">
                  <c:v>25.4</c:v>
                </c:pt>
                <c:pt idx="12">
                  <c:v>23.3</c:v>
                </c:pt>
                <c:pt idx="13">
                  <c:v>23.7</c:v>
                </c:pt>
              </c:numCache>
            </c:numRef>
          </c:val>
          <c:smooth val="0"/>
          <c:extLst>
            <c:ext xmlns:c16="http://schemas.microsoft.com/office/drawing/2014/chart" uri="{C3380CC4-5D6E-409C-BE32-E72D297353CC}">
              <c16:uniqueId val="{00000001-7411-4E64-9E27-4CBE97FD6777}"/>
            </c:ext>
          </c:extLst>
        </c:ser>
        <c:ser>
          <c:idx val="1"/>
          <c:order val="2"/>
          <c:tx>
            <c:strRef>
              <c:f>Analysis!$D$8</c:f>
              <c:strCache>
                <c:ptCount val="1"/>
                <c:pt idx="0">
                  <c:v>45-64 </c:v>
                </c:pt>
              </c:strCache>
            </c:strRef>
          </c:tx>
          <c:spPr>
            <a:ln>
              <a:solidFill>
                <a:srgbClr val="671E75"/>
              </a:solidFill>
            </a:ln>
          </c:spPr>
          <c:marker>
            <c:symbol val="triangle"/>
            <c:size val="8"/>
            <c:spPr>
              <a:solidFill>
                <a:srgbClr val="671E75"/>
              </a:solidFill>
              <a:ln>
                <a:noFill/>
              </a:ln>
            </c:spPr>
          </c:marker>
          <c:cat>
            <c:numRef>
              <c:f>Analysis!$E$5:$AE$5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Analysis!$E$8:$AE$8</c:f>
              <c:numCache>
                <c:formatCode>General</c:formatCode>
                <c:ptCount val="14"/>
                <c:pt idx="0">
                  <c:v>20.6</c:v>
                </c:pt>
                <c:pt idx="1">
                  <c:v>20.9</c:v>
                </c:pt>
                <c:pt idx="2">
                  <c:v>23</c:v>
                </c:pt>
                <c:pt idx="3">
                  <c:v>23.3</c:v>
                </c:pt>
                <c:pt idx="4">
                  <c:v>22</c:v>
                </c:pt>
                <c:pt idx="5">
                  <c:v>22.3</c:v>
                </c:pt>
                <c:pt idx="6">
                  <c:v>22.4</c:v>
                </c:pt>
                <c:pt idx="7">
                  <c:v>23.6</c:v>
                </c:pt>
                <c:pt idx="8">
                  <c:v>21.4</c:v>
                </c:pt>
                <c:pt idx="9">
                  <c:v>17.8</c:v>
                </c:pt>
                <c:pt idx="10">
                  <c:v>16.7</c:v>
                </c:pt>
                <c:pt idx="11">
                  <c:v>16.2</c:v>
                </c:pt>
                <c:pt idx="12">
                  <c:v>15.4</c:v>
                </c:pt>
                <c:pt idx="13">
                  <c:v>14.6</c:v>
                </c:pt>
              </c:numCache>
            </c:numRef>
          </c:val>
          <c:smooth val="0"/>
          <c:extLst>
            <c:ext xmlns:c16="http://schemas.microsoft.com/office/drawing/2014/chart" uri="{C3380CC4-5D6E-409C-BE32-E72D297353CC}">
              <c16:uniqueId val="{00000002-7411-4E64-9E27-4CBE97FD677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4.6296296296296294E-3"/>
              <c:y val="0.3910923311310223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0.12878993574079103"/>
          <c:w val="0.99568527491755854"/>
          <c:h val="7.7392750475156105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07819335083115"/>
          <c:y val="0.22214109531489287"/>
          <c:w val="0.87113425925925914"/>
          <c:h val="0.69377668152926664"/>
        </c:manualLayout>
      </c:layout>
      <c:lineChart>
        <c:grouping val="standard"/>
        <c:varyColors val="0"/>
        <c:ser>
          <c:idx val="3"/>
          <c:order val="0"/>
          <c:tx>
            <c:strRef>
              <c:f>Sheet1!$A$2</c:f>
              <c:strCache>
                <c:ptCount val="1"/>
                <c:pt idx="0">
                  <c:v>Unintentional Injury</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2016</c:v>
                </c:pt>
                <c:pt idx="1">
                  <c:v>2017</c:v>
                </c:pt>
                <c:pt idx="2">
                  <c:v>2018</c:v>
                </c:pt>
                <c:pt idx="3">
                  <c:v>2019</c:v>
                </c:pt>
                <c:pt idx="4">
                  <c:v>2020</c:v>
                </c:pt>
              </c:strCache>
            </c:strRef>
          </c:cat>
          <c:val>
            <c:numRef>
              <c:f>Sheet1!$B$2:$F$2</c:f>
              <c:numCache>
                <c:formatCode>General</c:formatCode>
                <c:ptCount val="5"/>
                <c:pt idx="0">
                  <c:v>1021.8</c:v>
                </c:pt>
                <c:pt idx="1">
                  <c:v>1064.0999999999999</c:v>
                </c:pt>
                <c:pt idx="2">
                  <c:v>1009.6</c:v>
                </c:pt>
                <c:pt idx="3">
                  <c:v>1023.7</c:v>
                </c:pt>
                <c:pt idx="4">
                  <c:v>1271.2</c:v>
                </c:pt>
              </c:numCache>
            </c:numRef>
          </c:val>
          <c:smooth val="0"/>
          <c:extLst>
            <c:ext xmlns:c16="http://schemas.microsoft.com/office/drawing/2014/chart" uri="{C3380CC4-5D6E-409C-BE32-E72D297353CC}">
              <c16:uniqueId val="{00000000-7DE4-4A00-9B58-E49A0F8ABFAD}"/>
            </c:ext>
          </c:extLst>
        </c:ser>
        <c:ser>
          <c:idx val="0"/>
          <c:order val="1"/>
          <c:tx>
            <c:strRef>
              <c:f>Sheet1!$A$3</c:f>
              <c:strCache>
                <c:ptCount val="1"/>
                <c:pt idx="0">
                  <c:v>Malignant Neoplasms</c:v>
                </c:pt>
              </c:strCache>
            </c:strRef>
          </c:tx>
          <c:spPr>
            <a:ln>
              <a:solidFill>
                <a:srgbClr val="005EB8"/>
              </a:solidFill>
            </a:ln>
          </c:spPr>
          <c:marker>
            <c:symbol val="square"/>
            <c:size val="7"/>
            <c:spPr>
              <a:solidFill>
                <a:srgbClr val="005EB8"/>
              </a:solidFill>
              <a:ln>
                <a:noFill/>
              </a:ln>
            </c:spPr>
          </c:marker>
          <c:cat>
            <c:strRef>
              <c:f>Sheet1!$B$1:$F$1</c:f>
              <c:strCache>
                <c:ptCount val="5"/>
                <c:pt idx="0">
                  <c:v>2016</c:v>
                </c:pt>
                <c:pt idx="1">
                  <c:v>2017</c:v>
                </c:pt>
                <c:pt idx="2">
                  <c:v>2018</c:v>
                </c:pt>
                <c:pt idx="3">
                  <c:v>2019</c:v>
                </c:pt>
                <c:pt idx="4">
                  <c:v>2020</c:v>
                </c:pt>
              </c:strCache>
            </c:strRef>
          </c:cat>
          <c:val>
            <c:numRef>
              <c:f>Sheet1!$B$3:$F$3</c:f>
              <c:numCache>
                <c:formatCode>General</c:formatCode>
                <c:ptCount val="5"/>
                <c:pt idx="0">
                  <c:v>578.5</c:v>
                </c:pt>
                <c:pt idx="1">
                  <c:v>560.5</c:v>
                </c:pt>
                <c:pt idx="2">
                  <c:v>547.4</c:v>
                </c:pt>
                <c:pt idx="3">
                  <c:v>533.29999999999995</c:v>
                </c:pt>
                <c:pt idx="4">
                  <c:v>525.70000000000005</c:v>
                </c:pt>
              </c:numCache>
            </c:numRef>
          </c:val>
          <c:smooth val="0"/>
          <c:extLst>
            <c:ext xmlns:c16="http://schemas.microsoft.com/office/drawing/2014/chart" uri="{C3380CC4-5D6E-409C-BE32-E72D297353CC}">
              <c16:uniqueId val="{00000001-7DE4-4A00-9B58-E49A0F8ABFAD}"/>
            </c:ext>
          </c:extLst>
        </c:ser>
        <c:ser>
          <c:idx val="1"/>
          <c:order val="2"/>
          <c:tx>
            <c:strRef>
              <c:f>Sheet1!$A$4</c:f>
              <c:strCache>
                <c:ptCount val="1"/>
                <c:pt idx="0">
                  <c:v>Heart Disease</c:v>
                </c:pt>
              </c:strCache>
            </c:strRef>
          </c:tx>
          <c:spPr>
            <a:ln>
              <a:solidFill>
                <a:srgbClr val="671E75"/>
              </a:solidFill>
            </a:ln>
          </c:spPr>
          <c:marker>
            <c:symbol val="triangle"/>
            <c:size val="8"/>
            <c:spPr>
              <a:solidFill>
                <a:srgbClr val="671E75"/>
              </a:solidFill>
              <a:ln>
                <a:noFill/>
              </a:ln>
            </c:spPr>
          </c:marker>
          <c:cat>
            <c:strRef>
              <c:f>Sheet1!$B$1:$F$1</c:f>
              <c:strCache>
                <c:ptCount val="5"/>
                <c:pt idx="0">
                  <c:v>2016</c:v>
                </c:pt>
                <c:pt idx="1">
                  <c:v>2017</c:v>
                </c:pt>
                <c:pt idx="2">
                  <c:v>2018</c:v>
                </c:pt>
                <c:pt idx="3">
                  <c:v>2019</c:v>
                </c:pt>
                <c:pt idx="4">
                  <c:v>2020</c:v>
                </c:pt>
              </c:strCache>
            </c:strRef>
          </c:cat>
          <c:val>
            <c:numRef>
              <c:f>Sheet1!$B$4:$F$4</c:f>
              <c:numCache>
                <c:formatCode>General</c:formatCode>
                <c:ptCount val="5"/>
                <c:pt idx="0">
                  <c:v>466</c:v>
                </c:pt>
                <c:pt idx="1">
                  <c:v>462.1</c:v>
                </c:pt>
                <c:pt idx="2">
                  <c:v>460.7</c:v>
                </c:pt>
                <c:pt idx="3">
                  <c:v>453.2</c:v>
                </c:pt>
                <c:pt idx="4">
                  <c:v>503.1</c:v>
                </c:pt>
              </c:numCache>
            </c:numRef>
          </c:val>
          <c:smooth val="0"/>
          <c:extLst>
            <c:ext xmlns:c16="http://schemas.microsoft.com/office/drawing/2014/chart" uri="{C3380CC4-5D6E-409C-BE32-E72D297353CC}">
              <c16:uniqueId val="{00000002-7DE4-4A00-9B58-E49A0F8ABFAD}"/>
            </c:ext>
          </c:extLst>
        </c:ser>
        <c:ser>
          <c:idx val="2"/>
          <c:order val="3"/>
          <c:tx>
            <c:strRef>
              <c:f>Sheet1!$A$5</c:f>
              <c:strCache>
                <c:ptCount val="1"/>
                <c:pt idx="0">
                  <c:v>Suicide</c:v>
                </c:pt>
              </c:strCache>
            </c:strRef>
          </c:tx>
          <c:spPr>
            <a:ln>
              <a:solidFill>
                <a:srgbClr val="FFC72C"/>
              </a:solidFill>
            </a:ln>
          </c:spPr>
          <c:marker>
            <c:symbol val="diamond"/>
            <c:size val="9"/>
            <c:spPr>
              <a:solidFill>
                <a:srgbClr val="FFC72C"/>
              </a:solidFill>
              <a:ln>
                <a:noFill/>
              </a:ln>
            </c:spPr>
          </c:marker>
          <c:cat>
            <c:strRef>
              <c:f>Sheet1!$B$1:$F$1</c:f>
              <c:strCache>
                <c:ptCount val="5"/>
                <c:pt idx="0">
                  <c:v>2016</c:v>
                </c:pt>
                <c:pt idx="1">
                  <c:v>2017</c:v>
                </c:pt>
                <c:pt idx="2">
                  <c:v>2018</c:v>
                </c:pt>
                <c:pt idx="3">
                  <c:v>2019</c:v>
                </c:pt>
                <c:pt idx="4">
                  <c:v>2020</c:v>
                </c:pt>
              </c:strCache>
            </c:strRef>
          </c:cat>
          <c:val>
            <c:numRef>
              <c:f>Sheet1!$B$5:$F$5</c:f>
              <c:numCache>
                <c:formatCode>General</c:formatCode>
                <c:ptCount val="5"/>
                <c:pt idx="0">
                  <c:v>332.6</c:v>
                </c:pt>
                <c:pt idx="1">
                  <c:v>355.1</c:v>
                </c:pt>
                <c:pt idx="2">
                  <c:v>357.9</c:v>
                </c:pt>
                <c:pt idx="3">
                  <c:v>350</c:v>
                </c:pt>
                <c:pt idx="4">
                  <c:v>349</c:v>
                </c:pt>
              </c:numCache>
            </c:numRef>
          </c:val>
          <c:smooth val="0"/>
          <c:extLst>
            <c:ext xmlns:c16="http://schemas.microsoft.com/office/drawing/2014/chart" uri="{C3380CC4-5D6E-409C-BE32-E72D297353CC}">
              <c16:uniqueId val="{00000003-7DE4-4A00-9B58-E49A0F8ABFAD}"/>
            </c:ext>
          </c:extLst>
        </c:ser>
        <c:ser>
          <c:idx val="4"/>
          <c:order val="4"/>
          <c:tx>
            <c:strRef>
              <c:f>Sheet1!$A$6</c:f>
              <c:strCache>
                <c:ptCount val="1"/>
                <c:pt idx="0">
                  <c:v>Homicide</c:v>
                </c:pt>
              </c:strCache>
            </c:strRef>
          </c:tx>
          <c:spPr>
            <a:ln w="25400">
              <a:solidFill>
                <a:srgbClr val="70AD47">
                  <a:lumMod val="75000"/>
                </a:srgbClr>
              </a:solidFill>
            </a:ln>
          </c:spPr>
          <c:marker>
            <c:symbol val="star"/>
            <c:size val="7"/>
            <c:spPr>
              <a:noFill/>
              <a:ln>
                <a:solidFill>
                  <a:srgbClr val="548235"/>
                </a:solidFill>
              </a:ln>
            </c:spPr>
          </c:marker>
          <c:cat>
            <c:strRef>
              <c:f>Sheet1!$B$1:$F$1</c:f>
              <c:strCache>
                <c:ptCount val="5"/>
                <c:pt idx="0">
                  <c:v>2016</c:v>
                </c:pt>
                <c:pt idx="1">
                  <c:v>2017</c:v>
                </c:pt>
                <c:pt idx="2">
                  <c:v>2018</c:v>
                </c:pt>
                <c:pt idx="3">
                  <c:v>2019</c:v>
                </c:pt>
                <c:pt idx="4">
                  <c:v>2020</c:v>
                </c:pt>
              </c:strCache>
            </c:strRef>
          </c:cat>
          <c:val>
            <c:numRef>
              <c:f>Sheet1!$B$6:$F$6</c:f>
              <c:numCache>
                <c:formatCode>General</c:formatCode>
                <c:ptCount val="5"/>
                <c:pt idx="0">
                  <c:v>225.3</c:v>
                </c:pt>
                <c:pt idx="1">
                  <c:v>223.9</c:v>
                </c:pt>
                <c:pt idx="2">
                  <c:v>213.8</c:v>
                </c:pt>
                <c:pt idx="3">
                  <c:v>218.7</c:v>
                </c:pt>
                <c:pt idx="4">
                  <c:v>286</c:v>
                </c:pt>
              </c:numCache>
            </c:numRef>
          </c:val>
          <c:smooth val="0"/>
          <c:extLst>
            <c:ext xmlns:c16="http://schemas.microsoft.com/office/drawing/2014/chart" uri="{C3380CC4-5D6E-409C-BE32-E72D297353CC}">
              <c16:uniqueId val="{00000004-7DE4-4A00-9B58-E49A0F8ABFAD}"/>
            </c:ext>
          </c:extLst>
        </c:ser>
        <c:ser>
          <c:idx val="6"/>
          <c:order val="5"/>
          <c:tx>
            <c:strRef>
              <c:f>Sheet1!$A$8</c:f>
              <c:strCache>
                <c:ptCount val="1"/>
                <c:pt idx="0">
                  <c:v>Perinatal Period</c:v>
                </c:pt>
              </c:strCache>
            </c:strRef>
          </c:tx>
          <c:spPr>
            <a:ln w="19050">
              <a:solidFill>
                <a:sysClr val="window" lastClr="FFFFFF">
                  <a:lumMod val="75000"/>
                </a:sysClr>
              </a:solidFill>
            </a:ln>
          </c:spPr>
          <c:marker>
            <c:symbol val="plus"/>
            <c:size val="6"/>
            <c:spPr>
              <a:ln>
                <a:solidFill>
                  <a:sysClr val="windowText" lastClr="000000"/>
                </a:solidFill>
              </a:ln>
            </c:spPr>
          </c:marker>
          <c:cat>
            <c:strRef>
              <c:f>Sheet1!$B$1:$F$1</c:f>
              <c:strCache>
                <c:ptCount val="5"/>
                <c:pt idx="0">
                  <c:v>2016</c:v>
                </c:pt>
                <c:pt idx="1">
                  <c:v>2017</c:v>
                </c:pt>
                <c:pt idx="2">
                  <c:v>2018</c:v>
                </c:pt>
                <c:pt idx="3">
                  <c:v>2019</c:v>
                </c:pt>
                <c:pt idx="4">
                  <c:v>2020</c:v>
                </c:pt>
              </c:strCache>
            </c:strRef>
          </c:cat>
          <c:val>
            <c:numRef>
              <c:f>Sheet1!$B$8:$F$8</c:f>
              <c:numCache>
                <c:formatCode>General</c:formatCode>
                <c:ptCount val="5"/>
                <c:pt idx="0">
                  <c:v>295.8</c:v>
                </c:pt>
                <c:pt idx="1">
                  <c:v>286.39999999999998</c:v>
                </c:pt>
                <c:pt idx="2">
                  <c:v>277.7</c:v>
                </c:pt>
                <c:pt idx="3">
                  <c:v>273</c:v>
                </c:pt>
                <c:pt idx="4">
                  <c:v>256.89999999999998</c:v>
                </c:pt>
              </c:numCache>
            </c:numRef>
          </c:val>
          <c:smooth val="0"/>
          <c:extLst>
            <c:ext xmlns:c16="http://schemas.microsoft.com/office/drawing/2014/chart" uri="{C3380CC4-5D6E-409C-BE32-E72D297353CC}">
              <c16:uniqueId val="{00000005-7DE4-4A00-9B58-E49A0F8ABFAD}"/>
            </c:ext>
          </c:extLst>
        </c:ser>
        <c:ser>
          <c:idx val="7"/>
          <c:order val="6"/>
          <c:tx>
            <c:strRef>
              <c:f>Sheet1!$A$9</c:f>
              <c:strCache>
                <c:ptCount val="1"/>
                <c:pt idx="0">
                  <c:v>Liver Disease</c:v>
                </c:pt>
              </c:strCache>
            </c:strRef>
          </c:tx>
          <c:spPr>
            <a:ln w="19050">
              <a:solidFill>
                <a:sysClr val="windowText" lastClr="000000"/>
              </a:solidFill>
            </a:ln>
          </c:spPr>
          <c:marker>
            <c:symbol val="circle"/>
            <c:size val="6"/>
            <c:spPr>
              <a:noFill/>
              <a:ln>
                <a:solidFill>
                  <a:sysClr val="windowText" lastClr="000000"/>
                </a:solidFill>
              </a:ln>
            </c:spPr>
          </c:marker>
          <c:cat>
            <c:strRef>
              <c:f>Sheet1!$B$1:$F$1</c:f>
              <c:strCache>
                <c:ptCount val="5"/>
                <c:pt idx="0">
                  <c:v>2016</c:v>
                </c:pt>
                <c:pt idx="1">
                  <c:v>2017</c:v>
                </c:pt>
                <c:pt idx="2">
                  <c:v>2018</c:v>
                </c:pt>
                <c:pt idx="3">
                  <c:v>2019</c:v>
                </c:pt>
                <c:pt idx="4">
                  <c:v>2020</c:v>
                </c:pt>
              </c:strCache>
            </c:strRef>
          </c:cat>
          <c:val>
            <c:numRef>
              <c:f>Sheet1!$B$9:$F$9</c:f>
              <c:numCache>
                <c:formatCode>General</c:formatCode>
                <c:ptCount val="5"/>
                <c:pt idx="0">
                  <c:v>106.9</c:v>
                </c:pt>
                <c:pt idx="1">
                  <c:v>108.9</c:v>
                </c:pt>
                <c:pt idx="2">
                  <c:v>110.9</c:v>
                </c:pt>
                <c:pt idx="3">
                  <c:v>116.2</c:v>
                </c:pt>
                <c:pt idx="4">
                  <c:v>149.80000000000001</c:v>
                </c:pt>
              </c:numCache>
            </c:numRef>
          </c:val>
          <c:smooth val="0"/>
          <c:extLst>
            <c:ext xmlns:c16="http://schemas.microsoft.com/office/drawing/2014/chart" uri="{C3380CC4-5D6E-409C-BE32-E72D297353CC}">
              <c16:uniqueId val="{00000006-7DE4-4A00-9B58-E49A0F8ABFAD}"/>
            </c:ext>
          </c:extLst>
        </c:ser>
        <c:ser>
          <c:idx val="8"/>
          <c:order val="7"/>
          <c:tx>
            <c:strRef>
              <c:f>Sheet1!$A$10</c:f>
              <c:strCache>
                <c:ptCount val="1"/>
                <c:pt idx="0">
                  <c:v>Congenital Anomalies</c:v>
                </c:pt>
              </c:strCache>
            </c:strRef>
          </c:tx>
          <c:spPr>
            <a:ln w="19050">
              <a:solidFill>
                <a:sysClr val="windowText" lastClr="000000"/>
              </a:solidFill>
            </a:ln>
          </c:spPr>
          <c:marker>
            <c:symbol val="square"/>
            <c:size val="6"/>
            <c:spPr>
              <a:noFill/>
              <a:ln>
                <a:solidFill>
                  <a:sysClr val="windowText" lastClr="000000"/>
                </a:solidFill>
              </a:ln>
            </c:spPr>
          </c:marker>
          <c:cat>
            <c:strRef>
              <c:f>Sheet1!$B$1:$F$1</c:f>
              <c:strCache>
                <c:ptCount val="5"/>
                <c:pt idx="0">
                  <c:v>2016</c:v>
                </c:pt>
                <c:pt idx="1">
                  <c:v>2017</c:v>
                </c:pt>
                <c:pt idx="2">
                  <c:v>2018</c:v>
                </c:pt>
                <c:pt idx="3">
                  <c:v>2019</c:v>
                </c:pt>
                <c:pt idx="4">
                  <c:v>2020</c:v>
                </c:pt>
              </c:strCache>
            </c:strRef>
          </c:cat>
          <c:val>
            <c:numRef>
              <c:f>Sheet1!$B$10:$F$10</c:f>
              <c:numCache>
                <c:formatCode>General</c:formatCode>
                <c:ptCount val="5"/>
                <c:pt idx="0">
                  <c:v>165.5</c:v>
                </c:pt>
                <c:pt idx="1">
                  <c:v>159.4</c:v>
                </c:pt>
                <c:pt idx="2">
                  <c:v>156.6</c:v>
                </c:pt>
                <c:pt idx="3">
                  <c:v>154.19999999999999</c:v>
                </c:pt>
                <c:pt idx="4">
                  <c:v>148.30000000000001</c:v>
                </c:pt>
              </c:numCache>
            </c:numRef>
          </c:val>
          <c:smooth val="0"/>
          <c:extLst>
            <c:ext xmlns:c16="http://schemas.microsoft.com/office/drawing/2014/chart" uri="{C3380CC4-5D6E-409C-BE32-E72D297353CC}">
              <c16:uniqueId val="{00000007-7DE4-4A00-9B58-E49A0F8ABFAD}"/>
            </c:ext>
          </c:extLst>
        </c:ser>
        <c:ser>
          <c:idx val="9"/>
          <c:order val="8"/>
          <c:tx>
            <c:strRef>
              <c:f>Sheet1!$A$11</c:f>
              <c:strCache>
                <c:ptCount val="1"/>
                <c:pt idx="0">
                  <c:v>Diabetes Mellitus</c:v>
                </c:pt>
              </c:strCache>
            </c:strRef>
          </c:tx>
          <c:spPr>
            <a:ln w="19050">
              <a:solidFill>
                <a:sysClr val="windowText" lastClr="000000"/>
              </a:solidFill>
            </a:ln>
          </c:spPr>
          <c:marker>
            <c:symbol val="triangle"/>
            <c:size val="6"/>
            <c:spPr>
              <a:noFill/>
              <a:ln>
                <a:solidFill>
                  <a:sysClr val="windowText" lastClr="000000"/>
                </a:solidFill>
              </a:ln>
            </c:spPr>
          </c:marker>
          <c:cat>
            <c:strRef>
              <c:f>Sheet1!$B$1:$F$1</c:f>
              <c:strCache>
                <c:ptCount val="5"/>
                <c:pt idx="0">
                  <c:v>2016</c:v>
                </c:pt>
                <c:pt idx="1">
                  <c:v>2017</c:v>
                </c:pt>
                <c:pt idx="2">
                  <c:v>2018</c:v>
                </c:pt>
                <c:pt idx="3">
                  <c:v>2019</c:v>
                </c:pt>
                <c:pt idx="4">
                  <c:v>2020</c:v>
                </c:pt>
              </c:strCache>
            </c:strRef>
          </c:cat>
          <c:val>
            <c:numRef>
              <c:f>Sheet1!$B$11:$F$11</c:f>
              <c:numCache>
                <c:formatCode>General</c:formatCode>
                <c:ptCount val="5"/>
                <c:pt idx="0">
                  <c:v>87.6</c:v>
                </c:pt>
                <c:pt idx="1">
                  <c:v>91.3</c:v>
                </c:pt>
                <c:pt idx="2">
                  <c:v>93.2</c:v>
                </c:pt>
                <c:pt idx="3">
                  <c:v>93.2</c:v>
                </c:pt>
                <c:pt idx="4">
                  <c:v>116.1</c:v>
                </c:pt>
              </c:numCache>
            </c:numRef>
          </c:val>
          <c:smooth val="0"/>
          <c:extLst>
            <c:ext xmlns:c16="http://schemas.microsoft.com/office/drawing/2014/chart" uri="{C3380CC4-5D6E-409C-BE32-E72D297353CC}">
              <c16:uniqueId val="{00000008-7DE4-4A00-9B58-E49A0F8ABFAD}"/>
            </c:ext>
          </c:extLst>
        </c:ser>
        <c:ser>
          <c:idx val="5"/>
          <c:order val="9"/>
          <c:tx>
            <c:strRef>
              <c:f>Sheet1!$A$7</c:f>
              <c:strCache>
                <c:ptCount val="1"/>
                <c:pt idx="0">
                  <c:v>COVID-19</c:v>
                </c:pt>
              </c:strCache>
            </c:strRef>
          </c:tx>
          <c:spPr>
            <a:ln>
              <a:noFill/>
            </a:ln>
          </c:spPr>
          <c:marker>
            <c:symbol val="diamond"/>
            <c:size val="11"/>
            <c:spPr>
              <a:noFill/>
              <a:ln>
                <a:solidFill>
                  <a:sysClr val="windowText" lastClr="000000"/>
                </a:solidFill>
              </a:ln>
            </c:spPr>
          </c:marker>
          <c:dPt>
            <c:idx val="4"/>
            <c:bubble3D val="0"/>
            <c:spPr>
              <a:ln w="9525">
                <a:noFill/>
              </a:ln>
            </c:spPr>
            <c:extLst>
              <c:ext xmlns:c16="http://schemas.microsoft.com/office/drawing/2014/chart" uri="{C3380CC4-5D6E-409C-BE32-E72D297353CC}">
                <c16:uniqueId val="{0000000A-7DE4-4A00-9B58-E49A0F8ABFAD}"/>
              </c:ext>
            </c:extLst>
          </c:dPt>
          <c:cat>
            <c:strRef>
              <c:f>Sheet1!$B$1:$F$1</c:f>
              <c:strCache>
                <c:ptCount val="5"/>
                <c:pt idx="0">
                  <c:v>2016</c:v>
                </c:pt>
                <c:pt idx="1">
                  <c:v>2017</c:v>
                </c:pt>
                <c:pt idx="2">
                  <c:v>2018</c:v>
                </c:pt>
                <c:pt idx="3">
                  <c:v>2019</c:v>
                </c:pt>
                <c:pt idx="4">
                  <c:v>2020</c:v>
                </c:pt>
              </c:strCache>
            </c:strRef>
          </c:cat>
          <c:val>
            <c:numRef>
              <c:f>Sheet1!$B$7:$F$7</c:f>
              <c:numCache>
                <c:formatCode>General</c:formatCode>
                <c:ptCount val="5"/>
                <c:pt idx="4">
                  <c:v>248</c:v>
                </c:pt>
              </c:numCache>
            </c:numRef>
          </c:val>
          <c:smooth val="0"/>
          <c:extLst>
            <c:ext xmlns:c16="http://schemas.microsoft.com/office/drawing/2014/chart" uri="{C3380CC4-5D6E-409C-BE32-E72D297353CC}">
              <c16:uniqueId val="{0000000B-7DE4-4A00-9B58-E49A0F8ABFA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400"/>
        </c:scaling>
        <c:delete val="0"/>
        <c:axPos val="l"/>
        <c:majorGridlines/>
        <c:title>
          <c:tx>
            <c:rich>
              <a:bodyPr rot="-5400000" vert="horz"/>
              <a:lstStyle/>
              <a:p>
                <a:pPr>
                  <a:defRPr/>
                </a:pPr>
                <a:r>
                  <a:rPr lang="en-US"/>
                  <a:t>YPLL per 100,000 Population</a:t>
                </a:r>
              </a:p>
            </c:rich>
          </c:tx>
          <c:layout>
            <c:manualLayout>
              <c:xMode val="edge"/>
              <c:yMode val="edge"/>
              <c:x val="8.2630990570623092E-3"/>
              <c:y val="0.2518742502548007"/>
            </c:manualLayout>
          </c:layout>
          <c:overlay val="0"/>
        </c:title>
        <c:numFmt formatCode="#,##0" sourceLinked="0"/>
        <c:majorTickMark val="out"/>
        <c:minorTickMark val="none"/>
        <c:tickLblPos val="nextTo"/>
        <c:crossAx val="123682176"/>
        <c:crosses val="autoZero"/>
        <c:crossBetween val="between"/>
        <c:majorUnit val="100"/>
      </c:valAx>
    </c:plotArea>
    <c:legend>
      <c:legendPos val="t"/>
      <c:layout>
        <c:manualLayout>
          <c:xMode val="edge"/>
          <c:yMode val="edge"/>
          <c:x val="4.3146689997083697E-3"/>
          <c:y val="8.9404449443819534E-3"/>
          <c:w val="0.99568527491755854"/>
          <c:h val="0.17149633404258199"/>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Public Insurance Only</a:t>
            </a:r>
          </a:p>
        </c:rich>
      </c:tx>
      <c:layout>
        <c:manualLayout>
          <c:xMode val="edge"/>
          <c:yMode val="edge"/>
          <c:x val="0.35892085604684032"/>
          <c:y val="8.3647009619406115E-3"/>
        </c:manualLayout>
      </c:layout>
      <c:overlay val="0"/>
    </c:title>
    <c:autoTitleDeleted val="0"/>
    <c:plotArea>
      <c:layout>
        <c:manualLayout>
          <c:layoutTarget val="inner"/>
          <c:xMode val="edge"/>
          <c:yMode val="edge"/>
          <c:x val="9.7552614950908917E-2"/>
          <c:y val="0.24873140857392825"/>
          <c:w val="0.89750959949450759"/>
          <c:h val="0.60264224784401954"/>
        </c:manualLayout>
      </c:layout>
      <c:lineChart>
        <c:grouping val="standard"/>
        <c:varyColors val="0"/>
        <c:ser>
          <c:idx val="3"/>
          <c:order val="0"/>
          <c:tx>
            <c:strRef>
              <c:f>Analysis!$D$9</c:f>
              <c:strCache>
                <c:ptCount val="1"/>
                <c:pt idx="0">
                  <c:v>0-17 </c:v>
                </c:pt>
              </c:strCache>
            </c:strRef>
          </c:tx>
          <c:spPr>
            <a:ln w="25400">
              <a:solidFill>
                <a:sysClr val="windowText" lastClr="000000"/>
              </a:solidFill>
            </a:ln>
          </c:spPr>
          <c:marker>
            <c:symbol val="circle"/>
            <c:size val="7"/>
            <c:spPr>
              <a:solidFill>
                <a:sysClr val="windowText" lastClr="000000"/>
              </a:solidFill>
              <a:ln>
                <a:noFill/>
              </a:ln>
            </c:spPr>
          </c:marker>
          <c:cat>
            <c:numRef>
              <c:f>Analysis!$E$5:$AE$5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Analysis!$E$9:$AE$9</c:f>
              <c:numCache>
                <c:formatCode>General</c:formatCode>
                <c:ptCount val="14"/>
                <c:pt idx="0">
                  <c:v>35.4</c:v>
                </c:pt>
                <c:pt idx="1">
                  <c:v>36.9</c:v>
                </c:pt>
                <c:pt idx="2">
                  <c:v>36.6</c:v>
                </c:pt>
                <c:pt idx="3">
                  <c:v>38.1</c:v>
                </c:pt>
                <c:pt idx="4">
                  <c:v>40.6</c:v>
                </c:pt>
                <c:pt idx="5">
                  <c:v>41.9</c:v>
                </c:pt>
                <c:pt idx="6">
                  <c:v>43</c:v>
                </c:pt>
                <c:pt idx="7">
                  <c:v>43.6</c:v>
                </c:pt>
                <c:pt idx="8">
                  <c:v>45.5</c:v>
                </c:pt>
                <c:pt idx="9">
                  <c:v>45.4</c:v>
                </c:pt>
                <c:pt idx="10">
                  <c:v>44.8</c:v>
                </c:pt>
                <c:pt idx="11">
                  <c:v>44.6</c:v>
                </c:pt>
                <c:pt idx="12">
                  <c:v>44</c:v>
                </c:pt>
                <c:pt idx="13">
                  <c:v>43.6</c:v>
                </c:pt>
              </c:numCache>
            </c:numRef>
          </c:val>
          <c:smooth val="0"/>
          <c:extLst>
            <c:ext xmlns:c16="http://schemas.microsoft.com/office/drawing/2014/chart" uri="{C3380CC4-5D6E-409C-BE32-E72D297353CC}">
              <c16:uniqueId val="{00000000-601C-4CEE-BB90-DE80D7DFA5D2}"/>
            </c:ext>
          </c:extLst>
        </c:ser>
        <c:ser>
          <c:idx val="0"/>
          <c:order val="1"/>
          <c:tx>
            <c:strRef>
              <c:f>Analysis!$D$10</c:f>
              <c:strCache>
                <c:ptCount val="1"/>
                <c:pt idx="0">
                  <c:v>18-44 </c:v>
                </c:pt>
              </c:strCache>
            </c:strRef>
          </c:tx>
          <c:spPr>
            <a:ln>
              <a:solidFill>
                <a:srgbClr val="005EB8"/>
              </a:solidFill>
            </a:ln>
          </c:spPr>
          <c:marker>
            <c:symbol val="square"/>
            <c:size val="7"/>
            <c:spPr>
              <a:solidFill>
                <a:srgbClr val="005EB8"/>
              </a:solidFill>
              <a:ln>
                <a:noFill/>
              </a:ln>
            </c:spPr>
          </c:marker>
          <c:cat>
            <c:numRef>
              <c:f>Analysis!$E$5:$AE$5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Analysis!$E$10:$AE$10</c:f>
              <c:numCache>
                <c:formatCode>General</c:formatCode>
                <c:ptCount val="14"/>
                <c:pt idx="0">
                  <c:v>12.1</c:v>
                </c:pt>
                <c:pt idx="1">
                  <c:v>12.4</c:v>
                </c:pt>
                <c:pt idx="2">
                  <c:v>12.4</c:v>
                </c:pt>
                <c:pt idx="3">
                  <c:v>12.7</c:v>
                </c:pt>
                <c:pt idx="4">
                  <c:v>14</c:v>
                </c:pt>
                <c:pt idx="5">
                  <c:v>14.4</c:v>
                </c:pt>
                <c:pt idx="6">
                  <c:v>14.8</c:v>
                </c:pt>
                <c:pt idx="7">
                  <c:v>15.6</c:v>
                </c:pt>
                <c:pt idx="8">
                  <c:v>18.5</c:v>
                </c:pt>
                <c:pt idx="9">
                  <c:v>20</c:v>
                </c:pt>
                <c:pt idx="10">
                  <c:v>20.5</c:v>
                </c:pt>
                <c:pt idx="11">
                  <c:v>21.4</c:v>
                </c:pt>
                <c:pt idx="12">
                  <c:v>21.7</c:v>
                </c:pt>
                <c:pt idx="13">
                  <c:v>21.6</c:v>
                </c:pt>
              </c:numCache>
            </c:numRef>
          </c:val>
          <c:smooth val="0"/>
          <c:extLst>
            <c:ext xmlns:c16="http://schemas.microsoft.com/office/drawing/2014/chart" uri="{C3380CC4-5D6E-409C-BE32-E72D297353CC}">
              <c16:uniqueId val="{00000001-601C-4CEE-BB90-DE80D7DFA5D2}"/>
            </c:ext>
          </c:extLst>
        </c:ser>
        <c:ser>
          <c:idx val="1"/>
          <c:order val="2"/>
          <c:tx>
            <c:strRef>
              <c:f>Analysis!$D$11</c:f>
              <c:strCache>
                <c:ptCount val="1"/>
                <c:pt idx="0">
                  <c:v>45-64 </c:v>
                </c:pt>
              </c:strCache>
            </c:strRef>
          </c:tx>
          <c:spPr>
            <a:ln>
              <a:solidFill>
                <a:srgbClr val="671E75"/>
              </a:solidFill>
            </a:ln>
          </c:spPr>
          <c:marker>
            <c:symbol val="triangle"/>
            <c:size val="8"/>
            <c:spPr>
              <a:solidFill>
                <a:srgbClr val="671E75"/>
              </a:solidFill>
              <a:ln>
                <a:noFill/>
              </a:ln>
            </c:spPr>
          </c:marker>
          <c:cat>
            <c:numRef>
              <c:f>Analysis!$E$5:$AE$5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Analysis!$E$11:$AE$11</c:f>
              <c:numCache>
                <c:formatCode>General</c:formatCode>
                <c:ptCount val="14"/>
                <c:pt idx="0">
                  <c:v>10.7</c:v>
                </c:pt>
                <c:pt idx="1">
                  <c:v>11.2</c:v>
                </c:pt>
                <c:pt idx="2">
                  <c:v>11.7</c:v>
                </c:pt>
                <c:pt idx="3">
                  <c:v>11.7</c:v>
                </c:pt>
                <c:pt idx="4">
                  <c:v>12</c:v>
                </c:pt>
                <c:pt idx="5">
                  <c:v>13.7</c:v>
                </c:pt>
                <c:pt idx="6">
                  <c:v>14.1</c:v>
                </c:pt>
                <c:pt idx="7">
                  <c:v>14.1</c:v>
                </c:pt>
                <c:pt idx="8">
                  <c:v>17.399999999999999</c:v>
                </c:pt>
                <c:pt idx="9">
                  <c:v>18.7</c:v>
                </c:pt>
                <c:pt idx="10">
                  <c:v>17.899999999999999</c:v>
                </c:pt>
                <c:pt idx="11">
                  <c:v>18.899999999999999</c:v>
                </c:pt>
                <c:pt idx="12">
                  <c:v>19.899999999999999</c:v>
                </c:pt>
                <c:pt idx="13">
                  <c:v>20.399999999999999</c:v>
                </c:pt>
              </c:numCache>
            </c:numRef>
          </c:val>
          <c:smooth val="0"/>
          <c:extLst>
            <c:ext xmlns:c16="http://schemas.microsoft.com/office/drawing/2014/chart" uri="{C3380CC4-5D6E-409C-BE32-E72D297353CC}">
              <c16:uniqueId val="{00000002-601C-4CEE-BB90-DE80D7DFA5D2}"/>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5.1639204821619517E-3"/>
              <c:y val="0.3830860986126734"/>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0.12963184289463819"/>
          <c:w val="0.99568527491755854"/>
          <c:h val="7.1883202099737531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223194322931861E-2"/>
          <c:y val="0.12439038633329022"/>
          <c:w val="0.89746160202196945"/>
          <c:h val="0.66510981726583729"/>
        </c:manualLayout>
      </c:layout>
      <c:lineChart>
        <c:grouping val="standard"/>
        <c:varyColors val="0"/>
        <c:ser>
          <c:idx val="3"/>
          <c:order val="0"/>
          <c:tx>
            <c:strRef>
              <c:f>Figure2!$C$7</c:f>
              <c:strCache>
                <c:ptCount val="1"/>
                <c:pt idx="0">
                  <c:v>2-17, Black</c:v>
                </c:pt>
              </c:strCache>
            </c:strRef>
          </c:tx>
          <c:spPr>
            <a:ln w="25400">
              <a:solidFill>
                <a:sysClr val="windowText" lastClr="000000"/>
              </a:solidFill>
            </a:ln>
          </c:spPr>
          <c:marker>
            <c:symbol val="circle"/>
            <c:size val="7"/>
            <c:spPr>
              <a:solidFill>
                <a:sysClr val="windowText" lastClr="000000"/>
              </a:solidFill>
              <a:ln>
                <a:noFill/>
              </a:ln>
            </c:spPr>
          </c:marker>
          <c:cat>
            <c:numRef>
              <c:f>Figure2!$D$4:$U$4</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Figure2!$D$7:$U$7</c:f>
              <c:numCache>
                <c:formatCode>General</c:formatCode>
                <c:ptCount val="18"/>
                <c:pt idx="0">
                  <c:v>37.1</c:v>
                </c:pt>
                <c:pt idx="1">
                  <c:v>36.700000000000003</c:v>
                </c:pt>
                <c:pt idx="2">
                  <c:v>39.299999999999997</c:v>
                </c:pt>
                <c:pt idx="3">
                  <c:v>40.1</c:v>
                </c:pt>
                <c:pt idx="4">
                  <c:v>41.8</c:v>
                </c:pt>
                <c:pt idx="5">
                  <c:v>41.7</c:v>
                </c:pt>
                <c:pt idx="6">
                  <c:v>40.299999999999997</c:v>
                </c:pt>
                <c:pt idx="7">
                  <c:v>40.799999999999997</c:v>
                </c:pt>
                <c:pt idx="8">
                  <c:v>44.8</c:v>
                </c:pt>
                <c:pt idx="9">
                  <c:v>41.6</c:v>
                </c:pt>
                <c:pt idx="10">
                  <c:v>42.7</c:v>
                </c:pt>
                <c:pt idx="11">
                  <c:v>47.6</c:v>
                </c:pt>
                <c:pt idx="12">
                  <c:v>45.7</c:v>
                </c:pt>
                <c:pt idx="13">
                  <c:v>44.9</c:v>
                </c:pt>
                <c:pt idx="14">
                  <c:v>44.1</c:v>
                </c:pt>
                <c:pt idx="15">
                  <c:v>41.5</c:v>
                </c:pt>
                <c:pt idx="16">
                  <c:v>49.3</c:v>
                </c:pt>
                <c:pt idx="17">
                  <c:v>46.2</c:v>
                </c:pt>
              </c:numCache>
            </c:numRef>
          </c:val>
          <c:smooth val="0"/>
          <c:extLst>
            <c:ext xmlns:c16="http://schemas.microsoft.com/office/drawing/2014/chart" uri="{C3380CC4-5D6E-409C-BE32-E72D297353CC}">
              <c16:uniqueId val="{00000000-3AE4-44D2-8C20-7BE6698512B9}"/>
            </c:ext>
          </c:extLst>
        </c:ser>
        <c:ser>
          <c:idx val="0"/>
          <c:order val="1"/>
          <c:tx>
            <c:strRef>
              <c:f>Figure2!$C$10</c:f>
              <c:strCache>
                <c:ptCount val="1"/>
                <c:pt idx="0">
                  <c:v>2-17, White</c:v>
                </c:pt>
              </c:strCache>
            </c:strRef>
          </c:tx>
          <c:spPr>
            <a:ln>
              <a:solidFill>
                <a:srgbClr val="005EB8"/>
              </a:solidFill>
            </a:ln>
          </c:spPr>
          <c:marker>
            <c:symbol val="square"/>
            <c:size val="7"/>
            <c:spPr>
              <a:solidFill>
                <a:srgbClr val="005EB8"/>
              </a:solidFill>
              <a:ln>
                <a:noFill/>
              </a:ln>
            </c:spPr>
          </c:marker>
          <c:cat>
            <c:numRef>
              <c:f>Figure2!$D$4:$U$4</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Figure2!$D$10:$U$10</c:f>
              <c:numCache>
                <c:formatCode>General</c:formatCode>
                <c:ptCount val="18"/>
                <c:pt idx="0">
                  <c:v>52.2</c:v>
                </c:pt>
                <c:pt idx="1">
                  <c:v>54.4</c:v>
                </c:pt>
                <c:pt idx="2">
                  <c:v>53.9</c:v>
                </c:pt>
                <c:pt idx="3">
                  <c:v>53.6</c:v>
                </c:pt>
                <c:pt idx="4">
                  <c:v>54.6</c:v>
                </c:pt>
                <c:pt idx="5">
                  <c:v>54.4</c:v>
                </c:pt>
                <c:pt idx="6">
                  <c:v>50.9</c:v>
                </c:pt>
                <c:pt idx="7">
                  <c:v>53</c:v>
                </c:pt>
                <c:pt idx="8">
                  <c:v>51.9</c:v>
                </c:pt>
                <c:pt idx="9">
                  <c:v>52.5</c:v>
                </c:pt>
                <c:pt idx="10">
                  <c:v>54.9</c:v>
                </c:pt>
                <c:pt idx="11">
                  <c:v>56.1</c:v>
                </c:pt>
                <c:pt idx="12">
                  <c:v>56.2</c:v>
                </c:pt>
                <c:pt idx="13">
                  <c:v>56.3</c:v>
                </c:pt>
                <c:pt idx="14">
                  <c:v>56.8</c:v>
                </c:pt>
                <c:pt idx="15">
                  <c:v>57.6</c:v>
                </c:pt>
                <c:pt idx="16">
                  <c:v>58.9</c:v>
                </c:pt>
                <c:pt idx="17">
                  <c:v>59.3</c:v>
                </c:pt>
              </c:numCache>
            </c:numRef>
          </c:val>
          <c:smooth val="0"/>
          <c:extLst>
            <c:ext xmlns:c16="http://schemas.microsoft.com/office/drawing/2014/chart" uri="{C3380CC4-5D6E-409C-BE32-E72D297353CC}">
              <c16:uniqueId val="{00000001-3AE4-44D2-8C20-7BE6698512B9}"/>
            </c:ext>
          </c:extLst>
        </c:ser>
        <c:ser>
          <c:idx val="1"/>
          <c:order val="2"/>
          <c:tx>
            <c:strRef>
              <c:f>Figure2!$C$11</c:f>
              <c:strCache>
                <c:ptCount val="1"/>
                <c:pt idx="0">
                  <c:v>2-17, Hispanic</c:v>
                </c:pt>
              </c:strCache>
            </c:strRef>
          </c:tx>
          <c:spPr>
            <a:ln>
              <a:solidFill>
                <a:srgbClr val="671E75"/>
              </a:solidFill>
            </a:ln>
          </c:spPr>
          <c:marker>
            <c:symbol val="triangle"/>
            <c:size val="8"/>
            <c:spPr>
              <a:solidFill>
                <a:srgbClr val="671E75"/>
              </a:solidFill>
              <a:ln>
                <a:noFill/>
              </a:ln>
            </c:spPr>
          </c:marker>
          <c:cat>
            <c:numRef>
              <c:f>Figure2!$D$4:$U$4</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Figure2!$D$11:$U$11</c:f>
              <c:numCache>
                <c:formatCode>General</c:formatCode>
                <c:ptCount val="18"/>
                <c:pt idx="0">
                  <c:v>33.799999999999997</c:v>
                </c:pt>
                <c:pt idx="1">
                  <c:v>36.700000000000003</c:v>
                </c:pt>
                <c:pt idx="2">
                  <c:v>38.299999999999997</c:v>
                </c:pt>
                <c:pt idx="3">
                  <c:v>38.4</c:v>
                </c:pt>
                <c:pt idx="4">
                  <c:v>38.6</c:v>
                </c:pt>
                <c:pt idx="5">
                  <c:v>42.1</c:v>
                </c:pt>
                <c:pt idx="6">
                  <c:v>42.8</c:v>
                </c:pt>
                <c:pt idx="7">
                  <c:v>41.9</c:v>
                </c:pt>
                <c:pt idx="8">
                  <c:v>42.3</c:v>
                </c:pt>
                <c:pt idx="9">
                  <c:v>43.9</c:v>
                </c:pt>
                <c:pt idx="10">
                  <c:v>45.5</c:v>
                </c:pt>
                <c:pt idx="11">
                  <c:v>49</c:v>
                </c:pt>
                <c:pt idx="12">
                  <c:v>48.1</c:v>
                </c:pt>
                <c:pt idx="13">
                  <c:v>50.1</c:v>
                </c:pt>
                <c:pt idx="14">
                  <c:v>50.7</c:v>
                </c:pt>
                <c:pt idx="15">
                  <c:v>51.7</c:v>
                </c:pt>
                <c:pt idx="16">
                  <c:v>50.5</c:v>
                </c:pt>
                <c:pt idx="17">
                  <c:v>49.7</c:v>
                </c:pt>
              </c:numCache>
            </c:numRef>
          </c:val>
          <c:smooth val="0"/>
          <c:extLst>
            <c:ext xmlns:c16="http://schemas.microsoft.com/office/drawing/2014/chart" uri="{C3380CC4-5D6E-409C-BE32-E72D297353CC}">
              <c16:uniqueId val="{00000002-3AE4-44D2-8C20-7BE6698512B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80000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2.0775007290755321E-3"/>
              <c:y val="0.31021825396825403"/>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6473461650626998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552614950908917E-2"/>
          <c:y val="0.15759716728903816"/>
          <c:w val="0.8932248225916205"/>
          <c:h val="0.640555604657843"/>
        </c:manualLayout>
      </c:layout>
      <c:lineChart>
        <c:grouping val="standard"/>
        <c:varyColors val="0"/>
        <c:ser>
          <c:idx val="3"/>
          <c:order val="0"/>
          <c:tx>
            <c:strRef>
              <c:f>Figure2!$C$19</c:f>
              <c:strCache>
                <c:ptCount val="1"/>
                <c:pt idx="0">
                  <c:v>18+, Black</c:v>
                </c:pt>
              </c:strCache>
            </c:strRef>
          </c:tx>
          <c:spPr>
            <a:ln w="25400">
              <a:solidFill>
                <a:sysClr val="windowText" lastClr="000000"/>
              </a:solidFill>
            </a:ln>
          </c:spPr>
          <c:marker>
            <c:symbol val="circle"/>
            <c:size val="7"/>
            <c:spPr>
              <a:solidFill>
                <a:sysClr val="windowText" lastClr="000000"/>
              </a:solidFill>
              <a:ln>
                <a:noFill/>
              </a:ln>
            </c:spPr>
          </c:marker>
          <c:cat>
            <c:numRef>
              <c:f>Figure2!$D$4:$U$4</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Figure2!$D$19:$U$19</c:f>
              <c:numCache>
                <c:formatCode>General</c:formatCode>
                <c:ptCount val="18"/>
                <c:pt idx="0">
                  <c:v>25.5</c:v>
                </c:pt>
                <c:pt idx="1">
                  <c:v>26.8</c:v>
                </c:pt>
                <c:pt idx="2">
                  <c:v>28</c:v>
                </c:pt>
                <c:pt idx="3">
                  <c:v>27.8</c:v>
                </c:pt>
                <c:pt idx="4">
                  <c:v>27.6</c:v>
                </c:pt>
                <c:pt idx="5">
                  <c:v>28.1</c:v>
                </c:pt>
                <c:pt idx="6">
                  <c:v>26.9</c:v>
                </c:pt>
                <c:pt idx="7">
                  <c:v>27.8</c:v>
                </c:pt>
                <c:pt idx="8">
                  <c:v>27.8</c:v>
                </c:pt>
                <c:pt idx="9">
                  <c:v>26.6</c:v>
                </c:pt>
                <c:pt idx="10">
                  <c:v>26.7</c:v>
                </c:pt>
                <c:pt idx="11">
                  <c:v>27.9</c:v>
                </c:pt>
                <c:pt idx="12">
                  <c:v>28.2</c:v>
                </c:pt>
                <c:pt idx="13">
                  <c:v>26.8</c:v>
                </c:pt>
                <c:pt idx="14">
                  <c:v>26</c:v>
                </c:pt>
                <c:pt idx="15">
                  <c:v>28.1</c:v>
                </c:pt>
                <c:pt idx="16">
                  <c:v>29.4</c:v>
                </c:pt>
                <c:pt idx="17">
                  <c:v>30.8</c:v>
                </c:pt>
              </c:numCache>
            </c:numRef>
          </c:val>
          <c:smooth val="0"/>
          <c:extLst>
            <c:ext xmlns:c16="http://schemas.microsoft.com/office/drawing/2014/chart" uri="{C3380CC4-5D6E-409C-BE32-E72D297353CC}">
              <c16:uniqueId val="{00000000-D140-436C-9EF5-DCCB41E151F2}"/>
            </c:ext>
          </c:extLst>
        </c:ser>
        <c:ser>
          <c:idx val="0"/>
          <c:order val="1"/>
          <c:tx>
            <c:strRef>
              <c:f>Figure2!$C$22</c:f>
              <c:strCache>
                <c:ptCount val="1"/>
                <c:pt idx="0">
                  <c:v>18+, White</c:v>
                </c:pt>
              </c:strCache>
            </c:strRef>
          </c:tx>
          <c:spPr>
            <a:ln>
              <a:solidFill>
                <a:srgbClr val="005EB8"/>
              </a:solidFill>
            </a:ln>
          </c:spPr>
          <c:marker>
            <c:symbol val="square"/>
            <c:size val="7"/>
            <c:spPr>
              <a:solidFill>
                <a:srgbClr val="005EB8"/>
              </a:solidFill>
              <a:ln>
                <a:noFill/>
              </a:ln>
            </c:spPr>
          </c:marker>
          <c:cat>
            <c:numRef>
              <c:f>Figure2!$D$4:$U$4</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Figure2!$D$22:$U$22</c:f>
              <c:numCache>
                <c:formatCode>General</c:formatCode>
                <c:ptCount val="18"/>
                <c:pt idx="0">
                  <c:v>46.2</c:v>
                </c:pt>
                <c:pt idx="1">
                  <c:v>46</c:v>
                </c:pt>
                <c:pt idx="2">
                  <c:v>45</c:v>
                </c:pt>
                <c:pt idx="3">
                  <c:v>45</c:v>
                </c:pt>
                <c:pt idx="4">
                  <c:v>44.5</c:v>
                </c:pt>
                <c:pt idx="5">
                  <c:v>45.2</c:v>
                </c:pt>
                <c:pt idx="6">
                  <c:v>44</c:v>
                </c:pt>
                <c:pt idx="7">
                  <c:v>43.5</c:v>
                </c:pt>
                <c:pt idx="8">
                  <c:v>42.2</c:v>
                </c:pt>
                <c:pt idx="9">
                  <c:v>42.2</c:v>
                </c:pt>
                <c:pt idx="10">
                  <c:v>41.9</c:v>
                </c:pt>
                <c:pt idx="11">
                  <c:v>42.6</c:v>
                </c:pt>
                <c:pt idx="12">
                  <c:v>43.1</c:v>
                </c:pt>
                <c:pt idx="13">
                  <c:v>43.6</c:v>
                </c:pt>
                <c:pt idx="14">
                  <c:v>43.2</c:v>
                </c:pt>
                <c:pt idx="15">
                  <c:v>44.4</c:v>
                </c:pt>
                <c:pt idx="16">
                  <c:v>47</c:v>
                </c:pt>
                <c:pt idx="17">
                  <c:v>46.8</c:v>
                </c:pt>
              </c:numCache>
            </c:numRef>
          </c:val>
          <c:smooth val="0"/>
          <c:extLst>
            <c:ext xmlns:c16="http://schemas.microsoft.com/office/drawing/2014/chart" uri="{C3380CC4-5D6E-409C-BE32-E72D297353CC}">
              <c16:uniqueId val="{00000001-D140-436C-9EF5-DCCB41E151F2}"/>
            </c:ext>
          </c:extLst>
        </c:ser>
        <c:ser>
          <c:idx val="1"/>
          <c:order val="2"/>
          <c:tx>
            <c:strRef>
              <c:f>Figure2!$C$23</c:f>
              <c:strCache>
                <c:ptCount val="1"/>
                <c:pt idx="0">
                  <c:v>18+, Hispanic</c:v>
                </c:pt>
              </c:strCache>
            </c:strRef>
          </c:tx>
          <c:spPr>
            <a:ln>
              <a:solidFill>
                <a:srgbClr val="671E75"/>
              </a:solidFill>
            </a:ln>
          </c:spPr>
          <c:marker>
            <c:symbol val="triangle"/>
            <c:size val="8"/>
            <c:spPr>
              <a:solidFill>
                <a:srgbClr val="671E75"/>
              </a:solidFill>
              <a:ln>
                <a:noFill/>
              </a:ln>
            </c:spPr>
          </c:marker>
          <c:cat>
            <c:numRef>
              <c:f>Figure2!$D$4:$U$4</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Figure2!$D$23:$U$23</c:f>
              <c:numCache>
                <c:formatCode>General</c:formatCode>
                <c:ptCount val="18"/>
                <c:pt idx="0">
                  <c:v>24.6</c:v>
                </c:pt>
                <c:pt idx="1">
                  <c:v>24.4</c:v>
                </c:pt>
                <c:pt idx="2">
                  <c:v>26.2</c:v>
                </c:pt>
                <c:pt idx="3">
                  <c:v>24.6</c:v>
                </c:pt>
                <c:pt idx="4">
                  <c:v>22.6</c:v>
                </c:pt>
                <c:pt idx="5">
                  <c:v>24.7</c:v>
                </c:pt>
                <c:pt idx="6">
                  <c:v>23.2</c:v>
                </c:pt>
                <c:pt idx="7">
                  <c:v>23</c:v>
                </c:pt>
                <c:pt idx="8">
                  <c:v>24.1</c:v>
                </c:pt>
                <c:pt idx="9">
                  <c:v>24.9</c:v>
                </c:pt>
                <c:pt idx="10">
                  <c:v>24.6</c:v>
                </c:pt>
                <c:pt idx="11">
                  <c:v>25.4</c:v>
                </c:pt>
                <c:pt idx="12">
                  <c:v>25.1</c:v>
                </c:pt>
                <c:pt idx="13">
                  <c:v>27.2</c:v>
                </c:pt>
                <c:pt idx="14">
                  <c:v>27.2</c:v>
                </c:pt>
                <c:pt idx="15">
                  <c:v>28.2</c:v>
                </c:pt>
                <c:pt idx="16">
                  <c:v>29</c:v>
                </c:pt>
                <c:pt idx="17">
                  <c:v>28.9</c:v>
                </c:pt>
              </c:numCache>
            </c:numRef>
          </c:val>
          <c:smooth val="0"/>
          <c:extLst>
            <c:ext xmlns:c16="http://schemas.microsoft.com/office/drawing/2014/chart" uri="{C3380CC4-5D6E-409C-BE32-E72D297353CC}">
              <c16:uniqueId val="{00000002-D140-436C-9EF5-DCCB41E151F2}"/>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80000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2.0775007290755321E-3"/>
              <c:y val="0.36201359126453286"/>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66E-3"/>
          <c:y val="3.968358121901429E-3"/>
          <c:w val="0.99568527491755854"/>
          <c:h val="0.13276989373462988"/>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15755322251385"/>
          <c:y val="0.11756294352094877"/>
          <c:w val="0.86853346456692915"/>
          <c:h val="0.79236390590065142"/>
        </c:manualLayout>
      </c:layout>
      <c:lineChart>
        <c:grouping val="standard"/>
        <c:varyColors val="0"/>
        <c:ser>
          <c:idx val="3"/>
          <c:order val="0"/>
          <c:tx>
            <c:strRef>
              <c:f>Analysis!$B$16</c:f>
              <c:strCache>
                <c:ptCount val="1"/>
                <c:pt idx="0">
                  <c:v>Low Income</c:v>
                </c:pt>
              </c:strCache>
            </c:strRef>
          </c:tx>
          <c:spPr>
            <a:ln w="25400">
              <a:solidFill>
                <a:sysClr val="windowText" lastClr="000000"/>
              </a:solidFill>
            </a:ln>
          </c:spPr>
          <c:marker>
            <c:symbol val="circle"/>
            <c:size val="7"/>
            <c:spPr>
              <a:solidFill>
                <a:sysClr val="windowText" lastClr="000000"/>
              </a:solidFill>
              <a:ln>
                <a:noFill/>
              </a:ln>
            </c:spPr>
          </c:marker>
          <c:cat>
            <c:numRef>
              <c:f>(Analysis!$D$4,Analysis!$G$4,Analysis!$J$4,Analysis!$M$4)</c:f>
              <c:numCache>
                <c:formatCode>General</c:formatCode>
                <c:ptCount val="4"/>
                <c:pt idx="0">
                  <c:v>2016</c:v>
                </c:pt>
                <c:pt idx="1">
                  <c:v>2017</c:v>
                </c:pt>
                <c:pt idx="2">
                  <c:v>2018</c:v>
                </c:pt>
                <c:pt idx="3">
                  <c:v>2019</c:v>
                </c:pt>
              </c:numCache>
            </c:numRef>
          </c:cat>
          <c:val>
            <c:numRef>
              <c:f>(Analysis!$D$16,Analysis!$G$16,Analysis!$J$16,Analysis!$M$16)</c:f>
              <c:numCache>
                <c:formatCode>0.0</c:formatCode>
                <c:ptCount val="4"/>
                <c:pt idx="0">
                  <c:v>515.40165314976002</c:v>
                </c:pt>
                <c:pt idx="1">
                  <c:v>517.66202313396195</c:v>
                </c:pt>
                <c:pt idx="2">
                  <c:v>511.01594451230801</c:v>
                </c:pt>
                <c:pt idx="3">
                  <c:v>484.06221524526097</c:v>
                </c:pt>
              </c:numCache>
            </c:numRef>
          </c:val>
          <c:smooth val="0"/>
          <c:extLst>
            <c:ext xmlns:c16="http://schemas.microsoft.com/office/drawing/2014/chart" uri="{C3380CC4-5D6E-409C-BE32-E72D297353CC}">
              <c16:uniqueId val="{00000000-6DAD-4B51-BF16-A27A884379BA}"/>
            </c:ext>
          </c:extLst>
        </c:ser>
        <c:ser>
          <c:idx val="0"/>
          <c:order val="1"/>
          <c:tx>
            <c:strRef>
              <c:f>Analysis!$B$17</c:f>
              <c:strCache>
                <c:ptCount val="1"/>
                <c:pt idx="0">
                  <c:v>Not Low Income</c:v>
                </c:pt>
              </c:strCache>
            </c:strRef>
          </c:tx>
          <c:spPr>
            <a:ln>
              <a:solidFill>
                <a:srgbClr val="005EB8"/>
              </a:solidFill>
            </a:ln>
          </c:spPr>
          <c:marker>
            <c:symbol val="square"/>
            <c:size val="7"/>
            <c:spPr>
              <a:solidFill>
                <a:srgbClr val="005EB8"/>
              </a:solidFill>
              <a:ln>
                <a:noFill/>
              </a:ln>
            </c:spPr>
          </c:marker>
          <c:cat>
            <c:numRef>
              <c:f>(Analysis!$D$4,Analysis!$G$4,Analysis!$J$4,Analysis!$M$4)</c:f>
              <c:numCache>
                <c:formatCode>General</c:formatCode>
                <c:ptCount val="4"/>
                <c:pt idx="0">
                  <c:v>2016</c:v>
                </c:pt>
                <c:pt idx="1">
                  <c:v>2017</c:v>
                </c:pt>
                <c:pt idx="2">
                  <c:v>2018</c:v>
                </c:pt>
                <c:pt idx="3">
                  <c:v>2019</c:v>
                </c:pt>
              </c:numCache>
            </c:numRef>
          </c:cat>
          <c:val>
            <c:numRef>
              <c:f>(Analysis!$D$17,Analysis!$G$17,Analysis!$J$17,Analysis!$M$17)</c:f>
              <c:numCache>
                <c:formatCode>0.0</c:formatCode>
                <c:ptCount val="4"/>
                <c:pt idx="0">
                  <c:v>236.26874112186201</c:v>
                </c:pt>
                <c:pt idx="1">
                  <c:v>229.933390631164</c:v>
                </c:pt>
                <c:pt idx="2">
                  <c:v>213.396684395482</c:v>
                </c:pt>
                <c:pt idx="3">
                  <c:v>209.052431174215</c:v>
                </c:pt>
              </c:numCache>
            </c:numRef>
          </c:val>
          <c:smooth val="0"/>
          <c:extLst>
            <c:ext xmlns:c16="http://schemas.microsoft.com/office/drawing/2014/chart" uri="{C3380CC4-5D6E-409C-BE32-E72D297353CC}">
              <c16:uniqueId val="{00000001-6DAD-4B51-BF16-A27A884379BA}"/>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50"/>
          <c:min val="0"/>
        </c:scaling>
        <c:delete val="0"/>
        <c:axPos val="l"/>
        <c:majorGridlines/>
        <c:title>
          <c:tx>
            <c:rich>
              <a:bodyPr rot="-5400000" vert="horz"/>
              <a:lstStyle/>
              <a:p>
                <a:pPr>
                  <a:defRPr/>
                </a:pPr>
                <a:r>
                  <a:rPr lang="en-US"/>
                  <a:t>Visits per 100,000 Population</a:t>
                </a:r>
              </a:p>
            </c:rich>
          </c:tx>
          <c:layout>
            <c:manualLayout>
              <c:xMode val="edge"/>
              <c:yMode val="edge"/>
              <c:x val="1.4839117332555653E-3"/>
              <c:y val="0.170098182171673"/>
            </c:manualLayout>
          </c:layout>
          <c:overlay val="0"/>
        </c:title>
        <c:numFmt formatCode="#,##0" sourceLinked="0"/>
        <c:majorTickMark val="out"/>
        <c:minorTickMark val="none"/>
        <c:tickLblPos val="nextTo"/>
        <c:crossAx val="123682176"/>
        <c:crosses val="autoZero"/>
        <c:crossBetween val="between"/>
        <c:majorUnit val="50"/>
      </c:valAx>
    </c:plotArea>
    <c:legend>
      <c:legendPos val="t"/>
      <c:layout>
        <c:manualLayout>
          <c:xMode val="edge"/>
          <c:yMode val="edge"/>
          <c:x val="2.1572784171209388E-3"/>
          <c:y val="3.968253968253968E-3"/>
          <c:w val="0.99568527491755854"/>
          <c:h val="7.8399312382062658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57264957264956"/>
          <c:y val="0.12431603015412226"/>
          <c:w val="0.81157446665320676"/>
          <c:h val="0.59649412090517162"/>
        </c:manualLayout>
      </c:layout>
      <c:lineChart>
        <c:grouping val="standard"/>
        <c:varyColors val="0"/>
        <c:ser>
          <c:idx val="3"/>
          <c:order val="0"/>
          <c:tx>
            <c:strRef>
              <c:f>Analysis!$B$9</c:f>
              <c:strCache>
                <c:ptCount val="1"/>
                <c:pt idx="0">
                  <c:v>White, 5-19 </c:v>
                </c:pt>
              </c:strCache>
            </c:strRef>
          </c:tx>
          <c:spPr>
            <a:ln w="25400">
              <a:solidFill>
                <a:sysClr val="windowText" lastClr="000000"/>
              </a:solidFill>
            </a:ln>
          </c:spPr>
          <c:marker>
            <c:symbol val="circle"/>
            <c:size val="7"/>
            <c:spPr>
              <a:solidFill>
                <a:sysClr val="windowText" lastClr="000000"/>
              </a:solidFill>
              <a:ln>
                <a:noFill/>
              </a:ln>
            </c:spPr>
          </c:marker>
          <c:cat>
            <c:strRef>
              <c:f>Analysis!$C$2:$O$2</c:f>
              <c:strCache>
                <c:ptCount val="7"/>
                <c:pt idx="0">
                  <c:v>1988–1994</c:v>
                </c:pt>
                <c:pt idx="1">
                  <c:v>1999–2002</c:v>
                </c:pt>
                <c:pt idx="2">
                  <c:v>2001–2004</c:v>
                </c:pt>
                <c:pt idx="3">
                  <c:v>2005–2008</c:v>
                </c:pt>
                <c:pt idx="4">
                  <c:v>2011–2014</c:v>
                </c:pt>
                <c:pt idx="5">
                  <c:v>2013–2016</c:v>
                </c:pt>
                <c:pt idx="6">
                  <c:v>2015–2018</c:v>
                </c:pt>
              </c:strCache>
              <c:extLst/>
            </c:strRef>
          </c:cat>
          <c:val>
            <c:numRef>
              <c:f>Analysis!$C$9:$O$9</c:f>
              <c:numCache>
                <c:formatCode>0.0</c:formatCode>
                <c:ptCount val="7"/>
                <c:pt idx="0">
                  <c:v>19.399999999999999</c:v>
                </c:pt>
                <c:pt idx="1">
                  <c:v>18.5</c:v>
                </c:pt>
                <c:pt idx="2">
                  <c:v>19.7</c:v>
                </c:pt>
                <c:pt idx="3">
                  <c:v>13.3</c:v>
                </c:pt>
                <c:pt idx="4">
                  <c:v>16.7</c:v>
                </c:pt>
                <c:pt idx="5">
                  <c:v>16.100000000000001</c:v>
                </c:pt>
                <c:pt idx="6">
                  <c:v>11.9</c:v>
                </c:pt>
              </c:numCache>
              <c:extLst/>
            </c:numRef>
          </c:val>
          <c:smooth val="0"/>
          <c:extLst>
            <c:ext xmlns:c16="http://schemas.microsoft.com/office/drawing/2014/chart" uri="{C3380CC4-5D6E-409C-BE32-E72D297353CC}">
              <c16:uniqueId val="{00000000-B351-40F4-B82F-1270BA14DF20}"/>
            </c:ext>
          </c:extLst>
        </c:ser>
        <c:ser>
          <c:idx val="0"/>
          <c:order val="1"/>
          <c:tx>
            <c:strRef>
              <c:f>Analysis!$B$10</c:f>
              <c:strCache>
                <c:ptCount val="1"/>
                <c:pt idx="0">
                  <c:v>Black, 5-19 </c:v>
                </c:pt>
              </c:strCache>
            </c:strRef>
          </c:tx>
          <c:spPr>
            <a:ln>
              <a:solidFill>
                <a:srgbClr val="005EB8"/>
              </a:solidFill>
            </a:ln>
          </c:spPr>
          <c:marker>
            <c:symbol val="square"/>
            <c:size val="7"/>
            <c:spPr>
              <a:solidFill>
                <a:srgbClr val="005EB8"/>
              </a:solidFill>
              <a:ln>
                <a:noFill/>
              </a:ln>
            </c:spPr>
          </c:marker>
          <c:cat>
            <c:strRef>
              <c:f>Analysis!$C$2:$O$2</c:f>
              <c:strCache>
                <c:ptCount val="7"/>
                <c:pt idx="0">
                  <c:v>1988–1994</c:v>
                </c:pt>
                <c:pt idx="1">
                  <c:v>1999–2002</c:v>
                </c:pt>
                <c:pt idx="2">
                  <c:v>2001–2004</c:v>
                </c:pt>
                <c:pt idx="3">
                  <c:v>2005–2008</c:v>
                </c:pt>
                <c:pt idx="4">
                  <c:v>2011–2014</c:v>
                </c:pt>
                <c:pt idx="5">
                  <c:v>2013–2016</c:v>
                </c:pt>
                <c:pt idx="6">
                  <c:v>2015–2018</c:v>
                </c:pt>
              </c:strCache>
              <c:extLst/>
            </c:strRef>
          </c:cat>
          <c:val>
            <c:numRef>
              <c:f>Analysis!$C$10:$O$10</c:f>
              <c:numCache>
                <c:formatCode>0.0</c:formatCode>
                <c:ptCount val="7"/>
                <c:pt idx="0">
                  <c:v>33.9</c:v>
                </c:pt>
                <c:pt idx="1">
                  <c:v>29.2</c:v>
                </c:pt>
                <c:pt idx="2">
                  <c:v>29.2</c:v>
                </c:pt>
                <c:pt idx="3">
                  <c:v>22.6</c:v>
                </c:pt>
                <c:pt idx="4">
                  <c:v>23.4</c:v>
                </c:pt>
                <c:pt idx="5">
                  <c:v>21</c:v>
                </c:pt>
                <c:pt idx="6">
                  <c:v>15.7</c:v>
                </c:pt>
              </c:numCache>
              <c:extLst/>
            </c:numRef>
          </c:val>
          <c:smooth val="0"/>
          <c:extLst>
            <c:ext xmlns:c16="http://schemas.microsoft.com/office/drawing/2014/chart" uri="{C3380CC4-5D6E-409C-BE32-E72D297353CC}">
              <c16:uniqueId val="{00000001-B351-40F4-B82F-1270BA14DF20}"/>
            </c:ext>
          </c:extLst>
        </c:ser>
        <c:ser>
          <c:idx val="1"/>
          <c:order val="2"/>
          <c:tx>
            <c:strRef>
              <c:f>Analysis!$B$11</c:f>
              <c:strCache>
                <c:ptCount val="1"/>
                <c:pt idx="0">
                  <c:v>Asian, 5-19 </c:v>
                </c:pt>
              </c:strCache>
            </c:strRef>
          </c:tx>
          <c:spPr>
            <a:ln>
              <a:solidFill>
                <a:srgbClr val="671E75"/>
              </a:solidFill>
            </a:ln>
          </c:spPr>
          <c:marker>
            <c:symbol val="triangle"/>
            <c:size val="8"/>
            <c:spPr>
              <a:solidFill>
                <a:srgbClr val="671E75"/>
              </a:solidFill>
              <a:ln>
                <a:noFill/>
              </a:ln>
            </c:spPr>
          </c:marker>
          <c:cat>
            <c:strRef>
              <c:f>Analysis!$C$2:$O$2</c:f>
              <c:strCache>
                <c:ptCount val="7"/>
                <c:pt idx="0">
                  <c:v>1988–1994</c:v>
                </c:pt>
                <c:pt idx="1">
                  <c:v>1999–2002</c:v>
                </c:pt>
                <c:pt idx="2">
                  <c:v>2001–2004</c:v>
                </c:pt>
                <c:pt idx="3">
                  <c:v>2005–2008</c:v>
                </c:pt>
                <c:pt idx="4">
                  <c:v>2011–2014</c:v>
                </c:pt>
                <c:pt idx="5">
                  <c:v>2013–2016</c:v>
                </c:pt>
                <c:pt idx="6">
                  <c:v>2015–2018</c:v>
                </c:pt>
              </c:strCache>
              <c:extLst/>
            </c:strRef>
          </c:cat>
          <c:val>
            <c:numRef>
              <c:f>Analysis!$C$11:$O$11</c:f>
              <c:numCache>
                <c:formatCode>General</c:formatCode>
                <c:ptCount val="7"/>
                <c:pt idx="4" formatCode="0.0">
                  <c:v>15.4</c:v>
                </c:pt>
                <c:pt idx="5" formatCode="0.0">
                  <c:v>13.7</c:v>
                </c:pt>
                <c:pt idx="6" formatCode="0.0">
                  <c:v>15.1</c:v>
                </c:pt>
              </c:numCache>
              <c:extLst/>
            </c:numRef>
          </c:val>
          <c:smooth val="0"/>
          <c:extLst>
            <c:ext xmlns:c16="http://schemas.microsoft.com/office/drawing/2014/chart" uri="{C3380CC4-5D6E-409C-BE32-E72D297353CC}">
              <c16:uniqueId val="{00000002-B351-40F4-B82F-1270BA14DF20}"/>
            </c:ext>
          </c:extLst>
        </c:ser>
        <c:ser>
          <c:idx val="2"/>
          <c:order val="3"/>
          <c:tx>
            <c:strRef>
              <c:f>Analysis!$B$12</c:f>
              <c:strCache>
                <c:ptCount val="1"/>
                <c:pt idx="0">
                  <c:v>Hispanic, 5-19 </c:v>
                </c:pt>
              </c:strCache>
            </c:strRef>
          </c:tx>
          <c:spPr>
            <a:ln>
              <a:solidFill>
                <a:srgbClr val="FFC72C"/>
              </a:solidFill>
            </a:ln>
          </c:spPr>
          <c:marker>
            <c:symbol val="diamond"/>
            <c:size val="9"/>
            <c:spPr>
              <a:solidFill>
                <a:srgbClr val="FFC72C"/>
              </a:solidFill>
              <a:ln>
                <a:noFill/>
              </a:ln>
            </c:spPr>
          </c:marker>
          <c:cat>
            <c:strRef>
              <c:f>Analysis!$C$2:$O$2</c:f>
              <c:strCache>
                <c:ptCount val="7"/>
                <c:pt idx="0">
                  <c:v>1988–1994</c:v>
                </c:pt>
                <c:pt idx="1">
                  <c:v>1999–2002</c:v>
                </c:pt>
                <c:pt idx="2">
                  <c:v>2001–2004</c:v>
                </c:pt>
                <c:pt idx="3">
                  <c:v>2005–2008</c:v>
                </c:pt>
                <c:pt idx="4">
                  <c:v>2011–2014</c:v>
                </c:pt>
                <c:pt idx="5">
                  <c:v>2013–2016</c:v>
                </c:pt>
                <c:pt idx="6">
                  <c:v>2015–2018</c:v>
                </c:pt>
              </c:strCache>
              <c:extLst/>
            </c:strRef>
          </c:cat>
          <c:val>
            <c:numRef>
              <c:f>Analysis!$C$12:$O$12</c:f>
              <c:numCache>
                <c:formatCode>General</c:formatCode>
                <c:ptCount val="7"/>
                <c:pt idx="4" formatCode="0.0">
                  <c:v>21.7</c:v>
                </c:pt>
                <c:pt idx="5" formatCode="0.0">
                  <c:v>17.7</c:v>
                </c:pt>
                <c:pt idx="6" formatCode="0.0">
                  <c:v>14.1</c:v>
                </c:pt>
              </c:numCache>
              <c:extLst/>
            </c:numRef>
          </c:val>
          <c:smooth val="0"/>
          <c:extLst>
            <c:ext xmlns:c16="http://schemas.microsoft.com/office/drawing/2014/chart" uri="{C3380CC4-5D6E-409C-BE32-E72D297353CC}">
              <c16:uniqueId val="{00000003-B351-40F4-B82F-1270BA14DF2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320000"/>
          <a:lstStyle/>
          <a:p>
            <a:pPr>
              <a:defRPr/>
            </a:pPr>
            <a:endParaRPr lang="en-US"/>
          </a:p>
        </c:txPr>
        <c:crossAx val="158010752"/>
        <c:crosses val="autoZero"/>
        <c:auto val="1"/>
        <c:lblAlgn val="ctr"/>
        <c:lblOffset val="100"/>
        <c:noMultiLvlLbl val="0"/>
      </c:catAx>
      <c:valAx>
        <c:axId val="158010752"/>
        <c:scaling>
          <c:orientation val="minMax"/>
          <c:max val="60"/>
          <c:min val="0"/>
        </c:scaling>
        <c:delete val="0"/>
        <c:axPos val="l"/>
        <c:majorGridlines/>
        <c:title>
          <c:tx>
            <c:rich>
              <a:bodyPr rot="-5400000" vert="horz"/>
              <a:lstStyle/>
              <a:p>
                <a:pPr>
                  <a:defRPr/>
                </a:pPr>
                <a:r>
                  <a:rPr lang="en-US"/>
                  <a:t>Percent</a:t>
                </a:r>
              </a:p>
            </c:rich>
          </c:tx>
          <c:layout>
            <c:manualLayout>
              <c:xMode val="edge"/>
              <c:yMode val="edge"/>
              <c:x val="1.3236123262369984E-2"/>
              <c:y val="0.25721669838097982"/>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3344998541849E-3"/>
          <c:y val="3.9682174654716539E-3"/>
          <c:w val="0.99568527491755854"/>
          <c:h val="0.13276989373462988"/>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96758044133372"/>
          <c:y val="0.12241911745536677"/>
          <c:w val="0.83203241955866625"/>
          <c:h val="0.57626481553020692"/>
        </c:manualLayout>
      </c:layout>
      <c:lineChart>
        <c:grouping val="standard"/>
        <c:varyColors val="0"/>
        <c:ser>
          <c:idx val="3"/>
          <c:order val="0"/>
          <c:tx>
            <c:strRef>
              <c:f>Analysis!$B$43</c:f>
              <c:strCache>
                <c:ptCount val="1"/>
                <c:pt idx="0">
                  <c:v>White, 20-44 </c:v>
                </c:pt>
              </c:strCache>
            </c:strRef>
          </c:tx>
          <c:spPr>
            <a:ln w="25400">
              <a:solidFill>
                <a:sysClr val="windowText" lastClr="000000"/>
              </a:solidFill>
            </a:ln>
          </c:spPr>
          <c:marker>
            <c:symbol val="circle"/>
            <c:size val="7"/>
            <c:spPr>
              <a:solidFill>
                <a:sysClr val="windowText" lastClr="000000"/>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Analysis!$C$43:$O$43</c:f>
              <c:numCache>
                <c:formatCode>0.0</c:formatCode>
                <c:ptCount val="5"/>
                <c:pt idx="0">
                  <c:v>24.8</c:v>
                </c:pt>
                <c:pt idx="1">
                  <c:v>20.7</c:v>
                </c:pt>
                <c:pt idx="2">
                  <c:v>21.1</c:v>
                </c:pt>
                <c:pt idx="3">
                  <c:v>27.1</c:v>
                </c:pt>
                <c:pt idx="4">
                  <c:v>22.6</c:v>
                </c:pt>
              </c:numCache>
              <c:extLst/>
            </c:numRef>
          </c:val>
          <c:smooth val="0"/>
          <c:extLst>
            <c:ext xmlns:c16="http://schemas.microsoft.com/office/drawing/2014/chart" uri="{C3380CC4-5D6E-409C-BE32-E72D297353CC}">
              <c16:uniqueId val="{00000000-DF97-4C51-9CBC-4EEA7E2BF95B}"/>
            </c:ext>
          </c:extLst>
        </c:ser>
        <c:ser>
          <c:idx val="0"/>
          <c:order val="1"/>
          <c:tx>
            <c:strRef>
              <c:f>Analysis!$B$44</c:f>
              <c:strCache>
                <c:ptCount val="1"/>
                <c:pt idx="0">
                  <c:v>Black, 20-44 </c:v>
                </c:pt>
              </c:strCache>
            </c:strRef>
          </c:tx>
          <c:spPr>
            <a:ln>
              <a:solidFill>
                <a:srgbClr val="005EB8"/>
              </a:solidFill>
            </a:ln>
          </c:spPr>
          <c:marker>
            <c:symbol val="square"/>
            <c:size val="7"/>
            <c:spPr>
              <a:solidFill>
                <a:srgbClr val="005EB8"/>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Analysis!$C$44:$O$44</c:f>
              <c:numCache>
                <c:formatCode>0.0</c:formatCode>
                <c:ptCount val="5"/>
                <c:pt idx="0">
                  <c:v>49.2</c:v>
                </c:pt>
                <c:pt idx="1">
                  <c:v>43.4</c:v>
                </c:pt>
                <c:pt idx="2">
                  <c:v>36.700000000000003</c:v>
                </c:pt>
                <c:pt idx="3">
                  <c:v>46.1</c:v>
                </c:pt>
                <c:pt idx="4">
                  <c:v>39.6</c:v>
                </c:pt>
              </c:numCache>
              <c:extLst/>
            </c:numRef>
          </c:val>
          <c:smooth val="0"/>
          <c:extLst>
            <c:ext xmlns:c16="http://schemas.microsoft.com/office/drawing/2014/chart" uri="{C3380CC4-5D6E-409C-BE32-E72D297353CC}">
              <c16:uniqueId val="{00000001-DF97-4C51-9CBC-4EEA7E2BF95B}"/>
            </c:ext>
          </c:extLst>
        </c:ser>
        <c:ser>
          <c:idx val="1"/>
          <c:order val="2"/>
          <c:tx>
            <c:strRef>
              <c:f>Analysis!$B$45</c:f>
              <c:strCache>
                <c:ptCount val="1"/>
                <c:pt idx="0">
                  <c:v>Asian, 20-44 </c:v>
                </c:pt>
              </c:strCache>
            </c:strRef>
          </c:tx>
          <c:spPr>
            <a:ln>
              <a:solidFill>
                <a:srgbClr val="671E75"/>
              </a:solidFill>
            </a:ln>
          </c:spPr>
          <c:marker>
            <c:symbol val="triangle"/>
            <c:size val="8"/>
            <c:spPr>
              <a:solidFill>
                <a:srgbClr val="671E75"/>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Analysis!$C$45:$O$45</c:f>
              <c:numCache>
                <c:formatCode>General</c:formatCode>
                <c:ptCount val="5"/>
                <c:pt idx="3" formatCode="0.0">
                  <c:v>20.5</c:v>
                </c:pt>
                <c:pt idx="4" formatCode="0.0">
                  <c:v>14.7</c:v>
                </c:pt>
              </c:numCache>
              <c:extLst/>
            </c:numRef>
          </c:val>
          <c:smooth val="0"/>
          <c:extLst>
            <c:ext xmlns:c16="http://schemas.microsoft.com/office/drawing/2014/chart" uri="{C3380CC4-5D6E-409C-BE32-E72D297353CC}">
              <c16:uniqueId val="{00000002-DF97-4C51-9CBC-4EEA7E2BF95B}"/>
            </c:ext>
          </c:extLst>
        </c:ser>
        <c:ser>
          <c:idx val="2"/>
          <c:order val="3"/>
          <c:tx>
            <c:strRef>
              <c:f>Analysis!$B$46</c:f>
              <c:strCache>
                <c:ptCount val="1"/>
                <c:pt idx="0">
                  <c:v>Hispanic, 20-44 </c:v>
                </c:pt>
              </c:strCache>
            </c:strRef>
          </c:tx>
          <c:spPr>
            <a:ln>
              <a:solidFill>
                <a:srgbClr val="FFC72C"/>
              </a:solidFill>
            </a:ln>
          </c:spPr>
          <c:marker>
            <c:symbol val="diamond"/>
            <c:size val="9"/>
            <c:spPr>
              <a:solidFill>
                <a:srgbClr val="FFC72C"/>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Analysis!$C$46:$O$46</c:f>
              <c:numCache>
                <c:formatCode>General</c:formatCode>
                <c:ptCount val="5"/>
                <c:pt idx="3" formatCode="0.0">
                  <c:v>37.799999999999997</c:v>
                </c:pt>
                <c:pt idx="4" formatCode="0.0">
                  <c:v>29.4</c:v>
                </c:pt>
              </c:numCache>
              <c:extLst/>
            </c:numRef>
          </c:val>
          <c:smooth val="0"/>
          <c:extLst>
            <c:ext xmlns:c16="http://schemas.microsoft.com/office/drawing/2014/chart" uri="{C3380CC4-5D6E-409C-BE32-E72D297353CC}">
              <c16:uniqueId val="{00000003-DF97-4C51-9CBC-4EEA7E2BF95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320000"/>
          <a:lstStyle/>
          <a:p>
            <a:pPr>
              <a:defRPr/>
            </a:pPr>
            <a:endParaRPr lang="en-US"/>
          </a:p>
        </c:txPr>
        <c:crossAx val="158010752"/>
        <c:crosses val="autoZero"/>
        <c:auto val="1"/>
        <c:lblAlgn val="ctr"/>
        <c:lblOffset val="100"/>
        <c:noMultiLvlLbl val="0"/>
      </c:catAx>
      <c:valAx>
        <c:axId val="158010752"/>
        <c:scaling>
          <c:orientation val="minMax"/>
          <c:max val="60"/>
          <c:min val="0"/>
        </c:scaling>
        <c:delete val="0"/>
        <c:axPos val="l"/>
        <c:majorGridlines/>
        <c:title>
          <c:tx>
            <c:rich>
              <a:bodyPr rot="-5400000" vert="horz"/>
              <a:lstStyle/>
              <a:p>
                <a:pPr>
                  <a:defRPr/>
                </a:pPr>
                <a:r>
                  <a:rPr lang="en-US"/>
                  <a:t>Percent</a:t>
                </a:r>
              </a:p>
            </c:rich>
          </c:tx>
          <c:layout>
            <c:manualLayout>
              <c:xMode val="edge"/>
              <c:yMode val="edge"/>
              <c:x val="1.2345679012345678E-2"/>
              <c:y val="0.25122588810230856"/>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3344998541849E-3"/>
          <c:y val="3.9684720343023316E-3"/>
          <c:w val="0.99568527491755854"/>
          <c:h val="0.13276989373462988"/>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24981492698027"/>
          <c:y val="0.15338854423500092"/>
          <c:w val="0.82012147520021539"/>
          <c:h val="0.58870309791724029"/>
        </c:manualLayout>
      </c:layout>
      <c:lineChart>
        <c:grouping val="standard"/>
        <c:varyColors val="0"/>
        <c:ser>
          <c:idx val="3"/>
          <c:order val="0"/>
          <c:tx>
            <c:strRef>
              <c:f>Analysis!$B$111</c:f>
              <c:strCache>
                <c:ptCount val="1"/>
                <c:pt idx="0">
                  <c:v>White, 65+</c:v>
                </c:pt>
              </c:strCache>
            </c:strRef>
          </c:tx>
          <c:spPr>
            <a:ln w="25400">
              <a:solidFill>
                <a:sysClr val="windowText" lastClr="000000"/>
              </a:solidFill>
            </a:ln>
          </c:spPr>
          <c:marker>
            <c:symbol val="circle"/>
            <c:size val="7"/>
            <c:spPr>
              <a:solidFill>
                <a:sysClr val="windowText" lastClr="000000"/>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Analysis!$C$111:$O$111</c:f>
              <c:numCache>
                <c:formatCode>0.0</c:formatCode>
                <c:ptCount val="5"/>
                <c:pt idx="0">
                  <c:v>24.6</c:v>
                </c:pt>
                <c:pt idx="1">
                  <c:v>16</c:v>
                </c:pt>
                <c:pt idx="2">
                  <c:v>17.8</c:v>
                </c:pt>
                <c:pt idx="3">
                  <c:v>18.600000000000001</c:v>
                </c:pt>
                <c:pt idx="4">
                  <c:v>16.899999999999999</c:v>
                </c:pt>
              </c:numCache>
              <c:extLst/>
            </c:numRef>
          </c:val>
          <c:smooth val="0"/>
          <c:extLst>
            <c:ext xmlns:c16="http://schemas.microsoft.com/office/drawing/2014/chart" uri="{C3380CC4-5D6E-409C-BE32-E72D297353CC}">
              <c16:uniqueId val="{00000000-06FA-4E8D-94B6-408797025F4C}"/>
            </c:ext>
          </c:extLst>
        </c:ser>
        <c:ser>
          <c:idx val="0"/>
          <c:order val="1"/>
          <c:tx>
            <c:strRef>
              <c:f>Analysis!$B$112</c:f>
              <c:strCache>
                <c:ptCount val="1"/>
                <c:pt idx="0">
                  <c:v>Black, 65+</c:v>
                </c:pt>
              </c:strCache>
            </c:strRef>
          </c:tx>
          <c:spPr>
            <a:ln>
              <a:solidFill>
                <a:srgbClr val="005EB8"/>
              </a:solidFill>
            </a:ln>
          </c:spPr>
          <c:marker>
            <c:symbol val="square"/>
            <c:size val="7"/>
            <c:spPr>
              <a:solidFill>
                <a:srgbClr val="005EB8"/>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Analysis!$C$112:$O$112</c:f>
              <c:numCache>
                <c:formatCode>0.0</c:formatCode>
                <c:ptCount val="5"/>
                <c:pt idx="0">
                  <c:v>51.2</c:v>
                </c:pt>
                <c:pt idx="1">
                  <c:v>38.6</c:v>
                </c:pt>
                <c:pt idx="2">
                  <c:v>35.799999999999997</c:v>
                </c:pt>
                <c:pt idx="3">
                  <c:v>40.700000000000003</c:v>
                </c:pt>
                <c:pt idx="4">
                  <c:v>39.299999999999997</c:v>
                </c:pt>
              </c:numCache>
              <c:extLst/>
            </c:numRef>
          </c:val>
          <c:smooth val="0"/>
          <c:extLst>
            <c:ext xmlns:c16="http://schemas.microsoft.com/office/drawing/2014/chart" uri="{C3380CC4-5D6E-409C-BE32-E72D297353CC}">
              <c16:uniqueId val="{00000001-06FA-4E8D-94B6-408797025F4C}"/>
            </c:ext>
          </c:extLst>
        </c:ser>
        <c:ser>
          <c:idx val="1"/>
          <c:order val="2"/>
          <c:tx>
            <c:strRef>
              <c:f>Analysis!$B$113</c:f>
              <c:strCache>
                <c:ptCount val="1"/>
                <c:pt idx="0">
                  <c:v>Asian, 65+</c:v>
                </c:pt>
              </c:strCache>
            </c:strRef>
          </c:tx>
          <c:spPr>
            <a:ln>
              <a:solidFill>
                <a:srgbClr val="671E75"/>
              </a:solidFill>
            </a:ln>
          </c:spPr>
          <c:marker>
            <c:symbol val="triangle"/>
            <c:size val="8"/>
            <c:spPr>
              <a:solidFill>
                <a:srgbClr val="671E75"/>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Analysis!$C$113:$O$113</c:f>
              <c:numCache>
                <c:formatCode>General</c:formatCode>
                <c:ptCount val="5"/>
                <c:pt idx="3" formatCode="0.0">
                  <c:v>27.6</c:v>
                </c:pt>
                <c:pt idx="4" formatCode="0.0">
                  <c:v>28.5</c:v>
                </c:pt>
              </c:numCache>
              <c:extLst/>
            </c:numRef>
          </c:val>
          <c:smooth val="0"/>
          <c:extLst>
            <c:ext xmlns:c16="http://schemas.microsoft.com/office/drawing/2014/chart" uri="{C3380CC4-5D6E-409C-BE32-E72D297353CC}">
              <c16:uniqueId val="{00000002-06FA-4E8D-94B6-408797025F4C}"/>
            </c:ext>
          </c:extLst>
        </c:ser>
        <c:ser>
          <c:idx val="2"/>
          <c:order val="3"/>
          <c:tx>
            <c:strRef>
              <c:f>Analysis!$B$114</c:f>
              <c:strCache>
                <c:ptCount val="1"/>
                <c:pt idx="0">
                  <c:v>Hispanic, 65+</c:v>
                </c:pt>
              </c:strCache>
            </c:strRef>
          </c:tx>
          <c:spPr>
            <a:ln>
              <a:solidFill>
                <a:srgbClr val="FFC72C"/>
              </a:solidFill>
            </a:ln>
          </c:spPr>
          <c:marker>
            <c:symbol val="diamond"/>
            <c:size val="9"/>
            <c:spPr>
              <a:solidFill>
                <a:srgbClr val="FFC72C"/>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Analysis!$C$114:$O$114</c:f>
              <c:numCache>
                <c:formatCode>General</c:formatCode>
                <c:ptCount val="5"/>
                <c:pt idx="3" formatCode="0.0">
                  <c:v>34.4</c:v>
                </c:pt>
                <c:pt idx="4" formatCode="0.0">
                  <c:v>30.8</c:v>
                </c:pt>
              </c:numCache>
              <c:extLst/>
            </c:numRef>
          </c:val>
          <c:smooth val="0"/>
          <c:extLst>
            <c:ext xmlns:c16="http://schemas.microsoft.com/office/drawing/2014/chart" uri="{C3380CC4-5D6E-409C-BE32-E72D297353CC}">
              <c16:uniqueId val="{00000003-06FA-4E8D-94B6-408797025F4C}"/>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320000"/>
          <a:lstStyle/>
          <a:p>
            <a:pPr>
              <a:defRPr/>
            </a:pPr>
            <a:endParaRPr lang="en-US"/>
          </a:p>
        </c:txPr>
        <c:crossAx val="158010752"/>
        <c:crosses val="autoZero"/>
        <c:auto val="1"/>
        <c:lblAlgn val="ctr"/>
        <c:lblOffset val="100"/>
        <c:noMultiLvlLbl val="0"/>
      </c:catAx>
      <c:valAx>
        <c:axId val="158010752"/>
        <c:scaling>
          <c:orientation val="minMax"/>
          <c:max val="60"/>
          <c:min val="0"/>
        </c:scaling>
        <c:delete val="0"/>
        <c:axPos val="l"/>
        <c:majorGridlines/>
        <c:title>
          <c:tx>
            <c:rich>
              <a:bodyPr rot="-5400000" vert="horz"/>
              <a:lstStyle/>
              <a:p>
                <a:pPr>
                  <a:defRPr/>
                </a:pPr>
                <a:r>
                  <a:rPr lang="en-US"/>
                  <a:t>Percent</a:t>
                </a:r>
              </a:p>
            </c:rich>
          </c:tx>
          <c:layout>
            <c:manualLayout>
              <c:xMode val="edge"/>
              <c:yMode val="edge"/>
              <c:x val="1.1336638475746088E-2"/>
              <c:y val="0.296977003828328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0.13276989373462988"/>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8656706373242"/>
          <c:y val="0.15759725878820743"/>
          <c:w val="0.82866848374722391"/>
          <c:h val="0.58527925104671163"/>
        </c:manualLayout>
      </c:layout>
      <c:lineChart>
        <c:grouping val="standard"/>
        <c:varyColors val="0"/>
        <c:ser>
          <c:idx val="3"/>
          <c:order val="0"/>
          <c:tx>
            <c:strRef>
              <c:f>Analysis!$B$77</c:f>
              <c:strCache>
                <c:ptCount val="1"/>
                <c:pt idx="0">
                  <c:v>White, 45-64 </c:v>
                </c:pt>
              </c:strCache>
            </c:strRef>
          </c:tx>
          <c:spPr>
            <a:ln w="25400">
              <a:solidFill>
                <a:sysClr val="windowText" lastClr="000000"/>
              </a:solidFill>
            </a:ln>
          </c:spPr>
          <c:marker>
            <c:symbol val="circle"/>
            <c:size val="7"/>
            <c:spPr>
              <a:solidFill>
                <a:sysClr val="windowText" lastClr="000000"/>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Analysis!$C$77:$O$77</c:f>
              <c:numCache>
                <c:formatCode>0.0</c:formatCode>
                <c:ptCount val="5"/>
                <c:pt idx="0">
                  <c:v>21.7</c:v>
                </c:pt>
                <c:pt idx="1">
                  <c:v>15.6</c:v>
                </c:pt>
                <c:pt idx="2">
                  <c:v>17.100000000000001</c:v>
                </c:pt>
                <c:pt idx="3">
                  <c:v>23.4</c:v>
                </c:pt>
                <c:pt idx="4">
                  <c:v>22.5</c:v>
                </c:pt>
              </c:numCache>
              <c:extLst/>
            </c:numRef>
          </c:val>
          <c:smooth val="0"/>
          <c:extLst>
            <c:ext xmlns:c16="http://schemas.microsoft.com/office/drawing/2014/chart" uri="{C3380CC4-5D6E-409C-BE32-E72D297353CC}">
              <c16:uniqueId val="{00000000-9DD1-4F17-9857-E7781FD6D6AD}"/>
            </c:ext>
          </c:extLst>
        </c:ser>
        <c:ser>
          <c:idx val="0"/>
          <c:order val="1"/>
          <c:tx>
            <c:strRef>
              <c:f>Analysis!$B$78</c:f>
              <c:strCache>
                <c:ptCount val="1"/>
                <c:pt idx="0">
                  <c:v>Black , 45-64 </c:v>
                </c:pt>
              </c:strCache>
            </c:strRef>
          </c:tx>
          <c:spPr>
            <a:ln>
              <a:solidFill>
                <a:srgbClr val="005EB8"/>
              </a:solidFill>
            </a:ln>
          </c:spPr>
          <c:marker>
            <c:symbol val="square"/>
            <c:size val="7"/>
            <c:spPr>
              <a:solidFill>
                <a:srgbClr val="005EB8"/>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Analysis!$C$78:$O$78</c:f>
              <c:numCache>
                <c:formatCode>0.0</c:formatCode>
                <c:ptCount val="5"/>
                <c:pt idx="0">
                  <c:v>46.2</c:v>
                </c:pt>
                <c:pt idx="1">
                  <c:v>39.799999999999997</c:v>
                </c:pt>
                <c:pt idx="2">
                  <c:v>44.4</c:v>
                </c:pt>
                <c:pt idx="3">
                  <c:v>45.4</c:v>
                </c:pt>
                <c:pt idx="4">
                  <c:v>40.799999999999997</c:v>
                </c:pt>
              </c:numCache>
              <c:extLst/>
            </c:numRef>
          </c:val>
          <c:smooth val="0"/>
          <c:extLst>
            <c:ext xmlns:c16="http://schemas.microsoft.com/office/drawing/2014/chart" uri="{C3380CC4-5D6E-409C-BE32-E72D297353CC}">
              <c16:uniqueId val="{00000001-9DD1-4F17-9857-E7781FD6D6AD}"/>
            </c:ext>
          </c:extLst>
        </c:ser>
        <c:ser>
          <c:idx val="1"/>
          <c:order val="2"/>
          <c:tx>
            <c:strRef>
              <c:f>Analysis!$B$79</c:f>
              <c:strCache>
                <c:ptCount val="1"/>
                <c:pt idx="0">
                  <c:v>Asian, 45-64 </c:v>
                </c:pt>
              </c:strCache>
            </c:strRef>
          </c:tx>
          <c:spPr>
            <a:ln>
              <a:solidFill>
                <a:srgbClr val="671E75"/>
              </a:solidFill>
            </a:ln>
          </c:spPr>
          <c:marker>
            <c:symbol val="triangle"/>
            <c:size val="8"/>
            <c:spPr>
              <a:solidFill>
                <a:srgbClr val="671E75"/>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Analysis!$C$79:$O$79</c:f>
              <c:numCache>
                <c:formatCode>General</c:formatCode>
                <c:ptCount val="5"/>
                <c:pt idx="3" formatCode="0.0">
                  <c:v>17.399999999999999</c:v>
                </c:pt>
                <c:pt idx="4" formatCode="0.0">
                  <c:v>13.9</c:v>
                </c:pt>
              </c:numCache>
              <c:extLst/>
            </c:numRef>
          </c:val>
          <c:smooth val="0"/>
          <c:extLst>
            <c:ext xmlns:c16="http://schemas.microsoft.com/office/drawing/2014/chart" uri="{C3380CC4-5D6E-409C-BE32-E72D297353CC}">
              <c16:uniqueId val="{00000002-9DD1-4F17-9857-E7781FD6D6AD}"/>
            </c:ext>
          </c:extLst>
        </c:ser>
        <c:ser>
          <c:idx val="2"/>
          <c:order val="3"/>
          <c:tx>
            <c:strRef>
              <c:f>Analysis!$B$80</c:f>
              <c:strCache>
                <c:ptCount val="1"/>
                <c:pt idx="0">
                  <c:v>Hispanic , 45-64 </c:v>
                </c:pt>
              </c:strCache>
            </c:strRef>
          </c:tx>
          <c:spPr>
            <a:ln>
              <a:solidFill>
                <a:srgbClr val="FFC72C"/>
              </a:solidFill>
            </a:ln>
          </c:spPr>
          <c:marker>
            <c:symbol val="diamond"/>
            <c:size val="9"/>
            <c:spPr>
              <a:solidFill>
                <a:srgbClr val="FFC72C"/>
              </a:solidFill>
              <a:ln>
                <a:noFill/>
              </a:ln>
            </c:spPr>
          </c:marker>
          <c:cat>
            <c:strRef>
              <c:f>Analysis!$C$2:$O$2</c:f>
              <c:strCache>
                <c:ptCount val="5"/>
                <c:pt idx="0">
                  <c:v>1988–1994</c:v>
                </c:pt>
                <c:pt idx="1">
                  <c:v>1999–2002</c:v>
                </c:pt>
                <c:pt idx="2">
                  <c:v>2005–2008</c:v>
                </c:pt>
                <c:pt idx="3">
                  <c:v>2011–2014</c:v>
                </c:pt>
                <c:pt idx="4">
                  <c:v>2015–2018</c:v>
                </c:pt>
              </c:strCache>
              <c:extLst/>
            </c:strRef>
          </c:cat>
          <c:val>
            <c:numRef>
              <c:f>Analysis!$C$80:$O$80</c:f>
              <c:numCache>
                <c:formatCode>General</c:formatCode>
                <c:ptCount val="5"/>
                <c:pt idx="3" formatCode="0.0">
                  <c:v>35.9</c:v>
                </c:pt>
                <c:pt idx="4" formatCode="0.0">
                  <c:v>28.5</c:v>
                </c:pt>
              </c:numCache>
              <c:extLst/>
            </c:numRef>
          </c:val>
          <c:smooth val="0"/>
          <c:extLst>
            <c:ext xmlns:c16="http://schemas.microsoft.com/office/drawing/2014/chart" uri="{C3380CC4-5D6E-409C-BE32-E72D297353CC}">
              <c16:uniqueId val="{00000003-9DD1-4F17-9857-E7781FD6D6A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320000"/>
          <a:lstStyle/>
          <a:p>
            <a:pPr>
              <a:defRPr/>
            </a:pPr>
            <a:endParaRPr lang="en-US"/>
          </a:p>
        </c:txPr>
        <c:crossAx val="158010752"/>
        <c:crosses val="autoZero"/>
        <c:auto val="1"/>
        <c:lblAlgn val="ctr"/>
        <c:lblOffset val="100"/>
        <c:noMultiLvlLbl val="0"/>
      </c:catAx>
      <c:valAx>
        <c:axId val="158010752"/>
        <c:scaling>
          <c:orientation val="minMax"/>
          <c:max val="60"/>
          <c:min val="0"/>
        </c:scaling>
        <c:delete val="0"/>
        <c:axPos val="l"/>
        <c:majorGridlines/>
        <c:title>
          <c:tx>
            <c:rich>
              <a:bodyPr rot="-5400000" vert="horz"/>
              <a:lstStyle/>
              <a:p>
                <a:pPr>
                  <a:defRPr/>
                </a:pPr>
                <a:r>
                  <a:rPr lang="en-US"/>
                  <a:t>Percent</a:t>
                </a:r>
              </a:p>
            </c:rich>
          </c:tx>
          <c:layout>
            <c:manualLayout>
              <c:xMode val="edge"/>
              <c:yMode val="edge"/>
              <c:x val="1.1336638475746088E-2"/>
              <c:y val="0.29989938514163528"/>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0.13276989373462988"/>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506763577629716E-2"/>
          <c:y val="0.10600987376577928"/>
          <c:w val="0.89203782219530248"/>
          <c:h val="0.68247082322256891"/>
        </c:manualLayout>
      </c:layout>
      <c:lineChart>
        <c:grouping val="standard"/>
        <c:varyColors val="0"/>
        <c:ser>
          <c:idx val="0"/>
          <c:order val="0"/>
          <c:tx>
            <c:strRef>
              <c:f>Sheet1!$A$3</c:f>
              <c:strCache>
                <c:ptCount val="1"/>
                <c:pt idx="0">
                  <c:v>2-17, Below 100%</c:v>
                </c:pt>
              </c:strCache>
            </c:strRef>
          </c:tx>
          <c:spPr>
            <a:ln>
              <a:solidFill>
                <a:sysClr val="windowText" lastClr="000000"/>
              </a:solidFill>
            </a:ln>
          </c:spPr>
          <c:marker>
            <c:symbol val="circle"/>
            <c:size val="7"/>
            <c:spPr>
              <a:solidFill>
                <a:sysClr val="windowText" lastClr="000000"/>
              </a:solidFill>
              <a:ln>
                <a:noFill/>
              </a:ln>
            </c:spPr>
          </c:marker>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Sheet1!$B$3:$S$3</c:f>
              <c:numCache>
                <c:formatCode>General</c:formatCode>
                <c:ptCount val="18"/>
                <c:pt idx="0">
                  <c:v>33</c:v>
                </c:pt>
                <c:pt idx="1">
                  <c:v>34.5</c:v>
                </c:pt>
                <c:pt idx="2">
                  <c:v>36.299999999999997</c:v>
                </c:pt>
                <c:pt idx="3">
                  <c:v>36.4</c:v>
                </c:pt>
                <c:pt idx="4">
                  <c:v>37.1</c:v>
                </c:pt>
                <c:pt idx="5">
                  <c:v>39.200000000000003</c:v>
                </c:pt>
                <c:pt idx="6">
                  <c:v>36.9</c:v>
                </c:pt>
                <c:pt idx="7">
                  <c:v>38.4</c:v>
                </c:pt>
                <c:pt idx="8">
                  <c:v>38.700000000000003</c:v>
                </c:pt>
                <c:pt idx="9">
                  <c:v>39.6</c:v>
                </c:pt>
                <c:pt idx="10">
                  <c:v>40.6</c:v>
                </c:pt>
                <c:pt idx="11">
                  <c:v>45.1</c:v>
                </c:pt>
                <c:pt idx="12">
                  <c:v>45.9</c:v>
                </c:pt>
                <c:pt idx="13">
                  <c:v>43.1</c:v>
                </c:pt>
                <c:pt idx="14">
                  <c:v>44.3</c:v>
                </c:pt>
                <c:pt idx="15">
                  <c:v>42.5</c:v>
                </c:pt>
                <c:pt idx="16">
                  <c:v>42.8</c:v>
                </c:pt>
                <c:pt idx="17">
                  <c:v>42.5</c:v>
                </c:pt>
              </c:numCache>
            </c:numRef>
          </c:val>
          <c:smooth val="0"/>
          <c:extLst>
            <c:ext xmlns:c16="http://schemas.microsoft.com/office/drawing/2014/chart" uri="{C3380CC4-5D6E-409C-BE32-E72D297353CC}">
              <c16:uniqueId val="{00000000-B8B0-45F5-9081-9842421BA8AA}"/>
            </c:ext>
          </c:extLst>
        </c:ser>
        <c:ser>
          <c:idx val="3"/>
          <c:order val="1"/>
          <c:tx>
            <c:strRef>
              <c:f>Sheet1!$A$2</c:f>
              <c:strCache>
                <c:ptCount val="1"/>
                <c:pt idx="0">
                  <c:v>2-17, 400% +</c:v>
                </c:pt>
              </c:strCache>
            </c:strRef>
          </c:tx>
          <c:spPr>
            <a:ln w="25400">
              <a:solidFill>
                <a:srgbClr val="005EC2"/>
              </a:solidFill>
            </a:ln>
          </c:spPr>
          <c:marker>
            <c:symbol val="square"/>
            <c:size val="7"/>
            <c:spPr>
              <a:solidFill>
                <a:srgbClr val="005EC2"/>
              </a:solidFill>
              <a:ln>
                <a:noFill/>
              </a:ln>
            </c:spPr>
          </c:marker>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Sheet1!$B$2:$S$2</c:f>
              <c:numCache>
                <c:formatCode>General</c:formatCode>
                <c:ptCount val="18"/>
                <c:pt idx="0">
                  <c:v>67.2</c:v>
                </c:pt>
                <c:pt idx="1">
                  <c:v>68.7</c:v>
                </c:pt>
                <c:pt idx="2">
                  <c:v>69.599999999999994</c:v>
                </c:pt>
                <c:pt idx="3">
                  <c:v>67.2</c:v>
                </c:pt>
                <c:pt idx="4">
                  <c:v>68.400000000000006</c:v>
                </c:pt>
                <c:pt idx="5">
                  <c:v>66.8</c:v>
                </c:pt>
                <c:pt idx="6">
                  <c:v>63.9</c:v>
                </c:pt>
                <c:pt idx="7">
                  <c:v>64.900000000000006</c:v>
                </c:pt>
                <c:pt idx="8">
                  <c:v>64</c:v>
                </c:pt>
                <c:pt idx="9">
                  <c:v>64.2</c:v>
                </c:pt>
                <c:pt idx="10">
                  <c:v>68.2</c:v>
                </c:pt>
                <c:pt idx="11">
                  <c:v>63.5</c:v>
                </c:pt>
                <c:pt idx="12">
                  <c:v>68.099999999999994</c:v>
                </c:pt>
                <c:pt idx="13">
                  <c:v>64.5</c:v>
                </c:pt>
                <c:pt idx="14">
                  <c:v>66</c:v>
                </c:pt>
                <c:pt idx="15">
                  <c:v>66.400000000000006</c:v>
                </c:pt>
                <c:pt idx="16">
                  <c:v>68.400000000000006</c:v>
                </c:pt>
                <c:pt idx="17">
                  <c:v>70.3</c:v>
                </c:pt>
              </c:numCache>
            </c:numRef>
          </c:val>
          <c:smooth val="0"/>
          <c:extLst>
            <c:ext xmlns:c16="http://schemas.microsoft.com/office/drawing/2014/chart" uri="{C3380CC4-5D6E-409C-BE32-E72D297353CC}">
              <c16:uniqueId val="{00000001-B8B0-45F5-9081-9842421BA8AA}"/>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80000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8.903227374355984E-4"/>
              <c:y val="0.29979483825412395"/>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01699306817415"/>
          <c:h val="6.7711223597050368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506763577629716E-2"/>
          <c:y val="0.10600987376577928"/>
          <c:w val="0.89203782219530248"/>
          <c:h val="0.68845871341472764"/>
        </c:manualLayout>
      </c:layout>
      <c:lineChart>
        <c:grouping val="standard"/>
        <c:varyColors val="0"/>
        <c:ser>
          <c:idx val="0"/>
          <c:order val="0"/>
          <c:tx>
            <c:strRef>
              <c:f>Sheet1!$A$3</c:f>
              <c:strCache>
                <c:ptCount val="1"/>
                <c:pt idx="0">
                  <c:v>18+, Below 100%</c:v>
                </c:pt>
              </c:strCache>
            </c:strRef>
          </c:tx>
          <c:spPr>
            <a:ln>
              <a:solidFill>
                <a:sysClr val="windowText" lastClr="000000"/>
              </a:solidFill>
            </a:ln>
          </c:spPr>
          <c:marker>
            <c:symbol val="circle"/>
            <c:size val="7"/>
            <c:spPr>
              <a:solidFill>
                <a:sysClr val="windowText" lastClr="000000"/>
              </a:solidFill>
              <a:ln>
                <a:noFill/>
              </a:ln>
            </c:spPr>
          </c:marker>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Sheet1!$B$3:$S$3</c:f>
              <c:numCache>
                <c:formatCode>General</c:formatCode>
                <c:ptCount val="18"/>
                <c:pt idx="0">
                  <c:v>24.2</c:v>
                </c:pt>
                <c:pt idx="1">
                  <c:v>23.9</c:v>
                </c:pt>
                <c:pt idx="2">
                  <c:v>23.4</c:v>
                </c:pt>
                <c:pt idx="3">
                  <c:v>24.4</c:v>
                </c:pt>
                <c:pt idx="4">
                  <c:v>22.7</c:v>
                </c:pt>
                <c:pt idx="5">
                  <c:v>23.7</c:v>
                </c:pt>
                <c:pt idx="6">
                  <c:v>22.8</c:v>
                </c:pt>
                <c:pt idx="7">
                  <c:v>23.2</c:v>
                </c:pt>
                <c:pt idx="8">
                  <c:v>22.6</c:v>
                </c:pt>
                <c:pt idx="9">
                  <c:v>22.1</c:v>
                </c:pt>
                <c:pt idx="10">
                  <c:v>22.6</c:v>
                </c:pt>
                <c:pt idx="11">
                  <c:v>22.2</c:v>
                </c:pt>
                <c:pt idx="12">
                  <c:v>23.4</c:v>
                </c:pt>
                <c:pt idx="13">
                  <c:v>22.7</c:v>
                </c:pt>
                <c:pt idx="14">
                  <c:v>25</c:v>
                </c:pt>
                <c:pt idx="15">
                  <c:v>24</c:v>
                </c:pt>
                <c:pt idx="16">
                  <c:v>25.2</c:v>
                </c:pt>
                <c:pt idx="17">
                  <c:v>24.8</c:v>
                </c:pt>
              </c:numCache>
            </c:numRef>
          </c:val>
          <c:smooth val="0"/>
          <c:extLst>
            <c:ext xmlns:c16="http://schemas.microsoft.com/office/drawing/2014/chart" uri="{C3380CC4-5D6E-409C-BE32-E72D297353CC}">
              <c16:uniqueId val="{00000000-D6A8-4E7B-A66A-5A7CE66645FC}"/>
            </c:ext>
          </c:extLst>
        </c:ser>
        <c:ser>
          <c:idx val="3"/>
          <c:order val="1"/>
          <c:tx>
            <c:strRef>
              <c:f>Sheet1!$A$2</c:f>
              <c:strCache>
                <c:ptCount val="1"/>
                <c:pt idx="0">
                  <c:v>18+, 400% +</c:v>
                </c:pt>
              </c:strCache>
            </c:strRef>
          </c:tx>
          <c:spPr>
            <a:ln w="25400">
              <a:solidFill>
                <a:srgbClr val="005EC2"/>
              </a:solidFill>
            </a:ln>
          </c:spPr>
          <c:marker>
            <c:symbol val="square"/>
            <c:size val="7"/>
            <c:spPr>
              <a:solidFill>
                <a:srgbClr val="005EC2"/>
              </a:solidFill>
              <a:ln>
                <a:noFill/>
              </a:ln>
            </c:spPr>
          </c:marker>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Sheet1!$B$2:$S$2</c:f>
              <c:numCache>
                <c:formatCode>General</c:formatCode>
                <c:ptCount val="18"/>
                <c:pt idx="0">
                  <c:v>57.2</c:v>
                </c:pt>
                <c:pt idx="1">
                  <c:v>57.3</c:v>
                </c:pt>
                <c:pt idx="2">
                  <c:v>56.7</c:v>
                </c:pt>
                <c:pt idx="3">
                  <c:v>56.2</c:v>
                </c:pt>
                <c:pt idx="4">
                  <c:v>56.5</c:v>
                </c:pt>
                <c:pt idx="5">
                  <c:v>56.4</c:v>
                </c:pt>
                <c:pt idx="6">
                  <c:v>55.1</c:v>
                </c:pt>
                <c:pt idx="7">
                  <c:v>56.4</c:v>
                </c:pt>
                <c:pt idx="8">
                  <c:v>54.4</c:v>
                </c:pt>
                <c:pt idx="9">
                  <c:v>54.1</c:v>
                </c:pt>
                <c:pt idx="10">
                  <c:v>53.8</c:v>
                </c:pt>
                <c:pt idx="11">
                  <c:v>54.9</c:v>
                </c:pt>
                <c:pt idx="12">
                  <c:v>55.5</c:v>
                </c:pt>
                <c:pt idx="13">
                  <c:v>54.7</c:v>
                </c:pt>
                <c:pt idx="14">
                  <c:v>54.1</c:v>
                </c:pt>
                <c:pt idx="15">
                  <c:v>53.8</c:v>
                </c:pt>
                <c:pt idx="16">
                  <c:v>56.2</c:v>
                </c:pt>
                <c:pt idx="17">
                  <c:v>57.8</c:v>
                </c:pt>
              </c:numCache>
            </c:numRef>
          </c:val>
          <c:smooth val="0"/>
          <c:extLst>
            <c:ext xmlns:c16="http://schemas.microsoft.com/office/drawing/2014/chart" uri="{C3380CC4-5D6E-409C-BE32-E72D297353CC}">
              <c16:uniqueId val="{00000001-D6A8-4E7B-A66A-5A7CE66645FC}"/>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80000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2.0775007290755321E-3"/>
              <c:y val="0.30448010036481288"/>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01699306817415"/>
          <c:h val="6.7711223597050368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271403574553181"/>
          <c:w val="0.92132815128878121"/>
          <c:h val="0.77125242157230345"/>
        </c:manualLayout>
      </c:layout>
      <c:barChart>
        <c:barDir val="col"/>
        <c:grouping val="percentStacked"/>
        <c:varyColors val="0"/>
        <c:ser>
          <c:idx val="2"/>
          <c:order val="0"/>
          <c:tx>
            <c:strRef>
              <c:f>Sheet1!$A$2</c:f>
              <c:strCache>
                <c:ptCount val="1"/>
                <c:pt idx="0">
                  <c:v>Private Insurance</c:v>
                </c:pt>
              </c:strCache>
            </c:strRef>
          </c:tx>
          <c:spPr>
            <a:solidFill>
              <a:srgbClr val="005EB8"/>
            </a:solidFill>
            <a:ln>
              <a:noFill/>
            </a:ln>
          </c:spPr>
          <c:invertIfNegative val="0"/>
          <c:dLbls>
            <c:delete val="1"/>
          </c:dLbls>
          <c:cat>
            <c:strRef>
              <c:f>Sheet1!$B$1:$C$1</c:f>
              <c:strCache>
                <c:ptCount val="2"/>
                <c:pt idx="0">
                  <c:v>2019</c:v>
                </c:pt>
                <c:pt idx="1">
                  <c:v>2020</c:v>
                </c:pt>
              </c:strCache>
            </c:strRef>
          </c:cat>
          <c:val>
            <c:numRef>
              <c:f>Sheet1!$B$2:$C$2</c:f>
              <c:numCache>
                <c:formatCode>General</c:formatCode>
                <c:ptCount val="2"/>
                <c:pt idx="0">
                  <c:v>64.3</c:v>
                </c:pt>
                <c:pt idx="1">
                  <c:v>64.3</c:v>
                </c:pt>
              </c:numCache>
            </c:numRef>
          </c:val>
          <c:extLst>
            <c:ext xmlns:c16="http://schemas.microsoft.com/office/drawing/2014/chart" uri="{C3380CC4-5D6E-409C-BE32-E72D297353CC}">
              <c16:uniqueId val="{00000000-E7AA-4B52-AEAF-8CAFC27E437D}"/>
            </c:ext>
          </c:extLst>
        </c:ser>
        <c:ser>
          <c:idx val="1"/>
          <c:order val="1"/>
          <c:tx>
            <c:strRef>
              <c:f>Sheet1!$A$3</c:f>
              <c:strCache>
                <c:ptCount val="1"/>
                <c:pt idx="0">
                  <c:v>Public Insurance</c:v>
                </c:pt>
              </c:strCache>
            </c:strRef>
          </c:tx>
          <c:spPr>
            <a:solidFill>
              <a:srgbClr val="FFC72C"/>
            </a:solidFill>
            <a:ln>
              <a:noFill/>
            </a:ln>
          </c:spPr>
          <c:invertIfNegative val="0"/>
          <c:dLbls>
            <c:delete val="1"/>
          </c:dLbls>
          <c:cat>
            <c:strRef>
              <c:f>Sheet1!$B$1:$C$1</c:f>
              <c:strCache>
                <c:ptCount val="2"/>
                <c:pt idx="0">
                  <c:v>2019</c:v>
                </c:pt>
                <c:pt idx="1">
                  <c:v>2020</c:v>
                </c:pt>
              </c:strCache>
            </c:strRef>
          </c:cat>
          <c:val>
            <c:numRef>
              <c:f>Sheet1!$B$3:$C$3</c:f>
              <c:numCache>
                <c:formatCode>General</c:formatCode>
                <c:ptCount val="2"/>
                <c:pt idx="0">
                  <c:v>23.6</c:v>
                </c:pt>
                <c:pt idx="1">
                  <c:v>24</c:v>
                </c:pt>
              </c:numCache>
            </c:numRef>
          </c:val>
          <c:extLst>
            <c:ext xmlns:c16="http://schemas.microsoft.com/office/drawing/2014/chart" uri="{C3380CC4-5D6E-409C-BE32-E72D297353CC}">
              <c16:uniqueId val="{00000001-E7AA-4B52-AEAF-8CAFC27E437D}"/>
            </c:ext>
          </c:extLst>
        </c:ser>
        <c:ser>
          <c:idx val="0"/>
          <c:order val="2"/>
          <c:tx>
            <c:strRef>
              <c:f>Sheet1!$A$4</c:f>
              <c:strCache>
                <c:ptCount val="1"/>
                <c:pt idx="0">
                  <c:v>Uninsured</c:v>
                </c:pt>
              </c:strCache>
            </c:strRef>
          </c:tx>
          <c:spPr>
            <a:solidFill>
              <a:srgbClr val="671E75"/>
            </a:solidFill>
            <a:ln>
              <a:noFill/>
            </a:ln>
          </c:spPr>
          <c:invertIfNegative val="0"/>
          <c:dLbls>
            <c:delete val="1"/>
          </c:dLbls>
          <c:cat>
            <c:strRef>
              <c:f>Sheet1!$B$1:$C$1</c:f>
              <c:strCache>
                <c:ptCount val="2"/>
                <c:pt idx="0">
                  <c:v>2019</c:v>
                </c:pt>
                <c:pt idx="1">
                  <c:v>2020</c:v>
                </c:pt>
              </c:strCache>
            </c:strRef>
          </c:cat>
          <c:val>
            <c:numRef>
              <c:f>Sheet1!$B$4:$C$4</c:f>
              <c:numCache>
                <c:formatCode>General</c:formatCode>
                <c:ptCount val="2"/>
                <c:pt idx="0">
                  <c:v>12</c:v>
                </c:pt>
                <c:pt idx="1">
                  <c:v>11.5</c:v>
                </c:pt>
              </c:numCache>
            </c:numRef>
          </c:val>
          <c:extLst>
            <c:ext xmlns:c16="http://schemas.microsoft.com/office/drawing/2014/chart" uri="{C3380CC4-5D6E-409C-BE32-E72D297353CC}">
              <c16:uniqueId val="{00000002-E7AA-4B52-AEAF-8CAFC27E437D}"/>
            </c:ext>
          </c:extLst>
        </c:ser>
        <c:dLbls>
          <c:showLegendKey val="0"/>
          <c:showVal val="1"/>
          <c:showCatName val="0"/>
          <c:showSerName val="0"/>
          <c:showPercent val="0"/>
          <c:showBubbleSize val="0"/>
        </c:dLbls>
        <c:gapWidth val="150"/>
        <c:overlap val="100"/>
        <c:axId val="153301376"/>
        <c:axId val="153302912"/>
      </c:barChart>
      <c:catAx>
        <c:axId val="153301376"/>
        <c:scaling>
          <c:orientation val="minMax"/>
        </c:scaling>
        <c:delete val="0"/>
        <c:axPos val="b"/>
        <c:numFmt formatCode="General" sourceLinked="1"/>
        <c:majorTickMark val="out"/>
        <c:minorTickMark val="none"/>
        <c:tickLblPos val="nextTo"/>
        <c:txPr>
          <a:bodyPr rot="0" vert="horz"/>
          <a:lstStyle/>
          <a:p>
            <a:pPr>
              <a:defRPr/>
            </a:pPr>
            <a:endParaRPr lang="en-US"/>
          </a:p>
        </c:txPr>
        <c:crossAx val="153302912"/>
        <c:crosses val="autoZero"/>
        <c:auto val="1"/>
        <c:lblAlgn val="ctr"/>
        <c:lblOffset val="100"/>
        <c:tickLblSkip val="1"/>
        <c:tickMarkSkip val="1"/>
        <c:noMultiLvlLbl val="0"/>
      </c:catAx>
      <c:valAx>
        <c:axId val="15330291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53301376"/>
        <c:crosses val="autoZero"/>
        <c:crossBetween val="between"/>
        <c:majorUnit val="0.2"/>
      </c:valAx>
    </c:plotArea>
    <c:legend>
      <c:legendPos val="t"/>
      <c:layout>
        <c:manualLayout>
          <c:xMode val="edge"/>
          <c:yMode val="edge"/>
          <c:x val="0"/>
          <c:y val="1.4467478674540683E-2"/>
          <c:w val="0.99646712430176998"/>
          <c:h val="7.4816038620172484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98765432098762"/>
          <c:y val="0.25472631835632004"/>
          <c:w val="0.81582701467872065"/>
          <c:h val="0.53242153324584429"/>
        </c:manualLayout>
      </c:layout>
      <c:lineChart>
        <c:grouping val="standard"/>
        <c:varyColors val="0"/>
        <c:ser>
          <c:idx val="3"/>
          <c:order val="0"/>
          <c:tx>
            <c:strRef>
              <c:f>Analysis!$B$49</c:f>
              <c:strCache>
                <c:ptCount val="1"/>
                <c:pt idx="0">
                  <c:v>Below 100%, 20-44 </c:v>
                </c:pt>
              </c:strCache>
            </c:strRef>
          </c:tx>
          <c:spPr>
            <a:ln w="25400">
              <a:solidFill>
                <a:sysClr val="windowText" lastClr="000000"/>
              </a:solidFill>
            </a:ln>
          </c:spPr>
          <c:marker>
            <c:symbol val="circle"/>
            <c:size val="7"/>
            <c:spPr>
              <a:solidFill>
                <a:sysClr val="windowText" lastClr="000000"/>
              </a:solidFill>
              <a:ln>
                <a:noFill/>
              </a:ln>
            </c:spPr>
          </c:marker>
          <c:cat>
            <c:strRef>
              <c:f>Analysis!$C$2:$O$2</c:f>
              <c:strCache>
                <c:ptCount val="7"/>
                <c:pt idx="0">
                  <c:v>1988–1994</c:v>
                </c:pt>
                <c:pt idx="1">
                  <c:v>1999–2002</c:v>
                </c:pt>
                <c:pt idx="2">
                  <c:v>2001–2004</c:v>
                </c:pt>
                <c:pt idx="3">
                  <c:v>2005–2008</c:v>
                </c:pt>
                <c:pt idx="4">
                  <c:v>2011–2014</c:v>
                </c:pt>
                <c:pt idx="5">
                  <c:v>2013–2016</c:v>
                </c:pt>
                <c:pt idx="6">
                  <c:v>2015–2018</c:v>
                </c:pt>
              </c:strCache>
              <c:extLst/>
            </c:strRef>
          </c:cat>
          <c:val>
            <c:numRef>
              <c:f>Analysis!$C$49:$O$49</c:f>
              <c:numCache>
                <c:formatCode>0.0</c:formatCode>
                <c:ptCount val="7"/>
                <c:pt idx="0">
                  <c:v>47.8</c:v>
                </c:pt>
                <c:pt idx="1">
                  <c:v>42.4</c:v>
                </c:pt>
                <c:pt idx="2">
                  <c:v>45.9</c:v>
                </c:pt>
                <c:pt idx="3">
                  <c:v>39.799999999999997</c:v>
                </c:pt>
                <c:pt idx="4">
                  <c:v>47</c:v>
                </c:pt>
                <c:pt idx="5">
                  <c:v>49.5</c:v>
                </c:pt>
                <c:pt idx="6">
                  <c:v>41.3</c:v>
                </c:pt>
              </c:numCache>
              <c:extLst/>
            </c:numRef>
          </c:val>
          <c:smooth val="0"/>
          <c:extLst>
            <c:ext xmlns:c16="http://schemas.microsoft.com/office/drawing/2014/chart" uri="{C3380CC4-5D6E-409C-BE32-E72D297353CC}">
              <c16:uniqueId val="{00000000-5EAA-477A-8DF0-2C7F1686F2DE}"/>
            </c:ext>
          </c:extLst>
        </c:ser>
        <c:ser>
          <c:idx val="0"/>
          <c:order val="1"/>
          <c:tx>
            <c:strRef>
              <c:f>Analysis!$B$52</c:f>
              <c:strCache>
                <c:ptCount val="1"/>
                <c:pt idx="0">
                  <c:v>400%+, 20-44 </c:v>
                </c:pt>
              </c:strCache>
            </c:strRef>
          </c:tx>
          <c:spPr>
            <a:ln>
              <a:solidFill>
                <a:srgbClr val="005EB8"/>
              </a:solidFill>
            </a:ln>
          </c:spPr>
          <c:marker>
            <c:symbol val="square"/>
            <c:size val="7"/>
            <c:spPr>
              <a:solidFill>
                <a:srgbClr val="005EB8"/>
              </a:solidFill>
              <a:ln>
                <a:noFill/>
              </a:ln>
            </c:spPr>
          </c:marker>
          <c:cat>
            <c:strRef>
              <c:f>Analysis!$C$2:$O$2</c:f>
              <c:strCache>
                <c:ptCount val="7"/>
                <c:pt idx="0">
                  <c:v>1988–1994</c:v>
                </c:pt>
                <c:pt idx="1">
                  <c:v>1999–2002</c:v>
                </c:pt>
                <c:pt idx="2">
                  <c:v>2001–2004</c:v>
                </c:pt>
                <c:pt idx="3">
                  <c:v>2005–2008</c:v>
                </c:pt>
                <c:pt idx="4">
                  <c:v>2011–2014</c:v>
                </c:pt>
                <c:pt idx="5">
                  <c:v>2013–2016</c:v>
                </c:pt>
                <c:pt idx="6">
                  <c:v>2015–2018</c:v>
                </c:pt>
              </c:strCache>
              <c:extLst/>
            </c:strRef>
          </c:cat>
          <c:val>
            <c:numRef>
              <c:f>Analysis!$C$52:$O$52</c:f>
              <c:numCache>
                <c:formatCode>0.0</c:formatCode>
                <c:ptCount val="7"/>
                <c:pt idx="0">
                  <c:v>12.5</c:v>
                </c:pt>
                <c:pt idx="1">
                  <c:v>9.8000000000000007</c:v>
                </c:pt>
                <c:pt idx="2">
                  <c:v>13.7</c:v>
                </c:pt>
                <c:pt idx="3">
                  <c:v>12.4</c:v>
                </c:pt>
                <c:pt idx="4">
                  <c:v>14.8</c:v>
                </c:pt>
                <c:pt idx="5">
                  <c:v>15.1</c:v>
                </c:pt>
                <c:pt idx="6">
                  <c:v>10.4</c:v>
                </c:pt>
              </c:numCache>
              <c:extLst/>
            </c:numRef>
          </c:val>
          <c:smooth val="0"/>
          <c:extLst>
            <c:ext xmlns:c16="http://schemas.microsoft.com/office/drawing/2014/chart" uri="{C3380CC4-5D6E-409C-BE32-E72D297353CC}">
              <c16:uniqueId val="{00000001-5EAA-477A-8DF0-2C7F1686F2DE}"/>
            </c:ext>
          </c:extLst>
        </c:ser>
        <c:ser>
          <c:idx val="1"/>
          <c:order val="2"/>
          <c:tx>
            <c:strRef>
              <c:f>Analysis!$B$83</c:f>
              <c:strCache>
                <c:ptCount val="1"/>
                <c:pt idx="0">
                  <c:v>Below 100%, 45-64 </c:v>
                </c:pt>
              </c:strCache>
            </c:strRef>
          </c:tx>
          <c:spPr>
            <a:ln>
              <a:solidFill>
                <a:srgbClr val="671E75"/>
              </a:solidFill>
            </a:ln>
          </c:spPr>
          <c:marker>
            <c:symbol val="triangle"/>
            <c:size val="8"/>
            <c:spPr>
              <a:solidFill>
                <a:srgbClr val="671E75"/>
              </a:solidFill>
              <a:ln>
                <a:noFill/>
              </a:ln>
            </c:spPr>
          </c:marker>
          <c:cat>
            <c:strRef>
              <c:f>Analysis!$C$2:$O$2</c:f>
              <c:strCache>
                <c:ptCount val="7"/>
                <c:pt idx="0">
                  <c:v>1988–1994</c:v>
                </c:pt>
                <c:pt idx="1">
                  <c:v>1999–2002</c:v>
                </c:pt>
                <c:pt idx="2">
                  <c:v>2001–2004</c:v>
                </c:pt>
                <c:pt idx="3">
                  <c:v>2005–2008</c:v>
                </c:pt>
                <c:pt idx="4">
                  <c:v>2011–2014</c:v>
                </c:pt>
                <c:pt idx="5">
                  <c:v>2013–2016</c:v>
                </c:pt>
                <c:pt idx="6">
                  <c:v>2015–2018</c:v>
                </c:pt>
              </c:strCache>
              <c:extLst/>
            </c:strRef>
          </c:cat>
          <c:val>
            <c:numRef>
              <c:f>Analysis!$C$83:$O$83</c:f>
              <c:numCache>
                <c:formatCode>0.0</c:formatCode>
                <c:ptCount val="7"/>
                <c:pt idx="0">
                  <c:v>49.5</c:v>
                </c:pt>
                <c:pt idx="1">
                  <c:v>39.299999999999997</c:v>
                </c:pt>
                <c:pt idx="2">
                  <c:v>49.2</c:v>
                </c:pt>
                <c:pt idx="3">
                  <c:v>47.6</c:v>
                </c:pt>
                <c:pt idx="4">
                  <c:v>54.2</c:v>
                </c:pt>
                <c:pt idx="5">
                  <c:v>54.3</c:v>
                </c:pt>
                <c:pt idx="6">
                  <c:v>52.1</c:v>
                </c:pt>
              </c:numCache>
              <c:extLst/>
            </c:numRef>
          </c:val>
          <c:smooth val="0"/>
          <c:extLst>
            <c:ext xmlns:c16="http://schemas.microsoft.com/office/drawing/2014/chart" uri="{C3380CC4-5D6E-409C-BE32-E72D297353CC}">
              <c16:uniqueId val="{00000002-5EAA-477A-8DF0-2C7F1686F2DE}"/>
            </c:ext>
          </c:extLst>
        </c:ser>
        <c:ser>
          <c:idx val="2"/>
          <c:order val="3"/>
          <c:tx>
            <c:strRef>
              <c:f>Analysis!$B$86</c:f>
              <c:strCache>
                <c:ptCount val="1"/>
                <c:pt idx="0">
                  <c:v>400%+, 45-64 </c:v>
                </c:pt>
              </c:strCache>
            </c:strRef>
          </c:tx>
          <c:spPr>
            <a:ln>
              <a:solidFill>
                <a:srgbClr val="FFC72C"/>
              </a:solidFill>
            </a:ln>
          </c:spPr>
          <c:marker>
            <c:symbol val="diamond"/>
            <c:size val="9"/>
            <c:spPr>
              <a:solidFill>
                <a:srgbClr val="FFC72C"/>
              </a:solidFill>
              <a:ln>
                <a:noFill/>
              </a:ln>
            </c:spPr>
          </c:marker>
          <c:cat>
            <c:strRef>
              <c:f>Analysis!$C$2:$O$2</c:f>
              <c:strCache>
                <c:ptCount val="7"/>
                <c:pt idx="0">
                  <c:v>1988–1994</c:v>
                </c:pt>
                <c:pt idx="1">
                  <c:v>1999–2002</c:v>
                </c:pt>
                <c:pt idx="2">
                  <c:v>2001–2004</c:v>
                </c:pt>
                <c:pt idx="3">
                  <c:v>2005–2008</c:v>
                </c:pt>
                <c:pt idx="4">
                  <c:v>2011–2014</c:v>
                </c:pt>
                <c:pt idx="5">
                  <c:v>2013–2016</c:v>
                </c:pt>
                <c:pt idx="6">
                  <c:v>2015–2018</c:v>
                </c:pt>
              </c:strCache>
              <c:extLst/>
            </c:strRef>
          </c:cat>
          <c:val>
            <c:numRef>
              <c:f>Analysis!$C$86:$O$86</c:f>
              <c:numCache>
                <c:formatCode>0.0</c:formatCode>
                <c:ptCount val="7"/>
                <c:pt idx="0">
                  <c:v>13</c:v>
                </c:pt>
                <c:pt idx="1">
                  <c:v>9.6</c:v>
                </c:pt>
                <c:pt idx="2">
                  <c:v>12.6</c:v>
                </c:pt>
                <c:pt idx="3">
                  <c:v>10</c:v>
                </c:pt>
                <c:pt idx="4">
                  <c:v>12.6</c:v>
                </c:pt>
                <c:pt idx="5">
                  <c:v>13.1</c:v>
                </c:pt>
                <c:pt idx="6">
                  <c:v>11.2</c:v>
                </c:pt>
              </c:numCache>
              <c:extLst/>
            </c:numRef>
          </c:val>
          <c:smooth val="0"/>
          <c:extLst>
            <c:ext xmlns:c16="http://schemas.microsoft.com/office/drawing/2014/chart" uri="{C3380CC4-5D6E-409C-BE32-E72D297353CC}">
              <c16:uniqueId val="{00000003-5EAA-477A-8DF0-2C7F1686F2DE}"/>
            </c:ext>
          </c:extLst>
        </c:ser>
        <c:ser>
          <c:idx val="4"/>
          <c:order val="4"/>
          <c:tx>
            <c:strRef>
              <c:f>Analysis!$B$117</c:f>
              <c:strCache>
                <c:ptCount val="1"/>
                <c:pt idx="0">
                  <c:v>Below 100%, 65+</c:v>
                </c:pt>
              </c:strCache>
            </c:strRef>
          </c:tx>
          <c:spPr>
            <a:ln w="25400">
              <a:solidFill>
                <a:srgbClr val="70AD47">
                  <a:lumMod val="75000"/>
                </a:srgbClr>
              </a:solidFill>
            </a:ln>
          </c:spPr>
          <c:marker>
            <c:symbol val="star"/>
            <c:size val="7"/>
            <c:spPr>
              <a:noFill/>
              <a:ln>
                <a:solidFill>
                  <a:srgbClr val="548235"/>
                </a:solidFill>
              </a:ln>
            </c:spPr>
          </c:marker>
          <c:cat>
            <c:strRef>
              <c:f>Analysis!$C$2:$O$2</c:f>
              <c:strCache>
                <c:ptCount val="7"/>
                <c:pt idx="0">
                  <c:v>1988–1994</c:v>
                </c:pt>
                <c:pt idx="1">
                  <c:v>1999–2002</c:v>
                </c:pt>
                <c:pt idx="2">
                  <c:v>2001–2004</c:v>
                </c:pt>
                <c:pt idx="3">
                  <c:v>2005–2008</c:v>
                </c:pt>
                <c:pt idx="4">
                  <c:v>2011–2014</c:v>
                </c:pt>
                <c:pt idx="5">
                  <c:v>2013–2016</c:v>
                </c:pt>
                <c:pt idx="6">
                  <c:v>2015–2018</c:v>
                </c:pt>
              </c:strCache>
              <c:extLst/>
            </c:strRef>
          </c:cat>
          <c:val>
            <c:numRef>
              <c:f>Analysis!$C$117:$O$117</c:f>
              <c:numCache>
                <c:formatCode>0.0</c:formatCode>
                <c:ptCount val="7"/>
                <c:pt idx="0">
                  <c:v>46.8</c:v>
                </c:pt>
                <c:pt idx="1">
                  <c:v>30.5</c:v>
                </c:pt>
                <c:pt idx="2">
                  <c:v>41.7</c:v>
                </c:pt>
                <c:pt idx="3">
                  <c:v>41.3</c:v>
                </c:pt>
                <c:pt idx="4">
                  <c:v>44</c:v>
                </c:pt>
                <c:pt idx="5">
                  <c:v>43.7</c:v>
                </c:pt>
                <c:pt idx="6">
                  <c:v>40.200000000000003</c:v>
                </c:pt>
              </c:numCache>
              <c:extLst/>
            </c:numRef>
          </c:val>
          <c:smooth val="0"/>
          <c:extLst>
            <c:ext xmlns:c16="http://schemas.microsoft.com/office/drawing/2014/chart" uri="{C3380CC4-5D6E-409C-BE32-E72D297353CC}">
              <c16:uniqueId val="{00000004-5EAA-477A-8DF0-2C7F1686F2DE}"/>
            </c:ext>
          </c:extLst>
        </c:ser>
        <c:ser>
          <c:idx val="5"/>
          <c:order val="5"/>
          <c:tx>
            <c:strRef>
              <c:f>Analysis!$B$120</c:f>
              <c:strCache>
                <c:ptCount val="1"/>
                <c:pt idx="0">
                  <c:v>400%+, 65+</c:v>
                </c:pt>
              </c:strCache>
            </c:strRef>
          </c:tx>
          <c:spPr>
            <a:ln>
              <a:solidFill>
                <a:srgbClr val="ED7D31">
                  <a:lumMod val="75000"/>
                </a:srgbClr>
              </a:solidFill>
            </a:ln>
          </c:spPr>
          <c:marker>
            <c:symbol val="x"/>
            <c:size val="7"/>
            <c:spPr>
              <a:noFill/>
            </c:spPr>
          </c:marker>
          <c:cat>
            <c:strRef>
              <c:f>Analysis!$C$2:$O$2</c:f>
              <c:strCache>
                <c:ptCount val="7"/>
                <c:pt idx="0">
                  <c:v>1988–1994</c:v>
                </c:pt>
                <c:pt idx="1">
                  <c:v>1999–2002</c:v>
                </c:pt>
                <c:pt idx="2">
                  <c:v>2001–2004</c:v>
                </c:pt>
                <c:pt idx="3">
                  <c:v>2005–2008</c:v>
                </c:pt>
                <c:pt idx="4">
                  <c:v>2011–2014</c:v>
                </c:pt>
                <c:pt idx="5">
                  <c:v>2013–2016</c:v>
                </c:pt>
                <c:pt idx="6">
                  <c:v>2015–2018</c:v>
                </c:pt>
              </c:strCache>
              <c:extLst/>
            </c:strRef>
          </c:cat>
          <c:val>
            <c:numRef>
              <c:f>Analysis!$C$120:$O$120</c:f>
              <c:numCache>
                <c:formatCode>0.0</c:formatCode>
                <c:ptCount val="7"/>
                <c:pt idx="0">
                  <c:v>15.6</c:v>
                </c:pt>
                <c:pt idx="1">
                  <c:v>11.1</c:v>
                </c:pt>
                <c:pt idx="2">
                  <c:v>13.1</c:v>
                </c:pt>
                <c:pt idx="3">
                  <c:v>13.1</c:v>
                </c:pt>
                <c:pt idx="5">
                  <c:v>10.1</c:v>
                </c:pt>
                <c:pt idx="6">
                  <c:v>11.5</c:v>
                </c:pt>
              </c:numCache>
              <c:extLst/>
            </c:numRef>
          </c:val>
          <c:smooth val="0"/>
          <c:extLst>
            <c:ext xmlns:c16="http://schemas.microsoft.com/office/drawing/2014/chart" uri="{C3380CC4-5D6E-409C-BE32-E72D297353CC}">
              <c16:uniqueId val="{00000005-5EAA-477A-8DF0-2C7F1686F2D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800000"/>
          <a:lstStyle/>
          <a:p>
            <a:pPr>
              <a:defRPr/>
            </a:pPr>
            <a:endParaRPr lang="en-US"/>
          </a:p>
        </c:txPr>
        <c:crossAx val="158010752"/>
        <c:crosses val="autoZero"/>
        <c:auto val="1"/>
        <c:lblAlgn val="ctr"/>
        <c:lblOffset val="100"/>
        <c:noMultiLvlLbl val="0"/>
      </c:catAx>
      <c:valAx>
        <c:axId val="158010752"/>
        <c:scaling>
          <c:orientation val="minMax"/>
          <c:max val="70"/>
          <c:min val="0"/>
        </c:scaling>
        <c:delete val="0"/>
        <c:axPos val="l"/>
        <c:majorGridlines/>
        <c:title>
          <c:tx>
            <c:rich>
              <a:bodyPr rot="-5400000" vert="horz"/>
              <a:lstStyle/>
              <a:p>
                <a:pPr>
                  <a:defRPr/>
                </a:pPr>
                <a:r>
                  <a:rPr lang="en-US"/>
                  <a:t>Percent</a:t>
                </a:r>
              </a:p>
            </c:rich>
          </c:tx>
          <c:layout>
            <c:manualLayout>
              <c:xMode val="edge"/>
              <c:yMode val="edge"/>
              <c:x val="6.1445240437161116E-3"/>
              <c:y val="0.4035662729658792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
          <c:y val="3.968253968253968E-3"/>
          <c:w val="1"/>
          <c:h val="0.19833034085244569"/>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77394171882362"/>
          <c:y val="0.26098531732500385"/>
          <c:w val="0.81785618143885863"/>
          <c:h val="0.52851815410441227"/>
        </c:manualLayout>
      </c:layout>
      <c:lineChart>
        <c:grouping val="standard"/>
        <c:varyColors val="0"/>
        <c:ser>
          <c:idx val="3"/>
          <c:order val="0"/>
          <c:tx>
            <c:strRef>
              <c:f>'Analysis1 x age'!$B$15</c:f>
              <c:strCache>
                <c:ptCount val="1"/>
                <c:pt idx="0">
                  <c:v>Below 100%, 5-19 </c:v>
                </c:pt>
              </c:strCache>
            </c:strRef>
          </c:tx>
          <c:spPr>
            <a:ln w="25400">
              <a:solidFill>
                <a:sysClr val="windowText" lastClr="000000"/>
              </a:solidFill>
            </a:ln>
          </c:spPr>
          <c:marker>
            <c:symbol val="circle"/>
            <c:size val="7"/>
            <c:spPr>
              <a:solidFill>
                <a:sysClr val="windowText" lastClr="000000"/>
              </a:solidFill>
              <a:ln>
                <a:noFill/>
              </a:ln>
            </c:spPr>
          </c:marker>
          <c:cat>
            <c:strRef>
              <c:f>'Analysis1 x age'!$C$2:$O$2</c:f>
              <c:strCache>
                <c:ptCount val="7"/>
                <c:pt idx="0">
                  <c:v>1988–1994</c:v>
                </c:pt>
                <c:pt idx="1">
                  <c:v>1999–2002</c:v>
                </c:pt>
                <c:pt idx="2">
                  <c:v>2001–2004</c:v>
                </c:pt>
                <c:pt idx="3">
                  <c:v>2005–2008</c:v>
                </c:pt>
                <c:pt idx="4">
                  <c:v>2011–2014</c:v>
                </c:pt>
                <c:pt idx="5">
                  <c:v>2013–2016</c:v>
                </c:pt>
                <c:pt idx="6">
                  <c:v>2015–2018</c:v>
                </c:pt>
              </c:strCache>
              <c:extLst/>
            </c:strRef>
          </c:cat>
          <c:val>
            <c:numRef>
              <c:f>'Analysis1 x age'!$C$15:$O$15</c:f>
              <c:numCache>
                <c:formatCode>0.0</c:formatCode>
                <c:ptCount val="7"/>
                <c:pt idx="0">
                  <c:v>39</c:v>
                </c:pt>
                <c:pt idx="1">
                  <c:v>31.9</c:v>
                </c:pt>
                <c:pt idx="2">
                  <c:v>31.9</c:v>
                </c:pt>
                <c:pt idx="3">
                  <c:v>25.4</c:v>
                </c:pt>
                <c:pt idx="4">
                  <c:v>24.7</c:v>
                </c:pt>
                <c:pt idx="5">
                  <c:v>22.8</c:v>
                </c:pt>
                <c:pt idx="6">
                  <c:v>18.7</c:v>
                </c:pt>
              </c:numCache>
              <c:extLst/>
            </c:numRef>
          </c:val>
          <c:smooth val="0"/>
          <c:extLst>
            <c:ext xmlns:c16="http://schemas.microsoft.com/office/drawing/2014/chart" uri="{C3380CC4-5D6E-409C-BE32-E72D297353CC}">
              <c16:uniqueId val="{00000000-F53F-4F16-B478-6669994165DC}"/>
            </c:ext>
          </c:extLst>
        </c:ser>
        <c:ser>
          <c:idx val="0"/>
          <c:order val="1"/>
          <c:tx>
            <c:strRef>
              <c:f>'Analysis1 x age'!$B$18</c:f>
              <c:strCache>
                <c:ptCount val="1"/>
                <c:pt idx="0">
                  <c:v>400%+, 5-19 </c:v>
                </c:pt>
              </c:strCache>
            </c:strRef>
          </c:tx>
          <c:spPr>
            <a:ln>
              <a:solidFill>
                <a:srgbClr val="005EB8"/>
              </a:solidFill>
            </a:ln>
          </c:spPr>
          <c:marker>
            <c:symbol val="square"/>
            <c:size val="7"/>
            <c:spPr>
              <a:solidFill>
                <a:srgbClr val="005EB8"/>
              </a:solidFill>
              <a:ln>
                <a:noFill/>
              </a:ln>
            </c:spPr>
          </c:marker>
          <c:cat>
            <c:strRef>
              <c:f>'Analysis1 x age'!$C$2:$O$2</c:f>
              <c:strCache>
                <c:ptCount val="7"/>
                <c:pt idx="0">
                  <c:v>1988–1994</c:v>
                </c:pt>
                <c:pt idx="1">
                  <c:v>1999–2002</c:v>
                </c:pt>
                <c:pt idx="2">
                  <c:v>2001–2004</c:v>
                </c:pt>
                <c:pt idx="3">
                  <c:v>2005–2008</c:v>
                </c:pt>
                <c:pt idx="4">
                  <c:v>2011–2014</c:v>
                </c:pt>
                <c:pt idx="5">
                  <c:v>2013–2016</c:v>
                </c:pt>
                <c:pt idx="6">
                  <c:v>2015–2018</c:v>
                </c:pt>
              </c:strCache>
              <c:extLst/>
            </c:strRef>
          </c:cat>
          <c:val>
            <c:numRef>
              <c:f>'Analysis1 x age'!$C$18:$O$18</c:f>
              <c:numCache>
                <c:formatCode>0.0</c:formatCode>
                <c:ptCount val="7"/>
                <c:pt idx="1">
                  <c:v>8.9</c:v>
                </c:pt>
                <c:pt idx="2">
                  <c:v>10</c:v>
                </c:pt>
                <c:pt idx="3">
                  <c:v>9.3000000000000007</c:v>
                </c:pt>
                <c:pt idx="4">
                  <c:v>9.1</c:v>
                </c:pt>
                <c:pt idx="5">
                  <c:v>9.8000000000000007</c:v>
                </c:pt>
                <c:pt idx="6">
                  <c:v>5.2</c:v>
                </c:pt>
              </c:numCache>
              <c:extLst/>
            </c:numRef>
          </c:val>
          <c:smooth val="0"/>
          <c:extLst>
            <c:ext xmlns:c16="http://schemas.microsoft.com/office/drawing/2014/chart" uri="{C3380CC4-5D6E-409C-BE32-E72D297353CC}">
              <c16:uniqueId val="{00000001-F53F-4F16-B478-6669994165DC}"/>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800000"/>
          <a:lstStyle/>
          <a:p>
            <a:pPr>
              <a:defRPr/>
            </a:pPr>
            <a:endParaRPr lang="en-US"/>
          </a:p>
        </c:txPr>
        <c:crossAx val="158010752"/>
        <c:crosses val="autoZero"/>
        <c:auto val="1"/>
        <c:lblAlgn val="ctr"/>
        <c:lblOffset val="100"/>
        <c:noMultiLvlLbl val="0"/>
      </c:catAx>
      <c:valAx>
        <c:axId val="158010752"/>
        <c:scaling>
          <c:orientation val="minMax"/>
          <c:max val="70"/>
          <c:min val="0"/>
        </c:scaling>
        <c:delete val="0"/>
        <c:axPos val="l"/>
        <c:majorGridlines/>
        <c:title>
          <c:tx>
            <c:rich>
              <a:bodyPr rot="-5400000" vert="horz"/>
              <a:lstStyle/>
              <a:p>
                <a:pPr>
                  <a:defRPr/>
                </a:pPr>
                <a:r>
                  <a:rPr lang="en-US"/>
                  <a:t>Percent</a:t>
                </a:r>
              </a:p>
            </c:rich>
          </c:tx>
          <c:layout>
            <c:manualLayout>
              <c:xMode val="edge"/>
              <c:yMode val="edge"/>
              <c:x val="8.9041607602644447E-4"/>
              <c:y val="0.41301399825021873"/>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
          <c:y val="4.7832514140418898E-2"/>
          <c:w val="0.99568527491755854"/>
          <c:h val="0.13276989373462988"/>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2-17 Years</a:t>
            </a:r>
          </a:p>
        </c:rich>
      </c:tx>
      <c:layout>
        <c:manualLayout>
          <c:xMode val="edge"/>
          <c:yMode val="edge"/>
          <c:x val="0.46792735042735051"/>
          <c:y val="0"/>
        </c:manualLayout>
      </c:layout>
      <c:overlay val="0"/>
    </c:title>
    <c:autoTitleDeleted val="0"/>
    <c:plotArea>
      <c:layout>
        <c:manualLayout>
          <c:layoutTarget val="inner"/>
          <c:xMode val="edge"/>
          <c:yMode val="edge"/>
          <c:x val="0.10135608048993879"/>
          <c:y val="0.10294886868895105"/>
          <c:w val="0.89079009354599925"/>
          <c:h val="0.63498584092686916"/>
        </c:manualLayout>
      </c:layout>
      <c:barChart>
        <c:barDir val="col"/>
        <c:grouping val="clustered"/>
        <c:varyColors val="0"/>
        <c:ser>
          <c:idx val="0"/>
          <c:order val="0"/>
          <c:tx>
            <c:strRef>
              <c:f>Sheet1!$B$1</c:f>
              <c:strCache>
                <c:ptCount val="1"/>
                <c:pt idx="0">
                  <c:v>Series 1</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811A-4942-88A6-D619D5A71E82}"/>
              </c:ext>
            </c:extLst>
          </c:dPt>
          <c:dPt>
            <c:idx val="1"/>
            <c:invertIfNegative val="0"/>
            <c:bubble3D val="0"/>
            <c:extLst>
              <c:ext xmlns:c16="http://schemas.microsoft.com/office/drawing/2014/chart" uri="{C3380CC4-5D6E-409C-BE32-E72D297353CC}">
                <c16:uniqueId val="{00000001-811A-4942-88A6-D619D5A71E82}"/>
              </c:ext>
            </c:extLst>
          </c:dPt>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56</c:v>
                </c:pt>
                <c:pt idx="1">
                  <c:v>59.6</c:v>
                </c:pt>
                <c:pt idx="2">
                  <c:v>57.6</c:v>
                </c:pt>
                <c:pt idx="3">
                  <c:v>56.1</c:v>
                </c:pt>
                <c:pt idx="4">
                  <c:v>55.5</c:v>
                </c:pt>
                <c:pt idx="5">
                  <c:v>53.6</c:v>
                </c:pt>
              </c:numCache>
            </c:numRef>
          </c:val>
          <c:extLst>
            <c:ext xmlns:c16="http://schemas.microsoft.com/office/drawing/2014/chart" uri="{C3380CC4-5D6E-409C-BE32-E72D297353CC}">
              <c16:uniqueId val="{00000002-811A-4942-88A6-D619D5A71E82}"/>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1.5432098765432098E-3"/>
              <c:y val="0.27420173506872331"/>
            </c:manualLayout>
          </c:layout>
          <c:overlay val="0"/>
        </c:title>
        <c:numFmt formatCode="0" sourceLinked="0"/>
        <c:majorTickMark val="out"/>
        <c:minorTickMark val="none"/>
        <c:tickLblPos val="nextTo"/>
        <c:crossAx val="155088384"/>
        <c:crosses val="autoZero"/>
        <c:crossBetween val="between"/>
        <c:majorUnit val="10"/>
      </c:valAx>
    </c:plotArea>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18+ Years</a:t>
            </a:r>
          </a:p>
        </c:rich>
      </c:tx>
      <c:layout>
        <c:manualLayout>
          <c:xMode val="edge"/>
          <c:yMode val="edge"/>
          <c:x val="0.47183760683760684"/>
          <c:y val="9.2592592592592587E-3"/>
        </c:manualLayout>
      </c:layout>
      <c:overlay val="0"/>
    </c:title>
    <c:autoTitleDeleted val="0"/>
    <c:plotArea>
      <c:layout>
        <c:manualLayout>
          <c:layoutTarget val="inner"/>
          <c:xMode val="edge"/>
          <c:yMode val="edge"/>
          <c:x val="0.10135608048993876"/>
          <c:y val="0.10612002826569755"/>
          <c:w val="0.89292684568275116"/>
          <c:h val="0.65504506327812662"/>
        </c:manualLayout>
      </c:layout>
      <c:barChart>
        <c:barDir val="col"/>
        <c:grouping val="clustered"/>
        <c:varyColors val="0"/>
        <c:ser>
          <c:idx val="0"/>
          <c:order val="0"/>
          <c:tx>
            <c:strRef>
              <c:f>Sheet1!$B$1</c:f>
              <c:strCache>
                <c:ptCount val="1"/>
                <c:pt idx="0">
                  <c:v>Series 1</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EDF2-40BE-B66A-2647BF72301B}"/>
              </c:ext>
            </c:extLst>
          </c:dPt>
          <c:dPt>
            <c:idx val="1"/>
            <c:invertIfNegative val="0"/>
            <c:bubble3D val="0"/>
            <c:extLst>
              <c:ext xmlns:c16="http://schemas.microsoft.com/office/drawing/2014/chart" uri="{C3380CC4-5D6E-409C-BE32-E72D297353CC}">
                <c16:uniqueId val="{00000001-EDF2-40BE-B66A-2647BF72301B}"/>
              </c:ext>
            </c:extLst>
          </c:dPt>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42.7</c:v>
                </c:pt>
                <c:pt idx="1">
                  <c:v>46.6</c:v>
                </c:pt>
                <c:pt idx="2">
                  <c:v>44.5</c:v>
                </c:pt>
                <c:pt idx="3">
                  <c:v>43.9</c:v>
                </c:pt>
                <c:pt idx="4">
                  <c:v>42.5</c:v>
                </c:pt>
                <c:pt idx="5">
                  <c:v>40.1</c:v>
                </c:pt>
              </c:numCache>
            </c:numRef>
          </c:val>
          <c:extLst>
            <c:ext xmlns:c16="http://schemas.microsoft.com/office/drawing/2014/chart" uri="{C3380CC4-5D6E-409C-BE32-E72D297353CC}">
              <c16:uniqueId val="{00000002-EDF2-40BE-B66A-2647BF72301B}"/>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2.136798872363177E-3"/>
              <c:y val="0.28255823852456513"/>
            </c:manualLayout>
          </c:layout>
          <c:overlay val="0"/>
        </c:title>
        <c:numFmt formatCode="0" sourceLinked="0"/>
        <c:majorTickMark val="out"/>
        <c:minorTickMark val="none"/>
        <c:tickLblPos val="nextTo"/>
        <c:crossAx val="155088384"/>
        <c:crosses val="autoZero"/>
        <c:crossBetween val="between"/>
        <c:majorUnit val="10"/>
      </c:valAx>
    </c:plotArea>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516555622854838E-2"/>
          <c:y val="0.17611821028025798"/>
          <c:w val="0.9005848307423111"/>
          <c:h val="0.67062540739412124"/>
        </c:manualLayout>
      </c:layout>
      <c:lineChart>
        <c:grouping val="standard"/>
        <c:varyColors val="0"/>
        <c:ser>
          <c:idx val="3"/>
          <c:order val="0"/>
          <c:tx>
            <c:strRef>
              <c:f>'Analysis2-UrbanRural'!$B$26:$C$26</c:f>
              <c:strCache>
                <c:ptCount val="2"/>
                <c:pt idx="0">
                  <c:v>Private Dental Insurance</c:v>
                </c:pt>
                <c:pt idx="1">
                  <c:v>Metropolitan</c:v>
                </c:pt>
              </c:strCache>
            </c:strRef>
          </c:tx>
          <c:spPr>
            <a:ln w="25400">
              <a:solidFill>
                <a:sysClr val="windowText" lastClr="000000"/>
              </a:solidFill>
            </a:ln>
          </c:spPr>
          <c:marker>
            <c:symbol val="circle"/>
            <c:size val="7"/>
            <c:spPr>
              <a:solidFill>
                <a:sysClr val="windowText" lastClr="000000"/>
              </a:solidFill>
              <a:ln>
                <a:noFill/>
              </a:ln>
            </c:spPr>
          </c:marker>
          <c:cat>
            <c:numRef>
              <c:f>'Analysis2-UrbanRural'!$D$6:$AL$6</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extLst/>
            </c:numRef>
          </c:cat>
          <c:val>
            <c:numRef>
              <c:f>'Analysis2-UrbanRural'!$D$26:$AL$26</c:f>
              <c:numCache>
                <c:formatCode>General</c:formatCode>
                <c:ptCount val="14"/>
                <c:pt idx="0">
                  <c:v>55.2</c:v>
                </c:pt>
                <c:pt idx="1">
                  <c:v>53.7</c:v>
                </c:pt>
                <c:pt idx="2">
                  <c:v>53.1</c:v>
                </c:pt>
                <c:pt idx="3">
                  <c:v>52.3</c:v>
                </c:pt>
                <c:pt idx="4">
                  <c:v>51.6</c:v>
                </c:pt>
                <c:pt idx="5">
                  <c:v>52.5</c:v>
                </c:pt>
                <c:pt idx="6">
                  <c:v>52.1</c:v>
                </c:pt>
                <c:pt idx="7">
                  <c:v>51.9</c:v>
                </c:pt>
                <c:pt idx="8">
                  <c:v>53.6</c:v>
                </c:pt>
                <c:pt idx="9">
                  <c:v>54.9</c:v>
                </c:pt>
                <c:pt idx="10">
                  <c:v>55.5</c:v>
                </c:pt>
                <c:pt idx="11">
                  <c:v>57.6</c:v>
                </c:pt>
                <c:pt idx="12">
                  <c:v>60.4</c:v>
                </c:pt>
                <c:pt idx="13">
                  <c:v>59.7</c:v>
                </c:pt>
              </c:numCache>
              <c:extLst/>
            </c:numRef>
          </c:val>
          <c:smooth val="0"/>
          <c:extLst>
            <c:ext xmlns:c16="http://schemas.microsoft.com/office/drawing/2014/chart" uri="{C3380CC4-5D6E-409C-BE32-E72D297353CC}">
              <c16:uniqueId val="{00000000-6B18-4592-9679-226FE580E6E9}"/>
            </c:ext>
          </c:extLst>
        </c:ser>
        <c:ser>
          <c:idx val="0"/>
          <c:order val="1"/>
          <c:tx>
            <c:strRef>
              <c:f>'Analysis2-UrbanRural'!$B$29:$C$29</c:f>
              <c:strCache>
                <c:ptCount val="2"/>
                <c:pt idx="0">
                  <c:v>Private Dental Insurance</c:v>
                </c:pt>
                <c:pt idx="1">
                  <c:v>Nonmetropolitan</c:v>
                </c:pt>
              </c:strCache>
            </c:strRef>
          </c:tx>
          <c:spPr>
            <a:ln>
              <a:solidFill>
                <a:srgbClr val="005EB8"/>
              </a:solidFill>
            </a:ln>
          </c:spPr>
          <c:marker>
            <c:symbol val="square"/>
            <c:size val="7"/>
            <c:spPr>
              <a:solidFill>
                <a:srgbClr val="005EB8"/>
              </a:solidFill>
              <a:ln>
                <a:noFill/>
              </a:ln>
            </c:spPr>
          </c:marker>
          <c:cat>
            <c:numRef>
              <c:f>'Analysis2-UrbanRural'!$D$6:$AL$6</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extLst/>
            </c:numRef>
          </c:cat>
          <c:val>
            <c:numRef>
              <c:f>'Analysis2-UrbanRural'!$D$29:$AL$29</c:f>
              <c:numCache>
                <c:formatCode>General</c:formatCode>
                <c:ptCount val="14"/>
                <c:pt idx="0">
                  <c:v>48.1</c:v>
                </c:pt>
                <c:pt idx="1">
                  <c:v>49.5</c:v>
                </c:pt>
                <c:pt idx="2">
                  <c:v>45.2</c:v>
                </c:pt>
                <c:pt idx="3">
                  <c:v>44.5</c:v>
                </c:pt>
                <c:pt idx="4">
                  <c:v>44.2</c:v>
                </c:pt>
                <c:pt idx="5">
                  <c:v>43.3</c:v>
                </c:pt>
                <c:pt idx="6">
                  <c:v>43.2</c:v>
                </c:pt>
                <c:pt idx="7">
                  <c:v>45.8</c:v>
                </c:pt>
                <c:pt idx="8">
                  <c:v>44.7</c:v>
                </c:pt>
                <c:pt idx="9">
                  <c:v>44.6</c:v>
                </c:pt>
                <c:pt idx="10">
                  <c:v>43.8</c:v>
                </c:pt>
                <c:pt idx="11">
                  <c:v>46.3</c:v>
                </c:pt>
                <c:pt idx="12">
                  <c:v>48.9</c:v>
                </c:pt>
                <c:pt idx="13">
                  <c:v>52.4</c:v>
                </c:pt>
              </c:numCache>
              <c:extLst/>
            </c:numRef>
          </c:val>
          <c:smooth val="0"/>
          <c:extLst>
            <c:ext xmlns:c16="http://schemas.microsoft.com/office/drawing/2014/chart" uri="{C3380CC4-5D6E-409C-BE32-E72D297353CC}">
              <c16:uniqueId val="{00000001-6B18-4592-9679-226FE580E6E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3.0271216097987751E-3"/>
              <c:y val="0.38871682706328375"/>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
          <c:y val="3.7039143375024244E-2"/>
          <c:w val="0.99876543209876545"/>
          <c:h val="0.11335654841847233"/>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516555622854838E-2"/>
          <c:y val="0.1853765378900229"/>
          <c:w val="0.89631132646880673"/>
          <c:h val="0.6104386222021958"/>
        </c:manualLayout>
      </c:layout>
      <c:lineChart>
        <c:grouping val="standard"/>
        <c:varyColors val="0"/>
        <c:ser>
          <c:idx val="3"/>
          <c:order val="0"/>
          <c:tx>
            <c:strRef>
              <c:f>'Analysis2-UrbanRural'!$B$10:$C$10</c:f>
              <c:strCache>
                <c:ptCount val="2"/>
                <c:pt idx="0">
                  <c:v>Uninsurance</c:v>
                </c:pt>
                <c:pt idx="1">
                  <c:v>Metropolitan</c:v>
                </c:pt>
              </c:strCache>
            </c:strRef>
          </c:tx>
          <c:spPr>
            <a:ln w="25400">
              <a:solidFill>
                <a:sysClr val="windowText" lastClr="000000"/>
              </a:solidFill>
            </a:ln>
          </c:spPr>
          <c:marker>
            <c:symbol val="circle"/>
            <c:size val="7"/>
            <c:spPr>
              <a:solidFill>
                <a:sysClr val="windowText" lastClr="000000"/>
              </a:solidFill>
              <a:ln>
                <a:noFill/>
              </a:ln>
            </c:spPr>
          </c:marker>
          <c:cat>
            <c:numRef>
              <c:f>'Analysis2-UrbanRural'!$D$6:$AL$6</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'Analysis2-UrbanRural'!$D$10:$AL$10</c:f>
              <c:numCache>
                <c:formatCode>General</c:formatCode>
                <c:ptCount val="18"/>
                <c:pt idx="0">
                  <c:v>25.3</c:v>
                </c:pt>
                <c:pt idx="1">
                  <c:v>25</c:v>
                </c:pt>
                <c:pt idx="2">
                  <c:v>25.5</c:v>
                </c:pt>
                <c:pt idx="3">
                  <c:v>25.7</c:v>
                </c:pt>
                <c:pt idx="4">
                  <c:v>26</c:v>
                </c:pt>
                <c:pt idx="5">
                  <c:v>27.1</c:v>
                </c:pt>
                <c:pt idx="6">
                  <c:v>27.7</c:v>
                </c:pt>
                <c:pt idx="7">
                  <c:v>26.3</c:v>
                </c:pt>
                <c:pt idx="8">
                  <c:v>25.9</c:v>
                </c:pt>
                <c:pt idx="9">
                  <c:v>25.1</c:v>
                </c:pt>
                <c:pt idx="10">
                  <c:v>25</c:v>
                </c:pt>
                <c:pt idx="11">
                  <c:v>25.9</c:v>
                </c:pt>
                <c:pt idx="12">
                  <c:v>23.6</c:v>
                </c:pt>
                <c:pt idx="13">
                  <c:v>20.399999999999999</c:v>
                </c:pt>
                <c:pt idx="14">
                  <c:v>18.899999999999999</c:v>
                </c:pt>
                <c:pt idx="15">
                  <c:v>18.399999999999999</c:v>
                </c:pt>
                <c:pt idx="16">
                  <c:v>16.8</c:v>
                </c:pt>
                <c:pt idx="17">
                  <c:v>16.899999999999999</c:v>
                </c:pt>
              </c:numCache>
            </c:numRef>
          </c:val>
          <c:smooth val="0"/>
          <c:extLst>
            <c:ext xmlns:c16="http://schemas.microsoft.com/office/drawing/2014/chart" uri="{C3380CC4-5D6E-409C-BE32-E72D297353CC}">
              <c16:uniqueId val="{00000000-3D4C-4B9E-8161-1F50BF26674C}"/>
            </c:ext>
          </c:extLst>
        </c:ser>
        <c:ser>
          <c:idx val="0"/>
          <c:order val="1"/>
          <c:tx>
            <c:strRef>
              <c:f>'Analysis2-UrbanRural'!$B$13:$C$13</c:f>
              <c:strCache>
                <c:ptCount val="2"/>
                <c:pt idx="0">
                  <c:v>Uninsurance</c:v>
                </c:pt>
                <c:pt idx="1">
                  <c:v>Nonmetropolitan</c:v>
                </c:pt>
              </c:strCache>
            </c:strRef>
          </c:tx>
          <c:spPr>
            <a:ln>
              <a:solidFill>
                <a:srgbClr val="005EB8"/>
              </a:solidFill>
            </a:ln>
          </c:spPr>
          <c:marker>
            <c:symbol val="square"/>
            <c:size val="7"/>
            <c:spPr>
              <a:solidFill>
                <a:srgbClr val="005EB8"/>
              </a:solidFill>
              <a:ln>
                <a:noFill/>
              </a:ln>
            </c:spPr>
          </c:marker>
          <c:cat>
            <c:numRef>
              <c:f>'Analysis2-UrbanRural'!$D$6:$AL$6</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'Analysis2-UrbanRural'!$D$13:$AL$13</c:f>
              <c:numCache>
                <c:formatCode>General</c:formatCode>
                <c:ptCount val="18"/>
                <c:pt idx="0">
                  <c:v>26.2</c:v>
                </c:pt>
                <c:pt idx="1">
                  <c:v>26.6</c:v>
                </c:pt>
                <c:pt idx="2">
                  <c:v>26.5</c:v>
                </c:pt>
                <c:pt idx="3">
                  <c:v>26.2</c:v>
                </c:pt>
                <c:pt idx="4">
                  <c:v>27.1</c:v>
                </c:pt>
                <c:pt idx="5">
                  <c:v>26.2</c:v>
                </c:pt>
                <c:pt idx="6">
                  <c:v>30.2</c:v>
                </c:pt>
                <c:pt idx="7">
                  <c:v>30.2</c:v>
                </c:pt>
                <c:pt idx="8">
                  <c:v>26.3</c:v>
                </c:pt>
                <c:pt idx="9">
                  <c:v>25.3</c:v>
                </c:pt>
                <c:pt idx="10">
                  <c:v>27.2</c:v>
                </c:pt>
                <c:pt idx="11">
                  <c:v>28.7</c:v>
                </c:pt>
                <c:pt idx="12">
                  <c:v>25.3</c:v>
                </c:pt>
                <c:pt idx="13">
                  <c:v>22.4</c:v>
                </c:pt>
                <c:pt idx="14">
                  <c:v>23.6</c:v>
                </c:pt>
                <c:pt idx="15">
                  <c:v>20.6</c:v>
                </c:pt>
                <c:pt idx="16">
                  <c:v>19.100000000000001</c:v>
                </c:pt>
                <c:pt idx="17">
                  <c:v>19.3</c:v>
                </c:pt>
              </c:numCache>
            </c:numRef>
          </c:val>
          <c:smooth val="0"/>
          <c:extLst>
            <c:ext xmlns:c16="http://schemas.microsoft.com/office/drawing/2014/chart" uri="{C3380CC4-5D6E-409C-BE32-E72D297353CC}">
              <c16:uniqueId val="{00000001-3D4C-4B9E-8161-1F50BF26674C}"/>
            </c:ext>
          </c:extLst>
        </c:ser>
        <c:ser>
          <c:idx val="1"/>
          <c:order val="2"/>
          <c:tx>
            <c:strRef>
              <c:f>'Analysis2-UrbanRural'!$B$18:$C$18</c:f>
              <c:strCache>
                <c:ptCount val="2"/>
                <c:pt idx="0">
                  <c:v>Public insurance</c:v>
                </c:pt>
                <c:pt idx="1">
                  <c:v>Metropolitan</c:v>
                </c:pt>
              </c:strCache>
            </c:strRef>
          </c:tx>
          <c:spPr>
            <a:ln>
              <a:solidFill>
                <a:srgbClr val="671E75"/>
              </a:solidFill>
            </a:ln>
          </c:spPr>
          <c:marker>
            <c:symbol val="triangle"/>
            <c:size val="8"/>
            <c:spPr>
              <a:solidFill>
                <a:srgbClr val="671E75"/>
              </a:solidFill>
              <a:ln>
                <a:noFill/>
              </a:ln>
            </c:spPr>
          </c:marker>
          <c:cat>
            <c:numRef>
              <c:f>'Analysis2-UrbanRural'!$D$6:$AL$6</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'Analysis2-UrbanRural'!$D$18:$AL$18</c:f>
              <c:numCache>
                <c:formatCode>General</c:formatCode>
                <c:ptCount val="18"/>
                <c:pt idx="0">
                  <c:v>16.600000000000001</c:v>
                </c:pt>
                <c:pt idx="1">
                  <c:v>16.899999999999999</c:v>
                </c:pt>
                <c:pt idx="2">
                  <c:v>17</c:v>
                </c:pt>
                <c:pt idx="3">
                  <c:v>17.7</c:v>
                </c:pt>
                <c:pt idx="4">
                  <c:v>17.600000000000001</c:v>
                </c:pt>
                <c:pt idx="5">
                  <c:v>18.3</c:v>
                </c:pt>
                <c:pt idx="6">
                  <c:v>18.5</c:v>
                </c:pt>
                <c:pt idx="7">
                  <c:v>19</c:v>
                </c:pt>
                <c:pt idx="8">
                  <c:v>20.100000000000001</c:v>
                </c:pt>
                <c:pt idx="9">
                  <c:v>20.8</c:v>
                </c:pt>
                <c:pt idx="10">
                  <c:v>21.3</c:v>
                </c:pt>
                <c:pt idx="11">
                  <c:v>22.2</c:v>
                </c:pt>
                <c:pt idx="12">
                  <c:v>24.7</c:v>
                </c:pt>
                <c:pt idx="13">
                  <c:v>25.5</c:v>
                </c:pt>
                <c:pt idx="14">
                  <c:v>25.1</c:v>
                </c:pt>
                <c:pt idx="15">
                  <c:v>25.9</c:v>
                </c:pt>
                <c:pt idx="16">
                  <c:v>26.2</c:v>
                </c:pt>
                <c:pt idx="17">
                  <c:v>26.5</c:v>
                </c:pt>
              </c:numCache>
            </c:numRef>
          </c:val>
          <c:smooth val="0"/>
          <c:extLst>
            <c:ext xmlns:c16="http://schemas.microsoft.com/office/drawing/2014/chart" uri="{C3380CC4-5D6E-409C-BE32-E72D297353CC}">
              <c16:uniqueId val="{00000002-3D4C-4B9E-8161-1F50BF26674C}"/>
            </c:ext>
          </c:extLst>
        </c:ser>
        <c:ser>
          <c:idx val="2"/>
          <c:order val="3"/>
          <c:tx>
            <c:strRef>
              <c:f>'Analysis2-UrbanRural'!$B$21:$C$21</c:f>
              <c:strCache>
                <c:ptCount val="2"/>
                <c:pt idx="0">
                  <c:v>Public insurance</c:v>
                </c:pt>
                <c:pt idx="1">
                  <c:v>Nonmetropolitan</c:v>
                </c:pt>
              </c:strCache>
            </c:strRef>
          </c:tx>
          <c:spPr>
            <a:ln>
              <a:solidFill>
                <a:srgbClr val="FFC72C"/>
              </a:solidFill>
            </a:ln>
          </c:spPr>
          <c:marker>
            <c:symbol val="diamond"/>
            <c:size val="9"/>
            <c:spPr>
              <a:solidFill>
                <a:srgbClr val="FFC72C"/>
              </a:solidFill>
              <a:ln>
                <a:noFill/>
              </a:ln>
            </c:spPr>
          </c:marker>
          <c:cat>
            <c:numRef>
              <c:f>'Analysis2-UrbanRural'!$D$6:$AL$6</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'Analysis2-UrbanRural'!$D$21:$AL$21</c:f>
              <c:numCache>
                <c:formatCode>General</c:formatCode>
                <c:ptCount val="18"/>
                <c:pt idx="0">
                  <c:v>20.2</c:v>
                </c:pt>
                <c:pt idx="1">
                  <c:v>21.9</c:v>
                </c:pt>
                <c:pt idx="2">
                  <c:v>22.9</c:v>
                </c:pt>
                <c:pt idx="3">
                  <c:v>21.5</c:v>
                </c:pt>
                <c:pt idx="4">
                  <c:v>22</c:v>
                </c:pt>
                <c:pt idx="5">
                  <c:v>22.5</c:v>
                </c:pt>
                <c:pt idx="6">
                  <c:v>22</c:v>
                </c:pt>
                <c:pt idx="7">
                  <c:v>22.6</c:v>
                </c:pt>
                <c:pt idx="8">
                  <c:v>24.9</c:v>
                </c:pt>
                <c:pt idx="9">
                  <c:v>27.4</c:v>
                </c:pt>
                <c:pt idx="10">
                  <c:v>28.1</c:v>
                </c:pt>
                <c:pt idx="11">
                  <c:v>26.5</c:v>
                </c:pt>
                <c:pt idx="12">
                  <c:v>29.6</c:v>
                </c:pt>
                <c:pt idx="13">
                  <c:v>32.5</c:v>
                </c:pt>
                <c:pt idx="14">
                  <c:v>34.5</c:v>
                </c:pt>
                <c:pt idx="15">
                  <c:v>33.799999999999997</c:v>
                </c:pt>
                <c:pt idx="16">
                  <c:v>34</c:v>
                </c:pt>
                <c:pt idx="17">
                  <c:v>32.4</c:v>
                </c:pt>
              </c:numCache>
            </c:numRef>
          </c:val>
          <c:smooth val="0"/>
          <c:extLst>
            <c:ext xmlns:c16="http://schemas.microsoft.com/office/drawing/2014/chart" uri="{C3380CC4-5D6E-409C-BE32-E72D297353CC}">
              <c16:uniqueId val="{00000003-3D4C-4B9E-8161-1F50BF26674C}"/>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80000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8.903227374355984E-4"/>
              <c:y val="0.3418377539696774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0.1512895892300670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506763577629716E-2"/>
          <c:y val="0.10600987376577928"/>
          <c:w val="0.89203782219530248"/>
          <c:h val="0.6759194163229596"/>
        </c:manualLayout>
      </c:layout>
      <c:lineChart>
        <c:grouping val="standard"/>
        <c:varyColors val="0"/>
        <c:ser>
          <c:idx val="3"/>
          <c:order val="0"/>
          <c:tx>
            <c:strRef>
              <c:f>Sheet1!$A$2</c:f>
              <c:strCache>
                <c:ptCount val="1"/>
                <c:pt idx="0">
                  <c:v>2-17, Metropolitan</c:v>
                </c:pt>
              </c:strCache>
            </c:strRef>
          </c:tx>
          <c:spPr>
            <a:ln w="25400">
              <a:solidFill>
                <a:sysClr val="windowText" lastClr="000000"/>
              </a:solidFill>
            </a:ln>
          </c:spPr>
          <c:marker>
            <c:symbol val="circle"/>
            <c:size val="7"/>
            <c:spPr>
              <a:solidFill>
                <a:sysClr val="windowText" lastClr="000000"/>
              </a:solidFill>
              <a:ln>
                <a:noFill/>
              </a:ln>
            </c:spPr>
          </c:marker>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Sheet1!$B$2:$S$2</c:f>
              <c:numCache>
                <c:formatCode>General</c:formatCode>
                <c:ptCount val="18"/>
                <c:pt idx="0">
                  <c:v>49</c:v>
                </c:pt>
                <c:pt idx="1">
                  <c:v>51.1</c:v>
                </c:pt>
                <c:pt idx="2">
                  <c:v>52.5</c:v>
                </c:pt>
                <c:pt idx="3">
                  <c:v>51.5</c:v>
                </c:pt>
                <c:pt idx="4">
                  <c:v>52.6</c:v>
                </c:pt>
                <c:pt idx="5">
                  <c:v>52.1</c:v>
                </c:pt>
                <c:pt idx="6">
                  <c:v>49.9</c:v>
                </c:pt>
                <c:pt idx="7">
                  <c:v>51.4</c:v>
                </c:pt>
                <c:pt idx="8">
                  <c:v>52</c:v>
                </c:pt>
                <c:pt idx="9">
                  <c:v>51.4</c:v>
                </c:pt>
                <c:pt idx="10">
                  <c:v>53.2</c:v>
                </c:pt>
                <c:pt idx="11">
                  <c:v>55.3</c:v>
                </c:pt>
                <c:pt idx="12">
                  <c:v>55.4</c:v>
                </c:pt>
                <c:pt idx="13">
                  <c:v>55.2</c:v>
                </c:pt>
                <c:pt idx="14">
                  <c:v>55.3</c:v>
                </c:pt>
                <c:pt idx="15">
                  <c:v>54.5</c:v>
                </c:pt>
                <c:pt idx="16">
                  <c:v>57.8</c:v>
                </c:pt>
                <c:pt idx="17">
                  <c:v>57.5</c:v>
                </c:pt>
              </c:numCache>
            </c:numRef>
          </c:val>
          <c:smooth val="0"/>
          <c:extLst>
            <c:ext xmlns:c16="http://schemas.microsoft.com/office/drawing/2014/chart" uri="{C3380CC4-5D6E-409C-BE32-E72D297353CC}">
              <c16:uniqueId val="{00000000-1425-469D-B232-9DFD7F25E724}"/>
            </c:ext>
          </c:extLst>
        </c:ser>
        <c:ser>
          <c:idx val="0"/>
          <c:order val="1"/>
          <c:tx>
            <c:strRef>
              <c:f>Sheet1!$A$3</c:f>
              <c:strCache>
                <c:ptCount val="1"/>
                <c:pt idx="0">
                  <c:v>2-17, Nonmetropolitan</c:v>
                </c:pt>
              </c:strCache>
            </c:strRef>
          </c:tx>
          <c:spPr>
            <a:ln>
              <a:solidFill>
                <a:srgbClr val="005EB8"/>
              </a:solidFill>
            </a:ln>
          </c:spPr>
          <c:marker>
            <c:symbol val="square"/>
            <c:size val="7"/>
            <c:spPr>
              <a:solidFill>
                <a:srgbClr val="005EB8"/>
              </a:solidFill>
              <a:ln>
                <a:noFill/>
              </a:ln>
            </c:spPr>
          </c:marker>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Sheet1!$B$3:$S$3</c:f>
              <c:numCache>
                <c:formatCode>General</c:formatCode>
                <c:ptCount val="18"/>
                <c:pt idx="0">
                  <c:v>49.5</c:v>
                </c:pt>
                <c:pt idx="1">
                  <c:v>50</c:v>
                </c:pt>
                <c:pt idx="2">
                  <c:v>46.8</c:v>
                </c:pt>
                <c:pt idx="3">
                  <c:v>46.1</c:v>
                </c:pt>
                <c:pt idx="4">
                  <c:v>49.9</c:v>
                </c:pt>
                <c:pt idx="5">
                  <c:v>52.5</c:v>
                </c:pt>
                <c:pt idx="6">
                  <c:v>45.8</c:v>
                </c:pt>
                <c:pt idx="7">
                  <c:v>48.3</c:v>
                </c:pt>
                <c:pt idx="8">
                  <c:v>42.8</c:v>
                </c:pt>
                <c:pt idx="9">
                  <c:v>45.5</c:v>
                </c:pt>
                <c:pt idx="10">
                  <c:v>50.7</c:v>
                </c:pt>
                <c:pt idx="11">
                  <c:v>49.9</c:v>
                </c:pt>
                <c:pt idx="12">
                  <c:v>48.8</c:v>
                </c:pt>
                <c:pt idx="13">
                  <c:v>50.5</c:v>
                </c:pt>
                <c:pt idx="14">
                  <c:v>50.5</c:v>
                </c:pt>
                <c:pt idx="15">
                  <c:v>52.2</c:v>
                </c:pt>
                <c:pt idx="16">
                  <c:v>49.4</c:v>
                </c:pt>
                <c:pt idx="17">
                  <c:v>54.7</c:v>
                </c:pt>
              </c:numCache>
            </c:numRef>
          </c:val>
          <c:smooth val="0"/>
          <c:extLst>
            <c:ext xmlns:c16="http://schemas.microsoft.com/office/drawing/2014/chart" uri="{C3380CC4-5D6E-409C-BE32-E72D297353CC}">
              <c16:uniqueId val="{00000001-1425-469D-B232-9DFD7F25E724}"/>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80000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2.0775007290755321E-3"/>
              <c:y val="0.30666166729158861"/>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01699306817415"/>
          <c:h val="6.7711223597050368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506763577629716E-2"/>
          <c:y val="0.10600987376577928"/>
          <c:w val="0.89203782219530248"/>
          <c:h val="0.68087973378327715"/>
        </c:manualLayout>
      </c:layout>
      <c:lineChart>
        <c:grouping val="standard"/>
        <c:varyColors val="0"/>
        <c:ser>
          <c:idx val="3"/>
          <c:order val="0"/>
          <c:tx>
            <c:strRef>
              <c:f>Sheet1!$A$2</c:f>
              <c:strCache>
                <c:ptCount val="1"/>
                <c:pt idx="0">
                  <c:v>18+, Metropolitan</c:v>
                </c:pt>
              </c:strCache>
            </c:strRef>
          </c:tx>
          <c:spPr>
            <a:ln w="25400">
              <a:solidFill>
                <a:sysClr val="windowText" lastClr="000000"/>
              </a:solidFill>
            </a:ln>
          </c:spPr>
          <c:marker>
            <c:symbol val="circle"/>
            <c:size val="7"/>
            <c:spPr>
              <a:solidFill>
                <a:sysClr val="windowText" lastClr="000000"/>
              </a:solidFill>
              <a:ln>
                <a:noFill/>
              </a:ln>
            </c:spPr>
          </c:marker>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Sheet1!$B$2:$S$2</c:f>
              <c:numCache>
                <c:formatCode>General</c:formatCode>
                <c:ptCount val="18"/>
                <c:pt idx="0">
                  <c:v>44.2</c:v>
                </c:pt>
                <c:pt idx="1">
                  <c:v>44.3</c:v>
                </c:pt>
                <c:pt idx="2">
                  <c:v>43.8</c:v>
                </c:pt>
                <c:pt idx="3">
                  <c:v>43.8</c:v>
                </c:pt>
                <c:pt idx="4">
                  <c:v>42.7</c:v>
                </c:pt>
                <c:pt idx="5">
                  <c:v>43.3</c:v>
                </c:pt>
                <c:pt idx="6">
                  <c:v>42.6</c:v>
                </c:pt>
                <c:pt idx="7">
                  <c:v>42</c:v>
                </c:pt>
                <c:pt idx="8">
                  <c:v>40.700000000000003</c:v>
                </c:pt>
                <c:pt idx="9">
                  <c:v>40.6</c:v>
                </c:pt>
                <c:pt idx="10">
                  <c:v>40.200000000000003</c:v>
                </c:pt>
                <c:pt idx="11">
                  <c:v>41.2</c:v>
                </c:pt>
                <c:pt idx="12">
                  <c:v>41.3</c:v>
                </c:pt>
                <c:pt idx="13">
                  <c:v>41.5</c:v>
                </c:pt>
                <c:pt idx="14">
                  <c:v>41.7</c:v>
                </c:pt>
                <c:pt idx="15">
                  <c:v>42.4</c:v>
                </c:pt>
                <c:pt idx="16">
                  <c:v>44.5</c:v>
                </c:pt>
                <c:pt idx="17">
                  <c:v>44.4</c:v>
                </c:pt>
              </c:numCache>
            </c:numRef>
          </c:val>
          <c:smooth val="0"/>
          <c:extLst>
            <c:ext xmlns:c16="http://schemas.microsoft.com/office/drawing/2014/chart" uri="{C3380CC4-5D6E-409C-BE32-E72D297353CC}">
              <c16:uniqueId val="{00000000-2B22-487E-995E-B6D17D45B545}"/>
            </c:ext>
          </c:extLst>
        </c:ser>
        <c:ser>
          <c:idx val="0"/>
          <c:order val="1"/>
          <c:tx>
            <c:strRef>
              <c:f>Sheet1!$A$3</c:f>
              <c:strCache>
                <c:ptCount val="1"/>
                <c:pt idx="0">
                  <c:v>18+, Nonmetropolitan</c:v>
                </c:pt>
              </c:strCache>
            </c:strRef>
          </c:tx>
          <c:spPr>
            <a:ln>
              <a:solidFill>
                <a:srgbClr val="005EB8"/>
              </a:solidFill>
            </a:ln>
          </c:spPr>
          <c:marker>
            <c:symbol val="square"/>
            <c:size val="7"/>
            <c:spPr>
              <a:solidFill>
                <a:srgbClr val="005EB8"/>
              </a:solidFill>
              <a:ln>
                <a:noFill/>
              </a:ln>
            </c:spPr>
          </c:marker>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Sheet1!$B$3:$S$3</c:f>
              <c:numCache>
                <c:formatCode>General</c:formatCode>
                <c:ptCount val="18"/>
                <c:pt idx="0">
                  <c:v>38.4</c:v>
                </c:pt>
                <c:pt idx="1">
                  <c:v>38.5</c:v>
                </c:pt>
                <c:pt idx="2">
                  <c:v>37.200000000000003</c:v>
                </c:pt>
                <c:pt idx="3">
                  <c:v>36.4</c:v>
                </c:pt>
                <c:pt idx="4">
                  <c:v>37.9</c:v>
                </c:pt>
                <c:pt idx="5">
                  <c:v>39.1</c:v>
                </c:pt>
                <c:pt idx="6">
                  <c:v>36.700000000000003</c:v>
                </c:pt>
                <c:pt idx="7">
                  <c:v>36.700000000000003</c:v>
                </c:pt>
                <c:pt idx="8">
                  <c:v>36.6</c:v>
                </c:pt>
                <c:pt idx="9">
                  <c:v>35.5</c:v>
                </c:pt>
                <c:pt idx="10">
                  <c:v>36.299999999999997</c:v>
                </c:pt>
                <c:pt idx="11">
                  <c:v>35.6</c:v>
                </c:pt>
                <c:pt idx="12">
                  <c:v>37.299999999999997</c:v>
                </c:pt>
                <c:pt idx="13">
                  <c:v>37.799999999999997</c:v>
                </c:pt>
                <c:pt idx="14">
                  <c:v>34.200000000000003</c:v>
                </c:pt>
                <c:pt idx="15">
                  <c:v>36.700000000000003</c:v>
                </c:pt>
                <c:pt idx="16">
                  <c:v>40.700000000000003</c:v>
                </c:pt>
                <c:pt idx="17">
                  <c:v>41.6</c:v>
                </c:pt>
              </c:numCache>
            </c:numRef>
          </c:val>
          <c:smooth val="0"/>
          <c:extLst>
            <c:ext xmlns:c16="http://schemas.microsoft.com/office/drawing/2014/chart" uri="{C3380CC4-5D6E-409C-BE32-E72D297353CC}">
              <c16:uniqueId val="{00000001-2B22-487E-995E-B6D17D45B545}"/>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80000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8.903227374355984E-4"/>
              <c:y val="0.3067886045494313"/>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01699306817415"/>
          <c:h val="6.7711223597050368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1575812638805"/>
          <c:y val="0.19284509575191991"/>
          <c:w val="0.86853346456692915"/>
          <c:h val="0.70303587051618543"/>
        </c:manualLayout>
      </c:layout>
      <c:lineChart>
        <c:grouping val="standard"/>
        <c:varyColors val="0"/>
        <c:ser>
          <c:idx val="3"/>
          <c:order val="0"/>
          <c:tx>
            <c:strRef>
              <c:f>Analysis!$B$19</c:f>
              <c:strCache>
                <c:ptCount val="1"/>
                <c:pt idx="0">
                  <c:v>Large Central Metro</c:v>
                </c:pt>
              </c:strCache>
            </c:strRef>
          </c:tx>
          <c:spPr>
            <a:ln w="25400">
              <a:solidFill>
                <a:sysClr val="windowText" lastClr="000000"/>
              </a:solidFill>
            </a:ln>
          </c:spPr>
          <c:marker>
            <c:symbol val="circle"/>
            <c:size val="7"/>
            <c:spPr>
              <a:solidFill>
                <a:sysClr val="windowText" lastClr="000000"/>
              </a:solidFill>
              <a:ln>
                <a:noFill/>
              </a:ln>
            </c:spPr>
          </c:marker>
          <c:cat>
            <c:numRef>
              <c:f>(Analysis!$D$4,Analysis!$G$4,Analysis!$J$4,Analysis!$M$4)</c:f>
              <c:numCache>
                <c:formatCode>General</c:formatCode>
                <c:ptCount val="4"/>
                <c:pt idx="0">
                  <c:v>2016</c:v>
                </c:pt>
                <c:pt idx="1">
                  <c:v>2017</c:v>
                </c:pt>
                <c:pt idx="2">
                  <c:v>2018</c:v>
                </c:pt>
                <c:pt idx="3">
                  <c:v>2019</c:v>
                </c:pt>
              </c:numCache>
            </c:numRef>
          </c:cat>
          <c:val>
            <c:numRef>
              <c:f>(Analysis!$D$19,Analysis!$G$19,Analysis!$J$19,Analysis!$M$19)</c:f>
              <c:numCache>
                <c:formatCode>0.0</c:formatCode>
                <c:ptCount val="4"/>
                <c:pt idx="0">
                  <c:v>234.083297387344</c:v>
                </c:pt>
                <c:pt idx="1">
                  <c:v>242.01712378344899</c:v>
                </c:pt>
                <c:pt idx="2">
                  <c:v>230.096045906141</c:v>
                </c:pt>
                <c:pt idx="3">
                  <c:v>202.84265857284601</c:v>
                </c:pt>
              </c:numCache>
            </c:numRef>
          </c:val>
          <c:smooth val="0"/>
          <c:extLst>
            <c:ext xmlns:c16="http://schemas.microsoft.com/office/drawing/2014/chart" uri="{C3380CC4-5D6E-409C-BE32-E72D297353CC}">
              <c16:uniqueId val="{00000000-D27E-4886-B563-BC9321371AA8}"/>
            </c:ext>
          </c:extLst>
        </c:ser>
        <c:ser>
          <c:idx val="0"/>
          <c:order val="1"/>
          <c:tx>
            <c:strRef>
              <c:f>Analysis!$B$20</c:f>
              <c:strCache>
                <c:ptCount val="1"/>
                <c:pt idx="0">
                  <c:v>Large Fringe Metro</c:v>
                </c:pt>
              </c:strCache>
            </c:strRef>
          </c:tx>
          <c:spPr>
            <a:ln>
              <a:solidFill>
                <a:srgbClr val="005EB8"/>
              </a:solidFill>
            </a:ln>
          </c:spPr>
          <c:marker>
            <c:symbol val="square"/>
            <c:size val="7"/>
            <c:spPr>
              <a:solidFill>
                <a:srgbClr val="005EB8"/>
              </a:solidFill>
              <a:ln>
                <a:noFill/>
              </a:ln>
            </c:spPr>
          </c:marker>
          <c:cat>
            <c:numRef>
              <c:f>(Analysis!$D$4,Analysis!$G$4,Analysis!$J$4,Analysis!$M$4)</c:f>
              <c:numCache>
                <c:formatCode>General</c:formatCode>
                <c:ptCount val="4"/>
                <c:pt idx="0">
                  <c:v>2016</c:v>
                </c:pt>
                <c:pt idx="1">
                  <c:v>2017</c:v>
                </c:pt>
                <c:pt idx="2">
                  <c:v>2018</c:v>
                </c:pt>
                <c:pt idx="3">
                  <c:v>2019</c:v>
                </c:pt>
              </c:numCache>
            </c:numRef>
          </c:cat>
          <c:val>
            <c:numRef>
              <c:f>(Analysis!$D$20,Analysis!$G$20,Analysis!$J$20,Analysis!$M$20)</c:f>
              <c:numCache>
                <c:formatCode>0.0</c:formatCode>
                <c:ptCount val="4"/>
                <c:pt idx="0">
                  <c:v>221.60678360367299</c:v>
                </c:pt>
                <c:pt idx="1">
                  <c:v>207.09147231108301</c:v>
                </c:pt>
                <c:pt idx="2">
                  <c:v>210.31602175567599</c:v>
                </c:pt>
                <c:pt idx="3">
                  <c:v>218.791039416053</c:v>
                </c:pt>
              </c:numCache>
            </c:numRef>
          </c:val>
          <c:smooth val="0"/>
          <c:extLst>
            <c:ext xmlns:c16="http://schemas.microsoft.com/office/drawing/2014/chart" uri="{C3380CC4-5D6E-409C-BE32-E72D297353CC}">
              <c16:uniqueId val="{00000001-D27E-4886-B563-BC9321371AA8}"/>
            </c:ext>
          </c:extLst>
        </c:ser>
        <c:ser>
          <c:idx val="1"/>
          <c:order val="2"/>
          <c:tx>
            <c:strRef>
              <c:f>Analysis!$B$21</c:f>
              <c:strCache>
                <c:ptCount val="1"/>
                <c:pt idx="0">
                  <c:v>Medium and Small Metro</c:v>
                </c:pt>
              </c:strCache>
            </c:strRef>
          </c:tx>
          <c:spPr>
            <a:ln>
              <a:solidFill>
                <a:srgbClr val="671E75"/>
              </a:solidFill>
            </a:ln>
          </c:spPr>
          <c:marker>
            <c:symbol val="triangle"/>
            <c:size val="8"/>
            <c:spPr>
              <a:solidFill>
                <a:srgbClr val="671E75"/>
              </a:solidFill>
              <a:ln>
                <a:noFill/>
              </a:ln>
            </c:spPr>
          </c:marker>
          <c:cat>
            <c:numRef>
              <c:f>(Analysis!$D$4,Analysis!$G$4,Analysis!$J$4,Analysis!$M$4)</c:f>
              <c:numCache>
                <c:formatCode>General</c:formatCode>
                <c:ptCount val="4"/>
                <c:pt idx="0">
                  <c:v>2016</c:v>
                </c:pt>
                <c:pt idx="1">
                  <c:v>2017</c:v>
                </c:pt>
                <c:pt idx="2">
                  <c:v>2018</c:v>
                </c:pt>
                <c:pt idx="3">
                  <c:v>2019</c:v>
                </c:pt>
              </c:numCache>
            </c:numRef>
          </c:cat>
          <c:val>
            <c:numRef>
              <c:f>(Analysis!$D$21,Analysis!$G$21,Analysis!$J$21,Analysis!$M$21)</c:f>
              <c:numCache>
                <c:formatCode>0.0</c:formatCode>
                <c:ptCount val="4"/>
                <c:pt idx="0">
                  <c:v>382.56614195656698</c:v>
                </c:pt>
                <c:pt idx="1">
                  <c:v>365.88323108044</c:v>
                </c:pt>
                <c:pt idx="2">
                  <c:v>334.83283050506498</c:v>
                </c:pt>
                <c:pt idx="3">
                  <c:v>339.90149266229002</c:v>
                </c:pt>
              </c:numCache>
            </c:numRef>
          </c:val>
          <c:smooth val="0"/>
          <c:extLst>
            <c:ext xmlns:c16="http://schemas.microsoft.com/office/drawing/2014/chart" uri="{C3380CC4-5D6E-409C-BE32-E72D297353CC}">
              <c16:uniqueId val="{00000002-D27E-4886-B563-BC9321371AA8}"/>
            </c:ext>
          </c:extLst>
        </c:ser>
        <c:ser>
          <c:idx val="2"/>
          <c:order val="3"/>
          <c:tx>
            <c:strRef>
              <c:f>Analysis!$B$22</c:f>
              <c:strCache>
                <c:ptCount val="1"/>
                <c:pt idx="0">
                  <c:v>Micropolitan and Noncore (Nonmetro)</c:v>
                </c:pt>
              </c:strCache>
            </c:strRef>
          </c:tx>
          <c:spPr>
            <a:ln>
              <a:solidFill>
                <a:srgbClr val="FFC72C"/>
              </a:solidFill>
            </a:ln>
          </c:spPr>
          <c:marker>
            <c:symbol val="diamond"/>
            <c:size val="9"/>
            <c:spPr>
              <a:solidFill>
                <a:srgbClr val="FFC72C"/>
              </a:solidFill>
              <a:ln>
                <a:noFill/>
              </a:ln>
            </c:spPr>
          </c:marker>
          <c:cat>
            <c:numRef>
              <c:f>(Analysis!$D$4,Analysis!$G$4,Analysis!$J$4,Analysis!$M$4)</c:f>
              <c:numCache>
                <c:formatCode>General</c:formatCode>
                <c:ptCount val="4"/>
                <c:pt idx="0">
                  <c:v>2016</c:v>
                </c:pt>
                <c:pt idx="1">
                  <c:v>2017</c:v>
                </c:pt>
                <c:pt idx="2">
                  <c:v>2018</c:v>
                </c:pt>
                <c:pt idx="3">
                  <c:v>2019</c:v>
                </c:pt>
              </c:numCache>
            </c:numRef>
          </c:cat>
          <c:val>
            <c:numRef>
              <c:f>(Analysis!$D$22,Analysis!$G$22,Analysis!$J$22,Analysis!$M$22)</c:f>
              <c:numCache>
                <c:formatCode>0.0</c:formatCode>
                <c:ptCount val="4"/>
                <c:pt idx="0">
                  <c:v>482.90268060132598</c:v>
                </c:pt>
                <c:pt idx="1">
                  <c:v>491.65494932733202</c:v>
                </c:pt>
                <c:pt idx="2">
                  <c:v>459.71119903351098</c:v>
                </c:pt>
                <c:pt idx="3">
                  <c:v>442.20540886866399</c:v>
                </c:pt>
              </c:numCache>
            </c:numRef>
          </c:val>
          <c:smooth val="0"/>
          <c:extLst>
            <c:ext xmlns:c16="http://schemas.microsoft.com/office/drawing/2014/chart" uri="{C3380CC4-5D6E-409C-BE32-E72D297353CC}">
              <c16:uniqueId val="{00000003-D27E-4886-B563-BC9321371AA8}"/>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700"/>
          <c:min val="0"/>
        </c:scaling>
        <c:delete val="0"/>
        <c:axPos val="l"/>
        <c:majorGridlines/>
        <c:title>
          <c:tx>
            <c:rich>
              <a:bodyPr rot="-5400000" vert="horz"/>
              <a:lstStyle/>
              <a:p>
                <a:pPr>
                  <a:defRPr/>
                </a:pPr>
                <a:r>
                  <a:rPr lang="en-US"/>
                  <a:t>Visits per 100,000 Population</a:t>
                </a:r>
              </a:p>
            </c:rich>
          </c:tx>
          <c:layout>
            <c:manualLayout>
              <c:xMode val="edge"/>
              <c:yMode val="edge"/>
              <c:x val="2.0775007290755321E-3"/>
              <c:y val="0.18772188198697384"/>
            </c:manualLayout>
          </c:layout>
          <c:overlay val="0"/>
        </c:title>
        <c:numFmt formatCode="#,##0" sourceLinked="0"/>
        <c:majorTickMark val="out"/>
        <c:minorTickMark val="none"/>
        <c:tickLblPos val="nextTo"/>
        <c:crossAx val="123682176"/>
        <c:crosses val="autoZero"/>
        <c:crossBetween val="between"/>
        <c:majorUnit val="100"/>
      </c:valAx>
    </c:plotArea>
    <c:legend>
      <c:legendPos val="t"/>
      <c:layout>
        <c:manualLayout>
          <c:xMode val="edge"/>
          <c:yMode val="edge"/>
          <c:x val="2.1572784171209388E-3"/>
          <c:y val="3.968253968253968E-3"/>
          <c:w val="0.99568527491755854"/>
          <c:h val="0.13276989373462988"/>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35671983309778E-2"/>
          <c:y val="2.4251216644794401E-2"/>
          <c:w val="0.88098576620230162"/>
          <c:h val="0.68544821320411875"/>
        </c:manualLayout>
      </c:layout>
      <c:barChart>
        <c:barDir val="col"/>
        <c:grouping val="clustered"/>
        <c:varyColors val="0"/>
        <c:ser>
          <c:idx val="0"/>
          <c:order val="0"/>
          <c:tx>
            <c:strRef>
              <c:f>Sheet1!$B$2</c:f>
              <c:strCache>
                <c:ptCount val="1"/>
                <c:pt idx="0">
                  <c:v>Percent</c:v>
                </c:pt>
              </c:strCache>
            </c:strRef>
          </c:tx>
          <c:spPr>
            <a:solidFill>
              <a:srgbClr val="005EB8"/>
            </a:solidFill>
          </c:spPr>
          <c:invertIfNegative val="0"/>
          <c:dPt>
            <c:idx val="0"/>
            <c:invertIfNegative val="0"/>
            <c:bubble3D val="0"/>
            <c:extLst>
              <c:ext xmlns:c16="http://schemas.microsoft.com/office/drawing/2014/chart" uri="{C3380CC4-5D6E-409C-BE32-E72D297353CC}">
                <c16:uniqueId val="{00000000-61F5-4A9A-9022-91EB85DC9EDA}"/>
              </c:ext>
            </c:extLst>
          </c:dPt>
          <c:dPt>
            <c:idx val="1"/>
            <c:invertIfNegative val="0"/>
            <c:bubble3D val="0"/>
            <c:extLst>
              <c:ext xmlns:c16="http://schemas.microsoft.com/office/drawing/2014/chart" uri="{C3380CC4-5D6E-409C-BE32-E72D297353CC}">
                <c16:uniqueId val="{00000001-61F5-4A9A-9022-91EB85DC9EDA}"/>
              </c:ext>
            </c:extLst>
          </c:dPt>
          <c:dPt>
            <c:idx val="2"/>
            <c:invertIfNegative val="0"/>
            <c:bubble3D val="0"/>
            <c:extLst>
              <c:ext xmlns:c16="http://schemas.microsoft.com/office/drawing/2014/chart" uri="{C3380CC4-5D6E-409C-BE32-E72D297353CC}">
                <c16:uniqueId val="{00000002-61F5-4A9A-9022-91EB85DC9EDA}"/>
              </c:ext>
            </c:extLst>
          </c:dPt>
          <c:dPt>
            <c:idx val="3"/>
            <c:invertIfNegative val="0"/>
            <c:bubble3D val="0"/>
            <c:extLst>
              <c:ext xmlns:c16="http://schemas.microsoft.com/office/drawing/2014/chart" uri="{C3380CC4-5D6E-409C-BE32-E72D297353CC}">
                <c16:uniqueId val="{00000003-61F5-4A9A-9022-91EB85DC9EDA}"/>
              </c:ext>
            </c:extLst>
          </c:dPt>
          <c:dPt>
            <c:idx val="4"/>
            <c:invertIfNegative val="0"/>
            <c:bubble3D val="0"/>
            <c:extLst>
              <c:ext xmlns:c16="http://schemas.microsoft.com/office/drawing/2014/chart" uri="{C3380CC4-5D6E-409C-BE32-E72D297353CC}">
                <c16:uniqueId val="{00000004-61F5-4A9A-9022-91EB85DC9EDA}"/>
              </c:ext>
            </c:extLst>
          </c:dPt>
          <c:dPt>
            <c:idx val="5"/>
            <c:invertIfNegative val="0"/>
            <c:bubble3D val="0"/>
            <c:extLst>
              <c:ext xmlns:c16="http://schemas.microsoft.com/office/drawing/2014/chart" uri="{C3380CC4-5D6E-409C-BE32-E72D297353CC}">
                <c16:uniqueId val="{00000005-61F5-4A9A-9022-91EB85DC9EDA}"/>
              </c:ext>
            </c:extLst>
          </c:dPt>
          <c:dPt>
            <c:idx val="6"/>
            <c:invertIfNegative val="0"/>
            <c:bubble3D val="0"/>
            <c:extLst>
              <c:ext xmlns:c16="http://schemas.microsoft.com/office/drawing/2014/chart" uri="{C3380CC4-5D6E-409C-BE32-E72D297353CC}">
                <c16:uniqueId val="{00000006-61F5-4A9A-9022-91EB85DC9EDA}"/>
              </c:ext>
            </c:extLst>
          </c:dPt>
          <c:dPt>
            <c:idx val="8"/>
            <c:invertIfNegative val="0"/>
            <c:bubble3D val="0"/>
            <c:spPr>
              <a:solidFill>
                <a:srgbClr val="FFC72C"/>
              </a:solidFill>
            </c:spPr>
            <c:extLst>
              <c:ext xmlns:c16="http://schemas.microsoft.com/office/drawing/2014/chart" uri="{C3380CC4-5D6E-409C-BE32-E72D297353CC}">
                <c16:uniqueId val="{00000008-61F5-4A9A-9022-91EB85DC9EDA}"/>
              </c:ext>
            </c:extLst>
          </c:dPt>
          <c:dPt>
            <c:idx val="9"/>
            <c:invertIfNegative val="0"/>
            <c:bubble3D val="0"/>
            <c:spPr>
              <a:solidFill>
                <a:srgbClr val="FFC72C"/>
              </a:solidFill>
            </c:spPr>
            <c:extLst>
              <c:ext xmlns:c16="http://schemas.microsoft.com/office/drawing/2014/chart" uri="{C3380CC4-5D6E-409C-BE32-E72D297353CC}">
                <c16:uniqueId val="{0000000A-61F5-4A9A-9022-91EB85DC9EDA}"/>
              </c:ext>
            </c:extLst>
          </c:dPt>
          <c:dPt>
            <c:idx val="10"/>
            <c:invertIfNegative val="0"/>
            <c:bubble3D val="0"/>
            <c:spPr>
              <a:solidFill>
                <a:srgbClr val="FFC72C"/>
              </a:solidFill>
            </c:spPr>
            <c:extLst>
              <c:ext xmlns:c16="http://schemas.microsoft.com/office/drawing/2014/chart" uri="{C3380CC4-5D6E-409C-BE32-E72D297353CC}">
                <c16:uniqueId val="{0000000C-61F5-4A9A-9022-91EB85DC9EDA}"/>
              </c:ext>
            </c:extLst>
          </c:dPt>
          <c:dPt>
            <c:idx val="11"/>
            <c:invertIfNegative val="0"/>
            <c:bubble3D val="0"/>
            <c:spPr>
              <a:solidFill>
                <a:srgbClr val="FFC72C"/>
              </a:solidFill>
            </c:spPr>
            <c:extLst>
              <c:ext xmlns:c16="http://schemas.microsoft.com/office/drawing/2014/chart" uri="{C3380CC4-5D6E-409C-BE32-E72D297353CC}">
                <c16:uniqueId val="{0000000E-61F5-4A9A-9022-91EB85DC9EDA}"/>
              </c:ext>
            </c:extLst>
          </c:dPt>
          <c:dPt>
            <c:idx val="12"/>
            <c:invertIfNegative val="0"/>
            <c:bubble3D val="0"/>
            <c:spPr>
              <a:solidFill>
                <a:srgbClr val="FFC72C"/>
              </a:solidFill>
            </c:spPr>
            <c:extLst>
              <c:ext xmlns:c16="http://schemas.microsoft.com/office/drawing/2014/chart" uri="{C3380CC4-5D6E-409C-BE32-E72D297353CC}">
                <c16:uniqueId val="{00000010-61F5-4A9A-9022-91EB85DC9EDA}"/>
              </c:ext>
            </c:extLst>
          </c:dPt>
          <c:dPt>
            <c:idx val="13"/>
            <c:invertIfNegative val="0"/>
            <c:bubble3D val="0"/>
            <c:spPr>
              <a:solidFill>
                <a:srgbClr val="FFC72C"/>
              </a:solidFill>
            </c:spPr>
            <c:extLst>
              <c:ext xmlns:c16="http://schemas.microsoft.com/office/drawing/2014/chart" uri="{C3380CC4-5D6E-409C-BE32-E72D297353CC}">
                <c16:uniqueId val="{00000012-61F5-4A9A-9022-91EB85DC9EDA}"/>
              </c:ext>
            </c:extLst>
          </c:dPt>
          <c:cat>
            <c:strRef>
              <c:f>Sheet1!$A$3:$A$16</c:f>
              <c:strCache>
                <c:ptCount val="14"/>
                <c:pt idx="0">
                  <c:v>Hispanic, All Races</c:v>
                </c:pt>
                <c:pt idx="1">
                  <c:v>Non-Hispanic, AI/AN</c:v>
                </c:pt>
                <c:pt idx="2">
                  <c:v>Non-Hispanic, Asian</c:v>
                </c:pt>
                <c:pt idx="3">
                  <c:v>Non-Hispanic, Black</c:v>
                </c:pt>
                <c:pt idx="4">
                  <c:v>Non-Hispanic, &gt;1 Race</c:v>
                </c:pt>
                <c:pt idx="5">
                  <c:v>Non-Hispanic, NHPI</c:v>
                </c:pt>
                <c:pt idx="6">
                  <c:v>Non-Hispanic, White</c:v>
                </c:pt>
                <c:pt idx="8">
                  <c:v>Large Central Metro</c:v>
                </c:pt>
                <c:pt idx="9">
                  <c:v>Large Fringe Metro</c:v>
                </c:pt>
                <c:pt idx="10">
                  <c:v>Medium Metro</c:v>
                </c:pt>
                <c:pt idx="11">
                  <c:v>Small Metro</c:v>
                </c:pt>
                <c:pt idx="12">
                  <c:v>Micropolitan</c:v>
                </c:pt>
                <c:pt idx="13">
                  <c:v>Noncore</c:v>
                </c:pt>
              </c:strCache>
            </c:strRef>
          </c:cat>
          <c:val>
            <c:numRef>
              <c:f>Sheet1!$B$3:$B$16</c:f>
              <c:numCache>
                <c:formatCode>0.0</c:formatCode>
                <c:ptCount val="14"/>
                <c:pt idx="0" formatCode="General">
                  <c:v>77.599999999999994</c:v>
                </c:pt>
                <c:pt idx="1">
                  <c:v>72.900000000000006</c:v>
                </c:pt>
                <c:pt idx="2">
                  <c:v>92.4</c:v>
                </c:pt>
                <c:pt idx="3">
                  <c:v>88.1</c:v>
                </c:pt>
                <c:pt idx="4">
                  <c:v>89.7</c:v>
                </c:pt>
                <c:pt idx="5">
                  <c:v>85.6</c:v>
                </c:pt>
                <c:pt idx="6">
                  <c:v>92.2</c:v>
                </c:pt>
                <c:pt idx="8">
                  <c:v>88</c:v>
                </c:pt>
                <c:pt idx="9">
                  <c:v>90.1</c:v>
                </c:pt>
                <c:pt idx="10">
                  <c:v>89.3</c:v>
                </c:pt>
                <c:pt idx="11">
                  <c:v>88.5</c:v>
                </c:pt>
                <c:pt idx="12">
                  <c:v>84.5</c:v>
                </c:pt>
                <c:pt idx="13">
                  <c:v>85.9</c:v>
                </c:pt>
              </c:numCache>
            </c:numRef>
          </c:val>
          <c:extLst>
            <c:ext xmlns:c16="http://schemas.microsoft.com/office/drawing/2014/chart" uri="{C3380CC4-5D6E-409C-BE32-E72D297353CC}">
              <c16:uniqueId val="{00000013-61F5-4A9A-9022-91EB85DC9EDA}"/>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1500000"/>
          <a:lstStyle/>
          <a:p>
            <a:pPr>
              <a:defRPr/>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4.2734762321376503E-3"/>
              <c:y val="0.25977860406338099"/>
            </c:manualLayout>
          </c:layout>
          <c:overlay val="0"/>
        </c:title>
        <c:numFmt formatCode="0" sourceLinked="0"/>
        <c:majorTickMark val="out"/>
        <c:minorTickMark val="none"/>
        <c:tickLblPos val="nextTo"/>
        <c:crossAx val="155088384"/>
        <c:crosses val="autoZero"/>
        <c:crossBetween val="between"/>
        <c:majorUnit val="10"/>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40ABE-DCA6-4B7A-B1BC-961182C98C1E}" type="datetimeFigureOut">
              <a:rPr lang="en-US" smtClean="0"/>
              <a:pPr/>
              <a:t>5/15/2023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4572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886200"/>
            <a:ext cx="5943600" cy="472440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BA40C-25F7-4A81-B7B0-365A5351FE20}" type="slidenum">
              <a:rPr lang="en-US" smtClean="0"/>
              <a:t>‹#›</a:t>
            </a:fld>
            <a:endParaRPr lang="en-US"/>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18288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6576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864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3152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91440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slide" Target="../slides/slide100.xm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https://www.cdc.gov/nchs/data/series/sr_02/sr02_166.pdf"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s://www.cdc.gov/nchs/data/series/sr_02/sr02_166.pdf" TargetMode="External"/><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https://www.cdc.gov/nchs/data/series/sr_02/sr02_166.pdf"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3" Type="http://schemas.openxmlformats.org/officeDocument/2006/relationships/hyperlink" Target="https://uspreventiveservicestaskforce.org/uspstf/recommendation/prevention-of-dental-caries-in-children-younger-than-age-5-years-screening-and-interventions1" TargetMode="External"/><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3" Type="http://schemas.openxmlformats.org/officeDocument/2006/relationships/hyperlink" Target="https://www.cdc.gov/nchs/data/hus/2019/028-508.pdf" TargetMode="External"/><Relationship Id="rId2" Type="http://schemas.openxmlformats.org/officeDocument/2006/relationships/slide" Target="../slides/slide127.xml"/><Relationship Id="rId1" Type="http://schemas.openxmlformats.org/officeDocument/2006/relationships/notesMaster" Target="../notesMasters/notesMaster1.xml"/><Relationship Id="rId4" Type="http://schemas.openxmlformats.org/officeDocument/2006/relationships/hyperlink" Target="https://www.ahrq.gov/research/findings/nhqrdr/nhqdr22/index.html" TargetMode="Externa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3" Type="http://schemas.openxmlformats.org/officeDocument/2006/relationships/hyperlink" Target="https://www.ahrq.gov/research/findings/nhqrdr/nhqdr22/index.html" TargetMode="External"/><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atatools.ahrq.gov/nhqd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ahrq.gov/research/findings/nhqrdr/nhqdr22/index.html" TargetMode="Externa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hi.org/Engage/Initiatives/TripleAim/Pages/default.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hrq.gov/research/findings/nhqrdr/nhqdr22/index.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hrq.gov/research/findings/nhqrdr/nhqdr22/index.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nhqrnet.ahrq.gov/inhqrdr/data/query" TargetMode="External"/><Relationship Id="rId4" Type="http://schemas.openxmlformats.org/officeDocument/2006/relationships/hyperlink" Target="https://datatools.ahrq.gov/nhqd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vinfo.gov/app/details/FR-1997-10-30/97-28653"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atatools.ahrq.gov/nhqd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nchs/pressroom/nchs_press_releases/2022/20220831.htm#:~:text=Life%20expectancy%20at%20birth%20in,its%20lowest%20level%20since%201996."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health.gov/healthypeopl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aspe.hhs.gov/topics/poverty-economic-mobility/poverty-guidelines/prior-hhs-poverty-guidelines-federal-register-references/2020-poverty-guidelines"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hcup-us.ahrq.gov/db/vars/zipinc_qrtl/nisnote.js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ftp.cdc.gov/pub/Health_Statistics/%20NCHS/Dataset_Documentation/NAMCS/doc2018-508.pdf"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ahrq.gov/chsp/data-resources/compendium.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www.cdc.gov/nhsn/covid19/report-overview.html"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datatools.ahrq.gov/nhqdr"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who.int/data/gho/indicator-metadata-registry/imr-details/123#%3A%7E%3Atext%3DTotal%20fertility%20rate%20is%20directly%2Cin%20five%2Dyear%20age%20groups"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8" Type="http://schemas.openxmlformats.org/officeDocument/2006/relationships/hyperlink" Target="https://www.hrsa.gov/grants/find-funding/hrsa-21-130" TargetMode="External"/><Relationship Id="rId13" Type="http://schemas.openxmlformats.org/officeDocument/2006/relationships/hyperlink" Target="https://www.womenshealth.gov/about-us/what-we-do/programs-and-activities/hhs-hypertension-innovator-award-competition" TargetMode="External"/><Relationship Id="rId3" Type="http://schemas.openxmlformats.org/officeDocument/2006/relationships/hyperlink" Target="https://www.whitehouse.gov/wp-content/uploads/2022/06/Maternal-Health-Blueprint.pdf" TargetMode="External"/><Relationship Id="rId7" Type="http://schemas.openxmlformats.org/officeDocument/2006/relationships/hyperlink" Target="https://www.hrsa.gov/grants/find-funding/hrsa-21-120" TargetMode="External"/><Relationship Id="rId12" Type="http://schemas.openxmlformats.org/officeDocument/2006/relationships/hyperlink" Target="https://www.hhs.gov/sites/default/files/hhs-rural-action-plan.pdf" TargetMode="External"/><Relationship Id="rId2" Type="http://schemas.openxmlformats.org/officeDocument/2006/relationships/slide" Target="../slides/slide79.xml"/><Relationship Id="rId16" Type="http://schemas.openxmlformats.org/officeDocument/2006/relationships/hyperlink" Target="https://aspe.hhs.gov/sites/default/files/private/pdf/259016/state-data-for-pcor-mh.pdf" TargetMode="External"/><Relationship Id="rId1" Type="http://schemas.openxmlformats.org/officeDocument/2006/relationships/notesMaster" Target="../notesMasters/notesMaster1.xml"/><Relationship Id="rId6" Type="http://schemas.openxmlformats.org/officeDocument/2006/relationships/hyperlink" Target="https://www.hrsa.gov/grants/find-funding/hrsa-21-121" TargetMode="External"/><Relationship Id="rId11" Type="http://schemas.openxmlformats.org/officeDocument/2006/relationships/hyperlink" Target="https://www.hhs.gov/sites/default/files/call-to-action-maternal-health.pdf" TargetMode="External"/><Relationship Id="rId5" Type="http://schemas.openxmlformats.org/officeDocument/2006/relationships/hyperlink" Target="https://mchb.hrsa.gov/maternal-child-health-initiatives/healthy-start" TargetMode="External"/><Relationship Id="rId15" Type="http://schemas.openxmlformats.org/officeDocument/2006/relationships/hyperlink" Target="https://www.womenshealth.gov/blog/hhs-awards-contract-improve-maternal-health-data-collection-and-drive-clinical-quality" TargetMode="External"/><Relationship Id="rId10" Type="http://schemas.openxmlformats.org/officeDocument/2006/relationships/hyperlink" Target="https://www.hhs.gov/about/news/2021/11/08/hhs-announces-200-hospitals-participating-new-maternal-and-infant-care-collaborative.html" TargetMode="External"/><Relationship Id="rId4" Type="http://schemas.openxmlformats.org/officeDocument/2006/relationships/hyperlink" Target="https://mchb.hrsa.gov/maternal-child-health-initiatives/home-visiting-overview" TargetMode="External"/><Relationship Id="rId9" Type="http://schemas.openxmlformats.org/officeDocument/2006/relationships/hyperlink" Target="https://www.womenshealth.gov/about-us/what-we-do/programs-and-activities/owh-maternal-morbidity-and-mortality-data-and-analysis" TargetMode="External"/><Relationship Id="rId14" Type="http://schemas.openxmlformats.org/officeDocument/2006/relationships/hyperlink" Target="https://www.hhs.gov/about/agencies/iea/initiatives/index.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8" Type="http://schemas.openxmlformats.org/officeDocument/2006/relationships/hyperlink" Target="http://www.mentalhealth.gov/talk/parents-caregivers/" TargetMode="External"/><Relationship Id="rId13" Type="http://schemas.openxmlformats.org/officeDocument/2006/relationships/hyperlink" Target="https://www.nimh.nih.gov/news/science-news/science-news-about-children-and-adolescents" TargetMode="External"/><Relationship Id="rId3" Type="http://schemas.openxmlformats.org/officeDocument/2006/relationships/hyperlink" Target="https://www.hhs.gov/about/news/2022/05/25/hhs-leaders-urge-states-maximize-efforts-support-childrens-mental-health.html" TargetMode="External"/><Relationship Id="rId7" Type="http://schemas.openxmlformats.org/officeDocument/2006/relationships/hyperlink" Target="https://www.acf.hhs.gov/cb/title-iv-e-prevention-program" TargetMode="External"/><Relationship Id="rId12" Type="http://schemas.openxmlformats.org/officeDocument/2006/relationships/hyperlink" Target="https://www.nimh.nih.gov/news/research-highlights/children-adolescents" TargetMode="External"/><Relationship Id="rId2" Type="http://schemas.openxmlformats.org/officeDocument/2006/relationships/slide" Target="../slides/slide96.xml"/><Relationship Id="rId1" Type="http://schemas.openxmlformats.org/officeDocument/2006/relationships/notesMaster" Target="../notesMasters/notesMaster1.xml"/><Relationship Id="rId6" Type="http://schemas.openxmlformats.org/officeDocument/2006/relationships/hyperlink" Target="https://www.medicaid.gov/" TargetMode="External"/><Relationship Id="rId11" Type="http://schemas.openxmlformats.org/officeDocument/2006/relationships/hyperlink" Target="https://www.nimh.nih.gov/get-involved/digital-shareables/shareable-resources-on-child-and-adolescent-mental-health" TargetMode="External"/><Relationship Id="rId5" Type="http://schemas.openxmlformats.org/officeDocument/2006/relationships/hyperlink" Target="https://www.samhsa.gov/grants/block-grants/mhbg" TargetMode="External"/><Relationship Id="rId10" Type="http://schemas.openxmlformats.org/officeDocument/2006/relationships/hyperlink" Target="https://www.nimh.nih.gov/health/find-help" TargetMode="External"/><Relationship Id="rId4" Type="http://schemas.openxmlformats.org/officeDocument/2006/relationships/hyperlink" Target="https://mchb.hrsa.gov/programs-impact/title-v-maternal-child-health-mch-block-grant" TargetMode="External"/><Relationship Id="rId9" Type="http://schemas.openxmlformats.org/officeDocument/2006/relationships/hyperlink" Target="https://www.samhsa.gov/school-campus-health" TargetMode="External"/><Relationship Id="rId14" Type="http://schemas.openxmlformats.org/officeDocument/2006/relationships/hyperlink" Target="https://www.nimh.nih.gov/about/director/messages" TargetMode="Externa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a:p>
        </p:txBody>
      </p:sp>
    </p:spTree>
    <p:extLst>
      <p:ext uri="{BB962C8B-B14F-4D97-AF65-F5344CB8AC3E}">
        <p14:creationId xmlns:p14="http://schemas.microsoft.com/office/powerpoint/2010/main" val="237666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2022 NHQDR highlights data in four Special Emphasis Topics that are priority issues for the Biden-Harris Administration and HHS: Maternal Health, Child and Adolescent Mental Health, Substance Use Disorders, and Oral Health.</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Maternal Health refers to the health of people during pregnancy, childbirth, and the period immediately after delivery. Data collected for the NHQDR highlight the importance of improving care delivery in this area.</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Severe maternal morbidity is an overall measure of unexpected serious health outcomes during labor and delivery. </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eclampsia/preeclampsia rate, which measures a complication of pregnancy characterized by high blood pressure that can progress to kidney and liver dysfunction, blood cell destruction, seizures, and death, increased by 30.3% (from 53.2 to 69.3 cases per 1,000 deliveries) between 2016 and 2019.</a:t>
            </a:r>
          </a:p>
          <a:p>
            <a:r>
              <a:rPr lang="en-US" dirty="0"/>
              <a:t>Data show worse outcomes for hospitals with characteristics typically associated with larger metropolitan communities.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Patterns of disparities by race and ethnicity varied for different outcomes. For example, rates of cesarean deliveries in first-time, low-risk pregnancies, severe maternal morbidity, and preeclampsia/eclampsia were higher among non-Hispanic Black people than non- Hispanic White people. But severe postpartum hemorrhage occurred at higher rates among non-Hispanic Asian or Pacific Islander people.</a:t>
            </a:r>
          </a:p>
          <a:p>
            <a:endParaRPr lang="en-US" dirty="0"/>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a:t>
            </a:fld>
            <a:endParaRPr lang="en-US"/>
          </a:p>
        </p:txBody>
      </p:sp>
    </p:spTree>
    <p:extLst>
      <p:ext uri="{BB962C8B-B14F-4D97-AF65-F5344CB8AC3E}">
        <p14:creationId xmlns:p14="http://schemas.microsoft.com/office/powerpoint/2010/main" val="225437867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100</a:t>
            </a:fld>
            <a:endParaRPr lang="en-US"/>
          </a:p>
        </p:txBody>
      </p:sp>
    </p:spTree>
    <p:extLst>
      <p:ext uri="{BB962C8B-B14F-4D97-AF65-F5344CB8AC3E}">
        <p14:creationId xmlns:p14="http://schemas.microsoft.com/office/powerpoint/2010/main" val="1844870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101</a:t>
            </a:fld>
            <a:endParaRPr lang="en-US"/>
          </a:p>
        </p:txBody>
      </p:sp>
    </p:spTree>
    <p:extLst>
      <p:ext uri="{BB962C8B-B14F-4D97-AF65-F5344CB8AC3E}">
        <p14:creationId xmlns:p14="http://schemas.microsoft.com/office/powerpoint/2010/main" val="43520055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81393" indent="-182880"/>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May</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to April</a:t>
            </a:r>
            <a:r>
              <a:rPr lang="en-US" sz="1200" spc="-7" dirty="0">
                <a:latin typeface="+mn-lt"/>
                <a:cs typeface="Times New Roman"/>
              </a:rPr>
              <a:t> </a:t>
            </a:r>
            <a:r>
              <a:rPr lang="en-US" sz="1200" dirty="0">
                <a:latin typeface="+mn-lt"/>
                <a:cs typeface="Times New Roman"/>
              </a:rPr>
              <a:t>2021,</a:t>
            </a:r>
            <a:r>
              <a:rPr lang="en-US" sz="1200" spc="-3" dirty="0">
                <a:latin typeface="+mn-lt"/>
                <a:cs typeface="Times New Roman"/>
              </a:rPr>
              <a:t> </a:t>
            </a:r>
            <a:r>
              <a:rPr lang="en-US" sz="1200" dirty="0">
                <a:latin typeface="+mn-lt"/>
                <a:cs typeface="Times New Roman"/>
              </a:rPr>
              <a:t>the estimated</a:t>
            </a:r>
            <a:r>
              <a:rPr lang="en-US" sz="1200" spc="-3" dirty="0">
                <a:latin typeface="+mn-lt"/>
                <a:cs typeface="Times New Roman"/>
              </a:rPr>
              <a:t> </a:t>
            </a:r>
            <a:r>
              <a:rPr lang="en-US" sz="1200" dirty="0">
                <a:latin typeface="+mn-lt"/>
                <a:cs typeface="Times New Roman"/>
              </a:rPr>
              <a:t>number</a:t>
            </a:r>
            <a:r>
              <a:rPr lang="en-US" sz="1200" spc="-3" dirty="0">
                <a:latin typeface="+mn-lt"/>
                <a:cs typeface="Times New Roman"/>
              </a:rPr>
              <a:t> </a:t>
            </a:r>
            <a:r>
              <a:rPr lang="en-US" sz="1200" dirty="0">
                <a:latin typeface="+mn-lt"/>
                <a:cs typeface="Times New Roman"/>
              </a:rPr>
              <a:t>of drug</a:t>
            </a:r>
            <a:r>
              <a:rPr lang="en-US" sz="1200" spc="-10" dirty="0">
                <a:latin typeface="+mn-lt"/>
                <a:cs typeface="Times New Roman"/>
              </a:rPr>
              <a:t> </a:t>
            </a:r>
            <a:r>
              <a:rPr lang="en-US" sz="1200" dirty="0">
                <a:latin typeface="+mn-lt"/>
                <a:cs typeface="Times New Roman"/>
              </a:rPr>
              <a:t>overdose</a:t>
            </a:r>
            <a:r>
              <a:rPr lang="en-US" sz="1200" spc="-3" dirty="0">
                <a:latin typeface="+mn-lt"/>
                <a:cs typeface="Times New Roman"/>
              </a:rPr>
              <a:t> </a:t>
            </a:r>
            <a:r>
              <a:rPr lang="en-US" sz="1200" dirty="0">
                <a:latin typeface="+mn-lt"/>
                <a:cs typeface="Times New Roman"/>
              </a:rPr>
              <a:t>deaths in</a:t>
            </a:r>
            <a:r>
              <a:rPr lang="en-US" sz="1200" spc="-10" dirty="0">
                <a:latin typeface="+mn-lt"/>
                <a:cs typeface="Times New Roman"/>
              </a:rPr>
              <a:t> </a:t>
            </a:r>
            <a:r>
              <a:rPr lang="en-US" sz="1200" dirty="0">
                <a:latin typeface="+mn-lt"/>
                <a:cs typeface="Times New Roman"/>
              </a:rPr>
              <a:t>the </a:t>
            </a:r>
            <a:r>
              <a:rPr lang="en-US" sz="1200" spc="-7" dirty="0">
                <a:latin typeface="+mn-lt"/>
                <a:cs typeface="Times New Roman"/>
              </a:rPr>
              <a:t>United </a:t>
            </a:r>
            <a:r>
              <a:rPr lang="en-US" sz="1200" dirty="0">
                <a:latin typeface="+mn-lt"/>
                <a:cs typeface="Times New Roman"/>
              </a:rPr>
              <a:t>States</a:t>
            </a:r>
            <a:r>
              <a:rPr lang="en-US" sz="1200" spc="-14" dirty="0">
                <a:latin typeface="+mn-lt"/>
                <a:cs typeface="Times New Roman"/>
              </a:rPr>
              <a:t> </a:t>
            </a:r>
            <a:r>
              <a:rPr lang="en-US" sz="1200" dirty="0">
                <a:latin typeface="+mn-lt"/>
                <a:cs typeface="Times New Roman"/>
              </a:rPr>
              <a:t>exceeded 100,000</a:t>
            </a:r>
            <a:r>
              <a:rPr lang="en-US" sz="1200" spc="-3" dirty="0">
                <a:latin typeface="+mn-lt"/>
                <a:cs typeface="Times New Roman"/>
              </a:rPr>
              <a:t> </a:t>
            </a:r>
            <a:r>
              <a:rPr lang="en-US" sz="1200" dirty="0">
                <a:latin typeface="+mn-lt"/>
                <a:cs typeface="Times New Roman"/>
              </a:rPr>
              <a:t>over a </a:t>
            </a:r>
            <a:r>
              <a:rPr lang="en-US" sz="1200" spc="-7" dirty="0">
                <a:latin typeface="+mn-lt"/>
                <a:cs typeface="Times New Roman"/>
              </a:rPr>
              <a:t>12-</a:t>
            </a:r>
            <a:r>
              <a:rPr lang="en-US" sz="1200" dirty="0">
                <a:latin typeface="+mn-lt"/>
                <a:cs typeface="Times New Roman"/>
              </a:rPr>
              <a:t>month</a:t>
            </a:r>
            <a:r>
              <a:rPr lang="en-US" sz="1200" spc="-3" dirty="0">
                <a:latin typeface="+mn-lt"/>
                <a:cs typeface="Times New Roman"/>
              </a:rPr>
              <a:t> </a:t>
            </a:r>
            <a:r>
              <a:rPr lang="en-US" sz="1200" dirty="0">
                <a:latin typeface="+mn-lt"/>
                <a:cs typeface="Times New Roman"/>
              </a:rPr>
              <a:t>period</a:t>
            </a:r>
            <a:r>
              <a:rPr lang="en-US" sz="1200" spc="-7" dirty="0">
                <a:latin typeface="+mn-lt"/>
                <a:cs typeface="Times New Roman"/>
              </a:rPr>
              <a:t> </a:t>
            </a:r>
            <a:r>
              <a:rPr lang="en-US" sz="1200" dirty="0">
                <a:latin typeface="+mn-lt"/>
                <a:cs typeface="Times New Roman"/>
              </a:rPr>
              <a:t>for the</a:t>
            </a:r>
            <a:r>
              <a:rPr lang="en-US" sz="1200" spc="-7" dirty="0">
                <a:latin typeface="+mn-lt"/>
                <a:cs typeface="Times New Roman"/>
              </a:rPr>
              <a:t> </a:t>
            </a:r>
            <a:r>
              <a:rPr lang="en-US" sz="1200" dirty="0">
                <a:latin typeface="+mn-lt"/>
                <a:cs typeface="Times New Roman"/>
              </a:rPr>
              <a:t>first</a:t>
            </a:r>
            <a:r>
              <a:rPr lang="en-US" sz="1200" spc="-3" dirty="0">
                <a:latin typeface="+mn-lt"/>
                <a:cs typeface="Times New Roman"/>
              </a:rPr>
              <a:t> </a:t>
            </a:r>
            <a:r>
              <a:rPr lang="en-US" sz="1200" dirty="0">
                <a:latin typeface="+mn-lt"/>
                <a:cs typeface="Times New Roman"/>
              </a:rPr>
              <a:t>time, with</a:t>
            </a:r>
            <a:r>
              <a:rPr lang="en-US" sz="1200" spc="-3" dirty="0">
                <a:latin typeface="+mn-lt"/>
                <a:cs typeface="Times New Roman"/>
              </a:rPr>
              <a:t> </a:t>
            </a:r>
            <a:r>
              <a:rPr lang="en-US" sz="1200" dirty="0">
                <a:latin typeface="+mn-lt"/>
                <a:cs typeface="Times New Roman"/>
              </a:rPr>
              <a:t>64.0% of </a:t>
            </a:r>
            <a:r>
              <a:rPr lang="en-US" sz="1200" spc="-7" dirty="0">
                <a:latin typeface="+mn-lt"/>
                <a:cs typeface="Times New Roman"/>
              </a:rPr>
              <a:t>deaths </a:t>
            </a:r>
            <a:r>
              <a:rPr lang="en-US" sz="1200" dirty="0">
                <a:latin typeface="+mn-lt"/>
                <a:cs typeface="Times New Roman"/>
              </a:rPr>
              <a:t>involving</a:t>
            </a:r>
            <a:r>
              <a:rPr lang="en-US" sz="1200" spc="-20" dirty="0">
                <a:latin typeface="+mn-lt"/>
                <a:cs typeface="Times New Roman"/>
              </a:rPr>
              <a:t> </a:t>
            </a:r>
            <a:r>
              <a:rPr lang="en-US" sz="1200" dirty="0">
                <a:latin typeface="+mn-lt"/>
                <a:cs typeface="Times New Roman"/>
              </a:rPr>
              <a:t>synthetic</a:t>
            </a:r>
            <a:r>
              <a:rPr lang="en-US" sz="1200" spc="-3" dirty="0">
                <a:latin typeface="+mn-lt"/>
                <a:cs typeface="Times New Roman"/>
              </a:rPr>
              <a:t> </a:t>
            </a:r>
            <a:r>
              <a:rPr lang="en-US" sz="1200" dirty="0">
                <a:latin typeface="+mn-lt"/>
                <a:cs typeface="Times New Roman"/>
              </a:rPr>
              <a:t>opioids</a:t>
            </a:r>
            <a:r>
              <a:rPr lang="en-US" sz="1200" spc="-7" dirty="0">
                <a:latin typeface="+mn-lt"/>
                <a:cs typeface="Times New Roman"/>
              </a:rPr>
              <a:t> </a:t>
            </a:r>
            <a:r>
              <a:rPr lang="en-US" sz="1200" dirty="0">
                <a:latin typeface="+mn-lt"/>
                <a:cs typeface="Times New Roman"/>
              </a:rPr>
              <a:t>other</a:t>
            </a:r>
            <a:r>
              <a:rPr lang="en-US" sz="1200" spc="-7" dirty="0">
                <a:latin typeface="+mn-lt"/>
                <a:cs typeface="Times New Roman"/>
              </a:rPr>
              <a:t> </a:t>
            </a:r>
            <a:r>
              <a:rPr lang="en-US" sz="1200" dirty="0">
                <a:latin typeface="+mn-lt"/>
                <a:cs typeface="Times New Roman"/>
              </a:rPr>
              <a:t>than</a:t>
            </a:r>
            <a:r>
              <a:rPr lang="en-US" sz="1200" spc="-7" dirty="0">
                <a:latin typeface="+mn-lt"/>
                <a:cs typeface="Times New Roman"/>
              </a:rPr>
              <a:t> </a:t>
            </a:r>
            <a:r>
              <a:rPr lang="en-US" sz="1200" dirty="0">
                <a:latin typeface="+mn-lt"/>
                <a:cs typeface="Times New Roman"/>
              </a:rPr>
              <a:t>methadone,</a:t>
            </a:r>
            <a:r>
              <a:rPr lang="en-US" sz="1200" spc="-3" dirty="0">
                <a:latin typeface="+mn-lt"/>
                <a:cs typeface="Times New Roman"/>
              </a:rPr>
              <a:t> </a:t>
            </a:r>
            <a:r>
              <a:rPr lang="en-US" sz="1200" dirty="0">
                <a:latin typeface="+mn-lt"/>
                <a:cs typeface="Times New Roman"/>
              </a:rPr>
              <a:t>mainly</a:t>
            </a:r>
            <a:r>
              <a:rPr lang="en-US" sz="1200" spc="-7" dirty="0">
                <a:latin typeface="+mn-lt"/>
                <a:cs typeface="Times New Roman"/>
              </a:rPr>
              <a:t> </a:t>
            </a:r>
            <a:r>
              <a:rPr lang="en-US" sz="1200" dirty="0">
                <a:latin typeface="+mn-lt"/>
                <a:cs typeface="Times New Roman"/>
              </a:rPr>
              <a:t>IMFs,</a:t>
            </a:r>
            <a:r>
              <a:rPr lang="en-US" sz="1200" spc="-3" dirty="0">
                <a:latin typeface="+mn-lt"/>
                <a:cs typeface="Times New Roman"/>
              </a:rPr>
              <a:t> </a:t>
            </a:r>
            <a:r>
              <a:rPr lang="en-US" sz="1200" dirty="0">
                <a:latin typeface="+mn-lt"/>
                <a:cs typeface="Times New Roman"/>
              </a:rPr>
              <a:t>which</a:t>
            </a:r>
            <a:r>
              <a:rPr lang="en-US" sz="1200" spc="-7" dirty="0">
                <a:latin typeface="+mn-lt"/>
                <a:cs typeface="Times New Roman"/>
              </a:rPr>
              <a:t> </a:t>
            </a:r>
            <a:r>
              <a:rPr lang="en-US" sz="1200" dirty="0">
                <a:latin typeface="+mn-lt"/>
                <a:cs typeface="Times New Roman"/>
              </a:rPr>
              <a:t>include</a:t>
            </a:r>
            <a:r>
              <a:rPr lang="en-US" sz="1200" spc="-7" dirty="0">
                <a:latin typeface="+mn-lt"/>
                <a:cs typeface="Times New Roman"/>
              </a:rPr>
              <a:t> </a:t>
            </a:r>
            <a:r>
              <a:rPr lang="en-US" sz="1200" dirty="0">
                <a:latin typeface="+mn-lt"/>
                <a:cs typeface="Times New Roman"/>
              </a:rPr>
              <a:t>both</a:t>
            </a:r>
            <a:r>
              <a:rPr lang="en-US" sz="1200" spc="-10" dirty="0">
                <a:latin typeface="+mn-lt"/>
                <a:cs typeface="Times New Roman"/>
              </a:rPr>
              <a:t> </a:t>
            </a:r>
            <a:r>
              <a:rPr lang="en-US" sz="1200" dirty="0">
                <a:latin typeface="+mn-lt"/>
                <a:cs typeface="Times New Roman"/>
              </a:rPr>
              <a:t>fentanyl</a:t>
            </a:r>
            <a:r>
              <a:rPr lang="en-US" sz="1200" spc="-3" dirty="0">
                <a:latin typeface="+mn-lt"/>
                <a:cs typeface="Times New Roman"/>
              </a:rPr>
              <a:t> </a:t>
            </a:r>
            <a:r>
              <a:rPr lang="en-US" sz="1200" spc="-17" dirty="0">
                <a:latin typeface="+mn-lt"/>
                <a:cs typeface="Times New Roman"/>
              </a:rPr>
              <a:t>and </a:t>
            </a:r>
            <a:r>
              <a:rPr lang="en-US" sz="1200" dirty="0">
                <a:latin typeface="+mn-lt"/>
                <a:cs typeface="Times New Roman"/>
              </a:rPr>
              <a:t>illicit</a:t>
            </a:r>
            <a:r>
              <a:rPr lang="en-US" sz="1200" spc="-10" dirty="0">
                <a:latin typeface="+mn-lt"/>
                <a:cs typeface="Times New Roman"/>
              </a:rPr>
              <a:t> </a:t>
            </a:r>
            <a:r>
              <a:rPr lang="en-US" sz="1200" dirty="0">
                <a:latin typeface="+mn-lt"/>
                <a:cs typeface="Times New Roman"/>
              </a:rPr>
              <a:t>fentanyl</a:t>
            </a:r>
            <a:r>
              <a:rPr lang="en-US" sz="1200" spc="-10" dirty="0">
                <a:latin typeface="+mn-lt"/>
                <a:cs typeface="Times New Roman"/>
              </a:rPr>
              <a:t> </a:t>
            </a:r>
            <a:r>
              <a:rPr lang="en-US" sz="1200" spc="-7" dirty="0">
                <a:latin typeface="+mn-lt"/>
                <a:cs typeface="Times New Roman"/>
              </a:rPr>
              <a:t>analogs.</a:t>
            </a:r>
            <a:r>
              <a:rPr lang="en-US" sz="1200" spc="-10" baseline="31250" dirty="0">
                <a:latin typeface="+mn-lt"/>
                <a:cs typeface="Times New Roman"/>
              </a:rPr>
              <a:t>9</a:t>
            </a:r>
            <a:endParaRPr lang="en-US" sz="1200" baseline="31250" dirty="0">
              <a:latin typeface="+mn-lt"/>
              <a:cs typeface="Times New Roman"/>
            </a:endParaRPr>
          </a:p>
          <a:p>
            <a:pPr marL="182880" marR="109535" indent="-182880"/>
            <a:r>
              <a:rPr lang="en-US" sz="1200" dirty="0">
                <a:latin typeface="+mn-lt"/>
                <a:cs typeface="Times New Roman"/>
              </a:rPr>
              <a:t>Cocaine</a:t>
            </a:r>
            <a:r>
              <a:rPr lang="en-US" sz="1200" spc="-10"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heroin were</a:t>
            </a:r>
            <a:r>
              <a:rPr lang="en-US" sz="1200" spc="-7" dirty="0">
                <a:latin typeface="+mn-lt"/>
                <a:cs typeface="Times New Roman"/>
              </a:rPr>
              <a:t> </a:t>
            </a:r>
            <a:r>
              <a:rPr lang="en-US" sz="1200" dirty="0">
                <a:latin typeface="+mn-lt"/>
                <a:cs typeface="Times New Roman"/>
              </a:rPr>
              <a:t>the most</a:t>
            </a:r>
            <a:r>
              <a:rPr lang="en-US" sz="1200" spc="-3" dirty="0">
                <a:latin typeface="+mn-lt"/>
                <a:cs typeface="Times New Roman"/>
              </a:rPr>
              <a:t> </a:t>
            </a:r>
            <a:r>
              <a:rPr lang="en-US" sz="1200" dirty="0">
                <a:latin typeface="+mn-lt"/>
                <a:cs typeface="Times New Roman"/>
              </a:rPr>
              <a:t>commonly</a:t>
            </a:r>
            <a:r>
              <a:rPr lang="en-US" sz="1200" spc="-7" dirty="0">
                <a:latin typeface="+mn-lt"/>
                <a:cs typeface="Times New Roman"/>
              </a:rPr>
              <a:t> co-</a:t>
            </a:r>
            <a:r>
              <a:rPr lang="en-US" sz="1200" dirty="0">
                <a:latin typeface="+mn-lt"/>
                <a:cs typeface="Times New Roman"/>
              </a:rPr>
              <a:t>involved</a:t>
            </a:r>
            <a:r>
              <a:rPr lang="en-US" sz="1200" spc="-3" dirty="0">
                <a:latin typeface="+mn-lt"/>
                <a:cs typeface="Times New Roman"/>
              </a:rPr>
              <a:t> </a:t>
            </a:r>
            <a:r>
              <a:rPr lang="en-US" sz="1200" dirty="0">
                <a:latin typeface="+mn-lt"/>
                <a:cs typeface="Times New Roman"/>
              </a:rPr>
              <a:t>stimulant and</a:t>
            </a:r>
            <a:r>
              <a:rPr lang="en-US" sz="1200" spc="-10" dirty="0">
                <a:latin typeface="+mn-lt"/>
                <a:cs typeface="Times New Roman"/>
              </a:rPr>
              <a:t> </a:t>
            </a:r>
            <a:r>
              <a:rPr lang="en-US" sz="1200" dirty="0">
                <a:latin typeface="+mn-lt"/>
                <a:cs typeface="Times New Roman"/>
              </a:rPr>
              <a:t>opioid other</a:t>
            </a:r>
            <a:r>
              <a:rPr lang="en-US" sz="1200" spc="-7" dirty="0">
                <a:latin typeface="+mn-lt"/>
                <a:cs typeface="Times New Roman"/>
              </a:rPr>
              <a:t> </a:t>
            </a:r>
            <a:r>
              <a:rPr lang="en-US" sz="1200" dirty="0">
                <a:latin typeface="+mn-lt"/>
                <a:cs typeface="Times New Roman"/>
              </a:rPr>
              <a:t>than </a:t>
            </a:r>
            <a:r>
              <a:rPr lang="en-US" sz="1200" spc="-7" dirty="0">
                <a:latin typeface="+mn-lt"/>
                <a:cs typeface="Times New Roman"/>
              </a:rPr>
              <a:t>IMFs, </a:t>
            </a:r>
            <a:r>
              <a:rPr lang="en-US" sz="1200" dirty="0">
                <a:latin typeface="+mn-lt"/>
                <a:cs typeface="Times New Roman"/>
              </a:rPr>
              <a:t>respectively,</a:t>
            </a:r>
            <a:r>
              <a:rPr lang="en-US" sz="1200" spc="-10" dirty="0">
                <a:latin typeface="+mn-lt"/>
                <a:cs typeface="Times New Roman"/>
              </a:rPr>
              <a:t> </a:t>
            </a:r>
            <a:r>
              <a:rPr lang="en-US" sz="1200" dirty="0">
                <a:latin typeface="+mn-lt"/>
                <a:cs typeface="Times New Roman"/>
              </a:rPr>
              <a:t>among </a:t>
            </a:r>
            <a:r>
              <a:rPr lang="en-US" sz="1200" spc="-7" dirty="0">
                <a:latin typeface="+mn-lt"/>
                <a:cs typeface="Times New Roman"/>
              </a:rPr>
              <a:t>IMF-</a:t>
            </a:r>
            <a:r>
              <a:rPr lang="en-US" sz="1200" dirty="0">
                <a:latin typeface="+mn-lt"/>
                <a:cs typeface="Times New Roman"/>
              </a:rPr>
              <a:t>involved</a:t>
            </a:r>
            <a:r>
              <a:rPr lang="en-US" sz="1200" spc="-3" dirty="0">
                <a:latin typeface="+mn-lt"/>
                <a:cs typeface="Times New Roman"/>
              </a:rPr>
              <a:t> </a:t>
            </a:r>
            <a:r>
              <a:rPr lang="en-US" sz="1200" dirty="0">
                <a:latin typeface="+mn-lt"/>
                <a:cs typeface="Times New Roman"/>
              </a:rPr>
              <a:t>deaths in</a:t>
            </a:r>
            <a:r>
              <a:rPr lang="en-US" sz="1200" spc="-10" dirty="0">
                <a:latin typeface="+mn-lt"/>
                <a:cs typeface="Times New Roman"/>
              </a:rPr>
              <a:t> </a:t>
            </a:r>
            <a:r>
              <a:rPr lang="en-US" sz="1200" dirty="0">
                <a:latin typeface="+mn-lt"/>
                <a:cs typeface="Times New Roman"/>
              </a:rPr>
              <a:t>all</a:t>
            </a:r>
            <a:r>
              <a:rPr lang="en-US" sz="1200" spc="-3" dirty="0">
                <a:latin typeface="+mn-lt"/>
                <a:cs typeface="Times New Roman"/>
              </a:rPr>
              <a:t> </a:t>
            </a:r>
            <a:r>
              <a:rPr lang="en-US" sz="1200" dirty="0">
                <a:latin typeface="+mn-lt"/>
                <a:cs typeface="Times New Roman"/>
              </a:rPr>
              <a:t>regions</a:t>
            </a:r>
            <a:r>
              <a:rPr lang="en-US" sz="1200" spc="-3" dirty="0">
                <a:latin typeface="+mn-lt"/>
                <a:cs typeface="Times New Roman"/>
              </a:rPr>
              <a:t> </a:t>
            </a:r>
            <a:r>
              <a:rPr lang="en-US" sz="1200" dirty="0">
                <a:latin typeface="+mn-lt"/>
                <a:cs typeface="Times New Roman"/>
              </a:rPr>
              <a:t>of the</a:t>
            </a:r>
            <a:r>
              <a:rPr lang="en-US" sz="1200" spc="-7" dirty="0">
                <a:latin typeface="+mn-lt"/>
                <a:cs typeface="Times New Roman"/>
              </a:rPr>
              <a:t> </a:t>
            </a:r>
            <a:r>
              <a:rPr lang="en-US" sz="1200" dirty="0">
                <a:latin typeface="+mn-lt"/>
                <a:cs typeface="Times New Roman"/>
              </a:rPr>
              <a:t>United States</a:t>
            </a:r>
            <a:r>
              <a:rPr lang="en-US" sz="1200" spc="-3" dirty="0">
                <a:latin typeface="+mn-lt"/>
                <a:cs typeface="Times New Roman"/>
              </a:rPr>
              <a:t> </a:t>
            </a:r>
            <a:r>
              <a:rPr lang="en-US" sz="1200" dirty="0">
                <a:latin typeface="+mn-lt"/>
                <a:cs typeface="Times New Roman"/>
              </a:rPr>
              <a:t>except</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spc="-7" dirty="0">
                <a:latin typeface="+mn-lt"/>
                <a:cs typeface="Times New Roman"/>
              </a:rPr>
              <a:t>West, </a:t>
            </a:r>
            <a:r>
              <a:rPr lang="en-US" sz="1200" dirty="0">
                <a:latin typeface="+mn-lt"/>
                <a:cs typeface="Times New Roman"/>
              </a:rPr>
              <a:t>where</a:t>
            </a:r>
            <a:r>
              <a:rPr lang="en-US" sz="1200" spc="-17" dirty="0">
                <a:latin typeface="+mn-lt"/>
                <a:cs typeface="Times New Roman"/>
              </a:rPr>
              <a:t> </a:t>
            </a:r>
            <a:r>
              <a:rPr lang="en-US" sz="1200" dirty="0">
                <a:latin typeface="+mn-lt"/>
                <a:cs typeface="Times New Roman"/>
              </a:rPr>
              <a:t>methamphetamine</a:t>
            </a:r>
            <a:r>
              <a:rPr lang="en-US" sz="1200" spc="-7"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prescription</a:t>
            </a:r>
            <a:r>
              <a:rPr lang="en-US" sz="1200" spc="-7" dirty="0">
                <a:latin typeface="+mn-lt"/>
                <a:cs typeface="Times New Roman"/>
              </a:rPr>
              <a:t> </a:t>
            </a:r>
            <a:r>
              <a:rPr lang="en-US" sz="1200" dirty="0">
                <a:latin typeface="+mn-lt"/>
                <a:cs typeface="Times New Roman"/>
              </a:rPr>
              <a:t>opioids</a:t>
            </a:r>
            <a:r>
              <a:rPr lang="en-US" sz="1200" spc="-7" dirty="0">
                <a:latin typeface="+mn-lt"/>
                <a:cs typeface="Times New Roman"/>
              </a:rPr>
              <a:t> </a:t>
            </a:r>
            <a:r>
              <a:rPr lang="en-US" sz="1200" dirty="0">
                <a:latin typeface="+mn-lt"/>
                <a:cs typeface="Times New Roman"/>
              </a:rPr>
              <a:t>were</a:t>
            </a:r>
            <a:r>
              <a:rPr lang="en-US" sz="1200" spc="-7" dirty="0">
                <a:latin typeface="+mn-lt"/>
                <a:cs typeface="Times New Roman"/>
              </a:rPr>
              <a:t> </a:t>
            </a:r>
            <a:r>
              <a:rPr lang="en-US" sz="1200" dirty="0">
                <a:latin typeface="+mn-lt"/>
                <a:cs typeface="Times New Roman"/>
              </a:rPr>
              <a:t>most</a:t>
            </a:r>
            <a:r>
              <a:rPr lang="en-US" sz="1200" spc="-10" dirty="0">
                <a:latin typeface="+mn-lt"/>
                <a:cs typeface="Times New Roman"/>
              </a:rPr>
              <a:t> </a:t>
            </a:r>
            <a:r>
              <a:rPr lang="en-US" sz="1200" spc="-7" dirty="0">
                <a:latin typeface="+mn-lt"/>
                <a:cs typeface="Times New Roman"/>
              </a:rPr>
              <a:t>common.</a:t>
            </a:r>
            <a:r>
              <a:rPr lang="en-US" sz="1200" spc="-10" baseline="31250" dirty="0">
                <a:latin typeface="+mn-lt"/>
                <a:cs typeface="Times New Roman"/>
              </a:rPr>
              <a:t>9</a:t>
            </a:r>
            <a:endParaRPr lang="en-US" sz="1200" baseline="31250" dirty="0">
              <a:latin typeface="+mn-lt"/>
              <a:cs typeface="Times New Roman"/>
            </a:endParaRPr>
          </a:p>
          <a:p>
            <a:pPr marL="182880" marR="141572" indent="-182880"/>
            <a:r>
              <a:rPr lang="en-US" sz="1200" dirty="0">
                <a:solidFill>
                  <a:srgbClr val="333333"/>
                </a:solidFill>
                <a:latin typeface="+mn-lt"/>
                <a:cs typeface="Times New Roman"/>
              </a:rPr>
              <a:t>People</a:t>
            </a:r>
            <a:r>
              <a:rPr lang="en-US" sz="1200" spc="-7" dirty="0">
                <a:solidFill>
                  <a:srgbClr val="333333"/>
                </a:solidFill>
                <a:latin typeface="+mn-lt"/>
                <a:cs typeface="Times New Roman"/>
              </a:rPr>
              <a:t> </a:t>
            </a:r>
            <a:r>
              <a:rPr lang="en-US" sz="1200" dirty="0">
                <a:solidFill>
                  <a:srgbClr val="333333"/>
                </a:solidFill>
                <a:latin typeface="+mn-lt"/>
                <a:cs typeface="Times New Roman"/>
              </a:rPr>
              <a:t>who</a:t>
            </a:r>
            <a:r>
              <a:rPr lang="en-US" sz="1200" spc="-3" dirty="0">
                <a:solidFill>
                  <a:srgbClr val="333333"/>
                </a:solidFill>
                <a:latin typeface="+mn-lt"/>
                <a:cs typeface="Times New Roman"/>
              </a:rPr>
              <a:t> </a:t>
            </a:r>
            <a:r>
              <a:rPr lang="en-US" sz="1200" dirty="0">
                <a:solidFill>
                  <a:srgbClr val="333333"/>
                </a:solidFill>
                <a:latin typeface="+mn-lt"/>
                <a:cs typeface="Times New Roman"/>
              </a:rPr>
              <a:t>experience</a:t>
            </a:r>
            <a:r>
              <a:rPr lang="en-US" sz="1200" spc="-3" dirty="0">
                <a:solidFill>
                  <a:srgbClr val="333333"/>
                </a:solidFill>
                <a:latin typeface="+mn-lt"/>
                <a:cs typeface="Times New Roman"/>
              </a:rPr>
              <a:t> </a:t>
            </a:r>
            <a:r>
              <a:rPr lang="en-US" sz="1200" dirty="0">
                <a:solidFill>
                  <a:srgbClr val="333333"/>
                </a:solidFill>
                <a:latin typeface="+mn-lt"/>
                <a:cs typeface="Times New Roman"/>
              </a:rPr>
              <a:t>nonfatal</a:t>
            </a:r>
            <a:r>
              <a:rPr lang="en-US" sz="1200" spc="-7" dirty="0">
                <a:solidFill>
                  <a:srgbClr val="333333"/>
                </a:solidFill>
                <a:latin typeface="+mn-lt"/>
                <a:cs typeface="Times New Roman"/>
              </a:rPr>
              <a:t> </a:t>
            </a:r>
            <a:r>
              <a:rPr lang="en-US" sz="1200" dirty="0">
                <a:solidFill>
                  <a:srgbClr val="333333"/>
                </a:solidFill>
                <a:latin typeface="+mn-lt"/>
                <a:cs typeface="Times New Roman"/>
              </a:rPr>
              <a:t>overdose</a:t>
            </a:r>
            <a:r>
              <a:rPr lang="en-US" sz="1200" spc="-3" dirty="0">
                <a:solidFill>
                  <a:srgbClr val="333333"/>
                </a:solidFill>
                <a:latin typeface="+mn-lt"/>
                <a:cs typeface="Times New Roman"/>
              </a:rPr>
              <a:t> </a:t>
            </a:r>
            <a:r>
              <a:rPr lang="en-US" sz="1200" dirty="0">
                <a:solidFill>
                  <a:srgbClr val="333333"/>
                </a:solidFill>
                <a:latin typeface="+mn-lt"/>
                <a:cs typeface="Times New Roman"/>
              </a:rPr>
              <a:t>(NFOD)</a:t>
            </a:r>
            <a:r>
              <a:rPr lang="en-US" sz="1200" spc="-7" dirty="0">
                <a:solidFill>
                  <a:srgbClr val="333333"/>
                </a:solidFill>
                <a:latin typeface="+mn-lt"/>
                <a:cs typeface="Times New Roman"/>
              </a:rPr>
              <a:t> </a:t>
            </a:r>
            <a:r>
              <a:rPr lang="en-US" sz="1200" dirty="0">
                <a:solidFill>
                  <a:srgbClr val="333333"/>
                </a:solidFill>
                <a:latin typeface="+mn-lt"/>
                <a:cs typeface="Times New Roman"/>
              </a:rPr>
              <a:t>are</a:t>
            </a:r>
            <a:r>
              <a:rPr lang="en-US" sz="1200" spc="-3" dirty="0">
                <a:solidFill>
                  <a:srgbClr val="333333"/>
                </a:solidFill>
                <a:latin typeface="+mn-lt"/>
                <a:cs typeface="Times New Roman"/>
              </a:rPr>
              <a:t> </a:t>
            </a:r>
            <a:r>
              <a:rPr lang="en-US" sz="1200" dirty="0">
                <a:solidFill>
                  <a:srgbClr val="333333"/>
                </a:solidFill>
                <a:latin typeface="+mn-lt"/>
                <a:cs typeface="Times New Roman"/>
              </a:rPr>
              <a:t>at</a:t>
            </a:r>
            <a:r>
              <a:rPr lang="en-US" sz="1200" spc="-3" dirty="0">
                <a:solidFill>
                  <a:srgbClr val="333333"/>
                </a:solidFill>
                <a:latin typeface="+mn-lt"/>
                <a:cs typeface="Times New Roman"/>
              </a:rPr>
              <a:t> </a:t>
            </a:r>
            <a:r>
              <a:rPr lang="en-US" sz="1200" dirty="0">
                <a:solidFill>
                  <a:srgbClr val="333333"/>
                </a:solidFill>
                <a:latin typeface="+mn-lt"/>
                <a:cs typeface="Times New Roman"/>
              </a:rPr>
              <a:t>high</a:t>
            </a:r>
            <a:r>
              <a:rPr lang="en-US" sz="1200" spc="-7" dirty="0">
                <a:solidFill>
                  <a:srgbClr val="333333"/>
                </a:solidFill>
                <a:latin typeface="+mn-lt"/>
                <a:cs typeface="Times New Roman"/>
              </a:rPr>
              <a:t> </a:t>
            </a:r>
            <a:r>
              <a:rPr lang="en-US" sz="1200" dirty="0">
                <a:solidFill>
                  <a:srgbClr val="333333"/>
                </a:solidFill>
                <a:latin typeface="+mn-lt"/>
                <a:cs typeface="Times New Roman"/>
              </a:rPr>
              <a:t>risk</a:t>
            </a:r>
            <a:r>
              <a:rPr lang="en-US" sz="1200" spc="-3" dirty="0">
                <a:solidFill>
                  <a:srgbClr val="333333"/>
                </a:solidFill>
                <a:latin typeface="+mn-lt"/>
                <a:cs typeface="Times New Roman"/>
              </a:rPr>
              <a:t> </a:t>
            </a:r>
            <a:r>
              <a:rPr lang="en-US" sz="1200" dirty="0">
                <a:solidFill>
                  <a:srgbClr val="333333"/>
                </a:solidFill>
                <a:latin typeface="+mn-lt"/>
                <a:cs typeface="Times New Roman"/>
              </a:rPr>
              <a:t>of</a:t>
            </a:r>
            <a:r>
              <a:rPr lang="en-US" sz="1200" spc="-7" dirty="0">
                <a:solidFill>
                  <a:srgbClr val="333333"/>
                </a:solidFill>
                <a:latin typeface="+mn-lt"/>
                <a:cs typeface="Times New Roman"/>
              </a:rPr>
              <a:t> </a:t>
            </a:r>
            <a:r>
              <a:rPr lang="en-US" sz="1200" dirty="0">
                <a:solidFill>
                  <a:srgbClr val="333333"/>
                </a:solidFill>
                <a:latin typeface="+mn-lt"/>
                <a:cs typeface="Times New Roman"/>
              </a:rPr>
              <a:t>subsequent</a:t>
            </a:r>
            <a:r>
              <a:rPr lang="en-US" sz="1200" spc="-3" dirty="0">
                <a:solidFill>
                  <a:srgbClr val="333333"/>
                </a:solidFill>
                <a:latin typeface="+mn-lt"/>
                <a:cs typeface="Times New Roman"/>
              </a:rPr>
              <a:t> </a:t>
            </a:r>
            <a:r>
              <a:rPr lang="en-US" sz="1200" spc="-7" dirty="0">
                <a:solidFill>
                  <a:srgbClr val="333333"/>
                </a:solidFill>
                <a:latin typeface="+mn-lt"/>
                <a:cs typeface="Times New Roman"/>
              </a:rPr>
              <a:t>overdose.</a:t>
            </a:r>
            <a:r>
              <a:rPr lang="en-US" sz="1200" spc="-10" baseline="31250" dirty="0">
                <a:solidFill>
                  <a:srgbClr val="333333"/>
                </a:solidFill>
                <a:latin typeface="+mn-lt"/>
                <a:cs typeface="Times New Roman"/>
              </a:rPr>
              <a:t>10</a:t>
            </a:r>
            <a:r>
              <a:rPr lang="en-US" sz="1200" spc="511" baseline="31250" dirty="0">
                <a:solidFill>
                  <a:srgbClr val="333333"/>
                </a:solidFill>
                <a:latin typeface="+mn-lt"/>
                <a:cs typeface="Times New Roman"/>
              </a:rPr>
              <a:t> </a:t>
            </a:r>
            <a:r>
              <a:rPr lang="en-US" sz="1200" dirty="0">
                <a:solidFill>
                  <a:srgbClr val="1B1B1B"/>
                </a:solidFill>
                <a:latin typeface="+mn-lt"/>
                <a:cs typeface="Times New Roman"/>
              </a:rPr>
              <a:t>NFODs</a:t>
            </a:r>
            <a:r>
              <a:rPr lang="en-US" sz="1200" spc="-10" dirty="0">
                <a:solidFill>
                  <a:srgbClr val="1B1B1B"/>
                </a:solidFill>
                <a:latin typeface="+mn-lt"/>
                <a:cs typeface="Times New Roman"/>
              </a:rPr>
              <a:t> </a:t>
            </a:r>
            <a:r>
              <a:rPr lang="en-US" sz="1200" dirty="0">
                <a:solidFill>
                  <a:srgbClr val="1B1B1B"/>
                </a:solidFill>
                <a:latin typeface="+mn-lt"/>
                <a:cs typeface="Times New Roman"/>
              </a:rPr>
              <a:t>are</a:t>
            </a:r>
            <a:r>
              <a:rPr lang="en-US" sz="1200" spc="-3" dirty="0">
                <a:solidFill>
                  <a:srgbClr val="1B1B1B"/>
                </a:solidFill>
                <a:latin typeface="+mn-lt"/>
                <a:cs typeface="Times New Roman"/>
              </a:rPr>
              <a:t> </a:t>
            </a:r>
            <a:r>
              <a:rPr lang="en-US" sz="1200" dirty="0">
                <a:solidFill>
                  <a:srgbClr val="1B1B1B"/>
                </a:solidFill>
                <a:latin typeface="+mn-lt"/>
                <a:cs typeface="Times New Roman"/>
              </a:rPr>
              <a:t>a significant</a:t>
            </a:r>
            <a:r>
              <a:rPr lang="en-US" sz="1200" spc="-7" dirty="0">
                <a:solidFill>
                  <a:srgbClr val="1B1B1B"/>
                </a:solidFill>
                <a:latin typeface="+mn-lt"/>
                <a:cs typeface="Times New Roman"/>
              </a:rPr>
              <a:t> </a:t>
            </a:r>
            <a:r>
              <a:rPr lang="en-US" sz="1200" dirty="0">
                <a:solidFill>
                  <a:srgbClr val="1B1B1B"/>
                </a:solidFill>
                <a:latin typeface="+mn-lt"/>
                <a:cs typeface="Times New Roman"/>
              </a:rPr>
              <a:t>cause of </a:t>
            </a:r>
            <a:r>
              <a:rPr lang="en-US" sz="1200" spc="-7" dirty="0">
                <a:solidFill>
                  <a:srgbClr val="1B1B1B"/>
                </a:solidFill>
                <a:latin typeface="+mn-lt"/>
                <a:cs typeface="Times New Roman"/>
              </a:rPr>
              <a:t>opioid-</a:t>
            </a:r>
            <a:r>
              <a:rPr lang="en-US" sz="1200" dirty="0">
                <a:solidFill>
                  <a:srgbClr val="1B1B1B"/>
                </a:solidFill>
                <a:latin typeface="+mn-lt"/>
                <a:cs typeface="Times New Roman"/>
              </a:rPr>
              <a:t>related</a:t>
            </a:r>
            <a:r>
              <a:rPr lang="en-US" sz="1200" spc="-7" dirty="0">
                <a:solidFill>
                  <a:srgbClr val="1B1B1B"/>
                </a:solidFill>
                <a:latin typeface="+mn-lt"/>
                <a:cs typeface="Times New Roman"/>
              </a:rPr>
              <a:t> </a:t>
            </a:r>
            <a:r>
              <a:rPr lang="en-US" sz="1200" dirty="0">
                <a:solidFill>
                  <a:srgbClr val="1B1B1B"/>
                </a:solidFill>
                <a:latin typeface="+mn-lt"/>
                <a:cs typeface="Times New Roman"/>
              </a:rPr>
              <a:t>morbidity</a:t>
            </a:r>
            <a:r>
              <a:rPr lang="en-US" sz="1200" spc="-10" dirty="0">
                <a:solidFill>
                  <a:srgbClr val="1B1B1B"/>
                </a:solidFill>
                <a:latin typeface="+mn-lt"/>
                <a:cs typeface="Times New Roman"/>
              </a:rPr>
              <a:t> </a:t>
            </a:r>
            <a:r>
              <a:rPr lang="en-US" sz="1200" dirty="0">
                <a:solidFill>
                  <a:srgbClr val="1B1B1B"/>
                </a:solidFill>
                <a:latin typeface="+mn-lt"/>
                <a:cs typeface="Times New Roman"/>
              </a:rPr>
              <a:t>in</a:t>
            </a:r>
            <a:r>
              <a:rPr lang="en-US" sz="1200" spc="-7" dirty="0">
                <a:solidFill>
                  <a:srgbClr val="1B1B1B"/>
                </a:solidFill>
                <a:latin typeface="+mn-lt"/>
                <a:cs typeface="Times New Roman"/>
              </a:rPr>
              <a:t> </a:t>
            </a:r>
            <a:r>
              <a:rPr lang="en-US" sz="1200" dirty="0">
                <a:solidFill>
                  <a:srgbClr val="1B1B1B"/>
                </a:solidFill>
                <a:latin typeface="+mn-lt"/>
                <a:cs typeface="Times New Roman"/>
              </a:rPr>
              <a:t>the United</a:t>
            </a:r>
            <a:r>
              <a:rPr lang="en-US" sz="1200" spc="-7" dirty="0">
                <a:solidFill>
                  <a:srgbClr val="1B1B1B"/>
                </a:solidFill>
                <a:latin typeface="+mn-lt"/>
                <a:cs typeface="Times New Roman"/>
              </a:rPr>
              <a:t> </a:t>
            </a:r>
            <a:r>
              <a:rPr lang="en-US" sz="1200" dirty="0">
                <a:solidFill>
                  <a:srgbClr val="1B1B1B"/>
                </a:solidFill>
                <a:latin typeface="+mn-lt"/>
                <a:cs typeface="Times New Roman"/>
              </a:rPr>
              <a:t>States</a:t>
            </a:r>
            <a:r>
              <a:rPr lang="en-US" sz="1200" spc="-7" dirty="0">
                <a:solidFill>
                  <a:srgbClr val="1B1B1B"/>
                </a:solidFill>
                <a:latin typeface="+mn-lt"/>
                <a:cs typeface="Times New Roman"/>
              </a:rPr>
              <a:t> </a:t>
            </a:r>
            <a:r>
              <a:rPr lang="en-US" sz="1200" dirty="0">
                <a:solidFill>
                  <a:srgbClr val="1B1B1B"/>
                </a:solidFill>
                <a:latin typeface="+mn-lt"/>
                <a:cs typeface="Times New Roman"/>
              </a:rPr>
              <a:t>and can result </a:t>
            </a:r>
            <a:r>
              <a:rPr lang="en-US" sz="1200" spc="-17" dirty="0">
                <a:solidFill>
                  <a:srgbClr val="1B1B1B"/>
                </a:solidFill>
                <a:latin typeface="+mn-lt"/>
                <a:cs typeface="Times New Roman"/>
              </a:rPr>
              <a:t>in </a:t>
            </a:r>
            <a:r>
              <a:rPr lang="en-US" sz="1200" spc="-7" dirty="0">
                <a:solidFill>
                  <a:srgbClr val="1B1B1B"/>
                </a:solidFill>
                <a:latin typeface="+mn-lt"/>
                <a:cs typeface="Times New Roman"/>
              </a:rPr>
              <a:t>o</a:t>
            </a:r>
            <a:r>
              <a:rPr lang="en-US" sz="1200" i="1" spc="-7" dirty="0">
                <a:solidFill>
                  <a:srgbClr val="1B1B1B"/>
                </a:solidFill>
                <a:latin typeface="+mn-lt"/>
                <a:cs typeface="Times New Roman"/>
              </a:rPr>
              <a:t>pioid-</a:t>
            </a:r>
            <a:r>
              <a:rPr lang="en-US" sz="1200" i="1" dirty="0">
                <a:solidFill>
                  <a:srgbClr val="1B1B1B"/>
                </a:solidFill>
                <a:latin typeface="+mn-lt"/>
                <a:cs typeface="Times New Roman"/>
              </a:rPr>
              <a:t>induced</a:t>
            </a:r>
            <a:r>
              <a:rPr lang="en-US" sz="1200" i="1" spc="-3" dirty="0">
                <a:solidFill>
                  <a:srgbClr val="1B1B1B"/>
                </a:solidFill>
                <a:latin typeface="+mn-lt"/>
                <a:cs typeface="Times New Roman"/>
              </a:rPr>
              <a:t> </a:t>
            </a:r>
            <a:r>
              <a:rPr lang="en-US" sz="1200" i="1" dirty="0">
                <a:solidFill>
                  <a:srgbClr val="1B1B1B"/>
                </a:solidFill>
                <a:latin typeface="+mn-lt"/>
                <a:cs typeface="Times New Roman"/>
              </a:rPr>
              <a:t>respiratory</a:t>
            </a:r>
            <a:r>
              <a:rPr lang="en-US" sz="1200" i="1" spc="3" dirty="0">
                <a:solidFill>
                  <a:srgbClr val="1B1B1B"/>
                </a:solidFill>
                <a:latin typeface="+mn-lt"/>
                <a:cs typeface="Times New Roman"/>
              </a:rPr>
              <a:t> </a:t>
            </a:r>
            <a:r>
              <a:rPr lang="en-US" sz="1200" i="1" dirty="0">
                <a:solidFill>
                  <a:srgbClr val="1B1B1B"/>
                </a:solidFill>
                <a:latin typeface="+mn-lt"/>
                <a:cs typeface="Times New Roman"/>
              </a:rPr>
              <a:t>depression</a:t>
            </a:r>
            <a:r>
              <a:rPr lang="en-US" sz="1200" i="1" spc="3" dirty="0">
                <a:solidFill>
                  <a:srgbClr val="1B1B1B"/>
                </a:solidFill>
                <a:latin typeface="+mn-lt"/>
                <a:cs typeface="Times New Roman"/>
              </a:rPr>
              <a:t> </a:t>
            </a:r>
            <a:r>
              <a:rPr lang="en-US" sz="1200" i="1" dirty="0">
                <a:solidFill>
                  <a:srgbClr val="1B1B1B"/>
                </a:solidFill>
                <a:latin typeface="+mn-lt"/>
                <a:cs typeface="Times New Roman"/>
              </a:rPr>
              <a:t>and</a:t>
            </a:r>
            <a:r>
              <a:rPr lang="en-US" sz="1200" i="1" spc="3" dirty="0">
                <a:solidFill>
                  <a:srgbClr val="1B1B1B"/>
                </a:solidFill>
                <a:latin typeface="+mn-lt"/>
                <a:cs typeface="Times New Roman"/>
              </a:rPr>
              <a:t> </a:t>
            </a:r>
            <a:r>
              <a:rPr lang="en-US" sz="1200" i="1" dirty="0">
                <a:solidFill>
                  <a:srgbClr val="1B1B1B"/>
                </a:solidFill>
                <a:latin typeface="+mn-lt"/>
                <a:cs typeface="Times New Roman"/>
              </a:rPr>
              <a:t>brain</a:t>
            </a:r>
            <a:r>
              <a:rPr lang="en-US" sz="1200" i="1" spc="-3" dirty="0">
                <a:solidFill>
                  <a:srgbClr val="1B1B1B"/>
                </a:solidFill>
                <a:latin typeface="+mn-lt"/>
                <a:cs typeface="Times New Roman"/>
              </a:rPr>
              <a:t> </a:t>
            </a:r>
            <a:r>
              <a:rPr lang="en-US" sz="1200" i="1" spc="-7" dirty="0">
                <a:solidFill>
                  <a:srgbClr val="1B1B1B"/>
                </a:solidFill>
                <a:latin typeface="+mn-lt"/>
                <a:cs typeface="Times New Roman"/>
              </a:rPr>
              <a:t>injury.</a:t>
            </a:r>
            <a:r>
              <a:rPr lang="en-US" sz="1200" spc="-10" baseline="31250" dirty="0">
                <a:solidFill>
                  <a:srgbClr val="1B1B1B"/>
                </a:solidFill>
                <a:latin typeface="+mn-lt"/>
                <a:cs typeface="Times New Roman"/>
              </a:rPr>
              <a:t>11</a:t>
            </a:r>
            <a:endParaRPr lang="en-US" sz="1200" baseline="3125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102</a:t>
            </a:fld>
            <a:endParaRPr lang="en-US"/>
          </a:p>
        </p:txBody>
      </p:sp>
    </p:spTree>
    <p:extLst>
      <p:ext uri="{BB962C8B-B14F-4D97-AF65-F5344CB8AC3E}">
        <p14:creationId xmlns:p14="http://schemas.microsoft.com/office/powerpoint/2010/main" val="1951428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72734" indent="-182880"/>
            <a:r>
              <a:rPr lang="en-US" sz="1200" dirty="0">
                <a:solidFill>
                  <a:srgbClr val="333333"/>
                </a:solidFill>
                <a:latin typeface="+mn-lt"/>
                <a:cs typeface="Times New Roman"/>
              </a:rPr>
              <a:t>Still,</a:t>
            </a:r>
            <a:r>
              <a:rPr lang="en-US" sz="1200" spc="-7" dirty="0">
                <a:solidFill>
                  <a:srgbClr val="333333"/>
                </a:solidFill>
                <a:latin typeface="+mn-lt"/>
                <a:cs typeface="Times New Roman"/>
              </a:rPr>
              <a:t> </a:t>
            </a:r>
            <a:r>
              <a:rPr lang="en-US" sz="1200" dirty="0">
                <a:solidFill>
                  <a:srgbClr val="333333"/>
                </a:solidFill>
                <a:latin typeface="+mn-lt"/>
                <a:cs typeface="Times New Roman"/>
              </a:rPr>
              <a:t>many</a:t>
            </a:r>
            <a:r>
              <a:rPr lang="en-US" sz="1200" spc="-10" dirty="0">
                <a:solidFill>
                  <a:srgbClr val="333333"/>
                </a:solidFill>
                <a:latin typeface="+mn-lt"/>
                <a:cs typeface="Times New Roman"/>
              </a:rPr>
              <a:t> </a:t>
            </a:r>
            <a:r>
              <a:rPr lang="en-US" sz="1200" dirty="0">
                <a:solidFill>
                  <a:srgbClr val="333333"/>
                </a:solidFill>
                <a:latin typeface="+mn-lt"/>
                <a:cs typeface="Times New Roman"/>
              </a:rPr>
              <a:t>barriers</a:t>
            </a:r>
            <a:r>
              <a:rPr lang="en-US" sz="1200" spc="-3" dirty="0">
                <a:solidFill>
                  <a:srgbClr val="333333"/>
                </a:solidFill>
                <a:latin typeface="+mn-lt"/>
                <a:cs typeface="Times New Roman"/>
              </a:rPr>
              <a:t> </a:t>
            </a:r>
            <a:r>
              <a:rPr lang="en-US" sz="1200" dirty="0">
                <a:solidFill>
                  <a:srgbClr val="333333"/>
                </a:solidFill>
                <a:latin typeface="+mn-lt"/>
                <a:cs typeface="Times New Roman"/>
              </a:rPr>
              <a:t>persist</a:t>
            </a:r>
            <a:r>
              <a:rPr lang="en-US" sz="1200" spc="-7" dirty="0">
                <a:solidFill>
                  <a:srgbClr val="333333"/>
                </a:solidFill>
                <a:latin typeface="+mn-lt"/>
                <a:cs typeface="Times New Roman"/>
              </a:rPr>
              <a:t> </a:t>
            </a:r>
            <a:r>
              <a:rPr lang="en-US" sz="1200" dirty="0">
                <a:solidFill>
                  <a:srgbClr val="333333"/>
                </a:solidFill>
                <a:latin typeface="+mn-lt"/>
                <a:cs typeface="Times New Roman"/>
              </a:rPr>
              <a:t>to</a:t>
            </a:r>
            <a:r>
              <a:rPr lang="en-US" sz="1200" spc="-3" dirty="0">
                <a:solidFill>
                  <a:srgbClr val="333333"/>
                </a:solidFill>
                <a:latin typeface="+mn-lt"/>
                <a:cs typeface="Times New Roman"/>
              </a:rPr>
              <a:t> </a:t>
            </a:r>
            <a:r>
              <a:rPr lang="en-US" sz="1200" dirty="0">
                <a:solidFill>
                  <a:srgbClr val="333333"/>
                </a:solidFill>
                <a:latin typeface="+mn-lt"/>
                <a:cs typeface="Times New Roman"/>
              </a:rPr>
              <a:t>widespread</a:t>
            </a:r>
            <a:r>
              <a:rPr lang="en-US" sz="1200" spc="-3" dirty="0">
                <a:solidFill>
                  <a:srgbClr val="333333"/>
                </a:solidFill>
                <a:latin typeface="+mn-lt"/>
                <a:cs typeface="Times New Roman"/>
              </a:rPr>
              <a:t> </a:t>
            </a:r>
            <a:r>
              <a:rPr lang="en-US" sz="1200" dirty="0">
                <a:solidFill>
                  <a:srgbClr val="333333"/>
                </a:solidFill>
                <a:latin typeface="+mn-lt"/>
                <a:cs typeface="Times New Roman"/>
              </a:rPr>
              <a:t>access</a:t>
            </a:r>
            <a:r>
              <a:rPr lang="en-US" sz="1200" spc="-10" dirty="0">
                <a:solidFill>
                  <a:srgbClr val="333333"/>
                </a:solidFill>
                <a:latin typeface="+mn-lt"/>
                <a:cs typeface="Times New Roman"/>
              </a:rPr>
              <a:t> </a:t>
            </a:r>
            <a:r>
              <a:rPr lang="en-US" sz="1200" dirty="0">
                <a:solidFill>
                  <a:srgbClr val="333333"/>
                </a:solidFill>
                <a:latin typeface="+mn-lt"/>
                <a:cs typeface="Times New Roman"/>
              </a:rPr>
              <a:t>to</a:t>
            </a:r>
            <a:r>
              <a:rPr lang="en-US" sz="1200" spc="-7" dirty="0">
                <a:solidFill>
                  <a:srgbClr val="333333"/>
                </a:solidFill>
                <a:latin typeface="+mn-lt"/>
                <a:cs typeface="Times New Roman"/>
              </a:rPr>
              <a:t> </a:t>
            </a:r>
            <a:r>
              <a:rPr lang="en-US" sz="1200" dirty="0">
                <a:solidFill>
                  <a:srgbClr val="333333"/>
                </a:solidFill>
                <a:latin typeface="+mn-lt"/>
                <a:cs typeface="Times New Roman"/>
              </a:rPr>
              <a:t>MOUD. </a:t>
            </a:r>
            <a:r>
              <a:rPr lang="en-US" sz="1200" dirty="0">
                <a:latin typeface="+mn-lt"/>
                <a:cs typeface="Times New Roman"/>
              </a:rPr>
              <a:t>Among</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2.5</a:t>
            </a:r>
            <a:r>
              <a:rPr lang="en-US" sz="1200" spc="-3" dirty="0">
                <a:latin typeface="+mn-lt"/>
                <a:cs typeface="Times New Roman"/>
              </a:rPr>
              <a:t> </a:t>
            </a:r>
            <a:r>
              <a:rPr lang="en-US" sz="1200" dirty="0">
                <a:latin typeface="+mn-lt"/>
                <a:cs typeface="Times New Roman"/>
              </a:rPr>
              <a:t>million</a:t>
            </a:r>
            <a:r>
              <a:rPr lang="en-US" sz="1200" spc="-7"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age</a:t>
            </a:r>
            <a:r>
              <a:rPr lang="en-US" sz="1200" spc="-3" dirty="0">
                <a:latin typeface="+mn-lt"/>
                <a:cs typeface="Times New Roman"/>
              </a:rPr>
              <a:t> </a:t>
            </a:r>
            <a:r>
              <a:rPr lang="en-US" sz="1200" spc="-17" dirty="0">
                <a:latin typeface="+mn-lt"/>
                <a:cs typeface="Times New Roman"/>
              </a:rPr>
              <a:t>12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over</a:t>
            </a:r>
            <a:r>
              <a:rPr lang="en-US" sz="1200" spc="-3"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past year</a:t>
            </a:r>
            <a:r>
              <a:rPr lang="en-US" sz="1200" spc="-7" dirty="0">
                <a:latin typeface="+mn-lt"/>
                <a:cs typeface="Times New Roman"/>
              </a:rPr>
              <a:t> </a:t>
            </a:r>
            <a:r>
              <a:rPr lang="en-US" sz="1200" dirty="0">
                <a:latin typeface="+mn-lt"/>
                <a:cs typeface="Times New Roman"/>
              </a:rPr>
              <a:t>OUD,</a:t>
            </a:r>
            <a:r>
              <a:rPr lang="en-US" sz="1200" spc="-3" dirty="0">
                <a:latin typeface="+mn-lt"/>
                <a:cs typeface="Times New Roman"/>
              </a:rPr>
              <a:t> </a:t>
            </a:r>
            <a:r>
              <a:rPr lang="en-US" sz="1200" dirty="0">
                <a:latin typeface="+mn-lt"/>
                <a:cs typeface="Times New Roman"/>
              </a:rPr>
              <a:t>11.2% received</a:t>
            </a:r>
            <a:r>
              <a:rPr lang="en-US" sz="1200" spc="-10" dirty="0">
                <a:latin typeface="+mn-lt"/>
                <a:cs typeface="Times New Roman"/>
              </a:rPr>
              <a:t> </a:t>
            </a:r>
            <a:r>
              <a:rPr lang="en-US" sz="1200" dirty="0">
                <a:latin typeface="+mn-lt"/>
                <a:cs typeface="Times New Roman"/>
              </a:rPr>
              <a:t>MOUD</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past year</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opioid</a:t>
            </a:r>
            <a:r>
              <a:rPr lang="en-US" sz="1200" spc="-3" dirty="0">
                <a:latin typeface="+mn-lt"/>
                <a:cs typeface="Times New Roman"/>
              </a:rPr>
              <a:t> </a:t>
            </a:r>
            <a:r>
              <a:rPr lang="en-US" sz="1200" spc="-7" dirty="0">
                <a:latin typeface="+mn-lt"/>
                <a:cs typeface="Times New Roman"/>
              </a:rPr>
              <a:t>misuse</a:t>
            </a:r>
            <a:r>
              <a:rPr lang="en-US" sz="1200" spc="-7" dirty="0">
                <a:solidFill>
                  <a:srgbClr val="333333"/>
                </a:solidFill>
                <a:latin typeface="+mn-lt"/>
                <a:cs typeface="Times New Roman"/>
                <a:hlinkClick r:id="rId3" action="ppaction://hlinksldjump"/>
              </a:rPr>
              <a:t>.</a:t>
            </a:r>
            <a:r>
              <a:rPr lang="en-US" sz="1200" spc="-10" baseline="31250" dirty="0">
                <a:solidFill>
                  <a:srgbClr val="333333"/>
                </a:solidFill>
                <a:latin typeface="+mn-lt"/>
                <a:cs typeface="Times New Roman"/>
                <a:hlinkClick r:id="rId3" action="ppaction://hlinksldjump"/>
              </a:rPr>
              <a:t>7</a:t>
            </a:r>
            <a:endParaRPr lang="en-US" sz="1200" baseline="31250" dirty="0">
              <a:latin typeface="+mn-lt"/>
              <a:cs typeface="Times New Roman"/>
            </a:endParaRPr>
          </a:p>
          <a:p>
            <a:pPr marL="182880" indent="-182880"/>
            <a:r>
              <a:rPr lang="en-US" sz="1200" dirty="0">
                <a:latin typeface="+mn-lt"/>
                <a:cs typeface="Times New Roman"/>
              </a:rPr>
              <a:t>Barriers</a:t>
            </a:r>
            <a:r>
              <a:rPr lang="en-US" sz="1200" spc="-7"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preventing</a:t>
            </a:r>
            <a:r>
              <a:rPr lang="en-US" sz="1200" spc="-7"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treating</a:t>
            </a:r>
            <a:r>
              <a:rPr lang="en-US" sz="1200" spc="-7" dirty="0">
                <a:latin typeface="+mn-lt"/>
                <a:cs typeface="Times New Roman"/>
              </a:rPr>
              <a:t> </a:t>
            </a:r>
            <a:r>
              <a:rPr lang="en-US" sz="1200" dirty="0">
                <a:latin typeface="+mn-lt"/>
                <a:cs typeface="Times New Roman"/>
              </a:rPr>
              <a:t>SUDs</a:t>
            </a:r>
            <a:r>
              <a:rPr lang="en-US" sz="1200" spc="-7" dirty="0">
                <a:latin typeface="+mn-lt"/>
                <a:cs typeface="Times New Roman"/>
              </a:rPr>
              <a:t> include:</a:t>
            </a:r>
            <a:endParaRPr lang="en-US" sz="1200" dirty="0">
              <a:latin typeface="+mn-lt"/>
              <a:cs typeface="Times New Roman"/>
            </a:endParaRPr>
          </a:p>
          <a:p>
            <a:pPr marL="405239" indent="-171450">
              <a:tabLst>
                <a:tab pos="389216" algn="l"/>
                <a:tab pos="389649" algn="l"/>
              </a:tabLst>
            </a:pPr>
            <a:r>
              <a:rPr lang="en-US" sz="1200" dirty="0">
                <a:latin typeface="+mn-lt"/>
                <a:cs typeface="Times New Roman"/>
              </a:rPr>
              <a:t>A</a:t>
            </a:r>
            <a:r>
              <a:rPr lang="en-US" sz="1200" spc="-17" dirty="0">
                <a:latin typeface="+mn-lt"/>
                <a:cs typeface="Times New Roman"/>
              </a:rPr>
              <a:t> </a:t>
            </a:r>
            <a:r>
              <a:rPr lang="en-US" sz="1200" dirty="0">
                <a:latin typeface="+mn-lt"/>
                <a:cs typeface="Times New Roman"/>
              </a:rPr>
              <a:t>complex</a:t>
            </a:r>
            <a:r>
              <a:rPr lang="en-US" sz="1200" spc="-3" dirty="0">
                <a:latin typeface="+mn-lt"/>
                <a:cs typeface="Times New Roman"/>
              </a:rPr>
              <a:t> </a:t>
            </a:r>
            <a:r>
              <a:rPr lang="en-US" sz="1200" dirty="0">
                <a:latin typeface="+mn-lt"/>
                <a:cs typeface="Times New Roman"/>
              </a:rPr>
              <a:t>system</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care</a:t>
            </a:r>
            <a:r>
              <a:rPr lang="en-US" sz="1200" spc="-7"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providers</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patients</a:t>
            </a:r>
            <a:r>
              <a:rPr lang="en-US" sz="1200" spc="-3" dirty="0">
                <a:latin typeface="+mn-lt"/>
                <a:cs typeface="Times New Roman"/>
              </a:rPr>
              <a:t> </a:t>
            </a:r>
            <a:r>
              <a:rPr lang="en-US" sz="1200" dirty="0">
                <a:latin typeface="+mn-lt"/>
                <a:cs typeface="Times New Roman"/>
              </a:rPr>
              <a:t>alike</a:t>
            </a:r>
            <a:r>
              <a:rPr lang="en-US" sz="1200" spc="-7" dirty="0">
                <a:latin typeface="+mn-lt"/>
                <a:cs typeface="Times New Roman"/>
              </a:rPr>
              <a:t> </a:t>
            </a:r>
            <a:r>
              <a:rPr lang="en-US" sz="1200" dirty="0">
                <a:latin typeface="+mn-lt"/>
                <a:cs typeface="Times New Roman"/>
              </a:rPr>
              <a:t>may</a:t>
            </a:r>
            <a:r>
              <a:rPr lang="en-US" sz="1200" spc="-3" dirty="0">
                <a:latin typeface="+mn-lt"/>
                <a:cs typeface="Times New Roman"/>
              </a:rPr>
              <a:t> </a:t>
            </a:r>
            <a:r>
              <a:rPr lang="en-US" sz="1200" dirty="0">
                <a:latin typeface="+mn-lt"/>
                <a:cs typeface="Times New Roman"/>
              </a:rPr>
              <a:t>find</a:t>
            </a:r>
            <a:r>
              <a:rPr lang="en-US" sz="1200" spc="-3" dirty="0">
                <a:latin typeface="+mn-lt"/>
                <a:cs typeface="Times New Roman"/>
              </a:rPr>
              <a:t> </a:t>
            </a:r>
            <a:r>
              <a:rPr lang="en-US" sz="1200" dirty="0">
                <a:latin typeface="+mn-lt"/>
                <a:cs typeface="Times New Roman"/>
              </a:rPr>
              <a:t>difficult</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spc="-7" dirty="0">
                <a:latin typeface="+mn-lt"/>
                <a:cs typeface="Times New Roman"/>
              </a:rPr>
              <a:t>navigate,</a:t>
            </a:r>
            <a:endParaRPr lang="en-US" sz="1200" dirty="0">
              <a:latin typeface="+mn-lt"/>
              <a:cs typeface="Times New Roman"/>
            </a:endParaRPr>
          </a:p>
          <a:p>
            <a:pPr marL="405239" marR="106504" indent="-171450">
              <a:tabLst>
                <a:tab pos="389216" algn="l"/>
                <a:tab pos="389649" algn="l"/>
              </a:tabLst>
            </a:pPr>
            <a:r>
              <a:rPr lang="en-US" sz="1200" dirty="0">
                <a:latin typeface="+mn-lt"/>
                <a:cs typeface="Times New Roman"/>
              </a:rPr>
              <a:t>A</a:t>
            </a:r>
            <a:r>
              <a:rPr lang="en-US" sz="1200" spc="-10" dirty="0">
                <a:latin typeface="+mn-lt"/>
                <a:cs typeface="Times New Roman"/>
              </a:rPr>
              <a:t> </a:t>
            </a:r>
            <a:r>
              <a:rPr lang="en-US" sz="1200" dirty="0">
                <a:latin typeface="+mn-lt"/>
                <a:cs typeface="Times New Roman"/>
              </a:rPr>
              <a:t>lack</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interagency</a:t>
            </a:r>
            <a:r>
              <a:rPr lang="en-US" sz="1200" spc="-10" dirty="0">
                <a:latin typeface="+mn-lt"/>
                <a:cs typeface="Times New Roman"/>
              </a:rPr>
              <a:t> </a:t>
            </a:r>
            <a:r>
              <a:rPr lang="en-US" sz="1200" dirty="0">
                <a:latin typeface="+mn-lt"/>
                <a:cs typeface="Times New Roman"/>
              </a:rPr>
              <a:t>coordination</a:t>
            </a:r>
            <a:r>
              <a:rPr lang="en-US" sz="1200" spc="-3"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communication</a:t>
            </a:r>
            <a:r>
              <a:rPr lang="en-US" sz="1200" spc="-3" dirty="0">
                <a:latin typeface="+mn-lt"/>
                <a:cs typeface="Times New Roman"/>
              </a:rPr>
              <a:t> </a:t>
            </a:r>
            <a:r>
              <a:rPr lang="en-US" sz="1200" dirty="0">
                <a:latin typeface="+mn-lt"/>
                <a:cs typeface="Times New Roman"/>
              </a:rPr>
              <a:t>due</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shortage</a:t>
            </a:r>
            <a:r>
              <a:rPr lang="en-US" sz="1200" spc="-10"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facilities</a:t>
            </a:r>
            <a:r>
              <a:rPr lang="en-US" sz="1200" spc="-7" dirty="0">
                <a:latin typeface="+mn-lt"/>
                <a:cs typeface="Times New Roman"/>
              </a:rPr>
              <a:t> </a:t>
            </a:r>
            <a:r>
              <a:rPr lang="en-US" sz="1200" spc="-17" dirty="0">
                <a:latin typeface="+mn-lt"/>
                <a:cs typeface="Times New Roman"/>
              </a:rPr>
              <a:t>and </a:t>
            </a:r>
            <a:r>
              <a:rPr lang="en-US" sz="1200" dirty="0">
                <a:latin typeface="+mn-lt"/>
                <a:cs typeface="Times New Roman"/>
              </a:rPr>
              <a:t>providers</a:t>
            </a:r>
            <a:r>
              <a:rPr lang="en-US" sz="1200" spc="-7"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long</a:t>
            </a:r>
            <a:r>
              <a:rPr lang="en-US" sz="1200" spc="-3" dirty="0">
                <a:latin typeface="+mn-lt"/>
                <a:cs typeface="Times New Roman"/>
              </a:rPr>
              <a:t> </a:t>
            </a:r>
            <a:r>
              <a:rPr lang="en-US" sz="1200" dirty="0">
                <a:latin typeface="+mn-lt"/>
                <a:cs typeface="Times New Roman"/>
              </a:rPr>
              <a:t>distances</a:t>
            </a:r>
            <a:r>
              <a:rPr lang="en-US" sz="1200" spc="-7"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patients</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providers,</a:t>
            </a:r>
            <a:endParaRPr lang="en-US" sz="1200" dirty="0">
              <a:latin typeface="+mn-lt"/>
              <a:cs typeface="Times New Roman"/>
            </a:endParaRPr>
          </a:p>
          <a:p>
            <a:pPr marL="405239" indent="-171450">
              <a:tabLst>
                <a:tab pos="389216" algn="l"/>
                <a:tab pos="389649" algn="l"/>
              </a:tabLst>
            </a:pPr>
            <a:r>
              <a:rPr lang="en-US" sz="1200" dirty="0">
                <a:latin typeface="+mn-lt"/>
                <a:cs typeface="Times New Roman"/>
              </a:rPr>
              <a:t>Limited</a:t>
            </a:r>
            <a:r>
              <a:rPr lang="en-US" sz="1200" spc="-7" dirty="0">
                <a:latin typeface="+mn-lt"/>
                <a:cs typeface="Times New Roman"/>
              </a:rPr>
              <a:t> </a:t>
            </a:r>
            <a:r>
              <a:rPr lang="en-US" sz="1200" dirty="0">
                <a:latin typeface="+mn-lt"/>
                <a:cs typeface="Times New Roman"/>
              </a:rPr>
              <a:t>resources</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personnel,</a:t>
            </a:r>
            <a:endParaRPr lang="en-US" sz="1200" dirty="0">
              <a:latin typeface="+mn-lt"/>
              <a:cs typeface="Times New Roman"/>
            </a:endParaRPr>
          </a:p>
          <a:p>
            <a:pPr marL="405239" indent="-171450">
              <a:tabLst>
                <a:tab pos="389216" algn="l"/>
                <a:tab pos="389649" algn="l"/>
              </a:tabLst>
            </a:pPr>
            <a:r>
              <a:rPr lang="en-US" sz="1200" dirty="0">
                <a:latin typeface="+mn-lt"/>
                <a:cs typeface="Times New Roman"/>
              </a:rPr>
              <a:t>Lack</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mental</a:t>
            </a:r>
            <a:r>
              <a:rPr lang="en-US" sz="1200" spc="-3" dirty="0">
                <a:latin typeface="+mn-lt"/>
                <a:cs typeface="Times New Roman"/>
              </a:rPr>
              <a:t> </a:t>
            </a:r>
            <a:r>
              <a:rPr lang="en-US" sz="1200" dirty="0">
                <a:latin typeface="+mn-lt"/>
                <a:cs typeface="Times New Roman"/>
              </a:rPr>
              <a:t>health</a:t>
            </a:r>
            <a:r>
              <a:rPr lang="en-US" sz="1200" spc="-7" dirty="0">
                <a:latin typeface="+mn-lt"/>
                <a:cs typeface="Times New Roman"/>
              </a:rPr>
              <a:t> services,</a:t>
            </a:r>
            <a:endParaRPr lang="en-US" sz="1200" dirty="0">
              <a:latin typeface="+mn-lt"/>
              <a:cs typeface="Times New Roman"/>
            </a:endParaRPr>
          </a:p>
          <a:p>
            <a:pPr marL="404807" indent="-171450">
              <a:tabLst>
                <a:tab pos="389216" algn="l"/>
                <a:tab pos="389649" algn="l"/>
              </a:tabLst>
            </a:pPr>
            <a:r>
              <a:rPr lang="en-US" sz="1200" dirty="0">
                <a:latin typeface="+mn-lt"/>
                <a:cs typeface="Times New Roman"/>
              </a:rPr>
              <a:t>Insufficient</a:t>
            </a:r>
            <a:r>
              <a:rPr lang="en-US" sz="1200" spc="-14" dirty="0">
                <a:latin typeface="+mn-lt"/>
                <a:cs typeface="Times New Roman"/>
              </a:rPr>
              <a:t> </a:t>
            </a:r>
            <a:r>
              <a:rPr lang="en-US" sz="1200" spc="-7" dirty="0">
                <a:latin typeface="+mn-lt"/>
                <a:cs typeface="Times New Roman"/>
              </a:rPr>
              <a:t>capacity,</a:t>
            </a:r>
            <a:endParaRPr lang="en-US" sz="1200" dirty="0">
              <a:latin typeface="+mn-lt"/>
              <a:cs typeface="Times New Roman"/>
            </a:endParaRPr>
          </a:p>
          <a:p>
            <a:pPr marL="404807" indent="-171450">
              <a:tabLst>
                <a:tab pos="389216" algn="l"/>
                <a:tab pos="389649" algn="l"/>
              </a:tabLst>
            </a:pPr>
            <a:r>
              <a:rPr lang="en-US" sz="1200" dirty="0">
                <a:latin typeface="+mn-lt"/>
                <a:cs typeface="Times New Roman"/>
              </a:rPr>
              <a:t>Lack</a:t>
            </a:r>
            <a:r>
              <a:rPr lang="en-US" sz="1200" spc="-3" dirty="0">
                <a:latin typeface="+mn-lt"/>
                <a:cs typeface="Times New Roman"/>
              </a:rPr>
              <a:t> </a:t>
            </a:r>
            <a:r>
              <a:rPr lang="en-US" sz="1200" dirty="0">
                <a:latin typeface="+mn-lt"/>
                <a:cs typeface="Times New Roman"/>
              </a:rPr>
              <a:t>of </a:t>
            </a:r>
            <a:r>
              <a:rPr lang="en-US" sz="1200" spc="-7" dirty="0">
                <a:latin typeface="+mn-lt"/>
                <a:cs typeface="Times New Roman"/>
              </a:rPr>
              <a:t>transportation,</a:t>
            </a:r>
            <a:endParaRPr lang="en-US" sz="1200" dirty="0">
              <a:latin typeface="+mn-lt"/>
              <a:cs typeface="Times New Roman"/>
            </a:endParaRPr>
          </a:p>
          <a:p>
            <a:pPr marL="404807" indent="-171450">
              <a:tabLst>
                <a:tab pos="389216" algn="l"/>
                <a:tab pos="389649" algn="l"/>
              </a:tabLst>
            </a:pPr>
            <a:r>
              <a:rPr lang="en-US" sz="1200" dirty="0">
                <a:latin typeface="+mn-lt"/>
                <a:cs typeface="Times New Roman"/>
              </a:rPr>
              <a:t>Homelessness</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substandard</a:t>
            </a:r>
            <a:r>
              <a:rPr lang="en-US" sz="1200" spc="-3" dirty="0">
                <a:latin typeface="+mn-lt"/>
                <a:cs typeface="Times New Roman"/>
              </a:rPr>
              <a:t> </a:t>
            </a:r>
            <a:r>
              <a:rPr lang="en-US" sz="1200" spc="-7" dirty="0">
                <a:latin typeface="+mn-lt"/>
                <a:cs typeface="Times New Roman"/>
              </a:rPr>
              <a:t>housing,</a:t>
            </a:r>
            <a:endParaRPr lang="en-US" sz="1200" dirty="0">
              <a:latin typeface="+mn-lt"/>
              <a:cs typeface="Times New Roman"/>
            </a:endParaRPr>
          </a:p>
          <a:p>
            <a:pPr marL="404807" indent="-171450">
              <a:tabLst>
                <a:tab pos="389216" algn="l"/>
                <a:tab pos="389649" algn="l"/>
              </a:tabLst>
            </a:pPr>
            <a:r>
              <a:rPr lang="en-US" sz="1200" dirty="0">
                <a:latin typeface="+mn-lt"/>
                <a:cs typeface="Times New Roman"/>
              </a:rPr>
              <a:t>Stigma</a:t>
            </a:r>
            <a:r>
              <a:rPr lang="en-US" sz="1200" spc="-10"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individual,</a:t>
            </a:r>
            <a:r>
              <a:rPr lang="en-US" sz="1200" spc="-10" dirty="0">
                <a:latin typeface="+mn-lt"/>
                <a:cs typeface="Times New Roman"/>
              </a:rPr>
              <a:t> </a:t>
            </a:r>
            <a:r>
              <a:rPr lang="en-US" sz="1200" dirty="0">
                <a:latin typeface="+mn-lt"/>
                <a:cs typeface="Times New Roman"/>
              </a:rPr>
              <a:t>practitioner,</a:t>
            </a:r>
            <a:r>
              <a:rPr lang="en-US" sz="1200" spc="-10" dirty="0">
                <a:latin typeface="+mn-lt"/>
                <a:cs typeface="Times New Roman"/>
              </a:rPr>
              <a:t> </a:t>
            </a:r>
            <a:r>
              <a:rPr lang="en-US" sz="1200" dirty="0">
                <a:latin typeface="+mn-lt"/>
                <a:cs typeface="Times New Roman"/>
              </a:rPr>
              <a:t>community,</a:t>
            </a:r>
            <a:r>
              <a:rPr lang="en-US" sz="1200" spc="-14"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policymaker</a:t>
            </a:r>
            <a:r>
              <a:rPr lang="en-US" sz="1200" spc="-7" dirty="0">
                <a:latin typeface="+mn-lt"/>
                <a:cs typeface="Times New Roman"/>
              </a:rPr>
              <a:t> level,</a:t>
            </a:r>
            <a:endParaRPr lang="en-US" sz="1200" dirty="0">
              <a:latin typeface="+mn-lt"/>
              <a:cs typeface="Times New Roman"/>
            </a:endParaRPr>
          </a:p>
          <a:p>
            <a:pPr marL="405239" indent="-171450">
              <a:tabLst>
                <a:tab pos="389216" algn="l"/>
                <a:tab pos="389649" algn="l"/>
              </a:tabLst>
            </a:pPr>
            <a:r>
              <a:rPr lang="en-US" sz="1200" dirty="0">
                <a:latin typeface="+mn-lt"/>
                <a:cs typeface="Times New Roman"/>
              </a:rPr>
              <a:t>Confidentiality</a:t>
            </a:r>
            <a:r>
              <a:rPr lang="en-US" sz="1200" spc="-10" dirty="0">
                <a:latin typeface="+mn-lt"/>
                <a:cs typeface="Times New Roman"/>
              </a:rPr>
              <a:t> </a:t>
            </a:r>
            <a:r>
              <a:rPr lang="en-US" sz="1200" spc="-7" dirty="0">
                <a:latin typeface="+mn-lt"/>
                <a:cs typeface="Times New Roman"/>
              </a:rPr>
              <a:t>concerns,</a:t>
            </a:r>
            <a:endParaRPr lang="en-US" sz="1200" dirty="0">
              <a:latin typeface="+mn-lt"/>
              <a:cs typeface="Times New Roman"/>
            </a:endParaRPr>
          </a:p>
          <a:p>
            <a:pPr marL="405239" indent="-171450">
              <a:tabLst>
                <a:tab pos="389216" algn="l"/>
                <a:tab pos="389649" algn="l"/>
              </a:tabLst>
            </a:pPr>
            <a:r>
              <a:rPr lang="en-US" sz="1200" dirty="0">
                <a:latin typeface="+mn-lt"/>
                <a:cs typeface="Times New Roman"/>
              </a:rPr>
              <a:t>Inadequate</a:t>
            </a:r>
            <a:r>
              <a:rPr lang="en-US" sz="1200" spc="-10" dirty="0">
                <a:latin typeface="+mn-lt"/>
                <a:cs typeface="Times New Roman"/>
              </a:rPr>
              <a:t> </a:t>
            </a:r>
            <a:r>
              <a:rPr lang="en-US" sz="1200" spc="-7" dirty="0">
                <a:latin typeface="+mn-lt"/>
                <a:cs typeface="Times New Roman"/>
              </a:rPr>
              <a:t>funding,</a:t>
            </a:r>
            <a:endParaRPr lang="en-US" sz="1200" dirty="0">
              <a:latin typeface="+mn-lt"/>
              <a:cs typeface="Times New Roman"/>
            </a:endParaRPr>
          </a:p>
          <a:p>
            <a:pPr marL="405239" indent="-171450">
              <a:tabLst>
                <a:tab pos="389216" algn="l"/>
                <a:tab pos="389649" algn="l"/>
              </a:tabLst>
            </a:pPr>
            <a:r>
              <a:rPr lang="en-US" sz="1200" dirty="0">
                <a:latin typeface="+mn-lt"/>
                <a:cs typeface="Times New Roman"/>
              </a:rPr>
              <a:t>Inadequate</a:t>
            </a:r>
            <a:r>
              <a:rPr lang="en-US" sz="1200" spc="-3" dirty="0">
                <a:latin typeface="+mn-lt"/>
                <a:cs typeface="Times New Roman"/>
              </a:rPr>
              <a:t> </a:t>
            </a:r>
            <a:r>
              <a:rPr lang="en-US" sz="1200" spc="-7" dirty="0">
                <a:latin typeface="+mn-lt"/>
                <a:cs typeface="Times New Roman"/>
              </a:rPr>
              <a:t>remuneration,</a:t>
            </a:r>
            <a:endParaRPr lang="en-US" sz="1200" dirty="0">
              <a:latin typeface="+mn-lt"/>
              <a:cs typeface="Times New Roman"/>
            </a:endParaRPr>
          </a:p>
          <a:p>
            <a:pPr marL="405239" indent="-171450">
              <a:tabLst>
                <a:tab pos="389216" algn="l"/>
                <a:tab pos="389649" algn="l"/>
              </a:tabLst>
            </a:pPr>
            <a:r>
              <a:rPr lang="en-US" sz="1200" dirty="0">
                <a:latin typeface="+mn-lt"/>
                <a:cs typeface="Times New Roman"/>
              </a:rPr>
              <a:t>Workforce</a:t>
            </a:r>
            <a:r>
              <a:rPr lang="en-US" sz="1200" spc="-3" dirty="0">
                <a:latin typeface="+mn-lt"/>
                <a:cs typeface="Times New Roman"/>
              </a:rPr>
              <a:t> </a:t>
            </a:r>
            <a:r>
              <a:rPr lang="en-US" sz="1200" spc="-7" dirty="0">
                <a:latin typeface="+mn-lt"/>
                <a:cs typeface="Times New Roman"/>
              </a:rPr>
              <a:t>shortages,</a:t>
            </a:r>
            <a:endParaRPr lang="en-US" sz="1200" dirty="0">
              <a:latin typeface="+mn-lt"/>
              <a:cs typeface="Times New Roman"/>
            </a:endParaRPr>
          </a:p>
          <a:p>
            <a:pPr marL="405239" indent="-171450">
              <a:tabLst>
                <a:tab pos="389216" algn="l"/>
                <a:tab pos="389649" algn="l"/>
              </a:tabLst>
            </a:pPr>
            <a:r>
              <a:rPr lang="en-US" sz="1200" dirty="0">
                <a:latin typeface="+mn-lt"/>
                <a:cs typeface="Times New Roman"/>
              </a:rPr>
              <a:t>Inadequate</a:t>
            </a:r>
            <a:r>
              <a:rPr lang="en-US" sz="1200" spc="-3" dirty="0">
                <a:latin typeface="+mn-lt"/>
                <a:cs typeface="Times New Roman"/>
              </a:rPr>
              <a:t> </a:t>
            </a:r>
            <a:r>
              <a:rPr lang="en-US" sz="1200" dirty="0">
                <a:latin typeface="+mn-lt"/>
                <a:cs typeface="Times New Roman"/>
              </a:rPr>
              <a:t>education</a:t>
            </a:r>
            <a:r>
              <a:rPr lang="en-US" sz="1200" spc="-10"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dirty="0">
                <a:latin typeface="+mn-lt"/>
                <a:cs typeface="Times New Roman"/>
              </a:rPr>
              <a:t>medical</a:t>
            </a:r>
            <a:r>
              <a:rPr lang="en-US" sz="1200" spc="-3"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professional</a:t>
            </a:r>
            <a:r>
              <a:rPr lang="en-US" sz="1200" spc="-7" dirty="0">
                <a:latin typeface="+mn-lt"/>
                <a:cs typeface="Times New Roman"/>
              </a:rPr>
              <a:t> </a:t>
            </a:r>
            <a:r>
              <a:rPr lang="en-US" sz="1200" dirty="0">
                <a:latin typeface="+mn-lt"/>
                <a:cs typeface="Times New Roman"/>
              </a:rPr>
              <a:t>schools, </a:t>
            </a:r>
            <a:r>
              <a:rPr lang="en-US" sz="1200" spc="-17" dirty="0">
                <a:latin typeface="+mn-lt"/>
                <a:cs typeface="Times New Roman"/>
              </a:rPr>
              <a:t>and</a:t>
            </a:r>
            <a:endParaRPr lang="en-US" sz="1200" dirty="0">
              <a:latin typeface="+mn-lt"/>
              <a:cs typeface="Times New Roman"/>
            </a:endParaRPr>
          </a:p>
          <a:p>
            <a:pPr marL="405239" indent="-171450">
              <a:tabLst>
                <a:tab pos="389216" algn="l"/>
                <a:tab pos="389649" algn="l"/>
              </a:tabLst>
            </a:pPr>
            <a:r>
              <a:rPr lang="en-US" sz="1200" dirty="0">
                <a:latin typeface="+mn-lt"/>
                <a:cs typeface="Times New Roman"/>
              </a:rPr>
              <a:t>Lack</a:t>
            </a:r>
            <a:r>
              <a:rPr lang="en-US" sz="1200" spc="-10"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pharmacy</a:t>
            </a:r>
            <a:r>
              <a:rPr lang="en-US" sz="1200" spc="-3" dirty="0">
                <a:latin typeface="+mn-lt"/>
                <a:cs typeface="Times New Roman"/>
              </a:rPr>
              <a:t> </a:t>
            </a:r>
            <a:r>
              <a:rPr lang="en-US" sz="1200" dirty="0">
                <a:latin typeface="+mn-lt"/>
                <a:cs typeface="Times New Roman"/>
              </a:rPr>
              <a:t>availability</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7" dirty="0">
                <a:latin typeface="+mn-lt"/>
                <a:cs typeface="Times New Roman"/>
              </a:rPr>
              <a:t>buprenorphine.</a:t>
            </a:r>
            <a:r>
              <a:rPr lang="en-US" sz="1200" spc="-10" baseline="31250" dirty="0">
                <a:latin typeface="+mn-lt"/>
                <a:cs typeface="Times New Roman"/>
              </a:rPr>
              <a:t>21,22,23,24,25,26,27</a:t>
            </a:r>
            <a:endParaRPr lang="en-US" sz="1200" baseline="31250" dirty="0">
              <a:latin typeface="+mn-lt"/>
              <a:cs typeface="Times New Roman"/>
            </a:endParaRPr>
          </a:p>
          <a:p>
            <a:pPr marL="182880" marR="274919" indent="-182880"/>
            <a:r>
              <a:rPr lang="en-US" sz="1200" dirty="0">
                <a:latin typeface="+mn-lt"/>
                <a:cs typeface="Times New Roman"/>
              </a:rPr>
              <a:t>These</a:t>
            </a:r>
            <a:r>
              <a:rPr lang="en-US" sz="1200" spc="-10" dirty="0">
                <a:latin typeface="+mn-lt"/>
                <a:cs typeface="Times New Roman"/>
              </a:rPr>
              <a:t> </a:t>
            </a:r>
            <a:r>
              <a:rPr lang="en-US" sz="1200" dirty="0">
                <a:latin typeface="+mn-lt"/>
                <a:cs typeface="Times New Roman"/>
              </a:rPr>
              <a:t>challenges</a:t>
            </a:r>
            <a:r>
              <a:rPr lang="en-US" sz="1200" spc="-3" dirty="0">
                <a:latin typeface="+mn-lt"/>
                <a:cs typeface="Times New Roman"/>
              </a:rPr>
              <a:t> </a:t>
            </a:r>
            <a:r>
              <a:rPr lang="en-US" sz="1200" dirty="0">
                <a:latin typeface="+mn-lt"/>
                <a:cs typeface="Times New Roman"/>
              </a:rPr>
              <a:t>suggest</a:t>
            </a:r>
            <a:r>
              <a:rPr lang="en-US" sz="1200" spc="-7"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solutions</a:t>
            </a:r>
            <a:r>
              <a:rPr lang="en-US" sz="1200" spc="-3" dirty="0">
                <a:latin typeface="+mn-lt"/>
                <a:cs typeface="Times New Roman"/>
              </a:rPr>
              <a:t> </a:t>
            </a:r>
            <a:r>
              <a:rPr lang="en-US" sz="1200" dirty="0">
                <a:latin typeface="+mn-lt"/>
                <a:cs typeface="Times New Roman"/>
              </a:rPr>
              <a:t>will require</a:t>
            </a:r>
            <a:r>
              <a:rPr lang="en-US" sz="1200" spc="-3" dirty="0">
                <a:latin typeface="+mn-lt"/>
                <a:cs typeface="Times New Roman"/>
              </a:rPr>
              <a:t> </a:t>
            </a:r>
            <a:r>
              <a:rPr lang="en-US" sz="1200" spc="-7" dirty="0">
                <a:latin typeface="+mn-lt"/>
                <a:cs typeface="Times New Roman"/>
              </a:rPr>
              <a:t>cross-</a:t>
            </a:r>
            <a:r>
              <a:rPr lang="en-US" sz="1200" dirty="0">
                <a:latin typeface="+mn-lt"/>
                <a:cs typeface="Times New Roman"/>
              </a:rPr>
              <a:t>sector</a:t>
            </a:r>
            <a:r>
              <a:rPr lang="en-US" sz="1200" spc="-3" dirty="0">
                <a:latin typeface="+mn-lt"/>
                <a:cs typeface="Times New Roman"/>
              </a:rPr>
              <a:t> </a:t>
            </a:r>
            <a:r>
              <a:rPr lang="en-US" sz="1200" dirty="0">
                <a:latin typeface="+mn-lt"/>
                <a:cs typeface="Times New Roman"/>
              </a:rPr>
              <a:t>collaboration</a:t>
            </a:r>
            <a:r>
              <a:rPr lang="en-US" sz="1200" spc="-3"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dirty="0">
                <a:latin typeface="+mn-lt"/>
                <a:cs typeface="Times New Roman"/>
              </a:rPr>
              <a:t>all</a:t>
            </a:r>
            <a:r>
              <a:rPr lang="en-US" sz="1200" spc="-7" dirty="0">
                <a:latin typeface="+mn-lt"/>
                <a:cs typeface="Times New Roman"/>
              </a:rPr>
              <a:t> </a:t>
            </a:r>
            <a:r>
              <a:rPr lang="en-US" sz="1200" dirty="0">
                <a:latin typeface="+mn-lt"/>
                <a:cs typeface="Times New Roman"/>
              </a:rPr>
              <a:t>levels </a:t>
            </a:r>
            <a:r>
              <a:rPr lang="en-US" sz="1200" spc="-17" dirty="0">
                <a:latin typeface="+mn-lt"/>
                <a:cs typeface="Times New Roman"/>
              </a:rPr>
              <a:t>to </a:t>
            </a:r>
            <a:r>
              <a:rPr lang="en-US" sz="1200" dirty="0">
                <a:latin typeface="+mn-lt"/>
                <a:cs typeface="Times New Roman"/>
              </a:rPr>
              <a:t>begin</a:t>
            </a:r>
            <a:r>
              <a:rPr lang="en-US" sz="1200" spc="-3"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address</a:t>
            </a:r>
            <a:r>
              <a:rPr lang="en-US" sz="1200" spc="-3" dirty="0">
                <a:latin typeface="+mn-lt"/>
                <a:cs typeface="Times New Roman"/>
              </a:rPr>
              <a:t> </a:t>
            </a:r>
            <a:r>
              <a:rPr lang="en-US" sz="1200" dirty="0">
                <a:latin typeface="+mn-lt"/>
                <a:cs typeface="Times New Roman"/>
              </a:rPr>
              <a:t>access</a:t>
            </a:r>
            <a:r>
              <a:rPr lang="en-US" sz="1200" spc="-3"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quality of</a:t>
            </a:r>
            <a:r>
              <a:rPr lang="en-US" sz="1200" spc="-3"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spc="-14" dirty="0">
                <a:latin typeface="+mn-lt"/>
                <a:cs typeface="Times New Roman"/>
              </a:rPr>
              <a:t>SUDs.</a:t>
            </a:r>
            <a:endParaRPr lang="en-US" sz="1200" dirty="0">
              <a:latin typeface="+mn-lt"/>
              <a:cs typeface="Times New Roman"/>
            </a:endParaRPr>
          </a:p>
          <a:p>
            <a:pPr marL="182880" marR="122956" indent="-182880"/>
            <a:r>
              <a:rPr lang="en-US" sz="1200" dirty="0">
                <a:latin typeface="+mn-lt"/>
                <a:cs typeface="Times New Roman"/>
              </a:rPr>
              <a:t>In</a:t>
            </a:r>
            <a:r>
              <a:rPr lang="en-US" sz="1200" spc="-7" dirty="0">
                <a:latin typeface="+mn-lt"/>
                <a:cs typeface="Times New Roman"/>
              </a:rPr>
              <a:t> </a:t>
            </a:r>
            <a:r>
              <a:rPr lang="en-US" sz="1200" dirty="0">
                <a:latin typeface="+mn-lt"/>
                <a:cs typeface="Times New Roman"/>
              </a:rPr>
              <a:t>addition,</a:t>
            </a:r>
            <a:r>
              <a:rPr lang="en-US" sz="1200" spc="-10"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large</a:t>
            </a:r>
            <a:r>
              <a:rPr lang="en-US" sz="1200" spc="-3"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who</a:t>
            </a:r>
            <a:r>
              <a:rPr lang="en-US" sz="1200" spc="-3" dirty="0">
                <a:latin typeface="+mn-lt"/>
                <a:cs typeface="Times New Roman"/>
              </a:rPr>
              <a:t> </a:t>
            </a:r>
            <a:r>
              <a:rPr lang="en-US" sz="1200" dirty="0">
                <a:latin typeface="+mn-lt"/>
                <a:cs typeface="Times New Roman"/>
              </a:rPr>
              <a:t>need</a:t>
            </a:r>
            <a:r>
              <a:rPr lang="en-US" sz="1200" spc="-7" dirty="0">
                <a:latin typeface="+mn-lt"/>
                <a:cs typeface="Times New Roman"/>
              </a:rPr>
              <a:t> </a:t>
            </a:r>
            <a:r>
              <a:rPr lang="en-US" sz="1200" dirty="0">
                <a:latin typeface="+mn-lt"/>
                <a:cs typeface="Times New Roman"/>
              </a:rPr>
              <a:t>treatment</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SUD</a:t>
            </a:r>
            <a:r>
              <a:rPr lang="en-US" sz="1200" spc="-7" dirty="0">
                <a:latin typeface="+mn-lt"/>
                <a:cs typeface="Times New Roman"/>
              </a:rPr>
              <a:t> </a:t>
            </a:r>
            <a:r>
              <a:rPr lang="en-US" sz="1200" dirty="0">
                <a:latin typeface="+mn-lt"/>
                <a:cs typeface="Times New Roman"/>
              </a:rPr>
              <a:t>do</a:t>
            </a:r>
            <a:r>
              <a:rPr lang="en-US" sz="1200" spc="-3" dirty="0">
                <a:latin typeface="+mn-lt"/>
                <a:cs typeface="Times New Roman"/>
              </a:rPr>
              <a:t> </a:t>
            </a:r>
            <a:r>
              <a:rPr lang="en-US" sz="1200" dirty="0">
                <a:latin typeface="+mn-lt"/>
                <a:cs typeface="Times New Roman"/>
              </a:rPr>
              <a:t>not</a:t>
            </a:r>
            <a:r>
              <a:rPr lang="en-US" sz="1200" spc="-3" dirty="0">
                <a:latin typeface="+mn-lt"/>
                <a:cs typeface="Times New Roman"/>
              </a:rPr>
              <a:t> </a:t>
            </a:r>
            <a:r>
              <a:rPr lang="en-US" sz="1200" dirty="0">
                <a:latin typeface="+mn-lt"/>
                <a:cs typeface="Times New Roman"/>
              </a:rPr>
              <a:t>seek</a:t>
            </a:r>
            <a:r>
              <a:rPr lang="en-US" sz="1200" spc="-10" dirty="0">
                <a:latin typeface="+mn-lt"/>
                <a:cs typeface="Times New Roman"/>
              </a:rPr>
              <a:t> </a:t>
            </a:r>
            <a:r>
              <a:rPr lang="en-US" sz="1200" dirty="0">
                <a:latin typeface="+mn-lt"/>
                <a:cs typeface="Times New Roman"/>
              </a:rPr>
              <a:t>treatment</a:t>
            </a:r>
            <a:r>
              <a:rPr lang="en-US" sz="1200" spc="-3" dirty="0">
                <a:latin typeface="+mn-lt"/>
                <a:cs typeface="Times New Roman"/>
              </a:rPr>
              <a:t> </a:t>
            </a:r>
            <a:r>
              <a:rPr lang="en-US" sz="1200" spc="-17" dirty="0">
                <a:latin typeface="+mn-lt"/>
                <a:cs typeface="Times New Roman"/>
              </a:rPr>
              <a:t>and </a:t>
            </a:r>
            <a:r>
              <a:rPr lang="en-US" sz="1200" dirty="0">
                <a:latin typeface="+mn-lt"/>
                <a:cs typeface="Times New Roman"/>
              </a:rPr>
              <a:t>fewer</a:t>
            </a:r>
            <a:r>
              <a:rPr lang="en-US" sz="1200" spc="-14" dirty="0">
                <a:latin typeface="+mn-lt"/>
                <a:cs typeface="Times New Roman"/>
              </a:rPr>
              <a:t> </a:t>
            </a:r>
            <a:r>
              <a:rPr lang="en-US" sz="1200" dirty="0">
                <a:latin typeface="+mn-lt"/>
                <a:cs typeface="Times New Roman"/>
              </a:rPr>
              <a:t>receive</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help</a:t>
            </a:r>
            <a:r>
              <a:rPr lang="en-US" sz="1200" spc="-3" dirty="0">
                <a:latin typeface="+mn-lt"/>
                <a:cs typeface="Times New Roman"/>
              </a:rPr>
              <a:t> </a:t>
            </a:r>
            <a:r>
              <a:rPr lang="en-US" sz="1200" dirty="0">
                <a:latin typeface="+mn-lt"/>
                <a:cs typeface="Times New Roman"/>
              </a:rPr>
              <a:t>they</a:t>
            </a:r>
            <a:r>
              <a:rPr lang="en-US" sz="1200" spc="-7" dirty="0">
                <a:latin typeface="+mn-lt"/>
                <a:cs typeface="Times New Roman"/>
              </a:rPr>
              <a:t> </a:t>
            </a:r>
            <a:r>
              <a:rPr lang="en-US" sz="1200" dirty="0">
                <a:latin typeface="+mn-lt"/>
                <a:cs typeface="Times New Roman"/>
              </a:rPr>
              <a:t>need,</a:t>
            </a:r>
            <a:r>
              <a:rPr lang="en-US" sz="1200" spc="-3" dirty="0">
                <a:latin typeface="+mn-lt"/>
                <a:cs typeface="Times New Roman"/>
              </a:rPr>
              <a:t> </a:t>
            </a:r>
            <a:r>
              <a:rPr lang="en-US" sz="1200" dirty="0">
                <a:latin typeface="+mn-lt"/>
                <a:cs typeface="Times New Roman"/>
              </a:rPr>
              <a:t>especially</a:t>
            </a:r>
            <a:r>
              <a:rPr lang="en-US" sz="1200" spc="-3" dirty="0">
                <a:latin typeface="+mn-lt"/>
                <a:cs typeface="Times New Roman"/>
              </a:rPr>
              <a:t> </a:t>
            </a:r>
            <a:r>
              <a:rPr lang="en-US" sz="1200" dirty="0">
                <a:latin typeface="+mn-lt"/>
                <a:cs typeface="Times New Roman"/>
              </a:rPr>
              <a:t>among</a:t>
            </a:r>
            <a:r>
              <a:rPr lang="en-US" sz="1200" spc="-7" dirty="0">
                <a:latin typeface="+mn-lt"/>
                <a:cs typeface="Times New Roman"/>
              </a:rPr>
              <a:t> </a:t>
            </a:r>
            <a:r>
              <a:rPr lang="en-US" sz="1200" dirty="0">
                <a:latin typeface="+mn-lt"/>
                <a:cs typeface="Times New Roman"/>
              </a:rPr>
              <a:t>African</a:t>
            </a:r>
            <a:r>
              <a:rPr lang="en-US" sz="1200" spc="-10" dirty="0">
                <a:latin typeface="+mn-lt"/>
                <a:cs typeface="Times New Roman"/>
              </a:rPr>
              <a:t> </a:t>
            </a:r>
            <a:r>
              <a:rPr lang="en-US" sz="1200" dirty="0">
                <a:latin typeface="+mn-lt"/>
                <a:cs typeface="Times New Roman"/>
              </a:rPr>
              <a:t>American,</a:t>
            </a:r>
            <a:r>
              <a:rPr lang="en-US" sz="1200" spc="-14" dirty="0">
                <a:latin typeface="+mn-lt"/>
                <a:cs typeface="Times New Roman"/>
              </a:rPr>
              <a:t> </a:t>
            </a:r>
            <a:r>
              <a:rPr lang="en-US" sz="1200" dirty="0">
                <a:latin typeface="+mn-lt"/>
                <a:cs typeface="Times New Roman"/>
              </a:rPr>
              <a:t>Asian,</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spc="-7" dirty="0">
                <a:latin typeface="+mn-lt"/>
                <a:cs typeface="Times New Roman"/>
              </a:rPr>
              <a:t>Hispanic </a:t>
            </a:r>
            <a:r>
              <a:rPr lang="en-US" sz="1200" dirty="0">
                <a:latin typeface="+mn-lt"/>
                <a:cs typeface="Times New Roman"/>
              </a:rPr>
              <a:t>groups.</a:t>
            </a:r>
            <a:r>
              <a:rPr lang="en-US" sz="1200" spc="-14" dirty="0">
                <a:latin typeface="+mn-lt"/>
                <a:cs typeface="Times New Roman"/>
              </a:rPr>
              <a:t> </a:t>
            </a:r>
            <a:r>
              <a:rPr lang="en-US" sz="1200" dirty="0">
                <a:latin typeface="+mn-lt"/>
                <a:cs typeface="Times New Roman"/>
              </a:rPr>
              <a:t>Barriers</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include</a:t>
            </a:r>
            <a:r>
              <a:rPr lang="en-US" sz="1200" spc="-3" dirty="0">
                <a:latin typeface="+mn-lt"/>
                <a:cs typeface="Times New Roman"/>
              </a:rPr>
              <a:t> </a:t>
            </a:r>
            <a:r>
              <a:rPr lang="en-US" sz="1200" dirty="0">
                <a:latin typeface="+mn-lt"/>
                <a:cs typeface="Times New Roman"/>
              </a:rPr>
              <a:t>lack</a:t>
            </a:r>
            <a:r>
              <a:rPr lang="en-US" sz="1200" spc="-10"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dirty="0">
                <a:latin typeface="+mn-lt"/>
                <a:cs typeface="Times New Roman"/>
              </a:rPr>
              <a:t>cost,</a:t>
            </a:r>
            <a:r>
              <a:rPr lang="en-US" sz="1200" spc="-3" dirty="0">
                <a:latin typeface="+mn-lt"/>
                <a:cs typeface="Times New Roman"/>
              </a:rPr>
              <a:t> </a:t>
            </a:r>
            <a:r>
              <a:rPr lang="en-US" sz="1200" dirty="0">
                <a:latin typeface="+mn-lt"/>
                <a:cs typeface="Times New Roman"/>
              </a:rPr>
              <a:t>stigmatization</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substance</a:t>
            </a:r>
            <a:r>
              <a:rPr lang="en-US" sz="1200" spc="-3" dirty="0">
                <a:latin typeface="+mn-lt"/>
                <a:cs typeface="Times New Roman"/>
              </a:rPr>
              <a:t> </a:t>
            </a:r>
            <a:r>
              <a:rPr lang="en-US" sz="1200" dirty="0">
                <a:latin typeface="Times New Roman"/>
                <a:cs typeface="Times New Roman"/>
              </a:rPr>
              <a:t>use</a:t>
            </a:r>
            <a:r>
              <a:rPr lang="en-US" sz="1200" spc="-3" dirty="0">
                <a:latin typeface="Times New Roman"/>
                <a:cs typeface="Times New Roman"/>
              </a:rPr>
              <a:t> </a:t>
            </a:r>
            <a:r>
              <a:rPr lang="en-US" sz="1200" spc="-17" dirty="0">
                <a:latin typeface="Times New Roman"/>
                <a:cs typeface="Times New Roman"/>
              </a:rPr>
              <a:t>and </a:t>
            </a:r>
            <a:r>
              <a:rPr lang="en-US" sz="1200" dirty="0">
                <a:latin typeface="Times New Roman"/>
                <a:cs typeface="Times New Roman"/>
              </a:rPr>
              <a:t>mental</a:t>
            </a:r>
            <a:r>
              <a:rPr lang="en-US" sz="1200" spc="-17" dirty="0">
                <a:latin typeface="Times New Roman"/>
                <a:cs typeface="Times New Roman"/>
              </a:rPr>
              <a:t> </a:t>
            </a:r>
            <a:r>
              <a:rPr lang="en-US" sz="1200" dirty="0">
                <a:latin typeface="Times New Roman"/>
                <a:cs typeface="Times New Roman"/>
              </a:rPr>
              <a:t>illness,</a:t>
            </a:r>
            <a:r>
              <a:rPr lang="en-US" sz="1200" spc="-7" dirty="0">
                <a:latin typeface="Times New Roman"/>
                <a:cs typeface="Times New Roman"/>
              </a:rPr>
              <a:t> </a:t>
            </a:r>
            <a:r>
              <a:rPr lang="en-US" sz="1200" dirty="0">
                <a:latin typeface="Times New Roman"/>
                <a:cs typeface="Times New Roman"/>
              </a:rPr>
              <a:t>multicultural</a:t>
            </a:r>
            <a:r>
              <a:rPr lang="en-US" sz="1200" spc="-7" dirty="0">
                <a:latin typeface="Times New Roman"/>
                <a:cs typeface="Times New Roman"/>
              </a:rPr>
              <a:t> </a:t>
            </a:r>
            <a:r>
              <a:rPr lang="en-US" sz="1200" dirty="0">
                <a:latin typeface="Times New Roman"/>
                <a:cs typeface="Times New Roman"/>
              </a:rPr>
              <a:t>factors,</a:t>
            </a:r>
            <a:r>
              <a:rPr lang="en-US" sz="1200" spc="-14" dirty="0">
                <a:latin typeface="Times New Roman"/>
                <a:cs typeface="Times New Roman"/>
              </a:rPr>
              <a:t> </a:t>
            </a:r>
            <a:r>
              <a:rPr lang="en-US" sz="1200" dirty="0">
                <a:latin typeface="Times New Roman"/>
                <a:cs typeface="Times New Roman"/>
              </a:rPr>
              <a:t>and</a:t>
            </a:r>
            <a:r>
              <a:rPr lang="en-US" sz="1200" spc="-7" dirty="0">
                <a:latin typeface="Times New Roman"/>
                <a:cs typeface="Times New Roman"/>
              </a:rPr>
              <a:t> </a:t>
            </a:r>
            <a:r>
              <a:rPr lang="en-US" sz="1200" dirty="0">
                <a:latin typeface="Times New Roman"/>
                <a:cs typeface="Times New Roman"/>
              </a:rPr>
              <a:t>provider</a:t>
            </a:r>
            <a:r>
              <a:rPr lang="en-US" sz="1200" spc="-10" dirty="0">
                <a:latin typeface="Times New Roman"/>
                <a:cs typeface="Times New Roman"/>
              </a:rPr>
              <a:t> </a:t>
            </a:r>
            <a:r>
              <a:rPr lang="en-US" sz="1200" dirty="0">
                <a:latin typeface="Times New Roman"/>
                <a:cs typeface="Times New Roman"/>
              </a:rPr>
              <a:t>unwillingness</a:t>
            </a:r>
            <a:r>
              <a:rPr lang="en-US" sz="1200" spc="-7" dirty="0">
                <a:latin typeface="Times New Roman"/>
                <a:cs typeface="Times New Roman"/>
              </a:rPr>
              <a:t> </a:t>
            </a:r>
            <a:r>
              <a:rPr lang="en-US" sz="1200" dirty="0">
                <a:latin typeface="Times New Roman"/>
                <a:cs typeface="Times New Roman"/>
              </a:rPr>
              <a:t>to</a:t>
            </a:r>
            <a:r>
              <a:rPr lang="en-US" sz="1200" spc="-7" dirty="0">
                <a:latin typeface="Times New Roman"/>
                <a:cs typeface="Times New Roman"/>
              </a:rPr>
              <a:t> </a:t>
            </a:r>
            <a:r>
              <a:rPr lang="en-US" sz="1200" dirty="0">
                <a:latin typeface="Times New Roman"/>
                <a:cs typeface="Times New Roman"/>
              </a:rPr>
              <a:t>prescribe</a:t>
            </a:r>
            <a:r>
              <a:rPr lang="en-US" sz="1200" spc="-7" dirty="0">
                <a:latin typeface="Times New Roman"/>
                <a:cs typeface="Times New Roman"/>
              </a:rPr>
              <a:t> MOUD.</a:t>
            </a:r>
            <a:r>
              <a:rPr lang="en-US" sz="1200" spc="-10" baseline="31250" dirty="0">
                <a:latin typeface="Times New Roman"/>
                <a:cs typeface="Times New Roman"/>
              </a:rPr>
              <a:t>28,29,30,31</a:t>
            </a: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103</a:t>
            </a:fld>
            <a:endParaRPr lang="en-US"/>
          </a:p>
        </p:txBody>
      </p:sp>
    </p:spTree>
    <p:extLst>
      <p:ext uri="{BB962C8B-B14F-4D97-AF65-F5344CB8AC3E}">
        <p14:creationId xmlns:p14="http://schemas.microsoft.com/office/powerpoint/2010/main" val="29321998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57600"/>
            <a:ext cx="6400800" cy="4953000"/>
          </a:xfrm>
        </p:spPr>
        <p:txBody>
          <a:bodyPr/>
          <a:lstStyle/>
          <a:p>
            <a:pPr marL="0" indent="0">
              <a:buNone/>
            </a:pPr>
            <a:r>
              <a:rPr lang="en-US" sz="1200" b="1" spc="-7" dirty="0">
                <a:latin typeface="+mn-lt"/>
                <a:cs typeface="Arial"/>
              </a:rPr>
              <a:t>Findings</a:t>
            </a:r>
            <a:endParaRPr lang="en-US" sz="1200" dirty="0">
              <a:latin typeface="+mn-lt"/>
              <a:cs typeface="Arial"/>
            </a:endParaRPr>
          </a:p>
          <a:p>
            <a:pPr marL="182880" marR="96546" indent="-182880"/>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figures</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substance</a:t>
            </a:r>
            <a:r>
              <a:rPr lang="en-US" sz="1200" spc="-3" dirty="0">
                <a:latin typeface="+mn-lt"/>
                <a:cs typeface="Times New Roman"/>
              </a:rPr>
              <a:t> </a:t>
            </a:r>
            <a:r>
              <a:rPr lang="en-US" sz="1200" dirty="0">
                <a:latin typeface="+mn-lt"/>
                <a:cs typeface="Times New Roman"/>
              </a:rPr>
              <a:t>use</a:t>
            </a:r>
            <a:r>
              <a:rPr lang="en-US" sz="1200" spc="-3" dirty="0">
                <a:latin typeface="+mn-lt"/>
                <a:cs typeface="Times New Roman"/>
              </a:rPr>
              <a:t> </a:t>
            </a:r>
            <a:r>
              <a:rPr lang="en-US" sz="1200" dirty="0">
                <a:latin typeface="+mn-lt"/>
                <a:cs typeface="Times New Roman"/>
              </a:rPr>
              <a:t>disorder</a:t>
            </a:r>
            <a:r>
              <a:rPr lang="en-US" sz="1200" spc="-7" dirty="0">
                <a:latin typeface="+mn-lt"/>
                <a:cs typeface="Times New Roman"/>
              </a:rPr>
              <a:t> </a:t>
            </a:r>
            <a:r>
              <a:rPr lang="en-US" sz="1200" dirty="0">
                <a:latin typeface="+mn-lt"/>
                <a:cs typeface="Times New Roman"/>
              </a:rPr>
              <a:t>section</a:t>
            </a:r>
            <a:r>
              <a:rPr lang="en-US" sz="1200" spc="-10"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NHQDR</a:t>
            </a:r>
            <a:r>
              <a:rPr lang="en-US" sz="1200" spc="-10" dirty="0">
                <a:latin typeface="+mn-lt"/>
                <a:cs typeface="Times New Roman"/>
              </a:rPr>
              <a:t> </a:t>
            </a:r>
            <a:r>
              <a:rPr lang="en-US" sz="1200" dirty="0">
                <a:latin typeface="+mn-lt"/>
                <a:cs typeface="Times New Roman"/>
              </a:rPr>
              <a:t>illustrate</a:t>
            </a:r>
            <a:r>
              <a:rPr lang="en-US" sz="1200" spc="-3" dirty="0">
                <a:latin typeface="+mn-lt"/>
                <a:cs typeface="Times New Roman"/>
              </a:rPr>
              <a:t> </a:t>
            </a:r>
            <a:r>
              <a:rPr lang="en-US" sz="1200" dirty="0">
                <a:latin typeface="+mn-lt"/>
                <a:cs typeface="Times New Roman"/>
              </a:rPr>
              <a:t>significant</a:t>
            </a:r>
            <a:r>
              <a:rPr lang="en-US" sz="1200" spc="-7" dirty="0">
                <a:latin typeface="+mn-lt"/>
                <a:cs typeface="Times New Roman"/>
              </a:rPr>
              <a:t> </a:t>
            </a:r>
            <a:r>
              <a:rPr lang="en-US" sz="1200" dirty="0">
                <a:latin typeface="+mn-lt"/>
                <a:cs typeface="Times New Roman"/>
              </a:rPr>
              <a:t>trends</a:t>
            </a:r>
            <a:r>
              <a:rPr lang="en-US" sz="1200" spc="-3" dirty="0">
                <a:latin typeface="+mn-lt"/>
                <a:cs typeface="Times New Roman"/>
              </a:rPr>
              <a:t> </a:t>
            </a:r>
            <a:r>
              <a:rPr lang="en-US" sz="1200" spc="-14" dirty="0">
                <a:latin typeface="+mn-lt"/>
                <a:cs typeface="Times New Roman"/>
              </a:rPr>
              <a:t>over </a:t>
            </a:r>
            <a:r>
              <a:rPr lang="en-US" sz="1200" dirty="0">
                <a:latin typeface="+mn-lt"/>
                <a:cs typeface="Times New Roman"/>
              </a:rPr>
              <a:t>time</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most</a:t>
            </a:r>
            <a:r>
              <a:rPr lang="en-US" sz="1200" spc="-3" dirty="0">
                <a:latin typeface="+mn-lt"/>
                <a:cs typeface="Times New Roman"/>
              </a:rPr>
              <a:t> </a:t>
            </a:r>
            <a:r>
              <a:rPr lang="en-US" sz="1200" dirty="0">
                <a:latin typeface="+mn-lt"/>
                <a:cs typeface="Times New Roman"/>
              </a:rPr>
              <a:t>significant</a:t>
            </a:r>
            <a:r>
              <a:rPr lang="en-US" sz="1200" spc="-3" dirty="0">
                <a:latin typeface="+mn-lt"/>
                <a:cs typeface="Times New Roman"/>
              </a:rPr>
              <a:t> </a:t>
            </a:r>
            <a:r>
              <a:rPr lang="en-US" sz="1200" dirty="0">
                <a:latin typeface="+mn-lt"/>
                <a:cs typeface="Times New Roman"/>
              </a:rPr>
              <a:t>disparities in</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most</a:t>
            </a:r>
            <a:r>
              <a:rPr lang="en-US" sz="1200" spc="-3" dirty="0">
                <a:latin typeface="+mn-lt"/>
                <a:cs typeface="Times New Roman"/>
              </a:rPr>
              <a:t> </a:t>
            </a:r>
            <a:r>
              <a:rPr lang="en-US" sz="1200" dirty="0">
                <a:latin typeface="+mn-lt"/>
                <a:cs typeface="Times New Roman"/>
              </a:rPr>
              <a:t>recent</a:t>
            </a:r>
            <a:r>
              <a:rPr lang="en-US" sz="1200" spc="-3"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year. For</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deeper</a:t>
            </a:r>
            <a:r>
              <a:rPr lang="en-US" sz="1200" spc="-7" dirty="0">
                <a:latin typeface="+mn-lt"/>
                <a:cs typeface="Times New Roman"/>
              </a:rPr>
              <a:t> </a:t>
            </a:r>
            <a:r>
              <a:rPr lang="en-US" sz="1200" dirty="0">
                <a:latin typeface="+mn-lt"/>
                <a:cs typeface="Times New Roman"/>
              </a:rPr>
              <a:t>look</a:t>
            </a:r>
            <a:r>
              <a:rPr lang="en-US" sz="1200" spc="-3" dirty="0">
                <a:latin typeface="+mn-lt"/>
                <a:cs typeface="Times New Roman"/>
              </a:rPr>
              <a:t> </a:t>
            </a:r>
            <a:r>
              <a:rPr lang="en-US" sz="1200" dirty="0">
                <a:latin typeface="+mn-lt"/>
                <a:cs typeface="Times New Roman"/>
              </a:rPr>
              <a:t>at </a:t>
            </a:r>
            <a:r>
              <a:rPr lang="en-US" sz="1200" spc="-17" dirty="0">
                <a:latin typeface="+mn-lt"/>
                <a:cs typeface="Times New Roman"/>
              </a:rPr>
              <a:t>the </a:t>
            </a:r>
            <a:r>
              <a:rPr lang="en-US" sz="1200" dirty="0">
                <a:latin typeface="+mn-lt"/>
                <a:cs typeface="Times New Roman"/>
              </a:rPr>
              <a:t>disparities</a:t>
            </a:r>
            <a:r>
              <a:rPr lang="en-US" sz="1200" spc="-14" dirty="0">
                <a:latin typeface="+mn-lt"/>
                <a:cs typeface="Times New Roman"/>
              </a:rPr>
              <a:t> </a:t>
            </a:r>
            <a:r>
              <a:rPr lang="en-US" sz="1200" dirty="0">
                <a:latin typeface="+mn-lt"/>
                <a:cs typeface="Times New Roman"/>
              </a:rPr>
              <a:t>by</a:t>
            </a:r>
            <a:r>
              <a:rPr lang="en-US" sz="1200" spc="-10" dirty="0">
                <a:latin typeface="+mn-lt"/>
                <a:cs typeface="Times New Roman"/>
              </a:rPr>
              <a:t> </a:t>
            </a:r>
            <a:r>
              <a:rPr lang="en-US" sz="1200" dirty="0">
                <a:latin typeface="+mn-lt"/>
                <a:cs typeface="Times New Roman"/>
              </a:rPr>
              <a:t>geographic</a:t>
            </a:r>
            <a:r>
              <a:rPr lang="en-US" sz="1200" spc="-7" dirty="0">
                <a:latin typeface="+mn-lt"/>
                <a:cs typeface="Times New Roman"/>
              </a:rPr>
              <a:t> </a:t>
            </a:r>
            <a:r>
              <a:rPr lang="en-US" sz="1200" dirty="0">
                <a:latin typeface="+mn-lt"/>
                <a:cs typeface="Times New Roman"/>
              </a:rPr>
              <a:t>location,</a:t>
            </a:r>
            <a:r>
              <a:rPr lang="en-US" sz="1200" spc="-7" dirty="0">
                <a:latin typeface="+mn-lt"/>
                <a:cs typeface="Times New Roman"/>
              </a:rPr>
              <a:t> </a:t>
            </a:r>
            <a:r>
              <a:rPr lang="en-US" sz="1200" dirty="0">
                <a:latin typeface="+mn-lt"/>
                <a:cs typeface="Times New Roman"/>
              </a:rPr>
              <a:t>statistics</a:t>
            </a:r>
            <a:r>
              <a:rPr lang="en-US" sz="1200" spc="-7" dirty="0">
                <a:latin typeface="+mn-lt"/>
                <a:cs typeface="Times New Roman"/>
              </a:rPr>
              <a:t> </a:t>
            </a:r>
            <a:r>
              <a:rPr lang="en-US" sz="1200" dirty="0">
                <a:latin typeface="+mn-lt"/>
                <a:cs typeface="Times New Roman"/>
              </a:rPr>
              <a:t>about</a:t>
            </a:r>
            <a:r>
              <a:rPr lang="en-US" sz="1200" spc="-7" dirty="0">
                <a:latin typeface="+mn-lt"/>
                <a:cs typeface="Times New Roman"/>
              </a:rPr>
              <a:t> </a:t>
            </a:r>
            <a:r>
              <a:rPr lang="en-US" sz="1200" dirty="0">
                <a:latin typeface="+mn-lt"/>
                <a:cs typeface="Times New Roman"/>
              </a:rPr>
              <a:t>rural/urban</a:t>
            </a:r>
            <a:r>
              <a:rPr lang="en-US" sz="1200" spc="-10" dirty="0">
                <a:latin typeface="+mn-lt"/>
                <a:cs typeface="Times New Roman"/>
              </a:rPr>
              <a:t> </a:t>
            </a:r>
            <a:r>
              <a:rPr lang="en-US" sz="1200" dirty="0">
                <a:latin typeface="+mn-lt"/>
                <a:cs typeface="Times New Roman"/>
              </a:rPr>
              <a:t>location</a:t>
            </a:r>
            <a:r>
              <a:rPr lang="en-US" sz="1200" spc="-7" dirty="0">
                <a:latin typeface="+mn-lt"/>
                <a:cs typeface="Times New Roman"/>
              </a:rPr>
              <a:t> </a:t>
            </a:r>
            <a:r>
              <a:rPr lang="en-US" sz="1200" dirty="0">
                <a:latin typeface="+mn-lt"/>
                <a:cs typeface="Times New Roman"/>
              </a:rPr>
              <a:t>are</a:t>
            </a:r>
            <a:r>
              <a:rPr lang="en-US" sz="1200" spc="-10" dirty="0">
                <a:latin typeface="+mn-lt"/>
                <a:cs typeface="Times New Roman"/>
              </a:rPr>
              <a:t> </a:t>
            </a:r>
            <a:r>
              <a:rPr lang="en-US" sz="1200" dirty="0">
                <a:latin typeface="+mn-lt"/>
                <a:cs typeface="Times New Roman"/>
              </a:rPr>
              <a:t>also</a:t>
            </a:r>
            <a:r>
              <a:rPr lang="en-US" sz="1200" spc="-7" dirty="0">
                <a:latin typeface="+mn-lt"/>
                <a:cs typeface="Times New Roman"/>
              </a:rPr>
              <a:t> </a:t>
            </a:r>
            <a:r>
              <a:rPr lang="en-US" sz="1200" dirty="0">
                <a:latin typeface="+mn-lt"/>
                <a:cs typeface="Times New Roman"/>
              </a:rPr>
              <a:t>included</a:t>
            </a:r>
            <a:r>
              <a:rPr lang="en-US" sz="1200" spc="-7" dirty="0">
                <a:latin typeface="+mn-lt"/>
                <a:cs typeface="Times New Roman"/>
              </a:rPr>
              <a:t> where </a:t>
            </a:r>
            <a:r>
              <a:rPr lang="en-US" sz="1200" dirty="0">
                <a:latin typeface="+mn-lt"/>
                <a:cs typeface="Times New Roman"/>
              </a:rPr>
              <a:t>data</a:t>
            </a:r>
            <a:r>
              <a:rPr lang="en-US" sz="1200" spc="-14"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available.</a:t>
            </a:r>
            <a:r>
              <a:rPr lang="en-US" sz="1200" spc="-14"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addition,</a:t>
            </a:r>
            <a:r>
              <a:rPr lang="en-US" sz="1200" spc="-3" dirty="0">
                <a:latin typeface="+mn-lt"/>
                <a:cs typeface="Times New Roman"/>
              </a:rPr>
              <a:t> </a:t>
            </a:r>
            <a:r>
              <a:rPr lang="en-US" sz="1200" dirty="0">
                <a:latin typeface="+mn-lt"/>
                <a:cs typeface="Times New Roman"/>
              </a:rPr>
              <a:t>bivariate</a:t>
            </a:r>
            <a:r>
              <a:rPr lang="en-US" sz="1200" spc="-7" dirty="0">
                <a:latin typeface="+mn-lt"/>
                <a:cs typeface="Times New Roman"/>
              </a:rPr>
              <a:t> </a:t>
            </a:r>
            <a:r>
              <a:rPr lang="en-US" sz="1200" dirty="0">
                <a:latin typeface="+mn-lt"/>
                <a:cs typeface="Times New Roman"/>
              </a:rPr>
              <a:t>analyses</a:t>
            </a:r>
            <a:r>
              <a:rPr lang="en-US" sz="1200" spc="-3" dirty="0">
                <a:latin typeface="+mn-lt"/>
                <a:cs typeface="Times New Roman"/>
              </a:rPr>
              <a:t> </a:t>
            </a:r>
            <a:r>
              <a:rPr lang="en-US" sz="1200" dirty="0">
                <a:latin typeface="+mn-lt"/>
                <a:cs typeface="Times New Roman"/>
              </a:rPr>
              <a:t>are</a:t>
            </a:r>
            <a:r>
              <a:rPr lang="en-US" sz="1200" spc="-7" dirty="0">
                <a:latin typeface="+mn-lt"/>
                <a:cs typeface="Times New Roman"/>
              </a:rPr>
              <a:t> </a:t>
            </a:r>
            <a:r>
              <a:rPr lang="en-US" sz="1200" dirty="0">
                <a:latin typeface="+mn-lt"/>
                <a:cs typeface="Times New Roman"/>
              </a:rPr>
              <a:t>shown</a:t>
            </a:r>
            <a:r>
              <a:rPr lang="en-US" sz="1200" spc="-7" dirty="0">
                <a:latin typeface="+mn-lt"/>
                <a:cs typeface="Times New Roman"/>
              </a:rPr>
              <a:t> </a:t>
            </a:r>
            <a:r>
              <a:rPr lang="en-US" sz="1200" dirty="0">
                <a:latin typeface="+mn-lt"/>
                <a:cs typeface="Times New Roman"/>
              </a:rPr>
              <a:t>when</a:t>
            </a:r>
            <a:r>
              <a:rPr lang="en-US" sz="1200" spc="-3" dirty="0">
                <a:latin typeface="+mn-lt"/>
                <a:cs typeface="Times New Roman"/>
              </a:rPr>
              <a:t> </a:t>
            </a:r>
            <a:r>
              <a:rPr lang="en-US" sz="1200" dirty="0">
                <a:latin typeface="+mn-lt"/>
                <a:cs typeface="Times New Roman"/>
              </a:rPr>
              <a:t>such</a:t>
            </a:r>
            <a:r>
              <a:rPr lang="en-US" sz="1200" spc="-7" dirty="0">
                <a:latin typeface="+mn-lt"/>
                <a:cs typeface="Times New Roman"/>
              </a:rPr>
              <a:t> </a:t>
            </a:r>
            <a:r>
              <a:rPr lang="en-US" sz="1200" dirty="0">
                <a:latin typeface="+mn-lt"/>
                <a:cs typeface="Times New Roman"/>
              </a:rPr>
              <a:t>analyses</a:t>
            </a:r>
            <a:r>
              <a:rPr lang="en-US" sz="1200" spc="-3"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spc="-7" dirty="0">
                <a:latin typeface="+mn-lt"/>
                <a:cs typeface="Times New Roman"/>
              </a:rPr>
              <a:t>possible.</a:t>
            </a:r>
          </a:p>
          <a:p>
            <a:pPr marL="0" marR="96546" indent="0">
              <a:buNone/>
            </a:pPr>
            <a:r>
              <a:rPr lang="en-US" sz="1200" b="1" spc="-7" dirty="0">
                <a:latin typeface="+mn-lt"/>
                <a:cs typeface="Times New Roman"/>
              </a:rPr>
              <a:t>Source and Notes for Figures</a:t>
            </a:r>
          </a:p>
          <a:p>
            <a:pPr marL="182880" marR="96546" lvl="0" indent="-182880" algn="l" defTabSz="914400" rtl="0" eaLnBrk="1" fontAlgn="auto" latinLnBrk="0" hangingPunct="1">
              <a:buClrTx/>
              <a:buSzTx/>
              <a:tabLst/>
              <a:defRPr/>
            </a:pPr>
            <a:r>
              <a:rPr lang="en-US" sz="1200" b="1" spc="-7" dirty="0">
                <a:latin typeface="+mn-lt"/>
                <a:cs typeface="Times New Roman"/>
              </a:rPr>
              <a:t>Top figure: </a:t>
            </a:r>
          </a:p>
          <a:p>
            <a:pPr marL="182880" marR="96546" lvl="0" indent="-182880" algn="l" defTabSz="914400" rtl="0" eaLnBrk="1" fontAlgn="auto" latinLnBrk="0" hangingPunct="1">
              <a:buClrTx/>
              <a:buSzTx/>
              <a:tabLst/>
              <a:defRPr/>
            </a:pPr>
            <a:r>
              <a:rPr lang="en-US" sz="1200" b="1" dirty="0">
                <a:effectLst/>
                <a:latin typeface="+mn-lt"/>
                <a:ea typeface="Times New Roman" panose="02020603050405020304" pitchFamily="18" charset="0"/>
              </a:rPr>
              <a:t>Source:</a:t>
            </a:r>
            <a:r>
              <a:rPr lang="en-US" sz="1200" dirty="0">
                <a:effectLst/>
                <a:latin typeface="+mn-lt"/>
                <a:ea typeface="Times New Roman" panose="02020603050405020304" pitchFamily="18" charset="0"/>
              </a:rPr>
              <a:t> Substance Abuse and Mental Health Services Administration, National Survey on Drug Use and Health, 2015-2019.</a:t>
            </a:r>
          </a:p>
          <a:p>
            <a:pPr marL="249380" marR="96546" lvl="0" indent="-171450" algn="l" defTabSz="914400" rtl="0" eaLnBrk="1" fontAlgn="auto" latinLnBrk="0" hangingPunct="1">
              <a:buClrTx/>
              <a:buSzTx/>
              <a:tabLst/>
              <a:defRPr/>
            </a:pPr>
            <a:endParaRPr lang="en-US" sz="1200" b="1" spc="-7" dirty="0">
              <a:effectLst/>
              <a:latin typeface="+mn-lt"/>
              <a:cs typeface="Times New Roman"/>
            </a:endParaRPr>
          </a:p>
          <a:p>
            <a:pPr marL="182880" marR="96546" lvl="0" indent="-182880" algn="l" defTabSz="914400" rtl="0" eaLnBrk="1" fontAlgn="auto" latinLnBrk="0" hangingPunct="1">
              <a:buClrTx/>
              <a:buSzTx/>
              <a:tabLst/>
              <a:defRPr/>
            </a:pPr>
            <a:r>
              <a:rPr lang="en-US" sz="1200" b="1" spc="-7" dirty="0">
                <a:latin typeface="+mn-lt"/>
                <a:cs typeface="Times New Roman"/>
              </a:rPr>
              <a:t>Bottom figure:</a:t>
            </a:r>
          </a:p>
          <a:p>
            <a:pPr marL="182880" marR="0" indent="-182880"/>
            <a:r>
              <a:rPr lang="en-US" sz="1200" b="1" dirty="0">
                <a:effectLst/>
                <a:latin typeface="+mn-lt"/>
                <a:ea typeface="Times New Roman" panose="02020603050405020304" pitchFamily="18" charset="0"/>
              </a:rPr>
              <a:t>Key: </a:t>
            </a:r>
            <a:r>
              <a:rPr lang="en-US" sz="1200" dirty="0">
                <a:effectLst/>
                <a:latin typeface="+mn-lt"/>
                <a:ea typeface="Times New Roman" panose="02020603050405020304" pitchFamily="18" charset="0"/>
              </a:rPr>
              <a:t>PG = poverty guideline.</a:t>
            </a:r>
          </a:p>
          <a:p>
            <a:pPr marL="182880" marR="0" indent="-182880"/>
            <a:r>
              <a:rPr lang="en-US" sz="1200" b="1" dirty="0">
                <a:effectLst/>
                <a:latin typeface="+mn-lt"/>
                <a:ea typeface="Times New Roman" panose="02020603050405020304" pitchFamily="18" charset="0"/>
              </a:rPr>
              <a:t>Source:</a:t>
            </a:r>
            <a:r>
              <a:rPr lang="en-US" sz="1200" dirty="0">
                <a:effectLst/>
                <a:latin typeface="+mn-lt"/>
                <a:ea typeface="Times New Roman" panose="02020603050405020304" pitchFamily="18" charset="0"/>
              </a:rPr>
              <a:t> Substance Abuse and Mental Health Services Administration, National Survey on Drug Use and Health, 2020, quarters 1 and 4. </a:t>
            </a:r>
          </a:p>
          <a:p>
            <a:pPr marL="182880" marR="0" indent="-182880"/>
            <a:r>
              <a:rPr lang="en-US" sz="1200" b="1" dirty="0">
                <a:effectLst/>
                <a:latin typeface="+mn-lt"/>
                <a:ea typeface="Times New Roman" panose="02020603050405020304" pitchFamily="18" charset="0"/>
              </a:rPr>
              <a:t>Note:</a:t>
            </a:r>
            <a:r>
              <a:rPr lang="en-US" sz="1200" dirty="0">
                <a:effectLst/>
                <a:latin typeface="+mn-lt"/>
                <a:ea typeface="Times New Roman" panose="02020603050405020304" pitchFamily="18" charset="0"/>
              </a:rPr>
              <a:t> The 2020 data included quarters 1 and 4 only due to COVID. The criteria used to categorize substance use disorder (SUD) among National Survey on Drug Use and Health respondents changed from the fourth edition of the </a:t>
            </a:r>
            <a:r>
              <a:rPr lang="en-US" sz="1200" i="1" dirty="0">
                <a:effectLst/>
                <a:latin typeface="+mn-lt"/>
                <a:ea typeface="Times New Roman" panose="02020603050405020304" pitchFamily="18" charset="0"/>
              </a:rPr>
              <a:t>Diagnostic and Statistical Manual of Mental Disorders </a:t>
            </a:r>
            <a:r>
              <a:rPr lang="en-US" sz="1200" dirty="0">
                <a:effectLst/>
                <a:latin typeface="+mn-lt"/>
                <a:ea typeface="Times New Roman" panose="02020603050405020304" pitchFamily="18" charset="0"/>
              </a:rPr>
              <a:t>(DSM-IV) to the fifth edition (DSM-5), resulting in some differences in who is classified as having an SUD. Therefore, the DSM-5 SUD estimates from 2020 are not comparable with the DSM-IV SUD estimates from prior years. In 2020, data for noncore did not meet the criteria for statistical reliability, data quality, or confidentiality.</a:t>
            </a:r>
          </a:p>
          <a:p>
            <a:pPr marL="0" marR="96546" lvl="0" indent="0" algn="l" defTabSz="914400" rtl="0" eaLnBrk="1" fontAlgn="auto" latinLnBrk="0" hangingPunct="1">
              <a:buClrTx/>
              <a:buSzTx/>
              <a:buNone/>
              <a:tabLst/>
              <a:defRPr/>
            </a:pPr>
            <a:r>
              <a:rPr lang="en-US" sz="1200" b="1" i="1" dirty="0">
                <a:effectLst/>
                <a:latin typeface="+mn-lt"/>
                <a:ea typeface="DengXian Light" panose="02010600030101010101" pitchFamily="2" charset="-122"/>
                <a:cs typeface="Times New Roman" panose="02020603050405020304" pitchFamily="18" charset="0"/>
              </a:rPr>
              <a:t>Low Rates of Treatment for Substance Use Among All Residence Locations, Income Groups, and Gender Groups</a:t>
            </a:r>
          </a:p>
          <a:p>
            <a:pPr marL="182880" marR="0" lvl="0" indent="-182880">
              <a:buSzPts val="1400"/>
            </a:pPr>
            <a:r>
              <a:rPr lang="en-US" sz="1200" dirty="0">
                <a:effectLst/>
                <a:latin typeface="+mn-lt"/>
                <a:ea typeface="Calibri" panose="020F0502020204030204" pitchFamily="34" charset="0"/>
                <a:cs typeface="Times New Roman" panose="02020603050405020304" pitchFamily="18" charset="0"/>
              </a:rPr>
              <a:t>From 2015 to 2019, residents of micropolitan areas were the only group that showed an increase in the percentage of people </a:t>
            </a:r>
            <a:r>
              <a:rPr lang="en-US" sz="1200" dirty="0">
                <a:solidFill>
                  <a:srgbClr val="333333"/>
                </a:solidFill>
                <a:effectLst/>
                <a:latin typeface="+mn-lt"/>
                <a:ea typeface="Calibri" panose="020F0502020204030204" pitchFamily="34" charset="0"/>
                <a:cs typeface="Arial" panose="020B0604020202020204" pitchFamily="34" charset="0"/>
              </a:rPr>
              <a:t>who needed and received treatment for illicit drug use or an alcohol problem </a:t>
            </a:r>
            <a:r>
              <a:rPr lang="en-US" sz="1200" dirty="0">
                <a:effectLst/>
                <a:latin typeface="+mn-lt"/>
                <a:ea typeface="Calibri" panose="020F0502020204030204" pitchFamily="34" charset="0"/>
                <a:cs typeface="Times New Roman" panose="02020603050405020304" pitchFamily="18" charset="0"/>
              </a:rPr>
              <a:t>at a specialty facility in the last 12 months (Figure 1, top).</a:t>
            </a:r>
          </a:p>
          <a:p>
            <a:pPr marL="182880" marR="0" lvl="0" indent="-182880">
              <a:buSzPts val="1400"/>
            </a:pPr>
            <a:r>
              <a:rPr lang="en-US" sz="1200" dirty="0">
                <a:solidFill>
                  <a:srgbClr val="333333"/>
                </a:solidFill>
                <a:effectLst/>
                <a:latin typeface="+mn-lt"/>
                <a:ea typeface="Calibri" panose="020F0502020204030204" pitchFamily="34" charset="0"/>
                <a:cs typeface="Arial" panose="020B0604020202020204" pitchFamily="34" charset="0"/>
              </a:rPr>
              <a:t>In 2020, </a:t>
            </a:r>
            <a:r>
              <a:rPr lang="en-US" sz="1200" dirty="0">
                <a:effectLst/>
                <a:latin typeface="+mn-lt"/>
                <a:ea typeface="Calibri" panose="020F0502020204030204" pitchFamily="34" charset="0"/>
                <a:cs typeface="Times New Roman" panose="02020603050405020304" pitchFamily="18" charset="0"/>
              </a:rPr>
              <a:t>the percentage of people </a:t>
            </a:r>
            <a:r>
              <a:rPr lang="en-US" sz="1200" dirty="0">
                <a:solidFill>
                  <a:srgbClr val="333333"/>
                </a:solidFill>
                <a:effectLst/>
                <a:latin typeface="+mn-lt"/>
                <a:ea typeface="Calibri" panose="020F0502020204030204" pitchFamily="34" charset="0"/>
                <a:cs typeface="Arial" panose="020B0604020202020204" pitchFamily="34" charset="0"/>
              </a:rPr>
              <a:t>who needed and received treatment for illicit drug use or an alcohol problem </a:t>
            </a:r>
            <a:r>
              <a:rPr lang="en-US" sz="1200" dirty="0">
                <a:effectLst/>
                <a:latin typeface="+mn-lt"/>
                <a:ea typeface="Calibri" panose="020F0502020204030204" pitchFamily="34" charset="0"/>
                <a:cs typeface="Times New Roman" panose="02020603050405020304" pitchFamily="18" charset="0"/>
              </a:rPr>
              <a:t>at a specialty facility in the last 12 months was below 15% for all income groups and geographic locations (Figure 1, bottom). </a:t>
            </a:r>
          </a:p>
          <a:p>
            <a:pPr marL="249380" marR="96546" lvl="0" indent="-171450" algn="l" defTabSz="914400" rtl="0" eaLnBrk="1" fontAlgn="auto" latinLnBrk="0" hangingPunct="1">
              <a:buClrTx/>
              <a:buSzTx/>
              <a:tabLst/>
              <a:defRPr/>
            </a:pPr>
            <a:endParaRPr lang="en-US" sz="1200" b="1" i="1" dirty="0">
              <a:effectLst/>
              <a:latin typeface="+mn-lt"/>
              <a:ea typeface="DengXian Light" panose="02010600030101010101" pitchFamily="2" charset="-122"/>
              <a:cs typeface="Times New Roman" panose="02020603050405020304" pitchFamily="18" charset="0"/>
            </a:endParaRPr>
          </a:p>
          <a:p>
            <a:pPr marL="182880" marR="96546" indent="-182880"/>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104</a:t>
            </a:fld>
            <a:endParaRPr lang="en-US"/>
          </a:p>
        </p:txBody>
      </p:sp>
    </p:spTree>
    <p:extLst>
      <p:ext uri="{BB962C8B-B14F-4D97-AF65-F5344CB8AC3E}">
        <p14:creationId xmlns:p14="http://schemas.microsoft.com/office/powerpoint/2010/main" val="38103692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mn-lt"/>
                <a:cs typeface="Times New Roman"/>
              </a:rPr>
              <a:t>Sources and Notes for Figures</a:t>
            </a:r>
          </a:p>
          <a:p>
            <a:pPr marL="182880" indent="-182880"/>
            <a:r>
              <a:rPr lang="en-US" sz="1200" b="1" dirty="0">
                <a:latin typeface="+mn-lt"/>
                <a:cs typeface="Times New Roman"/>
              </a:rPr>
              <a:t>Top figure:</a:t>
            </a:r>
          </a:p>
          <a:p>
            <a:pPr marL="182880" indent="-182880"/>
            <a:r>
              <a:rPr lang="en-US" sz="1200" b="1" dirty="0">
                <a:latin typeface="+mn-lt"/>
                <a:cs typeface="Times New Roman"/>
              </a:rPr>
              <a:t>Key:</a:t>
            </a:r>
            <a:r>
              <a:rPr lang="en-US" sz="1200" b="1" spc="-10" dirty="0">
                <a:latin typeface="+mn-lt"/>
                <a:cs typeface="Times New Roman"/>
              </a:rPr>
              <a:t> </a:t>
            </a:r>
            <a:r>
              <a:rPr lang="en-US" sz="1200" dirty="0">
                <a:latin typeface="+mn-lt"/>
                <a:cs typeface="Times New Roman"/>
              </a:rPr>
              <a:t>PG</a:t>
            </a:r>
            <a:r>
              <a:rPr lang="en-US" sz="1200" spc="-10" dirty="0">
                <a:latin typeface="+mn-lt"/>
                <a:cs typeface="Times New Roman"/>
              </a:rPr>
              <a:t> </a:t>
            </a:r>
            <a:r>
              <a:rPr lang="en-US" sz="1200" dirty="0">
                <a:latin typeface="+mn-lt"/>
                <a:cs typeface="Times New Roman"/>
              </a:rPr>
              <a:t>=</a:t>
            </a:r>
            <a:r>
              <a:rPr lang="en-US" sz="1200" spc="-14" dirty="0">
                <a:latin typeface="+mn-lt"/>
                <a:cs typeface="Times New Roman"/>
              </a:rPr>
              <a:t> </a:t>
            </a:r>
            <a:r>
              <a:rPr lang="en-US" sz="1200" dirty="0">
                <a:latin typeface="+mn-lt"/>
                <a:cs typeface="Times New Roman"/>
              </a:rPr>
              <a:t>poverty</a:t>
            </a:r>
            <a:r>
              <a:rPr lang="en-US" sz="1200" spc="-10" dirty="0">
                <a:latin typeface="+mn-lt"/>
                <a:cs typeface="Times New Roman"/>
              </a:rPr>
              <a:t> </a:t>
            </a:r>
            <a:r>
              <a:rPr lang="en-US" sz="1200" spc="-7" dirty="0">
                <a:latin typeface="+mn-lt"/>
                <a:cs typeface="Times New Roman"/>
              </a:rPr>
              <a:t>guideline.</a:t>
            </a:r>
            <a:endParaRPr lang="en-US" sz="1200" dirty="0">
              <a:latin typeface="+mn-lt"/>
              <a:cs typeface="Times New Roman"/>
            </a:endParaRPr>
          </a:p>
          <a:p>
            <a:pPr marL="182880" marR="117328" indent="-182880"/>
            <a:r>
              <a:rPr lang="en-US" sz="1200" b="1" dirty="0">
                <a:latin typeface="+mn-lt"/>
                <a:cs typeface="Times New Roman"/>
              </a:rPr>
              <a:t>Source:</a:t>
            </a:r>
            <a:r>
              <a:rPr lang="en-US" sz="1200" b="1" spc="-24" dirty="0">
                <a:latin typeface="+mn-lt"/>
                <a:cs typeface="Times New Roman"/>
              </a:rPr>
              <a:t> </a:t>
            </a:r>
            <a:r>
              <a:rPr lang="en-US" sz="1200" dirty="0">
                <a:latin typeface="+mn-lt"/>
                <a:cs typeface="Times New Roman"/>
              </a:rPr>
              <a:t>Substance</a:t>
            </a:r>
            <a:r>
              <a:rPr lang="en-US" sz="1200" spc="-14" dirty="0">
                <a:latin typeface="+mn-lt"/>
                <a:cs typeface="Times New Roman"/>
              </a:rPr>
              <a:t> </a:t>
            </a:r>
            <a:r>
              <a:rPr lang="en-US" sz="1200" dirty="0">
                <a:latin typeface="+mn-lt"/>
                <a:cs typeface="Times New Roman"/>
              </a:rPr>
              <a:t>Abuse</a:t>
            </a:r>
            <a:r>
              <a:rPr lang="en-US" sz="1200" spc="-17"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Mental</a:t>
            </a:r>
            <a:r>
              <a:rPr lang="en-US" sz="1200" spc="-17"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dirty="0">
                <a:latin typeface="+mn-lt"/>
                <a:cs typeface="Times New Roman"/>
              </a:rPr>
              <a:t>Services</a:t>
            </a:r>
            <a:r>
              <a:rPr lang="en-US" sz="1200" spc="-10" dirty="0">
                <a:latin typeface="+mn-lt"/>
                <a:cs typeface="Times New Roman"/>
              </a:rPr>
              <a:t> </a:t>
            </a:r>
            <a:r>
              <a:rPr lang="en-US" sz="1200" dirty="0">
                <a:latin typeface="+mn-lt"/>
                <a:cs typeface="Times New Roman"/>
              </a:rPr>
              <a:t>Administration,</a:t>
            </a:r>
            <a:r>
              <a:rPr lang="en-US" sz="1200" spc="-17" dirty="0">
                <a:latin typeface="+mn-lt"/>
                <a:cs typeface="Times New Roman"/>
              </a:rPr>
              <a:t> </a:t>
            </a:r>
            <a:r>
              <a:rPr lang="en-US" sz="1200" dirty="0">
                <a:latin typeface="+mn-lt"/>
                <a:cs typeface="Times New Roman"/>
              </a:rPr>
              <a:t>National</a:t>
            </a:r>
            <a:r>
              <a:rPr lang="en-US" sz="1200" spc="-14" dirty="0">
                <a:latin typeface="+mn-lt"/>
                <a:cs typeface="Times New Roman"/>
              </a:rPr>
              <a:t> </a:t>
            </a:r>
            <a:r>
              <a:rPr lang="en-US" sz="1200" dirty="0">
                <a:latin typeface="+mn-lt"/>
                <a:cs typeface="Times New Roman"/>
              </a:rPr>
              <a:t>Survey</a:t>
            </a:r>
            <a:r>
              <a:rPr lang="en-US" sz="1200" spc="-17" dirty="0">
                <a:latin typeface="+mn-lt"/>
                <a:cs typeface="Times New Roman"/>
              </a:rPr>
              <a:t> </a:t>
            </a:r>
            <a:r>
              <a:rPr lang="en-US" sz="1200" dirty="0">
                <a:latin typeface="+mn-lt"/>
                <a:cs typeface="Times New Roman"/>
              </a:rPr>
              <a:t>on</a:t>
            </a:r>
            <a:r>
              <a:rPr lang="en-US" sz="1200" spc="-14" dirty="0">
                <a:latin typeface="+mn-lt"/>
                <a:cs typeface="Times New Roman"/>
              </a:rPr>
              <a:t> </a:t>
            </a:r>
            <a:r>
              <a:rPr lang="en-US" sz="1200" dirty="0">
                <a:latin typeface="+mn-lt"/>
                <a:cs typeface="Times New Roman"/>
              </a:rPr>
              <a:t>Drug</a:t>
            </a:r>
            <a:r>
              <a:rPr lang="en-US" sz="1200" spc="-17" dirty="0">
                <a:latin typeface="+mn-lt"/>
                <a:cs typeface="Times New Roman"/>
              </a:rPr>
              <a:t> </a:t>
            </a:r>
            <a:r>
              <a:rPr lang="en-US" sz="1200" dirty="0">
                <a:latin typeface="+mn-lt"/>
                <a:cs typeface="Times New Roman"/>
              </a:rPr>
              <a:t>Use</a:t>
            </a:r>
            <a:r>
              <a:rPr lang="en-US" sz="1200" spc="-14"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spc="-7" dirty="0">
                <a:latin typeface="+mn-lt"/>
                <a:cs typeface="Times New Roman"/>
              </a:rPr>
              <a:t>Health, 2015-2019.</a:t>
            </a:r>
            <a:endParaRPr lang="en-US" sz="1200" dirty="0">
              <a:latin typeface="+mn-lt"/>
              <a:cs typeface="Times New Roman"/>
            </a:endParaRPr>
          </a:p>
          <a:p>
            <a:pPr marL="182880" indent="-182880"/>
            <a:endParaRPr lang="en-US" sz="1200" b="1" dirty="0">
              <a:latin typeface="+mn-lt"/>
              <a:cs typeface="Times New Roman"/>
            </a:endParaRPr>
          </a:p>
          <a:p>
            <a:pPr marL="182880" indent="-182880"/>
            <a:r>
              <a:rPr lang="en-US" sz="1200" b="1" dirty="0">
                <a:latin typeface="+mn-lt"/>
                <a:cs typeface="Times New Roman"/>
              </a:rPr>
              <a:t>Bottom figure:</a:t>
            </a:r>
          </a:p>
          <a:p>
            <a:pPr marL="182880" indent="-182880"/>
            <a:r>
              <a:rPr lang="en-US" sz="1200" b="1" dirty="0">
                <a:latin typeface="+mn-lt"/>
                <a:cs typeface="Times New Roman"/>
              </a:rPr>
              <a:t>Key:</a:t>
            </a:r>
            <a:r>
              <a:rPr lang="en-US" sz="1200" b="1" spc="-10" dirty="0">
                <a:latin typeface="+mn-lt"/>
                <a:cs typeface="Times New Roman"/>
              </a:rPr>
              <a:t> </a:t>
            </a:r>
            <a:r>
              <a:rPr lang="en-US" sz="1200" dirty="0">
                <a:latin typeface="+mn-lt"/>
                <a:cs typeface="Times New Roman"/>
              </a:rPr>
              <a:t>PG</a:t>
            </a:r>
            <a:r>
              <a:rPr lang="en-US" sz="1200" spc="-7" dirty="0">
                <a:latin typeface="+mn-lt"/>
                <a:cs typeface="Times New Roman"/>
              </a:rPr>
              <a:t> </a:t>
            </a:r>
            <a:r>
              <a:rPr lang="en-US" sz="1200" dirty="0">
                <a:latin typeface="+mn-lt"/>
                <a:cs typeface="Times New Roman"/>
              </a:rPr>
              <a:t>=</a:t>
            </a:r>
            <a:r>
              <a:rPr lang="en-US" sz="1200" spc="-10" dirty="0">
                <a:latin typeface="+mn-lt"/>
                <a:cs typeface="Times New Roman"/>
              </a:rPr>
              <a:t> </a:t>
            </a:r>
            <a:r>
              <a:rPr lang="en-US" sz="1200" dirty="0">
                <a:latin typeface="+mn-lt"/>
                <a:cs typeface="Times New Roman"/>
              </a:rPr>
              <a:t>poverty</a:t>
            </a:r>
            <a:r>
              <a:rPr lang="en-US" sz="1200" spc="-10" dirty="0">
                <a:latin typeface="+mn-lt"/>
                <a:cs typeface="Times New Roman"/>
              </a:rPr>
              <a:t> </a:t>
            </a:r>
            <a:r>
              <a:rPr lang="en-US" sz="1200" spc="-7" dirty="0">
                <a:latin typeface="+mn-lt"/>
                <a:cs typeface="Times New Roman"/>
              </a:rPr>
              <a:t>guideline.</a:t>
            </a:r>
            <a:endParaRPr lang="en-US" sz="1200" dirty="0">
              <a:latin typeface="+mn-lt"/>
              <a:cs typeface="Times New Roman"/>
            </a:endParaRPr>
          </a:p>
          <a:p>
            <a:pPr marL="182880" marR="117328" indent="-182880"/>
            <a:r>
              <a:rPr lang="en-US" sz="1200" b="1" dirty="0">
                <a:latin typeface="+mn-lt"/>
                <a:cs typeface="Times New Roman"/>
              </a:rPr>
              <a:t>Source:</a:t>
            </a:r>
            <a:r>
              <a:rPr lang="en-US" sz="1200" b="1" spc="-24" dirty="0">
                <a:latin typeface="+mn-lt"/>
                <a:cs typeface="Times New Roman"/>
              </a:rPr>
              <a:t> </a:t>
            </a:r>
            <a:r>
              <a:rPr lang="en-US" sz="1200" dirty="0">
                <a:latin typeface="+mn-lt"/>
                <a:cs typeface="Times New Roman"/>
              </a:rPr>
              <a:t>Substance</a:t>
            </a:r>
            <a:r>
              <a:rPr lang="en-US" sz="1200" spc="-14" dirty="0">
                <a:latin typeface="+mn-lt"/>
                <a:cs typeface="Times New Roman"/>
              </a:rPr>
              <a:t> </a:t>
            </a:r>
            <a:r>
              <a:rPr lang="en-US" sz="1200" dirty="0">
                <a:latin typeface="+mn-lt"/>
                <a:cs typeface="Times New Roman"/>
              </a:rPr>
              <a:t>Abuse</a:t>
            </a:r>
            <a:r>
              <a:rPr lang="en-US" sz="1200" spc="-17"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Mental</a:t>
            </a:r>
            <a:r>
              <a:rPr lang="en-US" sz="1200" spc="-17"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dirty="0">
                <a:latin typeface="+mn-lt"/>
                <a:cs typeface="Times New Roman"/>
              </a:rPr>
              <a:t>Services</a:t>
            </a:r>
            <a:r>
              <a:rPr lang="en-US" sz="1200" spc="-10" dirty="0">
                <a:latin typeface="+mn-lt"/>
                <a:cs typeface="Times New Roman"/>
              </a:rPr>
              <a:t> </a:t>
            </a:r>
            <a:r>
              <a:rPr lang="en-US" sz="1200" dirty="0">
                <a:latin typeface="+mn-lt"/>
                <a:cs typeface="Times New Roman"/>
              </a:rPr>
              <a:t>Administration,</a:t>
            </a:r>
            <a:r>
              <a:rPr lang="en-US" sz="1200" spc="-17" dirty="0">
                <a:latin typeface="+mn-lt"/>
                <a:cs typeface="Times New Roman"/>
              </a:rPr>
              <a:t> </a:t>
            </a:r>
            <a:r>
              <a:rPr lang="en-US" sz="1200" dirty="0">
                <a:latin typeface="+mn-lt"/>
                <a:cs typeface="Times New Roman"/>
              </a:rPr>
              <a:t>National</a:t>
            </a:r>
            <a:r>
              <a:rPr lang="en-US" sz="1200" spc="-14" dirty="0">
                <a:latin typeface="+mn-lt"/>
                <a:cs typeface="Times New Roman"/>
              </a:rPr>
              <a:t> </a:t>
            </a:r>
            <a:r>
              <a:rPr lang="en-US" sz="1200" dirty="0">
                <a:latin typeface="+mn-lt"/>
                <a:cs typeface="Times New Roman"/>
              </a:rPr>
              <a:t>Survey</a:t>
            </a:r>
            <a:r>
              <a:rPr lang="en-US" sz="1200" spc="-17" dirty="0">
                <a:latin typeface="+mn-lt"/>
                <a:cs typeface="Times New Roman"/>
              </a:rPr>
              <a:t> </a:t>
            </a:r>
            <a:r>
              <a:rPr lang="en-US" sz="1200" dirty="0">
                <a:latin typeface="+mn-lt"/>
                <a:cs typeface="Times New Roman"/>
              </a:rPr>
              <a:t>on</a:t>
            </a:r>
            <a:r>
              <a:rPr lang="en-US" sz="1200" spc="-14" dirty="0">
                <a:latin typeface="+mn-lt"/>
                <a:cs typeface="Times New Roman"/>
              </a:rPr>
              <a:t> </a:t>
            </a:r>
            <a:r>
              <a:rPr lang="en-US" sz="1200" dirty="0">
                <a:latin typeface="+mn-lt"/>
                <a:cs typeface="Times New Roman"/>
              </a:rPr>
              <a:t>Drug</a:t>
            </a:r>
            <a:r>
              <a:rPr lang="en-US" sz="1200" spc="-17" dirty="0">
                <a:latin typeface="+mn-lt"/>
                <a:cs typeface="Times New Roman"/>
              </a:rPr>
              <a:t> </a:t>
            </a:r>
            <a:r>
              <a:rPr lang="en-US" sz="1200" dirty="0">
                <a:latin typeface="+mn-lt"/>
                <a:cs typeface="Times New Roman"/>
              </a:rPr>
              <a:t>Use</a:t>
            </a:r>
            <a:r>
              <a:rPr lang="en-US" sz="1200" spc="-14"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spc="-7" dirty="0">
                <a:latin typeface="+mn-lt"/>
                <a:cs typeface="Times New Roman"/>
              </a:rPr>
              <a:t>Health, </a:t>
            </a:r>
            <a:r>
              <a:rPr lang="en-US" sz="1200" dirty="0">
                <a:latin typeface="+mn-lt"/>
                <a:cs typeface="Times New Roman"/>
              </a:rPr>
              <a:t>2020,</a:t>
            </a:r>
            <a:r>
              <a:rPr lang="en-US" sz="1200" spc="-14" dirty="0">
                <a:latin typeface="+mn-lt"/>
                <a:cs typeface="Times New Roman"/>
              </a:rPr>
              <a:t> </a:t>
            </a:r>
            <a:r>
              <a:rPr lang="en-US" sz="1200" dirty="0">
                <a:latin typeface="+mn-lt"/>
                <a:cs typeface="Times New Roman"/>
              </a:rPr>
              <a:t>quarters</a:t>
            </a:r>
            <a:r>
              <a:rPr lang="en-US" sz="1200" spc="-10" dirty="0">
                <a:latin typeface="+mn-lt"/>
                <a:cs typeface="Times New Roman"/>
              </a:rPr>
              <a:t> </a:t>
            </a:r>
            <a:r>
              <a:rPr lang="en-US" sz="1200" dirty="0">
                <a:latin typeface="+mn-lt"/>
                <a:cs typeface="Times New Roman"/>
              </a:rPr>
              <a:t>1</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spc="-17" dirty="0">
                <a:latin typeface="+mn-lt"/>
                <a:cs typeface="Times New Roman"/>
              </a:rPr>
              <a:t>4.</a:t>
            </a:r>
            <a:endParaRPr lang="en-US" sz="1200" dirty="0">
              <a:latin typeface="+mn-lt"/>
              <a:cs typeface="Times New Roman"/>
            </a:endParaRPr>
          </a:p>
          <a:p>
            <a:pPr marL="182880" indent="-182880"/>
            <a:r>
              <a:rPr lang="en-US" sz="1200" b="1" dirty="0">
                <a:latin typeface="+mn-lt"/>
                <a:cs typeface="Times New Roman"/>
              </a:rPr>
              <a:t>Note:</a:t>
            </a:r>
            <a:r>
              <a:rPr lang="en-US" sz="1200" b="1" spc="-20"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2020</a:t>
            </a:r>
            <a:r>
              <a:rPr lang="en-US" sz="1200" spc="-14" dirty="0">
                <a:latin typeface="+mn-lt"/>
                <a:cs typeface="Times New Roman"/>
              </a:rPr>
              <a:t> </a:t>
            </a:r>
            <a:r>
              <a:rPr lang="en-US" sz="1200" dirty="0">
                <a:latin typeface="+mn-lt"/>
                <a:cs typeface="Times New Roman"/>
              </a:rPr>
              <a:t>data</a:t>
            </a:r>
            <a:r>
              <a:rPr lang="en-US" sz="1200" spc="-10" dirty="0">
                <a:latin typeface="+mn-lt"/>
                <a:cs typeface="Times New Roman"/>
              </a:rPr>
              <a:t> </a:t>
            </a:r>
            <a:r>
              <a:rPr lang="en-US" sz="1200" dirty="0">
                <a:latin typeface="+mn-lt"/>
                <a:cs typeface="Times New Roman"/>
              </a:rPr>
              <a:t>included</a:t>
            </a:r>
            <a:r>
              <a:rPr lang="en-US" sz="1200" spc="-14" dirty="0">
                <a:latin typeface="+mn-lt"/>
                <a:cs typeface="Times New Roman"/>
              </a:rPr>
              <a:t> </a:t>
            </a:r>
            <a:r>
              <a:rPr lang="en-US" sz="1200" dirty="0">
                <a:latin typeface="+mn-lt"/>
                <a:cs typeface="Times New Roman"/>
              </a:rPr>
              <a:t>quarters</a:t>
            </a:r>
            <a:r>
              <a:rPr lang="en-US" sz="1200" spc="-10" dirty="0">
                <a:latin typeface="+mn-lt"/>
                <a:cs typeface="Times New Roman"/>
              </a:rPr>
              <a:t> </a:t>
            </a:r>
            <a:r>
              <a:rPr lang="en-US" sz="1200" dirty="0">
                <a:latin typeface="+mn-lt"/>
                <a:cs typeface="Times New Roman"/>
              </a:rPr>
              <a:t>1</a:t>
            </a:r>
            <a:r>
              <a:rPr lang="en-US" sz="1200" spc="-7"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4</a:t>
            </a:r>
            <a:r>
              <a:rPr lang="en-US" sz="1200" spc="-14" dirty="0">
                <a:latin typeface="+mn-lt"/>
                <a:cs typeface="Times New Roman"/>
              </a:rPr>
              <a:t> </a:t>
            </a:r>
            <a:r>
              <a:rPr lang="en-US" sz="1200" dirty="0">
                <a:latin typeface="+mn-lt"/>
                <a:cs typeface="Times New Roman"/>
              </a:rPr>
              <a:t>only</a:t>
            </a:r>
            <a:r>
              <a:rPr lang="en-US" sz="1200" spc="-14" dirty="0">
                <a:latin typeface="+mn-lt"/>
                <a:cs typeface="Times New Roman"/>
              </a:rPr>
              <a:t> </a:t>
            </a:r>
            <a:r>
              <a:rPr lang="en-US" sz="1200" dirty="0">
                <a:latin typeface="+mn-lt"/>
                <a:cs typeface="Times New Roman"/>
              </a:rPr>
              <a:t>due</a:t>
            </a:r>
            <a:r>
              <a:rPr lang="en-US" sz="1200" spc="-10" dirty="0">
                <a:latin typeface="+mn-lt"/>
                <a:cs typeface="Times New Roman"/>
              </a:rPr>
              <a:t> </a:t>
            </a:r>
            <a:r>
              <a:rPr lang="en-US" sz="1200" dirty="0">
                <a:latin typeface="+mn-lt"/>
                <a:cs typeface="Times New Roman"/>
              </a:rPr>
              <a:t>to</a:t>
            </a:r>
            <a:r>
              <a:rPr lang="en-US" sz="1200" spc="-14" dirty="0">
                <a:latin typeface="+mn-lt"/>
                <a:cs typeface="Times New Roman"/>
              </a:rPr>
              <a:t> </a:t>
            </a:r>
            <a:r>
              <a:rPr lang="en-US" sz="1200" dirty="0">
                <a:latin typeface="+mn-lt"/>
                <a:cs typeface="Times New Roman"/>
              </a:rPr>
              <a:t>COVID.</a:t>
            </a:r>
            <a:r>
              <a:rPr lang="en-US" sz="1200" spc="-10"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criteria</a:t>
            </a:r>
            <a:r>
              <a:rPr lang="en-US" sz="1200" spc="-10" dirty="0">
                <a:latin typeface="+mn-lt"/>
                <a:cs typeface="Times New Roman"/>
              </a:rPr>
              <a:t> </a:t>
            </a:r>
            <a:r>
              <a:rPr lang="en-US" sz="1200" dirty="0">
                <a:latin typeface="+mn-lt"/>
                <a:cs typeface="Times New Roman"/>
              </a:rPr>
              <a:t>used</a:t>
            </a:r>
            <a:r>
              <a:rPr lang="en-US" sz="1200" spc="-7" dirty="0">
                <a:latin typeface="+mn-lt"/>
                <a:cs typeface="Times New Roman"/>
              </a:rPr>
              <a:t> </a:t>
            </a:r>
            <a:r>
              <a:rPr lang="en-US" sz="1200" dirty="0">
                <a:latin typeface="+mn-lt"/>
                <a:cs typeface="Times New Roman"/>
              </a:rPr>
              <a:t>to</a:t>
            </a:r>
            <a:r>
              <a:rPr lang="en-US" sz="1200" spc="-14" dirty="0">
                <a:latin typeface="+mn-lt"/>
                <a:cs typeface="Times New Roman"/>
              </a:rPr>
              <a:t> </a:t>
            </a:r>
            <a:r>
              <a:rPr lang="en-US" sz="1200" dirty="0">
                <a:latin typeface="+mn-lt"/>
                <a:cs typeface="Times New Roman"/>
              </a:rPr>
              <a:t>categorize</a:t>
            </a:r>
            <a:r>
              <a:rPr lang="en-US" sz="1200" spc="-10" dirty="0">
                <a:latin typeface="+mn-lt"/>
                <a:cs typeface="Times New Roman"/>
              </a:rPr>
              <a:t> </a:t>
            </a:r>
            <a:r>
              <a:rPr lang="en-US" sz="1200" dirty="0">
                <a:latin typeface="+mn-lt"/>
                <a:cs typeface="Times New Roman"/>
              </a:rPr>
              <a:t>substance</a:t>
            </a:r>
            <a:r>
              <a:rPr lang="en-US" sz="1200" spc="-7" dirty="0">
                <a:latin typeface="+mn-lt"/>
                <a:cs typeface="Times New Roman"/>
              </a:rPr>
              <a:t> </a:t>
            </a:r>
            <a:r>
              <a:rPr lang="en-US" sz="1200" spc="-17" dirty="0">
                <a:latin typeface="+mn-lt"/>
                <a:cs typeface="Times New Roman"/>
              </a:rPr>
              <a:t>use </a:t>
            </a:r>
            <a:r>
              <a:rPr lang="en-US" sz="1200" dirty="0">
                <a:latin typeface="+mn-lt"/>
                <a:cs typeface="Times New Roman"/>
              </a:rPr>
              <a:t>disorder</a:t>
            </a:r>
            <a:r>
              <a:rPr lang="en-US" sz="1200" spc="-24" dirty="0">
                <a:latin typeface="+mn-lt"/>
                <a:cs typeface="Times New Roman"/>
              </a:rPr>
              <a:t> </a:t>
            </a:r>
            <a:r>
              <a:rPr lang="en-US" sz="1200" dirty="0">
                <a:latin typeface="+mn-lt"/>
                <a:cs typeface="Times New Roman"/>
              </a:rPr>
              <a:t>(SUD)</a:t>
            </a:r>
            <a:r>
              <a:rPr lang="en-US" sz="1200" spc="-7" dirty="0">
                <a:latin typeface="+mn-lt"/>
                <a:cs typeface="Times New Roman"/>
              </a:rPr>
              <a:t> </a:t>
            </a:r>
            <a:r>
              <a:rPr lang="en-US" sz="1200" dirty="0">
                <a:latin typeface="+mn-lt"/>
                <a:cs typeface="Times New Roman"/>
              </a:rPr>
              <a:t>among</a:t>
            </a:r>
            <a:r>
              <a:rPr lang="en-US" sz="1200" spc="-14" dirty="0">
                <a:latin typeface="+mn-lt"/>
                <a:cs typeface="Times New Roman"/>
              </a:rPr>
              <a:t> </a:t>
            </a:r>
            <a:r>
              <a:rPr lang="en-US" sz="1200" dirty="0">
                <a:latin typeface="+mn-lt"/>
                <a:cs typeface="Times New Roman"/>
              </a:rPr>
              <a:t>National</a:t>
            </a:r>
            <a:r>
              <a:rPr lang="en-US" sz="1200" spc="-14" dirty="0">
                <a:latin typeface="+mn-lt"/>
                <a:cs typeface="Times New Roman"/>
              </a:rPr>
              <a:t> </a:t>
            </a:r>
            <a:r>
              <a:rPr lang="en-US" sz="1200" dirty="0">
                <a:latin typeface="+mn-lt"/>
                <a:cs typeface="Times New Roman"/>
              </a:rPr>
              <a:t>Survey</a:t>
            </a:r>
            <a:r>
              <a:rPr lang="en-US" sz="1200" spc="-14" dirty="0">
                <a:latin typeface="+mn-lt"/>
                <a:cs typeface="Times New Roman"/>
              </a:rPr>
              <a:t> </a:t>
            </a:r>
            <a:r>
              <a:rPr lang="en-US" sz="1200" dirty="0">
                <a:latin typeface="+mn-lt"/>
                <a:cs typeface="Times New Roman"/>
              </a:rPr>
              <a:t>on</a:t>
            </a:r>
            <a:r>
              <a:rPr lang="en-US" sz="1200" spc="-17" dirty="0">
                <a:latin typeface="+mn-lt"/>
                <a:cs typeface="Times New Roman"/>
              </a:rPr>
              <a:t> </a:t>
            </a:r>
            <a:r>
              <a:rPr lang="en-US" sz="1200" dirty="0">
                <a:latin typeface="+mn-lt"/>
                <a:cs typeface="Times New Roman"/>
              </a:rPr>
              <a:t>Drug</a:t>
            </a:r>
            <a:r>
              <a:rPr lang="en-US" sz="1200" spc="-17" dirty="0">
                <a:latin typeface="+mn-lt"/>
                <a:cs typeface="Times New Roman"/>
              </a:rPr>
              <a:t> </a:t>
            </a:r>
            <a:r>
              <a:rPr lang="en-US" sz="1200" dirty="0">
                <a:latin typeface="+mn-lt"/>
                <a:cs typeface="Times New Roman"/>
              </a:rPr>
              <a:t>Use</a:t>
            </a:r>
            <a:r>
              <a:rPr lang="en-US" sz="1200" spc="-10" dirty="0">
                <a:latin typeface="+mn-lt"/>
                <a:cs typeface="Times New Roman"/>
              </a:rPr>
              <a:t> </a:t>
            </a:r>
            <a:r>
              <a:rPr lang="en-US" sz="1200" dirty="0">
                <a:latin typeface="+mn-lt"/>
                <a:cs typeface="Times New Roman"/>
              </a:rPr>
              <a:t>and</a:t>
            </a:r>
            <a:r>
              <a:rPr lang="en-US" sz="1200" spc="-17" dirty="0">
                <a:latin typeface="+mn-lt"/>
                <a:cs typeface="Times New Roman"/>
              </a:rPr>
              <a:t> </a:t>
            </a:r>
            <a:r>
              <a:rPr lang="en-US" sz="1200" dirty="0">
                <a:latin typeface="+mn-lt"/>
                <a:cs typeface="Times New Roman"/>
              </a:rPr>
              <a:t>Health</a:t>
            </a:r>
            <a:r>
              <a:rPr lang="en-US" sz="1200" spc="-14" dirty="0">
                <a:latin typeface="+mn-lt"/>
                <a:cs typeface="Times New Roman"/>
              </a:rPr>
              <a:t> </a:t>
            </a:r>
            <a:r>
              <a:rPr lang="en-US" sz="1200" dirty="0">
                <a:latin typeface="+mn-lt"/>
                <a:cs typeface="Times New Roman"/>
              </a:rPr>
              <a:t>respondents</a:t>
            </a:r>
            <a:r>
              <a:rPr lang="en-US" sz="1200" spc="-10" dirty="0">
                <a:latin typeface="+mn-lt"/>
                <a:cs typeface="Times New Roman"/>
              </a:rPr>
              <a:t> </a:t>
            </a:r>
            <a:r>
              <a:rPr lang="en-US" sz="1200" dirty="0">
                <a:latin typeface="+mn-lt"/>
                <a:cs typeface="Times New Roman"/>
              </a:rPr>
              <a:t>changed</a:t>
            </a:r>
            <a:r>
              <a:rPr lang="en-US" sz="1200" spc="-10" dirty="0">
                <a:latin typeface="+mn-lt"/>
                <a:cs typeface="Times New Roman"/>
              </a:rPr>
              <a:t> </a:t>
            </a: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fourth</a:t>
            </a:r>
            <a:r>
              <a:rPr lang="en-US" sz="1200" spc="-7" dirty="0">
                <a:latin typeface="+mn-lt"/>
                <a:cs typeface="Times New Roman"/>
              </a:rPr>
              <a:t> </a:t>
            </a:r>
            <a:r>
              <a:rPr lang="en-US" sz="1200" dirty="0">
                <a:latin typeface="+mn-lt"/>
                <a:cs typeface="Times New Roman"/>
              </a:rPr>
              <a:t>edition</a:t>
            </a:r>
            <a:r>
              <a:rPr lang="en-US" sz="1200" spc="-14"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spc="-17" dirty="0">
                <a:latin typeface="+mn-lt"/>
                <a:cs typeface="Times New Roman"/>
              </a:rPr>
              <a:t>the </a:t>
            </a:r>
            <a:r>
              <a:rPr lang="en-US" sz="1200" i="1" dirty="0">
                <a:latin typeface="+mn-lt"/>
                <a:cs typeface="Times New Roman"/>
              </a:rPr>
              <a:t>Diagnostic</a:t>
            </a:r>
            <a:r>
              <a:rPr lang="en-US" sz="1200" i="1" spc="-20" dirty="0">
                <a:latin typeface="+mn-lt"/>
                <a:cs typeface="Times New Roman"/>
              </a:rPr>
              <a:t> </a:t>
            </a:r>
            <a:r>
              <a:rPr lang="en-US" sz="1200" i="1" dirty="0">
                <a:latin typeface="+mn-lt"/>
                <a:cs typeface="Times New Roman"/>
              </a:rPr>
              <a:t>and</a:t>
            </a:r>
            <a:r>
              <a:rPr lang="en-US" sz="1200" i="1" spc="-10" dirty="0">
                <a:latin typeface="+mn-lt"/>
                <a:cs typeface="Times New Roman"/>
              </a:rPr>
              <a:t> </a:t>
            </a:r>
            <a:r>
              <a:rPr lang="en-US" sz="1200" i="1" dirty="0">
                <a:latin typeface="+mn-lt"/>
                <a:cs typeface="Times New Roman"/>
              </a:rPr>
              <a:t>Statistical</a:t>
            </a:r>
            <a:r>
              <a:rPr lang="en-US" sz="1200" i="1" spc="-10" dirty="0">
                <a:latin typeface="+mn-lt"/>
                <a:cs typeface="Times New Roman"/>
              </a:rPr>
              <a:t> </a:t>
            </a:r>
            <a:r>
              <a:rPr lang="en-US" sz="1200" i="1" dirty="0">
                <a:latin typeface="+mn-lt"/>
                <a:cs typeface="Times New Roman"/>
              </a:rPr>
              <a:t>Manual</a:t>
            </a:r>
            <a:r>
              <a:rPr lang="en-US" sz="1200" i="1" spc="-14" dirty="0">
                <a:latin typeface="+mn-lt"/>
                <a:cs typeface="Times New Roman"/>
              </a:rPr>
              <a:t> </a:t>
            </a:r>
            <a:r>
              <a:rPr lang="en-US" sz="1200" i="1" dirty="0">
                <a:latin typeface="+mn-lt"/>
                <a:cs typeface="Times New Roman"/>
              </a:rPr>
              <a:t>of</a:t>
            </a:r>
            <a:r>
              <a:rPr lang="en-US" sz="1200" i="1" spc="-10" dirty="0">
                <a:latin typeface="+mn-lt"/>
                <a:cs typeface="Times New Roman"/>
              </a:rPr>
              <a:t> </a:t>
            </a:r>
            <a:r>
              <a:rPr lang="en-US" sz="1200" i="1" dirty="0">
                <a:latin typeface="+mn-lt"/>
                <a:cs typeface="Times New Roman"/>
              </a:rPr>
              <a:t>Mental</a:t>
            </a:r>
            <a:r>
              <a:rPr lang="en-US" sz="1200" i="1" spc="-14" dirty="0">
                <a:latin typeface="+mn-lt"/>
                <a:cs typeface="Times New Roman"/>
              </a:rPr>
              <a:t> </a:t>
            </a:r>
            <a:r>
              <a:rPr lang="en-US" sz="1200" i="1" dirty="0">
                <a:latin typeface="+mn-lt"/>
                <a:cs typeface="Times New Roman"/>
              </a:rPr>
              <a:t>Disorders</a:t>
            </a:r>
            <a:r>
              <a:rPr lang="en-US" sz="1200" i="1" spc="-10" dirty="0">
                <a:latin typeface="+mn-lt"/>
                <a:cs typeface="Times New Roman"/>
              </a:rPr>
              <a:t> </a:t>
            </a:r>
            <a:r>
              <a:rPr lang="en-US" sz="1200" spc="-7" dirty="0">
                <a:latin typeface="+mn-lt"/>
                <a:cs typeface="Times New Roman"/>
              </a:rPr>
              <a:t>(DSM-</a:t>
            </a:r>
            <a:r>
              <a:rPr lang="en-US" sz="1200" dirty="0">
                <a:latin typeface="+mn-lt"/>
                <a:cs typeface="Times New Roman"/>
              </a:rPr>
              <a:t>IV)</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fifth</a:t>
            </a:r>
            <a:r>
              <a:rPr lang="en-US" sz="1200" spc="-3" dirty="0">
                <a:latin typeface="+mn-lt"/>
                <a:cs typeface="Times New Roman"/>
              </a:rPr>
              <a:t> </a:t>
            </a:r>
            <a:r>
              <a:rPr lang="en-US" sz="1200" dirty="0">
                <a:latin typeface="+mn-lt"/>
                <a:cs typeface="Times New Roman"/>
              </a:rPr>
              <a:t>edition</a:t>
            </a:r>
            <a:r>
              <a:rPr lang="en-US" sz="1200" spc="-10" dirty="0">
                <a:latin typeface="+mn-lt"/>
                <a:cs typeface="Times New Roman"/>
              </a:rPr>
              <a:t> </a:t>
            </a:r>
            <a:r>
              <a:rPr lang="en-US" sz="1200" spc="-7" dirty="0">
                <a:latin typeface="+mn-lt"/>
                <a:cs typeface="Times New Roman"/>
              </a:rPr>
              <a:t>(DSM-</a:t>
            </a:r>
            <a:r>
              <a:rPr lang="en-US" sz="1200" dirty="0">
                <a:latin typeface="+mn-lt"/>
                <a:cs typeface="Times New Roman"/>
              </a:rPr>
              <a:t>5),</a:t>
            </a:r>
            <a:r>
              <a:rPr lang="en-US" sz="1200" spc="-10" dirty="0">
                <a:latin typeface="+mn-lt"/>
                <a:cs typeface="Times New Roman"/>
              </a:rPr>
              <a:t> </a:t>
            </a:r>
            <a:r>
              <a:rPr lang="en-US" sz="1200" dirty="0">
                <a:latin typeface="+mn-lt"/>
                <a:cs typeface="Times New Roman"/>
              </a:rPr>
              <a:t>resulting</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spc="-14" dirty="0">
                <a:latin typeface="+mn-lt"/>
                <a:cs typeface="Times New Roman"/>
              </a:rPr>
              <a:t>some </a:t>
            </a:r>
            <a:r>
              <a:rPr lang="en-US" sz="1200" dirty="0">
                <a:latin typeface="+mn-lt"/>
                <a:cs typeface="Times New Roman"/>
              </a:rPr>
              <a:t>differences</a:t>
            </a:r>
            <a:r>
              <a:rPr lang="en-US" sz="1200" spc="-17" dirty="0">
                <a:latin typeface="+mn-lt"/>
                <a:cs typeface="Times New Roman"/>
              </a:rPr>
              <a:t> </a:t>
            </a:r>
            <a:r>
              <a:rPr lang="en-US" sz="1200" dirty="0">
                <a:latin typeface="+mn-lt"/>
                <a:cs typeface="Times New Roman"/>
              </a:rPr>
              <a:t>in</a:t>
            </a:r>
            <a:r>
              <a:rPr lang="en-US" sz="1200" spc="-17" dirty="0">
                <a:latin typeface="+mn-lt"/>
                <a:cs typeface="Times New Roman"/>
              </a:rPr>
              <a:t> </a:t>
            </a:r>
            <a:r>
              <a:rPr lang="en-US" sz="1200" dirty="0">
                <a:latin typeface="+mn-lt"/>
                <a:cs typeface="Times New Roman"/>
              </a:rPr>
              <a:t>who</a:t>
            </a:r>
            <a:r>
              <a:rPr lang="en-US" sz="1200" spc="-7" dirty="0">
                <a:latin typeface="+mn-lt"/>
                <a:cs typeface="Times New Roman"/>
              </a:rPr>
              <a:t> </a:t>
            </a:r>
            <a:r>
              <a:rPr lang="en-US" sz="1200" dirty="0">
                <a:latin typeface="+mn-lt"/>
                <a:cs typeface="Times New Roman"/>
              </a:rPr>
              <a:t>is</a:t>
            </a:r>
            <a:r>
              <a:rPr lang="en-US" sz="1200" spc="-10" dirty="0">
                <a:latin typeface="+mn-lt"/>
                <a:cs typeface="Times New Roman"/>
              </a:rPr>
              <a:t> </a:t>
            </a:r>
            <a:r>
              <a:rPr lang="en-US" sz="1200" dirty="0">
                <a:latin typeface="+mn-lt"/>
                <a:cs typeface="Times New Roman"/>
              </a:rPr>
              <a:t>classified</a:t>
            </a:r>
            <a:r>
              <a:rPr lang="en-US" sz="1200" spc="-7" dirty="0">
                <a:latin typeface="+mn-lt"/>
                <a:cs typeface="Times New Roman"/>
              </a:rPr>
              <a:t> </a:t>
            </a:r>
            <a:r>
              <a:rPr lang="en-US" sz="1200" dirty="0">
                <a:latin typeface="+mn-lt"/>
                <a:cs typeface="Times New Roman"/>
              </a:rPr>
              <a:t>as</a:t>
            </a:r>
            <a:r>
              <a:rPr lang="en-US" sz="1200" spc="-14" dirty="0">
                <a:latin typeface="+mn-lt"/>
                <a:cs typeface="Times New Roman"/>
              </a:rPr>
              <a:t> </a:t>
            </a:r>
            <a:r>
              <a:rPr lang="en-US" sz="1200" dirty="0">
                <a:latin typeface="+mn-lt"/>
                <a:cs typeface="Times New Roman"/>
              </a:rPr>
              <a:t>having</a:t>
            </a:r>
            <a:r>
              <a:rPr lang="en-US" sz="1200" spc="-3" dirty="0">
                <a:latin typeface="+mn-lt"/>
                <a:cs typeface="Times New Roman"/>
              </a:rPr>
              <a:t> </a:t>
            </a:r>
            <a:r>
              <a:rPr lang="en-US" sz="1200" dirty="0">
                <a:latin typeface="+mn-lt"/>
                <a:cs typeface="Times New Roman"/>
              </a:rPr>
              <a:t>an</a:t>
            </a:r>
            <a:r>
              <a:rPr lang="en-US" sz="1200" spc="-7" dirty="0">
                <a:latin typeface="+mn-lt"/>
                <a:cs typeface="Times New Roman"/>
              </a:rPr>
              <a:t> </a:t>
            </a:r>
            <a:r>
              <a:rPr lang="en-US" sz="1200" dirty="0">
                <a:latin typeface="+mn-lt"/>
                <a:cs typeface="Times New Roman"/>
              </a:rPr>
              <a:t>SUD.</a:t>
            </a:r>
            <a:r>
              <a:rPr lang="en-US" sz="1200" spc="-10" dirty="0">
                <a:latin typeface="+mn-lt"/>
                <a:cs typeface="Times New Roman"/>
              </a:rPr>
              <a:t> </a:t>
            </a:r>
            <a:r>
              <a:rPr lang="en-US" sz="1200" dirty="0">
                <a:latin typeface="+mn-lt"/>
                <a:cs typeface="Times New Roman"/>
              </a:rPr>
              <a:t>Therefore,</a:t>
            </a:r>
            <a:r>
              <a:rPr lang="en-US" sz="1200" spc="-10"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spc="-7" dirty="0">
                <a:latin typeface="+mn-lt"/>
                <a:cs typeface="Times New Roman"/>
              </a:rPr>
              <a:t>DSM-</a:t>
            </a:r>
            <a:r>
              <a:rPr lang="en-US" sz="1200" dirty="0">
                <a:latin typeface="+mn-lt"/>
                <a:cs typeface="Times New Roman"/>
              </a:rPr>
              <a:t>5</a:t>
            </a:r>
            <a:r>
              <a:rPr lang="en-US" sz="1200" spc="-7" dirty="0">
                <a:latin typeface="+mn-lt"/>
                <a:cs typeface="Times New Roman"/>
              </a:rPr>
              <a:t> </a:t>
            </a:r>
            <a:r>
              <a:rPr lang="en-US" sz="1200" dirty="0">
                <a:latin typeface="+mn-lt"/>
                <a:cs typeface="Times New Roman"/>
              </a:rPr>
              <a:t>SUD</a:t>
            </a:r>
            <a:r>
              <a:rPr lang="en-US" sz="1200" spc="-10" dirty="0">
                <a:latin typeface="+mn-lt"/>
                <a:cs typeface="Times New Roman"/>
              </a:rPr>
              <a:t> </a:t>
            </a:r>
            <a:r>
              <a:rPr lang="en-US" sz="1200" dirty="0">
                <a:latin typeface="+mn-lt"/>
                <a:cs typeface="Times New Roman"/>
              </a:rPr>
              <a:t>estimates</a:t>
            </a:r>
            <a:r>
              <a:rPr lang="en-US" sz="1200" spc="-7" dirty="0">
                <a:latin typeface="+mn-lt"/>
                <a:cs typeface="Times New Roman"/>
              </a:rPr>
              <a:t> </a:t>
            </a:r>
            <a:r>
              <a:rPr lang="en-US" sz="1200" dirty="0">
                <a:latin typeface="+mn-lt"/>
                <a:cs typeface="Times New Roman"/>
              </a:rPr>
              <a:t>from</a:t>
            </a:r>
            <a:r>
              <a:rPr lang="en-US" sz="1200" spc="-14" dirty="0">
                <a:latin typeface="+mn-lt"/>
                <a:cs typeface="Times New Roman"/>
              </a:rPr>
              <a:t> </a:t>
            </a:r>
            <a:r>
              <a:rPr lang="en-US" sz="1200" dirty="0">
                <a:latin typeface="+mn-lt"/>
                <a:cs typeface="Times New Roman"/>
              </a:rPr>
              <a:t>2020</a:t>
            </a:r>
            <a:r>
              <a:rPr lang="en-US" sz="1200" spc="-7" dirty="0">
                <a:latin typeface="+mn-lt"/>
                <a:cs typeface="Times New Roman"/>
              </a:rPr>
              <a:t> </a:t>
            </a:r>
            <a:r>
              <a:rPr lang="en-US" sz="1200" dirty="0">
                <a:latin typeface="+mn-lt"/>
                <a:cs typeface="Times New Roman"/>
              </a:rPr>
              <a:t>are</a:t>
            </a:r>
            <a:r>
              <a:rPr lang="en-US" sz="1200" spc="-10" dirty="0">
                <a:latin typeface="+mn-lt"/>
                <a:cs typeface="Times New Roman"/>
              </a:rPr>
              <a:t> </a:t>
            </a:r>
            <a:r>
              <a:rPr lang="en-US" sz="1200" spc="-17" dirty="0">
                <a:latin typeface="+mn-lt"/>
                <a:cs typeface="Times New Roman"/>
              </a:rPr>
              <a:t>not </a:t>
            </a:r>
            <a:r>
              <a:rPr lang="en-US" sz="1200" dirty="0">
                <a:latin typeface="+mn-lt"/>
                <a:cs typeface="Times New Roman"/>
              </a:rPr>
              <a:t>comparable</a:t>
            </a:r>
            <a:r>
              <a:rPr lang="en-US" sz="1200" spc="-14"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spc="-7" dirty="0">
                <a:latin typeface="+mn-lt"/>
                <a:cs typeface="Times New Roman"/>
              </a:rPr>
              <a:t>DSM-</a:t>
            </a:r>
            <a:r>
              <a:rPr lang="en-US" sz="1200" dirty="0">
                <a:latin typeface="+mn-lt"/>
                <a:cs typeface="Times New Roman"/>
              </a:rPr>
              <a:t>IV</a:t>
            </a:r>
            <a:r>
              <a:rPr lang="en-US" sz="1200" spc="-10" dirty="0">
                <a:latin typeface="+mn-lt"/>
                <a:cs typeface="Times New Roman"/>
              </a:rPr>
              <a:t> </a:t>
            </a:r>
            <a:r>
              <a:rPr lang="en-US" sz="1200" dirty="0">
                <a:latin typeface="+mn-lt"/>
                <a:cs typeface="Times New Roman"/>
              </a:rPr>
              <a:t>SUD</a:t>
            </a:r>
            <a:r>
              <a:rPr lang="en-US" sz="1200" spc="-10" dirty="0">
                <a:latin typeface="+mn-lt"/>
                <a:cs typeface="Times New Roman"/>
              </a:rPr>
              <a:t> </a:t>
            </a:r>
            <a:r>
              <a:rPr lang="en-US" sz="1200" dirty="0">
                <a:latin typeface="+mn-lt"/>
                <a:cs typeface="Times New Roman"/>
              </a:rPr>
              <a:t>estimates</a:t>
            </a:r>
            <a:r>
              <a:rPr lang="en-US" sz="1200" spc="-7" dirty="0">
                <a:latin typeface="+mn-lt"/>
                <a:cs typeface="Times New Roman"/>
              </a:rPr>
              <a:t> </a:t>
            </a: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prior</a:t>
            </a:r>
            <a:r>
              <a:rPr lang="en-US" sz="1200" spc="-10" dirty="0">
                <a:latin typeface="+mn-lt"/>
                <a:cs typeface="Times New Roman"/>
              </a:rPr>
              <a:t> </a:t>
            </a:r>
            <a:r>
              <a:rPr lang="en-US" sz="1200" spc="-7" dirty="0">
                <a:latin typeface="+mn-lt"/>
                <a:cs typeface="Times New Roman"/>
              </a:rPr>
              <a:t>years.</a:t>
            </a:r>
          </a:p>
          <a:p>
            <a:pPr marL="182880" marR="0" lvl="0" indent="-182880">
              <a:buSzPts val="1400"/>
            </a:pPr>
            <a:r>
              <a:rPr lang="en-US" sz="1200" dirty="0">
                <a:effectLst/>
                <a:latin typeface="+mn-lt"/>
                <a:ea typeface="Calibri" panose="020F0502020204030204" pitchFamily="34" charset="0"/>
                <a:cs typeface="Times New Roman" panose="02020603050405020304" pitchFamily="18" charset="0"/>
              </a:rPr>
              <a:t>From 2015 to 2019, among households with 100-199% of the PG, the percentage of people </a:t>
            </a:r>
            <a:r>
              <a:rPr lang="en-US" sz="1200" dirty="0">
                <a:solidFill>
                  <a:srgbClr val="333333"/>
                </a:solidFill>
                <a:effectLst/>
                <a:latin typeface="+mn-lt"/>
                <a:ea typeface="Calibri" panose="020F0502020204030204" pitchFamily="34" charset="0"/>
                <a:cs typeface="Arial" panose="020B0604020202020204" pitchFamily="34" charset="0"/>
              </a:rPr>
              <a:t>who needed and received treatment for an alcohol problem </a:t>
            </a:r>
            <a:r>
              <a:rPr lang="en-US" sz="1200" dirty="0">
                <a:effectLst/>
                <a:latin typeface="+mn-lt"/>
                <a:ea typeface="Calibri" panose="020F0502020204030204" pitchFamily="34" charset="0"/>
                <a:cs typeface="Times New Roman" panose="02020603050405020304" pitchFamily="18" charset="0"/>
              </a:rPr>
              <a:t>at a specialty facility in the last 12 months increased from 8.8% to 14.2% (Figure 2, top). </a:t>
            </a:r>
          </a:p>
          <a:p>
            <a:pPr marL="182880" marR="0" lvl="0" indent="-182880">
              <a:buSzPts val="1400"/>
            </a:pPr>
            <a:r>
              <a:rPr lang="en-US" sz="1200" dirty="0">
                <a:effectLst/>
                <a:latin typeface="+mn-lt"/>
                <a:ea typeface="Calibri" panose="020F0502020204030204" pitchFamily="34" charset="0"/>
                <a:cs typeface="Times New Roman" panose="02020603050405020304" pitchFamily="18" charset="0"/>
              </a:rPr>
              <a:t>In 2020, there were no statistically significant differences between income groups (Figure 2, bottom).</a:t>
            </a:r>
          </a:p>
          <a:p>
            <a:pPr marL="182880" indent="-182880"/>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105</a:t>
            </a:fld>
            <a:endParaRPr lang="en-US"/>
          </a:p>
        </p:txBody>
      </p:sp>
    </p:spTree>
    <p:extLst>
      <p:ext uri="{BB962C8B-B14F-4D97-AF65-F5344CB8AC3E}">
        <p14:creationId xmlns:p14="http://schemas.microsoft.com/office/powerpoint/2010/main" val="15365923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57600"/>
            <a:ext cx="6400800" cy="4953000"/>
          </a:xfrm>
        </p:spPr>
        <p:txBody>
          <a:bodyPr/>
          <a:lstStyle/>
          <a:p>
            <a:pPr marL="0" marR="3464" indent="0">
              <a:buNone/>
            </a:pPr>
            <a:r>
              <a:rPr lang="en-US" sz="1000" b="1" dirty="0">
                <a:latin typeface="+mn-lt"/>
                <a:cs typeface="Times New Roman"/>
              </a:rPr>
              <a:t>Sources and Notes for Figures</a:t>
            </a:r>
          </a:p>
          <a:p>
            <a:pPr marL="182880" marR="3464" indent="-182880"/>
            <a:r>
              <a:rPr lang="en-US" sz="1000" b="1" dirty="0">
                <a:latin typeface="+mn-lt"/>
                <a:cs typeface="Times New Roman"/>
              </a:rPr>
              <a:t>Top figure:</a:t>
            </a:r>
          </a:p>
          <a:p>
            <a:pPr marL="182880" marR="3464" indent="-182880"/>
            <a:r>
              <a:rPr lang="en-US" sz="1000" b="1" dirty="0">
                <a:latin typeface="+mn-lt"/>
                <a:cs typeface="Times New Roman"/>
              </a:rPr>
              <a:t>Source:</a:t>
            </a:r>
            <a:r>
              <a:rPr lang="en-US" sz="1000" b="1" spc="-24" dirty="0">
                <a:latin typeface="+mn-lt"/>
                <a:cs typeface="Times New Roman"/>
              </a:rPr>
              <a:t> </a:t>
            </a:r>
            <a:r>
              <a:rPr lang="en-US" sz="1000" dirty="0">
                <a:latin typeface="+mn-lt"/>
                <a:cs typeface="Times New Roman"/>
              </a:rPr>
              <a:t>Substance</a:t>
            </a:r>
            <a:r>
              <a:rPr lang="en-US" sz="1000" spc="-14" dirty="0">
                <a:latin typeface="+mn-lt"/>
                <a:cs typeface="Times New Roman"/>
              </a:rPr>
              <a:t> </a:t>
            </a:r>
            <a:r>
              <a:rPr lang="en-US" sz="1000" dirty="0">
                <a:latin typeface="+mn-lt"/>
                <a:cs typeface="Times New Roman"/>
              </a:rPr>
              <a:t>Abuse</a:t>
            </a:r>
            <a:r>
              <a:rPr lang="en-US" sz="1000" spc="-17" dirty="0">
                <a:latin typeface="+mn-lt"/>
                <a:cs typeface="Times New Roman"/>
              </a:rPr>
              <a:t> </a:t>
            </a:r>
            <a:r>
              <a:rPr lang="en-US" sz="1000" dirty="0">
                <a:latin typeface="+mn-lt"/>
                <a:cs typeface="Times New Roman"/>
              </a:rPr>
              <a:t>and</a:t>
            </a:r>
            <a:r>
              <a:rPr lang="en-US" sz="1000" spc="-14" dirty="0">
                <a:latin typeface="+mn-lt"/>
                <a:cs typeface="Times New Roman"/>
              </a:rPr>
              <a:t> </a:t>
            </a:r>
            <a:r>
              <a:rPr lang="en-US" sz="1000" dirty="0">
                <a:latin typeface="+mn-lt"/>
                <a:cs typeface="Times New Roman"/>
              </a:rPr>
              <a:t>Mental</a:t>
            </a:r>
            <a:r>
              <a:rPr lang="en-US" sz="1000" spc="-17" dirty="0">
                <a:latin typeface="+mn-lt"/>
                <a:cs typeface="Times New Roman"/>
              </a:rPr>
              <a:t> </a:t>
            </a:r>
            <a:r>
              <a:rPr lang="en-US" sz="1000" dirty="0">
                <a:latin typeface="+mn-lt"/>
                <a:cs typeface="Times New Roman"/>
              </a:rPr>
              <a:t>Health</a:t>
            </a:r>
            <a:r>
              <a:rPr lang="en-US" sz="1000" spc="-10" dirty="0">
                <a:latin typeface="+mn-lt"/>
                <a:cs typeface="Times New Roman"/>
              </a:rPr>
              <a:t> </a:t>
            </a:r>
            <a:r>
              <a:rPr lang="en-US" sz="1000" dirty="0">
                <a:latin typeface="+mn-lt"/>
                <a:cs typeface="Times New Roman"/>
              </a:rPr>
              <a:t>Services</a:t>
            </a:r>
            <a:r>
              <a:rPr lang="en-US" sz="1000" spc="-10" dirty="0">
                <a:latin typeface="+mn-lt"/>
                <a:cs typeface="Times New Roman"/>
              </a:rPr>
              <a:t> </a:t>
            </a:r>
            <a:r>
              <a:rPr lang="en-US" sz="1000" dirty="0">
                <a:latin typeface="+mn-lt"/>
                <a:cs typeface="Times New Roman"/>
              </a:rPr>
              <a:t>Administration,</a:t>
            </a:r>
            <a:r>
              <a:rPr lang="en-US" sz="1000" spc="-17" dirty="0">
                <a:latin typeface="+mn-lt"/>
                <a:cs typeface="Times New Roman"/>
              </a:rPr>
              <a:t> </a:t>
            </a:r>
            <a:r>
              <a:rPr lang="en-US" sz="1000" dirty="0">
                <a:latin typeface="+mn-lt"/>
                <a:cs typeface="Times New Roman"/>
              </a:rPr>
              <a:t>National</a:t>
            </a:r>
            <a:r>
              <a:rPr lang="en-US" sz="1000" spc="-14" dirty="0">
                <a:latin typeface="+mn-lt"/>
                <a:cs typeface="Times New Roman"/>
              </a:rPr>
              <a:t> </a:t>
            </a:r>
            <a:r>
              <a:rPr lang="en-US" sz="1000" dirty="0">
                <a:latin typeface="+mn-lt"/>
                <a:cs typeface="Times New Roman"/>
              </a:rPr>
              <a:t>Survey</a:t>
            </a:r>
            <a:r>
              <a:rPr lang="en-US" sz="1000" spc="-17" dirty="0">
                <a:latin typeface="+mn-lt"/>
                <a:cs typeface="Times New Roman"/>
              </a:rPr>
              <a:t> </a:t>
            </a:r>
            <a:r>
              <a:rPr lang="en-US" sz="1000" dirty="0">
                <a:latin typeface="+mn-lt"/>
                <a:cs typeface="Times New Roman"/>
              </a:rPr>
              <a:t>on</a:t>
            </a:r>
            <a:r>
              <a:rPr lang="en-US" sz="1000" spc="-14" dirty="0">
                <a:latin typeface="+mn-lt"/>
                <a:cs typeface="Times New Roman"/>
              </a:rPr>
              <a:t> </a:t>
            </a:r>
            <a:r>
              <a:rPr lang="en-US" sz="1000" dirty="0">
                <a:latin typeface="+mn-lt"/>
                <a:cs typeface="Times New Roman"/>
              </a:rPr>
              <a:t>Drug</a:t>
            </a:r>
            <a:r>
              <a:rPr lang="en-US" sz="1000" spc="-17" dirty="0">
                <a:latin typeface="+mn-lt"/>
                <a:cs typeface="Times New Roman"/>
              </a:rPr>
              <a:t> </a:t>
            </a:r>
            <a:r>
              <a:rPr lang="en-US" sz="1000" dirty="0">
                <a:latin typeface="+mn-lt"/>
                <a:cs typeface="Times New Roman"/>
              </a:rPr>
              <a:t>Use</a:t>
            </a:r>
            <a:r>
              <a:rPr lang="en-US" sz="1000" spc="-14" dirty="0">
                <a:latin typeface="+mn-lt"/>
                <a:cs typeface="Times New Roman"/>
              </a:rPr>
              <a:t> </a:t>
            </a:r>
            <a:r>
              <a:rPr lang="en-US" sz="1000" dirty="0">
                <a:latin typeface="+mn-lt"/>
                <a:cs typeface="Times New Roman"/>
              </a:rPr>
              <a:t>and</a:t>
            </a:r>
            <a:r>
              <a:rPr lang="en-US" sz="1000" spc="-14" dirty="0">
                <a:latin typeface="+mn-lt"/>
                <a:cs typeface="Times New Roman"/>
              </a:rPr>
              <a:t> </a:t>
            </a:r>
            <a:r>
              <a:rPr lang="en-US" sz="1000" spc="-7" dirty="0">
                <a:latin typeface="+mn-lt"/>
                <a:cs typeface="Times New Roman"/>
              </a:rPr>
              <a:t>Health, 2015-2019.</a:t>
            </a:r>
            <a:endParaRPr lang="en-US" sz="1000" dirty="0">
              <a:latin typeface="+mn-lt"/>
              <a:cs typeface="Times New Roman"/>
            </a:endParaRPr>
          </a:p>
          <a:p>
            <a:pPr marL="182880" indent="-182880"/>
            <a:r>
              <a:rPr lang="en-US" sz="1000" b="1" dirty="0">
                <a:latin typeface="+mn-lt"/>
                <a:cs typeface="Times New Roman"/>
              </a:rPr>
              <a:t>Note:</a:t>
            </a:r>
            <a:r>
              <a:rPr lang="en-US" sz="1000" b="1" spc="-24" dirty="0">
                <a:latin typeface="+mn-lt"/>
                <a:cs typeface="Times New Roman"/>
              </a:rPr>
              <a:t> </a:t>
            </a:r>
            <a:r>
              <a:rPr lang="en-US" sz="1000" dirty="0">
                <a:latin typeface="+mn-lt"/>
                <a:cs typeface="Times New Roman"/>
              </a:rPr>
              <a:t>Noncore</a:t>
            </a:r>
            <a:r>
              <a:rPr lang="en-US" sz="1000" spc="-14" dirty="0">
                <a:latin typeface="+mn-lt"/>
                <a:cs typeface="Times New Roman"/>
              </a:rPr>
              <a:t> </a:t>
            </a:r>
            <a:r>
              <a:rPr lang="en-US" sz="1000" dirty="0">
                <a:latin typeface="+mn-lt"/>
                <a:cs typeface="Times New Roman"/>
              </a:rPr>
              <a:t>data</a:t>
            </a:r>
            <a:r>
              <a:rPr lang="en-US" sz="1000" spc="-17" dirty="0">
                <a:latin typeface="+mn-lt"/>
                <a:cs typeface="Times New Roman"/>
              </a:rPr>
              <a:t> </a:t>
            </a:r>
            <a:r>
              <a:rPr lang="en-US" sz="1000" dirty="0">
                <a:latin typeface="+mn-lt"/>
                <a:cs typeface="Times New Roman"/>
              </a:rPr>
              <a:t>do</a:t>
            </a:r>
            <a:r>
              <a:rPr lang="en-US" sz="1000" spc="-14" dirty="0">
                <a:latin typeface="+mn-lt"/>
                <a:cs typeface="Times New Roman"/>
              </a:rPr>
              <a:t> </a:t>
            </a:r>
            <a:r>
              <a:rPr lang="en-US" sz="1000" dirty="0">
                <a:latin typeface="+mn-lt"/>
                <a:cs typeface="Times New Roman"/>
              </a:rPr>
              <a:t>not</a:t>
            </a:r>
            <a:r>
              <a:rPr lang="en-US" sz="1000" spc="-20" dirty="0">
                <a:latin typeface="+mn-lt"/>
                <a:cs typeface="Times New Roman"/>
              </a:rPr>
              <a:t> </a:t>
            </a:r>
            <a:r>
              <a:rPr lang="en-US" sz="1000" dirty="0">
                <a:latin typeface="+mn-lt"/>
                <a:cs typeface="Times New Roman"/>
              </a:rPr>
              <a:t>meet</a:t>
            </a:r>
            <a:r>
              <a:rPr lang="en-US" sz="1000" spc="-14" dirty="0">
                <a:latin typeface="+mn-lt"/>
                <a:cs typeface="Times New Roman"/>
              </a:rPr>
              <a:t> </a:t>
            </a:r>
            <a:r>
              <a:rPr lang="en-US" sz="1000" dirty="0">
                <a:latin typeface="+mn-lt"/>
                <a:cs typeface="Times New Roman"/>
              </a:rPr>
              <a:t>the</a:t>
            </a:r>
            <a:r>
              <a:rPr lang="en-US" sz="1000" spc="-14" dirty="0">
                <a:latin typeface="+mn-lt"/>
                <a:cs typeface="Times New Roman"/>
              </a:rPr>
              <a:t> </a:t>
            </a:r>
            <a:r>
              <a:rPr lang="en-US" sz="1000" dirty="0">
                <a:latin typeface="+mn-lt"/>
                <a:cs typeface="Times New Roman"/>
              </a:rPr>
              <a:t>criteria</a:t>
            </a:r>
            <a:r>
              <a:rPr lang="en-US" sz="1000" spc="-14" dirty="0">
                <a:latin typeface="+mn-lt"/>
                <a:cs typeface="Times New Roman"/>
              </a:rPr>
              <a:t> </a:t>
            </a:r>
            <a:r>
              <a:rPr lang="en-US" sz="1000" dirty="0">
                <a:latin typeface="+mn-lt"/>
                <a:cs typeface="Times New Roman"/>
              </a:rPr>
              <a:t>for</a:t>
            </a:r>
            <a:r>
              <a:rPr lang="en-US" sz="1000" spc="-14" dirty="0">
                <a:latin typeface="+mn-lt"/>
                <a:cs typeface="Times New Roman"/>
              </a:rPr>
              <a:t> </a:t>
            </a:r>
            <a:r>
              <a:rPr lang="en-US" sz="1000" dirty="0">
                <a:latin typeface="+mn-lt"/>
                <a:cs typeface="Times New Roman"/>
              </a:rPr>
              <a:t>statistical</a:t>
            </a:r>
            <a:r>
              <a:rPr lang="en-US" sz="1000" spc="-14" dirty="0">
                <a:latin typeface="+mn-lt"/>
                <a:cs typeface="Times New Roman"/>
              </a:rPr>
              <a:t> </a:t>
            </a:r>
            <a:r>
              <a:rPr lang="en-US" sz="1000" dirty="0">
                <a:latin typeface="+mn-lt"/>
                <a:cs typeface="Times New Roman"/>
              </a:rPr>
              <a:t>reliability,</a:t>
            </a:r>
            <a:r>
              <a:rPr lang="en-US" sz="1000" spc="-14" dirty="0">
                <a:latin typeface="+mn-lt"/>
                <a:cs typeface="Times New Roman"/>
              </a:rPr>
              <a:t> </a:t>
            </a:r>
            <a:r>
              <a:rPr lang="en-US" sz="1000" dirty="0">
                <a:latin typeface="+mn-lt"/>
                <a:cs typeface="Times New Roman"/>
              </a:rPr>
              <a:t>data</a:t>
            </a:r>
            <a:r>
              <a:rPr lang="en-US" sz="1000" spc="-14" dirty="0">
                <a:latin typeface="+mn-lt"/>
                <a:cs typeface="Times New Roman"/>
              </a:rPr>
              <a:t> </a:t>
            </a:r>
            <a:r>
              <a:rPr lang="en-US" sz="1000" dirty="0">
                <a:latin typeface="+mn-lt"/>
                <a:cs typeface="Times New Roman"/>
              </a:rPr>
              <a:t>quality,</a:t>
            </a:r>
            <a:r>
              <a:rPr lang="en-US" sz="1000" spc="-17" dirty="0">
                <a:latin typeface="+mn-lt"/>
                <a:cs typeface="Times New Roman"/>
              </a:rPr>
              <a:t> </a:t>
            </a:r>
            <a:r>
              <a:rPr lang="en-US" sz="1000" dirty="0">
                <a:latin typeface="+mn-lt"/>
                <a:cs typeface="Times New Roman"/>
              </a:rPr>
              <a:t>or</a:t>
            </a:r>
            <a:r>
              <a:rPr lang="en-US" sz="1000" spc="-10" dirty="0">
                <a:latin typeface="+mn-lt"/>
                <a:cs typeface="Times New Roman"/>
              </a:rPr>
              <a:t> </a:t>
            </a:r>
            <a:r>
              <a:rPr lang="en-US" sz="1000" dirty="0">
                <a:latin typeface="+mn-lt"/>
                <a:cs typeface="Times New Roman"/>
              </a:rPr>
              <a:t>confidentiality</a:t>
            </a:r>
            <a:r>
              <a:rPr lang="en-US" sz="1000" spc="-10" dirty="0">
                <a:latin typeface="+mn-lt"/>
                <a:cs typeface="Times New Roman"/>
              </a:rPr>
              <a:t> </a:t>
            </a:r>
            <a:r>
              <a:rPr lang="en-US" sz="1000" dirty="0">
                <a:latin typeface="+mn-lt"/>
                <a:cs typeface="Times New Roman"/>
              </a:rPr>
              <a:t>for</a:t>
            </a:r>
            <a:r>
              <a:rPr lang="en-US" sz="1000" spc="-17" dirty="0">
                <a:latin typeface="+mn-lt"/>
                <a:cs typeface="Times New Roman"/>
              </a:rPr>
              <a:t> </a:t>
            </a:r>
            <a:r>
              <a:rPr lang="en-US" sz="1000" spc="-7" dirty="0">
                <a:latin typeface="+mn-lt"/>
                <a:cs typeface="Times New Roman"/>
              </a:rPr>
              <a:t>2016.</a:t>
            </a:r>
          </a:p>
          <a:p>
            <a:pPr marL="182880" indent="-182880"/>
            <a:r>
              <a:rPr lang="en-US" sz="1000" b="1" spc="-7" dirty="0">
                <a:latin typeface="+mn-lt"/>
                <a:cs typeface="Times New Roman"/>
              </a:rPr>
              <a:t>Bottom figure:</a:t>
            </a:r>
          </a:p>
          <a:p>
            <a:pPr marL="182880" marR="107370" indent="-182880"/>
            <a:r>
              <a:rPr lang="en-US" sz="1000" b="1" dirty="0">
                <a:latin typeface="+mn-lt"/>
                <a:cs typeface="Times New Roman"/>
              </a:rPr>
              <a:t>Source:</a:t>
            </a:r>
            <a:r>
              <a:rPr lang="en-US" sz="1000" b="1" spc="-24" dirty="0">
                <a:latin typeface="+mn-lt"/>
                <a:cs typeface="Times New Roman"/>
              </a:rPr>
              <a:t> </a:t>
            </a:r>
            <a:r>
              <a:rPr lang="en-US" sz="1000" dirty="0">
                <a:latin typeface="+mn-lt"/>
                <a:cs typeface="Times New Roman"/>
              </a:rPr>
              <a:t>Substance</a:t>
            </a:r>
            <a:r>
              <a:rPr lang="en-US" sz="1000" spc="-14" dirty="0">
                <a:latin typeface="+mn-lt"/>
                <a:cs typeface="Times New Roman"/>
              </a:rPr>
              <a:t> </a:t>
            </a:r>
            <a:r>
              <a:rPr lang="en-US" sz="1000" dirty="0">
                <a:latin typeface="+mn-lt"/>
                <a:cs typeface="Times New Roman"/>
              </a:rPr>
              <a:t>Abuse</a:t>
            </a:r>
            <a:r>
              <a:rPr lang="en-US" sz="1000" spc="-17" dirty="0">
                <a:latin typeface="+mn-lt"/>
                <a:cs typeface="Times New Roman"/>
              </a:rPr>
              <a:t> </a:t>
            </a:r>
            <a:r>
              <a:rPr lang="en-US" sz="1000" dirty="0">
                <a:latin typeface="+mn-lt"/>
                <a:cs typeface="Times New Roman"/>
              </a:rPr>
              <a:t>and</a:t>
            </a:r>
            <a:r>
              <a:rPr lang="en-US" sz="1000" spc="-14" dirty="0">
                <a:latin typeface="+mn-lt"/>
                <a:cs typeface="Times New Roman"/>
              </a:rPr>
              <a:t> </a:t>
            </a:r>
            <a:r>
              <a:rPr lang="en-US" sz="1000" dirty="0">
                <a:latin typeface="+mn-lt"/>
                <a:cs typeface="Times New Roman"/>
              </a:rPr>
              <a:t>Mental</a:t>
            </a:r>
            <a:r>
              <a:rPr lang="en-US" sz="1000" spc="-17" dirty="0">
                <a:latin typeface="+mn-lt"/>
                <a:cs typeface="Times New Roman"/>
              </a:rPr>
              <a:t> </a:t>
            </a:r>
            <a:r>
              <a:rPr lang="en-US" sz="1000" dirty="0">
                <a:latin typeface="+mn-lt"/>
                <a:cs typeface="Times New Roman"/>
              </a:rPr>
              <a:t>Health</a:t>
            </a:r>
            <a:r>
              <a:rPr lang="en-US" sz="1000" spc="-14" dirty="0">
                <a:latin typeface="+mn-lt"/>
                <a:cs typeface="Times New Roman"/>
              </a:rPr>
              <a:t> </a:t>
            </a:r>
            <a:r>
              <a:rPr lang="en-US" sz="1000" dirty="0">
                <a:latin typeface="+mn-lt"/>
                <a:cs typeface="Times New Roman"/>
              </a:rPr>
              <a:t>Services</a:t>
            </a:r>
            <a:r>
              <a:rPr lang="en-US" sz="1000" spc="-10" dirty="0">
                <a:latin typeface="+mn-lt"/>
                <a:cs typeface="Times New Roman"/>
              </a:rPr>
              <a:t> </a:t>
            </a:r>
            <a:r>
              <a:rPr lang="en-US" sz="1000" dirty="0">
                <a:latin typeface="+mn-lt"/>
                <a:cs typeface="Times New Roman"/>
              </a:rPr>
              <a:t>Administration,</a:t>
            </a:r>
            <a:r>
              <a:rPr lang="en-US" sz="1000" spc="-17" dirty="0">
                <a:latin typeface="+mn-lt"/>
                <a:cs typeface="Times New Roman"/>
              </a:rPr>
              <a:t> </a:t>
            </a:r>
            <a:r>
              <a:rPr lang="en-US" sz="1000" dirty="0">
                <a:latin typeface="+mn-lt"/>
                <a:cs typeface="Times New Roman"/>
              </a:rPr>
              <a:t>National</a:t>
            </a:r>
            <a:r>
              <a:rPr lang="en-US" sz="1000" spc="-14" dirty="0">
                <a:latin typeface="+mn-lt"/>
                <a:cs typeface="Times New Roman"/>
              </a:rPr>
              <a:t> </a:t>
            </a:r>
            <a:r>
              <a:rPr lang="en-US" sz="1000" dirty="0">
                <a:latin typeface="+mn-lt"/>
                <a:cs typeface="Times New Roman"/>
              </a:rPr>
              <a:t>Survey</a:t>
            </a:r>
            <a:r>
              <a:rPr lang="en-US" sz="1000" spc="-17" dirty="0">
                <a:latin typeface="+mn-lt"/>
                <a:cs typeface="Times New Roman"/>
              </a:rPr>
              <a:t> </a:t>
            </a:r>
            <a:r>
              <a:rPr lang="en-US" sz="1000" dirty="0">
                <a:latin typeface="+mn-lt"/>
                <a:cs typeface="Times New Roman"/>
              </a:rPr>
              <a:t>on</a:t>
            </a:r>
            <a:r>
              <a:rPr lang="en-US" sz="1000" spc="-14" dirty="0">
                <a:latin typeface="+mn-lt"/>
                <a:cs typeface="Times New Roman"/>
              </a:rPr>
              <a:t> </a:t>
            </a:r>
            <a:r>
              <a:rPr lang="en-US" sz="1000" dirty="0">
                <a:latin typeface="+mn-lt"/>
                <a:cs typeface="Times New Roman"/>
              </a:rPr>
              <a:t>Drug</a:t>
            </a:r>
            <a:r>
              <a:rPr lang="en-US" sz="1000" spc="-17" dirty="0">
                <a:latin typeface="+mn-lt"/>
                <a:cs typeface="Times New Roman"/>
              </a:rPr>
              <a:t> </a:t>
            </a:r>
            <a:r>
              <a:rPr lang="en-US" sz="1000" dirty="0">
                <a:latin typeface="+mn-lt"/>
                <a:cs typeface="Times New Roman"/>
              </a:rPr>
              <a:t>Use</a:t>
            </a:r>
            <a:r>
              <a:rPr lang="en-US" sz="1000" spc="-14" dirty="0">
                <a:latin typeface="+mn-lt"/>
                <a:cs typeface="Times New Roman"/>
              </a:rPr>
              <a:t> </a:t>
            </a:r>
            <a:r>
              <a:rPr lang="en-US" sz="1000" dirty="0">
                <a:latin typeface="+mn-lt"/>
                <a:cs typeface="Times New Roman"/>
              </a:rPr>
              <a:t>and</a:t>
            </a:r>
            <a:r>
              <a:rPr lang="en-US" sz="1000" spc="-14" dirty="0">
                <a:latin typeface="+mn-lt"/>
                <a:cs typeface="Times New Roman"/>
              </a:rPr>
              <a:t> </a:t>
            </a:r>
            <a:r>
              <a:rPr lang="en-US" sz="1000" spc="-7" dirty="0">
                <a:latin typeface="+mn-lt"/>
                <a:cs typeface="Times New Roman"/>
              </a:rPr>
              <a:t>Health, </a:t>
            </a:r>
            <a:r>
              <a:rPr lang="en-US" sz="1000" dirty="0">
                <a:latin typeface="+mn-lt"/>
                <a:cs typeface="Times New Roman"/>
              </a:rPr>
              <a:t>2020,</a:t>
            </a:r>
            <a:r>
              <a:rPr lang="en-US" sz="1000" spc="-14" dirty="0">
                <a:latin typeface="+mn-lt"/>
                <a:cs typeface="Times New Roman"/>
              </a:rPr>
              <a:t> </a:t>
            </a:r>
            <a:r>
              <a:rPr lang="en-US" sz="1000" dirty="0">
                <a:latin typeface="+mn-lt"/>
                <a:cs typeface="Times New Roman"/>
              </a:rPr>
              <a:t>quarters</a:t>
            </a:r>
            <a:r>
              <a:rPr lang="en-US" sz="1000" spc="-10" dirty="0">
                <a:latin typeface="+mn-lt"/>
                <a:cs typeface="Times New Roman"/>
              </a:rPr>
              <a:t> </a:t>
            </a:r>
            <a:r>
              <a:rPr lang="en-US" sz="1000" dirty="0">
                <a:latin typeface="+mn-lt"/>
                <a:cs typeface="Times New Roman"/>
              </a:rPr>
              <a:t>1</a:t>
            </a:r>
            <a:r>
              <a:rPr lang="en-US" sz="1000" spc="-3" dirty="0">
                <a:latin typeface="+mn-lt"/>
                <a:cs typeface="Times New Roman"/>
              </a:rPr>
              <a:t> </a:t>
            </a:r>
            <a:r>
              <a:rPr lang="en-US" sz="1000" dirty="0">
                <a:latin typeface="+mn-lt"/>
                <a:cs typeface="Times New Roman"/>
              </a:rPr>
              <a:t>and</a:t>
            </a:r>
            <a:r>
              <a:rPr lang="en-US" sz="1000" spc="-10" dirty="0">
                <a:latin typeface="+mn-lt"/>
                <a:cs typeface="Times New Roman"/>
              </a:rPr>
              <a:t> </a:t>
            </a:r>
            <a:r>
              <a:rPr lang="en-US" sz="1000" spc="-17" dirty="0">
                <a:latin typeface="+mn-lt"/>
                <a:cs typeface="Times New Roman"/>
              </a:rPr>
              <a:t>4.</a:t>
            </a:r>
            <a:endParaRPr lang="en-US" sz="1000" dirty="0">
              <a:latin typeface="+mn-lt"/>
              <a:cs typeface="Times New Roman"/>
            </a:endParaRPr>
          </a:p>
          <a:p>
            <a:pPr marL="182880" marR="3464" indent="-182880"/>
            <a:r>
              <a:rPr lang="en-US" sz="1000" b="1" dirty="0">
                <a:latin typeface="+mn-lt"/>
                <a:cs typeface="Times New Roman"/>
              </a:rPr>
              <a:t>Note:</a:t>
            </a:r>
            <a:r>
              <a:rPr lang="en-US" sz="1000" b="1" spc="-20" dirty="0">
                <a:latin typeface="+mn-lt"/>
                <a:cs typeface="Times New Roman"/>
              </a:rPr>
              <a:t> </a:t>
            </a:r>
            <a:r>
              <a:rPr lang="en-US" sz="1000" dirty="0">
                <a:latin typeface="+mn-lt"/>
                <a:cs typeface="Times New Roman"/>
              </a:rPr>
              <a:t>The</a:t>
            </a:r>
            <a:r>
              <a:rPr lang="en-US" sz="1000" spc="-14" dirty="0">
                <a:latin typeface="+mn-lt"/>
                <a:cs typeface="Times New Roman"/>
              </a:rPr>
              <a:t> </a:t>
            </a:r>
            <a:r>
              <a:rPr lang="en-US" sz="1000" dirty="0">
                <a:latin typeface="+mn-lt"/>
                <a:cs typeface="Times New Roman"/>
              </a:rPr>
              <a:t>2020</a:t>
            </a:r>
            <a:r>
              <a:rPr lang="en-US" sz="1000" spc="-14" dirty="0">
                <a:latin typeface="+mn-lt"/>
                <a:cs typeface="Times New Roman"/>
              </a:rPr>
              <a:t> </a:t>
            </a:r>
            <a:r>
              <a:rPr lang="en-US" sz="1000" dirty="0">
                <a:latin typeface="+mn-lt"/>
                <a:cs typeface="Times New Roman"/>
              </a:rPr>
              <a:t>data</a:t>
            </a:r>
            <a:r>
              <a:rPr lang="en-US" sz="1000" spc="-10" dirty="0">
                <a:latin typeface="+mn-lt"/>
                <a:cs typeface="Times New Roman"/>
              </a:rPr>
              <a:t> </a:t>
            </a:r>
            <a:r>
              <a:rPr lang="en-US" sz="1000" dirty="0">
                <a:latin typeface="+mn-lt"/>
                <a:cs typeface="Times New Roman"/>
              </a:rPr>
              <a:t>included</a:t>
            </a:r>
            <a:r>
              <a:rPr lang="en-US" sz="1000" spc="-14" dirty="0">
                <a:latin typeface="+mn-lt"/>
                <a:cs typeface="Times New Roman"/>
              </a:rPr>
              <a:t> </a:t>
            </a:r>
            <a:r>
              <a:rPr lang="en-US" sz="1000" dirty="0">
                <a:latin typeface="+mn-lt"/>
                <a:cs typeface="Times New Roman"/>
              </a:rPr>
              <a:t>quarters</a:t>
            </a:r>
            <a:r>
              <a:rPr lang="en-US" sz="1000" spc="-10" dirty="0">
                <a:latin typeface="+mn-lt"/>
                <a:cs typeface="Times New Roman"/>
              </a:rPr>
              <a:t> </a:t>
            </a:r>
            <a:r>
              <a:rPr lang="en-US" sz="1000" dirty="0">
                <a:latin typeface="+mn-lt"/>
                <a:cs typeface="Times New Roman"/>
              </a:rPr>
              <a:t>1</a:t>
            </a:r>
            <a:r>
              <a:rPr lang="en-US" sz="1000" spc="-7" dirty="0">
                <a:latin typeface="+mn-lt"/>
                <a:cs typeface="Times New Roman"/>
              </a:rPr>
              <a:t> </a:t>
            </a:r>
            <a:r>
              <a:rPr lang="en-US" sz="1000" dirty="0">
                <a:latin typeface="+mn-lt"/>
                <a:cs typeface="Times New Roman"/>
              </a:rPr>
              <a:t>and</a:t>
            </a:r>
            <a:r>
              <a:rPr lang="en-US" sz="1000" spc="-14" dirty="0">
                <a:latin typeface="+mn-lt"/>
                <a:cs typeface="Times New Roman"/>
              </a:rPr>
              <a:t> </a:t>
            </a:r>
            <a:r>
              <a:rPr lang="en-US" sz="1000" dirty="0">
                <a:latin typeface="+mn-lt"/>
                <a:cs typeface="Times New Roman"/>
              </a:rPr>
              <a:t>4</a:t>
            </a:r>
            <a:r>
              <a:rPr lang="en-US" sz="1000" spc="-14" dirty="0">
                <a:latin typeface="+mn-lt"/>
                <a:cs typeface="Times New Roman"/>
              </a:rPr>
              <a:t> </a:t>
            </a:r>
            <a:r>
              <a:rPr lang="en-US" sz="1000" dirty="0">
                <a:latin typeface="+mn-lt"/>
                <a:cs typeface="Times New Roman"/>
              </a:rPr>
              <a:t>only</a:t>
            </a:r>
            <a:r>
              <a:rPr lang="en-US" sz="1000" spc="-14" dirty="0">
                <a:latin typeface="+mn-lt"/>
                <a:cs typeface="Times New Roman"/>
              </a:rPr>
              <a:t> </a:t>
            </a:r>
            <a:r>
              <a:rPr lang="en-US" sz="1000" dirty="0">
                <a:latin typeface="+mn-lt"/>
                <a:cs typeface="Times New Roman"/>
              </a:rPr>
              <a:t>due</a:t>
            </a:r>
            <a:r>
              <a:rPr lang="en-US" sz="1000" spc="-10" dirty="0">
                <a:latin typeface="+mn-lt"/>
                <a:cs typeface="Times New Roman"/>
              </a:rPr>
              <a:t> </a:t>
            </a:r>
            <a:r>
              <a:rPr lang="en-US" sz="1000" dirty="0">
                <a:latin typeface="+mn-lt"/>
                <a:cs typeface="Times New Roman"/>
              </a:rPr>
              <a:t>to</a:t>
            </a:r>
            <a:r>
              <a:rPr lang="en-US" sz="1000" spc="-14" dirty="0">
                <a:latin typeface="+mn-lt"/>
                <a:cs typeface="Times New Roman"/>
              </a:rPr>
              <a:t> </a:t>
            </a:r>
            <a:r>
              <a:rPr lang="en-US" sz="1000" dirty="0">
                <a:latin typeface="+mn-lt"/>
                <a:cs typeface="Times New Roman"/>
              </a:rPr>
              <a:t>COVID.</a:t>
            </a:r>
            <a:r>
              <a:rPr lang="en-US" sz="1000" spc="-10" dirty="0">
                <a:latin typeface="+mn-lt"/>
                <a:cs typeface="Times New Roman"/>
              </a:rPr>
              <a:t> </a:t>
            </a:r>
            <a:r>
              <a:rPr lang="en-US" sz="1000" dirty="0">
                <a:latin typeface="+mn-lt"/>
                <a:cs typeface="Times New Roman"/>
              </a:rPr>
              <a:t>The</a:t>
            </a:r>
            <a:r>
              <a:rPr lang="en-US" sz="1000" spc="-10" dirty="0">
                <a:latin typeface="+mn-lt"/>
                <a:cs typeface="Times New Roman"/>
              </a:rPr>
              <a:t> </a:t>
            </a:r>
            <a:r>
              <a:rPr lang="en-US" sz="1000" dirty="0">
                <a:latin typeface="+mn-lt"/>
                <a:cs typeface="Times New Roman"/>
              </a:rPr>
              <a:t>criteria</a:t>
            </a:r>
            <a:r>
              <a:rPr lang="en-US" sz="1000" spc="-10" dirty="0">
                <a:latin typeface="+mn-lt"/>
                <a:cs typeface="Times New Roman"/>
              </a:rPr>
              <a:t> </a:t>
            </a:r>
            <a:r>
              <a:rPr lang="en-US" sz="1000" dirty="0">
                <a:latin typeface="+mn-lt"/>
                <a:cs typeface="Times New Roman"/>
              </a:rPr>
              <a:t>used</a:t>
            </a:r>
            <a:r>
              <a:rPr lang="en-US" sz="1000" spc="-7" dirty="0">
                <a:latin typeface="+mn-lt"/>
                <a:cs typeface="Times New Roman"/>
              </a:rPr>
              <a:t> </a:t>
            </a:r>
            <a:r>
              <a:rPr lang="en-US" sz="1000" dirty="0">
                <a:latin typeface="+mn-lt"/>
                <a:cs typeface="Times New Roman"/>
              </a:rPr>
              <a:t>to</a:t>
            </a:r>
            <a:r>
              <a:rPr lang="en-US" sz="1000" spc="-14" dirty="0">
                <a:latin typeface="+mn-lt"/>
                <a:cs typeface="Times New Roman"/>
              </a:rPr>
              <a:t> </a:t>
            </a:r>
            <a:r>
              <a:rPr lang="en-US" sz="1000" dirty="0">
                <a:latin typeface="+mn-lt"/>
                <a:cs typeface="Times New Roman"/>
              </a:rPr>
              <a:t>categorize</a:t>
            </a:r>
            <a:r>
              <a:rPr lang="en-US" sz="1000" spc="-10" dirty="0">
                <a:latin typeface="+mn-lt"/>
                <a:cs typeface="Times New Roman"/>
              </a:rPr>
              <a:t> </a:t>
            </a:r>
            <a:r>
              <a:rPr lang="en-US" sz="1000" dirty="0">
                <a:latin typeface="+mn-lt"/>
                <a:cs typeface="Times New Roman"/>
              </a:rPr>
              <a:t>substance</a:t>
            </a:r>
            <a:r>
              <a:rPr lang="en-US" sz="1000" spc="-7" dirty="0">
                <a:latin typeface="+mn-lt"/>
                <a:cs typeface="Times New Roman"/>
              </a:rPr>
              <a:t> </a:t>
            </a:r>
            <a:r>
              <a:rPr lang="en-US" sz="1000" spc="-17" dirty="0">
                <a:latin typeface="+mn-lt"/>
                <a:cs typeface="Times New Roman"/>
              </a:rPr>
              <a:t>use </a:t>
            </a:r>
            <a:r>
              <a:rPr lang="en-US" sz="1000" dirty="0">
                <a:latin typeface="+mn-lt"/>
                <a:cs typeface="Times New Roman"/>
              </a:rPr>
              <a:t>disorder</a:t>
            </a:r>
            <a:r>
              <a:rPr lang="en-US" sz="1000" spc="-24" dirty="0">
                <a:latin typeface="+mn-lt"/>
                <a:cs typeface="Times New Roman"/>
              </a:rPr>
              <a:t> </a:t>
            </a:r>
            <a:r>
              <a:rPr lang="en-US" sz="1000" dirty="0">
                <a:latin typeface="+mn-lt"/>
                <a:cs typeface="Times New Roman"/>
              </a:rPr>
              <a:t>(SUD)</a:t>
            </a:r>
            <a:r>
              <a:rPr lang="en-US" sz="1000" spc="-7" dirty="0">
                <a:latin typeface="+mn-lt"/>
                <a:cs typeface="Times New Roman"/>
              </a:rPr>
              <a:t> </a:t>
            </a:r>
            <a:r>
              <a:rPr lang="en-US" sz="1000" dirty="0">
                <a:latin typeface="+mn-lt"/>
                <a:cs typeface="Times New Roman"/>
              </a:rPr>
              <a:t>among</a:t>
            </a:r>
            <a:r>
              <a:rPr lang="en-US" sz="1000" spc="-14" dirty="0">
                <a:latin typeface="+mn-lt"/>
                <a:cs typeface="Times New Roman"/>
              </a:rPr>
              <a:t> </a:t>
            </a:r>
            <a:r>
              <a:rPr lang="en-US" sz="1000" dirty="0">
                <a:latin typeface="+mn-lt"/>
                <a:cs typeface="Times New Roman"/>
              </a:rPr>
              <a:t>National</a:t>
            </a:r>
            <a:r>
              <a:rPr lang="en-US" sz="1000" spc="-14" dirty="0">
                <a:latin typeface="+mn-lt"/>
                <a:cs typeface="Times New Roman"/>
              </a:rPr>
              <a:t> </a:t>
            </a:r>
            <a:r>
              <a:rPr lang="en-US" sz="1000" dirty="0">
                <a:latin typeface="+mn-lt"/>
                <a:cs typeface="Times New Roman"/>
              </a:rPr>
              <a:t>Survey</a:t>
            </a:r>
            <a:r>
              <a:rPr lang="en-US" sz="1000" spc="-14" dirty="0">
                <a:latin typeface="+mn-lt"/>
                <a:cs typeface="Times New Roman"/>
              </a:rPr>
              <a:t> </a:t>
            </a:r>
            <a:r>
              <a:rPr lang="en-US" sz="1000" dirty="0">
                <a:latin typeface="+mn-lt"/>
                <a:cs typeface="Times New Roman"/>
              </a:rPr>
              <a:t>on</a:t>
            </a:r>
            <a:r>
              <a:rPr lang="en-US" sz="1000" spc="-17" dirty="0">
                <a:latin typeface="+mn-lt"/>
                <a:cs typeface="Times New Roman"/>
              </a:rPr>
              <a:t> </a:t>
            </a:r>
            <a:r>
              <a:rPr lang="en-US" sz="1000" dirty="0">
                <a:latin typeface="+mn-lt"/>
                <a:cs typeface="Times New Roman"/>
              </a:rPr>
              <a:t>Drug</a:t>
            </a:r>
            <a:r>
              <a:rPr lang="en-US" sz="1000" spc="-17" dirty="0">
                <a:latin typeface="+mn-lt"/>
                <a:cs typeface="Times New Roman"/>
              </a:rPr>
              <a:t> </a:t>
            </a:r>
            <a:r>
              <a:rPr lang="en-US" sz="1000" dirty="0">
                <a:latin typeface="+mn-lt"/>
                <a:cs typeface="Times New Roman"/>
              </a:rPr>
              <a:t>Use</a:t>
            </a:r>
            <a:r>
              <a:rPr lang="en-US" sz="1000" spc="-10" dirty="0">
                <a:latin typeface="+mn-lt"/>
                <a:cs typeface="Times New Roman"/>
              </a:rPr>
              <a:t> </a:t>
            </a:r>
            <a:r>
              <a:rPr lang="en-US" sz="1000" dirty="0">
                <a:latin typeface="+mn-lt"/>
                <a:cs typeface="Times New Roman"/>
              </a:rPr>
              <a:t>and</a:t>
            </a:r>
            <a:r>
              <a:rPr lang="en-US" sz="1000" spc="-17" dirty="0">
                <a:latin typeface="+mn-lt"/>
                <a:cs typeface="Times New Roman"/>
              </a:rPr>
              <a:t> </a:t>
            </a:r>
            <a:r>
              <a:rPr lang="en-US" sz="1000" dirty="0">
                <a:latin typeface="+mn-lt"/>
                <a:cs typeface="Times New Roman"/>
              </a:rPr>
              <a:t>Health</a:t>
            </a:r>
            <a:r>
              <a:rPr lang="en-US" sz="1000" spc="-14" dirty="0">
                <a:latin typeface="+mn-lt"/>
                <a:cs typeface="Times New Roman"/>
              </a:rPr>
              <a:t> </a:t>
            </a:r>
            <a:r>
              <a:rPr lang="en-US" sz="1000" dirty="0">
                <a:latin typeface="+mn-lt"/>
                <a:cs typeface="Times New Roman"/>
              </a:rPr>
              <a:t>respondents</a:t>
            </a:r>
            <a:r>
              <a:rPr lang="en-US" sz="1000" spc="-10" dirty="0">
                <a:latin typeface="+mn-lt"/>
                <a:cs typeface="Times New Roman"/>
              </a:rPr>
              <a:t> </a:t>
            </a:r>
            <a:r>
              <a:rPr lang="en-US" sz="1000" dirty="0">
                <a:latin typeface="+mn-lt"/>
                <a:cs typeface="Times New Roman"/>
              </a:rPr>
              <a:t>changed</a:t>
            </a:r>
            <a:r>
              <a:rPr lang="en-US" sz="1000" spc="-10" dirty="0">
                <a:latin typeface="+mn-lt"/>
                <a:cs typeface="Times New Roman"/>
              </a:rPr>
              <a:t> </a:t>
            </a:r>
            <a:r>
              <a:rPr lang="en-US" sz="1000" dirty="0">
                <a:latin typeface="+mn-lt"/>
                <a:cs typeface="Times New Roman"/>
              </a:rPr>
              <a:t>from</a:t>
            </a:r>
            <a:r>
              <a:rPr lang="en-US" sz="1000" spc="-10" dirty="0">
                <a:latin typeface="+mn-lt"/>
                <a:cs typeface="Times New Roman"/>
              </a:rPr>
              <a:t> </a:t>
            </a:r>
            <a:r>
              <a:rPr lang="en-US" sz="1000" dirty="0">
                <a:latin typeface="+mn-lt"/>
                <a:cs typeface="Times New Roman"/>
              </a:rPr>
              <a:t>the</a:t>
            </a:r>
            <a:r>
              <a:rPr lang="en-US" sz="1000" spc="-14" dirty="0">
                <a:latin typeface="+mn-lt"/>
                <a:cs typeface="Times New Roman"/>
              </a:rPr>
              <a:t> </a:t>
            </a:r>
            <a:r>
              <a:rPr lang="en-US" sz="1000" dirty="0">
                <a:latin typeface="+mn-lt"/>
                <a:cs typeface="Times New Roman"/>
              </a:rPr>
              <a:t>fourth</a:t>
            </a:r>
            <a:r>
              <a:rPr lang="en-US" sz="1000" spc="-7" dirty="0">
                <a:latin typeface="+mn-lt"/>
                <a:cs typeface="Times New Roman"/>
              </a:rPr>
              <a:t> </a:t>
            </a:r>
            <a:r>
              <a:rPr lang="en-US" sz="1000" dirty="0">
                <a:latin typeface="+mn-lt"/>
                <a:cs typeface="Times New Roman"/>
              </a:rPr>
              <a:t>edition</a:t>
            </a:r>
            <a:r>
              <a:rPr lang="en-US" sz="1000" spc="-14" dirty="0">
                <a:latin typeface="+mn-lt"/>
                <a:cs typeface="Times New Roman"/>
              </a:rPr>
              <a:t> </a:t>
            </a:r>
            <a:r>
              <a:rPr lang="en-US" sz="1000" dirty="0">
                <a:latin typeface="+mn-lt"/>
                <a:cs typeface="Times New Roman"/>
              </a:rPr>
              <a:t>of</a:t>
            </a:r>
            <a:r>
              <a:rPr lang="en-US" sz="1000" spc="-10" dirty="0">
                <a:latin typeface="+mn-lt"/>
                <a:cs typeface="Times New Roman"/>
              </a:rPr>
              <a:t> </a:t>
            </a:r>
            <a:r>
              <a:rPr lang="en-US" sz="1000" spc="-17" dirty="0">
                <a:latin typeface="+mn-lt"/>
                <a:cs typeface="Times New Roman"/>
              </a:rPr>
              <a:t>the</a:t>
            </a:r>
            <a:endParaRPr lang="en-US" sz="1000" dirty="0">
              <a:latin typeface="+mn-lt"/>
              <a:cs typeface="Times New Roman"/>
            </a:endParaRPr>
          </a:p>
          <a:p>
            <a:pPr marL="182880" indent="-182880"/>
            <a:r>
              <a:rPr lang="en-US" sz="1000" i="1" dirty="0">
                <a:latin typeface="+mn-lt"/>
                <a:cs typeface="Times New Roman"/>
              </a:rPr>
              <a:t>Diagnostic</a:t>
            </a:r>
            <a:r>
              <a:rPr lang="en-US" sz="1000" i="1" spc="-20" dirty="0">
                <a:latin typeface="+mn-lt"/>
                <a:cs typeface="Times New Roman"/>
              </a:rPr>
              <a:t> </a:t>
            </a:r>
            <a:r>
              <a:rPr lang="en-US" sz="1000" i="1" dirty="0">
                <a:latin typeface="+mn-lt"/>
                <a:cs typeface="Times New Roman"/>
              </a:rPr>
              <a:t>and</a:t>
            </a:r>
            <a:r>
              <a:rPr lang="en-US" sz="1000" i="1" spc="-10" dirty="0">
                <a:latin typeface="+mn-lt"/>
                <a:cs typeface="Times New Roman"/>
              </a:rPr>
              <a:t> </a:t>
            </a:r>
            <a:r>
              <a:rPr lang="en-US" sz="1000" i="1" dirty="0">
                <a:latin typeface="+mn-lt"/>
                <a:cs typeface="Times New Roman"/>
              </a:rPr>
              <a:t>Statistical</a:t>
            </a:r>
            <a:r>
              <a:rPr lang="en-US" sz="1000" i="1" spc="-10" dirty="0">
                <a:latin typeface="+mn-lt"/>
                <a:cs typeface="Times New Roman"/>
              </a:rPr>
              <a:t> </a:t>
            </a:r>
            <a:r>
              <a:rPr lang="en-US" sz="1000" i="1" dirty="0">
                <a:latin typeface="+mn-lt"/>
                <a:cs typeface="Times New Roman"/>
              </a:rPr>
              <a:t>Manual</a:t>
            </a:r>
            <a:r>
              <a:rPr lang="en-US" sz="1000" i="1" spc="-14" dirty="0">
                <a:latin typeface="+mn-lt"/>
                <a:cs typeface="Times New Roman"/>
              </a:rPr>
              <a:t> </a:t>
            </a:r>
            <a:r>
              <a:rPr lang="en-US" sz="1000" i="1" dirty="0">
                <a:latin typeface="+mn-lt"/>
                <a:cs typeface="Times New Roman"/>
              </a:rPr>
              <a:t>of</a:t>
            </a:r>
            <a:r>
              <a:rPr lang="en-US" sz="1000" i="1" spc="-10" dirty="0">
                <a:latin typeface="+mn-lt"/>
                <a:cs typeface="Times New Roman"/>
              </a:rPr>
              <a:t> </a:t>
            </a:r>
            <a:r>
              <a:rPr lang="en-US" sz="1000" i="1" dirty="0">
                <a:latin typeface="+mn-lt"/>
                <a:cs typeface="Times New Roman"/>
              </a:rPr>
              <a:t>Mental</a:t>
            </a:r>
            <a:r>
              <a:rPr lang="en-US" sz="1000" i="1" spc="-14" dirty="0">
                <a:latin typeface="+mn-lt"/>
                <a:cs typeface="Times New Roman"/>
              </a:rPr>
              <a:t> </a:t>
            </a:r>
            <a:r>
              <a:rPr lang="en-US" sz="1000" i="1" dirty="0">
                <a:latin typeface="+mn-lt"/>
                <a:cs typeface="Times New Roman"/>
              </a:rPr>
              <a:t>Disorders</a:t>
            </a:r>
            <a:r>
              <a:rPr lang="en-US" sz="1000" i="1" spc="-10" dirty="0">
                <a:latin typeface="+mn-lt"/>
                <a:cs typeface="Times New Roman"/>
              </a:rPr>
              <a:t> </a:t>
            </a:r>
            <a:r>
              <a:rPr lang="en-US" sz="1000" spc="-7" dirty="0">
                <a:latin typeface="+mn-lt"/>
                <a:cs typeface="Times New Roman"/>
              </a:rPr>
              <a:t>(DSM-</a:t>
            </a:r>
            <a:r>
              <a:rPr lang="en-US" sz="1000" dirty="0">
                <a:latin typeface="+mn-lt"/>
                <a:cs typeface="Times New Roman"/>
              </a:rPr>
              <a:t>IV)</a:t>
            </a:r>
            <a:r>
              <a:rPr lang="en-US" sz="1000" spc="-7" dirty="0">
                <a:latin typeface="+mn-lt"/>
                <a:cs typeface="Times New Roman"/>
              </a:rPr>
              <a:t> </a:t>
            </a:r>
            <a:r>
              <a:rPr lang="en-US" sz="1000" dirty="0">
                <a:latin typeface="+mn-lt"/>
                <a:cs typeface="Times New Roman"/>
              </a:rPr>
              <a:t>to</a:t>
            </a:r>
            <a:r>
              <a:rPr lang="en-US" sz="1000" spc="-3" dirty="0">
                <a:latin typeface="+mn-lt"/>
                <a:cs typeface="Times New Roman"/>
              </a:rPr>
              <a:t> </a:t>
            </a:r>
            <a:r>
              <a:rPr lang="en-US" sz="1000" dirty="0">
                <a:latin typeface="+mn-lt"/>
                <a:cs typeface="Times New Roman"/>
              </a:rPr>
              <a:t>the</a:t>
            </a:r>
            <a:r>
              <a:rPr lang="en-US" sz="1000" spc="-10" dirty="0">
                <a:latin typeface="+mn-lt"/>
                <a:cs typeface="Times New Roman"/>
              </a:rPr>
              <a:t> </a:t>
            </a:r>
            <a:r>
              <a:rPr lang="en-US" sz="1000" dirty="0">
                <a:latin typeface="+mn-lt"/>
                <a:cs typeface="Times New Roman"/>
              </a:rPr>
              <a:t>fifth</a:t>
            </a:r>
            <a:r>
              <a:rPr lang="en-US" sz="1000" spc="-3" dirty="0">
                <a:latin typeface="+mn-lt"/>
                <a:cs typeface="Times New Roman"/>
              </a:rPr>
              <a:t> </a:t>
            </a:r>
            <a:r>
              <a:rPr lang="en-US" sz="1000" dirty="0">
                <a:latin typeface="+mn-lt"/>
                <a:cs typeface="Times New Roman"/>
              </a:rPr>
              <a:t>edition</a:t>
            </a:r>
            <a:r>
              <a:rPr lang="en-US" sz="1000" spc="-10" dirty="0">
                <a:latin typeface="+mn-lt"/>
                <a:cs typeface="Times New Roman"/>
              </a:rPr>
              <a:t> </a:t>
            </a:r>
            <a:r>
              <a:rPr lang="en-US" sz="1000" spc="-7" dirty="0">
                <a:latin typeface="+mn-lt"/>
                <a:cs typeface="Times New Roman"/>
              </a:rPr>
              <a:t>(DSM-</a:t>
            </a:r>
            <a:r>
              <a:rPr lang="en-US" sz="1000" dirty="0">
                <a:latin typeface="+mn-lt"/>
                <a:cs typeface="Times New Roman"/>
              </a:rPr>
              <a:t>5),</a:t>
            </a:r>
            <a:r>
              <a:rPr lang="en-US" sz="1000" spc="-10" dirty="0">
                <a:latin typeface="+mn-lt"/>
                <a:cs typeface="Times New Roman"/>
              </a:rPr>
              <a:t> </a:t>
            </a:r>
            <a:r>
              <a:rPr lang="en-US" sz="1000" dirty="0">
                <a:latin typeface="+mn-lt"/>
                <a:cs typeface="Times New Roman"/>
              </a:rPr>
              <a:t>resulting</a:t>
            </a:r>
            <a:r>
              <a:rPr lang="en-US" sz="1000" spc="-10" dirty="0">
                <a:latin typeface="+mn-lt"/>
                <a:cs typeface="Times New Roman"/>
              </a:rPr>
              <a:t> </a:t>
            </a:r>
            <a:r>
              <a:rPr lang="en-US" sz="1000" dirty="0">
                <a:latin typeface="+mn-lt"/>
                <a:cs typeface="Times New Roman"/>
              </a:rPr>
              <a:t>in</a:t>
            </a:r>
            <a:r>
              <a:rPr lang="en-US" sz="1000" spc="-3" dirty="0">
                <a:latin typeface="+mn-lt"/>
                <a:cs typeface="Times New Roman"/>
              </a:rPr>
              <a:t> </a:t>
            </a:r>
            <a:r>
              <a:rPr lang="en-US" sz="1000" spc="-14" dirty="0">
                <a:latin typeface="+mn-lt"/>
                <a:cs typeface="Times New Roman"/>
              </a:rPr>
              <a:t>some </a:t>
            </a:r>
            <a:r>
              <a:rPr lang="en-US" sz="1000" dirty="0">
                <a:latin typeface="+mn-lt"/>
                <a:cs typeface="Times New Roman"/>
              </a:rPr>
              <a:t>differences</a:t>
            </a:r>
            <a:r>
              <a:rPr lang="en-US" sz="1000" spc="-17" dirty="0">
                <a:latin typeface="+mn-lt"/>
                <a:cs typeface="Times New Roman"/>
              </a:rPr>
              <a:t> </a:t>
            </a:r>
            <a:r>
              <a:rPr lang="en-US" sz="1000" dirty="0">
                <a:latin typeface="+mn-lt"/>
                <a:cs typeface="Times New Roman"/>
              </a:rPr>
              <a:t>in</a:t>
            </a:r>
            <a:r>
              <a:rPr lang="en-US" sz="1000" spc="-17" dirty="0">
                <a:latin typeface="+mn-lt"/>
                <a:cs typeface="Times New Roman"/>
              </a:rPr>
              <a:t> </a:t>
            </a:r>
            <a:r>
              <a:rPr lang="en-US" sz="1000" dirty="0">
                <a:latin typeface="+mn-lt"/>
                <a:cs typeface="Times New Roman"/>
              </a:rPr>
              <a:t>who</a:t>
            </a:r>
            <a:r>
              <a:rPr lang="en-US" sz="1000" spc="-7" dirty="0">
                <a:latin typeface="+mn-lt"/>
                <a:cs typeface="Times New Roman"/>
              </a:rPr>
              <a:t> </a:t>
            </a:r>
            <a:r>
              <a:rPr lang="en-US" sz="1000" dirty="0">
                <a:latin typeface="+mn-lt"/>
                <a:cs typeface="Times New Roman"/>
              </a:rPr>
              <a:t>is</a:t>
            </a:r>
            <a:r>
              <a:rPr lang="en-US" sz="1000" spc="-10" dirty="0">
                <a:latin typeface="+mn-lt"/>
                <a:cs typeface="Times New Roman"/>
              </a:rPr>
              <a:t> </a:t>
            </a:r>
            <a:r>
              <a:rPr lang="en-US" sz="1000" dirty="0">
                <a:latin typeface="+mn-lt"/>
                <a:cs typeface="Times New Roman"/>
              </a:rPr>
              <a:t>classified</a:t>
            </a:r>
            <a:r>
              <a:rPr lang="en-US" sz="1000" spc="-7" dirty="0">
                <a:latin typeface="+mn-lt"/>
                <a:cs typeface="Times New Roman"/>
              </a:rPr>
              <a:t> </a:t>
            </a:r>
            <a:r>
              <a:rPr lang="en-US" sz="1000" dirty="0">
                <a:latin typeface="+mn-lt"/>
                <a:cs typeface="Times New Roman"/>
              </a:rPr>
              <a:t>as</a:t>
            </a:r>
            <a:r>
              <a:rPr lang="en-US" sz="1000" spc="-14" dirty="0">
                <a:latin typeface="+mn-lt"/>
                <a:cs typeface="Times New Roman"/>
              </a:rPr>
              <a:t> </a:t>
            </a:r>
            <a:r>
              <a:rPr lang="en-US" sz="1000" dirty="0">
                <a:latin typeface="+mn-lt"/>
                <a:cs typeface="Times New Roman"/>
              </a:rPr>
              <a:t>having</a:t>
            </a:r>
            <a:r>
              <a:rPr lang="en-US" sz="1000" spc="-3" dirty="0">
                <a:latin typeface="+mn-lt"/>
                <a:cs typeface="Times New Roman"/>
              </a:rPr>
              <a:t> </a:t>
            </a:r>
            <a:r>
              <a:rPr lang="en-US" sz="1000" dirty="0">
                <a:latin typeface="+mn-lt"/>
                <a:cs typeface="Times New Roman"/>
              </a:rPr>
              <a:t>an</a:t>
            </a:r>
            <a:r>
              <a:rPr lang="en-US" sz="1000" spc="-7" dirty="0">
                <a:latin typeface="+mn-lt"/>
                <a:cs typeface="Times New Roman"/>
              </a:rPr>
              <a:t> </a:t>
            </a:r>
            <a:r>
              <a:rPr lang="en-US" sz="1000" dirty="0">
                <a:latin typeface="+mn-lt"/>
                <a:cs typeface="Times New Roman"/>
              </a:rPr>
              <a:t>SUD.</a:t>
            </a:r>
            <a:r>
              <a:rPr lang="en-US" sz="1000" spc="-10" dirty="0">
                <a:latin typeface="+mn-lt"/>
                <a:cs typeface="Times New Roman"/>
              </a:rPr>
              <a:t> </a:t>
            </a:r>
            <a:r>
              <a:rPr lang="en-US" sz="1000" dirty="0">
                <a:latin typeface="+mn-lt"/>
                <a:cs typeface="Times New Roman"/>
              </a:rPr>
              <a:t>Therefore,</a:t>
            </a:r>
            <a:r>
              <a:rPr lang="en-US" sz="1000" spc="-10" dirty="0">
                <a:latin typeface="+mn-lt"/>
                <a:cs typeface="Times New Roman"/>
              </a:rPr>
              <a:t> </a:t>
            </a:r>
            <a:r>
              <a:rPr lang="en-US" sz="1000" dirty="0">
                <a:latin typeface="+mn-lt"/>
                <a:cs typeface="Times New Roman"/>
              </a:rPr>
              <a:t>the</a:t>
            </a:r>
            <a:r>
              <a:rPr lang="en-US" sz="1000" spc="-10" dirty="0">
                <a:latin typeface="+mn-lt"/>
                <a:cs typeface="Times New Roman"/>
              </a:rPr>
              <a:t> </a:t>
            </a:r>
            <a:r>
              <a:rPr lang="en-US" sz="1000" spc="-7" dirty="0">
                <a:latin typeface="+mn-lt"/>
                <a:cs typeface="Times New Roman"/>
              </a:rPr>
              <a:t>DSM-</a:t>
            </a:r>
            <a:r>
              <a:rPr lang="en-US" sz="1000" dirty="0">
                <a:latin typeface="+mn-lt"/>
                <a:cs typeface="Times New Roman"/>
              </a:rPr>
              <a:t>5</a:t>
            </a:r>
            <a:r>
              <a:rPr lang="en-US" sz="1000" spc="-7" dirty="0">
                <a:latin typeface="+mn-lt"/>
                <a:cs typeface="Times New Roman"/>
              </a:rPr>
              <a:t> </a:t>
            </a:r>
            <a:r>
              <a:rPr lang="en-US" sz="1000" dirty="0">
                <a:latin typeface="+mn-lt"/>
                <a:cs typeface="Times New Roman"/>
              </a:rPr>
              <a:t>SUD</a:t>
            </a:r>
            <a:r>
              <a:rPr lang="en-US" sz="1000" spc="-10" dirty="0">
                <a:latin typeface="+mn-lt"/>
                <a:cs typeface="Times New Roman"/>
              </a:rPr>
              <a:t> </a:t>
            </a:r>
            <a:r>
              <a:rPr lang="en-US" sz="1000" dirty="0">
                <a:latin typeface="+mn-lt"/>
                <a:cs typeface="Times New Roman"/>
              </a:rPr>
              <a:t>estimates</a:t>
            </a:r>
            <a:r>
              <a:rPr lang="en-US" sz="1000" spc="-7" dirty="0">
                <a:latin typeface="+mn-lt"/>
                <a:cs typeface="Times New Roman"/>
              </a:rPr>
              <a:t> </a:t>
            </a:r>
            <a:r>
              <a:rPr lang="en-US" sz="1000" dirty="0">
                <a:latin typeface="+mn-lt"/>
                <a:cs typeface="Times New Roman"/>
              </a:rPr>
              <a:t>from</a:t>
            </a:r>
            <a:r>
              <a:rPr lang="en-US" sz="1000" spc="-14" dirty="0">
                <a:latin typeface="+mn-lt"/>
                <a:cs typeface="Times New Roman"/>
              </a:rPr>
              <a:t> </a:t>
            </a:r>
            <a:r>
              <a:rPr lang="en-US" sz="1000" dirty="0">
                <a:latin typeface="+mn-lt"/>
                <a:cs typeface="Times New Roman"/>
              </a:rPr>
              <a:t>2020</a:t>
            </a:r>
            <a:r>
              <a:rPr lang="en-US" sz="1000" spc="-7" dirty="0">
                <a:latin typeface="+mn-lt"/>
                <a:cs typeface="Times New Roman"/>
              </a:rPr>
              <a:t> </a:t>
            </a:r>
            <a:r>
              <a:rPr lang="en-US" sz="1000" dirty="0">
                <a:latin typeface="+mn-lt"/>
                <a:cs typeface="Times New Roman"/>
              </a:rPr>
              <a:t>are</a:t>
            </a:r>
            <a:r>
              <a:rPr lang="en-US" sz="1000" spc="-10" dirty="0">
                <a:latin typeface="+mn-lt"/>
                <a:cs typeface="Times New Roman"/>
              </a:rPr>
              <a:t> </a:t>
            </a:r>
            <a:r>
              <a:rPr lang="en-US" sz="1000" spc="-17" dirty="0">
                <a:latin typeface="+mn-lt"/>
                <a:cs typeface="Times New Roman"/>
              </a:rPr>
              <a:t>not </a:t>
            </a:r>
            <a:r>
              <a:rPr lang="en-US" sz="1000" dirty="0">
                <a:latin typeface="+mn-lt"/>
                <a:cs typeface="Times New Roman"/>
              </a:rPr>
              <a:t>comparable</a:t>
            </a:r>
            <a:r>
              <a:rPr lang="en-US" sz="1000" spc="-20" dirty="0">
                <a:latin typeface="+mn-lt"/>
                <a:cs typeface="Times New Roman"/>
              </a:rPr>
              <a:t> </a:t>
            </a:r>
            <a:r>
              <a:rPr lang="en-US" sz="1000" dirty="0">
                <a:latin typeface="+mn-lt"/>
                <a:cs typeface="Times New Roman"/>
              </a:rPr>
              <a:t>with</a:t>
            </a:r>
            <a:r>
              <a:rPr lang="en-US" sz="1000" spc="-3" dirty="0">
                <a:latin typeface="+mn-lt"/>
                <a:cs typeface="Times New Roman"/>
              </a:rPr>
              <a:t> </a:t>
            </a:r>
            <a:r>
              <a:rPr lang="en-US" sz="1000" dirty="0">
                <a:latin typeface="+mn-lt"/>
                <a:cs typeface="Times New Roman"/>
              </a:rPr>
              <a:t>the</a:t>
            </a:r>
            <a:r>
              <a:rPr lang="en-US" sz="1000" spc="-14" dirty="0">
                <a:latin typeface="+mn-lt"/>
                <a:cs typeface="Times New Roman"/>
              </a:rPr>
              <a:t> </a:t>
            </a:r>
            <a:r>
              <a:rPr lang="en-US" sz="1000" spc="-7" dirty="0">
                <a:latin typeface="+mn-lt"/>
                <a:cs typeface="Times New Roman"/>
              </a:rPr>
              <a:t>DSM-</a:t>
            </a:r>
            <a:r>
              <a:rPr lang="en-US" sz="1000" dirty="0">
                <a:latin typeface="+mn-lt"/>
                <a:cs typeface="Times New Roman"/>
              </a:rPr>
              <a:t>IV</a:t>
            </a:r>
            <a:r>
              <a:rPr lang="en-US" sz="1000" spc="-10" dirty="0">
                <a:latin typeface="+mn-lt"/>
                <a:cs typeface="Times New Roman"/>
              </a:rPr>
              <a:t> </a:t>
            </a:r>
            <a:r>
              <a:rPr lang="en-US" sz="1000" dirty="0">
                <a:latin typeface="+mn-lt"/>
                <a:cs typeface="Times New Roman"/>
              </a:rPr>
              <a:t>SUD</a:t>
            </a:r>
            <a:r>
              <a:rPr lang="en-US" sz="1000" spc="-10" dirty="0">
                <a:latin typeface="+mn-lt"/>
                <a:cs typeface="Times New Roman"/>
              </a:rPr>
              <a:t> </a:t>
            </a:r>
            <a:r>
              <a:rPr lang="en-US" sz="1000" dirty="0">
                <a:latin typeface="+mn-lt"/>
                <a:cs typeface="Times New Roman"/>
              </a:rPr>
              <a:t>estimates</a:t>
            </a:r>
            <a:r>
              <a:rPr lang="en-US" sz="1000" spc="-7" dirty="0">
                <a:latin typeface="+mn-lt"/>
                <a:cs typeface="Times New Roman"/>
              </a:rPr>
              <a:t> </a:t>
            </a:r>
            <a:r>
              <a:rPr lang="en-US" sz="1000" dirty="0">
                <a:latin typeface="+mn-lt"/>
                <a:cs typeface="Times New Roman"/>
              </a:rPr>
              <a:t>from</a:t>
            </a:r>
            <a:r>
              <a:rPr lang="en-US" sz="1000" spc="-10" dirty="0">
                <a:latin typeface="+mn-lt"/>
                <a:cs typeface="Times New Roman"/>
              </a:rPr>
              <a:t> </a:t>
            </a:r>
            <a:r>
              <a:rPr lang="en-US" sz="1000" dirty="0">
                <a:latin typeface="+mn-lt"/>
                <a:cs typeface="Times New Roman"/>
              </a:rPr>
              <a:t>prior</a:t>
            </a:r>
            <a:r>
              <a:rPr lang="en-US" sz="1000" spc="-14" dirty="0">
                <a:latin typeface="+mn-lt"/>
                <a:cs typeface="Times New Roman"/>
              </a:rPr>
              <a:t> </a:t>
            </a:r>
            <a:r>
              <a:rPr lang="en-US" sz="1000" dirty="0">
                <a:latin typeface="+mn-lt"/>
                <a:cs typeface="Times New Roman"/>
              </a:rPr>
              <a:t>years.</a:t>
            </a:r>
            <a:r>
              <a:rPr lang="en-US" sz="1000" spc="-7" dirty="0">
                <a:latin typeface="+mn-lt"/>
                <a:cs typeface="Times New Roman"/>
              </a:rPr>
              <a:t> </a:t>
            </a:r>
            <a:r>
              <a:rPr lang="en-US" sz="1000" dirty="0">
                <a:latin typeface="+mn-lt"/>
                <a:cs typeface="Times New Roman"/>
              </a:rPr>
              <a:t>Micropolitan</a:t>
            </a:r>
            <a:r>
              <a:rPr lang="en-US" sz="1000" spc="-7" dirty="0">
                <a:latin typeface="+mn-lt"/>
                <a:cs typeface="Times New Roman"/>
              </a:rPr>
              <a:t> </a:t>
            </a:r>
            <a:r>
              <a:rPr lang="en-US" sz="1000" dirty="0">
                <a:latin typeface="+mn-lt"/>
                <a:cs typeface="Times New Roman"/>
              </a:rPr>
              <a:t>and</a:t>
            </a:r>
            <a:r>
              <a:rPr lang="en-US" sz="1000" spc="-10" dirty="0">
                <a:latin typeface="+mn-lt"/>
                <a:cs typeface="Times New Roman"/>
              </a:rPr>
              <a:t> </a:t>
            </a:r>
            <a:r>
              <a:rPr lang="en-US" sz="1000" dirty="0">
                <a:latin typeface="+mn-lt"/>
                <a:cs typeface="Times New Roman"/>
              </a:rPr>
              <a:t>noncore</a:t>
            </a:r>
            <a:r>
              <a:rPr lang="en-US" sz="1000" spc="-14" dirty="0">
                <a:latin typeface="+mn-lt"/>
                <a:cs typeface="Times New Roman"/>
              </a:rPr>
              <a:t> </a:t>
            </a:r>
            <a:r>
              <a:rPr lang="en-US" sz="1000" dirty="0">
                <a:latin typeface="+mn-lt"/>
                <a:cs typeface="Times New Roman"/>
              </a:rPr>
              <a:t>data</a:t>
            </a:r>
            <a:r>
              <a:rPr lang="en-US" sz="1000" spc="-10" dirty="0">
                <a:latin typeface="+mn-lt"/>
                <a:cs typeface="Times New Roman"/>
              </a:rPr>
              <a:t> </a:t>
            </a:r>
            <a:r>
              <a:rPr lang="en-US" sz="1000" dirty="0">
                <a:latin typeface="+mn-lt"/>
                <a:cs typeface="Times New Roman"/>
              </a:rPr>
              <a:t>for</a:t>
            </a:r>
            <a:r>
              <a:rPr lang="en-US" sz="1000" spc="-10" dirty="0">
                <a:latin typeface="+mn-lt"/>
                <a:cs typeface="Times New Roman"/>
              </a:rPr>
              <a:t> </a:t>
            </a:r>
            <a:r>
              <a:rPr lang="en-US" sz="1000" dirty="0">
                <a:latin typeface="+mn-lt"/>
                <a:cs typeface="Times New Roman"/>
              </a:rPr>
              <a:t>2020</a:t>
            </a:r>
            <a:r>
              <a:rPr lang="en-US" sz="1000" spc="-14" dirty="0">
                <a:latin typeface="+mn-lt"/>
                <a:cs typeface="Times New Roman"/>
              </a:rPr>
              <a:t> </a:t>
            </a:r>
            <a:r>
              <a:rPr lang="en-US" sz="1000" dirty="0">
                <a:latin typeface="+mn-lt"/>
                <a:cs typeface="Times New Roman"/>
              </a:rPr>
              <a:t>do</a:t>
            </a:r>
            <a:r>
              <a:rPr lang="en-US" sz="1000" spc="-10" dirty="0">
                <a:latin typeface="+mn-lt"/>
                <a:cs typeface="Times New Roman"/>
              </a:rPr>
              <a:t> </a:t>
            </a:r>
            <a:r>
              <a:rPr lang="en-US" sz="1000" dirty="0">
                <a:latin typeface="+mn-lt"/>
                <a:cs typeface="Times New Roman"/>
              </a:rPr>
              <a:t>not</a:t>
            </a:r>
            <a:r>
              <a:rPr lang="en-US" sz="1000" spc="-10" dirty="0">
                <a:latin typeface="+mn-lt"/>
                <a:cs typeface="Times New Roman"/>
              </a:rPr>
              <a:t> </a:t>
            </a:r>
            <a:r>
              <a:rPr lang="en-US" sz="1000" spc="-14" dirty="0">
                <a:latin typeface="+mn-lt"/>
                <a:cs typeface="Times New Roman"/>
              </a:rPr>
              <a:t>meet </a:t>
            </a:r>
            <a:r>
              <a:rPr lang="en-US" sz="1000" dirty="0">
                <a:latin typeface="+mn-lt"/>
                <a:cs typeface="Times New Roman"/>
              </a:rPr>
              <a:t>the</a:t>
            </a:r>
            <a:r>
              <a:rPr lang="en-US" sz="1000" spc="-14" dirty="0">
                <a:latin typeface="+mn-lt"/>
                <a:cs typeface="Times New Roman"/>
              </a:rPr>
              <a:t> </a:t>
            </a:r>
            <a:r>
              <a:rPr lang="en-US" sz="1000" dirty="0">
                <a:latin typeface="+mn-lt"/>
                <a:cs typeface="Times New Roman"/>
              </a:rPr>
              <a:t>criteria</a:t>
            </a:r>
            <a:r>
              <a:rPr lang="en-US" sz="1000" spc="-17" dirty="0">
                <a:latin typeface="+mn-lt"/>
                <a:cs typeface="Times New Roman"/>
              </a:rPr>
              <a:t> </a:t>
            </a:r>
            <a:r>
              <a:rPr lang="en-US" sz="1000" dirty="0">
                <a:latin typeface="+mn-lt"/>
                <a:cs typeface="Times New Roman"/>
              </a:rPr>
              <a:t>for</a:t>
            </a:r>
            <a:r>
              <a:rPr lang="en-US" sz="1000" spc="-17" dirty="0">
                <a:latin typeface="+mn-lt"/>
                <a:cs typeface="Times New Roman"/>
              </a:rPr>
              <a:t> </a:t>
            </a:r>
            <a:r>
              <a:rPr lang="en-US" sz="1000" dirty="0">
                <a:latin typeface="+mn-lt"/>
                <a:cs typeface="Times New Roman"/>
              </a:rPr>
              <a:t>statistical</a:t>
            </a:r>
            <a:r>
              <a:rPr lang="en-US" sz="1000" spc="-14" dirty="0">
                <a:latin typeface="+mn-lt"/>
                <a:cs typeface="Times New Roman"/>
              </a:rPr>
              <a:t> </a:t>
            </a:r>
            <a:r>
              <a:rPr lang="en-US" sz="1000" dirty="0">
                <a:latin typeface="+mn-lt"/>
                <a:cs typeface="Times New Roman"/>
              </a:rPr>
              <a:t>reliability,</a:t>
            </a:r>
            <a:r>
              <a:rPr lang="en-US" sz="1000" spc="-14" dirty="0">
                <a:latin typeface="+mn-lt"/>
                <a:cs typeface="Times New Roman"/>
              </a:rPr>
              <a:t> </a:t>
            </a:r>
            <a:r>
              <a:rPr lang="en-US" sz="1000" dirty="0">
                <a:latin typeface="+mn-lt"/>
                <a:cs typeface="Times New Roman"/>
              </a:rPr>
              <a:t>data</a:t>
            </a:r>
            <a:r>
              <a:rPr lang="en-US" sz="1000" spc="-17" dirty="0">
                <a:latin typeface="+mn-lt"/>
                <a:cs typeface="Times New Roman"/>
              </a:rPr>
              <a:t> </a:t>
            </a:r>
            <a:r>
              <a:rPr lang="en-US" sz="1000" dirty="0">
                <a:latin typeface="+mn-lt"/>
                <a:cs typeface="Times New Roman"/>
              </a:rPr>
              <a:t>quality,</a:t>
            </a:r>
            <a:r>
              <a:rPr lang="en-US" sz="1000" spc="-14" dirty="0">
                <a:latin typeface="+mn-lt"/>
                <a:cs typeface="Times New Roman"/>
              </a:rPr>
              <a:t> </a:t>
            </a:r>
            <a:r>
              <a:rPr lang="en-US" sz="1000" dirty="0">
                <a:latin typeface="+mn-lt"/>
                <a:cs typeface="Times New Roman"/>
              </a:rPr>
              <a:t>or</a:t>
            </a:r>
            <a:r>
              <a:rPr lang="en-US" sz="1000" spc="-10" dirty="0">
                <a:latin typeface="+mn-lt"/>
                <a:cs typeface="Times New Roman"/>
              </a:rPr>
              <a:t> </a:t>
            </a:r>
            <a:r>
              <a:rPr lang="en-US" sz="1000" spc="-7" dirty="0">
                <a:latin typeface="+mn-lt"/>
                <a:cs typeface="Times New Roman"/>
              </a:rPr>
              <a:t>confidentiality.</a:t>
            </a:r>
          </a:p>
          <a:p>
            <a:pPr marL="182880" marR="116029" indent="-182880"/>
            <a:r>
              <a:rPr lang="en-US" sz="1000" dirty="0">
                <a:latin typeface="+mn-lt"/>
                <a:cs typeface="Times New Roman"/>
              </a:rPr>
              <a:t>The</a:t>
            </a:r>
            <a:r>
              <a:rPr lang="en-US" sz="1000" spc="-20" dirty="0">
                <a:latin typeface="+mn-lt"/>
                <a:cs typeface="Times New Roman"/>
              </a:rPr>
              <a:t> </a:t>
            </a:r>
            <a:r>
              <a:rPr lang="en-US" sz="1000" dirty="0">
                <a:latin typeface="+mn-lt"/>
                <a:cs typeface="Times New Roman"/>
              </a:rPr>
              <a:t>geographic</a:t>
            </a:r>
            <a:r>
              <a:rPr lang="en-US" sz="1000" spc="-10" dirty="0">
                <a:latin typeface="+mn-lt"/>
                <a:cs typeface="Times New Roman"/>
              </a:rPr>
              <a:t> </a:t>
            </a:r>
            <a:r>
              <a:rPr lang="en-US" sz="1000" dirty="0">
                <a:latin typeface="+mn-lt"/>
                <a:cs typeface="Times New Roman"/>
              </a:rPr>
              <a:t>locations</a:t>
            </a:r>
            <a:r>
              <a:rPr lang="en-US" sz="1000" spc="-10" dirty="0">
                <a:latin typeface="+mn-lt"/>
                <a:cs typeface="Times New Roman"/>
              </a:rPr>
              <a:t> </a:t>
            </a:r>
            <a:r>
              <a:rPr lang="en-US" sz="1000" dirty="0">
                <a:latin typeface="+mn-lt"/>
                <a:cs typeface="Times New Roman"/>
              </a:rPr>
              <a:t>are</a:t>
            </a:r>
            <a:r>
              <a:rPr lang="en-US" sz="1000" spc="-10" dirty="0">
                <a:latin typeface="+mn-lt"/>
                <a:cs typeface="Times New Roman"/>
              </a:rPr>
              <a:t> </a:t>
            </a:r>
            <a:r>
              <a:rPr lang="en-US" sz="1000" dirty="0">
                <a:latin typeface="+mn-lt"/>
                <a:cs typeface="Times New Roman"/>
              </a:rPr>
              <a:t>based</a:t>
            </a:r>
            <a:r>
              <a:rPr lang="en-US" sz="1000" spc="-14" dirty="0">
                <a:latin typeface="+mn-lt"/>
                <a:cs typeface="Times New Roman"/>
              </a:rPr>
              <a:t> </a:t>
            </a:r>
            <a:r>
              <a:rPr lang="en-US" sz="1000" dirty="0">
                <a:latin typeface="+mn-lt"/>
                <a:cs typeface="Times New Roman"/>
              </a:rPr>
              <a:t>on</a:t>
            </a:r>
            <a:r>
              <a:rPr lang="en-US" sz="1000" spc="-14" dirty="0">
                <a:latin typeface="+mn-lt"/>
                <a:cs typeface="Times New Roman"/>
              </a:rPr>
              <a:t> </a:t>
            </a:r>
            <a:r>
              <a:rPr lang="en-US" sz="1000" dirty="0">
                <a:latin typeface="+mn-lt"/>
                <a:cs typeface="Times New Roman"/>
              </a:rPr>
              <a:t>the</a:t>
            </a:r>
            <a:r>
              <a:rPr lang="en-US" sz="1000" spc="-10" dirty="0">
                <a:latin typeface="+mn-lt"/>
                <a:cs typeface="Times New Roman"/>
              </a:rPr>
              <a:t> </a:t>
            </a:r>
            <a:r>
              <a:rPr lang="en-US" sz="1000" dirty="0">
                <a:latin typeface="+mn-lt"/>
                <a:cs typeface="Times New Roman"/>
              </a:rPr>
              <a:t>2013</a:t>
            </a:r>
            <a:r>
              <a:rPr lang="en-US" sz="1000" spc="-14" dirty="0">
                <a:latin typeface="+mn-lt"/>
                <a:cs typeface="Times New Roman"/>
              </a:rPr>
              <a:t> </a:t>
            </a:r>
            <a:r>
              <a:rPr lang="en-US" sz="1000" dirty="0">
                <a:latin typeface="+mn-lt"/>
                <a:cs typeface="Times New Roman"/>
              </a:rPr>
              <a:t>National</a:t>
            </a:r>
            <a:r>
              <a:rPr lang="en-US" sz="1000" spc="-14" dirty="0">
                <a:latin typeface="+mn-lt"/>
                <a:cs typeface="Times New Roman"/>
              </a:rPr>
              <a:t> </a:t>
            </a:r>
            <a:r>
              <a:rPr lang="en-US" sz="1000" dirty="0">
                <a:latin typeface="+mn-lt"/>
                <a:cs typeface="Times New Roman"/>
              </a:rPr>
              <a:t>Center</a:t>
            </a:r>
            <a:r>
              <a:rPr lang="en-US" sz="1000" spc="-14" dirty="0">
                <a:latin typeface="+mn-lt"/>
                <a:cs typeface="Times New Roman"/>
              </a:rPr>
              <a:t> </a:t>
            </a:r>
            <a:r>
              <a:rPr lang="en-US" sz="1000" dirty="0">
                <a:latin typeface="+mn-lt"/>
                <a:cs typeface="Times New Roman"/>
              </a:rPr>
              <a:t>for</a:t>
            </a:r>
            <a:r>
              <a:rPr lang="en-US" sz="1000" spc="-10" dirty="0">
                <a:latin typeface="+mn-lt"/>
                <a:cs typeface="Times New Roman"/>
              </a:rPr>
              <a:t> </a:t>
            </a:r>
            <a:r>
              <a:rPr lang="en-US" sz="1000" dirty="0">
                <a:latin typeface="+mn-lt"/>
                <a:cs typeface="Times New Roman"/>
              </a:rPr>
              <a:t>Health</a:t>
            </a:r>
            <a:r>
              <a:rPr lang="en-US" sz="1000" spc="-7" dirty="0">
                <a:latin typeface="+mn-lt"/>
                <a:cs typeface="Times New Roman"/>
              </a:rPr>
              <a:t> </a:t>
            </a:r>
            <a:r>
              <a:rPr lang="en-US" sz="1000" dirty="0">
                <a:latin typeface="+mn-lt"/>
                <a:cs typeface="Times New Roman"/>
              </a:rPr>
              <a:t>Statistics</a:t>
            </a:r>
            <a:r>
              <a:rPr lang="en-US" sz="1000" spc="-10" dirty="0">
                <a:latin typeface="+mn-lt"/>
                <a:cs typeface="Times New Roman"/>
              </a:rPr>
              <a:t> </a:t>
            </a:r>
            <a:r>
              <a:rPr lang="en-US" sz="1000" spc="-7" dirty="0">
                <a:latin typeface="+mn-lt"/>
                <a:cs typeface="Times New Roman"/>
              </a:rPr>
              <a:t>Urban-</a:t>
            </a:r>
            <a:r>
              <a:rPr lang="en-US" sz="1000" dirty="0">
                <a:latin typeface="+mn-lt"/>
                <a:cs typeface="Times New Roman"/>
              </a:rPr>
              <a:t>Rural</a:t>
            </a:r>
            <a:r>
              <a:rPr lang="en-US" sz="1000" spc="-10" dirty="0">
                <a:latin typeface="+mn-lt"/>
                <a:cs typeface="Times New Roman"/>
              </a:rPr>
              <a:t> </a:t>
            </a:r>
            <a:r>
              <a:rPr lang="en-US" sz="1000" spc="-7" dirty="0">
                <a:latin typeface="+mn-lt"/>
                <a:cs typeface="Times New Roman"/>
              </a:rPr>
              <a:t>Classification </a:t>
            </a:r>
            <a:r>
              <a:rPr lang="en-US" sz="1000" dirty="0">
                <a:latin typeface="+mn-lt"/>
                <a:cs typeface="Times New Roman"/>
              </a:rPr>
              <a:t>Scheme</a:t>
            </a:r>
            <a:r>
              <a:rPr lang="en-US" sz="1000" spc="-10" dirty="0">
                <a:latin typeface="+mn-lt"/>
                <a:cs typeface="Times New Roman"/>
              </a:rPr>
              <a:t> </a:t>
            </a:r>
            <a:r>
              <a:rPr lang="en-US" sz="1000" spc="-7" dirty="0">
                <a:latin typeface="+mn-lt"/>
                <a:cs typeface="Times New Roman"/>
              </a:rPr>
              <a:t>(</a:t>
            </a:r>
            <a:r>
              <a:rPr lang="en-US" sz="1000" u="sng" spc="-7" dirty="0">
                <a:solidFill>
                  <a:srgbClr val="0000FF"/>
                </a:solidFill>
                <a:uFill>
                  <a:solidFill>
                    <a:srgbClr val="0000FF"/>
                  </a:solidFill>
                </a:uFill>
                <a:latin typeface="+mn-lt"/>
                <a:cs typeface="Times New Roman"/>
                <a:hlinkClick r:id="rId3"/>
              </a:rPr>
              <a:t>https://www.cdc.gov/nchs/data/series/sr_02/sr02_166.pdf</a:t>
            </a:r>
            <a:r>
              <a:rPr lang="en-US" sz="1000" spc="-7" dirty="0">
                <a:latin typeface="+mn-lt"/>
                <a:cs typeface="Times New Roman"/>
              </a:rPr>
              <a:t>):</a:t>
            </a:r>
            <a:endParaRPr lang="en-US" sz="1000" dirty="0">
              <a:latin typeface="+mn-lt"/>
              <a:cs typeface="Times New Roman"/>
            </a:endParaRPr>
          </a:p>
          <a:p>
            <a:pPr marL="335536" marR="89186" indent="-171450">
              <a:tabLst>
                <a:tab pos="319945" algn="l"/>
                <a:tab pos="320378" algn="l"/>
              </a:tabLst>
            </a:pPr>
            <a:r>
              <a:rPr lang="en-US" sz="1000" b="1" dirty="0">
                <a:latin typeface="+mn-lt"/>
                <a:cs typeface="Times New Roman"/>
              </a:rPr>
              <a:t>Large</a:t>
            </a:r>
            <a:r>
              <a:rPr lang="en-US" sz="1000" b="1" spc="-24" dirty="0">
                <a:latin typeface="+mn-lt"/>
                <a:cs typeface="Times New Roman"/>
              </a:rPr>
              <a:t> </a:t>
            </a:r>
            <a:r>
              <a:rPr lang="en-US" sz="1000" b="1" dirty="0">
                <a:latin typeface="+mn-lt"/>
                <a:cs typeface="Times New Roman"/>
              </a:rPr>
              <a:t>central</a:t>
            </a:r>
            <a:r>
              <a:rPr lang="en-US" sz="1000" b="1" spc="-17" dirty="0">
                <a:latin typeface="+mn-lt"/>
                <a:cs typeface="Times New Roman"/>
              </a:rPr>
              <a:t> </a:t>
            </a:r>
            <a:r>
              <a:rPr lang="en-US" sz="1000" b="1" dirty="0">
                <a:latin typeface="+mn-lt"/>
                <a:cs typeface="Times New Roman"/>
              </a:rPr>
              <a:t>metropolitan</a:t>
            </a:r>
            <a:r>
              <a:rPr lang="en-US" sz="1000" b="1" spc="-14" dirty="0">
                <a:latin typeface="+mn-lt"/>
                <a:cs typeface="Times New Roman"/>
              </a:rPr>
              <a:t> </a:t>
            </a:r>
            <a:r>
              <a:rPr lang="en-US" sz="1000" dirty="0">
                <a:latin typeface="+mn-lt"/>
                <a:cs typeface="Times New Roman"/>
              </a:rPr>
              <a:t>refers</a:t>
            </a:r>
            <a:r>
              <a:rPr lang="en-US" sz="1000" spc="-17" dirty="0">
                <a:latin typeface="+mn-lt"/>
                <a:cs typeface="Times New Roman"/>
              </a:rPr>
              <a:t> </a:t>
            </a:r>
            <a:r>
              <a:rPr lang="en-US" sz="1000" dirty="0">
                <a:latin typeface="+mn-lt"/>
                <a:cs typeface="Times New Roman"/>
              </a:rPr>
              <a:t>to</a:t>
            </a:r>
            <a:r>
              <a:rPr lang="en-US" sz="1000" spc="-7" dirty="0">
                <a:latin typeface="+mn-lt"/>
                <a:cs typeface="Times New Roman"/>
              </a:rPr>
              <a:t> </a:t>
            </a:r>
            <a:r>
              <a:rPr lang="en-US" sz="1000" dirty="0">
                <a:latin typeface="+mn-lt"/>
                <a:cs typeface="Times New Roman"/>
              </a:rPr>
              <a:t>counties</a:t>
            </a:r>
            <a:r>
              <a:rPr lang="en-US" sz="1000" spc="-14" dirty="0">
                <a:latin typeface="+mn-lt"/>
                <a:cs typeface="Times New Roman"/>
              </a:rPr>
              <a:t> </a:t>
            </a:r>
            <a:r>
              <a:rPr lang="en-US" sz="1000" dirty="0">
                <a:latin typeface="+mn-lt"/>
                <a:cs typeface="Times New Roman"/>
              </a:rPr>
              <a:t>in</a:t>
            </a:r>
            <a:r>
              <a:rPr lang="en-US" sz="1000" spc="-7" dirty="0">
                <a:latin typeface="+mn-lt"/>
                <a:cs typeface="Times New Roman"/>
              </a:rPr>
              <a:t> </a:t>
            </a:r>
            <a:r>
              <a:rPr lang="en-US" sz="1000" dirty="0">
                <a:latin typeface="+mn-lt"/>
                <a:cs typeface="Times New Roman"/>
              </a:rPr>
              <a:t>a</a:t>
            </a:r>
            <a:r>
              <a:rPr lang="en-US" sz="1000" spc="-17" dirty="0">
                <a:latin typeface="+mn-lt"/>
                <a:cs typeface="Times New Roman"/>
              </a:rPr>
              <a:t> </a:t>
            </a:r>
            <a:r>
              <a:rPr lang="en-US" sz="1000" dirty="0">
                <a:latin typeface="+mn-lt"/>
                <a:cs typeface="Times New Roman"/>
              </a:rPr>
              <a:t>metropolitan</a:t>
            </a:r>
            <a:r>
              <a:rPr lang="en-US" sz="1000" spc="-7" dirty="0">
                <a:latin typeface="+mn-lt"/>
                <a:cs typeface="Times New Roman"/>
              </a:rPr>
              <a:t> </a:t>
            </a:r>
            <a:r>
              <a:rPr lang="en-US" sz="1000" dirty="0">
                <a:latin typeface="+mn-lt"/>
                <a:cs typeface="Times New Roman"/>
              </a:rPr>
              <a:t>statistical</a:t>
            </a:r>
            <a:r>
              <a:rPr lang="en-US" sz="1000" spc="-10" dirty="0">
                <a:latin typeface="+mn-lt"/>
                <a:cs typeface="Times New Roman"/>
              </a:rPr>
              <a:t> </a:t>
            </a:r>
            <a:r>
              <a:rPr lang="en-US" sz="1000" dirty="0">
                <a:latin typeface="+mn-lt"/>
                <a:cs typeface="Times New Roman"/>
              </a:rPr>
              <a:t>area</a:t>
            </a:r>
            <a:r>
              <a:rPr lang="en-US" sz="1000" spc="-10" dirty="0">
                <a:latin typeface="+mn-lt"/>
                <a:cs typeface="Times New Roman"/>
              </a:rPr>
              <a:t> </a:t>
            </a:r>
            <a:r>
              <a:rPr lang="en-US" sz="1000" dirty="0">
                <a:latin typeface="+mn-lt"/>
                <a:cs typeface="Times New Roman"/>
              </a:rPr>
              <a:t>(MSA)</a:t>
            </a:r>
            <a:r>
              <a:rPr lang="en-US" sz="1000" spc="-14" dirty="0">
                <a:latin typeface="+mn-lt"/>
                <a:cs typeface="Times New Roman"/>
              </a:rPr>
              <a:t> </a:t>
            </a:r>
            <a:r>
              <a:rPr lang="en-US" sz="1000" dirty="0">
                <a:latin typeface="+mn-lt"/>
                <a:cs typeface="Times New Roman"/>
              </a:rPr>
              <a:t>of</a:t>
            </a:r>
            <a:r>
              <a:rPr lang="en-US" sz="1000" spc="-20" dirty="0">
                <a:latin typeface="+mn-lt"/>
                <a:cs typeface="Times New Roman"/>
              </a:rPr>
              <a:t> </a:t>
            </a:r>
            <a:r>
              <a:rPr lang="en-US" sz="1000" dirty="0">
                <a:latin typeface="+mn-lt"/>
                <a:cs typeface="Times New Roman"/>
              </a:rPr>
              <a:t>1</a:t>
            </a:r>
            <a:r>
              <a:rPr lang="en-US" sz="1000" spc="-7" dirty="0">
                <a:latin typeface="+mn-lt"/>
                <a:cs typeface="Times New Roman"/>
              </a:rPr>
              <a:t> </a:t>
            </a:r>
            <a:r>
              <a:rPr lang="en-US" sz="1000" dirty="0">
                <a:latin typeface="+mn-lt"/>
                <a:cs typeface="Times New Roman"/>
              </a:rPr>
              <a:t>million</a:t>
            </a:r>
            <a:r>
              <a:rPr lang="en-US" sz="1000" spc="-17" dirty="0">
                <a:latin typeface="+mn-lt"/>
                <a:cs typeface="Times New Roman"/>
              </a:rPr>
              <a:t> or </a:t>
            </a:r>
            <a:r>
              <a:rPr lang="en-US" sz="1000" dirty="0">
                <a:latin typeface="+mn-lt"/>
                <a:cs typeface="Times New Roman"/>
              </a:rPr>
              <a:t>more</a:t>
            </a:r>
            <a:r>
              <a:rPr lang="en-US" sz="1000" spc="-20" dirty="0">
                <a:latin typeface="+mn-lt"/>
                <a:cs typeface="Times New Roman"/>
              </a:rPr>
              <a:t> </a:t>
            </a:r>
            <a:r>
              <a:rPr lang="en-US" sz="1000" dirty="0">
                <a:latin typeface="+mn-lt"/>
                <a:cs typeface="Times New Roman"/>
              </a:rPr>
              <a:t>population</a:t>
            </a:r>
            <a:r>
              <a:rPr lang="en-US" sz="1000" spc="-10" dirty="0">
                <a:latin typeface="+mn-lt"/>
                <a:cs typeface="Times New Roman"/>
              </a:rPr>
              <a:t> </a:t>
            </a:r>
            <a:r>
              <a:rPr lang="en-US" sz="1000" dirty="0">
                <a:latin typeface="+mn-lt"/>
                <a:cs typeface="Times New Roman"/>
              </a:rPr>
              <a:t>that</a:t>
            </a:r>
            <a:r>
              <a:rPr lang="en-US" sz="1000" spc="-10" dirty="0">
                <a:latin typeface="+mn-lt"/>
                <a:cs typeface="Times New Roman"/>
              </a:rPr>
              <a:t> </a:t>
            </a:r>
            <a:r>
              <a:rPr lang="en-US" sz="1000" dirty="0">
                <a:latin typeface="+mn-lt"/>
                <a:cs typeface="Times New Roman"/>
              </a:rPr>
              <a:t>contain</a:t>
            </a:r>
            <a:r>
              <a:rPr lang="en-US" sz="1000" spc="-10" dirty="0">
                <a:latin typeface="+mn-lt"/>
                <a:cs typeface="Times New Roman"/>
              </a:rPr>
              <a:t> </a:t>
            </a:r>
            <a:r>
              <a:rPr lang="en-US" sz="1000" dirty="0">
                <a:latin typeface="+mn-lt"/>
                <a:cs typeface="Times New Roman"/>
              </a:rPr>
              <a:t>the</a:t>
            </a:r>
            <a:r>
              <a:rPr lang="en-US" sz="1000" spc="-10" dirty="0">
                <a:latin typeface="+mn-lt"/>
                <a:cs typeface="Times New Roman"/>
              </a:rPr>
              <a:t> </a:t>
            </a:r>
            <a:r>
              <a:rPr lang="en-US" sz="1000" dirty="0">
                <a:latin typeface="+mn-lt"/>
                <a:cs typeface="Times New Roman"/>
              </a:rPr>
              <a:t>entire</a:t>
            </a:r>
            <a:r>
              <a:rPr lang="en-US" sz="1000" spc="-14" dirty="0">
                <a:latin typeface="+mn-lt"/>
                <a:cs typeface="Times New Roman"/>
              </a:rPr>
              <a:t> </a:t>
            </a:r>
            <a:r>
              <a:rPr lang="en-US" sz="1000" dirty="0">
                <a:latin typeface="+mn-lt"/>
                <a:cs typeface="Times New Roman"/>
              </a:rPr>
              <a:t>population</a:t>
            </a:r>
            <a:r>
              <a:rPr lang="en-US" sz="1000" spc="-14" dirty="0">
                <a:latin typeface="+mn-lt"/>
                <a:cs typeface="Times New Roman"/>
              </a:rPr>
              <a:t> </a:t>
            </a:r>
            <a:r>
              <a:rPr lang="en-US" sz="1000" dirty="0">
                <a:latin typeface="+mn-lt"/>
                <a:cs typeface="Times New Roman"/>
              </a:rPr>
              <a:t>of</a:t>
            </a:r>
            <a:r>
              <a:rPr lang="en-US" sz="1000" spc="-10" dirty="0">
                <a:latin typeface="+mn-lt"/>
                <a:cs typeface="Times New Roman"/>
              </a:rPr>
              <a:t> </a:t>
            </a:r>
            <a:r>
              <a:rPr lang="en-US" sz="1000" dirty="0">
                <a:latin typeface="+mn-lt"/>
                <a:cs typeface="Times New Roman"/>
              </a:rPr>
              <a:t>the</a:t>
            </a:r>
            <a:r>
              <a:rPr lang="en-US" sz="1000" spc="-14" dirty="0">
                <a:latin typeface="+mn-lt"/>
                <a:cs typeface="Times New Roman"/>
              </a:rPr>
              <a:t> </a:t>
            </a:r>
            <a:r>
              <a:rPr lang="en-US" sz="1000" dirty="0">
                <a:latin typeface="+mn-lt"/>
                <a:cs typeface="Times New Roman"/>
              </a:rPr>
              <a:t>largest</a:t>
            </a:r>
            <a:r>
              <a:rPr lang="en-US" sz="1000" spc="-14" dirty="0">
                <a:latin typeface="+mn-lt"/>
                <a:cs typeface="Times New Roman"/>
              </a:rPr>
              <a:t> </a:t>
            </a:r>
            <a:r>
              <a:rPr lang="en-US" sz="1000" dirty="0">
                <a:latin typeface="+mn-lt"/>
                <a:cs typeface="Times New Roman"/>
              </a:rPr>
              <a:t>principal</a:t>
            </a:r>
            <a:r>
              <a:rPr lang="en-US" sz="1000" spc="-14" dirty="0">
                <a:latin typeface="+mn-lt"/>
                <a:cs typeface="Times New Roman"/>
              </a:rPr>
              <a:t> </a:t>
            </a:r>
            <a:r>
              <a:rPr lang="en-US" sz="1000" dirty="0">
                <a:latin typeface="+mn-lt"/>
                <a:cs typeface="Times New Roman"/>
              </a:rPr>
              <a:t>city</a:t>
            </a:r>
            <a:r>
              <a:rPr lang="en-US" sz="1000" spc="-7" dirty="0">
                <a:latin typeface="+mn-lt"/>
                <a:cs typeface="Times New Roman"/>
              </a:rPr>
              <a:t> </a:t>
            </a:r>
            <a:r>
              <a:rPr lang="en-US" sz="1000" dirty="0">
                <a:latin typeface="+mn-lt"/>
                <a:cs typeface="Times New Roman"/>
              </a:rPr>
              <a:t>of</a:t>
            </a:r>
            <a:r>
              <a:rPr lang="en-US" sz="1000" spc="-10" dirty="0">
                <a:latin typeface="+mn-lt"/>
                <a:cs typeface="Times New Roman"/>
              </a:rPr>
              <a:t> </a:t>
            </a:r>
            <a:r>
              <a:rPr lang="en-US" sz="1000" dirty="0">
                <a:latin typeface="+mn-lt"/>
                <a:cs typeface="Times New Roman"/>
              </a:rPr>
              <a:t>the</a:t>
            </a:r>
            <a:r>
              <a:rPr lang="en-US" sz="1000" spc="-14" dirty="0">
                <a:latin typeface="+mn-lt"/>
                <a:cs typeface="Times New Roman"/>
              </a:rPr>
              <a:t> </a:t>
            </a:r>
            <a:r>
              <a:rPr lang="en-US" sz="1000" dirty="0">
                <a:latin typeface="+mn-lt"/>
                <a:cs typeface="Times New Roman"/>
              </a:rPr>
              <a:t>MSA,</a:t>
            </a:r>
            <a:r>
              <a:rPr lang="en-US" sz="1000" spc="-10" dirty="0">
                <a:latin typeface="+mn-lt"/>
                <a:cs typeface="Times New Roman"/>
              </a:rPr>
              <a:t> </a:t>
            </a:r>
            <a:r>
              <a:rPr lang="en-US" sz="1000" dirty="0">
                <a:latin typeface="+mn-lt"/>
                <a:cs typeface="Times New Roman"/>
              </a:rPr>
              <a:t>whose</a:t>
            </a:r>
            <a:r>
              <a:rPr lang="en-US" sz="1000" spc="-10" dirty="0">
                <a:latin typeface="+mn-lt"/>
                <a:cs typeface="Times New Roman"/>
              </a:rPr>
              <a:t> </a:t>
            </a:r>
            <a:r>
              <a:rPr lang="en-US" sz="1000" spc="-7" dirty="0">
                <a:latin typeface="+mn-lt"/>
                <a:cs typeface="Times New Roman"/>
              </a:rPr>
              <a:t>entire </a:t>
            </a:r>
            <a:r>
              <a:rPr lang="en-US" sz="1000" dirty="0">
                <a:latin typeface="+mn-lt"/>
                <a:cs typeface="Times New Roman"/>
              </a:rPr>
              <a:t>population</a:t>
            </a:r>
            <a:r>
              <a:rPr lang="en-US" sz="1000" spc="-17" dirty="0">
                <a:latin typeface="+mn-lt"/>
                <a:cs typeface="Times New Roman"/>
              </a:rPr>
              <a:t> </a:t>
            </a:r>
            <a:r>
              <a:rPr lang="en-US" sz="1000" dirty="0">
                <a:latin typeface="+mn-lt"/>
                <a:cs typeface="Times New Roman"/>
              </a:rPr>
              <a:t>is</a:t>
            </a:r>
            <a:r>
              <a:rPr lang="en-US" sz="1000" spc="-14" dirty="0">
                <a:latin typeface="+mn-lt"/>
                <a:cs typeface="Times New Roman"/>
              </a:rPr>
              <a:t> </a:t>
            </a:r>
            <a:r>
              <a:rPr lang="en-US" sz="1000" dirty="0">
                <a:latin typeface="+mn-lt"/>
                <a:cs typeface="Times New Roman"/>
              </a:rPr>
              <a:t>contained</a:t>
            </a:r>
            <a:r>
              <a:rPr lang="en-US" sz="1000" spc="-14" dirty="0">
                <a:latin typeface="+mn-lt"/>
                <a:cs typeface="Times New Roman"/>
              </a:rPr>
              <a:t> </a:t>
            </a:r>
            <a:r>
              <a:rPr lang="en-US" sz="1000" dirty="0">
                <a:latin typeface="+mn-lt"/>
                <a:cs typeface="Times New Roman"/>
              </a:rPr>
              <a:t>within</a:t>
            </a:r>
            <a:r>
              <a:rPr lang="en-US" sz="1000" spc="-7" dirty="0">
                <a:latin typeface="+mn-lt"/>
                <a:cs typeface="Times New Roman"/>
              </a:rPr>
              <a:t> </a:t>
            </a:r>
            <a:r>
              <a:rPr lang="en-US" sz="1000" dirty="0">
                <a:latin typeface="+mn-lt"/>
                <a:cs typeface="Times New Roman"/>
              </a:rPr>
              <a:t>the</a:t>
            </a:r>
            <a:r>
              <a:rPr lang="en-US" sz="1000" spc="-14" dirty="0">
                <a:latin typeface="+mn-lt"/>
                <a:cs typeface="Times New Roman"/>
              </a:rPr>
              <a:t> </a:t>
            </a:r>
            <a:r>
              <a:rPr lang="en-US" sz="1000" dirty="0">
                <a:latin typeface="+mn-lt"/>
                <a:cs typeface="Times New Roman"/>
              </a:rPr>
              <a:t>largest</a:t>
            </a:r>
            <a:r>
              <a:rPr lang="en-US" sz="1000" spc="-17" dirty="0">
                <a:latin typeface="+mn-lt"/>
                <a:cs typeface="Times New Roman"/>
              </a:rPr>
              <a:t> </a:t>
            </a:r>
            <a:r>
              <a:rPr lang="en-US" sz="1000" dirty="0">
                <a:latin typeface="+mn-lt"/>
                <a:cs typeface="Times New Roman"/>
              </a:rPr>
              <a:t>principal</a:t>
            </a:r>
            <a:r>
              <a:rPr lang="en-US" sz="1000" spc="-10" dirty="0">
                <a:latin typeface="+mn-lt"/>
                <a:cs typeface="Times New Roman"/>
              </a:rPr>
              <a:t> </a:t>
            </a:r>
            <a:r>
              <a:rPr lang="en-US" sz="1000" dirty="0">
                <a:latin typeface="+mn-lt"/>
                <a:cs typeface="Times New Roman"/>
              </a:rPr>
              <a:t>city</a:t>
            </a:r>
            <a:r>
              <a:rPr lang="en-US" sz="1000" spc="-14" dirty="0">
                <a:latin typeface="+mn-lt"/>
                <a:cs typeface="Times New Roman"/>
              </a:rPr>
              <a:t> </a:t>
            </a:r>
            <a:r>
              <a:rPr lang="en-US" sz="1000" dirty="0">
                <a:latin typeface="+mn-lt"/>
                <a:cs typeface="Times New Roman"/>
              </a:rPr>
              <a:t>of</a:t>
            </a:r>
            <a:r>
              <a:rPr lang="en-US" sz="1000" spc="-14" dirty="0">
                <a:latin typeface="+mn-lt"/>
                <a:cs typeface="Times New Roman"/>
              </a:rPr>
              <a:t> </a:t>
            </a:r>
            <a:r>
              <a:rPr lang="en-US" sz="1000" dirty="0">
                <a:latin typeface="+mn-lt"/>
                <a:cs typeface="Times New Roman"/>
              </a:rPr>
              <a:t>the</a:t>
            </a:r>
            <a:r>
              <a:rPr lang="en-US" sz="1000" spc="-14" dirty="0">
                <a:latin typeface="+mn-lt"/>
                <a:cs typeface="Times New Roman"/>
              </a:rPr>
              <a:t> </a:t>
            </a:r>
            <a:r>
              <a:rPr lang="en-US" sz="1000" dirty="0">
                <a:latin typeface="+mn-lt"/>
                <a:cs typeface="Times New Roman"/>
              </a:rPr>
              <a:t>MSA,</a:t>
            </a:r>
            <a:r>
              <a:rPr lang="en-US" sz="1000" spc="-14" dirty="0">
                <a:latin typeface="+mn-lt"/>
                <a:cs typeface="Times New Roman"/>
              </a:rPr>
              <a:t> </a:t>
            </a:r>
            <a:r>
              <a:rPr lang="en-US" sz="1000" dirty="0">
                <a:latin typeface="+mn-lt"/>
                <a:cs typeface="Times New Roman"/>
              </a:rPr>
              <a:t>or</a:t>
            </a:r>
            <a:r>
              <a:rPr lang="en-US" sz="1000" spc="-7" dirty="0">
                <a:latin typeface="+mn-lt"/>
                <a:cs typeface="Times New Roman"/>
              </a:rPr>
              <a:t> </a:t>
            </a:r>
            <a:r>
              <a:rPr lang="en-US" sz="1000" dirty="0">
                <a:latin typeface="+mn-lt"/>
                <a:cs typeface="Times New Roman"/>
              </a:rPr>
              <a:t>that</a:t>
            </a:r>
            <a:r>
              <a:rPr lang="en-US" sz="1000" spc="-14" dirty="0">
                <a:latin typeface="+mn-lt"/>
                <a:cs typeface="Times New Roman"/>
              </a:rPr>
              <a:t> </a:t>
            </a:r>
            <a:r>
              <a:rPr lang="en-US" sz="1000" dirty="0">
                <a:latin typeface="+mn-lt"/>
                <a:cs typeface="Times New Roman"/>
              </a:rPr>
              <a:t>contain</a:t>
            </a:r>
            <a:r>
              <a:rPr lang="en-US" sz="1000" spc="-10" dirty="0">
                <a:latin typeface="+mn-lt"/>
                <a:cs typeface="Times New Roman"/>
              </a:rPr>
              <a:t> </a:t>
            </a:r>
            <a:r>
              <a:rPr lang="en-US" sz="1000" dirty="0">
                <a:latin typeface="+mn-lt"/>
                <a:cs typeface="Times New Roman"/>
              </a:rPr>
              <a:t>at</a:t>
            </a:r>
            <a:r>
              <a:rPr lang="en-US" sz="1000" spc="-14" dirty="0">
                <a:latin typeface="+mn-lt"/>
                <a:cs typeface="Times New Roman"/>
              </a:rPr>
              <a:t> </a:t>
            </a:r>
            <a:r>
              <a:rPr lang="en-US" sz="1000" dirty="0">
                <a:latin typeface="+mn-lt"/>
                <a:cs typeface="Times New Roman"/>
              </a:rPr>
              <a:t>least</a:t>
            </a:r>
            <a:r>
              <a:rPr lang="en-US" sz="1000" spc="-10" dirty="0">
                <a:latin typeface="+mn-lt"/>
                <a:cs typeface="Times New Roman"/>
              </a:rPr>
              <a:t> </a:t>
            </a:r>
            <a:r>
              <a:rPr lang="en-US" sz="1000" spc="-7" dirty="0">
                <a:latin typeface="+mn-lt"/>
                <a:cs typeface="Times New Roman"/>
              </a:rPr>
              <a:t>250,000 </a:t>
            </a:r>
            <a:r>
              <a:rPr lang="en-US" sz="1000" dirty="0">
                <a:latin typeface="+mn-lt"/>
                <a:cs typeface="Times New Roman"/>
              </a:rPr>
              <a:t>residents</a:t>
            </a:r>
            <a:r>
              <a:rPr lang="en-US" sz="1000" spc="-14" dirty="0">
                <a:latin typeface="+mn-lt"/>
                <a:cs typeface="Times New Roman"/>
              </a:rPr>
              <a:t> </a:t>
            </a:r>
            <a:r>
              <a:rPr lang="en-US" sz="1000" dirty="0">
                <a:latin typeface="+mn-lt"/>
                <a:cs typeface="Times New Roman"/>
              </a:rPr>
              <a:t>of</a:t>
            </a:r>
            <a:r>
              <a:rPr lang="en-US" sz="1000" spc="-10" dirty="0">
                <a:latin typeface="+mn-lt"/>
                <a:cs typeface="Times New Roman"/>
              </a:rPr>
              <a:t> </a:t>
            </a:r>
            <a:r>
              <a:rPr lang="en-US" sz="1000" dirty="0">
                <a:latin typeface="+mn-lt"/>
                <a:cs typeface="Times New Roman"/>
              </a:rPr>
              <a:t>any</a:t>
            </a:r>
            <a:r>
              <a:rPr lang="en-US" sz="1000" spc="-10" dirty="0">
                <a:latin typeface="+mn-lt"/>
                <a:cs typeface="Times New Roman"/>
              </a:rPr>
              <a:t> </a:t>
            </a:r>
            <a:r>
              <a:rPr lang="en-US" sz="1000" dirty="0">
                <a:latin typeface="+mn-lt"/>
                <a:cs typeface="Times New Roman"/>
              </a:rPr>
              <a:t>principal</a:t>
            </a:r>
            <a:r>
              <a:rPr lang="en-US" sz="1000" spc="-14" dirty="0">
                <a:latin typeface="+mn-lt"/>
                <a:cs typeface="Times New Roman"/>
              </a:rPr>
              <a:t> </a:t>
            </a:r>
            <a:r>
              <a:rPr lang="en-US" sz="1000" dirty="0">
                <a:latin typeface="+mn-lt"/>
                <a:cs typeface="Times New Roman"/>
              </a:rPr>
              <a:t>city</a:t>
            </a:r>
            <a:r>
              <a:rPr lang="en-US" sz="1000" spc="-10" dirty="0">
                <a:latin typeface="+mn-lt"/>
                <a:cs typeface="Times New Roman"/>
              </a:rPr>
              <a:t> </a:t>
            </a:r>
            <a:r>
              <a:rPr lang="en-US" sz="1000" dirty="0">
                <a:latin typeface="+mn-lt"/>
                <a:cs typeface="Times New Roman"/>
              </a:rPr>
              <a:t>in</a:t>
            </a:r>
            <a:r>
              <a:rPr lang="en-US" sz="1000" spc="-7" dirty="0">
                <a:latin typeface="+mn-lt"/>
                <a:cs typeface="Times New Roman"/>
              </a:rPr>
              <a:t> </a:t>
            </a:r>
            <a:r>
              <a:rPr lang="en-US" sz="1000" dirty="0">
                <a:latin typeface="+mn-lt"/>
                <a:cs typeface="Times New Roman"/>
              </a:rPr>
              <a:t>the</a:t>
            </a:r>
            <a:r>
              <a:rPr lang="en-US" sz="1000" spc="-17" dirty="0">
                <a:latin typeface="+mn-lt"/>
                <a:cs typeface="Times New Roman"/>
              </a:rPr>
              <a:t> </a:t>
            </a:r>
            <a:r>
              <a:rPr lang="en-US" sz="1000" spc="-14" dirty="0">
                <a:latin typeface="+mn-lt"/>
                <a:cs typeface="Times New Roman"/>
              </a:rPr>
              <a:t>MSA.</a:t>
            </a:r>
            <a:endParaRPr lang="en-US" sz="1000" dirty="0">
              <a:latin typeface="+mn-lt"/>
              <a:cs typeface="Times New Roman"/>
            </a:endParaRPr>
          </a:p>
          <a:p>
            <a:pPr marL="335536" marR="3464" indent="-171450">
              <a:tabLst>
                <a:tab pos="320378" algn="l"/>
                <a:tab pos="320810" algn="l"/>
              </a:tabLst>
            </a:pPr>
            <a:r>
              <a:rPr lang="en-US" sz="1000" b="1" dirty="0">
                <a:latin typeface="+mn-lt"/>
                <a:cs typeface="Times New Roman"/>
              </a:rPr>
              <a:t>Large</a:t>
            </a:r>
            <a:r>
              <a:rPr lang="en-US" sz="1000" b="1" spc="-20" dirty="0">
                <a:latin typeface="+mn-lt"/>
                <a:cs typeface="Times New Roman"/>
              </a:rPr>
              <a:t> </a:t>
            </a:r>
            <a:r>
              <a:rPr lang="en-US" sz="1000" b="1" dirty="0">
                <a:latin typeface="+mn-lt"/>
                <a:cs typeface="Times New Roman"/>
              </a:rPr>
              <a:t>fringe</a:t>
            </a:r>
            <a:r>
              <a:rPr lang="en-US" sz="1000" b="1" spc="-14" dirty="0">
                <a:latin typeface="+mn-lt"/>
                <a:cs typeface="Times New Roman"/>
              </a:rPr>
              <a:t> </a:t>
            </a:r>
            <a:r>
              <a:rPr lang="en-US" sz="1000" b="1" dirty="0">
                <a:latin typeface="+mn-lt"/>
                <a:cs typeface="Times New Roman"/>
              </a:rPr>
              <a:t>metropolitan</a:t>
            </a:r>
            <a:r>
              <a:rPr lang="en-US" sz="1000" b="1" spc="-10" dirty="0">
                <a:latin typeface="+mn-lt"/>
                <a:cs typeface="Times New Roman"/>
              </a:rPr>
              <a:t> </a:t>
            </a:r>
            <a:r>
              <a:rPr lang="en-US" sz="1000" dirty="0">
                <a:latin typeface="+mn-lt"/>
                <a:cs typeface="Times New Roman"/>
              </a:rPr>
              <a:t>refers</a:t>
            </a:r>
            <a:r>
              <a:rPr lang="en-US" sz="1000" spc="-14" dirty="0">
                <a:latin typeface="+mn-lt"/>
                <a:cs typeface="Times New Roman"/>
              </a:rPr>
              <a:t> </a:t>
            </a:r>
            <a:r>
              <a:rPr lang="en-US" sz="1000" dirty="0">
                <a:latin typeface="+mn-lt"/>
                <a:cs typeface="Times New Roman"/>
              </a:rPr>
              <a:t>to</a:t>
            </a:r>
            <a:r>
              <a:rPr lang="en-US" sz="1000" spc="-3" dirty="0">
                <a:latin typeface="+mn-lt"/>
                <a:cs typeface="Times New Roman"/>
              </a:rPr>
              <a:t> </a:t>
            </a:r>
            <a:r>
              <a:rPr lang="en-US" sz="1000" dirty="0">
                <a:latin typeface="+mn-lt"/>
                <a:cs typeface="Times New Roman"/>
              </a:rPr>
              <a:t>counties</a:t>
            </a:r>
            <a:r>
              <a:rPr lang="en-US" sz="1000" spc="-10" dirty="0">
                <a:latin typeface="+mn-lt"/>
                <a:cs typeface="Times New Roman"/>
              </a:rPr>
              <a:t> </a:t>
            </a:r>
            <a:r>
              <a:rPr lang="en-US" sz="1000" dirty="0">
                <a:latin typeface="+mn-lt"/>
                <a:cs typeface="Times New Roman"/>
              </a:rPr>
              <a:t>in</a:t>
            </a:r>
            <a:r>
              <a:rPr lang="en-US" sz="1000" spc="-14" dirty="0">
                <a:latin typeface="+mn-lt"/>
                <a:cs typeface="Times New Roman"/>
              </a:rPr>
              <a:t> </a:t>
            </a:r>
            <a:r>
              <a:rPr lang="en-US" sz="1000" dirty="0">
                <a:latin typeface="+mn-lt"/>
                <a:cs typeface="Times New Roman"/>
              </a:rPr>
              <a:t>MSAs</a:t>
            </a:r>
            <a:r>
              <a:rPr lang="en-US" sz="1000" spc="-10" dirty="0">
                <a:latin typeface="+mn-lt"/>
                <a:cs typeface="Times New Roman"/>
              </a:rPr>
              <a:t> </a:t>
            </a:r>
            <a:r>
              <a:rPr lang="en-US" sz="1000" dirty="0">
                <a:latin typeface="+mn-lt"/>
                <a:cs typeface="Times New Roman"/>
              </a:rPr>
              <a:t>of</a:t>
            </a:r>
            <a:r>
              <a:rPr lang="en-US" sz="1000" spc="-14" dirty="0">
                <a:latin typeface="+mn-lt"/>
                <a:cs typeface="Times New Roman"/>
              </a:rPr>
              <a:t> </a:t>
            </a:r>
            <a:r>
              <a:rPr lang="en-US" sz="1000" dirty="0">
                <a:latin typeface="+mn-lt"/>
                <a:cs typeface="Times New Roman"/>
              </a:rPr>
              <a:t>1</a:t>
            </a:r>
            <a:r>
              <a:rPr lang="en-US" sz="1000" spc="-7" dirty="0">
                <a:latin typeface="+mn-lt"/>
                <a:cs typeface="Times New Roman"/>
              </a:rPr>
              <a:t> </a:t>
            </a:r>
            <a:r>
              <a:rPr lang="en-US" sz="1000" dirty="0">
                <a:latin typeface="+mn-lt"/>
                <a:cs typeface="Times New Roman"/>
              </a:rPr>
              <a:t>million</a:t>
            </a:r>
            <a:r>
              <a:rPr lang="en-US" sz="1000" spc="-14" dirty="0">
                <a:latin typeface="+mn-lt"/>
                <a:cs typeface="Times New Roman"/>
              </a:rPr>
              <a:t> </a:t>
            </a:r>
            <a:r>
              <a:rPr lang="en-US" sz="1000" dirty="0">
                <a:latin typeface="+mn-lt"/>
                <a:cs typeface="Times New Roman"/>
              </a:rPr>
              <a:t>or</a:t>
            </a:r>
            <a:r>
              <a:rPr lang="en-US" sz="1000" spc="-14" dirty="0">
                <a:latin typeface="+mn-lt"/>
                <a:cs typeface="Times New Roman"/>
              </a:rPr>
              <a:t> </a:t>
            </a:r>
            <a:r>
              <a:rPr lang="en-US" sz="1000" dirty="0">
                <a:latin typeface="+mn-lt"/>
                <a:cs typeface="Times New Roman"/>
              </a:rPr>
              <a:t>more</a:t>
            </a:r>
            <a:r>
              <a:rPr lang="en-US" sz="1000" spc="-10" dirty="0">
                <a:latin typeface="+mn-lt"/>
                <a:cs typeface="Times New Roman"/>
              </a:rPr>
              <a:t> </a:t>
            </a:r>
            <a:r>
              <a:rPr lang="en-US" sz="1000" dirty="0">
                <a:latin typeface="+mn-lt"/>
                <a:cs typeface="Times New Roman"/>
              </a:rPr>
              <a:t>population</a:t>
            </a:r>
            <a:r>
              <a:rPr lang="en-US" sz="1000" spc="-14" dirty="0">
                <a:latin typeface="+mn-lt"/>
                <a:cs typeface="Times New Roman"/>
              </a:rPr>
              <a:t> </a:t>
            </a:r>
            <a:r>
              <a:rPr lang="en-US" sz="1000" dirty="0">
                <a:latin typeface="+mn-lt"/>
                <a:cs typeface="Times New Roman"/>
              </a:rPr>
              <a:t>that</a:t>
            </a:r>
            <a:r>
              <a:rPr lang="en-US" sz="1000" spc="-10" dirty="0">
                <a:latin typeface="+mn-lt"/>
                <a:cs typeface="Times New Roman"/>
              </a:rPr>
              <a:t> </a:t>
            </a:r>
            <a:r>
              <a:rPr lang="en-US" sz="1000" dirty="0">
                <a:latin typeface="+mn-lt"/>
                <a:cs typeface="Times New Roman"/>
              </a:rPr>
              <a:t>do</a:t>
            </a:r>
            <a:r>
              <a:rPr lang="en-US" sz="1000" spc="-14" dirty="0">
                <a:latin typeface="+mn-lt"/>
                <a:cs typeface="Times New Roman"/>
              </a:rPr>
              <a:t> </a:t>
            </a:r>
            <a:r>
              <a:rPr lang="en-US" sz="1000" dirty="0">
                <a:latin typeface="+mn-lt"/>
                <a:cs typeface="Times New Roman"/>
              </a:rPr>
              <a:t>not</a:t>
            </a:r>
            <a:r>
              <a:rPr lang="en-US" sz="1000" spc="-14" dirty="0">
                <a:latin typeface="+mn-lt"/>
                <a:cs typeface="Times New Roman"/>
              </a:rPr>
              <a:t> </a:t>
            </a:r>
            <a:r>
              <a:rPr lang="en-US" sz="1000" spc="-7" dirty="0">
                <a:latin typeface="+mn-lt"/>
                <a:cs typeface="Times New Roman"/>
              </a:rPr>
              <a:t>qualify </a:t>
            </a:r>
            <a:r>
              <a:rPr lang="en-US" sz="1000" dirty="0">
                <a:latin typeface="+mn-lt"/>
                <a:cs typeface="Times New Roman"/>
              </a:rPr>
              <a:t>as</a:t>
            </a:r>
            <a:r>
              <a:rPr lang="en-US" sz="1000" spc="-14" dirty="0">
                <a:latin typeface="+mn-lt"/>
                <a:cs typeface="Times New Roman"/>
              </a:rPr>
              <a:t> </a:t>
            </a:r>
            <a:r>
              <a:rPr lang="en-US" sz="1000" dirty="0">
                <a:latin typeface="+mn-lt"/>
                <a:cs typeface="Times New Roman"/>
              </a:rPr>
              <a:t>large</a:t>
            </a:r>
            <a:r>
              <a:rPr lang="en-US" sz="1000" spc="-17" dirty="0">
                <a:latin typeface="+mn-lt"/>
                <a:cs typeface="Times New Roman"/>
              </a:rPr>
              <a:t> </a:t>
            </a:r>
            <a:r>
              <a:rPr lang="en-US" sz="1000" dirty="0">
                <a:latin typeface="+mn-lt"/>
                <a:cs typeface="Times New Roman"/>
              </a:rPr>
              <a:t>central,</a:t>
            </a:r>
            <a:r>
              <a:rPr lang="en-US" sz="1000" spc="-14" dirty="0">
                <a:latin typeface="+mn-lt"/>
                <a:cs typeface="Times New Roman"/>
              </a:rPr>
              <a:t> </a:t>
            </a:r>
            <a:r>
              <a:rPr lang="en-US" sz="1000" dirty="0">
                <a:latin typeface="+mn-lt"/>
                <a:cs typeface="Times New Roman"/>
              </a:rPr>
              <a:t>described</a:t>
            </a:r>
            <a:r>
              <a:rPr lang="en-US" sz="1000" spc="-10" dirty="0">
                <a:latin typeface="+mn-lt"/>
                <a:cs typeface="Times New Roman"/>
              </a:rPr>
              <a:t> </a:t>
            </a:r>
            <a:r>
              <a:rPr lang="en-US" sz="1000" dirty="0">
                <a:latin typeface="+mn-lt"/>
                <a:cs typeface="Times New Roman"/>
              </a:rPr>
              <a:t>as</a:t>
            </a:r>
            <a:r>
              <a:rPr lang="en-US" sz="1000" spc="-14" dirty="0">
                <a:latin typeface="+mn-lt"/>
                <a:cs typeface="Times New Roman"/>
              </a:rPr>
              <a:t> </a:t>
            </a:r>
            <a:r>
              <a:rPr lang="en-US" sz="1000" dirty="0">
                <a:latin typeface="+mn-lt"/>
                <a:cs typeface="Times New Roman"/>
              </a:rPr>
              <a:t>suburban</a:t>
            </a:r>
            <a:r>
              <a:rPr lang="en-US" sz="1000" spc="-7" dirty="0">
                <a:latin typeface="+mn-lt"/>
                <a:cs typeface="Times New Roman"/>
              </a:rPr>
              <a:t> areas.</a:t>
            </a:r>
            <a:endParaRPr lang="en-US" sz="1000" dirty="0">
              <a:latin typeface="+mn-lt"/>
              <a:cs typeface="Times New Roman"/>
            </a:endParaRPr>
          </a:p>
          <a:p>
            <a:pPr marL="335536" indent="-171450">
              <a:tabLst>
                <a:tab pos="320378" algn="l"/>
                <a:tab pos="320810" algn="l"/>
              </a:tabLst>
            </a:pPr>
            <a:r>
              <a:rPr lang="en-US" sz="1000" b="1" dirty="0">
                <a:latin typeface="+mn-lt"/>
                <a:cs typeface="Times New Roman"/>
              </a:rPr>
              <a:t>Medium</a:t>
            </a:r>
            <a:r>
              <a:rPr lang="en-US" sz="1000" b="1" spc="-24" dirty="0">
                <a:latin typeface="+mn-lt"/>
                <a:cs typeface="Times New Roman"/>
              </a:rPr>
              <a:t> </a:t>
            </a:r>
            <a:r>
              <a:rPr lang="en-US" sz="1000" b="1" dirty="0">
                <a:latin typeface="+mn-lt"/>
                <a:cs typeface="Times New Roman"/>
              </a:rPr>
              <a:t>metropolitan</a:t>
            </a:r>
            <a:r>
              <a:rPr lang="en-US" sz="1000" b="1" spc="-10" dirty="0">
                <a:latin typeface="+mn-lt"/>
                <a:cs typeface="Times New Roman"/>
              </a:rPr>
              <a:t> </a:t>
            </a:r>
            <a:r>
              <a:rPr lang="en-US" sz="1000" dirty="0">
                <a:latin typeface="+mn-lt"/>
                <a:cs typeface="Times New Roman"/>
              </a:rPr>
              <a:t>refers</a:t>
            </a:r>
            <a:r>
              <a:rPr lang="en-US" sz="1000" spc="-14" dirty="0">
                <a:latin typeface="+mn-lt"/>
                <a:cs typeface="Times New Roman"/>
              </a:rPr>
              <a:t> </a:t>
            </a:r>
            <a:r>
              <a:rPr lang="en-US" sz="1000" dirty="0">
                <a:latin typeface="+mn-lt"/>
                <a:cs typeface="Times New Roman"/>
              </a:rPr>
              <a:t>to</a:t>
            </a:r>
            <a:r>
              <a:rPr lang="en-US" sz="1000" spc="-7" dirty="0">
                <a:latin typeface="+mn-lt"/>
                <a:cs typeface="Times New Roman"/>
              </a:rPr>
              <a:t> </a:t>
            </a:r>
            <a:r>
              <a:rPr lang="en-US" sz="1000" dirty="0">
                <a:latin typeface="+mn-lt"/>
                <a:cs typeface="Times New Roman"/>
              </a:rPr>
              <a:t>counties</a:t>
            </a:r>
            <a:r>
              <a:rPr lang="en-US" sz="1000" spc="-10" dirty="0">
                <a:latin typeface="+mn-lt"/>
                <a:cs typeface="Times New Roman"/>
              </a:rPr>
              <a:t> </a:t>
            </a:r>
            <a:r>
              <a:rPr lang="en-US" sz="1000" dirty="0">
                <a:latin typeface="+mn-lt"/>
                <a:cs typeface="Times New Roman"/>
              </a:rPr>
              <a:t>in</a:t>
            </a:r>
            <a:r>
              <a:rPr lang="en-US" sz="1000" spc="-17" dirty="0">
                <a:latin typeface="+mn-lt"/>
                <a:cs typeface="Times New Roman"/>
              </a:rPr>
              <a:t> </a:t>
            </a:r>
            <a:r>
              <a:rPr lang="en-US" sz="1000" dirty="0">
                <a:latin typeface="+mn-lt"/>
                <a:cs typeface="Times New Roman"/>
              </a:rPr>
              <a:t>MSAs</a:t>
            </a:r>
            <a:r>
              <a:rPr lang="en-US" sz="1000" spc="-14" dirty="0">
                <a:latin typeface="+mn-lt"/>
                <a:cs typeface="Times New Roman"/>
              </a:rPr>
              <a:t> </a:t>
            </a:r>
            <a:r>
              <a:rPr lang="en-US" sz="1000" dirty="0">
                <a:latin typeface="+mn-lt"/>
                <a:cs typeface="Times New Roman"/>
              </a:rPr>
              <a:t>of</a:t>
            </a:r>
            <a:r>
              <a:rPr lang="en-US" sz="1000" spc="-14" dirty="0">
                <a:latin typeface="+mn-lt"/>
                <a:cs typeface="Times New Roman"/>
              </a:rPr>
              <a:t> </a:t>
            </a:r>
            <a:r>
              <a:rPr lang="en-US" sz="1000" dirty="0">
                <a:latin typeface="+mn-lt"/>
                <a:cs typeface="Times New Roman"/>
              </a:rPr>
              <a:t>250,000</a:t>
            </a:r>
            <a:r>
              <a:rPr lang="en-US" sz="1000" spc="-14" dirty="0">
                <a:latin typeface="+mn-lt"/>
                <a:cs typeface="Times New Roman"/>
              </a:rPr>
              <a:t> </a:t>
            </a:r>
            <a:r>
              <a:rPr lang="en-US" sz="1000" dirty="0">
                <a:latin typeface="+mn-lt"/>
                <a:cs typeface="Times New Roman"/>
              </a:rPr>
              <a:t>to</a:t>
            </a:r>
            <a:r>
              <a:rPr lang="en-US" sz="1000" spc="-14" dirty="0">
                <a:latin typeface="+mn-lt"/>
                <a:cs typeface="Times New Roman"/>
              </a:rPr>
              <a:t> </a:t>
            </a:r>
            <a:r>
              <a:rPr lang="en-US" sz="1000" dirty="0">
                <a:latin typeface="+mn-lt"/>
                <a:cs typeface="Times New Roman"/>
              </a:rPr>
              <a:t>999,999</a:t>
            </a:r>
            <a:r>
              <a:rPr lang="en-US" sz="1000" spc="-14" dirty="0">
                <a:latin typeface="+mn-lt"/>
                <a:cs typeface="Times New Roman"/>
              </a:rPr>
              <a:t> </a:t>
            </a:r>
            <a:r>
              <a:rPr lang="en-US" sz="1000" spc="-7" dirty="0">
                <a:latin typeface="+mn-lt"/>
                <a:cs typeface="Times New Roman"/>
              </a:rPr>
              <a:t>population.</a:t>
            </a:r>
            <a:endParaRPr lang="en-US" sz="1000" dirty="0">
              <a:latin typeface="+mn-lt"/>
              <a:cs typeface="Times New Roman"/>
            </a:endParaRPr>
          </a:p>
          <a:p>
            <a:pPr marL="335536" indent="-171450">
              <a:tabLst>
                <a:tab pos="320378" algn="l"/>
                <a:tab pos="320810" algn="l"/>
              </a:tabLst>
            </a:pPr>
            <a:r>
              <a:rPr lang="en-US" sz="1000" b="1" dirty="0">
                <a:latin typeface="+mn-lt"/>
                <a:cs typeface="Times New Roman"/>
              </a:rPr>
              <a:t>Small</a:t>
            </a:r>
            <a:r>
              <a:rPr lang="en-US" sz="1000" b="1" spc="-24" dirty="0">
                <a:latin typeface="+mn-lt"/>
                <a:cs typeface="Times New Roman"/>
              </a:rPr>
              <a:t> </a:t>
            </a:r>
            <a:r>
              <a:rPr lang="en-US" sz="1000" b="1" dirty="0">
                <a:latin typeface="+mn-lt"/>
                <a:cs typeface="Times New Roman"/>
              </a:rPr>
              <a:t>metropolitan</a:t>
            </a:r>
            <a:r>
              <a:rPr lang="en-US" sz="1000" b="1" spc="-10" dirty="0">
                <a:latin typeface="+mn-lt"/>
                <a:cs typeface="Times New Roman"/>
              </a:rPr>
              <a:t> </a:t>
            </a:r>
            <a:r>
              <a:rPr lang="en-US" sz="1000" dirty="0">
                <a:latin typeface="+mn-lt"/>
                <a:cs typeface="Times New Roman"/>
              </a:rPr>
              <a:t>refers</a:t>
            </a:r>
            <a:r>
              <a:rPr lang="en-US" sz="1000" spc="-10" dirty="0">
                <a:latin typeface="+mn-lt"/>
                <a:cs typeface="Times New Roman"/>
              </a:rPr>
              <a:t> </a:t>
            </a:r>
            <a:r>
              <a:rPr lang="en-US" sz="1000" dirty="0">
                <a:latin typeface="+mn-lt"/>
                <a:cs typeface="Times New Roman"/>
              </a:rPr>
              <a:t>to</a:t>
            </a:r>
            <a:r>
              <a:rPr lang="en-US" sz="1000" spc="-14" dirty="0">
                <a:latin typeface="+mn-lt"/>
                <a:cs typeface="Times New Roman"/>
              </a:rPr>
              <a:t> </a:t>
            </a:r>
            <a:r>
              <a:rPr lang="en-US" sz="1000" dirty="0">
                <a:latin typeface="+mn-lt"/>
                <a:cs typeface="Times New Roman"/>
              </a:rPr>
              <a:t>counties</a:t>
            </a:r>
            <a:r>
              <a:rPr lang="en-US" sz="1000" spc="-10" dirty="0">
                <a:latin typeface="+mn-lt"/>
                <a:cs typeface="Times New Roman"/>
              </a:rPr>
              <a:t> </a:t>
            </a:r>
            <a:r>
              <a:rPr lang="en-US" sz="1000" dirty="0">
                <a:latin typeface="+mn-lt"/>
                <a:cs typeface="Times New Roman"/>
              </a:rPr>
              <a:t>in</a:t>
            </a:r>
            <a:r>
              <a:rPr lang="en-US" sz="1000" spc="-17" dirty="0">
                <a:latin typeface="+mn-lt"/>
                <a:cs typeface="Times New Roman"/>
              </a:rPr>
              <a:t> </a:t>
            </a:r>
            <a:r>
              <a:rPr lang="en-US" sz="1000" dirty="0">
                <a:latin typeface="+mn-lt"/>
                <a:cs typeface="Times New Roman"/>
              </a:rPr>
              <a:t>MSAs</a:t>
            </a:r>
            <a:r>
              <a:rPr lang="en-US" sz="1000" spc="-14" dirty="0">
                <a:latin typeface="+mn-lt"/>
                <a:cs typeface="Times New Roman"/>
              </a:rPr>
              <a:t> </a:t>
            </a:r>
            <a:r>
              <a:rPr lang="en-US" sz="1000" dirty="0">
                <a:latin typeface="+mn-lt"/>
                <a:cs typeface="Times New Roman"/>
              </a:rPr>
              <a:t>of</a:t>
            </a:r>
            <a:r>
              <a:rPr lang="en-US" sz="1000" spc="-10" dirty="0">
                <a:latin typeface="+mn-lt"/>
                <a:cs typeface="Times New Roman"/>
              </a:rPr>
              <a:t> </a:t>
            </a:r>
            <a:r>
              <a:rPr lang="en-US" sz="1000" dirty="0">
                <a:latin typeface="+mn-lt"/>
                <a:cs typeface="Times New Roman"/>
              </a:rPr>
              <a:t>less</a:t>
            </a:r>
            <a:r>
              <a:rPr lang="en-US" sz="1000" spc="-10" dirty="0">
                <a:latin typeface="+mn-lt"/>
                <a:cs typeface="Times New Roman"/>
              </a:rPr>
              <a:t> </a:t>
            </a:r>
            <a:r>
              <a:rPr lang="en-US" sz="1000" dirty="0">
                <a:latin typeface="+mn-lt"/>
                <a:cs typeface="Times New Roman"/>
              </a:rPr>
              <a:t>than</a:t>
            </a:r>
            <a:r>
              <a:rPr lang="en-US" sz="1000" spc="-14" dirty="0">
                <a:latin typeface="+mn-lt"/>
                <a:cs typeface="Times New Roman"/>
              </a:rPr>
              <a:t> </a:t>
            </a:r>
            <a:r>
              <a:rPr lang="en-US" sz="1000" dirty="0">
                <a:latin typeface="+mn-lt"/>
                <a:cs typeface="Times New Roman"/>
              </a:rPr>
              <a:t>250,000</a:t>
            </a:r>
            <a:r>
              <a:rPr lang="en-US" sz="1000" spc="-14" dirty="0">
                <a:latin typeface="+mn-lt"/>
                <a:cs typeface="Times New Roman"/>
              </a:rPr>
              <a:t> </a:t>
            </a:r>
            <a:r>
              <a:rPr lang="en-US" sz="1000" spc="-7" dirty="0">
                <a:latin typeface="+mn-lt"/>
                <a:cs typeface="Times New Roman"/>
              </a:rPr>
              <a:t>population.</a:t>
            </a:r>
            <a:endParaRPr lang="en-US" sz="1000" dirty="0">
              <a:latin typeface="+mn-lt"/>
              <a:cs typeface="Times New Roman"/>
            </a:endParaRPr>
          </a:p>
          <a:p>
            <a:pPr marL="335536" marR="86589" indent="-171450">
              <a:tabLst>
                <a:tab pos="320378" algn="l"/>
                <a:tab pos="320810" algn="l"/>
              </a:tabLst>
            </a:pPr>
            <a:r>
              <a:rPr lang="en-US" sz="1000" dirty="0">
                <a:latin typeface="+mn-lt"/>
                <a:cs typeface="Times New Roman"/>
              </a:rPr>
              <a:t>The</a:t>
            </a:r>
            <a:r>
              <a:rPr lang="en-US" sz="1000" spc="24" dirty="0">
                <a:latin typeface="+mn-lt"/>
                <a:cs typeface="Times New Roman"/>
              </a:rPr>
              <a:t> </a:t>
            </a:r>
            <a:r>
              <a:rPr lang="en-US" sz="1000" dirty="0">
                <a:latin typeface="+mn-lt"/>
                <a:cs typeface="Times New Roman"/>
              </a:rPr>
              <a:t>two</a:t>
            </a:r>
            <a:r>
              <a:rPr lang="en-US" sz="1000" spc="34" dirty="0">
                <a:latin typeface="+mn-lt"/>
                <a:cs typeface="Times New Roman"/>
              </a:rPr>
              <a:t> </a:t>
            </a:r>
            <a:r>
              <a:rPr lang="en-US" sz="1000" dirty="0">
                <a:latin typeface="+mn-lt"/>
                <a:cs typeface="Times New Roman"/>
              </a:rPr>
              <a:t>nonmetropolitan</a:t>
            </a:r>
            <a:r>
              <a:rPr lang="en-US" sz="1000" spc="37" dirty="0">
                <a:latin typeface="+mn-lt"/>
                <a:cs typeface="Times New Roman"/>
              </a:rPr>
              <a:t> </a:t>
            </a:r>
            <a:r>
              <a:rPr lang="en-US" sz="1000" dirty="0">
                <a:latin typeface="+mn-lt"/>
                <a:cs typeface="Times New Roman"/>
              </a:rPr>
              <a:t>county</a:t>
            </a:r>
            <a:r>
              <a:rPr lang="en-US" sz="1000" spc="31" dirty="0">
                <a:latin typeface="+mn-lt"/>
                <a:cs typeface="Times New Roman"/>
              </a:rPr>
              <a:t> </a:t>
            </a:r>
            <a:r>
              <a:rPr lang="en-US" sz="1000" dirty="0">
                <a:latin typeface="+mn-lt"/>
                <a:cs typeface="Times New Roman"/>
              </a:rPr>
              <a:t>designations</a:t>
            </a:r>
            <a:r>
              <a:rPr lang="en-US" sz="1000" spc="27" dirty="0">
                <a:latin typeface="+mn-lt"/>
                <a:cs typeface="Times New Roman"/>
              </a:rPr>
              <a:t> </a:t>
            </a:r>
            <a:r>
              <a:rPr lang="en-US" sz="1000" dirty="0">
                <a:latin typeface="+mn-lt"/>
                <a:cs typeface="Times New Roman"/>
              </a:rPr>
              <a:t>are</a:t>
            </a:r>
            <a:r>
              <a:rPr lang="en-US" sz="1000" spc="34" dirty="0">
                <a:latin typeface="+mn-lt"/>
                <a:cs typeface="Times New Roman"/>
              </a:rPr>
              <a:t> </a:t>
            </a:r>
            <a:r>
              <a:rPr lang="en-US" sz="1000" dirty="0">
                <a:latin typeface="+mn-lt"/>
                <a:cs typeface="Times New Roman"/>
              </a:rPr>
              <a:t>micropolitan,</a:t>
            </a:r>
            <a:r>
              <a:rPr lang="en-US" sz="1000" spc="31" dirty="0">
                <a:latin typeface="+mn-lt"/>
                <a:cs typeface="Times New Roman"/>
              </a:rPr>
              <a:t> </a:t>
            </a:r>
            <a:r>
              <a:rPr lang="en-US" sz="1000" dirty="0">
                <a:latin typeface="+mn-lt"/>
                <a:cs typeface="Times New Roman"/>
              </a:rPr>
              <a:t>which</a:t>
            </a:r>
            <a:r>
              <a:rPr lang="en-US" sz="1000" spc="37" dirty="0">
                <a:latin typeface="+mn-lt"/>
                <a:cs typeface="Times New Roman"/>
              </a:rPr>
              <a:t> </a:t>
            </a:r>
            <a:r>
              <a:rPr lang="en-US" sz="1000" dirty="0">
                <a:latin typeface="+mn-lt"/>
                <a:cs typeface="Times New Roman"/>
              </a:rPr>
              <a:t>are</a:t>
            </a:r>
            <a:r>
              <a:rPr lang="en-US" sz="1000" spc="31" dirty="0">
                <a:latin typeface="+mn-lt"/>
                <a:cs typeface="Times New Roman"/>
              </a:rPr>
              <a:t> </a:t>
            </a:r>
            <a:r>
              <a:rPr lang="en-US" sz="1000" dirty="0">
                <a:latin typeface="+mn-lt"/>
                <a:cs typeface="Times New Roman"/>
              </a:rPr>
              <a:t>counties</a:t>
            </a:r>
            <a:r>
              <a:rPr lang="en-US" sz="1000" spc="37" dirty="0">
                <a:latin typeface="+mn-lt"/>
                <a:cs typeface="Times New Roman"/>
              </a:rPr>
              <a:t> </a:t>
            </a:r>
            <a:r>
              <a:rPr lang="en-US" sz="1000" dirty="0">
                <a:latin typeface="+mn-lt"/>
                <a:cs typeface="Times New Roman"/>
              </a:rPr>
              <a:t>in</a:t>
            </a:r>
            <a:r>
              <a:rPr lang="en-US" sz="1000" spc="34" dirty="0">
                <a:latin typeface="+mn-lt"/>
                <a:cs typeface="Times New Roman"/>
              </a:rPr>
              <a:t> </a:t>
            </a:r>
            <a:r>
              <a:rPr lang="en-US" sz="1000" dirty="0">
                <a:latin typeface="+mn-lt"/>
                <a:cs typeface="Times New Roman"/>
              </a:rPr>
              <a:t>a</a:t>
            </a:r>
            <a:r>
              <a:rPr lang="en-US" sz="1000" spc="37" dirty="0">
                <a:latin typeface="+mn-lt"/>
                <a:cs typeface="Times New Roman"/>
              </a:rPr>
              <a:t> </a:t>
            </a:r>
            <a:r>
              <a:rPr lang="en-US" sz="1000" b="1" spc="-7" dirty="0">
                <a:latin typeface="+mn-lt"/>
                <a:cs typeface="Times New Roman"/>
              </a:rPr>
              <a:t>micropolitan </a:t>
            </a:r>
            <a:r>
              <a:rPr lang="en-US" sz="1000" b="1" dirty="0">
                <a:latin typeface="+mn-lt"/>
                <a:cs typeface="Times New Roman"/>
              </a:rPr>
              <a:t>statistical</a:t>
            </a:r>
            <a:r>
              <a:rPr lang="en-US" sz="1000" b="1" spc="20" dirty="0">
                <a:latin typeface="+mn-lt"/>
                <a:cs typeface="Times New Roman"/>
              </a:rPr>
              <a:t> </a:t>
            </a:r>
            <a:r>
              <a:rPr lang="en-US" sz="1000" b="1" dirty="0">
                <a:latin typeface="+mn-lt"/>
                <a:cs typeface="Times New Roman"/>
              </a:rPr>
              <a:t>area</a:t>
            </a:r>
            <a:r>
              <a:rPr lang="en-US" sz="1000" dirty="0">
                <a:latin typeface="+mn-lt"/>
                <a:cs typeface="Times New Roman"/>
              </a:rPr>
              <a:t>,</a:t>
            </a:r>
            <a:r>
              <a:rPr lang="en-US" sz="1000" spc="34" dirty="0">
                <a:latin typeface="+mn-lt"/>
                <a:cs typeface="Times New Roman"/>
              </a:rPr>
              <a:t> </a:t>
            </a:r>
            <a:r>
              <a:rPr lang="en-US" sz="1000" dirty="0">
                <a:latin typeface="+mn-lt"/>
                <a:cs typeface="Times New Roman"/>
              </a:rPr>
              <a:t>and</a:t>
            </a:r>
            <a:r>
              <a:rPr lang="en-US" sz="1000" spc="34" dirty="0">
                <a:latin typeface="+mn-lt"/>
                <a:cs typeface="Times New Roman"/>
              </a:rPr>
              <a:t> </a:t>
            </a:r>
            <a:r>
              <a:rPr lang="en-US" sz="1000" b="1" dirty="0">
                <a:latin typeface="+mn-lt"/>
                <a:cs typeface="Times New Roman"/>
              </a:rPr>
              <a:t>noncore</a:t>
            </a:r>
            <a:r>
              <a:rPr lang="en-US" sz="1000" dirty="0">
                <a:latin typeface="+mn-lt"/>
                <a:cs typeface="Times New Roman"/>
              </a:rPr>
              <a:t>,</a:t>
            </a:r>
            <a:r>
              <a:rPr lang="en-US" sz="1000" spc="31" dirty="0">
                <a:latin typeface="+mn-lt"/>
                <a:cs typeface="Times New Roman"/>
              </a:rPr>
              <a:t> </a:t>
            </a:r>
            <a:r>
              <a:rPr lang="en-US" sz="1000" dirty="0">
                <a:latin typeface="+mn-lt"/>
                <a:cs typeface="Times New Roman"/>
              </a:rPr>
              <a:t>which</a:t>
            </a:r>
            <a:r>
              <a:rPr lang="en-US" sz="1000" spc="34" dirty="0">
                <a:latin typeface="+mn-lt"/>
                <a:cs typeface="Times New Roman"/>
              </a:rPr>
              <a:t> </a:t>
            </a:r>
            <a:r>
              <a:rPr lang="en-US" sz="1000" dirty="0">
                <a:latin typeface="+mn-lt"/>
                <a:cs typeface="Times New Roman"/>
              </a:rPr>
              <a:t>are</a:t>
            </a:r>
            <a:r>
              <a:rPr lang="en-US" sz="1000" spc="27" dirty="0">
                <a:latin typeface="+mn-lt"/>
                <a:cs typeface="Times New Roman"/>
              </a:rPr>
              <a:t> </a:t>
            </a:r>
            <a:r>
              <a:rPr lang="en-US" sz="1000" dirty="0">
                <a:latin typeface="+mn-lt"/>
                <a:cs typeface="Times New Roman"/>
              </a:rPr>
              <a:t>nonmetropolitan</a:t>
            </a:r>
            <a:r>
              <a:rPr lang="en-US" sz="1000" spc="37" dirty="0">
                <a:latin typeface="+mn-lt"/>
                <a:cs typeface="Times New Roman"/>
              </a:rPr>
              <a:t> </a:t>
            </a:r>
            <a:r>
              <a:rPr lang="en-US" sz="1000" dirty="0">
                <a:latin typeface="+mn-lt"/>
                <a:cs typeface="Times New Roman"/>
              </a:rPr>
              <a:t>counties</a:t>
            </a:r>
            <a:r>
              <a:rPr lang="en-US" sz="1000" spc="34" dirty="0">
                <a:latin typeface="+mn-lt"/>
                <a:cs typeface="Times New Roman"/>
              </a:rPr>
              <a:t> </a:t>
            </a:r>
            <a:r>
              <a:rPr lang="en-US" sz="1000" dirty="0">
                <a:latin typeface="+mn-lt"/>
                <a:cs typeface="Times New Roman"/>
              </a:rPr>
              <a:t>that</a:t>
            </a:r>
            <a:r>
              <a:rPr lang="en-US" sz="1000" spc="31" dirty="0">
                <a:latin typeface="+mn-lt"/>
                <a:cs typeface="Times New Roman"/>
              </a:rPr>
              <a:t> </a:t>
            </a:r>
            <a:r>
              <a:rPr lang="en-US" sz="1000" dirty="0">
                <a:latin typeface="+mn-lt"/>
                <a:cs typeface="Times New Roman"/>
              </a:rPr>
              <a:t>are</a:t>
            </a:r>
            <a:r>
              <a:rPr lang="en-US" sz="1000" spc="27" dirty="0">
                <a:latin typeface="+mn-lt"/>
                <a:cs typeface="Times New Roman"/>
              </a:rPr>
              <a:t> </a:t>
            </a:r>
            <a:r>
              <a:rPr lang="en-US" sz="1000" dirty="0">
                <a:latin typeface="+mn-lt"/>
                <a:cs typeface="Times New Roman"/>
              </a:rPr>
              <a:t>not</a:t>
            </a:r>
            <a:r>
              <a:rPr lang="en-US" sz="1000" spc="31" dirty="0">
                <a:latin typeface="+mn-lt"/>
                <a:cs typeface="Times New Roman"/>
              </a:rPr>
              <a:t> </a:t>
            </a:r>
            <a:r>
              <a:rPr lang="en-US" sz="1000" dirty="0">
                <a:latin typeface="+mn-lt"/>
                <a:cs typeface="Times New Roman"/>
              </a:rPr>
              <a:t>in</a:t>
            </a:r>
            <a:r>
              <a:rPr lang="en-US" sz="1000" spc="34" dirty="0">
                <a:latin typeface="+mn-lt"/>
                <a:cs typeface="Times New Roman"/>
              </a:rPr>
              <a:t> </a:t>
            </a:r>
            <a:r>
              <a:rPr lang="en-US" sz="1000" dirty="0">
                <a:latin typeface="+mn-lt"/>
                <a:cs typeface="Times New Roman"/>
              </a:rPr>
              <a:t>a</a:t>
            </a:r>
            <a:r>
              <a:rPr lang="en-US" sz="1000" spc="34" dirty="0">
                <a:latin typeface="+mn-lt"/>
                <a:cs typeface="Times New Roman"/>
              </a:rPr>
              <a:t> </a:t>
            </a:r>
            <a:r>
              <a:rPr lang="en-US" sz="1000" spc="-7" dirty="0">
                <a:latin typeface="+mn-lt"/>
                <a:cs typeface="Times New Roman"/>
              </a:rPr>
              <a:t>micropolitan </a:t>
            </a:r>
            <a:r>
              <a:rPr lang="en-US" sz="1000" dirty="0">
                <a:latin typeface="+mn-lt"/>
                <a:cs typeface="Times New Roman"/>
              </a:rPr>
              <a:t>statistical</a:t>
            </a:r>
            <a:r>
              <a:rPr lang="en-US" sz="1000" spc="51" dirty="0">
                <a:latin typeface="+mn-lt"/>
                <a:cs typeface="Times New Roman"/>
              </a:rPr>
              <a:t> </a:t>
            </a:r>
            <a:r>
              <a:rPr lang="en-US" sz="1000" spc="-7" dirty="0">
                <a:latin typeface="+mn-lt"/>
                <a:cs typeface="Times New Roman"/>
              </a:rPr>
              <a:t>area.</a:t>
            </a:r>
            <a:endParaRPr lang="en-US" sz="1000" dirty="0">
              <a:latin typeface="+mn-lt"/>
              <a:cs typeface="Times New Roman"/>
            </a:endParaRPr>
          </a:p>
          <a:p>
            <a:pPr marL="180108" marR="35934" indent="-171450">
              <a:buSzPct val="116666"/>
              <a:tabLst>
                <a:tab pos="164085" algn="l"/>
                <a:tab pos="164518" algn="l"/>
              </a:tabLst>
            </a:pPr>
            <a:r>
              <a:rPr lang="en-US" sz="1000" dirty="0">
                <a:latin typeface="+mn-lt"/>
                <a:cs typeface="Times New Roman"/>
              </a:rPr>
              <a:t>From</a:t>
            </a:r>
            <a:r>
              <a:rPr lang="en-US" sz="1000" spc="-3" dirty="0">
                <a:latin typeface="+mn-lt"/>
                <a:cs typeface="Times New Roman"/>
              </a:rPr>
              <a:t> </a:t>
            </a:r>
            <a:r>
              <a:rPr lang="en-US" sz="1000" dirty="0">
                <a:latin typeface="+mn-lt"/>
                <a:cs typeface="Times New Roman"/>
              </a:rPr>
              <a:t>2015</a:t>
            </a:r>
            <a:r>
              <a:rPr lang="en-US" sz="1000" spc="-3" dirty="0">
                <a:latin typeface="+mn-lt"/>
                <a:cs typeface="Times New Roman"/>
              </a:rPr>
              <a:t> </a:t>
            </a:r>
            <a:r>
              <a:rPr lang="en-US" sz="1000" dirty="0">
                <a:latin typeface="+mn-lt"/>
                <a:cs typeface="Times New Roman"/>
              </a:rPr>
              <a:t>to</a:t>
            </a:r>
            <a:r>
              <a:rPr lang="en-US" sz="1000" spc="-3" dirty="0">
                <a:latin typeface="+mn-lt"/>
                <a:cs typeface="Times New Roman"/>
              </a:rPr>
              <a:t> </a:t>
            </a:r>
            <a:r>
              <a:rPr lang="en-US" sz="1000" dirty="0">
                <a:latin typeface="+mn-lt"/>
                <a:cs typeface="Times New Roman"/>
              </a:rPr>
              <a:t>2019,</a:t>
            </a:r>
            <a:r>
              <a:rPr lang="en-US" sz="1000" spc="-3" dirty="0">
                <a:latin typeface="+mn-lt"/>
                <a:cs typeface="Times New Roman"/>
              </a:rPr>
              <a:t> </a:t>
            </a:r>
            <a:r>
              <a:rPr lang="en-US" sz="1000" dirty="0">
                <a:latin typeface="+mn-lt"/>
                <a:cs typeface="Times New Roman"/>
              </a:rPr>
              <a:t>residents</a:t>
            </a:r>
            <a:r>
              <a:rPr lang="en-US" sz="1000" spc="-3"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the</a:t>
            </a:r>
            <a:r>
              <a:rPr lang="en-US" sz="1000" spc="-7" dirty="0">
                <a:latin typeface="+mn-lt"/>
                <a:cs typeface="Times New Roman"/>
              </a:rPr>
              <a:t> </a:t>
            </a:r>
            <a:r>
              <a:rPr lang="en-US" sz="1000" dirty="0">
                <a:latin typeface="+mn-lt"/>
                <a:cs typeface="Times New Roman"/>
              </a:rPr>
              <a:t>two</a:t>
            </a:r>
            <a:r>
              <a:rPr lang="en-US" sz="1000" spc="-3" dirty="0">
                <a:latin typeface="+mn-lt"/>
                <a:cs typeface="Times New Roman"/>
              </a:rPr>
              <a:t> </a:t>
            </a:r>
            <a:r>
              <a:rPr lang="en-US" sz="1000" dirty="0">
                <a:latin typeface="+mn-lt"/>
                <a:cs typeface="Times New Roman"/>
              </a:rPr>
              <a:t>nonmetropolitan</a:t>
            </a:r>
            <a:r>
              <a:rPr lang="en-US" sz="1000" spc="-3" dirty="0">
                <a:latin typeface="+mn-lt"/>
                <a:cs typeface="Times New Roman"/>
              </a:rPr>
              <a:t> </a:t>
            </a:r>
            <a:r>
              <a:rPr lang="en-US" sz="1000" dirty="0">
                <a:latin typeface="+mn-lt"/>
                <a:cs typeface="Times New Roman"/>
              </a:rPr>
              <a:t>areas,</a:t>
            </a:r>
            <a:r>
              <a:rPr lang="en-US" sz="1000" spc="-3" dirty="0">
                <a:latin typeface="+mn-lt"/>
                <a:cs typeface="Times New Roman"/>
              </a:rPr>
              <a:t> </a:t>
            </a:r>
            <a:r>
              <a:rPr lang="en-US" sz="1000" dirty="0">
                <a:latin typeface="+mn-lt"/>
                <a:cs typeface="Times New Roman"/>
              </a:rPr>
              <a:t>micropolitan</a:t>
            </a:r>
            <a:r>
              <a:rPr lang="en-US" sz="1000" spc="-3" dirty="0">
                <a:latin typeface="+mn-lt"/>
                <a:cs typeface="Times New Roman"/>
              </a:rPr>
              <a:t> </a:t>
            </a:r>
            <a:r>
              <a:rPr lang="en-US" sz="1000" dirty="0">
                <a:latin typeface="+mn-lt"/>
                <a:cs typeface="Times New Roman"/>
              </a:rPr>
              <a:t>and </a:t>
            </a:r>
            <a:r>
              <a:rPr lang="en-US" sz="1000" spc="-7" dirty="0">
                <a:latin typeface="+mn-lt"/>
                <a:cs typeface="Times New Roman"/>
              </a:rPr>
              <a:t>noncore, </a:t>
            </a:r>
            <a:r>
              <a:rPr lang="en-US" sz="1000" dirty="0">
                <a:latin typeface="+mn-lt"/>
                <a:cs typeface="Times New Roman"/>
              </a:rPr>
              <a:t>experienced</a:t>
            </a:r>
            <a:r>
              <a:rPr lang="en-US" sz="1000" spc="-17" dirty="0">
                <a:latin typeface="+mn-lt"/>
                <a:cs typeface="Times New Roman"/>
              </a:rPr>
              <a:t> </a:t>
            </a:r>
            <a:r>
              <a:rPr lang="en-US" sz="1000" dirty="0">
                <a:latin typeface="+mn-lt"/>
                <a:cs typeface="Times New Roman"/>
              </a:rPr>
              <a:t>different</a:t>
            </a:r>
            <a:r>
              <a:rPr lang="en-US" sz="1000" spc="-3" dirty="0">
                <a:latin typeface="+mn-lt"/>
                <a:cs typeface="Times New Roman"/>
              </a:rPr>
              <a:t> </a:t>
            </a:r>
            <a:r>
              <a:rPr lang="en-US" sz="1000" dirty="0">
                <a:latin typeface="+mn-lt"/>
                <a:cs typeface="Times New Roman"/>
              </a:rPr>
              <a:t>trends</a:t>
            </a:r>
            <a:r>
              <a:rPr lang="en-US" sz="1000" spc="-3" dirty="0">
                <a:latin typeface="+mn-lt"/>
                <a:cs typeface="Times New Roman"/>
              </a:rPr>
              <a:t> </a:t>
            </a:r>
            <a:r>
              <a:rPr lang="en-US" sz="1000" dirty="0">
                <a:latin typeface="+mn-lt"/>
                <a:cs typeface="Times New Roman"/>
              </a:rPr>
              <a:t>in</a:t>
            </a:r>
            <a:r>
              <a:rPr lang="en-US" sz="1000" spc="-3" dirty="0">
                <a:latin typeface="+mn-lt"/>
                <a:cs typeface="Times New Roman"/>
              </a:rPr>
              <a:t> </a:t>
            </a:r>
            <a:r>
              <a:rPr lang="en-US" sz="1000" dirty="0">
                <a:latin typeface="+mn-lt"/>
                <a:cs typeface="Times New Roman"/>
              </a:rPr>
              <a:t>the</a:t>
            </a:r>
            <a:r>
              <a:rPr lang="en-US" sz="1000" spc="-3" dirty="0">
                <a:latin typeface="+mn-lt"/>
                <a:cs typeface="Times New Roman"/>
              </a:rPr>
              <a:t> </a:t>
            </a:r>
            <a:r>
              <a:rPr lang="en-US" sz="1000" dirty="0">
                <a:latin typeface="+mn-lt"/>
                <a:cs typeface="Times New Roman"/>
              </a:rPr>
              <a:t>percentage</a:t>
            </a:r>
            <a:r>
              <a:rPr lang="en-US" sz="1000" spc="-3" dirty="0">
                <a:latin typeface="+mn-lt"/>
                <a:cs typeface="Times New Roman"/>
              </a:rPr>
              <a:t> </a:t>
            </a:r>
            <a:r>
              <a:rPr lang="en-US" sz="1000" dirty="0">
                <a:latin typeface="+mn-lt"/>
                <a:cs typeface="Times New Roman"/>
              </a:rPr>
              <a:t>of</a:t>
            </a:r>
            <a:r>
              <a:rPr lang="en-US" sz="1000" spc="-7" dirty="0">
                <a:latin typeface="+mn-lt"/>
                <a:cs typeface="Times New Roman"/>
              </a:rPr>
              <a:t> </a:t>
            </a:r>
            <a:r>
              <a:rPr lang="en-US" sz="1000" dirty="0">
                <a:latin typeface="+mn-lt"/>
                <a:cs typeface="Times New Roman"/>
              </a:rPr>
              <a:t>people</a:t>
            </a:r>
            <a:r>
              <a:rPr lang="en-US" sz="1000" spc="-3" dirty="0">
                <a:latin typeface="+mn-lt"/>
                <a:cs typeface="Times New Roman"/>
              </a:rPr>
              <a:t> </a:t>
            </a:r>
            <a:r>
              <a:rPr lang="en-US" sz="1000" dirty="0">
                <a:solidFill>
                  <a:srgbClr val="333333"/>
                </a:solidFill>
                <a:latin typeface="+mn-lt"/>
                <a:cs typeface="Times New Roman"/>
              </a:rPr>
              <a:t>who</a:t>
            </a:r>
            <a:r>
              <a:rPr lang="en-US" sz="1000" spc="-7" dirty="0">
                <a:solidFill>
                  <a:srgbClr val="333333"/>
                </a:solidFill>
                <a:latin typeface="+mn-lt"/>
                <a:cs typeface="Times New Roman"/>
              </a:rPr>
              <a:t> </a:t>
            </a:r>
            <a:r>
              <a:rPr lang="en-US" sz="1000" dirty="0">
                <a:solidFill>
                  <a:srgbClr val="333333"/>
                </a:solidFill>
                <a:latin typeface="+mn-lt"/>
                <a:cs typeface="Times New Roman"/>
              </a:rPr>
              <a:t>needed</a:t>
            </a:r>
            <a:r>
              <a:rPr lang="en-US" sz="1000" spc="-3" dirty="0">
                <a:solidFill>
                  <a:srgbClr val="333333"/>
                </a:solidFill>
                <a:latin typeface="+mn-lt"/>
                <a:cs typeface="Times New Roman"/>
              </a:rPr>
              <a:t> </a:t>
            </a:r>
            <a:r>
              <a:rPr lang="en-US" sz="1000" dirty="0">
                <a:solidFill>
                  <a:srgbClr val="333333"/>
                </a:solidFill>
                <a:latin typeface="+mn-lt"/>
                <a:cs typeface="Times New Roman"/>
              </a:rPr>
              <a:t>and</a:t>
            </a:r>
            <a:r>
              <a:rPr lang="en-US" sz="1000" spc="-3" dirty="0">
                <a:solidFill>
                  <a:srgbClr val="333333"/>
                </a:solidFill>
                <a:latin typeface="+mn-lt"/>
                <a:cs typeface="Times New Roman"/>
              </a:rPr>
              <a:t> </a:t>
            </a:r>
            <a:r>
              <a:rPr lang="en-US" sz="1000" dirty="0">
                <a:solidFill>
                  <a:srgbClr val="333333"/>
                </a:solidFill>
                <a:latin typeface="+mn-lt"/>
                <a:cs typeface="Times New Roman"/>
              </a:rPr>
              <a:t>received</a:t>
            </a:r>
            <a:r>
              <a:rPr lang="en-US" sz="1000" spc="-7" dirty="0">
                <a:solidFill>
                  <a:srgbClr val="333333"/>
                </a:solidFill>
                <a:latin typeface="+mn-lt"/>
                <a:cs typeface="Times New Roman"/>
              </a:rPr>
              <a:t> treatment </a:t>
            </a:r>
            <a:r>
              <a:rPr lang="en-US" sz="1000" dirty="0">
                <a:solidFill>
                  <a:srgbClr val="333333"/>
                </a:solidFill>
                <a:latin typeface="+mn-lt"/>
                <a:cs typeface="Times New Roman"/>
              </a:rPr>
              <a:t>for</a:t>
            </a:r>
            <a:r>
              <a:rPr lang="en-US" sz="1000" spc="-14" dirty="0">
                <a:solidFill>
                  <a:srgbClr val="333333"/>
                </a:solidFill>
                <a:latin typeface="+mn-lt"/>
                <a:cs typeface="Times New Roman"/>
              </a:rPr>
              <a:t> </a:t>
            </a:r>
            <a:r>
              <a:rPr lang="en-US" sz="1000" dirty="0">
                <a:solidFill>
                  <a:srgbClr val="333333"/>
                </a:solidFill>
                <a:latin typeface="+mn-lt"/>
                <a:cs typeface="Times New Roman"/>
              </a:rPr>
              <a:t>illicit</a:t>
            </a:r>
            <a:r>
              <a:rPr lang="en-US" sz="1000" spc="-7" dirty="0">
                <a:solidFill>
                  <a:srgbClr val="333333"/>
                </a:solidFill>
                <a:latin typeface="+mn-lt"/>
                <a:cs typeface="Times New Roman"/>
              </a:rPr>
              <a:t> </a:t>
            </a:r>
            <a:r>
              <a:rPr lang="en-US" sz="1000" dirty="0">
                <a:solidFill>
                  <a:srgbClr val="333333"/>
                </a:solidFill>
                <a:latin typeface="+mn-lt"/>
                <a:cs typeface="Times New Roman"/>
              </a:rPr>
              <a:t>drug</a:t>
            </a:r>
            <a:r>
              <a:rPr lang="en-US" sz="1000" spc="-3" dirty="0">
                <a:solidFill>
                  <a:srgbClr val="333333"/>
                </a:solidFill>
                <a:latin typeface="+mn-lt"/>
                <a:cs typeface="Times New Roman"/>
              </a:rPr>
              <a:t> </a:t>
            </a:r>
            <a:r>
              <a:rPr lang="en-US" sz="1000" dirty="0">
                <a:solidFill>
                  <a:srgbClr val="333333"/>
                </a:solidFill>
                <a:latin typeface="+mn-lt"/>
                <a:cs typeface="Times New Roman"/>
              </a:rPr>
              <a:t>use</a:t>
            </a:r>
            <a:r>
              <a:rPr lang="en-US" sz="1000" spc="-7" dirty="0">
                <a:solidFill>
                  <a:srgbClr val="333333"/>
                </a:solidFill>
                <a:latin typeface="+mn-lt"/>
                <a:cs typeface="Times New Roman"/>
              </a:rPr>
              <a:t> </a:t>
            </a:r>
            <a:r>
              <a:rPr lang="en-US" sz="1000" dirty="0">
                <a:latin typeface="+mn-lt"/>
                <a:cs typeface="Times New Roman"/>
              </a:rPr>
              <a:t>at</a:t>
            </a:r>
            <a:r>
              <a:rPr lang="en-US" sz="1000" spc="-3" dirty="0">
                <a:latin typeface="+mn-lt"/>
                <a:cs typeface="Times New Roman"/>
              </a:rPr>
              <a:t> </a:t>
            </a:r>
            <a:r>
              <a:rPr lang="en-US" sz="1000" dirty="0">
                <a:latin typeface="+mn-lt"/>
                <a:cs typeface="Times New Roman"/>
              </a:rPr>
              <a:t>a</a:t>
            </a:r>
            <a:r>
              <a:rPr lang="en-US" sz="1000" spc="-7" dirty="0">
                <a:latin typeface="+mn-lt"/>
                <a:cs typeface="Times New Roman"/>
              </a:rPr>
              <a:t> </a:t>
            </a:r>
            <a:r>
              <a:rPr lang="en-US" sz="1000" dirty="0">
                <a:latin typeface="+mn-lt"/>
                <a:cs typeface="Times New Roman"/>
              </a:rPr>
              <a:t>specialty</a:t>
            </a:r>
            <a:r>
              <a:rPr lang="en-US" sz="1000" spc="-7" dirty="0">
                <a:latin typeface="+mn-lt"/>
                <a:cs typeface="Times New Roman"/>
              </a:rPr>
              <a:t> </a:t>
            </a:r>
            <a:r>
              <a:rPr lang="en-US" sz="1000" dirty="0">
                <a:latin typeface="+mn-lt"/>
                <a:cs typeface="Times New Roman"/>
              </a:rPr>
              <a:t>facility</a:t>
            </a:r>
            <a:r>
              <a:rPr lang="en-US" sz="1000" spc="-3" dirty="0">
                <a:latin typeface="+mn-lt"/>
                <a:cs typeface="Times New Roman"/>
              </a:rPr>
              <a:t> </a:t>
            </a:r>
            <a:r>
              <a:rPr lang="en-US" sz="1000" dirty="0">
                <a:latin typeface="+mn-lt"/>
                <a:cs typeface="Times New Roman"/>
              </a:rPr>
              <a:t>(Figure</a:t>
            </a:r>
            <a:r>
              <a:rPr lang="en-US" sz="1000" spc="-7" dirty="0">
                <a:latin typeface="+mn-lt"/>
                <a:cs typeface="Times New Roman"/>
              </a:rPr>
              <a:t> </a:t>
            </a:r>
            <a:r>
              <a:rPr lang="en-US" sz="1000" dirty="0">
                <a:latin typeface="+mn-lt"/>
                <a:cs typeface="Times New Roman"/>
              </a:rPr>
              <a:t>3,</a:t>
            </a:r>
            <a:r>
              <a:rPr lang="en-US" sz="1000" spc="-10" dirty="0">
                <a:latin typeface="+mn-lt"/>
                <a:cs typeface="Times New Roman"/>
              </a:rPr>
              <a:t> </a:t>
            </a:r>
            <a:r>
              <a:rPr lang="en-US" sz="1000" dirty="0">
                <a:latin typeface="+mn-lt"/>
                <a:cs typeface="Times New Roman"/>
              </a:rPr>
              <a:t>top).</a:t>
            </a:r>
            <a:r>
              <a:rPr lang="en-US" sz="1000" spc="-7" dirty="0">
                <a:latin typeface="+mn-lt"/>
                <a:cs typeface="Times New Roman"/>
              </a:rPr>
              <a:t> </a:t>
            </a:r>
            <a:r>
              <a:rPr lang="en-US" sz="1000" dirty="0">
                <a:latin typeface="+mn-lt"/>
                <a:cs typeface="Times New Roman"/>
              </a:rPr>
              <a:t>Residents</a:t>
            </a:r>
            <a:r>
              <a:rPr lang="en-US" sz="1000" spc="-3" dirty="0">
                <a:latin typeface="+mn-lt"/>
                <a:cs typeface="Times New Roman"/>
              </a:rPr>
              <a:t> </a:t>
            </a:r>
            <a:r>
              <a:rPr lang="en-US" sz="1000" dirty="0">
                <a:latin typeface="+mn-lt"/>
                <a:cs typeface="Times New Roman"/>
              </a:rPr>
              <a:t>of</a:t>
            </a:r>
            <a:r>
              <a:rPr lang="en-US" sz="1000" spc="-7" dirty="0">
                <a:latin typeface="+mn-lt"/>
                <a:cs typeface="Times New Roman"/>
              </a:rPr>
              <a:t> </a:t>
            </a:r>
            <a:r>
              <a:rPr lang="en-US" sz="1000" dirty="0">
                <a:latin typeface="+mn-lt"/>
                <a:cs typeface="Times New Roman"/>
              </a:rPr>
              <a:t>micropolitan</a:t>
            </a:r>
            <a:r>
              <a:rPr lang="en-US" sz="1000" spc="-3" dirty="0">
                <a:latin typeface="+mn-lt"/>
                <a:cs typeface="Times New Roman"/>
              </a:rPr>
              <a:t> </a:t>
            </a:r>
            <a:r>
              <a:rPr lang="en-US" sz="1000" spc="-7" dirty="0">
                <a:latin typeface="+mn-lt"/>
                <a:cs typeface="Times New Roman"/>
              </a:rPr>
              <a:t>areas </a:t>
            </a:r>
            <a:r>
              <a:rPr lang="en-US" sz="1000" dirty="0">
                <a:latin typeface="+mn-lt"/>
                <a:cs typeface="Times New Roman"/>
              </a:rPr>
              <a:t>showed</a:t>
            </a:r>
            <a:r>
              <a:rPr lang="en-US" sz="1000" spc="-14" dirty="0">
                <a:latin typeface="+mn-lt"/>
                <a:cs typeface="Times New Roman"/>
              </a:rPr>
              <a:t> </a:t>
            </a:r>
            <a:r>
              <a:rPr lang="en-US" sz="1000" dirty="0">
                <a:latin typeface="+mn-lt"/>
                <a:cs typeface="Times New Roman"/>
              </a:rPr>
              <a:t>an</a:t>
            </a:r>
            <a:r>
              <a:rPr lang="en-US" sz="1000" spc="-3" dirty="0">
                <a:latin typeface="+mn-lt"/>
                <a:cs typeface="Times New Roman"/>
              </a:rPr>
              <a:t> </a:t>
            </a:r>
            <a:r>
              <a:rPr lang="en-US" sz="1000" dirty="0">
                <a:latin typeface="+mn-lt"/>
                <a:cs typeface="Times New Roman"/>
              </a:rPr>
              <a:t>increase</a:t>
            </a:r>
            <a:r>
              <a:rPr lang="en-US" sz="1000" spc="-3" dirty="0">
                <a:latin typeface="+mn-lt"/>
                <a:cs typeface="Times New Roman"/>
              </a:rPr>
              <a:t> </a:t>
            </a:r>
            <a:r>
              <a:rPr lang="en-US" sz="1000" dirty="0">
                <a:latin typeface="+mn-lt"/>
                <a:cs typeface="Times New Roman"/>
              </a:rPr>
              <a:t>while</a:t>
            </a:r>
            <a:r>
              <a:rPr lang="en-US" sz="1000" spc="-7" dirty="0">
                <a:latin typeface="+mn-lt"/>
                <a:cs typeface="Times New Roman"/>
              </a:rPr>
              <a:t> </a:t>
            </a:r>
            <a:r>
              <a:rPr lang="en-US" sz="1000" dirty="0">
                <a:latin typeface="+mn-lt"/>
                <a:cs typeface="Times New Roman"/>
              </a:rPr>
              <a:t>residents</a:t>
            </a:r>
            <a:r>
              <a:rPr lang="en-US" sz="1000" spc="-3"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noncore</a:t>
            </a:r>
            <a:r>
              <a:rPr lang="en-US" sz="1000" spc="-10" dirty="0">
                <a:latin typeface="+mn-lt"/>
                <a:cs typeface="Times New Roman"/>
              </a:rPr>
              <a:t> </a:t>
            </a:r>
            <a:r>
              <a:rPr lang="en-US" sz="1000" dirty="0">
                <a:latin typeface="+mn-lt"/>
                <a:cs typeface="Times New Roman"/>
              </a:rPr>
              <a:t>areas</a:t>
            </a:r>
            <a:r>
              <a:rPr lang="en-US" sz="1000" spc="-3" dirty="0">
                <a:latin typeface="+mn-lt"/>
                <a:cs typeface="Times New Roman"/>
              </a:rPr>
              <a:t> </a:t>
            </a:r>
            <a:r>
              <a:rPr lang="en-US" sz="1000" dirty="0">
                <a:latin typeface="+mn-lt"/>
                <a:cs typeface="Times New Roman"/>
              </a:rPr>
              <a:t>showed</a:t>
            </a:r>
            <a:r>
              <a:rPr lang="en-US" sz="1000" spc="-10" dirty="0">
                <a:latin typeface="+mn-lt"/>
                <a:cs typeface="Times New Roman"/>
              </a:rPr>
              <a:t> </a:t>
            </a:r>
            <a:r>
              <a:rPr lang="en-US" sz="1000" dirty="0">
                <a:latin typeface="+mn-lt"/>
                <a:cs typeface="Times New Roman"/>
              </a:rPr>
              <a:t>a</a:t>
            </a:r>
            <a:r>
              <a:rPr lang="en-US" sz="1000" spc="-3" dirty="0">
                <a:latin typeface="+mn-lt"/>
                <a:cs typeface="Times New Roman"/>
              </a:rPr>
              <a:t> </a:t>
            </a:r>
            <a:r>
              <a:rPr lang="en-US" sz="1000" spc="-7" dirty="0">
                <a:latin typeface="+mn-lt"/>
                <a:cs typeface="Times New Roman"/>
              </a:rPr>
              <a:t>decrease.</a:t>
            </a:r>
            <a:endParaRPr lang="en-US" sz="1000" dirty="0">
              <a:latin typeface="+mn-lt"/>
              <a:cs typeface="Times New Roman"/>
            </a:endParaRPr>
          </a:p>
          <a:p>
            <a:pPr marL="180108" marR="29440" indent="-171450">
              <a:buSzPct val="116666"/>
              <a:tabLst>
                <a:tab pos="164085" algn="l"/>
                <a:tab pos="164518" algn="l"/>
              </a:tabLst>
            </a:pPr>
            <a:r>
              <a:rPr lang="en-US" sz="1000" dirty="0">
                <a:latin typeface="+mn-lt"/>
                <a:cs typeface="Times New Roman"/>
              </a:rPr>
              <a:t>From</a:t>
            </a:r>
            <a:r>
              <a:rPr lang="en-US" sz="1000" spc="-7" dirty="0">
                <a:latin typeface="+mn-lt"/>
                <a:cs typeface="Times New Roman"/>
              </a:rPr>
              <a:t> </a:t>
            </a:r>
            <a:r>
              <a:rPr lang="en-US" sz="1000" dirty="0">
                <a:latin typeface="+mn-lt"/>
                <a:cs typeface="Times New Roman"/>
              </a:rPr>
              <a:t>2015</a:t>
            </a:r>
            <a:r>
              <a:rPr lang="en-US" sz="1000" spc="-3" dirty="0">
                <a:latin typeface="+mn-lt"/>
                <a:cs typeface="Times New Roman"/>
              </a:rPr>
              <a:t> </a:t>
            </a:r>
            <a:r>
              <a:rPr lang="en-US" sz="1000" dirty="0">
                <a:latin typeface="+mn-lt"/>
                <a:cs typeface="Times New Roman"/>
              </a:rPr>
              <a:t>to</a:t>
            </a:r>
            <a:r>
              <a:rPr lang="en-US" sz="1000" spc="-3" dirty="0">
                <a:latin typeface="+mn-lt"/>
                <a:cs typeface="Times New Roman"/>
              </a:rPr>
              <a:t> </a:t>
            </a:r>
            <a:r>
              <a:rPr lang="en-US" sz="1000" dirty="0">
                <a:latin typeface="+mn-lt"/>
                <a:cs typeface="Times New Roman"/>
              </a:rPr>
              <a:t>2019,</a:t>
            </a:r>
            <a:r>
              <a:rPr lang="en-US" sz="1000" spc="-3" dirty="0">
                <a:latin typeface="+mn-lt"/>
                <a:cs typeface="Times New Roman"/>
              </a:rPr>
              <a:t> </a:t>
            </a:r>
            <a:r>
              <a:rPr lang="en-US" sz="1000" dirty="0">
                <a:latin typeface="+mn-lt"/>
                <a:cs typeface="Times New Roman"/>
              </a:rPr>
              <a:t>among</a:t>
            </a:r>
            <a:r>
              <a:rPr lang="en-US" sz="1000" spc="-3" dirty="0">
                <a:latin typeface="+mn-lt"/>
                <a:cs typeface="Times New Roman"/>
              </a:rPr>
              <a:t> </a:t>
            </a:r>
            <a:r>
              <a:rPr lang="en-US" sz="1000" dirty="0">
                <a:latin typeface="+mn-lt"/>
                <a:cs typeface="Times New Roman"/>
              </a:rPr>
              <a:t>residents</a:t>
            </a:r>
            <a:r>
              <a:rPr lang="en-US" sz="1000" spc="-7"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micropolitan</a:t>
            </a:r>
            <a:r>
              <a:rPr lang="en-US" sz="1000" spc="-3" dirty="0">
                <a:latin typeface="+mn-lt"/>
                <a:cs typeface="Times New Roman"/>
              </a:rPr>
              <a:t> </a:t>
            </a:r>
            <a:r>
              <a:rPr lang="en-US" sz="1000" dirty="0">
                <a:latin typeface="+mn-lt"/>
                <a:cs typeface="Times New Roman"/>
              </a:rPr>
              <a:t>areas,</a:t>
            </a:r>
            <a:r>
              <a:rPr lang="en-US" sz="1000" spc="-3" dirty="0">
                <a:latin typeface="+mn-lt"/>
                <a:cs typeface="Times New Roman"/>
              </a:rPr>
              <a:t> </a:t>
            </a:r>
            <a:r>
              <a:rPr lang="en-US" sz="1000" dirty="0">
                <a:latin typeface="+mn-lt"/>
                <a:cs typeface="Times New Roman"/>
              </a:rPr>
              <a:t>the</a:t>
            </a:r>
            <a:r>
              <a:rPr lang="en-US" sz="1000" spc="-3" dirty="0">
                <a:latin typeface="+mn-lt"/>
                <a:cs typeface="Times New Roman"/>
              </a:rPr>
              <a:t> </a:t>
            </a:r>
            <a:r>
              <a:rPr lang="en-US" sz="1000" dirty="0">
                <a:latin typeface="+mn-lt"/>
                <a:cs typeface="Times New Roman"/>
              </a:rPr>
              <a:t>percentage</a:t>
            </a:r>
            <a:r>
              <a:rPr lang="en-US" sz="1000" spc="-7"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people</a:t>
            </a:r>
            <a:r>
              <a:rPr lang="en-US" sz="1000" spc="-3" dirty="0">
                <a:latin typeface="+mn-lt"/>
                <a:cs typeface="Times New Roman"/>
              </a:rPr>
              <a:t> </a:t>
            </a:r>
            <a:r>
              <a:rPr lang="en-US" sz="1000" spc="-17" dirty="0">
                <a:solidFill>
                  <a:srgbClr val="333333"/>
                </a:solidFill>
                <a:latin typeface="+mn-lt"/>
                <a:cs typeface="Times New Roman"/>
              </a:rPr>
              <a:t>who </a:t>
            </a:r>
            <a:r>
              <a:rPr lang="en-US" sz="1000" dirty="0">
                <a:solidFill>
                  <a:srgbClr val="333333"/>
                </a:solidFill>
                <a:latin typeface="+mn-lt"/>
                <a:cs typeface="Times New Roman"/>
              </a:rPr>
              <a:t>needed</a:t>
            </a:r>
            <a:r>
              <a:rPr lang="en-US" sz="1000" spc="-10" dirty="0">
                <a:solidFill>
                  <a:srgbClr val="333333"/>
                </a:solidFill>
                <a:latin typeface="+mn-lt"/>
                <a:cs typeface="Times New Roman"/>
              </a:rPr>
              <a:t> </a:t>
            </a:r>
            <a:r>
              <a:rPr lang="en-US" sz="1000" dirty="0">
                <a:solidFill>
                  <a:srgbClr val="333333"/>
                </a:solidFill>
                <a:latin typeface="+mn-lt"/>
                <a:cs typeface="Times New Roman"/>
              </a:rPr>
              <a:t>and</a:t>
            </a:r>
            <a:r>
              <a:rPr lang="en-US" sz="1000" spc="-3" dirty="0">
                <a:solidFill>
                  <a:srgbClr val="333333"/>
                </a:solidFill>
                <a:latin typeface="+mn-lt"/>
                <a:cs typeface="Times New Roman"/>
              </a:rPr>
              <a:t> </a:t>
            </a:r>
            <a:r>
              <a:rPr lang="en-US" sz="1000" dirty="0">
                <a:solidFill>
                  <a:srgbClr val="333333"/>
                </a:solidFill>
                <a:latin typeface="+mn-lt"/>
                <a:cs typeface="Times New Roman"/>
              </a:rPr>
              <a:t>received</a:t>
            </a:r>
            <a:r>
              <a:rPr lang="en-US" sz="1000" spc="-10" dirty="0">
                <a:solidFill>
                  <a:srgbClr val="333333"/>
                </a:solidFill>
                <a:latin typeface="+mn-lt"/>
                <a:cs typeface="Times New Roman"/>
              </a:rPr>
              <a:t> </a:t>
            </a:r>
            <a:r>
              <a:rPr lang="en-US" sz="1000" dirty="0">
                <a:solidFill>
                  <a:srgbClr val="333333"/>
                </a:solidFill>
                <a:latin typeface="+mn-lt"/>
                <a:cs typeface="Times New Roman"/>
              </a:rPr>
              <a:t>treatment</a:t>
            </a:r>
            <a:r>
              <a:rPr lang="en-US" sz="1000" spc="-7" dirty="0">
                <a:solidFill>
                  <a:srgbClr val="333333"/>
                </a:solidFill>
                <a:latin typeface="+mn-lt"/>
                <a:cs typeface="Times New Roman"/>
              </a:rPr>
              <a:t> </a:t>
            </a:r>
            <a:r>
              <a:rPr lang="en-US" sz="1000" dirty="0">
                <a:solidFill>
                  <a:srgbClr val="333333"/>
                </a:solidFill>
                <a:latin typeface="+mn-lt"/>
                <a:cs typeface="Times New Roman"/>
              </a:rPr>
              <a:t>for</a:t>
            </a:r>
            <a:r>
              <a:rPr lang="en-US" sz="1000" spc="-3" dirty="0">
                <a:solidFill>
                  <a:srgbClr val="333333"/>
                </a:solidFill>
                <a:latin typeface="+mn-lt"/>
                <a:cs typeface="Times New Roman"/>
              </a:rPr>
              <a:t> </a:t>
            </a:r>
            <a:r>
              <a:rPr lang="en-US" sz="1000" dirty="0">
                <a:solidFill>
                  <a:srgbClr val="333333"/>
                </a:solidFill>
                <a:latin typeface="+mn-lt"/>
                <a:cs typeface="Times New Roman"/>
              </a:rPr>
              <a:t>illicit</a:t>
            </a:r>
            <a:r>
              <a:rPr lang="en-US" sz="1000" spc="-3" dirty="0">
                <a:solidFill>
                  <a:srgbClr val="333333"/>
                </a:solidFill>
                <a:latin typeface="+mn-lt"/>
                <a:cs typeface="Times New Roman"/>
              </a:rPr>
              <a:t> </a:t>
            </a:r>
            <a:r>
              <a:rPr lang="en-US" sz="1000" dirty="0">
                <a:solidFill>
                  <a:srgbClr val="333333"/>
                </a:solidFill>
                <a:latin typeface="+mn-lt"/>
                <a:cs typeface="Times New Roman"/>
              </a:rPr>
              <a:t>drug</a:t>
            </a:r>
            <a:r>
              <a:rPr lang="en-US" sz="1000" spc="-3" dirty="0">
                <a:solidFill>
                  <a:srgbClr val="333333"/>
                </a:solidFill>
                <a:latin typeface="+mn-lt"/>
                <a:cs typeface="Times New Roman"/>
              </a:rPr>
              <a:t> </a:t>
            </a:r>
            <a:r>
              <a:rPr lang="en-US" sz="1000" dirty="0">
                <a:solidFill>
                  <a:srgbClr val="333333"/>
                </a:solidFill>
                <a:latin typeface="+mn-lt"/>
                <a:cs typeface="Times New Roman"/>
              </a:rPr>
              <a:t>use</a:t>
            </a:r>
            <a:r>
              <a:rPr lang="en-US" sz="1000" spc="-7" dirty="0">
                <a:solidFill>
                  <a:srgbClr val="333333"/>
                </a:solidFill>
                <a:latin typeface="+mn-lt"/>
                <a:cs typeface="Times New Roman"/>
              </a:rPr>
              <a:t> </a:t>
            </a:r>
            <a:r>
              <a:rPr lang="en-US" sz="1000" dirty="0">
                <a:latin typeface="+mn-lt"/>
                <a:cs typeface="Times New Roman"/>
              </a:rPr>
              <a:t>at</a:t>
            </a:r>
            <a:r>
              <a:rPr lang="en-US" sz="1000" spc="-3" dirty="0">
                <a:latin typeface="+mn-lt"/>
                <a:cs typeface="Times New Roman"/>
              </a:rPr>
              <a:t> </a:t>
            </a:r>
            <a:r>
              <a:rPr lang="en-US" sz="1000" dirty="0">
                <a:latin typeface="+mn-lt"/>
                <a:cs typeface="Times New Roman"/>
              </a:rPr>
              <a:t>a</a:t>
            </a:r>
            <a:r>
              <a:rPr lang="en-US" sz="1000" spc="-3" dirty="0">
                <a:latin typeface="+mn-lt"/>
                <a:cs typeface="Times New Roman"/>
              </a:rPr>
              <a:t> </a:t>
            </a:r>
            <a:r>
              <a:rPr lang="en-US" sz="1000" dirty="0">
                <a:latin typeface="+mn-lt"/>
                <a:cs typeface="Times New Roman"/>
              </a:rPr>
              <a:t>specialty</a:t>
            </a:r>
            <a:r>
              <a:rPr lang="en-US" sz="1000" spc="-3" dirty="0">
                <a:latin typeface="+mn-lt"/>
                <a:cs typeface="Times New Roman"/>
              </a:rPr>
              <a:t> </a:t>
            </a:r>
            <a:r>
              <a:rPr lang="en-US" sz="1000" dirty="0">
                <a:latin typeface="+mn-lt"/>
                <a:cs typeface="Times New Roman"/>
              </a:rPr>
              <a:t>facility</a:t>
            </a:r>
            <a:r>
              <a:rPr lang="en-US" sz="1000" spc="-3" dirty="0">
                <a:latin typeface="+mn-lt"/>
                <a:cs typeface="Times New Roman"/>
              </a:rPr>
              <a:t> </a:t>
            </a:r>
            <a:r>
              <a:rPr lang="en-US" sz="1000" dirty="0">
                <a:latin typeface="+mn-lt"/>
                <a:cs typeface="Times New Roman"/>
              </a:rPr>
              <a:t>in</a:t>
            </a:r>
            <a:r>
              <a:rPr lang="en-US" sz="1000" spc="-10" dirty="0">
                <a:latin typeface="+mn-lt"/>
                <a:cs typeface="Times New Roman"/>
              </a:rPr>
              <a:t> </a:t>
            </a:r>
            <a:r>
              <a:rPr lang="en-US" sz="1000" dirty="0">
                <a:latin typeface="+mn-lt"/>
                <a:cs typeface="Times New Roman"/>
              </a:rPr>
              <a:t>the</a:t>
            </a:r>
            <a:r>
              <a:rPr lang="en-US" sz="1000" spc="-3" dirty="0">
                <a:latin typeface="+mn-lt"/>
                <a:cs typeface="Times New Roman"/>
              </a:rPr>
              <a:t> </a:t>
            </a:r>
            <a:r>
              <a:rPr lang="en-US" sz="1000" dirty="0">
                <a:latin typeface="+mn-lt"/>
                <a:cs typeface="Times New Roman"/>
              </a:rPr>
              <a:t>last</a:t>
            </a:r>
            <a:r>
              <a:rPr lang="en-US" sz="1000" spc="-3" dirty="0">
                <a:latin typeface="+mn-lt"/>
                <a:cs typeface="Times New Roman"/>
              </a:rPr>
              <a:t> </a:t>
            </a:r>
            <a:r>
              <a:rPr lang="en-US" sz="1000" dirty="0">
                <a:latin typeface="+mn-lt"/>
                <a:cs typeface="Times New Roman"/>
              </a:rPr>
              <a:t>12</a:t>
            </a:r>
            <a:r>
              <a:rPr lang="en-US" sz="1000" spc="-7" dirty="0">
                <a:latin typeface="+mn-lt"/>
                <a:cs typeface="Times New Roman"/>
              </a:rPr>
              <a:t> months </a:t>
            </a:r>
            <a:r>
              <a:rPr lang="en-US" sz="1000" dirty="0">
                <a:latin typeface="+mn-lt"/>
                <a:cs typeface="Times New Roman"/>
              </a:rPr>
              <a:t>increased</a:t>
            </a:r>
            <a:r>
              <a:rPr lang="en-US" sz="1000" spc="-10" dirty="0">
                <a:latin typeface="+mn-lt"/>
                <a:cs typeface="Times New Roman"/>
              </a:rPr>
              <a:t> </a:t>
            </a:r>
            <a:r>
              <a:rPr lang="en-US" sz="1000" dirty="0">
                <a:latin typeface="+mn-lt"/>
                <a:cs typeface="Times New Roman"/>
              </a:rPr>
              <a:t>from</a:t>
            </a:r>
            <a:r>
              <a:rPr lang="en-US" sz="1000" spc="-3" dirty="0">
                <a:latin typeface="+mn-lt"/>
                <a:cs typeface="Times New Roman"/>
              </a:rPr>
              <a:t> </a:t>
            </a:r>
            <a:r>
              <a:rPr lang="en-US" sz="1000" dirty="0">
                <a:latin typeface="+mn-lt"/>
                <a:cs typeface="Times New Roman"/>
              </a:rPr>
              <a:t>14.5%</a:t>
            </a:r>
            <a:r>
              <a:rPr lang="en-US" sz="1000" spc="-3" dirty="0">
                <a:latin typeface="+mn-lt"/>
                <a:cs typeface="Times New Roman"/>
              </a:rPr>
              <a:t> </a:t>
            </a:r>
            <a:r>
              <a:rPr lang="en-US" sz="1000" dirty="0">
                <a:latin typeface="+mn-lt"/>
                <a:cs typeface="Times New Roman"/>
              </a:rPr>
              <a:t>to</a:t>
            </a:r>
            <a:r>
              <a:rPr lang="en-US" sz="1000" spc="-3" dirty="0">
                <a:latin typeface="+mn-lt"/>
                <a:cs typeface="Times New Roman"/>
              </a:rPr>
              <a:t> </a:t>
            </a:r>
            <a:r>
              <a:rPr lang="en-US" sz="1000" spc="-7" dirty="0">
                <a:latin typeface="+mn-lt"/>
                <a:cs typeface="Times New Roman"/>
              </a:rPr>
              <a:t>25.3%.</a:t>
            </a:r>
            <a:endParaRPr lang="en-US" sz="1000" dirty="0">
              <a:latin typeface="+mn-lt"/>
              <a:cs typeface="Times New Roman"/>
            </a:endParaRPr>
          </a:p>
          <a:p>
            <a:pPr marL="180108" marR="12555" indent="-171450">
              <a:buSzPct val="116666"/>
              <a:tabLst>
                <a:tab pos="164085" algn="l"/>
                <a:tab pos="164518" algn="l"/>
              </a:tabLst>
            </a:pPr>
            <a:r>
              <a:rPr lang="en-US" sz="1000" dirty="0">
                <a:latin typeface="+mn-lt"/>
                <a:cs typeface="Times New Roman"/>
              </a:rPr>
              <a:t>From</a:t>
            </a:r>
            <a:r>
              <a:rPr lang="en-US" sz="1000" spc="-14" dirty="0">
                <a:latin typeface="+mn-lt"/>
                <a:cs typeface="Times New Roman"/>
              </a:rPr>
              <a:t> </a:t>
            </a:r>
            <a:r>
              <a:rPr lang="en-US" sz="1000" dirty="0">
                <a:latin typeface="+mn-lt"/>
                <a:cs typeface="Times New Roman"/>
              </a:rPr>
              <a:t>2015</a:t>
            </a:r>
            <a:r>
              <a:rPr lang="en-US" sz="1000" spc="-3" dirty="0">
                <a:latin typeface="+mn-lt"/>
                <a:cs typeface="Times New Roman"/>
              </a:rPr>
              <a:t> </a:t>
            </a:r>
            <a:r>
              <a:rPr lang="en-US" sz="1000" dirty="0">
                <a:latin typeface="+mn-lt"/>
                <a:cs typeface="Times New Roman"/>
              </a:rPr>
              <a:t>to</a:t>
            </a:r>
            <a:r>
              <a:rPr lang="en-US" sz="1000" spc="-3" dirty="0">
                <a:latin typeface="+mn-lt"/>
                <a:cs typeface="Times New Roman"/>
              </a:rPr>
              <a:t> </a:t>
            </a:r>
            <a:r>
              <a:rPr lang="en-US" sz="1000" dirty="0">
                <a:latin typeface="+mn-lt"/>
                <a:cs typeface="Times New Roman"/>
              </a:rPr>
              <a:t>2019,</a:t>
            </a:r>
            <a:r>
              <a:rPr lang="en-US" sz="1000" spc="-3" dirty="0">
                <a:latin typeface="+mn-lt"/>
                <a:cs typeface="Times New Roman"/>
              </a:rPr>
              <a:t> </a:t>
            </a:r>
            <a:r>
              <a:rPr lang="en-US" sz="1000" dirty="0">
                <a:latin typeface="+mn-lt"/>
                <a:cs typeface="Times New Roman"/>
              </a:rPr>
              <a:t>among</a:t>
            </a:r>
            <a:r>
              <a:rPr lang="en-US" sz="1000" spc="-3" dirty="0">
                <a:latin typeface="+mn-lt"/>
                <a:cs typeface="Times New Roman"/>
              </a:rPr>
              <a:t> </a:t>
            </a:r>
            <a:r>
              <a:rPr lang="en-US" sz="1000" dirty="0">
                <a:latin typeface="+mn-lt"/>
                <a:cs typeface="Times New Roman"/>
              </a:rPr>
              <a:t>residents</a:t>
            </a:r>
            <a:r>
              <a:rPr lang="en-US" sz="1000" spc="-7"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noncore</a:t>
            </a:r>
            <a:r>
              <a:rPr lang="en-US" sz="1000" spc="-7" dirty="0">
                <a:latin typeface="+mn-lt"/>
                <a:cs typeface="Times New Roman"/>
              </a:rPr>
              <a:t> </a:t>
            </a:r>
            <a:r>
              <a:rPr lang="en-US" sz="1000" dirty="0">
                <a:latin typeface="+mn-lt"/>
                <a:cs typeface="Times New Roman"/>
              </a:rPr>
              <a:t>areas,</a:t>
            </a:r>
            <a:r>
              <a:rPr lang="en-US" sz="1000" spc="-3" dirty="0">
                <a:latin typeface="+mn-lt"/>
                <a:cs typeface="Times New Roman"/>
              </a:rPr>
              <a:t> </a:t>
            </a:r>
            <a:r>
              <a:rPr lang="en-US" sz="1000" dirty="0">
                <a:latin typeface="+mn-lt"/>
                <a:cs typeface="Times New Roman"/>
              </a:rPr>
              <a:t>the</a:t>
            </a:r>
            <a:r>
              <a:rPr lang="en-US" sz="1000" spc="-3" dirty="0">
                <a:latin typeface="+mn-lt"/>
                <a:cs typeface="Times New Roman"/>
              </a:rPr>
              <a:t> </a:t>
            </a:r>
            <a:r>
              <a:rPr lang="en-US" sz="1000" dirty="0">
                <a:latin typeface="+mn-lt"/>
                <a:cs typeface="Times New Roman"/>
              </a:rPr>
              <a:t>percentage</a:t>
            </a:r>
            <a:r>
              <a:rPr lang="en-US" sz="1000" spc="-3"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people</a:t>
            </a:r>
            <a:r>
              <a:rPr lang="en-US" sz="1000" spc="-3" dirty="0">
                <a:latin typeface="+mn-lt"/>
                <a:cs typeface="Times New Roman"/>
              </a:rPr>
              <a:t> </a:t>
            </a:r>
            <a:r>
              <a:rPr lang="en-US" sz="1000" dirty="0">
                <a:solidFill>
                  <a:srgbClr val="333333"/>
                </a:solidFill>
                <a:latin typeface="+mn-lt"/>
                <a:cs typeface="Times New Roman"/>
              </a:rPr>
              <a:t>who</a:t>
            </a:r>
            <a:r>
              <a:rPr lang="en-US" sz="1000" spc="-3" dirty="0">
                <a:solidFill>
                  <a:srgbClr val="333333"/>
                </a:solidFill>
                <a:latin typeface="+mn-lt"/>
                <a:cs typeface="Times New Roman"/>
              </a:rPr>
              <a:t> </a:t>
            </a:r>
            <a:r>
              <a:rPr lang="en-US" sz="1000" spc="-7" dirty="0">
                <a:solidFill>
                  <a:srgbClr val="333333"/>
                </a:solidFill>
                <a:latin typeface="+mn-lt"/>
                <a:cs typeface="Times New Roman"/>
              </a:rPr>
              <a:t>needed </a:t>
            </a:r>
            <a:r>
              <a:rPr lang="en-US" sz="1000" dirty="0">
                <a:solidFill>
                  <a:srgbClr val="333333"/>
                </a:solidFill>
                <a:latin typeface="+mn-lt"/>
                <a:cs typeface="Times New Roman"/>
              </a:rPr>
              <a:t>and</a:t>
            </a:r>
            <a:r>
              <a:rPr lang="en-US" sz="1000" spc="-14" dirty="0">
                <a:solidFill>
                  <a:srgbClr val="333333"/>
                </a:solidFill>
                <a:latin typeface="+mn-lt"/>
                <a:cs typeface="Times New Roman"/>
              </a:rPr>
              <a:t> </a:t>
            </a:r>
            <a:r>
              <a:rPr lang="en-US" sz="1000" dirty="0">
                <a:solidFill>
                  <a:srgbClr val="333333"/>
                </a:solidFill>
                <a:latin typeface="+mn-lt"/>
                <a:cs typeface="Times New Roman"/>
              </a:rPr>
              <a:t>received</a:t>
            </a:r>
            <a:r>
              <a:rPr lang="en-US" sz="1000" spc="-10" dirty="0">
                <a:solidFill>
                  <a:srgbClr val="333333"/>
                </a:solidFill>
                <a:latin typeface="+mn-lt"/>
                <a:cs typeface="Times New Roman"/>
              </a:rPr>
              <a:t> </a:t>
            </a:r>
            <a:r>
              <a:rPr lang="en-US" sz="1000" dirty="0">
                <a:solidFill>
                  <a:srgbClr val="333333"/>
                </a:solidFill>
                <a:latin typeface="+mn-lt"/>
                <a:cs typeface="Times New Roman"/>
              </a:rPr>
              <a:t>treatment</a:t>
            </a:r>
            <a:r>
              <a:rPr lang="en-US" sz="1000" spc="-3" dirty="0">
                <a:solidFill>
                  <a:srgbClr val="333333"/>
                </a:solidFill>
                <a:latin typeface="+mn-lt"/>
                <a:cs typeface="Times New Roman"/>
              </a:rPr>
              <a:t> </a:t>
            </a:r>
            <a:r>
              <a:rPr lang="en-US" sz="1000" dirty="0">
                <a:solidFill>
                  <a:srgbClr val="333333"/>
                </a:solidFill>
                <a:latin typeface="+mn-lt"/>
                <a:cs typeface="Times New Roman"/>
              </a:rPr>
              <a:t>for</a:t>
            </a:r>
            <a:r>
              <a:rPr lang="en-US" sz="1000" spc="-3" dirty="0">
                <a:solidFill>
                  <a:srgbClr val="333333"/>
                </a:solidFill>
                <a:latin typeface="+mn-lt"/>
                <a:cs typeface="Times New Roman"/>
              </a:rPr>
              <a:t> </a:t>
            </a:r>
            <a:r>
              <a:rPr lang="en-US" sz="1000" dirty="0">
                <a:solidFill>
                  <a:srgbClr val="333333"/>
                </a:solidFill>
                <a:latin typeface="+mn-lt"/>
                <a:cs typeface="Times New Roman"/>
              </a:rPr>
              <a:t>illicit</a:t>
            </a:r>
            <a:r>
              <a:rPr lang="en-US" sz="1000" spc="-7" dirty="0">
                <a:solidFill>
                  <a:srgbClr val="333333"/>
                </a:solidFill>
                <a:latin typeface="+mn-lt"/>
                <a:cs typeface="Times New Roman"/>
              </a:rPr>
              <a:t> </a:t>
            </a:r>
            <a:r>
              <a:rPr lang="en-US" sz="1000" dirty="0">
                <a:solidFill>
                  <a:srgbClr val="333333"/>
                </a:solidFill>
                <a:latin typeface="+mn-lt"/>
                <a:cs typeface="Times New Roman"/>
              </a:rPr>
              <a:t>drug</a:t>
            </a:r>
            <a:r>
              <a:rPr lang="en-US" sz="1000" spc="-10" dirty="0">
                <a:solidFill>
                  <a:srgbClr val="333333"/>
                </a:solidFill>
                <a:latin typeface="+mn-lt"/>
                <a:cs typeface="Times New Roman"/>
              </a:rPr>
              <a:t> </a:t>
            </a:r>
            <a:r>
              <a:rPr lang="en-US" sz="1000" dirty="0">
                <a:solidFill>
                  <a:srgbClr val="333333"/>
                </a:solidFill>
                <a:latin typeface="+mn-lt"/>
                <a:cs typeface="Times New Roman"/>
              </a:rPr>
              <a:t>use</a:t>
            </a:r>
            <a:r>
              <a:rPr lang="en-US" sz="1000" spc="-3" dirty="0">
                <a:solidFill>
                  <a:srgbClr val="333333"/>
                </a:solidFill>
                <a:latin typeface="+mn-lt"/>
                <a:cs typeface="Times New Roman"/>
              </a:rPr>
              <a:t> </a:t>
            </a:r>
            <a:r>
              <a:rPr lang="en-US" sz="1000" dirty="0">
                <a:latin typeface="+mn-lt"/>
                <a:cs typeface="Times New Roman"/>
              </a:rPr>
              <a:t>at</a:t>
            </a:r>
            <a:r>
              <a:rPr lang="en-US" sz="1000" spc="-3" dirty="0">
                <a:latin typeface="+mn-lt"/>
                <a:cs typeface="Times New Roman"/>
              </a:rPr>
              <a:t> </a:t>
            </a:r>
            <a:r>
              <a:rPr lang="en-US" sz="1000" dirty="0">
                <a:latin typeface="+mn-lt"/>
                <a:cs typeface="Times New Roman"/>
              </a:rPr>
              <a:t>a</a:t>
            </a:r>
            <a:r>
              <a:rPr lang="en-US" sz="1000" spc="-3" dirty="0">
                <a:latin typeface="+mn-lt"/>
                <a:cs typeface="Times New Roman"/>
              </a:rPr>
              <a:t> </a:t>
            </a:r>
            <a:r>
              <a:rPr lang="en-US" sz="1000" dirty="0">
                <a:latin typeface="+mn-lt"/>
                <a:cs typeface="Times New Roman"/>
              </a:rPr>
              <a:t>specialty</a:t>
            </a:r>
            <a:r>
              <a:rPr lang="en-US" sz="1000" spc="-7" dirty="0">
                <a:latin typeface="+mn-lt"/>
                <a:cs typeface="Times New Roman"/>
              </a:rPr>
              <a:t> </a:t>
            </a:r>
            <a:r>
              <a:rPr lang="en-US" sz="1000" dirty="0">
                <a:latin typeface="+mn-lt"/>
                <a:cs typeface="Times New Roman"/>
              </a:rPr>
              <a:t>facility</a:t>
            </a:r>
            <a:r>
              <a:rPr lang="en-US" sz="1000" spc="-10" dirty="0">
                <a:latin typeface="+mn-lt"/>
                <a:cs typeface="Times New Roman"/>
              </a:rPr>
              <a:t> </a:t>
            </a:r>
            <a:r>
              <a:rPr lang="en-US" sz="1000" dirty="0">
                <a:latin typeface="+mn-lt"/>
                <a:cs typeface="Times New Roman"/>
              </a:rPr>
              <a:t>in</a:t>
            </a:r>
            <a:r>
              <a:rPr lang="en-US" sz="1000" spc="-7" dirty="0">
                <a:latin typeface="+mn-lt"/>
                <a:cs typeface="Times New Roman"/>
              </a:rPr>
              <a:t> </a:t>
            </a:r>
            <a:r>
              <a:rPr lang="en-US" sz="1000" dirty="0">
                <a:latin typeface="+mn-lt"/>
                <a:cs typeface="Times New Roman"/>
              </a:rPr>
              <a:t>the</a:t>
            </a:r>
            <a:r>
              <a:rPr lang="en-US" sz="1000" spc="-7" dirty="0">
                <a:latin typeface="+mn-lt"/>
                <a:cs typeface="Times New Roman"/>
              </a:rPr>
              <a:t> </a:t>
            </a:r>
            <a:r>
              <a:rPr lang="en-US" sz="1000" dirty="0">
                <a:latin typeface="+mn-lt"/>
                <a:cs typeface="Times New Roman"/>
              </a:rPr>
              <a:t>last</a:t>
            </a:r>
            <a:r>
              <a:rPr lang="en-US" sz="1000" spc="-3" dirty="0">
                <a:latin typeface="+mn-lt"/>
                <a:cs typeface="Times New Roman"/>
              </a:rPr>
              <a:t> </a:t>
            </a:r>
            <a:r>
              <a:rPr lang="en-US" sz="1000" dirty="0">
                <a:latin typeface="+mn-lt"/>
                <a:cs typeface="Times New Roman"/>
              </a:rPr>
              <a:t>12</a:t>
            </a:r>
            <a:r>
              <a:rPr lang="en-US" sz="1000" spc="-3" dirty="0">
                <a:latin typeface="+mn-lt"/>
                <a:cs typeface="Times New Roman"/>
              </a:rPr>
              <a:t> </a:t>
            </a:r>
            <a:r>
              <a:rPr lang="en-US" sz="1000" spc="-7" dirty="0">
                <a:latin typeface="+mn-lt"/>
                <a:cs typeface="Times New Roman"/>
              </a:rPr>
              <a:t>months </a:t>
            </a:r>
            <a:r>
              <a:rPr lang="en-US" sz="1000" dirty="0">
                <a:latin typeface="+mn-lt"/>
                <a:cs typeface="Times New Roman"/>
              </a:rPr>
              <a:t>decreased</a:t>
            </a:r>
            <a:r>
              <a:rPr lang="en-US" sz="1000" spc="-10" dirty="0">
                <a:latin typeface="+mn-lt"/>
                <a:cs typeface="Times New Roman"/>
              </a:rPr>
              <a:t> </a:t>
            </a:r>
            <a:r>
              <a:rPr lang="en-US" sz="1000" dirty="0">
                <a:latin typeface="+mn-lt"/>
                <a:cs typeface="Times New Roman"/>
              </a:rPr>
              <a:t>from</a:t>
            </a:r>
            <a:r>
              <a:rPr lang="en-US" sz="1000" spc="-3" dirty="0">
                <a:latin typeface="+mn-lt"/>
                <a:cs typeface="Times New Roman"/>
              </a:rPr>
              <a:t> </a:t>
            </a:r>
            <a:r>
              <a:rPr lang="en-US" sz="1000" dirty="0">
                <a:latin typeface="+mn-lt"/>
                <a:cs typeface="Times New Roman"/>
              </a:rPr>
              <a:t>26.8%</a:t>
            </a:r>
            <a:r>
              <a:rPr lang="en-US" sz="1000" spc="-3" dirty="0">
                <a:latin typeface="+mn-lt"/>
                <a:cs typeface="Times New Roman"/>
              </a:rPr>
              <a:t> </a:t>
            </a:r>
            <a:r>
              <a:rPr lang="en-US" sz="1000" dirty="0">
                <a:latin typeface="+mn-lt"/>
                <a:cs typeface="Times New Roman"/>
              </a:rPr>
              <a:t>to</a:t>
            </a:r>
            <a:r>
              <a:rPr lang="en-US" sz="1000" spc="-3" dirty="0">
                <a:latin typeface="+mn-lt"/>
                <a:cs typeface="Times New Roman"/>
              </a:rPr>
              <a:t> </a:t>
            </a:r>
            <a:r>
              <a:rPr lang="en-US" sz="1000" spc="-7" dirty="0">
                <a:latin typeface="+mn-lt"/>
                <a:cs typeface="Times New Roman"/>
              </a:rPr>
              <a:t>15.3%.</a:t>
            </a:r>
            <a:endParaRPr lang="en-US" sz="1000" dirty="0">
              <a:latin typeface="+mn-lt"/>
              <a:cs typeface="Times New Roman"/>
            </a:endParaRPr>
          </a:p>
          <a:p>
            <a:pPr marL="180108" marR="52819" indent="-171450">
              <a:buSzPct val="116666"/>
              <a:tabLst>
                <a:tab pos="164085" algn="l"/>
                <a:tab pos="164518" algn="l"/>
              </a:tabLst>
            </a:pPr>
            <a:r>
              <a:rPr lang="en-US" sz="1000" dirty="0">
                <a:latin typeface="+mn-lt"/>
                <a:cs typeface="Times New Roman"/>
              </a:rPr>
              <a:t>In</a:t>
            </a:r>
            <a:r>
              <a:rPr lang="en-US" sz="1000" spc="-10" dirty="0">
                <a:latin typeface="+mn-lt"/>
                <a:cs typeface="Times New Roman"/>
              </a:rPr>
              <a:t> </a:t>
            </a:r>
            <a:r>
              <a:rPr lang="en-US" sz="1000" dirty="0">
                <a:latin typeface="+mn-lt"/>
                <a:cs typeface="Times New Roman"/>
              </a:rPr>
              <a:t>2020,</a:t>
            </a:r>
            <a:r>
              <a:rPr lang="en-US" sz="1000" spc="-3" dirty="0">
                <a:latin typeface="+mn-lt"/>
                <a:cs typeface="Times New Roman"/>
              </a:rPr>
              <a:t> </a:t>
            </a:r>
            <a:r>
              <a:rPr lang="en-US" sz="1000" dirty="0">
                <a:latin typeface="+mn-lt"/>
                <a:cs typeface="Times New Roman"/>
              </a:rPr>
              <a:t>among</a:t>
            </a:r>
            <a:r>
              <a:rPr lang="en-US" sz="1000" spc="-3" dirty="0">
                <a:latin typeface="+mn-lt"/>
                <a:cs typeface="Times New Roman"/>
              </a:rPr>
              <a:t> </a:t>
            </a:r>
            <a:r>
              <a:rPr lang="en-US" sz="1000" dirty="0">
                <a:latin typeface="+mn-lt"/>
                <a:cs typeface="Times New Roman"/>
              </a:rPr>
              <a:t>people</a:t>
            </a:r>
            <a:r>
              <a:rPr lang="en-US" sz="1000" spc="-7" dirty="0">
                <a:latin typeface="+mn-lt"/>
                <a:cs typeface="Times New Roman"/>
              </a:rPr>
              <a:t> </a:t>
            </a:r>
            <a:r>
              <a:rPr lang="en-US" sz="1000" dirty="0">
                <a:solidFill>
                  <a:srgbClr val="333333"/>
                </a:solidFill>
                <a:latin typeface="+mn-lt"/>
                <a:cs typeface="Times New Roman"/>
              </a:rPr>
              <a:t>who needed</a:t>
            </a:r>
            <a:r>
              <a:rPr lang="en-US" sz="1000" spc="-3" dirty="0">
                <a:solidFill>
                  <a:srgbClr val="333333"/>
                </a:solidFill>
                <a:latin typeface="+mn-lt"/>
                <a:cs typeface="Times New Roman"/>
              </a:rPr>
              <a:t> </a:t>
            </a:r>
            <a:r>
              <a:rPr lang="en-US" sz="1000" dirty="0">
                <a:solidFill>
                  <a:srgbClr val="333333"/>
                </a:solidFill>
                <a:latin typeface="+mn-lt"/>
                <a:cs typeface="Times New Roman"/>
              </a:rPr>
              <a:t>and</a:t>
            </a:r>
            <a:r>
              <a:rPr lang="en-US" sz="1000" spc="-3" dirty="0">
                <a:solidFill>
                  <a:srgbClr val="333333"/>
                </a:solidFill>
                <a:latin typeface="+mn-lt"/>
                <a:cs typeface="Times New Roman"/>
              </a:rPr>
              <a:t> </a:t>
            </a:r>
            <a:r>
              <a:rPr lang="en-US" sz="1000" dirty="0">
                <a:solidFill>
                  <a:srgbClr val="333333"/>
                </a:solidFill>
                <a:latin typeface="+mn-lt"/>
                <a:cs typeface="Times New Roman"/>
              </a:rPr>
              <a:t>received</a:t>
            </a:r>
            <a:r>
              <a:rPr lang="en-US" sz="1000" spc="-10" dirty="0">
                <a:solidFill>
                  <a:srgbClr val="333333"/>
                </a:solidFill>
                <a:latin typeface="+mn-lt"/>
                <a:cs typeface="Times New Roman"/>
              </a:rPr>
              <a:t> </a:t>
            </a:r>
            <a:r>
              <a:rPr lang="en-US" sz="1000" dirty="0">
                <a:solidFill>
                  <a:srgbClr val="333333"/>
                </a:solidFill>
                <a:latin typeface="+mn-lt"/>
                <a:cs typeface="Times New Roman"/>
              </a:rPr>
              <a:t>treatment</a:t>
            </a:r>
            <a:r>
              <a:rPr lang="en-US" sz="1000" spc="-3" dirty="0">
                <a:solidFill>
                  <a:srgbClr val="333333"/>
                </a:solidFill>
                <a:latin typeface="+mn-lt"/>
                <a:cs typeface="Times New Roman"/>
              </a:rPr>
              <a:t> </a:t>
            </a:r>
            <a:r>
              <a:rPr lang="en-US" sz="1000" dirty="0">
                <a:solidFill>
                  <a:srgbClr val="333333"/>
                </a:solidFill>
                <a:latin typeface="+mn-lt"/>
                <a:cs typeface="Times New Roman"/>
              </a:rPr>
              <a:t>for illicit</a:t>
            </a:r>
            <a:r>
              <a:rPr lang="en-US" sz="1000" spc="-3" dirty="0">
                <a:solidFill>
                  <a:srgbClr val="333333"/>
                </a:solidFill>
                <a:latin typeface="+mn-lt"/>
                <a:cs typeface="Times New Roman"/>
              </a:rPr>
              <a:t> </a:t>
            </a:r>
            <a:r>
              <a:rPr lang="en-US" sz="1000" dirty="0">
                <a:solidFill>
                  <a:srgbClr val="333333"/>
                </a:solidFill>
                <a:latin typeface="+mn-lt"/>
                <a:cs typeface="Times New Roman"/>
              </a:rPr>
              <a:t>drug</a:t>
            </a:r>
            <a:r>
              <a:rPr lang="en-US" sz="1000" spc="-10" dirty="0">
                <a:solidFill>
                  <a:srgbClr val="333333"/>
                </a:solidFill>
                <a:latin typeface="+mn-lt"/>
                <a:cs typeface="Times New Roman"/>
              </a:rPr>
              <a:t> </a:t>
            </a:r>
            <a:r>
              <a:rPr lang="en-US" sz="1000" dirty="0">
                <a:solidFill>
                  <a:srgbClr val="333333"/>
                </a:solidFill>
                <a:latin typeface="+mn-lt"/>
                <a:cs typeface="Times New Roman"/>
              </a:rPr>
              <a:t>use</a:t>
            </a:r>
            <a:r>
              <a:rPr lang="en-US" sz="1000" spc="-3" dirty="0">
                <a:solidFill>
                  <a:srgbClr val="333333"/>
                </a:solidFill>
                <a:latin typeface="+mn-lt"/>
                <a:cs typeface="Times New Roman"/>
              </a:rPr>
              <a:t> </a:t>
            </a:r>
            <a:r>
              <a:rPr lang="en-US" sz="1000" dirty="0">
                <a:latin typeface="+mn-lt"/>
                <a:cs typeface="Times New Roman"/>
              </a:rPr>
              <a:t>at</a:t>
            </a:r>
            <a:r>
              <a:rPr lang="en-US" sz="1000" spc="-3" dirty="0">
                <a:latin typeface="+mn-lt"/>
                <a:cs typeface="Times New Roman"/>
              </a:rPr>
              <a:t> </a:t>
            </a:r>
            <a:r>
              <a:rPr lang="en-US" sz="1000" dirty="0">
                <a:latin typeface="+mn-lt"/>
                <a:cs typeface="Times New Roman"/>
              </a:rPr>
              <a:t>a </a:t>
            </a:r>
            <a:r>
              <a:rPr lang="en-US" sz="1000" spc="-7" dirty="0">
                <a:latin typeface="+mn-lt"/>
                <a:cs typeface="Times New Roman"/>
              </a:rPr>
              <a:t>specialty </a:t>
            </a:r>
            <a:r>
              <a:rPr lang="en-US" sz="1000" dirty="0">
                <a:latin typeface="+mn-lt"/>
                <a:cs typeface="Times New Roman"/>
              </a:rPr>
              <a:t>facility</a:t>
            </a:r>
            <a:r>
              <a:rPr lang="en-US" sz="1000" spc="-14" dirty="0">
                <a:latin typeface="+mn-lt"/>
                <a:cs typeface="Times New Roman"/>
              </a:rPr>
              <a:t> </a:t>
            </a:r>
            <a:r>
              <a:rPr lang="en-US" sz="1000" dirty="0">
                <a:latin typeface="+mn-lt"/>
                <a:cs typeface="Times New Roman"/>
              </a:rPr>
              <a:t>in</a:t>
            </a:r>
            <a:r>
              <a:rPr lang="en-US" sz="1000" spc="-7" dirty="0">
                <a:latin typeface="+mn-lt"/>
                <a:cs typeface="Times New Roman"/>
              </a:rPr>
              <a:t> </a:t>
            </a:r>
            <a:r>
              <a:rPr lang="en-US" sz="1000" dirty="0">
                <a:latin typeface="+mn-lt"/>
                <a:cs typeface="Times New Roman"/>
              </a:rPr>
              <a:t>the</a:t>
            </a:r>
            <a:r>
              <a:rPr lang="en-US" sz="1000" spc="-3" dirty="0">
                <a:latin typeface="+mn-lt"/>
                <a:cs typeface="Times New Roman"/>
              </a:rPr>
              <a:t> </a:t>
            </a:r>
            <a:r>
              <a:rPr lang="en-US" sz="1000" dirty="0">
                <a:latin typeface="+mn-lt"/>
                <a:cs typeface="Times New Roman"/>
              </a:rPr>
              <a:t>last</a:t>
            </a:r>
            <a:r>
              <a:rPr lang="en-US" sz="1000" spc="-7" dirty="0">
                <a:latin typeface="+mn-lt"/>
                <a:cs typeface="Times New Roman"/>
              </a:rPr>
              <a:t> </a:t>
            </a:r>
            <a:r>
              <a:rPr lang="en-US" sz="1000" dirty="0">
                <a:latin typeface="+mn-lt"/>
                <a:cs typeface="Times New Roman"/>
              </a:rPr>
              <a:t>12</a:t>
            </a:r>
            <a:r>
              <a:rPr lang="en-US" sz="1000" spc="-3" dirty="0">
                <a:latin typeface="+mn-lt"/>
                <a:cs typeface="Times New Roman"/>
              </a:rPr>
              <a:t> </a:t>
            </a:r>
            <a:r>
              <a:rPr lang="en-US" sz="1000" dirty="0">
                <a:latin typeface="+mn-lt"/>
                <a:cs typeface="Times New Roman"/>
              </a:rPr>
              <a:t>months,</a:t>
            </a:r>
            <a:r>
              <a:rPr lang="en-US" sz="1000" spc="-7" dirty="0">
                <a:latin typeface="+mn-lt"/>
                <a:cs typeface="Times New Roman"/>
              </a:rPr>
              <a:t> </a:t>
            </a:r>
            <a:r>
              <a:rPr lang="en-US" sz="1000" dirty="0">
                <a:latin typeface="+mn-lt"/>
                <a:cs typeface="Times New Roman"/>
              </a:rPr>
              <a:t>residents</a:t>
            </a:r>
            <a:r>
              <a:rPr lang="en-US" sz="1000" spc="-3" dirty="0">
                <a:latin typeface="+mn-lt"/>
                <a:cs typeface="Times New Roman"/>
              </a:rPr>
              <a:t> </a:t>
            </a:r>
            <a:r>
              <a:rPr lang="en-US" sz="1000" dirty="0">
                <a:latin typeface="+mn-lt"/>
                <a:cs typeface="Times New Roman"/>
              </a:rPr>
              <a:t>of</a:t>
            </a:r>
            <a:r>
              <a:rPr lang="en-US" sz="1000" spc="-7" dirty="0">
                <a:latin typeface="+mn-lt"/>
                <a:cs typeface="Times New Roman"/>
              </a:rPr>
              <a:t> </a:t>
            </a:r>
            <a:r>
              <a:rPr lang="en-US" sz="1000" dirty="0">
                <a:latin typeface="+mn-lt"/>
                <a:cs typeface="Times New Roman"/>
              </a:rPr>
              <a:t>medium</a:t>
            </a:r>
            <a:r>
              <a:rPr lang="en-US" sz="1000" spc="-3" dirty="0">
                <a:latin typeface="+mn-lt"/>
                <a:cs typeface="Times New Roman"/>
              </a:rPr>
              <a:t> </a:t>
            </a:r>
            <a:r>
              <a:rPr lang="en-US" sz="1000" dirty="0">
                <a:latin typeface="+mn-lt"/>
                <a:cs typeface="Times New Roman"/>
              </a:rPr>
              <a:t>metropolitan</a:t>
            </a:r>
            <a:r>
              <a:rPr lang="en-US" sz="1000" spc="-7" dirty="0">
                <a:latin typeface="+mn-lt"/>
                <a:cs typeface="Times New Roman"/>
              </a:rPr>
              <a:t> </a:t>
            </a:r>
            <a:r>
              <a:rPr lang="en-US" sz="1000" dirty="0">
                <a:latin typeface="+mn-lt"/>
                <a:cs typeface="Times New Roman"/>
              </a:rPr>
              <a:t>areas</a:t>
            </a:r>
            <a:r>
              <a:rPr lang="en-US" sz="1000" spc="-7" dirty="0">
                <a:latin typeface="+mn-lt"/>
                <a:cs typeface="Times New Roman"/>
              </a:rPr>
              <a:t> </a:t>
            </a:r>
            <a:r>
              <a:rPr lang="en-US" sz="1000" dirty="0">
                <a:latin typeface="+mn-lt"/>
                <a:cs typeface="Times New Roman"/>
              </a:rPr>
              <a:t>(16.7%)</a:t>
            </a:r>
            <a:r>
              <a:rPr lang="en-US" sz="1000" spc="-7" dirty="0">
                <a:latin typeface="+mn-lt"/>
                <a:cs typeface="Times New Roman"/>
              </a:rPr>
              <a:t> </a:t>
            </a:r>
            <a:r>
              <a:rPr lang="en-US" sz="1000" dirty="0">
                <a:latin typeface="+mn-lt"/>
                <a:cs typeface="Times New Roman"/>
              </a:rPr>
              <a:t>were</a:t>
            </a:r>
            <a:r>
              <a:rPr lang="en-US" sz="1000" spc="-7" dirty="0">
                <a:latin typeface="+mn-lt"/>
                <a:cs typeface="Times New Roman"/>
              </a:rPr>
              <a:t> </a:t>
            </a:r>
            <a:r>
              <a:rPr lang="en-US" sz="1000" spc="-14" dirty="0">
                <a:latin typeface="+mn-lt"/>
                <a:cs typeface="Times New Roman"/>
              </a:rPr>
              <a:t>more </a:t>
            </a:r>
            <a:r>
              <a:rPr lang="en-US" sz="1000" dirty="0">
                <a:latin typeface="+mn-lt"/>
                <a:cs typeface="Times New Roman"/>
              </a:rPr>
              <a:t>likely</a:t>
            </a:r>
            <a:r>
              <a:rPr lang="en-US" sz="1000" spc="-14" dirty="0">
                <a:latin typeface="+mn-lt"/>
                <a:cs typeface="Times New Roman"/>
              </a:rPr>
              <a:t> </a:t>
            </a:r>
            <a:r>
              <a:rPr lang="en-US" sz="1000" dirty="0">
                <a:latin typeface="+mn-lt"/>
                <a:cs typeface="Times New Roman"/>
              </a:rPr>
              <a:t>than</a:t>
            </a:r>
            <a:r>
              <a:rPr lang="en-US" sz="1000" spc="-10" dirty="0">
                <a:latin typeface="+mn-lt"/>
                <a:cs typeface="Times New Roman"/>
              </a:rPr>
              <a:t> </a:t>
            </a:r>
            <a:r>
              <a:rPr lang="en-US" sz="1000" dirty="0">
                <a:latin typeface="+mn-lt"/>
                <a:cs typeface="Times New Roman"/>
              </a:rPr>
              <a:t>residents</a:t>
            </a:r>
            <a:r>
              <a:rPr lang="en-US" sz="1000" spc="-3" dirty="0">
                <a:latin typeface="+mn-lt"/>
                <a:cs typeface="Times New Roman"/>
              </a:rPr>
              <a:t> </a:t>
            </a:r>
            <a:r>
              <a:rPr lang="en-US" sz="1000" dirty="0">
                <a:latin typeface="+mn-lt"/>
                <a:cs typeface="Times New Roman"/>
              </a:rPr>
              <a:t>of</a:t>
            </a:r>
            <a:r>
              <a:rPr lang="en-US" sz="1000" spc="-7" dirty="0">
                <a:latin typeface="+mn-lt"/>
                <a:cs typeface="Times New Roman"/>
              </a:rPr>
              <a:t> </a:t>
            </a:r>
            <a:r>
              <a:rPr lang="en-US" sz="1000" dirty="0">
                <a:latin typeface="+mn-lt"/>
                <a:cs typeface="Times New Roman"/>
              </a:rPr>
              <a:t>large</a:t>
            </a:r>
            <a:r>
              <a:rPr lang="en-US" sz="1000" spc="-3" dirty="0">
                <a:latin typeface="+mn-lt"/>
                <a:cs typeface="Times New Roman"/>
              </a:rPr>
              <a:t> </a:t>
            </a:r>
            <a:r>
              <a:rPr lang="en-US" sz="1000" dirty="0">
                <a:latin typeface="+mn-lt"/>
                <a:cs typeface="Times New Roman"/>
              </a:rPr>
              <a:t>fringe</a:t>
            </a:r>
            <a:r>
              <a:rPr lang="en-US" sz="1000" spc="-7" dirty="0">
                <a:latin typeface="+mn-lt"/>
                <a:cs typeface="Times New Roman"/>
              </a:rPr>
              <a:t> </a:t>
            </a:r>
            <a:r>
              <a:rPr lang="en-US" sz="1000" dirty="0">
                <a:latin typeface="+mn-lt"/>
                <a:cs typeface="Times New Roman"/>
              </a:rPr>
              <a:t>metropolitan</a:t>
            </a:r>
            <a:r>
              <a:rPr lang="en-US" sz="1000" spc="-10" dirty="0">
                <a:latin typeface="+mn-lt"/>
                <a:cs typeface="Times New Roman"/>
              </a:rPr>
              <a:t> </a:t>
            </a:r>
            <a:r>
              <a:rPr lang="en-US" sz="1000" dirty="0">
                <a:latin typeface="+mn-lt"/>
                <a:cs typeface="Times New Roman"/>
              </a:rPr>
              <a:t>areas</a:t>
            </a:r>
            <a:r>
              <a:rPr lang="en-US" sz="1000" spc="-7" dirty="0">
                <a:latin typeface="+mn-lt"/>
                <a:cs typeface="Times New Roman"/>
              </a:rPr>
              <a:t> </a:t>
            </a:r>
            <a:r>
              <a:rPr lang="en-US" sz="1000" dirty="0">
                <a:latin typeface="+mn-lt"/>
                <a:cs typeface="Times New Roman"/>
              </a:rPr>
              <a:t>(5.9%)</a:t>
            </a:r>
            <a:r>
              <a:rPr lang="en-US" sz="1000" spc="-3" dirty="0">
                <a:latin typeface="+mn-lt"/>
                <a:cs typeface="Times New Roman"/>
              </a:rPr>
              <a:t> </a:t>
            </a:r>
            <a:r>
              <a:rPr lang="en-US" sz="1000" dirty="0">
                <a:latin typeface="+mn-lt"/>
                <a:cs typeface="Times New Roman"/>
              </a:rPr>
              <a:t>to</a:t>
            </a:r>
            <a:r>
              <a:rPr lang="en-US" sz="1000" spc="-3" dirty="0">
                <a:latin typeface="+mn-lt"/>
                <a:cs typeface="Times New Roman"/>
              </a:rPr>
              <a:t> </a:t>
            </a:r>
            <a:r>
              <a:rPr lang="en-US" sz="1000" dirty="0">
                <a:latin typeface="+mn-lt"/>
                <a:cs typeface="Times New Roman"/>
              </a:rPr>
              <a:t>receive</a:t>
            </a:r>
            <a:r>
              <a:rPr lang="en-US" sz="1000" spc="-7" dirty="0">
                <a:latin typeface="+mn-lt"/>
                <a:cs typeface="Times New Roman"/>
              </a:rPr>
              <a:t> </a:t>
            </a:r>
            <a:r>
              <a:rPr lang="en-US" sz="1000" dirty="0">
                <a:latin typeface="+mn-lt"/>
                <a:cs typeface="Times New Roman"/>
              </a:rPr>
              <a:t>needed</a:t>
            </a:r>
            <a:r>
              <a:rPr lang="en-US" sz="1000" spc="-3" dirty="0">
                <a:latin typeface="+mn-lt"/>
                <a:cs typeface="Times New Roman"/>
              </a:rPr>
              <a:t> </a:t>
            </a:r>
            <a:r>
              <a:rPr lang="en-US" sz="1000" spc="-7" dirty="0">
                <a:latin typeface="+mn-lt"/>
                <a:cs typeface="Times New Roman"/>
              </a:rPr>
              <a:t>treatment </a:t>
            </a:r>
            <a:r>
              <a:rPr lang="en-US" sz="1000" dirty="0">
                <a:latin typeface="+mn-lt"/>
                <a:cs typeface="Times New Roman"/>
              </a:rPr>
              <a:t>(Figure</a:t>
            </a:r>
            <a:r>
              <a:rPr lang="en-US" sz="1000" spc="-3" dirty="0">
                <a:latin typeface="+mn-lt"/>
                <a:cs typeface="Times New Roman"/>
              </a:rPr>
              <a:t> </a:t>
            </a:r>
            <a:r>
              <a:rPr lang="en-US" sz="1000" dirty="0">
                <a:latin typeface="+mn-lt"/>
                <a:cs typeface="Times New Roman"/>
              </a:rPr>
              <a:t>3, </a:t>
            </a:r>
            <a:r>
              <a:rPr lang="en-US" sz="1000" spc="-7" dirty="0">
                <a:latin typeface="+mn-lt"/>
                <a:cs typeface="Times New Roman"/>
              </a:rPr>
              <a:t>bottom).</a:t>
            </a:r>
            <a:endParaRPr lang="en-US" sz="1000" dirty="0">
              <a:latin typeface="+mn-lt"/>
              <a:cs typeface="Times New Roman"/>
            </a:endParaRPr>
          </a:p>
          <a:p>
            <a:pPr marL="182880" indent="-182880"/>
            <a:endParaRPr lang="en-US" sz="1000" dirty="0">
              <a:latin typeface="+mn-lt"/>
              <a:cs typeface="Times New Roman"/>
            </a:endParaRPr>
          </a:p>
          <a:p>
            <a:pPr marL="182880" indent="-182880"/>
            <a:endParaRPr lang="en-US" sz="1000" dirty="0">
              <a:latin typeface="+mn-lt"/>
              <a:cs typeface="Times New Roman"/>
            </a:endParaRPr>
          </a:p>
          <a:p>
            <a:endParaRPr lang="en-US" sz="1000" dirty="0"/>
          </a:p>
        </p:txBody>
      </p:sp>
      <p:sp>
        <p:nvSpPr>
          <p:cNvPr id="4" name="Slide Number Placeholder 3"/>
          <p:cNvSpPr>
            <a:spLocks noGrp="1"/>
          </p:cNvSpPr>
          <p:nvPr>
            <p:ph type="sldNum" sz="quarter" idx="5"/>
          </p:nvPr>
        </p:nvSpPr>
        <p:spPr/>
        <p:txBody>
          <a:bodyPr/>
          <a:lstStyle/>
          <a:p>
            <a:fld id="{B17BA40C-25F7-4A81-B7B0-365A5351FE20}" type="slidenum">
              <a:rPr lang="en-US" smtClean="0"/>
              <a:t>106</a:t>
            </a:fld>
            <a:endParaRPr lang="en-US"/>
          </a:p>
        </p:txBody>
      </p:sp>
    </p:spTree>
    <p:extLst>
      <p:ext uri="{BB962C8B-B14F-4D97-AF65-F5344CB8AC3E}">
        <p14:creationId xmlns:p14="http://schemas.microsoft.com/office/powerpoint/2010/main" val="296939567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None/>
              <a:tabLst/>
              <a:defRPr/>
            </a:pPr>
            <a:r>
              <a:rPr lang="en-US" sz="1200" b="1" i="1" dirty="0">
                <a:latin typeface="+mn-lt"/>
                <a:cs typeface="Arial"/>
              </a:rPr>
              <a:t>Low</a:t>
            </a:r>
            <a:r>
              <a:rPr lang="en-US" sz="1200" b="1" i="1" spc="-41" dirty="0">
                <a:latin typeface="+mn-lt"/>
                <a:cs typeface="Arial"/>
              </a:rPr>
              <a:t> </a:t>
            </a:r>
            <a:r>
              <a:rPr lang="en-US" sz="1200" b="1" i="1" dirty="0">
                <a:latin typeface="+mn-lt"/>
                <a:cs typeface="Arial"/>
              </a:rPr>
              <a:t>Rates</a:t>
            </a:r>
            <a:r>
              <a:rPr lang="en-US" sz="1200" b="1" i="1" spc="-34" dirty="0">
                <a:latin typeface="+mn-lt"/>
                <a:cs typeface="Arial"/>
              </a:rPr>
              <a:t> </a:t>
            </a:r>
            <a:r>
              <a:rPr lang="en-US" sz="1200" b="1" i="1" dirty="0">
                <a:latin typeface="+mn-lt"/>
                <a:cs typeface="Arial"/>
              </a:rPr>
              <a:t>of</a:t>
            </a:r>
            <a:r>
              <a:rPr lang="en-US" sz="1200" b="1" i="1" spc="-37" dirty="0">
                <a:latin typeface="+mn-lt"/>
                <a:cs typeface="Arial"/>
              </a:rPr>
              <a:t> </a:t>
            </a:r>
            <a:r>
              <a:rPr lang="en-US" sz="1200" b="1" i="1" dirty="0">
                <a:latin typeface="+mn-lt"/>
                <a:cs typeface="Arial"/>
              </a:rPr>
              <a:t>Treatment</a:t>
            </a:r>
            <a:r>
              <a:rPr lang="en-US" sz="1200" b="1" i="1" spc="-34" dirty="0">
                <a:latin typeface="+mn-lt"/>
                <a:cs typeface="Arial"/>
              </a:rPr>
              <a:t> </a:t>
            </a:r>
            <a:r>
              <a:rPr lang="en-US" sz="1200" b="1" i="1" dirty="0">
                <a:latin typeface="+mn-lt"/>
                <a:cs typeface="Arial"/>
              </a:rPr>
              <a:t>Completion</a:t>
            </a:r>
            <a:r>
              <a:rPr lang="en-US" sz="1200" b="1" i="1" spc="-37" dirty="0">
                <a:latin typeface="+mn-lt"/>
                <a:cs typeface="Arial"/>
              </a:rPr>
              <a:t> </a:t>
            </a:r>
            <a:r>
              <a:rPr lang="en-US" sz="1200" b="1" i="1" dirty="0">
                <a:latin typeface="+mn-lt"/>
                <a:cs typeface="Arial"/>
              </a:rPr>
              <a:t>for</a:t>
            </a:r>
            <a:r>
              <a:rPr lang="en-US" sz="1200" b="1" i="1" spc="-37" dirty="0">
                <a:latin typeface="+mn-lt"/>
                <a:cs typeface="Arial"/>
              </a:rPr>
              <a:t> </a:t>
            </a:r>
            <a:r>
              <a:rPr lang="en-US" sz="1200" b="1" i="1" dirty="0">
                <a:latin typeface="+mn-lt"/>
                <a:cs typeface="Arial"/>
              </a:rPr>
              <a:t>Substance</a:t>
            </a:r>
            <a:r>
              <a:rPr lang="en-US" sz="1200" b="1" i="1" spc="-34" dirty="0">
                <a:latin typeface="+mn-lt"/>
                <a:cs typeface="Arial"/>
              </a:rPr>
              <a:t> </a:t>
            </a:r>
            <a:r>
              <a:rPr lang="en-US" sz="1200" b="1" i="1" dirty="0">
                <a:latin typeface="+mn-lt"/>
                <a:cs typeface="Arial"/>
              </a:rPr>
              <a:t>Use</a:t>
            </a:r>
            <a:r>
              <a:rPr lang="en-US" sz="1200" b="1" i="1" spc="-34" dirty="0">
                <a:latin typeface="+mn-lt"/>
                <a:cs typeface="Arial"/>
              </a:rPr>
              <a:t> </a:t>
            </a:r>
            <a:r>
              <a:rPr lang="en-US" sz="1200" b="1" i="1" spc="-7" dirty="0">
                <a:latin typeface="+mn-lt"/>
                <a:cs typeface="Arial"/>
              </a:rPr>
              <a:t>Disorder </a:t>
            </a:r>
            <a:r>
              <a:rPr lang="en-US" sz="1200" b="1" i="1" dirty="0">
                <a:latin typeface="+mn-lt"/>
                <a:cs typeface="Arial"/>
              </a:rPr>
              <a:t>Among</a:t>
            </a:r>
            <a:r>
              <a:rPr lang="en-US" sz="1200" b="1" i="1" spc="-41" dirty="0">
                <a:latin typeface="+mn-lt"/>
                <a:cs typeface="Arial"/>
              </a:rPr>
              <a:t> </a:t>
            </a:r>
            <a:r>
              <a:rPr lang="en-US" sz="1200" b="1" i="1" dirty="0">
                <a:latin typeface="+mn-lt"/>
                <a:cs typeface="Arial"/>
              </a:rPr>
              <a:t>All</a:t>
            </a:r>
            <a:r>
              <a:rPr lang="en-US" sz="1200" b="1" i="1" spc="-27" dirty="0">
                <a:latin typeface="+mn-lt"/>
                <a:cs typeface="Arial"/>
              </a:rPr>
              <a:t> </a:t>
            </a:r>
            <a:r>
              <a:rPr lang="en-US" sz="1200" b="1" i="1" dirty="0">
                <a:latin typeface="+mn-lt"/>
                <a:cs typeface="Arial"/>
              </a:rPr>
              <a:t>Racial</a:t>
            </a:r>
            <a:r>
              <a:rPr lang="en-US" sz="1200" b="1" i="1" spc="-31" dirty="0">
                <a:latin typeface="+mn-lt"/>
                <a:cs typeface="Arial"/>
              </a:rPr>
              <a:t> </a:t>
            </a:r>
            <a:r>
              <a:rPr lang="en-US" sz="1200" b="1" i="1" dirty="0">
                <a:latin typeface="+mn-lt"/>
                <a:cs typeface="Arial"/>
              </a:rPr>
              <a:t>and</a:t>
            </a:r>
            <a:r>
              <a:rPr lang="en-US" sz="1200" b="1" i="1" spc="-31" dirty="0">
                <a:latin typeface="+mn-lt"/>
                <a:cs typeface="Arial"/>
              </a:rPr>
              <a:t> </a:t>
            </a:r>
            <a:r>
              <a:rPr lang="en-US" sz="1200" b="1" i="1" dirty="0">
                <a:latin typeface="+mn-lt"/>
                <a:cs typeface="Arial"/>
              </a:rPr>
              <a:t>Ethnic</a:t>
            </a:r>
            <a:r>
              <a:rPr lang="en-US" sz="1200" b="1" i="1" spc="-27" dirty="0">
                <a:latin typeface="+mn-lt"/>
                <a:cs typeface="Arial"/>
              </a:rPr>
              <a:t> </a:t>
            </a:r>
            <a:r>
              <a:rPr lang="en-US" sz="1200" b="1" i="1" spc="-7" dirty="0">
                <a:latin typeface="+mn-lt"/>
                <a:cs typeface="Arial"/>
              </a:rPr>
              <a:t>Groups</a:t>
            </a:r>
            <a:endParaRPr lang="en-US" sz="1200" dirty="0">
              <a:latin typeface="+mn-lt"/>
              <a:cs typeface="Arial"/>
            </a:endParaRPr>
          </a:p>
          <a:p>
            <a:pPr marL="180108" marR="3464" indent="-171450">
              <a:buSzPct val="116666"/>
              <a:tabLst>
                <a:tab pos="164085" algn="l"/>
                <a:tab pos="164518" algn="l"/>
              </a:tabLst>
            </a:pP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people</a:t>
            </a:r>
            <a:r>
              <a:rPr lang="en-US" sz="1200" spc="-7" dirty="0">
                <a:latin typeface="+mn-lt"/>
                <a:cs typeface="Times New Roman"/>
              </a:rPr>
              <a:t> </a:t>
            </a:r>
            <a:r>
              <a:rPr lang="en-US" sz="1200" dirty="0">
                <a:latin typeface="+mn-lt"/>
                <a:cs typeface="Times New Roman"/>
              </a:rPr>
              <a:t>treated</a:t>
            </a:r>
            <a:r>
              <a:rPr lang="en-US" sz="1200" spc="-10"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SUD</a:t>
            </a:r>
            <a:r>
              <a:rPr lang="en-US" sz="1200" spc="-7" dirty="0">
                <a:latin typeface="+mn-lt"/>
                <a:cs typeface="Times New Roman"/>
              </a:rPr>
              <a:t> </a:t>
            </a:r>
            <a:r>
              <a:rPr lang="en-US" sz="1200" dirty="0">
                <a:latin typeface="+mn-lt"/>
                <a:cs typeface="Times New Roman"/>
              </a:rPr>
              <a:t>who</a:t>
            </a:r>
            <a:r>
              <a:rPr lang="en-US" sz="1200" spc="-7" dirty="0">
                <a:latin typeface="+mn-lt"/>
                <a:cs typeface="Times New Roman"/>
              </a:rPr>
              <a:t> </a:t>
            </a:r>
            <a:r>
              <a:rPr lang="en-US" sz="1200" dirty="0">
                <a:latin typeface="+mn-lt"/>
                <a:cs typeface="Times New Roman"/>
              </a:rPr>
              <a:t>completed</a:t>
            </a:r>
            <a:r>
              <a:rPr lang="en-US" sz="1200" spc="-3" dirty="0">
                <a:latin typeface="+mn-lt"/>
                <a:cs typeface="Times New Roman"/>
              </a:rPr>
              <a:t> </a:t>
            </a:r>
            <a:r>
              <a:rPr lang="en-US" sz="1200" dirty="0">
                <a:latin typeface="+mn-lt"/>
                <a:cs typeface="Times New Roman"/>
              </a:rPr>
              <a:t>their</a:t>
            </a:r>
            <a:r>
              <a:rPr lang="en-US" sz="1200" spc="-7" dirty="0">
                <a:latin typeface="+mn-lt"/>
                <a:cs typeface="Times New Roman"/>
              </a:rPr>
              <a:t> </a:t>
            </a:r>
            <a:r>
              <a:rPr lang="en-US" sz="1200" dirty="0">
                <a:latin typeface="+mn-lt"/>
                <a:cs typeface="Times New Roman"/>
              </a:rPr>
              <a:t>treatment</a:t>
            </a:r>
            <a:r>
              <a:rPr lang="en-US" sz="1200" spc="-10"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below</a:t>
            </a:r>
            <a:r>
              <a:rPr lang="en-US" sz="1200" spc="-7" dirty="0">
                <a:latin typeface="+mn-lt"/>
                <a:cs typeface="Times New Roman"/>
              </a:rPr>
              <a:t> </a:t>
            </a:r>
            <a:r>
              <a:rPr lang="en-US" sz="1200" dirty="0">
                <a:latin typeface="+mn-lt"/>
                <a:cs typeface="Times New Roman"/>
              </a:rPr>
              <a:t>50%</a:t>
            </a:r>
            <a:r>
              <a:rPr lang="en-US" sz="1200" spc="-3" dirty="0">
                <a:latin typeface="+mn-lt"/>
                <a:cs typeface="Times New Roman"/>
              </a:rPr>
              <a:t> </a:t>
            </a:r>
            <a:r>
              <a:rPr lang="en-US" sz="1200" spc="-17" dirty="0">
                <a:latin typeface="+mn-lt"/>
                <a:cs typeface="Times New Roman"/>
              </a:rPr>
              <a:t>for </a:t>
            </a:r>
            <a:r>
              <a:rPr lang="en-US" sz="1200" dirty="0">
                <a:latin typeface="+mn-lt"/>
                <a:cs typeface="Times New Roman"/>
              </a:rPr>
              <a:t>all</a:t>
            </a:r>
            <a:r>
              <a:rPr lang="en-US" sz="1200" spc="-10" dirty="0">
                <a:latin typeface="+mn-lt"/>
                <a:cs typeface="Times New Roman"/>
              </a:rPr>
              <a:t> </a:t>
            </a:r>
            <a:r>
              <a:rPr lang="en-US" sz="1200" dirty="0">
                <a:latin typeface="+mn-lt"/>
                <a:cs typeface="Times New Roman"/>
              </a:rPr>
              <a:t>racial/ethnic</a:t>
            </a:r>
            <a:r>
              <a:rPr lang="en-US" sz="1200" spc="-3" dirty="0">
                <a:latin typeface="+mn-lt"/>
                <a:cs typeface="Times New Roman"/>
              </a:rPr>
              <a:t> </a:t>
            </a:r>
            <a:r>
              <a:rPr lang="en-US" sz="1200" dirty="0">
                <a:latin typeface="+mn-lt"/>
                <a:cs typeface="Times New Roman"/>
              </a:rPr>
              <a:t>groups</a:t>
            </a:r>
            <a:r>
              <a:rPr lang="en-US" sz="1200" spc="-7"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7" dirty="0">
                <a:latin typeface="+mn-lt"/>
                <a:cs typeface="Times New Roman"/>
              </a:rPr>
              <a:t>4).</a:t>
            </a:r>
            <a:endParaRPr lang="en-US" sz="1200" dirty="0">
              <a:latin typeface="+mn-lt"/>
              <a:cs typeface="Times New Roman"/>
            </a:endParaRPr>
          </a:p>
          <a:p>
            <a:pPr marL="180108" marR="173177" indent="-171450">
              <a:buSzPct val="116666"/>
              <a:tabLst>
                <a:tab pos="164085" algn="l"/>
                <a:tab pos="164518" algn="l"/>
              </a:tabLst>
            </a:pPr>
            <a:r>
              <a:rPr lang="en-US" sz="1200" spc="-7" dirty="0">
                <a:latin typeface="+mn-lt"/>
                <a:cs typeface="Times New Roman"/>
              </a:rPr>
              <a:t>Non-</a:t>
            </a:r>
            <a:r>
              <a:rPr lang="en-US" sz="1200" dirty="0">
                <a:latin typeface="+mn-lt"/>
                <a:cs typeface="Times New Roman"/>
              </a:rPr>
              <a:t>Hispanic</a:t>
            </a:r>
            <a:r>
              <a:rPr lang="en-US" sz="1200" spc="-7" dirty="0">
                <a:latin typeface="+mn-lt"/>
                <a:cs typeface="Times New Roman"/>
              </a:rPr>
              <a:t> </a:t>
            </a:r>
            <a:r>
              <a:rPr lang="en-US" sz="1200" dirty="0">
                <a:latin typeface="+mn-lt"/>
                <a:cs typeface="Times New Roman"/>
              </a:rPr>
              <a:t>NHPI</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had</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lowest</a:t>
            </a:r>
            <a:r>
              <a:rPr lang="en-US" sz="1200" spc="-3"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who</a:t>
            </a:r>
            <a:r>
              <a:rPr lang="en-US" sz="1200" spc="-3" dirty="0">
                <a:latin typeface="+mn-lt"/>
                <a:cs typeface="Times New Roman"/>
              </a:rPr>
              <a:t> </a:t>
            </a:r>
            <a:r>
              <a:rPr lang="en-US" sz="1200" dirty="0">
                <a:latin typeface="+mn-lt"/>
                <a:cs typeface="Times New Roman"/>
              </a:rPr>
              <a:t>completed</a:t>
            </a:r>
            <a:r>
              <a:rPr lang="en-US" sz="1200" spc="-3" dirty="0">
                <a:latin typeface="+mn-lt"/>
                <a:cs typeface="Times New Roman"/>
              </a:rPr>
              <a:t> </a:t>
            </a:r>
            <a:r>
              <a:rPr lang="en-US" sz="1200" dirty="0">
                <a:latin typeface="+mn-lt"/>
                <a:cs typeface="Times New Roman"/>
              </a:rPr>
              <a:t>treatment</a:t>
            </a:r>
            <a:r>
              <a:rPr lang="en-US" sz="1200" spc="-3" dirty="0">
                <a:latin typeface="+mn-lt"/>
                <a:cs typeface="Times New Roman"/>
              </a:rPr>
              <a:t> </a:t>
            </a:r>
            <a:r>
              <a:rPr lang="en-US" sz="1200" spc="-7" dirty="0">
                <a:latin typeface="+mn-lt"/>
                <a:cs typeface="Times New Roman"/>
              </a:rPr>
              <a:t>(36.2%) </a:t>
            </a:r>
            <a:r>
              <a:rPr lang="en-US" sz="1200" dirty="0">
                <a:latin typeface="+mn-lt"/>
                <a:cs typeface="Times New Roman"/>
              </a:rPr>
              <a:t>(Figure</a:t>
            </a:r>
            <a:r>
              <a:rPr lang="en-US" sz="1200" spc="-10" dirty="0">
                <a:latin typeface="+mn-lt"/>
                <a:cs typeface="Times New Roman"/>
              </a:rPr>
              <a:t> </a:t>
            </a:r>
            <a:r>
              <a:rPr lang="en-US" sz="1200" dirty="0">
                <a:latin typeface="+mn-lt"/>
                <a:cs typeface="Times New Roman"/>
              </a:rPr>
              <a:t>4,</a:t>
            </a:r>
            <a:r>
              <a:rPr lang="en-US" sz="1200" spc="-7" dirty="0">
                <a:latin typeface="+mn-lt"/>
                <a:cs typeface="Times New Roman"/>
              </a:rPr>
              <a:t> left).</a:t>
            </a:r>
            <a:endParaRPr lang="en-US" sz="1200" dirty="0">
              <a:latin typeface="+mn-lt"/>
              <a:cs typeface="Times New Roman"/>
            </a:endParaRPr>
          </a:p>
          <a:p>
            <a:pPr marL="180108" marR="205215" indent="-171450">
              <a:buSzPct val="116666"/>
              <a:tabLst>
                <a:tab pos="164085" algn="l"/>
                <a:tab pos="164518" algn="l"/>
              </a:tabLst>
            </a:pP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43.2%</a:t>
            </a:r>
            <a:r>
              <a:rPr lang="en-US" sz="1200" spc="-3" dirty="0">
                <a:latin typeface="+mn-lt"/>
                <a:cs typeface="Times New Roman"/>
              </a:rPr>
              <a:t> </a:t>
            </a:r>
            <a:r>
              <a:rPr lang="en-US" sz="1200" dirty="0">
                <a:latin typeface="+mn-lt"/>
                <a:cs typeface="Times New Roman"/>
              </a:rPr>
              <a:t>of Hispanic</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of all</a:t>
            </a:r>
            <a:r>
              <a:rPr lang="en-US" sz="1200" spc="-3" dirty="0">
                <a:latin typeface="+mn-lt"/>
                <a:cs typeface="Times New Roman"/>
              </a:rPr>
              <a:t> </a:t>
            </a:r>
            <a:r>
              <a:rPr lang="en-US" sz="1200" dirty="0">
                <a:latin typeface="+mn-lt"/>
                <a:cs typeface="Times New Roman"/>
              </a:rPr>
              <a:t>races</a:t>
            </a:r>
            <a:r>
              <a:rPr lang="en-US" sz="1200" spc="-3" dirty="0">
                <a:latin typeface="+mn-lt"/>
                <a:cs typeface="Times New Roman"/>
              </a:rPr>
              <a:t> </a:t>
            </a:r>
            <a:r>
              <a:rPr lang="en-US" sz="1200" dirty="0">
                <a:latin typeface="+mn-lt"/>
                <a:cs typeface="Times New Roman"/>
              </a:rPr>
              <a:t>age 12</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over treated</a:t>
            </a:r>
            <a:r>
              <a:rPr lang="en-US" sz="1200" spc="-10"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substance </a:t>
            </a:r>
            <a:r>
              <a:rPr lang="en-US" sz="1200" spc="-17" dirty="0">
                <a:latin typeface="+mn-lt"/>
                <a:cs typeface="Times New Roman"/>
              </a:rPr>
              <a:t>use </a:t>
            </a:r>
            <a:r>
              <a:rPr lang="en-US" sz="1200" dirty="0">
                <a:latin typeface="+mn-lt"/>
                <a:cs typeface="Times New Roman"/>
              </a:rPr>
              <a:t>disorder</a:t>
            </a:r>
            <a:r>
              <a:rPr lang="en-US" sz="1200" spc="-14" dirty="0">
                <a:latin typeface="+mn-lt"/>
                <a:cs typeface="Times New Roman"/>
              </a:rPr>
              <a:t> </a:t>
            </a:r>
            <a:r>
              <a:rPr lang="en-US" sz="1200" dirty="0">
                <a:latin typeface="+mn-lt"/>
                <a:cs typeface="Times New Roman"/>
              </a:rPr>
              <a:t>completed</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treatment</a:t>
            </a:r>
            <a:r>
              <a:rPr lang="en-US" sz="1200" spc="-7" dirty="0">
                <a:latin typeface="+mn-lt"/>
                <a:cs typeface="Times New Roman"/>
              </a:rPr>
              <a:t> </a:t>
            </a:r>
            <a:r>
              <a:rPr lang="en-US" sz="1200" dirty="0">
                <a:latin typeface="+mn-lt"/>
                <a:cs typeface="Times New Roman"/>
              </a:rPr>
              <a:t>course</a:t>
            </a:r>
            <a:r>
              <a:rPr lang="en-US" sz="1200" spc="-3" dirty="0">
                <a:latin typeface="+mn-lt"/>
                <a:cs typeface="Times New Roman"/>
              </a:rPr>
              <a:t> </a:t>
            </a:r>
            <a:r>
              <a:rPr lang="en-US" sz="1200" dirty="0">
                <a:latin typeface="+mn-lt"/>
                <a:cs typeface="Times New Roman"/>
              </a:rPr>
              <a:t>but</a:t>
            </a:r>
            <a:r>
              <a:rPr lang="en-US" sz="1200" spc="-7"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varied</a:t>
            </a:r>
            <a:r>
              <a:rPr lang="en-US" sz="1200" spc="-7" dirty="0">
                <a:latin typeface="+mn-lt"/>
                <a:cs typeface="Times New Roman"/>
              </a:rPr>
              <a:t> </a:t>
            </a:r>
            <a:r>
              <a:rPr lang="en-US" sz="1200" dirty="0">
                <a:latin typeface="+mn-lt"/>
                <a:cs typeface="Times New Roman"/>
              </a:rPr>
              <a:t>by</a:t>
            </a:r>
            <a:r>
              <a:rPr lang="en-US" sz="1200" spc="-3" dirty="0">
                <a:latin typeface="+mn-lt"/>
                <a:cs typeface="Times New Roman"/>
              </a:rPr>
              <a:t> </a:t>
            </a:r>
            <a:r>
              <a:rPr lang="en-US" sz="1200" spc="-7" dirty="0">
                <a:latin typeface="+mn-lt"/>
                <a:cs typeface="Times New Roman"/>
              </a:rPr>
              <a:t>subgroup:</a:t>
            </a:r>
            <a:endParaRPr lang="en-US" sz="1200" dirty="0">
              <a:latin typeface="+mn-lt"/>
              <a:cs typeface="Times New Roman"/>
            </a:endParaRPr>
          </a:p>
          <a:p>
            <a:pPr marL="335968" lvl="1" indent="-171450">
              <a:buClr>
                <a:srgbClr val="005EB8"/>
              </a:buClr>
              <a:buSzPct val="83333"/>
              <a:tabLst>
                <a:tab pos="319945" algn="l"/>
                <a:tab pos="320378" algn="l"/>
              </a:tabLst>
            </a:pPr>
            <a:r>
              <a:rPr lang="en-US" sz="1200" dirty="0">
                <a:latin typeface="+mn-lt"/>
                <a:cs typeface="Times New Roman"/>
              </a:rPr>
              <a:t>Mexican</a:t>
            </a:r>
            <a:r>
              <a:rPr lang="en-US" sz="1200" spc="-7"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spc="-7" dirty="0">
                <a:latin typeface="+mn-lt"/>
                <a:cs typeface="Times New Roman"/>
              </a:rPr>
              <a:t>36.3%,</a:t>
            </a:r>
            <a:endParaRPr lang="en-US" sz="1200" dirty="0">
              <a:latin typeface="+mn-lt"/>
              <a:cs typeface="Times New Roman"/>
            </a:endParaRPr>
          </a:p>
          <a:p>
            <a:pPr marL="335968" lvl="1" indent="-171450">
              <a:buClr>
                <a:srgbClr val="005EB8"/>
              </a:buClr>
              <a:buSzPct val="83333"/>
              <a:tabLst>
                <a:tab pos="319945" algn="l"/>
                <a:tab pos="320378" algn="l"/>
              </a:tabLst>
            </a:pPr>
            <a:r>
              <a:rPr lang="en-US" sz="1200" dirty="0">
                <a:latin typeface="+mn-lt"/>
                <a:cs typeface="Times New Roman"/>
              </a:rPr>
              <a:t>Puerto</a:t>
            </a:r>
            <a:r>
              <a:rPr lang="en-US" sz="1200" spc="-3" dirty="0">
                <a:latin typeface="+mn-lt"/>
                <a:cs typeface="Times New Roman"/>
              </a:rPr>
              <a:t> </a:t>
            </a:r>
            <a:r>
              <a:rPr lang="en-US" sz="1200" dirty="0">
                <a:latin typeface="+mn-lt"/>
                <a:cs typeface="Times New Roman"/>
              </a:rPr>
              <a:t>Rican</a:t>
            </a:r>
            <a:r>
              <a:rPr lang="en-US" sz="1200" spc="-3" dirty="0">
                <a:latin typeface="+mn-lt"/>
                <a:cs typeface="Times New Roman"/>
              </a:rPr>
              <a:t> </a:t>
            </a:r>
            <a:r>
              <a:rPr lang="en-US" sz="1200" dirty="0">
                <a:latin typeface="+mn-lt"/>
                <a:cs typeface="Times New Roman"/>
              </a:rPr>
              <a:t>people and</a:t>
            </a:r>
            <a:r>
              <a:rPr lang="en-US" sz="1200" spc="-10" dirty="0">
                <a:latin typeface="+mn-lt"/>
                <a:cs typeface="Times New Roman"/>
              </a:rPr>
              <a:t> </a:t>
            </a:r>
            <a:r>
              <a:rPr lang="en-US" sz="1200" dirty="0">
                <a:latin typeface="+mn-lt"/>
                <a:cs typeface="Times New Roman"/>
              </a:rPr>
              <a:t>Cuban people,</a:t>
            </a:r>
            <a:r>
              <a:rPr lang="en-US" sz="1200" spc="-3" dirty="0">
                <a:latin typeface="+mn-lt"/>
                <a:cs typeface="Times New Roman"/>
              </a:rPr>
              <a:t> </a:t>
            </a:r>
            <a:r>
              <a:rPr lang="en-US" sz="1200" dirty="0">
                <a:latin typeface="+mn-lt"/>
                <a:cs typeface="Times New Roman"/>
              </a:rPr>
              <a:t>45.2%, </a:t>
            </a:r>
            <a:r>
              <a:rPr lang="en-US" sz="1200" spc="-17" dirty="0">
                <a:latin typeface="+mn-lt"/>
                <a:cs typeface="Times New Roman"/>
              </a:rPr>
              <a:t>and</a:t>
            </a:r>
            <a:endParaRPr lang="en-US" sz="1200" dirty="0">
              <a:latin typeface="+mn-lt"/>
              <a:cs typeface="Times New Roman"/>
            </a:endParaRPr>
          </a:p>
          <a:p>
            <a:pPr marL="335968" lvl="1" indent="-171450">
              <a:buClr>
                <a:srgbClr val="005EB8"/>
              </a:buClr>
              <a:buSzPct val="83333"/>
              <a:tabLst>
                <a:tab pos="319945" algn="l"/>
                <a:tab pos="320378" algn="l"/>
              </a:tabLst>
            </a:pPr>
            <a:r>
              <a:rPr lang="en-US" sz="1200" dirty="0">
                <a:latin typeface="+mn-lt"/>
                <a:cs typeface="Times New Roman"/>
              </a:rPr>
              <a:t>Other</a:t>
            </a:r>
            <a:r>
              <a:rPr lang="en-US" sz="1200" spc="-3" dirty="0">
                <a:latin typeface="+mn-lt"/>
                <a:cs typeface="Times New Roman"/>
              </a:rPr>
              <a:t> </a:t>
            </a:r>
            <a:r>
              <a:rPr lang="en-US" sz="1200" dirty="0">
                <a:latin typeface="+mn-lt"/>
                <a:cs typeface="Times New Roman"/>
              </a:rPr>
              <a:t>Hispanic</a:t>
            </a:r>
            <a:r>
              <a:rPr lang="en-US" sz="1200" spc="-7" dirty="0">
                <a:latin typeface="+mn-lt"/>
                <a:cs typeface="Times New Roman"/>
              </a:rPr>
              <a:t> </a:t>
            </a:r>
            <a:r>
              <a:rPr lang="en-US" sz="1200" dirty="0">
                <a:latin typeface="+mn-lt"/>
                <a:cs typeface="Times New Roman"/>
              </a:rPr>
              <a:t>groups,</a:t>
            </a:r>
            <a:r>
              <a:rPr lang="en-US" sz="1200" spc="-7" dirty="0">
                <a:latin typeface="+mn-lt"/>
                <a:cs typeface="Times New Roman"/>
              </a:rPr>
              <a:t> </a:t>
            </a:r>
            <a:r>
              <a:rPr lang="en-US" sz="1200" dirty="0">
                <a:latin typeface="+mn-lt"/>
                <a:cs typeface="Times New Roman"/>
              </a:rPr>
              <a:t>46.5%</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4,</a:t>
            </a:r>
            <a:r>
              <a:rPr lang="en-US" sz="1200" spc="-3" dirty="0">
                <a:latin typeface="+mn-lt"/>
                <a:cs typeface="Times New Roman"/>
              </a:rPr>
              <a:t> </a:t>
            </a:r>
            <a:r>
              <a:rPr lang="en-US" sz="1200" spc="-7" dirty="0">
                <a:latin typeface="+mn-lt"/>
                <a:cs typeface="Times New Roman"/>
              </a:rPr>
              <a:t>right).</a:t>
            </a:r>
            <a:endParaRPr lang="en-US" sz="1200" dirty="0">
              <a:latin typeface="+mn-lt"/>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107</a:t>
            </a:fld>
            <a:endParaRPr lang="en-US"/>
          </a:p>
        </p:txBody>
      </p:sp>
    </p:spTree>
    <p:extLst>
      <p:ext uri="{BB962C8B-B14F-4D97-AF65-F5344CB8AC3E}">
        <p14:creationId xmlns:p14="http://schemas.microsoft.com/office/powerpoint/2010/main" val="4664181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None/>
              <a:tabLst/>
              <a:defRPr/>
            </a:pPr>
            <a:r>
              <a:rPr lang="en-US" sz="1200" b="1" i="1" dirty="0">
                <a:latin typeface="+mn-lt"/>
                <a:cs typeface="Arial"/>
              </a:rPr>
              <a:t>Increase</a:t>
            </a:r>
            <a:r>
              <a:rPr lang="en-US" sz="1200" b="1" i="1" spc="-37" dirty="0">
                <a:latin typeface="+mn-lt"/>
                <a:cs typeface="Arial"/>
              </a:rPr>
              <a:t> </a:t>
            </a:r>
            <a:r>
              <a:rPr lang="en-US" sz="1200" b="1" i="1" dirty="0">
                <a:latin typeface="+mn-lt"/>
                <a:cs typeface="Arial"/>
              </a:rPr>
              <a:t>in</a:t>
            </a:r>
            <a:r>
              <a:rPr lang="en-US" sz="1200" b="1" i="1" spc="-37" dirty="0">
                <a:latin typeface="+mn-lt"/>
                <a:cs typeface="Arial"/>
              </a:rPr>
              <a:t> </a:t>
            </a:r>
            <a:r>
              <a:rPr lang="en-US" sz="1200" b="1" i="1" spc="-7" dirty="0">
                <a:latin typeface="+mn-lt"/>
                <a:cs typeface="Arial"/>
              </a:rPr>
              <a:t>Opioid-</a:t>
            </a:r>
            <a:r>
              <a:rPr lang="en-US" sz="1200" b="1" i="1" dirty="0">
                <a:latin typeface="+mn-lt"/>
                <a:cs typeface="Arial"/>
              </a:rPr>
              <a:t>Related</a:t>
            </a:r>
            <a:r>
              <a:rPr lang="en-US" sz="1200" b="1" i="1" spc="-41" dirty="0">
                <a:latin typeface="+mn-lt"/>
                <a:cs typeface="Arial"/>
              </a:rPr>
              <a:t> </a:t>
            </a:r>
            <a:r>
              <a:rPr lang="en-US" sz="1200" b="1" i="1" dirty="0">
                <a:latin typeface="+mn-lt"/>
                <a:cs typeface="Arial"/>
              </a:rPr>
              <a:t>Hospital</a:t>
            </a:r>
            <a:r>
              <a:rPr lang="en-US" sz="1200" b="1" i="1" spc="-34" dirty="0">
                <a:latin typeface="+mn-lt"/>
                <a:cs typeface="Arial"/>
              </a:rPr>
              <a:t> </a:t>
            </a:r>
            <a:r>
              <a:rPr lang="en-US" sz="1200" b="1" i="1" dirty="0">
                <a:latin typeface="+mn-lt"/>
                <a:cs typeface="Arial"/>
              </a:rPr>
              <a:t>Stays</a:t>
            </a:r>
            <a:r>
              <a:rPr lang="en-US" sz="1200" b="1" i="1" spc="-34" dirty="0">
                <a:latin typeface="+mn-lt"/>
                <a:cs typeface="Arial"/>
              </a:rPr>
              <a:t> </a:t>
            </a:r>
            <a:r>
              <a:rPr lang="en-US" sz="1200" b="1" i="1" dirty="0">
                <a:latin typeface="+mn-lt"/>
                <a:cs typeface="Arial"/>
              </a:rPr>
              <a:t>and</a:t>
            </a:r>
            <a:r>
              <a:rPr lang="en-US" sz="1200" b="1" i="1" spc="-37" dirty="0">
                <a:latin typeface="+mn-lt"/>
                <a:cs typeface="Arial"/>
              </a:rPr>
              <a:t> </a:t>
            </a:r>
            <a:r>
              <a:rPr lang="en-US" sz="1200" b="1" i="1" dirty="0">
                <a:latin typeface="+mn-lt"/>
                <a:cs typeface="Arial"/>
              </a:rPr>
              <a:t>Emergency</a:t>
            </a:r>
            <a:r>
              <a:rPr lang="en-US" sz="1200" b="1" i="1" spc="-34" dirty="0">
                <a:latin typeface="+mn-lt"/>
                <a:cs typeface="Arial"/>
              </a:rPr>
              <a:t> </a:t>
            </a:r>
            <a:r>
              <a:rPr lang="en-US" sz="1200" b="1" i="1" spc="-7" dirty="0">
                <a:latin typeface="+mn-lt"/>
                <a:cs typeface="Arial"/>
              </a:rPr>
              <a:t>Department </a:t>
            </a:r>
            <a:r>
              <a:rPr lang="en-US" sz="1200" b="1" i="1" dirty="0">
                <a:latin typeface="+mn-lt"/>
                <a:cs typeface="Arial"/>
              </a:rPr>
              <a:t>Visits</a:t>
            </a:r>
            <a:r>
              <a:rPr lang="en-US" sz="1200" b="1" i="1" spc="-34" dirty="0">
                <a:latin typeface="+mn-lt"/>
                <a:cs typeface="Arial"/>
              </a:rPr>
              <a:t> </a:t>
            </a:r>
            <a:r>
              <a:rPr lang="en-US" sz="1200" b="1" i="1" dirty="0">
                <a:latin typeface="+mn-lt"/>
                <a:cs typeface="Arial"/>
              </a:rPr>
              <a:t>Among</a:t>
            </a:r>
            <a:r>
              <a:rPr lang="en-US" sz="1200" b="1" i="1" spc="-37" dirty="0">
                <a:latin typeface="+mn-lt"/>
                <a:cs typeface="Arial"/>
              </a:rPr>
              <a:t> </a:t>
            </a:r>
            <a:r>
              <a:rPr lang="en-US" sz="1200" b="1" i="1" dirty="0">
                <a:latin typeface="+mn-lt"/>
                <a:cs typeface="Arial"/>
              </a:rPr>
              <a:t>All</a:t>
            </a:r>
            <a:r>
              <a:rPr lang="en-US" sz="1200" b="1" i="1" spc="-27" dirty="0">
                <a:latin typeface="+mn-lt"/>
                <a:cs typeface="Arial"/>
              </a:rPr>
              <a:t> </a:t>
            </a:r>
            <a:r>
              <a:rPr lang="en-US" sz="1200" b="1" i="1" dirty="0">
                <a:latin typeface="+mn-lt"/>
                <a:cs typeface="Arial"/>
              </a:rPr>
              <a:t>Income</a:t>
            </a:r>
            <a:r>
              <a:rPr lang="en-US" sz="1200" b="1" i="1" spc="-31" dirty="0">
                <a:latin typeface="+mn-lt"/>
                <a:cs typeface="Arial"/>
              </a:rPr>
              <a:t> </a:t>
            </a:r>
            <a:r>
              <a:rPr lang="en-US" sz="1200" b="1" i="1" spc="-7" dirty="0">
                <a:latin typeface="+mn-lt"/>
                <a:cs typeface="Arial"/>
              </a:rPr>
              <a:t>Groups</a:t>
            </a:r>
            <a:endParaRPr lang="en-US" sz="1200" dirty="0">
              <a:latin typeface="+mn-lt"/>
              <a:cs typeface="Arial"/>
            </a:endParaRPr>
          </a:p>
          <a:p>
            <a:pPr marL="179676" marR="3464" indent="-171450">
              <a:buSzPct val="116666"/>
              <a:tabLst>
                <a:tab pos="164085" algn="l"/>
                <a:tab pos="164518" algn="l"/>
              </a:tabLst>
            </a:pP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2005</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2019, the</a:t>
            </a:r>
            <a:r>
              <a:rPr lang="en-US" sz="1200" spc="-7" dirty="0">
                <a:latin typeface="+mn-lt"/>
                <a:cs typeface="Times New Roman"/>
              </a:rPr>
              <a:t> </a:t>
            </a:r>
            <a:r>
              <a:rPr lang="en-US" sz="1200" dirty="0">
                <a:latin typeface="+mn-lt"/>
                <a:cs typeface="Times New Roman"/>
              </a:rPr>
              <a:t>hospitalization</a:t>
            </a:r>
            <a:r>
              <a:rPr lang="en-US" sz="1200" spc="-3" dirty="0">
                <a:latin typeface="+mn-lt"/>
                <a:cs typeface="Times New Roman"/>
              </a:rPr>
              <a:t> </a:t>
            </a:r>
            <a:r>
              <a:rPr lang="en-US" sz="1200" dirty="0">
                <a:latin typeface="+mn-lt"/>
                <a:cs typeface="Times New Roman"/>
              </a:rPr>
              <a:t>rate</a:t>
            </a:r>
            <a:r>
              <a:rPr lang="en-US" sz="1200" spc="-7" dirty="0">
                <a:latin typeface="+mn-lt"/>
                <a:cs typeface="Times New Roman"/>
              </a:rPr>
              <a:t> </a:t>
            </a:r>
            <a:r>
              <a:rPr lang="en-US" sz="1200" dirty="0">
                <a:latin typeface="+mn-lt"/>
                <a:cs typeface="Times New Roman"/>
              </a:rPr>
              <a:t>related to</a:t>
            </a:r>
            <a:r>
              <a:rPr lang="en-US" sz="1200" spc="-3" dirty="0">
                <a:latin typeface="+mn-lt"/>
                <a:cs typeface="Times New Roman"/>
              </a:rPr>
              <a:t> </a:t>
            </a:r>
            <a:r>
              <a:rPr lang="en-US" sz="1200" dirty="0">
                <a:latin typeface="+mn-lt"/>
                <a:cs typeface="Times New Roman"/>
              </a:rPr>
              <a:t>opioid</a:t>
            </a:r>
            <a:r>
              <a:rPr lang="en-US" sz="1200" spc="-10" dirty="0">
                <a:latin typeface="+mn-lt"/>
                <a:cs typeface="Times New Roman"/>
              </a:rPr>
              <a:t> </a:t>
            </a:r>
            <a:r>
              <a:rPr lang="en-US" sz="1200" dirty="0">
                <a:latin typeface="+mn-lt"/>
                <a:cs typeface="Times New Roman"/>
              </a:rPr>
              <a:t>use</a:t>
            </a:r>
            <a:r>
              <a:rPr lang="en-US" sz="1200" spc="-3" dirty="0">
                <a:latin typeface="+mn-lt"/>
                <a:cs typeface="Times New Roman"/>
              </a:rPr>
              <a:t> </a:t>
            </a:r>
            <a:r>
              <a:rPr lang="en-US" sz="1200" dirty="0">
                <a:latin typeface="+mn-lt"/>
                <a:cs typeface="Times New Roman"/>
              </a:rPr>
              <a:t>doubled</a:t>
            </a:r>
            <a:r>
              <a:rPr lang="en-US" sz="1200" spc="-7" dirty="0">
                <a:latin typeface="+mn-lt"/>
                <a:cs typeface="Times New Roman"/>
              </a:rPr>
              <a:t> </a:t>
            </a:r>
            <a:r>
              <a:rPr lang="en-US" sz="1200" dirty="0">
                <a:latin typeface="+mn-lt"/>
                <a:cs typeface="Times New Roman"/>
              </a:rPr>
              <a:t>overall</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for </a:t>
            </a:r>
            <a:r>
              <a:rPr lang="en-US" sz="1200" spc="-17" dirty="0">
                <a:latin typeface="+mn-lt"/>
                <a:cs typeface="Times New Roman"/>
              </a:rPr>
              <a:t>all </a:t>
            </a:r>
            <a:r>
              <a:rPr lang="en-US" sz="1200" dirty="0">
                <a:latin typeface="+mn-lt"/>
                <a:cs typeface="Times New Roman"/>
              </a:rPr>
              <a:t>income</a:t>
            </a:r>
            <a:r>
              <a:rPr lang="en-US" sz="1200" spc="-10" dirty="0">
                <a:latin typeface="+mn-lt"/>
                <a:cs typeface="Times New Roman"/>
              </a:rPr>
              <a:t> </a:t>
            </a:r>
            <a:r>
              <a:rPr lang="en-US" sz="1200" dirty="0">
                <a:latin typeface="+mn-lt"/>
                <a:cs typeface="Times New Roman"/>
              </a:rPr>
              <a:t>groups</a:t>
            </a:r>
            <a:r>
              <a:rPr lang="en-US" sz="1200" spc="-3" dirty="0">
                <a:latin typeface="+mn-lt"/>
                <a:cs typeface="Times New Roman"/>
              </a:rPr>
              <a:t> </a:t>
            </a:r>
            <a:r>
              <a:rPr lang="en-US" sz="1200" dirty="0">
                <a:latin typeface="+mn-lt"/>
                <a:cs typeface="Times New Roman"/>
              </a:rPr>
              <a:t>(Figure 5).</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overall 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hospital inpatient</a:t>
            </a:r>
            <a:r>
              <a:rPr lang="en-US" sz="1200" spc="-3" dirty="0">
                <a:latin typeface="+mn-lt"/>
                <a:cs typeface="Times New Roman"/>
              </a:rPr>
              <a:t> </a:t>
            </a:r>
            <a:r>
              <a:rPr lang="en-US" sz="1200" dirty="0">
                <a:latin typeface="+mn-lt"/>
                <a:cs typeface="Times New Roman"/>
              </a:rPr>
              <a:t>stays</a:t>
            </a:r>
            <a:r>
              <a:rPr lang="en-US" sz="1200" spc="-7" dirty="0">
                <a:latin typeface="+mn-lt"/>
                <a:cs typeface="Times New Roman"/>
              </a:rPr>
              <a:t> </a:t>
            </a:r>
            <a:r>
              <a:rPr lang="en-US" sz="1200" dirty="0">
                <a:latin typeface="+mn-lt"/>
                <a:cs typeface="Times New Roman"/>
              </a:rPr>
              <a:t>involving </a:t>
            </a:r>
            <a:r>
              <a:rPr lang="en-US" sz="1200" spc="-7" dirty="0">
                <a:latin typeface="+mn-lt"/>
                <a:cs typeface="Times New Roman"/>
              </a:rPr>
              <a:t>opioid-related </a:t>
            </a:r>
            <a:r>
              <a:rPr lang="en-US" sz="1200" dirty="0">
                <a:latin typeface="+mn-lt"/>
                <a:cs typeface="Times New Roman"/>
              </a:rPr>
              <a:t>diagnoses</a:t>
            </a:r>
            <a:r>
              <a:rPr lang="en-US" sz="1200" spc="-14"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136.8</a:t>
            </a:r>
            <a:r>
              <a:rPr lang="en-US" sz="1200" spc="-3" dirty="0">
                <a:latin typeface="+mn-lt"/>
                <a:cs typeface="Times New Roman"/>
              </a:rPr>
              <a:t> </a:t>
            </a:r>
            <a:r>
              <a:rPr lang="en-US" sz="1200" dirty="0">
                <a:latin typeface="+mn-lt"/>
                <a:cs typeface="Times New Roman"/>
              </a:rPr>
              <a:t>per</a:t>
            </a:r>
            <a:r>
              <a:rPr lang="en-US" sz="1200" spc="-7"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275.0</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 </a:t>
            </a:r>
            <a:r>
              <a:rPr lang="en-US" sz="1200" spc="-7" dirty="0">
                <a:latin typeface="+mn-lt"/>
                <a:cs typeface="Times New Roman"/>
              </a:rPr>
              <a:t>population.</a:t>
            </a:r>
            <a:endParaRPr lang="en-US" sz="1200" dirty="0">
              <a:latin typeface="+mn-lt"/>
              <a:cs typeface="Times New Roman"/>
            </a:endParaRPr>
          </a:p>
          <a:p>
            <a:pPr marL="180108" marR="83990" indent="-171450">
              <a:buSzPct val="116666"/>
              <a:tabLst>
                <a:tab pos="164085" algn="l"/>
                <a:tab pos="164518" algn="l"/>
              </a:tabLst>
            </a:pP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2005</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2019, among</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 lowest</a:t>
            </a:r>
            <a:r>
              <a:rPr lang="en-US" sz="1200" spc="-3" dirty="0">
                <a:latin typeface="+mn-lt"/>
                <a:cs typeface="Times New Roman"/>
              </a:rPr>
              <a:t> </a:t>
            </a:r>
            <a:r>
              <a:rPr lang="en-US" sz="1200" dirty="0">
                <a:latin typeface="+mn-lt"/>
                <a:cs typeface="Times New Roman"/>
              </a:rPr>
              <a:t>income</a:t>
            </a:r>
            <a:r>
              <a:rPr lang="en-US" sz="1200" spc="-3" dirty="0">
                <a:latin typeface="+mn-lt"/>
                <a:cs typeface="Times New Roman"/>
              </a:rPr>
              <a:t> </a:t>
            </a:r>
            <a:r>
              <a:rPr lang="en-US" sz="1200" dirty="0">
                <a:latin typeface="+mn-lt"/>
                <a:cs typeface="Times New Roman"/>
              </a:rPr>
              <a:t>group,</a:t>
            </a:r>
            <a:r>
              <a:rPr lang="en-US" sz="1200" spc="-3" dirty="0">
                <a:latin typeface="+mn-lt"/>
                <a:cs typeface="Times New Roman"/>
              </a:rPr>
              <a:t> </a:t>
            </a:r>
            <a:r>
              <a:rPr lang="en-US" sz="1200" dirty="0">
                <a:latin typeface="+mn-lt"/>
                <a:cs typeface="Times New Roman"/>
              </a:rPr>
              <a:t>the rate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hospital </a:t>
            </a:r>
            <a:r>
              <a:rPr lang="en-US" sz="1200" spc="-7" dirty="0">
                <a:latin typeface="+mn-lt"/>
                <a:cs typeface="Times New Roman"/>
              </a:rPr>
              <a:t>inpatient </a:t>
            </a:r>
            <a:r>
              <a:rPr lang="en-US" sz="1200" dirty="0">
                <a:latin typeface="+mn-lt"/>
                <a:cs typeface="Times New Roman"/>
              </a:rPr>
              <a:t>stays</a:t>
            </a:r>
            <a:r>
              <a:rPr lang="en-US" sz="1200" spc="-10" dirty="0">
                <a:latin typeface="+mn-lt"/>
                <a:cs typeface="Times New Roman"/>
              </a:rPr>
              <a:t> </a:t>
            </a:r>
            <a:r>
              <a:rPr lang="en-US" sz="1200" dirty="0">
                <a:latin typeface="+mn-lt"/>
                <a:cs typeface="Times New Roman"/>
              </a:rPr>
              <a:t>involving </a:t>
            </a:r>
            <a:r>
              <a:rPr lang="en-US" sz="1200" spc="-7" dirty="0">
                <a:latin typeface="+mn-lt"/>
                <a:cs typeface="Times New Roman"/>
              </a:rPr>
              <a:t>opioid-</a:t>
            </a:r>
            <a:r>
              <a:rPr lang="en-US" sz="1200" dirty="0">
                <a:latin typeface="+mn-lt"/>
                <a:cs typeface="Times New Roman"/>
              </a:rPr>
              <a:t>related diagnoses</a:t>
            </a:r>
            <a:r>
              <a:rPr lang="en-US" sz="1200" spc="-3" dirty="0">
                <a:latin typeface="+mn-lt"/>
                <a:cs typeface="Times New Roman"/>
              </a:rPr>
              <a:t> </a:t>
            </a:r>
            <a:r>
              <a:rPr lang="en-US" sz="1200" dirty="0">
                <a:latin typeface="+mn-lt"/>
                <a:cs typeface="Times New Roman"/>
              </a:rPr>
              <a:t>increased from 179.6</a:t>
            </a:r>
            <a:r>
              <a:rPr lang="en-US" sz="1200" spc="-3" dirty="0">
                <a:latin typeface="+mn-lt"/>
                <a:cs typeface="Times New Roman"/>
              </a:rPr>
              <a:t> </a:t>
            </a:r>
            <a:r>
              <a:rPr lang="en-US" sz="1200" dirty="0">
                <a:latin typeface="+mn-lt"/>
                <a:cs typeface="Times New Roman"/>
              </a:rPr>
              <a:t>per 100,000 population</a:t>
            </a:r>
            <a:r>
              <a:rPr lang="en-US" sz="1200" spc="-7" dirty="0">
                <a:latin typeface="+mn-lt"/>
                <a:cs typeface="Times New Roman"/>
              </a:rPr>
              <a:t> </a:t>
            </a:r>
            <a:r>
              <a:rPr lang="en-US" sz="1200" spc="-17" dirty="0">
                <a:latin typeface="+mn-lt"/>
                <a:cs typeface="Times New Roman"/>
              </a:rPr>
              <a:t>to </a:t>
            </a:r>
            <a:r>
              <a:rPr lang="en-US" sz="1200" dirty="0">
                <a:latin typeface="+mn-lt"/>
                <a:cs typeface="Times New Roman"/>
              </a:rPr>
              <a:t>359.9</a:t>
            </a:r>
            <a:r>
              <a:rPr lang="en-US" sz="1200" spc="-10"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 </a:t>
            </a:r>
            <a:r>
              <a:rPr lang="en-US" sz="1200" spc="-7" dirty="0">
                <a:latin typeface="+mn-lt"/>
                <a:cs typeface="Times New Roman"/>
              </a:rPr>
              <a:t>population.</a:t>
            </a:r>
            <a:endParaRPr lang="en-US" sz="1200" dirty="0">
              <a:latin typeface="+mn-lt"/>
              <a:cs typeface="Times New Roman"/>
            </a:endParaRPr>
          </a:p>
          <a:p>
            <a:pPr marL="180108" marR="67106" indent="-171450">
              <a:buSzPct val="116666"/>
              <a:tabLst>
                <a:tab pos="164085" algn="l"/>
                <a:tab pos="164518" algn="l"/>
              </a:tabLst>
            </a:pP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2005</a:t>
            </a:r>
            <a:r>
              <a:rPr lang="en-US" sz="1200" spc="-3" dirty="0">
                <a:latin typeface="+mn-lt"/>
                <a:cs typeface="Times New Roman"/>
              </a:rPr>
              <a:t> </a:t>
            </a:r>
            <a:r>
              <a:rPr lang="en-US" sz="1200" dirty="0">
                <a:latin typeface="+mn-lt"/>
                <a:cs typeface="Times New Roman"/>
              </a:rPr>
              <a:t>to 2019,</a:t>
            </a:r>
            <a:r>
              <a:rPr lang="en-US" sz="1200" spc="-3" dirty="0">
                <a:latin typeface="+mn-lt"/>
                <a:cs typeface="Times New Roman"/>
              </a:rPr>
              <a:t> </a:t>
            </a:r>
            <a:r>
              <a:rPr lang="en-US" sz="1200" dirty="0">
                <a:latin typeface="+mn-lt"/>
                <a:cs typeface="Times New Roman"/>
              </a:rPr>
              <a:t>among</a:t>
            </a:r>
            <a:r>
              <a:rPr lang="en-US" sz="1200" spc="-3" dirty="0">
                <a:latin typeface="+mn-lt"/>
                <a:cs typeface="Times New Roman"/>
              </a:rPr>
              <a:t> </a:t>
            </a:r>
            <a:r>
              <a:rPr lang="en-US" sz="1200" dirty="0">
                <a:latin typeface="+mn-lt"/>
                <a:cs typeface="Times New Roman"/>
              </a:rPr>
              <a:t>people in</a:t>
            </a:r>
            <a:r>
              <a:rPr lang="en-US" sz="1200" spc="-10" dirty="0">
                <a:latin typeface="+mn-lt"/>
                <a:cs typeface="Times New Roman"/>
              </a:rPr>
              <a:t> </a:t>
            </a:r>
            <a:r>
              <a:rPr lang="en-US" sz="1200" dirty="0">
                <a:latin typeface="+mn-lt"/>
                <a:cs typeface="Times New Roman"/>
              </a:rPr>
              <a:t>the second</a:t>
            </a:r>
            <a:r>
              <a:rPr lang="en-US" sz="1200" spc="-10" dirty="0">
                <a:latin typeface="+mn-lt"/>
                <a:cs typeface="Times New Roman"/>
              </a:rPr>
              <a:t> </a:t>
            </a:r>
            <a:r>
              <a:rPr lang="en-US" sz="1200" dirty="0">
                <a:latin typeface="+mn-lt"/>
                <a:cs typeface="Times New Roman"/>
              </a:rPr>
              <a:t>income group,</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rate of</a:t>
            </a:r>
            <a:r>
              <a:rPr lang="en-US" sz="1200" spc="-7" dirty="0">
                <a:latin typeface="+mn-lt"/>
                <a:cs typeface="Times New Roman"/>
              </a:rPr>
              <a:t> </a:t>
            </a:r>
            <a:r>
              <a:rPr lang="en-US" sz="1200" dirty="0">
                <a:latin typeface="+mn-lt"/>
                <a:cs typeface="Times New Roman"/>
              </a:rPr>
              <a:t>hospital </a:t>
            </a:r>
            <a:r>
              <a:rPr lang="en-US" sz="1200" spc="-7" dirty="0">
                <a:latin typeface="+mn-lt"/>
                <a:cs typeface="Times New Roman"/>
              </a:rPr>
              <a:t>inpatient </a:t>
            </a:r>
            <a:r>
              <a:rPr lang="en-US" sz="1200" dirty="0">
                <a:latin typeface="+mn-lt"/>
                <a:cs typeface="Times New Roman"/>
              </a:rPr>
              <a:t>stays</a:t>
            </a:r>
            <a:r>
              <a:rPr lang="en-US" sz="1200" spc="-10" dirty="0">
                <a:latin typeface="+mn-lt"/>
                <a:cs typeface="Times New Roman"/>
              </a:rPr>
              <a:t> </a:t>
            </a:r>
            <a:r>
              <a:rPr lang="en-US" sz="1200" dirty="0">
                <a:latin typeface="+mn-lt"/>
                <a:cs typeface="Times New Roman"/>
              </a:rPr>
              <a:t>involving </a:t>
            </a:r>
            <a:r>
              <a:rPr lang="en-US" sz="1200" spc="-7" dirty="0">
                <a:latin typeface="+mn-lt"/>
                <a:cs typeface="Times New Roman"/>
              </a:rPr>
              <a:t>opioid-</a:t>
            </a:r>
            <a:r>
              <a:rPr lang="en-US" sz="1200" dirty="0">
                <a:latin typeface="+mn-lt"/>
                <a:cs typeface="Times New Roman"/>
              </a:rPr>
              <a:t>related diagnoses</a:t>
            </a:r>
            <a:r>
              <a:rPr lang="en-US" sz="1200" spc="-3" dirty="0">
                <a:latin typeface="+mn-lt"/>
                <a:cs typeface="Times New Roman"/>
              </a:rPr>
              <a:t> </a:t>
            </a:r>
            <a:r>
              <a:rPr lang="en-US" sz="1200" dirty="0">
                <a:latin typeface="+mn-lt"/>
                <a:cs typeface="Times New Roman"/>
              </a:rPr>
              <a:t>increased from 125.5</a:t>
            </a:r>
            <a:r>
              <a:rPr lang="en-US" sz="1200" spc="-3" dirty="0">
                <a:latin typeface="+mn-lt"/>
                <a:cs typeface="Times New Roman"/>
              </a:rPr>
              <a:t> </a:t>
            </a:r>
            <a:r>
              <a:rPr lang="en-US" sz="1200" dirty="0">
                <a:latin typeface="+mn-lt"/>
                <a:cs typeface="Times New Roman"/>
              </a:rPr>
              <a:t>per 100,000 population</a:t>
            </a:r>
            <a:r>
              <a:rPr lang="en-US" sz="1200" spc="-7" dirty="0">
                <a:latin typeface="+mn-lt"/>
                <a:cs typeface="Times New Roman"/>
              </a:rPr>
              <a:t> </a:t>
            </a:r>
            <a:r>
              <a:rPr lang="en-US" sz="1200" spc="-17" dirty="0">
                <a:latin typeface="+mn-lt"/>
                <a:cs typeface="Times New Roman"/>
              </a:rPr>
              <a:t>to </a:t>
            </a:r>
            <a:r>
              <a:rPr lang="en-US" sz="1200" dirty="0">
                <a:latin typeface="+mn-lt"/>
                <a:cs typeface="Times New Roman"/>
              </a:rPr>
              <a:t>277.4</a:t>
            </a:r>
            <a:r>
              <a:rPr lang="en-US" sz="1200" spc="-10"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 </a:t>
            </a:r>
            <a:r>
              <a:rPr lang="en-US" sz="1200" spc="-7" dirty="0">
                <a:latin typeface="+mn-lt"/>
                <a:cs typeface="Times New Roman"/>
              </a:rPr>
              <a:t>population.</a:t>
            </a:r>
            <a:endParaRPr lang="en-US" sz="1200" dirty="0">
              <a:latin typeface="+mn-lt"/>
              <a:cs typeface="Times New Roman"/>
            </a:endParaRPr>
          </a:p>
          <a:p>
            <a:pPr marL="180108" marR="160189" indent="-171450">
              <a:buSzPct val="116666"/>
              <a:tabLst>
                <a:tab pos="164085" algn="l"/>
                <a:tab pos="164518" algn="l"/>
              </a:tabLst>
            </a:pP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2005</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among</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third</a:t>
            </a:r>
            <a:r>
              <a:rPr lang="en-US" sz="1200" spc="-3" dirty="0">
                <a:latin typeface="+mn-lt"/>
                <a:cs typeface="Times New Roman"/>
              </a:rPr>
              <a:t> </a:t>
            </a:r>
            <a:r>
              <a:rPr lang="en-US" sz="1200" dirty="0">
                <a:latin typeface="+mn-lt"/>
                <a:cs typeface="Times New Roman"/>
              </a:rPr>
              <a:t>income</a:t>
            </a:r>
            <a:r>
              <a:rPr lang="en-US" sz="1200" spc="-3" dirty="0">
                <a:latin typeface="+mn-lt"/>
                <a:cs typeface="Times New Roman"/>
              </a:rPr>
              <a:t> </a:t>
            </a:r>
            <a:r>
              <a:rPr lang="en-US" sz="1200" dirty="0">
                <a:latin typeface="+mn-lt"/>
                <a:cs typeface="Times New Roman"/>
              </a:rPr>
              <a:t>group,</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hospital </a:t>
            </a:r>
            <a:r>
              <a:rPr lang="en-US" sz="1200" spc="-7" dirty="0">
                <a:latin typeface="+mn-lt"/>
                <a:cs typeface="Times New Roman"/>
              </a:rPr>
              <a:t>inpatient </a:t>
            </a:r>
            <a:r>
              <a:rPr lang="en-US" sz="1200" dirty="0">
                <a:latin typeface="+mn-lt"/>
                <a:cs typeface="Times New Roman"/>
              </a:rPr>
              <a:t>stays</a:t>
            </a:r>
            <a:r>
              <a:rPr lang="en-US" sz="1200" spc="-10" dirty="0">
                <a:latin typeface="+mn-lt"/>
                <a:cs typeface="Times New Roman"/>
              </a:rPr>
              <a:t> </a:t>
            </a:r>
            <a:r>
              <a:rPr lang="en-US" sz="1200" dirty="0">
                <a:latin typeface="+mn-lt"/>
                <a:cs typeface="Times New Roman"/>
              </a:rPr>
              <a:t>involving </a:t>
            </a:r>
            <a:r>
              <a:rPr lang="en-US" sz="1200" spc="-7" dirty="0">
                <a:latin typeface="+mn-lt"/>
                <a:cs typeface="Times New Roman"/>
              </a:rPr>
              <a:t>opioid-</a:t>
            </a:r>
            <a:r>
              <a:rPr lang="en-US" sz="1200" dirty="0">
                <a:latin typeface="+mn-lt"/>
                <a:cs typeface="Times New Roman"/>
              </a:rPr>
              <a:t>related diagnoses</a:t>
            </a:r>
            <a:r>
              <a:rPr lang="en-US" sz="1200" spc="-3" dirty="0">
                <a:latin typeface="+mn-lt"/>
                <a:cs typeface="Times New Roman"/>
              </a:rPr>
              <a:t> </a:t>
            </a:r>
            <a:r>
              <a:rPr lang="en-US" sz="1200" dirty="0">
                <a:latin typeface="+mn-lt"/>
                <a:cs typeface="Times New Roman"/>
              </a:rPr>
              <a:t>increased from 117.2</a:t>
            </a:r>
            <a:r>
              <a:rPr lang="en-US" sz="1200" spc="-3" dirty="0">
                <a:latin typeface="+mn-lt"/>
                <a:cs typeface="Times New Roman"/>
              </a:rPr>
              <a:t> </a:t>
            </a:r>
            <a:r>
              <a:rPr lang="en-US" sz="1200" dirty="0">
                <a:latin typeface="+mn-lt"/>
                <a:cs typeface="Times New Roman"/>
              </a:rPr>
              <a:t>per 100,000 population</a:t>
            </a:r>
            <a:r>
              <a:rPr lang="en-US" sz="1200" spc="-7" dirty="0">
                <a:latin typeface="+mn-lt"/>
                <a:cs typeface="Times New Roman"/>
              </a:rPr>
              <a:t> </a:t>
            </a:r>
            <a:r>
              <a:rPr lang="en-US" sz="1200" spc="-17" dirty="0">
                <a:latin typeface="+mn-lt"/>
                <a:cs typeface="Times New Roman"/>
              </a:rPr>
              <a:t>to </a:t>
            </a:r>
            <a:r>
              <a:rPr lang="en-US" sz="1200" dirty="0">
                <a:latin typeface="+mn-lt"/>
                <a:cs typeface="Times New Roman"/>
              </a:rPr>
              <a:t>243.4</a:t>
            </a:r>
            <a:r>
              <a:rPr lang="en-US" sz="1200" spc="-10"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 </a:t>
            </a:r>
            <a:r>
              <a:rPr lang="en-US" sz="1200" spc="-7" dirty="0">
                <a:latin typeface="+mn-lt"/>
                <a:cs typeface="Times New Roman"/>
              </a:rPr>
              <a:t>population.</a:t>
            </a:r>
            <a:endParaRPr lang="en-US" sz="1200" dirty="0">
              <a:latin typeface="+mn-lt"/>
              <a:cs typeface="Times New Roman"/>
            </a:endParaRPr>
          </a:p>
          <a:p>
            <a:pPr marL="180108" marR="6927" indent="-171450">
              <a:buSzPct val="116666"/>
              <a:tabLst>
                <a:tab pos="164085" algn="l"/>
                <a:tab pos="164518" algn="l"/>
              </a:tabLst>
            </a:pP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2005</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2019, among</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 highest</a:t>
            </a:r>
            <a:r>
              <a:rPr lang="en-US" sz="1200" spc="-7" dirty="0">
                <a:latin typeface="+mn-lt"/>
                <a:cs typeface="Times New Roman"/>
              </a:rPr>
              <a:t> </a:t>
            </a:r>
            <a:r>
              <a:rPr lang="en-US" sz="1200" dirty="0">
                <a:latin typeface="+mn-lt"/>
                <a:cs typeface="Times New Roman"/>
              </a:rPr>
              <a:t>income</a:t>
            </a:r>
            <a:r>
              <a:rPr lang="en-US" sz="1200" spc="-3" dirty="0">
                <a:latin typeface="+mn-lt"/>
                <a:cs typeface="Times New Roman"/>
              </a:rPr>
              <a:t> </a:t>
            </a:r>
            <a:r>
              <a:rPr lang="en-US" sz="1200" dirty="0">
                <a:latin typeface="+mn-lt"/>
                <a:cs typeface="Times New Roman"/>
              </a:rPr>
              <a:t>group,</a:t>
            </a:r>
            <a:r>
              <a:rPr lang="en-US" sz="1200" spc="-3" dirty="0">
                <a:latin typeface="+mn-lt"/>
                <a:cs typeface="Times New Roman"/>
              </a:rPr>
              <a:t> </a:t>
            </a:r>
            <a:r>
              <a:rPr lang="en-US" sz="1200" dirty="0">
                <a:latin typeface="+mn-lt"/>
                <a:cs typeface="Times New Roman"/>
              </a:rPr>
              <a:t>the rate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hospital </a:t>
            </a:r>
            <a:r>
              <a:rPr lang="en-US" sz="1200" spc="-7" dirty="0">
                <a:latin typeface="+mn-lt"/>
                <a:cs typeface="Times New Roman"/>
              </a:rPr>
              <a:t>inpatient </a:t>
            </a:r>
            <a:r>
              <a:rPr lang="en-US" sz="1200" dirty="0">
                <a:latin typeface="+mn-lt"/>
                <a:cs typeface="Times New Roman"/>
              </a:rPr>
              <a:t>stays</a:t>
            </a:r>
            <a:r>
              <a:rPr lang="en-US" sz="1200" spc="-7" dirty="0">
                <a:latin typeface="+mn-lt"/>
                <a:cs typeface="Times New Roman"/>
              </a:rPr>
              <a:t> </a:t>
            </a:r>
            <a:r>
              <a:rPr lang="en-US" sz="1200" dirty="0">
                <a:latin typeface="+mn-lt"/>
                <a:cs typeface="Times New Roman"/>
              </a:rPr>
              <a:t>involving </a:t>
            </a:r>
            <a:r>
              <a:rPr lang="en-US" sz="1200" spc="-7" dirty="0">
                <a:latin typeface="+mn-lt"/>
                <a:cs typeface="Times New Roman"/>
              </a:rPr>
              <a:t>opioid-</a:t>
            </a:r>
            <a:r>
              <a:rPr lang="en-US" sz="1200" dirty="0">
                <a:latin typeface="+mn-lt"/>
                <a:cs typeface="Times New Roman"/>
              </a:rPr>
              <a:t>related diagnoses increased from 98.1</a:t>
            </a:r>
            <a:r>
              <a:rPr lang="en-US" sz="1200" spc="-7" dirty="0">
                <a:latin typeface="+mn-lt"/>
                <a:cs typeface="Times New Roman"/>
              </a:rPr>
              <a:t> </a:t>
            </a:r>
            <a:r>
              <a:rPr lang="en-US" sz="1200" dirty="0">
                <a:latin typeface="+mn-lt"/>
                <a:cs typeface="Times New Roman"/>
              </a:rPr>
              <a:t>per 100,000</a:t>
            </a:r>
            <a:r>
              <a:rPr lang="en-US" sz="1200" spc="-7" dirty="0">
                <a:latin typeface="+mn-lt"/>
                <a:cs typeface="Times New Roman"/>
              </a:rPr>
              <a:t> </a:t>
            </a:r>
            <a:r>
              <a:rPr lang="en-US" sz="1200" dirty="0">
                <a:latin typeface="+mn-lt"/>
                <a:cs typeface="Times New Roman"/>
              </a:rPr>
              <a:t>population to </a:t>
            </a:r>
            <a:r>
              <a:rPr lang="en-US" sz="1200" spc="-7" dirty="0">
                <a:latin typeface="+mn-lt"/>
                <a:cs typeface="Times New Roman"/>
              </a:rPr>
              <a:t>185.4 </a:t>
            </a:r>
            <a:r>
              <a:rPr lang="en-US" sz="1200" dirty="0">
                <a:latin typeface="+mn-lt"/>
                <a:cs typeface="Times New Roman"/>
              </a:rPr>
              <a:t>per 100,000</a:t>
            </a:r>
            <a:r>
              <a:rPr lang="en-US" sz="1200" spc="-7" dirty="0">
                <a:latin typeface="+mn-lt"/>
                <a:cs typeface="Times New Roman"/>
              </a:rPr>
              <a:t> population.</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108</a:t>
            </a:fld>
            <a:endParaRPr lang="en-US"/>
          </a:p>
        </p:txBody>
      </p:sp>
    </p:spTree>
    <p:extLst>
      <p:ext uri="{BB962C8B-B14F-4D97-AF65-F5344CB8AC3E}">
        <p14:creationId xmlns:p14="http://schemas.microsoft.com/office/powerpoint/2010/main" val="31934657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108" marR="80094" indent="-171450">
              <a:buSzPct val="116666"/>
              <a:tabLst>
                <a:tab pos="164085" algn="l"/>
                <a:tab pos="164518" algn="l"/>
              </a:tabLst>
            </a:pP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2005 to 2019,</a:t>
            </a:r>
            <a:r>
              <a:rPr lang="en-US" sz="1200" spc="3" dirty="0">
                <a:latin typeface="+mn-lt"/>
                <a:cs typeface="Times New Roman"/>
              </a:rPr>
              <a:t> </a:t>
            </a:r>
            <a:r>
              <a:rPr lang="en-US" sz="1200" dirty="0">
                <a:latin typeface="+mn-lt"/>
                <a:cs typeface="Times New Roman"/>
              </a:rPr>
              <a:t>emergency department visits involving </a:t>
            </a:r>
            <a:r>
              <a:rPr lang="en-US" sz="1200" spc="-7" dirty="0">
                <a:latin typeface="+mn-lt"/>
                <a:cs typeface="Times New Roman"/>
              </a:rPr>
              <a:t>opioid-</a:t>
            </a:r>
            <a:r>
              <a:rPr lang="en-US" sz="1200" dirty="0">
                <a:latin typeface="+mn-lt"/>
                <a:cs typeface="Times New Roman"/>
              </a:rPr>
              <a:t>related</a:t>
            </a:r>
            <a:r>
              <a:rPr lang="en-US" sz="1200" spc="-7" dirty="0">
                <a:latin typeface="+mn-lt"/>
                <a:cs typeface="Times New Roman"/>
              </a:rPr>
              <a:t> </a:t>
            </a:r>
            <a:r>
              <a:rPr lang="en-US" sz="1200" dirty="0">
                <a:latin typeface="+mn-lt"/>
                <a:cs typeface="Times New Roman"/>
              </a:rPr>
              <a:t>diagnoses</a:t>
            </a:r>
            <a:r>
              <a:rPr lang="en-US" sz="1200" spc="-3" dirty="0">
                <a:latin typeface="+mn-lt"/>
                <a:cs typeface="Times New Roman"/>
              </a:rPr>
              <a:t> </a:t>
            </a:r>
            <a:r>
              <a:rPr lang="en-US" sz="1200" spc="-14" dirty="0">
                <a:latin typeface="+mn-lt"/>
                <a:cs typeface="Times New Roman"/>
              </a:rPr>
              <a:t>more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doubled</a:t>
            </a:r>
            <a:r>
              <a:rPr lang="en-US" sz="1200" spc="-3" dirty="0">
                <a:latin typeface="+mn-lt"/>
                <a:cs typeface="Times New Roman"/>
              </a:rPr>
              <a:t> </a:t>
            </a:r>
            <a:r>
              <a:rPr lang="en-US" sz="1200" dirty="0">
                <a:latin typeface="+mn-lt"/>
                <a:cs typeface="Times New Roman"/>
              </a:rPr>
              <a:t>overall</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all</a:t>
            </a:r>
            <a:r>
              <a:rPr lang="en-US" sz="1200" spc="-7" dirty="0">
                <a:latin typeface="+mn-lt"/>
                <a:cs typeface="Times New Roman"/>
              </a:rPr>
              <a:t> </a:t>
            </a:r>
            <a:r>
              <a:rPr lang="en-US" sz="1200" dirty="0">
                <a:latin typeface="+mn-lt"/>
                <a:cs typeface="Times New Roman"/>
              </a:rPr>
              <a:t>income</a:t>
            </a:r>
            <a:r>
              <a:rPr lang="en-US" sz="1200" spc="-3" dirty="0">
                <a:latin typeface="+mn-lt"/>
                <a:cs typeface="Times New Roman"/>
              </a:rPr>
              <a:t> </a:t>
            </a:r>
            <a:r>
              <a:rPr lang="en-US" sz="1200" dirty="0">
                <a:latin typeface="+mn-lt"/>
                <a:cs typeface="Times New Roman"/>
              </a:rPr>
              <a:t>groups</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7" dirty="0">
                <a:latin typeface="+mn-lt"/>
                <a:cs typeface="Times New Roman"/>
              </a:rPr>
              <a:t>6).</a:t>
            </a:r>
            <a:endParaRPr lang="en-US" sz="1200" dirty="0">
              <a:latin typeface="+mn-lt"/>
              <a:cs typeface="Times New Roman"/>
            </a:endParaRPr>
          </a:p>
          <a:p>
            <a:pPr marL="180108" marR="129883" indent="-171450">
              <a:buSzPct val="116666"/>
              <a:tabLst>
                <a:tab pos="164085" algn="l"/>
                <a:tab pos="164518" algn="l"/>
              </a:tabLst>
            </a:pP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2005</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overall,</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rate</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emergency</a:t>
            </a:r>
            <a:r>
              <a:rPr lang="en-US" sz="1200" spc="-3" dirty="0">
                <a:latin typeface="+mn-lt"/>
                <a:cs typeface="Times New Roman"/>
              </a:rPr>
              <a:t> </a:t>
            </a:r>
            <a:r>
              <a:rPr lang="en-US" sz="1200" dirty="0">
                <a:latin typeface="+mn-lt"/>
                <a:cs typeface="Times New Roman"/>
              </a:rPr>
              <a:t>department</a:t>
            </a:r>
            <a:r>
              <a:rPr lang="en-US" sz="1200" spc="-3"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related</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opioid </a:t>
            </a:r>
            <a:r>
              <a:rPr lang="en-US" sz="1200" spc="-17" dirty="0">
                <a:latin typeface="+mn-lt"/>
                <a:cs typeface="Times New Roman"/>
              </a:rPr>
              <a:t>use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89.1</a:t>
            </a:r>
            <a:r>
              <a:rPr lang="en-US" sz="1200" spc="-3" dirty="0">
                <a:latin typeface="+mn-lt"/>
                <a:cs typeface="Times New Roman"/>
              </a:rPr>
              <a:t> </a:t>
            </a:r>
            <a:r>
              <a:rPr lang="en-US" sz="1200" dirty="0">
                <a:latin typeface="+mn-lt"/>
                <a:cs typeface="Times New Roman"/>
              </a:rPr>
              <a:t>per</a:t>
            </a:r>
            <a:r>
              <a:rPr lang="en-US" sz="1200" spc="-7" dirty="0">
                <a:latin typeface="+mn-lt"/>
                <a:cs typeface="Times New Roman"/>
              </a:rPr>
              <a:t> </a:t>
            </a:r>
            <a:r>
              <a:rPr lang="en-US" sz="1200" dirty="0">
                <a:latin typeface="+mn-lt"/>
                <a:cs typeface="Times New Roman"/>
              </a:rPr>
              <a:t>100,000 population</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226.0</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 </a:t>
            </a:r>
            <a:r>
              <a:rPr lang="en-US" sz="1200" spc="-7" dirty="0">
                <a:latin typeface="+mn-lt"/>
                <a:cs typeface="Times New Roman"/>
              </a:rPr>
              <a:t>population.</a:t>
            </a:r>
            <a:endParaRPr lang="en-US" sz="1200" dirty="0">
              <a:latin typeface="+mn-lt"/>
              <a:cs typeface="Times New Roman"/>
            </a:endParaRPr>
          </a:p>
          <a:p>
            <a:pPr marL="179676" marR="229460" indent="-171450">
              <a:buSzPct val="116666"/>
              <a:tabLst>
                <a:tab pos="164085" algn="l"/>
                <a:tab pos="164518" algn="l"/>
              </a:tabLst>
            </a:pP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2005</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2019, among</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lowest</a:t>
            </a:r>
            <a:r>
              <a:rPr lang="en-US" sz="1200" spc="-3" dirty="0">
                <a:latin typeface="+mn-lt"/>
                <a:cs typeface="Times New Roman"/>
              </a:rPr>
              <a:t> </a:t>
            </a:r>
            <a:r>
              <a:rPr lang="en-US" sz="1200" dirty="0">
                <a:latin typeface="+mn-lt"/>
                <a:cs typeface="Times New Roman"/>
              </a:rPr>
              <a:t>income</a:t>
            </a:r>
            <a:r>
              <a:rPr lang="en-US" sz="1200" spc="-3" dirty="0">
                <a:latin typeface="+mn-lt"/>
                <a:cs typeface="Times New Roman"/>
              </a:rPr>
              <a:t> </a:t>
            </a:r>
            <a:r>
              <a:rPr lang="en-US" sz="1200" dirty="0">
                <a:latin typeface="+mn-lt"/>
                <a:cs typeface="Times New Roman"/>
              </a:rPr>
              <a:t>group, the</a:t>
            </a:r>
            <a:r>
              <a:rPr lang="en-US" sz="1200" spc="-3"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7" dirty="0">
                <a:latin typeface="+mn-lt"/>
                <a:cs typeface="Times New Roman"/>
              </a:rPr>
              <a:t>emergency </a:t>
            </a:r>
            <a:r>
              <a:rPr lang="en-US" sz="1200" dirty="0">
                <a:latin typeface="+mn-lt"/>
                <a:cs typeface="Times New Roman"/>
              </a:rPr>
              <a:t>department</a:t>
            </a:r>
            <a:r>
              <a:rPr lang="en-US" sz="1200" spc="-14"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involving </a:t>
            </a:r>
            <a:r>
              <a:rPr lang="en-US" sz="1200" spc="-7" dirty="0">
                <a:latin typeface="+mn-lt"/>
                <a:cs typeface="Times New Roman"/>
              </a:rPr>
              <a:t>opioid-</a:t>
            </a:r>
            <a:r>
              <a:rPr lang="en-US" sz="1200" dirty="0">
                <a:latin typeface="+mn-lt"/>
                <a:cs typeface="Times New Roman"/>
              </a:rPr>
              <a:t>related</a:t>
            </a:r>
            <a:r>
              <a:rPr lang="en-US" sz="1200" spc="-3" dirty="0">
                <a:latin typeface="+mn-lt"/>
                <a:cs typeface="Times New Roman"/>
              </a:rPr>
              <a:t> </a:t>
            </a:r>
            <a:r>
              <a:rPr lang="en-US" sz="1200" dirty="0">
                <a:latin typeface="+mn-lt"/>
                <a:cs typeface="Times New Roman"/>
              </a:rPr>
              <a:t>diagnoses</a:t>
            </a:r>
            <a:r>
              <a:rPr lang="en-US" sz="1200" spc="-34"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from 104.9</a:t>
            </a:r>
            <a:r>
              <a:rPr lang="en-US" sz="1200" spc="-3" dirty="0">
                <a:latin typeface="+mn-lt"/>
                <a:cs typeface="Times New Roman"/>
              </a:rPr>
              <a:t> </a:t>
            </a:r>
            <a:r>
              <a:rPr lang="en-US" sz="1200" dirty="0">
                <a:latin typeface="+mn-lt"/>
                <a:cs typeface="Times New Roman"/>
              </a:rPr>
              <a:t>per </a:t>
            </a:r>
            <a:r>
              <a:rPr lang="en-US" sz="1200" spc="-7" dirty="0">
                <a:latin typeface="+mn-lt"/>
                <a:cs typeface="Times New Roman"/>
              </a:rPr>
              <a:t>100,000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 308.1</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 </a:t>
            </a:r>
            <a:r>
              <a:rPr lang="en-US" sz="1200" spc="-7" dirty="0">
                <a:latin typeface="+mn-lt"/>
                <a:cs typeface="Times New Roman"/>
              </a:rPr>
              <a:t>population.</a:t>
            </a:r>
            <a:endParaRPr lang="en-US" sz="1200" dirty="0">
              <a:latin typeface="+mn-lt"/>
              <a:cs typeface="Times New Roman"/>
            </a:endParaRPr>
          </a:p>
          <a:p>
            <a:pPr marL="179676" marR="267992" indent="-171450" algn="just">
              <a:buSzPct val="116666"/>
              <a:tabLst>
                <a:tab pos="164518" algn="l"/>
              </a:tabLst>
            </a:pP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2005</a:t>
            </a:r>
            <a:r>
              <a:rPr lang="en-US" sz="1200" spc="-3" dirty="0">
                <a:latin typeface="+mn-lt"/>
                <a:cs typeface="Times New Roman"/>
              </a:rPr>
              <a:t> </a:t>
            </a:r>
            <a:r>
              <a:rPr lang="en-US" sz="1200" dirty="0">
                <a:latin typeface="+mn-lt"/>
                <a:cs typeface="Times New Roman"/>
              </a:rPr>
              <a:t>to 2019,</a:t>
            </a:r>
            <a:r>
              <a:rPr lang="en-US" sz="1200" spc="-3" dirty="0">
                <a:latin typeface="+mn-lt"/>
                <a:cs typeface="Times New Roman"/>
              </a:rPr>
              <a:t> </a:t>
            </a:r>
            <a:r>
              <a:rPr lang="en-US" sz="1200" dirty="0">
                <a:latin typeface="+mn-lt"/>
                <a:cs typeface="Times New Roman"/>
              </a:rPr>
              <a:t>among people</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second</a:t>
            </a:r>
            <a:r>
              <a:rPr lang="en-US" sz="1200" spc="-10" dirty="0">
                <a:latin typeface="+mn-lt"/>
                <a:cs typeface="Times New Roman"/>
              </a:rPr>
              <a:t> </a:t>
            </a:r>
            <a:r>
              <a:rPr lang="en-US" sz="1200" dirty="0">
                <a:latin typeface="+mn-lt"/>
                <a:cs typeface="Times New Roman"/>
              </a:rPr>
              <a:t>income group,</a:t>
            </a:r>
            <a:r>
              <a:rPr lang="en-US" sz="1200" spc="-3" dirty="0">
                <a:latin typeface="+mn-lt"/>
                <a:cs typeface="Times New Roman"/>
              </a:rPr>
              <a:t> </a:t>
            </a:r>
            <a:r>
              <a:rPr lang="en-US" sz="1200" dirty="0">
                <a:latin typeface="+mn-lt"/>
                <a:cs typeface="Times New Roman"/>
              </a:rPr>
              <a:t>the 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7" dirty="0">
                <a:latin typeface="+mn-lt"/>
                <a:cs typeface="Times New Roman"/>
              </a:rPr>
              <a:t>emergency </a:t>
            </a:r>
            <a:r>
              <a:rPr lang="en-US" sz="1200" dirty="0">
                <a:latin typeface="+mn-lt"/>
                <a:cs typeface="Times New Roman"/>
              </a:rPr>
              <a:t>department</a:t>
            </a:r>
            <a:r>
              <a:rPr lang="en-US" sz="1200" spc="-14"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involving </a:t>
            </a:r>
            <a:r>
              <a:rPr lang="en-US" sz="1200" spc="-7" dirty="0">
                <a:latin typeface="+mn-lt"/>
                <a:cs typeface="Times New Roman"/>
              </a:rPr>
              <a:t>opioid-</a:t>
            </a:r>
            <a:r>
              <a:rPr lang="en-US" sz="1200" dirty="0">
                <a:latin typeface="+mn-lt"/>
                <a:cs typeface="Times New Roman"/>
              </a:rPr>
              <a:t>related</a:t>
            </a:r>
            <a:r>
              <a:rPr lang="en-US" sz="1200" spc="-3" dirty="0">
                <a:latin typeface="+mn-lt"/>
                <a:cs typeface="Times New Roman"/>
              </a:rPr>
              <a:t> </a:t>
            </a:r>
            <a:r>
              <a:rPr lang="en-US" sz="1200" dirty="0">
                <a:latin typeface="+mn-lt"/>
                <a:cs typeface="Times New Roman"/>
              </a:rPr>
              <a:t>diagnoses</a:t>
            </a:r>
            <a:r>
              <a:rPr lang="en-US" sz="1200" spc="-34"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from 90.2</a:t>
            </a:r>
            <a:r>
              <a:rPr lang="en-US" sz="1200" spc="-3" dirty="0">
                <a:latin typeface="+mn-lt"/>
                <a:cs typeface="Times New Roman"/>
              </a:rPr>
              <a:t> </a:t>
            </a:r>
            <a:r>
              <a:rPr lang="en-US" sz="1200" dirty="0">
                <a:latin typeface="+mn-lt"/>
                <a:cs typeface="Times New Roman"/>
              </a:rPr>
              <a:t>per </a:t>
            </a:r>
            <a:r>
              <a:rPr lang="en-US" sz="1200" spc="-7" dirty="0">
                <a:latin typeface="+mn-lt"/>
                <a:cs typeface="Times New Roman"/>
              </a:rPr>
              <a:t>100,000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 224.3</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 </a:t>
            </a:r>
            <a:r>
              <a:rPr lang="en-US" sz="1200" spc="-7" dirty="0">
                <a:latin typeface="+mn-lt"/>
                <a:cs typeface="Times New Roman"/>
              </a:rPr>
              <a:t>population.</a:t>
            </a:r>
            <a:endParaRPr lang="en-US" sz="1200" dirty="0">
              <a:latin typeface="+mn-lt"/>
              <a:cs typeface="Times New Roman"/>
            </a:endParaRPr>
          </a:p>
          <a:p>
            <a:pPr marL="179676" marR="281413" indent="-171450">
              <a:buSzPct val="116666"/>
              <a:tabLst>
                <a:tab pos="164085" algn="l"/>
                <a:tab pos="164518" algn="l"/>
              </a:tabLst>
            </a:pP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2005</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among people</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third</a:t>
            </a:r>
            <a:r>
              <a:rPr lang="en-US" sz="1200" spc="-3" dirty="0">
                <a:latin typeface="+mn-lt"/>
                <a:cs typeface="Times New Roman"/>
              </a:rPr>
              <a:t> </a:t>
            </a:r>
            <a:r>
              <a:rPr lang="en-US" sz="1200" dirty="0">
                <a:latin typeface="+mn-lt"/>
                <a:cs typeface="Times New Roman"/>
              </a:rPr>
              <a:t>income group,</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 </a:t>
            </a:r>
            <a:r>
              <a:rPr lang="en-US" sz="1200" spc="-7" dirty="0">
                <a:latin typeface="+mn-lt"/>
                <a:cs typeface="Times New Roman"/>
              </a:rPr>
              <a:t>emergency </a:t>
            </a:r>
            <a:r>
              <a:rPr lang="en-US" sz="1200" dirty="0">
                <a:latin typeface="+mn-lt"/>
                <a:cs typeface="Times New Roman"/>
              </a:rPr>
              <a:t>department</a:t>
            </a:r>
            <a:r>
              <a:rPr lang="en-US" sz="1200" spc="-14"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involving </a:t>
            </a:r>
            <a:r>
              <a:rPr lang="en-US" sz="1200" spc="-7" dirty="0">
                <a:latin typeface="+mn-lt"/>
                <a:cs typeface="Times New Roman"/>
              </a:rPr>
              <a:t>opioid-</a:t>
            </a:r>
            <a:r>
              <a:rPr lang="en-US" sz="1200" dirty="0">
                <a:latin typeface="+mn-lt"/>
                <a:cs typeface="Times New Roman"/>
              </a:rPr>
              <a:t>related</a:t>
            </a:r>
            <a:r>
              <a:rPr lang="en-US" sz="1200" spc="-3" dirty="0">
                <a:latin typeface="+mn-lt"/>
                <a:cs typeface="Times New Roman"/>
              </a:rPr>
              <a:t> </a:t>
            </a:r>
            <a:r>
              <a:rPr lang="en-US" sz="1200" dirty="0">
                <a:latin typeface="+mn-lt"/>
                <a:cs typeface="Times New Roman"/>
              </a:rPr>
              <a:t>diagnoses</a:t>
            </a:r>
            <a:r>
              <a:rPr lang="en-US" sz="1200" spc="-34"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from 83.2</a:t>
            </a:r>
            <a:r>
              <a:rPr lang="en-US" sz="1200" spc="-3" dirty="0">
                <a:latin typeface="+mn-lt"/>
                <a:cs typeface="Times New Roman"/>
              </a:rPr>
              <a:t> </a:t>
            </a:r>
            <a:r>
              <a:rPr lang="en-US" sz="1200" dirty="0">
                <a:latin typeface="+mn-lt"/>
                <a:cs typeface="Times New Roman"/>
              </a:rPr>
              <a:t>per </a:t>
            </a:r>
            <a:r>
              <a:rPr lang="en-US" sz="1200" spc="-7" dirty="0">
                <a:latin typeface="+mn-lt"/>
                <a:cs typeface="Times New Roman"/>
              </a:rPr>
              <a:t>100,000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 190.6</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 </a:t>
            </a:r>
            <a:r>
              <a:rPr lang="en-US" sz="1200" spc="-7" dirty="0">
                <a:latin typeface="+mn-lt"/>
                <a:cs typeface="Times New Roman"/>
              </a:rPr>
              <a:t>population.</a:t>
            </a:r>
            <a:endParaRPr lang="en-US" sz="1200" dirty="0">
              <a:latin typeface="+mn-lt"/>
              <a:cs typeface="Times New Roman"/>
            </a:endParaRPr>
          </a:p>
          <a:p>
            <a:pPr marL="179676" marR="256735" indent="-171450" algn="just">
              <a:buSzPct val="116666"/>
              <a:tabLst>
                <a:tab pos="164518" algn="l"/>
              </a:tabLst>
            </a:pP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2005</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2019, among</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highest</a:t>
            </a:r>
            <a:r>
              <a:rPr lang="en-US" sz="1200" spc="-7" dirty="0">
                <a:latin typeface="+mn-lt"/>
                <a:cs typeface="Times New Roman"/>
              </a:rPr>
              <a:t> </a:t>
            </a:r>
            <a:r>
              <a:rPr lang="en-US" sz="1200" dirty="0">
                <a:latin typeface="+mn-lt"/>
                <a:cs typeface="Times New Roman"/>
              </a:rPr>
              <a:t>income</a:t>
            </a:r>
            <a:r>
              <a:rPr lang="en-US" sz="1200" spc="-3" dirty="0">
                <a:latin typeface="+mn-lt"/>
                <a:cs typeface="Times New Roman"/>
              </a:rPr>
              <a:t> </a:t>
            </a:r>
            <a:r>
              <a:rPr lang="en-US" sz="1200" dirty="0">
                <a:latin typeface="+mn-lt"/>
                <a:cs typeface="Times New Roman"/>
              </a:rPr>
              <a:t>group, the</a:t>
            </a:r>
            <a:r>
              <a:rPr lang="en-US" sz="1200" spc="-3"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7" dirty="0">
                <a:latin typeface="+mn-lt"/>
                <a:cs typeface="Times New Roman"/>
              </a:rPr>
              <a:t>emergency </a:t>
            </a:r>
            <a:r>
              <a:rPr lang="en-US" sz="1200" dirty="0">
                <a:latin typeface="+mn-lt"/>
                <a:cs typeface="Times New Roman"/>
              </a:rPr>
              <a:t>department</a:t>
            </a:r>
            <a:r>
              <a:rPr lang="en-US" sz="1200" spc="-14"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involving </a:t>
            </a:r>
            <a:r>
              <a:rPr lang="en-US" sz="1200" spc="-7" dirty="0">
                <a:latin typeface="+mn-lt"/>
                <a:cs typeface="Times New Roman"/>
              </a:rPr>
              <a:t>opioid-</a:t>
            </a:r>
            <a:r>
              <a:rPr lang="en-US" sz="1200" dirty="0">
                <a:latin typeface="+mn-lt"/>
                <a:cs typeface="Times New Roman"/>
              </a:rPr>
              <a:t>related</a:t>
            </a:r>
            <a:r>
              <a:rPr lang="en-US" sz="1200" spc="-3" dirty="0">
                <a:latin typeface="+mn-lt"/>
                <a:cs typeface="Times New Roman"/>
              </a:rPr>
              <a:t> </a:t>
            </a:r>
            <a:r>
              <a:rPr lang="en-US" sz="1200" dirty="0">
                <a:latin typeface="+mn-lt"/>
                <a:cs typeface="Times New Roman"/>
              </a:rPr>
              <a:t>diagnoses</a:t>
            </a:r>
            <a:r>
              <a:rPr lang="en-US" sz="1200" spc="-34"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from 65.5</a:t>
            </a:r>
            <a:r>
              <a:rPr lang="en-US" sz="1200" spc="-3" dirty="0">
                <a:latin typeface="+mn-lt"/>
                <a:cs typeface="Times New Roman"/>
              </a:rPr>
              <a:t> </a:t>
            </a:r>
            <a:r>
              <a:rPr lang="en-US" sz="1200" dirty="0">
                <a:latin typeface="+mn-lt"/>
                <a:cs typeface="Times New Roman"/>
              </a:rPr>
              <a:t>per </a:t>
            </a:r>
            <a:r>
              <a:rPr lang="en-US" sz="1200" spc="-7" dirty="0">
                <a:latin typeface="+mn-lt"/>
                <a:cs typeface="Times New Roman"/>
              </a:rPr>
              <a:t>100,000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 147.7</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 </a:t>
            </a:r>
            <a:r>
              <a:rPr lang="en-US" sz="1200" spc="-7" dirty="0">
                <a:latin typeface="+mn-lt"/>
                <a:cs typeface="Times New Roman"/>
              </a:rPr>
              <a:t>population.</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109</a:t>
            </a:fld>
            <a:endParaRPr lang="en-US"/>
          </a:p>
        </p:txBody>
      </p:sp>
    </p:spTree>
    <p:extLst>
      <p:ext uri="{BB962C8B-B14F-4D97-AF65-F5344CB8AC3E}">
        <p14:creationId xmlns:p14="http://schemas.microsoft.com/office/powerpoint/2010/main" val="350191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increase in the number of adolescents reporting persistent feelings of sadness or hopelessness prompted the Surgeon General to release a 2021 advisory on Protecting Youth Mental Health. NHQDR data support the findings of the advisory and highlight the need for improving access to treatment.</a:t>
            </a:r>
          </a:p>
          <a:p>
            <a:r>
              <a:rPr lang="en-US" dirty="0"/>
              <a:t>Rates of emergency department visits related to mental health for older age groups showed no statistically significant changes.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increase in death from suicide among adolescents was greater than the suicide rate increase for the overall population, which grew by 16.4%, rising from 14.0 to 16.3 deaths per 100,000.</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Disparities data show that in 2020, among adolescents ages 12-17 years, non-Hispanic White adolescents (7.4 deaths per 100,000 population) were more likely to die from suicide than Hispanic (5.0 deaths per 100,000 population) or non-Hispanic Black (4.6 deaths per 100,000 population) adolescents.</a:t>
            </a:r>
          </a:p>
          <a:p>
            <a:pPr lvl="0"/>
            <a:r>
              <a:rPr lang="en-US" dirty="0"/>
              <a:t>Data from 2008 to 2019 suggest the rate of depression treatment has not substantially changed despite rising incidence of mental illness and suicide.</a:t>
            </a:r>
          </a:p>
          <a:p>
            <a:pPr lvl="0"/>
            <a:r>
              <a:rPr lang="en-US" dirty="0"/>
              <a:t>In 2020, Hispanic adolescents (37.0%) had lower levels of access to depression treatment than non-Hispanic White adolescents (49.1%).</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a:t>
            </a:fld>
            <a:endParaRPr lang="en-US"/>
          </a:p>
        </p:txBody>
      </p:sp>
    </p:spTree>
    <p:extLst>
      <p:ext uri="{BB962C8B-B14F-4D97-AF65-F5344CB8AC3E}">
        <p14:creationId xmlns:p14="http://schemas.microsoft.com/office/powerpoint/2010/main" val="34264419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58" marR="3464" lvl="0" indent="0" algn="l" defTabSz="914400" rtl="0" eaLnBrk="1" fontAlgn="auto" latinLnBrk="0" hangingPunct="1">
              <a:buClrTx/>
              <a:buSzPct val="116666"/>
              <a:buNone/>
              <a:tabLst>
                <a:tab pos="164085" algn="l"/>
                <a:tab pos="164518" algn="l"/>
              </a:tabLst>
              <a:defRPr/>
            </a:pPr>
            <a:r>
              <a:rPr lang="en-US" sz="1200" b="1" i="1" dirty="0">
                <a:latin typeface="+mn-lt"/>
                <a:cs typeface="Arial"/>
              </a:rPr>
              <a:t>Increases</a:t>
            </a:r>
            <a:r>
              <a:rPr lang="en-US" sz="1200" b="1" i="1" spc="-41" dirty="0">
                <a:latin typeface="+mn-lt"/>
                <a:cs typeface="Arial"/>
              </a:rPr>
              <a:t> </a:t>
            </a:r>
            <a:r>
              <a:rPr lang="en-US" sz="1200" b="1" i="1" dirty="0">
                <a:latin typeface="+mn-lt"/>
                <a:cs typeface="Arial"/>
              </a:rPr>
              <a:t>in</a:t>
            </a:r>
            <a:r>
              <a:rPr lang="en-US" sz="1200" b="1" i="1" spc="-44" dirty="0">
                <a:latin typeface="+mn-lt"/>
                <a:cs typeface="Arial"/>
              </a:rPr>
              <a:t> </a:t>
            </a:r>
            <a:r>
              <a:rPr lang="en-US" sz="1200" b="1" i="1" dirty="0">
                <a:latin typeface="+mn-lt"/>
                <a:cs typeface="Arial"/>
              </a:rPr>
              <a:t>Drug</a:t>
            </a:r>
            <a:r>
              <a:rPr lang="en-US" sz="1200" b="1" i="1" spc="-37" dirty="0">
                <a:latin typeface="+mn-lt"/>
                <a:cs typeface="Arial"/>
              </a:rPr>
              <a:t> </a:t>
            </a:r>
            <a:r>
              <a:rPr lang="en-US" sz="1200" b="1" i="1" dirty="0">
                <a:latin typeface="+mn-lt"/>
                <a:cs typeface="Arial"/>
              </a:rPr>
              <a:t>Overdose</a:t>
            </a:r>
            <a:r>
              <a:rPr lang="en-US" sz="1200" b="1" i="1" spc="-37" dirty="0">
                <a:latin typeface="+mn-lt"/>
                <a:cs typeface="Arial"/>
              </a:rPr>
              <a:t> </a:t>
            </a:r>
            <a:r>
              <a:rPr lang="en-US" sz="1200" b="1" i="1" dirty="0">
                <a:latin typeface="+mn-lt"/>
                <a:cs typeface="Arial"/>
              </a:rPr>
              <a:t>Deaths</a:t>
            </a:r>
            <a:r>
              <a:rPr lang="en-US" sz="1200" b="1" i="1" spc="-41" dirty="0">
                <a:latin typeface="+mn-lt"/>
                <a:cs typeface="Arial"/>
              </a:rPr>
              <a:t> </a:t>
            </a:r>
            <a:r>
              <a:rPr lang="en-US" sz="1200" b="1" i="1" dirty="0">
                <a:latin typeface="+mn-lt"/>
                <a:cs typeface="Arial"/>
              </a:rPr>
              <a:t>Involving</a:t>
            </a:r>
            <a:r>
              <a:rPr lang="en-US" sz="1200" b="1" i="1" spc="-44" dirty="0">
                <a:latin typeface="+mn-lt"/>
                <a:cs typeface="Arial"/>
              </a:rPr>
              <a:t> </a:t>
            </a:r>
            <a:r>
              <a:rPr lang="en-US" sz="1200" b="1" i="1" dirty="0">
                <a:latin typeface="+mn-lt"/>
                <a:cs typeface="Arial"/>
              </a:rPr>
              <a:t>Opioids</a:t>
            </a:r>
            <a:r>
              <a:rPr lang="en-US" sz="1200" b="1" i="1" spc="-37" dirty="0">
                <a:latin typeface="+mn-lt"/>
                <a:cs typeface="Arial"/>
              </a:rPr>
              <a:t> </a:t>
            </a:r>
            <a:r>
              <a:rPr lang="en-US" sz="1200" b="1" i="1" dirty="0">
                <a:latin typeface="+mn-lt"/>
                <a:cs typeface="Arial"/>
              </a:rPr>
              <a:t>Among</a:t>
            </a:r>
            <a:r>
              <a:rPr lang="en-US" sz="1200" b="1" i="1" spc="-37" dirty="0">
                <a:latin typeface="+mn-lt"/>
                <a:cs typeface="Arial"/>
              </a:rPr>
              <a:t> </a:t>
            </a:r>
            <a:r>
              <a:rPr lang="en-US" sz="1200" b="1" i="1" spc="-17" dirty="0">
                <a:latin typeface="+mn-lt"/>
                <a:cs typeface="Arial"/>
              </a:rPr>
              <a:t>All </a:t>
            </a:r>
            <a:r>
              <a:rPr lang="en-US" sz="1200" b="1" i="1" spc="-7" dirty="0">
                <a:latin typeface="+mn-lt"/>
                <a:cs typeface="Arial"/>
              </a:rPr>
              <a:t>Racial/Ethnic</a:t>
            </a:r>
            <a:r>
              <a:rPr lang="en-US" sz="1200" b="1" i="1" spc="-17" dirty="0">
                <a:latin typeface="+mn-lt"/>
                <a:cs typeface="Arial"/>
              </a:rPr>
              <a:t> </a:t>
            </a:r>
            <a:r>
              <a:rPr lang="en-US" sz="1200" b="1" i="1" dirty="0">
                <a:latin typeface="+mn-lt"/>
                <a:cs typeface="Arial"/>
              </a:rPr>
              <a:t>and</a:t>
            </a:r>
            <a:r>
              <a:rPr lang="en-US" sz="1200" b="1" i="1" spc="-14" dirty="0">
                <a:latin typeface="+mn-lt"/>
                <a:cs typeface="Arial"/>
              </a:rPr>
              <a:t> </a:t>
            </a:r>
            <a:r>
              <a:rPr lang="en-US" sz="1200" b="1" i="1" dirty="0">
                <a:latin typeface="+mn-lt"/>
                <a:cs typeface="Arial"/>
              </a:rPr>
              <a:t>Income</a:t>
            </a:r>
            <a:r>
              <a:rPr lang="en-US" sz="1200" b="1" i="1" spc="-14" dirty="0">
                <a:latin typeface="+mn-lt"/>
                <a:cs typeface="Arial"/>
              </a:rPr>
              <a:t> </a:t>
            </a:r>
            <a:r>
              <a:rPr lang="en-US" sz="1200" b="1" i="1" spc="-7" dirty="0">
                <a:latin typeface="+mn-lt"/>
                <a:cs typeface="Arial"/>
              </a:rPr>
              <a:t>Groups</a:t>
            </a:r>
            <a:endParaRPr lang="en-US" sz="1200" dirty="0">
              <a:latin typeface="+mn-lt"/>
              <a:cs typeface="Arial"/>
            </a:endParaRPr>
          </a:p>
          <a:p>
            <a:pPr marL="180108" marR="3464" indent="-171450">
              <a:buSzPct val="116666"/>
              <a:tabLst>
                <a:tab pos="164085" algn="l"/>
                <a:tab pos="164518" algn="l"/>
              </a:tabLst>
            </a:pP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2018 to</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overall,</a:t>
            </a:r>
            <a:r>
              <a:rPr lang="en-US" sz="1200" spc="-7" dirty="0">
                <a:latin typeface="+mn-lt"/>
                <a:cs typeface="Times New Roman"/>
              </a:rPr>
              <a:t> </a:t>
            </a:r>
            <a:r>
              <a:rPr lang="en-US" sz="1200" dirty="0">
                <a:latin typeface="+mn-lt"/>
                <a:cs typeface="Times New Roman"/>
              </a:rPr>
              <a:t>the rate</a:t>
            </a:r>
            <a:r>
              <a:rPr lang="en-US" sz="1200" spc="-7" dirty="0">
                <a:latin typeface="+mn-lt"/>
                <a:cs typeface="Times New Roman"/>
              </a:rPr>
              <a:t> </a:t>
            </a:r>
            <a:r>
              <a:rPr lang="en-US" sz="1200" dirty="0">
                <a:latin typeface="+mn-lt"/>
                <a:cs typeface="Times New Roman"/>
              </a:rPr>
              <a:t>of drug</a:t>
            </a:r>
            <a:r>
              <a:rPr lang="en-US" sz="1200" spc="-3" dirty="0">
                <a:latin typeface="+mn-lt"/>
                <a:cs typeface="Times New Roman"/>
              </a:rPr>
              <a:t> </a:t>
            </a:r>
            <a:r>
              <a:rPr lang="en-US" sz="1200" dirty="0">
                <a:latin typeface="+mn-lt"/>
                <a:cs typeface="Times New Roman"/>
              </a:rPr>
              <a:t>overdose</a:t>
            </a:r>
            <a:r>
              <a:rPr lang="en-US" sz="1200" spc="-3" dirty="0">
                <a:latin typeface="+mn-lt"/>
                <a:cs typeface="Times New Roman"/>
              </a:rPr>
              <a:t> </a:t>
            </a:r>
            <a:r>
              <a:rPr lang="en-US" sz="1200" dirty="0">
                <a:latin typeface="+mn-lt"/>
                <a:cs typeface="Times New Roman"/>
              </a:rPr>
              <a:t>deaths</a:t>
            </a:r>
            <a:r>
              <a:rPr lang="en-US" sz="1200" spc="-3" dirty="0">
                <a:latin typeface="+mn-lt"/>
                <a:cs typeface="Times New Roman"/>
              </a:rPr>
              <a:t> </a:t>
            </a:r>
            <a:r>
              <a:rPr lang="en-US" sz="1200" dirty="0">
                <a:latin typeface="+mn-lt"/>
                <a:cs typeface="Times New Roman"/>
              </a:rPr>
              <a:t>involving</a:t>
            </a:r>
            <a:r>
              <a:rPr lang="en-US" sz="1200" spc="-7" dirty="0">
                <a:latin typeface="+mn-lt"/>
                <a:cs typeface="Times New Roman"/>
              </a:rPr>
              <a:t> </a:t>
            </a:r>
            <a:r>
              <a:rPr lang="en-US" sz="1200" dirty="0">
                <a:latin typeface="+mn-lt"/>
                <a:cs typeface="Times New Roman"/>
              </a:rPr>
              <a:t>any</a:t>
            </a:r>
            <a:r>
              <a:rPr lang="en-US" sz="1200" spc="-3" dirty="0">
                <a:latin typeface="+mn-lt"/>
                <a:cs typeface="Times New Roman"/>
              </a:rPr>
              <a:t> </a:t>
            </a:r>
            <a:r>
              <a:rPr lang="en-US" sz="1200" dirty="0">
                <a:latin typeface="+mn-lt"/>
                <a:cs typeface="Times New Roman"/>
              </a:rPr>
              <a:t>opioids</a:t>
            </a:r>
            <a:r>
              <a:rPr lang="en-US" sz="1200" spc="-3" dirty="0">
                <a:latin typeface="+mn-lt"/>
                <a:cs typeface="Times New Roman"/>
              </a:rPr>
              <a:t> </a:t>
            </a:r>
            <a:r>
              <a:rPr lang="en-US" sz="1200" spc="-7" dirty="0">
                <a:latin typeface="+mn-lt"/>
                <a:cs typeface="Times New Roman"/>
              </a:rPr>
              <a:t>increased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14.6</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21.4</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7" dirty="0">
                <a:latin typeface="+mn-lt"/>
                <a:cs typeface="Times New Roman"/>
              </a:rPr>
              <a:t>7).</a:t>
            </a:r>
            <a:endParaRPr lang="en-US" sz="1200" dirty="0">
              <a:latin typeface="+mn-lt"/>
              <a:cs typeface="Times New Roman"/>
            </a:endParaRPr>
          </a:p>
          <a:p>
            <a:pPr marL="180108" marR="61478" indent="-171450">
              <a:buSzPct val="116666"/>
              <a:tabLst>
                <a:tab pos="164085" algn="l"/>
                <a:tab pos="164518" algn="l"/>
              </a:tabLst>
            </a:pPr>
            <a:r>
              <a:rPr lang="en-US" sz="1200" dirty="0">
                <a:latin typeface="+mn-lt"/>
                <a:cs typeface="Times New Roman"/>
              </a:rPr>
              <a:t>From</a:t>
            </a:r>
            <a:r>
              <a:rPr lang="en-US" sz="1200" spc="-14" dirty="0">
                <a:latin typeface="+mn-lt"/>
                <a:cs typeface="Times New Roman"/>
              </a:rPr>
              <a:t> </a:t>
            </a:r>
            <a:r>
              <a:rPr lang="en-US" sz="1200" dirty="0">
                <a:latin typeface="+mn-lt"/>
                <a:cs typeface="Times New Roman"/>
              </a:rPr>
              <a:t>2018</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among</a:t>
            </a:r>
            <a:r>
              <a:rPr lang="en-US" sz="1200" spc="-3" dirty="0">
                <a:latin typeface="+mn-lt"/>
                <a:cs typeface="Times New Roman"/>
              </a:rPr>
              <a:t> </a:t>
            </a:r>
            <a:r>
              <a:rPr lang="en-US" sz="1200" dirty="0">
                <a:latin typeface="+mn-lt"/>
                <a:cs typeface="Times New Roman"/>
              </a:rPr>
              <a:t>Hispanic</a:t>
            </a:r>
            <a:r>
              <a:rPr lang="en-US" sz="1200" spc="-7"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overdose</a:t>
            </a:r>
            <a:r>
              <a:rPr lang="en-US" sz="1200" spc="-3" dirty="0">
                <a:latin typeface="+mn-lt"/>
                <a:cs typeface="Times New Roman"/>
              </a:rPr>
              <a:t> </a:t>
            </a:r>
            <a:r>
              <a:rPr lang="en-US" sz="1200" dirty="0">
                <a:latin typeface="+mn-lt"/>
                <a:cs typeface="Times New Roman"/>
              </a:rPr>
              <a:t>deaths</a:t>
            </a:r>
            <a:r>
              <a:rPr lang="en-US" sz="1200" spc="-3" dirty="0">
                <a:latin typeface="+mn-lt"/>
                <a:cs typeface="Times New Roman"/>
              </a:rPr>
              <a:t> </a:t>
            </a:r>
            <a:r>
              <a:rPr lang="en-US" sz="1200" dirty="0">
                <a:latin typeface="+mn-lt"/>
                <a:cs typeface="Times New Roman"/>
              </a:rPr>
              <a:t>involving</a:t>
            </a:r>
            <a:r>
              <a:rPr lang="en-US" sz="1200" spc="-10" dirty="0">
                <a:latin typeface="+mn-lt"/>
                <a:cs typeface="Times New Roman"/>
              </a:rPr>
              <a:t> </a:t>
            </a:r>
            <a:r>
              <a:rPr lang="en-US" sz="1200" spc="-17" dirty="0">
                <a:latin typeface="+mn-lt"/>
                <a:cs typeface="Times New Roman"/>
              </a:rPr>
              <a:t>any </a:t>
            </a:r>
            <a:r>
              <a:rPr lang="en-US" sz="1200" dirty="0">
                <a:latin typeface="+mn-lt"/>
                <a:cs typeface="Times New Roman"/>
              </a:rPr>
              <a:t>opioids</a:t>
            </a:r>
            <a:r>
              <a:rPr lang="en-US" sz="1200" spc="-3"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7.5 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 13.1</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 </a:t>
            </a:r>
            <a:r>
              <a:rPr lang="en-US" sz="1200" spc="-7" dirty="0">
                <a:latin typeface="+mn-lt"/>
                <a:cs typeface="Times New Roman"/>
              </a:rPr>
              <a:t>population.</a:t>
            </a:r>
            <a:endParaRPr lang="en-US" sz="1200" dirty="0">
              <a:latin typeface="+mn-lt"/>
              <a:cs typeface="Times New Roman"/>
            </a:endParaRPr>
          </a:p>
          <a:p>
            <a:pPr marL="180108" marR="156725" indent="-171450">
              <a:buSzPct val="116666"/>
              <a:tabLst>
                <a:tab pos="164085" algn="l"/>
                <a:tab pos="164518" algn="l"/>
              </a:tabLst>
            </a:pPr>
            <a:r>
              <a:rPr lang="en-US" sz="1200" dirty="0">
                <a:latin typeface="+mn-lt"/>
                <a:cs typeface="Times New Roman"/>
              </a:rPr>
              <a:t>From</a:t>
            </a:r>
            <a:r>
              <a:rPr lang="en-US" sz="1200" spc="-14" dirty="0">
                <a:latin typeface="+mn-lt"/>
                <a:cs typeface="Times New Roman"/>
              </a:rPr>
              <a:t> </a:t>
            </a:r>
            <a:r>
              <a:rPr lang="en-US" sz="1200" dirty="0">
                <a:latin typeface="+mn-lt"/>
                <a:cs typeface="Times New Roman"/>
              </a:rPr>
              <a:t>2018</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among</a:t>
            </a:r>
            <a:r>
              <a:rPr lang="en-US" sz="1200" spc="-7" dirty="0">
                <a:latin typeface="+mn-lt"/>
                <a:cs typeface="Times New Roman"/>
              </a:rPr>
              <a:t> </a:t>
            </a:r>
            <a:r>
              <a:rPr lang="en-US" sz="1200" dirty="0">
                <a:latin typeface="+mn-lt"/>
                <a:cs typeface="Times New Roman"/>
              </a:rPr>
              <a:t>non-Hispanic</a:t>
            </a:r>
            <a:r>
              <a:rPr lang="en-US" sz="1200" spc="-3" dirty="0">
                <a:latin typeface="+mn-lt"/>
                <a:cs typeface="Times New Roman"/>
              </a:rPr>
              <a:t> </a:t>
            </a:r>
            <a:r>
              <a:rPr lang="en-US" sz="1200" dirty="0">
                <a:latin typeface="+mn-lt"/>
                <a:cs typeface="Times New Roman"/>
              </a:rPr>
              <a:t>AI/AN</a:t>
            </a:r>
            <a:r>
              <a:rPr lang="en-US" sz="1200" spc="-7"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overdose</a:t>
            </a:r>
            <a:r>
              <a:rPr lang="en-US" sz="1200" spc="-3" dirty="0">
                <a:latin typeface="+mn-lt"/>
                <a:cs typeface="Times New Roman"/>
              </a:rPr>
              <a:t> </a:t>
            </a:r>
            <a:r>
              <a:rPr lang="en-US" sz="1200" spc="-7" dirty="0">
                <a:latin typeface="+mn-lt"/>
                <a:cs typeface="Times New Roman"/>
              </a:rPr>
              <a:t>deaths </a:t>
            </a:r>
            <a:r>
              <a:rPr lang="en-US" sz="1200" dirty="0">
                <a:latin typeface="+mn-lt"/>
                <a:cs typeface="Times New Roman"/>
              </a:rPr>
              <a:t>involving</a:t>
            </a:r>
            <a:r>
              <a:rPr lang="en-US" sz="1200" spc="-10" dirty="0">
                <a:latin typeface="+mn-lt"/>
                <a:cs typeface="Times New Roman"/>
              </a:rPr>
              <a:t> </a:t>
            </a:r>
            <a:r>
              <a:rPr lang="en-US" sz="1200" dirty="0">
                <a:latin typeface="+mn-lt"/>
                <a:cs typeface="Times New Roman"/>
              </a:rPr>
              <a:t>any</a:t>
            </a:r>
            <a:r>
              <a:rPr lang="en-US" sz="1200" spc="-3" dirty="0">
                <a:latin typeface="+mn-lt"/>
                <a:cs typeface="Times New Roman"/>
              </a:rPr>
              <a:t> </a:t>
            </a:r>
            <a:r>
              <a:rPr lang="en-US" sz="1200" dirty="0">
                <a:latin typeface="+mn-lt"/>
                <a:cs typeface="Times New Roman"/>
              </a:rPr>
              <a:t>opioids</a:t>
            </a:r>
            <a:r>
              <a:rPr lang="en-US" sz="1200" spc="-7"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13.8</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28.1</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spc="-7" dirty="0">
                <a:latin typeface="+mn-lt"/>
                <a:cs typeface="Times New Roman"/>
              </a:rPr>
              <a:t>100,000 population.</a:t>
            </a:r>
            <a:endParaRPr lang="en-US" sz="1200" dirty="0">
              <a:latin typeface="+mn-lt"/>
              <a:cs typeface="Times New Roman"/>
            </a:endParaRPr>
          </a:p>
          <a:p>
            <a:pPr marL="180108" marR="202184" indent="-171450">
              <a:buSzPct val="116666"/>
              <a:tabLst>
                <a:tab pos="164085" algn="l"/>
                <a:tab pos="164518" algn="l"/>
              </a:tabLst>
            </a:pP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2018</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among</a:t>
            </a:r>
            <a:r>
              <a:rPr lang="en-US" sz="1200" spc="-3" dirty="0">
                <a:latin typeface="+mn-lt"/>
                <a:cs typeface="Times New Roman"/>
              </a:rPr>
              <a:t> </a:t>
            </a:r>
            <a:r>
              <a:rPr lang="en-US" sz="1200" dirty="0">
                <a:latin typeface="+mn-lt"/>
                <a:cs typeface="Times New Roman"/>
              </a:rPr>
              <a:t>non-Hispanic</a:t>
            </a:r>
            <a:r>
              <a:rPr lang="en-US" sz="1200" spc="-3" dirty="0">
                <a:latin typeface="+mn-lt"/>
                <a:cs typeface="Times New Roman"/>
              </a:rPr>
              <a:t> </a:t>
            </a:r>
            <a:r>
              <a:rPr lang="en-US" sz="1200" dirty="0">
                <a:latin typeface="+mn-lt"/>
                <a:cs typeface="Times New Roman"/>
              </a:rPr>
              <a:t>Black</a:t>
            </a:r>
            <a:r>
              <a:rPr lang="en-US" sz="1200" spc="-7"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overdose</a:t>
            </a:r>
            <a:r>
              <a:rPr lang="en-US" sz="1200" spc="-3" dirty="0">
                <a:latin typeface="+mn-lt"/>
                <a:cs typeface="Times New Roman"/>
              </a:rPr>
              <a:t> </a:t>
            </a:r>
            <a:r>
              <a:rPr lang="en-US" sz="1200" spc="-7" dirty="0">
                <a:latin typeface="+mn-lt"/>
                <a:cs typeface="Times New Roman"/>
              </a:rPr>
              <a:t>deaths </a:t>
            </a:r>
            <a:r>
              <a:rPr lang="en-US" sz="1200" dirty="0">
                <a:latin typeface="+mn-lt"/>
                <a:cs typeface="Times New Roman"/>
              </a:rPr>
              <a:t>involving</a:t>
            </a:r>
            <a:r>
              <a:rPr lang="en-US" sz="1200" spc="-10" dirty="0">
                <a:latin typeface="+mn-lt"/>
                <a:cs typeface="Times New Roman"/>
              </a:rPr>
              <a:t> </a:t>
            </a:r>
            <a:r>
              <a:rPr lang="en-US" sz="1200" dirty="0">
                <a:latin typeface="+mn-lt"/>
                <a:cs typeface="Times New Roman"/>
              </a:rPr>
              <a:t>any</a:t>
            </a:r>
            <a:r>
              <a:rPr lang="en-US" sz="1200" spc="-3" dirty="0">
                <a:latin typeface="+mn-lt"/>
                <a:cs typeface="Times New Roman"/>
              </a:rPr>
              <a:t> </a:t>
            </a:r>
            <a:r>
              <a:rPr lang="en-US" sz="1200" dirty="0">
                <a:latin typeface="+mn-lt"/>
                <a:cs typeface="Times New Roman"/>
              </a:rPr>
              <a:t>opioids</a:t>
            </a:r>
            <a:r>
              <a:rPr lang="en-US" sz="1200" spc="-7"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14.1</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26.6</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spc="-7" dirty="0">
                <a:latin typeface="+mn-lt"/>
                <a:cs typeface="Times New Roman"/>
              </a:rPr>
              <a:t>100,000 population.</a:t>
            </a:r>
            <a:endParaRPr lang="en-US" sz="1200" dirty="0">
              <a:latin typeface="+mn-lt"/>
              <a:cs typeface="Times New Roman"/>
            </a:endParaRPr>
          </a:p>
          <a:p>
            <a:pPr marL="180108" marR="190928" indent="-171450">
              <a:buSzPct val="116666"/>
              <a:tabLst>
                <a:tab pos="164085" algn="l"/>
                <a:tab pos="164518" algn="l"/>
              </a:tabLst>
            </a:pP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2018</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among</a:t>
            </a:r>
            <a:r>
              <a:rPr lang="en-US" sz="1200" spc="-7" dirty="0">
                <a:latin typeface="+mn-lt"/>
                <a:cs typeface="Times New Roman"/>
              </a:rPr>
              <a:t> </a:t>
            </a:r>
            <a:r>
              <a:rPr lang="en-US" sz="1200" dirty="0">
                <a:latin typeface="+mn-lt"/>
                <a:cs typeface="Times New Roman"/>
              </a:rPr>
              <a:t>non-Hispanic</a:t>
            </a:r>
            <a:r>
              <a:rPr lang="en-US" sz="1200" spc="-3" dirty="0">
                <a:latin typeface="+mn-lt"/>
                <a:cs typeface="Times New Roman"/>
              </a:rPr>
              <a:t> </a:t>
            </a:r>
            <a:r>
              <a:rPr lang="en-US" sz="1200" dirty="0">
                <a:latin typeface="+mn-lt"/>
                <a:cs typeface="Times New Roman"/>
              </a:rPr>
              <a:t>White</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overdose</a:t>
            </a:r>
            <a:r>
              <a:rPr lang="en-US" sz="1200" spc="-3" dirty="0">
                <a:latin typeface="+mn-lt"/>
                <a:cs typeface="Times New Roman"/>
              </a:rPr>
              <a:t> </a:t>
            </a:r>
            <a:r>
              <a:rPr lang="en-US" sz="1200" spc="-7" dirty="0">
                <a:latin typeface="+mn-lt"/>
                <a:cs typeface="Times New Roman"/>
              </a:rPr>
              <a:t>deaths </a:t>
            </a:r>
            <a:r>
              <a:rPr lang="en-US" sz="1200" dirty="0">
                <a:latin typeface="+mn-lt"/>
                <a:cs typeface="Times New Roman"/>
              </a:rPr>
              <a:t>involving</a:t>
            </a:r>
            <a:r>
              <a:rPr lang="en-US" sz="1200" spc="-10" dirty="0">
                <a:latin typeface="+mn-lt"/>
                <a:cs typeface="Times New Roman"/>
              </a:rPr>
              <a:t> </a:t>
            </a:r>
            <a:r>
              <a:rPr lang="en-US" sz="1200" dirty="0">
                <a:latin typeface="+mn-lt"/>
                <a:cs typeface="Times New Roman"/>
              </a:rPr>
              <a:t>any</a:t>
            </a:r>
            <a:r>
              <a:rPr lang="en-US" sz="1200" spc="-3" dirty="0">
                <a:latin typeface="+mn-lt"/>
                <a:cs typeface="Times New Roman"/>
              </a:rPr>
              <a:t> </a:t>
            </a:r>
            <a:r>
              <a:rPr lang="en-US" sz="1200" dirty="0">
                <a:latin typeface="+mn-lt"/>
                <a:cs typeface="Times New Roman"/>
              </a:rPr>
              <a:t>opioids</a:t>
            </a:r>
            <a:r>
              <a:rPr lang="en-US" sz="1200" spc="-7"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18.8</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25.5</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spc="-7" dirty="0">
                <a:latin typeface="+mn-lt"/>
                <a:cs typeface="Times New Roman"/>
              </a:rPr>
              <a:t>100,000 population.</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110</a:t>
            </a:fld>
            <a:endParaRPr lang="en-US"/>
          </a:p>
        </p:txBody>
      </p:sp>
    </p:spTree>
    <p:extLst>
      <p:ext uri="{BB962C8B-B14F-4D97-AF65-F5344CB8AC3E}">
        <p14:creationId xmlns:p14="http://schemas.microsoft.com/office/powerpoint/2010/main" val="323967846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108" marR="328171" indent="-171450">
              <a:buSzPct val="116666"/>
              <a:tabLst>
                <a:tab pos="164085" algn="l"/>
                <a:tab pos="164951" algn="l"/>
              </a:tabLst>
            </a:pP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1999</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2020, overall,</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overdose deaths</a:t>
            </a:r>
            <a:r>
              <a:rPr lang="en-US" sz="1200" spc="-7" dirty="0">
                <a:latin typeface="+mn-lt"/>
                <a:cs typeface="Times New Roman"/>
              </a:rPr>
              <a:t> </a:t>
            </a:r>
            <a:r>
              <a:rPr lang="en-US" sz="1200" dirty="0">
                <a:latin typeface="+mn-lt"/>
                <a:cs typeface="Times New Roman"/>
              </a:rPr>
              <a:t>involving</a:t>
            </a:r>
            <a:r>
              <a:rPr lang="en-US" sz="1200" spc="-3" dirty="0">
                <a:latin typeface="+mn-lt"/>
                <a:cs typeface="Times New Roman"/>
              </a:rPr>
              <a:t> </a:t>
            </a:r>
            <a:r>
              <a:rPr lang="en-US" sz="1200" dirty="0">
                <a:latin typeface="+mn-lt"/>
                <a:cs typeface="Times New Roman"/>
              </a:rPr>
              <a:t>natural </a:t>
            </a:r>
            <a:r>
              <a:rPr lang="en-US" sz="1200" spc="-17" dirty="0">
                <a:latin typeface="+mn-lt"/>
                <a:cs typeface="Times New Roman"/>
              </a:rPr>
              <a:t>and </a:t>
            </a:r>
            <a:r>
              <a:rPr lang="en-US" sz="1200" dirty="0">
                <a:latin typeface="+mn-lt"/>
                <a:cs typeface="Times New Roman"/>
              </a:rPr>
              <a:t>semisynthetic</a:t>
            </a:r>
            <a:r>
              <a:rPr lang="en-US" sz="1200" spc="-7" dirty="0">
                <a:latin typeface="+mn-lt"/>
                <a:cs typeface="Times New Roman"/>
              </a:rPr>
              <a:t> </a:t>
            </a:r>
            <a:r>
              <a:rPr lang="en-US" sz="1200" dirty="0">
                <a:latin typeface="+mn-lt"/>
                <a:cs typeface="Times New Roman"/>
              </a:rPr>
              <a:t>opioids</a:t>
            </a:r>
            <a:r>
              <a:rPr lang="en-US" sz="1200" spc="-7" dirty="0">
                <a:latin typeface="+mn-lt"/>
                <a:cs typeface="Times New Roman"/>
              </a:rPr>
              <a:t> </a:t>
            </a:r>
            <a:r>
              <a:rPr lang="en-US" sz="1200" dirty="0">
                <a:latin typeface="+mn-lt"/>
                <a:cs typeface="Times New Roman"/>
              </a:rPr>
              <a:t>increased</a:t>
            </a:r>
            <a:r>
              <a:rPr lang="en-US" sz="1200" spc="-14" dirty="0">
                <a:latin typeface="+mn-lt"/>
                <a:cs typeface="Times New Roman"/>
              </a:rPr>
              <a:t> </a:t>
            </a:r>
            <a:r>
              <a:rPr lang="en-US" sz="1200" dirty="0">
                <a:latin typeface="+mn-lt"/>
                <a:cs typeface="Times New Roman"/>
              </a:rPr>
              <a:t>fourfold,</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0.98</a:t>
            </a:r>
            <a:r>
              <a:rPr lang="en-US" sz="1200" spc="-7"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4.1</a:t>
            </a:r>
            <a:r>
              <a:rPr lang="en-US" sz="1200" spc="-3" dirty="0">
                <a:latin typeface="+mn-lt"/>
                <a:cs typeface="Times New Roman"/>
              </a:rPr>
              <a:t> </a:t>
            </a:r>
            <a:r>
              <a:rPr lang="en-US" sz="1200" spc="-17" dirty="0">
                <a:latin typeface="+mn-lt"/>
                <a:cs typeface="Times New Roman"/>
              </a:rPr>
              <a:t>per </a:t>
            </a:r>
            <a:r>
              <a:rPr lang="en-US" sz="1200" dirty="0">
                <a:latin typeface="+mn-lt"/>
                <a:cs typeface="Times New Roman"/>
              </a:rPr>
              <a:t>100,000</a:t>
            </a:r>
            <a:r>
              <a:rPr lang="en-US" sz="1200" spc="-7"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7" dirty="0">
                <a:latin typeface="+mn-lt"/>
                <a:cs typeface="Times New Roman"/>
              </a:rPr>
              <a:t>8).</a:t>
            </a:r>
            <a:endParaRPr lang="en-US" sz="1200" dirty="0">
              <a:latin typeface="+mn-lt"/>
              <a:cs typeface="Times New Roman"/>
            </a:endParaRPr>
          </a:p>
          <a:p>
            <a:pPr marL="180108" marR="220801" indent="-171450">
              <a:buSzPct val="116666"/>
              <a:tabLst>
                <a:tab pos="164085" algn="l"/>
                <a:tab pos="164951" algn="l"/>
              </a:tabLst>
            </a:pP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1999</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2020, among</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ages</a:t>
            </a:r>
            <a:r>
              <a:rPr lang="en-US" sz="1200" spc="-3" dirty="0">
                <a:latin typeface="+mn-lt"/>
                <a:cs typeface="Times New Roman"/>
              </a:rPr>
              <a:t> </a:t>
            </a:r>
            <a:r>
              <a:rPr lang="en-US" sz="1200" dirty="0">
                <a:latin typeface="+mn-lt"/>
                <a:cs typeface="Times New Roman"/>
              </a:rPr>
              <a:t>0-24, the</a:t>
            </a:r>
            <a:r>
              <a:rPr lang="en-US" sz="1200" spc="-7"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 drug</a:t>
            </a:r>
            <a:r>
              <a:rPr lang="en-US" sz="1200" spc="-10" dirty="0">
                <a:latin typeface="+mn-lt"/>
                <a:cs typeface="Times New Roman"/>
              </a:rPr>
              <a:t> </a:t>
            </a:r>
            <a:r>
              <a:rPr lang="en-US" sz="1200" dirty="0">
                <a:latin typeface="+mn-lt"/>
                <a:cs typeface="Times New Roman"/>
              </a:rPr>
              <a:t>overdose</a:t>
            </a:r>
            <a:r>
              <a:rPr lang="en-US" sz="1200" spc="-3" dirty="0">
                <a:latin typeface="+mn-lt"/>
                <a:cs typeface="Times New Roman"/>
              </a:rPr>
              <a:t> </a:t>
            </a:r>
            <a:r>
              <a:rPr lang="en-US" sz="1200" dirty="0">
                <a:latin typeface="+mn-lt"/>
                <a:cs typeface="Times New Roman"/>
              </a:rPr>
              <a:t>deaths </a:t>
            </a:r>
            <a:r>
              <a:rPr lang="en-US" sz="1200" spc="-7" dirty="0">
                <a:latin typeface="+mn-lt"/>
                <a:cs typeface="Times New Roman"/>
              </a:rPr>
              <a:t>involving </a:t>
            </a:r>
            <a:r>
              <a:rPr lang="en-US" sz="1200" dirty="0">
                <a:latin typeface="+mn-lt"/>
                <a:cs typeface="Times New Roman"/>
              </a:rPr>
              <a:t>natural</a:t>
            </a:r>
            <a:r>
              <a:rPr lang="en-US" sz="1200" spc="-14"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semisynthetic</a:t>
            </a:r>
            <a:r>
              <a:rPr lang="en-US" sz="1200" spc="-10" dirty="0">
                <a:latin typeface="+mn-lt"/>
                <a:cs typeface="Times New Roman"/>
              </a:rPr>
              <a:t> </a:t>
            </a:r>
            <a:r>
              <a:rPr lang="en-US" sz="1200" dirty="0">
                <a:latin typeface="+mn-lt"/>
                <a:cs typeface="Times New Roman"/>
              </a:rPr>
              <a:t>opioids</a:t>
            </a:r>
            <a:r>
              <a:rPr lang="en-US" sz="1200" spc="-3"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0.2</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0.7</a:t>
            </a:r>
            <a:r>
              <a:rPr lang="en-US" sz="1200" spc="-3" dirty="0">
                <a:latin typeface="+mn-lt"/>
                <a:cs typeface="Times New Roman"/>
              </a:rPr>
              <a:t> </a:t>
            </a:r>
            <a:r>
              <a:rPr lang="en-US" sz="1200" spc="-17" dirty="0">
                <a:latin typeface="+mn-lt"/>
                <a:cs typeface="Times New Roman"/>
              </a:rPr>
              <a:t>per </a:t>
            </a:r>
            <a:r>
              <a:rPr lang="en-US" sz="1200" dirty="0">
                <a:latin typeface="+mn-lt"/>
                <a:cs typeface="Times New Roman"/>
              </a:rPr>
              <a:t>100,000</a:t>
            </a:r>
            <a:r>
              <a:rPr lang="en-US" sz="1200" spc="-7" dirty="0">
                <a:latin typeface="+mn-lt"/>
                <a:cs typeface="Times New Roman"/>
              </a:rPr>
              <a:t> population.</a:t>
            </a:r>
            <a:endParaRPr lang="en-US" sz="1200" dirty="0">
              <a:latin typeface="+mn-lt"/>
              <a:cs typeface="Times New Roman"/>
            </a:endParaRPr>
          </a:p>
          <a:p>
            <a:pPr marL="180108" marR="168848" indent="-171450">
              <a:buSzPct val="116666"/>
              <a:tabLst>
                <a:tab pos="164085" algn="l"/>
                <a:tab pos="164951" algn="l"/>
              </a:tabLst>
            </a:pP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1999</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among</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ages</a:t>
            </a:r>
            <a:r>
              <a:rPr lang="en-US" sz="1200" spc="-3" dirty="0">
                <a:latin typeface="+mn-lt"/>
                <a:cs typeface="Times New Roman"/>
              </a:rPr>
              <a:t> </a:t>
            </a:r>
            <a:r>
              <a:rPr lang="en-US" sz="1200" dirty="0">
                <a:latin typeface="+mn-lt"/>
                <a:cs typeface="Times New Roman"/>
              </a:rPr>
              <a:t>25-44,</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overdose</a:t>
            </a:r>
            <a:r>
              <a:rPr lang="en-US" sz="1200" spc="-3" dirty="0">
                <a:latin typeface="+mn-lt"/>
                <a:cs typeface="Times New Roman"/>
              </a:rPr>
              <a:t> </a:t>
            </a:r>
            <a:r>
              <a:rPr lang="en-US" sz="1200" dirty="0">
                <a:latin typeface="+mn-lt"/>
                <a:cs typeface="Times New Roman"/>
              </a:rPr>
              <a:t>deaths</a:t>
            </a:r>
            <a:r>
              <a:rPr lang="en-US" sz="1200" spc="-3" dirty="0">
                <a:latin typeface="+mn-lt"/>
                <a:cs typeface="Times New Roman"/>
              </a:rPr>
              <a:t> </a:t>
            </a:r>
            <a:r>
              <a:rPr lang="en-US" sz="1200" spc="-7" dirty="0">
                <a:latin typeface="+mn-lt"/>
                <a:cs typeface="Times New Roman"/>
              </a:rPr>
              <a:t>involving </a:t>
            </a:r>
            <a:r>
              <a:rPr lang="en-US" sz="1200" dirty="0">
                <a:latin typeface="+mn-lt"/>
                <a:cs typeface="Times New Roman"/>
              </a:rPr>
              <a:t>natural</a:t>
            </a:r>
            <a:r>
              <a:rPr lang="en-US" sz="1200" spc="-1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semisynthetic</a:t>
            </a:r>
            <a:r>
              <a:rPr lang="en-US" sz="1200" spc="-7" dirty="0">
                <a:latin typeface="+mn-lt"/>
                <a:cs typeface="Times New Roman"/>
              </a:rPr>
              <a:t> </a:t>
            </a:r>
            <a:r>
              <a:rPr lang="en-US" sz="1200" dirty="0">
                <a:latin typeface="+mn-lt"/>
                <a:cs typeface="Times New Roman"/>
              </a:rPr>
              <a:t>opioids</a:t>
            </a:r>
            <a:r>
              <a:rPr lang="en-US" sz="1200" spc="-3"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1.9</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6.8</a:t>
            </a:r>
            <a:r>
              <a:rPr lang="en-US" sz="1200" spc="-3" dirty="0">
                <a:latin typeface="+mn-lt"/>
                <a:cs typeface="Times New Roman"/>
              </a:rPr>
              <a:t> </a:t>
            </a:r>
            <a:r>
              <a:rPr lang="en-US" sz="1200" spc="-17" dirty="0">
                <a:latin typeface="+mn-lt"/>
                <a:cs typeface="Times New Roman"/>
              </a:rPr>
              <a:t>per </a:t>
            </a:r>
            <a:r>
              <a:rPr lang="en-US" sz="1200" dirty="0">
                <a:latin typeface="+mn-lt"/>
                <a:cs typeface="Times New Roman"/>
              </a:rPr>
              <a:t>100,000</a:t>
            </a:r>
            <a:r>
              <a:rPr lang="en-US" sz="1200" spc="-7" dirty="0">
                <a:latin typeface="+mn-lt"/>
                <a:cs typeface="Times New Roman"/>
              </a:rPr>
              <a:t> population.</a:t>
            </a:r>
            <a:endParaRPr lang="en-US" sz="1200" dirty="0">
              <a:latin typeface="+mn-lt"/>
              <a:cs typeface="Times New Roman"/>
            </a:endParaRPr>
          </a:p>
          <a:p>
            <a:pPr marL="180108" marR="168848" indent="-171450">
              <a:buSzPct val="116666"/>
              <a:tabLst>
                <a:tab pos="164085" algn="l"/>
                <a:tab pos="164951" algn="l"/>
              </a:tabLst>
            </a:pP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1999</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among</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ages</a:t>
            </a:r>
            <a:r>
              <a:rPr lang="en-US" sz="1200" spc="-3" dirty="0">
                <a:latin typeface="+mn-lt"/>
                <a:cs typeface="Times New Roman"/>
              </a:rPr>
              <a:t> </a:t>
            </a:r>
            <a:r>
              <a:rPr lang="en-US" sz="1200" dirty="0">
                <a:latin typeface="+mn-lt"/>
                <a:cs typeface="Times New Roman"/>
              </a:rPr>
              <a:t>45-64,</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overdose</a:t>
            </a:r>
            <a:r>
              <a:rPr lang="en-US" sz="1200" spc="-3" dirty="0">
                <a:latin typeface="+mn-lt"/>
                <a:cs typeface="Times New Roman"/>
              </a:rPr>
              <a:t> </a:t>
            </a:r>
            <a:r>
              <a:rPr lang="en-US" sz="1200" dirty="0">
                <a:latin typeface="+mn-lt"/>
                <a:cs typeface="Times New Roman"/>
              </a:rPr>
              <a:t>deaths</a:t>
            </a:r>
            <a:r>
              <a:rPr lang="en-US" sz="1200" spc="-3" dirty="0">
                <a:latin typeface="+mn-lt"/>
                <a:cs typeface="Times New Roman"/>
              </a:rPr>
              <a:t> </a:t>
            </a:r>
            <a:r>
              <a:rPr lang="en-US" sz="1200" spc="-7" dirty="0">
                <a:latin typeface="+mn-lt"/>
                <a:cs typeface="Times New Roman"/>
              </a:rPr>
              <a:t>involving </a:t>
            </a:r>
            <a:r>
              <a:rPr lang="en-US" sz="1200" dirty="0">
                <a:latin typeface="+mn-lt"/>
                <a:cs typeface="Times New Roman"/>
              </a:rPr>
              <a:t>natural</a:t>
            </a:r>
            <a:r>
              <a:rPr lang="en-US" sz="1200" spc="-1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semisynthetic</a:t>
            </a:r>
            <a:r>
              <a:rPr lang="en-US" sz="1200" spc="-7" dirty="0">
                <a:latin typeface="+mn-lt"/>
                <a:cs typeface="Times New Roman"/>
              </a:rPr>
              <a:t> </a:t>
            </a:r>
            <a:r>
              <a:rPr lang="en-US" sz="1200" dirty="0">
                <a:latin typeface="+mn-lt"/>
                <a:cs typeface="Times New Roman"/>
              </a:rPr>
              <a:t>opioids</a:t>
            </a:r>
            <a:r>
              <a:rPr lang="en-US" sz="1200" spc="-3"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1.4</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6.8</a:t>
            </a:r>
            <a:r>
              <a:rPr lang="en-US" sz="1200" spc="-3" dirty="0">
                <a:latin typeface="+mn-lt"/>
                <a:cs typeface="Times New Roman"/>
              </a:rPr>
              <a:t> </a:t>
            </a:r>
            <a:r>
              <a:rPr lang="en-US" sz="1200" spc="-17" dirty="0">
                <a:latin typeface="+mn-lt"/>
                <a:cs typeface="Times New Roman"/>
              </a:rPr>
              <a:t>per </a:t>
            </a:r>
            <a:r>
              <a:rPr lang="en-US" sz="1200" dirty="0">
                <a:latin typeface="+mn-lt"/>
                <a:cs typeface="Times New Roman"/>
              </a:rPr>
              <a:t>100,000</a:t>
            </a:r>
            <a:r>
              <a:rPr lang="en-US" sz="1200" spc="-7" dirty="0">
                <a:latin typeface="+mn-lt"/>
                <a:cs typeface="Times New Roman"/>
              </a:rPr>
              <a:t> population.</a:t>
            </a:r>
            <a:endParaRPr lang="en-US" sz="1200" dirty="0">
              <a:latin typeface="+mn-lt"/>
              <a:cs typeface="Times New Roman"/>
            </a:endParaRPr>
          </a:p>
          <a:p>
            <a:pPr marL="180108" marR="120358" indent="-171450">
              <a:buSzPct val="116666"/>
              <a:tabLst>
                <a:tab pos="164085" algn="l"/>
                <a:tab pos="164951" algn="l"/>
              </a:tabLst>
            </a:pP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1999</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among people</a:t>
            </a:r>
            <a:r>
              <a:rPr lang="en-US" sz="1200" spc="-3" dirty="0">
                <a:latin typeface="+mn-lt"/>
                <a:cs typeface="Times New Roman"/>
              </a:rPr>
              <a:t> </a:t>
            </a:r>
            <a:r>
              <a:rPr lang="en-US" sz="1200" dirty="0">
                <a:latin typeface="+mn-lt"/>
                <a:cs typeface="Times New Roman"/>
              </a:rPr>
              <a:t>age</a:t>
            </a:r>
            <a:r>
              <a:rPr lang="en-US" sz="1200" spc="-3" dirty="0">
                <a:latin typeface="+mn-lt"/>
                <a:cs typeface="Times New Roman"/>
              </a:rPr>
              <a:t> </a:t>
            </a:r>
            <a:r>
              <a:rPr lang="en-US" sz="1200" dirty="0">
                <a:latin typeface="+mn-lt"/>
                <a:cs typeface="Times New Roman"/>
              </a:rPr>
              <a:t>65</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over, the</a:t>
            </a:r>
            <a:r>
              <a:rPr lang="en-US" sz="1200" spc="-3"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overdose </a:t>
            </a:r>
            <a:r>
              <a:rPr lang="en-US" sz="1200" spc="-7" dirty="0">
                <a:latin typeface="+mn-lt"/>
                <a:cs typeface="Times New Roman"/>
              </a:rPr>
              <a:t>deaths </a:t>
            </a:r>
            <a:r>
              <a:rPr lang="en-US" sz="1200" dirty="0">
                <a:latin typeface="+mn-lt"/>
                <a:cs typeface="Times New Roman"/>
              </a:rPr>
              <a:t>involving</a:t>
            </a:r>
            <a:r>
              <a:rPr lang="en-US" sz="1200" spc="-7" dirty="0">
                <a:latin typeface="+mn-lt"/>
                <a:cs typeface="Times New Roman"/>
              </a:rPr>
              <a:t> </a:t>
            </a:r>
            <a:r>
              <a:rPr lang="en-US" sz="1200" dirty="0">
                <a:latin typeface="+mn-lt"/>
                <a:cs typeface="Times New Roman"/>
              </a:rPr>
              <a:t>natural</a:t>
            </a:r>
            <a:r>
              <a:rPr lang="en-US" sz="1200" spc="-3"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semisynthetic</a:t>
            </a:r>
            <a:r>
              <a:rPr lang="en-US" sz="1200" spc="-7" dirty="0">
                <a:latin typeface="+mn-lt"/>
                <a:cs typeface="Times New Roman"/>
              </a:rPr>
              <a:t> </a:t>
            </a:r>
            <a:r>
              <a:rPr lang="en-US" sz="1200" dirty="0">
                <a:latin typeface="+mn-lt"/>
                <a:cs typeface="Times New Roman"/>
              </a:rPr>
              <a:t>opioids</a:t>
            </a:r>
            <a:r>
              <a:rPr lang="en-US" sz="1200" spc="-3" dirty="0">
                <a:latin typeface="+mn-lt"/>
                <a:cs typeface="Times New Roman"/>
              </a:rPr>
              <a:t> </a:t>
            </a:r>
            <a:r>
              <a:rPr lang="en-US" sz="1200" dirty="0">
                <a:latin typeface="+mn-lt"/>
                <a:cs typeface="Times New Roman"/>
              </a:rPr>
              <a:t>increased</a:t>
            </a:r>
            <a:r>
              <a:rPr lang="en-US" sz="1200" spc="-7" dirty="0">
                <a:latin typeface="+mn-lt"/>
                <a:cs typeface="Times New Roman"/>
              </a:rPr>
              <a:t> </a:t>
            </a: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0.25</a:t>
            </a:r>
            <a:r>
              <a:rPr lang="en-US" sz="1200" spc="-3" dirty="0">
                <a:latin typeface="+mn-lt"/>
                <a:cs typeface="Times New Roman"/>
              </a:rPr>
              <a:t> </a:t>
            </a:r>
            <a:r>
              <a:rPr lang="en-US" sz="1200" dirty="0">
                <a:latin typeface="+mn-lt"/>
                <a:cs typeface="Times New Roman"/>
              </a:rPr>
              <a:t>per</a:t>
            </a:r>
            <a:r>
              <a:rPr lang="en-US" sz="1200" spc="-7"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spc="-17" dirty="0">
                <a:latin typeface="+mn-lt"/>
                <a:cs typeface="Times New Roman"/>
              </a:rPr>
              <a:t>to </a:t>
            </a:r>
            <a:r>
              <a:rPr lang="en-US" sz="1200" dirty="0">
                <a:latin typeface="+mn-lt"/>
                <a:cs typeface="Times New Roman"/>
              </a:rPr>
              <a:t>1.9</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 </a:t>
            </a:r>
            <a:r>
              <a:rPr lang="en-US" sz="1200" spc="-7" dirty="0">
                <a:latin typeface="+mn-lt"/>
                <a:cs typeface="Times New Roman"/>
              </a:rPr>
              <a:t>population.</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111</a:t>
            </a:fld>
            <a:endParaRPr lang="en-US"/>
          </a:p>
        </p:txBody>
      </p:sp>
    </p:spTree>
    <p:extLst>
      <p:ext uri="{BB962C8B-B14F-4D97-AF65-F5344CB8AC3E}">
        <p14:creationId xmlns:p14="http://schemas.microsoft.com/office/powerpoint/2010/main" val="218414591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None/>
              <a:tabLst/>
              <a:defRPr/>
            </a:pPr>
            <a:r>
              <a:rPr lang="en-US" sz="1200" b="1" i="1" dirty="0">
                <a:effectLst/>
                <a:latin typeface="+mn-lt"/>
                <a:ea typeface="DengXian Light" panose="02010600030101010101" pitchFamily="2" charset="-122"/>
                <a:cs typeface="Times New Roman" panose="02020603050405020304" pitchFamily="18" charset="0"/>
              </a:rPr>
              <a:t>Differences in Drug Overdose Deaths Involving Some Opioids in Certain Age and Ethnic Groups and Geographic Locations</a:t>
            </a:r>
          </a:p>
          <a:p>
            <a:pPr marL="214745" marR="14287" indent="-171450">
              <a:buSzPct val="116666"/>
              <a:tabLst>
                <a:tab pos="199154" algn="l"/>
                <a:tab pos="199587" algn="l"/>
              </a:tabLst>
            </a:pP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overall,</a:t>
            </a:r>
            <a:r>
              <a:rPr lang="en-US" sz="1200" spc="-3" dirty="0">
                <a:latin typeface="+mn-lt"/>
                <a:cs typeface="Times New Roman"/>
              </a:rPr>
              <a:t> </a:t>
            </a:r>
            <a:r>
              <a:rPr lang="en-US" sz="1200" dirty="0">
                <a:latin typeface="+mn-lt"/>
                <a:cs typeface="Times New Roman"/>
              </a:rPr>
              <a:t>Hispanic</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non-Hispanic</a:t>
            </a:r>
            <a:r>
              <a:rPr lang="en-US" sz="1200" spc="-3" dirty="0">
                <a:latin typeface="+mn-lt"/>
                <a:cs typeface="Times New Roman"/>
              </a:rPr>
              <a:t> </a:t>
            </a:r>
            <a:r>
              <a:rPr lang="en-US" sz="1200" dirty="0">
                <a:latin typeface="+mn-lt"/>
                <a:cs typeface="Times New Roman"/>
              </a:rPr>
              <a:t>Black</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were</a:t>
            </a:r>
            <a:r>
              <a:rPr lang="en-US" sz="1200" spc="-3" dirty="0">
                <a:latin typeface="+mn-lt"/>
                <a:cs typeface="Times New Roman"/>
              </a:rPr>
              <a:t> </a:t>
            </a:r>
            <a:r>
              <a:rPr lang="en-US" sz="1200" dirty="0">
                <a:latin typeface="+mn-lt"/>
                <a:cs typeface="Times New Roman"/>
              </a:rPr>
              <a:t>less</a:t>
            </a:r>
            <a:r>
              <a:rPr lang="en-US" sz="1200" spc="-3" dirty="0">
                <a:latin typeface="+mn-lt"/>
                <a:cs typeface="Times New Roman"/>
              </a:rPr>
              <a:t> </a:t>
            </a:r>
            <a:r>
              <a:rPr lang="en-US" sz="1200" dirty="0">
                <a:latin typeface="+mn-lt"/>
                <a:cs typeface="Times New Roman"/>
              </a:rPr>
              <a:t>likely</a:t>
            </a:r>
            <a:r>
              <a:rPr lang="en-US" sz="1200" spc="-10"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non-</a:t>
            </a:r>
            <a:r>
              <a:rPr lang="en-US" sz="1200" spc="-7" dirty="0">
                <a:latin typeface="+mn-lt"/>
                <a:cs typeface="Times New Roman"/>
              </a:rPr>
              <a:t>Hispanic </a:t>
            </a:r>
            <a:r>
              <a:rPr lang="en-US" sz="1200" dirty="0">
                <a:latin typeface="+mn-lt"/>
                <a:cs typeface="Times New Roman"/>
              </a:rPr>
              <a:t>White</a:t>
            </a:r>
            <a:r>
              <a:rPr lang="en-US" sz="1200" spc="-14"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die</a:t>
            </a:r>
            <a:r>
              <a:rPr lang="en-US" sz="1200" spc="-7" dirty="0">
                <a:latin typeface="+mn-lt"/>
                <a:cs typeface="Times New Roman"/>
              </a:rPr>
              <a:t> </a:t>
            </a: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overdose</a:t>
            </a:r>
            <a:r>
              <a:rPr lang="en-US" sz="1200" spc="-7" dirty="0">
                <a:latin typeface="+mn-lt"/>
                <a:cs typeface="Times New Roman"/>
              </a:rPr>
              <a:t> </a:t>
            </a:r>
            <a:r>
              <a:rPr lang="en-US" sz="1200" dirty="0">
                <a:latin typeface="+mn-lt"/>
                <a:cs typeface="Times New Roman"/>
              </a:rPr>
              <a:t>involving</a:t>
            </a:r>
            <a:r>
              <a:rPr lang="en-US" sz="1200" spc="-3" dirty="0">
                <a:latin typeface="+mn-lt"/>
                <a:cs typeface="Times New Roman"/>
              </a:rPr>
              <a:t> </a:t>
            </a:r>
            <a:r>
              <a:rPr lang="en-US" sz="1200" dirty="0">
                <a:solidFill>
                  <a:srgbClr val="333333"/>
                </a:solidFill>
                <a:latin typeface="+mn-lt"/>
                <a:cs typeface="Times New Roman"/>
              </a:rPr>
              <a:t>natural</a:t>
            </a:r>
            <a:r>
              <a:rPr lang="en-US" sz="1200" spc="-10" dirty="0">
                <a:solidFill>
                  <a:srgbClr val="333333"/>
                </a:solidFill>
                <a:latin typeface="+mn-lt"/>
                <a:cs typeface="Times New Roman"/>
              </a:rPr>
              <a:t> </a:t>
            </a:r>
            <a:r>
              <a:rPr lang="en-US" sz="1200" dirty="0">
                <a:solidFill>
                  <a:srgbClr val="333333"/>
                </a:solidFill>
                <a:latin typeface="+mn-lt"/>
                <a:cs typeface="Times New Roman"/>
              </a:rPr>
              <a:t>and</a:t>
            </a:r>
            <a:r>
              <a:rPr lang="en-US" sz="1200" spc="-7" dirty="0">
                <a:solidFill>
                  <a:srgbClr val="333333"/>
                </a:solidFill>
                <a:latin typeface="+mn-lt"/>
                <a:cs typeface="Times New Roman"/>
              </a:rPr>
              <a:t> </a:t>
            </a:r>
            <a:r>
              <a:rPr lang="en-US" sz="1200" dirty="0">
                <a:solidFill>
                  <a:srgbClr val="333333"/>
                </a:solidFill>
                <a:latin typeface="+mn-lt"/>
                <a:cs typeface="Times New Roman"/>
              </a:rPr>
              <a:t>semisynthetic</a:t>
            </a:r>
            <a:r>
              <a:rPr lang="en-US" sz="1200" spc="-3" dirty="0">
                <a:solidFill>
                  <a:srgbClr val="333333"/>
                </a:solidFill>
                <a:latin typeface="+mn-lt"/>
                <a:cs typeface="Times New Roman"/>
              </a:rPr>
              <a:t> </a:t>
            </a:r>
            <a:r>
              <a:rPr lang="en-US" sz="1200" spc="-7" dirty="0">
                <a:solidFill>
                  <a:srgbClr val="333333"/>
                </a:solidFill>
                <a:latin typeface="+mn-lt"/>
                <a:cs typeface="Times New Roman"/>
              </a:rPr>
              <a:t>opioids</a:t>
            </a:r>
            <a:r>
              <a:rPr lang="en-US" sz="1200" spc="341" dirty="0">
                <a:solidFill>
                  <a:srgbClr val="333333"/>
                </a:solidFill>
                <a:latin typeface="+mn-lt"/>
                <a:cs typeface="Times New Roman"/>
              </a:rPr>
              <a:t> </a:t>
            </a:r>
            <a:r>
              <a:rPr lang="en-US" sz="1200" dirty="0">
                <a:solidFill>
                  <a:srgbClr val="333333"/>
                </a:solidFill>
                <a:latin typeface="+mn-lt"/>
                <a:cs typeface="Times New Roman"/>
              </a:rPr>
              <a:t>(Figure</a:t>
            </a:r>
            <a:r>
              <a:rPr lang="en-US" sz="1200" spc="-3" dirty="0">
                <a:solidFill>
                  <a:srgbClr val="333333"/>
                </a:solidFill>
                <a:latin typeface="+mn-lt"/>
                <a:cs typeface="Times New Roman"/>
              </a:rPr>
              <a:t> </a:t>
            </a:r>
            <a:r>
              <a:rPr lang="en-US" sz="1200" spc="-17" dirty="0">
                <a:solidFill>
                  <a:srgbClr val="333333"/>
                </a:solidFill>
                <a:latin typeface="+mn-lt"/>
                <a:cs typeface="Times New Roman"/>
              </a:rPr>
              <a:t>9)</a:t>
            </a:r>
            <a:r>
              <a:rPr lang="en-US" sz="1200" spc="-17" dirty="0">
                <a:latin typeface="+mn-lt"/>
                <a:cs typeface="Times New Roman"/>
              </a:rPr>
              <a:t>.</a:t>
            </a:r>
            <a:endParaRPr lang="en-US" sz="1200" dirty="0">
              <a:latin typeface="+mn-lt"/>
              <a:cs typeface="Times New Roman"/>
            </a:endParaRPr>
          </a:p>
          <a:p>
            <a:pPr marL="214745" marR="60179" indent="-171450">
              <a:buSzPct val="116666"/>
              <a:tabLst>
                <a:tab pos="199154" algn="l"/>
                <a:tab pos="199587" algn="l"/>
              </a:tabLst>
            </a:pP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among people</a:t>
            </a:r>
            <a:r>
              <a:rPr lang="en-US" sz="1200" spc="-3" dirty="0">
                <a:latin typeface="+mn-lt"/>
                <a:cs typeface="Times New Roman"/>
              </a:rPr>
              <a:t> </a:t>
            </a:r>
            <a:r>
              <a:rPr lang="en-US" sz="1200" dirty="0">
                <a:latin typeface="+mn-lt"/>
                <a:cs typeface="Times New Roman"/>
              </a:rPr>
              <a:t>age 25</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over, Hispanic</a:t>
            </a:r>
            <a:r>
              <a:rPr lang="en-US" sz="1200" spc="-3" dirty="0">
                <a:latin typeface="+mn-lt"/>
                <a:cs typeface="Times New Roman"/>
              </a:rPr>
              <a:t> </a:t>
            </a:r>
            <a:r>
              <a:rPr lang="en-US" sz="1200" dirty="0">
                <a:latin typeface="+mn-lt"/>
                <a:cs typeface="Times New Roman"/>
              </a:rPr>
              <a:t>people were</a:t>
            </a:r>
            <a:r>
              <a:rPr lang="en-US" sz="1200" spc="-3" dirty="0">
                <a:latin typeface="+mn-lt"/>
                <a:cs typeface="Times New Roman"/>
              </a:rPr>
              <a:t> </a:t>
            </a:r>
            <a:r>
              <a:rPr lang="en-US" sz="1200" dirty="0">
                <a:latin typeface="+mn-lt"/>
                <a:cs typeface="Times New Roman"/>
              </a:rPr>
              <a:t>less</a:t>
            </a:r>
            <a:r>
              <a:rPr lang="en-US" sz="1200" spc="-3" dirty="0">
                <a:latin typeface="+mn-lt"/>
                <a:cs typeface="Times New Roman"/>
              </a:rPr>
              <a:t> </a:t>
            </a:r>
            <a:r>
              <a:rPr lang="en-US" sz="1200" dirty="0">
                <a:latin typeface="+mn-lt"/>
                <a:cs typeface="Times New Roman"/>
              </a:rPr>
              <a:t>likely</a:t>
            </a:r>
            <a:r>
              <a:rPr lang="en-US" sz="1200" spc="-10" dirty="0">
                <a:latin typeface="+mn-lt"/>
                <a:cs typeface="Times New Roman"/>
              </a:rPr>
              <a:t> </a:t>
            </a:r>
            <a:r>
              <a:rPr lang="en-US" sz="1200" dirty="0">
                <a:latin typeface="+mn-lt"/>
                <a:cs typeface="Times New Roman"/>
              </a:rPr>
              <a:t>than non-</a:t>
            </a:r>
            <a:r>
              <a:rPr lang="en-US" sz="1200" spc="-7" dirty="0">
                <a:latin typeface="+mn-lt"/>
                <a:cs typeface="Times New Roman"/>
              </a:rPr>
              <a:t>Hispanic </a:t>
            </a:r>
            <a:r>
              <a:rPr lang="en-US" sz="1200" dirty="0">
                <a:latin typeface="+mn-lt"/>
                <a:cs typeface="Times New Roman"/>
              </a:rPr>
              <a:t>White</a:t>
            </a:r>
            <a:r>
              <a:rPr lang="en-US" sz="1200" spc="-14"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die</a:t>
            </a:r>
            <a:r>
              <a:rPr lang="en-US" sz="1200" spc="-7" dirty="0">
                <a:latin typeface="+mn-lt"/>
                <a:cs typeface="Times New Roman"/>
              </a:rPr>
              <a:t> </a:t>
            </a: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overdose</a:t>
            </a:r>
            <a:r>
              <a:rPr lang="en-US" sz="1200" spc="-7" dirty="0">
                <a:latin typeface="+mn-lt"/>
                <a:cs typeface="Times New Roman"/>
              </a:rPr>
              <a:t> </a:t>
            </a:r>
            <a:r>
              <a:rPr lang="en-US" sz="1200" dirty="0">
                <a:latin typeface="+mn-lt"/>
                <a:cs typeface="Times New Roman"/>
              </a:rPr>
              <a:t>involving</a:t>
            </a:r>
            <a:r>
              <a:rPr lang="en-US" sz="1200" spc="-3" dirty="0">
                <a:latin typeface="+mn-lt"/>
                <a:cs typeface="Times New Roman"/>
              </a:rPr>
              <a:t> </a:t>
            </a:r>
            <a:r>
              <a:rPr lang="en-US" sz="1200" dirty="0">
                <a:solidFill>
                  <a:srgbClr val="333333"/>
                </a:solidFill>
                <a:latin typeface="+mn-lt"/>
                <a:cs typeface="Times New Roman"/>
              </a:rPr>
              <a:t>natural</a:t>
            </a:r>
            <a:r>
              <a:rPr lang="en-US" sz="1200" spc="-10" dirty="0">
                <a:solidFill>
                  <a:srgbClr val="333333"/>
                </a:solidFill>
                <a:latin typeface="+mn-lt"/>
                <a:cs typeface="Times New Roman"/>
              </a:rPr>
              <a:t> </a:t>
            </a:r>
            <a:r>
              <a:rPr lang="en-US" sz="1200" dirty="0">
                <a:solidFill>
                  <a:srgbClr val="333333"/>
                </a:solidFill>
                <a:latin typeface="+mn-lt"/>
                <a:cs typeface="Times New Roman"/>
              </a:rPr>
              <a:t>and</a:t>
            </a:r>
            <a:r>
              <a:rPr lang="en-US" sz="1200" spc="-7" dirty="0">
                <a:solidFill>
                  <a:srgbClr val="333333"/>
                </a:solidFill>
                <a:latin typeface="+mn-lt"/>
                <a:cs typeface="Times New Roman"/>
              </a:rPr>
              <a:t> </a:t>
            </a:r>
            <a:r>
              <a:rPr lang="en-US" sz="1200" dirty="0">
                <a:solidFill>
                  <a:srgbClr val="333333"/>
                </a:solidFill>
                <a:latin typeface="+mn-lt"/>
                <a:cs typeface="Times New Roman"/>
              </a:rPr>
              <a:t>semisynthetic</a:t>
            </a:r>
            <a:r>
              <a:rPr lang="en-US" sz="1200" spc="-3" dirty="0">
                <a:solidFill>
                  <a:srgbClr val="333333"/>
                </a:solidFill>
                <a:latin typeface="+mn-lt"/>
                <a:cs typeface="Times New Roman"/>
              </a:rPr>
              <a:t> </a:t>
            </a:r>
            <a:r>
              <a:rPr lang="en-US" sz="1200" spc="-7" dirty="0">
                <a:solidFill>
                  <a:srgbClr val="333333"/>
                </a:solidFill>
                <a:latin typeface="+mn-lt"/>
                <a:cs typeface="Times New Roman"/>
              </a:rPr>
              <a:t>opioids</a:t>
            </a:r>
            <a:r>
              <a:rPr lang="en-US" sz="1200" spc="-7" dirty="0">
                <a:latin typeface="+mn-lt"/>
                <a:cs typeface="Times New Roman"/>
              </a:rPr>
              <a:t>.</a:t>
            </a:r>
            <a:endParaRPr lang="en-US" sz="1200" dirty="0">
              <a:latin typeface="+mn-lt"/>
              <a:cs typeface="Times New Roman"/>
            </a:endParaRPr>
          </a:p>
          <a:p>
            <a:pPr marL="214745" marR="54118" indent="-171450">
              <a:buSzPct val="116666"/>
              <a:tabLst>
                <a:tab pos="199154" algn="l"/>
                <a:tab pos="199587" algn="l"/>
              </a:tabLst>
            </a:pPr>
            <a:r>
              <a:rPr lang="en-US" sz="1200" dirty="0">
                <a:latin typeface="+mn-lt"/>
                <a:cs typeface="Times New Roman"/>
              </a:rPr>
              <a:t>In</a:t>
            </a:r>
            <a:r>
              <a:rPr lang="en-US" sz="1200" spc="-24" dirty="0">
                <a:latin typeface="+mn-lt"/>
                <a:cs typeface="Times New Roman"/>
              </a:rPr>
              <a:t> </a:t>
            </a:r>
            <a:r>
              <a:rPr lang="en-US" sz="1200" spc="-14" dirty="0">
                <a:latin typeface="+mn-lt"/>
                <a:cs typeface="Times New Roman"/>
              </a:rPr>
              <a:t>2020,</a:t>
            </a:r>
            <a:r>
              <a:rPr lang="en-US" sz="1200" spc="-24" dirty="0">
                <a:latin typeface="+mn-lt"/>
                <a:cs typeface="Times New Roman"/>
              </a:rPr>
              <a:t> </a:t>
            </a:r>
            <a:r>
              <a:rPr lang="en-US" sz="1200" spc="-14" dirty="0">
                <a:latin typeface="+mn-lt"/>
                <a:cs typeface="Times New Roman"/>
              </a:rPr>
              <a:t>among</a:t>
            </a:r>
            <a:r>
              <a:rPr lang="en-US" sz="1200" spc="-17" dirty="0">
                <a:latin typeface="+mn-lt"/>
                <a:cs typeface="Times New Roman"/>
              </a:rPr>
              <a:t> </a:t>
            </a:r>
            <a:r>
              <a:rPr lang="en-US" sz="1200" spc="-14" dirty="0">
                <a:latin typeface="+mn-lt"/>
                <a:cs typeface="Times New Roman"/>
              </a:rPr>
              <a:t>people</a:t>
            </a:r>
            <a:r>
              <a:rPr lang="en-US" sz="1200" spc="-24" dirty="0">
                <a:latin typeface="+mn-lt"/>
                <a:cs typeface="Times New Roman"/>
              </a:rPr>
              <a:t> </a:t>
            </a:r>
            <a:r>
              <a:rPr lang="en-US" sz="1200" spc="-14" dirty="0">
                <a:latin typeface="+mn-lt"/>
                <a:cs typeface="Times New Roman"/>
              </a:rPr>
              <a:t>ages</a:t>
            </a:r>
            <a:r>
              <a:rPr lang="en-US" sz="1200" spc="-20" dirty="0">
                <a:latin typeface="+mn-lt"/>
                <a:cs typeface="Times New Roman"/>
              </a:rPr>
              <a:t> 25-</a:t>
            </a:r>
            <a:r>
              <a:rPr lang="en-US" sz="1200" spc="-7" dirty="0">
                <a:latin typeface="+mn-lt"/>
                <a:cs typeface="Times New Roman"/>
              </a:rPr>
              <a:t>64,</a:t>
            </a:r>
            <a:r>
              <a:rPr lang="en-US" sz="1200" spc="-20" dirty="0">
                <a:latin typeface="+mn-lt"/>
                <a:cs typeface="Times New Roman"/>
              </a:rPr>
              <a:t> non-</a:t>
            </a:r>
            <a:r>
              <a:rPr lang="en-US" sz="1200" spc="-17" dirty="0">
                <a:latin typeface="+mn-lt"/>
                <a:cs typeface="Times New Roman"/>
              </a:rPr>
              <a:t>Hispanic</a:t>
            </a:r>
            <a:r>
              <a:rPr lang="en-US" sz="1200" spc="-14" dirty="0">
                <a:latin typeface="+mn-lt"/>
                <a:cs typeface="Times New Roman"/>
              </a:rPr>
              <a:t> Black</a:t>
            </a:r>
            <a:r>
              <a:rPr lang="en-US" sz="1200" spc="-24" dirty="0">
                <a:latin typeface="+mn-lt"/>
                <a:cs typeface="Times New Roman"/>
              </a:rPr>
              <a:t> </a:t>
            </a:r>
            <a:r>
              <a:rPr lang="en-US" sz="1200" spc="-14" dirty="0">
                <a:latin typeface="+mn-lt"/>
                <a:cs typeface="Times New Roman"/>
              </a:rPr>
              <a:t>people</a:t>
            </a:r>
            <a:r>
              <a:rPr lang="en-US" sz="1200" spc="-24" dirty="0">
                <a:latin typeface="+mn-lt"/>
                <a:cs typeface="Times New Roman"/>
              </a:rPr>
              <a:t> </a:t>
            </a:r>
            <a:r>
              <a:rPr lang="en-US" sz="1200" spc="-14" dirty="0">
                <a:latin typeface="+mn-lt"/>
                <a:cs typeface="Times New Roman"/>
              </a:rPr>
              <a:t>were</a:t>
            </a:r>
            <a:r>
              <a:rPr lang="en-US" sz="1200" spc="-24" dirty="0">
                <a:latin typeface="+mn-lt"/>
                <a:cs typeface="Times New Roman"/>
              </a:rPr>
              <a:t> </a:t>
            </a:r>
            <a:r>
              <a:rPr lang="en-US" sz="1200" spc="-14" dirty="0">
                <a:latin typeface="+mn-lt"/>
                <a:cs typeface="Times New Roman"/>
              </a:rPr>
              <a:t>less</a:t>
            </a:r>
            <a:r>
              <a:rPr lang="en-US" sz="1200" spc="-24" dirty="0">
                <a:latin typeface="+mn-lt"/>
                <a:cs typeface="Times New Roman"/>
              </a:rPr>
              <a:t> </a:t>
            </a:r>
            <a:r>
              <a:rPr lang="en-US" sz="1200" spc="-14" dirty="0">
                <a:latin typeface="+mn-lt"/>
                <a:cs typeface="Times New Roman"/>
              </a:rPr>
              <a:t>likely</a:t>
            </a:r>
            <a:r>
              <a:rPr lang="en-US" sz="1200" spc="-24" dirty="0">
                <a:latin typeface="+mn-lt"/>
                <a:cs typeface="Times New Roman"/>
              </a:rPr>
              <a:t> </a:t>
            </a:r>
            <a:r>
              <a:rPr lang="en-US" sz="1200" spc="-14" dirty="0">
                <a:latin typeface="+mn-lt"/>
                <a:cs typeface="Times New Roman"/>
              </a:rPr>
              <a:t>than</a:t>
            </a:r>
            <a:r>
              <a:rPr lang="en-US" sz="1200" spc="-20" dirty="0">
                <a:latin typeface="+mn-lt"/>
                <a:cs typeface="Times New Roman"/>
              </a:rPr>
              <a:t> </a:t>
            </a:r>
            <a:r>
              <a:rPr lang="en-US" sz="1200" spc="-14" dirty="0">
                <a:latin typeface="+mn-lt"/>
                <a:cs typeface="Times New Roman"/>
              </a:rPr>
              <a:t>non- </a:t>
            </a:r>
            <a:r>
              <a:rPr lang="en-US" sz="1200" spc="-17" dirty="0">
                <a:latin typeface="+mn-lt"/>
                <a:cs typeface="Times New Roman"/>
              </a:rPr>
              <a:t>Hispanic</a:t>
            </a:r>
            <a:r>
              <a:rPr lang="en-US" sz="1200" spc="-27" dirty="0">
                <a:latin typeface="+mn-lt"/>
                <a:cs typeface="Times New Roman"/>
              </a:rPr>
              <a:t> </a:t>
            </a:r>
            <a:r>
              <a:rPr lang="en-US" sz="1200" spc="-14" dirty="0">
                <a:latin typeface="+mn-lt"/>
                <a:cs typeface="Times New Roman"/>
              </a:rPr>
              <a:t>White</a:t>
            </a:r>
            <a:r>
              <a:rPr lang="en-US" sz="1200" spc="-24" dirty="0">
                <a:latin typeface="+mn-lt"/>
                <a:cs typeface="Times New Roman"/>
              </a:rPr>
              <a:t> </a:t>
            </a:r>
            <a:r>
              <a:rPr lang="en-US" sz="1200" spc="-14" dirty="0">
                <a:latin typeface="+mn-lt"/>
                <a:cs typeface="Times New Roman"/>
              </a:rPr>
              <a:t>people</a:t>
            </a:r>
            <a:r>
              <a:rPr lang="en-US" sz="1200" spc="-24" dirty="0">
                <a:latin typeface="+mn-lt"/>
                <a:cs typeface="Times New Roman"/>
              </a:rPr>
              <a:t> </a:t>
            </a:r>
            <a:r>
              <a:rPr lang="en-US" sz="1200" dirty="0">
                <a:latin typeface="+mn-lt"/>
                <a:cs typeface="Times New Roman"/>
              </a:rPr>
              <a:t>to</a:t>
            </a:r>
            <a:r>
              <a:rPr lang="en-US" sz="1200" spc="-24" dirty="0">
                <a:latin typeface="+mn-lt"/>
                <a:cs typeface="Times New Roman"/>
              </a:rPr>
              <a:t> </a:t>
            </a:r>
            <a:r>
              <a:rPr lang="en-US" sz="1200" spc="-7" dirty="0">
                <a:latin typeface="+mn-lt"/>
                <a:cs typeface="Times New Roman"/>
              </a:rPr>
              <a:t>die</a:t>
            </a:r>
            <a:r>
              <a:rPr lang="en-US" sz="1200" spc="-24" dirty="0">
                <a:latin typeface="+mn-lt"/>
                <a:cs typeface="Times New Roman"/>
              </a:rPr>
              <a:t> </a:t>
            </a:r>
            <a:r>
              <a:rPr lang="en-US" sz="1200" spc="-7" dirty="0">
                <a:latin typeface="+mn-lt"/>
                <a:cs typeface="Times New Roman"/>
              </a:rPr>
              <a:t>from</a:t>
            </a:r>
            <a:r>
              <a:rPr lang="en-US" sz="1200" spc="-17" dirty="0">
                <a:latin typeface="+mn-lt"/>
                <a:cs typeface="Times New Roman"/>
              </a:rPr>
              <a:t> </a:t>
            </a:r>
            <a:r>
              <a:rPr lang="en-US" sz="1200" dirty="0">
                <a:latin typeface="+mn-lt"/>
                <a:cs typeface="Times New Roman"/>
              </a:rPr>
              <a:t>a</a:t>
            </a:r>
            <a:r>
              <a:rPr lang="en-US" sz="1200" spc="-24" dirty="0">
                <a:latin typeface="+mn-lt"/>
                <a:cs typeface="Times New Roman"/>
              </a:rPr>
              <a:t> </a:t>
            </a:r>
            <a:r>
              <a:rPr lang="en-US" sz="1200" spc="-14" dirty="0">
                <a:latin typeface="+mn-lt"/>
                <a:cs typeface="Times New Roman"/>
              </a:rPr>
              <a:t>drug</a:t>
            </a:r>
            <a:r>
              <a:rPr lang="en-US" sz="1200" spc="-20" dirty="0">
                <a:latin typeface="+mn-lt"/>
                <a:cs typeface="Times New Roman"/>
              </a:rPr>
              <a:t> </a:t>
            </a:r>
            <a:r>
              <a:rPr lang="en-US" sz="1200" spc="-17" dirty="0">
                <a:latin typeface="+mn-lt"/>
                <a:cs typeface="Times New Roman"/>
              </a:rPr>
              <a:t>overdose</a:t>
            </a:r>
            <a:r>
              <a:rPr lang="en-US" sz="1200" spc="-24" dirty="0">
                <a:latin typeface="+mn-lt"/>
                <a:cs typeface="Times New Roman"/>
              </a:rPr>
              <a:t> </a:t>
            </a:r>
            <a:r>
              <a:rPr lang="en-US" sz="1200" spc="-17" dirty="0">
                <a:latin typeface="+mn-lt"/>
                <a:cs typeface="Times New Roman"/>
              </a:rPr>
              <a:t>involving</a:t>
            </a:r>
            <a:r>
              <a:rPr lang="en-US" sz="1200" spc="-24" dirty="0">
                <a:latin typeface="+mn-lt"/>
                <a:cs typeface="Times New Roman"/>
              </a:rPr>
              <a:t> </a:t>
            </a:r>
            <a:r>
              <a:rPr lang="en-US" sz="1200" spc="-14" dirty="0">
                <a:solidFill>
                  <a:srgbClr val="333333"/>
                </a:solidFill>
                <a:latin typeface="+mn-lt"/>
                <a:cs typeface="Times New Roman"/>
              </a:rPr>
              <a:t>natural</a:t>
            </a:r>
            <a:r>
              <a:rPr lang="en-US" sz="1200" spc="-20" dirty="0">
                <a:solidFill>
                  <a:srgbClr val="333333"/>
                </a:solidFill>
                <a:latin typeface="+mn-lt"/>
                <a:cs typeface="Times New Roman"/>
              </a:rPr>
              <a:t> </a:t>
            </a:r>
            <a:r>
              <a:rPr lang="en-US" sz="1200" spc="-7" dirty="0">
                <a:solidFill>
                  <a:srgbClr val="333333"/>
                </a:solidFill>
                <a:latin typeface="+mn-lt"/>
                <a:cs typeface="Times New Roman"/>
              </a:rPr>
              <a:t>and</a:t>
            </a:r>
            <a:r>
              <a:rPr lang="en-US" sz="1200" spc="-24" dirty="0">
                <a:solidFill>
                  <a:srgbClr val="333333"/>
                </a:solidFill>
                <a:latin typeface="+mn-lt"/>
                <a:cs typeface="Times New Roman"/>
              </a:rPr>
              <a:t> </a:t>
            </a:r>
            <a:r>
              <a:rPr lang="en-US" sz="1200" spc="-17" dirty="0">
                <a:solidFill>
                  <a:srgbClr val="333333"/>
                </a:solidFill>
                <a:latin typeface="+mn-lt"/>
                <a:cs typeface="Times New Roman"/>
              </a:rPr>
              <a:t>semisynthetic</a:t>
            </a:r>
            <a:r>
              <a:rPr lang="en-US" sz="1200" spc="-14" dirty="0">
                <a:solidFill>
                  <a:srgbClr val="333333"/>
                </a:solidFill>
                <a:latin typeface="+mn-lt"/>
                <a:cs typeface="Times New Roman"/>
              </a:rPr>
              <a:t> </a:t>
            </a:r>
            <a:r>
              <a:rPr lang="en-US" sz="1200" spc="-7" dirty="0">
                <a:solidFill>
                  <a:srgbClr val="333333"/>
                </a:solidFill>
                <a:latin typeface="+mn-lt"/>
                <a:cs typeface="Times New Roman"/>
              </a:rPr>
              <a:t>opioids</a:t>
            </a:r>
            <a:r>
              <a:rPr lang="en-US" sz="1200" spc="-7" dirty="0">
                <a:latin typeface="+mn-lt"/>
                <a:cs typeface="Times New Roman"/>
              </a:rPr>
              <a:t>.</a:t>
            </a:r>
            <a:endParaRPr lang="en-US" sz="1200" dirty="0">
              <a:latin typeface="+mn-lt"/>
              <a:cs typeface="Times New Roman"/>
            </a:endParaRPr>
          </a:p>
          <a:p>
            <a:pPr marL="214745" marR="54118" indent="-171450">
              <a:buSzPct val="116666"/>
              <a:tabLst>
                <a:tab pos="199154" algn="l"/>
                <a:tab pos="199587" algn="l"/>
              </a:tabLst>
            </a:pPr>
            <a:r>
              <a:rPr lang="en-US" sz="1200" dirty="0">
                <a:latin typeface="+mn-lt"/>
                <a:cs typeface="Times New Roman"/>
              </a:rPr>
              <a:t>In</a:t>
            </a:r>
            <a:r>
              <a:rPr lang="en-US" sz="1200" spc="-27" dirty="0">
                <a:latin typeface="+mn-lt"/>
                <a:cs typeface="Times New Roman"/>
              </a:rPr>
              <a:t> </a:t>
            </a:r>
            <a:r>
              <a:rPr lang="en-US" sz="1200" spc="-14" dirty="0">
                <a:latin typeface="+mn-lt"/>
                <a:cs typeface="Times New Roman"/>
              </a:rPr>
              <a:t>2020,</a:t>
            </a:r>
            <a:r>
              <a:rPr lang="en-US" sz="1200" spc="-27" dirty="0">
                <a:latin typeface="+mn-lt"/>
                <a:cs typeface="Times New Roman"/>
              </a:rPr>
              <a:t> </a:t>
            </a:r>
            <a:r>
              <a:rPr lang="en-US" sz="1200" spc="-14" dirty="0">
                <a:latin typeface="+mn-lt"/>
                <a:cs typeface="Times New Roman"/>
              </a:rPr>
              <a:t>among</a:t>
            </a:r>
            <a:r>
              <a:rPr lang="en-US" sz="1200" spc="-24" dirty="0">
                <a:latin typeface="+mn-lt"/>
                <a:cs typeface="Times New Roman"/>
              </a:rPr>
              <a:t> </a:t>
            </a:r>
            <a:r>
              <a:rPr lang="en-US" sz="1200" spc="-14" dirty="0">
                <a:latin typeface="+mn-lt"/>
                <a:cs typeface="Times New Roman"/>
              </a:rPr>
              <a:t>people</a:t>
            </a:r>
            <a:r>
              <a:rPr lang="en-US" sz="1200" spc="-27" dirty="0">
                <a:latin typeface="+mn-lt"/>
                <a:cs typeface="Times New Roman"/>
              </a:rPr>
              <a:t> </a:t>
            </a:r>
            <a:r>
              <a:rPr lang="en-US" sz="1200" spc="-7" dirty="0">
                <a:latin typeface="+mn-lt"/>
                <a:cs typeface="Times New Roman"/>
              </a:rPr>
              <a:t>age</a:t>
            </a:r>
            <a:r>
              <a:rPr lang="en-US" sz="1200" spc="-20" dirty="0">
                <a:latin typeface="+mn-lt"/>
                <a:cs typeface="Times New Roman"/>
              </a:rPr>
              <a:t> </a:t>
            </a:r>
            <a:r>
              <a:rPr lang="en-US" sz="1200" dirty="0">
                <a:latin typeface="+mn-lt"/>
                <a:cs typeface="Times New Roman"/>
              </a:rPr>
              <a:t>65</a:t>
            </a:r>
            <a:r>
              <a:rPr lang="en-US" sz="1200" spc="-24" dirty="0">
                <a:latin typeface="+mn-lt"/>
                <a:cs typeface="Times New Roman"/>
              </a:rPr>
              <a:t> </a:t>
            </a:r>
            <a:r>
              <a:rPr lang="en-US" sz="1200" spc="-7" dirty="0">
                <a:latin typeface="+mn-lt"/>
                <a:cs typeface="Times New Roman"/>
              </a:rPr>
              <a:t>and</a:t>
            </a:r>
            <a:r>
              <a:rPr lang="en-US" sz="1200" spc="-27" dirty="0">
                <a:latin typeface="+mn-lt"/>
                <a:cs typeface="Times New Roman"/>
              </a:rPr>
              <a:t> </a:t>
            </a:r>
            <a:r>
              <a:rPr lang="en-US" sz="1200" spc="-14" dirty="0">
                <a:latin typeface="+mn-lt"/>
                <a:cs typeface="Times New Roman"/>
              </a:rPr>
              <a:t>over,</a:t>
            </a:r>
            <a:r>
              <a:rPr lang="en-US" sz="1200" spc="-27" dirty="0">
                <a:latin typeface="+mn-lt"/>
                <a:cs typeface="Times New Roman"/>
              </a:rPr>
              <a:t> </a:t>
            </a:r>
            <a:r>
              <a:rPr lang="en-US" sz="1200" spc="-20" dirty="0">
                <a:latin typeface="+mn-lt"/>
                <a:cs typeface="Times New Roman"/>
              </a:rPr>
              <a:t>non-</a:t>
            </a:r>
            <a:r>
              <a:rPr lang="en-US" sz="1200" spc="-17" dirty="0">
                <a:latin typeface="+mn-lt"/>
                <a:cs typeface="Times New Roman"/>
              </a:rPr>
              <a:t>Hispanic</a:t>
            </a:r>
            <a:r>
              <a:rPr lang="en-US" sz="1200" spc="-20" dirty="0">
                <a:latin typeface="+mn-lt"/>
                <a:cs typeface="Times New Roman"/>
              </a:rPr>
              <a:t> </a:t>
            </a:r>
            <a:r>
              <a:rPr lang="en-US" sz="1200" spc="-14" dirty="0">
                <a:latin typeface="+mn-lt"/>
                <a:cs typeface="Times New Roman"/>
              </a:rPr>
              <a:t>Black</a:t>
            </a:r>
            <a:r>
              <a:rPr lang="en-US" sz="1200" spc="-27" dirty="0">
                <a:latin typeface="+mn-lt"/>
                <a:cs typeface="Times New Roman"/>
              </a:rPr>
              <a:t> </a:t>
            </a:r>
            <a:r>
              <a:rPr lang="en-US" sz="1200" spc="-14" dirty="0">
                <a:latin typeface="+mn-lt"/>
                <a:cs typeface="Times New Roman"/>
              </a:rPr>
              <a:t>people</a:t>
            </a:r>
            <a:r>
              <a:rPr lang="en-US" sz="1200" spc="-20" dirty="0">
                <a:latin typeface="+mn-lt"/>
                <a:cs typeface="Times New Roman"/>
              </a:rPr>
              <a:t> </a:t>
            </a:r>
            <a:r>
              <a:rPr lang="en-US" sz="1200" spc="-14" dirty="0">
                <a:latin typeface="+mn-lt"/>
                <a:cs typeface="Times New Roman"/>
              </a:rPr>
              <a:t>were</a:t>
            </a:r>
            <a:r>
              <a:rPr lang="en-US" sz="1200" spc="-27" dirty="0">
                <a:latin typeface="+mn-lt"/>
                <a:cs typeface="Times New Roman"/>
              </a:rPr>
              <a:t> </a:t>
            </a:r>
            <a:r>
              <a:rPr lang="en-US" sz="1200" spc="-14" dirty="0">
                <a:latin typeface="+mn-lt"/>
                <a:cs typeface="Times New Roman"/>
              </a:rPr>
              <a:t>more</a:t>
            </a:r>
            <a:r>
              <a:rPr lang="en-US" sz="1200" spc="-27" dirty="0">
                <a:latin typeface="+mn-lt"/>
                <a:cs typeface="Times New Roman"/>
              </a:rPr>
              <a:t> </a:t>
            </a:r>
            <a:r>
              <a:rPr lang="en-US" sz="1200" spc="-14" dirty="0">
                <a:latin typeface="+mn-lt"/>
                <a:cs typeface="Times New Roman"/>
              </a:rPr>
              <a:t>likely</a:t>
            </a:r>
            <a:r>
              <a:rPr lang="en-US" sz="1200" spc="-27" dirty="0">
                <a:latin typeface="+mn-lt"/>
                <a:cs typeface="Times New Roman"/>
              </a:rPr>
              <a:t> </a:t>
            </a:r>
            <a:r>
              <a:rPr lang="en-US" sz="1200" spc="-14" dirty="0">
                <a:latin typeface="+mn-lt"/>
                <a:cs typeface="Times New Roman"/>
              </a:rPr>
              <a:t>than</a:t>
            </a:r>
            <a:r>
              <a:rPr lang="en-US" sz="1200" spc="-20" dirty="0">
                <a:latin typeface="+mn-lt"/>
                <a:cs typeface="Times New Roman"/>
              </a:rPr>
              <a:t> </a:t>
            </a:r>
            <a:r>
              <a:rPr lang="en-US" sz="1200" spc="-14" dirty="0">
                <a:latin typeface="+mn-lt"/>
                <a:cs typeface="Times New Roman"/>
              </a:rPr>
              <a:t>non- </a:t>
            </a:r>
            <a:r>
              <a:rPr lang="en-US" sz="1200" spc="-17" dirty="0">
                <a:latin typeface="+mn-lt"/>
                <a:cs typeface="Times New Roman"/>
              </a:rPr>
              <a:t>Hispanic</a:t>
            </a:r>
            <a:r>
              <a:rPr lang="en-US" sz="1200" spc="-27" dirty="0">
                <a:latin typeface="+mn-lt"/>
                <a:cs typeface="Times New Roman"/>
              </a:rPr>
              <a:t> </a:t>
            </a:r>
            <a:r>
              <a:rPr lang="en-US" sz="1200" spc="-14" dirty="0">
                <a:latin typeface="+mn-lt"/>
                <a:cs typeface="Times New Roman"/>
              </a:rPr>
              <a:t>White</a:t>
            </a:r>
            <a:r>
              <a:rPr lang="en-US" sz="1200" spc="-24" dirty="0">
                <a:latin typeface="+mn-lt"/>
                <a:cs typeface="Times New Roman"/>
              </a:rPr>
              <a:t> </a:t>
            </a:r>
            <a:r>
              <a:rPr lang="en-US" sz="1200" spc="-14" dirty="0">
                <a:latin typeface="+mn-lt"/>
                <a:cs typeface="Times New Roman"/>
              </a:rPr>
              <a:t>people</a:t>
            </a:r>
            <a:r>
              <a:rPr lang="en-US" sz="1200" spc="-24" dirty="0">
                <a:latin typeface="+mn-lt"/>
                <a:cs typeface="Times New Roman"/>
              </a:rPr>
              <a:t> </a:t>
            </a:r>
            <a:r>
              <a:rPr lang="en-US" sz="1200" dirty="0">
                <a:latin typeface="+mn-lt"/>
                <a:cs typeface="Times New Roman"/>
              </a:rPr>
              <a:t>to</a:t>
            </a:r>
            <a:r>
              <a:rPr lang="en-US" sz="1200" spc="-24" dirty="0">
                <a:latin typeface="+mn-lt"/>
                <a:cs typeface="Times New Roman"/>
              </a:rPr>
              <a:t> </a:t>
            </a:r>
            <a:r>
              <a:rPr lang="en-US" sz="1200" spc="-7" dirty="0">
                <a:latin typeface="+mn-lt"/>
                <a:cs typeface="Times New Roman"/>
              </a:rPr>
              <a:t>die</a:t>
            </a:r>
            <a:r>
              <a:rPr lang="en-US" sz="1200" spc="-24" dirty="0">
                <a:latin typeface="+mn-lt"/>
                <a:cs typeface="Times New Roman"/>
              </a:rPr>
              <a:t> </a:t>
            </a:r>
            <a:r>
              <a:rPr lang="en-US" sz="1200" spc="-7" dirty="0">
                <a:latin typeface="+mn-lt"/>
                <a:cs typeface="Times New Roman"/>
              </a:rPr>
              <a:t>from</a:t>
            </a:r>
            <a:r>
              <a:rPr lang="en-US" sz="1200" spc="-17" dirty="0">
                <a:latin typeface="+mn-lt"/>
                <a:cs typeface="Times New Roman"/>
              </a:rPr>
              <a:t> </a:t>
            </a:r>
            <a:r>
              <a:rPr lang="en-US" sz="1200" dirty="0">
                <a:latin typeface="+mn-lt"/>
                <a:cs typeface="Times New Roman"/>
              </a:rPr>
              <a:t>a</a:t>
            </a:r>
            <a:r>
              <a:rPr lang="en-US" sz="1200" spc="-24" dirty="0">
                <a:latin typeface="+mn-lt"/>
                <a:cs typeface="Times New Roman"/>
              </a:rPr>
              <a:t> </a:t>
            </a:r>
            <a:r>
              <a:rPr lang="en-US" sz="1200" spc="-14" dirty="0">
                <a:latin typeface="+mn-lt"/>
                <a:cs typeface="Times New Roman"/>
              </a:rPr>
              <a:t>drug</a:t>
            </a:r>
            <a:r>
              <a:rPr lang="en-US" sz="1200" spc="-20" dirty="0">
                <a:latin typeface="+mn-lt"/>
                <a:cs typeface="Times New Roman"/>
              </a:rPr>
              <a:t> </a:t>
            </a:r>
            <a:r>
              <a:rPr lang="en-US" sz="1200" spc="-17" dirty="0">
                <a:latin typeface="+mn-lt"/>
                <a:cs typeface="Times New Roman"/>
              </a:rPr>
              <a:t>overdose</a:t>
            </a:r>
            <a:r>
              <a:rPr lang="en-US" sz="1200" spc="-24" dirty="0">
                <a:latin typeface="+mn-lt"/>
                <a:cs typeface="Times New Roman"/>
              </a:rPr>
              <a:t> </a:t>
            </a:r>
            <a:r>
              <a:rPr lang="en-US" sz="1200" spc="-17" dirty="0">
                <a:latin typeface="+mn-lt"/>
                <a:cs typeface="Times New Roman"/>
              </a:rPr>
              <a:t>involving</a:t>
            </a:r>
            <a:r>
              <a:rPr lang="en-US" sz="1200" spc="-24" dirty="0">
                <a:latin typeface="+mn-lt"/>
                <a:cs typeface="Times New Roman"/>
              </a:rPr>
              <a:t> </a:t>
            </a:r>
            <a:r>
              <a:rPr lang="en-US" sz="1200" spc="-14" dirty="0">
                <a:solidFill>
                  <a:srgbClr val="333333"/>
                </a:solidFill>
                <a:latin typeface="+mn-lt"/>
                <a:cs typeface="Times New Roman"/>
              </a:rPr>
              <a:t>natural</a:t>
            </a:r>
            <a:r>
              <a:rPr lang="en-US" sz="1200" spc="-20" dirty="0">
                <a:solidFill>
                  <a:srgbClr val="333333"/>
                </a:solidFill>
                <a:latin typeface="+mn-lt"/>
                <a:cs typeface="Times New Roman"/>
              </a:rPr>
              <a:t> </a:t>
            </a:r>
            <a:r>
              <a:rPr lang="en-US" sz="1200" spc="-7" dirty="0">
                <a:solidFill>
                  <a:srgbClr val="333333"/>
                </a:solidFill>
                <a:latin typeface="+mn-lt"/>
                <a:cs typeface="Times New Roman"/>
              </a:rPr>
              <a:t>and</a:t>
            </a:r>
            <a:r>
              <a:rPr lang="en-US" sz="1200" spc="-24" dirty="0">
                <a:solidFill>
                  <a:srgbClr val="333333"/>
                </a:solidFill>
                <a:latin typeface="+mn-lt"/>
                <a:cs typeface="Times New Roman"/>
              </a:rPr>
              <a:t> </a:t>
            </a:r>
            <a:r>
              <a:rPr lang="en-US" sz="1200" spc="-17" dirty="0">
                <a:solidFill>
                  <a:srgbClr val="333333"/>
                </a:solidFill>
                <a:latin typeface="+mn-lt"/>
                <a:cs typeface="Times New Roman"/>
              </a:rPr>
              <a:t>semisynthetic</a:t>
            </a:r>
            <a:r>
              <a:rPr lang="en-US" sz="1200" spc="-14" dirty="0">
                <a:solidFill>
                  <a:srgbClr val="333333"/>
                </a:solidFill>
                <a:latin typeface="+mn-lt"/>
                <a:cs typeface="Times New Roman"/>
              </a:rPr>
              <a:t> </a:t>
            </a:r>
            <a:r>
              <a:rPr lang="en-US" sz="1200" spc="-7" dirty="0">
                <a:solidFill>
                  <a:srgbClr val="333333"/>
                </a:solidFill>
                <a:latin typeface="+mn-lt"/>
                <a:cs typeface="Times New Roman"/>
              </a:rPr>
              <a:t>opioids</a:t>
            </a:r>
            <a:r>
              <a:rPr lang="en-US" sz="1200" spc="-7" dirty="0">
                <a:latin typeface="+mn-lt"/>
                <a:cs typeface="Times New Roman"/>
              </a:rPr>
              <a:t>.</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112</a:t>
            </a:fld>
            <a:endParaRPr lang="en-US"/>
          </a:p>
        </p:txBody>
      </p:sp>
    </p:spTree>
    <p:extLst>
      <p:ext uri="{BB962C8B-B14F-4D97-AF65-F5344CB8AC3E}">
        <p14:creationId xmlns:p14="http://schemas.microsoft.com/office/powerpoint/2010/main" val="207648483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3733800"/>
            <a:ext cx="6858000" cy="4876800"/>
          </a:xfrm>
        </p:spPr>
        <p:txBody>
          <a:bodyPr/>
          <a:lstStyle/>
          <a:p>
            <a:pPr marL="182880" marR="5195" indent="-182880"/>
            <a:r>
              <a:rPr lang="en-US" sz="1100" dirty="0">
                <a:latin typeface="+mn-lt"/>
                <a:cs typeface="Times New Roman"/>
              </a:rPr>
              <a:t>The</a:t>
            </a:r>
            <a:r>
              <a:rPr lang="en-US" sz="1100" spc="-10" dirty="0">
                <a:latin typeface="+mn-lt"/>
                <a:cs typeface="Times New Roman"/>
              </a:rPr>
              <a:t> </a:t>
            </a:r>
            <a:r>
              <a:rPr lang="en-US" sz="1100" dirty="0">
                <a:latin typeface="+mn-lt"/>
                <a:cs typeface="Times New Roman"/>
              </a:rPr>
              <a:t>geographic</a:t>
            </a:r>
            <a:r>
              <a:rPr lang="en-US" sz="1100" spc="-10" dirty="0">
                <a:latin typeface="+mn-lt"/>
                <a:cs typeface="Times New Roman"/>
              </a:rPr>
              <a:t> </a:t>
            </a:r>
            <a:r>
              <a:rPr lang="en-US" sz="1100" dirty="0">
                <a:latin typeface="+mn-lt"/>
                <a:cs typeface="Times New Roman"/>
              </a:rPr>
              <a:t>locations</a:t>
            </a:r>
            <a:r>
              <a:rPr lang="en-US" sz="1100" spc="-10" dirty="0">
                <a:latin typeface="+mn-lt"/>
                <a:cs typeface="Times New Roman"/>
              </a:rPr>
              <a:t> </a:t>
            </a:r>
            <a:r>
              <a:rPr lang="en-US" sz="1100" dirty="0">
                <a:latin typeface="+mn-lt"/>
                <a:cs typeface="Times New Roman"/>
              </a:rPr>
              <a:t>are</a:t>
            </a:r>
            <a:r>
              <a:rPr lang="en-US" sz="1100" spc="-14" dirty="0">
                <a:latin typeface="+mn-lt"/>
                <a:cs typeface="Times New Roman"/>
              </a:rPr>
              <a:t> </a:t>
            </a:r>
            <a:r>
              <a:rPr lang="en-US" sz="1100" dirty="0">
                <a:latin typeface="+mn-lt"/>
                <a:cs typeface="Times New Roman"/>
              </a:rPr>
              <a:t>based</a:t>
            </a:r>
            <a:r>
              <a:rPr lang="en-US" sz="1100" spc="-14" dirty="0">
                <a:latin typeface="+mn-lt"/>
                <a:cs typeface="Times New Roman"/>
              </a:rPr>
              <a:t> </a:t>
            </a:r>
            <a:r>
              <a:rPr lang="en-US" sz="1100" dirty="0">
                <a:latin typeface="+mn-lt"/>
                <a:cs typeface="Times New Roman"/>
              </a:rPr>
              <a:t>on</a:t>
            </a:r>
            <a:r>
              <a:rPr lang="en-US" sz="1100" spc="-7" dirty="0">
                <a:latin typeface="+mn-lt"/>
                <a:cs typeface="Times New Roman"/>
              </a:rPr>
              <a:t> </a:t>
            </a:r>
            <a:r>
              <a:rPr lang="en-US" sz="1100" dirty="0">
                <a:latin typeface="+mn-lt"/>
                <a:cs typeface="Times New Roman"/>
              </a:rPr>
              <a:t>the</a:t>
            </a:r>
            <a:r>
              <a:rPr lang="en-US" sz="1100" spc="-10" dirty="0">
                <a:latin typeface="+mn-lt"/>
                <a:cs typeface="Times New Roman"/>
              </a:rPr>
              <a:t> </a:t>
            </a:r>
            <a:r>
              <a:rPr lang="en-US" sz="1100" dirty="0">
                <a:latin typeface="+mn-lt"/>
                <a:cs typeface="Times New Roman"/>
              </a:rPr>
              <a:t>2013</a:t>
            </a:r>
            <a:r>
              <a:rPr lang="en-US" sz="1100" spc="-14" dirty="0">
                <a:latin typeface="+mn-lt"/>
                <a:cs typeface="Times New Roman"/>
              </a:rPr>
              <a:t> </a:t>
            </a:r>
            <a:r>
              <a:rPr lang="en-US" sz="1100" dirty="0">
                <a:latin typeface="+mn-lt"/>
                <a:cs typeface="Times New Roman"/>
              </a:rPr>
              <a:t>National</a:t>
            </a:r>
            <a:r>
              <a:rPr lang="en-US" sz="1100" spc="-14" dirty="0">
                <a:latin typeface="+mn-lt"/>
                <a:cs typeface="Times New Roman"/>
              </a:rPr>
              <a:t> </a:t>
            </a:r>
            <a:r>
              <a:rPr lang="en-US" sz="1100" dirty="0">
                <a:latin typeface="+mn-lt"/>
                <a:cs typeface="Times New Roman"/>
              </a:rPr>
              <a:t>Center</a:t>
            </a:r>
            <a:r>
              <a:rPr lang="en-US" sz="1100" spc="-10" dirty="0">
                <a:latin typeface="+mn-lt"/>
                <a:cs typeface="Times New Roman"/>
              </a:rPr>
              <a:t> </a:t>
            </a:r>
            <a:r>
              <a:rPr lang="en-US" sz="1100" dirty="0">
                <a:latin typeface="+mn-lt"/>
                <a:cs typeface="Times New Roman"/>
              </a:rPr>
              <a:t>for</a:t>
            </a:r>
            <a:r>
              <a:rPr lang="en-US" sz="1100" spc="-14" dirty="0">
                <a:latin typeface="+mn-lt"/>
                <a:cs typeface="Times New Roman"/>
              </a:rPr>
              <a:t> </a:t>
            </a:r>
            <a:r>
              <a:rPr lang="en-US" sz="1100" dirty="0">
                <a:latin typeface="+mn-lt"/>
                <a:cs typeface="Times New Roman"/>
              </a:rPr>
              <a:t>Health</a:t>
            </a:r>
            <a:r>
              <a:rPr lang="en-US" sz="1100" spc="-17" dirty="0">
                <a:latin typeface="+mn-lt"/>
                <a:cs typeface="Times New Roman"/>
              </a:rPr>
              <a:t> </a:t>
            </a:r>
            <a:r>
              <a:rPr lang="en-US" sz="1100" dirty="0">
                <a:latin typeface="+mn-lt"/>
                <a:cs typeface="Times New Roman"/>
              </a:rPr>
              <a:t>Statistics</a:t>
            </a:r>
            <a:r>
              <a:rPr lang="en-US" sz="1100" spc="-7" dirty="0">
                <a:latin typeface="+mn-lt"/>
                <a:cs typeface="Times New Roman"/>
              </a:rPr>
              <a:t> Urban-Rural </a:t>
            </a:r>
            <a:r>
              <a:rPr lang="en-US" sz="1100" dirty="0">
                <a:latin typeface="+mn-lt"/>
                <a:cs typeface="Times New Roman"/>
              </a:rPr>
              <a:t>Classification</a:t>
            </a:r>
            <a:r>
              <a:rPr lang="en-US" sz="1100" spc="-31" dirty="0">
                <a:latin typeface="+mn-lt"/>
                <a:cs typeface="Times New Roman"/>
              </a:rPr>
              <a:t> </a:t>
            </a:r>
            <a:r>
              <a:rPr lang="en-US" sz="1100" dirty="0">
                <a:latin typeface="+mn-lt"/>
                <a:cs typeface="Times New Roman"/>
              </a:rPr>
              <a:t>Scheme </a:t>
            </a:r>
            <a:r>
              <a:rPr lang="en-US" sz="1100" spc="-7" dirty="0">
                <a:latin typeface="+mn-lt"/>
                <a:cs typeface="Times New Roman"/>
              </a:rPr>
              <a:t>(</a:t>
            </a:r>
            <a:r>
              <a:rPr lang="en-US" sz="1100" u="sng" spc="-7" dirty="0">
                <a:solidFill>
                  <a:srgbClr val="0000FF"/>
                </a:solidFill>
                <a:uFill>
                  <a:solidFill>
                    <a:srgbClr val="0000FF"/>
                  </a:solidFill>
                </a:uFill>
                <a:latin typeface="+mn-lt"/>
                <a:cs typeface="Times New Roman"/>
                <a:hlinkClick r:id="rId3"/>
              </a:rPr>
              <a:t>https://www.cdc.gov/nchs/data/series/sr_02/sr02_166.pdf</a:t>
            </a:r>
            <a:r>
              <a:rPr lang="en-US" sz="1100" spc="-7" dirty="0">
                <a:latin typeface="+mn-lt"/>
                <a:cs typeface="Times New Roman"/>
              </a:rPr>
              <a:t>):</a:t>
            </a:r>
            <a:endParaRPr lang="en-US" sz="1100" dirty="0">
              <a:latin typeface="+mn-lt"/>
              <a:cs typeface="Times New Roman"/>
            </a:endParaRPr>
          </a:p>
          <a:p>
            <a:pPr marL="365760" marR="138975" lvl="1" indent="-182880">
              <a:tabLst>
                <a:tab pos="319945" algn="l"/>
                <a:tab pos="320378" algn="l"/>
              </a:tabLst>
            </a:pPr>
            <a:r>
              <a:rPr lang="en-US" sz="1100" b="1" dirty="0">
                <a:latin typeface="+mn-lt"/>
                <a:cs typeface="Times New Roman"/>
              </a:rPr>
              <a:t>Large</a:t>
            </a:r>
            <a:r>
              <a:rPr lang="en-US" sz="1100" b="1" spc="-24" dirty="0">
                <a:latin typeface="+mn-lt"/>
                <a:cs typeface="Times New Roman"/>
              </a:rPr>
              <a:t> </a:t>
            </a:r>
            <a:r>
              <a:rPr lang="en-US" sz="1100" b="1" dirty="0">
                <a:latin typeface="+mn-lt"/>
                <a:cs typeface="Times New Roman"/>
              </a:rPr>
              <a:t>central</a:t>
            </a:r>
            <a:r>
              <a:rPr lang="en-US" sz="1100" b="1" spc="-17" dirty="0">
                <a:latin typeface="+mn-lt"/>
                <a:cs typeface="Times New Roman"/>
              </a:rPr>
              <a:t> </a:t>
            </a:r>
            <a:r>
              <a:rPr lang="en-US" sz="1100" b="1" dirty="0">
                <a:latin typeface="+mn-lt"/>
                <a:cs typeface="Times New Roman"/>
              </a:rPr>
              <a:t>metropolitan</a:t>
            </a:r>
            <a:r>
              <a:rPr lang="en-US" sz="1100" b="1" spc="-14" dirty="0">
                <a:latin typeface="+mn-lt"/>
                <a:cs typeface="Times New Roman"/>
              </a:rPr>
              <a:t> </a:t>
            </a:r>
            <a:r>
              <a:rPr lang="en-US" sz="1100" dirty="0">
                <a:latin typeface="+mn-lt"/>
                <a:cs typeface="Times New Roman"/>
              </a:rPr>
              <a:t>refers</a:t>
            </a:r>
            <a:r>
              <a:rPr lang="en-US" sz="1100" spc="-17" dirty="0">
                <a:latin typeface="+mn-lt"/>
                <a:cs typeface="Times New Roman"/>
              </a:rPr>
              <a:t> </a:t>
            </a:r>
            <a:r>
              <a:rPr lang="en-US" sz="1100" dirty="0">
                <a:latin typeface="+mn-lt"/>
                <a:cs typeface="Times New Roman"/>
              </a:rPr>
              <a:t>to</a:t>
            </a:r>
            <a:r>
              <a:rPr lang="en-US" sz="1100" spc="-7" dirty="0">
                <a:latin typeface="+mn-lt"/>
                <a:cs typeface="Times New Roman"/>
              </a:rPr>
              <a:t> </a:t>
            </a:r>
            <a:r>
              <a:rPr lang="en-US" sz="1100" dirty="0">
                <a:latin typeface="+mn-lt"/>
                <a:cs typeface="Times New Roman"/>
              </a:rPr>
              <a:t>counties</a:t>
            </a:r>
            <a:r>
              <a:rPr lang="en-US" sz="1100" spc="-14" dirty="0">
                <a:latin typeface="+mn-lt"/>
                <a:cs typeface="Times New Roman"/>
              </a:rPr>
              <a:t> </a:t>
            </a:r>
            <a:r>
              <a:rPr lang="en-US" sz="1100" dirty="0">
                <a:latin typeface="+mn-lt"/>
                <a:cs typeface="Times New Roman"/>
              </a:rPr>
              <a:t>in</a:t>
            </a:r>
            <a:r>
              <a:rPr lang="en-US" sz="1100" spc="-7" dirty="0">
                <a:latin typeface="+mn-lt"/>
                <a:cs typeface="Times New Roman"/>
              </a:rPr>
              <a:t> </a:t>
            </a:r>
            <a:r>
              <a:rPr lang="en-US" sz="1100" dirty="0">
                <a:latin typeface="+mn-lt"/>
                <a:cs typeface="Times New Roman"/>
              </a:rPr>
              <a:t>a</a:t>
            </a:r>
            <a:r>
              <a:rPr lang="en-US" sz="1100" spc="-17" dirty="0">
                <a:latin typeface="+mn-lt"/>
                <a:cs typeface="Times New Roman"/>
              </a:rPr>
              <a:t> </a:t>
            </a:r>
            <a:r>
              <a:rPr lang="en-US" sz="1100" dirty="0">
                <a:latin typeface="+mn-lt"/>
                <a:cs typeface="Times New Roman"/>
              </a:rPr>
              <a:t>metropolitan</a:t>
            </a:r>
            <a:r>
              <a:rPr lang="en-US" sz="1100" spc="-7" dirty="0">
                <a:latin typeface="+mn-lt"/>
                <a:cs typeface="Times New Roman"/>
              </a:rPr>
              <a:t> </a:t>
            </a:r>
            <a:r>
              <a:rPr lang="en-US" sz="1100" dirty="0">
                <a:latin typeface="+mn-lt"/>
                <a:cs typeface="Times New Roman"/>
              </a:rPr>
              <a:t>statistical</a:t>
            </a:r>
            <a:r>
              <a:rPr lang="en-US" sz="1100" spc="-10" dirty="0">
                <a:latin typeface="+mn-lt"/>
                <a:cs typeface="Times New Roman"/>
              </a:rPr>
              <a:t> </a:t>
            </a:r>
            <a:r>
              <a:rPr lang="en-US" sz="1100" dirty="0">
                <a:latin typeface="+mn-lt"/>
                <a:cs typeface="Times New Roman"/>
              </a:rPr>
              <a:t>area</a:t>
            </a:r>
            <a:r>
              <a:rPr lang="en-US" sz="1100" spc="-10" dirty="0">
                <a:latin typeface="+mn-lt"/>
                <a:cs typeface="Times New Roman"/>
              </a:rPr>
              <a:t> </a:t>
            </a:r>
            <a:r>
              <a:rPr lang="en-US" sz="1100" dirty="0">
                <a:latin typeface="+mn-lt"/>
                <a:cs typeface="Times New Roman"/>
              </a:rPr>
              <a:t>(MSA)</a:t>
            </a:r>
            <a:r>
              <a:rPr lang="en-US" sz="1100" spc="-14" dirty="0">
                <a:latin typeface="+mn-lt"/>
                <a:cs typeface="Times New Roman"/>
              </a:rPr>
              <a:t> </a:t>
            </a:r>
            <a:r>
              <a:rPr lang="en-US" sz="1100" dirty="0">
                <a:latin typeface="+mn-lt"/>
                <a:cs typeface="Times New Roman"/>
              </a:rPr>
              <a:t>of</a:t>
            </a:r>
            <a:r>
              <a:rPr lang="en-US" sz="1100" spc="-20" dirty="0">
                <a:latin typeface="+mn-lt"/>
                <a:cs typeface="Times New Roman"/>
              </a:rPr>
              <a:t> </a:t>
            </a:r>
            <a:r>
              <a:rPr lang="en-US" sz="1100" dirty="0">
                <a:latin typeface="+mn-lt"/>
                <a:cs typeface="Times New Roman"/>
              </a:rPr>
              <a:t>1</a:t>
            </a:r>
            <a:r>
              <a:rPr lang="en-US" sz="1100" spc="-7" dirty="0">
                <a:latin typeface="+mn-lt"/>
                <a:cs typeface="Times New Roman"/>
              </a:rPr>
              <a:t> </a:t>
            </a:r>
            <a:r>
              <a:rPr lang="en-US" sz="1100" dirty="0">
                <a:latin typeface="+mn-lt"/>
                <a:cs typeface="Times New Roman"/>
              </a:rPr>
              <a:t>million</a:t>
            </a:r>
            <a:r>
              <a:rPr lang="en-US" sz="1100" spc="-17" dirty="0">
                <a:latin typeface="+mn-lt"/>
                <a:cs typeface="Times New Roman"/>
              </a:rPr>
              <a:t> or </a:t>
            </a:r>
            <a:r>
              <a:rPr lang="en-US" sz="1100" dirty="0">
                <a:latin typeface="+mn-lt"/>
                <a:cs typeface="Times New Roman"/>
              </a:rPr>
              <a:t>more</a:t>
            </a:r>
            <a:r>
              <a:rPr lang="en-US" sz="1100" spc="-20" dirty="0">
                <a:latin typeface="+mn-lt"/>
                <a:cs typeface="Times New Roman"/>
              </a:rPr>
              <a:t> </a:t>
            </a:r>
            <a:r>
              <a:rPr lang="en-US" sz="1100" dirty="0">
                <a:latin typeface="+mn-lt"/>
                <a:cs typeface="Times New Roman"/>
              </a:rPr>
              <a:t>population</a:t>
            </a:r>
            <a:r>
              <a:rPr lang="en-US" sz="1100" spc="-10" dirty="0">
                <a:latin typeface="+mn-lt"/>
                <a:cs typeface="Times New Roman"/>
              </a:rPr>
              <a:t> </a:t>
            </a:r>
            <a:r>
              <a:rPr lang="en-US" sz="1100" dirty="0">
                <a:latin typeface="+mn-lt"/>
                <a:cs typeface="Times New Roman"/>
              </a:rPr>
              <a:t>that</a:t>
            </a:r>
            <a:r>
              <a:rPr lang="en-US" sz="1100" spc="-10" dirty="0">
                <a:latin typeface="+mn-lt"/>
                <a:cs typeface="Times New Roman"/>
              </a:rPr>
              <a:t> </a:t>
            </a:r>
            <a:r>
              <a:rPr lang="en-US" sz="1100" dirty="0">
                <a:latin typeface="+mn-lt"/>
                <a:cs typeface="Times New Roman"/>
              </a:rPr>
              <a:t>contain</a:t>
            </a:r>
            <a:r>
              <a:rPr lang="en-US" sz="1100" spc="-10" dirty="0">
                <a:latin typeface="+mn-lt"/>
                <a:cs typeface="Times New Roman"/>
              </a:rPr>
              <a:t> </a:t>
            </a:r>
            <a:r>
              <a:rPr lang="en-US" sz="1100" dirty="0">
                <a:latin typeface="+mn-lt"/>
                <a:cs typeface="Times New Roman"/>
              </a:rPr>
              <a:t>the</a:t>
            </a:r>
            <a:r>
              <a:rPr lang="en-US" sz="1100" spc="-10" dirty="0">
                <a:latin typeface="+mn-lt"/>
                <a:cs typeface="Times New Roman"/>
              </a:rPr>
              <a:t> </a:t>
            </a:r>
            <a:r>
              <a:rPr lang="en-US" sz="1100" dirty="0">
                <a:latin typeface="+mn-lt"/>
                <a:cs typeface="Times New Roman"/>
              </a:rPr>
              <a:t>entire</a:t>
            </a:r>
            <a:r>
              <a:rPr lang="en-US" sz="1100" spc="-14" dirty="0">
                <a:latin typeface="+mn-lt"/>
                <a:cs typeface="Times New Roman"/>
              </a:rPr>
              <a:t> </a:t>
            </a:r>
            <a:r>
              <a:rPr lang="en-US" sz="1100" dirty="0">
                <a:latin typeface="+mn-lt"/>
                <a:cs typeface="Times New Roman"/>
              </a:rPr>
              <a:t>population</a:t>
            </a:r>
            <a:r>
              <a:rPr lang="en-US" sz="1100" spc="-14" dirty="0">
                <a:latin typeface="+mn-lt"/>
                <a:cs typeface="Times New Roman"/>
              </a:rPr>
              <a:t> </a:t>
            </a:r>
            <a:r>
              <a:rPr lang="en-US" sz="1100" dirty="0">
                <a:latin typeface="+mn-lt"/>
                <a:cs typeface="Times New Roman"/>
              </a:rPr>
              <a:t>of</a:t>
            </a:r>
            <a:r>
              <a:rPr lang="en-US" sz="1100" spc="-10" dirty="0">
                <a:latin typeface="+mn-lt"/>
                <a:cs typeface="Times New Roman"/>
              </a:rPr>
              <a:t> </a:t>
            </a:r>
            <a:r>
              <a:rPr lang="en-US" sz="1100" dirty="0">
                <a:latin typeface="+mn-lt"/>
                <a:cs typeface="Times New Roman"/>
              </a:rPr>
              <a:t>the</a:t>
            </a:r>
            <a:r>
              <a:rPr lang="en-US" sz="1100" spc="-14" dirty="0">
                <a:latin typeface="+mn-lt"/>
                <a:cs typeface="Times New Roman"/>
              </a:rPr>
              <a:t> </a:t>
            </a:r>
            <a:r>
              <a:rPr lang="en-US" sz="1100" dirty="0">
                <a:latin typeface="+mn-lt"/>
                <a:cs typeface="Times New Roman"/>
              </a:rPr>
              <a:t>largest</a:t>
            </a:r>
            <a:r>
              <a:rPr lang="en-US" sz="1100" spc="-14" dirty="0">
                <a:latin typeface="+mn-lt"/>
                <a:cs typeface="Times New Roman"/>
              </a:rPr>
              <a:t> </a:t>
            </a:r>
            <a:r>
              <a:rPr lang="en-US" sz="1100" dirty="0">
                <a:latin typeface="+mn-lt"/>
                <a:cs typeface="Times New Roman"/>
              </a:rPr>
              <a:t>principal</a:t>
            </a:r>
            <a:r>
              <a:rPr lang="en-US" sz="1100" spc="-14" dirty="0">
                <a:latin typeface="+mn-lt"/>
                <a:cs typeface="Times New Roman"/>
              </a:rPr>
              <a:t> </a:t>
            </a:r>
            <a:r>
              <a:rPr lang="en-US" sz="1100" dirty="0">
                <a:latin typeface="+mn-lt"/>
                <a:cs typeface="Times New Roman"/>
              </a:rPr>
              <a:t>city</a:t>
            </a:r>
            <a:r>
              <a:rPr lang="en-US" sz="1100" spc="-7" dirty="0">
                <a:latin typeface="+mn-lt"/>
                <a:cs typeface="Times New Roman"/>
              </a:rPr>
              <a:t> </a:t>
            </a:r>
            <a:r>
              <a:rPr lang="en-US" sz="1100" dirty="0">
                <a:latin typeface="+mn-lt"/>
                <a:cs typeface="Times New Roman"/>
              </a:rPr>
              <a:t>of</a:t>
            </a:r>
            <a:r>
              <a:rPr lang="en-US" sz="1100" spc="-10" dirty="0">
                <a:latin typeface="+mn-lt"/>
                <a:cs typeface="Times New Roman"/>
              </a:rPr>
              <a:t> </a:t>
            </a:r>
            <a:r>
              <a:rPr lang="en-US" sz="1100" dirty="0">
                <a:latin typeface="+mn-lt"/>
                <a:cs typeface="Times New Roman"/>
              </a:rPr>
              <a:t>the</a:t>
            </a:r>
            <a:r>
              <a:rPr lang="en-US" sz="1100" spc="-14" dirty="0">
                <a:latin typeface="+mn-lt"/>
                <a:cs typeface="Times New Roman"/>
              </a:rPr>
              <a:t> </a:t>
            </a:r>
            <a:r>
              <a:rPr lang="en-US" sz="1100" dirty="0">
                <a:latin typeface="+mn-lt"/>
                <a:cs typeface="Times New Roman"/>
              </a:rPr>
              <a:t>MSA,</a:t>
            </a:r>
            <a:r>
              <a:rPr lang="en-US" sz="1100" spc="-10" dirty="0">
                <a:latin typeface="+mn-lt"/>
                <a:cs typeface="Times New Roman"/>
              </a:rPr>
              <a:t> </a:t>
            </a:r>
            <a:r>
              <a:rPr lang="en-US" sz="1100" dirty="0">
                <a:latin typeface="+mn-lt"/>
                <a:cs typeface="Times New Roman"/>
              </a:rPr>
              <a:t>whose</a:t>
            </a:r>
            <a:r>
              <a:rPr lang="en-US" sz="1100" spc="-10" dirty="0">
                <a:latin typeface="+mn-lt"/>
                <a:cs typeface="Times New Roman"/>
              </a:rPr>
              <a:t> </a:t>
            </a:r>
            <a:r>
              <a:rPr lang="en-US" sz="1100" spc="-7" dirty="0">
                <a:latin typeface="+mn-lt"/>
                <a:cs typeface="Times New Roman"/>
              </a:rPr>
              <a:t>entire </a:t>
            </a:r>
            <a:r>
              <a:rPr lang="en-US" sz="1100" dirty="0">
                <a:latin typeface="+mn-lt"/>
                <a:cs typeface="Times New Roman"/>
              </a:rPr>
              <a:t>population</a:t>
            </a:r>
            <a:r>
              <a:rPr lang="en-US" sz="1100" spc="-17" dirty="0">
                <a:latin typeface="+mn-lt"/>
                <a:cs typeface="Times New Roman"/>
              </a:rPr>
              <a:t> </a:t>
            </a:r>
            <a:r>
              <a:rPr lang="en-US" sz="1100" dirty="0">
                <a:latin typeface="+mn-lt"/>
                <a:cs typeface="Times New Roman"/>
              </a:rPr>
              <a:t>is</a:t>
            </a:r>
            <a:r>
              <a:rPr lang="en-US" sz="1100" spc="-14" dirty="0">
                <a:latin typeface="+mn-lt"/>
                <a:cs typeface="Times New Roman"/>
              </a:rPr>
              <a:t> </a:t>
            </a:r>
            <a:r>
              <a:rPr lang="en-US" sz="1100" dirty="0">
                <a:latin typeface="+mn-lt"/>
                <a:cs typeface="Times New Roman"/>
              </a:rPr>
              <a:t>contained</a:t>
            </a:r>
            <a:r>
              <a:rPr lang="en-US" sz="1100" spc="-14" dirty="0">
                <a:latin typeface="+mn-lt"/>
                <a:cs typeface="Times New Roman"/>
              </a:rPr>
              <a:t> </a:t>
            </a:r>
            <a:r>
              <a:rPr lang="en-US" sz="1100" dirty="0">
                <a:latin typeface="+mn-lt"/>
                <a:cs typeface="Times New Roman"/>
              </a:rPr>
              <a:t>within</a:t>
            </a:r>
            <a:r>
              <a:rPr lang="en-US" sz="1100" spc="-7" dirty="0">
                <a:latin typeface="+mn-lt"/>
                <a:cs typeface="Times New Roman"/>
              </a:rPr>
              <a:t> </a:t>
            </a:r>
            <a:r>
              <a:rPr lang="en-US" sz="1100" dirty="0">
                <a:latin typeface="+mn-lt"/>
                <a:cs typeface="Times New Roman"/>
              </a:rPr>
              <a:t>the</a:t>
            </a:r>
            <a:r>
              <a:rPr lang="en-US" sz="1100" spc="-14" dirty="0">
                <a:latin typeface="+mn-lt"/>
                <a:cs typeface="Times New Roman"/>
              </a:rPr>
              <a:t> </a:t>
            </a:r>
            <a:r>
              <a:rPr lang="en-US" sz="1100" dirty="0">
                <a:latin typeface="+mn-lt"/>
                <a:cs typeface="Times New Roman"/>
              </a:rPr>
              <a:t>largest</a:t>
            </a:r>
            <a:r>
              <a:rPr lang="en-US" sz="1100" spc="-17" dirty="0">
                <a:latin typeface="+mn-lt"/>
                <a:cs typeface="Times New Roman"/>
              </a:rPr>
              <a:t> </a:t>
            </a:r>
            <a:r>
              <a:rPr lang="en-US" sz="1100" dirty="0">
                <a:latin typeface="+mn-lt"/>
                <a:cs typeface="Times New Roman"/>
              </a:rPr>
              <a:t>principal</a:t>
            </a:r>
            <a:r>
              <a:rPr lang="en-US" sz="1100" spc="-14" dirty="0">
                <a:latin typeface="+mn-lt"/>
                <a:cs typeface="Times New Roman"/>
              </a:rPr>
              <a:t> </a:t>
            </a:r>
            <a:r>
              <a:rPr lang="en-US" sz="1100" dirty="0">
                <a:latin typeface="+mn-lt"/>
                <a:cs typeface="Times New Roman"/>
              </a:rPr>
              <a:t>city</a:t>
            </a:r>
            <a:r>
              <a:rPr lang="en-US" sz="1100" spc="-10" dirty="0">
                <a:latin typeface="+mn-lt"/>
                <a:cs typeface="Times New Roman"/>
              </a:rPr>
              <a:t> </a:t>
            </a:r>
            <a:r>
              <a:rPr lang="en-US" sz="1100" dirty="0">
                <a:latin typeface="+mn-lt"/>
                <a:cs typeface="Times New Roman"/>
              </a:rPr>
              <a:t>of</a:t>
            </a:r>
            <a:r>
              <a:rPr lang="en-US" sz="1100" spc="-14" dirty="0">
                <a:latin typeface="+mn-lt"/>
                <a:cs typeface="Times New Roman"/>
              </a:rPr>
              <a:t> </a:t>
            </a:r>
            <a:r>
              <a:rPr lang="en-US" sz="1100" dirty="0">
                <a:latin typeface="+mn-lt"/>
                <a:cs typeface="Times New Roman"/>
              </a:rPr>
              <a:t>the</a:t>
            </a:r>
            <a:r>
              <a:rPr lang="en-US" sz="1100" spc="-14" dirty="0">
                <a:latin typeface="+mn-lt"/>
                <a:cs typeface="Times New Roman"/>
              </a:rPr>
              <a:t> </a:t>
            </a:r>
            <a:r>
              <a:rPr lang="en-US" sz="1100" dirty="0">
                <a:latin typeface="+mn-lt"/>
                <a:cs typeface="Times New Roman"/>
              </a:rPr>
              <a:t>MSA,</a:t>
            </a:r>
            <a:r>
              <a:rPr lang="en-US" sz="1100" spc="-14" dirty="0">
                <a:latin typeface="+mn-lt"/>
                <a:cs typeface="Times New Roman"/>
              </a:rPr>
              <a:t> </a:t>
            </a:r>
            <a:r>
              <a:rPr lang="en-US" sz="1100" dirty="0">
                <a:latin typeface="+mn-lt"/>
                <a:cs typeface="Times New Roman"/>
              </a:rPr>
              <a:t>or</a:t>
            </a:r>
            <a:r>
              <a:rPr lang="en-US" sz="1100" spc="-10" dirty="0">
                <a:latin typeface="+mn-lt"/>
                <a:cs typeface="Times New Roman"/>
              </a:rPr>
              <a:t> </a:t>
            </a:r>
            <a:r>
              <a:rPr lang="en-US" sz="1100" dirty="0">
                <a:latin typeface="+mn-lt"/>
                <a:cs typeface="Times New Roman"/>
              </a:rPr>
              <a:t>that</a:t>
            </a:r>
            <a:r>
              <a:rPr lang="en-US" sz="1100" spc="-14" dirty="0">
                <a:latin typeface="+mn-lt"/>
                <a:cs typeface="Times New Roman"/>
              </a:rPr>
              <a:t> </a:t>
            </a:r>
            <a:r>
              <a:rPr lang="en-US" sz="1100" dirty="0">
                <a:latin typeface="+mn-lt"/>
                <a:cs typeface="Times New Roman"/>
              </a:rPr>
              <a:t>contain</a:t>
            </a:r>
            <a:r>
              <a:rPr lang="en-US" sz="1100" spc="-10" dirty="0">
                <a:latin typeface="+mn-lt"/>
                <a:cs typeface="Times New Roman"/>
              </a:rPr>
              <a:t> </a:t>
            </a:r>
            <a:r>
              <a:rPr lang="en-US" sz="1100" dirty="0">
                <a:latin typeface="+mn-lt"/>
                <a:cs typeface="Times New Roman"/>
              </a:rPr>
              <a:t>at</a:t>
            </a:r>
            <a:r>
              <a:rPr lang="en-US" sz="1100" spc="-14" dirty="0">
                <a:latin typeface="+mn-lt"/>
                <a:cs typeface="Times New Roman"/>
              </a:rPr>
              <a:t> </a:t>
            </a:r>
            <a:r>
              <a:rPr lang="en-US" sz="1100" dirty="0">
                <a:latin typeface="+mn-lt"/>
                <a:cs typeface="Times New Roman"/>
              </a:rPr>
              <a:t>least</a:t>
            </a:r>
            <a:r>
              <a:rPr lang="en-US" sz="1100" spc="-10" dirty="0">
                <a:latin typeface="+mn-lt"/>
                <a:cs typeface="Times New Roman"/>
              </a:rPr>
              <a:t> </a:t>
            </a:r>
            <a:r>
              <a:rPr lang="en-US" sz="1100" spc="-7" dirty="0">
                <a:latin typeface="+mn-lt"/>
                <a:cs typeface="Times New Roman"/>
              </a:rPr>
              <a:t>250,000 </a:t>
            </a:r>
            <a:r>
              <a:rPr lang="en-US" sz="1100" dirty="0">
                <a:latin typeface="+mn-lt"/>
                <a:cs typeface="Times New Roman"/>
              </a:rPr>
              <a:t>residents</a:t>
            </a:r>
            <a:r>
              <a:rPr lang="en-US" sz="1100" spc="-14" dirty="0">
                <a:latin typeface="+mn-lt"/>
                <a:cs typeface="Times New Roman"/>
              </a:rPr>
              <a:t> </a:t>
            </a:r>
            <a:r>
              <a:rPr lang="en-US" sz="1100" dirty="0">
                <a:latin typeface="+mn-lt"/>
                <a:cs typeface="Times New Roman"/>
              </a:rPr>
              <a:t>of</a:t>
            </a:r>
            <a:r>
              <a:rPr lang="en-US" sz="1100" spc="-10" dirty="0">
                <a:latin typeface="+mn-lt"/>
                <a:cs typeface="Times New Roman"/>
              </a:rPr>
              <a:t> </a:t>
            </a:r>
            <a:r>
              <a:rPr lang="en-US" sz="1100" dirty="0">
                <a:latin typeface="+mn-lt"/>
                <a:cs typeface="Times New Roman"/>
              </a:rPr>
              <a:t>any</a:t>
            </a:r>
            <a:r>
              <a:rPr lang="en-US" sz="1100" spc="-10" dirty="0">
                <a:latin typeface="+mn-lt"/>
                <a:cs typeface="Times New Roman"/>
              </a:rPr>
              <a:t> </a:t>
            </a:r>
            <a:r>
              <a:rPr lang="en-US" sz="1100" dirty="0">
                <a:latin typeface="+mn-lt"/>
                <a:cs typeface="Times New Roman"/>
              </a:rPr>
              <a:t>principal</a:t>
            </a:r>
            <a:r>
              <a:rPr lang="en-US" sz="1100" spc="-14" dirty="0">
                <a:latin typeface="+mn-lt"/>
                <a:cs typeface="Times New Roman"/>
              </a:rPr>
              <a:t> </a:t>
            </a:r>
            <a:r>
              <a:rPr lang="en-US" sz="1100" dirty="0">
                <a:latin typeface="+mn-lt"/>
                <a:cs typeface="Times New Roman"/>
              </a:rPr>
              <a:t>city</a:t>
            </a:r>
            <a:r>
              <a:rPr lang="en-US" sz="1100" spc="-10" dirty="0">
                <a:latin typeface="+mn-lt"/>
                <a:cs typeface="Times New Roman"/>
              </a:rPr>
              <a:t> </a:t>
            </a:r>
            <a:r>
              <a:rPr lang="en-US" sz="1100" dirty="0">
                <a:latin typeface="+mn-lt"/>
                <a:cs typeface="Times New Roman"/>
              </a:rPr>
              <a:t>in</a:t>
            </a:r>
            <a:r>
              <a:rPr lang="en-US" sz="1100" spc="-7" dirty="0">
                <a:latin typeface="+mn-lt"/>
                <a:cs typeface="Times New Roman"/>
              </a:rPr>
              <a:t> </a:t>
            </a:r>
            <a:r>
              <a:rPr lang="en-US" sz="1100" dirty="0">
                <a:latin typeface="+mn-lt"/>
                <a:cs typeface="Times New Roman"/>
              </a:rPr>
              <a:t>the</a:t>
            </a:r>
            <a:r>
              <a:rPr lang="en-US" sz="1100" spc="-17" dirty="0">
                <a:latin typeface="+mn-lt"/>
                <a:cs typeface="Times New Roman"/>
              </a:rPr>
              <a:t> </a:t>
            </a:r>
            <a:r>
              <a:rPr lang="en-US" sz="1100" spc="-14" dirty="0">
                <a:latin typeface="+mn-lt"/>
                <a:cs typeface="Times New Roman"/>
              </a:rPr>
              <a:t>MSA.</a:t>
            </a:r>
            <a:endParaRPr lang="en-US" sz="1100" dirty="0">
              <a:latin typeface="+mn-lt"/>
              <a:cs typeface="Times New Roman"/>
            </a:endParaRPr>
          </a:p>
          <a:p>
            <a:pPr marL="365760" marR="52386" lvl="1" indent="-182880">
              <a:tabLst>
                <a:tab pos="320378" algn="l"/>
                <a:tab pos="320810" algn="l"/>
              </a:tabLst>
            </a:pPr>
            <a:r>
              <a:rPr lang="en-US" sz="1100" b="1" dirty="0">
                <a:latin typeface="+mn-lt"/>
                <a:cs typeface="Times New Roman"/>
              </a:rPr>
              <a:t>Large</a:t>
            </a:r>
            <a:r>
              <a:rPr lang="en-US" sz="1100" b="1" spc="-20" dirty="0">
                <a:latin typeface="+mn-lt"/>
                <a:cs typeface="Times New Roman"/>
              </a:rPr>
              <a:t> </a:t>
            </a:r>
            <a:r>
              <a:rPr lang="en-US" sz="1100" b="1" dirty="0">
                <a:latin typeface="+mn-lt"/>
                <a:cs typeface="Times New Roman"/>
              </a:rPr>
              <a:t>fringe</a:t>
            </a:r>
            <a:r>
              <a:rPr lang="en-US" sz="1100" b="1" spc="-14" dirty="0">
                <a:latin typeface="+mn-lt"/>
                <a:cs typeface="Times New Roman"/>
              </a:rPr>
              <a:t> </a:t>
            </a:r>
            <a:r>
              <a:rPr lang="en-US" sz="1100" b="1" dirty="0">
                <a:latin typeface="+mn-lt"/>
                <a:cs typeface="Times New Roman"/>
              </a:rPr>
              <a:t>metropolitan</a:t>
            </a:r>
            <a:r>
              <a:rPr lang="en-US" sz="1100" b="1" spc="-10" dirty="0">
                <a:latin typeface="+mn-lt"/>
                <a:cs typeface="Times New Roman"/>
              </a:rPr>
              <a:t> </a:t>
            </a:r>
            <a:r>
              <a:rPr lang="en-US" sz="1100" dirty="0">
                <a:latin typeface="+mn-lt"/>
                <a:cs typeface="Times New Roman"/>
              </a:rPr>
              <a:t>refers</a:t>
            </a:r>
            <a:r>
              <a:rPr lang="en-US" sz="1100" spc="-14"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counties</a:t>
            </a:r>
            <a:r>
              <a:rPr lang="en-US" sz="1100" spc="-10" dirty="0">
                <a:latin typeface="+mn-lt"/>
                <a:cs typeface="Times New Roman"/>
              </a:rPr>
              <a:t> </a:t>
            </a:r>
            <a:r>
              <a:rPr lang="en-US" sz="1100" dirty="0">
                <a:latin typeface="+mn-lt"/>
                <a:cs typeface="Times New Roman"/>
              </a:rPr>
              <a:t>in</a:t>
            </a:r>
            <a:r>
              <a:rPr lang="en-US" sz="1100" spc="-14" dirty="0">
                <a:latin typeface="+mn-lt"/>
                <a:cs typeface="Times New Roman"/>
              </a:rPr>
              <a:t> </a:t>
            </a:r>
            <a:r>
              <a:rPr lang="en-US" sz="1100" dirty="0">
                <a:latin typeface="+mn-lt"/>
                <a:cs typeface="Times New Roman"/>
              </a:rPr>
              <a:t>MSAs</a:t>
            </a:r>
            <a:r>
              <a:rPr lang="en-US" sz="1100" spc="-10" dirty="0">
                <a:latin typeface="+mn-lt"/>
                <a:cs typeface="Times New Roman"/>
              </a:rPr>
              <a:t> </a:t>
            </a:r>
            <a:r>
              <a:rPr lang="en-US" sz="1100" dirty="0">
                <a:latin typeface="+mn-lt"/>
                <a:cs typeface="Times New Roman"/>
              </a:rPr>
              <a:t>of</a:t>
            </a:r>
            <a:r>
              <a:rPr lang="en-US" sz="1100" spc="-14" dirty="0">
                <a:latin typeface="+mn-lt"/>
                <a:cs typeface="Times New Roman"/>
              </a:rPr>
              <a:t> </a:t>
            </a:r>
            <a:r>
              <a:rPr lang="en-US" sz="1100" dirty="0">
                <a:latin typeface="+mn-lt"/>
                <a:cs typeface="Times New Roman"/>
              </a:rPr>
              <a:t>1</a:t>
            </a:r>
            <a:r>
              <a:rPr lang="en-US" sz="1100" spc="-7" dirty="0">
                <a:latin typeface="+mn-lt"/>
                <a:cs typeface="Times New Roman"/>
              </a:rPr>
              <a:t> </a:t>
            </a:r>
            <a:r>
              <a:rPr lang="en-US" sz="1100" dirty="0">
                <a:latin typeface="+mn-lt"/>
                <a:cs typeface="Times New Roman"/>
              </a:rPr>
              <a:t>million</a:t>
            </a:r>
            <a:r>
              <a:rPr lang="en-US" sz="1100" spc="-14" dirty="0">
                <a:latin typeface="+mn-lt"/>
                <a:cs typeface="Times New Roman"/>
              </a:rPr>
              <a:t> </a:t>
            </a:r>
            <a:r>
              <a:rPr lang="en-US" sz="1100" dirty="0">
                <a:latin typeface="+mn-lt"/>
                <a:cs typeface="Times New Roman"/>
              </a:rPr>
              <a:t>or</a:t>
            </a:r>
            <a:r>
              <a:rPr lang="en-US" sz="1100" spc="-14" dirty="0">
                <a:latin typeface="+mn-lt"/>
                <a:cs typeface="Times New Roman"/>
              </a:rPr>
              <a:t> </a:t>
            </a:r>
            <a:r>
              <a:rPr lang="en-US" sz="1100" dirty="0">
                <a:latin typeface="+mn-lt"/>
                <a:cs typeface="Times New Roman"/>
              </a:rPr>
              <a:t>more</a:t>
            </a:r>
            <a:r>
              <a:rPr lang="en-US" sz="1100" spc="-10" dirty="0">
                <a:latin typeface="+mn-lt"/>
                <a:cs typeface="Times New Roman"/>
              </a:rPr>
              <a:t> </a:t>
            </a:r>
            <a:r>
              <a:rPr lang="en-US" sz="1100" dirty="0">
                <a:latin typeface="+mn-lt"/>
                <a:cs typeface="Times New Roman"/>
              </a:rPr>
              <a:t>population</a:t>
            </a:r>
            <a:r>
              <a:rPr lang="en-US" sz="1100" spc="-14" dirty="0">
                <a:latin typeface="+mn-lt"/>
                <a:cs typeface="Times New Roman"/>
              </a:rPr>
              <a:t> </a:t>
            </a:r>
            <a:r>
              <a:rPr lang="en-US" sz="1100" dirty="0">
                <a:latin typeface="+mn-lt"/>
                <a:cs typeface="Times New Roman"/>
              </a:rPr>
              <a:t>that</a:t>
            </a:r>
            <a:r>
              <a:rPr lang="en-US" sz="1100" spc="-10" dirty="0">
                <a:latin typeface="+mn-lt"/>
                <a:cs typeface="Times New Roman"/>
              </a:rPr>
              <a:t> </a:t>
            </a:r>
            <a:r>
              <a:rPr lang="en-US" sz="1100" dirty="0">
                <a:latin typeface="+mn-lt"/>
                <a:cs typeface="Times New Roman"/>
              </a:rPr>
              <a:t>do</a:t>
            </a:r>
            <a:r>
              <a:rPr lang="en-US" sz="1100" spc="-14" dirty="0">
                <a:latin typeface="+mn-lt"/>
                <a:cs typeface="Times New Roman"/>
              </a:rPr>
              <a:t> </a:t>
            </a:r>
            <a:r>
              <a:rPr lang="en-US" sz="1100" dirty="0">
                <a:latin typeface="+mn-lt"/>
                <a:cs typeface="Times New Roman"/>
              </a:rPr>
              <a:t>not</a:t>
            </a:r>
            <a:r>
              <a:rPr lang="en-US" sz="1100" spc="-14" dirty="0">
                <a:latin typeface="+mn-lt"/>
                <a:cs typeface="Times New Roman"/>
              </a:rPr>
              <a:t> </a:t>
            </a:r>
            <a:r>
              <a:rPr lang="en-US" sz="1100" spc="-7" dirty="0">
                <a:latin typeface="+mn-lt"/>
                <a:cs typeface="Times New Roman"/>
              </a:rPr>
              <a:t>qualify </a:t>
            </a:r>
            <a:r>
              <a:rPr lang="en-US" sz="1100" dirty="0">
                <a:latin typeface="+mn-lt"/>
                <a:cs typeface="Times New Roman"/>
              </a:rPr>
              <a:t>as</a:t>
            </a:r>
            <a:r>
              <a:rPr lang="en-US" sz="1100" spc="-14" dirty="0">
                <a:latin typeface="+mn-lt"/>
                <a:cs typeface="Times New Roman"/>
              </a:rPr>
              <a:t> </a:t>
            </a:r>
            <a:r>
              <a:rPr lang="en-US" sz="1100" dirty="0">
                <a:latin typeface="+mn-lt"/>
                <a:cs typeface="Times New Roman"/>
              </a:rPr>
              <a:t>large</a:t>
            </a:r>
            <a:r>
              <a:rPr lang="en-US" sz="1100" spc="-17" dirty="0">
                <a:latin typeface="+mn-lt"/>
                <a:cs typeface="Times New Roman"/>
              </a:rPr>
              <a:t> </a:t>
            </a:r>
            <a:r>
              <a:rPr lang="en-US" sz="1100" dirty="0">
                <a:latin typeface="+mn-lt"/>
                <a:cs typeface="Times New Roman"/>
              </a:rPr>
              <a:t>central,</a:t>
            </a:r>
            <a:r>
              <a:rPr lang="en-US" sz="1100" spc="-14" dirty="0">
                <a:latin typeface="+mn-lt"/>
                <a:cs typeface="Times New Roman"/>
              </a:rPr>
              <a:t> </a:t>
            </a:r>
            <a:r>
              <a:rPr lang="en-US" sz="1100" dirty="0">
                <a:latin typeface="+mn-lt"/>
                <a:cs typeface="Times New Roman"/>
              </a:rPr>
              <a:t>described</a:t>
            </a:r>
            <a:r>
              <a:rPr lang="en-US" sz="1100" spc="-10" dirty="0">
                <a:latin typeface="+mn-lt"/>
                <a:cs typeface="Times New Roman"/>
              </a:rPr>
              <a:t> </a:t>
            </a:r>
            <a:r>
              <a:rPr lang="en-US" sz="1100" dirty="0">
                <a:latin typeface="+mn-lt"/>
                <a:cs typeface="Times New Roman"/>
              </a:rPr>
              <a:t>as</a:t>
            </a:r>
            <a:r>
              <a:rPr lang="en-US" sz="1100" spc="-14" dirty="0">
                <a:latin typeface="+mn-lt"/>
                <a:cs typeface="Times New Roman"/>
              </a:rPr>
              <a:t> </a:t>
            </a:r>
            <a:r>
              <a:rPr lang="en-US" sz="1100" dirty="0">
                <a:latin typeface="+mn-lt"/>
                <a:cs typeface="Times New Roman"/>
              </a:rPr>
              <a:t>suburban</a:t>
            </a:r>
            <a:r>
              <a:rPr lang="en-US" sz="1100" spc="-7" dirty="0">
                <a:latin typeface="+mn-lt"/>
                <a:cs typeface="Times New Roman"/>
              </a:rPr>
              <a:t> areas.</a:t>
            </a:r>
          </a:p>
          <a:p>
            <a:pPr marL="365760" marR="52386" lvl="1" indent="-182880">
              <a:tabLst>
                <a:tab pos="320378" algn="l"/>
                <a:tab pos="320810" algn="l"/>
              </a:tabLst>
            </a:pPr>
            <a:r>
              <a:rPr lang="en-US" sz="1100" b="1" dirty="0">
                <a:latin typeface="+mn-lt"/>
                <a:cs typeface="Times New Roman"/>
              </a:rPr>
              <a:t>Medium</a:t>
            </a:r>
            <a:r>
              <a:rPr lang="en-US" sz="1100" b="1" spc="-24" dirty="0">
                <a:latin typeface="+mn-lt"/>
                <a:cs typeface="Times New Roman"/>
              </a:rPr>
              <a:t> </a:t>
            </a:r>
            <a:r>
              <a:rPr lang="en-US" sz="1100" b="1" dirty="0">
                <a:latin typeface="+mn-lt"/>
                <a:cs typeface="Times New Roman"/>
              </a:rPr>
              <a:t>metropolitan</a:t>
            </a:r>
            <a:r>
              <a:rPr lang="en-US" sz="1100" b="1" spc="-10" dirty="0">
                <a:latin typeface="+mn-lt"/>
                <a:cs typeface="Times New Roman"/>
              </a:rPr>
              <a:t> </a:t>
            </a:r>
            <a:r>
              <a:rPr lang="en-US" sz="1100" dirty="0">
                <a:latin typeface="+mn-lt"/>
                <a:cs typeface="Times New Roman"/>
              </a:rPr>
              <a:t>refers</a:t>
            </a:r>
            <a:r>
              <a:rPr lang="en-US" sz="1100" spc="-14" dirty="0">
                <a:latin typeface="+mn-lt"/>
                <a:cs typeface="Times New Roman"/>
              </a:rPr>
              <a:t> </a:t>
            </a:r>
            <a:r>
              <a:rPr lang="en-US" sz="1100" dirty="0">
                <a:latin typeface="+mn-lt"/>
                <a:cs typeface="Times New Roman"/>
              </a:rPr>
              <a:t>to</a:t>
            </a:r>
            <a:r>
              <a:rPr lang="en-US" sz="1100" spc="-7" dirty="0">
                <a:latin typeface="+mn-lt"/>
                <a:cs typeface="Times New Roman"/>
              </a:rPr>
              <a:t> </a:t>
            </a:r>
            <a:r>
              <a:rPr lang="en-US" sz="1100" dirty="0">
                <a:latin typeface="+mn-lt"/>
                <a:cs typeface="Times New Roman"/>
              </a:rPr>
              <a:t>counties</a:t>
            </a:r>
            <a:r>
              <a:rPr lang="en-US" sz="1100" spc="-10" dirty="0">
                <a:latin typeface="+mn-lt"/>
                <a:cs typeface="Times New Roman"/>
              </a:rPr>
              <a:t> </a:t>
            </a:r>
            <a:r>
              <a:rPr lang="en-US" sz="1100" dirty="0">
                <a:latin typeface="+mn-lt"/>
                <a:cs typeface="Times New Roman"/>
              </a:rPr>
              <a:t>in</a:t>
            </a:r>
            <a:r>
              <a:rPr lang="en-US" sz="1100" spc="-17" dirty="0">
                <a:latin typeface="+mn-lt"/>
                <a:cs typeface="Times New Roman"/>
              </a:rPr>
              <a:t> </a:t>
            </a:r>
            <a:r>
              <a:rPr lang="en-US" sz="1100" dirty="0">
                <a:latin typeface="+mn-lt"/>
                <a:cs typeface="Times New Roman"/>
              </a:rPr>
              <a:t>MSAs</a:t>
            </a:r>
            <a:r>
              <a:rPr lang="en-US" sz="1100" spc="-14" dirty="0">
                <a:latin typeface="+mn-lt"/>
                <a:cs typeface="Times New Roman"/>
              </a:rPr>
              <a:t> </a:t>
            </a:r>
            <a:r>
              <a:rPr lang="en-US" sz="1100" dirty="0">
                <a:latin typeface="+mn-lt"/>
                <a:cs typeface="Times New Roman"/>
              </a:rPr>
              <a:t>of</a:t>
            </a:r>
            <a:r>
              <a:rPr lang="en-US" sz="1100" spc="-14" dirty="0">
                <a:latin typeface="+mn-lt"/>
                <a:cs typeface="Times New Roman"/>
              </a:rPr>
              <a:t> </a:t>
            </a:r>
            <a:r>
              <a:rPr lang="en-US" sz="1100" dirty="0">
                <a:latin typeface="+mn-lt"/>
                <a:cs typeface="Times New Roman"/>
              </a:rPr>
              <a:t>250,000</a:t>
            </a:r>
            <a:r>
              <a:rPr lang="en-US" sz="1100" spc="-14" dirty="0">
                <a:latin typeface="+mn-lt"/>
                <a:cs typeface="Times New Roman"/>
              </a:rPr>
              <a:t> </a:t>
            </a:r>
            <a:r>
              <a:rPr lang="en-US" sz="1100" dirty="0">
                <a:latin typeface="+mn-lt"/>
                <a:cs typeface="Times New Roman"/>
              </a:rPr>
              <a:t>to</a:t>
            </a:r>
            <a:r>
              <a:rPr lang="en-US" sz="1100" spc="-14" dirty="0">
                <a:latin typeface="+mn-lt"/>
                <a:cs typeface="Times New Roman"/>
              </a:rPr>
              <a:t> </a:t>
            </a:r>
            <a:r>
              <a:rPr lang="en-US" sz="1100" dirty="0">
                <a:latin typeface="+mn-lt"/>
                <a:cs typeface="Times New Roman"/>
              </a:rPr>
              <a:t>999,999</a:t>
            </a:r>
            <a:r>
              <a:rPr lang="en-US" sz="1100" spc="-14" dirty="0">
                <a:latin typeface="+mn-lt"/>
                <a:cs typeface="Times New Roman"/>
              </a:rPr>
              <a:t> </a:t>
            </a:r>
            <a:r>
              <a:rPr lang="en-US" sz="1100" spc="-7" dirty="0">
                <a:latin typeface="+mn-lt"/>
                <a:cs typeface="Times New Roman"/>
              </a:rPr>
              <a:t>population.</a:t>
            </a:r>
          </a:p>
          <a:p>
            <a:pPr marL="365760" marR="52386" lvl="1" indent="-182880">
              <a:tabLst>
                <a:tab pos="320378" algn="l"/>
                <a:tab pos="320810" algn="l"/>
              </a:tabLst>
            </a:pPr>
            <a:r>
              <a:rPr lang="en-US" sz="1100" b="1" dirty="0">
                <a:latin typeface="+mn-lt"/>
                <a:cs typeface="Times New Roman"/>
              </a:rPr>
              <a:t>Small</a:t>
            </a:r>
            <a:r>
              <a:rPr lang="en-US" sz="1100" b="1" spc="-24" dirty="0">
                <a:latin typeface="+mn-lt"/>
                <a:cs typeface="Times New Roman"/>
              </a:rPr>
              <a:t> </a:t>
            </a:r>
            <a:r>
              <a:rPr lang="en-US" sz="1100" b="1" dirty="0">
                <a:latin typeface="+mn-lt"/>
                <a:cs typeface="Times New Roman"/>
              </a:rPr>
              <a:t>metropolitan</a:t>
            </a:r>
            <a:r>
              <a:rPr lang="en-US" sz="1100" b="1" spc="-10" dirty="0">
                <a:latin typeface="+mn-lt"/>
                <a:cs typeface="Times New Roman"/>
              </a:rPr>
              <a:t> </a:t>
            </a:r>
            <a:r>
              <a:rPr lang="en-US" sz="1100" dirty="0">
                <a:latin typeface="+mn-lt"/>
                <a:cs typeface="Times New Roman"/>
              </a:rPr>
              <a:t>refers</a:t>
            </a:r>
            <a:r>
              <a:rPr lang="en-US" sz="1100" spc="-10" dirty="0">
                <a:latin typeface="+mn-lt"/>
                <a:cs typeface="Times New Roman"/>
              </a:rPr>
              <a:t> </a:t>
            </a:r>
            <a:r>
              <a:rPr lang="en-US" sz="1100" dirty="0">
                <a:latin typeface="+mn-lt"/>
                <a:cs typeface="Times New Roman"/>
              </a:rPr>
              <a:t>to</a:t>
            </a:r>
            <a:r>
              <a:rPr lang="en-US" sz="1100" spc="-14" dirty="0">
                <a:latin typeface="+mn-lt"/>
                <a:cs typeface="Times New Roman"/>
              </a:rPr>
              <a:t> </a:t>
            </a:r>
            <a:r>
              <a:rPr lang="en-US" sz="1100" dirty="0">
                <a:latin typeface="+mn-lt"/>
                <a:cs typeface="Times New Roman"/>
              </a:rPr>
              <a:t>counties</a:t>
            </a:r>
            <a:r>
              <a:rPr lang="en-US" sz="1100" spc="-10" dirty="0">
                <a:latin typeface="+mn-lt"/>
                <a:cs typeface="Times New Roman"/>
              </a:rPr>
              <a:t> </a:t>
            </a:r>
            <a:r>
              <a:rPr lang="en-US" sz="1100" dirty="0">
                <a:latin typeface="+mn-lt"/>
                <a:cs typeface="Times New Roman"/>
              </a:rPr>
              <a:t>in</a:t>
            </a:r>
            <a:r>
              <a:rPr lang="en-US" sz="1100" spc="-17" dirty="0">
                <a:latin typeface="+mn-lt"/>
                <a:cs typeface="Times New Roman"/>
              </a:rPr>
              <a:t> </a:t>
            </a:r>
            <a:r>
              <a:rPr lang="en-US" sz="1100" dirty="0">
                <a:latin typeface="+mn-lt"/>
                <a:cs typeface="Times New Roman"/>
              </a:rPr>
              <a:t>MSAs</a:t>
            </a:r>
            <a:r>
              <a:rPr lang="en-US" sz="1100" spc="-14" dirty="0">
                <a:latin typeface="+mn-lt"/>
                <a:cs typeface="Times New Roman"/>
              </a:rPr>
              <a:t> </a:t>
            </a:r>
            <a:r>
              <a:rPr lang="en-US" sz="1100" dirty="0">
                <a:latin typeface="+mn-lt"/>
                <a:cs typeface="Times New Roman"/>
              </a:rPr>
              <a:t>of</a:t>
            </a:r>
            <a:r>
              <a:rPr lang="en-US" sz="1100" spc="-10" dirty="0">
                <a:latin typeface="+mn-lt"/>
                <a:cs typeface="Times New Roman"/>
              </a:rPr>
              <a:t> </a:t>
            </a:r>
            <a:r>
              <a:rPr lang="en-US" sz="1100" dirty="0">
                <a:latin typeface="+mn-lt"/>
                <a:cs typeface="Times New Roman"/>
              </a:rPr>
              <a:t>less</a:t>
            </a:r>
            <a:r>
              <a:rPr lang="en-US" sz="1100" spc="-10" dirty="0">
                <a:latin typeface="+mn-lt"/>
                <a:cs typeface="Times New Roman"/>
              </a:rPr>
              <a:t> </a:t>
            </a:r>
            <a:r>
              <a:rPr lang="en-US" sz="1100" dirty="0">
                <a:latin typeface="+mn-lt"/>
                <a:cs typeface="Times New Roman"/>
              </a:rPr>
              <a:t>than</a:t>
            </a:r>
            <a:r>
              <a:rPr lang="en-US" sz="1100" spc="-14" dirty="0">
                <a:latin typeface="+mn-lt"/>
                <a:cs typeface="Times New Roman"/>
              </a:rPr>
              <a:t> </a:t>
            </a:r>
            <a:r>
              <a:rPr lang="en-US" sz="1100" dirty="0">
                <a:latin typeface="+mn-lt"/>
                <a:cs typeface="Times New Roman"/>
              </a:rPr>
              <a:t>250,000</a:t>
            </a:r>
            <a:r>
              <a:rPr lang="en-US" sz="1100" spc="-14" dirty="0">
                <a:latin typeface="+mn-lt"/>
                <a:cs typeface="Times New Roman"/>
              </a:rPr>
              <a:t> </a:t>
            </a:r>
            <a:r>
              <a:rPr lang="en-US" sz="1100" spc="-7" dirty="0">
                <a:latin typeface="+mn-lt"/>
                <a:cs typeface="Times New Roman"/>
              </a:rPr>
              <a:t>population.</a:t>
            </a:r>
          </a:p>
          <a:p>
            <a:pPr marL="365760" marR="52386" lvl="1" indent="-182880">
              <a:tabLst>
                <a:tab pos="320378" algn="l"/>
                <a:tab pos="320810" algn="l"/>
              </a:tabLst>
            </a:pPr>
            <a:r>
              <a:rPr lang="en-US" sz="1100" dirty="0">
                <a:latin typeface="+mn-lt"/>
                <a:cs typeface="Times New Roman"/>
              </a:rPr>
              <a:t>The</a:t>
            </a:r>
            <a:r>
              <a:rPr lang="en-US" sz="1100" spc="24" dirty="0">
                <a:latin typeface="+mn-lt"/>
                <a:cs typeface="Times New Roman"/>
              </a:rPr>
              <a:t> </a:t>
            </a:r>
            <a:r>
              <a:rPr lang="en-US" sz="1100" dirty="0">
                <a:latin typeface="+mn-lt"/>
                <a:cs typeface="Times New Roman"/>
              </a:rPr>
              <a:t>two</a:t>
            </a:r>
            <a:r>
              <a:rPr lang="en-US" sz="1100" spc="34" dirty="0">
                <a:latin typeface="+mn-lt"/>
                <a:cs typeface="Times New Roman"/>
              </a:rPr>
              <a:t> </a:t>
            </a:r>
            <a:r>
              <a:rPr lang="en-US" sz="1100" dirty="0">
                <a:latin typeface="+mn-lt"/>
                <a:cs typeface="Times New Roman"/>
              </a:rPr>
              <a:t>nonmetropolitan</a:t>
            </a:r>
            <a:r>
              <a:rPr lang="en-US" sz="1100" spc="37" dirty="0">
                <a:latin typeface="+mn-lt"/>
                <a:cs typeface="Times New Roman"/>
              </a:rPr>
              <a:t> </a:t>
            </a:r>
            <a:r>
              <a:rPr lang="en-US" sz="1100" dirty="0">
                <a:latin typeface="+mn-lt"/>
                <a:cs typeface="Times New Roman"/>
              </a:rPr>
              <a:t>county</a:t>
            </a:r>
            <a:r>
              <a:rPr lang="en-US" sz="1100" spc="31" dirty="0">
                <a:latin typeface="+mn-lt"/>
                <a:cs typeface="Times New Roman"/>
              </a:rPr>
              <a:t> </a:t>
            </a:r>
            <a:r>
              <a:rPr lang="en-US" sz="1100" dirty="0">
                <a:latin typeface="+mn-lt"/>
                <a:cs typeface="Times New Roman"/>
              </a:rPr>
              <a:t>designations</a:t>
            </a:r>
            <a:r>
              <a:rPr lang="en-US" sz="1100" spc="27" dirty="0">
                <a:latin typeface="+mn-lt"/>
                <a:cs typeface="Times New Roman"/>
              </a:rPr>
              <a:t> </a:t>
            </a:r>
            <a:r>
              <a:rPr lang="en-US" sz="1100" dirty="0">
                <a:latin typeface="+mn-lt"/>
                <a:cs typeface="Times New Roman"/>
              </a:rPr>
              <a:t>are</a:t>
            </a:r>
            <a:r>
              <a:rPr lang="en-US" sz="1100" spc="34" dirty="0">
                <a:latin typeface="+mn-lt"/>
                <a:cs typeface="Times New Roman"/>
              </a:rPr>
              <a:t> </a:t>
            </a:r>
            <a:r>
              <a:rPr lang="en-US" sz="1100" dirty="0">
                <a:latin typeface="+mn-lt"/>
                <a:cs typeface="Times New Roman"/>
              </a:rPr>
              <a:t>micropolitan,</a:t>
            </a:r>
            <a:r>
              <a:rPr lang="en-US" sz="1100" spc="31" dirty="0">
                <a:latin typeface="+mn-lt"/>
                <a:cs typeface="Times New Roman"/>
              </a:rPr>
              <a:t> </a:t>
            </a:r>
            <a:r>
              <a:rPr lang="en-US" sz="1100" dirty="0">
                <a:latin typeface="+mn-lt"/>
                <a:cs typeface="Times New Roman"/>
              </a:rPr>
              <a:t>which</a:t>
            </a:r>
            <a:r>
              <a:rPr lang="en-US" sz="1100" spc="37" dirty="0">
                <a:latin typeface="+mn-lt"/>
                <a:cs typeface="Times New Roman"/>
              </a:rPr>
              <a:t> </a:t>
            </a:r>
            <a:r>
              <a:rPr lang="en-US" sz="1100" dirty="0">
                <a:latin typeface="+mn-lt"/>
                <a:cs typeface="Times New Roman"/>
              </a:rPr>
              <a:t>are</a:t>
            </a:r>
            <a:r>
              <a:rPr lang="en-US" sz="1100" spc="31" dirty="0">
                <a:latin typeface="+mn-lt"/>
                <a:cs typeface="Times New Roman"/>
              </a:rPr>
              <a:t> </a:t>
            </a:r>
            <a:r>
              <a:rPr lang="en-US" sz="1100" dirty="0">
                <a:latin typeface="+mn-lt"/>
                <a:cs typeface="Times New Roman"/>
              </a:rPr>
              <a:t>counties</a:t>
            </a:r>
            <a:r>
              <a:rPr lang="en-US" sz="1100" spc="37" dirty="0">
                <a:latin typeface="+mn-lt"/>
                <a:cs typeface="Times New Roman"/>
              </a:rPr>
              <a:t> </a:t>
            </a:r>
            <a:r>
              <a:rPr lang="en-US" sz="1100" dirty="0">
                <a:latin typeface="+mn-lt"/>
                <a:cs typeface="Times New Roman"/>
              </a:rPr>
              <a:t>in</a:t>
            </a:r>
            <a:r>
              <a:rPr lang="en-US" sz="1100" spc="34" dirty="0">
                <a:latin typeface="+mn-lt"/>
                <a:cs typeface="Times New Roman"/>
              </a:rPr>
              <a:t> </a:t>
            </a:r>
            <a:r>
              <a:rPr lang="en-US" sz="1100" dirty="0">
                <a:latin typeface="+mn-lt"/>
                <a:cs typeface="Times New Roman"/>
              </a:rPr>
              <a:t>a</a:t>
            </a:r>
            <a:r>
              <a:rPr lang="en-US" sz="1100" spc="37" dirty="0">
                <a:latin typeface="+mn-lt"/>
                <a:cs typeface="Times New Roman"/>
              </a:rPr>
              <a:t> </a:t>
            </a:r>
            <a:r>
              <a:rPr lang="en-US" sz="1100" b="1" spc="-7" dirty="0">
                <a:latin typeface="+mn-lt"/>
                <a:cs typeface="Times New Roman"/>
              </a:rPr>
              <a:t>micropolitan </a:t>
            </a:r>
            <a:r>
              <a:rPr lang="en-US" sz="1100" b="1" dirty="0">
                <a:latin typeface="+mn-lt"/>
                <a:cs typeface="Times New Roman"/>
              </a:rPr>
              <a:t>statistical</a:t>
            </a:r>
            <a:r>
              <a:rPr lang="en-US" sz="1100" b="1" spc="17" dirty="0">
                <a:latin typeface="+mn-lt"/>
                <a:cs typeface="Times New Roman"/>
              </a:rPr>
              <a:t> </a:t>
            </a:r>
            <a:r>
              <a:rPr lang="en-US" sz="1100" b="1" dirty="0">
                <a:latin typeface="+mn-lt"/>
                <a:cs typeface="Times New Roman"/>
              </a:rPr>
              <a:t>area</a:t>
            </a:r>
            <a:r>
              <a:rPr lang="en-US" sz="1100" dirty="0">
                <a:latin typeface="+mn-lt"/>
                <a:cs typeface="Times New Roman"/>
              </a:rPr>
              <a:t>,</a:t>
            </a:r>
            <a:r>
              <a:rPr lang="en-US" sz="1100" spc="37" dirty="0">
                <a:latin typeface="+mn-lt"/>
                <a:cs typeface="Times New Roman"/>
              </a:rPr>
              <a:t> </a:t>
            </a:r>
            <a:r>
              <a:rPr lang="en-US" sz="1100" dirty="0">
                <a:latin typeface="+mn-lt"/>
                <a:cs typeface="Times New Roman"/>
              </a:rPr>
              <a:t>and</a:t>
            </a:r>
            <a:r>
              <a:rPr lang="en-US" sz="1100" spc="34" dirty="0">
                <a:latin typeface="+mn-lt"/>
                <a:cs typeface="Times New Roman"/>
              </a:rPr>
              <a:t> </a:t>
            </a:r>
            <a:r>
              <a:rPr lang="en-US" sz="1100" b="1" dirty="0">
                <a:latin typeface="+mn-lt"/>
                <a:cs typeface="Times New Roman"/>
              </a:rPr>
              <a:t>noncore</a:t>
            </a:r>
            <a:r>
              <a:rPr lang="en-US" sz="1100" dirty="0">
                <a:latin typeface="+mn-lt"/>
                <a:cs typeface="Times New Roman"/>
              </a:rPr>
              <a:t>,</a:t>
            </a:r>
            <a:r>
              <a:rPr lang="en-US" sz="1100" spc="31" dirty="0">
                <a:latin typeface="+mn-lt"/>
                <a:cs typeface="Times New Roman"/>
              </a:rPr>
              <a:t> </a:t>
            </a:r>
            <a:r>
              <a:rPr lang="en-US" sz="1100" dirty="0">
                <a:latin typeface="+mn-lt"/>
                <a:cs typeface="Times New Roman"/>
              </a:rPr>
              <a:t>which</a:t>
            </a:r>
            <a:r>
              <a:rPr lang="en-US" sz="1100" spc="34" dirty="0">
                <a:latin typeface="+mn-lt"/>
                <a:cs typeface="Times New Roman"/>
              </a:rPr>
              <a:t> </a:t>
            </a:r>
            <a:r>
              <a:rPr lang="en-US" sz="1100" dirty="0">
                <a:latin typeface="+mn-lt"/>
                <a:cs typeface="Times New Roman"/>
              </a:rPr>
              <a:t>are</a:t>
            </a:r>
            <a:r>
              <a:rPr lang="en-US" sz="1100" spc="27" dirty="0">
                <a:latin typeface="+mn-lt"/>
                <a:cs typeface="Times New Roman"/>
              </a:rPr>
              <a:t> </a:t>
            </a:r>
            <a:r>
              <a:rPr lang="en-US" sz="1100" dirty="0">
                <a:latin typeface="+mn-lt"/>
                <a:cs typeface="Times New Roman"/>
              </a:rPr>
              <a:t>nonmetropolitan</a:t>
            </a:r>
            <a:r>
              <a:rPr lang="en-US" sz="1100" spc="34" dirty="0">
                <a:latin typeface="+mn-lt"/>
                <a:cs typeface="Times New Roman"/>
              </a:rPr>
              <a:t> </a:t>
            </a:r>
            <a:r>
              <a:rPr lang="en-US" sz="1100" dirty="0">
                <a:latin typeface="+mn-lt"/>
                <a:cs typeface="Times New Roman"/>
              </a:rPr>
              <a:t>counties</a:t>
            </a:r>
            <a:r>
              <a:rPr lang="en-US" sz="1100" spc="34" dirty="0">
                <a:latin typeface="+mn-lt"/>
                <a:cs typeface="Times New Roman"/>
              </a:rPr>
              <a:t> </a:t>
            </a:r>
            <a:r>
              <a:rPr lang="en-US" sz="1100" dirty="0">
                <a:latin typeface="+mn-lt"/>
                <a:cs typeface="Times New Roman"/>
              </a:rPr>
              <a:t>that</a:t>
            </a:r>
            <a:r>
              <a:rPr lang="en-US" sz="1100" spc="31" dirty="0">
                <a:latin typeface="+mn-lt"/>
                <a:cs typeface="Times New Roman"/>
              </a:rPr>
              <a:t> </a:t>
            </a:r>
            <a:r>
              <a:rPr lang="en-US" sz="1100" dirty="0">
                <a:latin typeface="+mn-lt"/>
                <a:cs typeface="Times New Roman"/>
              </a:rPr>
              <a:t>are</a:t>
            </a:r>
            <a:r>
              <a:rPr lang="en-US" sz="1100" spc="27" dirty="0">
                <a:latin typeface="+mn-lt"/>
                <a:cs typeface="Times New Roman"/>
              </a:rPr>
              <a:t> </a:t>
            </a:r>
            <a:r>
              <a:rPr lang="en-US" sz="1100" dirty="0">
                <a:latin typeface="+mn-lt"/>
                <a:cs typeface="Times New Roman"/>
              </a:rPr>
              <a:t>not</a:t>
            </a:r>
            <a:r>
              <a:rPr lang="en-US" sz="1100" spc="31" dirty="0">
                <a:latin typeface="+mn-lt"/>
                <a:cs typeface="Times New Roman"/>
              </a:rPr>
              <a:t> </a:t>
            </a:r>
            <a:r>
              <a:rPr lang="en-US" sz="1100" dirty="0">
                <a:latin typeface="+mn-lt"/>
                <a:cs typeface="Times New Roman"/>
              </a:rPr>
              <a:t>in</a:t>
            </a:r>
            <a:r>
              <a:rPr lang="en-US" sz="1100" spc="37" dirty="0">
                <a:latin typeface="+mn-lt"/>
                <a:cs typeface="Times New Roman"/>
              </a:rPr>
              <a:t> </a:t>
            </a:r>
            <a:r>
              <a:rPr lang="en-US" sz="1100" dirty="0">
                <a:latin typeface="+mn-lt"/>
                <a:cs typeface="Times New Roman"/>
              </a:rPr>
              <a:t>a</a:t>
            </a:r>
            <a:r>
              <a:rPr lang="en-US" sz="1100" spc="34" dirty="0">
                <a:latin typeface="+mn-lt"/>
                <a:cs typeface="Times New Roman"/>
              </a:rPr>
              <a:t> </a:t>
            </a:r>
            <a:r>
              <a:rPr lang="en-US" sz="1100" spc="-7" dirty="0">
                <a:latin typeface="+mn-lt"/>
                <a:cs typeface="Times New Roman"/>
              </a:rPr>
              <a:t>micropolitan </a:t>
            </a:r>
            <a:r>
              <a:rPr lang="en-US" sz="1100" dirty="0">
                <a:latin typeface="+mn-lt"/>
                <a:cs typeface="Times New Roman"/>
              </a:rPr>
              <a:t>statistical</a:t>
            </a:r>
            <a:r>
              <a:rPr lang="en-US" sz="1100" spc="51" dirty="0">
                <a:latin typeface="+mn-lt"/>
                <a:cs typeface="Times New Roman"/>
              </a:rPr>
              <a:t> </a:t>
            </a:r>
            <a:r>
              <a:rPr lang="en-US" sz="1100" spc="-7" dirty="0">
                <a:latin typeface="+mn-lt"/>
                <a:cs typeface="Times New Roman"/>
              </a:rPr>
              <a:t>area.</a:t>
            </a:r>
          </a:p>
          <a:p>
            <a:pPr marL="180108" marR="6061" indent="-171450">
              <a:buSzPct val="116666"/>
              <a:tabLst>
                <a:tab pos="164085" algn="l"/>
                <a:tab pos="164518" algn="l"/>
              </a:tabLst>
            </a:pPr>
            <a:r>
              <a:rPr lang="en-US" sz="1100" dirty="0">
                <a:latin typeface="+mn-lt"/>
                <a:cs typeface="Times New Roman"/>
              </a:rPr>
              <a:t>From</a:t>
            </a:r>
            <a:r>
              <a:rPr lang="en-US" sz="1100" spc="-41" dirty="0">
                <a:latin typeface="+mn-lt"/>
                <a:cs typeface="Times New Roman"/>
              </a:rPr>
              <a:t> </a:t>
            </a:r>
            <a:r>
              <a:rPr lang="en-US" sz="1100" dirty="0">
                <a:latin typeface="+mn-lt"/>
                <a:cs typeface="Times New Roman"/>
              </a:rPr>
              <a:t>2018</a:t>
            </a:r>
            <a:r>
              <a:rPr lang="en-US" sz="1100" spc="-27" dirty="0">
                <a:latin typeface="+mn-lt"/>
                <a:cs typeface="Times New Roman"/>
              </a:rPr>
              <a:t> </a:t>
            </a:r>
            <a:r>
              <a:rPr lang="en-US" sz="1100" dirty="0">
                <a:latin typeface="+mn-lt"/>
                <a:cs typeface="Times New Roman"/>
              </a:rPr>
              <a:t>to</a:t>
            </a:r>
            <a:r>
              <a:rPr lang="en-US" sz="1100" spc="-31" dirty="0">
                <a:latin typeface="+mn-lt"/>
                <a:cs typeface="Times New Roman"/>
              </a:rPr>
              <a:t> </a:t>
            </a:r>
            <a:r>
              <a:rPr lang="en-US" sz="1100" dirty="0">
                <a:latin typeface="+mn-lt"/>
                <a:cs typeface="Times New Roman"/>
              </a:rPr>
              <a:t>2020,</a:t>
            </a:r>
            <a:r>
              <a:rPr lang="en-US" sz="1100" spc="-27" dirty="0">
                <a:latin typeface="+mn-lt"/>
                <a:cs typeface="Times New Roman"/>
              </a:rPr>
              <a:t> </a:t>
            </a:r>
            <a:r>
              <a:rPr lang="en-US" sz="1100" spc="-7" dirty="0">
                <a:latin typeface="+mn-lt"/>
                <a:cs typeface="Times New Roman"/>
              </a:rPr>
              <a:t>overall,</a:t>
            </a:r>
            <a:r>
              <a:rPr lang="en-US" sz="1100" spc="-31" dirty="0">
                <a:latin typeface="+mn-lt"/>
                <a:cs typeface="Times New Roman"/>
              </a:rPr>
              <a:t> </a:t>
            </a:r>
            <a:r>
              <a:rPr lang="en-US" sz="1100" dirty="0">
                <a:latin typeface="+mn-lt"/>
                <a:cs typeface="Times New Roman"/>
              </a:rPr>
              <a:t>the</a:t>
            </a:r>
            <a:r>
              <a:rPr lang="en-US" sz="1100" spc="-27" dirty="0">
                <a:latin typeface="+mn-lt"/>
                <a:cs typeface="Times New Roman"/>
              </a:rPr>
              <a:t> </a:t>
            </a:r>
            <a:r>
              <a:rPr lang="en-US" sz="1100" spc="-7" dirty="0">
                <a:latin typeface="+mn-lt"/>
                <a:cs typeface="Times New Roman"/>
              </a:rPr>
              <a:t>percentage</a:t>
            </a:r>
            <a:r>
              <a:rPr lang="en-US" sz="1100" spc="-34" dirty="0">
                <a:latin typeface="+mn-lt"/>
                <a:cs typeface="Times New Roman"/>
              </a:rPr>
              <a:t> </a:t>
            </a:r>
            <a:r>
              <a:rPr lang="en-US" sz="1100" dirty="0">
                <a:latin typeface="+mn-lt"/>
                <a:cs typeface="Times New Roman"/>
              </a:rPr>
              <a:t>of</a:t>
            </a:r>
            <a:r>
              <a:rPr lang="en-US" sz="1100" spc="-27" dirty="0">
                <a:latin typeface="+mn-lt"/>
                <a:cs typeface="Times New Roman"/>
              </a:rPr>
              <a:t> </a:t>
            </a:r>
            <a:r>
              <a:rPr lang="en-US" sz="1100" dirty="0">
                <a:latin typeface="+mn-lt"/>
                <a:cs typeface="Times New Roman"/>
              </a:rPr>
              <a:t>drug</a:t>
            </a:r>
            <a:r>
              <a:rPr lang="en-US" sz="1100" spc="-31" dirty="0">
                <a:latin typeface="+mn-lt"/>
                <a:cs typeface="Times New Roman"/>
              </a:rPr>
              <a:t> </a:t>
            </a:r>
            <a:r>
              <a:rPr lang="en-US" sz="1100" spc="-7" dirty="0">
                <a:latin typeface="+mn-lt"/>
                <a:cs typeface="Times New Roman"/>
              </a:rPr>
              <a:t>overdose</a:t>
            </a:r>
            <a:r>
              <a:rPr lang="en-US" sz="1100" spc="-27" dirty="0">
                <a:latin typeface="+mn-lt"/>
                <a:cs typeface="Times New Roman"/>
              </a:rPr>
              <a:t> </a:t>
            </a:r>
            <a:r>
              <a:rPr lang="en-US" sz="1100" spc="-7" dirty="0">
                <a:latin typeface="+mn-lt"/>
                <a:cs typeface="Times New Roman"/>
              </a:rPr>
              <a:t>deaths</a:t>
            </a:r>
            <a:r>
              <a:rPr lang="en-US" sz="1100" spc="-31" dirty="0">
                <a:latin typeface="+mn-lt"/>
                <a:cs typeface="Times New Roman"/>
              </a:rPr>
              <a:t> </a:t>
            </a:r>
            <a:r>
              <a:rPr lang="en-US" sz="1100" spc="-7" dirty="0">
                <a:latin typeface="+mn-lt"/>
                <a:cs typeface="Times New Roman"/>
              </a:rPr>
              <a:t>involving</a:t>
            </a:r>
            <a:r>
              <a:rPr lang="en-US" sz="1100" spc="-31" dirty="0">
                <a:latin typeface="+mn-lt"/>
                <a:cs typeface="Times New Roman"/>
              </a:rPr>
              <a:t> </a:t>
            </a:r>
            <a:r>
              <a:rPr lang="en-US" sz="1100" spc="-7" dirty="0">
                <a:latin typeface="+mn-lt"/>
                <a:cs typeface="Times New Roman"/>
              </a:rPr>
              <a:t>synthetic</a:t>
            </a:r>
            <a:r>
              <a:rPr lang="en-US" sz="1100" spc="-27" dirty="0">
                <a:latin typeface="+mn-lt"/>
                <a:cs typeface="Times New Roman"/>
              </a:rPr>
              <a:t> </a:t>
            </a:r>
            <a:r>
              <a:rPr lang="en-US" sz="1100" spc="-7" dirty="0">
                <a:latin typeface="+mn-lt"/>
                <a:cs typeface="Times New Roman"/>
              </a:rPr>
              <a:t>opioids </a:t>
            </a:r>
            <a:r>
              <a:rPr lang="en-US" sz="1100" dirty="0">
                <a:latin typeface="+mn-lt"/>
                <a:cs typeface="Times New Roman"/>
              </a:rPr>
              <a:t>increased</a:t>
            </a:r>
            <a:r>
              <a:rPr lang="en-US" sz="1100" spc="-3" dirty="0">
                <a:latin typeface="+mn-lt"/>
                <a:cs typeface="Times New Roman"/>
              </a:rPr>
              <a:t> </a:t>
            </a:r>
            <a:r>
              <a:rPr lang="en-US" sz="1100" dirty="0">
                <a:latin typeface="+mn-lt"/>
                <a:cs typeface="Times New Roman"/>
              </a:rPr>
              <a:t>from</a:t>
            </a:r>
            <a:r>
              <a:rPr lang="en-US" sz="1100" spc="-3" dirty="0">
                <a:latin typeface="+mn-lt"/>
                <a:cs typeface="Times New Roman"/>
              </a:rPr>
              <a:t> </a:t>
            </a:r>
            <a:r>
              <a:rPr lang="en-US" sz="1100" dirty="0">
                <a:latin typeface="+mn-lt"/>
                <a:cs typeface="Times New Roman"/>
              </a:rPr>
              <a:t>9.6</a:t>
            </a:r>
            <a:r>
              <a:rPr lang="en-US" sz="1100" spc="-3" dirty="0">
                <a:latin typeface="+mn-lt"/>
                <a:cs typeface="Times New Roman"/>
              </a:rPr>
              <a:t> </a:t>
            </a:r>
            <a:r>
              <a:rPr lang="en-US" sz="1100" dirty="0">
                <a:latin typeface="+mn-lt"/>
                <a:cs typeface="Times New Roman"/>
              </a:rPr>
              <a:t>per</a:t>
            </a:r>
            <a:r>
              <a:rPr lang="en-US" sz="1100" spc="-7" dirty="0">
                <a:latin typeface="+mn-lt"/>
                <a:cs typeface="Times New Roman"/>
              </a:rPr>
              <a:t> </a:t>
            </a:r>
            <a:r>
              <a:rPr lang="en-US" sz="1100" dirty="0">
                <a:latin typeface="+mn-lt"/>
                <a:cs typeface="Times New Roman"/>
              </a:rPr>
              <a:t>100,000</a:t>
            </a:r>
            <a:r>
              <a:rPr lang="en-US" sz="1100" spc="-3" dirty="0">
                <a:latin typeface="+mn-lt"/>
                <a:cs typeface="Times New Roman"/>
              </a:rPr>
              <a:t> </a:t>
            </a:r>
            <a:r>
              <a:rPr lang="en-US" sz="1100" dirty="0">
                <a:latin typeface="+mn-lt"/>
                <a:cs typeface="Times New Roman"/>
              </a:rPr>
              <a:t>population</a:t>
            </a:r>
            <a:r>
              <a:rPr lang="en-US" sz="1100" spc="-3"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17.2</a:t>
            </a:r>
            <a:r>
              <a:rPr lang="en-US" sz="1100" spc="-3" dirty="0">
                <a:latin typeface="+mn-lt"/>
                <a:cs typeface="Times New Roman"/>
              </a:rPr>
              <a:t> </a:t>
            </a:r>
            <a:r>
              <a:rPr lang="en-US" sz="1100" dirty="0">
                <a:latin typeface="+mn-lt"/>
                <a:cs typeface="Times New Roman"/>
              </a:rPr>
              <a:t>per</a:t>
            </a:r>
            <a:r>
              <a:rPr lang="en-US" sz="1100" spc="-3" dirty="0">
                <a:latin typeface="+mn-lt"/>
                <a:cs typeface="Times New Roman"/>
              </a:rPr>
              <a:t> </a:t>
            </a:r>
            <a:r>
              <a:rPr lang="en-US" sz="1100" dirty="0">
                <a:latin typeface="+mn-lt"/>
                <a:cs typeface="Times New Roman"/>
              </a:rPr>
              <a:t>100,000</a:t>
            </a:r>
            <a:r>
              <a:rPr lang="en-US" sz="1100" spc="-3" dirty="0">
                <a:latin typeface="+mn-lt"/>
                <a:cs typeface="Times New Roman"/>
              </a:rPr>
              <a:t> </a:t>
            </a:r>
            <a:r>
              <a:rPr lang="en-US" sz="1100" dirty="0">
                <a:latin typeface="+mn-lt"/>
                <a:cs typeface="Times New Roman"/>
              </a:rPr>
              <a:t>population</a:t>
            </a:r>
            <a:r>
              <a:rPr lang="en-US" sz="1100" spc="-7" dirty="0">
                <a:latin typeface="+mn-lt"/>
                <a:cs typeface="Times New Roman"/>
              </a:rPr>
              <a:t> </a:t>
            </a:r>
            <a:r>
              <a:rPr lang="en-US" sz="1100" dirty="0">
                <a:latin typeface="+mn-lt"/>
                <a:cs typeface="Times New Roman"/>
              </a:rPr>
              <a:t>(Figure</a:t>
            </a:r>
            <a:r>
              <a:rPr lang="en-US" sz="1100" spc="-3" dirty="0">
                <a:latin typeface="+mn-lt"/>
                <a:cs typeface="Times New Roman"/>
              </a:rPr>
              <a:t> </a:t>
            </a:r>
            <a:r>
              <a:rPr lang="en-US" sz="1100" spc="-14" dirty="0">
                <a:latin typeface="+mn-lt"/>
                <a:cs typeface="Times New Roman"/>
              </a:rPr>
              <a:t>10).</a:t>
            </a:r>
            <a:endParaRPr lang="en-US" sz="1100" dirty="0">
              <a:latin typeface="+mn-lt"/>
              <a:cs typeface="Times New Roman"/>
            </a:endParaRPr>
          </a:p>
          <a:p>
            <a:pPr marL="180108" marR="192227" indent="-171450">
              <a:buSzPct val="116666"/>
              <a:tabLst>
                <a:tab pos="164085" algn="l"/>
                <a:tab pos="164518" algn="l"/>
              </a:tabLst>
            </a:pPr>
            <a:r>
              <a:rPr lang="en-US" sz="1100" dirty="0">
                <a:latin typeface="+mn-lt"/>
                <a:cs typeface="Times New Roman"/>
              </a:rPr>
              <a:t>From</a:t>
            </a:r>
            <a:r>
              <a:rPr lang="en-US" sz="1100" spc="-7" dirty="0">
                <a:latin typeface="+mn-lt"/>
                <a:cs typeface="Times New Roman"/>
              </a:rPr>
              <a:t> </a:t>
            </a:r>
            <a:r>
              <a:rPr lang="en-US" sz="1100" dirty="0">
                <a:latin typeface="+mn-lt"/>
                <a:cs typeface="Times New Roman"/>
              </a:rPr>
              <a:t>2018</a:t>
            </a:r>
            <a:r>
              <a:rPr lang="en-US" sz="1100" spc="-3"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2020,</a:t>
            </a:r>
            <a:r>
              <a:rPr lang="en-US" sz="1100" spc="-3" dirty="0">
                <a:latin typeface="+mn-lt"/>
                <a:cs typeface="Times New Roman"/>
              </a:rPr>
              <a:t> </a:t>
            </a:r>
            <a:r>
              <a:rPr lang="en-US" sz="1100" dirty="0">
                <a:latin typeface="+mn-lt"/>
                <a:cs typeface="Times New Roman"/>
              </a:rPr>
              <a:t>among</a:t>
            </a:r>
            <a:r>
              <a:rPr lang="en-US" sz="1100" spc="-7" dirty="0">
                <a:latin typeface="+mn-lt"/>
                <a:cs typeface="Times New Roman"/>
              </a:rPr>
              <a:t> </a:t>
            </a:r>
            <a:r>
              <a:rPr lang="en-US" sz="1100" dirty="0">
                <a:latin typeface="+mn-lt"/>
                <a:cs typeface="Times New Roman"/>
              </a:rPr>
              <a:t>residents</a:t>
            </a:r>
            <a:r>
              <a:rPr lang="en-US" sz="1100" spc="-10"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large</a:t>
            </a:r>
            <a:r>
              <a:rPr lang="en-US" sz="1100" spc="-3" dirty="0">
                <a:latin typeface="+mn-lt"/>
                <a:cs typeface="Times New Roman"/>
              </a:rPr>
              <a:t> </a:t>
            </a:r>
            <a:r>
              <a:rPr lang="en-US" sz="1100" dirty="0">
                <a:latin typeface="+mn-lt"/>
                <a:cs typeface="Times New Roman"/>
              </a:rPr>
              <a:t>central</a:t>
            </a:r>
            <a:r>
              <a:rPr lang="en-US" sz="1100" spc="-7" dirty="0">
                <a:latin typeface="+mn-lt"/>
                <a:cs typeface="Times New Roman"/>
              </a:rPr>
              <a:t> </a:t>
            </a:r>
            <a:r>
              <a:rPr lang="en-US" sz="1100" dirty="0">
                <a:latin typeface="+mn-lt"/>
                <a:cs typeface="Times New Roman"/>
              </a:rPr>
              <a:t>metropolitan</a:t>
            </a:r>
            <a:r>
              <a:rPr lang="en-US" sz="1100" spc="-7" dirty="0">
                <a:latin typeface="+mn-lt"/>
                <a:cs typeface="Times New Roman"/>
              </a:rPr>
              <a:t> </a:t>
            </a:r>
            <a:r>
              <a:rPr lang="en-US" sz="1100" dirty="0">
                <a:latin typeface="+mn-lt"/>
                <a:cs typeface="Times New Roman"/>
              </a:rPr>
              <a:t>areas,</a:t>
            </a:r>
            <a:r>
              <a:rPr lang="en-US" sz="1100" spc="-10"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rate</a:t>
            </a:r>
            <a:r>
              <a:rPr lang="en-US" sz="1100" spc="-3"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spc="-14" dirty="0">
                <a:latin typeface="+mn-lt"/>
                <a:cs typeface="Times New Roman"/>
              </a:rPr>
              <a:t>drug </a:t>
            </a:r>
            <a:r>
              <a:rPr lang="en-US" sz="1100" dirty="0">
                <a:latin typeface="+mn-lt"/>
                <a:cs typeface="Times New Roman"/>
              </a:rPr>
              <a:t>overdose</a:t>
            </a:r>
            <a:r>
              <a:rPr lang="en-US" sz="1100" spc="-10" dirty="0">
                <a:latin typeface="+mn-lt"/>
                <a:cs typeface="Times New Roman"/>
              </a:rPr>
              <a:t> </a:t>
            </a:r>
            <a:r>
              <a:rPr lang="en-US" sz="1100" dirty="0">
                <a:latin typeface="+mn-lt"/>
                <a:cs typeface="Times New Roman"/>
              </a:rPr>
              <a:t>deaths</a:t>
            </a:r>
            <a:r>
              <a:rPr lang="en-US" sz="1100" spc="-3" dirty="0">
                <a:latin typeface="+mn-lt"/>
                <a:cs typeface="Times New Roman"/>
              </a:rPr>
              <a:t> </a:t>
            </a:r>
            <a:r>
              <a:rPr lang="en-US" sz="1100" dirty="0">
                <a:latin typeface="+mn-lt"/>
                <a:cs typeface="Times New Roman"/>
              </a:rPr>
              <a:t>involving</a:t>
            </a:r>
            <a:r>
              <a:rPr lang="en-US" sz="1100" spc="-3" dirty="0">
                <a:latin typeface="+mn-lt"/>
                <a:cs typeface="Times New Roman"/>
              </a:rPr>
              <a:t> </a:t>
            </a:r>
            <a:r>
              <a:rPr lang="en-US" sz="1100" dirty="0">
                <a:latin typeface="+mn-lt"/>
                <a:cs typeface="Times New Roman"/>
              </a:rPr>
              <a:t>synthetic</a:t>
            </a:r>
            <a:r>
              <a:rPr lang="en-US" sz="1100" spc="-7" dirty="0">
                <a:latin typeface="+mn-lt"/>
                <a:cs typeface="Times New Roman"/>
              </a:rPr>
              <a:t> </a:t>
            </a:r>
            <a:r>
              <a:rPr lang="en-US" sz="1100" dirty="0">
                <a:latin typeface="+mn-lt"/>
                <a:cs typeface="Times New Roman"/>
              </a:rPr>
              <a:t>opioids</a:t>
            </a:r>
            <a:r>
              <a:rPr lang="en-US" sz="1100" spc="-3" dirty="0">
                <a:latin typeface="+mn-lt"/>
                <a:cs typeface="Times New Roman"/>
              </a:rPr>
              <a:t> </a:t>
            </a:r>
            <a:r>
              <a:rPr lang="en-US" sz="1100" dirty="0">
                <a:latin typeface="+mn-lt"/>
                <a:cs typeface="Times New Roman"/>
              </a:rPr>
              <a:t>other</a:t>
            </a:r>
            <a:r>
              <a:rPr lang="en-US" sz="1100" spc="-3" dirty="0">
                <a:latin typeface="+mn-lt"/>
                <a:cs typeface="Times New Roman"/>
              </a:rPr>
              <a:t> </a:t>
            </a:r>
            <a:r>
              <a:rPr lang="en-US" sz="1100" dirty="0">
                <a:latin typeface="+mn-lt"/>
                <a:cs typeface="Times New Roman"/>
              </a:rPr>
              <a:t>than</a:t>
            </a:r>
            <a:r>
              <a:rPr lang="en-US" sz="1100" spc="-10" dirty="0">
                <a:latin typeface="+mn-lt"/>
                <a:cs typeface="Times New Roman"/>
              </a:rPr>
              <a:t> </a:t>
            </a:r>
            <a:r>
              <a:rPr lang="en-US" sz="1100" dirty="0">
                <a:latin typeface="+mn-lt"/>
                <a:cs typeface="Times New Roman"/>
              </a:rPr>
              <a:t>methadone</a:t>
            </a:r>
            <a:r>
              <a:rPr lang="en-US" sz="1100" spc="-37" dirty="0">
                <a:latin typeface="+mn-lt"/>
                <a:cs typeface="Times New Roman"/>
              </a:rPr>
              <a:t> </a:t>
            </a:r>
            <a:r>
              <a:rPr lang="en-US" sz="1100" dirty="0">
                <a:latin typeface="+mn-lt"/>
                <a:cs typeface="Times New Roman"/>
              </a:rPr>
              <a:t>increased</a:t>
            </a:r>
            <a:r>
              <a:rPr lang="en-US" sz="1100" spc="-3" dirty="0">
                <a:latin typeface="+mn-lt"/>
                <a:cs typeface="Times New Roman"/>
              </a:rPr>
              <a:t> </a:t>
            </a:r>
            <a:r>
              <a:rPr lang="en-US" sz="1100" dirty="0">
                <a:latin typeface="+mn-lt"/>
                <a:cs typeface="Times New Roman"/>
              </a:rPr>
              <a:t>from</a:t>
            </a:r>
            <a:r>
              <a:rPr lang="en-US" sz="1100" spc="-3" dirty="0">
                <a:latin typeface="+mn-lt"/>
                <a:cs typeface="Times New Roman"/>
              </a:rPr>
              <a:t> </a:t>
            </a:r>
            <a:r>
              <a:rPr lang="en-US" sz="1100" dirty="0">
                <a:latin typeface="+mn-lt"/>
                <a:cs typeface="Times New Roman"/>
              </a:rPr>
              <a:t>9.7</a:t>
            </a:r>
            <a:r>
              <a:rPr lang="en-US" sz="1100" spc="-7" dirty="0">
                <a:latin typeface="+mn-lt"/>
                <a:cs typeface="Times New Roman"/>
              </a:rPr>
              <a:t> </a:t>
            </a:r>
            <a:r>
              <a:rPr lang="en-US" sz="1100" spc="-17" dirty="0">
                <a:latin typeface="+mn-lt"/>
                <a:cs typeface="Times New Roman"/>
              </a:rPr>
              <a:t>per </a:t>
            </a:r>
            <a:r>
              <a:rPr lang="en-US" sz="1100" dirty="0">
                <a:latin typeface="+mn-lt"/>
                <a:cs typeface="Times New Roman"/>
              </a:rPr>
              <a:t>100,000</a:t>
            </a:r>
            <a:r>
              <a:rPr lang="en-US" sz="1100" spc="-3" dirty="0">
                <a:latin typeface="+mn-lt"/>
                <a:cs typeface="Times New Roman"/>
              </a:rPr>
              <a:t> </a:t>
            </a:r>
            <a:r>
              <a:rPr lang="en-US" sz="1100" dirty="0">
                <a:latin typeface="+mn-lt"/>
                <a:cs typeface="Times New Roman"/>
              </a:rPr>
              <a:t>population</a:t>
            </a:r>
            <a:r>
              <a:rPr lang="en-US" sz="1100" spc="-3"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19.1</a:t>
            </a:r>
            <a:r>
              <a:rPr lang="en-US" sz="1100" spc="-3" dirty="0">
                <a:latin typeface="+mn-lt"/>
                <a:cs typeface="Times New Roman"/>
              </a:rPr>
              <a:t> </a:t>
            </a:r>
            <a:r>
              <a:rPr lang="en-US" sz="1100" dirty="0">
                <a:latin typeface="+mn-lt"/>
                <a:cs typeface="Times New Roman"/>
              </a:rPr>
              <a:t>per</a:t>
            </a:r>
            <a:r>
              <a:rPr lang="en-US" sz="1100" spc="-3" dirty="0">
                <a:latin typeface="+mn-lt"/>
                <a:cs typeface="Times New Roman"/>
              </a:rPr>
              <a:t> </a:t>
            </a:r>
            <a:r>
              <a:rPr lang="en-US" sz="1100" dirty="0">
                <a:latin typeface="+mn-lt"/>
                <a:cs typeface="Times New Roman"/>
              </a:rPr>
              <a:t>100,000 </a:t>
            </a:r>
            <a:r>
              <a:rPr lang="en-US" sz="1100" spc="-7" dirty="0">
                <a:latin typeface="+mn-lt"/>
                <a:cs typeface="Times New Roman"/>
              </a:rPr>
              <a:t>population.</a:t>
            </a:r>
            <a:endParaRPr lang="en-US" sz="1100" dirty="0">
              <a:latin typeface="+mn-lt"/>
              <a:cs typeface="Times New Roman"/>
            </a:endParaRPr>
          </a:p>
          <a:p>
            <a:pPr marL="180108" marR="140274" indent="-171450">
              <a:buSzPct val="116666"/>
              <a:tabLst>
                <a:tab pos="164085" algn="l"/>
                <a:tab pos="164518" algn="l"/>
              </a:tabLst>
            </a:pPr>
            <a:r>
              <a:rPr lang="en-US" sz="1100" dirty="0">
                <a:latin typeface="+mn-lt"/>
                <a:cs typeface="Times New Roman"/>
              </a:rPr>
              <a:t>From</a:t>
            </a:r>
            <a:r>
              <a:rPr lang="en-US" sz="1100" spc="-7" dirty="0">
                <a:latin typeface="+mn-lt"/>
                <a:cs typeface="Times New Roman"/>
              </a:rPr>
              <a:t> </a:t>
            </a:r>
            <a:r>
              <a:rPr lang="en-US" sz="1100" dirty="0">
                <a:latin typeface="+mn-lt"/>
                <a:cs typeface="Times New Roman"/>
              </a:rPr>
              <a:t>2018</a:t>
            </a:r>
            <a:r>
              <a:rPr lang="en-US" sz="1100" spc="-3"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2020,</a:t>
            </a:r>
            <a:r>
              <a:rPr lang="en-US" sz="1100" spc="-7" dirty="0">
                <a:latin typeface="+mn-lt"/>
                <a:cs typeface="Times New Roman"/>
              </a:rPr>
              <a:t> </a:t>
            </a:r>
            <a:r>
              <a:rPr lang="en-US" sz="1100" dirty="0">
                <a:latin typeface="+mn-lt"/>
                <a:cs typeface="Times New Roman"/>
              </a:rPr>
              <a:t>among</a:t>
            </a:r>
            <a:r>
              <a:rPr lang="en-US" sz="1100" spc="-3" dirty="0">
                <a:latin typeface="+mn-lt"/>
                <a:cs typeface="Times New Roman"/>
              </a:rPr>
              <a:t> </a:t>
            </a:r>
            <a:r>
              <a:rPr lang="en-US" sz="1100" dirty="0">
                <a:latin typeface="+mn-lt"/>
                <a:cs typeface="Times New Roman"/>
              </a:rPr>
              <a:t>residents</a:t>
            </a:r>
            <a:r>
              <a:rPr lang="en-US" sz="1100" spc="-7"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large</a:t>
            </a:r>
            <a:r>
              <a:rPr lang="en-US" sz="1100" spc="-7" dirty="0">
                <a:latin typeface="+mn-lt"/>
                <a:cs typeface="Times New Roman"/>
              </a:rPr>
              <a:t> </a:t>
            </a:r>
            <a:r>
              <a:rPr lang="en-US" sz="1100" dirty="0">
                <a:latin typeface="+mn-lt"/>
                <a:cs typeface="Times New Roman"/>
              </a:rPr>
              <a:t>fringe</a:t>
            </a:r>
            <a:r>
              <a:rPr lang="en-US" sz="1100" spc="-3" dirty="0">
                <a:latin typeface="+mn-lt"/>
                <a:cs typeface="Times New Roman"/>
              </a:rPr>
              <a:t> </a:t>
            </a:r>
            <a:r>
              <a:rPr lang="en-US" sz="1100" dirty="0">
                <a:latin typeface="+mn-lt"/>
                <a:cs typeface="Times New Roman"/>
              </a:rPr>
              <a:t>metropolitan</a:t>
            </a:r>
            <a:r>
              <a:rPr lang="en-US" sz="1100" spc="-3" dirty="0">
                <a:latin typeface="+mn-lt"/>
                <a:cs typeface="Times New Roman"/>
              </a:rPr>
              <a:t> </a:t>
            </a:r>
            <a:r>
              <a:rPr lang="en-US" sz="1100" dirty="0">
                <a:latin typeface="+mn-lt"/>
                <a:cs typeface="Times New Roman"/>
              </a:rPr>
              <a:t>areas,</a:t>
            </a:r>
            <a:r>
              <a:rPr lang="en-US" sz="1100" spc="-7"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rate</a:t>
            </a:r>
            <a:r>
              <a:rPr lang="en-US" sz="1100" spc="-3"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spc="-14" dirty="0">
                <a:latin typeface="+mn-lt"/>
                <a:cs typeface="Times New Roman"/>
              </a:rPr>
              <a:t>drug </a:t>
            </a:r>
            <a:r>
              <a:rPr lang="en-US" sz="1100" dirty="0">
                <a:latin typeface="+mn-lt"/>
                <a:cs typeface="Times New Roman"/>
              </a:rPr>
              <a:t>overdose</a:t>
            </a:r>
            <a:r>
              <a:rPr lang="en-US" sz="1100" spc="-14" dirty="0">
                <a:latin typeface="+mn-lt"/>
                <a:cs typeface="Times New Roman"/>
              </a:rPr>
              <a:t> </a:t>
            </a:r>
            <a:r>
              <a:rPr lang="en-US" sz="1100" dirty="0">
                <a:latin typeface="+mn-lt"/>
                <a:cs typeface="Times New Roman"/>
              </a:rPr>
              <a:t>deaths</a:t>
            </a:r>
            <a:r>
              <a:rPr lang="en-US" sz="1100" spc="-3" dirty="0">
                <a:latin typeface="+mn-lt"/>
                <a:cs typeface="Times New Roman"/>
              </a:rPr>
              <a:t> </a:t>
            </a:r>
            <a:r>
              <a:rPr lang="en-US" sz="1100" dirty="0">
                <a:latin typeface="+mn-lt"/>
                <a:cs typeface="Times New Roman"/>
              </a:rPr>
              <a:t>involving</a:t>
            </a:r>
            <a:r>
              <a:rPr lang="en-US" sz="1100" spc="-3" dirty="0">
                <a:latin typeface="+mn-lt"/>
                <a:cs typeface="Times New Roman"/>
              </a:rPr>
              <a:t> </a:t>
            </a:r>
            <a:r>
              <a:rPr lang="en-US" sz="1100" dirty="0">
                <a:latin typeface="+mn-lt"/>
                <a:cs typeface="Times New Roman"/>
              </a:rPr>
              <a:t>synthetic</a:t>
            </a:r>
            <a:r>
              <a:rPr lang="en-US" sz="1100" spc="-7" dirty="0">
                <a:latin typeface="+mn-lt"/>
                <a:cs typeface="Times New Roman"/>
              </a:rPr>
              <a:t> </a:t>
            </a:r>
            <a:r>
              <a:rPr lang="en-US" sz="1100" dirty="0">
                <a:latin typeface="+mn-lt"/>
                <a:cs typeface="Times New Roman"/>
              </a:rPr>
              <a:t>opioids</a:t>
            </a:r>
            <a:r>
              <a:rPr lang="en-US" sz="1100" spc="-3" dirty="0">
                <a:latin typeface="+mn-lt"/>
                <a:cs typeface="Times New Roman"/>
              </a:rPr>
              <a:t> </a:t>
            </a:r>
            <a:r>
              <a:rPr lang="en-US" sz="1100" dirty="0">
                <a:latin typeface="+mn-lt"/>
                <a:cs typeface="Times New Roman"/>
              </a:rPr>
              <a:t>other</a:t>
            </a:r>
            <a:r>
              <a:rPr lang="en-US" sz="1100" spc="-3" dirty="0">
                <a:latin typeface="+mn-lt"/>
                <a:cs typeface="Times New Roman"/>
              </a:rPr>
              <a:t> </a:t>
            </a:r>
            <a:r>
              <a:rPr lang="en-US" sz="1100" dirty="0">
                <a:latin typeface="+mn-lt"/>
                <a:cs typeface="Times New Roman"/>
              </a:rPr>
              <a:t>than</a:t>
            </a:r>
            <a:r>
              <a:rPr lang="en-US" sz="1100" spc="-10" dirty="0">
                <a:latin typeface="+mn-lt"/>
                <a:cs typeface="Times New Roman"/>
              </a:rPr>
              <a:t> </a:t>
            </a:r>
            <a:r>
              <a:rPr lang="en-US" sz="1100" dirty="0">
                <a:latin typeface="+mn-lt"/>
                <a:cs typeface="Times New Roman"/>
              </a:rPr>
              <a:t>methadone</a:t>
            </a:r>
            <a:r>
              <a:rPr lang="en-US" sz="1100" spc="-37" dirty="0">
                <a:latin typeface="+mn-lt"/>
                <a:cs typeface="Times New Roman"/>
              </a:rPr>
              <a:t> </a:t>
            </a:r>
            <a:r>
              <a:rPr lang="en-US" sz="1100" dirty="0">
                <a:latin typeface="+mn-lt"/>
                <a:cs typeface="Times New Roman"/>
              </a:rPr>
              <a:t>increased</a:t>
            </a:r>
            <a:r>
              <a:rPr lang="en-US" sz="1100" spc="-3" dirty="0">
                <a:latin typeface="+mn-lt"/>
                <a:cs typeface="Times New Roman"/>
              </a:rPr>
              <a:t> </a:t>
            </a:r>
            <a:r>
              <a:rPr lang="en-US" sz="1100" dirty="0">
                <a:latin typeface="+mn-lt"/>
                <a:cs typeface="Times New Roman"/>
              </a:rPr>
              <a:t>from</a:t>
            </a:r>
            <a:r>
              <a:rPr lang="en-US" sz="1100" spc="-3" dirty="0">
                <a:latin typeface="+mn-lt"/>
                <a:cs typeface="Times New Roman"/>
              </a:rPr>
              <a:t> </a:t>
            </a:r>
            <a:r>
              <a:rPr lang="en-US" sz="1100" dirty="0">
                <a:latin typeface="+mn-lt"/>
                <a:cs typeface="Times New Roman"/>
              </a:rPr>
              <a:t>12.0</a:t>
            </a:r>
            <a:r>
              <a:rPr lang="en-US" sz="1100" spc="-3" dirty="0">
                <a:latin typeface="+mn-lt"/>
                <a:cs typeface="Times New Roman"/>
              </a:rPr>
              <a:t> </a:t>
            </a:r>
            <a:r>
              <a:rPr lang="en-US" sz="1100" spc="-17" dirty="0">
                <a:latin typeface="+mn-lt"/>
                <a:cs typeface="Times New Roman"/>
              </a:rPr>
              <a:t>per </a:t>
            </a:r>
            <a:r>
              <a:rPr lang="en-US" sz="1100" dirty="0">
                <a:latin typeface="+mn-lt"/>
                <a:cs typeface="Times New Roman"/>
              </a:rPr>
              <a:t>100,000</a:t>
            </a:r>
            <a:r>
              <a:rPr lang="en-US" sz="1100" spc="-3" dirty="0">
                <a:latin typeface="+mn-lt"/>
                <a:cs typeface="Times New Roman"/>
              </a:rPr>
              <a:t> </a:t>
            </a:r>
            <a:r>
              <a:rPr lang="en-US" sz="1100" dirty="0">
                <a:latin typeface="+mn-lt"/>
                <a:cs typeface="Times New Roman"/>
              </a:rPr>
              <a:t>population</a:t>
            </a:r>
            <a:r>
              <a:rPr lang="en-US" sz="1100" spc="-3"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18.0</a:t>
            </a:r>
            <a:r>
              <a:rPr lang="en-US" sz="1100" spc="-3" dirty="0">
                <a:latin typeface="+mn-lt"/>
                <a:cs typeface="Times New Roman"/>
              </a:rPr>
              <a:t> </a:t>
            </a:r>
            <a:r>
              <a:rPr lang="en-US" sz="1100" dirty="0">
                <a:latin typeface="+mn-lt"/>
                <a:cs typeface="Times New Roman"/>
              </a:rPr>
              <a:t>per</a:t>
            </a:r>
            <a:r>
              <a:rPr lang="en-US" sz="1100" spc="-3" dirty="0">
                <a:latin typeface="+mn-lt"/>
                <a:cs typeface="Times New Roman"/>
              </a:rPr>
              <a:t> </a:t>
            </a:r>
            <a:r>
              <a:rPr lang="en-US" sz="1100" dirty="0">
                <a:latin typeface="+mn-lt"/>
                <a:cs typeface="Times New Roman"/>
              </a:rPr>
              <a:t>100,000 </a:t>
            </a:r>
            <a:r>
              <a:rPr lang="en-US" sz="1100" spc="-7" dirty="0">
                <a:latin typeface="+mn-lt"/>
                <a:cs typeface="Times New Roman"/>
              </a:rPr>
              <a:t>population.</a:t>
            </a:r>
            <a:endParaRPr lang="en-US" sz="1100" dirty="0">
              <a:latin typeface="+mn-lt"/>
              <a:cs typeface="Times New Roman"/>
            </a:endParaRPr>
          </a:p>
          <a:p>
            <a:pPr marL="180108" marR="3464" indent="-171450">
              <a:buSzPct val="116666"/>
              <a:tabLst>
                <a:tab pos="164085" algn="l"/>
                <a:tab pos="164518" algn="l"/>
              </a:tabLst>
            </a:pPr>
            <a:r>
              <a:rPr lang="en-US" sz="1100" dirty="0">
                <a:latin typeface="+mn-lt"/>
                <a:cs typeface="Times New Roman"/>
              </a:rPr>
              <a:t>From</a:t>
            </a:r>
            <a:r>
              <a:rPr lang="en-US" sz="1100" spc="-10" dirty="0">
                <a:latin typeface="+mn-lt"/>
                <a:cs typeface="Times New Roman"/>
              </a:rPr>
              <a:t> </a:t>
            </a:r>
            <a:r>
              <a:rPr lang="en-US" sz="1100" dirty="0">
                <a:latin typeface="+mn-lt"/>
                <a:cs typeface="Times New Roman"/>
              </a:rPr>
              <a:t>2018</a:t>
            </a:r>
            <a:r>
              <a:rPr lang="en-US" sz="1100" spc="-3"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2020,</a:t>
            </a:r>
            <a:r>
              <a:rPr lang="en-US" sz="1100" spc="-3" dirty="0">
                <a:latin typeface="+mn-lt"/>
                <a:cs typeface="Times New Roman"/>
              </a:rPr>
              <a:t> </a:t>
            </a:r>
            <a:r>
              <a:rPr lang="en-US" sz="1100" dirty="0">
                <a:latin typeface="+mn-lt"/>
                <a:cs typeface="Times New Roman"/>
              </a:rPr>
              <a:t>among</a:t>
            </a:r>
            <a:r>
              <a:rPr lang="en-US" sz="1100" spc="-3" dirty="0">
                <a:latin typeface="+mn-lt"/>
                <a:cs typeface="Times New Roman"/>
              </a:rPr>
              <a:t> </a:t>
            </a:r>
            <a:r>
              <a:rPr lang="en-US" sz="1100" dirty="0">
                <a:latin typeface="+mn-lt"/>
                <a:cs typeface="Times New Roman"/>
              </a:rPr>
              <a:t>residents</a:t>
            </a:r>
            <a:r>
              <a:rPr lang="en-US" sz="1100" spc="-7"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medium</a:t>
            </a:r>
            <a:r>
              <a:rPr lang="en-US" sz="1100" spc="-3" dirty="0">
                <a:latin typeface="+mn-lt"/>
                <a:cs typeface="Times New Roman"/>
              </a:rPr>
              <a:t> </a:t>
            </a:r>
            <a:r>
              <a:rPr lang="en-US" sz="1100" dirty="0">
                <a:latin typeface="+mn-lt"/>
                <a:cs typeface="Times New Roman"/>
              </a:rPr>
              <a:t>metropolitan</a:t>
            </a:r>
            <a:r>
              <a:rPr lang="en-US" sz="1100" spc="-10" dirty="0">
                <a:latin typeface="+mn-lt"/>
                <a:cs typeface="Times New Roman"/>
              </a:rPr>
              <a:t> </a:t>
            </a:r>
            <a:r>
              <a:rPr lang="en-US" sz="1100" dirty="0">
                <a:latin typeface="+mn-lt"/>
                <a:cs typeface="Times New Roman"/>
              </a:rPr>
              <a:t>areas,</a:t>
            </a:r>
            <a:r>
              <a:rPr lang="en-US" sz="1100" spc="-10"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rate</a:t>
            </a:r>
            <a:r>
              <a:rPr lang="en-US" sz="1100" spc="-3"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drug </a:t>
            </a:r>
            <a:r>
              <a:rPr lang="en-US" sz="1100" spc="-7" dirty="0">
                <a:latin typeface="+mn-lt"/>
                <a:cs typeface="Times New Roman"/>
              </a:rPr>
              <a:t>overdose </a:t>
            </a:r>
            <a:r>
              <a:rPr lang="en-US" sz="1100" dirty="0">
                <a:latin typeface="+mn-lt"/>
                <a:cs typeface="Times New Roman"/>
              </a:rPr>
              <a:t>deaths</a:t>
            </a:r>
            <a:r>
              <a:rPr lang="en-US" sz="1100" spc="-17" dirty="0">
                <a:latin typeface="+mn-lt"/>
                <a:cs typeface="Times New Roman"/>
              </a:rPr>
              <a:t> </a:t>
            </a:r>
            <a:r>
              <a:rPr lang="en-US" sz="1100" dirty="0">
                <a:latin typeface="+mn-lt"/>
                <a:cs typeface="Times New Roman"/>
              </a:rPr>
              <a:t>involving</a:t>
            </a:r>
            <a:r>
              <a:rPr lang="en-US" sz="1100" spc="-3" dirty="0">
                <a:latin typeface="+mn-lt"/>
                <a:cs typeface="Times New Roman"/>
              </a:rPr>
              <a:t> </a:t>
            </a:r>
            <a:r>
              <a:rPr lang="en-US" sz="1100" dirty="0">
                <a:latin typeface="+mn-lt"/>
                <a:cs typeface="Times New Roman"/>
              </a:rPr>
              <a:t>synthetic</a:t>
            </a:r>
            <a:r>
              <a:rPr lang="en-US" sz="1100" spc="-3" dirty="0">
                <a:latin typeface="+mn-lt"/>
                <a:cs typeface="Times New Roman"/>
              </a:rPr>
              <a:t> </a:t>
            </a:r>
            <a:r>
              <a:rPr lang="en-US" sz="1100" dirty="0">
                <a:latin typeface="+mn-lt"/>
                <a:cs typeface="Times New Roman"/>
              </a:rPr>
              <a:t>opioids</a:t>
            </a:r>
            <a:r>
              <a:rPr lang="en-US" sz="1100" spc="-3" dirty="0">
                <a:latin typeface="+mn-lt"/>
                <a:cs typeface="Times New Roman"/>
              </a:rPr>
              <a:t> </a:t>
            </a:r>
            <a:r>
              <a:rPr lang="en-US" sz="1100" dirty="0">
                <a:latin typeface="+mn-lt"/>
                <a:cs typeface="Times New Roman"/>
              </a:rPr>
              <a:t>other</a:t>
            </a:r>
            <a:r>
              <a:rPr lang="en-US" sz="1100" spc="-3" dirty="0">
                <a:latin typeface="+mn-lt"/>
                <a:cs typeface="Times New Roman"/>
              </a:rPr>
              <a:t> </a:t>
            </a:r>
            <a:r>
              <a:rPr lang="en-US" sz="1100" dirty="0">
                <a:latin typeface="+mn-lt"/>
                <a:cs typeface="Times New Roman"/>
              </a:rPr>
              <a:t>than</a:t>
            </a:r>
            <a:r>
              <a:rPr lang="en-US" sz="1100" spc="-14" dirty="0">
                <a:latin typeface="+mn-lt"/>
                <a:cs typeface="Times New Roman"/>
              </a:rPr>
              <a:t> </a:t>
            </a:r>
            <a:r>
              <a:rPr lang="en-US" sz="1100" dirty="0">
                <a:latin typeface="+mn-lt"/>
                <a:cs typeface="Times New Roman"/>
              </a:rPr>
              <a:t>methadone</a:t>
            </a:r>
            <a:r>
              <a:rPr lang="en-US" sz="1100" spc="-37" dirty="0">
                <a:latin typeface="+mn-lt"/>
                <a:cs typeface="Times New Roman"/>
              </a:rPr>
              <a:t> </a:t>
            </a:r>
            <a:r>
              <a:rPr lang="en-US" sz="1100" dirty="0">
                <a:latin typeface="+mn-lt"/>
                <a:cs typeface="Times New Roman"/>
              </a:rPr>
              <a:t>increased</a:t>
            </a:r>
            <a:r>
              <a:rPr lang="en-US" sz="1100" spc="-3" dirty="0">
                <a:latin typeface="+mn-lt"/>
                <a:cs typeface="Times New Roman"/>
              </a:rPr>
              <a:t> </a:t>
            </a:r>
            <a:r>
              <a:rPr lang="en-US" sz="1100" dirty="0">
                <a:latin typeface="+mn-lt"/>
                <a:cs typeface="Times New Roman"/>
              </a:rPr>
              <a:t>from</a:t>
            </a:r>
            <a:r>
              <a:rPr lang="en-US" sz="1100" spc="-3" dirty="0">
                <a:latin typeface="+mn-lt"/>
                <a:cs typeface="Times New Roman"/>
              </a:rPr>
              <a:t> </a:t>
            </a:r>
            <a:r>
              <a:rPr lang="en-US" sz="1100" dirty="0">
                <a:latin typeface="+mn-lt"/>
                <a:cs typeface="Times New Roman"/>
              </a:rPr>
              <a:t>9.9</a:t>
            </a:r>
            <a:r>
              <a:rPr lang="en-US" sz="1100" spc="-3" dirty="0">
                <a:latin typeface="+mn-lt"/>
                <a:cs typeface="Times New Roman"/>
              </a:rPr>
              <a:t> </a:t>
            </a:r>
            <a:r>
              <a:rPr lang="en-US" sz="1100" dirty="0">
                <a:latin typeface="+mn-lt"/>
                <a:cs typeface="Times New Roman"/>
              </a:rPr>
              <a:t>per</a:t>
            </a:r>
            <a:r>
              <a:rPr lang="en-US" sz="1100" spc="-3" dirty="0">
                <a:latin typeface="+mn-lt"/>
                <a:cs typeface="Times New Roman"/>
              </a:rPr>
              <a:t> </a:t>
            </a:r>
            <a:r>
              <a:rPr lang="en-US" sz="1100" spc="-7" dirty="0">
                <a:latin typeface="+mn-lt"/>
                <a:cs typeface="Times New Roman"/>
              </a:rPr>
              <a:t>100,000 </a:t>
            </a:r>
            <a:r>
              <a:rPr lang="en-US" sz="1100" dirty="0">
                <a:latin typeface="+mn-lt"/>
                <a:cs typeface="Times New Roman"/>
              </a:rPr>
              <a:t>population</a:t>
            </a:r>
            <a:r>
              <a:rPr lang="en-US" sz="1100" spc="-3"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18.2</a:t>
            </a:r>
            <a:r>
              <a:rPr lang="en-US" sz="1100" spc="-3" dirty="0">
                <a:latin typeface="+mn-lt"/>
                <a:cs typeface="Times New Roman"/>
              </a:rPr>
              <a:t> </a:t>
            </a:r>
            <a:r>
              <a:rPr lang="en-US" sz="1100" dirty="0">
                <a:latin typeface="+mn-lt"/>
                <a:cs typeface="Times New Roman"/>
              </a:rPr>
              <a:t>per</a:t>
            </a:r>
            <a:r>
              <a:rPr lang="en-US" sz="1100" spc="-3" dirty="0">
                <a:latin typeface="+mn-lt"/>
                <a:cs typeface="Times New Roman"/>
              </a:rPr>
              <a:t> </a:t>
            </a:r>
            <a:r>
              <a:rPr lang="en-US" sz="1100" dirty="0">
                <a:latin typeface="+mn-lt"/>
                <a:cs typeface="Times New Roman"/>
              </a:rPr>
              <a:t>100,000 </a:t>
            </a:r>
            <a:r>
              <a:rPr lang="en-US" sz="1100" spc="-7" dirty="0">
                <a:latin typeface="+mn-lt"/>
                <a:cs typeface="Times New Roman"/>
              </a:rPr>
              <a:t>population.</a:t>
            </a:r>
          </a:p>
          <a:p>
            <a:pPr marL="180108" marR="116462" indent="-171450">
              <a:buSzPct val="116666"/>
              <a:tabLst>
                <a:tab pos="164085" algn="l"/>
                <a:tab pos="164518" algn="l"/>
              </a:tabLst>
            </a:pPr>
            <a:r>
              <a:rPr lang="en-US" sz="1100" dirty="0">
                <a:latin typeface="+mn-lt"/>
                <a:cs typeface="Times New Roman"/>
              </a:rPr>
              <a:t>From</a:t>
            </a:r>
            <a:r>
              <a:rPr lang="en-US" sz="1100" spc="-3" dirty="0">
                <a:latin typeface="+mn-lt"/>
                <a:cs typeface="Times New Roman"/>
              </a:rPr>
              <a:t> </a:t>
            </a:r>
            <a:r>
              <a:rPr lang="en-US" sz="1100" dirty="0">
                <a:latin typeface="+mn-lt"/>
                <a:cs typeface="Times New Roman"/>
              </a:rPr>
              <a:t>2018</a:t>
            </a:r>
            <a:r>
              <a:rPr lang="en-US" sz="1100" spc="-3" dirty="0">
                <a:latin typeface="+mn-lt"/>
                <a:cs typeface="Times New Roman"/>
              </a:rPr>
              <a:t> </a:t>
            </a:r>
            <a:r>
              <a:rPr lang="en-US" sz="1100" dirty="0">
                <a:latin typeface="+mn-lt"/>
                <a:cs typeface="Times New Roman"/>
              </a:rPr>
              <a:t>to</a:t>
            </a:r>
            <a:r>
              <a:rPr lang="en-US" sz="1100" spc="-7" dirty="0">
                <a:latin typeface="+mn-lt"/>
                <a:cs typeface="Times New Roman"/>
              </a:rPr>
              <a:t> </a:t>
            </a:r>
            <a:r>
              <a:rPr lang="en-US" sz="1100" dirty="0">
                <a:latin typeface="+mn-lt"/>
                <a:cs typeface="Times New Roman"/>
              </a:rPr>
              <a:t>2020,</a:t>
            </a:r>
            <a:r>
              <a:rPr lang="en-US" sz="1100" spc="-3" dirty="0">
                <a:latin typeface="+mn-lt"/>
                <a:cs typeface="Times New Roman"/>
              </a:rPr>
              <a:t> </a:t>
            </a:r>
            <a:r>
              <a:rPr lang="en-US" sz="1100" dirty="0">
                <a:latin typeface="+mn-lt"/>
                <a:cs typeface="Times New Roman"/>
              </a:rPr>
              <a:t>among</a:t>
            </a:r>
            <a:r>
              <a:rPr lang="en-US" sz="1100" spc="-3" dirty="0">
                <a:latin typeface="+mn-lt"/>
                <a:cs typeface="Times New Roman"/>
              </a:rPr>
              <a:t> </a:t>
            </a:r>
            <a:r>
              <a:rPr lang="en-US" sz="1100" dirty="0">
                <a:latin typeface="+mn-lt"/>
                <a:cs typeface="Times New Roman"/>
              </a:rPr>
              <a:t>residents</a:t>
            </a:r>
            <a:r>
              <a:rPr lang="en-US" sz="1100" spc="-3"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small</a:t>
            </a:r>
            <a:r>
              <a:rPr lang="en-US" sz="1100" spc="-7" dirty="0">
                <a:latin typeface="+mn-lt"/>
                <a:cs typeface="Times New Roman"/>
              </a:rPr>
              <a:t> </a:t>
            </a:r>
            <a:r>
              <a:rPr lang="en-US" sz="1100" dirty="0">
                <a:latin typeface="+mn-lt"/>
                <a:cs typeface="Times New Roman"/>
              </a:rPr>
              <a:t>metropolitan</a:t>
            </a:r>
            <a:r>
              <a:rPr lang="en-US" sz="1100" spc="-7" dirty="0">
                <a:latin typeface="+mn-lt"/>
                <a:cs typeface="Times New Roman"/>
              </a:rPr>
              <a:t> </a:t>
            </a:r>
            <a:r>
              <a:rPr lang="en-US" sz="1100" dirty="0">
                <a:latin typeface="+mn-lt"/>
                <a:cs typeface="Times New Roman"/>
              </a:rPr>
              <a:t>areas,</a:t>
            </a:r>
            <a:r>
              <a:rPr lang="en-US" sz="1100" spc="-3"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rate</a:t>
            </a:r>
            <a:r>
              <a:rPr lang="en-US" sz="1100" spc="-3"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drug</a:t>
            </a:r>
            <a:r>
              <a:rPr lang="en-US" sz="1100" spc="-3" dirty="0">
                <a:latin typeface="+mn-lt"/>
                <a:cs typeface="Times New Roman"/>
              </a:rPr>
              <a:t> </a:t>
            </a:r>
            <a:r>
              <a:rPr lang="en-US" sz="1100" spc="-7" dirty="0">
                <a:latin typeface="+mn-lt"/>
                <a:cs typeface="Times New Roman"/>
              </a:rPr>
              <a:t>overdose </a:t>
            </a:r>
            <a:r>
              <a:rPr lang="en-US" sz="1100" dirty="0">
                <a:latin typeface="+mn-lt"/>
                <a:cs typeface="Times New Roman"/>
              </a:rPr>
              <a:t>deaths</a:t>
            </a:r>
            <a:r>
              <a:rPr lang="en-US" sz="1100" spc="-17" dirty="0">
                <a:latin typeface="+mn-lt"/>
                <a:cs typeface="Times New Roman"/>
              </a:rPr>
              <a:t> </a:t>
            </a:r>
            <a:r>
              <a:rPr lang="en-US" sz="1100" dirty="0">
                <a:latin typeface="+mn-lt"/>
                <a:cs typeface="Times New Roman"/>
              </a:rPr>
              <a:t>involving</a:t>
            </a:r>
            <a:r>
              <a:rPr lang="en-US" sz="1100" spc="-3" dirty="0">
                <a:latin typeface="+mn-lt"/>
                <a:cs typeface="Times New Roman"/>
              </a:rPr>
              <a:t> </a:t>
            </a:r>
            <a:r>
              <a:rPr lang="en-US" sz="1100" dirty="0">
                <a:latin typeface="+mn-lt"/>
                <a:cs typeface="Times New Roman"/>
              </a:rPr>
              <a:t>synthetic</a:t>
            </a:r>
            <a:r>
              <a:rPr lang="en-US" sz="1100" spc="-3" dirty="0">
                <a:latin typeface="+mn-lt"/>
                <a:cs typeface="Times New Roman"/>
              </a:rPr>
              <a:t> </a:t>
            </a:r>
            <a:r>
              <a:rPr lang="en-US" sz="1100" dirty="0">
                <a:latin typeface="+mn-lt"/>
                <a:cs typeface="Times New Roman"/>
              </a:rPr>
              <a:t>opioids</a:t>
            </a:r>
            <a:r>
              <a:rPr lang="en-US" sz="1100" spc="-3" dirty="0">
                <a:latin typeface="+mn-lt"/>
                <a:cs typeface="Times New Roman"/>
              </a:rPr>
              <a:t> </a:t>
            </a:r>
            <a:r>
              <a:rPr lang="en-US" sz="1100" dirty="0">
                <a:latin typeface="+mn-lt"/>
                <a:cs typeface="Times New Roman"/>
              </a:rPr>
              <a:t>other</a:t>
            </a:r>
            <a:r>
              <a:rPr lang="en-US" sz="1100" spc="-3" dirty="0">
                <a:latin typeface="+mn-lt"/>
                <a:cs typeface="Times New Roman"/>
              </a:rPr>
              <a:t> </a:t>
            </a:r>
            <a:r>
              <a:rPr lang="en-US" sz="1100" dirty="0">
                <a:latin typeface="+mn-lt"/>
                <a:cs typeface="Times New Roman"/>
              </a:rPr>
              <a:t>than</a:t>
            </a:r>
            <a:r>
              <a:rPr lang="en-US" sz="1100" spc="-14" dirty="0">
                <a:latin typeface="+mn-lt"/>
                <a:cs typeface="Times New Roman"/>
              </a:rPr>
              <a:t> </a:t>
            </a:r>
            <a:r>
              <a:rPr lang="en-US" sz="1100" dirty="0">
                <a:latin typeface="+mn-lt"/>
                <a:cs typeface="Times New Roman"/>
              </a:rPr>
              <a:t>methadone</a:t>
            </a:r>
            <a:r>
              <a:rPr lang="en-US" sz="1100" spc="-37" dirty="0">
                <a:latin typeface="+mn-lt"/>
                <a:cs typeface="Times New Roman"/>
              </a:rPr>
              <a:t> </a:t>
            </a:r>
            <a:r>
              <a:rPr lang="en-US" sz="1100" dirty="0">
                <a:latin typeface="+mn-lt"/>
                <a:cs typeface="Times New Roman"/>
              </a:rPr>
              <a:t>increased</a:t>
            </a:r>
            <a:r>
              <a:rPr lang="en-US" sz="1100" spc="-3" dirty="0">
                <a:latin typeface="+mn-lt"/>
                <a:cs typeface="Times New Roman"/>
              </a:rPr>
              <a:t> </a:t>
            </a:r>
            <a:r>
              <a:rPr lang="en-US" sz="1100" dirty="0">
                <a:latin typeface="+mn-lt"/>
                <a:cs typeface="Times New Roman"/>
              </a:rPr>
              <a:t>from</a:t>
            </a:r>
            <a:r>
              <a:rPr lang="en-US" sz="1100" spc="-3" dirty="0">
                <a:latin typeface="+mn-lt"/>
                <a:cs typeface="Times New Roman"/>
              </a:rPr>
              <a:t> </a:t>
            </a:r>
            <a:r>
              <a:rPr lang="en-US" sz="1100" dirty="0">
                <a:latin typeface="+mn-lt"/>
                <a:cs typeface="Times New Roman"/>
              </a:rPr>
              <a:t>6.9</a:t>
            </a:r>
            <a:r>
              <a:rPr lang="en-US" sz="1100" spc="-3" dirty="0">
                <a:latin typeface="+mn-lt"/>
                <a:cs typeface="Times New Roman"/>
              </a:rPr>
              <a:t> </a:t>
            </a:r>
            <a:r>
              <a:rPr lang="en-US" sz="1100" dirty="0">
                <a:latin typeface="+mn-lt"/>
                <a:cs typeface="Times New Roman"/>
              </a:rPr>
              <a:t>per</a:t>
            </a:r>
            <a:r>
              <a:rPr lang="en-US" sz="1100" spc="-3" dirty="0">
                <a:latin typeface="+mn-lt"/>
                <a:cs typeface="Times New Roman"/>
              </a:rPr>
              <a:t> </a:t>
            </a:r>
            <a:r>
              <a:rPr lang="en-US" sz="1100" spc="-7" dirty="0">
                <a:latin typeface="+mn-lt"/>
                <a:cs typeface="Times New Roman"/>
              </a:rPr>
              <a:t>100,000 </a:t>
            </a:r>
            <a:r>
              <a:rPr lang="en-US" sz="1100" dirty="0">
                <a:latin typeface="+mn-lt"/>
                <a:cs typeface="Times New Roman"/>
              </a:rPr>
              <a:t>population</a:t>
            </a:r>
            <a:r>
              <a:rPr lang="en-US" sz="1100" spc="-3"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13.3</a:t>
            </a:r>
            <a:r>
              <a:rPr lang="en-US" sz="1100" spc="-3" dirty="0">
                <a:latin typeface="+mn-lt"/>
                <a:cs typeface="Times New Roman"/>
              </a:rPr>
              <a:t> </a:t>
            </a:r>
            <a:r>
              <a:rPr lang="en-US" sz="1100" dirty="0">
                <a:latin typeface="+mn-lt"/>
                <a:cs typeface="Times New Roman"/>
              </a:rPr>
              <a:t>per</a:t>
            </a:r>
            <a:r>
              <a:rPr lang="en-US" sz="1100" spc="-3" dirty="0">
                <a:latin typeface="+mn-lt"/>
                <a:cs typeface="Times New Roman"/>
              </a:rPr>
              <a:t> </a:t>
            </a:r>
            <a:r>
              <a:rPr lang="en-US" sz="1100" dirty="0">
                <a:latin typeface="+mn-lt"/>
                <a:cs typeface="Times New Roman"/>
              </a:rPr>
              <a:t>100,000 </a:t>
            </a:r>
            <a:r>
              <a:rPr lang="en-US" sz="1100" spc="-7" dirty="0">
                <a:latin typeface="+mn-lt"/>
                <a:cs typeface="Times New Roman"/>
              </a:rPr>
              <a:t>population.</a:t>
            </a:r>
            <a:endParaRPr lang="en-US" sz="1100" dirty="0">
              <a:latin typeface="+mn-lt"/>
              <a:cs typeface="Times New Roman"/>
            </a:endParaRPr>
          </a:p>
          <a:p>
            <a:pPr marL="180109" marR="48923" indent="-171450" algn="just">
              <a:buSzPct val="116666"/>
              <a:tabLst>
                <a:tab pos="164518" algn="l"/>
              </a:tabLst>
            </a:pPr>
            <a:r>
              <a:rPr lang="en-US" sz="1100" dirty="0">
                <a:latin typeface="+mn-lt"/>
                <a:cs typeface="Times New Roman"/>
              </a:rPr>
              <a:t>From</a:t>
            </a:r>
            <a:r>
              <a:rPr lang="en-US" sz="1100" spc="-7" dirty="0">
                <a:latin typeface="+mn-lt"/>
                <a:cs typeface="Times New Roman"/>
              </a:rPr>
              <a:t> </a:t>
            </a:r>
            <a:r>
              <a:rPr lang="en-US" sz="1100" dirty="0">
                <a:latin typeface="+mn-lt"/>
                <a:cs typeface="Times New Roman"/>
              </a:rPr>
              <a:t>2018</a:t>
            </a:r>
            <a:r>
              <a:rPr lang="en-US" sz="1100" spc="-3"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2020,</a:t>
            </a:r>
            <a:r>
              <a:rPr lang="en-US" sz="1100" spc="-3" dirty="0">
                <a:latin typeface="+mn-lt"/>
                <a:cs typeface="Times New Roman"/>
              </a:rPr>
              <a:t> </a:t>
            </a:r>
            <a:r>
              <a:rPr lang="en-US" sz="1100" dirty="0">
                <a:latin typeface="+mn-lt"/>
                <a:cs typeface="Times New Roman"/>
              </a:rPr>
              <a:t>among</a:t>
            </a:r>
            <a:r>
              <a:rPr lang="en-US" sz="1100" spc="-3" dirty="0">
                <a:latin typeface="+mn-lt"/>
                <a:cs typeface="Times New Roman"/>
              </a:rPr>
              <a:t> </a:t>
            </a:r>
            <a:r>
              <a:rPr lang="en-US" sz="1100" dirty="0">
                <a:latin typeface="+mn-lt"/>
                <a:cs typeface="Times New Roman"/>
              </a:rPr>
              <a:t>residents</a:t>
            </a:r>
            <a:r>
              <a:rPr lang="en-US" sz="1100" spc="-10"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micropolitan</a:t>
            </a:r>
            <a:r>
              <a:rPr lang="en-US" sz="1100" spc="-3" dirty="0">
                <a:latin typeface="+mn-lt"/>
                <a:cs typeface="Times New Roman"/>
              </a:rPr>
              <a:t> </a:t>
            </a:r>
            <a:r>
              <a:rPr lang="en-US" sz="1100" dirty="0">
                <a:latin typeface="+mn-lt"/>
                <a:cs typeface="Times New Roman"/>
              </a:rPr>
              <a:t>areas,</a:t>
            </a:r>
            <a:r>
              <a:rPr lang="en-US" sz="1100" spc="-3"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rate</a:t>
            </a:r>
            <a:r>
              <a:rPr lang="en-US" sz="1100" spc="-3"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drug</a:t>
            </a:r>
            <a:r>
              <a:rPr lang="en-US" sz="1100" spc="-3" dirty="0">
                <a:latin typeface="+mn-lt"/>
                <a:cs typeface="Times New Roman"/>
              </a:rPr>
              <a:t> </a:t>
            </a:r>
            <a:r>
              <a:rPr lang="en-US" sz="1100" dirty="0">
                <a:latin typeface="+mn-lt"/>
                <a:cs typeface="Times New Roman"/>
              </a:rPr>
              <a:t>overdose</a:t>
            </a:r>
            <a:r>
              <a:rPr lang="en-US" sz="1100" spc="-3" dirty="0">
                <a:latin typeface="+mn-lt"/>
                <a:cs typeface="Times New Roman"/>
              </a:rPr>
              <a:t> </a:t>
            </a:r>
            <a:r>
              <a:rPr lang="en-US" sz="1100" spc="-7" dirty="0">
                <a:latin typeface="+mn-lt"/>
                <a:cs typeface="Times New Roman"/>
              </a:rPr>
              <a:t>deaths </a:t>
            </a:r>
            <a:r>
              <a:rPr lang="en-US" sz="1100" dirty="0">
                <a:latin typeface="+mn-lt"/>
                <a:cs typeface="Times New Roman"/>
              </a:rPr>
              <a:t>involving</a:t>
            </a:r>
            <a:r>
              <a:rPr lang="en-US" sz="1100" spc="-14" dirty="0">
                <a:latin typeface="+mn-lt"/>
                <a:cs typeface="Times New Roman"/>
              </a:rPr>
              <a:t> </a:t>
            </a:r>
            <a:r>
              <a:rPr lang="en-US" sz="1100" dirty="0">
                <a:latin typeface="+mn-lt"/>
                <a:cs typeface="Times New Roman"/>
              </a:rPr>
              <a:t>synthetic</a:t>
            </a:r>
            <a:r>
              <a:rPr lang="en-US" sz="1100" spc="-3" dirty="0">
                <a:latin typeface="+mn-lt"/>
                <a:cs typeface="Times New Roman"/>
              </a:rPr>
              <a:t> </a:t>
            </a:r>
            <a:r>
              <a:rPr lang="en-US" sz="1100" dirty="0">
                <a:latin typeface="+mn-lt"/>
                <a:cs typeface="Times New Roman"/>
              </a:rPr>
              <a:t>opioids</a:t>
            </a:r>
            <a:r>
              <a:rPr lang="en-US" sz="1100" spc="-3" dirty="0">
                <a:latin typeface="+mn-lt"/>
                <a:cs typeface="Times New Roman"/>
              </a:rPr>
              <a:t> </a:t>
            </a:r>
            <a:r>
              <a:rPr lang="en-US" sz="1100" dirty="0">
                <a:latin typeface="+mn-lt"/>
                <a:cs typeface="Times New Roman"/>
              </a:rPr>
              <a:t>other</a:t>
            </a:r>
            <a:r>
              <a:rPr lang="en-US" sz="1100" spc="-7" dirty="0">
                <a:latin typeface="+mn-lt"/>
                <a:cs typeface="Times New Roman"/>
              </a:rPr>
              <a:t> </a:t>
            </a:r>
            <a:r>
              <a:rPr lang="en-US" sz="1100" dirty="0">
                <a:latin typeface="+mn-lt"/>
                <a:cs typeface="Times New Roman"/>
              </a:rPr>
              <a:t>than</a:t>
            </a:r>
            <a:r>
              <a:rPr lang="en-US" sz="1100" spc="-3" dirty="0">
                <a:latin typeface="+mn-lt"/>
                <a:cs typeface="Times New Roman"/>
              </a:rPr>
              <a:t> </a:t>
            </a:r>
            <a:r>
              <a:rPr lang="en-US" sz="1100" dirty="0">
                <a:latin typeface="+mn-lt"/>
                <a:cs typeface="Times New Roman"/>
              </a:rPr>
              <a:t>methadone</a:t>
            </a:r>
            <a:r>
              <a:rPr lang="en-US" sz="1100" spc="-37" dirty="0">
                <a:latin typeface="+mn-lt"/>
                <a:cs typeface="Times New Roman"/>
              </a:rPr>
              <a:t> </a:t>
            </a:r>
            <a:r>
              <a:rPr lang="en-US" sz="1100" dirty="0">
                <a:latin typeface="+mn-lt"/>
                <a:cs typeface="Times New Roman"/>
              </a:rPr>
              <a:t>increased</a:t>
            </a:r>
            <a:r>
              <a:rPr lang="en-US" sz="1100" spc="-3" dirty="0">
                <a:latin typeface="+mn-lt"/>
                <a:cs typeface="Times New Roman"/>
              </a:rPr>
              <a:t> </a:t>
            </a:r>
            <a:r>
              <a:rPr lang="en-US" sz="1100" dirty="0">
                <a:latin typeface="+mn-lt"/>
                <a:cs typeface="Times New Roman"/>
              </a:rPr>
              <a:t>from</a:t>
            </a:r>
            <a:r>
              <a:rPr lang="en-US" sz="1100" spc="-3" dirty="0">
                <a:latin typeface="+mn-lt"/>
                <a:cs typeface="Times New Roman"/>
              </a:rPr>
              <a:t> </a:t>
            </a:r>
            <a:r>
              <a:rPr lang="en-US" sz="1100" dirty="0">
                <a:latin typeface="+mn-lt"/>
                <a:cs typeface="Times New Roman"/>
              </a:rPr>
              <a:t>7.1</a:t>
            </a:r>
            <a:r>
              <a:rPr lang="en-US" sz="1100" spc="-3" dirty="0">
                <a:latin typeface="+mn-lt"/>
                <a:cs typeface="Times New Roman"/>
              </a:rPr>
              <a:t> </a:t>
            </a:r>
            <a:r>
              <a:rPr lang="en-US" sz="1100" dirty="0">
                <a:latin typeface="+mn-lt"/>
                <a:cs typeface="Times New Roman"/>
              </a:rPr>
              <a:t>per</a:t>
            </a:r>
            <a:r>
              <a:rPr lang="en-US" sz="1100" spc="-7" dirty="0">
                <a:latin typeface="+mn-lt"/>
                <a:cs typeface="Times New Roman"/>
              </a:rPr>
              <a:t> </a:t>
            </a:r>
            <a:r>
              <a:rPr lang="en-US" sz="1100" dirty="0">
                <a:latin typeface="+mn-lt"/>
                <a:cs typeface="Times New Roman"/>
              </a:rPr>
              <a:t>100,000</a:t>
            </a:r>
            <a:r>
              <a:rPr lang="en-US" sz="1100" spc="-3" dirty="0">
                <a:latin typeface="+mn-lt"/>
                <a:cs typeface="Times New Roman"/>
              </a:rPr>
              <a:t> </a:t>
            </a:r>
            <a:r>
              <a:rPr lang="en-US" sz="1100" spc="-7" dirty="0">
                <a:latin typeface="+mn-lt"/>
                <a:cs typeface="Times New Roman"/>
              </a:rPr>
              <a:t>population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13.8 per</a:t>
            </a:r>
            <a:r>
              <a:rPr lang="en-US" sz="1100" spc="-3" dirty="0">
                <a:latin typeface="+mn-lt"/>
                <a:cs typeface="Times New Roman"/>
              </a:rPr>
              <a:t> </a:t>
            </a:r>
            <a:r>
              <a:rPr lang="en-US" sz="1100" dirty="0">
                <a:latin typeface="+mn-lt"/>
                <a:cs typeface="Times New Roman"/>
              </a:rPr>
              <a:t>100,000 </a:t>
            </a:r>
            <a:r>
              <a:rPr lang="en-US" sz="1100" spc="-7" dirty="0">
                <a:latin typeface="+mn-lt"/>
                <a:cs typeface="Times New Roman"/>
              </a:rPr>
              <a:t>population.</a:t>
            </a:r>
            <a:endParaRPr lang="en-US" sz="1100" dirty="0">
              <a:latin typeface="+mn-lt"/>
              <a:cs typeface="Times New Roman"/>
            </a:endParaRPr>
          </a:p>
          <a:p>
            <a:pPr marL="180108" marR="48923" indent="-171450">
              <a:buSzPct val="116666"/>
              <a:tabLst>
                <a:tab pos="164085" algn="l"/>
                <a:tab pos="164518" algn="l"/>
              </a:tabLst>
            </a:pPr>
            <a:r>
              <a:rPr lang="en-US" sz="1100" dirty="0">
                <a:latin typeface="+mn-lt"/>
                <a:cs typeface="Times New Roman"/>
              </a:rPr>
              <a:t>From</a:t>
            </a:r>
            <a:r>
              <a:rPr lang="en-US" sz="1100" spc="-10" dirty="0">
                <a:latin typeface="+mn-lt"/>
                <a:cs typeface="Times New Roman"/>
              </a:rPr>
              <a:t> </a:t>
            </a:r>
            <a:r>
              <a:rPr lang="en-US" sz="1100" dirty="0">
                <a:latin typeface="+mn-lt"/>
                <a:cs typeface="Times New Roman"/>
              </a:rPr>
              <a:t>2018</a:t>
            </a:r>
            <a:r>
              <a:rPr lang="en-US" sz="1100" spc="-3"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2020,</a:t>
            </a:r>
            <a:r>
              <a:rPr lang="en-US" sz="1100" spc="-3" dirty="0">
                <a:latin typeface="+mn-lt"/>
                <a:cs typeface="Times New Roman"/>
              </a:rPr>
              <a:t> </a:t>
            </a:r>
            <a:r>
              <a:rPr lang="en-US" sz="1100" dirty="0">
                <a:latin typeface="+mn-lt"/>
                <a:cs typeface="Times New Roman"/>
              </a:rPr>
              <a:t>among residents</a:t>
            </a:r>
            <a:r>
              <a:rPr lang="en-US" sz="1100" spc="-10"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noncore</a:t>
            </a:r>
            <a:r>
              <a:rPr lang="en-US" sz="1100" spc="-7" dirty="0">
                <a:latin typeface="+mn-lt"/>
                <a:cs typeface="Times New Roman"/>
              </a:rPr>
              <a:t> </a:t>
            </a:r>
            <a:r>
              <a:rPr lang="en-US" sz="1100" dirty="0">
                <a:latin typeface="+mn-lt"/>
                <a:cs typeface="Times New Roman"/>
              </a:rPr>
              <a:t>areas,</a:t>
            </a:r>
            <a:r>
              <a:rPr lang="en-US" sz="1100" spc="-3" dirty="0">
                <a:latin typeface="+mn-lt"/>
                <a:cs typeface="Times New Roman"/>
              </a:rPr>
              <a:t> </a:t>
            </a:r>
            <a:r>
              <a:rPr lang="en-US" sz="1100" dirty="0">
                <a:latin typeface="+mn-lt"/>
                <a:cs typeface="Times New Roman"/>
              </a:rPr>
              <a:t>the rate</a:t>
            </a:r>
            <a:r>
              <a:rPr lang="en-US" sz="1100" spc="-7"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drug</a:t>
            </a:r>
            <a:r>
              <a:rPr lang="en-US" sz="1100" spc="-3" dirty="0">
                <a:latin typeface="+mn-lt"/>
                <a:cs typeface="Times New Roman"/>
              </a:rPr>
              <a:t> </a:t>
            </a:r>
            <a:r>
              <a:rPr lang="en-US" sz="1100" dirty="0">
                <a:latin typeface="+mn-lt"/>
                <a:cs typeface="Times New Roman"/>
              </a:rPr>
              <a:t>overdose </a:t>
            </a:r>
            <a:r>
              <a:rPr lang="en-US" sz="1100" spc="-7" dirty="0">
                <a:latin typeface="+mn-lt"/>
                <a:cs typeface="Times New Roman"/>
              </a:rPr>
              <a:t>deaths </a:t>
            </a:r>
            <a:r>
              <a:rPr lang="en-US" sz="1100" dirty="0">
                <a:latin typeface="+mn-lt"/>
                <a:cs typeface="Times New Roman"/>
              </a:rPr>
              <a:t>involving</a:t>
            </a:r>
            <a:r>
              <a:rPr lang="en-US" sz="1100" spc="-20" dirty="0">
                <a:latin typeface="+mn-lt"/>
                <a:cs typeface="Times New Roman"/>
              </a:rPr>
              <a:t> </a:t>
            </a:r>
            <a:r>
              <a:rPr lang="en-US" sz="1100" dirty="0">
                <a:latin typeface="+mn-lt"/>
                <a:cs typeface="Times New Roman"/>
              </a:rPr>
              <a:t>synthetic</a:t>
            </a:r>
            <a:r>
              <a:rPr lang="en-US" sz="1100" spc="-3" dirty="0">
                <a:latin typeface="+mn-lt"/>
                <a:cs typeface="Times New Roman"/>
              </a:rPr>
              <a:t> </a:t>
            </a:r>
            <a:r>
              <a:rPr lang="en-US" sz="1100" dirty="0">
                <a:latin typeface="+mn-lt"/>
                <a:cs typeface="Times New Roman"/>
              </a:rPr>
              <a:t>opioids</a:t>
            </a:r>
            <a:r>
              <a:rPr lang="en-US" sz="1100" spc="-3" dirty="0">
                <a:latin typeface="+mn-lt"/>
                <a:cs typeface="Times New Roman"/>
              </a:rPr>
              <a:t> </a:t>
            </a:r>
            <a:r>
              <a:rPr lang="en-US" sz="1100" dirty="0">
                <a:latin typeface="+mn-lt"/>
                <a:cs typeface="Times New Roman"/>
              </a:rPr>
              <a:t>other</a:t>
            </a:r>
            <a:r>
              <a:rPr lang="en-US" sz="1100" spc="-7" dirty="0">
                <a:latin typeface="+mn-lt"/>
                <a:cs typeface="Times New Roman"/>
              </a:rPr>
              <a:t> </a:t>
            </a:r>
            <a:r>
              <a:rPr lang="en-US" sz="1100" dirty="0">
                <a:latin typeface="+mn-lt"/>
                <a:cs typeface="Times New Roman"/>
              </a:rPr>
              <a:t>than</a:t>
            </a:r>
            <a:r>
              <a:rPr lang="en-US" sz="1100" spc="-3" dirty="0">
                <a:latin typeface="+mn-lt"/>
                <a:cs typeface="Times New Roman"/>
              </a:rPr>
              <a:t> </a:t>
            </a:r>
            <a:r>
              <a:rPr lang="en-US" sz="1100" dirty="0">
                <a:latin typeface="+mn-lt"/>
                <a:cs typeface="Times New Roman"/>
              </a:rPr>
              <a:t>methadone</a:t>
            </a:r>
            <a:r>
              <a:rPr lang="en-US" sz="1100" spc="-37" dirty="0">
                <a:latin typeface="+mn-lt"/>
                <a:cs typeface="Times New Roman"/>
              </a:rPr>
              <a:t> </a:t>
            </a:r>
            <a:r>
              <a:rPr lang="en-US" sz="1100" dirty="0">
                <a:latin typeface="+mn-lt"/>
                <a:cs typeface="Times New Roman"/>
              </a:rPr>
              <a:t>increased</a:t>
            </a:r>
            <a:r>
              <a:rPr lang="en-US" sz="1100" spc="-3" dirty="0">
                <a:latin typeface="+mn-lt"/>
                <a:cs typeface="Times New Roman"/>
              </a:rPr>
              <a:t> </a:t>
            </a:r>
            <a:r>
              <a:rPr lang="en-US" sz="1100" dirty="0">
                <a:latin typeface="+mn-lt"/>
                <a:cs typeface="Times New Roman"/>
              </a:rPr>
              <a:t>from</a:t>
            </a:r>
            <a:r>
              <a:rPr lang="en-US" sz="1100" spc="-3" dirty="0">
                <a:latin typeface="+mn-lt"/>
                <a:cs typeface="Times New Roman"/>
              </a:rPr>
              <a:t> </a:t>
            </a:r>
            <a:r>
              <a:rPr lang="en-US" sz="1100" dirty="0">
                <a:latin typeface="+mn-lt"/>
                <a:cs typeface="Times New Roman"/>
              </a:rPr>
              <a:t>5.0</a:t>
            </a:r>
            <a:r>
              <a:rPr lang="en-US" sz="1100" spc="-3" dirty="0">
                <a:latin typeface="+mn-lt"/>
                <a:cs typeface="Times New Roman"/>
              </a:rPr>
              <a:t> </a:t>
            </a:r>
            <a:r>
              <a:rPr lang="en-US" sz="1100" dirty="0">
                <a:latin typeface="+mn-lt"/>
                <a:cs typeface="Times New Roman"/>
              </a:rPr>
              <a:t>per</a:t>
            </a:r>
            <a:r>
              <a:rPr lang="en-US" sz="1100" spc="-7" dirty="0">
                <a:latin typeface="+mn-lt"/>
                <a:cs typeface="Times New Roman"/>
              </a:rPr>
              <a:t> </a:t>
            </a:r>
            <a:r>
              <a:rPr lang="en-US" sz="1100" dirty="0">
                <a:latin typeface="+mn-lt"/>
                <a:cs typeface="Times New Roman"/>
              </a:rPr>
              <a:t>100,000</a:t>
            </a:r>
            <a:r>
              <a:rPr lang="en-US" sz="1100" spc="-3" dirty="0">
                <a:latin typeface="+mn-lt"/>
                <a:cs typeface="Times New Roman"/>
              </a:rPr>
              <a:t> </a:t>
            </a:r>
            <a:r>
              <a:rPr lang="en-US" sz="1100" spc="-7" dirty="0">
                <a:latin typeface="+mn-lt"/>
                <a:cs typeface="Times New Roman"/>
              </a:rPr>
              <a:t>population </a:t>
            </a:r>
            <a:r>
              <a:rPr lang="en-US" sz="1100" dirty="0">
                <a:latin typeface="+mn-lt"/>
                <a:cs typeface="Times New Roman"/>
              </a:rPr>
              <a:t>to</a:t>
            </a:r>
            <a:r>
              <a:rPr lang="en-US" sz="1100" spc="-10" dirty="0">
                <a:latin typeface="+mn-lt"/>
                <a:cs typeface="Times New Roman"/>
              </a:rPr>
              <a:t> </a:t>
            </a:r>
            <a:r>
              <a:rPr lang="en-US" sz="1100" dirty="0">
                <a:latin typeface="+mn-lt"/>
                <a:cs typeface="Times New Roman"/>
              </a:rPr>
              <a:t>10.6 per</a:t>
            </a:r>
            <a:r>
              <a:rPr lang="en-US" sz="1100" spc="-3" dirty="0">
                <a:latin typeface="+mn-lt"/>
                <a:cs typeface="Times New Roman"/>
              </a:rPr>
              <a:t> </a:t>
            </a:r>
            <a:r>
              <a:rPr lang="en-US" sz="1100" dirty="0">
                <a:latin typeface="+mn-lt"/>
                <a:cs typeface="Times New Roman"/>
              </a:rPr>
              <a:t>100,000 </a:t>
            </a:r>
            <a:r>
              <a:rPr lang="en-US" sz="1100" spc="-7" dirty="0">
                <a:latin typeface="+mn-lt"/>
                <a:cs typeface="Times New Roman"/>
              </a:rPr>
              <a:t>population.</a:t>
            </a:r>
            <a:endParaRPr lang="en-US" sz="1100" dirty="0">
              <a:latin typeface="+mn-lt"/>
              <a:cs typeface="Times New Roman"/>
            </a:endParaRPr>
          </a:p>
          <a:p>
            <a:pPr marL="180108" marR="3464" indent="-171450">
              <a:buSzPct val="116666"/>
              <a:tabLst>
                <a:tab pos="164085" algn="l"/>
                <a:tab pos="164518" algn="l"/>
              </a:tabLst>
            </a:pPr>
            <a:endParaRPr lang="en-US" sz="11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113</a:t>
            </a:fld>
            <a:endParaRPr lang="en-US"/>
          </a:p>
        </p:txBody>
      </p:sp>
    </p:spTree>
    <p:extLst>
      <p:ext uri="{BB962C8B-B14F-4D97-AF65-F5344CB8AC3E}">
        <p14:creationId xmlns:p14="http://schemas.microsoft.com/office/powerpoint/2010/main" val="284883588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76" marR="3464" indent="-171450"/>
            <a:r>
              <a:rPr lang="en-US" sz="1200" dirty="0">
                <a:latin typeface="+mn-lt"/>
                <a:cs typeface="Times New Roman"/>
              </a:rPr>
              <a:t>The</a:t>
            </a:r>
            <a:r>
              <a:rPr lang="en-US" sz="1200" spc="-20" dirty="0">
                <a:latin typeface="+mn-lt"/>
                <a:cs typeface="Times New Roman"/>
              </a:rPr>
              <a:t> </a:t>
            </a:r>
            <a:r>
              <a:rPr lang="en-US" sz="1200" dirty="0">
                <a:latin typeface="+mn-lt"/>
                <a:cs typeface="Times New Roman"/>
              </a:rPr>
              <a:t>geographic</a:t>
            </a:r>
            <a:r>
              <a:rPr lang="en-US" sz="1200" spc="-10" dirty="0">
                <a:latin typeface="+mn-lt"/>
                <a:cs typeface="Times New Roman"/>
              </a:rPr>
              <a:t> </a:t>
            </a:r>
            <a:r>
              <a:rPr lang="en-US" sz="1200" dirty="0">
                <a:latin typeface="+mn-lt"/>
                <a:cs typeface="Times New Roman"/>
              </a:rPr>
              <a:t>locations</a:t>
            </a:r>
            <a:r>
              <a:rPr lang="en-US" sz="1200" spc="-10" dirty="0">
                <a:latin typeface="+mn-lt"/>
                <a:cs typeface="Times New Roman"/>
              </a:rPr>
              <a:t> </a:t>
            </a:r>
            <a:r>
              <a:rPr lang="en-US" sz="1200" dirty="0">
                <a:latin typeface="+mn-lt"/>
                <a:cs typeface="Times New Roman"/>
              </a:rPr>
              <a:t>are</a:t>
            </a:r>
            <a:r>
              <a:rPr lang="en-US" sz="1200" spc="-10" dirty="0">
                <a:latin typeface="+mn-lt"/>
                <a:cs typeface="Times New Roman"/>
              </a:rPr>
              <a:t> </a:t>
            </a:r>
            <a:r>
              <a:rPr lang="en-US" sz="1200" dirty="0">
                <a:latin typeface="+mn-lt"/>
                <a:cs typeface="Times New Roman"/>
              </a:rPr>
              <a:t>based</a:t>
            </a:r>
            <a:r>
              <a:rPr lang="en-US" sz="1200" spc="-14" dirty="0">
                <a:latin typeface="+mn-lt"/>
                <a:cs typeface="Times New Roman"/>
              </a:rPr>
              <a:t> </a:t>
            </a:r>
            <a:r>
              <a:rPr lang="en-US" sz="1200" dirty="0">
                <a:latin typeface="+mn-lt"/>
                <a:cs typeface="Times New Roman"/>
              </a:rPr>
              <a:t>on</a:t>
            </a:r>
            <a:r>
              <a:rPr lang="en-US" sz="1200" spc="-14"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2013</a:t>
            </a:r>
            <a:r>
              <a:rPr lang="en-US" sz="1200" spc="-14" dirty="0">
                <a:latin typeface="+mn-lt"/>
                <a:cs typeface="Times New Roman"/>
              </a:rPr>
              <a:t> </a:t>
            </a:r>
            <a:r>
              <a:rPr lang="en-US" sz="1200" dirty="0">
                <a:latin typeface="+mn-lt"/>
                <a:cs typeface="Times New Roman"/>
              </a:rPr>
              <a:t>National</a:t>
            </a:r>
            <a:r>
              <a:rPr lang="en-US" sz="1200" spc="-14" dirty="0">
                <a:latin typeface="+mn-lt"/>
                <a:cs typeface="Times New Roman"/>
              </a:rPr>
              <a:t> </a:t>
            </a:r>
            <a:r>
              <a:rPr lang="en-US" sz="1200" dirty="0">
                <a:latin typeface="+mn-lt"/>
                <a:cs typeface="Times New Roman"/>
              </a:rPr>
              <a:t>Center</a:t>
            </a:r>
            <a:r>
              <a:rPr lang="en-US" sz="1200" spc="-14" dirty="0">
                <a:latin typeface="+mn-lt"/>
                <a:cs typeface="Times New Roman"/>
              </a:rPr>
              <a:t> </a:t>
            </a:r>
            <a:r>
              <a:rPr lang="en-US" sz="1200" dirty="0">
                <a:latin typeface="+mn-lt"/>
                <a:cs typeface="Times New Roman"/>
              </a:rPr>
              <a:t>for</a:t>
            </a:r>
            <a:r>
              <a:rPr lang="en-US" sz="1200" spc="-10" dirty="0">
                <a:latin typeface="+mn-lt"/>
                <a:cs typeface="Times New Roman"/>
              </a:rPr>
              <a:t> </a:t>
            </a:r>
            <a:r>
              <a:rPr lang="en-US" sz="1200" dirty="0">
                <a:latin typeface="+mn-lt"/>
                <a:cs typeface="Times New Roman"/>
              </a:rPr>
              <a:t>Health</a:t>
            </a:r>
            <a:r>
              <a:rPr lang="en-US" sz="1200" spc="-7" dirty="0">
                <a:latin typeface="+mn-lt"/>
                <a:cs typeface="Times New Roman"/>
              </a:rPr>
              <a:t> </a:t>
            </a:r>
            <a:r>
              <a:rPr lang="en-US" sz="1200" dirty="0">
                <a:latin typeface="+mn-lt"/>
                <a:cs typeface="Times New Roman"/>
              </a:rPr>
              <a:t>Statistics</a:t>
            </a:r>
            <a:r>
              <a:rPr lang="en-US" sz="1200" spc="-10" dirty="0">
                <a:latin typeface="+mn-lt"/>
                <a:cs typeface="Times New Roman"/>
              </a:rPr>
              <a:t> </a:t>
            </a:r>
            <a:r>
              <a:rPr lang="en-US" sz="1200" spc="-7" dirty="0">
                <a:latin typeface="+mn-lt"/>
                <a:cs typeface="Times New Roman"/>
              </a:rPr>
              <a:t>Urban-</a:t>
            </a:r>
            <a:r>
              <a:rPr lang="en-US" sz="1200" dirty="0">
                <a:latin typeface="+mn-lt"/>
                <a:cs typeface="Times New Roman"/>
              </a:rPr>
              <a:t>Rural</a:t>
            </a:r>
            <a:r>
              <a:rPr lang="en-US" sz="1200" spc="-10" dirty="0">
                <a:latin typeface="+mn-lt"/>
                <a:cs typeface="Times New Roman"/>
              </a:rPr>
              <a:t> </a:t>
            </a:r>
            <a:r>
              <a:rPr lang="en-US" sz="1200" spc="-7" dirty="0">
                <a:latin typeface="+mn-lt"/>
                <a:cs typeface="Times New Roman"/>
              </a:rPr>
              <a:t>Classification </a:t>
            </a:r>
            <a:r>
              <a:rPr lang="en-US" sz="1200" dirty="0">
                <a:latin typeface="+mn-lt"/>
                <a:cs typeface="Times New Roman"/>
              </a:rPr>
              <a:t>Scheme</a:t>
            </a:r>
            <a:r>
              <a:rPr lang="en-US" sz="1200" spc="-10" dirty="0">
                <a:latin typeface="+mn-lt"/>
                <a:cs typeface="Times New Roman"/>
              </a:rPr>
              <a:t> </a:t>
            </a:r>
            <a:r>
              <a:rPr lang="en-US" sz="1200" spc="-7" dirty="0">
                <a:latin typeface="+mn-lt"/>
                <a:cs typeface="Times New Roman"/>
              </a:rPr>
              <a:t>(</a:t>
            </a:r>
            <a:r>
              <a:rPr lang="en-US" sz="1200" u="sng" spc="-7" dirty="0">
                <a:solidFill>
                  <a:srgbClr val="0000FF"/>
                </a:solidFill>
                <a:uFill>
                  <a:solidFill>
                    <a:srgbClr val="0000FF"/>
                  </a:solidFill>
                </a:uFill>
                <a:latin typeface="+mn-lt"/>
                <a:cs typeface="Times New Roman"/>
                <a:hlinkClick r:id="rId3"/>
              </a:rPr>
              <a:t>https://www.cdc.gov/nchs/data/series/sr_02/sr02_166.pdf</a:t>
            </a:r>
            <a:r>
              <a:rPr lang="en-US" sz="1200" spc="-7" dirty="0">
                <a:latin typeface="+mn-lt"/>
                <a:cs typeface="Times New Roman"/>
              </a:rPr>
              <a:t>):</a:t>
            </a:r>
            <a:endParaRPr lang="en-US" sz="1200" dirty="0">
              <a:latin typeface="+mn-lt"/>
              <a:cs typeface="Times New Roman"/>
            </a:endParaRPr>
          </a:p>
          <a:p>
            <a:pPr marL="335536" marR="136810" lvl="1" indent="-171450">
              <a:tabLst>
                <a:tab pos="319945" algn="l"/>
                <a:tab pos="320378" algn="l"/>
              </a:tabLst>
            </a:pPr>
            <a:r>
              <a:rPr lang="en-US" sz="1200" b="1" dirty="0">
                <a:latin typeface="+mn-lt"/>
                <a:cs typeface="Times New Roman"/>
              </a:rPr>
              <a:t>Large</a:t>
            </a:r>
            <a:r>
              <a:rPr lang="en-US" sz="1200" b="1" spc="-24" dirty="0">
                <a:latin typeface="+mn-lt"/>
                <a:cs typeface="Times New Roman"/>
              </a:rPr>
              <a:t> </a:t>
            </a:r>
            <a:r>
              <a:rPr lang="en-US" sz="1200" b="1" dirty="0">
                <a:latin typeface="+mn-lt"/>
                <a:cs typeface="Times New Roman"/>
              </a:rPr>
              <a:t>central</a:t>
            </a:r>
            <a:r>
              <a:rPr lang="en-US" sz="1200" b="1" spc="-17" dirty="0">
                <a:latin typeface="+mn-lt"/>
                <a:cs typeface="Times New Roman"/>
              </a:rPr>
              <a:t> </a:t>
            </a:r>
            <a:r>
              <a:rPr lang="en-US" sz="1200" b="1" dirty="0">
                <a:latin typeface="+mn-lt"/>
                <a:cs typeface="Times New Roman"/>
              </a:rPr>
              <a:t>metropolitan</a:t>
            </a:r>
            <a:r>
              <a:rPr lang="en-US" sz="1200" b="1" spc="-14" dirty="0">
                <a:latin typeface="+mn-lt"/>
                <a:cs typeface="Times New Roman"/>
              </a:rPr>
              <a:t> </a:t>
            </a:r>
            <a:r>
              <a:rPr lang="en-US" sz="1200" dirty="0">
                <a:latin typeface="+mn-lt"/>
                <a:cs typeface="Times New Roman"/>
              </a:rPr>
              <a:t>refers</a:t>
            </a:r>
            <a:r>
              <a:rPr lang="en-US" sz="1200" spc="-17"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counties</a:t>
            </a:r>
            <a:r>
              <a:rPr lang="en-US" sz="1200" spc="-14"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a</a:t>
            </a:r>
            <a:r>
              <a:rPr lang="en-US" sz="1200" spc="-17" dirty="0">
                <a:latin typeface="+mn-lt"/>
                <a:cs typeface="Times New Roman"/>
              </a:rPr>
              <a:t> </a:t>
            </a:r>
            <a:r>
              <a:rPr lang="en-US" sz="1200" dirty="0">
                <a:latin typeface="+mn-lt"/>
                <a:cs typeface="Times New Roman"/>
              </a:rPr>
              <a:t>metropolitan</a:t>
            </a:r>
            <a:r>
              <a:rPr lang="en-US" sz="1200" spc="-7" dirty="0">
                <a:latin typeface="+mn-lt"/>
                <a:cs typeface="Times New Roman"/>
              </a:rPr>
              <a:t> </a:t>
            </a:r>
            <a:r>
              <a:rPr lang="en-US" sz="1200" dirty="0">
                <a:latin typeface="+mn-lt"/>
                <a:cs typeface="Times New Roman"/>
              </a:rPr>
              <a:t>statistical</a:t>
            </a:r>
            <a:r>
              <a:rPr lang="en-US" sz="1200" spc="-10" dirty="0">
                <a:latin typeface="+mn-lt"/>
                <a:cs typeface="Times New Roman"/>
              </a:rPr>
              <a:t> </a:t>
            </a:r>
            <a:r>
              <a:rPr lang="en-US" sz="1200" dirty="0">
                <a:latin typeface="+mn-lt"/>
                <a:cs typeface="Times New Roman"/>
              </a:rPr>
              <a:t>area</a:t>
            </a:r>
            <a:r>
              <a:rPr lang="en-US" sz="1200" spc="-10" dirty="0">
                <a:latin typeface="+mn-lt"/>
                <a:cs typeface="Times New Roman"/>
              </a:rPr>
              <a:t> </a:t>
            </a:r>
            <a:r>
              <a:rPr lang="en-US" sz="1200" dirty="0">
                <a:latin typeface="+mn-lt"/>
                <a:cs typeface="Times New Roman"/>
              </a:rPr>
              <a:t>(MSA)</a:t>
            </a:r>
            <a:r>
              <a:rPr lang="en-US" sz="1200" spc="-14" dirty="0">
                <a:latin typeface="+mn-lt"/>
                <a:cs typeface="Times New Roman"/>
              </a:rPr>
              <a:t> </a:t>
            </a:r>
            <a:r>
              <a:rPr lang="en-US" sz="1200" dirty="0">
                <a:latin typeface="+mn-lt"/>
                <a:cs typeface="Times New Roman"/>
              </a:rPr>
              <a:t>of</a:t>
            </a:r>
            <a:r>
              <a:rPr lang="en-US" sz="1200" spc="-20" dirty="0">
                <a:latin typeface="+mn-lt"/>
                <a:cs typeface="Times New Roman"/>
              </a:rPr>
              <a:t> </a:t>
            </a:r>
            <a:r>
              <a:rPr lang="en-US" sz="1200" dirty="0">
                <a:latin typeface="+mn-lt"/>
                <a:cs typeface="Times New Roman"/>
              </a:rPr>
              <a:t>1</a:t>
            </a:r>
            <a:r>
              <a:rPr lang="en-US" sz="1200" spc="-7" dirty="0">
                <a:latin typeface="+mn-lt"/>
                <a:cs typeface="Times New Roman"/>
              </a:rPr>
              <a:t> </a:t>
            </a:r>
            <a:r>
              <a:rPr lang="en-US" sz="1200" dirty="0">
                <a:latin typeface="+mn-lt"/>
                <a:cs typeface="Times New Roman"/>
              </a:rPr>
              <a:t>million</a:t>
            </a:r>
            <a:r>
              <a:rPr lang="en-US" sz="1200" spc="-17" dirty="0">
                <a:latin typeface="+mn-lt"/>
                <a:cs typeface="Times New Roman"/>
              </a:rPr>
              <a:t> or </a:t>
            </a:r>
            <a:r>
              <a:rPr lang="en-US" sz="1200" dirty="0">
                <a:latin typeface="+mn-lt"/>
                <a:cs typeface="Times New Roman"/>
              </a:rPr>
              <a:t>more</a:t>
            </a:r>
            <a:r>
              <a:rPr lang="en-US" sz="1200" spc="-20" dirty="0">
                <a:latin typeface="+mn-lt"/>
                <a:cs typeface="Times New Roman"/>
              </a:rPr>
              <a:t> </a:t>
            </a:r>
            <a:r>
              <a:rPr lang="en-US" sz="1200" dirty="0">
                <a:latin typeface="+mn-lt"/>
                <a:cs typeface="Times New Roman"/>
              </a:rPr>
              <a:t>population</a:t>
            </a:r>
            <a:r>
              <a:rPr lang="en-US" sz="1200" spc="-10" dirty="0">
                <a:latin typeface="+mn-lt"/>
                <a:cs typeface="Times New Roman"/>
              </a:rPr>
              <a:t> </a:t>
            </a:r>
            <a:r>
              <a:rPr lang="en-US" sz="1200" dirty="0">
                <a:latin typeface="+mn-lt"/>
                <a:cs typeface="Times New Roman"/>
              </a:rPr>
              <a:t>that</a:t>
            </a:r>
            <a:r>
              <a:rPr lang="en-US" sz="1200" spc="-10" dirty="0">
                <a:latin typeface="+mn-lt"/>
                <a:cs typeface="Times New Roman"/>
              </a:rPr>
              <a:t> </a:t>
            </a:r>
            <a:r>
              <a:rPr lang="en-US" sz="1200" dirty="0">
                <a:latin typeface="+mn-lt"/>
                <a:cs typeface="Times New Roman"/>
              </a:rPr>
              <a:t>contain</a:t>
            </a:r>
            <a:r>
              <a:rPr lang="en-US" sz="1200" spc="-10"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entire</a:t>
            </a:r>
            <a:r>
              <a:rPr lang="en-US" sz="1200" spc="-14" dirty="0">
                <a:latin typeface="+mn-lt"/>
                <a:cs typeface="Times New Roman"/>
              </a:rPr>
              <a:t> </a:t>
            </a:r>
            <a:r>
              <a:rPr lang="en-US" sz="1200" dirty="0">
                <a:latin typeface="+mn-lt"/>
                <a:cs typeface="Times New Roman"/>
              </a:rPr>
              <a:t>population</a:t>
            </a:r>
            <a:r>
              <a:rPr lang="en-US" sz="1200" spc="-14"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largest</a:t>
            </a:r>
            <a:r>
              <a:rPr lang="en-US" sz="1200" spc="-14" dirty="0">
                <a:latin typeface="+mn-lt"/>
                <a:cs typeface="Times New Roman"/>
              </a:rPr>
              <a:t> </a:t>
            </a:r>
            <a:r>
              <a:rPr lang="en-US" sz="1200" dirty="0">
                <a:latin typeface="+mn-lt"/>
                <a:cs typeface="Times New Roman"/>
              </a:rPr>
              <a:t>principal</a:t>
            </a:r>
            <a:r>
              <a:rPr lang="en-US" sz="1200" spc="-14" dirty="0">
                <a:latin typeface="+mn-lt"/>
                <a:cs typeface="Times New Roman"/>
              </a:rPr>
              <a:t> </a:t>
            </a:r>
            <a:r>
              <a:rPr lang="en-US" sz="1200" dirty="0">
                <a:latin typeface="+mn-lt"/>
                <a:cs typeface="Times New Roman"/>
              </a:rPr>
              <a:t>city</a:t>
            </a:r>
            <a:r>
              <a:rPr lang="en-US" sz="1200" spc="-7"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MSA,</a:t>
            </a:r>
            <a:r>
              <a:rPr lang="en-US" sz="1200" spc="-10" dirty="0">
                <a:latin typeface="+mn-lt"/>
                <a:cs typeface="Times New Roman"/>
              </a:rPr>
              <a:t> </a:t>
            </a:r>
            <a:r>
              <a:rPr lang="en-US" sz="1200" dirty="0">
                <a:latin typeface="+mn-lt"/>
                <a:cs typeface="Times New Roman"/>
              </a:rPr>
              <a:t>whose</a:t>
            </a:r>
            <a:r>
              <a:rPr lang="en-US" sz="1200" spc="-10" dirty="0">
                <a:latin typeface="+mn-lt"/>
                <a:cs typeface="Times New Roman"/>
              </a:rPr>
              <a:t> </a:t>
            </a:r>
            <a:r>
              <a:rPr lang="en-US" sz="1200" spc="-7" dirty="0">
                <a:latin typeface="+mn-lt"/>
                <a:cs typeface="Times New Roman"/>
              </a:rPr>
              <a:t>entire </a:t>
            </a:r>
            <a:r>
              <a:rPr lang="en-US" sz="1200" dirty="0">
                <a:latin typeface="+mn-lt"/>
                <a:cs typeface="Times New Roman"/>
              </a:rPr>
              <a:t>population</a:t>
            </a:r>
            <a:r>
              <a:rPr lang="en-US" sz="1200" spc="-17" dirty="0">
                <a:latin typeface="+mn-lt"/>
                <a:cs typeface="Times New Roman"/>
              </a:rPr>
              <a:t> </a:t>
            </a:r>
            <a:r>
              <a:rPr lang="en-US" sz="1200" dirty="0">
                <a:latin typeface="+mn-lt"/>
                <a:cs typeface="Times New Roman"/>
              </a:rPr>
              <a:t>is</a:t>
            </a:r>
            <a:r>
              <a:rPr lang="en-US" sz="1200" spc="-14" dirty="0">
                <a:latin typeface="+mn-lt"/>
                <a:cs typeface="Times New Roman"/>
              </a:rPr>
              <a:t> </a:t>
            </a:r>
            <a:r>
              <a:rPr lang="en-US" sz="1200" dirty="0">
                <a:latin typeface="+mn-lt"/>
                <a:cs typeface="Times New Roman"/>
              </a:rPr>
              <a:t>contained</a:t>
            </a:r>
            <a:r>
              <a:rPr lang="en-US" sz="1200" spc="-14" dirty="0">
                <a:latin typeface="+mn-lt"/>
                <a:cs typeface="Times New Roman"/>
              </a:rPr>
              <a:t> </a:t>
            </a:r>
            <a:r>
              <a:rPr lang="en-US" sz="1200" dirty="0">
                <a:latin typeface="+mn-lt"/>
                <a:cs typeface="Times New Roman"/>
              </a:rPr>
              <a:t>within</a:t>
            </a:r>
            <a:r>
              <a:rPr lang="en-US" sz="1200" spc="-7"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largest</a:t>
            </a:r>
            <a:r>
              <a:rPr lang="en-US" sz="1200" spc="-17" dirty="0">
                <a:latin typeface="+mn-lt"/>
                <a:cs typeface="Times New Roman"/>
              </a:rPr>
              <a:t> </a:t>
            </a:r>
            <a:r>
              <a:rPr lang="en-US" sz="1200" dirty="0">
                <a:latin typeface="+mn-lt"/>
                <a:cs typeface="Times New Roman"/>
              </a:rPr>
              <a:t>principal</a:t>
            </a:r>
            <a:r>
              <a:rPr lang="en-US" sz="1200" spc="-14" dirty="0">
                <a:latin typeface="+mn-lt"/>
                <a:cs typeface="Times New Roman"/>
              </a:rPr>
              <a:t> </a:t>
            </a:r>
            <a:r>
              <a:rPr lang="en-US" sz="1200" dirty="0">
                <a:latin typeface="+mn-lt"/>
                <a:cs typeface="Times New Roman"/>
              </a:rPr>
              <a:t>city</a:t>
            </a:r>
            <a:r>
              <a:rPr lang="en-US" sz="1200" spc="-10" dirty="0">
                <a:latin typeface="+mn-lt"/>
                <a:cs typeface="Times New Roman"/>
              </a:rPr>
              <a:t> </a:t>
            </a:r>
            <a:r>
              <a:rPr lang="en-US" sz="1200" dirty="0">
                <a:latin typeface="+mn-lt"/>
                <a:cs typeface="Times New Roman"/>
              </a:rPr>
              <a:t>of</a:t>
            </a:r>
            <a:r>
              <a:rPr lang="en-US" sz="1200" spc="-14"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MSA,</a:t>
            </a:r>
            <a:r>
              <a:rPr lang="en-US" sz="1200" spc="-14" dirty="0">
                <a:latin typeface="+mn-lt"/>
                <a:cs typeface="Times New Roman"/>
              </a:rPr>
              <a:t> </a:t>
            </a:r>
            <a:r>
              <a:rPr lang="en-US" sz="1200" dirty="0">
                <a:latin typeface="+mn-lt"/>
                <a:cs typeface="Times New Roman"/>
              </a:rPr>
              <a:t>or</a:t>
            </a:r>
            <a:r>
              <a:rPr lang="en-US" sz="1200" spc="-10" dirty="0">
                <a:latin typeface="+mn-lt"/>
                <a:cs typeface="Times New Roman"/>
              </a:rPr>
              <a:t> </a:t>
            </a:r>
            <a:r>
              <a:rPr lang="en-US" sz="1200" dirty="0">
                <a:latin typeface="+mn-lt"/>
                <a:cs typeface="Times New Roman"/>
              </a:rPr>
              <a:t>that</a:t>
            </a:r>
            <a:r>
              <a:rPr lang="en-US" sz="1200" spc="-14" dirty="0">
                <a:latin typeface="+mn-lt"/>
                <a:cs typeface="Times New Roman"/>
              </a:rPr>
              <a:t> </a:t>
            </a:r>
            <a:r>
              <a:rPr lang="en-US" sz="1200" dirty="0">
                <a:latin typeface="+mn-lt"/>
                <a:cs typeface="Times New Roman"/>
              </a:rPr>
              <a:t>contain</a:t>
            </a:r>
            <a:r>
              <a:rPr lang="en-US" sz="1200" spc="-10" dirty="0">
                <a:latin typeface="+mn-lt"/>
                <a:cs typeface="Times New Roman"/>
              </a:rPr>
              <a:t> </a:t>
            </a:r>
            <a:r>
              <a:rPr lang="en-US" sz="1200" dirty="0">
                <a:latin typeface="+mn-lt"/>
                <a:cs typeface="Times New Roman"/>
              </a:rPr>
              <a:t>at</a:t>
            </a:r>
            <a:r>
              <a:rPr lang="en-US" sz="1200" spc="-14" dirty="0">
                <a:latin typeface="+mn-lt"/>
                <a:cs typeface="Times New Roman"/>
              </a:rPr>
              <a:t> </a:t>
            </a:r>
            <a:r>
              <a:rPr lang="en-US" sz="1200" dirty="0">
                <a:latin typeface="+mn-lt"/>
                <a:cs typeface="Times New Roman"/>
              </a:rPr>
              <a:t>least</a:t>
            </a:r>
            <a:r>
              <a:rPr lang="en-US" sz="1200" spc="-10" dirty="0">
                <a:latin typeface="+mn-lt"/>
                <a:cs typeface="Times New Roman"/>
              </a:rPr>
              <a:t> </a:t>
            </a:r>
            <a:r>
              <a:rPr lang="en-US" sz="1200" spc="-7" dirty="0">
                <a:latin typeface="+mn-lt"/>
                <a:cs typeface="Times New Roman"/>
              </a:rPr>
              <a:t>250,000 </a:t>
            </a:r>
            <a:r>
              <a:rPr lang="en-US" sz="1200" dirty="0">
                <a:latin typeface="+mn-lt"/>
                <a:cs typeface="Times New Roman"/>
              </a:rPr>
              <a:t>residents</a:t>
            </a:r>
            <a:r>
              <a:rPr lang="en-US" sz="1200" spc="-14"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any</a:t>
            </a:r>
            <a:r>
              <a:rPr lang="en-US" sz="1200" spc="-10" dirty="0">
                <a:latin typeface="+mn-lt"/>
                <a:cs typeface="Times New Roman"/>
              </a:rPr>
              <a:t> </a:t>
            </a:r>
            <a:r>
              <a:rPr lang="en-US" sz="1200" dirty="0">
                <a:latin typeface="+mn-lt"/>
                <a:cs typeface="Times New Roman"/>
              </a:rPr>
              <a:t>principal</a:t>
            </a:r>
            <a:r>
              <a:rPr lang="en-US" sz="1200" spc="-14" dirty="0">
                <a:latin typeface="+mn-lt"/>
                <a:cs typeface="Times New Roman"/>
              </a:rPr>
              <a:t> </a:t>
            </a:r>
            <a:r>
              <a:rPr lang="en-US" sz="1200" dirty="0">
                <a:latin typeface="+mn-lt"/>
                <a:cs typeface="Times New Roman"/>
              </a:rPr>
              <a:t>city</a:t>
            </a:r>
            <a:r>
              <a:rPr lang="en-US" sz="1200" spc="-10"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the</a:t>
            </a:r>
            <a:r>
              <a:rPr lang="en-US" sz="1200" spc="-17" dirty="0">
                <a:latin typeface="+mn-lt"/>
                <a:cs typeface="Times New Roman"/>
              </a:rPr>
              <a:t> </a:t>
            </a:r>
            <a:r>
              <a:rPr lang="en-US" sz="1200" spc="-14" dirty="0">
                <a:latin typeface="+mn-lt"/>
                <a:cs typeface="Times New Roman"/>
              </a:rPr>
              <a:t>MSA.</a:t>
            </a:r>
            <a:endParaRPr lang="en-US" sz="1200" dirty="0">
              <a:latin typeface="+mn-lt"/>
              <a:cs typeface="Times New Roman"/>
            </a:endParaRPr>
          </a:p>
          <a:p>
            <a:pPr marL="335969" marR="50221" lvl="1" indent="-171450">
              <a:tabLst>
                <a:tab pos="320378" algn="l"/>
                <a:tab pos="320810" algn="l"/>
              </a:tabLst>
            </a:pPr>
            <a:r>
              <a:rPr lang="en-US" sz="1200" b="1" dirty="0">
                <a:latin typeface="+mn-lt"/>
                <a:cs typeface="Times New Roman"/>
              </a:rPr>
              <a:t>Large</a:t>
            </a:r>
            <a:r>
              <a:rPr lang="en-US" sz="1200" b="1" spc="-20" dirty="0">
                <a:latin typeface="+mn-lt"/>
                <a:cs typeface="Times New Roman"/>
              </a:rPr>
              <a:t> </a:t>
            </a:r>
            <a:r>
              <a:rPr lang="en-US" sz="1200" b="1" dirty="0">
                <a:latin typeface="+mn-lt"/>
                <a:cs typeface="Times New Roman"/>
              </a:rPr>
              <a:t>fringe</a:t>
            </a:r>
            <a:r>
              <a:rPr lang="en-US" sz="1200" b="1" spc="-14" dirty="0">
                <a:latin typeface="+mn-lt"/>
                <a:cs typeface="Times New Roman"/>
              </a:rPr>
              <a:t> </a:t>
            </a:r>
            <a:r>
              <a:rPr lang="en-US" sz="1200" b="1" dirty="0">
                <a:latin typeface="+mn-lt"/>
                <a:cs typeface="Times New Roman"/>
              </a:rPr>
              <a:t>metropolitan</a:t>
            </a:r>
            <a:r>
              <a:rPr lang="en-US" sz="1200" b="1" spc="-10" dirty="0">
                <a:latin typeface="+mn-lt"/>
                <a:cs typeface="Times New Roman"/>
              </a:rPr>
              <a:t> </a:t>
            </a:r>
            <a:r>
              <a:rPr lang="en-US" sz="1200" dirty="0">
                <a:latin typeface="+mn-lt"/>
                <a:cs typeface="Times New Roman"/>
              </a:rPr>
              <a:t>refers</a:t>
            </a:r>
            <a:r>
              <a:rPr lang="en-US" sz="1200" spc="-14"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counties</a:t>
            </a:r>
            <a:r>
              <a:rPr lang="en-US" sz="1200" spc="-10" dirty="0">
                <a:latin typeface="+mn-lt"/>
                <a:cs typeface="Times New Roman"/>
              </a:rPr>
              <a:t>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MSAs</a:t>
            </a:r>
            <a:r>
              <a:rPr lang="en-US" sz="1200" spc="-10" dirty="0">
                <a:latin typeface="+mn-lt"/>
                <a:cs typeface="Times New Roman"/>
              </a:rPr>
              <a:t> </a:t>
            </a:r>
            <a:r>
              <a:rPr lang="en-US" sz="1200" dirty="0">
                <a:latin typeface="+mn-lt"/>
                <a:cs typeface="Times New Roman"/>
              </a:rPr>
              <a:t>of</a:t>
            </a:r>
            <a:r>
              <a:rPr lang="en-US" sz="1200" spc="-14" dirty="0">
                <a:latin typeface="+mn-lt"/>
                <a:cs typeface="Times New Roman"/>
              </a:rPr>
              <a:t> </a:t>
            </a:r>
            <a:r>
              <a:rPr lang="en-US" sz="1200" dirty="0">
                <a:latin typeface="+mn-lt"/>
                <a:cs typeface="Times New Roman"/>
              </a:rPr>
              <a:t>1</a:t>
            </a:r>
            <a:r>
              <a:rPr lang="en-US" sz="1200" spc="-7" dirty="0">
                <a:latin typeface="+mn-lt"/>
                <a:cs typeface="Times New Roman"/>
              </a:rPr>
              <a:t> </a:t>
            </a:r>
            <a:r>
              <a:rPr lang="en-US" sz="1200" dirty="0">
                <a:latin typeface="+mn-lt"/>
                <a:cs typeface="Times New Roman"/>
              </a:rPr>
              <a:t>million</a:t>
            </a:r>
            <a:r>
              <a:rPr lang="en-US" sz="1200" spc="-14" dirty="0">
                <a:latin typeface="+mn-lt"/>
                <a:cs typeface="Times New Roman"/>
              </a:rPr>
              <a:t> </a:t>
            </a:r>
            <a:r>
              <a:rPr lang="en-US" sz="1200" dirty="0">
                <a:latin typeface="+mn-lt"/>
                <a:cs typeface="Times New Roman"/>
              </a:rPr>
              <a:t>or</a:t>
            </a:r>
            <a:r>
              <a:rPr lang="en-US" sz="1200" spc="-14" dirty="0">
                <a:latin typeface="+mn-lt"/>
                <a:cs typeface="Times New Roman"/>
              </a:rPr>
              <a:t> </a:t>
            </a:r>
            <a:r>
              <a:rPr lang="en-US" sz="1200" dirty="0">
                <a:latin typeface="+mn-lt"/>
                <a:cs typeface="Times New Roman"/>
              </a:rPr>
              <a:t>more</a:t>
            </a:r>
            <a:r>
              <a:rPr lang="en-US" sz="1200" spc="-10" dirty="0">
                <a:latin typeface="+mn-lt"/>
                <a:cs typeface="Times New Roman"/>
              </a:rPr>
              <a:t> </a:t>
            </a:r>
            <a:r>
              <a:rPr lang="en-US" sz="1200" dirty="0">
                <a:latin typeface="+mn-lt"/>
                <a:cs typeface="Times New Roman"/>
              </a:rPr>
              <a:t>population</a:t>
            </a:r>
            <a:r>
              <a:rPr lang="en-US" sz="1200" spc="-14" dirty="0">
                <a:latin typeface="+mn-lt"/>
                <a:cs typeface="Times New Roman"/>
              </a:rPr>
              <a:t> </a:t>
            </a:r>
            <a:r>
              <a:rPr lang="en-US" sz="1200" dirty="0">
                <a:latin typeface="+mn-lt"/>
                <a:cs typeface="Times New Roman"/>
              </a:rPr>
              <a:t>that</a:t>
            </a:r>
            <a:r>
              <a:rPr lang="en-US" sz="1200" spc="-10" dirty="0">
                <a:latin typeface="+mn-lt"/>
                <a:cs typeface="Times New Roman"/>
              </a:rPr>
              <a:t> </a:t>
            </a:r>
            <a:r>
              <a:rPr lang="en-US" sz="1200" dirty="0">
                <a:latin typeface="+mn-lt"/>
                <a:cs typeface="Times New Roman"/>
              </a:rPr>
              <a:t>do</a:t>
            </a:r>
            <a:r>
              <a:rPr lang="en-US" sz="1200" spc="-14" dirty="0">
                <a:latin typeface="+mn-lt"/>
                <a:cs typeface="Times New Roman"/>
              </a:rPr>
              <a:t> </a:t>
            </a:r>
            <a:r>
              <a:rPr lang="en-US" sz="1200" dirty="0">
                <a:latin typeface="+mn-lt"/>
                <a:cs typeface="Times New Roman"/>
              </a:rPr>
              <a:t>not</a:t>
            </a:r>
            <a:r>
              <a:rPr lang="en-US" sz="1200" spc="-14" dirty="0">
                <a:latin typeface="+mn-lt"/>
                <a:cs typeface="Times New Roman"/>
              </a:rPr>
              <a:t> </a:t>
            </a:r>
            <a:r>
              <a:rPr lang="en-US" sz="1200" spc="-7" dirty="0">
                <a:latin typeface="+mn-lt"/>
                <a:cs typeface="Times New Roman"/>
              </a:rPr>
              <a:t>qualify </a:t>
            </a:r>
            <a:r>
              <a:rPr lang="en-US" sz="1200" dirty="0">
                <a:latin typeface="+mn-lt"/>
                <a:cs typeface="Times New Roman"/>
              </a:rPr>
              <a:t>as</a:t>
            </a:r>
            <a:r>
              <a:rPr lang="en-US" sz="1200" spc="-14" dirty="0">
                <a:latin typeface="+mn-lt"/>
                <a:cs typeface="Times New Roman"/>
              </a:rPr>
              <a:t> </a:t>
            </a:r>
            <a:r>
              <a:rPr lang="en-US" sz="1200" dirty="0">
                <a:latin typeface="+mn-lt"/>
                <a:cs typeface="Times New Roman"/>
              </a:rPr>
              <a:t>large</a:t>
            </a:r>
            <a:r>
              <a:rPr lang="en-US" sz="1200" spc="-17" dirty="0">
                <a:latin typeface="+mn-lt"/>
                <a:cs typeface="Times New Roman"/>
              </a:rPr>
              <a:t> </a:t>
            </a:r>
            <a:r>
              <a:rPr lang="en-US" sz="1200" dirty="0">
                <a:latin typeface="+mn-lt"/>
                <a:cs typeface="Times New Roman"/>
              </a:rPr>
              <a:t>central,</a:t>
            </a:r>
            <a:r>
              <a:rPr lang="en-US" sz="1200" spc="-14" dirty="0">
                <a:latin typeface="+mn-lt"/>
                <a:cs typeface="Times New Roman"/>
              </a:rPr>
              <a:t> </a:t>
            </a:r>
            <a:r>
              <a:rPr lang="en-US" sz="1200" dirty="0">
                <a:latin typeface="+mn-lt"/>
                <a:cs typeface="Times New Roman"/>
              </a:rPr>
              <a:t>described</a:t>
            </a:r>
            <a:r>
              <a:rPr lang="en-US" sz="1200" spc="-10" dirty="0">
                <a:latin typeface="+mn-lt"/>
                <a:cs typeface="Times New Roman"/>
              </a:rPr>
              <a:t> </a:t>
            </a:r>
            <a:r>
              <a:rPr lang="en-US" sz="1200" dirty="0">
                <a:latin typeface="+mn-lt"/>
                <a:cs typeface="Times New Roman"/>
              </a:rPr>
              <a:t>as</a:t>
            </a:r>
            <a:r>
              <a:rPr lang="en-US" sz="1200" spc="-14" dirty="0">
                <a:latin typeface="+mn-lt"/>
                <a:cs typeface="Times New Roman"/>
              </a:rPr>
              <a:t> </a:t>
            </a:r>
            <a:r>
              <a:rPr lang="en-US" sz="1200" dirty="0">
                <a:latin typeface="+mn-lt"/>
                <a:cs typeface="Times New Roman"/>
              </a:rPr>
              <a:t>suburban</a:t>
            </a:r>
            <a:r>
              <a:rPr lang="en-US" sz="1200" spc="-7" dirty="0">
                <a:latin typeface="+mn-lt"/>
                <a:cs typeface="Times New Roman"/>
              </a:rPr>
              <a:t> areas.</a:t>
            </a:r>
            <a:endParaRPr lang="en-US" sz="1200" dirty="0">
              <a:latin typeface="+mn-lt"/>
              <a:cs typeface="Times New Roman"/>
            </a:endParaRPr>
          </a:p>
          <a:p>
            <a:pPr marL="335536" lvl="1" indent="-171450">
              <a:tabLst>
                <a:tab pos="319945" algn="l"/>
                <a:tab pos="320378" algn="l"/>
              </a:tabLst>
            </a:pPr>
            <a:r>
              <a:rPr lang="en-US" sz="1200" b="1" dirty="0">
                <a:latin typeface="+mn-lt"/>
                <a:cs typeface="Times New Roman"/>
              </a:rPr>
              <a:t>Medium</a:t>
            </a:r>
            <a:r>
              <a:rPr lang="en-US" sz="1200" b="1" spc="-24" dirty="0">
                <a:latin typeface="+mn-lt"/>
                <a:cs typeface="Times New Roman"/>
              </a:rPr>
              <a:t> </a:t>
            </a:r>
            <a:r>
              <a:rPr lang="en-US" sz="1200" b="1" dirty="0">
                <a:latin typeface="+mn-lt"/>
                <a:cs typeface="Times New Roman"/>
              </a:rPr>
              <a:t>metropolitan</a:t>
            </a:r>
            <a:r>
              <a:rPr lang="en-US" sz="1200" b="1" spc="-10" dirty="0">
                <a:latin typeface="+mn-lt"/>
                <a:cs typeface="Times New Roman"/>
              </a:rPr>
              <a:t> </a:t>
            </a:r>
            <a:r>
              <a:rPr lang="en-US" sz="1200" dirty="0">
                <a:latin typeface="+mn-lt"/>
                <a:cs typeface="Times New Roman"/>
              </a:rPr>
              <a:t>refers</a:t>
            </a:r>
            <a:r>
              <a:rPr lang="en-US" sz="1200" spc="-14"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counties</a:t>
            </a:r>
            <a:r>
              <a:rPr lang="en-US" sz="1200" spc="-10" dirty="0">
                <a:latin typeface="+mn-lt"/>
                <a:cs typeface="Times New Roman"/>
              </a:rPr>
              <a:t> </a:t>
            </a:r>
            <a:r>
              <a:rPr lang="en-US" sz="1200" dirty="0">
                <a:latin typeface="+mn-lt"/>
                <a:cs typeface="Times New Roman"/>
              </a:rPr>
              <a:t>in</a:t>
            </a:r>
            <a:r>
              <a:rPr lang="en-US" sz="1200" spc="-17" dirty="0">
                <a:latin typeface="+mn-lt"/>
                <a:cs typeface="Times New Roman"/>
              </a:rPr>
              <a:t> </a:t>
            </a:r>
            <a:r>
              <a:rPr lang="en-US" sz="1200" dirty="0">
                <a:latin typeface="+mn-lt"/>
                <a:cs typeface="Times New Roman"/>
              </a:rPr>
              <a:t>MSAs</a:t>
            </a:r>
            <a:r>
              <a:rPr lang="en-US" sz="1200" spc="-14" dirty="0">
                <a:latin typeface="+mn-lt"/>
                <a:cs typeface="Times New Roman"/>
              </a:rPr>
              <a:t> </a:t>
            </a:r>
            <a:r>
              <a:rPr lang="en-US" sz="1200" dirty="0">
                <a:latin typeface="+mn-lt"/>
                <a:cs typeface="Times New Roman"/>
              </a:rPr>
              <a:t>of</a:t>
            </a:r>
            <a:r>
              <a:rPr lang="en-US" sz="1200" spc="-14" dirty="0">
                <a:latin typeface="+mn-lt"/>
                <a:cs typeface="Times New Roman"/>
              </a:rPr>
              <a:t> </a:t>
            </a:r>
            <a:r>
              <a:rPr lang="en-US" sz="1200" dirty="0">
                <a:latin typeface="+mn-lt"/>
                <a:cs typeface="Times New Roman"/>
              </a:rPr>
              <a:t>250,000</a:t>
            </a:r>
            <a:r>
              <a:rPr lang="en-US" sz="1200" spc="-14" dirty="0">
                <a:latin typeface="+mn-lt"/>
                <a:cs typeface="Times New Roman"/>
              </a:rPr>
              <a:t> </a:t>
            </a:r>
            <a:r>
              <a:rPr lang="en-US" sz="1200" dirty="0">
                <a:latin typeface="+mn-lt"/>
                <a:cs typeface="Times New Roman"/>
              </a:rPr>
              <a:t>to</a:t>
            </a:r>
            <a:r>
              <a:rPr lang="en-US" sz="1200" spc="-14" dirty="0">
                <a:latin typeface="+mn-lt"/>
                <a:cs typeface="Times New Roman"/>
              </a:rPr>
              <a:t> </a:t>
            </a:r>
            <a:r>
              <a:rPr lang="en-US" sz="1200" dirty="0">
                <a:latin typeface="+mn-lt"/>
                <a:cs typeface="Times New Roman"/>
              </a:rPr>
              <a:t>999,999</a:t>
            </a:r>
            <a:r>
              <a:rPr lang="en-US" sz="1200" spc="-14" dirty="0">
                <a:latin typeface="+mn-lt"/>
                <a:cs typeface="Times New Roman"/>
              </a:rPr>
              <a:t> </a:t>
            </a:r>
            <a:r>
              <a:rPr lang="en-US" sz="1200" spc="-7" dirty="0">
                <a:latin typeface="+mn-lt"/>
                <a:cs typeface="Times New Roman"/>
              </a:rPr>
              <a:t>population.</a:t>
            </a:r>
            <a:endParaRPr lang="en-US" sz="1200" dirty="0">
              <a:latin typeface="+mn-lt"/>
              <a:cs typeface="Times New Roman"/>
            </a:endParaRPr>
          </a:p>
          <a:p>
            <a:pPr marL="335103" lvl="1" indent="-171450">
              <a:tabLst>
                <a:tab pos="319945" algn="l"/>
                <a:tab pos="320378" algn="l"/>
              </a:tabLst>
            </a:pPr>
            <a:r>
              <a:rPr lang="en-US" sz="1200" b="1" dirty="0">
                <a:latin typeface="+mn-lt"/>
                <a:cs typeface="Times New Roman"/>
              </a:rPr>
              <a:t>Small</a:t>
            </a:r>
            <a:r>
              <a:rPr lang="en-US" sz="1200" b="1" spc="-24" dirty="0">
                <a:latin typeface="+mn-lt"/>
                <a:cs typeface="Times New Roman"/>
              </a:rPr>
              <a:t> </a:t>
            </a:r>
            <a:r>
              <a:rPr lang="en-US" sz="1200" b="1" dirty="0">
                <a:latin typeface="+mn-lt"/>
                <a:cs typeface="Times New Roman"/>
              </a:rPr>
              <a:t>metropolitan</a:t>
            </a:r>
            <a:r>
              <a:rPr lang="en-US" sz="1200" b="1" spc="-10" dirty="0">
                <a:latin typeface="+mn-lt"/>
                <a:cs typeface="Times New Roman"/>
              </a:rPr>
              <a:t> </a:t>
            </a:r>
            <a:r>
              <a:rPr lang="en-US" sz="1200" dirty="0">
                <a:latin typeface="+mn-lt"/>
                <a:cs typeface="Times New Roman"/>
              </a:rPr>
              <a:t>refers</a:t>
            </a:r>
            <a:r>
              <a:rPr lang="en-US" sz="1200" spc="-10" dirty="0">
                <a:latin typeface="+mn-lt"/>
                <a:cs typeface="Times New Roman"/>
              </a:rPr>
              <a:t> </a:t>
            </a:r>
            <a:r>
              <a:rPr lang="en-US" sz="1200" dirty="0">
                <a:latin typeface="+mn-lt"/>
                <a:cs typeface="Times New Roman"/>
              </a:rPr>
              <a:t>to</a:t>
            </a:r>
            <a:r>
              <a:rPr lang="en-US" sz="1200" spc="-14" dirty="0">
                <a:latin typeface="+mn-lt"/>
                <a:cs typeface="Times New Roman"/>
              </a:rPr>
              <a:t> </a:t>
            </a:r>
            <a:r>
              <a:rPr lang="en-US" sz="1200" dirty="0">
                <a:latin typeface="+mn-lt"/>
                <a:cs typeface="Times New Roman"/>
              </a:rPr>
              <a:t>counties</a:t>
            </a:r>
            <a:r>
              <a:rPr lang="en-US" sz="1200" spc="-10" dirty="0">
                <a:latin typeface="+mn-lt"/>
                <a:cs typeface="Times New Roman"/>
              </a:rPr>
              <a:t> </a:t>
            </a:r>
            <a:r>
              <a:rPr lang="en-US" sz="1200" dirty="0">
                <a:latin typeface="+mn-lt"/>
                <a:cs typeface="Times New Roman"/>
              </a:rPr>
              <a:t>in</a:t>
            </a:r>
            <a:r>
              <a:rPr lang="en-US" sz="1200" spc="-17" dirty="0">
                <a:latin typeface="+mn-lt"/>
                <a:cs typeface="Times New Roman"/>
              </a:rPr>
              <a:t> </a:t>
            </a:r>
            <a:r>
              <a:rPr lang="en-US" sz="1200" dirty="0">
                <a:latin typeface="+mn-lt"/>
                <a:cs typeface="Times New Roman"/>
              </a:rPr>
              <a:t>MSAs</a:t>
            </a:r>
            <a:r>
              <a:rPr lang="en-US" sz="1200" spc="-14"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less</a:t>
            </a:r>
            <a:r>
              <a:rPr lang="en-US" sz="1200" spc="-10" dirty="0">
                <a:latin typeface="+mn-lt"/>
                <a:cs typeface="Times New Roman"/>
              </a:rPr>
              <a:t> </a:t>
            </a:r>
            <a:r>
              <a:rPr lang="en-US" sz="1200" dirty="0">
                <a:latin typeface="+mn-lt"/>
                <a:cs typeface="Times New Roman"/>
              </a:rPr>
              <a:t>than</a:t>
            </a:r>
            <a:r>
              <a:rPr lang="en-US" sz="1200" spc="-14" dirty="0">
                <a:latin typeface="+mn-lt"/>
                <a:cs typeface="Times New Roman"/>
              </a:rPr>
              <a:t> </a:t>
            </a:r>
            <a:r>
              <a:rPr lang="en-US" sz="1200" dirty="0">
                <a:latin typeface="+mn-lt"/>
                <a:cs typeface="Times New Roman"/>
              </a:rPr>
              <a:t>250,000</a:t>
            </a:r>
            <a:r>
              <a:rPr lang="en-US" sz="1200" spc="-14" dirty="0">
                <a:latin typeface="+mn-lt"/>
                <a:cs typeface="Times New Roman"/>
              </a:rPr>
              <a:t> </a:t>
            </a:r>
            <a:r>
              <a:rPr lang="en-US" sz="1200" spc="-7" dirty="0">
                <a:latin typeface="+mn-lt"/>
                <a:cs typeface="Times New Roman"/>
              </a:rPr>
              <a:t>population.</a:t>
            </a:r>
            <a:endParaRPr lang="en-US" sz="1200" dirty="0">
              <a:latin typeface="+mn-lt"/>
              <a:cs typeface="Times New Roman"/>
            </a:endParaRPr>
          </a:p>
          <a:p>
            <a:pPr marL="335536" marR="133779" lvl="1" indent="-171450">
              <a:tabLst>
                <a:tab pos="319945" algn="l"/>
                <a:tab pos="320378" algn="l"/>
              </a:tabLst>
            </a:pPr>
            <a:r>
              <a:rPr lang="en-US" sz="1200" dirty="0">
                <a:latin typeface="+mn-lt"/>
                <a:cs typeface="Times New Roman"/>
              </a:rPr>
              <a:t>The</a:t>
            </a:r>
            <a:r>
              <a:rPr lang="en-US" sz="1200" spc="24" dirty="0">
                <a:latin typeface="+mn-lt"/>
                <a:cs typeface="Times New Roman"/>
              </a:rPr>
              <a:t> </a:t>
            </a:r>
            <a:r>
              <a:rPr lang="en-US" sz="1200" dirty="0">
                <a:latin typeface="+mn-lt"/>
                <a:cs typeface="Times New Roman"/>
              </a:rPr>
              <a:t>two</a:t>
            </a:r>
            <a:r>
              <a:rPr lang="en-US" sz="1200" spc="34" dirty="0">
                <a:latin typeface="+mn-lt"/>
                <a:cs typeface="Times New Roman"/>
              </a:rPr>
              <a:t> </a:t>
            </a:r>
            <a:r>
              <a:rPr lang="en-US" sz="1200" dirty="0">
                <a:latin typeface="+mn-lt"/>
                <a:cs typeface="Times New Roman"/>
              </a:rPr>
              <a:t>nonmetropolitan</a:t>
            </a:r>
            <a:r>
              <a:rPr lang="en-US" sz="1200" spc="37" dirty="0">
                <a:latin typeface="+mn-lt"/>
                <a:cs typeface="Times New Roman"/>
              </a:rPr>
              <a:t> </a:t>
            </a:r>
            <a:r>
              <a:rPr lang="en-US" sz="1200" dirty="0">
                <a:latin typeface="+mn-lt"/>
                <a:cs typeface="Times New Roman"/>
              </a:rPr>
              <a:t>county</a:t>
            </a:r>
            <a:r>
              <a:rPr lang="en-US" sz="1200" spc="31" dirty="0">
                <a:latin typeface="+mn-lt"/>
                <a:cs typeface="Times New Roman"/>
              </a:rPr>
              <a:t> </a:t>
            </a:r>
            <a:r>
              <a:rPr lang="en-US" sz="1200" dirty="0">
                <a:latin typeface="+mn-lt"/>
                <a:cs typeface="Times New Roman"/>
              </a:rPr>
              <a:t>designations</a:t>
            </a:r>
            <a:r>
              <a:rPr lang="en-US" sz="1200" spc="27" dirty="0">
                <a:latin typeface="+mn-lt"/>
                <a:cs typeface="Times New Roman"/>
              </a:rPr>
              <a:t> </a:t>
            </a:r>
            <a:r>
              <a:rPr lang="en-US" sz="1200" dirty="0">
                <a:latin typeface="+mn-lt"/>
                <a:cs typeface="Times New Roman"/>
              </a:rPr>
              <a:t>are</a:t>
            </a:r>
            <a:r>
              <a:rPr lang="en-US" sz="1200" spc="34" dirty="0">
                <a:latin typeface="+mn-lt"/>
                <a:cs typeface="Times New Roman"/>
              </a:rPr>
              <a:t> </a:t>
            </a:r>
            <a:r>
              <a:rPr lang="en-US" sz="1200" dirty="0">
                <a:latin typeface="+mn-lt"/>
                <a:cs typeface="Times New Roman"/>
              </a:rPr>
              <a:t>micropolitan,</a:t>
            </a:r>
            <a:r>
              <a:rPr lang="en-US" sz="1200" spc="31" dirty="0">
                <a:latin typeface="+mn-lt"/>
                <a:cs typeface="Times New Roman"/>
              </a:rPr>
              <a:t> </a:t>
            </a:r>
            <a:r>
              <a:rPr lang="en-US" sz="1200" dirty="0">
                <a:latin typeface="+mn-lt"/>
                <a:cs typeface="Times New Roman"/>
              </a:rPr>
              <a:t>which</a:t>
            </a:r>
            <a:r>
              <a:rPr lang="en-US" sz="1200" spc="37" dirty="0">
                <a:latin typeface="+mn-lt"/>
                <a:cs typeface="Times New Roman"/>
              </a:rPr>
              <a:t> </a:t>
            </a:r>
            <a:r>
              <a:rPr lang="en-US" sz="1200" dirty="0">
                <a:latin typeface="+mn-lt"/>
                <a:cs typeface="Times New Roman"/>
              </a:rPr>
              <a:t>are</a:t>
            </a:r>
            <a:r>
              <a:rPr lang="en-US" sz="1200" spc="31" dirty="0">
                <a:latin typeface="+mn-lt"/>
                <a:cs typeface="Times New Roman"/>
              </a:rPr>
              <a:t> </a:t>
            </a:r>
            <a:r>
              <a:rPr lang="en-US" sz="1200" dirty="0">
                <a:latin typeface="+mn-lt"/>
                <a:cs typeface="Times New Roman"/>
              </a:rPr>
              <a:t>counties</a:t>
            </a:r>
            <a:r>
              <a:rPr lang="en-US" sz="1200" spc="37" dirty="0">
                <a:latin typeface="+mn-lt"/>
                <a:cs typeface="Times New Roman"/>
              </a:rPr>
              <a:t> </a:t>
            </a:r>
            <a:r>
              <a:rPr lang="en-US" sz="1200" dirty="0">
                <a:latin typeface="+mn-lt"/>
                <a:cs typeface="Times New Roman"/>
              </a:rPr>
              <a:t>in</a:t>
            </a:r>
            <a:r>
              <a:rPr lang="en-US" sz="1200" spc="34" dirty="0">
                <a:latin typeface="+mn-lt"/>
                <a:cs typeface="Times New Roman"/>
              </a:rPr>
              <a:t> </a:t>
            </a:r>
            <a:r>
              <a:rPr lang="en-US" sz="1200" dirty="0">
                <a:latin typeface="+mn-lt"/>
                <a:cs typeface="Times New Roman"/>
              </a:rPr>
              <a:t>a</a:t>
            </a:r>
            <a:r>
              <a:rPr lang="en-US" sz="1200" spc="37" dirty="0">
                <a:latin typeface="+mn-lt"/>
                <a:cs typeface="Times New Roman"/>
              </a:rPr>
              <a:t> </a:t>
            </a:r>
            <a:r>
              <a:rPr lang="en-US" sz="1200" b="1" spc="-7" dirty="0">
                <a:latin typeface="+mn-lt"/>
                <a:cs typeface="Times New Roman"/>
              </a:rPr>
              <a:t>micropolitan </a:t>
            </a:r>
            <a:r>
              <a:rPr lang="en-US" sz="1200" b="1" dirty="0">
                <a:latin typeface="+mn-lt"/>
                <a:cs typeface="Times New Roman"/>
              </a:rPr>
              <a:t>statistical</a:t>
            </a:r>
            <a:r>
              <a:rPr lang="en-US" sz="1200" b="1" spc="20" dirty="0">
                <a:latin typeface="+mn-lt"/>
                <a:cs typeface="Times New Roman"/>
              </a:rPr>
              <a:t> </a:t>
            </a:r>
            <a:r>
              <a:rPr lang="en-US" sz="1200" b="1" dirty="0">
                <a:latin typeface="+mn-lt"/>
                <a:cs typeface="Times New Roman"/>
              </a:rPr>
              <a:t>area</a:t>
            </a:r>
            <a:r>
              <a:rPr lang="en-US" sz="1200" dirty="0">
                <a:latin typeface="+mn-lt"/>
                <a:cs typeface="Times New Roman"/>
              </a:rPr>
              <a:t>,</a:t>
            </a:r>
            <a:r>
              <a:rPr lang="en-US" sz="1200" spc="34" dirty="0">
                <a:latin typeface="+mn-lt"/>
                <a:cs typeface="Times New Roman"/>
              </a:rPr>
              <a:t> </a:t>
            </a:r>
            <a:r>
              <a:rPr lang="en-US" sz="1200" dirty="0">
                <a:latin typeface="+mn-lt"/>
                <a:cs typeface="Times New Roman"/>
              </a:rPr>
              <a:t>and</a:t>
            </a:r>
            <a:r>
              <a:rPr lang="en-US" sz="1200" spc="34" dirty="0">
                <a:latin typeface="+mn-lt"/>
                <a:cs typeface="Times New Roman"/>
              </a:rPr>
              <a:t> </a:t>
            </a:r>
            <a:r>
              <a:rPr lang="en-US" sz="1200" b="1" dirty="0">
                <a:latin typeface="+mn-lt"/>
                <a:cs typeface="Times New Roman"/>
              </a:rPr>
              <a:t>noncore</a:t>
            </a:r>
            <a:r>
              <a:rPr lang="en-US" sz="1200" dirty="0">
                <a:latin typeface="+mn-lt"/>
                <a:cs typeface="Times New Roman"/>
              </a:rPr>
              <a:t>,</a:t>
            </a:r>
            <a:r>
              <a:rPr lang="en-US" sz="1200" spc="31" dirty="0">
                <a:latin typeface="+mn-lt"/>
                <a:cs typeface="Times New Roman"/>
              </a:rPr>
              <a:t> </a:t>
            </a:r>
            <a:r>
              <a:rPr lang="en-US" sz="1200" dirty="0">
                <a:latin typeface="+mn-lt"/>
                <a:cs typeface="Times New Roman"/>
              </a:rPr>
              <a:t>which</a:t>
            </a:r>
            <a:r>
              <a:rPr lang="en-US" sz="1200" spc="34" dirty="0">
                <a:latin typeface="+mn-lt"/>
                <a:cs typeface="Times New Roman"/>
              </a:rPr>
              <a:t> </a:t>
            </a:r>
            <a:r>
              <a:rPr lang="en-US" sz="1200" dirty="0">
                <a:latin typeface="+mn-lt"/>
                <a:cs typeface="Times New Roman"/>
              </a:rPr>
              <a:t>are</a:t>
            </a:r>
            <a:r>
              <a:rPr lang="en-US" sz="1200" spc="27" dirty="0">
                <a:latin typeface="+mn-lt"/>
                <a:cs typeface="Times New Roman"/>
              </a:rPr>
              <a:t> </a:t>
            </a:r>
            <a:r>
              <a:rPr lang="en-US" sz="1200" dirty="0">
                <a:latin typeface="+mn-lt"/>
                <a:cs typeface="Times New Roman"/>
              </a:rPr>
              <a:t>nonmetropolitan</a:t>
            </a:r>
            <a:r>
              <a:rPr lang="en-US" sz="1200" spc="37" dirty="0">
                <a:latin typeface="+mn-lt"/>
                <a:cs typeface="Times New Roman"/>
              </a:rPr>
              <a:t> </a:t>
            </a:r>
            <a:r>
              <a:rPr lang="en-US" sz="1200" dirty="0">
                <a:latin typeface="+mn-lt"/>
                <a:cs typeface="Times New Roman"/>
              </a:rPr>
              <a:t>counties</a:t>
            </a:r>
            <a:r>
              <a:rPr lang="en-US" sz="1200" spc="34" dirty="0">
                <a:latin typeface="+mn-lt"/>
                <a:cs typeface="Times New Roman"/>
              </a:rPr>
              <a:t> </a:t>
            </a:r>
            <a:r>
              <a:rPr lang="en-US" sz="1200" dirty="0">
                <a:latin typeface="+mn-lt"/>
                <a:cs typeface="Times New Roman"/>
              </a:rPr>
              <a:t>that</a:t>
            </a:r>
            <a:r>
              <a:rPr lang="en-US" sz="1200" spc="31" dirty="0">
                <a:latin typeface="+mn-lt"/>
                <a:cs typeface="Times New Roman"/>
              </a:rPr>
              <a:t> </a:t>
            </a:r>
            <a:r>
              <a:rPr lang="en-US" sz="1200" dirty="0">
                <a:latin typeface="+mn-lt"/>
                <a:cs typeface="Times New Roman"/>
              </a:rPr>
              <a:t>are</a:t>
            </a:r>
            <a:r>
              <a:rPr lang="en-US" sz="1200" spc="27" dirty="0">
                <a:latin typeface="+mn-lt"/>
                <a:cs typeface="Times New Roman"/>
              </a:rPr>
              <a:t> </a:t>
            </a:r>
            <a:r>
              <a:rPr lang="en-US" sz="1200" dirty="0">
                <a:latin typeface="+mn-lt"/>
                <a:cs typeface="Times New Roman"/>
              </a:rPr>
              <a:t>not</a:t>
            </a:r>
            <a:r>
              <a:rPr lang="en-US" sz="1200" spc="31" dirty="0">
                <a:latin typeface="+mn-lt"/>
                <a:cs typeface="Times New Roman"/>
              </a:rPr>
              <a:t> </a:t>
            </a:r>
            <a:r>
              <a:rPr lang="en-US" sz="1200" dirty="0">
                <a:latin typeface="+mn-lt"/>
                <a:cs typeface="Times New Roman"/>
              </a:rPr>
              <a:t>in</a:t>
            </a:r>
            <a:r>
              <a:rPr lang="en-US" sz="1200" spc="34" dirty="0">
                <a:latin typeface="+mn-lt"/>
                <a:cs typeface="Times New Roman"/>
              </a:rPr>
              <a:t> </a:t>
            </a:r>
            <a:r>
              <a:rPr lang="en-US" sz="1200" dirty="0">
                <a:latin typeface="+mn-lt"/>
                <a:cs typeface="Times New Roman"/>
              </a:rPr>
              <a:t>a</a:t>
            </a:r>
            <a:r>
              <a:rPr lang="en-US" sz="1200" spc="34" dirty="0">
                <a:latin typeface="+mn-lt"/>
                <a:cs typeface="Times New Roman"/>
              </a:rPr>
              <a:t> </a:t>
            </a:r>
            <a:r>
              <a:rPr lang="en-US" sz="1200" spc="-7" dirty="0">
                <a:latin typeface="+mn-lt"/>
                <a:cs typeface="Times New Roman"/>
              </a:rPr>
              <a:t>micropolitan </a:t>
            </a:r>
            <a:r>
              <a:rPr lang="en-US" sz="1200" dirty="0">
                <a:latin typeface="+mn-lt"/>
                <a:cs typeface="Times New Roman"/>
              </a:rPr>
              <a:t>statistical</a:t>
            </a:r>
            <a:r>
              <a:rPr lang="en-US" sz="1200" spc="51" dirty="0">
                <a:latin typeface="+mn-lt"/>
                <a:cs typeface="Times New Roman"/>
              </a:rPr>
              <a:t> </a:t>
            </a:r>
            <a:r>
              <a:rPr lang="en-US" sz="1200" spc="-7" dirty="0">
                <a:latin typeface="+mn-lt"/>
                <a:cs typeface="Times New Roman"/>
              </a:rPr>
              <a:t>area.</a:t>
            </a:r>
            <a:endParaRPr lang="en-US" sz="1200" dirty="0">
              <a:latin typeface="+mn-lt"/>
              <a:cs typeface="Times New Roman"/>
            </a:endParaRPr>
          </a:p>
          <a:p>
            <a:pPr marL="182880" indent="-182880"/>
            <a:endParaRPr lang="en-US" sz="1200" dirty="0">
              <a:latin typeface="+mn-lt"/>
            </a:endParaRPr>
          </a:p>
          <a:p>
            <a:pPr marL="223404" marR="40264" indent="-171450" algn="just">
              <a:buSzPct val="116666"/>
              <a:tabLst>
                <a:tab pos="207813" algn="l"/>
              </a:tabLst>
            </a:pP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among</a:t>
            </a:r>
            <a:r>
              <a:rPr lang="en-US" sz="1200" spc="-3" dirty="0">
                <a:latin typeface="+mn-lt"/>
                <a:cs typeface="Times New Roman"/>
              </a:rPr>
              <a:t> </a:t>
            </a:r>
            <a:r>
              <a:rPr lang="en-US" sz="1200" dirty="0">
                <a:latin typeface="+mn-lt"/>
                <a:cs typeface="Times New Roman"/>
              </a:rPr>
              <a:t>residents</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all</a:t>
            </a:r>
            <a:r>
              <a:rPr lang="en-US" sz="1200" spc="-3" dirty="0">
                <a:latin typeface="+mn-lt"/>
                <a:cs typeface="Times New Roman"/>
              </a:rPr>
              <a:t> </a:t>
            </a:r>
            <a:r>
              <a:rPr lang="en-US" sz="1200" dirty="0">
                <a:latin typeface="+mn-lt"/>
                <a:cs typeface="Times New Roman"/>
              </a:rPr>
              <a:t>geographic</a:t>
            </a:r>
            <a:r>
              <a:rPr lang="en-US" sz="1200" spc="-7" dirty="0">
                <a:latin typeface="+mn-lt"/>
                <a:cs typeface="Times New Roman"/>
              </a:rPr>
              <a:t> </a:t>
            </a:r>
            <a:r>
              <a:rPr lang="en-US" sz="1200" dirty="0">
                <a:latin typeface="+mn-lt"/>
                <a:cs typeface="Times New Roman"/>
              </a:rPr>
              <a:t>locations,</a:t>
            </a:r>
            <a:r>
              <a:rPr lang="en-US" sz="1200" spc="-3" dirty="0">
                <a:latin typeface="+mn-lt"/>
                <a:cs typeface="Times New Roman"/>
              </a:rPr>
              <a:t> </a:t>
            </a:r>
            <a:r>
              <a:rPr lang="en-US" sz="1200" dirty="0">
                <a:latin typeface="+mn-lt"/>
                <a:cs typeface="Times New Roman"/>
              </a:rPr>
              <a:t>Hispanic</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were</a:t>
            </a:r>
            <a:r>
              <a:rPr lang="en-US" sz="1200" spc="-3" dirty="0">
                <a:latin typeface="+mn-lt"/>
                <a:cs typeface="Times New Roman"/>
              </a:rPr>
              <a:t> </a:t>
            </a:r>
            <a:r>
              <a:rPr lang="en-US" sz="1200" dirty="0">
                <a:latin typeface="+mn-lt"/>
                <a:cs typeface="Times New Roman"/>
              </a:rPr>
              <a:t>less</a:t>
            </a:r>
            <a:r>
              <a:rPr lang="en-US" sz="1200" spc="-7" dirty="0">
                <a:latin typeface="+mn-lt"/>
                <a:cs typeface="Times New Roman"/>
              </a:rPr>
              <a:t> </a:t>
            </a:r>
            <a:r>
              <a:rPr lang="en-US" sz="1200" dirty="0">
                <a:latin typeface="+mn-lt"/>
                <a:cs typeface="Times New Roman"/>
              </a:rPr>
              <a:t>likely</a:t>
            </a:r>
            <a:r>
              <a:rPr lang="en-US" sz="1200" spc="-10"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spc="-17" dirty="0">
                <a:latin typeface="+mn-lt"/>
                <a:cs typeface="Times New Roman"/>
              </a:rPr>
              <a:t>die </a:t>
            </a:r>
            <a:r>
              <a:rPr lang="en-US" sz="1200" dirty="0">
                <a:latin typeface="+mn-lt"/>
                <a:cs typeface="Times New Roman"/>
              </a:rPr>
              <a:t>from</a:t>
            </a:r>
            <a:r>
              <a:rPr lang="en-US" sz="1200" spc="-14" dirty="0">
                <a:latin typeface="+mn-lt"/>
                <a:cs typeface="Times New Roman"/>
              </a:rPr>
              <a:t>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drug</a:t>
            </a:r>
            <a:r>
              <a:rPr lang="en-US" sz="1200" spc="-14" dirty="0">
                <a:latin typeface="+mn-lt"/>
                <a:cs typeface="Times New Roman"/>
              </a:rPr>
              <a:t> </a:t>
            </a:r>
            <a:r>
              <a:rPr lang="en-US" sz="1200" dirty="0">
                <a:latin typeface="+mn-lt"/>
                <a:cs typeface="Times New Roman"/>
              </a:rPr>
              <a:t>overdose</a:t>
            </a:r>
            <a:r>
              <a:rPr lang="en-US" sz="1200" spc="-3" dirty="0">
                <a:latin typeface="+mn-lt"/>
                <a:cs typeface="Times New Roman"/>
              </a:rPr>
              <a:t> </a:t>
            </a:r>
            <a:r>
              <a:rPr lang="en-US" sz="1200" dirty="0">
                <a:latin typeface="+mn-lt"/>
                <a:cs typeface="Times New Roman"/>
              </a:rPr>
              <a:t>involving</a:t>
            </a:r>
            <a:r>
              <a:rPr lang="en-US" sz="1200" spc="-7" dirty="0">
                <a:latin typeface="+mn-lt"/>
                <a:cs typeface="Times New Roman"/>
              </a:rPr>
              <a:t> </a:t>
            </a:r>
            <a:r>
              <a:rPr lang="en-US" sz="1200" dirty="0">
                <a:solidFill>
                  <a:srgbClr val="333333"/>
                </a:solidFill>
                <a:latin typeface="+mn-lt"/>
                <a:cs typeface="Times New Roman"/>
              </a:rPr>
              <a:t>synthetic</a:t>
            </a:r>
            <a:r>
              <a:rPr lang="en-US" sz="1200" spc="-7" dirty="0">
                <a:solidFill>
                  <a:srgbClr val="333333"/>
                </a:solidFill>
                <a:latin typeface="+mn-lt"/>
                <a:cs typeface="Times New Roman"/>
              </a:rPr>
              <a:t> </a:t>
            </a:r>
            <a:r>
              <a:rPr lang="en-US" sz="1200" dirty="0">
                <a:solidFill>
                  <a:srgbClr val="333333"/>
                </a:solidFill>
                <a:latin typeface="+mn-lt"/>
                <a:cs typeface="Times New Roman"/>
              </a:rPr>
              <a:t>opioids</a:t>
            </a:r>
            <a:r>
              <a:rPr lang="en-US" sz="1200" spc="-7" dirty="0">
                <a:solidFill>
                  <a:srgbClr val="333333"/>
                </a:solidFill>
                <a:latin typeface="+mn-lt"/>
                <a:cs typeface="Times New Roman"/>
              </a:rPr>
              <a:t> </a:t>
            </a:r>
            <a:r>
              <a:rPr lang="en-US" sz="1200" dirty="0">
                <a:latin typeface="+mn-lt"/>
                <a:cs typeface="Times New Roman"/>
              </a:rPr>
              <a:t>compared</a:t>
            </a:r>
            <a:r>
              <a:rPr lang="en-US" sz="1200" spc="-10"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non-Hispanic</a:t>
            </a:r>
            <a:r>
              <a:rPr lang="en-US" sz="1200" spc="-7" dirty="0">
                <a:latin typeface="+mn-lt"/>
                <a:cs typeface="Times New Roman"/>
              </a:rPr>
              <a:t> </a:t>
            </a:r>
            <a:r>
              <a:rPr lang="en-US" sz="1200" dirty="0">
                <a:latin typeface="+mn-lt"/>
                <a:cs typeface="Times New Roman"/>
              </a:rPr>
              <a:t>White</a:t>
            </a:r>
            <a:r>
              <a:rPr lang="en-US" sz="1200" spc="-3" dirty="0">
                <a:latin typeface="+mn-lt"/>
                <a:cs typeface="Times New Roman"/>
              </a:rPr>
              <a:t> </a:t>
            </a:r>
            <a:r>
              <a:rPr lang="en-US" sz="1200" spc="-7" dirty="0">
                <a:latin typeface="+mn-lt"/>
                <a:cs typeface="Times New Roman"/>
              </a:rPr>
              <a:t>people.</a:t>
            </a:r>
            <a:endParaRPr lang="en-US" sz="1200" dirty="0">
              <a:latin typeface="+mn-lt"/>
              <a:cs typeface="Times New Roman"/>
            </a:endParaRPr>
          </a:p>
          <a:p>
            <a:pPr marL="223404" marR="245046" indent="-171450" algn="just">
              <a:buSzPct val="116666"/>
              <a:tabLst>
                <a:tab pos="207813" algn="l"/>
              </a:tabLst>
            </a:pP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among</a:t>
            </a:r>
            <a:r>
              <a:rPr lang="en-US" sz="1200" spc="-7" dirty="0">
                <a:latin typeface="+mn-lt"/>
                <a:cs typeface="Times New Roman"/>
              </a:rPr>
              <a:t> </a:t>
            </a:r>
            <a:r>
              <a:rPr lang="en-US" sz="1200" dirty="0">
                <a:latin typeface="+mn-lt"/>
                <a:cs typeface="Times New Roman"/>
              </a:rPr>
              <a:t>residents</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large</a:t>
            </a:r>
            <a:r>
              <a:rPr lang="en-US" sz="1200" spc="-7" dirty="0">
                <a:latin typeface="+mn-lt"/>
                <a:cs typeface="Times New Roman"/>
              </a:rPr>
              <a:t> </a:t>
            </a:r>
            <a:r>
              <a:rPr lang="en-US" sz="1200" dirty="0">
                <a:latin typeface="+mn-lt"/>
                <a:cs typeface="Times New Roman"/>
              </a:rPr>
              <a:t>central</a:t>
            </a:r>
            <a:r>
              <a:rPr lang="en-US" sz="1200" spc="-3" dirty="0">
                <a:latin typeface="+mn-lt"/>
                <a:cs typeface="Times New Roman"/>
              </a:rPr>
              <a:t> </a:t>
            </a:r>
            <a:r>
              <a:rPr lang="en-US" sz="1200" dirty="0">
                <a:latin typeface="+mn-lt"/>
                <a:cs typeface="Times New Roman"/>
              </a:rPr>
              <a:t>metropolitan</a:t>
            </a:r>
            <a:r>
              <a:rPr lang="en-US" sz="1200" spc="-3" dirty="0">
                <a:latin typeface="+mn-lt"/>
                <a:cs typeface="Times New Roman"/>
              </a:rPr>
              <a:t> </a:t>
            </a:r>
            <a:r>
              <a:rPr lang="en-US" sz="1200" dirty="0">
                <a:latin typeface="+mn-lt"/>
                <a:cs typeface="Times New Roman"/>
              </a:rPr>
              <a:t>areas,</a:t>
            </a:r>
            <a:r>
              <a:rPr lang="en-US" sz="1200" spc="-14" dirty="0">
                <a:latin typeface="+mn-lt"/>
                <a:cs typeface="Times New Roman"/>
              </a:rPr>
              <a:t> </a:t>
            </a:r>
            <a:r>
              <a:rPr lang="en-US" sz="1200" dirty="0">
                <a:latin typeface="+mn-lt"/>
                <a:cs typeface="Times New Roman"/>
              </a:rPr>
              <a:t>non-Hispanic</a:t>
            </a:r>
            <a:r>
              <a:rPr lang="en-US" sz="1200" spc="-3" dirty="0">
                <a:latin typeface="+mn-lt"/>
                <a:cs typeface="Times New Roman"/>
              </a:rPr>
              <a:t> </a:t>
            </a:r>
            <a:r>
              <a:rPr lang="en-US" sz="1200" dirty="0">
                <a:latin typeface="+mn-lt"/>
                <a:cs typeface="Times New Roman"/>
              </a:rPr>
              <a:t>Black</a:t>
            </a:r>
            <a:r>
              <a:rPr lang="en-US" sz="1200" spc="-3" dirty="0">
                <a:latin typeface="+mn-lt"/>
                <a:cs typeface="Times New Roman"/>
              </a:rPr>
              <a:t> </a:t>
            </a:r>
            <a:r>
              <a:rPr lang="en-US" sz="1200" spc="-7" dirty="0">
                <a:latin typeface="+mn-lt"/>
                <a:cs typeface="Times New Roman"/>
              </a:rPr>
              <a:t>people </a:t>
            </a:r>
            <a:r>
              <a:rPr lang="en-US" sz="1200" dirty="0">
                <a:latin typeface="+mn-lt"/>
                <a:cs typeface="Times New Roman"/>
              </a:rPr>
              <a:t>were</a:t>
            </a:r>
            <a:r>
              <a:rPr lang="en-US" sz="1200" spc="-14" dirty="0">
                <a:latin typeface="+mn-lt"/>
                <a:cs typeface="Times New Roman"/>
              </a:rPr>
              <a:t> </a:t>
            </a:r>
            <a:r>
              <a:rPr lang="en-US" sz="1200" dirty="0">
                <a:latin typeface="+mn-lt"/>
                <a:cs typeface="Times New Roman"/>
              </a:rPr>
              <a:t>more</a:t>
            </a:r>
            <a:r>
              <a:rPr lang="en-US" sz="1200" spc="-3" dirty="0">
                <a:latin typeface="+mn-lt"/>
                <a:cs typeface="Times New Roman"/>
              </a:rPr>
              <a:t> </a:t>
            </a:r>
            <a:r>
              <a:rPr lang="en-US" sz="1200" dirty="0">
                <a:latin typeface="+mn-lt"/>
                <a:cs typeface="Times New Roman"/>
              </a:rPr>
              <a:t>likely</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die</a:t>
            </a:r>
            <a:r>
              <a:rPr lang="en-US" sz="1200" spc="-7"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drug</a:t>
            </a:r>
            <a:r>
              <a:rPr lang="en-US" sz="1200" spc="-10" dirty="0">
                <a:latin typeface="+mn-lt"/>
                <a:cs typeface="Times New Roman"/>
              </a:rPr>
              <a:t> </a:t>
            </a:r>
            <a:r>
              <a:rPr lang="en-US" sz="1200" dirty="0">
                <a:latin typeface="+mn-lt"/>
                <a:cs typeface="Times New Roman"/>
              </a:rPr>
              <a:t>overdose</a:t>
            </a:r>
            <a:r>
              <a:rPr lang="en-US" sz="1200" spc="-7" dirty="0">
                <a:latin typeface="+mn-lt"/>
                <a:cs typeface="Times New Roman"/>
              </a:rPr>
              <a:t> </a:t>
            </a:r>
            <a:r>
              <a:rPr lang="en-US" sz="1200" dirty="0">
                <a:latin typeface="+mn-lt"/>
                <a:cs typeface="Times New Roman"/>
              </a:rPr>
              <a:t>involving</a:t>
            </a:r>
            <a:r>
              <a:rPr lang="en-US" sz="1200" spc="-3" dirty="0">
                <a:latin typeface="+mn-lt"/>
                <a:cs typeface="Times New Roman"/>
              </a:rPr>
              <a:t> </a:t>
            </a:r>
            <a:r>
              <a:rPr lang="en-US" sz="1200" dirty="0">
                <a:solidFill>
                  <a:srgbClr val="333333"/>
                </a:solidFill>
                <a:latin typeface="+mn-lt"/>
                <a:cs typeface="Times New Roman"/>
              </a:rPr>
              <a:t>synthetic</a:t>
            </a:r>
            <a:r>
              <a:rPr lang="en-US" sz="1200" spc="-3" dirty="0">
                <a:solidFill>
                  <a:srgbClr val="333333"/>
                </a:solidFill>
                <a:latin typeface="+mn-lt"/>
                <a:cs typeface="Times New Roman"/>
              </a:rPr>
              <a:t> </a:t>
            </a:r>
            <a:r>
              <a:rPr lang="en-US" sz="1200" dirty="0">
                <a:solidFill>
                  <a:srgbClr val="333333"/>
                </a:solidFill>
                <a:latin typeface="+mn-lt"/>
                <a:cs typeface="Times New Roman"/>
              </a:rPr>
              <a:t>opioids</a:t>
            </a:r>
            <a:r>
              <a:rPr lang="en-US" sz="1200" spc="-3" dirty="0">
                <a:solidFill>
                  <a:srgbClr val="333333"/>
                </a:solidFill>
                <a:latin typeface="+mn-lt"/>
                <a:cs typeface="Times New Roman"/>
              </a:rPr>
              <a:t> </a:t>
            </a:r>
            <a:r>
              <a:rPr lang="en-US" sz="1200" dirty="0">
                <a:latin typeface="+mn-lt"/>
                <a:cs typeface="Times New Roman"/>
              </a:rPr>
              <a:t>compared</a:t>
            </a:r>
            <a:r>
              <a:rPr lang="en-US" sz="1200" spc="-10" dirty="0">
                <a:latin typeface="+mn-lt"/>
                <a:cs typeface="Times New Roman"/>
              </a:rPr>
              <a:t> </a:t>
            </a:r>
            <a:r>
              <a:rPr lang="en-US" sz="1200" spc="-14" dirty="0">
                <a:latin typeface="+mn-lt"/>
                <a:cs typeface="Times New Roman"/>
              </a:rPr>
              <a:t>with </a:t>
            </a:r>
            <a:r>
              <a:rPr lang="en-US" sz="1200" dirty="0">
                <a:latin typeface="+mn-lt"/>
                <a:cs typeface="Times New Roman"/>
              </a:rPr>
              <a:t>non-Hispanic</a:t>
            </a:r>
            <a:r>
              <a:rPr lang="en-US" sz="1200" spc="-7" dirty="0">
                <a:latin typeface="+mn-lt"/>
                <a:cs typeface="Times New Roman"/>
              </a:rPr>
              <a:t> </a:t>
            </a:r>
            <a:r>
              <a:rPr lang="en-US" sz="1200" dirty="0">
                <a:latin typeface="+mn-lt"/>
                <a:cs typeface="Times New Roman"/>
              </a:rPr>
              <a:t>White</a:t>
            </a:r>
            <a:r>
              <a:rPr lang="en-US" sz="1200" spc="-7" dirty="0">
                <a:latin typeface="+mn-lt"/>
                <a:cs typeface="Times New Roman"/>
              </a:rPr>
              <a:t> people.</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114</a:t>
            </a:fld>
            <a:endParaRPr lang="en-US"/>
          </a:p>
        </p:txBody>
      </p:sp>
    </p:spTree>
    <p:extLst>
      <p:ext uri="{BB962C8B-B14F-4D97-AF65-F5344CB8AC3E}">
        <p14:creationId xmlns:p14="http://schemas.microsoft.com/office/powerpoint/2010/main" val="86817254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115</a:t>
            </a:fld>
            <a:endParaRPr lang="en-US"/>
          </a:p>
        </p:txBody>
      </p:sp>
    </p:spTree>
    <p:extLst>
      <p:ext uri="{BB962C8B-B14F-4D97-AF65-F5344CB8AC3E}">
        <p14:creationId xmlns:p14="http://schemas.microsoft.com/office/powerpoint/2010/main" val="205762110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116</a:t>
            </a:fld>
            <a:endParaRPr lang="en-US"/>
          </a:p>
        </p:txBody>
      </p:sp>
    </p:spTree>
    <p:extLst>
      <p:ext uri="{BB962C8B-B14F-4D97-AF65-F5344CB8AC3E}">
        <p14:creationId xmlns:p14="http://schemas.microsoft.com/office/powerpoint/2010/main" val="262129096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117</a:t>
            </a:fld>
            <a:endParaRPr lang="en-US"/>
          </a:p>
        </p:txBody>
      </p:sp>
    </p:spTree>
    <p:extLst>
      <p:ext uri="{BB962C8B-B14F-4D97-AF65-F5344CB8AC3E}">
        <p14:creationId xmlns:p14="http://schemas.microsoft.com/office/powerpoint/2010/main" val="261908528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118</a:t>
            </a:fld>
            <a:endParaRPr lang="en-US"/>
          </a:p>
        </p:txBody>
      </p:sp>
    </p:spTree>
    <p:extLst>
      <p:ext uri="{BB962C8B-B14F-4D97-AF65-F5344CB8AC3E}">
        <p14:creationId xmlns:p14="http://schemas.microsoft.com/office/powerpoint/2010/main" val="408866142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119</a:t>
            </a:fld>
            <a:endParaRPr lang="en-US"/>
          </a:p>
        </p:txBody>
      </p:sp>
    </p:spTree>
    <p:extLst>
      <p:ext uri="{BB962C8B-B14F-4D97-AF65-F5344CB8AC3E}">
        <p14:creationId xmlns:p14="http://schemas.microsoft.com/office/powerpoint/2010/main" val="908417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rPr>
              <a:t>Substance Use Disorders occur when the recurrent, problematic use of alcohol or other drugs causes health problems, disability, or failure to meet major responsibilities at work, school, or home. Published studies signal a rise in health concerns related to both alcohol and illicit drug use in recent years. However, data collected for the NHQDR are better suited for monitoring trends in concerns related to opioid use disorders. They highlight inadequate access to treatment and recovery programs.</a:t>
            </a:r>
          </a:p>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cs typeface="Times New Roman"/>
              </a:rPr>
              <a:t>“Natural</a:t>
            </a:r>
            <a:r>
              <a:rPr lang="en-US" sz="1200" spc="-17" dirty="0">
                <a:latin typeface="+mn-lt"/>
                <a:cs typeface="Times New Roman"/>
              </a:rPr>
              <a:t> </a:t>
            </a:r>
            <a:r>
              <a:rPr lang="en-US" sz="1200" dirty="0">
                <a:latin typeface="+mn-lt"/>
                <a:cs typeface="Times New Roman"/>
              </a:rPr>
              <a:t>opioids”</a:t>
            </a:r>
            <a:r>
              <a:rPr lang="en-US" sz="1200" spc="-14" dirty="0">
                <a:latin typeface="+mn-lt"/>
                <a:cs typeface="Times New Roman"/>
              </a:rPr>
              <a:t> </a:t>
            </a:r>
            <a:r>
              <a:rPr lang="en-US" sz="1200" dirty="0">
                <a:latin typeface="+mn-lt"/>
                <a:cs typeface="Times New Roman"/>
              </a:rPr>
              <a:t>refer</a:t>
            </a:r>
            <a:r>
              <a:rPr lang="en-US" sz="1200" spc="-14" dirty="0">
                <a:latin typeface="+mn-lt"/>
                <a:cs typeface="Times New Roman"/>
              </a:rPr>
              <a:t> </a:t>
            </a:r>
            <a:r>
              <a:rPr lang="en-US" sz="1200" dirty="0">
                <a:latin typeface="+mn-lt"/>
                <a:cs typeface="Times New Roman"/>
              </a:rPr>
              <a:t>to</a:t>
            </a:r>
            <a:r>
              <a:rPr lang="en-US" sz="1200" spc="-14" dirty="0">
                <a:latin typeface="+mn-lt"/>
                <a:cs typeface="Times New Roman"/>
              </a:rPr>
              <a:t> </a:t>
            </a:r>
            <a:r>
              <a:rPr lang="en-US" sz="1200" dirty="0">
                <a:latin typeface="+mn-lt"/>
                <a:cs typeface="Times New Roman"/>
              </a:rPr>
              <a:t>substances</a:t>
            </a:r>
            <a:r>
              <a:rPr lang="en-US" sz="1200" spc="-10" dirty="0">
                <a:latin typeface="+mn-lt"/>
                <a:cs typeface="Times New Roman"/>
              </a:rPr>
              <a:t> </a:t>
            </a:r>
            <a:r>
              <a:rPr lang="en-US" sz="1200" dirty="0">
                <a:latin typeface="+mn-lt"/>
                <a:cs typeface="Times New Roman"/>
              </a:rPr>
              <a:t>extracted</a:t>
            </a:r>
            <a:r>
              <a:rPr lang="en-US" sz="1200" spc="-17" dirty="0">
                <a:latin typeface="+mn-lt"/>
                <a:cs typeface="Times New Roman"/>
              </a:rPr>
              <a:t> </a:t>
            </a: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seed</a:t>
            </a:r>
            <a:r>
              <a:rPr lang="en-US" sz="1200" spc="-17" dirty="0">
                <a:latin typeface="+mn-lt"/>
                <a:cs typeface="Times New Roman"/>
              </a:rPr>
              <a:t> </a:t>
            </a:r>
            <a:r>
              <a:rPr lang="en-US" sz="1200" dirty="0">
                <a:latin typeface="+mn-lt"/>
                <a:cs typeface="Times New Roman"/>
              </a:rPr>
              <a:t>pods</a:t>
            </a:r>
            <a:r>
              <a:rPr lang="en-US" sz="1200" spc="-14"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certain</a:t>
            </a:r>
            <a:r>
              <a:rPr lang="en-US" sz="1200" spc="-10" dirty="0">
                <a:latin typeface="+mn-lt"/>
                <a:cs typeface="Times New Roman"/>
              </a:rPr>
              <a:t> </a:t>
            </a:r>
            <a:r>
              <a:rPr lang="en-US" sz="1200" dirty="0">
                <a:latin typeface="+mn-lt"/>
                <a:cs typeface="Times New Roman"/>
              </a:rPr>
              <a:t>varieties</a:t>
            </a:r>
            <a:r>
              <a:rPr lang="en-US" sz="1200" spc="-10" dirty="0">
                <a:latin typeface="+mn-lt"/>
                <a:cs typeface="Times New Roman"/>
              </a:rPr>
              <a:t> </a:t>
            </a:r>
            <a:r>
              <a:rPr lang="en-US" sz="1200" dirty="0">
                <a:latin typeface="+mn-lt"/>
                <a:cs typeface="Times New Roman"/>
              </a:rPr>
              <a:t>of</a:t>
            </a:r>
            <a:r>
              <a:rPr lang="en-US" sz="1200" spc="-14" dirty="0">
                <a:latin typeface="+mn-lt"/>
                <a:cs typeface="Times New Roman"/>
              </a:rPr>
              <a:t> </a:t>
            </a:r>
            <a:r>
              <a:rPr lang="en-US" sz="1200" dirty="0">
                <a:latin typeface="+mn-lt"/>
                <a:cs typeface="Times New Roman"/>
              </a:rPr>
              <a:t>poppy</a:t>
            </a:r>
            <a:r>
              <a:rPr lang="en-US" sz="1200" spc="-14" dirty="0">
                <a:latin typeface="+mn-lt"/>
                <a:cs typeface="Times New Roman"/>
              </a:rPr>
              <a:t> </a:t>
            </a:r>
            <a:r>
              <a:rPr lang="en-US" sz="1200" dirty="0">
                <a:latin typeface="+mn-lt"/>
                <a:cs typeface="Times New Roman"/>
              </a:rPr>
              <a:t>plants,</a:t>
            </a:r>
            <a:r>
              <a:rPr lang="en-US" sz="1200" spc="-14" dirty="0">
                <a:latin typeface="+mn-lt"/>
                <a:cs typeface="Times New Roman"/>
              </a:rPr>
              <a:t> </a:t>
            </a:r>
            <a:r>
              <a:rPr lang="en-US" sz="1200" spc="-7" dirty="0">
                <a:latin typeface="+mn-lt"/>
                <a:cs typeface="Times New Roman"/>
              </a:rPr>
              <a:t>including </a:t>
            </a:r>
            <a:r>
              <a:rPr lang="en-US" sz="1200" dirty="0">
                <a:latin typeface="+mn-lt"/>
                <a:cs typeface="Times New Roman"/>
              </a:rPr>
              <a:t>morphine</a:t>
            </a:r>
            <a:r>
              <a:rPr lang="en-US" sz="1200" spc="-27" dirty="0">
                <a:latin typeface="+mn-lt"/>
                <a:cs typeface="Times New Roman"/>
              </a:rPr>
              <a:t> </a:t>
            </a:r>
            <a:r>
              <a:rPr lang="en-US" sz="1200" dirty="0">
                <a:latin typeface="+mn-lt"/>
                <a:cs typeface="Times New Roman"/>
              </a:rPr>
              <a:t>and</a:t>
            </a:r>
            <a:r>
              <a:rPr lang="en-US" sz="1200" spc="-17" dirty="0">
                <a:latin typeface="+mn-lt"/>
                <a:cs typeface="Times New Roman"/>
              </a:rPr>
              <a:t> </a:t>
            </a:r>
            <a:r>
              <a:rPr lang="en-US" sz="1200" dirty="0">
                <a:latin typeface="+mn-lt"/>
                <a:cs typeface="Times New Roman"/>
              </a:rPr>
              <a:t>codeine.</a:t>
            </a:r>
            <a:r>
              <a:rPr lang="en-US" sz="1200" spc="-17" dirty="0">
                <a:latin typeface="+mn-lt"/>
                <a:cs typeface="Times New Roman"/>
              </a:rPr>
              <a:t> </a:t>
            </a:r>
            <a:r>
              <a:rPr lang="en-US" sz="1200" dirty="0">
                <a:latin typeface="+mn-lt"/>
                <a:cs typeface="Times New Roman"/>
              </a:rPr>
              <a:t>“Semisynthetic</a:t>
            </a:r>
            <a:r>
              <a:rPr lang="en-US" sz="1200" spc="-17" dirty="0">
                <a:latin typeface="+mn-lt"/>
                <a:cs typeface="Times New Roman"/>
              </a:rPr>
              <a:t> </a:t>
            </a:r>
            <a:r>
              <a:rPr lang="en-US" sz="1200" dirty="0">
                <a:latin typeface="+mn-lt"/>
                <a:cs typeface="Times New Roman"/>
              </a:rPr>
              <a:t>opioids”</a:t>
            </a:r>
            <a:r>
              <a:rPr lang="en-US" sz="1200" spc="-17" dirty="0">
                <a:latin typeface="+mn-lt"/>
                <a:cs typeface="Times New Roman"/>
              </a:rPr>
              <a:t> </a:t>
            </a:r>
            <a:r>
              <a:rPr lang="en-US" sz="1200" dirty="0">
                <a:latin typeface="+mn-lt"/>
                <a:cs typeface="Times New Roman"/>
              </a:rPr>
              <a:t>refer</a:t>
            </a:r>
            <a:r>
              <a:rPr lang="en-US" sz="1200" spc="-17" dirty="0">
                <a:latin typeface="+mn-lt"/>
                <a:cs typeface="Times New Roman"/>
              </a:rPr>
              <a:t> </a:t>
            </a:r>
            <a:r>
              <a:rPr lang="en-US" sz="1200" dirty="0">
                <a:latin typeface="+mn-lt"/>
                <a:cs typeface="Times New Roman"/>
              </a:rPr>
              <a:t>to</a:t>
            </a:r>
            <a:r>
              <a:rPr lang="en-US" sz="1200" spc="-14" dirty="0">
                <a:latin typeface="+mn-lt"/>
                <a:cs typeface="Times New Roman"/>
              </a:rPr>
              <a:t> </a:t>
            </a:r>
            <a:r>
              <a:rPr lang="en-US" sz="1200" dirty="0">
                <a:latin typeface="+mn-lt"/>
                <a:cs typeface="Times New Roman"/>
              </a:rPr>
              <a:t>substances</a:t>
            </a:r>
            <a:r>
              <a:rPr lang="en-US" sz="1200" spc="-17" dirty="0">
                <a:latin typeface="+mn-lt"/>
                <a:cs typeface="Times New Roman"/>
              </a:rPr>
              <a:t> </a:t>
            </a:r>
            <a:r>
              <a:rPr lang="en-US" sz="1200" dirty="0">
                <a:latin typeface="+mn-lt"/>
                <a:cs typeface="Times New Roman"/>
              </a:rPr>
              <a:t>synthesized</a:t>
            </a:r>
            <a:r>
              <a:rPr lang="en-US" sz="1200" spc="-10" dirty="0">
                <a:latin typeface="+mn-lt"/>
                <a:cs typeface="Times New Roman"/>
              </a:rPr>
              <a:t> </a:t>
            </a:r>
            <a:r>
              <a:rPr lang="en-US" sz="1200" dirty="0">
                <a:latin typeface="+mn-lt"/>
                <a:cs typeface="Times New Roman"/>
              </a:rPr>
              <a:t>from</a:t>
            </a:r>
            <a:r>
              <a:rPr lang="en-US" sz="1200" spc="-17" dirty="0">
                <a:latin typeface="+mn-lt"/>
                <a:cs typeface="Times New Roman"/>
              </a:rPr>
              <a:t> </a:t>
            </a:r>
            <a:r>
              <a:rPr lang="en-US" sz="1200" dirty="0">
                <a:latin typeface="+mn-lt"/>
                <a:cs typeface="Times New Roman"/>
              </a:rPr>
              <a:t>a</a:t>
            </a:r>
            <a:r>
              <a:rPr lang="en-US" sz="1200" spc="-20" dirty="0">
                <a:latin typeface="+mn-lt"/>
                <a:cs typeface="Times New Roman"/>
              </a:rPr>
              <a:t> </a:t>
            </a:r>
            <a:r>
              <a:rPr lang="en-US" sz="1200" dirty="0">
                <a:latin typeface="+mn-lt"/>
                <a:cs typeface="Times New Roman"/>
              </a:rPr>
              <a:t>naturally</a:t>
            </a:r>
            <a:r>
              <a:rPr lang="en-US" sz="1200" spc="-17" dirty="0">
                <a:latin typeface="+mn-lt"/>
                <a:cs typeface="Times New Roman"/>
              </a:rPr>
              <a:t> </a:t>
            </a:r>
            <a:r>
              <a:rPr lang="en-US" sz="1200" dirty="0">
                <a:latin typeface="+mn-lt"/>
                <a:cs typeface="Times New Roman"/>
              </a:rPr>
              <a:t>occurring</a:t>
            </a:r>
            <a:r>
              <a:rPr lang="en-US" sz="1200" spc="-17" dirty="0">
                <a:latin typeface="+mn-lt"/>
                <a:cs typeface="Times New Roman"/>
              </a:rPr>
              <a:t> </a:t>
            </a:r>
            <a:r>
              <a:rPr lang="en-US" sz="1200" spc="-7" dirty="0">
                <a:latin typeface="+mn-lt"/>
                <a:cs typeface="Times New Roman"/>
              </a:rPr>
              <a:t>opioid, </a:t>
            </a:r>
            <a:r>
              <a:rPr lang="en-US" sz="1200" dirty="0">
                <a:latin typeface="+mn-lt"/>
                <a:cs typeface="Times New Roman"/>
              </a:rPr>
              <a:t>such</a:t>
            </a:r>
            <a:r>
              <a:rPr lang="en-US" sz="1200" spc="-24" dirty="0">
                <a:latin typeface="+mn-lt"/>
                <a:cs typeface="Times New Roman"/>
              </a:rPr>
              <a:t> </a:t>
            </a:r>
            <a:r>
              <a:rPr lang="en-US" sz="1200" dirty="0">
                <a:latin typeface="+mn-lt"/>
                <a:cs typeface="Times New Roman"/>
              </a:rPr>
              <a:t>as</a:t>
            </a:r>
            <a:r>
              <a:rPr lang="en-US" sz="1200" spc="-20" dirty="0">
                <a:latin typeface="+mn-lt"/>
                <a:cs typeface="Times New Roman"/>
              </a:rPr>
              <a:t> </a:t>
            </a:r>
            <a:r>
              <a:rPr lang="en-US" sz="1200" dirty="0">
                <a:latin typeface="+mn-lt"/>
                <a:cs typeface="Times New Roman"/>
              </a:rPr>
              <a:t>oxycodone,</a:t>
            </a:r>
            <a:r>
              <a:rPr lang="en-US" sz="1200" spc="-17" dirty="0">
                <a:latin typeface="+mn-lt"/>
                <a:cs typeface="Times New Roman"/>
              </a:rPr>
              <a:t> </a:t>
            </a:r>
            <a:r>
              <a:rPr lang="en-US" sz="1200" dirty="0">
                <a:latin typeface="+mn-lt"/>
                <a:cs typeface="Times New Roman"/>
              </a:rPr>
              <a:t>hydrocodone,</a:t>
            </a:r>
            <a:r>
              <a:rPr lang="en-US" sz="1200" spc="-20" dirty="0">
                <a:latin typeface="+mn-lt"/>
                <a:cs typeface="Times New Roman"/>
              </a:rPr>
              <a:t> </a:t>
            </a:r>
            <a:r>
              <a:rPr lang="en-US" sz="1200" dirty="0">
                <a:latin typeface="+mn-lt"/>
                <a:cs typeface="Times New Roman"/>
              </a:rPr>
              <a:t>hydromorphone,</a:t>
            </a:r>
            <a:r>
              <a:rPr lang="en-US" sz="1200" spc="-17" dirty="0">
                <a:latin typeface="+mn-lt"/>
                <a:cs typeface="Times New Roman"/>
              </a:rPr>
              <a:t> </a:t>
            </a:r>
            <a:r>
              <a:rPr lang="en-US" sz="1200" dirty="0">
                <a:latin typeface="+mn-lt"/>
                <a:cs typeface="Times New Roman"/>
              </a:rPr>
              <a:t>and</a:t>
            </a:r>
            <a:r>
              <a:rPr lang="en-US" sz="1200" spc="-20" dirty="0">
                <a:latin typeface="+mn-lt"/>
                <a:cs typeface="Times New Roman"/>
              </a:rPr>
              <a:t> </a:t>
            </a:r>
            <a:r>
              <a:rPr lang="en-US" sz="1200" dirty="0">
                <a:latin typeface="+mn-lt"/>
                <a:cs typeface="Times New Roman"/>
              </a:rPr>
              <a:t>oxymorphone.</a:t>
            </a:r>
            <a:r>
              <a:rPr lang="en-US" sz="1200" spc="-17" dirty="0">
                <a:latin typeface="+mn-lt"/>
                <a:cs typeface="Times New Roman"/>
              </a:rPr>
              <a:t> </a:t>
            </a:r>
            <a:r>
              <a:rPr lang="en-US" sz="1200" dirty="0">
                <a:latin typeface="+mn-lt"/>
                <a:cs typeface="Times New Roman"/>
              </a:rPr>
              <a:t>“Synthetic</a:t>
            </a:r>
            <a:r>
              <a:rPr lang="en-US" sz="1200" spc="-17" dirty="0">
                <a:latin typeface="+mn-lt"/>
                <a:cs typeface="Times New Roman"/>
              </a:rPr>
              <a:t> </a:t>
            </a:r>
            <a:r>
              <a:rPr lang="en-US" sz="1200" dirty="0">
                <a:latin typeface="+mn-lt"/>
                <a:cs typeface="Times New Roman"/>
              </a:rPr>
              <a:t>opioids”</a:t>
            </a:r>
            <a:r>
              <a:rPr lang="en-US" sz="1200" spc="-17" dirty="0">
                <a:latin typeface="+mn-lt"/>
                <a:cs typeface="Times New Roman"/>
              </a:rPr>
              <a:t> </a:t>
            </a:r>
            <a:r>
              <a:rPr lang="en-US" sz="1200" dirty="0">
                <a:latin typeface="+mn-lt"/>
                <a:cs typeface="Times New Roman"/>
              </a:rPr>
              <a:t>refer</a:t>
            </a:r>
            <a:r>
              <a:rPr lang="en-US" sz="1200" spc="-17" dirty="0">
                <a:latin typeface="+mn-lt"/>
                <a:cs typeface="Times New Roman"/>
              </a:rPr>
              <a:t> </a:t>
            </a:r>
            <a:r>
              <a:rPr lang="en-US" sz="1200" dirty="0">
                <a:latin typeface="+mn-lt"/>
                <a:cs typeface="Times New Roman"/>
              </a:rPr>
              <a:t>to</a:t>
            </a:r>
            <a:r>
              <a:rPr lang="en-US" sz="1200" spc="-14" dirty="0">
                <a:latin typeface="+mn-lt"/>
                <a:cs typeface="Times New Roman"/>
              </a:rPr>
              <a:t> </a:t>
            </a:r>
            <a:r>
              <a:rPr lang="en-US" sz="1200" spc="-7" dirty="0">
                <a:latin typeface="+mn-lt"/>
                <a:cs typeface="Times New Roman"/>
              </a:rPr>
              <a:t>substances </a:t>
            </a:r>
            <a:r>
              <a:rPr lang="en-US" sz="1200" dirty="0">
                <a:latin typeface="+mn-lt"/>
                <a:cs typeface="Times New Roman"/>
              </a:rPr>
              <a:t>synthesized</a:t>
            </a:r>
            <a:r>
              <a:rPr lang="en-US" sz="1200" spc="-20" dirty="0">
                <a:latin typeface="+mn-lt"/>
                <a:cs typeface="Times New Roman"/>
              </a:rPr>
              <a:t>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a</a:t>
            </a:r>
            <a:r>
              <a:rPr lang="en-US" sz="1200" spc="-10" dirty="0">
                <a:latin typeface="+mn-lt"/>
                <a:cs typeface="Times New Roman"/>
              </a:rPr>
              <a:t> </a:t>
            </a:r>
            <a:r>
              <a:rPr lang="en-US" sz="1200" dirty="0">
                <a:latin typeface="+mn-lt"/>
                <a:cs typeface="Times New Roman"/>
              </a:rPr>
              <a:t>laboratory</a:t>
            </a:r>
            <a:r>
              <a:rPr lang="en-US" sz="1200" spc="-14" dirty="0">
                <a:latin typeface="+mn-lt"/>
                <a:cs typeface="Times New Roman"/>
              </a:rPr>
              <a:t> </a:t>
            </a:r>
            <a:r>
              <a:rPr lang="en-US" sz="1200" dirty="0">
                <a:latin typeface="+mn-lt"/>
                <a:cs typeface="Times New Roman"/>
              </a:rPr>
              <a:t>that</a:t>
            </a:r>
            <a:r>
              <a:rPr lang="en-US" sz="1200" spc="-10" dirty="0">
                <a:latin typeface="+mn-lt"/>
                <a:cs typeface="Times New Roman"/>
              </a:rPr>
              <a:t> </a:t>
            </a:r>
            <a:r>
              <a:rPr lang="en-US" sz="1200" dirty="0">
                <a:latin typeface="+mn-lt"/>
                <a:cs typeface="Times New Roman"/>
              </a:rPr>
              <a:t>act</a:t>
            </a:r>
            <a:r>
              <a:rPr lang="en-US" sz="1200" spc="-14" dirty="0">
                <a:latin typeface="+mn-lt"/>
                <a:cs typeface="Times New Roman"/>
              </a:rPr>
              <a:t> </a:t>
            </a:r>
            <a:r>
              <a:rPr lang="en-US" sz="1200" dirty="0">
                <a:latin typeface="+mn-lt"/>
                <a:cs typeface="Times New Roman"/>
              </a:rPr>
              <a:t>on</a:t>
            </a:r>
            <a:r>
              <a:rPr lang="en-US" sz="1200" spc="-14"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same</a:t>
            </a:r>
            <a:r>
              <a:rPr lang="en-US" sz="1200" spc="-10" dirty="0">
                <a:latin typeface="+mn-lt"/>
                <a:cs typeface="Times New Roman"/>
              </a:rPr>
              <a:t> </a:t>
            </a:r>
            <a:r>
              <a:rPr lang="en-US" sz="1200" dirty="0">
                <a:latin typeface="+mn-lt"/>
                <a:cs typeface="Times New Roman"/>
              </a:rPr>
              <a:t>targets</a:t>
            </a:r>
            <a:r>
              <a:rPr lang="en-US" sz="1200" spc="-7" dirty="0">
                <a:latin typeface="+mn-lt"/>
                <a:cs typeface="Times New Roman"/>
              </a:rPr>
              <a:t>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brain</a:t>
            </a:r>
            <a:r>
              <a:rPr lang="en-US" sz="1200" spc="-7" dirty="0">
                <a:latin typeface="+mn-lt"/>
                <a:cs typeface="Times New Roman"/>
              </a:rPr>
              <a:t> </a:t>
            </a:r>
            <a:r>
              <a:rPr lang="en-US" sz="1200" dirty="0">
                <a:latin typeface="+mn-lt"/>
                <a:cs typeface="Times New Roman"/>
              </a:rPr>
              <a:t>as</a:t>
            </a:r>
            <a:r>
              <a:rPr lang="en-US" sz="1200" spc="-14" dirty="0">
                <a:latin typeface="+mn-lt"/>
                <a:cs typeface="Times New Roman"/>
              </a:rPr>
              <a:t> </a:t>
            </a:r>
            <a:r>
              <a:rPr lang="en-US" sz="1200" dirty="0">
                <a:latin typeface="+mn-lt"/>
                <a:cs typeface="Times New Roman"/>
              </a:rPr>
              <a:t>naturally</a:t>
            </a:r>
            <a:r>
              <a:rPr lang="en-US" sz="1200" spc="-10" dirty="0">
                <a:latin typeface="+mn-lt"/>
                <a:cs typeface="Times New Roman"/>
              </a:rPr>
              <a:t> </a:t>
            </a:r>
            <a:r>
              <a:rPr lang="en-US" sz="1200" dirty="0">
                <a:latin typeface="+mn-lt"/>
                <a:cs typeface="Times New Roman"/>
              </a:rPr>
              <a:t>occurring</a:t>
            </a:r>
            <a:r>
              <a:rPr lang="en-US" sz="1200" spc="-14" dirty="0">
                <a:latin typeface="+mn-lt"/>
                <a:cs typeface="Times New Roman"/>
              </a:rPr>
              <a:t> </a:t>
            </a:r>
            <a:r>
              <a:rPr lang="en-US" sz="1200" dirty="0">
                <a:latin typeface="+mn-lt"/>
                <a:cs typeface="Times New Roman"/>
              </a:rPr>
              <a:t>opioids,</a:t>
            </a:r>
            <a:r>
              <a:rPr lang="en-US" sz="1200" spc="-10" dirty="0">
                <a:latin typeface="+mn-lt"/>
                <a:cs typeface="Times New Roman"/>
              </a:rPr>
              <a:t> </a:t>
            </a:r>
            <a:r>
              <a:rPr lang="en-US" sz="1200" dirty="0">
                <a:latin typeface="+mn-lt"/>
                <a:cs typeface="Times New Roman"/>
              </a:rPr>
              <a:t>such</a:t>
            </a:r>
            <a:r>
              <a:rPr lang="en-US" sz="1200" spc="-14" dirty="0">
                <a:latin typeface="+mn-lt"/>
                <a:cs typeface="Times New Roman"/>
              </a:rPr>
              <a:t> </a:t>
            </a:r>
            <a:r>
              <a:rPr lang="en-US" sz="1200" dirty="0">
                <a:latin typeface="+mn-lt"/>
                <a:cs typeface="Times New Roman"/>
              </a:rPr>
              <a:t>as</a:t>
            </a:r>
            <a:r>
              <a:rPr lang="en-US" sz="1200" spc="-7" dirty="0">
                <a:latin typeface="+mn-lt"/>
                <a:cs typeface="Times New Roman"/>
              </a:rPr>
              <a:t> fentanyl, </a:t>
            </a:r>
            <a:r>
              <a:rPr lang="en-US" sz="1200" dirty="0">
                <a:latin typeface="+mn-lt"/>
                <a:cs typeface="Times New Roman"/>
              </a:rPr>
              <a:t>tramadol,</a:t>
            </a:r>
            <a:r>
              <a:rPr lang="en-US" sz="1200" spc="-17"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spc="-7" dirty="0">
                <a:latin typeface="+mn-lt"/>
                <a:cs typeface="Times New Roman"/>
              </a:rPr>
              <a:t>methadone.</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data signal decreased effectiveness of strategies intended to restrict the prescribing of pharmaceutical opioids and a sharp rise in deaths resulting from a new, more potent type of opioid than used in prior waves of the opioid epidemic.</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Deaths related to synthetic opioids increased by 55.0% between 2019 and 2020, rising from 11.1 to 17.2 deaths per 100,000 population, while deaths related to natural and semisynthetic opioids increased by 13.9%, rising from 3.6 to 4.1 deaths per 100,000 population. </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Deaths from any opioid in 2020 were highest in non-Hispanic American Indian or Alaska Native (28.1), non-Hispanic Black (26.6), and non-Hispanic White (25.5) communities, followed by Hispanic (13.1) and Asian (2.6) communities.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82880" marR="0" lvl="0" indent="-182880" algn="l" defTabSz="914400" rtl="0" eaLnBrk="1" fontAlgn="auto" latinLnBrk="0" hangingPunct="1">
              <a:lnSpc>
                <a:spcPct val="100000"/>
              </a:lnSpc>
              <a:spcBef>
                <a:spcPts val="0"/>
              </a:spcBef>
              <a:spcAft>
                <a:spcPts val="0"/>
              </a:spcAft>
              <a:buClrTx/>
              <a:buSzTx/>
              <a:tabLst/>
              <a:defRPr/>
            </a:pP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a:t>
            </a:fld>
            <a:endParaRPr lang="en-US"/>
          </a:p>
        </p:txBody>
      </p:sp>
    </p:spTree>
    <p:extLst>
      <p:ext uri="{BB962C8B-B14F-4D97-AF65-F5344CB8AC3E}">
        <p14:creationId xmlns:p14="http://schemas.microsoft.com/office/powerpoint/2010/main" val="102630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120</a:t>
            </a:fld>
            <a:endParaRPr lang="en-US"/>
          </a:p>
        </p:txBody>
      </p:sp>
    </p:spTree>
    <p:extLst>
      <p:ext uri="{BB962C8B-B14F-4D97-AF65-F5344CB8AC3E}">
        <p14:creationId xmlns:p14="http://schemas.microsoft.com/office/powerpoint/2010/main" val="418851826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Maintaining oral health is important for overall health and well-being. Untreated oral disease can affect appetite, interfere with ability to eat, and lead to poor nutrition. Periodontitis (i.e., “gum disease”) and dental caries (i.e., “cavities”) lead to pain, impaired sleep, impaired academic performance, missed school and workdays, and decreased employability. Dental infections, left untreated, may lead to abscess (a severe infection) that may lead to life-threatening sepsis (the body’s extreme response to an infection). Poor oral health may also be associated with other chronic diseases, such as diabetes and heart-related conditions.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Department of Health and Human Services has produced several reports and resources to support and improve the quality of oral healthcare delivery, including the Surgeon General’s 2000 report Oral Health in America; the National Institutes of Health (NIH) National Institute of Dental and Craniofacial Research’s (NIDCR) 2021 comprehensive update Oral Health in America: Advances and Challenges; and numerous other resources from the Centers for Disease Control and Prevention (CDC), Health Resources and Services Administration (HRSA), and Centers for Medicare &amp; Medicaid Services (CMS).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121</a:t>
            </a:fld>
            <a:endParaRPr lang="en-US"/>
          </a:p>
        </p:txBody>
      </p:sp>
    </p:spTree>
    <p:extLst>
      <p:ext uri="{BB962C8B-B14F-4D97-AF65-F5344CB8AC3E}">
        <p14:creationId xmlns:p14="http://schemas.microsoft.com/office/powerpoint/2010/main" val="344309768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122</a:t>
            </a:fld>
            <a:endParaRPr lang="en-US"/>
          </a:p>
        </p:txBody>
      </p:sp>
    </p:spTree>
    <p:extLst>
      <p:ext uri="{BB962C8B-B14F-4D97-AF65-F5344CB8AC3E}">
        <p14:creationId xmlns:p14="http://schemas.microsoft.com/office/powerpoint/2010/main" val="106613645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123</a:t>
            </a:fld>
            <a:endParaRPr lang="en-US"/>
          </a:p>
        </p:txBody>
      </p:sp>
    </p:spTree>
    <p:extLst>
      <p:ext uri="{BB962C8B-B14F-4D97-AF65-F5344CB8AC3E}">
        <p14:creationId xmlns:p14="http://schemas.microsoft.com/office/powerpoint/2010/main" val="252467350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124</a:t>
            </a:fld>
            <a:endParaRPr lang="en-US"/>
          </a:p>
        </p:txBody>
      </p:sp>
    </p:spTree>
    <p:extLst>
      <p:ext uri="{BB962C8B-B14F-4D97-AF65-F5344CB8AC3E}">
        <p14:creationId xmlns:p14="http://schemas.microsoft.com/office/powerpoint/2010/main" val="306633495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125</a:t>
            </a:fld>
            <a:endParaRPr lang="en-US"/>
          </a:p>
        </p:txBody>
      </p:sp>
    </p:spTree>
    <p:extLst>
      <p:ext uri="{BB962C8B-B14F-4D97-AF65-F5344CB8AC3E}">
        <p14:creationId xmlns:p14="http://schemas.microsoft.com/office/powerpoint/2010/main" val="307165227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dirty="0"/>
              <a:t>Drinking fluoridated water reduces the risk of developing cavities by approximately 25%.</a:t>
            </a:r>
            <a:r>
              <a:rPr lang="en-US" sz="1200" baseline="30000" dirty="0"/>
              <a:t>7</a:t>
            </a:r>
            <a:r>
              <a:rPr lang="en-US" sz="1200" dirty="0"/>
              <a:t> An analysis conducted in 2016 estimated that adding fluoride to community water systems saves $6.5 billion per year by preventing the direct costs of dental caries and indirect costs of treating them.</a:t>
            </a:r>
          </a:p>
          <a:p>
            <a:pPr marL="182880" marR="0" lvl="0" indent="-182880" algn="l" defTabSz="914400" rtl="0" eaLnBrk="1" fontAlgn="auto" latinLnBrk="0" hangingPunct="1">
              <a:lnSpc>
                <a:spcPct val="100000"/>
              </a:lnSpc>
              <a:spcBef>
                <a:spcPts val="0"/>
              </a:spcBef>
              <a:spcAft>
                <a:spcPts val="0"/>
              </a:spcAft>
              <a:buClrTx/>
              <a:buSzTx/>
              <a:tabLst/>
              <a:defRPr/>
            </a:pPr>
            <a:r>
              <a:rPr lang="en-US" sz="1200" dirty="0"/>
              <a:t>Dental varnishes can prevent one-third of cavities in both primary and permanent teeth.</a:t>
            </a:r>
            <a:r>
              <a:rPr lang="en-US" sz="1200" baseline="30000" dirty="0"/>
              <a:t>8</a:t>
            </a:r>
            <a:r>
              <a:rPr lang="en-US" sz="1200" dirty="0"/>
              <a:t> The U.S. Preventive Services Task Force </a:t>
            </a:r>
            <a:r>
              <a:rPr lang="en-US" sz="1200" dirty="0">
                <a:hlinkClick r:id="rId3"/>
              </a:rPr>
              <a:t>recommends</a:t>
            </a:r>
            <a:r>
              <a:rPr lang="en-US" sz="1200" dirty="0"/>
              <a:t> that primary care providers prescribe oral fluoride supplements when children lack access to community water fluoridation and apply fluoride dental varnishes for all children up to 5 years. Dental sealants have been shown to reduce cavities in permanent molars by 80% 2 years after being applied, and they continue to protect against 50% of cavities 4 years after application.</a:t>
            </a:r>
            <a:r>
              <a:rPr lang="en-US" sz="1200" baseline="30000" dirty="0"/>
              <a:t>9</a:t>
            </a:r>
          </a:p>
          <a:p>
            <a:pPr marL="182880" marR="0" lvl="0" indent="-182880" algn="l" defTabSz="914400" rtl="0" eaLnBrk="1" fontAlgn="auto" latinLnBrk="0" hangingPunct="1">
              <a:lnSpc>
                <a:spcPct val="100000"/>
              </a:lnSpc>
              <a:spcBef>
                <a:spcPts val="0"/>
              </a:spcBef>
              <a:spcAft>
                <a:spcPts val="0"/>
              </a:spcAft>
              <a:buClrTx/>
              <a:buSzTx/>
              <a:tabLst/>
              <a:defRPr/>
            </a:pPr>
            <a:r>
              <a:rPr lang="en-US" sz="1200" dirty="0"/>
              <a:t>People who smoke are 3 times as likely as nonsmokers to lose all their teeth.</a:t>
            </a:r>
            <a:r>
              <a:rPr lang="en-US" sz="1200" baseline="30000" dirty="0"/>
              <a:t>10</a:t>
            </a:r>
            <a:r>
              <a:rPr lang="en-US" sz="1200" dirty="0"/>
              <a:t> Human papillomavirus (HPV)-associated oral pharyngeal carcinoma is now more prevalent than HPV-associated cervical cancers. Thus, dental visits may provide people with opportunities to receive screening for tobacco and illicit drug use, tobacco cessation counseling, and HPV vaccination.</a:t>
            </a:r>
            <a:r>
              <a:rPr lang="en-US" sz="1200" baseline="30000" dirty="0"/>
              <a:t>11</a:t>
            </a:r>
          </a:p>
          <a:p>
            <a:pPr marL="182880" marR="0" lvl="0" indent="-182880" algn="l" defTabSz="914400" rtl="0" eaLnBrk="1" fontAlgn="auto" latinLnBrk="0" hangingPunct="1">
              <a:lnSpc>
                <a:spcPct val="100000"/>
              </a:lnSpc>
              <a:spcBef>
                <a:spcPts val="0"/>
              </a:spcBef>
              <a:spcAft>
                <a:spcPts val="0"/>
              </a:spcAft>
              <a:buClrTx/>
              <a:buSzTx/>
              <a:tabLst/>
              <a:defRPr/>
            </a:pPr>
            <a:r>
              <a:rPr lang="en-US" sz="1200" dirty="0"/>
              <a:t>Oral diseases are also exacerbated by diabetes, a prevalent chronic disease that often occurs with cardiovascular health conditions. Economic analyses conducted in 2014 estimated that the U.S. healthcare system could save up to $100 million if dental offices provided screening for diabetes, high blood pressure, and high cholesterol and, if needed, referred patients for treatment.</a:t>
            </a:r>
            <a:r>
              <a:rPr lang="en-US" sz="1200" baseline="30000" dirty="0"/>
              <a:t>12</a:t>
            </a:r>
            <a:endParaRPr lang="en-US" sz="800" dirty="0">
              <a:latin typeface="Times New Roman"/>
              <a:cs typeface="Times New Roman"/>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126</a:t>
            </a:fld>
            <a:endParaRPr lang="en-US"/>
          </a:p>
        </p:txBody>
      </p:sp>
    </p:spTree>
    <p:extLst>
      <p:ext uri="{BB962C8B-B14F-4D97-AF65-F5344CB8AC3E}">
        <p14:creationId xmlns:p14="http://schemas.microsoft.com/office/powerpoint/2010/main" val="155803635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57600"/>
            <a:ext cx="6400800" cy="4953000"/>
          </a:xfrm>
        </p:spPr>
        <p:txBody>
          <a:bodyPr/>
          <a:lstStyle/>
          <a:p>
            <a:pPr marL="0" indent="0">
              <a:buNone/>
            </a:pPr>
            <a:r>
              <a:rPr lang="en-US" sz="1200" b="1" spc="-7" dirty="0">
                <a:latin typeface="+mn-lt"/>
                <a:cs typeface="Arial"/>
              </a:rPr>
              <a:t>Findings</a:t>
            </a:r>
            <a:endParaRPr lang="en-US" sz="1200" dirty="0">
              <a:latin typeface="+mn-lt"/>
              <a:cs typeface="Arial"/>
            </a:endParaRPr>
          </a:p>
          <a:p>
            <a:pPr marL="182880" marR="58447" indent="-182880"/>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collected</a:t>
            </a:r>
            <a:r>
              <a:rPr lang="en-US" sz="1200" spc="-7" dirty="0">
                <a:latin typeface="+mn-lt"/>
                <a:cs typeface="Times New Roman"/>
              </a:rPr>
              <a:t> </a:t>
            </a: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NHQDR</a:t>
            </a:r>
            <a:r>
              <a:rPr lang="en-US" sz="1200" spc="-7" dirty="0">
                <a:latin typeface="+mn-lt"/>
                <a:cs typeface="Times New Roman"/>
              </a:rPr>
              <a:t> </a:t>
            </a:r>
            <a:r>
              <a:rPr lang="en-US" sz="1200" dirty="0">
                <a:latin typeface="+mn-lt"/>
                <a:cs typeface="Times New Roman"/>
              </a:rPr>
              <a:t>include</a:t>
            </a:r>
            <a:r>
              <a:rPr lang="en-US" sz="1200" spc="-3" dirty="0">
                <a:latin typeface="+mn-lt"/>
                <a:cs typeface="Times New Roman"/>
              </a:rPr>
              <a:t> </a:t>
            </a:r>
            <a:r>
              <a:rPr lang="en-US" sz="1200" dirty="0">
                <a:latin typeface="+mn-lt"/>
                <a:cs typeface="Times New Roman"/>
              </a:rPr>
              <a:t>two</a:t>
            </a:r>
            <a:r>
              <a:rPr lang="en-US" sz="1200" spc="-3" dirty="0">
                <a:latin typeface="+mn-lt"/>
                <a:cs typeface="Times New Roman"/>
              </a:rPr>
              <a:t> </a:t>
            </a:r>
            <a:r>
              <a:rPr lang="en-US" sz="1200" dirty="0">
                <a:latin typeface="+mn-lt"/>
                <a:cs typeface="Times New Roman"/>
              </a:rPr>
              <a:t>indicators</a:t>
            </a:r>
            <a:r>
              <a:rPr lang="en-US" sz="1200" spc="-7"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summarize</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status</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14" dirty="0">
                <a:latin typeface="+mn-lt"/>
                <a:cs typeface="Times New Roman"/>
              </a:rPr>
              <a:t>oral</a:t>
            </a:r>
            <a:r>
              <a:rPr lang="en-US" sz="1200" spc="341" dirty="0">
                <a:latin typeface="+mn-lt"/>
                <a:cs typeface="Times New Roman"/>
              </a:rPr>
              <a:t> </a:t>
            </a:r>
            <a:r>
              <a:rPr lang="en-US" sz="1200" dirty="0">
                <a:latin typeface="+mn-lt"/>
                <a:cs typeface="Times New Roman"/>
              </a:rPr>
              <a:t>healthcare</a:t>
            </a:r>
            <a:r>
              <a:rPr lang="en-US" sz="1200" spc="-7" dirty="0">
                <a:latin typeface="+mn-lt"/>
                <a:cs typeface="Times New Roman"/>
              </a:rPr>
              <a:t> </a:t>
            </a:r>
            <a:r>
              <a:rPr lang="en-US" sz="1200" dirty="0">
                <a:latin typeface="+mn-lt"/>
                <a:cs typeface="Times New Roman"/>
              </a:rPr>
              <a:t>delivery</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United</a:t>
            </a:r>
            <a:r>
              <a:rPr lang="en-US" sz="1200" spc="-3" dirty="0">
                <a:latin typeface="+mn-lt"/>
                <a:cs typeface="Times New Roman"/>
              </a:rPr>
              <a:t> </a:t>
            </a:r>
            <a:r>
              <a:rPr lang="en-US" sz="1200" dirty="0">
                <a:latin typeface="+mn-lt"/>
                <a:cs typeface="Times New Roman"/>
              </a:rPr>
              <a:t>States:</a:t>
            </a:r>
            <a:r>
              <a:rPr lang="en-US" sz="1200" spc="-7" dirty="0">
                <a:latin typeface="+mn-lt"/>
                <a:cs typeface="Times New Roman"/>
              </a:rPr>
              <a:t> </a:t>
            </a:r>
            <a:r>
              <a:rPr lang="en-US" sz="1200" dirty="0">
                <a:latin typeface="+mn-lt"/>
                <a:cs typeface="Times New Roman"/>
              </a:rPr>
              <a:t>(1)</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prevalence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with</a:t>
            </a:r>
            <a:r>
              <a:rPr lang="en-US" sz="1200" spc="-10" dirty="0">
                <a:latin typeface="+mn-lt"/>
                <a:cs typeface="Times New Roman"/>
              </a:rPr>
              <a:t> </a:t>
            </a:r>
            <a:r>
              <a:rPr lang="en-US" sz="1200" dirty="0">
                <a:latin typeface="+mn-lt"/>
                <a:cs typeface="Times New Roman"/>
              </a:rPr>
              <a:t>untreated</a:t>
            </a:r>
            <a:r>
              <a:rPr lang="en-US" sz="1200" spc="-7" dirty="0">
                <a:latin typeface="+mn-lt"/>
                <a:cs typeface="Times New Roman"/>
              </a:rPr>
              <a:t> dental</a:t>
            </a:r>
            <a:r>
              <a:rPr lang="en-US" sz="1200" spc="341" dirty="0">
                <a:latin typeface="+mn-lt"/>
                <a:cs typeface="Times New Roman"/>
              </a:rPr>
              <a:t> </a:t>
            </a:r>
            <a:r>
              <a:rPr lang="en-US" sz="1200" dirty="0">
                <a:latin typeface="+mn-lt"/>
                <a:cs typeface="Times New Roman"/>
              </a:rPr>
              <a:t>caries,</a:t>
            </a:r>
            <a:r>
              <a:rPr lang="en-US" sz="1200" spc="-1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(2)</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emergency</a:t>
            </a:r>
            <a:r>
              <a:rPr lang="en-US" sz="1200" spc="-10" dirty="0">
                <a:latin typeface="+mn-lt"/>
                <a:cs typeface="Times New Roman"/>
              </a:rPr>
              <a:t> </a:t>
            </a:r>
            <a:r>
              <a:rPr lang="en-US" sz="1200" dirty="0">
                <a:latin typeface="+mn-lt"/>
                <a:cs typeface="Times New Roman"/>
              </a:rPr>
              <a:t>department</a:t>
            </a:r>
            <a:r>
              <a:rPr lang="en-US" sz="1200" spc="-7" dirty="0">
                <a:latin typeface="+mn-lt"/>
                <a:cs typeface="Times New Roman"/>
              </a:rPr>
              <a:t> </a:t>
            </a:r>
            <a:r>
              <a:rPr lang="en-US" sz="1200" dirty="0">
                <a:latin typeface="+mn-lt"/>
                <a:cs typeface="Times New Roman"/>
              </a:rPr>
              <a:t>(ED)</a:t>
            </a:r>
            <a:r>
              <a:rPr lang="en-US" sz="1200" spc="-3"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primary</a:t>
            </a:r>
            <a:r>
              <a:rPr lang="en-US" sz="1200" spc="-10" dirty="0">
                <a:latin typeface="+mn-lt"/>
                <a:cs typeface="Times New Roman"/>
              </a:rPr>
              <a:t> </a:t>
            </a:r>
            <a:r>
              <a:rPr lang="en-US" sz="1200" dirty="0">
                <a:latin typeface="+mn-lt"/>
                <a:cs typeface="Times New Roman"/>
              </a:rPr>
              <a:t>diagnosis</a:t>
            </a:r>
            <a:r>
              <a:rPr lang="en-US" sz="1200" spc="-7" dirty="0">
                <a:latin typeface="+mn-lt"/>
                <a:cs typeface="Times New Roman"/>
              </a:rPr>
              <a:t> associated </a:t>
            </a:r>
            <a:r>
              <a:rPr lang="en-US" sz="1200" dirty="0">
                <a:latin typeface="+mn-lt"/>
                <a:cs typeface="Times New Roman"/>
              </a:rPr>
              <a:t>with</a:t>
            </a:r>
            <a:r>
              <a:rPr lang="en-US" sz="1200" spc="-14"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condition.</a:t>
            </a:r>
            <a:r>
              <a:rPr lang="en-US" sz="1200" spc="-10" dirty="0">
                <a:latin typeface="+mn-lt"/>
                <a:cs typeface="Times New Roman"/>
              </a:rPr>
              <a:t> </a:t>
            </a:r>
            <a:r>
              <a:rPr lang="en-US" sz="1200" dirty="0">
                <a:latin typeface="+mn-lt"/>
                <a:cs typeface="Times New Roman"/>
              </a:rPr>
              <a:t>Both</a:t>
            </a:r>
            <a:r>
              <a:rPr lang="en-US" sz="1200" spc="-7" dirty="0">
                <a:latin typeface="+mn-lt"/>
                <a:cs typeface="Times New Roman"/>
              </a:rPr>
              <a:t> </a:t>
            </a:r>
            <a:r>
              <a:rPr lang="en-US" sz="1200" dirty="0">
                <a:latin typeface="+mn-lt"/>
                <a:cs typeface="Times New Roman"/>
              </a:rPr>
              <a:t>provide</a:t>
            </a:r>
            <a:r>
              <a:rPr lang="en-US" sz="1200" spc="-3" dirty="0">
                <a:latin typeface="+mn-lt"/>
                <a:cs typeface="Times New Roman"/>
              </a:rPr>
              <a:t> </a:t>
            </a:r>
            <a:r>
              <a:rPr lang="en-US" sz="1200" dirty="0">
                <a:latin typeface="+mn-lt"/>
                <a:cs typeface="Times New Roman"/>
              </a:rPr>
              <a:t>evidence</a:t>
            </a:r>
            <a:r>
              <a:rPr lang="en-US" sz="1200" spc="-3"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nation’s</a:t>
            </a:r>
            <a:r>
              <a:rPr lang="en-US" sz="1200" spc="-3" dirty="0">
                <a:latin typeface="+mn-lt"/>
                <a:cs typeface="Times New Roman"/>
              </a:rPr>
              <a:t> </a:t>
            </a:r>
            <a:r>
              <a:rPr lang="en-US" sz="1200" dirty="0">
                <a:latin typeface="+mn-lt"/>
                <a:cs typeface="Times New Roman"/>
              </a:rPr>
              <a:t>investments</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spc="-7" dirty="0">
                <a:latin typeface="+mn-lt"/>
                <a:cs typeface="Times New Roman"/>
              </a:rPr>
              <a:t>healthcare </a:t>
            </a:r>
            <a:r>
              <a:rPr lang="en-US" sz="1200" dirty="0">
                <a:latin typeface="+mn-lt"/>
                <a:cs typeface="Times New Roman"/>
              </a:rPr>
              <a:t>delivery</a:t>
            </a:r>
            <a:r>
              <a:rPr lang="en-US" sz="1200" spc="-10" dirty="0">
                <a:latin typeface="+mn-lt"/>
                <a:cs typeface="Times New Roman"/>
              </a:rPr>
              <a:t> </a:t>
            </a:r>
            <a:r>
              <a:rPr lang="en-US" sz="1200" dirty="0">
                <a:latin typeface="+mn-lt"/>
                <a:cs typeface="Times New Roman"/>
              </a:rPr>
              <a:t>have</a:t>
            </a:r>
            <a:r>
              <a:rPr lang="en-US" sz="1200" spc="-3" dirty="0">
                <a:latin typeface="+mn-lt"/>
                <a:cs typeface="Times New Roman"/>
              </a:rPr>
              <a:t> </a:t>
            </a:r>
            <a:r>
              <a:rPr lang="en-US" sz="1200" dirty="0">
                <a:latin typeface="+mn-lt"/>
                <a:cs typeface="Times New Roman"/>
              </a:rPr>
              <a:t>yielded</a:t>
            </a:r>
            <a:r>
              <a:rPr lang="en-US" sz="1200" spc="-7" dirty="0">
                <a:latin typeface="+mn-lt"/>
                <a:cs typeface="Times New Roman"/>
              </a:rPr>
              <a:t> </a:t>
            </a:r>
            <a:r>
              <a:rPr lang="en-US" sz="1200" dirty="0">
                <a:latin typeface="+mn-lt"/>
                <a:cs typeface="Times New Roman"/>
              </a:rPr>
              <a:t>benefits</a:t>
            </a:r>
            <a:r>
              <a:rPr lang="en-US" sz="1200" spc="-3" dirty="0">
                <a:latin typeface="+mn-lt"/>
                <a:cs typeface="Times New Roman"/>
              </a:rPr>
              <a:t> </a:t>
            </a:r>
            <a:r>
              <a:rPr lang="en-US" sz="1200" dirty="0">
                <a:latin typeface="+mn-lt"/>
                <a:cs typeface="Times New Roman"/>
              </a:rPr>
              <a:t>for</a:t>
            </a:r>
            <a:r>
              <a:rPr lang="en-US" sz="1200" spc="-10"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adolescents,</a:t>
            </a:r>
            <a:r>
              <a:rPr lang="en-US" sz="1200" spc="-7"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possible</a:t>
            </a:r>
            <a:r>
              <a:rPr lang="en-US" sz="1200" spc="-7" dirty="0">
                <a:latin typeface="+mn-lt"/>
                <a:cs typeface="Times New Roman"/>
              </a:rPr>
              <a:t> </a:t>
            </a:r>
            <a:r>
              <a:rPr lang="en-US" sz="1200" dirty="0">
                <a:latin typeface="+mn-lt"/>
                <a:cs typeface="Times New Roman"/>
              </a:rPr>
              <a:t>downstream</a:t>
            </a:r>
            <a:r>
              <a:rPr lang="en-US" sz="1200" spc="-7" dirty="0">
                <a:latin typeface="+mn-lt"/>
                <a:cs typeface="Times New Roman"/>
              </a:rPr>
              <a:t> benefits</a:t>
            </a:r>
            <a:r>
              <a:rPr lang="en-US" sz="1200" spc="341" dirty="0">
                <a:latin typeface="+mn-lt"/>
                <a:cs typeface="Times New Roman"/>
              </a:rPr>
              <a:t> </a:t>
            </a:r>
            <a:r>
              <a:rPr lang="en-US" sz="1200" dirty="0">
                <a:latin typeface="+mn-lt"/>
                <a:cs typeface="Times New Roman"/>
              </a:rPr>
              <a:t>on</a:t>
            </a:r>
            <a:r>
              <a:rPr lang="en-US" sz="1200" spc="-10" dirty="0">
                <a:latin typeface="+mn-lt"/>
                <a:cs typeface="Times New Roman"/>
              </a:rPr>
              <a:t> </a:t>
            </a:r>
            <a:r>
              <a:rPr lang="en-US" sz="1200" dirty="0">
                <a:latin typeface="+mn-lt"/>
                <a:cs typeface="Times New Roman"/>
              </a:rPr>
              <a:t>certain</a:t>
            </a:r>
            <a:r>
              <a:rPr lang="en-US" sz="1200" spc="-3" dirty="0">
                <a:latin typeface="+mn-lt"/>
                <a:cs typeface="Times New Roman"/>
              </a:rPr>
              <a:t> </a:t>
            </a:r>
            <a:r>
              <a:rPr lang="en-US" sz="1200" dirty="0">
                <a:latin typeface="+mn-lt"/>
                <a:cs typeface="Times New Roman"/>
              </a:rPr>
              <a:t>measures</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younger</a:t>
            </a:r>
            <a:r>
              <a:rPr lang="en-US" sz="1200" spc="-3" dirty="0">
                <a:latin typeface="+mn-lt"/>
                <a:cs typeface="Times New Roman"/>
              </a:rPr>
              <a:t> </a:t>
            </a:r>
            <a:r>
              <a:rPr lang="en-US" sz="1200" dirty="0">
                <a:latin typeface="+mn-lt"/>
                <a:cs typeface="Times New Roman"/>
              </a:rPr>
              <a:t>adults.</a:t>
            </a:r>
            <a:r>
              <a:rPr lang="en-US" sz="1200" spc="-3" dirty="0">
                <a:latin typeface="+mn-lt"/>
                <a:cs typeface="Times New Roman"/>
              </a:rPr>
              <a:t> </a:t>
            </a:r>
            <a:r>
              <a:rPr lang="en-US" sz="1200" dirty="0">
                <a:latin typeface="+mn-lt"/>
                <a:cs typeface="Times New Roman"/>
              </a:rPr>
              <a:t>They</a:t>
            </a:r>
            <a:r>
              <a:rPr lang="en-US" sz="1200" spc="-3" dirty="0">
                <a:latin typeface="+mn-lt"/>
                <a:cs typeface="Times New Roman"/>
              </a:rPr>
              <a:t> </a:t>
            </a:r>
            <a:r>
              <a:rPr lang="en-US" sz="1200" dirty="0">
                <a:latin typeface="+mn-lt"/>
                <a:cs typeface="Times New Roman"/>
              </a:rPr>
              <a:t>also</a:t>
            </a:r>
            <a:r>
              <a:rPr lang="en-US" sz="1200" spc="-7" dirty="0">
                <a:latin typeface="+mn-lt"/>
                <a:cs typeface="Times New Roman"/>
              </a:rPr>
              <a:t> </a:t>
            </a:r>
            <a:r>
              <a:rPr lang="en-US" sz="1200" dirty="0">
                <a:latin typeface="+mn-lt"/>
                <a:cs typeface="Times New Roman"/>
              </a:rPr>
              <a:t>indicate</a:t>
            </a:r>
            <a:r>
              <a:rPr lang="en-US" sz="1200" spc="-3" dirty="0">
                <a:latin typeface="+mn-lt"/>
                <a:cs typeface="Times New Roman"/>
              </a:rPr>
              <a:t> </a:t>
            </a:r>
            <a:r>
              <a:rPr lang="en-US" sz="1200" dirty="0">
                <a:latin typeface="+mn-lt"/>
                <a:cs typeface="Times New Roman"/>
              </a:rPr>
              <a:t>little</a:t>
            </a:r>
            <a:r>
              <a:rPr lang="en-US" sz="1200" spc="-3"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dirty="0">
                <a:latin typeface="+mn-lt"/>
                <a:cs typeface="Times New Roman"/>
              </a:rPr>
              <a:t>no</a:t>
            </a:r>
            <a:r>
              <a:rPr lang="en-US" sz="1200" spc="-3" dirty="0">
                <a:latin typeface="+mn-lt"/>
                <a:cs typeface="Times New Roman"/>
              </a:rPr>
              <a:t> </a:t>
            </a:r>
            <a:r>
              <a:rPr lang="en-US" sz="1200" dirty="0">
                <a:latin typeface="+mn-lt"/>
                <a:cs typeface="Times New Roman"/>
              </a:rPr>
              <a:t>improvement</a:t>
            </a:r>
            <a:r>
              <a:rPr lang="en-US" sz="1200" spc="-7"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oral </a:t>
            </a:r>
            <a:r>
              <a:rPr lang="en-US" sz="1200" spc="-7" dirty="0">
                <a:latin typeface="+mn-lt"/>
                <a:cs typeface="Times New Roman"/>
              </a:rPr>
              <a:t>health </a:t>
            </a:r>
            <a:r>
              <a:rPr lang="en-US" sz="1200" dirty="0">
                <a:latin typeface="+mn-lt"/>
                <a:cs typeface="Times New Roman"/>
              </a:rPr>
              <a:t>outcomes</a:t>
            </a:r>
            <a:r>
              <a:rPr lang="en-US" sz="1200" spc="-10"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older</a:t>
            </a:r>
            <a:r>
              <a:rPr lang="en-US" sz="1200" spc="-3" dirty="0">
                <a:latin typeface="+mn-lt"/>
                <a:cs typeface="Times New Roman"/>
              </a:rPr>
              <a:t> </a:t>
            </a:r>
            <a:r>
              <a:rPr lang="en-US" sz="1200" spc="-7" dirty="0">
                <a:latin typeface="+mn-lt"/>
                <a:cs typeface="Times New Roman"/>
              </a:rPr>
              <a:t>adults.</a:t>
            </a:r>
          </a:p>
          <a:p>
            <a:pPr marL="182880" marR="38099" lvl="0" indent="-182880" algn="l" defTabSz="914400" rtl="0" eaLnBrk="1" fontAlgn="auto" latinLnBrk="0" hangingPunct="1">
              <a:buClrTx/>
              <a:buSzTx/>
              <a:buFont typeface="Arial" panose="020B0604020202020204" pitchFamily="34" charset="0"/>
              <a:buChar char="•"/>
              <a:tabLst/>
              <a:defRPr/>
            </a:pPr>
            <a:r>
              <a:rPr lang="en-US" sz="1200" dirty="0">
                <a:latin typeface="+mn-lt"/>
                <a:cs typeface="Times New Roman"/>
              </a:rPr>
              <a:t>Figure</a:t>
            </a:r>
            <a:r>
              <a:rPr lang="en-US" sz="1200" spc="-14" dirty="0">
                <a:latin typeface="+mn-lt"/>
                <a:cs typeface="Times New Roman"/>
              </a:rPr>
              <a:t> </a:t>
            </a:r>
            <a:r>
              <a:rPr lang="en-US" sz="1200" dirty="0">
                <a:latin typeface="+mn-lt"/>
                <a:cs typeface="Times New Roman"/>
              </a:rPr>
              <a:t>1</a:t>
            </a:r>
            <a:r>
              <a:rPr lang="en-US" sz="1200" spc="-7" dirty="0">
                <a:latin typeface="+mn-lt"/>
                <a:cs typeface="Times New Roman"/>
              </a:rPr>
              <a:t> </a:t>
            </a:r>
            <a:r>
              <a:rPr lang="en-US" sz="1200" dirty="0">
                <a:latin typeface="+mn-lt"/>
                <a:cs typeface="Times New Roman"/>
              </a:rPr>
              <a:t>shows</a:t>
            </a:r>
            <a:r>
              <a:rPr lang="en-US" sz="1200" spc="-3"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7"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children</a:t>
            </a:r>
            <a:r>
              <a:rPr lang="en-US" sz="1200" spc="-7"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untreated</a:t>
            </a:r>
            <a:r>
              <a:rPr lang="en-US" sz="1200" spc="-14"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caries</a:t>
            </a:r>
            <a:r>
              <a:rPr lang="en-US" sz="1200" spc="-7" dirty="0">
                <a:latin typeface="+mn-lt"/>
                <a:cs typeface="Times New Roman"/>
              </a:rPr>
              <a:t> </a:t>
            </a:r>
            <a:r>
              <a:rPr lang="en-US" sz="1200" dirty="0">
                <a:latin typeface="+mn-lt"/>
                <a:cs typeface="Times New Roman"/>
              </a:rPr>
              <a:t>has</a:t>
            </a:r>
            <a:r>
              <a:rPr lang="en-US" sz="1200" spc="-7" dirty="0">
                <a:latin typeface="+mn-lt"/>
                <a:cs typeface="Times New Roman"/>
              </a:rPr>
              <a:t> </a:t>
            </a:r>
            <a:r>
              <a:rPr lang="en-US" sz="1200" dirty="0">
                <a:latin typeface="+mn-lt"/>
                <a:cs typeface="Times New Roman"/>
              </a:rPr>
              <a:t>decreased</a:t>
            </a:r>
            <a:r>
              <a:rPr lang="en-US" sz="1200" spc="-3" dirty="0">
                <a:latin typeface="+mn-lt"/>
                <a:cs typeface="Times New Roman"/>
              </a:rPr>
              <a:t> </a:t>
            </a:r>
            <a:r>
              <a:rPr lang="en-US" sz="1200" spc="-7" dirty="0">
                <a:latin typeface="+mn-lt"/>
                <a:cs typeface="Times New Roman"/>
              </a:rPr>
              <a:t>steadily </a:t>
            </a:r>
            <a:r>
              <a:rPr lang="en-US" sz="1200" dirty="0">
                <a:latin typeface="+mn-lt"/>
                <a:cs typeface="Times New Roman"/>
              </a:rPr>
              <a:t>since</a:t>
            </a:r>
            <a:r>
              <a:rPr lang="en-US" sz="1200" spc="-3"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dirty="0">
                <a:latin typeface="+mn-lt"/>
                <a:cs typeface="Times New Roman"/>
              </a:rPr>
              <a:t>least</a:t>
            </a:r>
            <a:r>
              <a:rPr lang="en-US" sz="1200" spc="-7" dirty="0">
                <a:latin typeface="+mn-lt"/>
                <a:cs typeface="Times New Roman"/>
              </a:rPr>
              <a:t> </a:t>
            </a:r>
            <a:r>
              <a:rPr lang="en-US" sz="1200" dirty="0">
                <a:latin typeface="+mn-lt"/>
                <a:cs typeface="Times New Roman"/>
              </a:rPr>
              <a:t>2001,</a:t>
            </a:r>
            <a:r>
              <a:rPr lang="en-US" sz="1200" spc="-3" dirty="0">
                <a:latin typeface="+mn-lt"/>
                <a:cs typeface="Times New Roman"/>
              </a:rPr>
              <a:t> </a:t>
            </a:r>
            <a:r>
              <a:rPr lang="en-US" sz="1200" dirty="0">
                <a:latin typeface="+mn-lt"/>
                <a:cs typeface="Times New Roman"/>
              </a:rPr>
              <a:t>while</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adults</a:t>
            </a:r>
            <a:r>
              <a:rPr lang="en-US" sz="1200" spc="-10" dirty="0">
                <a:latin typeface="+mn-lt"/>
                <a:cs typeface="Times New Roman"/>
              </a:rPr>
              <a:t> </a:t>
            </a:r>
            <a:r>
              <a:rPr lang="en-US" sz="1200" dirty="0">
                <a:latin typeface="+mn-lt"/>
                <a:cs typeface="Times New Roman"/>
              </a:rPr>
              <a:t>with untreated</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caries</a:t>
            </a:r>
            <a:r>
              <a:rPr lang="en-US" sz="1200" spc="-3" dirty="0">
                <a:latin typeface="+mn-lt"/>
                <a:cs typeface="Times New Roman"/>
              </a:rPr>
              <a:t> </a:t>
            </a:r>
            <a:r>
              <a:rPr lang="en-US" sz="1200" dirty="0">
                <a:latin typeface="+mn-lt"/>
                <a:cs typeface="Times New Roman"/>
              </a:rPr>
              <a:t>has</a:t>
            </a:r>
            <a:r>
              <a:rPr lang="en-US" sz="1200" spc="-3" dirty="0">
                <a:latin typeface="+mn-lt"/>
                <a:cs typeface="Times New Roman"/>
              </a:rPr>
              <a:t> </a:t>
            </a:r>
            <a:r>
              <a:rPr lang="en-US" sz="1200" spc="-7" dirty="0">
                <a:latin typeface="+mn-lt"/>
                <a:cs typeface="Times New Roman"/>
              </a:rPr>
              <a:t>remained </a:t>
            </a:r>
            <a:r>
              <a:rPr lang="en-US" sz="1200" dirty="0">
                <a:latin typeface="+mn-lt"/>
                <a:cs typeface="Times New Roman"/>
              </a:rPr>
              <a:t>relatively</a:t>
            </a:r>
            <a:r>
              <a:rPr lang="en-US" sz="1200" spc="-7" dirty="0">
                <a:latin typeface="+mn-lt"/>
                <a:cs typeface="Times New Roman"/>
              </a:rPr>
              <a:t> </a:t>
            </a:r>
            <a:r>
              <a:rPr lang="en-US" sz="1200" dirty="0">
                <a:latin typeface="+mn-lt"/>
                <a:cs typeface="Times New Roman"/>
              </a:rPr>
              <a:t>unchanged</a:t>
            </a:r>
            <a:r>
              <a:rPr lang="en-US" sz="1200" spc="-3" dirty="0">
                <a:latin typeface="+mn-lt"/>
                <a:cs typeface="Times New Roman"/>
              </a:rPr>
              <a:t> </a:t>
            </a:r>
            <a:r>
              <a:rPr lang="en-US" sz="1200" dirty="0">
                <a:latin typeface="+mn-lt"/>
                <a:cs typeface="Times New Roman"/>
              </a:rPr>
              <a:t>during</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same</a:t>
            </a:r>
            <a:r>
              <a:rPr lang="en-US" sz="1200" spc="-7" dirty="0">
                <a:latin typeface="+mn-lt"/>
                <a:cs typeface="Times New Roman"/>
              </a:rPr>
              <a:t> </a:t>
            </a:r>
            <a:r>
              <a:rPr lang="en-US" sz="1200" dirty="0">
                <a:latin typeface="+mn-lt"/>
                <a:cs typeface="Times New Roman"/>
              </a:rPr>
              <a:t>time. The</a:t>
            </a:r>
            <a:r>
              <a:rPr lang="en-US" sz="1200" spc="-17" dirty="0">
                <a:latin typeface="+mn-lt"/>
                <a:cs typeface="Times New Roman"/>
              </a:rPr>
              <a:t> </a:t>
            </a:r>
            <a:r>
              <a:rPr lang="en-US" sz="1200" i="1" dirty="0">
                <a:latin typeface="+mn-lt"/>
                <a:cs typeface="Times New Roman"/>
              </a:rPr>
              <a:t>National</a:t>
            </a:r>
            <a:r>
              <a:rPr lang="en-US" sz="1200" i="1" spc="-24" dirty="0">
                <a:latin typeface="+mn-lt"/>
                <a:cs typeface="Times New Roman"/>
              </a:rPr>
              <a:t> </a:t>
            </a:r>
            <a:r>
              <a:rPr lang="en-US" sz="1200" i="1" dirty="0">
                <a:latin typeface="+mn-lt"/>
                <a:cs typeface="Times New Roman"/>
              </a:rPr>
              <a:t>Healthcare</a:t>
            </a:r>
            <a:r>
              <a:rPr lang="en-US" sz="1200" i="1" spc="-14" dirty="0">
                <a:latin typeface="+mn-lt"/>
                <a:cs typeface="Times New Roman"/>
              </a:rPr>
              <a:t> </a:t>
            </a:r>
            <a:r>
              <a:rPr lang="en-US" sz="1200" i="1" dirty="0">
                <a:latin typeface="+mn-lt"/>
                <a:cs typeface="Times New Roman"/>
              </a:rPr>
              <a:t>Quality</a:t>
            </a:r>
            <a:r>
              <a:rPr lang="en-US" sz="1200" i="1" spc="-14" dirty="0">
                <a:latin typeface="+mn-lt"/>
                <a:cs typeface="Times New Roman"/>
              </a:rPr>
              <a:t> </a:t>
            </a:r>
            <a:r>
              <a:rPr lang="en-US" sz="1200" i="1" dirty="0">
                <a:latin typeface="+mn-lt"/>
                <a:cs typeface="Times New Roman"/>
              </a:rPr>
              <a:t>and</a:t>
            </a:r>
            <a:r>
              <a:rPr lang="en-US" sz="1200" i="1" spc="-14" dirty="0">
                <a:latin typeface="+mn-lt"/>
                <a:cs typeface="Times New Roman"/>
              </a:rPr>
              <a:t> </a:t>
            </a:r>
            <a:r>
              <a:rPr lang="en-US" sz="1200" i="1" dirty="0">
                <a:latin typeface="+mn-lt"/>
                <a:cs typeface="Times New Roman"/>
              </a:rPr>
              <a:t>Disparities</a:t>
            </a:r>
            <a:r>
              <a:rPr lang="en-US" sz="1200" i="1" spc="-14" dirty="0">
                <a:latin typeface="+mn-lt"/>
                <a:cs typeface="Times New Roman"/>
              </a:rPr>
              <a:t> </a:t>
            </a:r>
            <a:r>
              <a:rPr lang="en-US" sz="1200" i="1" dirty="0">
                <a:latin typeface="+mn-lt"/>
                <a:cs typeface="Times New Roman"/>
              </a:rPr>
              <a:t>Report</a:t>
            </a:r>
            <a:r>
              <a:rPr lang="en-US" sz="1200" i="1" spc="-17" dirty="0">
                <a:latin typeface="+mn-lt"/>
                <a:cs typeface="Times New Roman"/>
              </a:rPr>
              <a:t> </a:t>
            </a:r>
            <a:r>
              <a:rPr lang="en-US" sz="1200" dirty="0">
                <a:latin typeface="+mn-lt"/>
                <a:cs typeface="Times New Roman"/>
              </a:rPr>
              <a:t>(NHQDR)</a:t>
            </a:r>
            <a:r>
              <a:rPr lang="en-US" sz="1200" spc="-17" dirty="0">
                <a:latin typeface="+mn-lt"/>
                <a:cs typeface="Times New Roman"/>
              </a:rPr>
              <a:t> </a:t>
            </a:r>
            <a:r>
              <a:rPr lang="en-US" sz="1200" dirty="0">
                <a:latin typeface="+mn-lt"/>
                <a:cs typeface="Times New Roman"/>
              </a:rPr>
              <a:t>has</a:t>
            </a:r>
            <a:r>
              <a:rPr lang="en-US" sz="1200" spc="-10" dirty="0">
                <a:latin typeface="+mn-lt"/>
                <a:cs typeface="Times New Roman"/>
              </a:rPr>
              <a:t> </a:t>
            </a:r>
            <a:r>
              <a:rPr lang="en-US" sz="1200" dirty="0">
                <a:latin typeface="+mn-lt"/>
                <a:cs typeface="Times New Roman"/>
              </a:rPr>
              <a:t>traditionally</a:t>
            </a:r>
            <a:r>
              <a:rPr lang="en-US" sz="1200" spc="-17" dirty="0">
                <a:latin typeface="+mn-lt"/>
                <a:cs typeface="Times New Roman"/>
              </a:rPr>
              <a:t> </a:t>
            </a:r>
            <a:r>
              <a:rPr lang="en-US" sz="1200" dirty="0">
                <a:latin typeface="+mn-lt"/>
                <a:cs typeface="Times New Roman"/>
              </a:rPr>
              <a:t>reported</a:t>
            </a:r>
            <a:r>
              <a:rPr lang="en-US" sz="1200" spc="-14" dirty="0">
                <a:latin typeface="+mn-lt"/>
                <a:cs typeface="Times New Roman"/>
              </a:rPr>
              <a:t> </a:t>
            </a:r>
            <a:r>
              <a:rPr lang="en-US" sz="1200" dirty="0">
                <a:latin typeface="+mn-lt"/>
                <a:cs typeface="Times New Roman"/>
              </a:rPr>
              <a:t>data</a:t>
            </a:r>
            <a:r>
              <a:rPr lang="en-US" sz="1200" spc="-14"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spc="-7" dirty="0">
                <a:latin typeface="+mn-lt"/>
                <a:cs typeface="Times New Roman"/>
              </a:rPr>
              <a:t>“Children </a:t>
            </a:r>
            <a:r>
              <a:rPr lang="en-US" sz="1200" dirty="0">
                <a:latin typeface="+mn-lt"/>
                <a:cs typeface="Times New Roman"/>
              </a:rPr>
              <a:t>ages</a:t>
            </a:r>
            <a:r>
              <a:rPr lang="en-US" sz="1200" spc="-20" dirty="0">
                <a:latin typeface="+mn-lt"/>
                <a:cs typeface="Times New Roman"/>
              </a:rPr>
              <a:t> </a:t>
            </a:r>
            <a:r>
              <a:rPr lang="en-US" sz="1200" spc="-7" dirty="0">
                <a:latin typeface="+mn-lt"/>
                <a:cs typeface="Times New Roman"/>
              </a:rPr>
              <a:t>5-</a:t>
            </a:r>
            <a:r>
              <a:rPr lang="en-US" sz="1200" dirty="0">
                <a:latin typeface="+mn-lt"/>
                <a:cs typeface="Times New Roman"/>
              </a:rPr>
              <a:t>7</a:t>
            </a:r>
            <a:r>
              <a:rPr lang="en-US" sz="1200" spc="-14" dirty="0">
                <a:latin typeface="+mn-lt"/>
                <a:cs typeface="Times New Roman"/>
              </a:rPr>
              <a:t> </a:t>
            </a:r>
            <a:r>
              <a:rPr lang="en-US" sz="1200" dirty="0">
                <a:latin typeface="+mn-lt"/>
                <a:cs typeface="Times New Roman"/>
              </a:rPr>
              <a:t>years</a:t>
            </a:r>
            <a:r>
              <a:rPr lang="en-US" sz="1200" spc="-14" dirty="0">
                <a:latin typeface="+mn-lt"/>
                <a:cs typeface="Times New Roman"/>
              </a:rPr>
              <a:t> </a:t>
            </a:r>
            <a:r>
              <a:rPr lang="en-US" sz="1200" dirty="0">
                <a:latin typeface="+mn-lt"/>
                <a:cs typeface="Times New Roman"/>
              </a:rPr>
              <a:t>with</a:t>
            </a:r>
            <a:r>
              <a:rPr lang="en-US" sz="1200" spc="-14" dirty="0">
                <a:latin typeface="+mn-lt"/>
                <a:cs typeface="Times New Roman"/>
              </a:rPr>
              <a:t> </a:t>
            </a:r>
            <a:r>
              <a:rPr lang="en-US" sz="1200" dirty="0">
                <a:latin typeface="+mn-lt"/>
                <a:cs typeface="Times New Roman"/>
              </a:rPr>
              <a:t>untreated</a:t>
            </a:r>
            <a:r>
              <a:rPr lang="en-US" sz="1200" spc="-14" dirty="0">
                <a:latin typeface="+mn-lt"/>
                <a:cs typeface="Times New Roman"/>
              </a:rPr>
              <a:t> </a:t>
            </a:r>
            <a:r>
              <a:rPr lang="en-US" sz="1200" dirty="0">
                <a:latin typeface="+mn-lt"/>
                <a:cs typeface="Times New Roman"/>
              </a:rPr>
              <a:t>dental</a:t>
            </a:r>
            <a:r>
              <a:rPr lang="en-US" sz="1200" spc="-14" dirty="0">
                <a:latin typeface="+mn-lt"/>
                <a:cs typeface="Times New Roman"/>
              </a:rPr>
              <a:t> </a:t>
            </a:r>
            <a:r>
              <a:rPr lang="en-US" sz="1200" dirty="0">
                <a:latin typeface="+mn-lt"/>
                <a:cs typeface="Times New Roman"/>
              </a:rPr>
              <a:t>caries”</a:t>
            </a:r>
            <a:r>
              <a:rPr lang="en-US" sz="1200" spc="-14" dirty="0">
                <a:latin typeface="+mn-lt"/>
                <a:cs typeface="Times New Roman"/>
              </a:rPr>
              <a:t> </a:t>
            </a:r>
            <a:r>
              <a:rPr lang="en-US" sz="1200" dirty="0">
                <a:latin typeface="+mn-lt"/>
                <a:cs typeface="Times New Roman"/>
              </a:rPr>
              <a:t>but</a:t>
            </a:r>
            <a:r>
              <a:rPr lang="en-US" sz="1200" spc="-14" dirty="0">
                <a:latin typeface="+mn-lt"/>
                <a:cs typeface="Times New Roman"/>
              </a:rPr>
              <a:t> </a:t>
            </a:r>
            <a:r>
              <a:rPr lang="en-US" sz="1200" dirty="0">
                <a:latin typeface="+mn-lt"/>
                <a:cs typeface="Times New Roman"/>
              </a:rPr>
              <a:t>not</a:t>
            </a:r>
            <a:r>
              <a:rPr lang="en-US" sz="1200" spc="-14" dirty="0">
                <a:latin typeface="+mn-lt"/>
                <a:cs typeface="Times New Roman"/>
              </a:rPr>
              <a:t> </a:t>
            </a:r>
            <a:r>
              <a:rPr lang="en-US" sz="1200" dirty="0">
                <a:latin typeface="+mn-lt"/>
                <a:cs typeface="Times New Roman"/>
              </a:rPr>
              <a:t>a</a:t>
            </a:r>
            <a:r>
              <a:rPr lang="en-US" sz="1200" spc="-10" dirty="0">
                <a:latin typeface="+mn-lt"/>
                <a:cs typeface="Times New Roman"/>
              </a:rPr>
              <a:t> </a:t>
            </a:r>
            <a:r>
              <a:rPr lang="en-US" sz="1200" dirty="0">
                <a:latin typeface="+mn-lt"/>
                <a:cs typeface="Times New Roman"/>
              </a:rPr>
              <a:t>similar</a:t>
            </a:r>
            <a:r>
              <a:rPr lang="en-US" sz="1200" spc="-10" dirty="0">
                <a:latin typeface="+mn-lt"/>
                <a:cs typeface="Times New Roman"/>
              </a:rPr>
              <a:t> </a:t>
            </a:r>
            <a:r>
              <a:rPr lang="en-US" sz="1200" dirty="0">
                <a:latin typeface="+mn-lt"/>
                <a:cs typeface="Times New Roman"/>
              </a:rPr>
              <a:t>measure</a:t>
            </a:r>
            <a:r>
              <a:rPr lang="en-US" sz="1200" spc="-10"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adults.</a:t>
            </a:r>
            <a:r>
              <a:rPr lang="en-US" sz="1200" spc="-14" dirty="0">
                <a:latin typeface="+mn-lt"/>
                <a:cs typeface="Times New Roman"/>
              </a:rPr>
              <a:t> </a:t>
            </a:r>
            <a:r>
              <a:rPr lang="en-US" sz="1200" dirty="0">
                <a:latin typeface="+mn-lt"/>
                <a:cs typeface="Times New Roman"/>
              </a:rPr>
              <a:t>Thus,</a:t>
            </a:r>
            <a:r>
              <a:rPr lang="en-US" sz="1200" spc="-10" dirty="0">
                <a:latin typeface="+mn-lt"/>
                <a:cs typeface="Times New Roman"/>
              </a:rPr>
              <a:t> </a:t>
            </a:r>
            <a:r>
              <a:rPr lang="en-US" sz="1200" dirty="0">
                <a:latin typeface="+mn-lt"/>
                <a:cs typeface="Times New Roman"/>
              </a:rPr>
              <a:t>this</a:t>
            </a:r>
            <a:r>
              <a:rPr lang="en-US" sz="1200" spc="-10" dirty="0">
                <a:latin typeface="+mn-lt"/>
                <a:cs typeface="Times New Roman"/>
              </a:rPr>
              <a:t> </a:t>
            </a:r>
            <a:r>
              <a:rPr lang="en-US" sz="1200" dirty="0">
                <a:latin typeface="+mn-lt"/>
                <a:cs typeface="Times New Roman"/>
              </a:rPr>
              <a:t>Special</a:t>
            </a:r>
            <a:r>
              <a:rPr lang="en-US" sz="1200" spc="-14" dirty="0">
                <a:latin typeface="+mn-lt"/>
                <a:cs typeface="Times New Roman"/>
              </a:rPr>
              <a:t> </a:t>
            </a:r>
            <a:r>
              <a:rPr lang="en-US" sz="1200" dirty="0">
                <a:latin typeface="+mn-lt"/>
                <a:cs typeface="Times New Roman"/>
              </a:rPr>
              <a:t>Emphasis</a:t>
            </a:r>
            <a:r>
              <a:rPr lang="en-US" sz="1200" spc="-7" dirty="0">
                <a:latin typeface="+mn-lt"/>
                <a:cs typeface="Times New Roman"/>
              </a:rPr>
              <a:t> Topic </a:t>
            </a:r>
            <a:r>
              <a:rPr lang="en-US" sz="1200" dirty="0">
                <a:latin typeface="+mn-lt"/>
                <a:cs typeface="Times New Roman"/>
              </a:rPr>
              <a:t>examines</a:t>
            </a:r>
            <a:r>
              <a:rPr lang="en-US" sz="1200" spc="-24" dirty="0">
                <a:latin typeface="+mn-lt"/>
                <a:cs typeface="Times New Roman"/>
              </a:rPr>
              <a:t> </a:t>
            </a:r>
            <a:r>
              <a:rPr lang="en-US" sz="1200" dirty="0">
                <a:latin typeface="+mn-lt"/>
                <a:cs typeface="Times New Roman"/>
              </a:rPr>
              <a:t>data</a:t>
            </a:r>
            <a:r>
              <a:rPr lang="en-US" sz="1200" spc="-14" dirty="0">
                <a:latin typeface="+mn-lt"/>
                <a:cs typeface="Times New Roman"/>
              </a:rPr>
              <a:t> </a:t>
            </a:r>
            <a:r>
              <a:rPr lang="en-US" sz="1200" dirty="0">
                <a:latin typeface="+mn-lt"/>
                <a:cs typeface="Times New Roman"/>
              </a:rPr>
              <a:t>originally</a:t>
            </a:r>
            <a:r>
              <a:rPr lang="en-US" sz="1200" spc="-17" dirty="0">
                <a:latin typeface="+mn-lt"/>
                <a:cs typeface="Times New Roman"/>
              </a:rPr>
              <a:t> </a:t>
            </a:r>
            <a:r>
              <a:rPr lang="en-US" sz="1200" dirty="0">
                <a:latin typeface="+mn-lt"/>
                <a:cs typeface="Times New Roman"/>
              </a:rPr>
              <a:t>reported</a:t>
            </a:r>
            <a:r>
              <a:rPr lang="en-US" sz="1200" spc="-7"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Table</a:t>
            </a:r>
            <a:r>
              <a:rPr lang="en-US" sz="1200" spc="-17" dirty="0">
                <a:latin typeface="+mn-lt"/>
                <a:cs typeface="Times New Roman"/>
              </a:rPr>
              <a:t> </a:t>
            </a:r>
            <a:r>
              <a:rPr lang="en-US" sz="1200" dirty="0">
                <a:latin typeface="+mn-lt"/>
                <a:cs typeface="Times New Roman"/>
              </a:rPr>
              <a:t>28</a:t>
            </a:r>
            <a:r>
              <a:rPr lang="en-US" sz="1200" spc="-14" dirty="0">
                <a:latin typeface="+mn-lt"/>
                <a:cs typeface="Times New Roman"/>
              </a:rPr>
              <a:t> </a:t>
            </a:r>
            <a:r>
              <a:rPr lang="en-US" sz="1200" dirty="0">
                <a:latin typeface="+mn-lt"/>
                <a:cs typeface="Times New Roman"/>
              </a:rPr>
              <a:t>of</a:t>
            </a:r>
            <a:r>
              <a:rPr lang="en-US" sz="1200" spc="-17" dirty="0">
                <a:latin typeface="+mn-lt"/>
                <a:cs typeface="Times New Roman"/>
              </a:rPr>
              <a:t> </a:t>
            </a:r>
            <a:r>
              <a:rPr lang="en-US" sz="1200" i="1" u="sng" dirty="0">
                <a:solidFill>
                  <a:srgbClr val="944F71"/>
                </a:solidFill>
                <a:uFill>
                  <a:solidFill>
                    <a:srgbClr val="944F71"/>
                  </a:solidFill>
                </a:uFill>
                <a:latin typeface="+mn-lt"/>
                <a:cs typeface="Times New Roman"/>
                <a:hlinkClick r:id="rId3"/>
              </a:rPr>
              <a:t>Health,</a:t>
            </a:r>
            <a:r>
              <a:rPr lang="en-US" sz="1200" i="1" u="sng" spc="-14" dirty="0">
                <a:solidFill>
                  <a:srgbClr val="944F71"/>
                </a:solidFill>
                <a:uFill>
                  <a:solidFill>
                    <a:srgbClr val="944F71"/>
                  </a:solidFill>
                </a:uFill>
                <a:latin typeface="+mn-lt"/>
                <a:cs typeface="Times New Roman"/>
                <a:hlinkClick r:id="rId3"/>
              </a:rPr>
              <a:t> </a:t>
            </a:r>
            <a:r>
              <a:rPr lang="en-US" sz="1200" i="1" u="sng" dirty="0">
                <a:solidFill>
                  <a:srgbClr val="944F71"/>
                </a:solidFill>
                <a:uFill>
                  <a:solidFill>
                    <a:srgbClr val="944F71"/>
                  </a:solidFill>
                </a:uFill>
                <a:latin typeface="+mn-lt"/>
                <a:cs typeface="Times New Roman"/>
                <a:hlinkClick r:id="rId3"/>
              </a:rPr>
              <a:t>United</a:t>
            </a:r>
            <a:r>
              <a:rPr lang="en-US" sz="1200" i="1" u="sng" spc="-14" dirty="0">
                <a:solidFill>
                  <a:srgbClr val="944F71"/>
                </a:solidFill>
                <a:uFill>
                  <a:solidFill>
                    <a:srgbClr val="944F71"/>
                  </a:solidFill>
                </a:uFill>
                <a:latin typeface="+mn-lt"/>
                <a:cs typeface="Times New Roman"/>
                <a:hlinkClick r:id="rId3"/>
              </a:rPr>
              <a:t> </a:t>
            </a:r>
            <a:r>
              <a:rPr lang="en-US" sz="1200" i="1" u="sng" dirty="0">
                <a:solidFill>
                  <a:srgbClr val="944F71"/>
                </a:solidFill>
                <a:uFill>
                  <a:solidFill>
                    <a:srgbClr val="944F71"/>
                  </a:solidFill>
                </a:uFill>
                <a:latin typeface="+mn-lt"/>
                <a:cs typeface="Times New Roman"/>
                <a:hlinkClick r:id="rId3"/>
              </a:rPr>
              <a:t>States</a:t>
            </a:r>
            <a:r>
              <a:rPr lang="en-US" sz="1200" i="1" u="sng" spc="-17" dirty="0">
                <a:solidFill>
                  <a:srgbClr val="944F71"/>
                </a:solidFill>
                <a:uFill>
                  <a:solidFill>
                    <a:srgbClr val="944F71"/>
                  </a:solidFill>
                </a:uFill>
                <a:latin typeface="+mn-lt"/>
                <a:cs typeface="Times New Roman"/>
                <a:hlinkClick r:id="rId3"/>
              </a:rPr>
              <a:t> </a:t>
            </a:r>
            <a:r>
              <a:rPr lang="en-US" sz="1200" i="1" u="sng" dirty="0">
                <a:solidFill>
                  <a:srgbClr val="944F71"/>
                </a:solidFill>
                <a:uFill>
                  <a:solidFill>
                    <a:srgbClr val="944F71"/>
                  </a:solidFill>
                </a:uFill>
                <a:latin typeface="+mn-lt"/>
                <a:cs typeface="Times New Roman"/>
                <a:hlinkClick r:id="rId3"/>
              </a:rPr>
              <a:t>2019</a:t>
            </a:r>
            <a:r>
              <a:rPr lang="en-US" sz="1200" dirty="0">
                <a:latin typeface="+mn-lt"/>
                <a:cs typeface="Times New Roman"/>
                <a:hlinkClick r:id="rId3"/>
              </a:rPr>
              <a:t>,</a:t>
            </a:r>
            <a:r>
              <a:rPr lang="en-US" sz="1200" spc="-14" dirty="0">
                <a:latin typeface="+mn-lt"/>
                <a:cs typeface="Times New Roman"/>
              </a:rPr>
              <a:t> </a:t>
            </a:r>
            <a:r>
              <a:rPr lang="en-US" sz="1200" dirty="0">
                <a:latin typeface="+mn-lt"/>
                <a:cs typeface="Times New Roman"/>
              </a:rPr>
              <a:t>which</a:t>
            </a:r>
            <a:r>
              <a:rPr lang="en-US" sz="1200" spc="-7" dirty="0">
                <a:latin typeface="+mn-lt"/>
                <a:cs typeface="Times New Roman"/>
              </a:rPr>
              <a:t> </a:t>
            </a:r>
            <a:r>
              <a:rPr lang="en-US" sz="1200" dirty="0">
                <a:latin typeface="+mn-lt"/>
                <a:cs typeface="Times New Roman"/>
              </a:rPr>
              <a:t>includes</a:t>
            </a:r>
            <a:r>
              <a:rPr lang="en-US" sz="1200" spc="-14" dirty="0">
                <a:latin typeface="+mn-lt"/>
                <a:cs typeface="Times New Roman"/>
              </a:rPr>
              <a:t> </a:t>
            </a:r>
            <a:r>
              <a:rPr lang="en-US" sz="1200" dirty="0">
                <a:latin typeface="+mn-lt"/>
                <a:cs typeface="Times New Roman"/>
              </a:rPr>
              <a:t>estimates</a:t>
            </a:r>
            <a:r>
              <a:rPr lang="en-US" sz="1200" spc="-14" dirty="0">
                <a:latin typeface="+mn-lt"/>
                <a:cs typeface="Times New Roman"/>
              </a:rPr>
              <a:t> </a:t>
            </a:r>
            <a:r>
              <a:rPr lang="en-US" sz="1200" dirty="0">
                <a:latin typeface="+mn-lt"/>
                <a:cs typeface="Times New Roman"/>
              </a:rPr>
              <a:t>of</a:t>
            </a:r>
            <a:r>
              <a:rPr lang="en-US" sz="1200" spc="-14" dirty="0">
                <a:latin typeface="+mn-lt"/>
                <a:cs typeface="Times New Roman"/>
              </a:rPr>
              <a:t> </a:t>
            </a:r>
            <a:r>
              <a:rPr lang="en-US" sz="1200" spc="-7" dirty="0">
                <a:latin typeface="+mn-lt"/>
                <a:cs typeface="Times New Roman"/>
              </a:rPr>
              <a:t>untreated </a:t>
            </a:r>
            <a:r>
              <a:rPr lang="en-US" sz="1200" dirty="0">
                <a:latin typeface="+mn-lt"/>
                <a:cs typeface="Times New Roman"/>
              </a:rPr>
              <a:t>dental</a:t>
            </a:r>
            <a:r>
              <a:rPr lang="en-US" sz="1200" spc="-20" dirty="0">
                <a:latin typeface="+mn-lt"/>
                <a:cs typeface="Times New Roman"/>
              </a:rPr>
              <a:t> </a:t>
            </a:r>
            <a:r>
              <a:rPr lang="en-US" sz="1200" dirty="0">
                <a:latin typeface="+mn-lt"/>
                <a:cs typeface="Times New Roman"/>
              </a:rPr>
              <a:t>caries</a:t>
            </a:r>
            <a:r>
              <a:rPr lang="en-US" sz="1200" spc="-10"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both</a:t>
            </a:r>
            <a:r>
              <a:rPr lang="en-US" sz="1200" spc="-7" dirty="0">
                <a:latin typeface="+mn-lt"/>
                <a:cs typeface="Times New Roman"/>
              </a:rPr>
              <a:t> </a:t>
            </a:r>
            <a:r>
              <a:rPr lang="en-US" sz="1200" dirty="0">
                <a:latin typeface="+mn-lt"/>
                <a:cs typeface="Times New Roman"/>
              </a:rPr>
              <a:t>children</a:t>
            </a:r>
            <a:r>
              <a:rPr lang="en-US" sz="1200" spc="-14"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adults.</a:t>
            </a:r>
            <a:r>
              <a:rPr lang="en-US" sz="1200" spc="-14" dirty="0">
                <a:latin typeface="+mn-lt"/>
                <a:cs typeface="Times New Roman"/>
              </a:rPr>
              <a:t> </a:t>
            </a:r>
            <a:r>
              <a:rPr lang="en-US" sz="1200" u="sng" dirty="0">
                <a:solidFill>
                  <a:srgbClr val="0000FF"/>
                </a:solidFill>
                <a:uFill>
                  <a:solidFill>
                    <a:srgbClr val="0000FF"/>
                  </a:solidFill>
                </a:uFill>
                <a:latin typeface="+mn-lt"/>
                <a:cs typeface="Times New Roman"/>
                <a:hlinkClick r:id="rId4"/>
              </a:rPr>
              <a:t>Appendix</a:t>
            </a:r>
            <a:r>
              <a:rPr lang="en-US" sz="1200" u="sng" spc="-14" dirty="0">
                <a:solidFill>
                  <a:srgbClr val="0000FF"/>
                </a:solidFill>
                <a:uFill>
                  <a:solidFill>
                    <a:srgbClr val="0000FF"/>
                  </a:solidFill>
                </a:uFill>
                <a:latin typeface="+mn-lt"/>
                <a:cs typeface="Times New Roman"/>
                <a:hlinkClick r:id="rId4"/>
              </a:rPr>
              <a:t> </a:t>
            </a:r>
            <a:r>
              <a:rPr lang="en-US" sz="1200" u="sng" dirty="0">
                <a:solidFill>
                  <a:srgbClr val="0000FF"/>
                </a:solidFill>
                <a:uFill>
                  <a:solidFill>
                    <a:srgbClr val="0000FF"/>
                  </a:solidFill>
                </a:uFill>
                <a:latin typeface="+mn-lt"/>
                <a:cs typeface="Times New Roman"/>
                <a:hlinkClick r:id="rId4"/>
              </a:rPr>
              <a:t>B</a:t>
            </a:r>
            <a:r>
              <a:rPr lang="en-US" sz="1200" spc="-17" dirty="0">
                <a:solidFill>
                  <a:srgbClr val="0000FF"/>
                </a:solidFill>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this</a:t>
            </a:r>
            <a:r>
              <a:rPr lang="en-US" sz="1200" spc="-10" dirty="0">
                <a:latin typeface="+mn-lt"/>
                <a:cs typeface="Times New Roman"/>
              </a:rPr>
              <a:t> </a:t>
            </a:r>
            <a:r>
              <a:rPr lang="en-US" sz="1200" dirty="0">
                <a:latin typeface="+mn-lt"/>
                <a:cs typeface="Times New Roman"/>
              </a:rPr>
              <a:t>report</a:t>
            </a:r>
            <a:r>
              <a:rPr lang="en-US" sz="1200" spc="-17" dirty="0">
                <a:latin typeface="+mn-lt"/>
                <a:cs typeface="Times New Roman"/>
              </a:rPr>
              <a:t> </a:t>
            </a:r>
            <a:r>
              <a:rPr lang="en-US" sz="1200" dirty="0">
                <a:latin typeface="+mn-lt"/>
                <a:cs typeface="Times New Roman"/>
              </a:rPr>
              <a:t>only</a:t>
            </a:r>
            <a:r>
              <a:rPr lang="en-US" sz="1200" spc="-14" dirty="0">
                <a:latin typeface="+mn-lt"/>
                <a:cs typeface="Times New Roman"/>
              </a:rPr>
              <a:t> </a:t>
            </a:r>
            <a:r>
              <a:rPr lang="en-US" sz="1200" dirty="0">
                <a:latin typeface="+mn-lt"/>
                <a:cs typeface="Times New Roman"/>
              </a:rPr>
              <a:t>displays</a:t>
            </a:r>
            <a:r>
              <a:rPr lang="en-US" sz="1200" spc="-14" dirty="0">
                <a:latin typeface="+mn-lt"/>
                <a:cs typeface="Times New Roman"/>
              </a:rPr>
              <a:t> </a:t>
            </a:r>
            <a:r>
              <a:rPr lang="en-US" sz="1200" dirty="0">
                <a:latin typeface="+mn-lt"/>
                <a:cs typeface="Times New Roman"/>
              </a:rPr>
              <a:t>data</a:t>
            </a:r>
            <a:r>
              <a:rPr lang="en-US" sz="1200" spc="-14"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untreated</a:t>
            </a:r>
            <a:r>
              <a:rPr lang="en-US" sz="1200" spc="-14" dirty="0">
                <a:latin typeface="+mn-lt"/>
                <a:cs typeface="Times New Roman"/>
              </a:rPr>
              <a:t> </a:t>
            </a:r>
            <a:r>
              <a:rPr lang="en-US" sz="1200" dirty="0">
                <a:latin typeface="+mn-lt"/>
                <a:cs typeface="Times New Roman"/>
              </a:rPr>
              <a:t>dental</a:t>
            </a:r>
            <a:r>
              <a:rPr lang="en-US" sz="1200" spc="-10" dirty="0">
                <a:latin typeface="+mn-lt"/>
                <a:cs typeface="Times New Roman"/>
              </a:rPr>
              <a:t> </a:t>
            </a:r>
            <a:r>
              <a:rPr lang="en-US" sz="1200" dirty="0">
                <a:latin typeface="+mn-lt"/>
                <a:cs typeface="Times New Roman"/>
              </a:rPr>
              <a:t>caries</a:t>
            </a:r>
            <a:r>
              <a:rPr lang="en-US" sz="1200" spc="-10" dirty="0">
                <a:latin typeface="+mn-lt"/>
                <a:cs typeface="Times New Roman"/>
              </a:rPr>
              <a:t> </a:t>
            </a:r>
            <a:r>
              <a:rPr lang="en-US" sz="1200" spc="-17" dirty="0">
                <a:latin typeface="+mn-lt"/>
                <a:cs typeface="Times New Roman"/>
              </a:rPr>
              <a:t>in </a:t>
            </a:r>
            <a:r>
              <a:rPr lang="en-US" sz="1200" dirty="0">
                <a:latin typeface="+mn-lt"/>
                <a:cs typeface="Times New Roman"/>
              </a:rPr>
              <a:t>children</a:t>
            </a:r>
            <a:r>
              <a:rPr lang="en-US" sz="1200" spc="-14" dirty="0">
                <a:latin typeface="+mn-lt"/>
                <a:cs typeface="Times New Roman"/>
              </a:rPr>
              <a:t> </a:t>
            </a:r>
            <a:r>
              <a:rPr lang="en-US" sz="1200" dirty="0">
                <a:latin typeface="+mn-lt"/>
                <a:cs typeface="Times New Roman"/>
              </a:rPr>
              <a:t>ages</a:t>
            </a:r>
            <a:r>
              <a:rPr lang="en-US" sz="1200" spc="-10" dirty="0">
                <a:latin typeface="+mn-lt"/>
                <a:cs typeface="Times New Roman"/>
              </a:rPr>
              <a:t> </a:t>
            </a:r>
            <a:r>
              <a:rPr lang="en-US" sz="1200" spc="-7" dirty="0">
                <a:latin typeface="+mn-lt"/>
                <a:cs typeface="Times New Roman"/>
              </a:rPr>
              <a:t>5-</a:t>
            </a:r>
            <a:r>
              <a:rPr lang="en-US" sz="1200" dirty="0">
                <a:latin typeface="+mn-lt"/>
                <a:cs typeface="Times New Roman"/>
              </a:rPr>
              <a:t>17,</a:t>
            </a:r>
            <a:r>
              <a:rPr lang="en-US" sz="1200" spc="-14" dirty="0">
                <a:latin typeface="+mn-lt"/>
                <a:cs typeface="Times New Roman"/>
              </a:rPr>
              <a:t> </a:t>
            </a:r>
            <a:r>
              <a:rPr lang="en-US" sz="1200" dirty="0">
                <a:latin typeface="+mn-lt"/>
                <a:cs typeface="Times New Roman"/>
              </a:rPr>
              <a:t>which</a:t>
            </a:r>
            <a:r>
              <a:rPr lang="en-US" sz="1200" spc="-10" dirty="0">
                <a:latin typeface="+mn-lt"/>
                <a:cs typeface="Times New Roman"/>
              </a:rPr>
              <a:t> </a:t>
            </a:r>
            <a:r>
              <a:rPr lang="en-US" sz="1200" dirty="0">
                <a:latin typeface="+mn-lt"/>
                <a:cs typeface="Times New Roman"/>
              </a:rPr>
              <a:t>are</a:t>
            </a:r>
            <a:r>
              <a:rPr lang="en-US" sz="1200" spc="-14" dirty="0">
                <a:latin typeface="+mn-lt"/>
                <a:cs typeface="Times New Roman"/>
              </a:rPr>
              <a:t> </a:t>
            </a:r>
            <a:r>
              <a:rPr lang="en-US" sz="1200" dirty="0">
                <a:latin typeface="+mn-lt"/>
                <a:cs typeface="Times New Roman"/>
              </a:rPr>
              <a:t>data</a:t>
            </a:r>
            <a:r>
              <a:rPr lang="en-US" sz="1200" spc="-7" dirty="0">
                <a:latin typeface="+mn-lt"/>
                <a:cs typeface="Times New Roman"/>
              </a:rPr>
              <a:t> </a:t>
            </a:r>
            <a:r>
              <a:rPr lang="en-US" sz="1200" dirty="0">
                <a:latin typeface="+mn-lt"/>
                <a:cs typeface="Times New Roman"/>
              </a:rPr>
              <a:t>provided</a:t>
            </a:r>
            <a:r>
              <a:rPr lang="en-US" sz="1200" spc="-14"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NHQDR.</a:t>
            </a:r>
            <a:r>
              <a:rPr lang="en-US" sz="1200" spc="-10" dirty="0">
                <a:latin typeface="+mn-lt"/>
                <a:cs typeface="Times New Roman"/>
              </a:rPr>
              <a:t> </a:t>
            </a:r>
            <a:r>
              <a:rPr lang="en-US" sz="1200" dirty="0">
                <a:latin typeface="+mn-lt"/>
                <a:cs typeface="Times New Roman"/>
              </a:rPr>
              <a:t>Future</a:t>
            </a:r>
            <a:r>
              <a:rPr lang="en-US" sz="1200" spc="-10" dirty="0">
                <a:latin typeface="+mn-lt"/>
                <a:cs typeface="Times New Roman"/>
              </a:rPr>
              <a:t> </a:t>
            </a:r>
            <a:r>
              <a:rPr lang="en-US" sz="1200" dirty="0">
                <a:latin typeface="+mn-lt"/>
                <a:cs typeface="Times New Roman"/>
              </a:rPr>
              <a:t>reports</a:t>
            </a:r>
            <a:r>
              <a:rPr lang="en-US" sz="1200" spc="-14" dirty="0">
                <a:latin typeface="+mn-lt"/>
                <a:cs typeface="Times New Roman"/>
              </a:rPr>
              <a:t> </a:t>
            </a:r>
            <a:r>
              <a:rPr lang="en-US" sz="1200" dirty="0">
                <a:latin typeface="+mn-lt"/>
                <a:cs typeface="Times New Roman"/>
              </a:rPr>
              <a:t>will</a:t>
            </a:r>
            <a:r>
              <a:rPr lang="en-US" sz="1200" spc="-10" dirty="0">
                <a:latin typeface="+mn-lt"/>
                <a:cs typeface="Times New Roman"/>
              </a:rPr>
              <a:t> </a:t>
            </a:r>
            <a:r>
              <a:rPr lang="en-US" sz="1200" dirty="0">
                <a:latin typeface="+mn-lt"/>
                <a:cs typeface="Times New Roman"/>
              </a:rPr>
              <a:t>collect</a:t>
            </a:r>
            <a:r>
              <a:rPr lang="en-US" sz="1200" spc="-14"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display</a:t>
            </a:r>
            <a:r>
              <a:rPr lang="en-US" sz="1200" spc="-14" dirty="0">
                <a:latin typeface="+mn-lt"/>
                <a:cs typeface="Times New Roman"/>
              </a:rPr>
              <a:t> </a:t>
            </a:r>
            <a:r>
              <a:rPr lang="en-US" sz="1200" dirty="0">
                <a:latin typeface="+mn-lt"/>
                <a:cs typeface="Times New Roman"/>
              </a:rPr>
              <a:t>data</a:t>
            </a:r>
            <a:r>
              <a:rPr lang="en-US" sz="1200" spc="-7" dirty="0">
                <a:latin typeface="+mn-lt"/>
                <a:cs typeface="Times New Roman"/>
              </a:rPr>
              <a:t> </a:t>
            </a:r>
            <a:r>
              <a:rPr lang="en-US" sz="1200" dirty="0">
                <a:latin typeface="+mn-lt"/>
                <a:cs typeface="Times New Roman"/>
              </a:rPr>
              <a:t>for</a:t>
            </a:r>
            <a:r>
              <a:rPr lang="en-US" sz="1200" spc="-10" dirty="0">
                <a:latin typeface="+mn-lt"/>
                <a:cs typeface="Times New Roman"/>
              </a:rPr>
              <a:t> </a:t>
            </a:r>
            <a:r>
              <a:rPr lang="en-US" sz="1200" spc="-14" dirty="0">
                <a:latin typeface="+mn-lt"/>
                <a:cs typeface="Times New Roman"/>
              </a:rPr>
              <a:t>both </a:t>
            </a:r>
            <a:r>
              <a:rPr lang="en-US" sz="1200" dirty="0">
                <a:latin typeface="+mn-lt"/>
                <a:cs typeface="Times New Roman"/>
              </a:rPr>
              <a:t>children</a:t>
            </a:r>
            <a:r>
              <a:rPr lang="en-US" sz="1200" spc="-10"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spc="-7" dirty="0">
                <a:latin typeface="+mn-lt"/>
                <a:cs typeface="Times New Roman"/>
              </a:rPr>
              <a:t>adults.</a:t>
            </a:r>
            <a:endParaRPr lang="en-US" sz="1200" dirty="0">
              <a:latin typeface="+mn-lt"/>
              <a:cs typeface="Times New Roman"/>
            </a:endParaRPr>
          </a:p>
          <a:p>
            <a:pPr marL="182880" marR="38099" indent="-182880"/>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2</a:t>
            </a:r>
            <a:r>
              <a:rPr lang="en-US" sz="1200" spc="-3" dirty="0">
                <a:latin typeface="+mn-lt"/>
                <a:cs typeface="Times New Roman"/>
              </a:rPr>
              <a:t> (next slide) </a:t>
            </a:r>
            <a:r>
              <a:rPr lang="en-US" sz="1200" dirty="0">
                <a:latin typeface="+mn-lt"/>
                <a:cs typeface="Times New Roman"/>
              </a:rPr>
              <a:t>shows</a:t>
            </a:r>
            <a:r>
              <a:rPr lang="en-US" sz="1200" spc="-3"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rates</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ED</a:t>
            </a:r>
            <a:r>
              <a:rPr lang="en-US" sz="1200" spc="-7" dirty="0">
                <a:latin typeface="+mn-lt"/>
                <a:cs typeface="Times New Roman"/>
              </a:rPr>
              <a:t> </a:t>
            </a:r>
            <a:r>
              <a:rPr lang="en-US" sz="1200" dirty="0">
                <a:latin typeface="+mn-lt"/>
                <a:cs typeface="Times New Roman"/>
              </a:rPr>
              <a:t>visits</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dental </a:t>
            </a:r>
            <a:r>
              <a:rPr lang="en-US" sz="1200" dirty="0">
                <a:latin typeface="+mn-lt"/>
                <a:cs typeface="Times New Roman"/>
              </a:rPr>
              <a:t>concerns</a:t>
            </a:r>
            <a:r>
              <a:rPr lang="en-US" sz="1200" spc="-10" dirty="0">
                <a:latin typeface="+mn-lt"/>
                <a:cs typeface="Times New Roman"/>
              </a:rPr>
              <a:t> </a:t>
            </a:r>
            <a:r>
              <a:rPr lang="en-US" sz="1200" dirty="0">
                <a:latin typeface="+mn-lt"/>
                <a:cs typeface="Times New Roman"/>
              </a:rPr>
              <a:t>by</a:t>
            </a:r>
            <a:r>
              <a:rPr lang="en-US" sz="1200" spc="-7" dirty="0">
                <a:latin typeface="+mn-lt"/>
                <a:cs typeface="Times New Roman"/>
              </a:rPr>
              <a:t> </a:t>
            </a:r>
            <a:r>
              <a:rPr lang="en-US" sz="1200" dirty="0">
                <a:latin typeface="+mn-lt"/>
                <a:cs typeface="Times New Roman"/>
              </a:rPr>
              <a:t>younger</a:t>
            </a:r>
            <a:r>
              <a:rPr lang="en-US" sz="1200" spc="-3" dirty="0">
                <a:latin typeface="+mn-lt"/>
                <a:cs typeface="Times New Roman"/>
              </a:rPr>
              <a:t> </a:t>
            </a:r>
            <a:r>
              <a:rPr lang="en-US" sz="1200" dirty="0">
                <a:latin typeface="+mn-lt"/>
                <a:cs typeface="Times New Roman"/>
              </a:rPr>
              <a:t>adults (ages </a:t>
            </a:r>
            <a:r>
              <a:rPr lang="en-US" sz="1200" spc="-7" dirty="0">
                <a:latin typeface="+mn-lt"/>
                <a:cs typeface="Times New Roman"/>
              </a:rPr>
              <a:t>18-</a:t>
            </a:r>
            <a:r>
              <a:rPr lang="en-US" sz="1200" dirty="0">
                <a:latin typeface="+mn-lt"/>
                <a:cs typeface="Times New Roman"/>
              </a:rPr>
              <a:t>44</a:t>
            </a:r>
            <a:r>
              <a:rPr lang="en-US" sz="1200" spc="-3" dirty="0">
                <a:latin typeface="+mn-lt"/>
                <a:cs typeface="Times New Roman"/>
              </a:rPr>
              <a:t> </a:t>
            </a:r>
            <a:r>
              <a:rPr lang="en-US" sz="1200" dirty="0">
                <a:latin typeface="+mn-lt"/>
                <a:cs typeface="Times New Roman"/>
              </a:rPr>
              <a:t>years) decreased</a:t>
            </a:r>
            <a:r>
              <a:rPr lang="en-US" sz="1200" spc="-3" dirty="0">
                <a:latin typeface="+mn-lt"/>
                <a:cs typeface="Times New Roman"/>
              </a:rPr>
              <a:t> </a:t>
            </a:r>
            <a:r>
              <a:rPr lang="en-US" sz="1200" dirty="0">
                <a:latin typeface="+mn-lt"/>
                <a:cs typeface="Times New Roman"/>
              </a:rPr>
              <a:t>between 2016 and</a:t>
            </a:r>
            <a:r>
              <a:rPr lang="en-US" sz="1200" spc="-3" dirty="0">
                <a:latin typeface="+mn-lt"/>
                <a:cs typeface="Times New Roman"/>
              </a:rPr>
              <a:t> </a:t>
            </a:r>
            <a:r>
              <a:rPr lang="en-US" sz="1200" dirty="0">
                <a:latin typeface="+mn-lt"/>
                <a:cs typeface="Times New Roman"/>
              </a:rPr>
              <a:t>2019, although </a:t>
            </a:r>
            <a:r>
              <a:rPr lang="en-US" sz="1200" spc="-17" dirty="0">
                <a:latin typeface="+mn-lt"/>
                <a:cs typeface="Times New Roman"/>
              </a:rPr>
              <a:t>ED </a:t>
            </a:r>
            <a:r>
              <a:rPr lang="en-US" sz="1200" dirty="0">
                <a:latin typeface="+mn-lt"/>
                <a:cs typeface="Times New Roman"/>
              </a:rPr>
              <a:t>visit</a:t>
            </a:r>
            <a:r>
              <a:rPr lang="en-US" sz="1200" spc="-7" dirty="0">
                <a:latin typeface="+mn-lt"/>
                <a:cs typeface="Times New Roman"/>
              </a:rPr>
              <a:t> </a:t>
            </a:r>
            <a:r>
              <a:rPr lang="en-US" sz="1200" dirty="0">
                <a:latin typeface="+mn-lt"/>
                <a:cs typeface="Times New Roman"/>
              </a:rPr>
              <a:t>rates</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this</a:t>
            </a:r>
            <a:r>
              <a:rPr lang="en-US" sz="1200" spc="-7" dirty="0">
                <a:latin typeface="+mn-lt"/>
                <a:cs typeface="Times New Roman"/>
              </a:rPr>
              <a:t> </a:t>
            </a:r>
            <a:r>
              <a:rPr lang="en-US" sz="1200" dirty="0">
                <a:latin typeface="+mn-lt"/>
                <a:cs typeface="Times New Roman"/>
              </a:rPr>
              <a:t>age group</a:t>
            </a:r>
            <a:r>
              <a:rPr lang="en-US" sz="1200" spc="-3" dirty="0">
                <a:latin typeface="+mn-lt"/>
                <a:cs typeface="Times New Roman"/>
              </a:rPr>
              <a:t> </a:t>
            </a:r>
            <a:r>
              <a:rPr lang="en-US" sz="1200" dirty="0">
                <a:latin typeface="+mn-lt"/>
                <a:cs typeface="Times New Roman"/>
              </a:rPr>
              <a:t>remain</a:t>
            </a:r>
            <a:r>
              <a:rPr lang="en-US" sz="1200" spc="-3" dirty="0">
                <a:latin typeface="+mn-lt"/>
                <a:cs typeface="Times New Roman"/>
              </a:rPr>
              <a:t> </a:t>
            </a:r>
            <a:r>
              <a:rPr lang="en-US" sz="1200" dirty="0">
                <a:latin typeface="+mn-lt"/>
                <a:cs typeface="Times New Roman"/>
              </a:rPr>
              <a:t>far</a:t>
            </a:r>
            <a:r>
              <a:rPr lang="en-US" sz="1200" spc="-3" dirty="0">
                <a:latin typeface="+mn-lt"/>
                <a:cs typeface="Times New Roman"/>
              </a:rPr>
              <a:t> </a:t>
            </a:r>
            <a:r>
              <a:rPr lang="en-US" sz="1200" dirty="0">
                <a:latin typeface="+mn-lt"/>
                <a:cs typeface="Times New Roman"/>
              </a:rPr>
              <a:t>higher than</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other</a:t>
            </a:r>
            <a:r>
              <a:rPr lang="en-US" sz="1200" spc="-3" dirty="0">
                <a:latin typeface="+mn-lt"/>
                <a:cs typeface="Times New Roman"/>
              </a:rPr>
              <a:t> </a:t>
            </a:r>
            <a:r>
              <a:rPr lang="en-US" sz="1200" dirty="0">
                <a:latin typeface="+mn-lt"/>
                <a:cs typeface="Times New Roman"/>
              </a:rPr>
              <a:t>age </a:t>
            </a:r>
            <a:r>
              <a:rPr lang="en-US" sz="1200" spc="-7" dirty="0">
                <a:latin typeface="+mn-lt"/>
                <a:cs typeface="Times New Roman"/>
              </a:rPr>
              <a:t>groups.</a:t>
            </a:r>
            <a:endParaRPr lang="en-US" sz="1200" dirty="0">
              <a:latin typeface="+mn-lt"/>
              <a:cs typeface="Times New Roman"/>
            </a:endParaRPr>
          </a:p>
          <a:p>
            <a:pPr marL="182880" marR="45459" indent="-182880"/>
            <a:r>
              <a:rPr lang="en-US" sz="1200" dirty="0">
                <a:latin typeface="+mn-lt"/>
                <a:cs typeface="Times New Roman"/>
              </a:rPr>
              <a:t>Viewed</a:t>
            </a:r>
            <a:r>
              <a:rPr lang="en-US" sz="1200" spc="-14" dirty="0">
                <a:latin typeface="+mn-lt"/>
                <a:cs typeface="Times New Roman"/>
              </a:rPr>
              <a:t> </a:t>
            </a:r>
            <a:r>
              <a:rPr lang="en-US" sz="1200" dirty="0">
                <a:latin typeface="+mn-lt"/>
                <a:cs typeface="Times New Roman"/>
              </a:rPr>
              <a:t>together,</a:t>
            </a:r>
            <a:r>
              <a:rPr lang="en-US" sz="1200" spc="-14" dirty="0">
                <a:latin typeface="+mn-lt"/>
                <a:cs typeface="Times New Roman"/>
              </a:rPr>
              <a:t> </a:t>
            </a:r>
            <a:r>
              <a:rPr lang="en-US" sz="1200" dirty="0">
                <a:latin typeface="+mn-lt"/>
                <a:cs typeface="Times New Roman"/>
              </a:rPr>
              <a:t>these</a:t>
            </a:r>
            <a:r>
              <a:rPr lang="en-US" sz="1200" spc="-10" dirty="0">
                <a:latin typeface="+mn-lt"/>
                <a:cs typeface="Times New Roman"/>
              </a:rPr>
              <a:t> </a:t>
            </a:r>
            <a:r>
              <a:rPr lang="en-US" sz="1200" dirty="0">
                <a:latin typeface="+mn-lt"/>
                <a:cs typeface="Times New Roman"/>
              </a:rPr>
              <a:t>measures</a:t>
            </a:r>
            <a:r>
              <a:rPr lang="en-US" sz="1200" spc="-7" dirty="0">
                <a:latin typeface="+mn-lt"/>
                <a:cs typeface="Times New Roman"/>
              </a:rPr>
              <a:t> </a:t>
            </a:r>
            <a:r>
              <a:rPr lang="en-US" sz="1200" dirty="0">
                <a:latin typeface="+mn-lt"/>
                <a:cs typeface="Times New Roman"/>
              </a:rPr>
              <a:t>indicate</a:t>
            </a:r>
            <a:r>
              <a:rPr lang="en-US" sz="1200" spc="-7"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oral</a:t>
            </a:r>
            <a:r>
              <a:rPr lang="en-US" sz="1200" spc="-3" dirty="0">
                <a:latin typeface="+mn-lt"/>
                <a:cs typeface="Times New Roman"/>
              </a:rPr>
              <a:t> </a:t>
            </a:r>
            <a:r>
              <a:rPr lang="en-US" sz="1200" dirty="0">
                <a:latin typeface="+mn-lt"/>
                <a:cs typeface="Times New Roman"/>
              </a:rPr>
              <a:t>healthcare</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children</a:t>
            </a:r>
            <a:r>
              <a:rPr lang="en-US" sz="1200" spc="-7" dirty="0">
                <a:latin typeface="+mn-lt"/>
                <a:cs typeface="Times New Roman"/>
              </a:rPr>
              <a:t> </a:t>
            </a:r>
            <a:r>
              <a:rPr lang="en-US" sz="1200" dirty="0">
                <a:latin typeface="+mn-lt"/>
                <a:cs typeface="Times New Roman"/>
              </a:rPr>
              <a:t>has</a:t>
            </a:r>
            <a:r>
              <a:rPr lang="en-US" sz="1200" spc="-7" dirty="0">
                <a:latin typeface="+mn-lt"/>
                <a:cs typeface="Times New Roman"/>
              </a:rPr>
              <a:t> </a:t>
            </a:r>
            <a:r>
              <a:rPr lang="en-US" sz="1200" dirty="0">
                <a:latin typeface="+mn-lt"/>
                <a:cs typeface="Times New Roman"/>
              </a:rPr>
              <a:t>improved</a:t>
            </a:r>
            <a:r>
              <a:rPr lang="en-US" sz="1200" spc="-7" dirty="0">
                <a:latin typeface="+mn-lt"/>
                <a:cs typeface="Times New Roman"/>
              </a:rPr>
              <a:t> </a:t>
            </a:r>
            <a:r>
              <a:rPr lang="en-US" sz="1200" dirty="0">
                <a:latin typeface="+mn-lt"/>
                <a:cs typeface="Times New Roman"/>
              </a:rPr>
              <a:t>since</a:t>
            </a:r>
            <a:r>
              <a:rPr lang="en-US" sz="1200" spc="-10" dirty="0">
                <a:latin typeface="+mn-lt"/>
                <a:cs typeface="Times New Roman"/>
              </a:rPr>
              <a:t> </a:t>
            </a:r>
            <a:r>
              <a:rPr lang="en-US" sz="1200" spc="-17" dirty="0">
                <a:latin typeface="+mn-lt"/>
                <a:cs typeface="Times New Roman"/>
              </a:rPr>
              <a:t>the </a:t>
            </a:r>
            <a:r>
              <a:rPr lang="en-US" sz="1200" dirty="0">
                <a:latin typeface="+mn-lt"/>
                <a:cs typeface="Times New Roman"/>
              </a:rPr>
              <a:t>early</a:t>
            </a:r>
            <a:r>
              <a:rPr lang="en-US" sz="1200" spc="-10" dirty="0">
                <a:latin typeface="+mn-lt"/>
                <a:cs typeface="Times New Roman"/>
              </a:rPr>
              <a:t> </a:t>
            </a:r>
            <a:r>
              <a:rPr lang="en-US" sz="1200" dirty="0">
                <a:latin typeface="+mn-lt"/>
                <a:cs typeface="Times New Roman"/>
              </a:rPr>
              <a:t>2000s.</a:t>
            </a:r>
            <a:r>
              <a:rPr lang="en-US" sz="1200" spc="-10" dirty="0">
                <a:latin typeface="+mn-lt"/>
                <a:cs typeface="Times New Roman"/>
              </a:rPr>
              <a:t> </a:t>
            </a:r>
            <a:r>
              <a:rPr lang="en-US" sz="1200" dirty="0">
                <a:latin typeface="+mn-lt"/>
                <a:cs typeface="Times New Roman"/>
              </a:rPr>
              <a:t>In addition,</a:t>
            </a:r>
            <a:r>
              <a:rPr lang="en-US" sz="1200" spc="-10" dirty="0">
                <a:latin typeface="+mn-lt"/>
                <a:cs typeface="Times New Roman"/>
              </a:rPr>
              <a:t> </a:t>
            </a:r>
            <a:r>
              <a:rPr lang="en-US" sz="1200" dirty="0">
                <a:latin typeface="+mn-lt"/>
                <a:cs typeface="Times New Roman"/>
              </a:rPr>
              <a:t>the improvements</a:t>
            </a:r>
            <a:r>
              <a:rPr lang="en-US" sz="1200" spc="-7" dirty="0">
                <a:latin typeface="+mn-lt"/>
                <a:cs typeface="Times New Roman"/>
              </a:rPr>
              <a:t> </a:t>
            </a:r>
            <a:r>
              <a:rPr lang="en-US" sz="1200" dirty="0">
                <a:latin typeface="+mn-lt"/>
                <a:cs typeface="Times New Roman"/>
              </a:rPr>
              <a:t>that began</a:t>
            </a:r>
            <a:r>
              <a:rPr lang="en-US" sz="1200" spc="-3"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time may</a:t>
            </a:r>
            <a:r>
              <a:rPr lang="en-US" sz="1200" spc="-3" dirty="0">
                <a:latin typeface="+mn-lt"/>
                <a:cs typeface="Times New Roman"/>
              </a:rPr>
              <a:t> </a:t>
            </a:r>
            <a:r>
              <a:rPr lang="en-US" sz="1200" dirty="0">
                <a:latin typeface="+mn-lt"/>
                <a:cs typeface="Times New Roman"/>
              </a:rPr>
              <a:t>have </a:t>
            </a:r>
            <a:r>
              <a:rPr lang="en-US" sz="1200" spc="-7" dirty="0">
                <a:latin typeface="+mn-lt"/>
                <a:cs typeface="Times New Roman"/>
              </a:rPr>
              <a:t>generated </a:t>
            </a:r>
            <a:r>
              <a:rPr lang="en-US" sz="1200" dirty="0">
                <a:latin typeface="+mn-lt"/>
                <a:cs typeface="Times New Roman"/>
              </a:rPr>
              <a:t>downstream</a:t>
            </a:r>
            <a:r>
              <a:rPr lang="en-US" sz="1200" spc="-7" dirty="0">
                <a:latin typeface="+mn-lt"/>
                <a:cs typeface="Times New Roman"/>
              </a:rPr>
              <a:t> </a:t>
            </a:r>
            <a:r>
              <a:rPr lang="en-US" sz="1200" dirty="0">
                <a:latin typeface="+mn-lt"/>
                <a:cs typeface="Times New Roman"/>
              </a:rPr>
              <a:t>benefits</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form</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reduced ED</a:t>
            </a:r>
            <a:r>
              <a:rPr lang="en-US" sz="1200" spc="-7"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once</a:t>
            </a:r>
            <a:r>
              <a:rPr lang="en-US" sz="1200" spc="-3"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age</a:t>
            </a:r>
            <a:r>
              <a:rPr lang="en-US" sz="1200" spc="-3" dirty="0">
                <a:latin typeface="+mn-lt"/>
                <a:cs typeface="Times New Roman"/>
              </a:rPr>
              <a:t> </a:t>
            </a:r>
            <a:r>
              <a:rPr lang="en-US" sz="1200" dirty="0">
                <a:latin typeface="+mn-lt"/>
                <a:cs typeface="Times New Roman"/>
              </a:rPr>
              <a:t>into</a:t>
            </a:r>
            <a:r>
              <a:rPr lang="en-US" sz="1200" spc="-3" dirty="0">
                <a:latin typeface="+mn-lt"/>
                <a:cs typeface="Times New Roman"/>
              </a:rPr>
              <a:t> </a:t>
            </a:r>
            <a:r>
              <a:rPr lang="en-US" sz="1200" dirty="0">
                <a:latin typeface="+mn-lt"/>
                <a:cs typeface="Times New Roman"/>
              </a:rPr>
              <a:t>early </a:t>
            </a:r>
            <a:r>
              <a:rPr lang="en-US" sz="1200" spc="-7" dirty="0">
                <a:latin typeface="+mn-lt"/>
                <a:cs typeface="Times New Roman"/>
              </a:rPr>
              <a:t>adulthood. </a:t>
            </a:r>
            <a:r>
              <a:rPr lang="en-US" sz="1200" dirty="0">
                <a:latin typeface="+mn-lt"/>
                <a:cs typeface="Times New Roman"/>
              </a:rPr>
              <a:t>However, these</a:t>
            </a:r>
            <a:r>
              <a:rPr lang="en-US" sz="1200" spc="-3" dirty="0">
                <a:latin typeface="+mn-lt"/>
                <a:cs typeface="Times New Roman"/>
              </a:rPr>
              <a:t> </a:t>
            </a:r>
            <a:r>
              <a:rPr lang="en-US" sz="1200" dirty="0">
                <a:latin typeface="+mn-lt"/>
                <a:cs typeface="Times New Roman"/>
              </a:rPr>
              <a:t>indicators</a:t>
            </a:r>
            <a:r>
              <a:rPr lang="en-US" sz="1200" spc="-3" dirty="0">
                <a:latin typeface="+mn-lt"/>
                <a:cs typeface="Times New Roman"/>
              </a:rPr>
              <a:t> </a:t>
            </a:r>
            <a:r>
              <a:rPr lang="en-US" sz="1200" dirty="0">
                <a:latin typeface="+mn-lt"/>
                <a:cs typeface="Times New Roman"/>
              </a:rPr>
              <a:t>also</a:t>
            </a:r>
            <a:r>
              <a:rPr lang="en-US" sz="1200" spc="-3" dirty="0">
                <a:latin typeface="+mn-lt"/>
                <a:cs typeface="Times New Roman"/>
              </a:rPr>
              <a:t> </a:t>
            </a:r>
            <a:r>
              <a:rPr lang="en-US" sz="1200" dirty="0">
                <a:latin typeface="+mn-lt"/>
                <a:cs typeface="Times New Roman"/>
              </a:rPr>
              <a:t>show</a:t>
            </a:r>
            <a:r>
              <a:rPr lang="en-US" sz="1200" spc="-10"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spc="-7" dirty="0">
                <a:latin typeface="+mn-lt"/>
                <a:cs typeface="Times New Roman"/>
              </a:rPr>
              <a:t>one-</a:t>
            </a:r>
            <a:r>
              <a:rPr lang="en-US" sz="1200" dirty="0">
                <a:latin typeface="+mn-lt"/>
                <a:cs typeface="Times New Roman"/>
              </a:rPr>
              <a:t>fifth to</a:t>
            </a:r>
            <a:r>
              <a:rPr lang="en-US" sz="1200" spc="-3" dirty="0">
                <a:latin typeface="+mn-lt"/>
                <a:cs typeface="Times New Roman"/>
              </a:rPr>
              <a:t> </a:t>
            </a:r>
            <a:r>
              <a:rPr lang="en-US" sz="1200" dirty="0">
                <a:latin typeface="+mn-lt"/>
                <a:cs typeface="Times New Roman"/>
              </a:rPr>
              <a:t>one-fourth</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adults</a:t>
            </a:r>
            <a:r>
              <a:rPr lang="en-US" sz="1200" spc="-3" dirty="0">
                <a:latin typeface="+mn-lt"/>
                <a:cs typeface="Times New Roman"/>
              </a:rPr>
              <a:t> </a:t>
            </a:r>
            <a:r>
              <a:rPr lang="en-US" sz="1200" dirty="0">
                <a:latin typeface="+mn-lt"/>
                <a:cs typeface="Times New Roman"/>
              </a:rPr>
              <a:t>continue</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suffer</a:t>
            </a:r>
            <a:r>
              <a:rPr lang="en-US" sz="1200" spc="-3" dirty="0">
                <a:latin typeface="+mn-lt"/>
                <a:cs typeface="Times New Roman"/>
              </a:rPr>
              <a:t> </a:t>
            </a:r>
            <a:r>
              <a:rPr lang="en-US" sz="1200" spc="-14" dirty="0">
                <a:latin typeface="+mn-lt"/>
                <a:cs typeface="Times New Roman"/>
              </a:rPr>
              <a:t>from </a:t>
            </a:r>
            <a:r>
              <a:rPr lang="en-US" sz="1200" dirty="0">
                <a:latin typeface="+mn-lt"/>
                <a:cs typeface="Times New Roman"/>
              </a:rPr>
              <a:t>avoidable</a:t>
            </a:r>
            <a:r>
              <a:rPr lang="en-US" sz="1200" spc="-14" dirty="0">
                <a:latin typeface="+mn-lt"/>
                <a:cs typeface="Times New Roman"/>
              </a:rPr>
              <a:t> </a:t>
            </a:r>
            <a:r>
              <a:rPr lang="en-US" sz="1200" dirty="0">
                <a:latin typeface="+mn-lt"/>
                <a:cs typeface="Times New Roman"/>
              </a:rPr>
              <a:t>tooth</a:t>
            </a:r>
            <a:r>
              <a:rPr lang="en-US" sz="1200" spc="-3" dirty="0">
                <a:latin typeface="+mn-lt"/>
                <a:cs typeface="Times New Roman"/>
              </a:rPr>
              <a:t> </a:t>
            </a:r>
            <a:r>
              <a:rPr lang="en-US" sz="1200" spc="-7" dirty="0">
                <a:latin typeface="+mn-lt"/>
                <a:cs typeface="Times New Roman"/>
              </a:rPr>
              <a:t>decay.</a:t>
            </a:r>
            <a:endParaRPr lang="en-US" sz="1200" dirty="0">
              <a:latin typeface="+mn-lt"/>
              <a:cs typeface="Times New Roman"/>
            </a:endParaRPr>
          </a:p>
          <a:p>
            <a:pPr marL="180109" marR="116462" indent="-171450">
              <a:buSzPct val="116666"/>
              <a:tabLst>
                <a:tab pos="164518" algn="l"/>
                <a:tab pos="164951" algn="l"/>
              </a:tabLst>
            </a:pP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overall</a:t>
            </a:r>
            <a:r>
              <a:rPr lang="en-US" sz="1200" spc="-7"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ages</a:t>
            </a:r>
            <a:r>
              <a:rPr lang="en-US" sz="1200" spc="-3" dirty="0">
                <a:latin typeface="+mn-lt"/>
                <a:cs typeface="Times New Roman"/>
              </a:rPr>
              <a:t> </a:t>
            </a:r>
            <a:r>
              <a:rPr lang="en-US" sz="1200" spc="-7" dirty="0">
                <a:latin typeface="+mn-lt"/>
                <a:cs typeface="Times New Roman"/>
              </a:rPr>
              <a:t>5-</a:t>
            </a:r>
            <a:r>
              <a:rPr lang="en-US" sz="1200" dirty="0">
                <a:latin typeface="+mn-lt"/>
                <a:cs typeface="Times New Roman"/>
              </a:rPr>
              <a:t>19</a:t>
            </a:r>
            <a:r>
              <a:rPr lang="en-US" sz="1200" spc="-7"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untreated</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caries</a:t>
            </a:r>
            <a:r>
              <a:rPr lang="en-US" sz="1200" spc="-3" dirty="0">
                <a:latin typeface="+mn-lt"/>
                <a:cs typeface="Times New Roman"/>
              </a:rPr>
              <a:t> </a:t>
            </a:r>
            <a:r>
              <a:rPr lang="en-US" sz="1200" spc="-7" dirty="0">
                <a:latin typeface="+mn-lt"/>
                <a:cs typeface="Times New Roman"/>
              </a:rPr>
              <a:t>decreased </a:t>
            </a:r>
            <a:r>
              <a:rPr lang="en-US" sz="1200" dirty="0">
                <a:latin typeface="+mn-lt"/>
                <a:cs typeface="Times New Roman"/>
              </a:rPr>
              <a:t>nearly</a:t>
            </a:r>
            <a:r>
              <a:rPr lang="en-US" sz="1200" spc="-7" dirty="0">
                <a:latin typeface="+mn-lt"/>
                <a:cs typeface="Times New Roman"/>
              </a:rPr>
              <a:t> </a:t>
            </a:r>
            <a:r>
              <a:rPr lang="en-US" sz="1200" dirty="0">
                <a:latin typeface="+mn-lt"/>
                <a:cs typeface="Times New Roman"/>
              </a:rPr>
              <a:t>50%</a:t>
            </a:r>
            <a:r>
              <a:rPr lang="en-US" sz="1200" spc="-3" dirty="0">
                <a:latin typeface="+mn-lt"/>
                <a:cs typeface="Times New Roman"/>
              </a:rPr>
              <a:t> </a:t>
            </a:r>
            <a:r>
              <a:rPr lang="en-US" sz="1200" dirty="0">
                <a:latin typeface="+mn-lt"/>
                <a:cs typeface="Times New Roman"/>
              </a:rPr>
              <a:t>between </a:t>
            </a:r>
            <a:r>
              <a:rPr lang="en-US" sz="1200" spc="-7" dirty="0">
                <a:latin typeface="+mn-lt"/>
                <a:cs typeface="Times New Roman"/>
              </a:rPr>
              <a:t>1988-</a:t>
            </a:r>
            <a:r>
              <a:rPr lang="en-US" sz="1200" dirty="0">
                <a:latin typeface="+mn-lt"/>
                <a:cs typeface="Times New Roman"/>
              </a:rPr>
              <a:t>1994 and</a:t>
            </a:r>
            <a:r>
              <a:rPr lang="en-US" sz="1200" spc="-7" dirty="0">
                <a:latin typeface="+mn-lt"/>
                <a:cs typeface="Times New Roman"/>
              </a:rPr>
              <a:t> </a:t>
            </a:r>
            <a:r>
              <a:rPr lang="en-US" sz="1200" dirty="0">
                <a:latin typeface="+mn-lt"/>
                <a:cs typeface="Times New Roman"/>
              </a:rPr>
              <a:t>2015-2018 (from 24.3%</a:t>
            </a:r>
            <a:r>
              <a:rPr lang="en-US" sz="1200" spc="-3" dirty="0">
                <a:latin typeface="+mn-lt"/>
                <a:cs typeface="Times New Roman"/>
              </a:rPr>
              <a:t> </a:t>
            </a:r>
            <a:r>
              <a:rPr lang="en-US" sz="1200" dirty="0">
                <a:latin typeface="+mn-lt"/>
                <a:cs typeface="Times New Roman"/>
              </a:rPr>
              <a:t>to 13.2%)</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7" dirty="0">
                <a:latin typeface="+mn-lt"/>
                <a:cs typeface="Times New Roman"/>
              </a:rPr>
              <a:t>1).</a:t>
            </a:r>
            <a:endParaRPr lang="en-US" sz="1200" dirty="0">
              <a:latin typeface="+mn-lt"/>
              <a:cs typeface="Times New Roman"/>
            </a:endParaRPr>
          </a:p>
          <a:p>
            <a:pPr marL="180109" marR="3464" indent="-171450">
              <a:buSzPct val="116666"/>
              <a:tabLst>
                <a:tab pos="164518" algn="l"/>
                <a:tab pos="164951" algn="l"/>
              </a:tabLst>
            </a:pPr>
            <a:r>
              <a:rPr lang="en-US" sz="1200" dirty="0">
                <a:latin typeface="+mn-lt"/>
                <a:cs typeface="Times New Roman"/>
              </a:rPr>
              <a:t>During</a:t>
            </a:r>
            <a:r>
              <a:rPr lang="en-US" sz="1200" spc="-14"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same</a:t>
            </a:r>
            <a:r>
              <a:rPr lang="en-US" sz="1200" spc="-7" dirty="0">
                <a:latin typeface="+mn-lt"/>
                <a:cs typeface="Times New Roman"/>
              </a:rPr>
              <a:t> </a:t>
            </a:r>
            <a:r>
              <a:rPr lang="en-US" sz="1200" dirty="0">
                <a:latin typeface="+mn-lt"/>
                <a:cs typeface="Times New Roman"/>
              </a:rPr>
              <a:t>periods,</a:t>
            </a:r>
            <a:r>
              <a:rPr lang="en-US" sz="1200" spc="-10" dirty="0">
                <a:latin typeface="+mn-lt"/>
                <a:cs typeface="Times New Roman"/>
              </a:rPr>
              <a:t> </a:t>
            </a:r>
            <a:r>
              <a:rPr lang="en-US" sz="1200" dirty="0">
                <a:latin typeface="+mn-lt"/>
                <a:cs typeface="Times New Roman"/>
              </a:rPr>
              <a:t>there</a:t>
            </a:r>
            <a:r>
              <a:rPr lang="en-US" sz="1200" spc="-7" dirty="0">
                <a:latin typeface="+mn-lt"/>
                <a:cs typeface="Times New Roman"/>
              </a:rPr>
              <a:t> </a:t>
            </a:r>
            <a:r>
              <a:rPr lang="en-US" sz="1200" dirty="0">
                <a:latin typeface="+mn-lt"/>
                <a:cs typeface="Times New Roman"/>
              </a:rPr>
              <a:t>were</a:t>
            </a:r>
            <a:r>
              <a:rPr lang="en-US" sz="1200" spc="-7" dirty="0">
                <a:latin typeface="+mn-lt"/>
                <a:cs typeface="Times New Roman"/>
              </a:rPr>
              <a:t> </a:t>
            </a:r>
            <a:r>
              <a:rPr lang="en-US" sz="1200" dirty="0">
                <a:latin typeface="+mn-lt"/>
                <a:cs typeface="Times New Roman"/>
              </a:rPr>
              <a:t>no</a:t>
            </a:r>
            <a:r>
              <a:rPr lang="en-US" sz="1200" spc="-3" dirty="0">
                <a:latin typeface="+mn-lt"/>
                <a:cs typeface="Times New Roman"/>
              </a:rPr>
              <a:t> </a:t>
            </a:r>
            <a:r>
              <a:rPr lang="en-US" sz="1200" dirty="0">
                <a:latin typeface="+mn-lt"/>
                <a:cs typeface="Times New Roman"/>
              </a:rPr>
              <a:t>statistically</a:t>
            </a:r>
            <a:r>
              <a:rPr lang="en-US" sz="1200" spc="-7" dirty="0">
                <a:latin typeface="+mn-lt"/>
                <a:cs typeface="Times New Roman"/>
              </a:rPr>
              <a:t> </a:t>
            </a:r>
            <a:r>
              <a:rPr lang="en-US" sz="1200" dirty="0">
                <a:latin typeface="+mn-lt"/>
                <a:cs typeface="Times New Roman"/>
              </a:rPr>
              <a:t>significant</a:t>
            </a:r>
            <a:r>
              <a:rPr lang="en-US" sz="1200" spc="-3" dirty="0">
                <a:latin typeface="+mn-lt"/>
                <a:cs typeface="Times New Roman"/>
              </a:rPr>
              <a:t> </a:t>
            </a:r>
            <a:r>
              <a:rPr lang="en-US" sz="1200" dirty="0">
                <a:latin typeface="+mn-lt"/>
                <a:cs typeface="Times New Roman"/>
              </a:rPr>
              <a:t>differences</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spc="-7" dirty="0">
                <a:latin typeface="+mn-lt"/>
                <a:cs typeface="Times New Roman"/>
              </a:rPr>
              <a:t>percentage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adults</a:t>
            </a:r>
            <a:r>
              <a:rPr lang="en-US" sz="1200" spc="-3"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spc="-7" dirty="0">
                <a:latin typeface="+mn-lt"/>
                <a:cs typeface="Times New Roman"/>
              </a:rPr>
              <a:t>caries.</a:t>
            </a:r>
            <a:endParaRPr lang="en-US" sz="1200" dirty="0">
              <a:latin typeface="+mn-lt"/>
              <a:cs typeface="Times New Roman"/>
            </a:endParaRPr>
          </a:p>
          <a:p>
            <a:pPr marL="182880" marR="58447" indent="-182880"/>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127</a:t>
            </a:fld>
            <a:endParaRPr lang="en-US"/>
          </a:p>
        </p:txBody>
      </p:sp>
    </p:spTree>
    <p:extLst>
      <p:ext uri="{BB962C8B-B14F-4D97-AF65-F5344CB8AC3E}">
        <p14:creationId xmlns:p14="http://schemas.microsoft.com/office/powerpoint/2010/main" val="328016235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6085" marR="384886" indent="-171450">
              <a:buSzPct val="116666"/>
              <a:tabLst>
                <a:tab pos="190062" algn="l"/>
                <a:tab pos="190495" algn="l"/>
              </a:tabLst>
            </a:pP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ED</a:t>
            </a:r>
            <a:r>
              <a:rPr lang="en-US" sz="1200" spc="-7" dirty="0">
                <a:latin typeface="+mn-lt"/>
                <a:cs typeface="Times New Roman"/>
              </a:rPr>
              <a:t> </a:t>
            </a:r>
            <a:r>
              <a:rPr lang="en-US" sz="1200" dirty="0">
                <a:latin typeface="+mn-lt"/>
                <a:cs typeface="Times New Roman"/>
              </a:rPr>
              <a:t>visits</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conditions</a:t>
            </a:r>
            <a:r>
              <a:rPr lang="en-US" sz="1200" spc="-3" dirty="0">
                <a:latin typeface="+mn-lt"/>
                <a:cs typeface="Times New Roman"/>
              </a:rPr>
              <a:t> </a:t>
            </a:r>
            <a:r>
              <a:rPr lang="en-US" sz="1200" dirty="0">
                <a:latin typeface="+mn-lt"/>
                <a:cs typeface="Times New Roman"/>
              </a:rPr>
              <a:t>decreased</a:t>
            </a:r>
            <a:r>
              <a:rPr lang="en-US" sz="1200" spc="-7" dirty="0">
                <a:latin typeface="+mn-lt"/>
                <a:cs typeface="Times New Roman"/>
              </a:rPr>
              <a:t> </a:t>
            </a:r>
            <a:r>
              <a:rPr lang="en-US" sz="1200" dirty="0">
                <a:latin typeface="+mn-lt"/>
                <a:cs typeface="Times New Roman"/>
              </a:rPr>
              <a:t>overall</a:t>
            </a:r>
            <a:r>
              <a:rPr lang="en-US" sz="1200" spc="-7"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312.3</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spc="-7" dirty="0">
                <a:latin typeface="+mn-lt"/>
                <a:cs typeface="Times New Roman"/>
              </a:rPr>
              <a:t>100,000 </a:t>
            </a:r>
            <a:r>
              <a:rPr lang="en-US" sz="1200" dirty="0">
                <a:latin typeface="+mn-lt"/>
                <a:cs typeface="Times New Roman"/>
              </a:rPr>
              <a:t>population</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2016 to</a:t>
            </a:r>
            <a:r>
              <a:rPr lang="en-US" sz="1200" spc="-3" dirty="0">
                <a:latin typeface="+mn-lt"/>
                <a:cs typeface="Times New Roman"/>
              </a:rPr>
              <a:t> </a:t>
            </a:r>
            <a:r>
              <a:rPr lang="en-US" sz="1200" dirty="0">
                <a:latin typeface="+mn-lt"/>
                <a:cs typeface="Times New Roman"/>
              </a:rPr>
              <a:t>202.8 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 in</a:t>
            </a:r>
            <a:r>
              <a:rPr lang="en-US" sz="1200" spc="-3" dirty="0">
                <a:latin typeface="+mn-lt"/>
                <a:cs typeface="Times New Roman"/>
              </a:rPr>
              <a:t> </a:t>
            </a:r>
            <a:r>
              <a:rPr lang="en-US" sz="1200" dirty="0">
                <a:latin typeface="+mn-lt"/>
                <a:cs typeface="Times New Roman"/>
              </a:rPr>
              <a:t>2019 (data</a:t>
            </a:r>
            <a:r>
              <a:rPr lang="en-US" sz="1200" spc="-3" dirty="0">
                <a:latin typeface="+mn-lt"/>
                <a:cs typeface="Times New Roman"/>
              </a:rPr>
              <a:t> </a:t>
            </a:r>
            <a:r>
              <a:rPr lang="en-US" sz="1200" dirty="0">
                <a:latin typeface="+mn-lt"/>
                <a:cs typeface="Times New Roman"/>
              </a:rPr>
              <a:t>not</a:t>
            </a:r>
            <a:r>
              <a:rPr lang="en-US" sz="1200" spc="-3" dirty="0">
                <a:latin typeface="+mn-lt"/>
                <a:cs typeface="Times New Roman"/>
              </a:rPr>
              <a:t> </a:t>
            </a:r>
            <a:r>
              <a:rPr lang="en-US" sz="1200" spc="-7" dirty="0">
                <a:latin typeface="+mn-lt"/>
                <a:cs typeface="Times New Roman"/>
              </a:rPr>
              <a:t>shown).</a:t>
            </a:r>
            <a:endParaRPr lang="en-US" sz="1200" dirty="0">
              <a:latin typeface="+mn-lt"/>
              <a:cs typeface="Times New Roman"/>
            </a:endParaRPr>
          </a:p>
          <a:p>
            <a:pPr marL="206085" marR="45892" indent="-171450">
              <a:buSzPct val="116666"/>
              <a:tabLst>
                <a:tab pos="190062" algn="l"/>
                <a:tab pos="190495" algn="l"/>
              </a:tabLst>
            </a:pPr>
            <a:r>
              <a:rPr lang="en-US" sz="1200" dirty="0">
                <a:latin typeface="+mn-lt"/>
                <a:cs typeface="Times New Roman"/>
              </a:rPr>
              <a:t>Much</a:t>
            </a:r>
            <a:r>
              <a:rPr lang="en-US" sz="1200" spc="-10"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decrease</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 overall</a:t>
            </a:r>
            <a:r>
              <a:rPr lang="en-US" sz="1200" spc="-3" dirty="0">
                <a:latin typeface="+mn-lt"/>
                <a:cs typeface="Times New Roman"/>
              </a:rPr>
              <a:t> </a:t>
            </a:r>
            <a:r>
              <a:rPr lang="en-US" sz="1200" dirty="0">
                <a:latin typeface="+mn-lt"/>
                <a:cs typeface="Times New Roman"/>
              </a:rPr>
              <a:t>ED</a:t>
            </a:r>
            <a:r>
              <a:rPr lang="en-US" sz="1200" spc="-7" dirty="0">
                <a:latin typeface="+mn-lt"/>
                <a:cs typeface="Times New Roman"/>
              </a:rPr>
              <a:t> </a:t>
            </a:r>
            <a:r>
              <a:rPr lang="en-US" sz="1200" dirty="0">
                <a:latin typeface="+mn-lt"/>
                <a:cs typeface="Times New Roman"/>
              </a:rPr>
              <a:t>visit</a:t>
            </a:r>
            <a:r>
              <a:rPr lang="en-US" sz="1200" spc="-3" dirty="0">
                <a:latin typeface="+mn-lt"/>
                <a:cs typeface="Times New Roman"/>
              </a:rPr>
              <a:t> </a:t>
            </a:r>
            <a:r>
              <a:rPr lang="en-US" sz="1200" dirty="0">
                <a:latin typeface="+mn-lt"/>
                <a:cs typeface="Times New Roman"/>
              </a:rPr>
              <a:t>rate</a:t>
            </a:r>
            <a:r>
              <a:rPr lang="en-US" sz="1200" spc="-7" dirty="0">
                <a:latin typeface="+mn-lt"/>
                <a:cs typeface="Times New Roman"/>
              </a:rPr>
              <a:t> </a:t>
            </a:r>
            <a:r>
              <a:rPr lang="en-US" sz="1200" dirty="0">
                <a:latin typeface="+mn-lt"/>
                <a:cs typeface="Times New Roman"/>
              </a:rPr>
              <a:t>may</a:t>
            </a:r>
            <a:r>
              <a:rPr lang="en-US" sz="1200" spc="-3" dirty="0">
                <a:latin typeface="+mn-lt"/>
                <a:cs typeface="Times New Roman"/>
              </a:rPr>
              <a:t> </a:t>
            </a:r>
            <a:r>
              <a:rPr lang="en-US" sz="1200" dirty="0">
                <a:latin typeface="+mn-lt"/>
                <a:cs typeface="Times New Roman"/>
              </a:rPr>
              <a:t>be attributed</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decrease</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ED</a:t>
            </a:r>
            <a:r>
              <a:rPr lang="en-US" sz="1200" spc="-3" dirty="0">
                <a:latin typeface="+mn-lt"/>
                <a:cs typeface="Times New Roman"/>
              </a:rPr>
              <a:t> </a:t>
            </a:r>
            <a:r>
              <a:rPr lang="en-US" sz="1200" spc="-7" dirty="0">
                <a:latin typeface="+mn-lt"/>
                <a:cs typeface="Times New Roman"/>
              </a:rPr>
              <a:t>visits </a:t>
            </a:r>
            <a:r>
              <a:rPr lang="en-US" sz="1200" dirty="0">
                <a:latin typeface="+mn-lt"/>
                <a:cs typeface="Times New Roman"/>
              </a:rPr>
              <a:t>among</a:t>
            </a:r>
            <a:r>
              <a:rPr lang="en-US" sz="1200" spc="-3" dirty="0">
                <a:latin typeface="+mn-lt"/>
                <a:cs typeface="Times New Roman"/>
              </a:rPr>
              <a:t> </a:t>
            </a:r>
            <a:r>
              <a:rPr lang="en-US" sz="1200" dirty="0">
                <a:latin typeface="+mn-lt"/>
                <a:cs typeface="Times New Roman"/>
              </a:rPr>
              <a:t>adults ages</a:t>
            </a:r>
            <a:r>
              <a:rPr lang="en-US" sz="1200" spc="-3" dirty="0">
                <a:latin typeface="+mn-lt"/>
                <a:cs typeface="Times New Roman"/>
              </a:rPr>
              <a:t> </a:t>
            </a:r>
            <a:r>
              <a:rPr lang="en-US" sz="1200" dirty="0">
                <a:latin typeface="+mn-lt"/>
                <a:cs typeface="Times New Roman"/>
              </a:rPr>
              <a:t>18-44</a:t>
            </a:r>
            <a:r>
              <a:rPr lang="en-US" sz="1200" spc="-7"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603.0</a:t>
            </a:r>
            <a:r>
              <a:rPr lang="en-US" sz="1200" spc="-3" dirty="0">
                <a:latin typeface="+mn-lt"/>
                <a:cs typeface="Times New Roman"/>
              </a:rPr>
              <a:t> </a:t>
            </a:r>
            <a:r>
              <a:rPr lang="en-US" sz="1200" dirty="0">
                <a:latin typeface="+mn-lt"/>
                <a:cs typeface="Times New Roman"/>
              </a:rPr>
              <a:t>per 100,000</a:t>
            </a:r>
            <a:r>
              <a:rPr lang="en-US" sz="1200" spc="-3" dirty="0">
                <a:latin typeface="+mn-lt"/>
                <a:cs typeface="Times New Roman"/>
              </a:rPr>
              <a:t> </a:t>
            </a:r>
            <a:r>
              <a:rPr lang="en-US" sz="1200" dirty="0">
                <a:latin typeface="+mn-lt"/>
                <a:cs typeface="Times New Roman"/>
              </a:rPr>
              <a:t>population</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2016 to</a:t>
            </a:r>
            <a:r>
              <a:rPr lang="en-US" sz="1200" spc="-3" dirty="0">
                <a:latin typeface="+mn-lt"/>
                <a:cs typeface="Times New Roman"/>
              </a:rPr>
              <a:t> </a:t>
            </a:r>
            <a:r>
              <a:rPr lang="en-US" sz="1200" dirty="0">
                <a:latin typeface="+mn-lt"/>
                <a:cs typeface="Times New Roman"/>
              </a:rPr>
              <a:t>524.1 </a:t>
            </a:r>
            <a:r>
              <a:rPr lang="en-US" sz="1200" spc="-17" dirty="0">
                <a:latin typeface="+mn-lt"/>
                <a:cs typeface="Times New Roman"/>
              </a:rPr>
              <a:t>per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(Figure </a:t>
            </a:r>
            <a:r>
              <a:rPr lang="en-US" sz="1200" spc="-17" dirty="0">
                <a:latin typeface="+mn-lt"/>
                <a:cs typeface="Times New Roman"/>
              </a:rPr>
              <a:t>2).</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128</a:t>
            </a:fld>
            <a:endParaRPr lang="en-US"/>
          </a:p>
        </p:txBody>
      </p:sp>
    </p:spTree>
    <p:extLst>
      <p:ext uri="{BB962C8B-B14F-4D97-AF65-F5344CB8AC3E}">
        <p14:creationId xmlns:p14="http://schemas.microsoft.com/office/powerpoint/2010/main" val="336632525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mn-lt"/>
                <a:cs typeface="Arial"/>
              </a:rPr>
              <a:t>How</a:t>
            </a:r>
            <a:r>
              <a:rPr lang="en-US" sz="1200" b="1" spc="-34" dirty="0">
                <a:latin typeface="+mn-lt"/>
                <a:cs typeface="Arial"/>
              </a:rPr>
              <a:t> </a:t>
            </a:r>
            <a:r>
              <a:rPr lang="en-US" sz="1200" b="1" dirty="0">
                <a:latin typeface="+mn-lt"/>
                <a:cs typeface="Arial"/>
              </a:rPr>
              <a:t>the</a:t>
            </a:r>
            <a:r>
              <a:rPr lang="en-US" sz="1200" b="1" spc="-31" dirty="0">
                <a:latin typeface="+mn-lt"/>
                <a:cs typeface="Arial"/>
              </a:rPr>
              <a:t> </a:t>
            </a:r>
            <a:r>
              <a:rPr lang="en-US" sz="1200" b="1" dirty="0">
                <a:latin typeface="+mn-lt"/>
                <a:cs typeface="Arial"/>
              </a:rPr>
              <a:t>Nation</a:t>
            </a:r>
            <a:r>
              <a:rPr lang="en-US" sz="1200" b="1" spc="-34" dirty="0">
                <a:latin typeface="+mn-lt"/>
                <a:cs typeface="Arial"/>
              </a:rPr>
              <a:t> </a:t>
            </a:r>
            <a:r>
              <a:rPr lang="en-US" sz="1200" b="1" dirty="0">
                <a:latin typeface="+mn-lt"/>
                <a:cs typeface="Arial"/>
              </a:rPr>
              <a:t>Can</a:t>
            </a:r>
            <a:r>
              <a:rPr lang="en-US" sz="1200" b="1" spc="-34" dirty="0">
                <a:latin typeface="+mn-lt"/>
                <a:cs typeface="Arial"/>
              </a:rPr>
              <a:t> </a:t>
            </a:r>
            <a:r>
              <a:rPr lang="en-US" sz="1200" b="1" dirty="0">
                <a:latin typeface="+mn-lt"/>
                <a:cs typeface="Arial"/>
              </a:rPr>
              <a:t>Improve</a:t>
            </a:r>
            <a:r>
              <a:rPr lang="en-US" sz="1200" b="1" spc="-27" dirty="0">
                <a:latin typeface="+mn-lt"/>
                <a:cs typeface="Arial"/>
              </a:rPr>
              <a:t> </a:t>
            </a:r>
            <a:r>
              <a:rPr lang="en-US" sz="1200" b="1" dirty="0">
                <a:latin typeface="+mn-lt"/>
                <a:cs typeface="Arial"/>
              </a:rPr>
              <a:t>Oral</a:t>
            </a:r>
            <a:r>
              <a:rPr lang="en-US" sz="1200" b="1" spc="-34" dirty="0">
                <a:latin typeface="+mn-lt"/>
                <a:cs typeface="Arial"/>
              </a:rPr>
              <a:t> </a:t>
            </a:r>
            <a:r>
              <a:rPr lang="en-US" sz="1200" b="1" dirty="0">
                <a:latin typeface="+mn-lt"/>
                <a:cs typeface="Arial"/>
              </a:rPr>
              <a:t>Healthcare</a:t>
            </a:r>
            <a:r>
              <a:rPr lang="en-US" sz="1200" b="1" spc="-31" dirty="0">
                <a:latin typeface="+mn-lt"/>
                <a:cs typeface="Arial"/>
              </a:rPr>
              <a:t> </a:t>
            </a:r>
            <a:r>
              <a:rPr lang="en-US" sz="1200" b="1" spc="-7" dirty="0">
                <a:latin typeface="+mn-lt"/>
                <a:cs typeface="Arial"/>
              </a:rPr>
              <a:t>Delivery</a:t>
            </a:r>
            <a:endParaRPr lang="en-US" sz="1200" dirty="0">
              <a:latin typeface="+mn-lt"/>
              <a:cs typeface="Arial"/>
            </a:endParaRPr>
          </a:p>
          <a:p>
            <a:pPr marL="182880" marR="12122" indent="-182880"/>
            <a:r>
              <a:rPr lang="en-US" sz="1200" dirty="0">
                <a:latin typeface="+mn-lt"/>
                <a:cs typeface="Times New Roman"/>
              </a:rPr>
              <a:t>This</a:t>
            </a:r>
            <a:r>
              <a:rPr lang="en-US" sz="1200" spc="-14" dirty="0">
                <a:latin typeface="+mn-lt"/>
                <a:cs typeface="Times New Roman"/>
              </a:rPr>
              <a:t> </a:t>
            </a:r>
            <a:r>
              <a:rPr lang="en-US" sz="1200" dirty="0">
                <a:latin typeface="+mn-lt"/>
                <a:cs typeface="Times New Roman"/>
              </a:rPr>
              <a:t>special</a:t>
            </a:r>
            <a:r>
              <a:rPr lang="en-US" sz="1200" spc="-10" dirty="0">
                <a:latin typeface="+mn-lt"/>
                <a:cs typeface="Times New Roman"/>
              </a:rPr>
              <a:t> </a:t>
            </a:r>
            <a:r>
              <a:rPr lang="en-US" sz="1200" dirty="0">
                <a:latin typeface="+mn-lt"/>
                <a:cs typeface="Times New Roman"/>
              </a:rPr>
              <a:t>emphasis</a:t>
            </a:r>
            <a:r>
              <a:rPr lang="en-US" sz="1200" spc="-7" dirty="0">
                <a:latin typeface="+mn-lt"/>
                <a:cs typeface="Times New Roman"/>
              </a:rPr>
              <a:t> </a:t>
            </a:r>
            <a:r>
              <a:rPr lang="en-US" sz="1200" dirty="0">
                <a:latin typeface="+mn-lt"/>
                <a:cs typeface="Times New Roman"/>
              </a:rPr>
              <a:t>topic</a:t>
            </a:r>
            <a:r>
              <a:rPr lang="en-US" sz="1200" spc="-3" dirty="0">
                <a:latin typeface="+mn-lt"/>
                <a:cs typeface="Times New Roman"/>
              </a:rPr>
              <a:t> </a:t>
            </a:r>
            <a:r>
              <a:rPr lang="en-US" sz="1200" dirty="0">
                <a:latin typeface="+mn-lt"/>
                <a:cs typeface="Times New Roman"/>
              </a:rPr>
              <a:t>focuses</a:t>
            </a:r>
            <a:r>
              <a:rPr lang="en-US" sz="1200" spc="-10" dirty="0">
                <a:latin typeface="+mn-lt"/>
                <a:cs typeface="Times New Roman"/>
              </a:rPr>
              <a:t> </a:t>
            </a:r>
            <a:r>
              <a:rPr lang="en-US" sz="1200" dirty="0">
                <a:latin typeface="+mn-lt"/>
                <a:cs typeface="Times New Roman"/>
              </a:rPr>
              <a:t>on</a:t>
            </a:r>
            <a:r>
              <a:rPr lang="en-US" sz="1200" spc="-10" dirty="0">
                <a:latin typeface="+mn-lt"/>
                <a:cs typeface="Times New Roman"/>
              </a:rPr>
              <a:t> </a:t>
            </a:r>
            <a:r>
              <a:rPr lang="en-US" sz="1200" dirty="0">
                <a:latin typeface="+mn-lt"/>
                <a:cs typeface="Times New Roman"/>
              </a:rPr>
              <a:t>three</a:t>
            </a:r>
            <a:r>
              <a:rPr lang="en-US" sz="1200" spc="-7" dirty="0">
                <a:latin typeface="+mn-lt"/>
                <a:cs typeface="Times New Roman"/>
              </a:rPr>
              <a:t> </a:t>
            </a:r>
            <a:r>
              <a:rPr lang="en-US" sz="1200" dirty="0">
                <a:latin typeface="+mn-lt"/>
                <a:cs typeface="Times New Roman"/>
              </a:rPr>
              <a:t>potential</a:t>
            </a:r>
            <a:r>
              <a:rPr lang="en-US" sz="1200" spc="-3" dirty="0">
                <a:latin typeface="+mn-lt"/>
                <a:cs typeface="Times New Roman"/>
              </a:rPr>
              <a:t> </a:t>
            </a:r>
            <a:r>
              <a:rPr lang="en-US" sz="1200" dirty="0">
                <a:latin typeface="+mn-lt"/>
                <a:cs typeface="Times New Roman"/>
              </a:rPr>
              <a:t>opportunities</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further</a:t>
            </a:r>
            <a:r>
              <a:rPr lang="en-US" sz="1200" spc="-10" dirty="0">
                <a:latin typeface="+mn-lt"/>
                <a:cs typeface="Times New Roman"/>
              </a:rPr>
              <a:t> </a:t>
            </a:r>
            <a:r>
              <a:rPr lang="en-US" sz="1200" dirty="0">
                <a:latin typeface="+mn-lt"/>
                <a:cs typeface="Times New Roman"/>
              </a:rPr>
              <a:t>improving</a:t>
            </a:r>
            <a:r>
              <a:rPr lang="en-US" sz="1200" spc="-3" dirty="0">
                <a:latin typeface="+mn-lt"/>
                <a:cs typeface="Times New Roman"/>
              </a:rPr>
              <a:t> </a:t>
            </a:r>
            <a:r>
              <a:rPr lang="en-US" sz="1200" spc="-7" dirty="0">
                <a:latin typeface="+mn-lt"/>
                <a:cs typeface="Times New Roman"/>
              </a:rPr>
              <a:t>quality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oral</a:t>
            </a:r>
            <a:r>
              <a:rPr lang="en-US" sz="1200" spc="-7" dirty="0">
                <a:latin typeface="+mn-lt"/>
                <a:cs typeface="Times New Roman"/>
              </a:rPr>
              <a:t> </a:t>
            </a:r>
            <a:r>
              <a:rPr lang="en-US" sz="1200" dirty="0">
                <a:latin typeface="+mn-lt"/>
                <a:cs typeface="Times New Roman"/>
              </a:rPr>
              <a:t>healthcare</a:t>
            </a:r>
            <a:r>
              <a:rPr lang="en-US" sz="1200" spc="-3"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outcomes</a:t>
            </a:r>
            <a:r>
              <a:rPr lang="en-US" sz="1200" spc="-3"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describes</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nation’s</a:t>
            </a:r>
            <a:r>
              <a:rPr lang="en-US" sz="1200" spc="-7" dirty="0">
                <a:latin typeface="+mn-lt"/>
                <a:cs typeface="Times New Roman"/>
              </a:rPr>
              <a:t> </a:t>
            </a:r>
            <a:r>
              <a:rPr lang="en-US" sz="1200" dirty="0">
                <a:latin typeface="+mn-lt"/>
                <a:cs typeface="Times New Roman"/>
              </a:rPr>
              <a:t>progress</a:t>
            </a:r>
            <a:r>
              <a:rPr lang="en-US" sz="1200" spc="-3" dirty="0">
                <a:latin typeface="+mn-lt"/>
                <a:cs typeface="Times New Roman"/>
              </a:rPr>
              <a:t> </a:t>
            </a:r>
            <a:r>
              <a:rPr lang="en-US" sz="1200" dirty="0">
                <a:latin typeface="+mn-lt"/>
                <a:cs typeface="Times New Roman"/>
              </a:rPr>
              <a:t>toward</a:t>
            </a:r>
            <a:r>
              <a:rPr lang="en-US" sz="1200" spc="-7" dirty="0">
                <a:latin typeface="+mn-lt"/>
                <a:cs typeface="Times New Roman"/>
              </a:rPr>
              <a:t> </a:t>
            </a:r>
            <a:r>
              <a:rPr lang="en-US" sz="1200" dirty="0">
                <a:latin typeface="+mn-lt"/>
                <a:cs typeface="Times New Roman"/>
              </a:rPr>
              <a:t>realizing</a:t>
            </a:r>
            <a:r>
              <a:rPr lang="en-US" sz="1200" spc="-10" dirty="0">
                <a:latin typeface="+mn-lt"/>
                <a:cs typeface="Times New Roman"/>
              </a:rPr>
              <a:t> </a:t>
            </a:r>
            <a:r>
              <a:rPr lang="en-US" sz="1200" spc="-7" dirty="0">
                <a:latin typeface="+mn-lt"/>
                <a:cs typeface="Times New Roman"/>
              </a:rPr>
              <a:t>them:</a:t>
            </a:r>
            <a:endParaRPr lang="en-US" sz="1200" dirty="0">
              <a:latin typeface="+mn-lt"/>
              <a:cs typeface="Times New Roman"/>
            </a:endParaRPr>
          </a:p>
          <a:p>
            <a:pPr marL="419095" lvl="1" indent="-228600">
              <a:buFont typeface="+mj-lt"/>
              <a:buAutoNum type="arabicPeriod"/>
              <a:tabLst>
                <a:tab pos="346354" algn="l"/>
              </a:tabLst>
            </a:pPr>
            <a:r>
              <a:rPr lang="en-US" sz="1200" dirty="0">
                <a:latin typeface="+mn-lt"/>
                <a:cs typeface="Times New Roman"/>
              </a:rPr>
              <a:t>Increasing</a:t>
            </a:r>
            <a:r>
              <a:rPr lang="en-US" sz="1200" spc="-14" dirty="0">
                <a:latin typeface="+mn-lt"/>
                <a:cs typeface="Times New Roman"/>
              </a:rPr>
              <a:t> </a:t>
            </a:r>
            <a:r>
              <a:rPr lang="en-US" sz="1200" dirty="0">
                <a:latin typeface="+mn-lt"/>
                <a:cs typeface="Times New Roman"/>
              </a:rPr>
              <a:t>water</a:t>
            </a:r>
            <a:r>
              <a:rPr lang="en-US" sz="1200" spc="-3" dirty="0">
                <a:latin typeface="+mn-lt"/>
                <a:cs typeface="Times New Roman"/>
              </a:rPr>
              <a:t> </a:t>
            </a:r>
            <a:r>
              <a:rPr lang="en-US" sz="1200" dirty="0">
                <a:latin typeface="+mn-lt"/>
                <a:cs typeface="Times New Roman"/>
              </a:rPr>
              <a:t>fluoridation</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public</a:t>
            </a:r>
            <a:r>
              <a:rPr lang="en-US" sz="1200" spc="-3" dirty="0">
                <a:latin typeface="+mn-lt"/>
                <a:cs typeface="Times New Roman"/>
              </a:rPr>
              <a:t> </a:t>
            </a:r>
            <a:r>
              <a:rPr lang="en-US" sz="1200" dirty="0">
                <a:latin typeface="+mn-lt"/>
                <a:cs typeface="Times New Roman"/>
              </a:rPr>
              <a:t>water</a:t>
            </a:r>
            <a:r>
              <a:rPr lang="en-US" sz="1200" spc="-3" dirty="0">
                <a:latin typeface="+mn-lt"/>
                <a:cs typeface="Times New Roman"/>
              </a:rPr>
              <a:t> </a:t>
            </a:r>
            <a:r>
              <a:rPr lang="en-US" sz="1200" spc="-7" dirty="0">
                <a:latin typeface="+mn-lt"/>
                <a:cs typeface="Times New Roman"/>
              </a:rPr>
              <a:t>supply.</a:t>
            </a:r>
            <a:endParaRPr lang="en-US" sz="1200" dirty="0">
              <a:latin typeface="+mn-lt"/>
              <a:cs typeface="Times New Roman"/>
            </a:endParaRPr>
          </a:p>
          <a:p>
            <a:pPr marL="419095" lvl="1" indent="-228600">
              <a:buFont typeface="+mj-lt"/>
              <a:buAutoNum type="arabicPeriod"/>
              <a:tabLst>
                <a:tab pos="346354" algn="l"/>
              </a:tabLst>
            </a:pPr>
            <a:r>
              <a:rPr lang="en-US" sz="1200" dirty="0">
                <a:latin typeface="+mn-lt"/>
                <a:cs typeface="Times New Roman"/>
              </a:rPr>
              <a:t>Reducing</a:t>
            </a:r>
            <a:r>
              <a:rPr lang="en-US" sz="1200" spc="-14" dirty="0">
                <a:latin typeface="+mn-lt"/>
                <a:cs typeface="Times New Roman"/>
              </a:rPr>
              <a:t> </a:t>
            </a:r>
            <a:r>
              <a:rPr lang="en-US" sz="1200" dirty="0">
                <a:latin typeface="+mn-lt"/>
                <a:cs typeface="Times New Roman"/>
              </a:rPr>
              <a:t>financial</a:t>
            </a:r>
            <a:r>
              <a:rPr lang="en-US" sz="1200" spc="-7" dirty="0">
                <a:latin typeface="+mn-lt"/>
                <a:cs typeface="Times New Roman"/>
              </a:rPr>
              <a:t> </a:t>
            </a:r>
            <a:r>
              <a:rPr lang="en-US" sz="1200" dirty="0">
                <a:latin typeface="+mn-lt"/>
                <a:cs typeface="Times New Roman"/>
              </a:rPr>
              <a:t>barriers</a:t>
            </a:r>
            <a:r>
              <a:rPr lang="en-US" sz="1200" spc="-3"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dental</a:t>
            </a:r>
            <a:r>
              <a:rPr lang="en-US" sz="1200" spc="-7" dirty="0">
                <a:latin typeface="+mn-lt"/>
                <a:cs typeface="Times New Roman"/>
              </a:rPr>
              <a:t> services.</a:t>
            </a:r>
            <a:endParaRPr lang="en-US" sz="1200" dirty="0">
              <a:latin typeface="+mn-lt"/>
              <a:cs typeface="Times New Roman"/>
            </a:endParaRPr>
          </a:p>
          <a:p>
            <a:pPr marL="419095" lvl="1" indent="-228600">
              <a:buFont typeface="+mj-lt"/>
              <a:buAutoNum type="arabicPeriod"/>
              <a:tabLst>
                <a:tab pos="346354" algn="l"/>
              </a:tabLst>
            </a:pPr>
            <a:r>
              <a:rPr lang="en-US" sz="1200" dirty="0">
                <a:latin typeface="+mn-lt"/>
                <a:cs typeface="Times New Roman"/>
              </a:rPr>
              <a:t>Reducing</a:t>
            </a:r>
            <a:r>
              <a:rPr lang="en-US" sz="1200" spc="-14" dirty="0">
                <a:latin typeface="+mn-lt"/>
                <a:cs typeface="Times New Roman"/>
              </a:rPr>
              <a:t> </a:t>
            </a:r>
            <a:r>
              <a:rPr lang="en-US" sz="1200" dirty="0">
                <a:latin typeface="+mn-lt"/>
                <a:cs typeface="Times New Roman"/>
              </a:rPr>
              <a:t>distance</a:t>
            </a:r>
            <a:r>
              <a:rPr lang="en-US" sz="1200" spc="-3" dirty="0">
                <a:latin typeface="+mn-lt"/>
                <a:cs typeface="Times New Roman"/>
              </a:rPr>
              <a:t> </a:t>
            </a:r>
            <a:r>
              <a:rPr lang="en-US" sz="1200" dirty="0">
                <a:latin typeface="+mn-lt"/>
                <a:cs typeface="Times New Roman"/>
              </a:rPr>
              <a:t>needed</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access</a:t>
            </a:r>
            <a:r>
              <a:rPr lang="en-US" sz="1200" spc="-3"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care</a:t>
            </a:r>
            <a:r>
              <a:rPr lang="en-US" sz="1200" spc="-7" dirty="0">
                <a:latin typeface="+mn-lt"/>
                <a:cs typeface="Times New Roman"/>
              </a:rPr>
              <a:t> services.</a:t>
            </a:r>
            <a:endParaRPr lang="en-US" sz="1200" dirty="0">
              <a:latin typeface="+mn-lt"/>
              <a:cs typeface="Times New Roman"/>
            </a:endParaRPr>
          </a:p>
          <a:p>
            <a:pPr marL="0" indent="0">
              <a:buNone/>
            </a:pPr>
            <a:r>
              <a:rPr lang="en-US" sz="1200" b="1" i="1" spc="-7" dirty="0">
                <a:latin typeface="+mn-lt"/>
                <a:cs typeface="Arial"/>
              </a:rPr>
              <a:t>Opportunity</a:t>
            </a:r>
            <a:r>
              <a:rPr lang="en-US" sz="1200" b="1" i="1" spc="-17" dirty="0">
                <a:latin typeface="+mn-lt"/>
                <a:cs typeface="Arial"/>
              </a:rPr>
              <a:t> </a:t>
            </a:r>
            <a:r>
              <a:rPr lang="en-US" sz="1200" b="1" i="1" dirty="0">
                <a:latin typeface="+mn-lt"/>
                <a:cs typeface="Arial"/>
              </a:rPr>
              <a:t>#1:</a:t>
            </a:r>
            <a:r>
              <a:rPr lang="en-US" sz="1200" b="1" i="1" spc="-20" dirty="0">
                <a:latin typeface="+mn-lt"/>
                <a:cs typeface="Arial"/>
              </a:rPr>
              <a:t> </a:t>
            </a:r>
            <a:r>
              <a:rPr lang="en-US" sz="1200" b="1" i="1" spc="-7" dirty="0">
                <a:latin typeface="+mn-lt"/>
                <a:cs typeface="Arial"/>
              </a:rPr>
              <a:t>Fluoridating</a:t>
            </a:r>
            <a:r>
              <a:rPr lang="en-US" sz="1200" b="1" i="1" spc="-20" dirty="0">
                <a:latin typeface="+mn-lt"/>
                <a:cs typeface="Arial"/>
              </a:rPr>
              <a:t> </a:t>
            </a:r>
            <a:r>
              <a:rPr lang="en-US" sz="1200" b="1" i="1" dirty="0">
                <a:latin typeface="+mn-lt"/>
                <a:cs typeface="Arial"/>
              </a:rPr>
              <a:t>Community</a:t>
            </a:r>
            <a:r>
              <a:rPr lang="en-US" sz="1200" b="1" i="1" spc="-17" dirty="0">
                <a:latin typeface="+mn-lt"/>
                <a:cs typeface="Arial"/>
              </a:rPr>
              <a:t> </a:t>
            </a:r>
            <a:r>
              <a:rPr lang="en-US" sz="1200" b="1" i="1" dirty="0">
                <a:latin typeface="+mn-lt"/>
                <a:cs typeface="Arial"/>
              </a:rPr>
              <a:t>Water</a:t>
            </a:r>
            <a:r>
              <a:rPr lang="en-US" sz="1200" b="1" i="1" spc="-17" dirty="0">
                <a:latin typeface="+mn-lt"/>
                <a:cs typeface="Arial"/>
              </a:rPr>
              <a:t> </a:t>
            </a:r>
            <a:r>
              <a:rPr lang="en-US" sz="1200" b="1" i="1" spc="-7" dirty="0">
                <a:latin typeface="+mn-lt"/>
                <a:cs typeface="Arial"/>
              </a:rPr>
              <a:t>Systems</a:t>
            </a:r>
            <a:endParaRPr lang="en-US" sz="1200" dirty="0">
              <a:latin typeface="+mn-lt"/>
              <a:cs typeface="Arial"/>
            </a:endParaRPr>
          </a:p>
          <a:p>
            <a:pPr marL="182880" marR="67106" indent="-182880"/>
            <a:r>
              <a:rPr lang="en-US" sz="1200" dirty="0">
                <a:latin typeface="+mn-lt"/>
                <a:cs typeface="Times New Roman"/>
              </a:rPr>
              <a:t>Fluoridated</a:t>
            </a:r>
            <a:r>
              <a:rPr lang="en-US" sz="1200" spc="-17" dirty="0">
                <a:latin typeface="+mn-lt"/>
                <a:cs typeface="Times New Roman"/>
              </a:rPr>
              <a:t> </a:t>
            </a:r>
            <a:r>
              <a:rPr lang="en-US" sz="1200" dirty="0">
                <a:latin typeface="+mn-lt"/>
                <a:cs typeface="Times New Roman"/>
              </a:rPr>
              <a:t>water</a:t>
            </a:r>
            <a:r>
              <a:rPr lang="en-US" sz="1200" spc="-3" dirty="0">
                <a:latin typeface="+mn-lt"/>
                <a:cs typeface="Times New Roman"/>
              </a:rPr>
              <a:t> </a:t>
            </a:r>
            <a:r>
              <a:rPr lang="en-US" sz="1200" dirty="0">
                <a:latin typeface="+mn-lt"/>
                <a:cs typeface="Times New Roman"/>
              </a:rPr>
              <a:t>protects</a:t>
            </a:r>
            <a:r>
              <a:rPr lang="en-US" sz="1200" spc="-3" dirty="0">
                <a:latin typeface="+mn-lt"/>
                <a:cs typeface="Times New Roman"/>
              </a:rPr>
              <a:t> </a:t>
            </a:r>
            <a:r>
              <a:rPr lang="en-US" sz="1200" dirty="0">
                <a:latin typeface="+mn-lt"/>
                <a:cs typeface="Times New Roman"/>
              </a:rPr>
              <a:t>teeth</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reduces</a:t>
            </a:r>
            <a:r>
              <a:rPr lang="en-US" sz="1200" spc="-7" dirty="0">
                <a:latin typeface="+mn-lt"/>
                <a:cs typeface="Times New Roman"/>
              </a:rPr>
              <a:t> </a:t>
            </a:r>
            <a:r>
              <a:rPr lang="en-US" sz="1200" dirty="0">
                <a:latin typeface="+mn-lt"/>
                <a:cs typeface="Times New Roman"/>
              </a:rPr>
              <a:t>cavities by</a:t>
            </a:r>
            <a:r>
              <a:rPr lang="en-US" sz="1200" spc="-10" dirty="0">
                <a:latin typeface="+mn-lt"/>
                <a:cs typeface="Times New Roman"/>
              </a:rPr>
              <a:t> </a:t>
            </a:r>
            <a:r>
              <a:rPr lang="en-US" sz="1200" dirty="0">
                <a:latin typeface="+mn-lt"/>
                <a:cs typeface="Times New Roman"/>
              </a:rPr>
              <a:t>about</a:t>
            </a:r>
            <a:r>
              <a:rPr lang="en-US" sz="1200" spc="-7" dirty="0">
                <a:latin typeface="+mn-lt"/>
                <a:cs typeface="Times New Roman"/>
              </a:rPr>
              <a:t> </a:t>
            </a:r>
            <a:r>
              <a:rPr lang="en-US" sz="1200" dirty="0">
                <a:latin typeface="+mn-lt"/>
                <a:cs typeface="Times New Roman"/>
              </a:rPr>
              <a:t>25%</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and </a:t>
            </a:r>
            <a:r>
              <a:rPr lang="en-US" sz="1200" spc="-7" dirty="0">
                <a:latin typeface="+mn-lt"/>
                <a:cs typeface="Times New Roman"/>
              </a:rPr>
              <a:t>adults. </a:t>
            </a:r>
            <a:r>
              <a:rPr lang="en-US" sz="1200" dirty="0">
                <a:latin typeface="+mn-lt"/>
                <a:cs typeface="Times New Roman"/>
              </a:rPr>
              <a:t>Community</a:t>
            </a:r>
            <a:r>
              <a:rPr lang="en-US" sz="1200" spc="-10" dirty="0">
                <a:latin typeface="+mn-lt"/>
                <a:cs typeface="Times New Roman"/>
              </a:rPr>
              <a:t> </a:t>
            </a:r>
            <a:r>
              <a:rPr lang="en-US" sz="1200" dirty="0">
                <a:latin typeface="+mn-lt"/>
                <a:cs typeface="Times New Roman"/>
              </a:rPr>
              <a:t>water</a:t>
            </a:r>
            <a:r>
              <a:rPr lang="en-US" sz="1200" spc="-3" dirty="0">
                <a:latin typeface="+mn-lt"/>
                <a:cs typeface="Times New Roman"/>
              </a:rPr>
              <a:t> </a:t>
            </a:r>
            <a:r>
              <a:rPr lang="en-US" sz="1200" dirty="0">
                <a:latin typeface="+mn-lt"/>
                <a:cs typeface="Times New Roman"/>
              </a:rPr>
              <a:t>fluoridation</a:t>
            </a:r>
            <a:r>
              <a:rPr lang="en-US" sz="1200" spc="-3" dirty="0">
                <a:latin typeface="+mn-lt"/>
                <a:cs typeface="Times New Roman"/>
              </a:rPr>
              <a:t> </a:t>
            </a:r>
            <a:r>
              <a:rPr lang="en-US" sz="1200" dirty="0">
                <a:latin typeface="+mn-lt"/>
                <a:cs typeface="Times New Roman"/>
              </a:rPr>
              <a:t>has</a:t>
            </a:r>
            <a:r>
              <a:rPr lang="en-US" sz="1200" spc="-3" dirty="0">
                <a:latin typeface="+mn-lt"/>
                <a:cs typeface="Times New Roman"/>
              </a:rPr>
              <a:t> </a:t>
            </a:r>
            <a:r>
              <a:rPr lang="en-US" sz="1200" dirty="0">
                <a:latin typeface="+mn-lt"/>
                <a:cs typeface="Times New Roman"/>
              </a:rPr>
              <a:t>been</a:t>
            </a:r>
            <a:r>
              <a:rPr lang="en-US" sz="1200" spc="-3" dirty="0">
                <a:latin typeface="+mn-lt"/>
                <a:cs typeface="Times New Roman"/>
              </a:rPr>
              <a:t> </a:t>
            </a:r>
            <a:r>
              <a:rPr lang="en-US" sz="1200" dirty="0">
                <a:latin typeface="+mn-lt"/>
                <a:cs typeface="Times New Roman"/>
              </a:rPr>
              <a:t>shown</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save</a:t>
            </a:r>
            <a:r>
              <a:rPr lang="en-US" sz="1200" spc="-3" dirty="0">
                <a:latin typeface="+mn-lt"/>
                <a:cs typeface="Times New Roman"/>
              </a:rPr>
              <a:t> </a:t>
            </a:r>
            <a:r>
              <a:rPr lang="en-US" sz="1200" dirty="0">
                <a:latin typeface="+mn-lt"/>
                <a:cs typeface="Times New Roman"/>
              </a:rPr>
              <a:t>money</a:t>
            </a:r>
            <a:r>
              <a:rPr lang="en-US" sz="1200" spc="-3" dirty="0">
                <a:latin typeface="+mn-lt"/>
                <a:cs typeface="Times New Roman"/>
              </a:rPr>
              <a:t> </a:t>
            </a:r>
            <a:r>
              <a:rPr lang="en-US" sz="1200" dirty="0">
                <a:latin typeface="+mn-lt"/>
                <a:cs typeface="Times New Roman"/>
              </a:rPr>
              <a:t>both</a:t>
            </a:r>
            <a:r>
              <a:rPr lang="en-US" sz="1200" spc="-3"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families</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the </a:t>
            </a:r>
            <a:r>
              <a:rPr lang="en-US" sz="1200" spc="-14" dirty="0">
                <a:latin typeface="+mn-lt"/>
                <a:cs typeface="Times New Roman"/>
              </a:rPr>
              <a:t>U.S. </a:t>
            </a:r>
            <a:r>
              <a:rPr lang="en-US" sz="1200" dirty="0">
                <a:latin typeface="+mn-lt"/>
                <a:cs typeface="Times New Roman"/>
              </a:rPr>
              <a:t>healthcare</a:t>
            </a:r>
            <a:r>
              <a:rPr lang="en-US" sz="1200" spc="-10" dirty="0">
                <a:latin typeface="+mn-lt"/>
                <a:cs typeface="Times New Roman"/>
              </a:rPr>
              <a:t> </a:t>
            </a:r>
            <a:r>
              <a:rPr lang="en-US" sz="1200" dirty="0">
                <a:latin typeface="+mn-lt"/>
                <a:cs typeface="Times New Roman"/>
              </a:rPr>
              <a:t>system</a:t>
            </a:r>
            <a:r>
              <a:rPr lang="en-US" sz="1200" spc="-7" dirty="0">
                <a:latin typeface="+mn-lt"/>
                <a:cs typeface="Times New Roman"/>
              </a:rPr>
              <a:t> </a:t>
            </a:r>
            <a:r>
              <a:rPr lang="en-US" sz="1200" dirty="0">
                <a:latin typeface="+mn-lt"/>
                <a:cs typeface="Times New Roman"/>
              </a:rPr>
              <a:t>by</a:t>
            </a:r>
            <a:r>
              <a:rPr lang="en-US" sz="1200" spc="-7" dirty="0">
                <a:latin typeface="+mn-lt"/>
                <a:cs typeface="Times New Roman"/>
              </a:rPr>
              <a:t> </a:t>
            </a:r>
            <a:r>
              <a:rPr lang="en-US" sz="1200" dirty="0">
                <a:latin typeface="+mn-lt"/>
                <a:cs typeface="Times New Roman"/>
              </a:rPr>
              <a:t>preventing</a:t>
            </a:r>
            <a:r>
              <a:rPr lang="en-US" sz="1200" spc="-10" dirty="0">
                <a:latin typeface="+mn-lt"/>
                <a:cs typeface="Times New Roman"/>
              </a:rPr>
              <a:t> </a:t>
            </a:r>
            <a:r>
              <a:rPr lang="en-US" sz="1200" dirty="0">
                <a:latin typeface="+mn-lt"/>
                <a:cs typeface="Times New Roman"/>
              </a:rPr>
              <a:t>cavities.</a:t>
            </a:r>
            <a:r>
              <a:rPr lang="en-US" sz="1200" baseline="31250" dirty="0">
                <a:latin typeface="+mn-lt"/>
                <a:cs typeface="Times New Roman"/>
              </a:rPr>
              <a:t>13</a:t>
            </a:r>
            <a:r>
              <a:rPr lang="en-US" sz="1200" spc="92" baseline="31250" dirty="0">
                <a:latin typeface="+mn-lt"/>
                <a:cs typeface="Times New Roman"/>
              </a:rPr>
              <a:t> </a:t>
            </a:r>
            <a:r>
              <a:rPr lang="en-US" sz="1200" dirty="0">
                <a:latin typeface="+mn-lt"/>
                <a:cs typeface="Times New Roman"/>
              </a:rPr>
              <a:t>Data</a:t>
            </a:r>
            <a:r>
              <a:rPr lang="en-US" sz="1200" spc="-7"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CDC</a:t>
            </a:r>
            <a:r>
              <a:rPr lang="en-US" sz="1200" spc="-10" dirty="0">
                <a:latin typeface="+mn-lt"/>
                <a:cs typeface="Times New Roman"/>
              </a:rPr>
              <a:t> </a:t>
            </a:r>
            <a:r>
              <a:rPr lang="en-US" sz="1200" dirty="0">
                <a:latin typeface="+mn-lt"/>
                <a:cs typeface="Times New Roman"/>
              </a:rPr>
              <a:t>show</a:t>
            </a:r>
            <a:r>
              <a:rPr lang="en-US" sz="1200" spc="-7"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public</a:t>
            </a:r>
            <a:r>
              <a:rPr lang="en-US" sz="1200" spc="-3" dirty="0">
                <a:latin typeface="+mn-lt"/>
                <a:cs typeface="Times New Roman"/>
              </a:rPr>
              <a:t> </a:t>
            </a:r>
            <a:r>
              <a:rPr lang="en-US" sz="1200" dirty="0">
                <a:latin typeface="+mn-lt"/>
                <a:cs typeface="Times New Roman"/>
              </a:rPr>
              <a:t>health</a:t>
            </a:r>
            <a:r>
              <a:rPr lang="en-US" sz="1200" spc="-7" dirty="0">
                <a:latin typeface="+mn-lt"/>
                <a:cs typeface="Times New Roman"/>
              </a:rPr>
              <a:t> </a:t>
            </a:r>
            <a:r>
              <a:rPr lang="en-US" sz="1200" dirty="0">
                <a:latin typeface="+mn-lt"/>
                <a:cs typeface="Times New Roman"/>
              </a:rPr>
              <a:t>efforts</a:t>
            </a:r>
            <a:r>
              <a:rPr lang="en-US" sz="1200" spc="-3" dirty="0">
                <a:latin typeface="+mn-lt"/>
                <a:cs typeface="Times New Roman"/>
              </a:rPr>
              <a:t> </a:t>
            </a:r>
            <a:r>
              <a:rPr lang="en-US" sz="1200" spc="-17" dirty="0">
                <a:latin typeface="+mn-lt"/>
                <a:cs typeface="Times New Roman"/>
              </a:rPr>
              <a:t>to </a:t>
            </a:r>
            <a:r>
              <a:rPr lang="en-US" sz="1200" dirty="0">
                <a:latin typeface="+mn-lt"/>
                <a:cs typeface="Times New Roman"/>
              </a:rPr>
              <a:t>fluoridate</a:t>
            </a:r>
            <a:r>
              <a:rPr lang="en-US" sz="1200" spc="-7" dirty="0">
                <a:latin typeface="+mn-lt"/>
                <a:cs typeface="Times New Roman"/>
              </a:rPr>
              <a:t> </a:t>
            </a:r>
            <a:r>
              <a:rPr lang="en-US" sz="1200" dirty="0">
                <a:latin typeface="+mn-lt"/>
                <a:cs typeface="Times New Roman"/>
              </a:rPr>
              <a:t>community</a:t>
            </a:r>
            <a:r>
              <a:rPr lang="en-US" sz="1200" spc="-3" dirty="0">
                <a:latin typeface="+mn-lt"/>
                <a:cs typeface="Times New Roman"/>
              </a:rPr>
              <a:t> </a:t>
            </a:r>
            <a:r>
              <a:rPr lang="en-US" sz="1200" dirty="0">
                <a:latin typeface="+mn-lt"/>
                <a:cs typeface="Times New Roman"/>
              </a:rPr>
              <a:t>water</a:t>
            </a:r>
            <a:r>
              <a:rPr lang="en-US" sz="1200" spc="-3" dirty="0">
                <a:latin typeface="+mn-lt"/>
                <a:cs typeface="Times New Roman"/>
              </a:rPr>
              <a:t> </a:t>
            </a:r>
            <a:r>
              <a:rPr lang="en-US" sz="1200" dirty="0">
                <a:latin typeface="+mn-lt"/>
                <a:cs typeface="Times New Roman"/>
              </a:rPr>
              <a:t>systems</a:t>
            </a:r>
            <a:r>
              <a:rPr lang="en-US" sz="1200" spc="-10" dirty="0">
                <a:latin typeface="+mn-lt"/>
                <a:cs typeface="Times New Roman"/>
              </a:rPr>
              <a:t> </a:t>
            </a:r>
            <a:r>
              <a:rPr lang="en-US" sz="1200" dirty="0">
                <a:latin typeface="+mn-lt"/>
                <a:cs typeface="Times New Roman"/>
              </a:rPr>
              <a:t>expanded</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latter</a:t>
            </a:r>
            <a:r>
              <a:rPr lang="en-US" sz="1200" spc="-3" dirty="0">
                <a:latin typeface="+mn-lt"/>
                <a:cs typeface="Times New Roman"/>
              </a:rPr>
              <a:t> </a:t>
            </a:r>
            <a:r>
              <a:rPr lang="en-US" sz="1200" dirty="0">
                <a:latin typeface="+mn-lt"/>
                <a:cs typeface="Times New Roman"/>
              </a:rPr>
              <a:t>half</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20</a:t>
            </a:r>
            <a:r>
              <a:rPr lang="en-US" sz="1200" baseline="31250" dirty="0">
                <a:latin typeface="+mn-lt"/>
                <a:cs typeface="Times New Roman"/>
              </a:rPr>
              <a:t>th</a:t>
            </a:r>
            <a:r>
              <a:rPr lang="en-US" sz="1200" spc="92" baseline="31250" dirty="0">
                <a:latin typeface="+mn-lt"/>
                <a:cs typeface="Times New Roman"/>
              </a:rPr>
              <a:t> </a:t>
            </a:r>
            <a:r>
              <a:rPr lang="en-US" sz="1200" dirty="0">
                <a:latin typeface="+mn-lt"/>
                <a:cs typeface="Times New Roman"/>
              </a:rPr>
              <a:t>century,</a:t>
            </a:r>
            <a:r>
              <a:rPr lang="en-US" sz="1200" spc="-3" dirty="0">
                <a:latin typeface="+mn-lt"/>
                <a:cs typeface="Times New Roman"/>
              </a:rPr>
              <a:t> </a:t>
            </a:r>
            <a:r>
              <a:rPr lang="en-US" sz="1200" dirty="0">
                <a:latin typeface="+mn-lt"/>
                <a:cs typeface="Times New Roman"/>
              </a:rPr>
              <a:t>but</a:t>
            </a:r>
            <a:r>
              <a:rPr lang="en-US" sz="1200" spc="-10" dirty="0">
                <a:latin typeface="+mn-lt"/>
                <a:cs typeface="Times New Roman"/>
              </a:rPr>
              <a:t> </a:t>
            </a:r>
            <a:r>
              <a:rPr lang="en-US" sz="1200" spc="-7" dirty="0">
                <a:latin typeface="+mn-lt"/>
                <a:cs typeface="Times New Roman"/>
              </a:rPr>
              <a:t>these </a:t>
            </a:r>
            <a:r>
              <a:rPr lang="en-US" sz="1200" dirty="0">
                <a:latin typeface="+mn-lt"/>
                <a:cs typeface="Times New Roman"/>
              </a:rPr>
              <a:t>efforts</a:t>
            </a:r>
            <a:r>
              <a:rPr lang="en-US" sz="1200" spc="-7" dirty="0">
                <a:latin typeface="+mn-lt"/>
                <a:cs typeface="Times New Roman"/>
              </a:rPr>
              <a:t> </a:t>
            </a:r>
            <a:r>
              <a:rPr lang="en-US" sz="1200" dirty="0">
                <a:latin typeface="+mn-lt"/>
                <a:cs typeface="Times New Roman"/>
              </a:rPr>
              <a:t>have</a:t>
            </a:r>
            <a:r>
              <a:rPr lang="en-US" sz="1200" spc="-7" dirty="0">
                <a:latin typeface="+mn-lt"/>
                <a:cs typeface="Times New Roman"/>
              </a:rPr>
              <a:t> </a:t>
            </a:r>
            <a:r>
              <a:rPr lang="en-US" sz="1200" dirty="0">
                <a:latin typeface="+mn-lt"/>
                <a:cs typeface="Times New Roman"/>
              </a:rPr>
              <a:t>slowed</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recent</a:t>
            </a:r>
            <a:r>
              <a:rPr lang="en-US" sz="1200" spc="-3" dirty="0">
                <a:latin typeface="+mn-lt"/>
                <a:cs typeface="Times New Roman"/>
              </a:rPr>
              <a:t> </a:t>
            </a:r>
            <a:r>
              <a:rPr lang="en-US" sz="1200" spc="-7" dirty="0">
                <a:latin typeface="+mn-lt"/>
                <a:cs typeface="Times New Roman"/>
              </a:rPr>
              <a:t>decades.</a:t>
            </a:r>
          </a:p>
          <a:p>
            <a:pPr marL="182880" marR="67106" indent="-182880"/>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2018,</a:t>
            </a:r>
            <a:r>
              <a:rPr lang="en-US" sz="1200" spc="-3" dirty="0">
                <a:latin typeface="+mn-lt"/>
                <a:cs typeface="Times New Roman"/>
              </a:rPr>
              <a:t> </a:t>
            </a:r>
            <a:r>
              <a:rPr lang="en-US" sz="1200" dirty="0">
                <a:latin typeface="+mn-lt"/>
                <a:cs typeface="Times New Roman"/>
              </a:rPr>
              <a:t>63.4%</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 United</a:t>
            </a:r>
            <a:r>
              <a:rPr lang="en-US" sz="1200" spc="-3" dirty="0">
                <a:latin typeface="+mn-lt"/>
                <a:cs typeface="Times New Roman"/>
              </a:rPr>
              <a:t> </a:t>
            </a:r>
            <a:r>
              <a:rPr lang="en-US" sz="1200" dirty="0">
                <a:latin typeface="+mn-lt"/>
                <a:cs typeface="Times New Roman"/>
              </a:rPr>
              <a:t>States</a:t>
            </a:r>
            <a:r>
              <a:rPr lang="en-US" sz="1200" spc="-3" dirty="0">
                <a:latin typeface="+mn-lt"/>
                <a:cs typeface="Times New Roman"/>
              </a:rPr>
              <a:t> </a:t>
            </a:r>
            <a:r>
              <a:rPr lang="en-US" sz="1200" dirty="0">
                <a:latin typeface="+mn-lt"/>
                <a:cs typeface="Times New Roman"/>
              </a:rPr>
              <a:t>received</a:t>
            </a:r>
            <a:r>
              <a:rPr lang="en-US" sz="1200" spc="-3" dirty="0">
                <a:latin typeface="+mn-lt"/>
                <a:cs typeface="Times New Roman"/>
              </a:rPr>
              <a:t> </a:t>
            </a:r>
            <a:r>
              <a:rPr lang="en-US" sz="1200" dirty="0">
                <a:latin typeface="+mn-lt"/>
                <a:cs typeface="Times New Roman"/>
              </a:rPr>
              <a:t>fluoridated</a:t>
            </a:r>
            <a:r>
              <a:rPr lang="en-US" sz="1200" spc="-3" dirty="0">
                <a:latin typeface="+mn-lt"/>
                <a:cs typeface="Times New Roman"/>
              </a:rPr>
              <a:t> </a:t>
            </a:r>
            <a:r>
              <a:rPr lang="en-US" sz="1200" dirty="0">
                <a:latin typeface="+mn-lt"/>
                <a:cs typeface="Times New Roman"/>
              </a:rPr>
              <a:t>water</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73.0% </a:t>
            </a:r>
            <a:r>
              <a:rPr lang="en-US" sz="1200" spc="-17" dirty="0">
                <a:latin typeface="+mn-lt"/>
                <a:cs typeface="Times New Roman"/>
              </a:rPr>
              <a:t>of </a:t>
            </a:r>
            <a:r>
              <a:rPr lang="en-US" sz="1200" dirty="0">
                <a:latin typeface="+mn-lt"/>
                <a:cs typeface="Times New Roman"/>
              </a:rPr>
              <a:t>people</a:t>
            </a:r>
            <a:r>
              <a:rPr lang="en-US" sz="1200" spc="-14" dirty="0">
                <a:latin typeface="+mn-lt"/>
                <a:cs typeface="Times New Roman"/>
              </a:rPr>
              <a:t> </a:t>
            </a:r>
            <a:r>
              <a:rPr lang="en-US" sz="1200" dirty="0">
                <a:latin typeface="+mn-lt"/>
                <a:cs typeface="Times New Roman"/>
              </a:rPr>
              <a:t>with</a:t>
            </a:r>
            <a:r>
              <a:rPr lang="en-US" sz="1200" spc="-10" dirty="0">
                <a:latin typeface="+mn-lt"/>
                <a:cs typeface="Times New Roman"/>
              </a:rPr>
              <a:t> </a:t>
            </a:r>
            <a:r>
              <a:rPr lang="en-US" sz="1200" dirty="0">
                <a:latin typeface="+mn-lt"/>
                <a:cs typeface="Times New Roman"/>
              </a:rPr>
              <a:t>access</a:t>
            </a:r>
            <a:r>
              <a:rPr lang="en-US" sz="1200" spc="-10"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community</a:t>
            </a:r>
            <a:r>
              <a:rPr lang="en-US" sz="1200" spc="-3" dirty="0">
                <a:latin typeface="+mn-lt"/>
                <a:cs typeface="Times New Roman"/>
              </a:rPr>
              <a:t> </a:t>
            </a:r>
            <a:r>
              <a:rPr lang="en-US" sz="1200" dirty="0">
                <a:latin typeface="+mn-lt"/>
                <a:cs typeface="Times New Roman"/>
              </a:rPr>
              <a:t>water</a:t>
            </a:r>
            <a:r>
              <a:rPr lang="en-US" sz="1200" spc="-7" dirty="0">
                <a:latin typeface="+mn-lt"/>
                <a:cs typeface="Times New Roman"/>
              </a:rPr>
              <a:t> </a:t>
            </a:r>
            <a:r>
              <a:rPr lang="en-US" sz="1200" dirty="0">
                <a:latin typeface="+mn-lt"/>
                <a:cs typeface="Times New Roman"/>
              </a:rPr>
              <a:t>systems</a:t>
            </a:r>
            <a:r>
              <a:rPr lang="en-US" sz="1200" spc="-3" dirty="0">
                <a:latin typeface="+mn-lt"/>
                <a:cs typeface="Times New Roman"/>
              </a:rPr>
              <a:t> </a:t>
            </a:r>
            <a:r>
              <a:rPr lang="en-US" sz="1200" dirty="0">
                <a:latin typeface="+mn-lt"/>
                <a:cs typeface="Times New Roman"/>
              </a:rPr>
              <a:t>received</a:t>
            </a:r>
            <a:r>
              <a:rPr lang="en-US" sz="1200" spc="-3" dirty="0">
                <a:latin typeface="+mn-lt"/>
                <a:cs typeface="Times New Roman"/>
              </a:rPr>
              <a:t> </a:t>
            </a:r>
            <a:r>
              <a:rPr lang="en-US" sz="1200" dirty="0">
                <a:latin typeface="+mn-lt"/>
                <a:cs typeface="Times New Roman"/>
              </a:rPr>
              <a:t>water</a:t>
            </a:r>
            <a:r>
              <a:rPr lang="en-US" sz="1200" spc="-7" dirty="0">
                <a:latin typeface="+mn-lt"/>
                <a:cs typeface="Times New Roman"/>
              </a:rPr>
              <a:t> </a:t>
            </a:r>
            <a:r>
              <a:rPr lang="en-US" sz="1200" dirty="0">
                <a:latin typeface="+mn-lt"/>
                <a:cs typeface="Times New Roman"/>
              </a:rPr>
              <a:t>with</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spc="-7" dirty="0">
                <a:latin typeface="+mn-lt"/>
                <a:cs typeface="Times New Roman"/>
              </a:rPr>
              <a:t>recommended </a:t>
            </a:r>
            <a:r>
              <a:rPr lang="en-US" sz="1200" dirty="0">
                <a:latin typeface="+mn-lt"/>
                <a:cs typeface="Times New Roman"/>
              </a:rPr>
              <a:t>amount</a:t>
            </a:r>
            <a:r>
              <a:rPr lang="en-US" sz="1200" spc="-7"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fluoride.</a:t>
            </a:r>
            <a:r>
              <a:rPr lang="en-US" sz="1200" baseline="31250" dirty="0">
                <a:latin typeface="+mn-lt"/>
                <a:cs typeface="Times New Roman"/>
              </a:rPr>
              <a:t>14</a:t>
            </a:r>
            <a:r>
              <a:rPr lang="en-US" sz="1200" spc="92" baseline="3125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7"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served</a:t>
            </a:r>
            <a:r>
              <a:rPr lang="en-US" sz="1200" spc="-7" dirty="0">
                <a:latin typeface="+mn-lt"/>
                <a:cs typeface="Times New Roman"/>
              </a:rPr>
              <a:t> </a:t>
            </a:r>
            <a:r>
              <a:rPr lang="en-US" sz="1200" dirty="0">
                <a:latin typeface="+mn-lt"/>
                <a:cs typeface="Times New Roman"/>
              </a:rPr>
              <a:t>by</a:t>
            </a:r>
            <a:r>
              <a:rPr lang="en-US" sz="1200" spc="-7" dirty="0">
                <a:latin typeface="+mn-lt"/>
                <a:cs typeface="Times New Roman"/>
              </a:rPr>
              <a:t> </a:t>
            </a:r>
            <a:r>
              <a:rPr lang="en-US" sz="1200" dirty="0">
                <a:latin typeface="+mn-lt"/>
                <a:cs typeface="Times New Roman"/>
              </a:rPr>
              <a:t>community</a:t>
            </a:r>
            <a:r>
              <a:rPr lang="en-US" sz="1200" spc="-3" dirty="0">
                <a:latin typeface="+mn-lt"/>
                <a:cs typeface="Times New Roman"/>
              </a:rPr>
              <a:t> </a:t>
            </a:r>
            <a:r>
              <a:rPr lang="en-US" sz="1200" dirty="0">
                <a:latin typeface="+mn-lt"/>
                <a:cs typeface="Times New Roman"/>
              </a:rPr>
              <a:t>water</a:t>
            </a:r>
            <a:r>
              <a:rPr lang="en-US" sz="1200" spc="-7" dirty="0">
                <a:latin typeface="+mn-lt"/>
                <a:cs typeface="Times New Roman"/>
              </a:rPr>
              <a:t> systems </a:t>
            </a:r>
            <a:r>
              <a:rPr lang="en-US" sz="1200" dirty="0">
                <a:latin typeface="+mn-lt"/>
                <a:cs typeface="Times New Roman"/>
              </a:rPr>
              <a:t>that</a:t>
            </a:r>
            <a:r>
              <a:rPr lang="en-US" sz="1200" spc="-10" dirty="0">
                <a:latin typeface="+mn-lt"/>
                <a:cs typeface="Times New Roman"/>
              </a:rPr>
              <a:t> </a:t>
            </a:r>
            <a:r>
              <a:rPr lang="en-US" sz="1200" dirty="0">
                <a:latin typeface="+mn-lt"/>
                <a:cs typeface="Times New Roman"/>
              </a:rPr>
              <a:t>received</a:t>
            </a:r>
            <a:r>
              <a:rPr lang="en-US" sz="1200" spc="-3" dirty="0">
                <a:latin typeface="+mn-lt"/>
                <a:cs typeface="Times New Roman"/>
              </a:rPr>
              <a:t> </a:t>
            </a:r>
            <a:r>
              <a:rPr lang="en-US" sz="1200" dirty="0">
                <a:latin typeface="+mn-lt"/>
                <a:cs typeface="Times New Roman"/>
              </a:rPr>
              <a:t>fluoridated</a:t>
            </a:r>
            <a:r>
              <a:rPr lang="en-US" sz="1200" spc="-7" dirty="0">
                <a:latin typeface="+mn-lt"/>
                <a:cs typeface="Times New Roman"/>
              </a:rPr>
              <a:t> </a:t>
            </a:r>
            <a:r>
              <a:rPr lang="en-US" sz="1200" dirty="0">
                <a:latin typeface="+mn-lt"/>
                <a:cs typeface="Times New Roman"/>
              </a:rPr>
              <a:t>water</a:t>
            </a:r>
            <a:r>
              <a:rPr lang="en-US" sz="1200" spc="-3" dirty="0">
                <a:latin typeface="+mn-lt"/>
                <a:cs typeface="Times New Roman"/>
              </a:rPr>
              <a:t> </a:t>
            </a:r>
            <a:r>
              <a:rPr lang="en-US" sz="1200" dirty="0">
                <a:latin typeface="+mn-lt"/>
                <a:cs typeface="Times New Roman"/>
              </a:rPr>
              <a:t>varied</a:t>
            </a:r>
            <a:r>
              <a:rPr lang="en-US" sz="1200" spc="-3" dirty="0">
                <a:latin typeface="+mn-lt"/>
                <a:cs typeface="Times New Roman"/>
              </a:rPr>
              <a:t> </a:t>
            </a:r>
            <a:r>
              <a:rPr lang="en-US" sz="1200" dirty="0">
                <a:latin typeface="+mn-lt"/>
                <a:cs typeface="Times New Roman"/>
              </a:rPr>
              <a:t>by</a:t>
            </a:r>
            <a:r>
              <a:rPr lang="en-US" sz="1200" spc="-7" dirty="0">
                <a:latin typeface="+mn-lt"/>
                <a:cs typeface="Times New Roman"/>
              </a:rPr>
              <a:t> </a:t>
            </a:r>
            <a:r>
              <a:rPr lang="en-US" sz="1200" dirty="0">
                <a:latin typeface="+mn-lt"/>
                <a:cs typeface="Times New Roman"/>
              </a:rPr>
              <a:t>state</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7" dirty="0">
                <a:latin typeface="+mn-lt"/>
                <a:cs typeface="Times New Roman"/>
              </a:rPr>
              <a:t>3).</a:t>
            </a:r>
          </a:p>
          <a:p>
            <a:pPr marL="182880" marR="67106" indent="-182880"/>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2018</a:t>
            </a:r>
            <a:r>
              <a:rPr lang="en-US" sz="1200" spc="-7"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similar</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values</a:t>
            </a:r>
            <a:r>
              <a:rPr lang="en-US" sz="1200" spc="-3" dirty="0">
                <a:latin typeface="+mn-lt"/>
                <a:cs typeface="Times New Roman"/>
              </a:rPr>
              <a:t> </a:t>
            </a:r>
            <a:r>
              <a:rPr lang="en-US" sz="1200" dirty="0">
                <a:latin typeface="+mn-lt"/>
                <a:cs typeface="Times New Roman"/>
              </a:rPr>
              <a:t>reported</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2008,</a:t>
            </a:r>
            <a:r>
              <a:rPr lang="en-US" sz="1200" spc="-3" dirty="0">
                <a:latin typeface="+mn-lt"/>
                <a:cs typeface="Times New Roman"/>
              </a:rPr>
              <a:t> </a:t>
            </a:r>
            <a:r>
              <a:rPr lang="en-US" sz="1200" dirty="0">
                <a:latin typeface="+mn-lt"/>
                <a:cs typeface="Times New Roman"/>
              </a:rPr>
              <a:t>when</a:t>
            </a:r>
            <a:r>
              <a:rPr lang="en-US" sz="1200" spc="-3" dirty="0">
                <a:latin typeface="+mn-lt"/>
                <a:cs typeface="Times New Roman"/>
              </a:rPr>
              <a:t> </a:t>
            </a:r>
            <a:r>
              <a:rPr lang="en-US" sz="1200" dirty="0">
                <a:latin typeface="+mn-lt"/>
                <a:cs typeface="Times New Roman"/>
              </a:rPr>
              <a:t>64.3%</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17" dirty="0">
                <a:latin typeface="+mn-lt"/>
                <a:cs typeface="Times New Roman"/>
              </a:rPr>
              <a:t>the</a:t>
            </a:r>
            <a:r>
              <a:rPr lang="en-US" sz="1200" spc="341" dirty="0">
                <a:latin typeface="+mn-lt"/>
                <a:cs typeface="Times New Roman"/>
              </a:rPr>
              <a:t> </a:t>
            </a:r>
            <a:r>
              <a:rPr lang="en-US" sz="1200" dirty="0">
                <a:latin typeface="+mn-lt"/>
                <a:cs typeface="Times New Roman"/>
              </a:rPr>
              <a:t>population</a:t>
            </a:r>
            <a:r>
              <a:rPr lang="en-US" sz="1200" spc="-14" dirty="0">
                <a:latin typeface="+mn-lt"/>
                <a:cs typeface="Times New Roman"/>
              </a:rPr>
              <a:t> </a:t>
            </a:r>
            <a:r>
              <a:rPr lang="en-US" sz="1200" dirty="0">
                <a:latin typeface="+mn-lt"/>
                <a:cs typeface="Times New Roman"/>
              </a:rPr>
              <a:t>received</a:t>
            </a:r>
            <a:r>
              <a:rPr lang="en-US" sz="1200" spc="-10" dirty="0">
                <a:latin typeface="+mn-lt"/>
                <a:cs typeface="Times New Roman"/>
              </a:rPr>
              <a:t> </a:t>
            </a:r>
            <a:r>
              <a:rPr lang="en-US" sz="1200" dirty="0">
                <a:latin typeface="+mn-lt"/>
                <a:cs typeface="Times New Roman"/>
              </a:rPr>
              <a:t>fluoridated</a:t>
            </a:r>
            <a:r>
              <a:rPr lang="en-US" sz="1200" spc="-3" dirty="0">
                <a:latin typeface="+mn-lt"/>
                <a:cs typeface="Times New Roman"/>
              </a:rPr>
              <a:t> </a:t>
            </a:r>
            <a:r>
              <a:rPr lang="en-US" sz="1200" dirty="0">
                <a:latin typeface="+mn-lt"/>
                <a:cs typeface="Times New Roman"/>
              </a:rPr>
              <a:t>water</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72.4%</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access</a:t>
            </a:r>
            <a:r>
              <a:rPr lang="en-US" sz="1200" spc="-3"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spc="-7" dirty="0">
                <a:latin typeface="+mn-lt"/>
                <a:cs typeface="Times New Roman"/>
              </a:rPr>
              <a:t>community </a:t>
            </a:r>
            <a:r>
              <a:rPr lang="en-US" sz="1200" dirty="0">
                <a:latin typeface="+mn-lt"/>
                <a:cs typeface="Times New Roman"/>
              </a:rPr>
              <a:t>water</a:t>
            </a:r>
            <a:r>
              <a:rPr lang="en-US" sz="1200" spc="-14" dirty="0">
                <a:latin typeface="+mn-lt"/>
                <a:cs typeface="Times New Roman"/>
              </a:rPr>
              <a:t> </a:t>
            </a:r>
            <a:r>
              <a:rPr lang="en-US" sz="1200" dirty="0">
                <a:latin typeface="+mn-lt"/>
                <a:cs typeface="Times New Roman"/>
              </a:rPr>
              <a:t>systems</a:t>
            </a:r>
            <a:r>
              <a:rPr lang="en-US" sz="1200" spc="-3" dirty="0">
                <a:latin typeface="+mn-lt"/>
                <a:cs typeface="Times New Roman"/>
              </a:rPr>
              <a:t> </a:t>
            </a:r>
            <a:r>
              <a:rPr lang="en-US" sz="1200" dirty="0">
                <a:latin typeface="+mn-lt"/>
                <a:cs typeface="Times New Roman"/>
              </a:rPr>
              <a:t>received</a:t>
            </a:r>
            <a:r>
              <a:rPr lang="en-US" sz="1200" spc="-14" dirty="0">
                <a:latin typeface="+mn-lt"/>
                <a:cs typeface="Times New Roman"/>
              </a:rPr>
              <a:t> </a:t>
            </a:r>
            <a:r>
              <a:rPr lang="en-US" sz="1200" dirty="0">
                <a:latin typeface="+mn-lt"/>
                <a:cs typeface="Times New Roman"/>
              </a:rPr>
              <a:t>optimally</a:t>
            </a:r>
            <a:r>
              <a:rPr lang="en-US" sz="1200" spc="-10" dirty="0">
                <a:latin typeface="+mn-lt"/>
                <a:cs typeface="Times New Roman"/>
              </a:rPr>
              <a:t> </a:t>
            </a:r>
            <a:r>
              <a:rPr lang="en-US" sz="1200" dirty="0">
                <a:latin typeface="+mn-lt"/>
                <a:cs typeface="Times New Roman"/>
              </a:rPr>
              <a:t>fluoridated</a:t>
            </a:r>
            <a:r>
              <a:rPr lang="en-US" sz="1200" spc="-3" dirty="0">
                <a:latin typeface="+mn-lt"/>
                <a:cs typeface="Times New Roman"/>
              </a:rPr>
              <a:t> </a:t>
            </a:r>
            <a:r>
              <a:rPr lang="en-US" sz="1200" spc="-7" dirty="0">
                <a:latin typeface="+mn-lt"/>
                <a:cs typeface="Times New Roman"/>
              </a:rPr>
              <a:t>water.</a:t>
            </a:r>
          </a:p>
          <a:p>
            <a:pPr marL="182880" marR="67106" indent="-182880"/>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percentage</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people</a:t>
            </a:r>
            <a:r>
              <a:rPr lang="en-US" sz="1200" spc="-7"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access</a:t>
            </a:r>
            <a:r>
              <a:rPr lang="en-US" sz="1200" spc="-7"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community</a:t>
            </a:r>
            <a:r>
              <a:rPr lang="en-US" sz="1200" spc="-3" dirty="0">
                <a:latin typeface="+mn-lt"/>
                <a:cs typeface="Times New Roman"/>
              </a:rPr>
              <a:t> </a:t>
            </a:r>
            <a:r>
              <a:rPr lang="en-US" sz="1200" dirty="0">
                <a:latin typeface="+mn-lt"/>
                <a:cs typeface="Times New Roman"/>
              </a:rPr>
              <a:t>water</a:t>
            </a:r>
            <a:r>
              <a:rPr lang="en-US" sz="1200" spc="-7" dirty="0">
                <a:latin typeface="+mn-lt"/>
                <a:cs typeface="Times New Roman"/>
              </a:rPr>
              <a:t> </a:t>
            </a:r>
            <a:r>
              <a:rPr lang="en-US" sz="1200" dirty="0">
                <a:latin typeface="+mn-lt"/>
                <a:cs typeface="Times New Roman"/>
              </a:rPr>
              <a:t>systems</a:t>
            </a:r>
            <a:r>
              <a:rPr lang="en-US" sz="1200" spc="-3" dirty="0">
                <a:latin typeface="+mn-lt"/>
                <a:cs typeface="Times New Roman"/>
              </a:rPr>
              <a:t> </a:t>
            </a:r>
            <a:r>
              <a:rPr lang="en-US" sz="1200" dirty="0">
                <a:latin typeface="+mn-lt"/>
                <a:cs typeface="Times New Roman"/>
              </a:rPr>
              <a:t>who</a:t>
            </a:r>
            <a:r>
              <a:rPr lang="en-US" sz="1200" spc="-14" dirty="0">
                <a:latin typeface="+mn-lt"/>
                <a:cs typeface="Times New Roman"/>
              </a:rPr>
              <a:t> </a:t>
            </a:r>
            <a:r>
              <a:rPr lang="en-US" sz="1200" dirty="0">
                <a:latin typeface="+mn-lt"/>
                <a:cs typeface="Times New Roman"/>
              </a:rPr>
              <a:t>receive</a:t>
            </a:r>
            <a:r>
              <a:rPr lang="en-US" sz="1200" spc="-3" dirty="0">
                <a:latin typeface="+mn-lt"/>
                <a:cs typeface="Times New Roman"/>
              </a:rPr>
              <a:t> </a:t>
            </a:r>
            <a:r>
              <a:rPr lang="en-US" sz="1200" spc="-7" dirty="0">
                <a:latin typeface="+mn-lt"/>
                <a:cs typeface="Times New Roman"/>
              </a:rPr>
              <a:t>optimally </a:t>
            </a:r>
            <a:r>
              <a:rPr lang="en-US" sz="1200" dirty="0">
                <a:latin typeface="+mn-lt"/>
                <a:cs typeface="Times New Roman"/>
              </a:rPr>
              <a:t>fluoridated</a:t>
            </a:r>
            <a:r>
              <a:rPr lang="en-US" sz="1200" spc="-10" dirty="0">
                <a:latin typeface="+mn-lt"/>
                <a:cs typeface="Times New Roman"/>
              </a:rPr>
              <a:t> </a:t>
            </a:r>
            <a:r>
              <a:rPr lang="en-US" sz="1200" dirty="0">
                <a:latin typeface="+mn-lt"/>
                <a:cs typeface="Times New Roman"/>
              </a:rPr>
              <a:t>water</a:t>
            </a:r>
            <a:r>
              <a:rPr lang="en-US" sz="1200" spc="-3" dirty="0">
                <a:latin typeface="+mn-lt"/>
                <a:cs typeface="Times New Roman"/>
              </a:rPr>
              <a:t> </a:t>
            </a:r>
            <a:r>
              <a:rPr lang="en-US" sz="1200" dirty="0">
                <a:latin typeface="+mn-lt"/>
                <a:cs typeface="Times New Roman"/>
              </a:rPr>
              <a:t>remains</a:t>
            </a:r>
            <a:r>
              <a:rPr lang="en-US" sz="1200" spc="-3" dirty="0">
                <a:latin typeface="+mn-lt"/>
                <a:cs typeface="Times New Roman"/>
              </a:rPr>
              <a:t> </a:t>
            </a:r>
            <a:r>
              <a:rPr lang="en-US" sz="1200" dirty="0">
                <a:latin typeface="+mn-lt"/>
                <a:cs typeface="Times New Roman"/>
              </a:rPr>
              <a:t>below</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Healthy</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2030</a:t>
            </a:r>
            <a:r>
              <a:rPr lang="en-US" sz="1200" spc="-3" dirty="0">
                <a:latin typeface="+mn-lt"/>
                <a:cs typeface="Times New Roman"/>
              </a:rPr>
              <a:t> </a:t>
            </a:r>
            <a:r>
              <a:rPr lang="en-US" sz="1200" dirty="0">
                <a:latin typeface="+mn-lt"/>
                <a:cs typeface="Times New Roman"/>
              </a:rPr>
              <a:t>target</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7" dirty="0">
                <a:latin typeface="+mn-lt"/>
                <a:cs typeface="Times New Roman"/>
              </a:rPr>
              <a:t>77.1%.</a:t>
            </a:r>
            <a:endParaRPr lang="en-US" sz="1200" dirty="0">
              <a:latin typeface="+mn-lt"/>
              <a:cs typeface="Times New Roman"/>
            </a:endParaRPr>
          </a:p>
          <a:p>
            <a:pPr marL="182880" marR="67106" indent="-182880"/>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129</a:t>
            </a:fld>
            <a:endParaRPr lang="en-US"/>
          </a:p>
        </p:txBody>
      </p:sp>
    </p:spTree>
    <p:extLst>
      <p:ext uri="{BB962C8B-B14F-4D97-AF65-F5344CB8AC3E}">
        <p14:creationId xmlns:p14="http://schemas.microsoft.com/office/powerpoint/2010/main" val="9885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Oral Health is linked to overall health because untreated oral health problems cause pain, interfere with eating, lead to poor nutrition, and exacerbate chronic health conditions. Many Americans cannot afford dental care due to health insurance plans that “carve out” separate coverage for dental, vision, hearing, and mental health services. A notable exception is public health insurance provided through Medicaid for children and the Children’s Health Insurance Program, which mandate comprehensive dental coverage.</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Over the past two decades, the percentage of people with private dental insurance has not changed, but the percentage of people with health insurance coverage, including public health insurance, has increased. During this time, access to dental services and oral health outcomes have mostly improved for populations for whom public insurance covers dental care services.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these measures are stratified by race, ethnicity, and income, they show that outcomes for children in the lowest income households and for Black and Hispanic children improved faster than outcomes for children in the highest income households or for White children, thus narrowing an important health disparity.</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13</a:t>
            </a:fld>
            <a:endParaRPr lang="en-US"/>
          </a:p>
        </p:txBody>
      </p:sp>
    </p:spTree>
    <p:extLst>
      <p:ext uri="{BB962C8B-B14F-4D97-AF65-F5344CB8AC3E}">
        <p14:creationId xmlns:p14="http://schemas.microsoft.com/office/powerpoint/2010/main" val="80544990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484896" indent="0">
              <a:buNone/>
            </a:pPr>
            <a:r>
              <a:rPr lang="en-US" sz="1200" b="1" i="1" spc="-7" dirty="0">
                <a:latin typeface="+mn-lt"/>
                <a:cs typeface="Arial"/>
              </a:rPr>
              <a:t>Opportunity</a:t>
            </a:r>
            <a:r>
              <a:rPr lang="en-US" sz="1200" b="1" i="1" spc="-34" dirty="0">
                <a:latin typeface="+mn-lt"/>
                <a:cs typeface="Arial"/>
              </a:rPr>
              <a:t> </a:t>
            </a:r>
            <a:r>
              <a:rPr lang="en-US" sz="1200" b="1" i="1" dirty="0">
                <a:latin typeface="+mn-lt"/>
                <a:cs typeface="Arial"/>
              </a:rPr>
              <a:t>#2:</a:t>
            </a:r>
            <a:r>
              <a:rPr lang="en-US" sz="1200" b="1" i="1" spc="-34" dirty="0">
                <a:latin typeface="+mn-lt"/>
                <a:cs typeface="Arial"/>
              </a:rPr>
              <a:t> </a:t>
            </a:r>
            <a:r>
              <a:rPr lang="en-US" sz="1200" b="1" i="1" dirty="0">
                <a:latin typeface="+mn-lt"/>
                <a:cs typeface="Arial"/>
              </a:rPr>
              <a:t>Reducing</a:t>
            </a:r>
            <a:r>
              <a:rPr lang="en-US" sz="1200" b="1" i="1" spc="-34" dirty="0">
                <a:latin typeface="+mn-lt"/>
                <a:cs typeface="Arial"/>
              </a:rPr>
              <a:t> </a:t>
            </a:r>
            <a:r>
              <a:rPr lang="en-US" sz="1200" b="1" i="1" dirty="0">
                <a:latin typeface="+mn-lt"/>
                <a:cs typeface="Arial"/>
              </a:rPr>
              <a:t>Financial</a:t>
            </a:r>
            <a:r>
              <a:rPr lang="en-US" sz="1200" b="1" i="1" spc="-31" dirty="0">
                <a:latin typeface="+mn-lt"/>
                <a:cs typeface="Arial"/>
              </a:rPr>
              <a:t> </a:t>
            </a:r>
            <a:r>
              <a:rPr lang="en-US" sz="1200" b="1" i="1" dirty="0">
                <a:latin typeface="+mn-lt"/>
                <a:cs typeface="Arial"/>
              </a:rPr>
              <a:t>Barriers</a:t>
            </a:r>
            <a:r>
              <a:rPr lang="en-US" sz="1200" b="1" i="1" spc="-34" dirty="0">
                <a:latin typeface="+mn-lt"/>
                <a:cs typeface="Arial"/>
              </a:rPr>
              <a:t> </a:t>
            </a:r>
            <a:r>
              <a:rPr lang="en-US" sz="1200" b="1" i="1" dirty="0">
                <a:latin typeface="+mn-lt"/>
                <a:cs typeface="Arial"/>
              </a:rPr>
              <a:t>to</a:t>
            </a:r>
            <a:r>
              <a:rPr lang="en-US" sz="1200" b="1" i="1" spc="-34" dirty="0">
                <a:latin typeface="+mn-lt"/>
                <a:cs typeface="Arial"/>
              </a:rPr>
              <a:t> </a:t>
            </a:r>
            <a:r>
              <a:rPr lang="en-US" sz="1200" b="1" i="1" dirty="0">
                <a:latin typeface="+mn-lt"/>
                <a:cs typeface="Arial"/>
              </a:rPr>
              <a:t>Accessing</a:t>
            </a:r>
            <a:r>
              <a:rPr lang="en-US" sz="1200" b="1" i="1" spc="-34" dirty="0">
                <a:latin typeface="+mn-lt"/>
                <a:cs typeface="Arial"/>
              </a:rPr>
              <a:t> </a:t>
            </a:r>
            <a:r>
              <a:rPr lang="en-US" sz="1200" b="1" i="1" spc="-14" dirty="0">
                <a:latin typeface="+mn-lt"/>
                <a:cs typeface="Arial"/>
              </a:rPr>
              <a:t>Oral </a:t>
            </a:r>
            <a:r>
              <a:rPr lang="en-US" sz="1200" b="1" i="1" dirty="0">
                <a:latin typeface="+mn-lt"/>
                <a:cs typeface="Arial"/>
              </a:rPr>
              <a:t>Healthcare</a:t>
            </a:r>
            <a:r>
              <a:rPr lang="en-US" sz="1200" b="1" i="1" spc="-58" dirty="0">
                <a:latin typeface="+mn-lt"/>
                <a:cs typeface="Arial"/>
              </a:rPr>
              <a:t> </a:t>
            </a:r>
            <a:r>
              <a:rPr lang="en-US" sz="1200" b="1" i="1" spc="-7" dirty="0">
                <a:latin typeface="+mn-lt"/>
                <a:cs typeface="Arial"/>
              </a:rPr>
              <a:t>Services</a:t>
            </a:r>
            <a:endParaRPr lang="en-US" sz="1200" dirty="0">
              <a:latin typeface="+mn-lt"/>
              <a:cs typeface="Arial"/>
            </a:endParaRPr>
          </a:p>
          <a:p>
            <a:pPr marL="182880" marR="142005" indent="-182880"/>
            <a:r>
              <a:rPr lang="en-US" sz="1200" dirty="0">
                <a:latin typeface="+mn-lt"/>
                <a:cs typeface="Times New Roman"/>
              </a:rPr>
              <a:t>Fluoride</a:t>
            </a:r>
            <a:r>
              <a:rPr lang="en-US" sz="1200" spc="-14" dirty="0">
                <a:latin typeface="+mn-lt"/>
                <a:cs typeface="Times New Roman"/>
              </a:rPr>
              <a:t> </a:t>
            </a:r>
            <a:r>
              <a:rPr lang="en-US" sz="1200" dirty="0">
                <a:latin typeface="+mn-lt"/>
                <a:cs typeface="Times New Roman"/>
              </a:rPr>
              <a:t>varnish</a:t>
            </a:r>
            <a:r>
              <a:rPr lang="en-US" sz="1200" spc="-7"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sealants</a:t>
            </a:r>
            <a:r>
              <a:rPr lang="en-US" sz="1200" spc="-7" dirty="0">
                <a:latin typeface="+mn-lt"/>
                <a:cs typeface="Times New Roman"/>
              </a:rPr>
              <a:t> </a:t>
            </a:r>
            <a:r>
              <a:rPr lang="en-US" sz="1200" dirty="0">
                <a:latin typeface="+mn-lt"/>
                <a:cs typeface="Times New Roman"/>
              </a:rPr>
              <a:t>can</a:t>
            </a:r>
            <a:r>
              <a:rPr lang="en-US" sz="1200" spc="-3" dirty="0">
                <a:latin typeface="+mn-lt"/>
                <a:cs typeface="Times New Roman"/>
              </a:rPr>
              <a:t> </a:t>
            </a:r>
            <a:r>
              <a:rPr lang="en-US" sz="1200" dirty="0">
                <a:latin typeface="+mn-lt"/>
                <a:cs typeface="Times New Roman"/>
              </a:rPr>
              <a:t>protect</a:t>
            </a:r>
            <a:r>
              <a:rPr lang="en-US" sz="1200" spc="-7" dirty="0">
                <a:latin typeface="+mn-lt"/>
                <a:cs typeface="Times New Roman"/>
              </a:rPr>
              <a:t> </a:t>
            </a:r>
            <a:r>
              <a:rPr lang="en-US" sz="1200" dirty="0">
                <a:latin typeface="+mn-lt"/>
                <a:cs typeface="Times New Roman"/>
              </a:rPr>
              <a:t>teeth</a:t>
            </a:r>
            <a:r>
              <a:rPr lang="en-US" sz="1200" spc="-7" dirty="0">
                <a:latin typeface="+mn-lt"/>
                <a:cs typeface="Times New Roman"/>
              </a:rPr>
              <a:t> </a:t>
            </a:r>
            <a:r>
              <a:rPr lang="en-US" sz="1200" dirty="0">
                <a:latin typeface="+mn-lt"/>
                <a:cs typeface="Times New Roman"/>
              </a:rPr>
              <a:t>independent</a:t>
            </a:r>
            <a:r>
              <a:rPr lang="en-US" sz="1200" spc="-7"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community</a:t>
            </a:r>
            <a:r>
              <a:rPr lang="en-US" sz="1200" spc="-3" dirty="0">
                <a:latin typeface="+mn-lt"/>
                <a:cs typeface="Times New Roman"/>
              </a:rPr>
              <a:t> </a:t>
            </a:r>
            <a:r>
              <a:rPr lang="en-US" sz="1200" spc="-7" dirty="0">
                <a:latin typeface="+mn-lt"/>
                <a:cs typeface="Times New Roman"/>
              </a:rPr>
              <a:t>water </a:t>
            </a:r>
            <a:r>
              <a:rPr lang="en-US" sz="1200" dirty="0">
                <a:latin typeface="+mn-lt"/>
                <a:cs typeface="Times New Roman"/>
              </a:rPr>
              <a:t>fluoridation.</a:t>
            </a:r>
            <a:r>
              <a:rPr lang="en-US" sz="1200" spc="-20" dirty="0">
                <a:latin typeface="+mn-lt"/>
                <a:cs typeface="Times New Roman"/>
              </a:rPr>
              <a:t> </a:t>
            </a:r>
            <a:r>
              <a:rPr lang="en-US" sz="1200" dirty="0">
                <a:latin typeface="+mn-lt"/>
                <a:cs typeface="Times New Roman"/>
              </a:rPr>
              <a:t>Although</a:t>
            </a:r>
            <a:r>
              <a:rPr lang="en-US" sz="1200" spc="-3" dirty="0">
                <a:latin typeface="+mn-lt"/>
                <a:cs typeface="Times New Roman"/>
              </a:rPr>
              <a:t> </a:t>
            </a:r>
            <a:r>
              <a:rPr lang="en-US" sz="1200" dirty="0">
                <a:latin typeface="+mn-lt"/>
                <a:cs typeface="Times New Roman"/>
              </a:rPr>
              <a:t>these</a:t>
            </a:r>
            <a:r>
              <a:rPr lang="en-US" sz="1200" spc="-7" dirty="0">
                <a:latin typeface="+mn-lt"/>
                <a:cs typeface="Times New Roman"/>
              </a:rPr>
              <a:t> </a:t>
            </a:r>
            <a:r>
              <a:rPr lang="en-US" sz="1200" dirty="0">
                <a:latin typeface="+mn-lt"/>
                <a:cs typeface="Times New Roman"/>
              </a:rPr>
              <a:t>services</a:t>
            </a:r>
            <a:r>
              <a:rPr lang="en-US" sz="1200" spc="-7" dirty="0">
                <a:latin typeface="+mn-lt"/>
                <a:cs typeface="Times New Roman"/>
              </a:rPr>
              <a:t> </a:t>
            </a:r>
            <a:r>
              <a:rPr lang="en-US" sz="1200" dirty="0">
                <a:latin typeface="+mn-lt"/>
                <a:cs typeface="Times New Roman"/>
              </a:rPr>
              <a:t>can</a:t>
            </a:r>
            <a:r>
              <a:rPr lang="en-US" sz="1200" spc="-7" dirty="0">
                <a:latin typeface="+mn-lt"/>
                <a:cs typeface="Times New Roman"/>
              </a:rPr>
              <a:t> </a:t>
            </a:r>
            <a:r>
              <a:rPr lang="en-US" sz="1200" dirty="0">
                <a:latin typeface="+mn-lt"/>
                <a:cs typeface="Times New Roman"/>
              </a:rPr>
              <a:t>be</a:t>
            </a:r>
            <a:r>
              <a:rPr lang="en-US" sz="1200" spc="-3" dirty="0">
                <a:latin typeface="+mn-lt"/>
                <a:cs typeface="Times New Roman"/>
              </a:rPr>
              <a:t> </a:t>
            </a:r>
            <a:r>
              <a:rPr lang="en-US" sz="1200" dirty="0">
                <a:latin typeface="+mn-lt"/>
                <a:cs typeface="Times New Roman"/>
              </a:rPr>
              <a:t>delivered</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school</a:t>
            </a:r>
            <a:r>
              <a:rPr lang="en-US" sz="1200" spc="-3" dirty="0">
                <a:latin typeface="+mn-lt"/>
                <a:cs typeface="Times New Roman"/>
              </a:rPr>
              <a:t> </a:t>
            </a:r>
            <a:r>
              <a:rPr lang="en-US" sz="1200" dirty="0">
                <a:latin typeface="+mn-lt"/>
                <a:cs typeface="Times New Roman"/>
              </a:rPr>
              <a:t>settings,</a:t>
            </a:r>
            <a:r>
              <a:rPr lang="en-US" sz="1200" spc="-14" dirty="0">
                <a:latin typeface="+mn-lt"/>
                <a:cs typeface="Times New Roman"/>
              </a:rPr>
              <a:t> </a:t>
            </a:r>
            <a:r>
              <a:rPr lang="en-US" sz="1200" dirty="0">
                <a:latin typeface="+mn-lt"/>
                <a:cs typeface="Times New Roman"/>
              </a:rPr>
              <a:t>most</a:t>
            </a:r>
            <a:r>
              <a:rPr lang="en-US" sz="1200" spc="-3" dirty="0">
                <a:latin typeface="+mn-lt"/>
                <a:cs typeface="Times New Roman"/>
              </a:rPr>
              <a:t> </a:t>
            </a:r>
            <a:r>
              <a:rPr lang="en-US" sz="1200" dirty="0">
                <a:latin typeface="+mn-lt"/>
                <a:cs typeface="Times New Roman"/>
              </a:rPr>
              <a:t>people</a:t>
            </a:r>
            <a:r>
              <a:rPr lang="en-US" sz="1200" spc="-7" dirty="0">
                <a:latin typeface="+mn-lt"/>
                <a:cs typeface="Times New Roman"/>
              </a:rPr>
              <a:t> receive </a:t>
            </a:r>
            <a:r>
              <a:rPr lang="en-US" sz="1200" dirty="0">
                <a:latin typeface="+mn-lt"/>
                <a:cs typeface="Times New Roman"/>
              </a:rPr>
              <a:t>them</a:t>
            </a:r>
            <a:r>
              <a:rPr lang="en-US" sz="1200" spc="-14" dirty="0">
                <a:latin typeface="+mn-lt"/>
                <a:cs typeface="Times New Roman"/>
              </a:rPr>
              <a:t> </a:t>
            </a:r>
            <a:r>
              <a:rPr lang="en-US" sz="1200" dirty="0">
                <a:latin typeface="+mn-lt"/>
                <a:cs typeface="Times New Roman"/>
              </a:rPr>
              <a:t>during</a:t>
            </a:r>
            <a:r>
              <a:rPr lang="en-US" sz="1200" spc="-10"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visit.</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many</a:t>
            </a:r>
            <a:r>
              <a:rPr lang="en-US" sz="1200" spc="-10" dirty="0">
                <a:latin typeface="+mn-lt"/>
                <a:cs typeface="Times New Roman"/>
              </a:rPr>
              <a:t> </a:t>
            </a:r>
            <a:r>
              <a:rPr lang="en-US" sz="1200" dirty="0">
                <a:latin typeface="+mn-lt"/>
                <a:cs typeface="Times New Roman"/>
              </a:rPr>
              <a:t>Americans,</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cost</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services</a:t>
            </a:r>
            <a:r>
              <a:rPr lang="en-US" sz="1200" spc="-7" dirty="0">
                <a:latin typeface="+mn-lt"/>
                <a:cs typeface="Times New Roman"/>
              </a:rPr>
              <a:t> </a:t>
            </a:r>
            <a:r>
              <a:rPr lang="en-US" sz="1200" dirty="0">
                <a:latin typeface="+mn-lt"/>
                <a:cs typeface="Times New Roman"/>
              </a:rPr>
              <a:t>is</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more</a:t>
            </a:r>
            <a:r>
              <a:rPr lang="en-US" sz="1200" spc="-3" dirty="0">
                <a:latin typeface="+mn-lt"/>
                <a:cs typeface="Times New Roman"/>
              </a:rPr>
              <a:t> </a:t>
            </a:r>
            <a:r>
              <a:rPr lang="en-US" sz="1200" spc="-7" dirty="0">
                <a:latin typeface="+mn-lt"/>
                <a:cs typeface="Times New Roman"/>
              </a:rPr>
              <a:t>important </a:t>
            </a:r>
            <a:r>
              <a:rPr lang="en-US" sz="1200" dirty="0">
                <a:latin typeface="+mn-lt"/>
                <a:cs typeface="Times New Roman"/>
              </a:rPr>
              <a:t>barrier</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accessing</a:t>
            </a:r>
            <a:r>
              <a:rPr lang="en-US" sz="1200" spc="-3" dirty="0">
                <a:latin typeface="+mn-lt"/>
                <a:cs typeface="Times New Roman"/>
              </a:rPr>
              <a:t> </a:t>
            </a:r>
            <a:r>
              <a:rPr lang="en-US" sz="1200" dirty="0">
                <a:latin typeface="+mn-lt"/>
                <a:cs typeface="Times New Roman"/>
              </a:rPr>
              <a:t>services</a:t>
            </a:r>
            <a:r>
              <a:rPr lang="en-US" sz="1200" spc="-7" dirty="0">
                <a:latin typeface="+mn-lt"/>
                <a:cs typeface="Times New Roman"/>
              </a:rPr>
              <a:t> </a:t>
            </a:r>
            <a:r>
              <a:rPr lang="en-US" sz="1200" dirty="0">
                <a:latin typeface="+mn-lt"/>
                <a:cs typeface="Times New Roman"/>
              </a:rPr>
              <a:t>than the</a:t>
            </a:r>
            <a:r>
              <a:rPr lang="en-US" sz="1200" spc="-7" dirty="0">
                <a:latin typeface="+mn-lt"/>
                <a:cs typeface="Times New Roman"/>
              </a:rPr>
              <a:t> </a:t>
            </a:r>
            <a:r>
              <a:rPr lang="en-US" sz="1200" dirty="0">
                <a:latin typeface="+mn-lt"/>
                <a:cs typeface="Times New Roman"/>
              </a:rPr>
              <a:t>cost</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medical</a:t>
            </a:r>
            <a:r>
              <a:rPr lang="en-US" sz="1200" spc="-3" dirty="0">
                <a:latin typeface="+mn-lt"/>
                <a:cs typeface="Times New Roman"/>
              </a:rPr>
              <a:t> </a:t>
            </a:r>
            <a:r>
              <a:rPr lang="en-US" sz="1200" spc="-7" dirty="0">
                <a:latin typeface="+mn-lt"/>
                <a:cs typeface="Times New Roman"/>
              </a:rPr>
              <a:t>care.</a:t>
            </a:r>
          </a:p>
          <a:p>
            <a:pPr marL="182880" marR="142005" indent="-182880"/>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14.3% of</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population reported</a:t>
            </a:r>
            <a:r>
              <a:rPr lang="en-US" sz="1200" spc="-3" dirty="0">
                <a:latin typeface="+mn-lt"/>
                <a:cs typeface="Times New Roman"/>
              </a:rPr>
              <a:t> </a:t>
            </a:r>
            <a:r>
              <a:rPr lang="en-US" sz="1200" dirty="0">
                <a:latin typeface="+mn-lt"/>
                <a:cs typeface="Times New Roman"/>
              </a:rPr>
              <a:t>cost</a:t>
            </a:r>
            <a:r>
              <a:rPr lang="en-US" sz="1200" spc="-3" dirty="0">
                <a:latin typeface="+mn-lt"/>
                <a:cs typeface="Times New Roman"/>
              </a:rPr>
              <a:t> </a:t>
            </a:r>
            <a:r>
              <a:rPr lang="en-US" sz="1200" dirty="0">
                <a:latin typeface="+mn-lt"/>
                <a:cs typeface="Times New Roman"/>
              </a:rPr>
              <a:t>as a</a:t>
            </a:r>
            <a:r>
              <a:rPr lang="en-US" sz="1200" spc="-3" dirty="0">
                <a:latin typeface="+mn-lt"/>
                <a:cs typeface="Times New Roman"/>
              </a:rPr>
              <a:t> </a:t>
            </a:r>
            <a:r>
              <a:rPr lang="en-US" sz="1200" dirty="0">
                <a:latin typeface="+mn-lt"/>
                <a:cs typeface="Times New Roman"/>
              </a:rPr>
              <a:t>reason</a:t>
            </a:r>
            <a:r>
              <a:rPr lang="en-US" sz="1200" spc="-10" dirty="0">
                <a:latin typeface="+mn-lt"/>
                <a:cs typeface="Times New Roman"/>
              </a:rPr>
              <a:t> </a:t>
            </a:r>
            <a:r>
              <a:rPr lang="en-US" sz="1200" dirty="0">
                <a:latin typeface="+mn-lt"/>
                <a:cs typeface="Times New Roman"/>
              </a:rPr>
              <a:t>for being</a:t>
            </a:r>
            <a:r>
              <a:rPr lang="en-US" sz="1200" spc="-3" dirty="0">
                <a:latin typeface="+mn-lt"/>
                <a:cs typeface="Times New Roman"/>
              </a:rPr>
              <a:t> </a:t>
            </a:r>
            <a:r>
              <a:rPr lang="en-US" sz="1200" dirty="0">
                <a:latin typeface="+mn-lt"/>
                <a:cs typeface="Times New Roman"/>
              </a:rPr>
              <a:t>unable</a:t>
            </a:r>
            <a:r>
              <a:rPr lang="en-US" sz="1200" spc="-3" dirty="0">
                <a:latin typeface="+mn-lt"/>
                <a:cs typeface="Times New Roman"/>
              </a:rPr>
              <a:t> </a:t>
            </a:r>
            <a:r>
              <a:rPr lang="en-US" sz="1200" dirty="0">
                <a:latin typeface="+mn-lt"/>
                <a:cs typeface="Times New Roman"/>
              </a:rPr>
              <a:t>to get</a:t>
            </a:r>
            <a:r>
              <a:rPr lang="en-US" sz="1200" spc="-3" dirty="0">
                <a:latin typeface="+mn-lt"/>
                <a:cs typeface="Times New Roman"/>
              </a:rPr>
              <a:t> </a:t>
            </a:r>
            <a:r>
              <a:rPr lang="en-US" sz="1200" dirty="0">
                <a:latin typeface="+mn-lt"/>
                <a:cs typeface="Times New Roman"/>
              </a:rPr>
              <a:t>or </a:t>
            </a:r>
            <a:r>
              <a:rPr lang="en-US" sz="1200" spc="-7" dirty="0">
                <a:latin typeface="+mn-lt"/>
                <a:cs typeface="Times New Roman"/>
              </a:rPr>
              <a:t>delayed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getting</a:t>
            </a:r>
            <a:r>
              <a:rPr lang="en-US" sz="1200" spc="-3" dirty="0">
                <a:latin typeface="+mn-lt"/>
                <a:cs typeface="Times New Roman"/>
              </a:rPr>
              <a:t> </a:t>
            </a:r>
            <a:r>
              <a:rPr lang="en-US" sz="1200" dirty="0">
                <a:latin typeface="+mn-lt"/>
                <a:cs typeface="Times New Roman"/>
              </a:rPr>
              <a:t>needed dental</a:t>
            </a:r>
            <a:r>
              <a:rPr lang="en-US" sz="1200" spc="-7"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(Figure</a:t>
            </a:r>
            <a:r>
              <a:rPr lang="en-US" sz="1200" spc="-7" dirty="0">
                <a:latin typeface="+mn-lt"/>
                <a:cs typeface="Times New Roman"/>
              </a:rPr>
              <a:t> </a:t>
            </a:r>
            <a:r>
              <a:rPr lang="en-US" sz="1200" dirty="0">
                <a:latin typeface="+mn-lt"/>
                <a:cs typeface="Times New Roman"/>
              </a:rPr>
              <a:t>4),</a:t>
            </a:r>
            <a:r>
              <a:rPr lang="en-US" sz="1200" spc="-3" dirty="0">
                <a:latin typeface="+mn-lt"/>
                <a:cs typeface="Times New Roman"/>
              </a:rPr>
              <a:t> </a:t>
            </a:r>
            <a:r>
              <a:rPr lang="en-US" sz="1200" dirty="0">
                <a:latin typeface="+mn-lt"/>
                <a:cs typeface="Times New Roman"/>
              </a:rPr>
              <a:t>which was</a:t>
            </a:r>
            <a:r>
              <a:rPr lang="en-US" sz="1200" spc="-3" dirty="0">
                <a:latin typeface="+mn-lt"/>
                <a:cs typeface="Times New Roman"/>
              </a:rPr>
              <a:t> </a:t>
            </a:r>
            <a:r>
              <a:rPr lang="en-US" sz="1200" dirty="0">
                <a:latin typeface="+mn-lt"/>
                <a:cs typeface="Times New Roman"/>
              </a:rPr>
              <a:t>higher</a:t>
            </a:r>
            <a:r>
              <a:rPr lang="en-US" sz="1200" spc="-3"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8.8% of</a:t>
            </a:r>
            <a:r>
              <a:rPr lang="en-US" sz="1200" spc="-3" dirty="0">
                <a:latin typeface="+mn-lt"/>
                <a:cs typeface="Times New Roman"/>
              </a:rPr>
              <a:t> </a:t>
            </a:r>
            <a:r>
              <a:rPr lang="en-US" sz="1200" dirty="0">
                <a:latin typeface="+mn-lt"/>
                <a:cs typeface="Times New Roman"/>
              </a:rPr>
              <a:t>people </a:t>
            </a:r>
            <a:r>
              <a:rPr lang="en-US" sz="1200" spc="-17" dirty="0">
                <a:latin typeface="+mn-lt"/>
                <a:cs typeface="Times New Roman"/>
              </a:rPr>
              <a:t>who </a:t>
            </a:r>
            <a:r>
              <a:rPr lang="en-US" sz="1200" dirty="0">
                <a:latin typeface="+mn-lt"/>
                <a:cs typeface="Times New Roman"/>
              </a:rPr>
              <a:t>reported</a:t>
            </a:r>
            <a:r>
              <a:rPr lang="en-US" sz="1200" spc="-7" dirty="0">
                <a:latin typeface="+mn-lt"/>
                <a:cs typeface="Times New Roman"/>
              </a:rPr>
              <a:t> </a:t>
            </a:r>
            <a:r>
              <a:rPr lang="en-US" sz="1200" dirty="0">
                <a:latin typeface="+mn-lt"/>
                <a:cs typeface="Times New Roman"/>
              </a:rPr>
              <a:t>cost</a:t>
            </a:r>
            <a:r>
              <a:rPr lang="en-US" sz="1200" spc="-3" dirty="0">
                <a:latin typeface="+mn-lt"/>
                <a:cs typeface="Times New Roman"/>
              </a:rPr>
              <a:t> </a:t>
            </a:r>
            <a:r>
              <a:rPr lang="en-US" sz="1200" dirty="0">
                <a:latin typeface="+mn-lt"/>
                <a:cs typeface="Times New Roman"/>
              </a:rPr>
              <a:t>as</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barrier</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getting</a:t>
            </a:r>
            <a:r>
              <a:rPr lang="en-US" sz="1200" spc="-3" dirty="0">
                <a:latin typeface="+mn-lt"/>
                <a:cs typeface="Times New Roman"/>
              </a:rPr>
              <a:t> </a:t>
            </a:r>
            <a:r>
              <a:rPr lang="en-US" sz="1200" dirty="0">
                <a:latin typeface="+mn-lt"/>
                <a:cs typeface="Times New Roman"/>
              </a:rPr>
              <a:t>needed</a:t>
            </a:r>
            <a:r>
              <a:rPr lang="en-US" sz="1200" spc="-3" dirty="0">
                <a:latin typeface="+mn-lt"/>
                <a:cs typeface="Times New Roman"/>
              </a:rPr>
              <a:t> </a:t>
            </a:r>
            <a:r>
              <a:rPr lang="en-US" sz="1200" dirty="0">
                <a:latin typeface="+mn-lt"/>
                <a:cs typeface="Times New Roman"/>
              </a:rPr>
              <a:t>medical</a:t>
            </a:r>
            <a:r>
              <a:rPr lang="en-US" sz="1200" spc="-3" dirty="0">
                <a:latin typeface="+mn-lt"/>
                <a:cs typeface="Times New Roman"/>
              </a:rPr>
              <a:t> </a:t>
            </a:r>
            <a:r>
              <a:rPr lang="en-US" sz="1200" spc="-7" dirty="0">
                <a:latin typeface="+mn-lt"/>
                <a:cs typeface="Times New Roman"/>
              </a:rPr>
              <a:t>care.</a:t>
            </a:r>
          </a:p>
          <a:p>
            <a:pPr marL="182880" marR="142005" indent="-182880"/>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children ages</a:t>
            </a:r>
            <a:r>
              <a:rPr lang="en-US" sz="1200" spc="-3" dirty="0">
                <a:latin typeface="+mn-lt"/>
                <a:cs typeface="Times New Roman"/>
              </a:rPr>
              <a:t> </a:t>
            </a:r>
            <a:r>
              <a:rPr lang="en-US" sz="1200" spc="-7" dirty="0">
                <a:latin typeface="+mn-lt"/>
                <a:cs typeface="Times New Roman"/>
              </a:rPr>
              <a:t>0-</a:t>
            </a:r>
            <a:r>
              <a:rPr lang="en-US" sz="1200" dirty="0">
                <a:latin typeface="+mn-lt"/>
                <a:cs typeface="Times New Roman"/>
              </a:rPr>
              <a:t>17</a:t>
            </a:r>
            <a:r>
              <a:rPr lang="en-US" sz="1200" spc="-10"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for whom</a:t>
            </a:r>
            <a:r>
              <a:rPr lang="en-US" sz="1200" spc="-3" dirty="0">
                <a:latin typeface="+mn-lt"/>
                <a:cs typeface="Times New Roman"/>
              </a:rPr>
              <a:t> </a:t>
            </a:r>
            <a:r>
              <a:rPr lang="en-US" sz="1200" dirty="0">
                <a:latin typeface="+mn-lt"/>
                <a:cs typeface="Times New Roman"/>
              </a:rPr>
              <a:t>cost</a:t>
            </a:r>
            <a:r>
              <a:rPr lang="en-US" sz="1200" spc="-3"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reported as</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barrier</a:t>
            </a:r>
            <a:r>
              <a:rPr lang="en-US" sz="1200" spc="-3" dirty="0">
                <a:latin typeface="+mn-lt"/>
                <a:cs typeface="Times New Roman"/>
              </a:rPr>
              <a:t> </a:t>
            </a:r>
            <a:r>
              <a:rPr lang="en-US" sz="1200" spc="-17" dirty="0">
                <a:latin typeface="+mn-lt"/>
                <a:cs typeface="Times New Roman"/>
              </a:rPr>
              <a:t>to </a:t>
            </a:r>
            <a:r>
              <a:rPr lang="en-US" sz="1200" dirty="0">
                <a:latin typeface="+mn-lt"/>
                <a:cs typeface="Times New Roman"/>
              </a:rPr>
              <a:t>receiving</a:t>
            </a:r>
            <a:r>
              <a:rPr lang="en-US" sz="1200" spc="-14" dirty="0">
                <a:latin typeface="+mn-lt"/>
                <a:cs typeface="Times New Roman"/>
              </a:rPr>
              <a:t> </a:t>
            </a:r>
            <a:r>
              <a:rPr lang="en-US" sz="1200" dirty="0">
                <a:latin typeface="+mn-lt"/>
                <a:cs typeface="Times New Roman"/>
              </a:rPr>
              <a:t>needed</a:t>
            </a:r>
            <a:r>
              <a:rPr lang="en-US" sz="1200" spc="-3" dirty="0">
                <a:latin typeface="+mn-lt"/>
                <a:cs typeface="Times New Roman"/>
              </a:rPr>
              <a:t> </a:t>
            </a:r>
            <a:r>
              <a:rPr lang="en-US" sz="1200" dirty="0">
                <a:latin typeface="+mn-lt"/>
                <a:cs typeface="Times New Roman"/>
              </a:rPr>
              <a:t>dental</a:t>
            </a:r>
            <a:r>
              <a:rPr lang="en-US" sz="1200" spc="-10"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was</a:t>
            </a:r>
            <a:r>
              <a:rPr lang="en-US" sz="1200" spc="-7" dirty="0">
                <a:latin typeface="+mn-lt"/>
                <a:cs typeface="Times New Roman"/>
              </a:rPr>
              <a:t> </a:t>
            </a:r>
            <a:r>
              <a:rPr lang="en-US" sz="1200" dirty="0">
                <a:latin typeface="+mn-lt"/>
                <a:cs typeface="Times New Roman"/>
              </a:rPr>
              <a:t>approximately</a:t>
            </a:r>
            <a:r>
              <a:rPr lang="en-US" sz="1200" spc="-10" dirty="0">
                <a:latin typeface="+mn-lt"/>
                <a:cs typeface="Times New Roman"/>
              </a:rPr>
              <a:t> </a:t>
            </a:r>
            <a:r>
              <a:rPr lang="en-US" sz="1200" dirty="0">
                <a:latin typeface="+mn-lt"/>
                <a:cs typeface="Times New Roman"/>
              </a:rPr>
              <a:t>one-third</a:t>
            </a:r>
            <a:r>
              <a:rPr lang="en-US" sz="1200" spc="-3"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adult</a:t>
            </a:r>
            <a:r>
              <a:rPr lang="en-US" sz="1200" spc="-3" dirty="0">
                <a:latin typeface="+mn-lt"/>
                <a:cs typeface="Times New Roman"/>
              </a:rPr>
              <a:t> </a:t>
            </a:r>
            <a:r>
              <a:rPr lang="en-US" sz="1200" spc="-7" dirty="0">
                <a:latin typeface="+mn-lt"/>
                <a:cs typeface="Times New Roman"/>
              </a:rPr>
              <a:t>groups.</a:t>
            </a: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130</a:t>
            </a:fld>
            <a:endParaRPr lang="en-US"/>
          </a:p>
        </p:txBody>
      </p:sp>
    </p:spTree>
    <p:extLst>
      <p:ext uri="{BB962C8B-B14F-4D97-AF65-F5344CB8AC3E}">
        <p14:creationId xmlns:p14="http://schemas.microsoft.com/office/powerpoint/2010/main" val="279148719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57600"/>
            <a:ext cx="6400800" cy="4953000"/>
          </a:xfrm>
        </p:spPr>
        <p:txBody>
          <a:bodyPr/>
          <a:lstStyle/>
          <a:p>
            <a:pPr marL="182880" marR="90918" indent="-182880"/>
            <a:r>
              <a:rPr lang="en-US" sz="1200" dirty="0">
                <a:latin typeface="+mn-lt"/>
                <a:cs typeface="Times New Roman"/>
              </a:rPr>
              <a:t>While</a:t>
            </a:r>
            <a:r>
              <a:rPr lang="en-US" sz="1200" spc="-14" dirty="0">
                <a:latin typeface="+mn-lt"/>
                <a:cs typeface="Times New Roman"/>
              </a:rPr>
              <a:t> </a:t>
            </a:r>
            <a:r>
              <a:rPr lang="en-US" sz="1200" dirty="0">
                <a:latin typeface="+mn-lt"/>
                <a:cs typeface="Times New Roman"/>
              </a:rPr>
              <a:t>health</a:t>
            </a:r>
            <a:r>
              <a:rPr lang="en-US" sz="1200" spc="-3" dirty="0">
                <a:latin typeface="+mn-lt"/>
                <a:cs typeface="Times New Roman"/>
              </a:rPr>
              <a:t> </a:t>
            </a:r>
            <a:r>
              <a:rPr lang="en-US" sz="1200" dirty="0">
                <a:latin typeface="+mn-lt"/>
                <a:cs typeface="Times New Roman"/>
              </a:rPr>
              <a:t>insurance</a:t>
            </a:r>
            <a:r>
              <a:rPr lang="en-US" sz="1200" spc="-10" dirty="0">
                <a:latin typeface="+mn-lt"/>
                <a:cs typeface="Times New Roman"/>
              </a:rPr>
              <a:t> </a:t>
            </a:r>
            <a:r>
              <a:rPr lang="en-US" sz="1200" dirty="0">
                <a:latin typeface="+mn-lt"/>
                <a:cs typeface="Times New Roman"/>
              </a:rPr>
              <a:t>can</a:t>
            </a:r>
            <a:r>
              <a:rPr lang="en-US" sz="1200" spc="-3" dirty="0">
                <a:latin typeface="+mn-lt"/>
                <a:cs typeface="Times New Roman"/>
              </a:rPr>
              <a:t> </a:t>
            </a:r>
            <a:r>
              <a:rPr lang="en-US" sz="1200" dirty="0">
                <a:latin typeface="+mn-lt"/>
                <a:cs typeface="Times New Roman"/>
              </a:rPr>
              <a:t>mitigate</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cost</a:t>
            </a:r>
            <a:r>
              <a:rPr lang="en-US" sz="1200" spc="-7"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healthcare</a:t>
            </a:r>
            <a:r>
              <a:rPr lang="en-US" sz="1200" spc="-10" dirty="0">
                <a:latin typeface="+mn-lt"/>
                <a:cs typeface="Times New Roman"/>
              </a:rPr>
              <a:t> </a:t>
            </a:r>
            <a:r>
              <a:rPr lang="en-US" sz="1200" dirty="0">
                <a:latin typeface="+mn-lt"/>
                <a:cs typeface="Times New Roman"/>
              </a:rPr>
              <a:t>services,</a:t>
            </a:r>
            <a:r>
              <a:rPr lang="en-US" sz="1200" spc="-3" dirty="0">
                <a:latin typeface="+mn-lt"/>
                <a:cs typeface="Times New Roman"/>
              </a:rPr>
              <a:t> </a:t>
            </a:r>
            <a:r>
              <a:rPr lang="en-US" sz="1200" dirty="0">
                <a:latin typeface="+mn-lt"/>
                <a:cs typeface="Times New Roman"/>
              </a:rPr>
              <a:t>health</a:t>
            </a:r>
            <a:r>
              <a:rPr lang="en-US" sz="1200" spc="-7" dirty="0">
                <a:latin typeface="+mn-lt"/>
                <a:cs typeface="Times New Roman"/>
              </a:rPr>
              <a:t> </a:t>
            </a:r>
            <a:r>
              <a:rPr lang="en-US" sz="1200" dirty="0">
                <a:latin typeface="+mn-lt"/>
                <a:cs typeface="Times New Roman"/>
              </a:rPr>
              <a:t>insurance</a:t>
            </a:r>
            <a:r>
              <a:rPr lang="en-US" sz="1200" spc="-7" dirty="0">
                <a:latin typeface="+mn-lt"/>
                <a:cs typeface="Times New Roman"/>
              </a:rPr>
              <a:t> </a:t>
            </a:r>
            <a:r>
              <a:rPr lang="en-US" sz="1200" dirty="0">
                <a:latin typeface="+mn-lt"/>
                <a:cs typeface="Times New Roman"/>
              </a:rPr>
              <a:t>plans</a:t>
            </a:r>
            <a:r>
              <a:rPr lang="en-US" sz="1200" spc="-3" dirty="0">
                <a:latin typeface="+mn-lt"/>
                <a:cs typeface="Times New Roman"/>
              </a:rPr>
              <a:t> </a:t>
            </a:r>
            <a:r>
              <a:rPr lang="en-US" sz="1200" spc="-7" dirty="0">
                <a:latin typeface="+mn-lt"/>
                <a:cs typeface="Times New Roman"/>
              </a:rPr>
              <a:t>often </a:t>
            </a:r>
            <a:r>
              <a:rPr lang="en-US" sz="1200" dirty="0">
                <a:latin typeface="+mn-lt"/>
                <a:cs typeface="Times New Roman"/>
              </a:rPr>
              <a:t>carve</a:t>
            </a:r>
            <a:r>
              <a:rPr lang="en-US" sz="1200" spc="-14" dirty="0">
                <a:latin typeface="+mn-lt"/>
                <a:cs typeface="Times New Roman"/>
              </a:rPr>
              <a:t> </a:t>
            </a:r>
            <a:r>
              <a:rPr lang="en-US" sz="1200" dirty="0">
                <a:latin typeface="+mn-lt"/>
                <a:cs typeface="Times New Roman"/>
              </a:rPr>
              <a:t>out</a:t>
            </a:r>
            <a:r>
              <a:rPr lang="en-US" sz="1200" spc="-3" dirty="0">
                <a:latin typeface="+mn-lt"/>
                <a:cs typeface="Times New Roman"/>
              </a:rPr>
              <a:t> </a:t>
            </a:r>
            <a:r>
              <a:rPr lang="en-US" sz="1200" dirty="0">
                <a:latin typeface="+mn-lt"/>
                <a:cs typeface="Times New Roman"/>
              </a:rPr>
              <a:t>separate</a:t>
            </a:r>
            <a:r>
              <a:rPr lang="en-US" sz="1200" spc="-7" dirty="0">
                <a:latin typeface="+mn-lt"/>
                <a:cs typeface="Times New Roman"/>
              </a:rPr>
              <a:t> </a:t>
            </a:r>
            <a:r>
              <a:rPr lang="en-US" sz="1200" dirty="0">
                <a:latin typeface="+mn-lt"/>
                <a:cs typeface="Times New Roman"/>
              </a:rPr>
              <a:t>coverage</a:t>
            </a:r>
            <a:r>
              <a:rPr lang="en-US" sz="1200" spc="-3"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certain</a:t>
            </a:r>
            <a:r>
              <a:rPr lang="en-US" sz="1200" spc="-7" dirty="0">
                <a:latin typeface="+mn-lt"/>
                <a:cs typeface="Times New Roman"/>
              </a:rPr>
              <a:t> </a:t>
            </a:r>
            <a:r>
              <a:rPr lang="en-US" sz="1200" dirty="0">
                <a:latin typeface="+mn-lt"/>
                <a:cs typeface="Times New Roman"/>
              </a:rPr>
              <a:t>types</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care,</a:t>
            </a:r>
            <a:r>
              <a:rPr lang="en-US" sz="1200" spc="-7" dirty="0">
                <a:latin typeface="+mn-lt"/>
                <a:cs typeface="Times New Roman"/>
              </a:rPr>
              <a:t> </a:t>
            </a:r>
            <a:r>
              <a:rPr lang="en-US" sz="1200" dirty="0">
                <a:latin typeface="+mn-lt"/>
                <a:cs typeface="Times New Roman"/>
              </a:rPr>
              <a:t>including</a:t>
            </a:r>
            <a:r>
              <a:rPr lang="en-US" sz="1200" spc="-3" dirty="0">
                <a:latin typeface="+mn-lt"/>
                <a:cs typeface="Times New Roman"/>
              </a:rPr>
              <a:t> </a:t>
            </a:r>
            <a:r>
              <a:rPr lang="en-US" sz="1200" dirty="0">
                <a:latin typeface="+mn-lt"/>
                <a:cs typeface="Times New Roman"/>
              </a:rPr>
              <a:t>care</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vision,</a:t>
            </a:r>
            <a:r>
              <a:rPr lang="en-US" sz="1200" spc="-10" dirty="0">
                <a:latin typeface="+mn-lt"/>
                <a:cs typeface="Times New Roman"/>
              </a:rPr>
              <a:t> </a:t>
            </a:r>
            <a:r>
              <a:rPr lang="en-US" sz="1200" spc="-17" dirty="0">
                <a:latin typeface="+mn-lt"/>
                <a:cs typeface="Times New Roman"/>
              </a:rPr>
              <a:t>and </a:t>
            </a:r>
            <a:r>
              <a:rPr lang="en-US" sz="1200" dirty="0">
                <a:latin typeface="+mn-lt"/>
                <a:cs typeface="Times New Roman"/>
              </a:rPr>
              <a:t>hearing</a:t>
            </a:r>
            <a:r>
              <a:rPr lang="en-US" sz="1200" spc="-20" dirty="0">
                <a:latin typeface="+mn-lt"/>
                <a:cs typeface="Times New Roman"/>
              </a:rPr>
              <a:t> </a:t>
            </a:r>
            <a:r>
              <a:rPr lang="en-US" sz="1200" dirty="0">
                <a:latin typeface="+mn-lt"/>
                <a:cs typeface="Times New Roman"/>
              </a:rPr>
              <a:t>conditions.</a:t>
            </a:r>
            <a:r>
              <a:rPr lang="en-US" sz="1200" spc="-3" dirty="0">
                <a:latin typeface="+mn-lt"/>
                <a:cs typeface="Times New Roman"/>
              </a:rPr>
              <a:t> </a:t>
            </a:r>
            <a:r>
              <a:rPr lang="en-US" sz="1200" dirty="0">
                <a:latin typeface="+mn-lt"/>
                <a:cs typeface="Times New Roman"/>
              </a:rPr>
              <a:t>Thus,</a:t>
            </a:r>
            <a:r>
              <a:rPr lang="en-US" sz="1200" spc="-3" dirty="0">
                <a:latin typeface="+mn-lt"/>
                <a:cs typeface="Times New Roman"/>
              </a:rPr>
              <a:t> </a:t>
            </a:r>
            <a:r>
              <a:rPr lang="en-US" sz="1200" dirty="0">
                <a:latin typeface="+mn-lt"/>
                <a:cs typeface="Times New Roman"/>
              </a:rPr>
              <a:t>even</a:t>
            </a:r>
            <a:r>
              <a:rPr lang="en-US" sz="1200" spc="-3" dirty="0">
                <a:latin typeface="+mn-lt"/>
                <a:cs typeface="Times New Roman"/>
              </a:rPr>
              <a:t> </a:t>
            </a:r>
            <a:r>
              <a:rPr lang="en-US" sz="1200" dirty="0">
                <a:latin typeface="+mn-lt"/>
                <a:cs typeface="Times New Roman"/>
              </a:rPr>
              <a:t>when</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have</a:t>
            </a:r>
            <a:r>
              <a:rPr lang="en-US" sz="1200" spc="-3" dirty="0">
                <a:latin typeface="+mn-lt"/>
                <a:cs typeface="Times New Roman"/>
              </a:rPr>
              <a:t> </a:t>
            </a:r>
            <a:r>
              <a:rPr lang="en-US" sz="1200" dirty="0">
                <a:latin typeface="+mn-lt"/>
                <a:cs typeface="Times New Roman"/>
              </a:rPr>
              <a:t>health</a:t>
            </a:r>
            <a:r>
              <a:rPr lang="en-US" sz="1200" spc="-3" dirty="0">
                <a:latin typeface="+mn-lt"/>
                <a:cs typeface="Times New Roman"/>
              </a:rPr>
              <a:t> </a:t>
            </a:r>
            <a:r>
              <a:rPr lang="en-US" sz="1200" dirty="0">
                <a:latin typeface="+mn-lt"/>
                <a:cs typeface="Times New Roman"/>
              </a:rPr>
              <a:t>insurance,</a:t>
            </a:r>
            <a:r>
              <a:rPr lang="en-US" sz="1200" spc="-10" dirty="0">
                <a:latin typeface="+mn-lt"/>
                <a:cs typeface="Times New Roman"/>
              </a:rPr>
              <a:t> </a:t>
            </a:r>
            <a:r>
              <a:rPr lang="en-US" sz="1200" dirty="0">
                <a:latin typeface="+mn-lt"/>
                <a:cs typeface="Times New Roman"/>
              </a:rPr>
              <a:t>they</a:t>
            </a:r>
            <a:r>
              <a:rPr lang="en-US" sz="1200" spc="-10" dirty="0">
                <a:latin typeface="+mn-lt"/>
                <a:cs typeface="Times New Roman"/>
              </a:rPr>
              <a:t> </a:t>
            </a:r>
            <a:r>
              <a:rPr lang="en-US" sz="1200" dirty="0">
                <a:latin typeface="+mn-lt"/>
                <a:cs typeface="Times New Roman"/>
              </a:rPr>
              <a:t>may</a:t>
            </a:r>
            <a:r>
              <a:rPr lang="en-US" sz="1200" spc="-3" dirty="0">
                <a:latin typeface="+mn-lt"/>
                <a:cs typeface="Times New Roman"/>
              </a:rPr>
              <a:t> </a:t>
            </a:r>
            <a:r>
              <a:rPr lang="en-US" sz="1200" dirty="0">
                <a:latin typeface="+mn-lt"/>
                <a:cs typeface="Times New Roman"/>
              </a:rPr>
              <a:t>still</a:t>
            </a:r>
            <a:r>
              <a:rPr lang="en-US" sz="1200" spc="-3" dirty="0">
                <a:latin typeface="+mn-lt"/>
                <a:cs typeface="Times New Roman"/>
              </a:rPr>
              <a:t> </a:t>
            </a:r>
            <a:r>
              <a:rPr lang="en-US" sz="1200" dirty="0">
                <a:latin typeface="+mn-lt"/>
                <a:cs typeface="Times New Roman"/>
              </a:rPr>
              <a:t>lack</a:t>
            </a:r>
            <a:r>
              <a:rPr lang="en-US" sz="1200" spc="-3" dirty="0">
                <a:latin typeface="+mn-lt"/>
                <a:cs typeface="Times New Roman"/>
              </a:rPr>
              <a:t> </a:t>
            </a:r>
            <a:r>
              <a:rPr lang="en-US" sz="1200" spc="-7" dirty="0">
                <a:latin typeface="+mn-lt"/>
                <a:cs typeface="Times New Roman"/>
              </a:rPr>
              <a:t>coverage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thus</a:t>
            </a:r>
            <a:r>
              <a:rPr lang="en-US" sz="1200" spc="-10" dirty="0">
                <a:latin typeface="+mn-lt"/>
                <a:cs typeface="Times New Roman"/>
              </a:rPr>
              <a:t> </a:t>
            </a:r>
            <a:r>
              <a:rPr lang="en-US" sz="1200" dirty="0">
                <a:latin typeface="+mn-lt"/>
                <a:cs typeface="Times New Roman"/>
              </a:rPr>
              <a:t>lack</a:t>
            </a:r>
            <a:r>
              <a:rPr lang="en-US" sz="1200" spc="-3" dirty="0">
                <a:latin typeface="+mn-lt"/>
                <a:cs typeface="Times New Roman"/>
              </a:rPr>
              <a:t> </a:t>
            </a:r>
            <a:r>
              <a:rPr lang="en-US" sz="1200" dirty="0">
                <a:latin typeface="+mn-lt"/>
                <a:cs typeface="Times New Roman"/>
              </a:rPr>
              <a:t>access</a:t>
            </a:r>
            <a:r>
              <a:rPr lang="en-US" sz="1200" spc="-3"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needed</a:t>
            </a:r>
            <a:r>
              <a:rPr lang="en-US" sz="1200" spc="-3" dirty="0">
                <a:latin typeface="+mn-lt"/>
                <a:cs typeface="Times New Roman"/>
              </a:rPr>
              <a:t> </a:t>
            </a:r>
            <a:r>
              <a:rPr lang="en-US" sz="1200" dirty="0">
                <a:latin typeface="+mn-lt"/>
                <a:cs typeface="Times New Roman"/>
              </a:rPr>
              <a:t>services.</a:t>
            </a:r>
            <a:r>
              <a:rPr lang="en-US" sz="1200" spc="-3" dirty="0">
                <a:latin typeface="+mn-lt"/>
                <a:cs typeface="Times New Roman"/>
              </a:rPr>
              <a:t> </a:t>
            </a:r>
            <a:r>
              <a:rPr lang="en-US" sz="1200" dirty="0">
                <a:latin typeface="+mn-lt"/>
                <a:cs typeface="Times New Roman"/>
              </a:rPr>
              <a:t>This</a:t>
            </a:r>
            <a:r>
              <a:rPr lang="en-US" sz="1200" spc="-7" dirty="0">
                <a:latin typeface="+mn-lt"/>
                <a:cs typeface="Times New Roman"/>
              </a:rPr>
              <a:t> </a:t>
            </a:r>
            <a:r>
              <a:rPr lang="en-US" sz="1200" dirty="0">
                <a:latin typeface="+mn-lt"/>
                <a:cs typeface="Times New Roman"/>
              </a:rPr>
              <a:t>distinction</a:t>
            </a:r>
            <a:r>
              <a:rPr lang="en-US" sz="1200" spc="-3" dirty="0">
                <a:latin typeface="+mn-lt"/>
                <a:cs typeface="Times New Roman"/>
              </a:rPr>
              <a:t> </a:t>
            </a:r>
            <a:r>
              <a:rPr lang="en-US" sz="1200" dirty="0">
                <a:latin typeface="+mn-lt"/>
                <a:cs typeface="Times New Roman"/>
              </a:rPr>
              <a:t>has</a:t>
            </a:r>
            <a:r>
              <a:rPr lang="en-US" sz="1200" spc="-3" dirty="0">
                <a:latin typeface="+mn-lt"/>
                <a:cs typeface="Times New Roman"/>
              </a:rPr>
              <a:t> </a:t>
            </a:r>
            <a:r>
              <a:rPr lang="en-US" sz="1200" dirty="0">
                <a:latin typeface="+mn-lt"/>
                <a:cs typeface="Times New Roman"/>
              </a:rPr>
              <a:t>relevance</a:t>
            </a:r>
            <a:r>
              <a:rPr lang="en-US" sz="1200" spc="-7" dirty="0">
                <a:latin typeface="+mn-lt"/>
                <a:cs typeface="Times New Roman"/>
              </a:rPr>
              <a:t> </a:t>
            </a:r>
            <a:r>
              <a:rPr lang="en-US" sz="1200" spc="-17" dirty="0">
                <a:latin typeface="+mn-lt"/>
                <a:cs typeface="Times New Roman"/>
              </a:rPr>
              <a:t>for </a:t>
            </a:r>
            <a:r>
              <a:rPr lang="en-US" sz="1200" dirty="0">
                <a:latin typeface="+mn-lt"/>
                <a:cs typeface="Times New Roman"/>
              </a:rPr>
              <a:t>understanding</a:t>
            </a:r>
            <a:r>
              <a:rPr lang="en-US" sz="1200" spc="-14" dirty="0">
                <a:latin typeface="+mn-lt"/>
                <a:cs typeface="Times New Roman"/>
              </a:rPr>
              <a:t> </a:t>
            </a:r>
            <a:r>
              <a:rPr lang="en-US" sz="1200" dirty="0">
                <a:latin typeface="+mn-lt"/>
                <a:cs typeface="Times New Roman"/>
              </a:rPr>
              <a:t>how</a:t>
            </a:r>
            <a:r>
              <a:rPr lang="en-US" sz="1200" spc="-10" dirty="0">
                <a:latin typeface="+mn-lt"/>
                <a:cs typeface="Times New Roman"/>
              </a:rPr>
              <a:t> </a:t>
            </a:r>
            <a:r>
              <a:rPr lang="en-US" sz="1200" dirty="0">
                <a:latin typeface="+mn-lt"/>
                <a:cs typeface="Times New Roman"/>
              </a:rPr>
              <a:t>different</a:t>
            </a:r>
            <a:r>
              <a:rPr lang="en-US" sz="1200" spc="-3" dirty="0">
                <a:latin typeface="+mn-lt"/>
                <a:cs typeface="Times New Roman"/>
              </a:rPr>
              <a:t> </a:t>
            </a:r>
            <a:r>
              <a:rPr lang="en-US" sz="1200" dirty="0">
                <a:latin typeface="+mn-lt"/>
                <a:cs typeface="Times New Roman"/>
              </a:rPr>
              <a:t>public</a:t>
            </a:r>
            <a:r>
              <a:rPr lang="en-US" sz="1200" spc="-7"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dirty="0">
                <a:latin typeface="+mn-lt"/>
                <a:cs typeface="Times New Roman"/>
              </a:rPr>
              <a:t>insurance</a:t>
            </a:r>
            <a:r>
              <a:rPr lang="en-US" sz="1200" spc="-7" dirty="0">
                <a:latin typeface="+mn-lt"/>
                <a:cs typeface="Times New Roman"/>
              </a:rPr>
              <a:t> </a:t>
            </a:r>
            <a:r>
              <a:rPr lang="en-US" sz="1200" dirty="0">
                <a:latin typeface="+mn-lt"/>
                <a:cs typeface="Times New Roman"/>
              </a:rPr>
              <a:t>programs</a:t>
            </a:r>
            <a:r>
              <a:rPr lang="en-US" sz="1200" spc="-3" dirty="0">
                <a:latin typeface="+mn-lt"/>
                <a:cs typeface="Times New Roman"/>
              </a:rPr>
              <a:t> </a:t>
            </a:r>
            <a:r>
              <a:rPr lang="en-US" sz="1200" dirty="0">
                <a:latin typeface="+mn-lt"/>
                <a:cs typeface="Times New Roman"/>
              </a:rPr>
              <a:t>have</a:t>
            </a:r>
            <a:r>
              <a:rPr lang="en-US" sz="1200" spc="-7" dirty="0">
                <a:latin typeface="+mn-lt"/>
                <a:cs typeface="Times New Roman"/>
              </a:rPr>
              <a:t> </a:t>
            </a:r>
            <a:r>
              <a:rPr lang="en-US" sz="1200" dirty="0">
                <a:latin typeface="+mn-lt"/>
                <a:cs typeface="Times New Roman"/>
              </a:rPr>
              <a:t>influenced</a:t>
            </a:r>
            <a:r>
              <a:rPr lang="en-US" sz="1200" spc="-3" dirty="0">
                <a:latin typeface="+mn-lt"/>
                <a:cs typeface="Times New Roman"/>
              </a:rPr>
              <a:t> </a:t>
            </a:r>
            <a:r>
              <a:rPr lang="en-US" sz="1200" spc="-7" dirty="0">
                <a:latin typeface="+mn-lt"/>
                <a:cs typeface="Times New Roman"/>
              </a:rPr>
              <a:t>healthcare </a:t>
            </a:r>
            <a:r>
              <a:rPr lang="en-US" sz="1200" dirty="0">
                <a:latin typeface="+mn-lt"/>
                <a:cs typeface="Times New Roman"/>
              </a:rPr>
              <a:t>delivery</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oral</a:t>
            </a:r>
            <a:r>
              <a:rPr lang="en-US" sz="1200" spc="-3"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dirty="0">
                <a:latin typeface="+mn-lt"/>
                <a:cs typeface="Times New Roman"/>
              </a:rPr>
              <a:t>outcomes</a:t>
            </a:r>
            <a:r>
              <a:rPr lang="en-US" sz="1200" spc="-3" dirty="0">
                <a:latin typeface="+mn-lt"/>
                <a:cs typeface="Times New Roman"/>
              </a:rPr>
              <a:t> </a:t>
            </a:r>
            <a:r>
              <a:rPr lang="en-US" sz="1200" dirty="0">
                <a:latin typeface="+mn-lt"/>
                <a:cs typeface="Times New Roman"/>
              </a:rPr>
              <a:t>over</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past</a:t>
            </a:r>
            <a:r>
              <a:rPr lang="en-US" sz="1200" spc="-7" dirty="0">
                <a:latin typeface="+mn-lt"/>
                <a:cs typeface="Times New Roman"/>
              </a:rPr>
              <a:t> </a:t>
            </a:r>
            <a:r>
              <a:rPr lang="en-US" sz="1200" dirty="0">
                <a:latin typeface="+mn-lt"/>
                <a:cs typeface="Times New Roman"/>
              </a:rPr>
              <a:t>two</a:t>
            </a:r>
            <a:r>
              <a:rPr lang="en-US" sz="1200" spc="-3" dirty="0">
                <a:latin typeface="+mn-lt"/>
                <a:cs typeface="Times New Roman"/>
              </a:rPr>
              <a:t> </a:t>
            </a:r>
            <a:r>
              <a:rPr lang="en-US" sz="1200" spc="-7" dirty="0">
                <a:latin typeface="+mn-lt"/>
                <a:cs typeface="Times New Roman"/>
              </a:rPr>
              <a:t>decades.</a:t>
            </a:r>
            <a:endParaRPr lang="en-US" sz="1200" dirty="0">
              <a:latin typeface="+mn-lt"/>
              <a:cs typeface="Times New Roman"/>
            </a:endParaRPr>
          </a:p>
          <a:p>
            <a:pPr marL="182880" marR="95680" indent="-182880"/>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Medicaid</a:t>
            </a:r>
            <a:r>
              <a:rPr lang="en-US" sz="1200" spc="-3" dirty="0">
                <a:latin typeface="+mn-lt"/>
                <a:cs typeface="Times New Roman"/>
              </a:rPr>
              <a:t> </a:t>
            </a:r>
            <a:r>
              <a:rPr lang="en-US" sz="1200" dirty="0">
                <a:latin typeface="+mn-lt"/>
                <a:cs typeface="Times New Roman"/>
              </a:rPr>
              <a:t>program</a:t>
            </a:r>
            <a:r>
              <a:rPr lang="en-US" sz="1200" spc="-1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Children’s</a:t>
            </a:r>
            <a:r>
              <a:rPr lang="en-US" sz="1200" spc="-7"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dirty="0">
                <a:latin typeface="+mn-lt"/>
                <a:cs typeface="Times New Roman"/>
              </a:rPr>
              <a:t>Program</a:t>
            </a:r>
            <a:r>
              <a:rPr lang="en-US" sz="1200" spc="-10" dirty="0">
                <a:latin typeface="+mn-lt"/>
                <a:cs typeface="Times New Roman"/>
              </a:rPr>
              <a:t> </a:t>
            </a:r>
            <a:r>
              <a:rPr lang="en-US" sz="1200" dirty="0">
                <a:latin typeface="+mn-lt"/>
                <a:cs typeface="Times New Roman"/>
              </a:rPr>
              <a:t>(CHIP)</a:t>
            </a:r>
            <a:r>
              <a:rPr lang="en-US" sz="1200" spc="-3" dirty="0">
                <a:latin typeface="+mn-lt"/>
                <a:cs typeface="Times New Roman"/>
              </a:rPr>
              <a:t> </a:t>
            </a:r>
            <a:r>
              <a:rPr lang="en-US" sz="1200" dirty="0">
                <a:latin typeface="+mn-lt"/>
                <a:cs typeface="Times New Roman"/>
              </a:rPr>
              <a:t>have</a:t>
            </a:r>
            <a:r>
              <a:rPr lang="en-US" sz="1200" spc="-3" dirty="0">
                <a:latin typeface="+mn-lt"/>
                <a:cs typeface="Times New Roman"/>
              </a:rPr>
              <a:t> </a:t>
            </a:r>
            <a:r>
              <a:rPr lang="en-US" sz="1200" spc="-7" dirty="0">
                <a:latin typeface="+mn-lt"/>
                <a:cs typeface="Times New Roman"/>
              </a:rPr>
              <a:t>provided </a:t>
            </a:r>
            <a:r>
              <a:rPr lang="en-US" sz="1200" dirty="0">
                <a:latin typeface="+mn-lt"/>
                <a:cs typeface="Times New Roman"/>
              </a:rPr>
              <a:t>comprehensive</a:t>
            </a:r>
            <a:r>
              <a:rPr lang="en-US" sz="1200" spc="-14" dirty="0">
                <a:latin typeface="+mn-lt"/>
                <a:cs typeface="Times New Roman"/>
              </a:rPr>
              <a:t> </a:t>
            </a:r>
            <a:r>
              <a:rPr lang="en-US" sz="1200" dirty="0">
                <a:latin typeface="+mn-lt"/>
                <a:cs typeface="Times New Roman"/>
              </a:rPr>
              <a:t>coverage</a:t>
            </a:r>
            <a:r>
              <a:rPr lang="en-US" sz="1200" spc="-10"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care</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all</a:t>
            </a:r>
            <a:r>
              <a:rPr lang="en-US" sz="1200" spc="-7" dirty="0">
                <a:latin typeface="+mn-lt"/>
                <a:cs typeface="Times New Roman"/>
              </a:rPr>
              <a:t> </a:t>
            </a:r>
            <a:r>
              <a:rPr lang="en-US" sz="1200" dirty="0">
                <a:latin typeface="+mn-lt"/>
                <a:cs typeface="Times New Roman"/>
              </a:rPr>
              <a:t>enrolled</a:t>
            </a:r>
            <a:r>
              <a:rPr lang="en-US" sz="1200" spc="-7" dirty="0">
                <a:latin typeface="+mn-lt"/>
                <a:cs typeface="Times New Roman"/>
              </a:rPr>
              <a:t> </a:t>
            </a:r>
            <a:r>
              <a:rPr lang="en-US" sz="1200" dirty="0">
                <a:latin typeface="+mn-lt"/>
                <a:cs typeface="Times New Roman"/>
              </a:rPr>
              <a:t>children</a:t>
            </a:r>
            <a:r>
              <a:rPr lang="en-US" sz="1200" spc="-7" dirty="0">
                <a:latin typeface="+mn-lt"/>
                <a:cs typeface="Times New Roman"/>
              </a:rPr>
              <a:t> </a:t>
            </a:r>
            <a:r>
              <a:rPr lang="en-US" sz="1200" dirty="0">
                <a:latin typeface="+mn-lt"/>
                <a:cs typeface="Times New Roman"/>
              </a:rPr>
              <a:t>since</a:t>
            </a:r>
            <a:r>
              <a:rPr lang="en-US" sz="1200" spc="-7" dirty="0">
                <a:latin typeface="+mn-lt"/>
                <a:cs typeface="Times New Roman"/>
              </a:rPr>
              <a:t> </a:t>
            </a:r>
            <a:r>
              <a:rPr lang="en-US" sz="1200" dirty="0">
                <a:latin typeface="+mn-lt"/>
                <a:cs typeface="Times New Roman"/>
              </a:rPr>
              <a:t>1998.</a:t>
            </a:r>
            <a:r>
              <a:rPr lang="en-US" sz="1200" spc="-10" dirty="0">
                <a:latin typeface="+mn-lt"/>
                <a:cs typeface="Times New Roman"/>
              </a:rPr>
              <a:t> </a:t>
            </a:r>
            <a:r>
              <a:rPr lang="en-US" sz="1200" dirty="0">
                <a:latin typeface="+mn-lt"/>
                <a:cs typeface="Times New Roman"/>
              </a:rPr>
              <a:t>Medicaid</a:t>
            </a:r>
            <a:r>
              <a:rPr lang="en-US" sz="1200" spc="-7" dirty="0">
                <a:latin typeface="+mn-lt"/>
                <a:cs typeface="Times New Roman"/>
              </a:rPr>
              <a:t> treats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care</a:t>
            </a:r>
            <a:r>
              <a:rPr lang="en-US" sz="1200" spc="-7" dirty="0">
                <a:latin typeface="+mn-lt"/>
                <a:cs typeface="Times New Roman"/>
              </a:rPr>
              <a:t> </a:t>
            </a:r>
            <a:r>
              <a:rPr lang="en-US" sz="1200" dirty="0">
                <a:latin typeface="+mn-lt"/>
                <a:cs typeface="Times New Roman"/>
              </a:rPr>
              <a:t>coverage</a:t>
            </a:r>
            <a:r>
              <a:rPr lang="en-US" sz="1200" spc="-3"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adults</a:t>
            </a:r>
            <a:r>
              <a:rPr lang="en-US" sz="1200" spc="-3" dirty="0">
                <a:latin typeface="+mn-lt"/>
                <a:cs typeface="Times New Roman"/>
              </a:rPr>
              <a:t> </a:t>
            </a:r>
            <a:r>
              <a:rPr lang="en-US" sz="1200" dirty="0">
                <a:latin typeface="+mn-lt"/>
                <a:cs typeface="Times New Roman"/>
              </a:rPr>
              <a:t>as</a:t>
            </a:r>
            <a:r>
              <a:rPr lang="en-US" sz="1200" spc="-3" dirty="0">
                <a:latin typeface="+mn-lt"/>
                <a:cs typeface="Times New Roman"/>
              </a:rPr>
              <a:t> </a:t>
            </a:r>
            <a:r>
              <a:rPr lang="en-US" sz="1200" dirty="0">
                <a:latin typeface="+mn-lt"/>
                <a:cs typeface="Times New Roman"/>
              </a:rPr>
              <a:t>an</a:t>
            </a:r>
            <a:r>
              <a:rPr lang="en-US" sz="1200" spc="-10" dirty="0">
                <a:latin typeface="+mn-lt"/>
                <a:cs typeface="Times New Roman"/>
              </a:rPr>
              <a:t> </a:t>
            </a:r>
            <a:r>
              <a:rPr lang="en-US" sz="1200" dirty="0">
                <a:latin typeface="+mn-lt"/>
                <a:cs typeface="Times New Roman"/>
              </a:rPr>
              <a:t>optional benefit,</a:t>
            </a:r>
            <a:r>
              <a:rPr lang="en-US" sz="1200" spc="-3" dirty="0">
                <a:latin typeface="+mn-lt"/>
                <a:cs typeface="Times New Roman"/>
              </a:rPr>
              <a:t> </a:t>
            </a:r>
            <a:r>
              <a:rPr lang="en-US" sz="1200" dirty="0">
                <a:latin typeface="+mn-lt"/>
                <a:cs typeface="Times New Roman"/>
              </a:rPr>
              <a:t>which a</a:t>
            </a:r>
            <a:r>
              <a:rPr lang="en-US" sz="1200" spc="-7" dirty="0">
                <a:latin typeface="+mn-lt"/>
                <a:cs typeface="Times New Roman"/>
              </a:rPr>
              <a:t> </a:t>
            </a:r>
            <a:r>
              <a:rPr lang="en-US" sz="1200" dirty="0">
                <a:latin typeface="+mn-lt"/>
                <a:cs typeface="Times New Roman"/>
              </a:rPr>
              <a:t>growing</a:t>
            </a:r>
            <a:r>
              <a:rPr lang="en-US" sz="1200" spc="-3" dirty="0">
                <a:latin typeface="+mn-lt"/>
                <a:cs typeface="Times New Roman"/>
              </a:rPr>
              <a:t> </a:t>
            </a:r>
            <a:r>
              <a:rPr lang="en-US" sz="1200" dirty="0">
                <a:latin typeface="+mn-lt"/>
                <a:cs typeface="Times New Roman"/>
              </a:rPr>
              <a:t>number of</a:t>
            </a:r>
            <a:r>
              <a:rPr lang="en-US" sz="1200" spc="-7" dirty="0">
                <a:latin typeface="+mn-lt"/>
                <a:cs typeface="Times New Roman"/>
              </a:rPr>
              <a:t> </a:t>
            </a:r>
            <a:r>
              <a:rPr lang="en-US" sz="1200" dirty="0">
                <a:latin typeface="+mn-lt"/>
                <a:cs typeface="Times New Roman"/>
              </a:rPr>
              <a:t>states </a:t>
            </a:r>
            <a:r>
              <a:rPr lang="en-US" sz="1200" spc="-14" dirty="0">
                <a:latin typeface="+mn-lt"/>
                <a:cs typeface="Times New Roman"/>
              </a:rPr>
              <a:t>have </a:t>
            </a:r>
            <a:r>
              <a:rPr lang="en-US" sz="1200" dirty="0">
                <a:latin typeface="+mn-lt"/>
                <a:cs typeface="Times New Roman"/>
              </a:rPr>
              <a:t>begun</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offer</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recent</a:t>
            </a:r>
            <a:r>
              <a:rPr lang="en-US" sz="1200" spc="-7" dirty="0">
                <a:latin typeface="+mn-lt"/>
                <a:cs typeface="Times New Roman"/>
              </a:rPr>
              <a:t> </a:t>
            </a:r>
            <a:r>
              <a:rPr lang="en-US" sz="1200" dirty="0">
                <a:latin typeface="+mn-lt"/>
                <a:cs typeface="Times New Roman"/>
              </a:rPr>
              <a:t>years. In</a:t>
            </a:r>
            <a:r>
              <a:rPr lang="en-US" sz="1200" spc="-3" dirty="0">
                <a:latin typeface="+mn-lt"/>
                <a:cs typeface="Times New Roman"/>
              </a:rPr>
              <a:t> </a:t>
            </a:r>
            <a:r>
              <a:rPr lang="en-US" sz="1200" dirty="0">
                <a:latin typeface="+mn-lt"/>
                <a:cs typeface="Times New Roman"/>
              </a:rPr>
              <a:t>2018,</a:t>
            </a:r>
            <a:r>
              <a:rPr lang="en-US" sz="1200" spc="-3" dirty="0">
                <a:latin typeface="+mn-lt"/>
                <a:cs typeface="Times New Roman"/>
              </a:rPr>
              <a:t> </a:t>
            </a:r>
            <a:r>
              <a:rPr lang="en-US" sz="1200" dirty="0">
                <a:latin typeface="+mn-lt"/>
                <a:cs typeface="Times New Roman"/>
              </a:rPr>
              <a:t>immediately</a:t>
            </a:r>
            <a:r>
              <a:rPr lang="en-US" sz="1200" spc="-3" dirty="0">
                <a:latin typeface="+mn-lt"/>
                <a:cs typeface="Times New Roman"/>
              </a:rPr>
              <a:t> </a:t>
            </a:r>
            <a:r>
              <a:rPr lang="en-US" sz="1200" dirty="0">
                <a:latin typeface="+mn-lt"/>
                <a:cs typeface="Times New Roman"/>
              </a:rPr>
              <a:t>prior</a:t>
            </a:r>
            <a:r>
              <a:rPr lang="en-US" sz="1200" spc="-7"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the period</a:t>
            </a:r>
            <a:r>
              <a:rPr lang="en-US" sz="1200" spc="-3" dirty="0">
                <a:latin typeface="+mn-lt"/>
                <a:cs typeface="Times New Roman"/>
              </a:rPr>
              <a:t> </a:t>
            </a:r>
            <a:r>
              <a:rPr lang="en-US" sz="1200" dirty="0">
                <a:latin typeface="+mn-lt"/>
                <a:cs typeface="Times New Roman"/>
              </a:rPr>
              <a:t>shown</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4, </a:t>
            </a:r>
            <a:r>
              <a:rPr lang="en-US" sz="1200" spc="-14" dirty="0">
                <a:latin typeface="+mn-lt"/>
                <a:cs typeface="Times New Roman"/>
              </a:rPr>
              <a:t>most </a:t>
            </a:r>
            <a:r>
              <a:rPr lang="en-US" sz="1200" dirty="0">
                <a:latin typeface="+mn-lt"/>
                <a:cs typeface="Times New Roman"/>
              </a:rPr>
              <a:t>states</a:t>
            </a:r>
            <a:r>
              <a:rPr lang="en-US" sz="1200" spc="-14" dirty="0">
                <a:latin typeface="+mn-lt"/>
                <a:cs typeface="Times New Roman"/>
              </a:rPr>
              <a:t> </a:t>
            </a:r>
            <a:r>
              <a:rPr lang="en-US" sz="1200" dirty="0">
                <a:latin typeface="+mn-lt"/>
                <a:cs typeface="Times New Roman"/>
              </a:rPr>
              <a:t>covered</a:t>
            </a:r>
            <a:r>
              <a:rPr lang="en-US" sz="1200" spc="-3" dirty="0">
                <a:latin typeface="+mn-lt"/>
                <a:cs typeface="Times New Roman"/>
              </a:rPr>
              <a:t> </a:t>
            </a:r>
            <a:r>
              <a:rPr lang="en-US" sz="1200" dirty="0">
                <a:latin typeface="+mn-lt"/>
                <a:cs typeface="Times New Roman"/>
              </a:rPr>
              <a:t>only</a:t>
            </a:r>
            <a:r>
              <a:rPr lang="en-US" sz="1200" spc="-7" dirty="0">
                <a:latin typeface="+mn-lt"/>
                <a:cs typeface="Times New Roman"/>
              </a:rPr>
              <a:t> </a:t>
            </a:r>
            <a:r>
              <a:rPr lang="en-US" sz="1200" dirty="0">
                <a:latin typeface="+mn-lt"/>
                <a:cs typeface="Times New Roman"/>
              </a:rPr>
              <a:t>limited</a:t>
            </a:r>
            <a:r>
              <a:rPr lang="en-US" sz="1200" spc="-3" dirty="0">
                <a:latin typeface="+mn-lt"/>
                <a:cs typeface="Times New Roman"/>
              </a:rPr>
              <a:t> </a:t>
            </a:r>
            <a:r>
              <a:rPr lang="en-US" sz="1200" dirty="0">
                <a:latin typeface="+mn-lt"/>
                <a:cs typeface="Times New Roman"/>
              </a:rPr>
              <a:t>benefits,</a:t>
            </a:r>
            <a:r>
              <a:rPr lang="en-US" sz="1200" spc="-14" dirty="0">
                <a:latin typeface="+mn-lt"/>
                <a:cs typeface="Times New Roman"/>
              </a:rPr>
              <a:t> </a:t>
            </a:r>
            <a:r>
              <a:rPr lang="en-US" sz="1200" dirty="0">
                <a:latin typeface="+mn-lt"/>
                <a:cs typeface="Times New Roman"/>
              </a:rPr>
              <a:t>such</a:t>
            </a:r>
            <a:r>
              <a:rPr lang="en-US" sz="1200" spc="-3" dirty="0">
                <a:latin typeface="+mn-lt"/>
                <a:cs typeface="Times New Roman"/>
              </a:rPr>
              <a:t> </a:t>
            </a:r>
            <a:r>
              <a:rPr lang="en-US" sz="1200" dirty="0">
                <a:latin typeface="+mn-lt"/>
                <a:cs typeface="Times New Roman"/>
              </a:rPr>
              <a:t>as</a:t>
            </a:r>
            <a:r>
              <a:rPr lang="en-US" sz="1200" spc="-3" dirty="0">
                <a:latin typeface="+mn-lt"/>
                <a:cs typeface="Times New Roman"/>
              </a:rPr>
              <a:t> </a:t>
            </a:r>
            <a:r>
              <a:rPr lang="en-US" sz="1200" dirty="0">
                <a:latin typeface="+mn-lt"/>
                <a:cs typeface="Times New Roman"/>
              </a:rPr>
              <a:t>coverage</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tooth</a:t>
            </a:r>
            <a:r>
              <a:rPr lang="en-US" sz="1200" spc="-7" dirty="0">
                <a:latin typeface="+mn-lt"/>
                <a:cs typeface="Times New Roman"/>
              </a:rPr>
              <a:t> </a:t>
            </a:r>
            <a:r>
              <a:rPr lang="en-US" sz="1200" dirty="0">
                <a:latin typeface="+mn-lt"/>
                <a:cs typeface="Times New Roman"/>
              </a:rPr>
              <a:t>extractions</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emergency </a:t>
            </a:r>
            <a:r>
              <a:rPr lang="en-US" sz="1200" dirty="0">
                <a:latin typeface="+mn-lt"/>
                <a:cs typeface="Times New Roman"/>
              </a:rPr>
              <a:t>services,</a:t>
            </a:r>
            <a:r>
              <a:rPr lang="en-US" sz="1200" spc="-10" dirty="0">
                <a:latin typeface="+mn-lt"/>
                <a:cs typeface="Times New Roman"/>
              </a:rPr>
              <a:t> </a:t>
            </a:r>
            <a:r>
              <a:rPr lang="en-US" sz="1200" dirty="0">
                <a:latin typeface="+mn-lt"/>
                <a:cs typeface="Times New Roman"/>
              </a:rPr>
              <a:t>six</a:t>
            </a:r>
            <a:r>
              <a:rPr lang="en-US" sz="1200" spc="-10" dirty="0">
                <a:latin typeface="+mn-lt"/>
                <a:cs typeface="Times New Roman"/>
              </a:rPr>
              <a:t> </a:t>
            </a:r>
            <a:r>
              <a:rPr lang="en-US" sz="1200" dirty="0">
                <a:latin typeface="+mn-lt"/>
                <a:cs typeface="Times New Roman"/>
              </a:rPr>
              <a:t>states</a:t>
            </a:r>
            <a:r>
              <a:rPr lang="en-US" sz="1200" spc="-3" dirty="0">
                <a:latin typeface="+mn-lt"/>
                <a:cs typeface="Times New Roman"/>
              </a:rPr>
              <a:t> </a:t>
            </a:r>
            <a:r>
              <a:rPr lang="en-US" sz="1200" dirty="0">
                <a:latin typeface="+mn-lt"/>
                <a:cs typeface="Times New Roman"/>
              </a:rPr>
              <a:t>covered</a:t>
            </a:r>
            <a:r>
              <a:rPr lang="en-US" sz="1200" spc="-3" dirty="0">
                <a:latin typeface="+mn-lt"/>
                <a:cs typeface="Times New Roman"/>
              </a:rPr>
              <a:t> </a:t>
            </a:r>
            <a:r>
              <a:rPr lang="en-US" sz="1200" dirty="0">
                <a:latin typeface="+mn-lt"/>
                <a:cs typeface="Times New Roman"/>
              </a:rPr>
              <a:t>no</a:t>
            </a:r>
            <a:r>
              <a:rPr lang="en-US" sz="1200" spc="-3"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services,</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only</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few</a:t>
            </a:r>
            <a:r>
              <a:rPr lang="en-US" sz="1200" spc="-10" dirty="0">
                <a:latin typeface="+mn-lt"/>
                <a:cs typeface="Times New Roman"/>
              </a:rPr>
              <a:t> </a:t>
            </a:r>
            <a:r>
              <a:rPr lang="en-US" sz="1200" dirty="0">
                <a:latin typeface="+mn-lt"/>
                <a:cs typeface="Times New Roman"/>
              </a:rPr>
              <a:t>states</a:t>
            </a:r>
            <a:r>
              <a:rPr lang="en-US" sz="1200" spc="-3" dirty="0">
                <a:latin typeface="+mn-lt"/>
                <a:cs typeface="Times New Roman"/>
              </a:rPr>
              <a:t> </a:t>
            </a:r>
            <a:r>
              <a:rPr lang="en-US" sz="1200" dirty="0">
                <a:latin typeface="+mn-lt"/>
                <a:cs typeface="Times New Roman"/>
              </a:rPr>
              <a:t>offered </a:t>
            </a:r>
            <a:r>
              <a:rPr lang="en-US" sz="1200" spc="-7" dirty="0">
                <a:latin typeface="+mn-lt"/>
                <a:cs typeface="Times New Roman"/>
              </a:rPr>
              <a:t>comprehensive </a:t>
            </a:r>
            <a:r>
              <a:rPr lang="en-US" sz="1200" dirty="0">
                <a:latin typeface="+mn-lt"/>
                <a:cs typeface="Times New Roman"/>
              </a:rPr>
              <a:t>dental</a:t>
            </a:r>
            <a:r>
              <a:rPr lang="en-US" sz="1200" spc="-3" dirty="0">
                <a:latin typeface="+mn-lt"/>
                <a:cs typeface="Times New Roman"/>
              </a:rPr>
              <a:t> </a:t>
            </a:r>
            <a:r>
              <a:rPr lang="en-US" sz="1200" spc="-7" dirty="0">
                <a:latin typeface="+mn-lt"/>
                <a:cs typeface="Times New Roman"/>
              </a:rPr>
              <a:t>coverage.</a:t>
            </a:r>
            <a:r>
              <a:rPr lang="en-US" sz="1200" spc="-10" baseline="31250" dirty="0">
                <a:latin typeface="+mn-lt"/>
                <a:cs typeface="Times New Roman"/>
              </a:rPr>
              <a:t>15</a:t>
            </a:r>
            <a:endParaRPr lang="en-US" sz="1200" baseline="31250" dirty="0">
              <a:latin typeface="+mn-lt"/>
              <a:cs typeface="Times New Roman"/>
            </a:endParaRPr>
          </a:p>
          <a:p>
            <a:pPr marL="182880" marR="35934" indent="-182880"/>
            <a:r>
              <a:rPr lang="en-US" sz="1200" dirty="0">
                <a:latin typeface="+mn-lt"/>
                <a:cs typeface="Times New Roman"/>
              </a:rPr>
              <a:t>As</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August</a:t>
            </a:r>
            <a:r>
              <a:rPr lang="en-US" sz="1200" spc="-7" dirty="0">
                <a:latin typeface="+mn-lt"/>
                <a:cs typeface="Times New Roman"/>
              </a:rPr>
              <a:t> </a:t>
            </a:r>
            <a:r>
              <a:rPr lang="en-US" sz="1200" dirty="0">
                <a:latin typeface="+mn-lt"/>
                <a:cs typeface="Times New Roman"/>
              </a:rPr>
              <a:t>2022,</a:t>
            </a:r>
            <a:r>
              <a:rPr lang="en-US" sz="1200" spc="-3" dirty="0">
                <a:latin typeface="+mn-lt"/>
                <a:cs typeface="Times New Roman"/>
              </a:rPr>
              <a:t> </a:t>
            </a:r>
            <a:r>
              <a:rPr lang="en-US" sz="1200" dirty="0">
                <a:latin typeface="+mn-lt"/>
                <a:cs typeface="Times New Roman"/>
              </a:rPr>
              <a:t>25</a:t>
            </a:r>
            <a:r>
              <a:rPr lang="en-US" sz="1200" spc="-3" dirty="0">
                <a:latin typeface="+mn-lt"/>
                <a:cs typeface="Times New Roman"/>
              </a:rPr>
              <a:t> </a:t>
            </a:r>
            <a:r>
              <a:rPr lang="en-US" sz="1200" dirty="0">
                <a:latin typeface="+mn-lt"/>
                <a:cs typeface="Times New Roman"/>
              </a:rPr>
              <a:t>states</a:t>
            </a:r>
            <a:r>
              <a:rPr lang="en-US" sz="1200" spc="-3" dirty="0">
                <a:latin typeface="+mn-lt"/>
                <a:cs typeface="Times New Roman"/>
              </a:rPr>
              <a:t> </a:t>
            </a:r>
            <a:r>
              <a:rPr lang="en-US" sz="1200" dirty="0">
                <a:latin typeface="+mn-lt"/>
                <a:cs typeface="Times New Roman"/>
              </a:rPr>
              <a:t>plus</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District</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Columbia</a:t>
            </a:r>
            <a:r>
              <a:rPr lang="en-US" sz="1200" spc="-7" dirty="0">
                <a:latin typeface="+mn-lt"/>
                <a:cs typeface="Times New Roman"/>
              </a:rPr>
              <a:t> </a:t>
            </a:r>
            <a:r>
              <a:rPr lang="en-US" sz="1200" dirty="0">
                <a:latin typeface="+mn-lt"/>
                <a:cs typeface="Times New Roman"/>
              </a:rPr>
              <a:t>met</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American</a:t>
            </a:r>
            <a:r>
              <a:rPr lang="en-US" sz="1200" spc="-3" dirty="0">
                <a:latin typeface="+mn-lt"/>
                <a:cs typeface="Times New Roman"/>
              </a:rPr>
              <a:t> </a:t>
            </a:r>
            <a:r>
              <a:rPr lang="en-US" sz="1200" spc="-7" dirty="0">
                <a:latin typeface="+mn-lt"/>
                <a:cs typeface="Times New Roman"/>
              </a:rPr>
              <a:t>Dental </a:t>
            </a:r>
            <a:r>
              <a:rPr lang="en-US" sz="1200" dirty="0">
                <a:latin typeface="+mn-lt"/>
                <a:cs typeface="Times New Roman"/>
              </a:rPr>
              <a:t>Association’s</a:t>
            </a:r>
            <a:r>
              <a:rPr lang="en-US" sz="1200" spc="-7" dirty="0">
                <a:latin typeface="+mn-lt"/>
                <a:cs typeface="Times New Roman"/>
              </a:rPr>
              <a:t> </a:t>
            </a:r>
            <a:r>
              <a:rPr lang="en-US" sz="1200" dirty="0">
                <a:latin typeface="+mn-lt"/>
                <a:cs typeface="Times New Roman"/>
              </a:rPr>
              <a:t>definition</a:t>
            </a:r>
            <a:r>
              <a:rPr lang="en-US" sz="1200" spc="-10"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offering</a:t>
            </a:r>
            <a:r>
              <a:rPr lang="en-US" sz="1200" spc="-10" dirty="0">
                <a:latin typeface="+mn-lt"/>
                <a:cs typeface="Times New Roman"/>
              </a:rPr>
              <a:t> </a:t>
            </a:r>
            <a:r>
              <a:rPr lang="en-US" sz="1200" dirty="0">
                <a:latin typeface="+mn-lt"/>
                <a:cs typeface="Times New Roman"/>
              </a:rPr>
              <a:t>“extensive”</a:t>
            </a:r>
            <a:r>
              <a:rPr lang="en-US" sz="1200" spc="-7"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benefits,</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only</a:t>
            </a:r>
            <a:r>
              <a:rPr lang="en-US" sz="1200" spc="-7" dirty="0">
                <a:latin typeface="+mn-lt"/>
                <a:cs typeface="Times New Roman"/>
              </a:rPr>
              <a:t> </a:t>
            </a:r>
            <a:r>
              <a:rPr lang="en-US" sz="1200" dirty="0">
                <a:latin typeface="+mn-lt"/>
                <a:cs typeface="Times New Roman"/>
              </a:rPr>
              <a:t>3</a:t>
            </a:r>
            <a:r>
              <a:rPr lang="en-US" sz="1200" spc="-10" dirty="0">
                <a:latin typeface="+mn-lt"/>
                <a:cs typeface="Times New Roman"/>
              </a:rPr>
              <a:t> </a:t>
            </a:r>
            <a:r>
              <a:rPr lang="en-US" sz="1200" dirty="0">
                <a:latin typeface="+mn-lt"/>
                <a:cs typeface="Times New Roman"/>
              </a:rPr>
              <a:t>states</a:t>
            </a:r>
            <a:r>
              <a:rPr lang="en-US" sz="1200" spc="-7" dirty="0">
                <a:latin typeface="+mn-lt"/>
                <a:cs typeface="Times New Roman"/>
              </a:rPr>
              <a:t> </a:t>
            </a:r>
            <a:r>
              <a:rPr lang="en-US" sz="1200" dirty="0">
                <a:latin typeface="+mn-lt"/>
                <a:cs typeface="Times New Roman"/>
              </a:rPr>
              <a:t>offered</a:t>
            </a:r>
            <a:r>
              <a:rPr lang="en-US" sz="1200" spc="-3" dirty="0">
                <a:latin typeface="+mn-lt"/>
                <a:cs typeface="Times New Roman"/>
              </a:rPr>
              <a:t> </a:t>
            </a:r>
            <a:r>
              <a:rPr lang="en-US" sz="1200" spc="-17" dirty="0">
                <a:latin typeface="+mn-lt"/>
                <a:cs typeface="Times New Roman"/>
              </a:rPr>
              <a:t>no </a:t>
            </a:r>
            <a:r>
              <a:rPr lang="en-US" sz="1200" dirty="0">
                <a:latin typeface="+mn-lt"/>
                <a:cs typeface="Times New Roman"/>
              </a:rPr>
              <a:t>dental</a:t>
            </a:r>
            <a:r>
              <a:rPr lang="en-US" sz="1200" spc="-10" dirty="0">
                <a:latin typeface="+mn-lt"/>
                <a:cs typeface="Times New Roman"/>
              </a:rPr>
              <a:t> </a:t>
            </a:r>
            <a:r>
              <a:rPr lang="en-US" sz="1200" dirty="0">
                <a:latin typeface="+mn-lt"/>
                <a:cs typeface="Times New Roman"/>
              </a:rPr>
              <a:t>benefits in</a:t>
            </a:r>
            <a:r>
              <a:rPr lang="en-US" sz="1200" spc="-7" dirty="0">
                <a:latin typeface="+mn-lt"/>
                <a:cs typeface="Times New Roman"/>
              </a:rPr>
              <a:t> </a:t>
            </a:r>
            <a:r>
              <a:rPr lang="en-US" sz="1200" dirty="0">
                <a:latin typeface="+mn-lt"/>
                <a:cs typeface="Times New Roman"/>
              </a:rPr>
              <a:t>their</a:t>
            </a:r>
            <a:r>
              <a:rPr lang="en-US" sz="1200" spc="-7" dirty="0">
                <a:latin typeface="+mn-lt"/>
                <a:cs typeface="Times New Roman"/>
              </a:rPr>
              <a:t> </a:t>
            </a:r>
            <a:r>
              <a:rPr lang="en-US" sz="1200" dirty="0">
                <a:latin typeface="+mn-lt"/>
                <a:cs typeface="Times New Roman"/>
              </a:rPr>
              <a:t>Medicaid plan. Traditional</a:t>
            </a:r>
            <a:r>
              <a:rPr lang="en-US" sz="1200" spc="-3" dirty="0">
                <a:latin typeface="+mn-lt"/>
                <a:cs typeface="Times New Roman"/>
              </a:rPr>
              <a:t> </a:t>
            </a:r>
            <a:r>
              <a:rPr lang="en-US" sz="1200" spc="-7" dirty="0">
                <a:latin typeface="+mn-lt"/>
                <a:cs typeface="Times New Roman"/>
              </a:rPr>
              <a:t>fee-for-</a:t>
            </a:r>
            <a:r>
              <a:rPr lang="en-US" sz="1200" dirty="0">
                <a:latin typeface="+mn-lt"/>
                <a:cs typeface="Times New Roman"/>
              </a:rPr>
              <a:t>service Medicare does</a:t>
            </a:r>
            <a:r>
              <a:rPr lang="en-US" sz="1200" spc="-3" dirty="0">
                <a:latin typeface="+mn-lt"/>
                <a:cs typeface="Times New Roman"/>
              </a:rPr>
              <a:t> </a:t>
            </a:r>
            <a:r>
              <a:rPr lang="en-US" sz="1200" dirty="0">
                <a:latin typeface="+mn-lt"/>
                <a:cs typeface="Times New Roman"/>
              </a:rPr>
              <a:t>not cover </a:t>
            </a:r>
            <a:r>
              <a:rPr lang="en-US" sz="1200" spc="-7" dirty="0">
                <a:latin typeface="+mn-lt"/>
                <a:cs typeface="Times New Roman"/>
              </a:rPr>
              <a:t>dental </a:t>
            </a:r>
            <a:r>
              <a:rPr lang="en-US" sz="1200" dirty="0">
                <a:latin typeface="+mn-lt"/>
                <a:cs typeface="Times New Roman"/>
              </a:rPr>
              <a:t>benefits</a:t>
            </a:r>
            <a:r>
              <a:rPr lang="en-US" sz="1200" spc="-14" dirty="0">
                <a:latin typeface="+mn-lt"/>
                <a:cs typeface="Times New Roman"/>
              </a:rPr>
              <a:t> </a:t>
            </a:r>
            <a:r>
              <a:rPr lang="en-US" sz="1200" dirty="0">
                <a:latin typeface="+mn-lt"/>
                <a:cs typeface="Times New Roman"/>
              </a:rPr>
              <a:t>outside</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few</a:t>
            </a:r>
            <a:r>
              <a:rPr lang="en-US" sz="1200" spc="-7" dirty="0">
                <a:latin typeface="+mn-lt"/>
                <a:cs typeface="Times New Roman"/>
              </a:rPr>
              <a:t> </a:t>
            </a:r>
            <a:r>
              <a:rPr lang="en-US" sz="1200" dirty="0">
                <a:latin typeface="+mn-lt"/>
                <a:cs typeface="Times New Roman"/>
              </a:rPr>
              <a:t>exceptions,</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Medicare</a:t>
            </a:r>
            <a:r>
              <a:rPr lang="en-US" sz="1200" spc="-7" dirty="0">
                <a:latin typeface="+mn-lt"/>
                <a:cs typeface="Times New Roman"/>
              </a:rPr>
              <a:t> </a:t>
            </a:r>
            <a:r>
              <a:rPr lang="en-US" sz="1200" dirty="0">
                <a:latin typeface="+mn-lt"/>
                <a:cs typeface="Times New Roman"/>
              </a:rPr>
              <a:t>Advantage</a:t>
            </a:r>
            <a:r>
              <a:rPr lang="en-US" sz="1200" spc="-7" dirty="0">
                <a:latin typeface="+mn-lt"/>
                <a:cs typeface="Times New Roman"/>
              </a:rPr>
              <a:t> </a:t>
            </a:r>
            <a:r>
              <a:rPr lang="en-US" sz="1200" dirty="0">
                <a:latin typeface="+mn-lt"/>
                <a:cs typeface="Times New Roman"/>
              </a:rPr>
              <a:t>plans</a:t>
            </a:r>
            <a:r>
              <a:rPr lang="en-US" sz="1200" spc="-3" dirty="0">
                <a:latin typeface="+mn-lt"/>
                <a:cs typeface="Times New Roman"/>
              </a:rPr>
              <a:t> </a:t>
            </a:r>
            <a:r>
              <a:rPr lang="en-US" sz="1200" dirty="0">
                <a:latin typeface="+mn-lt"/>
                <a:cs typeface="Times New Roman"/>
              </a:rPr>
              <a:t>vary</a:t>
            </a:r>
            <a:r>
              <a:rPr lang="en-US" sz="1200" spc="-3" dirty="0">
                <a:latin typeface="+mn-lt"/>
                <a:cs typeface="Times New Roman"/>
              </a:rPr>
              <a:t> </a:t>
            </a:r>
            <a:r>
              <a:rPr lang="en-US" sz="1200" dirty="0">
                <a:latin typeface="+mn-lt"/>
                <a:cs typeface="Times New Roman"/>
              </a:rPr>
              <a:t>widely</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types</a:t>
            </a:r>
            <a:r>
              <a:rPr lang="en-US" sz="1200" spc="-3" dirty="0">
                <a:latin typeface="+mn-lt"/>
                <a:cs typeface="Times New Roman"/>
              </a:rPr>
              <a:t> </a:t>
            </a:r>
            <a:r>
              <a:rPr lang="en-US" sz="1200" spc="-17" dirty="0">
                <a:latin typeface="+mn-lt"/>
                <a:cs typeface="Times New Roman"/>
              </a:rPr>
              <a:t>and </a:t>
            </a:r>
            <a:r>
              <a:rPr lang="en-US" sz="1200" dirty="0">
                <a:latin typeface="+mn-lt"/>
                <a:cs typeface="Times New Roman"/>
              </a:rPr>
              <a:t>comprehensiveness</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7" dirty="0">
                <a:latin typeface="+mn-lt"/>
                <a:cs typeface="Times New Roman"/>
              </a:rPr>
              <a:t>services.</a:t>
            </a:r>
          </a:p>
          <a:p>
            <a:pPr marL="182880" marR="7360" indent="-182880"/>
            <a:r>
              <a:rPr lang="en-US" sz="1200" dirty="0">
                <a:latin typeface="+mn-lt"/>
                <a:cs typeface="Times New Roman"/>
              </a:rPr>
              <a:t>Figures</a:t>
            </a:r>
            <a:r>
              <a:rPr lang="en-US" sz="1200" spc="31" dirty="0">
                <a:latin typeface="+mn-lt"/>
                <a:cs typeface="Times New Roman"/>
              </a:rPr>
              <a:t> </a:t>
            </a:r>
            <a:r>
              <a:rPr lang="en-US" sz="1200" dirty="0">
                <a:latin typeface="+mn-lt"/>
                <a:cs typeface="Times New Roman"/>
              </a:rPr>
              <a:t>5-11</a:t>
            </a:r>
            <a:r>
              <a:rPr lang="en-US" sz="1200" spc="34" dirty="0">
                <a:latin typeface="+mn-lt"/>
                <a:cs typeface="Times New Roman"/>
              </a:rPr>
              <a:t> </a:t>
            </a:r>
            <a:r>
              <a:rPr lang="en-US" sz="1200" dirty="0">
                <a:latin typeface="+mn-lt"/>
                <a:cs typeface="Times New Roman"/>
              </a:rPr>
              <a:t>show</a:t>
            </a:r>
            <a:r>
              <a:rPr lang="en-US" sz="1200" spc="31" dirty="0">
                <a:latin typeface="+mn-lt"/>
                <a:cs typeface="Times New Roman"/>
              </a:rPr>
              <a:t> </a:t>
            </a:r>
            <a:r>
              <a:rPr lang="en-US" sz="1200" dirty="0">
                <a:latin typeface="+mn-lt"/>
                <a:cs typeface="Times New Roman"/>
              </a:rPr>
              <a:t>that</a:t>
            </a:r>
            <a:r>
              <a:rPr lang="en-US" sz="1200" spc="34" dirty="0">
                <a:latin typeface="+mn-lt"/>
                <a:cs typeface="Times New Roman"/>
              </a:rPr>
              <a:t> </a:t>
            </a:r>
            <a:r>
              <a:rPr lang="en-US" sz="1200" dirty="0">
                <a:latin typeface="+mn-lt"/>
                <a:cs typeface="Times New Roman"/>
              </a:rPr>
              <a:t>the</a:t>
            </a:r>
            <a:r>
              <a:rPr lang="en-US" sz="1200" spc="37" dirty="0">
                <a:latin typeface="+mn-lt"/>
                <a:cs typeface="Times New Roman"/>
              </a:rPr>
              <a:t> </a:t>
            </a:r>
            <a:r>
              <a:rPr lang="en-US" sz="1200" dirty="0">
                <a:latin typeface="+mn-lt"/>
                <a:cs typeface="Times New Roman"/>
              </a:rPr>
              <a:t>percentage</a:t>
            </a:r>
            <a:r>
              <a:rPr lang="en-US" sz="1200" spc="31" dirty="0">
                <a:latin typeface="+mn-lt"/>
                <a:cs typeface="Times New Roman"/>
              </a:rPr>
              <a:t> </a:t>
            </a:r>
            <a:r>
              <a:rPr lang="en-US" sz="1200" dirty="0">
                <a:latin typeface="+mn-lt"/>
                <a:cs typeface="Times New Roman"/>
              </a:rPr>
              <a:t>of</a:t>
            </a:r>
            <a:r>
              <a:rPr lang="en-US" sz="1200" spc="34" dirty="0">
                <a:latin typeface="+mn-lt"/>
                <a:cs typeface="Times New Roman"/>
              </a:rPr>
              <a:t> </a:t>
            </a:r>
            <a:r>
              <a:rPr lang="en-US" sz="1200" dirty="0">
                <a:latin typeface="+mn-lt"/>
                <a:cs typeface="Times New Roman"/>
              </a:rPr>
              <a:t>people</a:t>
            </a:r>
            <a:r>
              <a:rPr lang="en-US" sz="1200" spc="34" dirty="0">
                <a:latin typeface="+mn-lt"/>
                <a:cs typeface="Times New Roman"/>
              </a:rPr>
              <a:t> </a:t>
            </a:r>
            <a:r>
              <a:rPr lang="en-US" sz="1200" dirty="0">
                <a:latin typeface="+mn-lt"/>
                <a:cs typeface="Times New Roman"/>
              </a:rPr>
              <a:t>with</a:t>
            </a:r>
            <a:r>
              <a:rPr lang="en-US" sz="1200" spc="31" dirty="0">
                <a:latin typeface="+mn-lt"/>
                <a:cs typeface="Times New Roman"/>
              </a:rPr>
              <a:t> </a:t>
            </a:r>
            <a:r>
              <a:rPr lang="en-US" sz="1200" dirty="0">
                <a:latin typeface="+mn-lt"/>
                <a:cs typeface="Times New Roman"/>
              </a:rPr>
              <a:t>private</a:t>
            </a:r>
            <a:r>
              <a:rPr lang="en-US" sz="1200" spc="37" dirty="0">
                <a:latin typeface="+mn-lt"/>
                <a:cs typeface="Times New Roman"/>
              </a:rPr>
              <a:t> </a:t>
            </a:r>
            <a:r>
              <a:rPr lang="en-US" sz="1200" dirty="0">
                <a:latin typeface="+mn-lt"/>
                <a:cs typeface="Times New Roman"/>
              </a:rPr>
              <a:t>dental</a:t>
            </a:r>
            <a:r>
              <a:rPr lang="en-US" sz="1200" spc="34" dirty="0">
                <a:latin typeface="+mn-lt"/>
                <a:cs typeface="Times New Roman"/>
              </a:rPr>
              <a:t> </a:t>
            </a:r>
            <a:r>
              <a:rPr lang="en-US" sz="1200" dirty="0">
                <a:latin typeface="+mn-lt"/>
                <a:cs typeface="Times New Roman"/>
              </a:rPr>
              <a:t>insurance</a:t>
            </a:r>
            <a:r>
              <a:rPr lang="en-US" sz="1200" spc="31" dirty="0">
                <a:latin typeface="+mn-lt"/>
                <a:cs typeface="Times New Roman"/>
              </a:rPr>
              <a:t> </a:t>
            </a:r>
            <a:r>
              <a:rPr lang="en-US" sz="1200" dirty="0">
                <a:latin typeface="+mn-lt"/>
                <a:cs typeface="Times New Roman"/>
              </a:rPr>
              <a:t>has</a:t>
            </a:r>
            <a:r>
              <a:rPr lang="en-US" sz="1200" spc="31" dirty="0">
                <a:latin typeface="+mn-lt"/>
                <a:cs typeface="Times New Roman"/>
              </a:rPr>
              <a:t> </a:t>
            </a:r>
            <a:r>
              <a:rPr lang="en-US" sz="1200" dirty="0">
                <a:latin typeface="+mn-lt"/>
                <a:cs typeface="Times New Roman"/>
              </a:rPr>
              <a:t>not</a:t>
            </a:r>
            <a:r>
              <a:rPr lang="en-US" sz="1200" spc="37" dirty="0">
                <a:latin typeface="+mn-lt"/>
                <a:cs typeface="Times New Roman"/>
              </a:rPr>
              <a:t> </a:t>
            </a:r>
            <a:r>
              <a:rPr lang="en-US" sz="1200" spc="-7" dirty="0">
                <a:latin typeface="+mn-lt"/>
                <a:cs typeface="Times New Roman"/>
              </a:rPr>
              <a:t>changed </a:t>
            </a:r>
            <a:r>
              <a:rPr lang="en-US" sz="1200" dirty="0">
                <a:latin typeface="+mn-lt"/>
                <a:cs typeface="Times New Roman"/>
              </a:rPr>
              <a:t>but</a:t>
            </a:r>
            <a:r>
              <a:rPr lang="en-US" sz="1200" spc="31" dirty="0">
                <a:latin typeface="+mn-lt"/>
                <a:cs typeface="Times New Roman"/>
              </a:rPr>
              <a:t> </a:t>
            </a:r>
            <a:r>
              <a:rPr lang="en-US" sz="1200" dirty="0">
                <a:latin typeface="+mn-lt"/>
                <a:cs typeface="Times New Roman"/>
              </a:rPr>
              <a:t>the</a:t>
            </a:r>
            <a:r>
              <a:rPr lang="en-US" sz="1200" spc="34" dirty="0">
                <a:latin typeface="+mn-lt"/>
                <a:cs typeface="Times New Roman"/>
              </a:rPr>
              <a:t> </a:t>
            </a:r>
            <a:r>
              <a:rPr lang="en-US" sz="1200" dirty="0">
                <a:latin typeface="+mn-lt"/>
                <a:cs typeface="Times New Roman"/>
              </a:rPr>
              <a:t>percentage</a:t>
            </a:r>
            <a:r>
              <a:rPr lang="en-US" sz="1200" spc="37" dirty="0">
                <a:latin typeface="+mn-lt"/>
                <a:cs typeface="Times New Roman"/>
              </a:rPr>
              <a:t> </a:t>
            </a:r>
            <a:r>
              <a:rPr lang="en-US" sz="1200" dirty="0">
                <a:latin typeface="+mn-lt"/>
                <a:cs typeface="Times New Roman"/>
              </a:rPr>
              <a:t>of</a:t>
            </a:r>
            <a:r>
              <a:rPr lang="en-US" sz="1200" spc="44" dirty="0">
                <a:latin typeface="+mn-lt"/>
                <a:cs typeface="Times New Roman"/>
              </a:rPr>
              <a:t> </a:t>
            </a:r>
            <a:r>
              <a:rPr lang="en-US" sz="1200" dirty="0">
                <a:latin typeface="+mn-lt"/>
                <a:cs typeface="Times New Roman"/>
              </a:rPr>
              <a:t>people</a:t>
            </a:r>
            <a:r>
              <a:rPr lang="en-US" sz="1200" spc="44" dirty="0">
                <a:latin typeface="+mn-lt"/>
                <a:cs typeface="Times New Roman"/>
              </a:rPr>
              <a:t> </a:t>
            </a:r>
            <a:r>
              <a:rPr lang="en-US" sz="1200" dirty="0">
                <a:latin typeface="+mn-lt"/>
                <a:cs typeface="Times New Roman"/>
              </a:rPr>
              <a:t>with</a:t>
            </a:r>
            <a:r>
              <a:rPr lang="en-US" sz="1200" spc="34" dirty="0">
                <a:latin typeface="+mn-lt"/>
                <a:cs typeface="Times New Roman"/>
              </a:rPr>
              <a:t> </a:t>
            </a:r>
            <a:r>
              <a:rPr lang="en-US" sz="1200" dirty="0">
                <a:latin typeface="+mn-lt"/>
                <a:cs typeface="Times New Roman"/>
              </a:rPr>
              <a:t>health</a:t>
            </a:r>
            <a:r>
              <a:rPr lang="en-US" sz="1200" spc="34" dirty="0">
                <a:latin typeface="+mn-lt"/>
                <a:cs typeface="Times New Roman"/>
              </a:rPr>
              <a:t> </a:t>
            </a:r>
            <a:r>
              <a:rPr lang="en-US" sz="1200" dirty="0">
                <a:latin typeface="+mn-lt"/>
                <a:cs typeface="Times New Roman"/>
              </a:rPr>
              <a:t>insurance</a:t>
            </a:r>
            <a:r>
              <a:rPr lang="en-US" sz="1200" spc="34" dirty="0">
                <a:latin typeface="+mn-lt"/>
                <a:cs typeface="Times New Roman"/>
              </a:rPr>
              <a:t> </a:t>
            </a:r>
            <a:r>
              <a:rPr lang="en-US" sz="1200" dirty="0">
                <a:latin typeface="+mn-lt"/>
                <a:cs typeface="Times New Roman"/>
              </a:rPr>
              <a:t>coverage,</a:t>
            </a:r>
            <a:r>
              <a:rPr lang="en-US" sz="1200" spc="37" dirty="0">
                <a:latin typeface="+mn-lt"/>
                <a:cs typeface="Times New Roman"/>
              </a:rPr>
              <a:t> </a:t>
            </a:r>
            <a:r>
              <a:rPr lang="en-US" sz="1200" dirty="0">
                <a:latin typeface="+mn-lt"/>
                <a:cs typeface="Times New Roman"/>
              </a:rPr>
              <a:t>including</a:t>
            </a:r>
            <a:r>
              <a:rPr lang="en-US" sz="1200" spc="34" dirty="0">
                <a:latin typeface="+mn-lt"/>
                <a:cs typeface="Times New Roman"/>
              </a:rPr>
              <a:t> </a:t>
            </a:r>
            <a:r>
              <a:rPr lang="en-US" sz="1200" dirty="0">
                <a:latin typeface="+mn-lt"/>
                <a:cs typeface="Times New Roman"/>
              </a:rPr>
              <a:t>public</a:t>
            </a:r>
            <a:r>
              <a:rPr lang="en-US" sz="1200" spc="44" dirty="0">
                <a:latin typeface="+mn-lt"/>
                <a:cs typeface="Times New Roman"/>
              </a:rPr>
              <a:t> </a:t>
            </a:r>
            <a:r>
              <a:rPr lang="en-US" sz="1200" dirty="0">
                <a:latin typeface="+mn-lt"/>
                <a:cs typeface="Times New Roman"/>
              </a:rPr>
              <a:t>health</a:t>
            </a:r>
            <a:r>
              <a:rPr lang="en-US" sz="1200" spc="34" dirty="0">
                <a:latin typeface="+mn-lt"/>
                <a:cs typeface="Times New Roman"/>
              </a:rPr>
              <a:t> </a:t>
            </a:r>
            <a:r>
              <a:rPr lang="en-US" sz="1200" spc="-7" dirty="0">
                <a:latin typeface="+mn-lt"/>
                <a:cs typeface="Times New Roman"/>
              </a:rPr>
              <a:t>insurance </a:t>
            </a:r>
            <a:r>
              <a:rPr lang="en-US" sz="1200" dirty="0">
                <a:latin typeface="+mn-lt"/>
                <a:cs typeface="Times New Roman"/>
              </a:rPr>
              <a:t>coverage,</a:t>
            </a:r>
            <a:r>
              <a:rPr lang="en-US" sz="1200" spc="31" dirty="0">
                <a:latin typeface="+mn-lt"/>
                <a:cs typeface="Times New Roman"/>
              </a:rPr>
              <a:t> </a:t>
            </a:r>
            <a:r>
              <a:rPr lang="en-US" sz="1200" dirty="0">
                <a:latin typeface="+mn-lt"/>
                <a:cs typeface="Times New Roman"/>
              </a:rPr>
              <a:t>has</a:t>
            </a:r>
            <a:r>
              <a:rPr lang="en-US" sz="1200" spc="34" dirty="0">
                <a:latin typeface="+mn-lt"/>
                <a:cs typeface="Times New Roman"/>
              </a:rPr>
              <a:t> </a:t>
            </a:r>
            <a:r>
              <a:rPr lang="en-US" sz="1200" dirty="0">
                <a:latin typeface="+mn-lt"/>
                <a:cs typeface="Times New Roman"/>
              </a:rPr>
              <a:t>increased.</a:t>
            </a:r>
            <a:r>
              <a:rPr lang="en-US" sz="1200" spc="34" dirty="0">
                <a:latin typeface="+mn-lt"/>
                <a:cs typeface="Times New Roman"/>
              </a:rPr>
              <a:t> </a:t>
            </a:r>
            <a:r>
              <a:rPr lang="en-US" sz="1200" dirty="0">
                <a:latin typeface="+mn-lt"/>
                <a:cs typeface="Times New Roman"/>
              </a:rPr>
              <a:t>They</a:t>
            </a:r>
            <a:r>
              <a:rPr lang="en-US" sz="1200" spc="34" dirty="0">
                <a:latin typeface="+mn-lt"/>
                <a:cs typeface="Times New Roman"/>
              </a:rPr>
              <a:t> </a:t>
            </a:r>
            <a:r>
              <a:rPr lang="en-US" sz="1200" dirty="0">
                <a:latin typeface="+mn-lt"/>
                <a:cs typeface="Times New Roman"/>
              </a:rPr>
              <a:t>also</a:t>
            </a:r>
            <a:r>
              <a:rPr lang="en-US" sz="1200" spc="31" dirty="0">
                <a:latin typeface="+mn-lt"/>
                <a:cs typeface="Times New Roman"/>
              </a:rPr>
              <a:t> </a:t>
            </a:r>
            <a:r>
              <a:rPr lang="en-US" sz="1200" dirty="0">
                <a:latin typeface="+mn-lt"/>
                <a:cs typeface="Times New Roman"/>
              </a:rPr>
              <a:t>show</a:t>
            </a:r>
            <a:r>
              <a:rPr lang="en-US" sz="1200" spc="34" dirty="0">
                <a:latin typeface="+mn-lt"/>
                <a:cs typeface="Times New Roman"/>
              </a:rPr>
              <a:t> </a:t>
            </a:r>
            <a:r>
              <a:rPr lang="en-US" sz="1200" dirty="0">
                <a:latin typeface="+mn-lt"/>
                <a:cs typeface="Times New Roman"/>
              </a:rPr>
              <a:t>that</a:t>
            </a:r>
            <a:r>
              <a:rPr lang="en-US" sz="1200" spc="37" dirty="0">
                <a:latin typeface="+mn-lt"/>
                <a:cs typeface="Times New Roman"/>
              </a:rPr>
              <a:t> </a:t>
            </a:r>
            <a:r>
              <a:rPr lang="en-US" sz="1200" dirty="0">
                <a:latin typeface="+mn-lt"/>
                <a:cs typeface="Times New Roman"/>
              </a:rPr>
              <a:t>access</a:t>
            </a:r>
            <a:r>
              <a:rPr lang="en-US" sz="1200" spc="31" dirty="0">
                <a:latin typeface="+mn-lt"/>
                <a:cs typeface="Times New Roman"/>
              </a:rPr>
              <a:t> </a:t>
            </a:r>
            <a:r>
              <a:rPr lang="en-US" sz="1200" dirty="0">
                <a:latin typeface="+mn-lt"/>
                <a:cs typeface="Times New Roman"/>
              </a:rPr>
              <a:t>to</a:t>
            </a:r>
            <a:r>
              <a:rPr lang="en-US" sz="1200" spc="37" dirty="0">
                <a:latin typeface="+mn-lt"/>
                <a:cs typeface="Times New Roman"/>
              </a:rPr>
              <a:t> </a:t>
            </a:r>
            <a:r>
              <a:rPr lang="en-US" sz="1200" dirty="0">
                <a:latin typeface="+mn-lt"/>
                <a:cs typeface="Times New Roman"/>
              </a:rPr>
              <a:t>dental</a:t>
            </a:r>
            <a:r>
              <a:rPr lang="en-US" sz="1200" spc="37" dirty="0">
                <a:latin typeface="+mn-lt"/>
                <a:cs typeface="Times New Roman"/>
              </a:rPr>
              <a:t> </a:t>
            </a:r>
            <a:r>
              <a:rPr lang="en-US" sz="1200" dirty="0">
                <a:latin typeface="+mn-lt"/>
                <a:cs typeface="Times New Roman"/>
              </a:rPr>
              <a:t>services</a:t>
            </a:r>
            <a:r>
              <a:rPr lang="en-US" sz="1200" spc="31" dirty="0">
                <a:latin typeface="+mn-lt"/>
                <a:cs typeface="Times New Roman"/>
              </a:rPr>
              <a:t> </a:t>
            </a:r>
            <a:r>
              <a:rPr lang="en-US" sz="1200" dirty="0">
                <a:latin typeface="+mn-lt"/>
                <a:cs typeface="Times New Roman"/>
              </a:rPr>
              <a:t>and</a:t>
            </a:r>
            <a:r>
              <a:rPr lang="en-US" sz="1200" spc="37" dirty="0">
                <a:latin typeface="+mn-lt"/>
                <a:cs typeface="Times New Roman"/>
              </a:rPr>
              <a:t> </a:t>
            </a:r>
            <a:r>
              <a:rPr lang="en-US" sz="1200" dirty="0">
                <a:latin typeface="+mn-lt"/>
                <a:cs typeface="Times New Roman"/>
              </a:rPr>
              <a:t>outcomes</a:t>
            </a:r>
            <a:r>
              <a:rPr lang="en-US" sz="1200" spc="37" dirty="0">
                <a:latin typeface="+mn-lt"/>
                <a:cs typeface="Times New Roman"/>
              </a:rPr>
              <a:t> </a:t>
            </a:r>
            <a:r>
              <a:rPr lang="en-US" sz="1200" spc="-14" dirty="0">
                <a:latin typeface="+mn-lt"/>
                <a:cs typeface="Times New Roman"/>
              </a:rPr>
              <a:t>have </a:t>
            </a:r>
            <a:r>
              <a:rPr lang="en-US" sz="1200" dirty="0">
                <a:latin typeface="+mn-lt"/>
                <a:cs typeface="Times New Roman"/>
              </a:rPr>
              <a:t>mostly</a:t>
            </a:r>
            <a:r>
              <a:rPr lang="en-US" sz="1200" spc="31" dirty="0">
                <a:latin typeface="+mn-lt"/>
                <a:cs typeface="Times New Roman"/>
              </a:rPr>
              <a:t> </a:t>
            </a:r>
            <a:r>
              <a:rPr lang="en-US" sz="1200" dirty="0">
                <a:latin typeface="+mn-lt"/>
                <a:cs typeface="Times New Roman"/>
              </a:rPr>
              <a:t>improved</a:t>
            </a:r>
            <a:r>
              <a:rPr lang="en-US" sz="1200" spc="37" dirty="0">
                <a:latin typeface="+mn-lt"/>
                <a:cs typeface="Times New Roman"/>
              </a:rPr>
              <a:t> </a:t>
            </a:r>
            <a:r>
              <a:rPr lang="en-US" sz="1200" dirty="0">
                <a:latin typeface="+mn-lt"/>
                <a:cs typeface="Times New Roman"/>
              </a:rPr>
              <a:t>for</a:t>
            </a:r>
            <a:r>
              <a:rPr lang="en-US" sz="1200" spc="41" dirty="0">
                <a:latin typeface="+mn-lt"/>
                <a:cs typeface="Times New Roman"/>
              </a:rPr>
              <a:t> </a:t>
            </a:r>
            <a:r>
              <a:rPr lang="en-US" sz="1200" dirty="0">
                <a:latin typeface="+mn-lt"/>
                <a:cs typeface="Times New Roman"/>
              </a:rPr>
              <a:t>segments</a:t>
            </a:r>
            <a:r>
              <a:rPr lang="en-US" sz="1200" spc="37" dirty="0">
                <a:latin typeface="+mn-lt"/>
                <a:cs typeface="Times New Roman"/>
              </a:rPr>
              <a:t> </a:t>
            </a:r>
            <a:r>
              <a:rPr lang="en-US" sz="1200" dirty="0">
                <a:latin typeface="+mn-lt"/>
                <a:cs typeface="Times New Roman"/>
              </a:rPr>
              <a:t>of</a:t>
            </a:r>
            <a:r>
              <a:rPr lang="en-US" sz="1200" spc="41" dirty="0">
                <a:latin typeface="+mn-lt"/>
                <a:cs typeface="Times New Roman"/>
              </a:rPr>
              <a:t> </a:t>
            </a:r>
            <a:r>
              <a:rPr lang="en-US" sz="1200" dirty="0">
                <a:latin typeface="+mn-lt"/>
                <a:cs typeface="Times New Roman"/>
              </a:rPr>
              <a:t>the</a:t>
            </a:r>
            <a:r>
              <a:rPr lang="en-US" sz="1200" spc="37" dirty="0">
                <a:latin typeface="+mn-lt"/>
                <a:cs typeface="Times New Roman"/>
              </a:rPr>
              <a:t> </a:t>
            </a:r>
            <a:r>
              <a:rPr lang="en-US" sz="1200" dirty="0">
                <a:latin typeface="+mn-lt"/>
                <a:cs typeface="Times New Roman"/>
              </a:rPr>
              <a:t>population</a:t>
            </a:r>
            <a:r>
              <a:rPr lang="en-US" sz="1200" spc="34" dirty="0">
                <a:latin typeface="+mn-lt"/>
                <a:cs typeface="Times New Roman"/>
              </a:rPr>
              <a:t> </a:t>
            </a:r>
            <a:r>
              <a:rPr lang="en-US" sz="1200" dirty="0">
                <a:latin typeface="+mn-lt"/>
                <a:cs typeface="Times New Roman"/>
              </a:rPr>
              <a:t>for</a:t>
            </a:r>
            <a:r>
              <a:rPr lang="en-US" sz="1200" spc="44" dirty="0">
                <a:latin typeface="+mn-lt"/>
                <a:cs typeface="Times New Roman"/>
              </a:rPr>
              <a:t> </a:t>
            </a:r>
            <a:r>
              <a:rPr lang="en-US" sz="1200" dirty="0">
                <a:latin typeface="+mn-lt"/>
                <a:cs typeface="Times New Roman"/>
              </a:rPr>
              <a:t>whom</a:t>
            </a:r>
            <a:r>
              <a:rPr lang="en-US" sz="1200" spc="41" dirty="0">
                <a:latin typeface="+mn-lt"/>
                <a:cs typeface="Times New Roman"/>
              </a:rPr>
              <a:t> </a:t>
            </a:r>
            <a:r>
              <a:rPr lang="en-US" sz="1200" dirty="0">
                <a:latin typeface="+mn-lt"/>
                <a:cs typeface="Times New Roman"/>
              </a:rPr>
              <a:t>public</a:t>
            </a:r>
            <a:r>
              <a:rPr lang="en-US" sz="1200" spc="37" dirty="0">
                <a:latin typeface="+mn-lt"/>
                <a:cs typeface="Times New Roman"/>
              </a:rPr>
              <a:t> </a:t>
            </a:r>
            <a:r>
              <a:rPr lang="en-US" sz="1200" dirty="0">
                <a:latin typeface="+mn-lt"/>
                <a:cs typeface="Times New Roman"/>
              </a:rPr>
              <a:t>insurance</a:t>
            </a:r>
            <a:r>
              <a:rPr lang="en-US" sz="1200" spc="37" dirty="0">
                <a:latin typeface="+mn-lt"/>
                <a:cs typeface="Times New Roman"/>
              </a:rPr>
              <a:t> </a:t>
            </a:r>
            <a:r>
              <a:rPr lang="en-US" sz="1200" dirty="0">
                <a:latin typeface="+mn-lt"/>
                <a:cs typeface="Times New Roman"/>
              </a:rPr>
              <a:t>consistently</a:t>
            </a:r>
            <a:r>
              <a:rPr lang="en-US" sz="1200" spc="37" dirty="0">
                <a:latin typeface="+mn-lt"/>
                <a:cs typeface="Times New Roman"/>
              </a:rPr>
              <a:t> </a:t>
            </a:r>
            <a:r>
              <a:rPr lang="en-US" sz="1200" spc="-7" dirty="0">
                <a:latin typeface="+mn-lt"/>
                <a:cs typeface="Times New Roman"/>
              </a:rPr>
              <a:t>covers </a:t>
            </a:r>
            <a:r>
              <a:rPr lang="en-US" sz="1200" dirty="0">
                <a:latin typeface="+mn-lt"/>
                <a:cs typeface="Times New Roman"/>
              </a:rPr>
              <a:t>dental</a:t>
            </a:r>
            <a:r>
              <a:rPr lang="en-US" sz="1200" spc="41" dirty="0">
                <a:latin typeface="+mn-lt"/>
                <a:cs typeface="Times New Roman"/>
              </a:rPr>
              <a:t> </a:t>
            </a:r>
            <a:r>
              <a:rPr lang="en-US" sz="1200" spc="-7" dirty="0">
                <a:latin typeface="+mn-lt"/>
                <a:cs typeface="Times New Roman"/>
              </a:rPr>
              <a:t>services.</a:t>
            </a:r>
            <a:endParaRPr lang="en-US" sz="1200" dirty="0">
              <a:latin typeface="+mn-lt"/>
              <a:cs typeface="Times New Roman"/>
            </a:endParaRPr>
          </a:p>
          <a:p>
            <a:pPr marL="180109" marR="3464" indent="-171450">
              <a:buSzPct val="116666"/>
              <a:tabLst>
                <a:tab pos="164518" algn="l"/>
                <a:tab pos="164951" algn="l"/>
              </a:tabLst>
            </a:pPr>
            <a:r>
              <a:rPr lang="en-US" sz="1200" dirty="0">
                <a:latin typeface="+mn-lt"/>
                <a:cs typeface="Times New Roman"/>
              </a:rPr>
              <a:t>There</a:t>
            </a:r>
            <a:r>
              <a:rPr lang="en-US" sz="1200" spc="-14" dirty="0">
                <a:latin typeface="+mn-lt"/>
                <a:cs typeface="Times New Roman"/>
              </a:rPr>
              <a:t> </a:t>
            </a:r>
            <a:r>
              <a:rPr lang="en-US" sz="1200" dirty="0">
                <a:latin typeface="+mn-lt"/>
                <a:cs typeface="Times New Roman"/>
              </a:rPr>
              <a:t>were</a:t>
            </a:r>
            <a:r>
              <a:rPr lang="en-US" sz="1200" spc="-7" dirty="0">
                <a:latin typeface="+mn-lt"/>
                <a:cs typeface="Times New Roman"/>
              </a:rPr>
              <a:t> </a:t>
            </a:r>
            <a:r>
              <a:rPr lang="en-US" sz="1200" dirty="0">
                <a:latin typeface="+mn-lt"/>
                <a:cs typeface="Times New Roman"/>
              </a:rPr>
              <a:t>no</a:t>
            </a:r>
            <a:r>
              <a:rPr lang="en-US" sz="1200" spc="-3" dirty="0">
                <a:latin typeface="+mn-lt"/>
                <a:cs typeface="Times New Roman"/>
              </a:rPr>
              <a:t> </a:t>
            </a:r>
            <a:r>
              <a:rPr lang="en-US" sz="1200" dirty="0">
                <a:latin typeface="+mn-lt"/>
                <a:cs typeface="Times New Roman"/>
              </a:rPr>
              <a:t>statistically</a:t>
            </a:r>
            <a:r>
              <a:rPr lang="en-US" sz="1200" spc="-3" dirty="0">
                <a:latin typeface="+mn-lt"/>
                <a:cs typeface="Times New Roman"/>
              </a:rPr>
              <a:t> </a:t>
            </a:r>
            <a:r>
              <a:rPr lang="en-US" sz="1200" dirty="0">
                <a:latin typeface="+mn-lt"/>
                <a:cs typeface="Times New Roman"/>
              </a:rPr>
              <a:t>significant</a:t>
            </a:r>
            <a:r>
              <a:rPr lang="en-US" sz="1200" spc="-3" dirty="0">
                <a:latin typeface="+mn-lt"/>
                <a:cs typeface="Times New Roman"/>
              </a:rPr>
              <a:t> </a:t>
            </a:r>
            <a:r>
              <a:rPr lang="en-US" sz="1200" dirty="0">
                <a:latin typeface="+mn-lt"/>
                <a:cs typeface="Times New Roman"/>
              </a:rPr>
              <a:t>changes</a:t>
            </a:r>
            <a:r>
              <a:rPr lang="en-US" sz="1200" spc="-7" dirty="0">
                <a:latin typeface="+mn-lt"/>
                <a:cs typeface="Times New Roman"/>
              </a:rPr>
              <a:t>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adults</a:t>
            </a:r>
            <a:r>
              <a:rPr lang="en-US" sz="1200" spc="-10" dirty="0">
                <a:latin typeface="+mn-lt"/>
                <a:cs typeface="Times New Roman"/>
              </a:rPr>
              <a:t> </a:t>
            </a:r>
            <a:r>
              <a:rPr lang="en-US" sz="1200" spc="-14" dirty="0">
                <a:latin typeface="+mn-lt"/>
                <a:cs typeface="Times New Roman"/>
              </a:rPr>
              <a:t>with </a:t>
            </a:r>
            <a:r>
              <a:rPr lang="en-US" sz="1200" dirty="0">
                <a:latin typeface="+mn-lt"/>
                <a:cs typeface="Times New Roman"/>
              </a:rPr>
              <a:t>private</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insurance</a:t>
            </a:r>
            <a:r>
              <a:rPr lang="en-US" sz="1200" spc="-7"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2006</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2019 (Figure</a:t>
            </a:r>
            <a:r>
              <a:rPr lang="en-US" sz="1200" spc="-3" dirty="0">
                <a:latin typeface="+mn-lt"/>
                <a:cs typeface="Times New Roman"/>
              </a:rPr>
              <a:t> </a:t>
            </a:r>
            <a:r>
              <a:rPr lang="en-US" sz="1200" dirty="0">
                <a:latin typeface="+mn-lt"/>
                <a:cs typeface="Times New Roman"/>
              </a:rPr>
              <a:t>5).</a:t>
            </a:r>
            <a:r>
              <a:rPr lang="en-US" sz="1200" spc="-3"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44%</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63%</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7" dirty="0">
                <a:latin typeface="+mn-lt"/>
                <a:cs typeface="Times New Roman"/>
              </a:rPr>
              <a:t>people </a:t>
            </a:r>
            <a:r>
              <a:rPr lang="en-US" sz="1200" dirty="0">
                <a:latin typeface="+mn-lt"/>
                <a:cs typeface="Times New Roman"/>
              </a:rPr>
              <a:t>reported</a:t>
            </a:r>
            <a:r>
              <a:rPr lang="en-US" sz="1200" spc="-10" dirty="0">
                <a:latin typeface="+mn-lt"/>
                <a:cs typeface="Times New Roman"/>
              </a:rPr>
              <a:t> </a:t>
            </a:r>
            <a:r>
              <a:rPr lang="en-US" sz="1200" dirty="0">
                <a:latin typeface="+mn-lt"/>
                <a:cs typeface="Times New Roman"/>
              </a:rPr>
              <a:t>having</a:t>
            </a:r>
            <a:r>
              <a:rPr lang="en-US" sz="1200" spc="-7" dirty="0">
                <a:latin typeface="+mn-lt"/>
                <a:cs typeface="Times New Roman"/>
              </a:rPr>
              <a:t> </a:t>
            </a:r>
            <a:r>
              <a:rPr lang="en-US" sz="1200" dirty="0">
                <a:latin typeface="+mn-lt"/>
                <a:cs typeface="Times New Roman"/>
              </a:rPr>
              <a:t>private</a:t>
            </a:r>
            <a:r>
              <a:rPr lang="en-US" sz="1200" spc="-7"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spc="-7" dirty="0">
                <a:latin typeface="+mn-lt"/>
                <a:cs typeface="Times New Roman"/>
              </a:rPr>
              <a:t>insurance.</a:t>
            </a:r>
            <a:endParaRPr lang="en-US" sz="1200" dirty="0">
              <a:latin typeface="+mn-lt"/>
              <a:cs typeface="Times New Roman"/>
            </a:endParaRPr>
          </a:p>
          <a:p>
            <a:pPr marL="180109" marR="48923" indent="-171450">
              <a:buSzPct val="116666"/>
              <a:tabLst>
                <a:tab pos="164518" algn="l"/>
                <a:tab pos="164951" algn="l"/>
              </a:tabLst>
            </a:pPr>
            <a:r>
              <a:rPr lang="en-US" sz="1200" dirty="0">
                <a:latin typeface="+mn-lt"/>
                <a:cs typeface="Times New Roman"/>
              </a:rPr>
              <a:t>Rates</a:t>
            </a:r>
            <a:r>
              <a:rPr lang="en-US" sz="1200" spc="-14"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having</a:t>
            </a:r>
            <a:r>
              <a:rPr lang="en-US" sz="1200" spc="-3" dirty="0">
                <a:latin typeface="+mn-lt"/>
                <a:cs typeface="Times New Roman"/>
              </a:rPr>
              <a:t> </a:t>
            </a:r>
            <a:r>
              <a:rPr lang="en-US" sz="1200" dirty="0">
                <a:latin typeface="+mn-lt"/>
                <a:cs typeface="Times New Roman"/>
              </a:rPr>
              <a:t>private</a:t>
            </a:r>
            <a:r>
              <a:rPr lang="en-US" sz="1200" spc="-7"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dirty="0">
                <a:latin typeface="+mn-lt"/>
                <a:cs typeface="Times New Roman"/>
              </a:rPr>
              <a:t>were</a:t>
            </a:r>
            <a:r>
              <a:rPr lang="en-US" sz="1200" spc="-3" dirty="0">
                <a:latin typeface="+mn-lt"/>
                <a:cs typeface="Times New Roman"/>
              </a:rPr>
              <a:t> </a:t>
            </a:r>
            <a:r>
              <a:rPr lang="en-US" sz="1200" dirty="0">
                <a:latin typeface="+mn-lt"/>
                <a:cs typeface="Times New Roman"/>
              </a:rPr>
              <a:t>lowest</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ages</a:t>
            </a:r>
            <a:r>
              <a:rPr lang="en-US" sz="1200" spc="-7" dirty="0">
                <a:latin typeface="+mn-lt"/>
                <a:cs typeface="Times New Roman"/>
              </a:rPr>
              <a:t> 0-</a:t>
            </a:r>
            <a:r>
              <a:rPr lang="en-US" sz="1200" dirty="0">
                <a:latin typeface="+mn-lt"/>
                <a:cs typeface="Times New Roman"/>
              </a:rPr>
              <a:t>17</a:t>
            </a:r>
            <a:r>
              <a:rPr lang="en-US" sz="1200" spc="-3"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higher</a:t>
            </a:r>
            <a:r>
              <a:rPr lang="en-US" sz="1200" spc="-3" dirty="0">
                <a:latin typeface="+mn-lt"/>
                <a:cs typeface="Times New Roman"/>
              </a:rPr>
              <a:t> </a:t>
            </a:r>
            <a:r>
              <a:rPr lang="en-US" sz="1200" spc="-17" dirty="0">
                <a:latin typeface="+mn-lt"/>
                <a:cs typeface="Times New Roman"/>
              </a:rPr>
              <a:t>for </a:t>
            </a:r>
            <a:r>
              <a:rPr lang="en-US" sz="1200" dirty="0">
                <a:latin typeface="+mn-lt"/>
                <a:cs typeface="Times New Roman"/>
              </a:rPr>
              <a:t>adults</a:t>
            </a:r>
            <a:r>
              <a:rPr lang="en-US" sz="1200" spc="-14" dirty="0">
                <a:latin typeface="+mn-lt"/>
                <a:cs typeface="Times New Roman"/>
              </a:rPr>
              <a:t> </a:t>
            </a:r>
            <a:r>
              <a:rPr lang="en-US" sz="1200" dirty="0">
                <a:latin typeface="+mn-lt"/>
                <a:cs typeface="Times New Roman"/>
              </a:rPr>
              <a:t>ages</a:t>
            </a:r>
            <a:r>
              <a:rPr lang="en-US" sz="1200" spc="-3" dirty="0">
                <a:latin typeface="+mn-lt"/>
                <a:cs typeface="Times New Roman"/>
              </a:rPr>
              <a:t> </a:t>
            </a:r>
            <a:r>
              <a:rPr lang="en-US" sz="1200" spc="-7" dirty="0">
                <a:latin typeface="+mn-lt"/>
                <a:cs typeface="Times New Roman"/>
              </a:rPr>
              <a:t>18-</a:t>
            </a:r>
            <a:r>
              <a:rPr lang="en-US" sz="1200" dirty="0">
                <a:latin typeface="+mn-lt"/>
                <a:cs typeface="Times New Roman"/>
              </a:rPr>
              <a:t>44 years,</a:t>
            </a:r>
            <a:r>
              <a:rPr lang="en-US" sz="1200" spc="-7" dirty="0">
                <a:latin typeface="+mn-lt"/>
                <a:cs typeface="Times New Roman"/>
              </a:rPr>
              <a:t> </a:t>
            </a:r>
            <a:r>
              <a:rPr lang="en-US" sz="1200" dirty="0">
                <a:latin typeface="+mn-lt"/>
                <a:cs typeface="Times New Roman"/>
              </a:rPr>
              <a:t>and highest</a:t>
            </a:r>
            <a:r>
              <a:rPr lang="en-US" sz="1200" spc="-3" dirty="0">
                <a:latin typeface="+mn-lt"/>
                <a:cs typeface="Times New Roman"/>
              </a:rPr>
              <a:t> </a:t>
            </a:r>
            <a:r>
              <a:rPr lang="en-US" sz="1200" dirty="0">
                <a:latin typeface="+mn-lt"/>
                <a:cs typeface="Times New Roman"/>
              </a:rPr>
              <a:t>for adults ages 45-64</a:t>
            </a:r>
            <a:r>
              <a:rPr lang="en-US" sz="1200" spc="3" dirty="0">
                <a:latin typeface="+mn-lt"/>
                <a:cs typeface="Times New Roman"/>
              </a:rPr>
              <a:t> </a:t>
            </a:r>
            <a:r>
              <a:rPr lang="en-US" sz="1200" spc="-7" dirty="0">
                <a:latin typeface="+mn-lt"/>
                <a:cs typeface="Times New Roman"/>
              </a:rPr>
              <a:t>years.</a:t>
            </a:r>
            <a:endParaRPr lang="en-US" sz="1200" dirty="0">
              <a:latin typeface="+mn-lt"/>
              <a:cs typeface="Times New Roman"/>
            </a:endParaRPr>
          </a:p>
          <a:p>
            <a:pPr marL="43294" marR="35934"/>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131</a:t>
            </a:fld>
            <a:endParaRPr lang="en-US"/>
          </a:p>
        </p:txBody>
      </p:sp>
    </p:spTree>
    <p:extLst>
      <p:ext uri="{BB962C8B-B14F-4D97-AF65-F5344CB8AC3E}">
        <p14:creationId xmlns:p14="http://schemas.microsoft.com/office/powerpoint/2010/main" val="364780425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109" marR="3464" indent="-171450">
              <a:buSzPct val="116666"/>
              <a:tabLst>
                <a:tab pos="164518" algn="l"/>
                <a:tab pos="164951" algn="l"/>
              </a:tabLst>
            </a:pPr>
            <a:r>
              <a:rPr lang="en-US" sz="1200" dirty="0">
                <a:latin typeface="+mn-lt"/>
                <a:cs typeface="Times New Roman"/>
              </a:rPr>
              <a:t>The</a:t>
            </a:r>
            <a:r>
              <a:rPr lang="en-US" sz="1200" spc="37" dirty="0">
                <a:latin typeface="+mn-lt"/>
                <a:cs typeface="Times New Roman"/>
              </a:rPr>
              <a:t> </a:t>
            </a:r>
            <a:r>
              <a:rPr lang="en-US" sz="1200" dirty="0">
                <a:latin typeface="+mn-lt"/>
                <a:cs typeface="Times New Roman"/>
              </a:rPr>
              <a:t>percentage</a:t>
            </a:r>
            <a:r>
              <a:rPr lang="en-US" sz="1200" spc="37" dirty="0">
                <a:latin typeface="+mn-lt"/>
                <a:cs typeface="Times New Roman"/>
              </a:rPr>
              <a:t> </a:t>
            </a:r>
            <a:r>
              <a:rPr lang="en-US" sz="1200" dirty="0">
                <a:latin typeface="+mn-lt"/>
                <a:cs typeface="Times New Roman"/>
              </a:rPr>
              <a:t>of</a:t>
            </a:r>
            <a:r>
              <a:rPr lang="en-US" sz="1200" spc="41" dirty="0">
                <a:latin typeface="+mn-lt"/>
                <a:cs typeface="Times New Roman"/>
              </a:rPr>
              <a:t> </a:t>
            </a:r>
            <a:r>
              <a:rPr lang="en-US" sz="1200" dirty="0">
                <a:latin typeface="+mn-lt"/>
                <a:cs typeface="Times New Roman"/>
              </a:rPr>
              <a:t>uninsured</a:t>
            </a:r>
            <a:r>
              <a:rPr lang="en-US" sz="1200" spc="37" dirty="0">
                <a:latin typeface="+mn-lt"/>
                <a:cs typeface="Times New Roman"/>
              </a:rPr>
              <a:t> </a:t>
            </a:r>
            <a:r>
              <a:rPr lang="en-US" sz="1200" dirty="0">
                <a:latin typeface="+mn-lt"/>
                <a:cs typeface="Times New Roman"/>
              </a:rPr>
              <a:t>children</a:t>
            </a:r>
            <a:r>
              <a:rPr lang="en-US" sz="1200" spc="41" dirty="0">
                <a:latin typeface="+mn-lt"/>
                <a:cs typeface="Times New Roman"/>
              </a:rPr>
              <a:t> </a:t>
            </a:r>
            <a:r>
              <a:rPr lang="en-US" sz="1200" dirty="0">
                <a:latin typeface="+mn-lt"/>
                <a:cs typeface="Times New Roman"/>
              </a:rPr>
              <a:t>decreased</a:t>
            </a:r>
            <a:r>
              <a:rPr lang="en-US" sz="1200" spc="34" dirty="0">
                <a:latin typeface="+mn-lt"/>
                <a:cs typeface="Times New Roman"/>
              </a:rPr>
              <a:t> </a:t>
            </a:r>
            <a:r>
              <a:rPr lang="en-US" sz="1200" dirty="0">
                <a:latin typeface="+mn-lt"/>
                <a:cs typeface="Times New Roman"/>
              </a:rPr>
              <a:t>after</a:t>
            </a:r>
            <a:r>
              <a:rPr lang="en-US" sz="1200" spc="44" dirty="0">
                <a:latin typeface="+mn-lt"/>
                <a:cs typeface="Times New Roman"/>
              </a:rPr>
              <a:t> </a:t>
            </a:r>
            <a:r>
              <a:rPr lang="en-US" sz="1200" dirty="0">
                <a:latin typeface="+mn-lt"/>
                <a:cs typeface="Times New Roman"/>
              </a:rPr>
              <a:t>implementation</a:t>
            </a:r>
            <a:r>
              <a:rPr lang="en-US" sz="1200" spc="37" dirty="0">
                <a:latin typeface="+mn-lt"/>
                <a:cs typeface="Times New Roman"/>
              </a:rPr>
              <a:t> </a:t>
            </a:r>
            <a:r>
              <a:rPr lang="en-US" sz="1200" dirty="0">
                <a:latin typeface="+mn-lt"/>
                <a:cs typeface="Times New Roman"/>
              </a:rPr>
              <a:t>of</a:t>
            </a:r>
            <a:r>
              <a:rPr lang="en-US" sz="1200" spc="41" dirty="0">
                <a:latin typeface="+mn-lt"/>
                <a:cs typeface="Times New Roman"/>
              </a:rPr>
              <a:t> </a:t>
            </a:r>
            <a:r>
              <a:rPr lang="en-US" sz="1200" dirty="0">
                <a:latin typeface="+mn-lt"/>
                <a:cs typeface="Times New Roman"/>
              </a:rPr>
              <a:t>the</a:t>
            </a:r>
            <a:r>
              <a:rPr lang="en-US" sz="1200" spc="48" dirty="0">
                <a:latin typeface="+mn-lt"/>
                <a:cs typeface="Times New Roman"/>
              </a:rPr>
              <a:t> </a:t>
            </a:r>
            <a:r>
              <a:rPr lang="en-US" sz="1200" spc="-14" dirty="0">
                <a:latin typeface="+mn-lt"/>
                <a:cs typeface="Times New Roman"/>
              </a:rPr>
              <a:t>CHIP </a:t>
            </a:r>
            <a:r>
              <a:rPr lang="en-US" sz="1200" dirty="0">
                <a:latin typeface="+mn-lt"/>
                <a:cs typeface="Times New Roman"/>
              </a:rPr>
              <a:t>Reauthorization</a:t>
            </a:r>
            <a:r>
              <a:rPr lang="en-US" sz="1200" spc="24" dirty="0">
                <a:latin typeface="+mn-lt"/>
                <a:cs typeface="Times New Roman"/>
              </a:rPr>
              <a:t> </a:t>
            </a:r>
            <a:r>
              <a:rPr lang="en-US" sz="1200" dirty="0">
                <a:latin typeface="+mn-lt"/>
                <a:cs typeface="Times New Roman"/>
              </a:rPr>
              <a:t>Act</a:t>
            </a:r>
            <a:r>
              <a:rPr lang="en-US" sz="1200" spc="31" dirty="0">
                <a:latin typeface="+mn-lt"/>
                <a:cs typeface="Times New Roman"/>
              </a:rPr>
              <a:t> </a:t>
            </a:r>
            <a:r>
              <a:rPr lang="en-US" sz="1200" dirty="0">
                <a:latin typeface="+mn-lt"/>
                <a:cs typeface="Times New Roman"/>
              </a:rPr>
              <a:t>from</a:t>
            </a:r>
            <a:r>
              <a:rPr lang="en-US" sz="1200" spc="27" dirty="0">
                <a:latin typeface="+mn-lt"/>
                <a:cs typeface="Times New Roman"/>
              </a:rPr>
              <a:t> </a:t>
            </a:r>
            <a:r>
              <a:rPr lang="en-US" sz="1200" dirty="0">
                <a:latin typeface="+mn-lt"/>
                <a:cs typeface="Times New Roman"/>
              </a:rPr>
              <a:t>a</a:t>
            </a:r>
            <a:r>
              <a:rPr lang="en-US" sz="1200" spc="34" dirty="0">
                <a:latin typeface="+mn-lt"/>
                <a:cs typeface="Times New Roman"/>
              </a:rPr>
              <a:t> </a:t>
            </a:r>
            <a:r>
              <a:rPr lang="en-US" sz="1200" dirty="0">
                <a:latin typeface="+mn-lt"/>
                <a:cs typeface="Times New Roman"/>
              </a:rPr>
              <a:t>peak</a:t>
            </a:r>
            <a:r>
              <a:rPr lang="en-US" sz="1200" spc="27" dirty="0">
                <a:latin typeface="+mn-lt"/>
                <a:cs typeface="Times New Roman"/>
              </a:rPr>
              <a:t> </a:t>
            </a:r>
            <a:r>
              <a:rPr lang="en-US" sz="1200" dirty="0">
                <a:latin typeface="+mn-lt"/>
                <a:cs typeface="Times New Roman"/>
              </a:rPr>
              <a:t>of</a:t>
            </a:r>
            <a:r>
              <a:rPr lang="en-US" sz="1200" spc="24" dirty="0">
                <a:latin typeface="+mn-lt"/>
                <a:cs typeface="Times New Roman"/>
              </a:rPr>
              <a:t> </a:t>
            </a:r>
            <a:r>
              <a:rPr lang="en-US" sz="1200" dirty="0">
                <a:latin typeface="+mn-lt"/>
                <a:cs typeface="Times New Roman"/>
              </a:rPr>
              <a:t>20.1%</a:t>
            </a:r>
            <a:r>
              <a:rPr lang="en-US" sz="1200" spc="31" dirty="0">
                <a:latin typeface="+mn-lt"/>
                <a:cs typeface="Times New Roman"/>
              </a:rPr>
              <a:t> </a:t>
            </a:r>
            <a:r>
              <a:rPr lang="en-US" sz="1200" dirty="0">
                <a:latin typeface="+mn-lt"/>
                <a:cs typeface="Times New Roman"/>
              </a:rPr>
              <a:t>in</a:t>
            </a:r>
            <a:r>
              <a:rPr lang="en-US" sz="1200" spc="27" dirty="0">
                <a:latin typeface="+mn-lt"/>
                <a:cs typeface="Times New Roman"/>
              </a:rPr>
              <a:t> </a:t>
            </a:r>
            <a:r>
              <a:rPr lang="en-US" sz="1200" dirty="0">
                <a:latin typeface="+mn-lt"/>
                <a:cs typeface="Times New Roman"/>
              </a:rPr>
              <a:t>2008</a:t>
            </a:r>
            <a:r>
              <a:rPr lang="en-US" sz="1200" spc="27" dirty="0">
                <a:latin typeface="+mn-lt"/>
                <a:cs typeface="Times New Roman"/>
              </a:rPr>
              <a:t> </a:t>
            </a:r>
            <a:r>
              <a:rPr lang="en-US" sz="1200" dirty="0">
                <a:latin typeface="+mn-lt"/>
                <a:cs typeface="Times New Roman"/>
              </a:rPr>
              <a:t>to</a:t>
            </a:r>
            <a:r>
              <a:rPr lang="en-US" sz="1200" spc="24" dirty="0">
                <a:latin typeface="+mn-lt"/>
                <a:cs typeface="Times New Roman"/>
              </a:rPr>
              <a:t> </a:t>
            </a:r>
            <a:r>
              <a:rPr lang="en-US" sz="1200" dirty="0">
                <a:latin typeface="+mn-lt"/>
                <a:cs typeface="Times New Roman"/>
              </a:rPr>
              <a:t>9.9%</a:t>
            </a:r>
            <a:r>
              <a:rPr lang="en-US" sz="1200" spc="31" dirty="0">
                <a:latin typeface="+mn-lt"/>
                <a:cs typeface="Times New Roman"/>
              </a:rPr>
              <a:t> </a:t>
            </a:r>
            <a:r>
              <a:rPr lang="en-US" sz="1200" dirty="0">
                <a:latin typeface="+mn-lt"/>
                <a:cs typeface="Times New Roman"/>
              </a:rPr>
              <a:t>in</a:t>
            </a:r>
            <a:r>
              <a:rPr lang="en-US" sz="1200" spc="27" dirty="0">
                <a:latin typeface="+mn-lt"/>
                <a:cs typeface="Times New Roman"/>
              </a:rPr>
              <a:t> </a:t>
            </a:r>
            <a:r>
              <a:rPr lang="en-US" sz="1200" dirty="0">
                <a:latin typeface="+mn-lt"/>
                <a:cs typeface="Times New Roman"/>
              </a:rPr>
              <a:t>2019</a:t>
            </a:r>
            <a:r>
              <a:rPr lang="en-US" sz="1200" spc="27" dirty="0">
                <a:latin typeface="+mn-lt"/>
                <a:cs typeface="Times New Roman"/>
              </a:rPr>
              <a:t> </a:t>
            </a:r>
            <a:r>
              <a:rPr lang="en-US" sz="1200" dirty="0">
                <a:latin typeface="+mn-lt"/>
                <a:cs typeface="Times New Roman"/>
              </a:rPr>
              <a:t>(Figure</a:t>
            </a:r>
            <a:r>
              <a:rPr lang="en-US" sz="1200" spc="34" dirty="0">
                <a:latin typeface="+mn-lt"/>
                <a:cs typeface="Times New Roman"/>
              </a:rPr>
              <a:t> </a:t>
            </a:r>
            <a:r>
              <a:rPr lang="en-US" sz="1200" dirty="0">
                <a:latin typeface="+mn-lt"/>
                <a:cs typeface="Times New Roman"/>
              </a:rPr>
              <a:t>6,</a:t>
            </a:r>
            <a:r>
              <a:rPr lang="en-US" sz="1200" spc="24" dirty="0">
                <a:latin typeface="+mn-lt"/>
                <a:cs typeface="Times New Roman"/>
              </a:rPr>
              <a:t> </a:t>
            </a:r>
            <a:r>
              <a:rPr lang="en-US" sz="1200" dirty="0">
                <a:latin typeface="+mn-lt"/>
                <a:cs typeface="Times New Roman"/>
              </a:rPr>
              <a:t>top).</a:t>
            </a:r>
            <a:r>
              <a:rPr lang="en-US" sz="1200" spc="24" dirty="0">
                <a:latin typeface="+mn-lt"/>
                <a:cs typeface="Times New Roman"/>
              </a:rPr>
              <a:t> </a:t>
            </a:r>
            <a:r>
              <a:rPr lang="en-US" sz="1200" spc="-17" dirty="0">
                <a:latin typeface="+mn-lt"/>
                <a:cs typeface="Times New Roman"/>
              </a:rPr>
              <a:t>The </a:t>
            </a:r>
            <a:r>
              <a:rPr lang="en-US" sz="1200" dirty="0">
                <a:latin typeface="+mn-lt"/>
                <a:cs typeface="Times New Roman"/>
              </a:rPr>
              <a:t>percentage</a:t>
            </a:r>
            <a:r>
              <a:rPr lang="en-US" sz="1200" spc="31" dirty="0">
                <a:latin typeface="+mn-lt"/>
                <a:cs typeface="Times New Roman"/>
              </a:rPr>
              <a:t> </a:t>
            </a:r>
            <a:r>
              <a:rPr lang="en-US" sz="1200" dirty="0">
                <a:latin typeface="+mn-lt"/>
                <a:cs typeface="Times New Roman"/>
              </a:rPr>
              <a:t>of</a:t>
            </a:r>
            <a:r>
              <a:rPr lang="en-US" sz="1200" spc="44" dirty="0">
                <a:latin typeface="+mn-lt"/>
                <a:cs typeface="Times New Roman"/>
              </a:rPr>
              <a:t> </a:t>
            </a:r>
            <a:r>
              <a:rPr lang="en-US" sz="1200" dirty="0">
                <a:latin typeface="+mn-lt"/>
                <a:cs typeface="Times New Roman"/>
              </a:rPr>
              <a:t>uninsured</a:t>
            </a:r>
            <a:r>
              <a:rPr lang="en-US" sz="1200" spc="41" dirty="0">
                <a:latin typeface="+mn-lt"/>
                <a:cs typeface="Times New Roman"/>
              </a:rPr>
              <a:t> </a:t>
            </a:r>
            <a:r>
              <a:rPr lang="en-US" sz="1200" dirty="0">
                <a:latin typeface="+mn-lt"/>
                <a:cs typeface="Times New Roman"/>
              </a:rPr>
              <a:t>adults</a:t>
            </a:r>
            <a:r>
              <a:rPr lang="en-US" sz="1200" spc="37" dirty="0">
                <a:latin typeface="+mn-lt"/>
                <a:cs typeface="Times New Roman"/>
              </a:rPr>
              <a:t> </a:t>
            </a:r>
            <a:r>
              <a:rPr lang="en-US" sz="1200" dirty="0">
                <a:latin typeface="+mn-lt"/>
                <a:cs typeface="Times New Roman"/>
              </a:rPr>
              <a:t>decreased</a:t>
            </a:r>
            <a:r>
              <a:rPr lang="en-US" sz="1200" spc="37" dirty="0">
                <a:latin typeface="+mn-lt"/>
                <a:cs typeface="Times New Roman"/>
              </a:rPr>
              <a:t> </a:t>
            </a:r>
            <a:r>
              <a:rPr lang="en-US" sz="1200" dirty="0">
                <a:latin typeface="+mn-lt"/>
                <a:cs typeface="Times New Roman"/>
              </a:rPr>
              <a:t>after</a:t>
            </a:r>
            <a:r>
              <a:rPr lang="en-US" sz="1200" spc="41" dirty="0">
                <a:latin typeface="+mn-lt"/>
                <a:cs typeface="Times New Roman"/>
              </a:rPr>
              <a:t> </a:t>
            </a:r>
            <a:r>
              <a:rPr lang="en-US" sz="1200" dirty="0">
                <a:latin typeface="+mn-lt"/>
                <a:cs typeface="Times New Roman"/>
              </a:rPr>
              <a:t>implementation</a:t>
            </a:r>
            <a:r>
              <a:rPr lang="en-US" sz="1200" spc="37" dirty="0">
                <a:latin typeface="+mn-lt"/>
                <a:cs typeface="Times New Roman"/>
              </a:rPr>
              <a:t> </a:t>
            </a:r>
            <a:r>
              <a:rPr lang="en-US" sz="1200" dirty="0">
                <a:latin typeface="+mn-lt"/>
                <a:cs typeface="Times New Roman"/>
              </a:rPr>
              <a:t>of</a:t>
            </a:r>
            <a:r>
              <a:rPr lang="en-US" sz="1200" spc="44" dirty="0">
                <a:latin typeface="+mn-lt"/>
                <a:cs typeface="Times New Roman"/>
              </a:rPr>
              <a:t> </a:t>
            </a:r>
            <a:r>
              <a:rPr lang="en-US" sz="1200" dirty="0">
                <a:latin typeface="+mn-lt"/>
                <a:cs typeface="Times New Roman"/>
              </a:rPr>
              <a:t>the</a:t>
            </a:r>
            <a:r>
              <a:rPr lang="en-US" sz="1200" spc="41" dirty="0">
                <a:latin typeface="+mn-lt"/>
                <a:cs typeface="Times New Roman"/>
              </a:rPr>
              <a:t> </a:t>
            </a:r>
            <a:r>
              <a:rPr lang="en-US" sz="1200" dirty="0">
                <a:latin typeface="+mn-lt"/>
                <a:cs typeface="Times New Roman"/>
              </a:rPr>
              <a:t>Affordable</a:t>
            </a:r>
            <a:r>
              <a:rPr lang="en-US" sz="1200" spc="44" dirty="0">
                <a:latin typeface="+mn-lt"/>
                <a:cs typeface="Times New Roman"/>
              </a:rPr>
              <a:t> </a:t>
            </a:r>
            <a:r>
              <a:rPr lang="en-US" sz="1200" dirty="0">
                <a:latin typeface="+mn-lt"/>
                <a:cs typeface="Times New Roman"/>
              </a:rPr>
              <a:t>Care</a:t>
            </a:r>
            <a:r>
              <a:rPr lang="en-US" sz="1200" spc="48" dirty="0">
                <a:latin typeface="+mn-lt"/>
                <a:cs typeface="Times New Roman"/>
              </a:rPr>
              <a:t> </a:t>
            </a:r>
            <a:r>
              <a:rPr lang="en-US" sz="1200" spc="-17" dirty="0">
                <a:latin typeface="+mn-lt"/>
                <a:cs typeface="Times New Roman"/>
              </a:rPr>
              <a:t>Act </a:t>
            </a:r>
            <a:r>
              <a:rPr lang="en-US" sz="1200" dirty="0">
                <a:latin typeface="+mn-lt"/>
                <a:cs typeface="Times New Roman"/>
              </a:rPr>
              <a:t>(ACA),</a:t>
            </a:r>
            <a:r>
              <a:rPr lang="en-US" sz="1200" spc="27" dirty="0">
                <a:latin typeface="+mn-lt"/>
                <a:cs typeface="Times New Roman"/>
              </a:rPr>
              <a:t> </a:t>
            </a:r>
            <a:r>
              <a:rPr lang="en-US" sz="1200" dirty="0">
                <a:latin typeface="+mn-lt"/>
                <a:cs typeface="Times New Roman"/>
              </a:rPr>
              <a:t>from</a:t>
            </a:r>
            <a:r>
              <a:rPr lang="en-US" sz="1200" spc="34" dirty="0">
                <a:latin typeface="+mn-lt"/>
                <a:cs typeface="Times New Roman"/>
              </a:rPr>
              <a:t> </a:t>
            </a:r>
            <a:r>
              <a:rPr lang="en-US" sz="1200" dirty="0">
                <a:latin typeface="+mn-lt"/>
                <a:cs typeface="Times New Roman"/>
              </a:rPr>
              <a:t>36.1%</a:t>
            </a:r>
            <a:r>
              <a:rPr lang="en-US" sz="1200" spc="31" dirty="0">
                <a:latin typeface="+mn-lt"/>
                <a:cs typeface="Times New Roman"/>
              </a:rPr>
              <a:t> </a:t>
            </a:r>
            <a:r>
              <a:rPr lang="en-US" sz="1200" dirty="0">
                <a:latin typeface="+mn-lt"/>
                <a:cs typeface="Times New Roman"/>
              </a:rPr>
              <a:t>(ages</a:t>
            </a:r>
            <a:r>
              <a:rPr lang="en-US" sz="1200" spc="27" dirty="0">
                <a:latin typeface="+mn-lt"/>
                <a:cs typeface="Times New Roman"/>
              </a:rPr>
              <a:t> </a:t>
            </a:r>
            <a:r>
              <a:rPr lang="en-US" sz="1200" dirty="0">
                <a:latin typeface="+mn-lt"/>
                <a:cs typeface="Times New Roman"/>
              </a:rPr>
              <a:t>18-44</a:t>
            </a:r>
            <a:r>
              <a:rPr lang="en-US" sz="1200" spc="31" dirty="0">
                <a:latin typeface="+mn-lt"/>
                <a:cs typeface="Times New Roman"/>
              </a:rPr>
              <a:t> </a:t>
            </a:r>
            <a:r>
              <a:rPr lang="en-US" sz="1200" dirty="0">
                <a:latin typeface="+mn-lt"/>
                <a:cs typeface="Times New Roman"/>
              </a:rPr>
              <a:t>years)</a:t>
            </a:r>
            <a:r>
              <a:rPr lang="en-US" sz="1200" spc="31" dirty="0">
                <a:latin typeface="+mn-lt"/>
                <a:cs typeface="Times New Roman"/>
              </a:rPr>
              <a:t> </a:t>
            </a:r>
            <a:r>
              <a:rPr lang="en-US" sz="1200" dirty="0">
                <a:latin typeface="+mn-lt"/>
                <a:cs typeface="Times New Roman"/>
              </a:rPr>
              <a:t>and</a:t>
            </a:r>
            <a:r>
              <a:rPr lang="en-US" sz="1200" spc="31" dirty="0">
                <a:latin typeface="+mn-lt"/>
                <a:cs typeface="Times New Roman"/>
              </a:rPr>
              <a:t> </a:t>
            </a:r>
            <a:r>
              <a:rPr lang="en-US" sz="1200" dirty="0">
                <a:latin typeface="+mn-lt"/>
                <a:cs typeface="Times New Roman"/>
              </a:rPr>
              <a:t>23.6%</a:t>
            </a:r>
            <a:r>
              <a:rPr lang="en-US" sz="1200" spc="31" dirty="0">
                <a:latin typeface="+mn-lt"/>
                <a:cs typeface="Times New Roman"/>
              </a:rPr>
              <a:t> </a:t>
            </a:r>
            <a:r>
              <a:rPr lang="en-US" sz="1200" dirty="0">
                <a:latin typeface="+mn-lt"/>
                <a:cs typeface="Times New Roman"/>
              </a:rPr>
              <a:t>(ages</a:t>
            </a:r>
            <a:r>
              <a:rPr lang="en-US" sz="1200" spc="27" dirty="0">
                <a:latin typeface="+mn-lt"/>
                <a:cs typeface="Times New Roman"/>
              </a:rPr>
              <a:t> </a:t>
            </a:r>
            <a:r>
              <a:rPr lang="en-US" sz="1200" dirty="0">
                <a:latin typeface="+mn-lt"/>
                <a:cs typeface="Times New Roman"/>
              </a:rPr>
              <a:t>45-64</a:t>
            </a:r>
            <a:r>
              <a:rPr lang="en-US" sz="1200" spc="31" dirty="0">
                <a:latin typeface="+mn-lt"/>
                <a:cs typeface="Times New Roman"/>
              </a:rPr>
              <a:t> </a:t>
            </a:r>
            <a:r>
              <a:rPr lang="en-US" sz="1200" dirty="0">
                <a:latin typeface="+mn-lt"/>
                <a:cs typeface="Times New Roman"/>
              </a:rPr>
              <a:t>years)</a:t>
            </a:r>
            <a:r>
              <a:rPr lang="en-US" sz="1200" spc="31" dirty="0">
                <a:latin typeface="+mn-lt"/>
                <a:cs typeface="Times New Roman"/>
              </a:rPr>
              <a:t> </a:t>
            </a:r>
            <a:r>
              <a:rPr lang="en-US" sz="1200" dirty="0">
                <a:latin typeface="+mn-lt"/>
                <a:cs typeface="Times New Roman"/>
              </a:rPr>
              <a:t>in</a:t>
            </a:r>
            <a:r>
              <a:rPr lang="en-US" sz="1200" spc="27" dirty="0">
                <a:latin typeface="+mn-lt"/>
                <a:cs typeface="Times New Roman"/>
              </a:rPr>
              <a:t> </a:t>
            </a:r>
            <a:r>
              <a:rPr lang="en-US" sz="1200" dirty="0">
                <a:latin typeface="+mn-lt"/>
                <a:cs typeface="Times New Roman"/>
              </a:rPr>
              <a:t>2013</a:t>
            </a:r>
            <a:r>
              <a:rPr lang="en-US" sz="1200" spc="27" dirty="0">
                <a:latin typeface="+mn-lt"/>
                <a:cs typeface="Times New Roman"/>
              </a:rPr>
              <a:t> </a:t>
            </a:r>
            <a:r>
              <a:rPr lang="en-US" sz="1200" dirty="0">
                <a:latin typeface="+mn-lt"/>
                <a:cs typeface="Times New Roman"/>
              </a:rPr>
              <a:t>to</a:t>
            </a:r>
            <a:r>
              <a:rPr lang="en-US" sz="1200" spc="31" dirty="0">
                <a:latin typeface="+mn-lt"/>
                <a:cs typeface="Times New Roman"/>
              </a:rPr>
              <a:t> </a:t>
            </a:r>
            <a:r>
              <a:rPr lang="en-US" sz="1200" spc="-7" dirty="0">
                <a:latin typeface="+mn-lt"/>
                <a:cs typeface="Times New Roman"/>
              </a:rPr>
              <a:t>23.7% </a:t>
            </a:r>
            <a:r>
              <a:rPr lang="en-US" sz="1200" dirty="0">
                <a:latin typeface="+mn-lt"/>
                <a:cs typeface="Times New Roman"/>
              </a:rPr>
              <a:t>(ages</a:t>
            </a:r>
            <a:r>
              <a:rPr lang="en-US" sz="1200" spc="27" dirty="0">
                <a:latin typeface="+mn-lt"/>
                <a:cs typeface="Times New Roman"/>
              </a:rPr>
              <a:t> </a:t>
            </a:r>
            <a:r>
              <a:rPr lang="en-US" sz="1200" dirty="0">
                <a:latin typeface="+mn-lt"/>
                <a:cs typeface="Times New Roman"/>
              </a:rPr>
              <a:t>18-44</a:t>
            </a:r>
            <a:r>
              <a:rPr lang="en-US" sz="1200" spc="31" dirty="0">
                <a:latin typeface="+mn-lt"/>
                <a:cs typeface="Times New Roman"/>
              </a:rPr>
              <a:t> </a:t>
            </a:r>
            <a:r>
              <a:rPr lang="en-US" sz="1200" dirty="0">
                <a:latin typeface="+mn-lt"/>
                <a:cs typeface="Times New Roman"/>
              </a:rPr>
              <a:t>years)</a:t>
            </a:r>
            <a:r>
              <a:rPr lang="en-US" sz="1200" spc="34" dirty="0">
                <a:latin typeface="+mn-lt"/>
                <a:cs typeface="Times New Roman"/>
              </a:rPr>
              <a:t> </a:t>
            </a:r>
            <a:r>
              <a:rPr lang="en-US" sz="1200" dirty="0">
                <a:latin typeface="+mn-lt"/>
                <a:cs typeface="Times New Roman"/>
              </a:rPr>
              <a:t>and</a:t>
            </a:r>
            <a:r>
              <a:rPr lang="en-US" sz="1200" spc="27" dirty="0">
                <a:latin typeface="+mn-lt"/>
                <a:cs typeface="Times New Roman"/>
              </a:rPr>
              <a:t> </a:t>
            </a:r>
            <a:r>
              <a:rPr lang="en-US" sz="1200" dirty="0">
                <a:latin typeface="+mn-lt"/>
                <a:cs typeface="Times New Roman"/>
              </a:rPr>
              <a:t>14.6%</a:t>
            </a:r>
            <a:r>
              <a:rPr lang="en-US" sz="1200" spc="34" dirty="0">
                <a:latin typeface="+mn-lt"/>
                <a:cs typeface="Times New Roman"/>
              </a:rPr>
              <a:t> </a:t>
            </a:r>
            <a:r>
              <a:rPr lang="en-US" sz="1200" dirty="0">
                <a:latin typeface="+mn-lt"/>
                <a:cs typeface="Times New Roman"/>
              </a:rPr>
              <a:t>(ages</a:t>
            </a:r>
            <a:r>
              <a:rPr lang="en-US" sz="1200" spc="31" dirty="0">
                <a:latin typeface="+mn-lt"/>
                <a:cs typeface="Times New Roman"/>
              </a:rPr>
              <a:t> </a:t>
            </a:r>
            <a:r>
              <a:rPr lang="en-US" sz="1200" dirty="0">
                <a:latin typeface="+mn-lt"/>
                <a:cs typeface="Times New Roman"/>
              </a:rPr>
              <a:t>45-64</a:t>
            </a:r>
            <a:r>
              <a:rPr lang="en-US" sz="1200" spc="27" dirty="0">
                <a:latin typeface="+mn-lt"/>
                <a:cs typeface="Times New Roman"/>
              </a:rPr>
              <a:t> </a:t>
            </a:r>
            <a:r>
              <a:rPr lang="en-US" sz="1200" dirty="0">
                <a:latin typeface="+mn-lt"/>
                <a:cs typeface="Times New Roman"/>
              </a:rPr>
              <a:t>years)</a:t>
            </a:r>
            <a:r>
              <a:rPr lang="en-US" sz="1200" spc="34" dirty="0">
                <a:latin typeface="+mn-lt"/>
                <a:cs typeface="Times New Roman"/>
              </a:rPr>
              <a:t> </a:t>
            </a:r>
            <a:r>
              <a:rPr lang="en-US" sz="1200" dirty="0">
                <a:latin typeface="+mn-lt"/>
                <a:cs typeface="Times New Roman"/>
              </a:rPr>
              <a:t>in</a:t>
            </a:r>
            <a:r>
              <a:rPr lang="en-US" sz="1200" spc="31" dirty="0">
                <a:latin typeface="+mn-lt"/>
                <a:cs typeface="Times New Roman"/>
              </a:rPr>
              <a:t> </a:t>
            </a:r>
            <a:r>
              <a:rPr lang="en-US" sz="1200" spc="-7" dirty="0">
                <a:latin typeface="+mn-lt"/>
                <a:cs typeface="Times New Roman"/>
              </a:rPr>
              <a:t>2019.</a:t>
            </a:r>
            <a:endParaRPr lang="en-US" sz="1200" dirty="0">
              <a:latin typeface="+mn-lt"/>
              <a:cs typeface="Times New Roman"/>
            </a:endParaRPr>
          </a:p>
          <a:p>
            <a:pPr marL="180109" marR="129017" indent="-171450">
              <a:buSzPct val="116666"/>
              <a:tabLst>
                <a:tab pos="164518" algn="l"/>
                <a:tab pos="164951" algn="l"/>
              </a:tabLst>
            </a:pPr>
            <a:r>
              <a:rPr lang="en-US" sz="1200" dirty="0">
                <a:latin typeface="+mn-lt"/>
                <a:cs typeface="Times New Roman"/>
              </a:rPr>
              <a:t>An</a:t>
            </a:r>
            <a:r>
              <a:rPr lang="en-US" sz="1200" spc="-10" dirty="0">
                <a:latin typeface="+mn-lt"/>
                <a:cs typeface="Times New Roman"/>
              </a:rPr>
              <a:t> </a:t>
            </a:r>
            <a:r>
              <a:rPr lang="en-US" sz="1200" dirty="0">
                <a:latin typeface="+mn-lt"/>
                <a:cs typeface="Times New Roman"/>
              </a:rPr>
              <a:t>increase</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public</a:t>
            </a:r>
            <a:r>
              <a:rPr lang="en-US" sz="1200" spc="-3"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dirty="0">
                <a:latin typeface="+mn-lt"/>
                <a:cs typeface="Times New Roman"/>
              </a:rPr>
              <a:t>coverage</a:t>
            </a:r>
            <a:r>
              <a:rPr lang="en-US" sz="1200" spc="-3" dirty="0">
                <a:latin typeface="+mn-lt"/>
                <a:cs typeface="Times New Roman"/>
              </a:rPr>
              <a:t> </a:t>
            </a:r>
            <a:r>
              <a:rPr lang="en-US" sz="1200" dirty="0">
                <a:latin typeface="+mn-lt"/>
                <a:cs typeface="Times New Roman"/>
              </a:rPr>
              <a:t>among</a:t>
            </a:r>
            <a:r>
              <a:rPr lang="en-US" sz="1200" spc="-3" dirty="0">
                <a:latin typeface="+mn-lt"/>
                <a:cs typeface="Times New Roman"/>
              </a:rPr>
              <a:t> </a:t>
            </a:r>
            <a:r>
              <a:rPr lang="en-US" sz="1200" dirty="0">
                <a:latin typeface="+mn-lt"/>
                <a:cs typeface="Times New Roman"/>
              </a:rPr>
              <a:t>all</a:t>
            </a:r>
            <a:r>
              <a:rPr lang="en-US" sz="1200" spc="-3" dirty="0">
                <a:latin typeface="+mn-lt"/>
                <a:cs typeface="Times New Roman"/>
              </a:rPr>
              <a:t> </a:t>
            </a:r>
            <a:r>
              <a:rPr lang="en-US" sz="1200" dirty="0">
                <a:latin typeface="+mn-lt"/>
                <a:cs typeface="Times New Roman"/>
              </a:rPr>
              <a:t>age</a:t>
            </a:r>
            <a:r>
              <a:rPr lang="en-US" sz="1200" spc="-3" dirty="0">
                <a:latin typeface="+mn-lt"/>
                <a:cs typeface="Times New Roman"/>
              </a:rPr>
              <a:t> </a:t>
            </a:r>
            <a:r>
              <a:rPr lang="en-US" sz="1200" dirty="0">
                <a:latin typeface="+mn-lt"/>
                <a:cs typeface="Times New Roman"/>
              </a:rPr>
              <a:t>groups</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6, </a:t>
            </a:r>
            <a:r>
              <a:rPr lang="en-US" sz="1200" spc="-7" dirty="0">
                <a:latin typeface="+mn-lt"/>
                <a:cs typeface="Times New Roman"/>
              </a:rPr>
              <a:t>bottom) </a:t>
            </a:r>
            <a:r>
              <a:rPr lang="en-US" sz="1200" dirty="0">
                <a:latin typeface="+mn-lt"/>
                <a:cs typeface="Times New Roman"/>
              </a:rPr>
              <a:t>corresponded</a:t>
            </a:r>
            <a:r>
              <a:rPr lang="en-US" sz="1200" spc="-7"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decrease</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uninsurance</a:t>
            </a:r>
            <a:r>
              <a:rPr lang="en-US" sz="1200" spc="-3" dirty="0">
                <a:latin typeface="+mn-lt"/>
                <a:cs typeface="Times New Roman"/>
              </a:rPr>
              <a:t> </a:t>
            </a:r>
            <a:r>
              <a:rPr lang="en-US" sz="1200" dirty="0">
                <a:latin typeface="+mn-lt"/>
                <a:cs typeface="Times New Roman"/>
              </a:rPr>
              <a:t>shown</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top</a:t>
            </a:r>
            <a:r>
              <a:rPr lang="en-US" sz="1200" spc="-3" dirty="0">
                <a:latin typeface="+mn-lt"/>
                <a:cs typeface="Times New Roman"/>
              </a:rPr>
              <a:t> </a:t>
            </a:r>
            <a:r>
              <a:rPr lang="en-US" sz="1200" spc="-7" dirty="0">
                <a:latin typeface="+mn-lt"/>
                <a:cs typeface="Times New Roman"/>
              </a:rPr>
              <a:t>chart.</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132</a:t>
            </a:fld>
            <a:endParaRPr lang="en-US"/>
          </a:p>
        </p:txBody>
      </p:sp>
    </p:spTree>
    <p:extLst>
      <p:ext uri="{BB962C8B-B14F-4D97-AF65-F5344CB8AC3E}">
        <p14:creationId xmlns:p14="http://schemas.microsoft.com/office/powerpoint/2010/main" val="228806226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57600"/>
            <a:ext cx="6400800" cy="4953000"/>
          </a:xfrm>
        </p:spPr>
        <p:txBody>
          <a:bodyPr/>
          <a:lstStyle/>
          <a:p>
            <a:pPr marL="182880" marR="52386" indent="-182880"/>
            <a:r>
              <a:rPr lang="en-US" sz="1100" dirty="0">
                <a:latin typeface="+mn-lt"/>
                <a:cs typeface="Times New Roman"/>
              </a:rPr>
              <a:t>As</a:t>
            </a:r>
            <a:r>
              <a:rPr lang="en-US" sz="1100" spc="-3" dirty="0">
                <a:latin typeface="+mn-lt"/>
                <a:cs typeface="Times New Roman"/>
              </a:rPr>
              <a:t> </a:t>
            </a:r>
            <a:r>
              <a:rPr lang="en-US" sz="1100" dirty="0">
                <a:latin typeface="+mn-lt"/>
                <a:cs typeface="Times New Roman"/>
              </a:rPr>
              <a:t>shown</a:t>
            </a:r>
            <a:r>
              <a:rPr lang="en-US" sz="1100" spc="-3" dirty="0">
                <a:latin typeface="+mn-lt"/>
                <a:cs typeface="Times New Roman"/>
              </a:rPr>
              <a:t> </a:t>
            </a:r>
            <a:r>
              <a:rPr lang="en-US" sz="1100" dirty="0">
                <a:latin typeface="+mn-lt"/>
                <a:cs typeface="Times New Roman"/>
              </a:rPr>
              <a:t>in</a:t>
            </a:r>
            <a:r>
              <a:rPr lang="en-US" sz="1100" spc="-3" dirty="0">
                <a:latin typeface="+mn-lt"/>
                <a:cs typeface="Times New Roman"/>
              </a:rPr>
              <a:t> </a:t>
            </a:r>
            <a:r>
              <a:rPr lang="en-US" sz="1100" dirty="0">
                <a:latin typeface="+mn-lt"/>
                <a:cs typeface="Times New Roman"/>
              </a:rPr>
              <a:t>Figures 1</a:t>
            </a:r>
            <a:r>
              <a:rPr lang="en-US" sz="1100" spc="-3" dirty="0">
                <a:latin typeface="+mn-lt"/>
                <a:cs typeface="Times New Roman"/>
              </a:rPr>
              <a:t> </a:t>
            </a:r>
            <a:r>
              <a:rPr lang="en-US" sz="1100" dirty="0">
                <a:latin typeface="+mn-lt"/>
                <a:cs typeface="Times New Roman"/>
              </a:rPr>
              <a:t>and</a:t>
            </a:r>
            <a:r>
              <a:rPr lang="en-US" sz="1100" spc="-3" dirty="0">
                <a:latin typeface="+mn-lt"/>
                <a:cs typeface="Times New Roman"/>
              </a:rPr>
              <a:t> </a:t>
            </a:r>
            <a:r>
              <a:rPr lang="en-US" sz="1100" dirty="0">
                <a:latin typeface="+mn-lt"/>
                <a:cs typeface="Times New Roman"/>
              </a:rPr>
              <a:t>2,</a:t>
            </a:r>
            <a:r>
              <a:rPr lang="en-US" sz="1100" spc="-3"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percentage of</a:t>
            </a:r>
            <a:r>
              <a:rPr lang="en-US" sz="1100" spc="-3" dirty="0">
                <a:latin typeface="+mn-lt"/>
                <a:cs typeface="Times New Roman"/>
              </a:rPr>
              <a:t> </a:t>
            </a:r>
            <a:r>
              <a:rPr lang="en-US" sz="1100" dirty="0">
                <a:latin typeface="+mn-lt"/>
                <a:cs typeface="Times New Roman"/>
              </a:rPr>
              <a:t>children</a:t>
            </a:r>
            <a:r>
              <a:rPr lang="en-US" sz="1100" spc="-3" dirty="0">
                <a:latin typeface="+mn-lt"/>
                <a:cs typeface="Times New Roman"/>
              </a:rPr>
              <a:t> </a:t>
            </a:r>
            <a:r>
              <a:rPr lang="en-US" sz="1100" dirty="0">
                <a:latin typeface="+mn-lt"/>
                <a:cs typeface="Times New Roman"/>
              </a:rPr>
              <a:t>ages</a:t>
            </a:r>
            <a:r>
              <a:rPr lang="en-US" sz="1100" spc="-3" dirty="0">
                <a:latin typeface="+mn-lt"/>
                <a:cs typeface="Times New Roman"/>
              </a:rPr>
              <a:t> </a:t>
            </a:r>
            <a:r>
              <a:rPr lang="en-US" sz="1100" dirty="0">
                <a:latin typeface="+mn-lt"/>
                <a:cs typeface="Times New Roman"/>
              </a:rPr>
              <a:t>5-19</a:t>
            </a:r>
            <a:r>
              <a:rPr lang="en-US" sz="1100" spc="-3" dirty="0">
                <a:latin typeface="+mn-lt"/>
                <a:cs typeface="Times New Roman"/>
              </a:rPr>
              <a:t> </a:t>
            </a:r>
            <a:r>
              <a:rPr lang="en-US" sz="1100" dirty="0">
                <a:latin typeface="+mn-lt"/>
                <a:cs typeface="Times New Roman"/>
              </a:rPr>
              <a:t>years</a:t>
            </a:r>
            <a:r>
              <a:rPr lang="en-US" sz="1100" spc="-7" dirty="0">
                <a:latin typeface="+mn-lt"/>
                <a:cs typeface="Times New Roman"/>
              </a:rPr>
              <a:t> </a:t>
            </a:r>
            <a:r>
              <a:rPr lang="en-US" sz="1100" dirty="0">
                <a:latin typeface="+mn-lt"/>
                <a:cs typeface="Times New Roman"/>
              </a:rPr>
              <a:t>with</a:t>
            </a:r>
            <a:r>
              <a:rPr lang="en-US" sz="1100" spc="-3" dirty="0">
                <a:latin typeface="+mn-lt"/>
                <a:cs typeface="Times New Roman"/>
              </a:rPr>
              <a:t> </a:t>
            </a:r>
            <a:r>
              <a:rPr lang="en-US" sz="1100" dirty="0">
                <a:latin typeface="+mn-lt"/>
                <a:cs typeface="Times New Roman"/>
              </a:rPr>
              <a:t>untreated </a:t>
            </a:r>
            <a:r>
              <a:rPr lang="en-US" sz="1100" spc="-7" dirty="0">
                <a:latin typeface="+mn-lt"/>
                <a:cs typeface="Times New Roman"/>
              </a:rPr>
              <a:t>dental </a:t>
            </a:r>
            <a:r>
              <a:rPr lang="en-US" sz="1100" dirty="0">
                <a:latin typeface="+mn-lt"/>
                <a:cs typeface="Times New Roman"/>
              </a:rPr>
              <a:t>caries</a:t>
            </a:r>
            <a:r>
              <a:rPr lang="en-US" sz="1100" spc="-3" dirty="0">
                <a:latin typeface="+mn-lt"/>
                <a:cs typeface="Times New Roman"/>
              </a:rPr>
              <a:t> </a:t>
            </a:r>
            <a:r>
              <a:rPr lang="en-US" sz="1100" dirty="0">
                <a:latin typeface="+mn-lt"/>
                <a:cs typeface="Times New Roman"/>
              </a:rPr>
              <a:t>has</a:t>
            </a:r>
            <a:r>
              <a:rPr lang="en-US" sz="1100" spc="-3" dirty="0">
                <a:latin typeface="+mn-lt"/>
                <a:cs typeface="Times New Roman"/>
              </a:rPr>
              <a:t> </a:t>
            </a:r>
            <a:r>
              <a:rPr lang="en-US" sz="1100" dirty="0">
                <a:latin typeface="+mn-lt"/>
                <a:cs typeface="Times New Roman"/>
              </a:rPr>
              <a:t>decreased</a:t>
            </a:r>
            <a:r>
              <a:rPr lang="en-US" sz="1100" spc="-3" dirty="0">
                <a:latin typeface="+mn-lt"/>
                <a:cs typeface="Times New Roman"/>
              </a:rPr>
              <a:t> </a:t>
            </a:r>
            <a:r>
              <a:rPr lang="en-US" sz="1100" dirty="0">
                <a:latin typeface="+mn-lt"/>
                <a:cs typeface="Times New Roman"/>
              </a:rPr>
              <a:t>since</a:t>
            </a:r>
            <a:r>
              <a:rPr lang="en-US" sz="1100" spc="-3" dirty="0">
                <a:latin typeface="+mn-lt"/>
                <a:cs typeface="Times New Roman"/>
              </a:rPr>
              <a:t> </a:t>
            </a:r>
            <a:r>
              <a:rPr lang="en-US" sz="1100" dirty="0">
                <a:latin typeface="+mn-lt"/>
                <a:cs typeface="Times New Roman"/>
              </a:rPr>
              <a:t>2001</a:t>
            </a:r>
            <a:r>
              <a:rPr lang="en-US" sz="1100" spc="-3" dirty="0">
                <a:latin typeface="+mn-lt"/>
                <a:cs typeface="Times New Roman"/>
              </a:rPr>
              <a:t> </a:t>
            </a:r>
            <a:r>
              <a:rPr lang="en-US" sz="1100" dirty="0">
                <a:latin typeface="+mn-lt"/>
                <a:cs typeface="Times New Roman"/>
              </a:rPr>
              <a:t>and</a:t>
            </a:r>
            <a:r>
              <a:rPr lang="en-US" sz="1100" spc="-3"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rate</a:t>
            </a:r>
            <a:r>
              <a:rPr lang="en-US" sz="1100" spc="-3"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young</a:t>
            </a:r>
            <a:r>
              <a:rPr lang="en-US" sz="1100" spc="-3" dirty="0">
                <a:latin typeface="+mn-lt"/>
                <a:cs typeface="Times New Roman"/>
              </a:rPr>
              <a:t> </a:t>
            </a:r>
            <a:r>
              <a:rPr lang="en-US" sz="1100" dirty="0">
                <a:latin typeface="+mn-lt"/>
                <a:cs typeface="Times New Roman"/>
              </a:rPr>
              <a:t>adults</a:t>
            </a:r>
            <a:r>
              <a:rPr lang="en-US" sz="1100" spc="-7" dirty="0">
                <a:latin typeface="+mn-lt"/>
                <a:cs typeface="Times New Roman"/>
              </a:rPr>
              <a:t> </a:t>
            </a:r>
            <a:r>
              <a:rPr lang="en-US" sz="1100" dirty="0">
                <a:latin typeface="+mn-lt"/>
                <a:cs typeface="Times New Roman"/>
              </a:rPr>
              <a:t>ages</a:t>
            </a:r>
            <a:r>
              <a:rPr lang="en-US" sz="1100" spc="-3" dirty="0">
                <a:latin typeface="+mn-lt"/>
                <a:cs typeface="Times New Roman"/>
              </a:rPr>
              <a:t> </a:t>
            </a:r>
            <a:r>
              <a:rPr lang="en-US" sz="1100" dirty="0">
                <a:latin typeface="+mn-lt"/>
                <a:cs typeface="Times New Roman"/>
              </a:rPr>
              <a:t>18-44</a:t>
            </a:r>
            <a:r>
              <a:rPr lang="en-US" sz="1100" spc="-3" dirty="0">
                <a:latin typeface="+mn-lt"/>
                <a:cs typeface="Times New Roman"/>
              </a:rPr>
              <a:t> </a:t>
            </a:r>
            <a:r>
              <a:rPr lang="en-US" sz="1100" dirty="0">
                <a:latin typeface="+mn-lt"/>
                <a:cs typeface="Times New Roman"/>
              </a:rPr>
              <a:t>seeking</a:t>
            </a:r>
            <a:r>
              <a:rPr lang="en-US" sz="1100" spc="-3" dirty="0">
                <a:latin typeface="+mn-lt"/>
                <a:cs typeface="Times New Roman"/>
              </a:rPr>
              <a:t> </a:t>
            </a:r>
            <a:r>
              <a:rPr lang="en-US" sz="1100" dirty="0">
                <a:latin typeface="+mn-lt"/>
                <a:cs typeface="Times New Roman"/>
              </a:rPr>
              <a:t>emergency </a:t>
            </a:r>
            <a:r>
              <a:rPr lang="en-US" sz="1100" spc="-14" dirty="0">
                <a:latin typeface="+mn-lt"/>
                <a:cs typeface="Times New Roman"/>
              </a:rPr>
              <a:t>care </a:t>
            </a:r>
            <a:r>
              <a:rPr lang="en-US" sz="1100" dirty="0">
                <a:latin typeface="+mn-lt"/>
                <a:cs typeface="Times New Roman"/>
              </a:rPr>
              <a:t>for</a:t>
            </a:r>
            <a:r>
              <a:rPr lang="en-US" sz="1100" spc="-14" dirty="0">
                <a:latin typeface="+mn-lt"/>
                <a:cs typeface="Times New Roman"/>
              </a:rPr>
              <a:t> </a:t>
            </a:r>
            <a:r>
              <a:rPr lang="en-US" sz="1100" dirty="0">
                <a:latin typeface="+mn-lt"/>
                <a:cs typeface="Times New Roman"/>
              </a:rPr>
              <a:t>dental</a:t>
            </a:r>
            <a:r>
              <a:rPr lang="en-US" sz="1100" spc="-3" dirty="0">
                <a:latin typeface="+mn-lt"/>
                <a:cs typeface="Times New Roman"/>
              </a:rPr>
              <a:t> </a:t>
            </a:r>
            <a:r>
              <a:rPr lang="en-US" sz="1100" dirty="0">
                <a:latin typeface="+mn-lt"/>
                <a:cs typeface="Times New Roman"/>
              </a:rPr>
              <a:t>conditions</a:t>
            </a:r>
            <a:r>
              <a:rPr lang="en-US" sz="1100" spc="-3" dirty="0">
                <a:latin typeface="+mn-lt"/>
                <a:cs typeface="Times New Roman"/>
              </a:rPr>
              <a:t> </a:t>
            </a:r>
            <a:r>
              <a:rPr lang="en-US" sz="1100" dirty="0">
                <a:latin typeface="+mn-lt"/>
                <a:cs typeface="Times New Roman"/>
              </a:rPr>
              <a:t>has</a:t>
            </a:r>
            <a:r>
              <a:rPr lang="en-US" sz="1100" spc="-7" dirty="0">
                <a:latin typeface="+mn-lt"/>
                <a:cs typeface="Times New Roman"/>
              </a:rPr>
              <a:t> </a:t>
            </a:r>
            <a:r>
              <a:rPr lang="en-US" sz="1100" dirty="0">
                <a:latin typeface="+mn-lt"/>
                <a:cs typeface="Times New Roman"/>
              </a:rPr>
              <a:t>decreased</a:t>
            </a:r>
            <a:r>
              <a:rPr lang="en-US" sz="1100" spc="-7" dirty="0">
                <a:latin typeface="+mn-lt"/>
                <a:cs typeface="Times New Roman"/>
              </a:rPr>
              <a:t> </a:t>
            </a:r>
            <a:r>
              <a:rPr lang="en-US" sz="1100" dirty="0">
                <a:latin typeface="+mn-lt"/>
                <a:cs typeface="Times New Roman"/>
              </a:rPr>
              <a:t>since</a:t>
            </a:r>
            <a:r>
              <a:rPr lang="en-US" sz="1100" spc="-3" dirty="0">
                <a:latin typeface="+mn-lt"/>
                <a:cs typeface="Times New Roman"/>
              </a:rPr>
              <a:t> </a:t>
            </a:r>
            <a:r>
              <a:rPr lang="en-US" sz="1100" dirty="0">
                <a:latin typeface="+mn-lt"/>
                <a:cs typeface="Times New Roman"/>
              </a:rPr>
              <a:t>2016.</a:t>
            </a:r>
            <a:r>
              <a:rPr lang="en-US" sz="1100" spc="-3" dirty="0">
                <a:latin typeface="+mn-lt"/>
                <a:cs typeface="Times New Roman"/>
              </a:rPr>
              <a:t> </a:t>
            </a:r>
            <a:r>
              <a:rPr lang="en-US" sz="1100" dirty="0">
                <a:latin typeface="+mn-lt"/>
                <a:cs typeface="Times New Roman"/>
              </a:rPr>
              <a:t>The</a:t>
            </a:r>
            <a:r>
              <a:rPr lang="en-US" sz="1100" spc="-7" dirty="0">
                <a:latin typeface="+mn-lt"/>
                <a:cs typeface="Times New Roman"/>
              </a:rPr>
              <a:t> </a:t>
            </a:r>
            <a:r>
              <a:rPr lang="en-US" sz="1100" dirty="0">
                <a:latin typeface="+mn-lt"/>
                <a:cs typeface="Times New Roman"/>
              </a:rPr>
              <a:t>improved</a:t>
            </a:r>
            <a:r>
              <a:rPr lang="en-US" sz="1100" spc="-10" dirty="0">
                <a:latin typeface="+mn-lt"/>
                <a:cs typeface="Times New Roman"/>
              </a:rPr>
              <a:t> </a:t>
            </a:r>
            <a:r>
              <a:rPr lang="en-US" sz="1100" dirty="0">
                <a:latin typeface="+mn-lt"/>
                <a:cs typeface="Times New Roman"/>
              </a:rPr>
              <a:t>outcomes</a:t>
            </a:r>
            <a:r>
              <a:rPr lang="en-US" sz="1100" spc="-3" dirty="0">
                <a:latin typeface="+mn-lt"/>
                <a:cs typeface="Times New Roman"/>
              </a:rPr>
              <a:t> </a:t>
            </a:r>
            <a:r>
              <a:rPr lang="en-US" sz="1100" dirty="0">
                <a:latin typeface="+mn-lt"/>
                <a:cs typeface="Times New Roman"/>
              </a:rPr>
              <a:t>occurred</a:t>
            </a:r>
            <a:r>
              <a:rPr lang="en-US" sz="1100" spc="-3" dirty="0">
                <a:latin typeface="+mn-lt"/>
                <a:cs typeface="Times New Roman"/>
              </a:rPr>
              <a:t> </a:t>
            </a:r>
            <a:r>
              <a:rPr lang="en-US" sz="1100" dirty="0">
                <a:latin typeface="+mn-lt"/>
                <a:cs typeface="Times New Roman"/>
              </a:rPr>
              <a:t>even</a:t>
            </a:r>
            <a:r>
              <a:rPr lang="en-US" sz="1100" spc="-3" dirty="0">
                <a:latin typeface="+mn-lt"/>
                <a:cs typeface="Times New Roman"/>
              </a:rPr>
              <a:t> </a:t>
            </a:r>
            <a:r>
              <a:rPr lang="en-US" sz="1100" spc="-7" dirty="0">
                <a:latin typeface="+mn-lt"/>
                <a:cs typeface="Times New Roman"/>
              </a:rPr>
              <a:t>though </a:t>
            </a:r>
            <a:r>
              <a:rPr lang="en-US" sz="1100" dirty="0">
                <a:latin typeface="+mn-lt"/>
                <a:cs typeface="Times New Roman"/>
              </a:rPr>
              <a:t>access</a:t>
            </a:r>
            <a:r>
              <a:rPr lang="en-US" sz="1100" spc="-17" dirty="0">
                <a:latin typeface="+mn-lt"/>
                <a:cs typeface="Times New Roman"/>
              </a:rPr>
              <a:t> </a:t>
            </a:r>
            <a:r>
              <a:rPr lang="en-US" sz="1100" dirty="0">
                <a:latin typeface="+mn-lt"/>
                <a:cs typeface="Times New Roman"/>
              </a:rPr>
              <a:t>to</a:t>
            </a:r>
            <a:r>
              <a:rPr lang="en-US" sz="1100" spc="-7" dirty="0">
                <a:latin typeface="+mn-lt"/>
                <a:cs typeface="Times New Roman"/>
              </a:rPr>
              <a:t> </a:t>
            </a:r>
            <a:r>
              <a:rPr lang="en-US" sz="1100" dirty="0">
                <a:latin typeface="+mn-lt"/>
                <a:cs typeface="Times New Roman"/>
              </a:rPr>
              <a:t>private</a:t>
            </a:r>
            <a:r>
              <a:rPr lang="en-US" sz="1100" spc="-3" dirty="0">
                <a:latin typeface="+mn-lt"/>
                <a:cs typeface="Times New Roman"/>
              </a:rPr>
              <a:t> </a:t>
            </a:r>
            <a:r>
              <a:rPr lang="en-US" sz="1100" dirty="0">
                <a:latin typeface="+mn-lt"/>
                <a:cs typeface="Times New Roman"/>
              </a:rPr>
              <a:t>dental</a:t>
            </a:r>
            <a:r>
              <a:rPr lang="en-US" sz="1100" spc="-7" dirty="0">
                <a:latin typeface="+mn-lt"/>
                <a:cs typeface="Times New Roman"/>
              </a:rPr>
              <a:t> </a:t>
            </a:r>
            <a:r>
              <a:rPr lang="en-US" sz="1100" dirty="0">
                <a:latin typeface="+mn-lt"/>
                <a:cs typeface="Times New Roman"/>
              </a:rPr>
              <a:t>insurance</a:t>
            </a:r>
            <a:r>
              <a:rPr lang="en-US" sz="1100" spc="-3" dirty="0">
                <a:latin typeface="+mn-lt"/>
                <a:cs typeface="Times New Roman"/>
              </a:rPr>
              <a:t> </a:t>
            </a:r>
            <a:r>
              <a:rPr lang="en-US" sz="1100" dirty="0">
                <a:latin typeface="+mn-lt"/>
                <a:cs typeface="Times New Roman"/>
              </a:rPr>
              <a:t>did</a:t>
            </a:r>
            <a:r>
              <a:rPr lang="en-US" sz="1100" spc="-10" dirty="0">
                <a:latin typeface="+mn-lt"/>
                <a:cs typeface="Times New Roman"/>
              </a:rPr>
              <a:t> </a:t>
            </a:r>
            <a:r>
              <a:rPr lang="en-US" sz="1100" dirty="0">
                <a:latin typeface="+mn-lt"/>
                <a:cs typeface="Times New Roman"/>
              </a:rPr>
              <a:t>not</a:t>
            </a:r>
            <a:r>
              <a:rPr lang="en-US" sz="1100" spc="-3" dirty="0">
                <a:latin typeface="+mn-lt"/>
                <a:cs typeface="Times New Roman"/>
              </a:rPr>
              <a:t> </a:t>
            </a:r>
            <a:r>
              <a:rPr lang="en-US" sz="1100" dirty="0">
                <a:latin typeface="+mn-lt"/>
                <a:cs typeface="Times New Roman"/>
              </a:rPr>
              <a:t>change</a:t>
            </a:r>
            <a:r>
              <a:rPr lang="en-US" sz="1100" spc="-10" dirty="0">
                <a:latin typeface="+mn-lt"/>
                <a:cs typeface="Times New Roman"/>
              </a:rPr>
              <a:t> </a:t>
            </a:r>
            <a:r>
              <a:rPr lang="en-US" sz="1100" dirty="0">
                <a:latin typeface="+mn-lt"/>
                <a:cs typeface="Times New Roman"/>
              </a:rPr>
              <a:t>(Figure</a:t>
            </a:r>
            <a:r>
              <a:rPr lang="en-US" sz="1100" spc="-3" dirty="0">
                <a:latin typeface="+mn-lt"/>
                <a:cs typeface="Times New Roman"/>
              </a:rPr>
              <a:t> </a:t>
            </a:r>
            <a:r>
              <a:rPr lang="en-US" sz="1100" dirty="0">
                <a:latin typeface="+mn-lt"/>
                <a:cs typeface="Times New Roman"/>
              </a:rPr>
              <a:t>5).</a:t>
            </a:r>
            <a:r>
              <a:rPr lang="en-US" sz="1100" spc="-10" dirty="0">
                <a:latin typeface="+mn-lt"/>
                <a:cs typeface="Times New Roman"/>
              </a:rPr>
              <a:t> </a:t>
            </a:r>
            <a:r>
              <a:rPr lang="en-US" sz="1100" dirty="0">
                <a:latin typeface="+mn-lt"/>
                <a:cs typeface="Times New Roman"/>
              </a:rPr>
              <a:t>They</a:t>
            </a:r>
            <a:r>
              <a:rPr lang="en-US" sz="1100" spc="-3" dirty="0">
                <a:latin typeface="+mn-lt"/>
                <a:cs typeface="Times New Roman"/>
              </a:rPr>
              <a:t> </a:t>
            </a:r>
            <a:r>
              <a:rPr lang="en-US" sz="1100" dirty="0">
                <a:latin typeface="+mn-lt"/>
                <a:cs typeface="Times New Roman"/>
              </a:rPr>
              <a:t>also</a:t>
            </a:r>
            <a:r>
              <a:rPr lang="en-US" sz="1100" spc="-7" dirty="0">
                <a:latin typeface="+mn-lt"/>
                <a:cs typeface="Times New Roman"/>
              </a:rPr>
              <a:t> </a:t>
            </a:r>
            <a:r>
              <a:rPr lang="en-US" sz="1100" dirty="0">
                <a:latin typeface="+mn-lt"/>
                <a:cs typeface="Times New Roman"/>
              </a:rPr>
              <a:t>appear</a:t>
            </a:r>
            <a:r>
              <a:rPr lang="en-US" sz="1100" spc="-3" dirty="0">
                <a:latin typeface="+mn-lt"/>
                <a:cs typeface="Times New Roman"/>
              </a:rPr>
              <a:t> </a:t>
            </a:r>
            <a:r>
              <a:rPr lang="en-US" sz="1100" dirty="0">
                <a:latin typeface="+mn-lt"/>
                <a:cs typeface="Times New Roman"/>
              </a:rPr>
              <a:t>to</a:t>
            </a:r>
            <a:r>
              <a:rPr lang="en-US" sz="1100" spc="-10" dirty="0">
                <a:latin typeface="+mn-lt"/>
                <a:cs typeface="Times New Roman"/>
              </a:rPr>
              <a:t> </a:t>
            </a:r>
            <a:r>
              <a:rPr lang="en-US" sz="1100" dirty="0">
                <a:latin typeface="+mn-lt"/>
                <a:cs typeface="Times New Roman"/>
              </a:rPr>
              <a:t>coincide</a:t>
            </a:r>
            <a:r>
              <a:rPr lang="en-US" sz="1100" spc="-3" dirty="0">
                <a:latin typeface="+mn-lt"/>
                <a:cs typeface="Times New Roman"/>
              </a:rPr>
              <a:t> </a:t>
            </a:r>
            <a:r>
              <a:rPr lang="en-US" sz="1100" spc="-14" dirty="0">
                <a:latin typeface="+mn-lt"/>
                <a:cs typeface="Times New Roman"/>
              </a:rPr>
              <a:t>with </a:t>
            </a:r>
            <a:r>
              <a:rPr lang="en-US" sz="1100" dirty="0">
                <a:latin typeface="+mn-lt"/>
                <a:cs typeface="Times New Roman"/>
              </a:rPr>
              <a:t>the</a:t>
            </a:r>
            <a:r>
              <a:rPr lang="en-US" sz="1100" spc="-14" dirty="0">
                <a:latin typeface="+mn-lt"/>
                <a:cs typeface="Times New Roman"/>
              </a:rPr>
              <a:t> </a:t>
            </a:r>
            <a:r>
              <a:rPr lang="en-US" sz="1100" dirty="0">
                <a:latin typeface="+mn-lt"/>
                <a:cs typeface="Times New Roman"/>
              </a:rPr>
              <a:t>period</a:t>
            </a:r>
            <a:r>
              <a:rPr lang="en-US" sz="1100" spc="-7" dirty="0">
                <a:latin typeface="+mn-lt"/>
                <a:cs typeface="Times New Roman"/>
              </a:rPr>
              <a:t> </a:t>
            </a:r>
            <a:r>
              <a:rPr lang="en-US" sz="1100" dirty="0">
                <a:latin typeface="+mn-lt"/>
                <a:cs typeface="Times New Roman"/>
              </a:rPr>
              <a:t>when</a:t>
            </a:r>
            <a:r>
              <a:rPr lang="en-US" sz="1100" spc="-3" dirty="0">
                <a:latin typeface="+mn-lt"/>
                <a:cs typeface="Times New Roman"/>
              </a:rPr>
              <a:t> </a:t>
            </a:r>
            <a:r>
              <a:rPr lang="en-US" sz="1100" dirty="0">
                <a:latin typeface="+mn-lt"/>
                <a:cs typeface="Times New Roman"/>
              </a:rPr>
              <a:t>Medicaid/CHIP,</a:t>
            </a:r>
            <a:r>
              <a:rPr lang="en-US" sz="1100" spc="-7" dirty="0">
                <a:latin typeface="+mn-lt"/>
                <a:cs typeface="Times New Roman"/>
              </a:rPr>
              <a:t> </a:t>
            </a:r>
            <a:r>
              <a:rPr lang="en-US" sz="1100" dirty="0">
                <a:latin typeface="+mn-lt"/>
                <a:cs typeface="Times New Roman"/>
              </a:rPr>
              <a:t>which</a:t>
            </a:r>
            <a:r>
              <a:rPr lang="en-US" sz="1100" spc="-7" dirty="0">
                <a:latin typeface="+mn-lt"/>
                <a:cs typeface="Times New Roman"/>
              </a:rPr>
              <a:t> </a:t>
            </a:r>
            <a:r>
              <a:rPr lang="en-US" sz="1100" dirty="0">
                <a:latin typeface="+mn-lt"/>
                <a:cs typeface="Times New Roman"/>
              </a:rPr>
              <a:t>includes</a:t>
            </a:r>
            <a:r>
              <a:rPr lang="en-US" sz="1100" spc="-7" dirty="0">
                <a:latin typeface="+mn-lt"/>
                <a:cs typeface="Times New Roman"/>
              </a:rPr>
              <a:t> </a:t>
            </a:r>
            <a:r>
              <a:rPr lang="en-US" sz="1100" dirty="0">
                <a:latin typeface="+mn-lt"/>
                <a:cs typeface="Times New Roman"/>
              </a:rPr>
              <a:t>a</a:t>
            </a:r>
            <a:r>
              <a:rPr lang="en-US" sz="1100" spc="-7" dirty="0">
                <a:latin typeface="+mn-lt"/>
                <a:cs typeface="Times New Roman"/>
              </a:rPr>
              <a:t> </a:t>
            </a:r>
            <a:r>
              <a:rPr lang="en-US" sz="1100" dirty="0">
                <a:latin typeface="+mn-lt"/>
                <a:cs typeface="Times New Roman"/>
              </a:rPr>
              <a:t>dental</a:t>
            </a:r>
            <a:r>
              <a:rPr lang="en-US" sz="1100" spc="-7" dirty="0">
                <a:latin typeface="+mn-lt"/>
                <a:cs typeface="Times New Roman"/>
              </a:rPr>
              <a:t> </a:t>
            </a:r>
            <a:r>
              <a:rPr lang="en-US" sz="1100" dirty="0">
                <a:latin typeface="+mn-lt"/>
                <a:cs typeface="Times New Roman"/>
              </a:rPr>
              <a:t>benefit,</a:t>
            </a:r>
            <a:r>
              <a:rPr lang="en-US" sz="1100" spc="-3" dirty="0">
                <a:latin typeface="+mn-lt"/>
                <a:cs typeface="Times New Roman"/>
              </a:rPr>
              <a:t> </a:t>
            </a:r>
            <a:r>
              <a:rPr lang="en-US" sz="1100" dirty="0">
                <a:latin typeface="+mn-lt"/>
                <a:cs typeface="Times New Roman"/>
              </a:rPr>
              <a:t>expanded</a:t>
            </a:r>
            <a:r>
              <a:rPr lang="en-US" sz="1100" spc="-7" dirty="0">
                <a:latin typeface="+mn-lt"/>
                <a:cs typeface="Times New Roman"/>
              </a:rPr>
              <a:t> </a:t>
            </a:r>
            <a:r>
              <a:rPr lang="en-US" sz="1100" dirty="0">
                <a:latin typeface="+mn-lt"/>
                <a:cs typeface="Times New Roman"/>
              </a:rPr>
              <a:t>coverage</a:t>
            </a:r>
            <a:r>
              <a:rPr lang="en-US" sz="1100" spc="-7" dirty="0">
                <a:latin typeface="+mn-lt"/>
                <a:cs typeface="Times New Roman"/>
              </a:rPr>
              <a:t> </a:t>
            </a:r>
            <a:r>
              <a:rPr lang="en-US" sz="1100" spc="-17" dirty="0">
                <a:latin typeface="+mn-lt"/>
                <a:cs typeface="Times New Roman"/>
              </a:rPr>
              <a:t>for </a:t>
            </a:r>
            <a:r>
              <a:rPr lang="en-US" sz="1100" dirty="0">
                <a:latin typeface="+mn-lt"/>
                <a:cs typeface="Times New Roman"/>
              </a:rPr>
              <a:t>children,</a:t>
            </a:r>
            <a:r>
              <a:rPr lang="en-US" sz="1100" spc="-7" dirty="0">
                <a:latin typeface="+mn-lt"/>
                <a:cs typeface="Times New Roman"/>
              </a:rPr>
              <a:t> </a:t>
            </a:r>
            <a:r>
              <a:rPr lang="en-US" sz="1100" dirty="0">
                <a:latin typeface="+mn-lt"/>
                <a:cs typeface="Times New Roman"/>
              </a:rPr>
              <a:t>but</a:t>
            </a:r>
            <a:r>
              <a:rPr lang="en-US" sz="1100" spc="-7" dirty="0">
                <a:latin typeface="+mn-lt"/>
                <a:cs typeface="Times New Roman"/>
              </a:rPr>
              <a:t> </a:t>
            </a:r>
            <a:r>
              <a:rPr lang="en-US" sz="1100" dirty="0">
                <a:latin typeface="+mn-lt"/>
                <a:cs typeface="Times New Roman"/>
              </a:rPr>
              <a:t>not</a:t>
            </a:r>
            <a:r>
              <a:rPr lang="en-US" sz="1100" spc="-3" dirty="0">
                <a:latin typeface="+mn-lt"/>
                <a:cs typeface="Times New Roman"/>
              </a:rPr>
              <a:t> </a:t>
            </a:r>
            <a:r>
              <a:rPr lang="en-US" sz="1100" dirty="0">
                <a:latin typeface="+mn-lt"/>
                <a:cs typeface="Times New Roman"/>
              </a:rPr>
              <a:t>with</a:t>
            </a:r>
            <a:r>
              <a:rPr lang="en-US" sz="1100" spc="-3" dirty="0">
                <a:latin typeface="+mn-lt"/>
                <a:cs typeface="Times New Roman"/>
              </a:rPr>
              <a:t> </a:t>
            </a:r>
            <a:r>
              <a:rPr lang="en-US" sz="1100" dirty="0">
                <a:latin typeface="+mn-lt"/>
                <a:cs typeface="Times New Roman"/>
              </a:rPr>
              <a:t>the</a:t>
            </a:r>
            <a:r>
              <a:rPr lang="en-US" sz="1100" spc="-7" dirty="0">
                <a:latin typeface="+mn-lt"/>
                <a:cs typeface="Times New Roman"/>
              </a:rPr>
              <a:t> </a:t>
            </a:r>
            <a:r>
              <a:rPr lang="en-US" sz="1100" dirty="0">
                <a:latin typeface="+mn-lt"/>
                <a:cs typeface="Times New Roman"/>
              </a:rPr>
              <a:t>ACA’s</a:t>
            </a:r>
            <a:r>
              <a:rPr lang="en-US" sz="1100" spc="-3" dirty="0">
                <a:latin typeface="+mn-lt"/>
                <a:cs typeface="Times New Roman"/>
              </a:rPr>
              <a:t> </a:t>
            </a:r>
            <a:r>
              <a:rPr lang="en-US" sz="1100" dirty="0">
                <a:latin typeface="+mn-lt"/>
                <a:cs typeface="Times New Roman"/>
              </a:rPr>
              <a:t>health</a:t>
            </a:r>
            <a:r>
              <a:rPr lang="en-US" sz="1100" spc="-3" dirty="0">
                <a:latin typeface="+mn-lt"/>
                <a:cs typeface="Times New Roman"/>
              </a:rPr>
              <a:t> </a:t>
            </a:r>
            <a:r>
              <a:rPr lang="en-US" sz="1100" dirty="0">
                <a:latin typeface="+mn-lt"/>
                <a:cs typeface="Times New Roman"/>
              </a:rPr>
              <a:t>insurance</a:t>
            </a:r>
            <a:r>
              <a:rPr lang="en-US" sz="1100" spc="-7" dirty="0">
                <a:latin typeface="+mn-lt"/>
                <a:cs typeface="Times New Roman"/>
              </a:rPr>
              <a:t> </a:t>
            </a:r>
            <a:r>
              <a:rPr lang="en-US" sz="1100" dirty="0">
                <a:latin typeface="+mn-lt"/>
                <a:cs typeface="Times New Roman"/>
              </a:rPr>
              <a:t>expansion</a:t>
            </a:r>
            <a:r>
              <a:rPr lang="en-US" sz="1100" spc="-3" dirty="0">
                <a:latin typeface="+mn-lt"/>
                <a:cs typeface="Times New Roman"/>
              </a:rPr>
              <a:t> </a:t>
            </a:r>
            <a:r>
              <a:rPr lang="en-US" sz="1100" dirty="0">
                <a:latin typeface="+mn-lt"/>
                <a:cs typeface="Times New Roman"/>
              </a:rPr>
              <a:t>for</a:t>
            </a:r>
            <a:r>
              <a:rPr lang="en-US" sz="1100" spc="-3" dirty="0">
                <a:latin typeface="+mn-lt"/>
                <a:cs typeface="Times New Roman"/>
              </a:rPr>
              <a:t> </a:t>
            </a:r>
            <a:r>
              <a:rPr lang="en-US" sz="1100" dirty="0">
                <a:latin typeface="+mn-lt"/>
                <a:cs typeface="Times New Roman"/>
              </a:rPr>
              <a:t>adults</a:t>
            </a:r>
            <a:r>
              <a:rPr lang="en-US" sz="1100" spc="-3" dirty="0">
                <a:latin typeface="+mn-lt"/>
                <a:cs typeface="Times New Roman"/>
              </a:rPr>
              <a:t> </a:t>
            </a:r>
            <a:r>
              <a:rPr lang="en-US" sz="1100" dirty="0">
                <a:latin typeface="+mn-lt"/>
                <a:cs typeface="Times New Roman"/>
              </a:rPr>
              <a:t>(Figure</a:t>
            </a:r>
            <a:r>
              <a:rPr lang="en-US" sz="1100" spc="-3" dirty="0">
                <a:latin typeface="+mn-lt"/>
                <a:cs typeface="Times New Roman"/>
              </a:rPr>
              <a:t> </a:t>
            </a:r>
            <a:r>
              <a:rPr lang="en-US" sz="1100" spc="-17" dirty="0">
                <a:latin typeface="+mn-lt"/>
                <a:cs typeface="Times New Roman"/>
              </a:rPr>
              <a:t>6).</a:t>
            </a:r>
          </a:p>
          <a:p>
            <a:pPr marL="182880" marR="52386" indent="-182880"/>
            <a:r>
              <a:rPr lang="en-US" sz="1100" dirty="0">
                <a:latin typeface="+mn-lt"/>
                <a:cs typeface="Times New Roman"/>
              </a:rPr>
              <a:t>Figures</a:t>
            </a:r>
            <a:r>
              <a:rPr lang="en-US" sz="1100" spc="-14" dirty="0">
                <a:latin typeface="+mn-lt"/>
                <a:cs typeface="Times New Roman"/>
              </a:rPr>
              <a:t> </a:t>
            </a:r>
            <a:r>
              <a:rPr lang="en-US" sz="1100" dirty="0">
                <a:latin typeface="+mn-lt"/>
                <a:cs typeface="Times New Roman"/>
              </a:rPr>
              <a:t>7</a:t>
            </a:r>
            <a:r>
              <a:rPr lang="en-US" sz="1100" spc="-3" dirty="0">
                <a:latin typeface="+mn-lt"/>
                <a:cs typeface="Times New Roman"/>
              </a:rPr>
              <a:t> </a:t>
            </a:r>
            <a:r>
              <a:rPr lang="en-US" sz="1100" dirty="0">
                <a:latin typeface="+mn-lt"/>
                <a:cs typeface="Times New Roman"/>
              </a:rPr>
              <a:t>to</a:t>
            </a:r>
            <a:r>
              <a:rPr lang="en-US" sz="1100" spc="-10" dirty="0">
                <a:latin typeface="+mn-lt"/>
                <a:cs typeface="Times New Roman"/>
              </a:rPr>
              <a:t> </a:t>
            </a:r>
            <a:r>
              <a:rPr lang="en-US" sz="1100" dirty="0">
                <a:latin typeface="+mn-lt"/>
                <a:cs typeface="Times New Roman"/>
              </a:rPr>
              <a:t>11</a:t>
            </a:r>
            <a:r>
              <a:rPr lang="en-US" sz="1100" spc="-3" dirty="0">
                <a:latin typeface="+mn-lt"/>
                <a:cs typeface="Times New Roman"/>
              </a:rPr>
              <a:t> </a:t>
            </a:r>
            <a:r>
              <a:rPr lang="en-US" sz="1100" dirty="0">
                <a:latin typeface="+mn-lt"/>
                <a:cs typeface="Times New Roman"/>
              </a:rPr>
              <a:t>reinforce</a:t>
            </a:r>
            <a:r>
              <a:rPr lang="en-US" sz="1100" spc="-7"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concept</a:t>
            </a:r>
            <a:r>
              <a:rPr lang="en-US" sz="1100" spc="-3" dirty="0">
                <a:latin typeface="+mn-lt"/>
                <a:cs typeface="Times New Roman"/>
              </a:rPr>
              <a:t> </a:t>
            </a:r>
            <a:r>
              <a:rPr lang="en-US" sz="1100" dirty="0">
                <a:latin typeface="+mn-lt"/>
                <a:cs typeface="Times New Roman"/>
              </a:rPr>
              <a:t>that</a:t>
            </a:r>
            <a:r>
              <a:rPr lang="en-US" sz="1100" spc="-7" dirty="0">
                <a:latin typeface="+mn-lt"/>
                <a:cs typeface="Times New Roman"/>
              </a:rPr>
              <a:t> </a:t>
            </a:r>
            <a:r>
              <a:rPr lang="en-US" sz="1100" dirty="0">
                <a:latin typeface="+mn-lt"/>
                <a:cs typeface="Times New Roman"/>
              </a:rPr>
              <a:t>inclusion</a:t>
            </a:r>
            <a:r>
              <a:rPr lang="en-US" sz="1100" spc="-3"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dental</a:t>
            </a:r>
            <a:r>
              <a:rPr lang="en-US" sz="1100" spc="-3" dirty="0">
                <a:latin typeface="+mn-lt"/>
                <a:cs typeface="Times New Roman"/>
              </a:rPr>
              <a:t> </a:t>
            </a:r>
            <a:r>
              <a:rPr lang="en-US" sz="1100" dirty="0">
                <a:latin typeface="+mn-lt"/>
                <a:cs typeface="Times New Roman"/>
              </a:rPr>
              <a:t>coverage</a:t>
            </a:r>
            <a:r>
              <a:rPr lang="en-US" sz="1100" spc="-7" dirty="0">
                <a:latin typeface="+mn-lt"/>
                <a:cs typeface="Times New Roman"/>
              </a:rPr>
              <a:t> </a:t>
            </a:r>
            <a:r>
              <a:rPr lang="en-US" sz="1100" dirty="0">
                <a:latin typeface="+mn-lt"/>
                <a:cs typeface="Times New Roman"/>
              </a:rPr>
              <a:t>in</a:t>
            </a:r>
            <a:r>
              <a:rPr lang="en-US" sz="1100" spc="-10" dirty="0">
                <a:latin typeface="+mn-lt"/>
                <a:cs typeface="Times New Roman"/>
              </a:rPr>
              <a:t> </a:t>
            </a:r>
            <a:r>
              <a:rPr lang="en-US" sz="1100" dirty="0">
                <a:latin typeface="+mn-lt"/>
                <a:cs typeface="Times New Roman"/>
              </a:rPr>
              <a:t>Medicaid/CHIP</a:t>
            </a:r>
            <a:r>
              <a:rPr lang="en-US" sz="1100" spc="-7" dirty="0">
                <a:latin typeface="+mn-lt"/>
                <a:cs typeface="Times New Roman"/>
              </a:rPr>
              <a:t> </a:t>
            </a:r>
            <a:r>
              <a:rPr lang="en-US" sz="1100" spc="-17" dirty="0">
                <a:latin typeface="+mn-lt"/>
                <a:cs typeface="Times New Roman"/>
              </a:rPr>
              <a:t>was </a:t>
            </a:r>
            <a:r>
              <a:rPr lang="en-US" sz="1100" dirty="0">
                <a:latin typeface="+mn-lt"/>
                <a:cs typeface="Times New Roman"/>
              </a:rPr>
              <a:t>linked</a:t>
            </a:r>
            <a:r>
              <a:rPr lang="en-US" sz="1100" spc="-14"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improved</a:t>
            </a:r>
            <a:r>
              <a:rPr lang="en-US" sz="1100" spc="-3" dirty="0">
                <a:latin typeface="+mn-lt"/>
                <a:cs typeface="Times New Roman"/>
              </a:rPr>
              <a:t> </a:t>
            </a:r>
            <a:r>
              <a:rPr lang="en-US" sz="1100" dirty="0">
                <a:latin typeface="+mn-lt"/>
                <a:cs typeface="Times New Roman"/>
              </a:rPr>
              <a:t>oral</a:t>
            </a:r>
            <a:r>
              <a:rPr lang="en-US" sz="1100" spc="-7" dirty="0">
                <a:latin typeface="+mn-lt"/>
                <a:cs typeface="Times New Roman"/>
              </a:rPr>
              <a:t> </a:t>
            </a:r>
            <a:r>
              <a:rPr lang="en-US" sz="1100" dirty="0">
                <a:latin typeface="+mn-lt"/>
                <a:cs typeface="Times New Roman"/>
              </a:rPr>
              <a:t>health</a:t>
            </a:r>
            <a:r>
              <a:rPr lang="en-US" sz="1100" spc="-3" dirty="0">
                <a:latin typeface="+mn-lt"/>
                <a:cs typeface="Times New Roman"/>
              </a:rPr>
              <a:t> </a:t>
            </a:r>
            <a:r>
              <a:rPr lang="en-US" sz="1100" dirty="0">
                <a:latin typeface="+mn-lt"/>
                <a:cs typeface="Times New Roman"/>
              </a:rPr>
              <a:t>outcomes</a:t>
            </a:r>
            <a:r>
              <a:rPr lang="en-US" sz="1100" spc="-3" dirty="0">
                <a:latin typeface="+mn-lt"/>
                <a:cs typeface="Times New Roman"/>
              </a:rPr>
              <a:t> </a:t>
            </a:r>
            <a:r>
              <a:rPr lang="en-US" sz="1100" dirty="0">
                <a:latin typeface="+mn-lt"/>
                <a:cs typeface="Times New Roman"/>
              </a:rPr>
              <a:t>for</a:t>
            </a:r>
            <a:r>
              <a:rPr lang="en-US" sz="1100" spc="-3" dirty="0">
                <a:latin typeface="+mn-lt"/>
                <a:cs typeface="Times New Roman"/>
              </a:rPr>
              <a:t> </a:t>
            </a:r>
            <a:r>
              <a:rPr lang="en-US" sz="1100" dirty="0">
                <a:latin typeface="+mn-lt"/>
                <a:cs typeface="Times New Roman"/>
              </a:rPr>
              <a:t>children.</a:t>
            </a:r>
            <a:r>
              <a:rPr lang="en-US" sz="1100" spc="-3" dirty="0">
                <a:latin typeface="+mn-lt"/>
                <a:cs typeface="Times New Roman"/>
              </a:rPr>
              <a:t> </a:t>
            </a:r>
            <a:r>
              <a:rPr lang="en-US" sz="1100" dirty="0">
                <a:latin typeface="+mn-lt"/>
                <a:cs typeface="Times New Roman"/>
              </a:rPr>
              <a:t>They</a:t>
            </a:r>
            <a:r>
              <a:rPr lang="en-US" sz="1100" spc="-3" dirty="0">
                <a:latin typeface="+mn-lt"/>
                <a:cs typeface="Times New Roman"/>
              </a:rPr>
              <a:t> </a:t>
            </a:r>
            <a:r>
              <a:rPr lang="en-US" sz="1100" dirty="0">
                <a:latin typeface="+mn-lt"/>
                <a:cs typeface="Times New Roman"/>
              </a:rPr>
              <a:t>show</a:t>
            </a:r>
            <a:r>
              <a:rPr lang="en-US" sz="1100" spc="-7" dirty="0">
                <a:latin typeface="+mn-lt"/>
                <a:cs typeface="Times New Roman"/>
              </a:rPr>
              <a:t> </a:t>
            </a:r>
            <a:r>
              <a:rPr lang="en-US" sz="1100" dirty="0">
                <a:latin typeface="+mn-lt"/>
                <a:cs typeface="Times New Roman"/>
              </a:rPr>
              <a:t>that</a:t>
            </a:r>
            <a:r>
              <a:rPr lang="en-US" sz="1100" spc="-3" dirty="0">
                <a:latin typeface="+mn-lt"/>
                <a:cs typeface="Times New Roman"/>
              </a:rPr>
              <a:t> </a:t>
            </a:r>
            <a:r>
              <a:rPr lang="en-US" sz="1100" dirty="0">
                <a:latin typeface="+mn-lt"/>
                <a:cs typeface="Times New Roman"/>
              </a:rPr>
              <a:t>disparities</a:t>
            </a:r>
            <a:r>
              <a:rPr lang="en-US" sz="1100" spc="-7" dirty="0">
                <a:latin typeface="+mn-lt"/>
                <a:cs typeface="Times New Roman"/>
              </a:rPr>
              <a:t> </a:t>
            </a:r>
            <a:r>
              <a:rPr lang="en-US" sz="1100" dirty="0">
                <a:latin typeface="+mn-lt"/>
                <a:cs typeface="Times New Roman"/>
              </a:rPr>
              <a:t>for</a:t>
            </a:r>
            <a:r>
              <a:rPr lang="en-US" sz="1100" spc="-7" dirty="0">
                <a:latin typeface="+mn-lt"/>
                <a:cs typeface="Times New Roman"/>
              </a:rPr>
              <a:t> these </a:t>
            </a:r>
            <a:r>
              <a:rPr lang="en-US" sz="1100" dirty="0">
                <a:latin typeface="+mn-lt"/>
                <a:cs typeface="Times New Roman"/>
              </a:rPr>
              <a:t>outcomes</a:t>
            </a:r>
            <a:r>
              <a:rPr lang="en-US" sz="1100" spc="-3" dirty="0">
                <a:latin typeface="+mn-lt"/>
                <a:cs typeface="Times New Roman"/>
              </a:rPr>
              <a:t> </a:t>
            </a:r>
            <a:r>
              <a:rPr lang="en-US" sz="1100" dirty="0">
                <a:latin typeface="+mn-lt"/>
                <a:cs typeface="Times New Roman"/>
              </a:rPr>
              <a:t>narrowed</a:t>
            </a:r>
            <a:r>
              <a:rPr lang="en-US" sz="1100" spc="-3" dirty="0">
                <a:latin typeface="+mn-lt"/>
                <a:cs typeface="Times New Roman"/>
              </a:rPr>
              <a:t> </a:t>
            </a:r>
            <a:r>
              <a:rPr lang="en-US" sz="1100" dirty="0">
                <a:latin typeface="+mn-lt"/>
                <a:cs typeface="Times New Roman"/>
              </a:rPr>
              <a:t>significantly</a:t>
            </a:r>
            <a:r>
              <a:rPr lang="en-US" sz="1100" spc="-7" dirty="0">
                <a:latin typeface="+mn-lt"/>
                <a:cs typeface="Times New Roman"/>
              </a:rPr>
              <a:t> </a:t>
            </a:r>
            <a:r>
              <a:rPr lang="en-US" sz="1100" dirty="0">
                <a:latin typeface="+mn-lt"/>
                <a:cs typeface="Times New Roman"/>
              </a:rPr>
              <a:t>for</a:t>
            </a:r>
            <a:r>
              <a:rPr lang="en-US" sz="1100" spc="-7" dirty="0">
                <a:latin typeface="+mn-lt"/>
                <a:cs typeface="Times New Roman"/>
              </a:rPr>
              <a:t> </a:t>
            </a:r>
            <a:r>
              <a:rPr lang="en-US" sz="1100" dirty="0">
                <a:latin typeface="+mn-lt"/>
                <a:cs typeface="Times New Roman"/>
              </a:rPr>
              <a:t>children</a:t>
            </a:r>
            <a:r>
              <a:rPr lang="en-US" sz="1100" spc="-3" dirty="0">
                <a:latin typeface="+mn-lt"/>
                <a:cs typeface="Times New Roman"/>
              </a:rPr>
              <a:t> </a:t>
            </a:r>
            <a:r>
              <a:rPr lang="en-US" sz="1100" dirty="0">
                <a:latin typeface="+mn-lt"/>
                <a:cs typeface="Times New Roman"/>
              </a:rPr>
              <a:t>in</a:t>
            </a:r>
            <a:r>
              <a:rPr lang="en-US" sz="1100" spc="-7" dirty="0">
                <a:latin typeface="+mn-lt"/>
                <a:cs typeface="Times New Roman"/>
              </a:rPr>
              <a:t> low-</a:t>
            </a:r>
            <a:r>
              <a:rPr lang="en-US" sz="1100" dirty="0">
                <a:latin typeface="+mn-lt"/>
                <a:cs typeface="Times New Roman"/>
              </a:rPr>
              <a:t>income</a:t>
            </a:r>
            <a:r>
              <a:rPr lang="en-US" sz="1100" spc="-7" dirty="0">
                <a:latin typeface="+mn-lt"/>
                <a:cs typeface="Times New Roman"/>
              </a:rPr>
              <a:t> </a:t>
            </a:r>
            <a:r>
              <a:rPr lang="en-US" sz="1100" dirty="0">
                <a:latin typeface="+mn-lt"/>
                <a:cs typeface="Times New Roman"/>
              </a:rPr>
              <a:t>households</a:t>
            </a:r>
            <a:r>
              <a:rPr lang="en-US" sz="1100" spc="-7" dirty="0">
                <a:latin typeface="+mn-lt"/>
                <a:cs typeface="Times New Roman"/>
              </a:rPr>
              <a:t> </a:t>
            </a:r>
            <a:r>
              <a:rPr lang="en-US" sz="1100" dirty="0">
                <a:latin typeface="+mn-lt"/>
                <a:cs typeface="Times New Roman"/>
              </a:rPr>
              <a:t>and for</a:t>
            </a:r>
            <a:r>
              <a:rPr lang="en-US" sz="1100" spc="-3" dirty="0">
                <a:latin typeface="+mn-lt"/>
                <a:cs typeface="Times New Roman"/>
              </a:rPr>
              <a:t> </a:t>
            </a:r>
            <a:r>
              <a:rPr lang="en-US" sz="1100" dirty="0">
                <a:latin typeface="+mn-lt"/>
                <a:cs typeface="Times New Roman"/>
              </a:rPr>
              <a:t>children</a:t>
            </a:r>
            <a:r>
              <a:rPr lang="en-US" sz="1100" spc="-3" dirty="0">
                <a:latin typeface="+mn-lt"/>
                <a:cs typeface="Times New Roman"/>
              </a:rPr>
              <a:t> </a:t>
            </a:r>
            <a:r>
              <a:rPr lang="en-US" sz="1100" dirty="0">
                <a:latin typeface="+mn-lt"/>
                <a:cs typeface="Times New Roman"/>
              </a:rPr>
              <a:t>in </a:t>
            </a:r>
            <a:r>
              <a:rPr lang="en-US" sz="1100" spc="-7" dirty="0">
                <a:latin typeface="+mn-lt"/>
                <a:cs typeface="Times New Roman"/>
              </a:rPr>
              <a:t>racial </a:t>
            </a:r>
            <a:r>
              <a:rPr lang="en-US" sz="1100" dirty="0">
                <a:latin typeface="+mn-lt"/>
                <a:cs typeface="Times New Roman"/>
              </a:rPr>
              <a:t>and</a:t>
            </a:r>
            <a:r>
              <a:rPr lang="en-US" sz="1100" spc="-14" dirty="0">
                <a:latin typeface="+mn-lt"/>
                <a:cs typeface="Times New Roman"/>
              </a:rPr>
              <a:t> </a:t>
            </a:r>
            <a:r>
              <a:rPr lang="en-US" sz="1100" dirty="0">
                <a:latin typeface="+mn-lt"/>
                <a:cs typeface="Times New Roman"/>
              </a:rPr>
              <a:t>ethnic</a:t>
            </a:r>
            <a:r>
              <a:rPr lang="en-US" sz="1100" spc="-7" dirty="0">
                <a:latin typeface="+mn-lt"/>
                <a:cs typeface="Times New Roman"/>
              </a:rPr>
              <a:t> </a:t>
            </a:r>
            <a:r>
              <a:rPr lang="en-US" sz="1100" dirty="0">
                <a:latin typeface="+mn-lt"/>
                <a:cs typeface="Times New Roman"/>
              </a:rPr>
              <a:t>minority</a:t>
            </a:r>
            <a:r>
              <a:rPr lang="en-US" sz="1100" spc="-3" dirty="0">
                <a:latin typeface="+mn-lt"/>
                <a:cs typeface="Times New Roman"/>
              </a:rPr>
              <a:t> </a:t>
            </a:r>
            <a:r>
              <a:rPr lang="en-US" sz="1100" dirty="0">
                <a:latin typeface="+mn-lt"/>
                <a:cs typeface="Times New Roman"/>
              </a:rPr>
              <a:t>groups</a:t>
            </a:r>
            <a:r>
              <a:rPr lang="en-US" sz="1100" spc="-3" dirty="0">
                <a:latin typeface="+mn-lt"/>
                <a:cs typeface="Times New Roman"/>
              </a:rPr>
              <a:t> </a:t>
            </a:r>
            <a:r>
              <a:rPr lang="en-US" sz="1100" dirty="0">
                <a:latin typeface="+mn-lt"/>
                <a:cs typeface="Times New Roman"/>
              </a:rPr>
              <a:t>between</a:t>
            </a:r>
            <a:r>
              <a:rPr lang="en-US" sz="1100" spc="-10" dirty="0">
                <a:latin typeface="+mn-lt"/>
                <a:cs typeface="Times New Roman"/>
              </a:rPr>
              <a:t> </a:t>
            </a:r>
            <a:r>
              <a:rPr lang="en-US" sz="1100" dirty="0">
                <a:latin typeface="+mn-lt"/>
                <a:cs typeface="Times New Roman"/>
              </a:rPr>
              <a:t>2002</a:t>
            </a:r>
            <a:r>
              <a:rPr lang="en-US" sz="1100" spc="-3" dirty="0">
                <a:latin typeface="+mn-lt"/>
                <a:cs typeface="Times New Roman"/>
              </a:rPr>
              <a:t> </a:t>
            </a:r>
            <a:r>
              <a:rPr lang="en-US" sz="1100" dirty="0">
                <a:latin typeface="+mn-lt"/>
                <a:cs typeface="Times New Roman"/>
              </a:rPr>
              <a:t>and</a:t>
            </a:r>
            <a:r>
              <a:rPr lang="en-US" sz="1100" spc="-3" dirty="0">
                <a:latin typeface="+mn-lt"/>
                <a:cs typeface="Times New Roman"/>
              </a:rPr>
              <a:t> </a:t>
            </a:r>
            <a:r>
              <a:rPr lang="en-US" sz="1100" dirty="0">
                <a:latin typeface="+mn-lt"/>
                <a:cs typeface="Times New Roman"/>
              </a:rPr>
              <a:t>2019.</a:t>
            </a:r>
            <a:r>
              <a:rPr lang="en-US" sz="1100" spc="-3" dirty="0">
                <a:latin typeface="+mn-lt"/>
                <a:cs typeface="Times New Roman"/>
              </a:rPr>
              <a:t> </a:t>
            </a:r>
            <a:r>
              <a:rPr lang="en-US" sz="1100" dirty="0">
                <a:latin typeface="+mn-lt"/>
                <a:cs typeface="Times New Roman"/>
              </a:rPr>
              <a:t>In</a:t>
            </a:r>
            <a:r>
              <a:rPr lang="en-US" sz="1100" spc="-3" dirty="0">
                <a:latin typeface="+mn-lt"/>
                <a:cs typeface="Times New Roman"/>
              </a:rPr>
              <a:t> </a:t>
            </a:r>
            <a:r>
              <a:rPr lang="en-US" sz="1100" dirty="0">
                <a:latin typeface="+mn-lt"/>
                <a:cs typeface="Times New Roman"/>
              </a:rPr>
              <a:t>contrast,</a:t>
            </a:r>
            <a:r>
              <a:rPr lang="en-US" sz="1100" spc="-10" dirty="0">
                <a:latin typeface="+mn-lt"/>
                <a:cs typeface="Times New Roman"/>
              </a:rPr>
              <a:t> </a:t>
            </a:r>
            <a:r>
              <a:rPr lang="en-US" sz="1100" dirty="0">
                <a:latin typeface="+mn-lt"/>
                <a:cs typeface="Times New Roman"/>
              </a:rPr>
              <a:t>improvement</a:t>
            </a:r>
            <a:r>
              <a:rPr lang="en-US" sz="1100" spc="-7" dirty="0">
                <a:latin typeface="+mn-lt"/>
                <a:cs typeface="Times New Roman"/>
              </a:rPr>
              <a:t> </a:t>
            </a:r>
            <a:r>
              <a:rPr lang="en-US" sz="1100" dirty="0">
                <a:latin typeface="+mn-lt"/>
                <a:cs typeface="Times New Roman"/>
              </a:rPr>
              <a:t>in</a:t>
            </a:r>
            <a:r>
              <a:rPr lang="en-US" sz="1100" spc="-3" dirty="0">
                <a:latin typeface="+mn-lt"/>
                <a:cs typeface="Times New Roman"/>
              </a:rPr>
              <a:t> </a:t>
            </a:r>
            <a:r>
              <a:rPr lang="en-US" sz="1100" dirty="0">
                <a:latin typeface="+mn-lt"/>
                <a:cs typeface="Times New Roman"/>
              </a:rPr>
              <a:t>disparities</a:t>
            </a:r>
            <a:r>
              <a:rPr lang="en-US" sz="1100" spc="-7" dirty="0">
                <a:latin typeface="+mn-lt"/>
                <a:cs typeface="Times New Roman"/>
              </a:rPr>
              <a:t> </a:t>
            </a:r>
            <a:r>
              <a:rPr lang="en-US" sz="1100" spc="-17" dirty="0">
                <a:latin typeface="+mn-lt"/>
                <a:cs typeface="Times New Roman"/>
              </a:rPr>
              <a:t>for </a:t>
            </a:r>
            <a:r>
              <a:rPr lang="en-US" sz="1100" dirty="0">
                <a:latin typeface="+mn-lt"/>
                <a:cs typeface="Times New Roman"/>
              </a:rPr>
              <a:t>these</a:t>
            </a:r>
            <a:r>
              <a:rPr lang="en-US" sz="1100" spc="-14" dirty="0">
                <a:latin typeface="+mn-lt"/>
                <a:cs typeface="Times New Roman"/>
              </a:rPr>
              <a:t> </a:t>
            </a:r>
            <a:r>
              <a:rPr lang="en-US" sz="1100" dirty="0">
                <a:latin typeface="+mn-lt"/>
                <a:cs typeface="Times New Roman"/>
              </a:rPr>
              <a:t>outcomes</a:t>
            </a:r>
            <a:r>
              <a:rPr lang="en-US" sz="1100" spc="-3" dirty="0">
                <a:latin typeface="+mn-lt"/>
                <a:cs typeface="Times New Roman"/>
              </a:rPr>
              <a:t> </a:t>
            </a:r>
            <a:r>
              <a:rPr lang="en-US" sz="1100" dirty="0">
                <a:latin typeface="+mn-lt"/>
                <a:cs typeface="Times New Roman"/>
              </a:rPr>
              <a:t>among</a:t>
            </a:r>
            <a:r>
              <a:rPr lang="en-US" sz="1100" spc="-7" dirty="0">
                <a:latin typeface="+mn-lt"/>
                <a:cs typeface="Times New Roman"/>
              </a:rPr>
              <a:t> </a:t>
            </a:r>
            <a:r>
              <a:rPr lang="en-US" sz="1100" dirty="0">
                <a:latin typeface="+mn-lt"/>
                <a:cs typeface="Times New Roman"/>
              </a:rPr>
              <a:t>adults</a:t>
            </a:r>
            <a:r>
              <a:rPr lang="en-US" sz="1100" spc="-7" dirty="0">
                <a:latin typeface="+mn-lt"/>
                <a:cs typeface="Times New Roman"/>
              </a:rPr>
              <a:t> </a:t>
            </a:r>
            <a:r>
              <a:rPr lang="en-US" sz="1100" dirty="0">
                <a:latin typeface="+mn-lt"/>
                <a:cs typeface="Times New Roman"/>
              </a:rPr>
              <a:t>was</a:t>
            </a:r>
            <a:r>
              <a:rPr lang="en-US" sz="1100" spc="-3" dirty="0">
                <a:latin typeface="+mn-lt"/>
                <a:cs typeface="Times New Roman"/>
              </a:rPr>
              <a:t> </a:t>
            </a:r>
            <a:r>
              <a:rPr lang="en-US" sz="1100" dirty="0">
                <a:latin typeface="+mn-lt"/>
                <a:cs typeface="Times New Roman"/>
              </a:rPr>
              <a:t>more</a:t>
            </a:r>
            <a:r>
              <a:rPr lang="en-US" sz="1100" spc="-7" dirty="0">
                <a:latin typeface="+mn-lt"/>
                <a:cs typeface="Times New Roman"/>
              </a:rPr>
              <a:t> modest.</a:t>
            </a:r>
          </a:p>
          <a:p>
            <a:pPr marL="182880" marR="52386" indent="-182880"/>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percentage</a:t>
            </a:r>
            <a:r>
              <a:rPr lang="en-US" sz="1100" spc="-3"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children</a:t>
            </a:r>
            <a:r>
              <a:rPr lang="en-US" sz="1100" spc="-3" dirty="0">
                <a:latin typeface="+mn-lt"/>
                <a:cs typeface="Times New Roman"/>
              </a:rPr>
              <a:t> </a:t>
            </a:r>
            <a:r>
              <a:rPr lang="en-US" sz="1100" dirty="0">
                <a:latin typeface="+mn-lt"/>
                <a:cs typeface="Times New Roman"/>
              </a:rPr>
              <a:t>ages</a:t>
            </a:r>
            <a:r>
              <a:rPr lang="en-US" sz="1100" spc="-3" dirty="0">
                <a:latin typeface="+mn-lt"/>
                <a:cs typeface="Times New Roman"/>
              </a:rPr>
              <a:t> </a:t>
            </a:r>
            <a:r>
              <a:rPr lang="en-US" sz="1100" spc="-7" dirty="0">
                <a:latin typeface="+mn-lt"/>
                <a:cs typeface="Times New Roman"/>
              </a:rPr>
              <a:t>2-</a:t>
            </a:r>
            <a:r>
              <a:rPr lang="en-US" sz="1100" dirty="0">
                <a:latin typeface="+mn-lt"/>
                <a:cs typeface="Times New Roman"/>
              </a:rPr>
              <a:t>17</a:t>
            </a:r>
            <a:r>
              <a:rPr lang="en-US" sz="1100" spc="-7" dirty="0">
                <a:latin typeface="+mn-lt"/>
                <a:cs typeface="Times New Roman"/>
              </a:rPr>
              <a:t> </a:t>
            </a:r>
            <a:r>
              <a:rPr lang="en-US" sz="1100" dirty="0">
                <a:latin typeface="+mn-lt"/>
                <a:cs typeface="Times New Roman"/>
              </a:rPr>
              <a:t>who</a:t>
            </a:r>
            <a:r>
              <a:rPr lang="en-US" sz="1100" spc="-3" dirty="0">
                <a:latin typeface="+mn-lt"/>
                <a:cs typeface="Times New Roman"/>
              </a:rPr>
              <a:t> </a:t>
            </a:r>
            <a:r>
              <a:rPr lang="en-US" sz="1100" dirty="0">
                <a:latin typeface="+mn-lt"/>
                <a:cs typeface="Times New Roman"/>
              </a:rPr>
              <a:t>had</a:t>
            </a:r>
            <a:r>
              <a:rPr lang="en-US" sz="1100" spc="-3" dirty="0">
                <a:latin typeface="+mn-lt"/>
                <a:cs typeface="Times New Roman"/>
              </a:rPr>
              <a:t> </a:t>
            </a:r>
            <a:r>
              <a:rPr lang="en-US" sz="1100" dirty="0">
                <a:latin typeface="+mn-lt"/>
                <a:cs typeface="Times New Roman"/>
              </a:rPr>
              <a:t>a</a:t>
            </a:r>
            <a:r>
              <a:rPr lang="en-US" sz="1100" spc="-3" dirty="0">
                <a:latin typeface="+mn-lt"/>
                <a:cs typeface="Times New Roman"/>
              </a:rPr>
              <a:t> </a:t>
            </a:r>
            <a:r>
              <a:rPr lang="en-US" sz="1100" dirty="0">
                <a:latin typeface="+mn-lt"/>
                <a:cs typeface="Times New Roman"/>
              </a:rPr>
              <a:t>dental</a:t>
            </a:r>
            <a:r>
              <a:rPr lang="en-US" sz="1100" spc="-3" dirty="0">
                <a:latin typeface="+mn-lt"/>
                <a:cs typeface="Times New Roman"/>
              </a:rPr>
              <a:t> </a:t>
            </a:r>
            <a:r>
              <a:rPr lang="en-US" sz="1100" dirty="0">
                <a:latin typeface="+mn-lt"/>
                <a:cs typeface="Times New Roman"/>
              </a:rPr>
              <a:t>visit in</a:t>
            </a:r>
            <a:r>
              <a:rPr lang="en-US" sz="1100" spc="-10"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calendar</a:t>
            </a:r>
            <a:r>
              <a:rPr lang="en-US" sz="1100" spc="-7" dirty="0">
                <a:latin typeface="+mn-lt"/>
                <a:cs typeface="Times New Roman"/>
              </a:rPr>
              <a:t> </a:t>
            </a:r>
            <a:r>
              <a:rPr lang="en-US" sz="1100" dirty="0">
                <a:latin typeface="+mn-lt"/>
                <a:cs typeface="Times New Roman"/>
              </a:rPr>
              <a:t>year</a:t>
            </a:r>
            <a:r>
              <a:rPr lang="en-US" sz="1100" spc="-3" dirty="0">
                <a:latin typeface="+mn-lt"/>
                <a:cs typeface="Times New Roman"/>
              </a:rPr>
              <a:t> </a:t>
            </a:r>
            <a:r>
              <a:rPr lang="en-US" sz="1100" dirty="0">
                <a:latin typeface="+mn-lt"/>
                <a:cs typeface="Times New Roman"/>
              </a:rPr>
              <a:t>increased </a:t>
            </a:r>
            <a:r>
              <a:rPr lang="en-US" sz="1100" spc="-17" dirty="0">
                <a:latin typeface="+mn-lt"/>
                <a:cs typeface="Times New Roman"/>
              </a:rPr>
              <a:t>by </a:t>
            </a:r>
            <a:r>
              <a:rPr lang="en-US" sz="1100" dirty="0">
                <a:latin typeface="+mn-lt"/>
                <a:cs typeface="Times New Roman"/>
              </a:rPr>
              <a:t>16.3%</a:t>
            </a:r>
            <a:r>
              <a:rPr lang="en-US" sz="1100" spc="-3" dirty="0">
                <a:latin typeface="+mn-lt"/>
                <a:cs typeface="Times New Roman"/>
              </a:rPr>
              <a:t> </a:t>
            </a:r>
            <a:r>
              <a:rPr lang="en-US" sz="1100" dirty="0">
                <a:latin typeface="+mn-lt"/>
                <a:cs typeface="Times New Roman"/>
              </a:rPr>
              <a:t>(from</a:t>
            </a:r>
            <a:r>
              <a:rPr lang="en-US" sz="1100" spc="-7" dirty="0">
                <a:latin typeface="+mn-lt"/>
                <a:cs typeface="Times New Roman"/>
              </a:rPr>
              <a:t> </a:t>
            </a:r>
            <a:r>
              <a:rPr lang="en-US" sz="1100" dirty="0">
                <a:latin typeface="+mn-lt"/>
                <a:cs typeface="Times New Roman"/>
              </a:rPr>
              <a:t>49.1%</a:t>
            </a:r>
            <a:r>
              <a:rPr lang="en-US" sz="1100" spc="-3" dirty="0">
                <a:latin typeface="+mn-lt"/>
                <a:cs typeface="Times New Roman"/>
              </a:rPr>
              <a:t> </a:t>
            </a:r>
            <a:r>
              <a:rPr lang="en-US" sz="1100" dirty="0">
                <a:latin typeface="+mn-lt"/>
                <a:cs typeface="Times New Roman"/>
              </a:rPr>
              <a:t>to 57.1%</a:t>
            </a:r>
            <a:r>
              <a:rPr lang="en-US" sz="1100" spc="-3"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population) between</a:t>
            </a:r>
            <a:r>
              <a:rPr lang="en-US" sz="1100" spc="-3" dirty="0">
                <a:latin typeface="+mn-lt"/>
                <a:cs typeface="Times New Roman"/>
              </a:rPr>
              <a:t> </a:t>
            </a:r>
            <a:r>
              <a:rPr lang="en-US" sz="1100" dirty="0">
                <a:latin typeface="+mn-lt"/>
                <a:cs typeface="Times New Roman"/>
              </a:rPr>
              <a:t>2002</a:t>
            </a:r>
            <a:r>
              <a:rPr lang="en-US" sz="1100" spc="-10" dirty="0">
                <a:latin typeface="+mn-lt"/>
                <a:cs typeface="Times New Roman"/>
              </a:rPr>
              <a:t> </a:t>
            </a:r>
            <a:r>
              <a:rPr lang="en-US" sz="1100" dirty="0">
                <a:latin typeface="+mn-lt"/>
                <a:cs typeface="Times New Roman"/>
              </a:rPr>
              <a:t>and</a:t>
            </a:r>
            <a:r>
              <a:rPr lang="en-US" sz="1100" spc="-3" dirty="0">
                <a:latin typeface="+mn-lt"/>
                <a:cs typeface="Times New Roman"/>
              </a:rPr>
              <a:t> </a:t>
            </a:r>
            <a:r>
              <a:rPr lang="en-US" sz="1100" dirty="0">
                <a:latin typeface="+mn-lt"/>
                <a:cs typeface="Times New Roman"/>
              </a:rPr>
              <a:t>2019 but</a:t>
            </a:r>
            <a:r>
              <a:rPr lang="en-US" sz="1100" spc="-3" dirty="0">
                <a:latin typeface="+mn-lt"/>
                <a:cs typeface="Times New Roman"/>
              </a:rPr>
              <a:t> </a:t>
            </a:r>
            <a:r>
              <a:rPr lang="en-US" sz="1100" dirty="0">
                <a:latin typeface="+mn-lt"/>
                <a:cs typeface="Times New Roman"/>
              </a:rPr>
              <a:t>there</a:t>
            </a:r>
            <a:r>
              <a:rPr lang="en-US" sz="1100" spc="-3" dirty="0">
                <a:latin typeface="+mn-lt"/>
                <a:cs typeface="Times New Roman"/>
              </a:rPr>
              <a:t> </a:t>
            </a:r>
            <a:r>
              <a:rPr lang="en-US" sz="1100" dirty="0">
                <a:latin typeface="+mn-lt"/>
                <a:cs typeface="Times New Roman"/>
              </a:rPr>
              <a:t>was</a:t>
            </a:r>
            <a:r>
              <a:rPr lang="en-US" sz="1100" spc="-3" dirty="0">
                <a:latin typeface="+mn-lt"/>
                <a:cs typeface="Times New Roman"/>
              </a:rPr>
              <a:t> </a:t>
            </a:r>
            <a:r>
              <a:rPr lang="en-US" sz="1100" spc="-17" dirty="0">
                <a:latin typeface="+mn-lt"/>
                <a:cs typeface="Times New Roman"/>
              </a:rPr>
              <a:t>no </a:t>
            </a:r>
            <a:r>
              <a:rPr lang="en-US" sz="1100" dirty="0">
                <a:latin typeface="+mn-lt"/>
                <a:cs typeface="Times New Roman"/>
              </a:rPr>
              <a:t>statistically</a:t>
            </a:r>
            <a:r>
              <a:rPr lang="en-US" sz="1100" spc="-14" dirty="0">
                <a:latin typeface="+mn-lt"/>
                <a:cs typeface="Times New Roman"/>
              </a:rPr>
              <a:t> </a:t>
            </a:r>
            <a:r>
              <a:rPr lang="en-US" sz="1100" dirty="0">
                <a:latin typeface="+mn-lt"/>
                <a:cs typeface="Times New Roman"/>
              </a:rPr>
              <a:t>significant</a:t>
            </a:r>
            <a:r>
              <a:rPr lang="en-US" sz="1100" spc="-7" dirty="0">
                <a:latin typeface="+mn-lt"/>
                <a:cs typeface="Times New Roman"/>
              </a:rPr>
              <a:t> </a:t>
            </a:r>
            <a:r>
              <a:rPr lang="en-US" sz="1100" dirty="0">
                <a:latin typeface="+mn-lt"/>
                <a:cs typeface="Times New Roman"/>
              </a:rPr>
              <a:t>change</a:t>
            </a:r>
            <a:r>
              <a:rPr lang="en-US" sz="1100" spc="-7" dirty="0">
                <a:latin typeface="+mn-lt"/>
                <a:cs typeface="Times New Roman"/>
              </a:rPr>
              <a:t> </a:t>
            </a:r>
            <a:r>
              <a:rPr lang="en-US" sz="1100" dirty="0">
                <a:latin typeface="+mn-lt"/>
                <a:cs typeface="Times New Roman"/>
              </a:rPr>
              <a:t>for</a:t>
            </a:r>
            <a:r>
              <a:rPr lang="en-US" sz="1100" spc="-10" dirty="0">
                <a:latin typeface="+mn-lt"/>
                <a:cs typeface="Times New Roman"/>
              </a:rPr>
              <a:t> </a:t>
            </a:r>
            <a:r>
              <a:rPr lang="en-US" sz="1100" dirty="0">
                <a:latin typeface="+mn-lt"/>
                <a:cs typeface="Times New Roman"/>
              </a:rPr>
              <a:t>adults</a:t>
            </a:r>
            <a:r>
              <a:rPr lang="en-US" sz="1100" spc="-7" dirty="0">
                <a:latin typeface="+mn-lt"/>
                <a:cs typeface="Times New Roman"/>
              </a:rPr>
              <a:t> </a:t>
            </a:r>
            <a:r>
              <a:rPr lang="en-US" sz="1100" dirty="0">
                <a:latin typeface="+mn-lt"/>
                <a:cs typeface="Times New Roman"/>
              </a:rPr>
              <a:t>(data</a:t>
            </a:r>
            <a:r>
              <a:rPr lang="en-US" sz="1100" spc="-7" dirty="0">
                <a:latin typeface="+mn-lt"/>
                <a:cs typeface="Times New Roman"/>
              </a:rPr>
              <a:t> </a:t>
            </a:r>
            <a:r>
              <a:rPr lang="en-US" sz="1100" dirty="0">
                <a:latin typeface="+mn-lt"/>
                <a:cs typeface="Times New Roman"/>
              </a:rPr>
              <a:t>not</a:t>
            </a:r>
            <a:r>
              <a:rPr lang="en-US" sz="1100" spc="-3" dirty="0">
                <a:latin typeface="+mn-lt"/>
                <a:cs typeface="Times New Roman"/>
              </a:rPr>
              <a:t> </a:t>
            </a:r>
            <a:r>
              <a:rPr lang="en-US" sz="1100" spc="-7" dirty="0">
                <a:latin typeface="+mn-lt"/>
                <a:cs typeface="Times New Roman"/>
              </a:rPr>
              <a:t>shown).</a:t>
            </a:r>
          </a:p>
          <a:p>
            <a:pPr marL="182880" marR="52386" indent="-182880"/>
            <a:r>
              <a:rPr lang="en-US" sz="1100" dirty="0">
                <a:latin typeface="+mn-lt"/>
                <a:cs typeface="Times New Roman"/>
              </a:rPr>
              <a:t>The</a:t>
            </a:r>
            <a:r>
              <a:rPr lang="en-US" sz="1100" spc="-14" dirty="0">
                <a:latin typeface="+mn-lt"/>
                <a:cs typeface="Times New Roman"/>
              </a:rPr>
              <a:t> </a:t>
            </a:r>
            <a:r>
              <a:rPr lang="en-US" sz="1100" dirty="0">
                <a:latin typeface="+mn-lt"/>
                <a:cs typeface="Times New Roman"/>
              </a:rPr>
              <a:t>data</a:t>
            </a:r>
            <a:r>
              <a:rPr lang="en-US" sz="1100" spc="-7" dirty="0">
                <a:latin typeface="+mn-lt"/>
                <a:cs typeface="Times New Roman"/>
              </a:rPr>
              <a:t> </a:t>
            </a:r>
            <a:r>
              <a:rPr lang="en-US" sz="1100" dirty="0">
                <a:latin typeface="+mn-lt"/>
                <a:cs typeface="Times New Roman"/>
              </a:rPr>
              <a:t>indicate</a:t>
            </a:r>
            <a:r>
              <a:rPr lang="en-US" sz="1100" spc="-3" dirty="0">
                <a:latin typeface="+mn-lt"/>
                <a:cs typeface="Times New Roman"/>
              </a:rPr>
              <a:t> </a:t>
            </a:r>
            <a:r>
              <a:rPr lang="en-US" sz="1100" dirty="0">
                <a:latin typeface="+mn-lt"/>
                <a:cs typeface="Times New Roman"/>
              </a:rPr>
              <a:t>improved</a:t>
            </a:r>
            <a:r>
              <a:rPr lang="en-US" sz="1100" spc="-7" dirty="0">
                <a:latin typeface="+mn-lt"/>
                <a:cs typeface="Times New Roman"/>
              </a:rPr>
              <a:t> </a:t>
            </a:r>
            <a:r>
              <a:rPr lang="en-US" sz="1100" dirty="0">
                <a:latin typeface="+mn-lt"/>
                <a:cs typeface="Times New Roman"/>
              </a:rPr>
              <a:t>access</a:t>
            </a:r>
            <a:r>
              <a:rPr lang="en-US" sz="1100" spc="-3" dirty="0">
                <a:latin typeface="+mn-lt"/>
                <a:cs typeface="Times New Roman"/>
              </a:rPr>
              <a:t> </a:t>
            </a:r>
            <a:r>
              <a:rPr lang="en-US" sz="1100" dirty="0">
                <a:latin typeface="+mn-lt"/>
                <a:cs typeface="Times New Roman"/>
              </a:rPr>
              <a:t>and</a:t>
            </a:r>
            <a:r>
              <a:rPr lang="en-US" sz="1100" spc="-7" dirty="0">
                <a:latin typeface="+mn-lt"/>
                <a:cs typeface="Times New Roman"/>
              </a:rPr>
              <a:t> </a:t>
            </a:r>
            <a:r>
              <a:rPr lang="en-US" sz="1100" dirty="0">
                <a:latin typeface="+mn-lt"/>
                <a:cs typeface="Times New Roman"/>
              </a:rPr>
              <a:t>narrowing</a:t>
            </a:r>
            <a:r>
              <a:rPr lang="en-US" sz="1100" spc="-10" dirty="0">
                <a:latin typeface="+mn-lt"/>
                <a:cs typeface="Times New Roman"/>
              </a:rPr>
              <a:t> </a:t>
            </a:r>
            <a:r>
              <a:rPr lang="en-US" sz="1100" dirty="0">
                <a:latin typeface="+mn-lt"/>
                <a:cs typeface="Times New Roman"/>
              </a:rPr>
              <a:t>disparities</a:t>
            </a:r>
            <a:r>
              <a:rPr lang="en-US" sz="1100" spc="-7" dirty="0">
                <a:latin typeface="+mn-lt"/>
                <a:cs typeface="Times New Roman"/>
              </a:rPr>
              <a:t> </a:t>
            </a:r>
            <a:r>
              <a:rPr lang="en-US" sz="1100" dirty="0">
                <a:latin typeface="+mn-lt"/>
                <a:cs typeface="Times New Roman"/>
              </a:rPr>
              <a:t>in</a:t>
            </a:r>
            <a:r>
              <a:rPr lang="en-US" sz="1100" spc="-3" dirty="0">
                <a:latin typeface="+mn-lt"/>
                <a:cs typeface="Times New Roman"/>
              </a:rPr>
              <a:t> </a:t>
            </a:r>
            <a:r>
              <a:rPr lang="en-US" sz="1100" dirty="0">
                <a:latin typeface="+mn-lt"/>
                <a:cs typeface="Times New Roman"/>
              </a:rPr>
              <a:t>access</a:t>
            </a:r>
            <a:r>
              <a:rPr lang="en-US" sz="1100" spc="-7" dirty="0">
                <a:latin typeface="+mn-lt"/>
                <a:cs typeface="Times New Roman"/>
              </a:rPr>
              <a:t> </a:t>
            </a:r>
            <a:r>
              <a:rPr lang="en-US" sz="1100" dirty="0">
                <a:latin typeface="+mn-lt"/>
                <a:cs typeface="Times New Roman"/>
              </a:rPr>
              <a:t>to</a:t>
            </a:r>
            <a:r>
              <a:rPr lang="en-US" sz="1100" spc="-7" dirty="0">
                <a:latin typeface="+mn-lt"/>
                <a:cs typeface="Times New Roman"/>
              </a:rPr>
              <a:t> </a:t>
            </a:r>
            <a:r>
              <a:rPr lang="en-US" sz="1100" dirty="0">
                <a:latin typeface="+mn-lt"/>
                <a:cs typeface="Times New Roman"/>
              </a:rPr>
              <a:t>dental</a:t>
            </a:r>
            <a:r>
              <a:rPr lang="en-US" sz="1100" spc="-7" dirty="0">
                <a:latin typeface="+mn-lt"/>
                <a:cs typeface="Times New Roman"/>
              </a:rPr>
              <a:t> services </a:t>
            </a:r>
            <a:r>
              <a:rPr lang="en-US" sz="1100" dirty="0">
                <a:latin typeface="+mn-lt"/>
                <a:cs typeface="Times New Roman"/>
              </a:rPr>
              <a:t>between</a:t>
            </a:r>
            <a:r>
              <a:rPr lang="en-US" sz="1100" spc="-7" dirty="0">
                <a:latin typeface="+mn-lt"/>
                <a:cs typeface="Times New Roman"/>
              </a:rPr>
              <a:t> </a:t>
            </a:r>
            <a:r>
              <a:rPr lang="en-US" sz="1100" dirty="0">
                <a:latin typeface="+mn-lt"/>
                <a:cs typeface="Times New Roman"/>
              </a:rPr>
              <a:t>Black</a:t>
            </a:r>
            <a:r>
              <a:rPr lang="en-US" sz="1100" spc="-3" dirty="0">
                <a:latin typeface="+mn-lt"/>
                <a:cs typeface="Times New Roman"/>
              </a:rPr>
              <a:t> </a:t>
            </a:r>
            <a:r>
              <a:rPr lang="en-US" sz="1100" dirty="0">
                <a:latin typeface="+mn-lt"/>
                <a:cs typeface="Times New Roman"/>
              </a:rPr>
              <a:t>and</a:t>
            </a:r>
            <a:r>
              <a:rPr lang="en-US" sz="1100" spc="-7" dirty="0">
                <a:latin typeface="+mn-lt"/>
                <a:cs typeface="Times New Roman"/>
              </a:rPr>
              <a:t> </a:t>
            </a:r>
            <a:r>
              <a:rPr lang="en-US" sz="1100" dirty="0">
                <a:latin typeface="+mn-lt"/>
                <a:cs typeface="Times New Roman"/>
              </a:rPr>
              <a:t>Hispanic</a:t>
            </a:r>
            <a:r>
              <a:rPr lang="en-US" sz="1100" spc="-3" dirty="0">
                <a:latin typeface="+mn-lt"/>
                <a:cs typeface="Times New Roman"/>
              </a:rPr>
              <a:t> </a:t>
            </a:r>
            <a:r>
              <a:rPr lang="en-US" sz="1100" dirty="0">
                <a:latin typeface="+mn-lt"/>
                <a:cs typeface="Times New Roman"/>
              </a:rPr>
              <a:t>groups</a:t>
            </a:r>
            <a:r>
              <a:rPr lang="en-US" sz="1100" spc="-10" dirty="0">
                <a:latin typeface="+mn-lt"/>
                <a:cs typeface="Times New Roman"/>
              </a:rPr>
              <a:t> </a:t>
            </a:r>
            <a:r>
              <a:rPr lang="en-US" sz="1100" dirty="0">
                <a:latin typeface="+mn-lt"/>
                <a:cs typeface="Times New Roman"/>
              </a:rPr>
              <a:t>and</a:t>
            </a:r>
            <a:r>
              <a:rPr lang="en-US" sz="1100" spc="-3" dirty="0">
                <a:latin typeface="+mn-lt"/>
                <a:cs typeface="Times New Roman"/>
              </a:rPr>
              <a:t> </a:t>
            </a:r>
            <a:r>
              <a:rPr lang="en-US" sz="1100" dirty="0">
                <a:latin typeface="+mn-lt"/>
                <a:cs typeface="Times New Roman"/>
              </a:rPr>
              <a:t>White</a:t>
            </a:r>
            <a:r>
              <a:rPr lang="en-US" sz="1100" spc="-7" dirty="0">
                <a:latin typeface="+mn-lt"/>
                <a:cs typeface="Times New Roman"/>
              </a:rPr>
              <a:t> </a:t>
            </a:r>
            <a:r>
              <a:rPr lang="en-US" sz="1100" dirty="0">
                <a:latin typeface="+mn-lt"/>
                <a:cs typeface="Times New Roman"/>
              </a:rPr>
              <a:t>groups</a:t>
            </a:r>
            <a:r>
              <a:rPr lang="en-US" sz="1100" spc="-3" dirty="0">
                <a:latin typeface="+mn-lt"/>
                <a:cs typeface="Times New Roman"/>
              </a:rPr>
              <a:t> </a:t>
            </a:r>
            <a:r>
              <a:rPr lang="en-US" sz="1100" dirty="0">
                <a:latin typeface="+mn-lt"/>
                <a:cs typeface="Times New Roman"/>
              </a:rPr>
              <a:t>(Figure</a:t>
            </a:r>
            <a:r>
              <a:rPr lang="en-US" sz="1100" spc="-3" dirty="0">
                <a:latin typeface="+mn-lt"/>
                <a:cs typeface="Times New Roman"/>
              </a:rPr>
              <a:t> </a:t>
            </a:r>
            <a:r>
              <a:rPr lang="en-US" sz="1100" spc="-17" dirty="0">
                <a:latin typeface="+mn-lt"/>
                <a:cs typeface="Times New Roman"/>
              </a:rPr>
              <a:t>7).</a:t>
            </a:r>
          </a:p>
          <a:p>
            <a:pPr marL="182880" marR="52386" indent="-182880"/>
            <a:r>
              <a:rPr lang="en-US" sz="1100" dirty="0">
                <a:latin typeface="+mn-lt"/>
                <a:cs typeface="Times New Roman"/>
              </a:rPr>
              <a:t>Between</a:t>
            </a:r>
            <a:r>
              <a:rPr lang="en-US" sz="1100" spc="-14" dirty="0">
                <a:latin typeface="+mn-lt"/>
                <a:cs typeface="Times New Roman"/>
              </a:rPr>
              <a:t> </a:t>
            </a:r>
            <a:r>
              <a:rPr lang="en-US" sz="1100" dirty="0">
                <a:latin typeface="+mn-lt"/>
                <a:cs typeface="Times New Roman"/>
              </a:rPr>
              <a:t>2002</a:t>
            </a:r>
            <a:r>
              <a:rPr lang="en-US" sz="1100" spc="-3" dirty="0">
                <a:latin typeface="+mn-lt"/>
                <a:cs typeface="Times New Roman"/>
              </a:rPr>
              <a:t> </a:t>
            </a:r>
            <a:r>
              <a:rPr lang="en-US" sz="1100" dirty="0">
                <a:latin typeface="+mn-lt"/>
                <a:cs typeface="Times New Roman"/>
              </a:rPr>
              <a:t>and</a:t>
            </a:r>
            <a:r>
              <a:rPr lang="en-US" sz="1100" spc="-3" dirty="0">
                <a:latin typeface="+mn-lt"/>
                <a:cs typeface="Times New Roman"/>
              </a:rPr>
              <a:t> </a:t>
            </a:r>
            <a:r>
              <a:rPr lang="en-US" sz="1100" dirty="0">
                <a:latin typeface="+mn-lt"/>
                <a:cs typeface="Times New Roman"/>
              </a:rPr>
              <a:t>2019,</a:t>
            </a:r>
            <a:r>
              <a:rPr lang="en-US" sz="1100" spc="-3"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percentage</a:t>
            </a:r>
            <a:r>
              <a:rPr lang="en-US" sz="1100" spc="-3"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Black</a:t>
            </a:r>
            <a:r>
              <a:rPr lang="en-US" sz="1100" spc="-10" dirty="0">
                <a:latin typeface="+mn-lt"/>
                <a:cs typeface="Times New Roman"/>
              </a:rPr>
              <a:t> </a:t>
            </a:r>
            <a:r>
              <a:rPr lang="en-US" sz="1100" dirty="0">
                <a:latin typeface="+mn-lt"/>
                <a:cs typeface="Times New Roman"/>
              </a:rPr>
              <a:t>children</a:t>
            </a:r>
            <a:r>
              <a:rPr lang="en-US" sz="1100" spc="-3" dirty="0">
                <a:latin typeface="+mn-lt"/>
                <a:cs typeface="Times New Roman"/>
              </a:rPr>
              <a:t> </a:t>
            </a:r>
            <a:r>
              <a:rPr lang="en-US" sz="1100" dirty="0">
                <a:latin typeface="+mn-lt"/>
                <a:cs typeface="Times New Roman"/>
              </a:rPr>
              <a:t>with</a:t>
            </a:r>
            <a:r>
              <a:rPr lang="en-US" sz="1100" spc="-3" dirty="0">
                <a:latin typeface="+mn-lt"/>
                <a:cs typeface="Times New Roman"/>
              </a:rPr>
              <a:t> </a:t>
            </a:r>
            <a:r>
              <a:rPr lang="en-US" sz="1100" dirty="0">
                <a:latin typeface="+mn-lt"/>
                <a:cs typeface="Times New Roman"/>
              </a:rPr>
              <a:t>dental</a:t>
            </a:r>
            <a:r>
              <a:rPr lang="en-US" sz="1100" spc="-3" dirty="0">
                <a:latin typeface="+mn-lt"/>
                <a:cs typeface="Times New Roman"/>
              </a:rPr>
              <a:t> </a:t>
            </a:r>
            <a:r>
              <a:rPr lang="en-US" sz="1100" dirty="0">
                <a:latin typeface="+mn-lt"/>
                <a:cs typeface="Times New Roman"/>
              </a:rPr>
              <a:t>visits</a:t>
            </a:r>
            <a:r>
              <a:rPr lang="en-US" sz="1100" spc="-3" dirty="0">
                <a:latin typeface="+mn-lt"/>
                <a:cs typeface="Times New Roman"/>
              </a:rPr>
              <a:t> </a:t>
            </a:r>
            <a:r>
              <a:rPr lang="en-US" sz="1100" dirty="0">
                <a:latin typeface="+mn-lt"/>
                <a:cs typeface="Times New Roman"/>
              </a:rPr>
              <a:t>increased</a:t>
            </a:r>
            <a:r>
              <a:rPr lang="en-US" sz="1100" spc="-10" dirty="0">
                <a:latin typeface="+mn-lt"/>
                <a:cs typeface="Times New Roman"/>
              </a:rPr>
              <a:t> </a:t>
            </a:r>
            <a:r>
              <a:rPr lang="en-US" sz="1100" spc="-14" dirty="0">
                <a:latin typeface="+mn-lt"/>
                <a:cs typeface="Times New Roman"/>
              </a:rPr>
              <a:t>from </a:t>
            </a:r>
            <a:r>
              <a:rPr lang="en-US" sz="1100" dirty="0">
                <a:latin typeface="+mn-lt"/>
                <a:cs typeface="Times New Roman"/>
              </a:rPr>
              <a:t>37.1%</a:t>
            </a:r>
            <a:r>
              <a:rPr lang="en-US" sz="1100" spc="-14"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46.2%;</a:t>
            </a:r>
            <a:r>
              <a:rPr lang="en-US" sz="1100" spc="-3" dirty="0">
                <a:latin typeface="+mn-lt"/>
                <a:cs typeface="Times New Roman"/>
              </a:rPr>
              <a:t> </a:t>
            </a:r>
            <a:r>
              <a:rPr lang="en-US" sz="1100" dirty="0">
                <a:latin typeface="+mn-lt"/>
                <a:cs typeface="Times New Roman"/>
              </a:rPr>
              <a:t>and</a:t>
            </a:r>
            <a:r>
              <a:rPr lang="en-US" sz="1100" spc="-10" dirty="0">
                <a:latin typeface="+mn-lt"/>
                <a:cs typeface="Times New Roman"/>
              </a:rPr>
              <a:t> </a:t>
            </a:r>
            <a:r>
              <a:rPr lang="en-US" sz="1100" dirty="0">
                <a:latin typeface="+mn-lt"/>
                <a:cs typeface="Times New Roman"/>
              </a:rPr>
              <a:t>the</a:t>
            </a:r>
            <a:r>
              <a:rPr lang="en-US" sz="1100" spc="-7" dirty="0">
                <a:latin typeface="+mn-lt"/>
                <a:cs typeface="Times New Roman"/>
              </a:rPr>
              <a:t> </a:t>
            </a:r>
            <a:r>
              <a:rPr lang="en-US" sz="1100" dirty="0">
                <a:latin typeface="+mn-lt"/>
                <a:cs typeface="Times New Roman"/>
              </a:rPr>
              <a:t>percentage</a:t>
            </a:r>
            <a:r>
              <a:rPr lang="en-US" sz="1100" spc="-3" dirty="0">
                <a:latin typeface="+mn-lt"/>
                <a:cs typeface="Times New Roman"/>
              </a:rPr>
              <a:t> </a:t>
            </a:r>
            <a:r>
              <a:rPr lang="en-US" sz="1100" dirty="0">
                <a:latin typeface="+mn-lt"/>
                <a:cs typeface="Times New Roman"/>
              </a:rPr>
              <a:t>of</a:t>
            </a:r>
            <a:r>
              <a:rPr lang="en-US" sz="1100" spc="-7" dirty="0">
                <a:latin typeface="+mn-lt"/>
                <a:cs typeface="Times New Roman"/>
              </a:rPr>
              <a:t> </a:t>
            </a:r>
            <a:r>
              <a:rPr lang="en-US" sz="1100" dirty="0">
                <a:latin typeface="+mn-lt"/>
                <a:cs typeface="Times New Roman"/>
              </a:rPr>
              <a:t>Hispanic</a:t>
            </a:r>
            <a:r>
              <a:rPr lang="en-US" sz="1100" spc="-7" dirty="0">
                <a:latin typeface="+mn-lt"/>
                <a:cs typeface="Times New Roman"/>
              </a:rPr>
              <a:t> </a:t>
            </a:r>
            <a:r>
              <a:rPr lang="en-US" sz="1100" dirty="0">
                <a:latin typeface="+mn-lt"/>
                <a:cs typeface="Times New Roman"/>
              </a:rPr>
              <a:t>children</a:t>
            </a:r>
            <a:r>
              <a:rPr lang="en-US" sz="1100" spc="-3" dirty="0">
                <a:latin typeface="+mn-lt"/>
                <a:cs typeface="Times New Roman"/>
              </a:rPr>
              <a:t> </a:t>
            </a:r>
            <a:r>
              <a:rPr lang="en-US" sz="1100" dirty="0">
                <a:latin typeface="+mn-lt"/>
                <a:cs typeface="Times New Roman"/>
              </a:rPr>
              <a:t>with</a:t>
            </a:r>
            <a:r>
              <a:rPr lang="en-US" sz="1100" spc="-10" dirty="0">
                <a:latin typeface="+mn-lt"/>
                <a:cs typeface="Times New Roman"/>
              </a:rPr>
              <a:t> </a:t>
            </a:r>
            <a:r>
              <a:rPr lang="en-US" sz="1100" dirty="0">
                <a:latin typeface="+mn-lt"/>
                <a:cs typeface="Times New Roman"/>
              </a:rPr>
              <a:t>dental</a:t>
            </a:r>
            <a:r>
              <a:rPr lang="en-US" sz="1100" spc="-3" dirty="0">
                <a:latin typeface="+mn-lt"/>
                <a:cs typeface="Times New Roman"/>
              </a:rPr>
              <a:t> </a:t>
            </a:r>
            <a:r>
              <a:rPr lang="en-US" sz="1100" dirty="0">
                <a:latin typeface="+mn-lt"/>
                <a:cs typeface="Times New Roman"/>
              </a:rPr>
              <a:t>visits</a:t>
            </a:r>
            <a:r>
              <a:rPr lang="en-US" sz="1100" spc="-10" dirty="0">
                <a:latin typeface="+mn-lt"/>
                <a:cs typeface="Times New Roman"/>
              </a:rPr>
              <a:t> </a:t>
            </a:r>
            <a:r>
              <a:rPr lang="en-US" sz="1100" dirty="0">
                <a:latin typeface="+mn-lt"/>
                <a:cs typeface="Times New Roman"/>
              </a:rPr>
              <a:t>increased</a:t>
            </a:r>
            <a:r>
              <a:rPr lang="en-US" sz="1100" spc="-3" dirty="0">
                <a:latin typeface="+mn-lt"/>
                <a:cs typeface="Times New Roman"/>
              </a:rPr>
              <a:t> </a:t>
            </a:r>
            <a:r>
              <a:rPr lang="en-US" sz="1100" spc="-14" dirty="0">
                <a:latin typeface="+mn-lt"/>
                <a:cs typeface="Times New Roman"/>
              </a:rPr>
              <a:t>from </a:t>
            </a:r>
            <a:r>
              <a:rPr lang="en-US" sz="1100" dirty="0">
                <a:latin typeface="+mn-lt"/>
                <a:cs typeface="Times New Roman"/>
              </a:rPr>
              <a:t>33.8%</a:t>
            </a:r>
            <a:r>
              <a:rPr lang="en-US" sz="1100" spc="-7"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49.7%</a:t>
            </a:r>
            <a:r>
              <a:rPr lang="en-US" sz="1100" spc="-3" dirty="0">
                <a:latin typeface="+mn-lt"/>
                <a:cs typeface="Times New Roman"/>
              </a:rPr>
              <a:t> </a:t>
            </a:r>
            <a:r>
              <a:rPr lang="en-US" sz="1100" dirty="0">
                <a:latin typeface="+mn-lt"/>
                <a:cs typeface="Times New Roman"/>
              </a:rPr>
              <a:t>(Figure</a:t>
            </a:r>
            <a:r>
              <a:rPr lang="en-US" sz="1100" spc="-7" dirty="0">
                <a:latin typeface="+mn-lt"/>
                <a:cs typeface="Times New Roman"/>
              </a:rPr>
              <a:t> </a:t>
            </a:r>
            <a:r>
              <a:rPr lang="en-US" sz="1100" dirty="0">
                <a:latin typeface="+mn-lt"/>
                <a:cs typeface="Times New Roman"/>
              </a:rPr>
              <a:t>7,</a:t>
            </a:r>
            <a:r>
              <a:rPr lang="en-US" sz="1100" spc="-3" dirty="0">
                <a:latin typeface="+mn-lt"/>
                <a:cs typeface="Times New Roman"/>
              </a:rPr>
              <a:t> </a:t>
            </a:r>
            <a:r>
              <a:rPr lang="en-US" sz="1100" dirty="0">
                <a:latin typeface="+mn-lt"/>
                <a:cs typeface="Times New Roman"/>
              </a:rPr>
              <a:t>top).</a:t>
            </a:r>
            <a:r>
              <a:rPr lang="en-US" sz="1100" spc="-3" dirty="0">
                <a:latin typeface="+mn-lt"/>
                <a:cs typeface="Times New Roman"/>
              </a:rPr>
              <a:t> </a:t>
            </a:r>
            <a:r>
              <a:rPr lang="en-US" sz="1100" dirty="0">
                <a:latin typeface="+mn-lt"/>
                <a:cs typeface="Times New Roman"/>
              </a:rPr>
              <a:t>The</a:t>
            </a:r>
            <a:r>
              <a:rPr lang="en-US" sz="1100" spc="-7" dirty="0">
                <a:latin typeface="+mn-lt"/>
                <a:cs typeface="Times New Roman"/>
              </a:rPr>
              <a:t> </a:t>
            </a:r>
            <a:r>
              <a:rPr lang="en-US" sz="1100" dirty="0">
                <a:latin typeface="+mn-lt"/>
                <a:cs typeface="Times New Roman"/>
              </a:rPr>
              <a:t>percentage</a:t>
            </a:r>
            <a:r>
              <a:rPr lang="en-US" sz="1100" spc="-3"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White</a:t>
            </a:r>
            <a:r>
              <a:rPr lang="en-US" sz="1100" spc="-3" dirty="0">
                <a:latin typeface="+mn-lt"/>
                <a:cs typeface="Times New Roman"/>
              </a:rPr>
              <a:t> </a:t>
            </a:r>
            <a:r>
              <a:rPr lang="en-US" sz="1100" dirty="0">
                <a:latin typeface="+mn-lt"/>
                <a:cs typeface="Times New Roman"/>
              </a:rPr>
              <a:t>children</a:t>
            </a:r>
            <a:r>
              <a:rPr lang="en-US" sz="1100" spc="-3" dirty="0">
                <a:latin typeface="+mn-lt"/>
                <a:cs typeface="Times New Roman"/>
              </a:rPr>
              <a:t> </a:t>
            </a:r>
            <a:r>
              <a:rPr lang="en-US" sz="1100" dirty="0">
                <a:latin typeface="+mn-lt"/>
                <a:cs typeface="Times New Roman"/>
              </a:rPr>
              <a:t>with</a:t>
            </a:r>
            <a:r>
              <a:rPr lang="en-US" sz="1100" spc="-3" dirty="0">
                <a:latin typeface="+mn-lt"/>
                <a:cs typeface="Times New Roman"/>
              </a:rPr>
              <a:t> </a:t>
            </a:r>
            <a:r>
              <a:rPr lang="en-US" sz="1100" dirty="0">
                <a:latin typeface="+mn-lt"/>
                <a:cs typeface="Times New Roman"/>
              </a:rPr>
              <a:t>dental</a:t>
            </a:r>
            <a:r>
              <a:rPr lang="en-US" sz="1100" spc="-3" dirty="0">
                <a:latin typeface="+mn-lt"/>
                <a:cs typeface="Times New Roman"/>
              </a:rPr>
              <a:t> </a:t>
            </a:r>
            <a:r>
              <a:rPr lang="en-US" sz="1100" spc="-7" dirty="0">
                <a:latin typeface="+mn-lt"/>
                <a:cs typeface="Times New Roman"/>
              </a:rPr>
              <a:t>visits </a:t>
            </a:r>
            <a:r>
              <a:rPr lang="en-US" sz="1100" dirty="0">
                <a:latin typeface="+mn-lt"/>
                <a:cs typeface="Times New Roman"/>
              </a:rPr>
              <a:t>increased</a:t>
            </a:r>
            <a:r>
              <a:rPr lang="en-US" sz="1100" spc="-3" dirty="0">
                <a:latin typeface="+mn-lt"/>
                <a:cs typeface="Times New Roman"/>
              </a:rPr>
              <a:t> </a:t>
            </a:r>
            <a:r>
              <a:rPr lang="en-US" sz="1100" dirty="0">
                <a:latin typeface="+mn-lt"/>
                <a:cs typeface="Times New Roman"/>
              </a:rPr>
              <a:t>at</a:t>
            </a:r>
            <a:r>
              <a:rPr lang="en-US" sz="1100" spc="-7" dirty="0">
                <a:latin typeface="+mn-lt"/>
                <a:cs typeface="Times New Roman"/>
              </a:rPr>
              <a:t> </a:t>
            </a:r>
            <a:r>
              <a:rPr lang="en-US" sz="1100" dirty="0">
                <a:latin typeface="+mn-lt"/>
                <a:cs typeface="Times New Roman"/>
              </a:rPr>
              <a:t>a</a:t>
            </a:r>
            <a:r>
              <a:rPr lang="en-US" sz="1100" spc="-3" dirty="0">
                <a:latin typeface="+mn-lt"/>
                <a:cs typeface="Times New Roman"/>
              </a:rPr>
              <a:t> </a:t>
            </a:r>
            <a:r>
              <a:rPr lang="en-US" sz="1100" dirty="0">
                <a:latin typeface="+mn-lt"/>
                <a:cs typeface="Times New Roman"/>
              </a:rPr>
              <a:t>slower</a:t>
            </a:r>
            <a:r>
              <a:rPr lang="en-US" sz="1100" spc="-3" dirty="0">
                <a:latin typeface="+mn-lt"/>
                <a:cs typeface="Times New Roman"/>
              </a:rPr>
              <a:t> </a:t>
            </a:r>
            <a:r>
              <a:rPr lang="en-US" sz="1100" dirty="0">
                <a:latin typeface="+mn-lt"/>
                <a:cs typeface="Times New Roman"/>
              </a:rPr>
              <a:t>rate,</a:t>
            </a:r>
            <a:r>
              <a:rPr lang="en-US" sz="1100" spc="-3" dirty="0">
                <a:latin typeface="+mn-lt"/>
                <a:cs typeface="Times New Roman"/>
              </a:rPr>
              <a:t> </a:t>
            </a:r>
            <a:r>
              <a:rPr lang="en-US" sz="1100" dirty="0">
                <a:latin typeface="+mn-lt"/>
                <a:cs typeface="Times New Roman"/>
              </a:rPr>
              <a:t>from</a:t>
            </a:r>
            <a:r>
              <a:rPr lang="en-US" sz="1100" spc="-3" dirty="0">
                <a:latin typeface="+mn-lt"/>
                <a:cs typeface="Times New Roman"/>
              </a:rPr>
              <a:t> </a:t>
            </a:r>
            <a:r>
              <a:rPr lang="en-US" sz="1100" dirty="0">
                <a:latin typeface="+mn-lt"/>
                <a:cs typeface="Times New Roman"/>
              </a:rPr>
              <a:t>52.2%</a:t>
            </a:r>
            <a:r>
              <a:rPr lang="en-US" sz="1100" spc="-3" dirty="0">
                <a:latin typeface="+mn-lt"/>
                <a:cs typeface="Times New Roman"/>
              </a:rPr>
              <a:t> </a:t>
            </a:r>
            <a:r>
              <a:rPr lang="en-US" sz="1100" dirty="0">
                <a:latin typeface="+mn-lt"/>
                <a:cs typeface="Times New Roman"/>
              </a:rPr>
              <a:t>to </a:t>
            </a:r>
            <a:r>
              <a:rPr lang="en-US" sz="1100" spc="-7" dirty="0">
                <a:latin typeface="+mn-lt"/>
                <a:cs typeface="Times New Roman"/>
              </a:rPr>
              <a:t>59.3%.</a:t>
            </a:r>
          </a:p>
          <a:p>
            <a:pPr marL="182880" marR="52386" indent="-182880"/>
            <a:r>
              <a:rPr lang="en-US" sz="1100" dirty="0">
                <a:latin typeface="+mn-lt"/>
                <a:cs typeface="Times New Roman"/>
              </a:rPr>
              <a:t>During</a:t>
            </a:r>
            <a:r>
              <a:rPr lang="en-US" sz="1100" spc="-7" dirty="0">
                <a:latin typeface="+mn-lt"/>
                <a:cs typeface="Times New Roman"/>
              </a:rPr>
              <a:t> </a:t>
            </a:r>
            <a:r>
              <a:rPr lang="en-US" sz="1100" dirty="0">
                <a:latin typeface="+mn-lt"/>
                <a:cs typeface="Times New Roman"/>
              </a:rPr>
              <a:t>this</a:t>
            </a:r>
            <a:r>
              <a:rPr lang="en-US" sz="1100" spc="-7" dirty="0">
                <a:latin typeface="+mn-lt"/>
                <a:cs typeface="Times New Roman"/>
              </a:rPr>
              <a:t> </a:t>
            </a:r>
            <a:r>
              <a:rPr lang="en-US" sz="1100" dirty="0">
                <a:latin typeface="+mn-lt"/>
                <a:cs typeface="Times New Roman"/>
              </a:rPr>
              <a:t>time,</a:t>
            </a:r>
            <a:r>
              <a:rPr lang="en-US" sz="1100" spc="-10"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disparity</a:t>
            </a:r>
            <a:r>
              <a:rPr lang="en-US" sz="1100" spc="-3" dirty="0">
                <a:latin typeface="+mn-lt"/>
                <a:cs typeface="Times New Roman"/>
              </a:rPr>
              <a:t> </a:t>
            </a:r>
            <a:r>
              <a:rPr lang="en-US" sz="1100" dirty="0">
                <a:latin typeface="+mn-lt"/>
                <a:cs typeface="Times New Roman"/>
              </a:rPr>
              <a:t>between</a:t>
            </a:r>
            <a:r>
              <a:rPr lang="en-US" sz="1100" spc="-3" dirty="0">
                <a:latin typeface="+mn-lt"/>
                <a:cs typeface="Times New Roman"/>
              </a:rPr>
              <a:t> </a:t>
            </a:r>
            <a:r>
              <a:rPr lang="en-US" sz="1100" dirty="0">
                <a:latin typeface="+mn-lt"/>
                <a:cs typeface="Times New Roman"/>
              </a:rPr>
              <a:t>Black</a:t>
            </a:r>
            <a:r>
              <a:rPr lang="en-US" sz="1100" spc="-3" dirty="0">
                <a:latin typeface="+mn-lt"/>
                <a:cs typeface="Times New Roman"/>
              </a:rPr>
              <a:t> </a:t>
            </a:r>
            <a:r>
              <a:rPr lang="en-US" sz="1100" dirty="0">
                <a:latin typeface="+mn-lt"/>
                <a:cs typeface="Times New Roman"/>
              </a:rPr>
              <a:t>and</a:t>
            </a:r>
            <a:r>
              <a:rPr lang="en-US" sz="1100" spc="-3" dirty="0">
                <a:latin typeface="+mn-lt"/>
                <a:cs typeface="Times New Roman"/>
              </a:rPr>
              <a:t> </a:t>
            </a:r>
            <a:r>
              <a:rPr lang="en-US" sz="1100" dirty="0">
                <a:latin typeface="+mn-lt"/>
                <a:cs typeface="Times New Roman"/>
              </a:rPr>
              <a:t>White</a:t>
            </a:r>
            <a:r>
              <a:rPr lang="en-US" sz="1100" spc="-7" dirty="0">
                <a:latin typeface="+mn-lt"/>
                <a:cs typeface="Times New Roman"/>
              </a:rPr>
              <a:t> </a:t>
            </a:r>
            <a:r>
              <a:rPr lang="en-US" sz="1100" dirty="0">
                <a:latin typeface="+mn-lt"/>
                <a:cs typeface="Times New Roman"/>
              </a:rPr>
              <a:t>children</a:t>
            </a:r>
            <a:r>
              <a:rPr lang="en-US" sz="1100" spc="-3" dirty="0">
                <a:latin typeface="+mn-lt"/>
                <a:cs typeface="Times New Roman"/>
              </a:rPr>
              <a:t> </a:t>
            </a:r>
            <a:r>
              <a:rPr lang="en-US" sz="1100" dirty="0">
                <a:latin typeface="+mn-lt"/>
                <a:cs typeface="Times New Roman"/>
              </a:rPr>
              <a:t>in</a:t>
            </a:r>
            <a:r>
              <a:rPr lang="en-US" sz="1100" spc="-10"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percentage</a:t>
            </a:r>
            <a:r>
              <a:rPr lang="en-US" sz="1100" spc="-3" dirty="0">
                <a:latin typeface="+mn-lt"/>
                <a:cs typeface="Times New Roman"/>
              </a:rPr>
              <a:t> </a:t>
            </a:r>
            <a:r>
              <a:rPr lang="en-US" sz="1100" spc="-14" dirty="0">
                <a:latin typeface="+mn-lt"/>
                <a:cs typeface="Times New Roman"/>
              </a:rPr>
              <a:t>with </a:t>
            </a:r>
            <a:r>
              <a:rPr lang="en-US" sz="1100" dirty="0">
                <a:latin typeface="+mn-lt"/>
                <a:cs typeface="Times New Roman"/>
              </a:rPr>
              <a:t>dental</a:t>
            </a:r>
            <a:r>
              <a:rPr lang="en-US" sz="1100" spc="-7" dirty="0">
                <a:latin typeface="+mn-lt"/>
                <a:cs typeface="Times New Roman"/>
              </a:rPr>
              <a:t> </a:t>
            </a:r>
            <a:r>
              <a:rPr lang="en-US" sz="1100" dirty="0">
                <a:latin typeface="+mn-lt"/>
                <a:cs typeface="Times New Roman"/>
              </a:rPr>
              <a:t>visits</a:t>
            </a:r>
            <a:r>
              <a:rPr lang="en-US" sz="1100" spc="-10" dirty="0">
                <a:latin typeface="+mn-lt"/>
                <a:cs typeface="Times New Roman"/>
              </a:rPr>
              <a:t> </a:t>
            </a:r>
            <a:r>
              <a:rPr lang="en-US" sz="1100" dirty="0">
                <a:latin typeface="+mn-lt"/>
                <a:cs typeface="Times New Roman"/>
              </a:rPr>
              <a:t>decreased</a:t>
            </a:r>
            <a:r>
              <a:rPr lang="en-US" sz="1100" spc="-3" dirty="0">
                <a:latin typeface="+mn-lt"/>
                <a:cs typeface="Times New Roman"/>
              </a:rPr>
              <a:t> </a:t>
            </a:r>
            <a:r>
              <a:rPr lang="en-US" sz="1100" dirty="0">
                <a:latin typeface="+mn-lt"/>
                <a:cs typeface="Times New Roman"/>
              </a:rPr>
              <a:t>by</a:t>
            </a:r>
            <a:r>
              <a:rPr lang="en-US" sz="1100" spc="-3" dirty="0">
                <a:latin typeface="+mn-lt"/>
                <a:cs typeface="Times New Roman"/>
              </a:rPr>
              <a:t> </a:t>
            </a:r>
            <a:r>
              <a:rPr lang="en-US" sz="1100" dirty="0">
                <a:latin typeface="+mn-lt"/>
                <a:cs typeface="Times New Roman"/>
              </a:rPr>
              <a:t>13.2%</a:t>
            </a:r>
            <a:r>
              <a:rPr lang="en-US" sz="1100" spc="-3" dirty="0">
                <a:latin typeface="+mn-lt"/>
                <a:cs typeface="Times New Roman"/>
              </a:rPr>
              <a:t> </a:t>
            </a:r>
            <a:r>
              <a:rPr lang="en-US" sz="1100" dirty="0">
                <a:latin typeface="+mn-lt"/>
                <a:cs typeface="Times New Roman"/>
              </a:rPr>
              <a:t>and</a:t>
            </a:r>
            <a:r>
              <a:rPr lang="en-US" sz="1100" spc="-10" dirty="0">
                <a:latin typeface="+mn-lt"/>
                <a:cs typeface="Times New Roman"/>
              </a:rPr>
              <a:t> </a:t>
            </a:r>
            <a:r>
              <a:rPr lang="en-US" sz="1100" dirty="0">
                <a:latin typeface="+mn-lt"/>
                <a:cs typeface="Times New Roman"/>
              </a:rPr>
              <a:t>the</a:t>
            </a:r>
            <a:r>
              <a:rPr lang="en-US" sz="1100" spc="-7" dirty="0">
                <a:latin typeface="+mn-lt"/>
                <a:cs typeface="Times New Roman"/>
              </a:rPr>
              <a:t> </a:t>
            </a:r>
            <a:r>
              <a:rPr lang="en-US" sz="1100" dirty="0">
                <a:latin typeface="+mn-lt"/>
                <a:cs typeface="Times New Roman"/>
              </a:rPr>
              <a:t>disparity</a:t>
            </a:r>
            <a:r>
              <a:rPr lang="en-US" sz="1100" spc="-3" dirty="0">
                <a:latin typeface="+mn-lt"/>
                <a:cs typeface="Times New Roman"/>
              </a:rPr>
              <a:t> </a:t>
            </a:r>
            <a:r>
              <a:rPr lang="en-US" sz="1100" dirty="0">
                <a:latin typeface="+mn-lt"/>
                <a:cs typeface="Times New Roman"/>
              </a:rPr>
              <a:t>between</a:t>
            </a:r>
            <a:r>
              <a:rPr lang="en-US" sz="1100" spc="-3" dirty="0">
                <a:latin typeface="+mn-lt"/>
                <a:cs typeface="Times New Roman"/>
              </a:rPr>
              <a:t> </a:t>
            </a:r>
            <a:r>
              <a:rPr lang="en-US" sz="1100" dirty="0">
                <a:latin typeface="+mn-lt"/>
                <a:cs typeface="Times New Roman"/>
              </a:rPr>
              <a:t>Hispanic</a:t>
            </a:r>
            <a:r>
              <a:rPr lang="en-US" sz="1100" spc="-3" dirty="0">
                <a:latin typeface="+mn-lt"/>
                <a:cs typeface="Times New Roman"/>
              </a:rPr>
              <a:t> </a:t>
            </a:r>
            <a:r>
              <a:rPr lang="en-US" sz="1100" dirty="0">
                <a:latin typeface="+mn-lt"/>
                <a:cs typeface="Times New Roman"/>
              </a:rPr>
              <a:t>and</a:t>
            </a:r>
            <a:r>
              <a:rPr lang="en-US" sz="1100" spc="-10" dirty="0">
                <a:latin typeface="+mn-lt"/>
                <a:cs typeface="Times New Roman"/>
              </a:rPr>
              <a:t> </a:t>
            </a:r>
            <a:r>
              <a:rPr lang="en-US" sz="1100" dirty="0">
                <a:latin typeface="+mn-lt"/>
                <a:cs typeface="Times New Roman"/>
              </a:rPr>
              <a:t>White</a:t>
            </a:r>
            <a:r>
              <a:rPr lang="en-US" sz="1100" spc="-7" dirty="0">
                <a:latin typeface="+mn-lt"/>
                <a:cs typeface="Times New Roman"/>
              </a:rPr>
              <a:t> children </a:t>
            </a:r>
            <a:r>
              <a:rPr lang="en-US" sz="1100" dirty="0">
                <a:latin typeface="+mn-lt"/>
                <a:cs typeface="Times New Roman"/>
              </a:rPr>
              <a:t>decreased</a:t>
            </a:r>
            <a:r>
              <a:rPr lang="en-US" sz="1100" spc="-14" dirty="0">
                <a:latin typeface="+mn-lt"/>
                <a:cs typeface="Times New Roman"/>
              </a:rPr>
              <a:t> </a:t>
            </a:r>
            <a:r>
              <a:rPr lang="en-US" sz="1100" dirty="0">
                <a:latin typeface="+mn-lt"/>
                <a:cs typeface="Times New Roman"/>
              </a:rPr>
              <a:t>by</a:t>
            </a:r>
            <a:r>
              <a:rPr lang="en-US" sz="1100" spc="-3" dirty="0">
                <a:latin typeface="+mn-lt"/>
                <a:cs typeface="Times New Roman"/>
              </a:rPr>
              <a:t> </a:t>
            </a:r>
            <a:r>
              <a:rPr lang="en-US" sz="1100" spc="-7" dirty="0">
                <a:latin typeface="+mn-lt"/>
                <a:cs typeface="Times New Roman"/>
              </a:rPr>
              <a:t>47.8%.</a:t>
            </a:r>
          </a:p>
          <a:p>
            <a:pPr marL="182880" marR="52386" indent="-182880"/>
            <a:r>
              <a:rPr lang="en-US" sz="1100" dirty="0">
                <a:latin typeface="+mn-lt"/>
                <a:cs typeface="Times New Roman"/>
              </a:rPr>
              <a:t>The</a:t>
            </a:r>
            <a:r>
              <a:rPr lang="en-US" sz="1100" spc="-7" dirty="0">
                <a:latin typeface="+mn-lt"/>
                <a:cs typeface="Times New Roman"/>
              </a:rPr>
              <a:t> </a:t>
            </a:r>
            <a:r>
              <a:rPr lang="en-US" sz="1100" dirty="0">
                <a:latin typeface="+mn-lt"/>
                <a:cs typeface="Times New Roman"/>
              </a:rPr>
              <a:t>percentage</a:t>
            </a:r>
            <a:r>
              <a:rPr lang="en-US" sz="1100" spc="-3"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Black</a:t>
            </a:r>
            <a:r>
              <a:rPr lang="en-US" sz="1100" spc="-10" dirty="0">
                <a:latin typeface="+mn-lt"/>
                <a:cs typeface="Times New Roman"/>
              </a:rPr>
              <a:t> </a:t>
            </a:r>
            <a:r>
              <a:rPr lang="en-US" sz="1100" dirty="0">
                <a:latin typeface="+mn-lt"/>
                <a:cs typeface="Times New Roman"/>
              </a:rPr>
              <a:t>adults</a:t>
            </a:r>
            <a:r>
              <a:rPr lang="en-US" sz="1100" spc="-3" dirty="0">
                <a:latin typeface="+mn-lt"/>
                <a:cs typeface="Times New Roman"/>
              </a:rPr>
              <a:t> </a:t>
            </a:r>
            <a:r>
              <a:rPr lang="en-US" sz="1100" dirty="0">
                <a:latin typeface="+mn-lt"/>
                <a:cs typeface="Times New Roman"/>
              </a:rPr>
              <a:t>with</a:t>
            </a:r>
            <a:r>
              <a:rPr lang="en-US" sz="1100" spc="-10" dirty="0">
                <a:latin typeface="+mn-lt"/>
                <a:cs typeface="Times New Roman"/>
              </a:rPr>
              <a:t> </a:t>
            </a:r>
            <a:r>
              <a:rPr lang="en-US" sz="1100" dirty="0">
                <a:latin typeface="+mn-lt"/>
                <a:cs typeface="Times New Roman"/>
              </a:rPr>
              <a:t>dental</a:t>
            </a:r>
            <a:r>
              <a:rPr lang="en-US" sz="1100" spc="-3" dirty="0">
                <a:latin typeface="+mn-lt"/>
                <a:cs typeface="Times New Roman"/>
              </a:rPr>
              <a:t> </a:t>
            </a:r>
            <a:r>
              <a:rPr lang="en-US" sz="1100" dirty="0">
                <a:latin typeface="+mn-lt"/>
                <a:cs typeface="Times New Roman"/>
              </a:rPr>
              <a:t>visits</a:t>
            </a:r>
            <a:r>
              <a:rPr lang="en-US" sz="1100" spc="-10" dirty="0">
                <a:latin typeface="+mn-lt"/>
                <a:cs typeface="Times New Roman"/>
              </a:rPr>
              <a:t> </a:t>
            </a:r>
            <a:r>
              <a:rPr lang="en-US" sz="1100" dirty="0">
                <a:latin typeface="+mn-lt"/>
                <a:cs typeface="Times New Roman"/>
              </a:rPr>
              <a:t>increased</a:t>
            </a:r>
            <a:r>
              <a:rPr lang="en-US" sz="1100" spc="-3" dirty="0">
                <a:latin typeface="+mn-lt"/>
                <a:cs typeface="Times New Roman"/>
              </a:rPr>
              <a:t> </a:t>
            </a:r>
            <a:r>
              <a:rPr lang="en-US" sz="1100" dirty="0">
                <a:latin typeface="+mn-lt"/>
                <a:cs typeface="Times New Roman"/>
              </a:rPr>
              <a:t>from</a:t>
            </a:r>
            <a:r>
              <a:rPr lang="en-US" sz="1100" spc="-3" dirty="0">
                <a:latin typeface="+mn-lt"/>
                <a:cs typeface="Times New Roman"/>
              </a:rPr>
              <a:t> </a:t>
            </a:r>
            <a:r>
              <a:rPr lang="en-US" sz="1100" dirty="0">
                <a:latin typeface="+mn-lt"/>
                <a:cs typeface="Times New Roman"/>
              </a:rPr>
              <a:t>25.5%</a:t>
            </a:r>
            <a:r>
              <a:rPr lang="en-US" sz="1100" spc="-3"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30.8%,</a:t>
            </a:r>
            <a:r>
              <a:rPr lang="en-US" sz="1100" spc="-3" dirty="0">
                <a:latin typeface="+mn-lt"/>
                <a:cs typeface="Times New Roman"/>
              </a:rPr>
              <a:t> </a:t>
            </a:r>
            <a:r>
              <a:rPr lang="en-US" sz="1100" dirty="0">
                <a:latin typeface="+mn-lt"/>
                <a:cs typeface="Times New Roman"/>
              </a:rPr>
              <a:t>and</a:t>
            </a:r>
            <a:r>
              <a:rPr lang="en-US" sz="1100" spc="-3" dirty="0">
                <a:latin typeface="+mn-lt"/>
                <a:cs typeface="Times New Roman"/>
              </a:rPr>
              <a:t> </a:t>
            </a:r>
            <a:r>
              <a:rPr lang="en-US" sz="1100" spc="-17" dirty="0">
                <a:latin typeface="+mn-lt"/>
                <a:cs typeface="Times New Roman"/>
              </a:rPr>
              <a:t>the </a:t>
            </a:r>
            <a:r>
              <a:rPr lang="en-US" sz="1100" dirty="0">
                <a:latin typeface="+mn-lt"/>
                <a:cs typeface="Times New Roman"/>
              </a:rPr>
              <a:t>percentage</a:t>
            </a:r>
            <a:r>
              <a:rPr lang="en-US" sz="1100" spc="-14" dirty="0">
                <a:latin typeface="+mn-lt"/>
                <a:cs typeface="Times New Roman"/>
              </a:rPr>
              <a:t> </a:t>
            </a:r>
            <a:r>
              <a:rPr lang="en-US" sz="1100" dirty="0">
                <a:latin typeface="+mn-lt"/>
                <a:cs typeface="Times New Roman"/>
              </a:rPr>
              <a:t>of</a:t>
            </a:r>
            <a:r>
              <a:rPr lang="en-US" sz="1100" spc="-7" dirty="0">
                <a:latin typeface="+mn-lt"/>
                <a:cs typeface="Times New Roman"/>
              </a:rPr>
              <a:t> </a:t>
            </a:r>
            <a:r>
              <a:rPr lang="en-US" sz="1100" dirty="0">
                <a:latin typeface="+mn-lt"/>
                <a:cs typeface="Times New Roman"/>
              </a:rPr>
              <a:t>Hispanic</a:t>
            </a:r>
            <a:r>
              <a:rPr lang="en-US" sz="1100" spc="-7" dirty="0">
                <a:latin typeface="+mn-lt"/>
                <a:cs typeface="Times New Roman"/>
              </a:rPr>
              <a:t> </a:t>
            </a:r>
            <a:r>
              <a:rPr lang="en-US" sz="1100" dirty="0">
                <a:latin typeface="+mn-lt"/>
                <a:cs typeface="Times New Roman"/>
              </a:rPr>
              <a:t>adults</a:t>
            </a:r>
            <a:r>
              <a:rPr lang="en-US" sz="1100" spc="-7" dirty="0">
                <a:latin typeface="+mn-lt"/>
                <a:cs typeface="Times New Roman"/>
              </a:rPr>
              <a:t> </a:t>
            </a:r>
            <a:r>
              <a:rPr lang="en-US" sz="1100" dirty="0">
                <a:latin typeface="+mn-lt"/>
                <a:cs typeface="Times New Roman"/>
              </a:rPr>
              <a:t>with</a:t>
            </a:r>
            <a:r>
              <a:rPr lang="en-US" sz="1100" spc="-10" dirty="0">
                <a:latin typeface="+mn-lt"/>
                <a:cs typeface="Times New Roman"/>
              </a:rPr>
              <a:t> </a:t>
            </a:r>
            <a:r>
              <a:rPr lang="en-US" sz="1100" dirty="0">
                <a:latin typeface="+mn-lt"/>
                <a:cs typeface="Times New Roman"/>
              </a:rPr>
              <a:t>dental</a:t>
            </a:r>
            <a:r>
              <a:rPr lang="en-US" sz="1100" spc="-7" dirty="0">
                <a:latin typeface="+mn-lt"/>
                <a:cs typeface="Times New Roman"/>
              </a:rPr>
              <a:t> </a:t>
            </a:r>
            <a:r>
              <a:rPr lang="en-US" sz="1100" dirty="0">
                <a:latin typeface="+mn-lt"/>
                <a:cs typeface="Times New Roman"/>
              </a:rPr>
              <a:t>visits</a:t>
            </a:r>
            <a:r>
              <a:rPr lang="en-US" sz="1100" spc="-3" dirty="0">
                <a:latin typeface="+mn-lt"/>
                <a:cs typeface="Times New Roman"/>
              </a:rPr>
              <a:t> </a:t>
            </a:r>
            <a:r>
              <a:rPr lang="en-US" sz="1100" dirty="0">
                <a:latin typeface="+mn-lt"/>
                <a:cs typeface="Times New Roman"/>
              </a:rPr>
              <a:t>increased</a:t>
            </a:r>
            <a:r>
              <a:rPr lang="en-US" sz="1100" spc="-7" dirty="0">
                <a:latin typeface="+mn-lt"/>
                <a:cs typeface="Times New Roman"/>
              </a:rPr>
              <a:t> </a:t>
            </a:r>
            <a:r>
              <a:rPr lang="en-US" sz="1100" dirty="0">
                <a:latin typeface="+mn-lt"/>
                <a:cs typeface="Times New Roman"/>
              </a:rPr>
              <a:t>from</a:t>
            </a:r>
            <a:r>
              <a:rPr lang="en-US" sz="1100" spc="-3" dirty="0">
                <a:latin typeface="+mn-lt"/>
                <a:cs typeface="Times New Roman"/>
              </a:rPr>
              <a:t> </a:t>
            </a:r>
            <a:r>
              <a:rPr lang="en-US" sz="1100" dirty="0">
                <a:latin typeface="+mn-lt"/>
                <a:cs typeface="Times New Roman"/>
              </a:rPr>
              <a:t>24.6%</a:t>
            </a:r>
            <a:r>
              <a:rPr lang="en-US" sz="1100" spc="-7" dirty="0">
                <a:latin typeface="+mn-lt"/>
                <a:cs typeface="Times New Roman"/>
              </a:rPr>
              <a:t> </a:t>
            </a:r>
            <a:r>
              <a:rPr lang="en-US" sz="1100" dirty="0">
                <a:latin typeface="+mn-lt"/>
                <a:cs typeface="Times New Roman"/>
              </a:rPr>
              <a:t>to</a:t>
            </a:r>
            <a:r>
              <a:rPr lang="en-US" sz="1100" spc="-10" dirty="0">
                <a:latin typeface="+mn-lt"/>
                <a:cs typeface="Times New Roman"/>
              </a:rPr>
              <a:t> </a:t>
            </a:r>
            <a:r>
              <a:rPr lang="en-US" sz="1100" dirty="0">
                <a:latin typeface="+mn-lt"/>
                <a:cs typeface="Times New Roman"/>
              </a:rPr>
              <a:t>28.9%</a:t>
            </a:r>
            <a:r>
              <a:rPr lang="en-US" sz="1100" spc="-7" dirty="0">
                <a:latin typeface="+mn-lt"/>
                <a:cs typeface="Times New Roman"/>
              </a:rPr>
              <a:t> </a:t>
            </a:r>
            <a:r>
              <a:rPr lang="en-US" sz="1100" dirty="0">
                <a:latin typeface="+mn-lt"/>
                <a:cs typeface="Times New Roman"/>
              </a:rPr>
              <a:t>(Figure</a:t>
            </a:r>
            <a:r>
              <a:rPr lang="en-US" sz="1100" spc="-3" dirty="0">
                <a:latin typeface="+mn-lt"/>
                <a:cs typeface="Times New Roman"/>
              </a:rPr>
              <a:t> </a:t>
            </a:r>
            <a:r>
              <a:rPr lang="en-US" sz="1100" spc="-17" dirty="0">
                <a:latin typeface="+mn-lt"/>
                <a:cs typeface="Times New Roman"/>
              </a:rPr>
              <a:t>7, </a:t>
            </a:r>
            <a:r>
              <a:rPr lang="en-US" sz="1100" dirty="0">
                <a:latin typeface="+mn-lt"/>
                <a:cs typeface="Times New Roman"/>
              </a:rPr>
              <a:t>bottom).</a:t>
            </a:r>
            <a:r>
              <a:rPr lang="en-US" sz="1100" spc="-7" dirty="0">
                <a:latin typeface="+mn-lt"/>
                <a:cs typeface="Times New Roman"/>
              </a:rPr>
              <a:t> </a:t>
            </a:r>
            <a:r>
              <a:rPr lang="en-US" sz="1100" dirty="0">
                <a:latin typeface="+mn-lt"/>
                <a:cs typeface="Times New Roman"/>
              </a:rPr>
              <a:t>The</a:t>
            </a:r>
            <a:r>
              <a:rPr lang="en-US" sz="1100" spc="-7" dirty="0">
                <a:latin typeface="+mn-lt"/>
                <a:cs typeface="Times New Roman"/>
              </a:rPr>
              <a:t> </a:t>
            </a:r>
            <a:r>
              <a:rPr lang="en-US" sz="1100" dirty="0">
                <a:latin typeface="+mn-lt"/>
                <a:cs typeface="Times New Roman"/>
              </a:rPr>
              <a:t>percentage</a:t>
            </a:r>
            <a:r>
              <a:rPr lang="en-US" sz="1100" spc="-10" dirty="0">
                <a:latin typeface="+mn-lt"/>
                <a:cs typeface="Times New Roman"/>
              </a:rPr>
              <a:t> </a:t>
            </a:r>
            <a:r>
              <a:rPr lang="en-US" sz="1100" dirty="0">
                <a:latin typeface="+mn-lt"/>
                <a:cs typeface="Times New Roman"/>
              </a:rPr>
              <a:t>of</a:t>
            </a:r>
            <a:r>
              <a:rPr lang="en-US" sz="1100" spc="-3" dirty="0">
                <a:latin typeface="+mn-lt"/>
                <a:cs typeface="Times New Roman"/>
              </a:rPr>
              <a:t> </a:t>
            </a:r>
            <a:r>
              <a:rPr lang="en-US" sz="1100" dirty="0">
                <a:latin typeface="+mn-lt"/>
                <a:cs typeface="Times New Roman"/>
              </a:rPr>
              <a:t>White</a:t>
            </a:r>
            <a:r>
              <a:rPr lang="en-US" sz="1100" spc="-7" dirty="0">
                <a:latin typeface="+mn-lt"/>
                <a:cs typeface="Times New Roman"/>
              </a:rPr>
              <a:t> </a:t>
            </a:r>
            <a:r>
              <a:rPr lang="en-US" sz="1100" dirty="0">
                <a:latin typeface="+mn-lt"/>
                <a:cs typeface="Times New Roman"/>
              </a:rPr>
              <a:t>adults</a:t>
            </a:r>
            <a:r>
              <a:rPr lang="en-US" sz="1100" spc="-7" dirty="0">
                <a:latin typeface="+mn-lt"/>
                <a:cs typeface="Times New Roman"/>
              </a:rPr>
              <a:t> </a:t>
            </a:r>
            <a:r>
              <a:rPr lang="en-US" sz="1100" dirty="0">
                <a:latin typeface="+mn-lt"/>
                <a:cs typeface="Times New Roman"/>
              </a:rPr>
              <a:t>showed</a:t>
            </a:r>
            <a:r>
              <a:rPr lang="en-US" sz="1100" spc="-14" dirty="0">
                <a:latin typeface="+mn-lt"/>
                <a:cs typeface="Times New Roman"/>
              </a:rPr>
              <a:t> </a:t>
            </a:r>
            <a:r>
              <a:rPr lang="en-US" sz="1100" dirty="0">
                <a:latin typeface="+mn-lt"/>
                <a:cs typeface="Times New Roman"/>
              </a:rPr>
              <a:t>no</a:t>
            </a:r>
            <a:r>
              <a:rPr lang="en-US" sz="1100" spc="-3" dirty="0">
                <a:latin typeface="+mn-lt"/>
                <a:cs typeface="Times New Roman"/>
              </a:rPr>
              <a:t> </a:t>
            </a:r>
            <a:r>
              <a:rPr lang="en-US" sz="1100" dirty="0">
                <a:latin typeface="+mn-lt"/>
                <a:cs typeface="Times New Roman"/>
              </a:rPr>
              <a:t>statistically</a:t>
            </a:r>
            <a:r>
              <a:rPr lang="en-US" sz="1100" spc="-7" dirty="0">
                <a:latin typeface="+mn-lt"/>
                <a:cs typeface="Times New Roman"/>
              </a:rPr>
              <a:t> </a:t>
            </a:r>
            <a:r>
              <a:rPr lang="en-US" sz="1100" dirty="0">
                <a:latin typeface="+mn-lt"/>
                <a:cs typeface="Times New Roman"/>
              </a:rPr>
              <a:t>significant</a:t>
            </a:r>
            <a:r>
              <a:rPr lang="en-US" sz="1100" spc="-7" dirty="0">
                <a:latin typeface="+mn-lt"/>
                <a:cs typeface="Times New Roman"/>
              </a:rPr>
              <a:t> </a:t>
            </a:r>
            <a:r>
              <a:rPr lang="en-US" sz="1100" dirty="0">
                <a:latin typeface="+mn-lt"/>
                <a:cs typeface="Times New Roman"/>
              </a:rPr>
              <a:t>change</a:t>
            </a:r>
            <a:r>
              <a:rPr lang="en-US" sz="1100" spc="-7" dirty="0">
                <a:latin typeface="+mn-lt"/>
                <a:cs typeface="Times New Roman"/>
              </a:rPr>
              <a:t> (going </a:t>
            </a:r>
            <a:r>
              <a:rPr lang="en-US" sz="1100" dirty="0">
                <a:latin typeface="+mn-lt"/>
                <a:cs typeface="Times New Roman"/>
              </a:rPr>
              <a:t>from</a:t>
            </a:r>
            <a:r>
              <a:rPr lang="en-US" sz="1100" spc="-3" dirty="0">
                <a:latin typeface="+mn-lt"/>
                <a:cs typeface="Times New Roman"/>
              </a:rPr>
              <a:t> </a:t>
            </a:r>
            <a:r>
              <a:rPr lang="en-US" sz="1100" dirty="0">
                <a:latin typeface="+mn-lt"/>
                <a:cs typeface="Times New Roman"/>
              </a:rPr>
              <a:t>46.2%</a:t>
            </a:r>
            <a:r>
              <a:rPr lang="en-US" sz="1100" spc="-7" dirty="0">
                <a:latin typeface="+mn-lt"/>
                <a:cs typeface="Times New Roman"/>
              </a:rPr>
              <a:t> </a:t>
            </a:r>
            <a:r>
              <a:rPr lang="en-US" sz="1100" dirty="0">
                <a:latin typeface="+mn-lt"/>
                <a:cs typeface="Times New Roman"/>
              </a:rPr>
              <a:t>to </a:t>
            </a:r>
            <a:r>
              <a:rPr lang="en-US" sz="1100" spc="-7" dirty="0">
                <a:latin typeface="+mn-lt"/>
                <a:cs typeface="Times New Roman"/>
              </a:rPr>
              <a:t>46.8%).</a:t>
            </a:r>
          </a:p>
          <a:p>
            <a:pPr marL="182880" marR="52386" indent="-182880"/>
            <a:r>
              <a:rPr lang="en-US" sz="1100" dirty="0">
                <a:latin typeface="+mn-lt"/>
                <a:cs typeface="Times New Roman"/>
              </a:rPr>
              <a:t>The</a:t>
            </a:r>
            <a:r>
              <a:rPr lang="en-US" sz="1100" spc="-14" dirty="0">
                <a:latin typeface="+mn-lt"/>
                <a:cs typeface="Times New Roman"/>
              </a:rPr>
              <a:t> </a:t>
            </a:r>
            <a:r>
              <a:rPr lang="en-US" sz="1100" dirty="0">
                <a:latin typeface="+mn-lt"/>
                <a:cs typeface="Times New Roman"/>
              </a:rPr>
              <a:t>disparity</a:t>
            </a:r>
            <a:r>
              <a:rPr lang="en-US" sz="1100" spc="-3" dirty="0">
                <a:latin typeface="+mn-lt"/>
                <a:cs typeface="Times New Roman"/>
              </a:rPr>
              <a:t> </a:t>
            </a:r>
            <a:r>
              <a:rPr lang="en-US" sz="1100" dirty="0">
                <a:latin typeface="+mn-lt"/>
                <a:cs typeface="Times New Roman"/>
              </a:rPr>
              <a:t>between</a:t>
            </a:r>
            <a:r>
              <a:rPr lang="en-US" sz="1100" spc="-3" dirty="0">
                <a:latin typeface="+mn-lt"/>
                <a:cs typeface="Times New Roman"/>
              </a:rPr>
              <a:t> </a:t>
            </a:r>
            <a:r>
              <a:rPr lang="en-US" sz="1100" dirty="0">
                <a:latin typeface="+mn-lt"/>
                <a:cs typeface="Times New Roman"/>
              </a:rPr>
              <a:t>Black</a:t>
            </a:r>
            <a:r>
              <a:rPr lang="en-US" sz="1100" spc="-3" dirty="0">
                <a:latin typeface="+mn-lt"/>
                <a:cs typeface="Times New Roman"/>
              </a:rPr>
              <a:t> </a:t>
            </a:r>
            <a:r>
              <a:rPr lang="en-US" sz="1100" dirty="0">
                <a:latin typeface="+mn-lt"/>
                <a:cs typeface="Times New Roman"/>
              </a:rPr>
              <a:t>and</a:t>
            </a:r>
            <a:r>
              <a:rPr lang="en-US" sz="1100" spc="-7" dirty="0">
                <a:latin typeface="+mn-lt"/>
                <a:cs typeface="Times New Roman"/>
              </a:rPr>
              <a:t> </a:t>
            </a:r>
            <a:r>
              <a:rPr lang="en-US" sz="1100" dirty="0">
                <a:latin typeface="+mn-lt"/>
                <a:cs typeface="Times New Roman"/>
              </a:rPr>
              <a:t>White</a:t>
            </a:r>
            <a:r>
              <a:rPr lang="en-US" sz="1100" spc="-3" dirty="0">
                <a:latin typeface="+mn-lt"/>
                <a:cs typeface="Times New Roman"/>
              </a:rPr>
              <a:t> </a:t>
            </a:r>
            <a:r>
              <a:rPr lang="en-US" sz="1100" dirty="0">
                <a:latin typeface="+mn-lt"/>
                <a:cs typeface="Times New Roman"/>
              </a:rPr>
              <a:t>adults</a:t>
            </a:r>
            <a:r>
              <a:rPr lang="en-US" sz="1100" spc="-10" dirty="0">
                <a:latin typeface="+mn-lt"/>
                <a:cs typeface="Times New Roman"/>
              </a:rPr>
              <a:t> </a:t>
            </a:r>
            <a:r>
              <a:rPr lang="en-US" sz="1100" dirty="0">
                <a:latin typeface="+mn-lt"/>
                <a:cs typeface="Times New Roman"/>
              </a:rPr>
              <a:t>in</a:t>
            </a:r>
            <a:r>
              <a:rPr lang="en-US" sz="1100" spc="-10" dirty="0">
                <a:latin typeface="+mn-lt"/>
                <a:cs typeface="Times New Roman"/>
              </a:rPr>
              <a:t> </a:t>
            </a:r>
            <a:r>
              <a:rPr lang="en-US" sz="1100" dirty="0">
                <a:latin typeface="+mn-lt"/>
                <a:cs typeface="Times New Roman"/>
              </a:rPr>
              <a:t>the</a:t>
            </a:r>
            <a:r>
              <a:rPr lang="en-US" sz="1100" spc="-7" dirty="0">
                <a:latin typeface="+mn-lt"/>
                <a:cs typeface="Times New Roman"/>
              </a:rPr>
              <a:t> </a:t>
            </a:r>
            <a:r>
              <a:rPr lang="en-US" sz="1100" dirty="0">
                <a:latin typeface="+mn-lt"/>
                <a:cs typeface="Times New Roman"/>
              </a:rPr>
              <a:t>percentage</a:t>
            </a:r>
            <a:r>
              <a:rPr lang="en-US" sz="1100" spc="-3" dirty="0">
                <a:latin typeface="+mn-lt"/>
                <a:cs typeface="Times New Roman"/>
              </a:rPr>
              <a:t> </a:t>
            </a:r>
            <a:r>
              <a:rPr lang="en-US" sz="1100" dirty="0">
                <a:latin typeface="+mn-lt"/>
                <a:cs typeface="Times New Roman"/>
              </a:rPr>
              <a:t>with</a:t>
            </a:r>
            <a:r>
              <a:rPr lang="en-US" sz="1100" spc="-3" dirty="0">
                <a:latin typeface="+mn-lt"/>
                <a:cs typeface="Times New Roman"/>
              </a:rPr>
              <a:t> </a:t>
            </a:r>
            <a:r>
              <a:rPr lang="en-US" sz="1100" dirty="0">
                <a:latin typeface="+mn-lt"/>
                <a:cs typeface="Times New Roman"/>
              </a:rPr>
              <a:t>dental</a:t>
            </a:r>
            <a:r>
              <a:rPr lang="en-US" sz="1100" spc="-3" dirty="0">
                <a:latin typeface="+mn-lt"/>
                <a:cs typeface="Times New Roman"/>
              </a:rPr>
              <a:t> </a:t>
            </a:r>
            <a:r>
              <a:rPr lang="en-US" sz="1100" dirty="0">
                <a:latin typeface="+mn-lt"/>
                <a:cs typeface="Times New Roman"/>
              </a:rPr>
              <a:t>visits</a:t>
            </a:r>
            <a:r>
              <a:rPr lang="en-US" sz="1100" spc="-3" dirty="0">
                <a:latin typeface="+mn-lt"/>
                <a:cs typeface="Times New Roman"/>
              </a:rPr>
              <a:t> </a:t>
            </a:r>
            <a:r>
              <a:rPr lang="en-US" sz="1100" spc="-7" dirty="0">
                <a:latin typeface="+mn-lt"/>
                <a:cs typeface="Times New Roman"/>
              </a:rPr>
              <a:t>decreased </a:t>
            </a:r>
            <a:r>
              <a:rPr lang="en-US" sz="1100" dirty="0">
                <a:latin typeface="+mn-lt"/>
                <a:cs typeface="Times New Roman"/>
              </a:rPr>
              <a:t>by</a:t>
            </a:r>
            <a:r>
              <a:rPr lang="en-US" sz="1100" spc="-7" dirty="0">
                <a:latin typeface="+mn-lt"/>
                <a:cs typeface="Times New Roman"/>
              </a:rPr>
              <a:t> </a:t>
            </a:r>
            <a:r>
              <a:rPr lang="en-US" sz="1100" dirty="0">
                <a:latin typeface="+mn-lt"/>
                <a:cs typeface="Times New Roman"/>
              </a:rPr>
              <a:t>22.7%</a:t>
            </a:r>
            <a:r>
              <a:rPr lang="en-US" sz="1100" spc="-3" dirty="0">
                <a:latin typeface="+mn-lt"/>
                <a:cs typeface="Times New Roman"/>
              </a:rPr>
              <a:t> </a:t>
            </a:r>
            <a:r>
              <a:rPr lang="en-US" sz="1100" dirty="0">
                <a:latin typeface="+mn-lt"/>
                <a:cs typeface="Times New Roman"/>
              </a:rPr>
              <a:t>while</a:t>
            </a:r>
            <a:r>
              <a:rPr lang="en-US" sz="1100" spc="-7"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disparity</a:t>
            </a:r>
            <a:r>
              <a:rPr lang="en-US" sz="1100" spc="-3" dirty="0">
                <a:latin typeface="+mn-lt"/>
                <a:cs typeface="Times New Roman"/>
              </a:rPr>
              <a:t> </a:t>
            </a:r>
            <a:r>
              <a:rPr lang="en-US" sz="1100" dirty="0">
                <a:latin typeface="+mn-lt"/>
                <a:cs typeface="Times New Roman"/>
              </a:rPr>
              <a:t>between</a:t>
            </a:r>
            <a:r>
              <a:rPr lang="en-US" sz="1100" spc="-3" dirty="0">
                <a:latin typeface="+mn-lt"/>
                <a:cs typeface="Times New Roman"/>
              </a:rPr>
              <a:t> </a:t>
            </a:r>
            <a:r>
              <a:rPr lang="en-US" sz="1100" dirty="0">
                <a:latin typeface="+mn-lt"/>
                <a:cs typeface="Times New Roman"/>
              </a:rPr>
              <a:t>Hispanic</a:t>
            </a:r>
            <a:r>
              <a:rPr lang="en-US" sz="1100" spc="-7" dirty="0">
                <a:latin typeface="+mn-lt"/>
                <a:cs typeface="Times New Roman"/>
              </a:rPr>
              <a:t> </a:t>
            </a:r>
            <a:r>
              <a:rPr lang="en-US" sz="1100" dirty="0">
                <a:latin typeface="+mn-lt"/>
                <a:cs typeface="Times New Roman"/>
              </a:rPr>
              <a:t>and</a:t>
            </a:r>
            <a:r>
              <a:rPr lang="en-US" sz="1100" spc="-3" dirty="0">
                <a:latin typeface="+mn-lt"/>
                <a:cs typeface="Times New Roman"/>
              </a:rPr>
              <a:t> </a:t>
            </a:r>
            <a:r>
              <a:rPr lang="en-US" sz="1100" dirty="0">
                <a:latin typeface="+mn-lt"/>
                <a:cs typeface="Times New Roman"/>
              </a:rPr>
              <a:t>White</a:t>
            </a:r>
            <a:r>
              <a:rPr lang="en-US" sz="1100" spc="-7" dirty="0">
                <a:latin typeface="+mn-lt"/>
                <a:cs typeface="Times New Roman"/>
              </a:rPr>
              <a:t> </a:t>
            </a:r>
            <a:r>
              <a:rPr lang="en-US" sz="1100" dirty="0">
                <a:latin typeface="+mn-lt"/>
                <a:cs typeface="Times New Roman"/>
              </a:rPr>
              <a:t>adults</a:t>
            </a:r>
            <a:r>
              <a:rPr lang="en-US" sz="1100" spc="-3" dirty="0">
                <a:latin typeface="+mn-lt"/>
                <a:cs typeface="Times New Roman"/>
              </a:rPr>
              <a:t> </a:t>
            </a:r>
            <a:r>
              <a:rPr lang="en-US" sz="1100" dirty="0">
                <a:latin typeface="+mn-lt"/>
                <a:cs typeface="Times New Roman"/>
              </a:rPr>
              <a:t>in</a:t>
            </a:r>
            <a:r>
              <a:rPr lang="en-US" sz="1100" spc="-10" dirty="0">
                <a:latin typeface="+mn-lt"/>
                <a:cs typeface="Times New Roman"/>
              </a:rPr>
              <a:t> </a:t>
            </a:r>
            <a:r>
              <a:rPr lang="en-US" sz="1100" dirty="0">
                <a:latin typeface="+mn-lt"/>
                <a:cs typeface="Times New Roman"/>
              </a:rPr>
              <a:t>the</a:t>
            </a:r>
            <a:r>
              <a:rPr lang="en-US" sz="1100" spc="-3" dirty="0">
                <a:latin typeface="+mn-lt"/>
                <a:cs typeface="Times New Roman"/>
              </a:rPr>
              <a:t> </a:t>
            </a:r>
            <a:r>
              <a:rPr lang="en-US" sz="1100" dirty="0">
                <a:latin typeface="+mn-lt"/>
                <a:cs typeface="Times New Roman"/>
              </a:rPr>
              <a:t>percentage</a:t>
            </a:r>
            <a:r>
              <a:rPr lang="en-US" sz="1100" spc="-3" dirty="0">
                <a:latin typeface="+mn-lt"/>
                <a:cs typeface="Times New Roman"/>
              </a:rPr>
              <a:t> </a:t>
            </a:r>
            <a:r>
              <a:rPr lang="en-US" sz="1100" spc="-14" dirty="0">
                <a:latin typeface="+mn-lt"/>
                <a:cs typeface="Times New Roman"/>
              </a:rPr>
              <a:t>with </a:t>
            </a:r>
            <a:r>
              <a:rPr lang="en-US" sz="1100" dirty="0">
                <a:latin typeface="+mn-lt"/>
                <a:cs typeface="Times New Roman"/>
              </a:rPr>
              <a:t>dental</a:t>
            </a:r>
            <a:r>
              <a:rPr lang="en-US" sz="1100" spc="-7" dirty="0">
                <a:latin typeface="+mn-lt"/>
                <a:cs typeface="Times New Roman"/>
              </a:rPr>
              <a:t> </a:t>
            </a:r>
            <a:r>
              <a:rPr lang="en-US" sz="1100" dirty="0">
                <a:latin typeface="+mn-lt"/>
                <a:cs typeface="Times New Roman"/>
              </a:rPr>
              <a:t>visits</a:t>
            </a:r>
            <a:r>
              <a:rPr lang="en-US" sz="1100" spc="-7" dirty="0">
                <a:latin typeface="+mn-lt"/>
                <a:cs typeface="Times New Roman"/>
              </a:rPr>
              <a:t> </a:t>
            </a:r>
            <a:r>
              <a:rPr lang="en-US" sz="1100" dirty="0">
                <a:latin typeface="+mn-lt"/>
                <a:cs typeface="Times New Roman"/>
              </a:rPr>
              <a:t>decreased</a:t>
            </a:r>
            <a:r>
              <a:rPr lang="en-US" sz="1100" spc="-7" dirty="0">
                <a:latin typeface="+mn-lt"/>
                <a:cs typeface="Times New Roman"/>
              </a:rPr>
              <a:t> </a:t>
            </a:r>
            <a:r>
              <a:rPr lang="en-US" sz="1100" dirty="0">
                <a:latin typeface="+mn-lt"/>
                <a:cs typeface="Times New Roman"/>
              </a:rPr>
              <a:t>by</a:t>
            </a:r>
            <a:r>
              <a:rPr lang="en-US" sz="1100" spc="-3" dirty="0">
                <a:latin typeface="+mn-lt"/>
                <a:cs typeface="Times New Roman"/>
              </a:rPr>
              <a:t> </a:t>
            </a:r>
            <a:r>
              <a:rPr lang="en-US" sz="1100" spc="-7" dirty="0">
                <a:latin typeface="+mn-lt"/>
                <a:cs typeface="Times New Roman"/>
              </a:rPr>
              <a:t>17.1%.</a:t>
            </a:r>
          </a:p>
          <a:p>
            <a:pPr marL="182880" marR="52386" indent="-182880"/>
            <a:r>
              <a:rPr lang="en-US" sz="1100" dirty="0">
                <a:latin typeface="+mn-lt"/>
                <a:cs typeface="Times New Roman"/>
              </a:rPr>
              <a:t>Similar</a:t>
            </a:r>
            <a:r>
              <a:rPr lang="en-US" sz="1100" spc="-10" dirty="0">
                <a:latin typeface="+mn-lt"/>
                <a:cs typeface="Times New Roman"/>
              </a:rPr>
              <a:t> </a:t>
            </a:r>
            <a:r>
              <a:rPr lang="en-US" sz="1100" dirty="0">
                <a:latin typeface="+mn-lt"/>
                <a:cs typeface="Times New Roman"/>
              </a:rPr>
              <a:t>trends were seen</a:t>
            </a:r>
            <a:r>
              <a:rPr lang="en-US" sz="1100" spc="-3" dirty="0">
                <a:latin typeface="+mn-lt"/>
                <a:cs typeface="Times New Roman"/>
              </a:rPr>
              <a:t> </a:t>
            </a:r>
            <a:r>
              <a:rPr lang="en-US" sz="1100" dirty="0">
                <a:latin typeface="+mn-lt"/>
                <a:cs typeface="Times New Roman"/>
              </a:rPr>
              <a:t>for children</a:t>
            </a:r>
            <a:r>
              <a:rPr lang="en-US" sz="1100" spc="-7" dirty="0">
                <a:latin typeface="+mn-lt"/>
                <a:cs typeface="Times New Roman"/>
              </a:rPr>
              <a:t> </a:t>
            </a:r>
            <a:r>
              <a:rPr lang="en-US" sz="1100" dirty="0">
                <a:latin typeface="+mn-lt"/>
                <a:cs typeface="Times New Roman"/>
              </a:rPr>
              <a:t>and</a:t>
            </a:r>
            <a:r>
              <a:rPr lang="en-US" sz="1100" spc="3" dirty="0">
                <a:latin typeface="+mn-lt"/>
                <a:cs typeface="Times New Roman"/>
              </a:rPr>
              <a:t> </a:t>
            </a:r>
            <a:r>
              <a:rPr lang="en-US" sz="1100" dirty="0">
                <a:latin typeface="+mn-lt"/>
                <a:cs typeface="Times New Roman"/>
              </a:rPr>
              <a:t>adults in Asian</a:t>
            </a:r>
            <a:r>
              <a:rPr lang="en-US" sz="1100" spc="3" dirty="0">
                <a:latin typeface="+mn-lt"/>
                <a:cs typeface="Times New Roman"/>
              </a:rPr>
              <a:t> </a:t>
            </a:r>
            <a:r>
              <a:rPr lang="en-US" sz="1100" dirty="0">
                <a:latin typeface="+mn-lt"/>
                <a:cs typeface="Times New Roman"/>
              </a:rPr>
              <a:t>and</a:t>
            </a:r>
            <a:r>
              <a:rPr lang="en-US" sz="1100" spc="-7" dirty="0">
                <a:latin typeface="+mn-lt"/>
                <a:cs typeface="Times New Roman"/>
              </a:rPr>
              <a:t> multiple-</a:t>
            </a:r>
            <a:r>
              <a:rPr lang="en-US" sz="1100" dirty="0">
                <a:latin typeface="+mn-lt"/>
                <a:cs typeface="Times New Roman"/>
              </a:rPr>
              <a:t>race groups.</a:t>
            </a:r>
            <a:r>
              <a:rPr lang="en-US" sz="1100" spc="3" dirty="0">
                <a:latin typeface="+mn-lt"/>
                <a:cs typeface="Times New Roman"/>
              </a:rPr>
              <a:t> </a:t>
            </a:r>
            <a:r>
              <a:rPr lang="en-US" sz="1100" spc="-7" dirty="0">
                <a:latin typeface="+mn-lt"/>
                <a:cs typeface="Times New Roman"/>
              </a:rPr>
              <a:t>Sample </a:t>
            </a:r>
            <a:r>
              <a:rPr lang="en-US" sz="1100" dirty="0">
                <a:latin typeface="+mn-lt"/>
                <a:cs typeface="Times New Roman"/>
              </a:rPr>
              <a:t>sizes</a:t>
            </a:r>
            <a:r>
              <a:rPr lang="en-US" sz="1100" spc="-17" dirty="0">
                <a:latin typeface="+mn-lt"/>
                <a:cs typeface="Times New Roman"/>
              </a:rPr>
              <a:t> </a:t>
            </a:r>
            <a:r>
              <a:rPr lang="en-US" sz="1100" dirty="0">
                <a:latin typeface="+mn-lt"/>
                <a:cs typeface="Times New Roman"/>
              </a:rPr>
              <a:t>for</a:t>
            </a:r>
            <a:r>
              <a:rPr lang="en-US" sz="1100" spc="-3" dirty="0">
                <a:latin typeface="+mn-lt"/>
                <a:cs typeface="Times New Roman"/>
              </a:rPr>
              <a:t> </a:t>
            </a:r>
            <a:r>
              <a:rPr lang="en-US" sz="1100" dirty="0">
                <a:latin typeface="+mn-lt"/>
                <a:cs typeface="Times New Roman"/>
              </a:rPr>
              <a:t>American</a:t>
            </a:r>
            <a:r>
              <a:rPr lang="en-US" sz="1100" spc="-7" dirty="0">
                <a:latin typeface="+mn-lt"/>
                <a:cs typeface="Times New Roman"/>
              </a:rPr>
              <a:t> </a:t>
            </a:r>
            <a:r>
              <a:rPr lang="en-US" sz="1100" dirty="0">
                <a:latin typeface="+mn-lt"/>
                <a:cs typeface="Times New Roman"/>
              </a:rPr>
              <a:t>Indian</a:t>
            </a:r>
            <a:r>
              <a:rPr lang="en-US" sz="1100" spc="-3" dirty="0">
                <a:latin typeface="+mn-lt"/>
                <a:cs typeface="Times New Roman"/>
              </a:rPr>
              <a:t> </a:t>
            </a:r>
            <a:r>
              <a:rPr lang="en-US" sz="1100" dirty="0">
                <a:latin typeface="+mn-lt"/>
                <a:cs typeface="Times New Roman"/>
              </a:rPr>
              <a:t>or</a:t>
            </a:r>
            <a:r>
              <a:rPr lang="en-US" sz="1100" spc="-7" dirty="0">
                <a:latin typeface="+mn-lt"/>
                <a:cs typeface="Times New Roman"/>
              </a:rPr>
              <a:t> </a:t>
            </a:r>
            <a:r>
              <a:rPr lang="en-US" sz="1100" dirty="0">
                <a:latin typeface="+mn-lt"/>
                <a:cs typeface="Times New Roman"/>
              </a:rPr>
              <a:t>Alaska</a:t>
            </a:r>
            <a:r>
              <a:rPr lang="en-US" sz="1100" spc="-10" dirty="0">
                <a:latin typeface="+mn-lt"/>
                <a:cs typeface="Times New Roman"/>
              </a:rPr>
              <a:t> </a:t>
            </a:r>
            <a:r>
              <a:rPr lang="en-US" sz="1100" dirty="0">
                <a:latin typeface="+mn-lt"/>
                <a:cs typeface="Times New Roman"/>
              </a:rPr>
              <a:t>Native</a:t>
            </a:r>
            <a:r>
              <a:rPr lang="en-US" sz="1100" spc="-7" dirty="0">
                <a:latin typeface="+mn-lt"/>
                <a:cs typeface="Times New Roman"/>
              </a:rPr>
              <a:t> </a:t>
            </a:r>
            <a:r>
              <a:rPr lang="en-US" sz="1100" dirty="0">
                <a:latin typeface="+mn-lt"/>
                <a:cs typeface="Times New Roman"/>
              </a:rPr>
              <a:t>and</a:t>
            </a:r>
            <a:r>
              <a:rPr lang="en-US" sz="1100" spc="-10" dirty="0">
                <a:latin typeface="+mn-lt"/>
                <a:cs typeface="Times New Roman"/>
              </a:rPr>
              <a:t> </a:t>
            </a:r>
            <a:r>
              <a:rPr lang="en-US" sz="1100" dirty="0">
                <a:latin typeface="+mn-lt"/>
                <a:cs typeface="Times New Roman"/>
              </a:rPr>
              <a:t>Native</a:t>
            </a:r>
            <a:r>
              <a:rPr lang="en-US" sz="1100" spc="-7" dirty="0">
                <a:latin typeface="+mn-lt"/>
                <a:cs typeface="Times New Roman"/>
              </a:rPr>
              <a:t> </a:t>
            </a:r>
            <a:r>
              <a:rPr lang="en-US" sz="1100" dirty="0">
                <a:latin typeface="+mn-lt"/>
                <a:cs typeface="Times New Roman"/>
              </a:rPr>
              <a:t>Hawaiian/Pacific</a:t>
            </a:r>
            <a:r>
              <a:rPr lang="en-US" sz="1100" spc="-7" dirty="0">
                <a:latin typeface="+mn-lt"/>
                <a:cs typeface="Times New Roman"/>
              </a:rPr>
              <a:t> </a:t>
            </a:r>
            <a:r>
              <a:rPr lang="en-US" sz="1100" dirty="0">
                <a:latin typeface="+mn-lt"/>
                <a:cs typeface="Times New Roman"/>
              </a:rPr>
              <a:t>Islander</a:t>
            </a:r>
            <a:r>
              <a:rPr lang="en-US" sz="1100" spc="-3" dirty="0">
                <a:latin typeface="+mn-lt"/>
                <a:cs typeface="Times New Roman"/>
              </a:rPr>
              <a:t> </a:t>
            </a:r>
            <a:r>
              <a:rPr lang="en-US" sz="1100" spc="-7" dirty="0">
                <a:latin typeface="+mn-lt"/>
                <a:cs typeface="Times New Roman"/>
              </a:rPr>
              <a:t>groups </a:t>
            </a:r>
            <a:r>
              <a:rPr lang="en-US" sz="1100" dirty="0">
                <a:latin typeface="+mn-lt"/>
                <a:cs typeface="Times New Roman"/>
              </a:rPr>
              <a:t>were</a:t>
            </a:r>
            <a:r>
              <a:rPr lang="en-US" sz="1100" spc="-14" dirty="0">
                <a:latin typeface="+mn-lt"/>
                <a:cs typeface="Times New Roman"/>
              </a:rPr>
              <a:t> </a:t>
            </a:r>
            <a:r>
              <a:rPr lang="en-US" sz="1100" dirty="0">
                <a:latin typeface="+mn-lt"/>
                <a:cs typeface="Times New Roman"/>
              </a:rPr>
              <a:t>too</a:t>
            </a:r>
            <a:r>
              <a:rPr lang="en-US" sz="1100" spc="-3" dirty="0">
                <a:latin typeface="+mn-lt"/>
                <a:cs typeface="Times New Roman"/>
              </a:rPr>
              <a:t> </a:t>
            </a:r>
            <a:r>
              <a:rPr lang="en-US" sz="1100" dirty="0">
                <a:latin typeface="+mn-lt"/>
                <a:cs typeface="Times New Roman"/>
              </a:rPr>
              <a:t>small</a:t>
            </a:r>
            <a:r>
              <a:rPr lang="en-US" sz="1100" spc="-7" dirty="0">
                <a:latin typeface="+mn-lt"/>
                <a:cs typeface="Times New Roman"/>
              </a:rPr>
              <a:t> </a:t>
            </a:r>
            <a:r>
              <a:rPr lang="en-US" sz="1100" dirty="0">
                <a:latin typeface="+mn-lt"/>
                <a:cs typeface="Times New Roman"/>
              </a:rPr>
              <a:t>to</a:t>
            </a:r>
            <a:r>
              <a:rPr lang="en-US" sz="1100" spc="-3" dirty="0">
                <a:latin typeface="+mn-lt"/>
                <a:cs typeface="Times New Roman"/>
              </a:rPr>
              <a:t> </a:t>
            </a:r>
            <a:r>
              <a:rPr lang="en-US" sz="1100" dirty="0">
                <a:latin typeface="+mn-lt"/>
                <a:cs typeface="Times New Roman"/>
              </a:rPr>
              <a:t>produce</a:t>
            </a:r>
            <a:r>
              <a:rPr lang="en-US" sz="1100" spc="-7" dirty="0">
                <a:latin typeface="+mn-lt"/>
                <a:cs typeface="Times New Roman"/>
              </a:rPr>
              <a:t> </a:t>
            </a:r>
            <a:r>
              <a:rPr lang="en-US" sz="1100" dirty="0">
                <a:latin typeface="+mn-lt"/>
                <a:cs typeface="Times New Roman"/>
              </a:rPr>
              <a:t>statistically</a:t>
            </a:r>
            <a:r>
              <a:rPr lang="en-US" sz="1100" spc="-3" dirty="0">
                <a:latin typeface="+mn-lt"/>
                <a:cs typeface="Times New Roman"/>
              </a:rPr>
              <a:t> </a:t>
            </a:r>
            <a:r>
              <a:rPr lang="en-US" sz="1100" dirty="0">
                <a:latin typeface="+mn-lt"/>
                <a:cs typeface="Times New Roman"/>
              </a:rPr>
              <a:t>reliable</a:t>
            </a:r>
            <a:r>
              <a:rPr lang="en-US" sz="1100" spc="-3" dirty="0">
                <a:latin typeface="+mn-lt"/>
                <a:cs typeface="Times New Roman"/>
              </a:rPr>
              <a:t> </a:t>
            </a:r>
            <a:r>
              <a:rPr lang="en-US" sz="1100" dirty="0">
                <a:latin typeface="+mn-lt"/>
                <a:cs typeface="Times New Roman"/>
              </a:rPr>
              <a:t>data</a:t>
            </a:r>
            <a:r>
              <a:rPr lang="en-US" sz="1100" spc="-3" dirty="0">
                <a:latin typeface="+mn-lt"/>
                <a:cs typeface="Times New Roman"/>
              </a:rPr>
              <a:t> </a:t>
            </a:r>
            <a:r>
              <a:rPr lang="en-US" sz="1100" dirty="0">
                <a:latin typeface="+mn-lt"/>
                <a:cs typeface="Times New Roman"/>
              </a:rPr>
              <a:t>and</a:t>
            </a:r>
            <a:r>
              <a:rPr lang="en-US" sz="1100" spc="-7" dirty="0">
                <a:latin typeface="+mn-lt"/>
                <a:cs typeface="Times New Roman"/>
              </a:rPr>
              <a:t> </a:t>
            </a:r>
            <a:r>
              <a:rPr lang="en-US" sz="1100" dirty="0">
                <a:latin typeface="+mn-lt"/>
                <a:cs typeface="Times New Roman"/>
              </a:rPr>
              <a:t>thus</a:t>
            </a:r>
            <a:r>
              <a:rPr lang="en-US" sz="1100" spc="-7" dirty="0">
                <a:latin typeface="+mn-lt"/>
                <a:cs typeface="Times New Roman"/>
              </a:rPr>
              <a:t> </a:t>
            </a:r>
            <a:r>
              <a:rPr lang="en-US" sz="1100" dirty="0">
                <a:latin typeface="+mn-lt"/>
                <a:cs typeface="Times New Roman"/>
              </a:rPr>
              <a:t>were</a:t>
            </a:r>
            <a:r>
              <a:rPr lang="en-US" sz="1100" spc="-3" dirty="0">
                <a:latin typeface="+mn-lt"/>
                <a:cs typeface="Times New Roman"/>
              </a:rPr>
              <a:t> </a:t>
            </a:r>
            <a:r>
              <a:rPr lang="en-US" sz="1100" dirty="0">
                <a:latin typeface="+mn-lt"/>
                <a:cs typeface="Times New Roman"/>
              </a:rPr>
              <a:t>not</a:t>
            </a:r>
            <a:r>
              <a:rPr lang="en-US" sz="1100" spc="-3" dirty="0">
                <a:latin typeface="+mn-lt"/>
                <a:cs typeface="Times New Roman"/>
              </a:rPr>
              <a:t> </a:t>
            </a:r>
            <a:r>
              <a:rPr lang="en-US" sz="1100" spc="-7" dirty="0">
                <a:latin typeface="+mn-lt"/>
                <a:cs typeface="Times New Roman"/>
              </a:rPr>
              <a:t>analyzed.</a:t>
            </a:r>
            <a:endParaRPr lang="en-US" sz="1100" dirty="0">
              <a:latin typeface="+mn-lt"/>
              <a:cs typeface="Times New Roman"/>
            </a:endParaRPr>
          </a:p>
          <a:p>
            <a:pPr marL="182880" indent="-182880"/>
            <a:endParaRPr lang="en-US" sz="1100" dirty="0">
              <a:latin typeface="+mn-lt"/>
              <a:cs typeface="Times New Roman"/>
            </a:endParaRPr>
          </a:p>
          <a:p>
            <a:pPr marL="8659" marR="3464"/>
            <a:endParaRPr lang="en-US" sz="1100" dirty="0"/>
          </a:p>
        </p:txBody>
      </p:sp>
      <p:sp>
        <p:nvSpPr>
          <p:cNvPr id="4" name="Slide Number Placeholder 3"/>
          <p:cNvSpPr>
            <a:spLocks noGrp="1"/>
          </p:cNvSpPr>
          <p:nvPr>
            <p:ph type="sldNum" sz="quarter" idx="5"/>
          </p:nvPr>
        </p:nvSpPr>
        <p:spPr/>
        <p:txBody>
          <a:bodyPr/>
          <a:lstStyle/>
          <a:p>
            <a:fld id="{B17BA40C-25F7-4A81-B7B0-365A5351FE20}" type="slidenum">
              <a:rPr lang="en-US" smtClean="0"/>
              <a:t>133</a:t>
            </a:fld>
            <a:endParaRPr lang="en-US"/>
          </a:p>
        </p:txBody>
      </p:sp>
    </p:spTree>
    <p:extLst>
      <p:ext uri="{BB962C8B-B14F-4D97-AF65-F5344CB8AC3E}">
        <p14:creationId xmlns:p14="http://schemas.microsoft.com/office/powerpoint/2010/main" val="361851875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dirty="0">
                <a:effectLst/>
                <a:latin typeface="+mn-lt"/>
                <a:ea typeface="Calibri" panose="020F0502020204030204" pitchFamily="34" charset="0"/>
                <a:cs typeface="Times New Roman" panose="02020603050405020304" pitchFamily="18" charset="0"/>
              </a:rPr>
              <a:t>Between 2016 and 2019, the rate of ED visits for a dental condition decreased 6.1%, from 515.4 to 484.1 visits per 100,000 population for people who live in low-income counties (the 25% of counties with the lowest median household income). It decreased 11.5%, from 236.3 to 209.1 visits per 100,000, for people who live in not low-income counties (Figure 8).</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134</a:t>
            </a:fld>
            <a:endParaRPr lang="en-US"/>
          </a:p>
        </p:txBody>
      </p:sp>
    </p:spTree>
    <p:extLst>
      <p:ext uri="{BB962C8B-B14F-4D97-AF65-F5344CB8AC3E}">
        <p14:creationId xmlns:p14="http://schemas.microsoft.com/office/powerpoint/2010/main" val="121906295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spcBef>
                <a:spcPts val="0"/>
              </a:spcBef>
              <a:spcAft>
                <a:spcPts val="0"/>
              </a:spcAft>
              <a:buSzPts val="1400"/>
            </a:pPr>
            <a:r>
              <a:rPr lang="en-US" sz="1200" dirty="0">
                <a:effectLst/>
                <a:latin typeface="+mn-lt"/>
                <a:ea typeface="Calibri" panose="020F0502020204030204" pitchFamily="34" charset="0"/>
                <a:cs typeface="Times New Roman" panose="02020603050405020304" pitchFamily="18" charset="0"/>
              </a:rPr>
              <a:t>Racial and ethnic disparities were narrowing for untreated dental caries among children ages 5-19 years, while disparities in untreated dental caries for adults ages 20-44, 45-64, and 65+ years showed no statistically significant changes (Figure 9). </a:t>
            </a:r>
          </a:p>
          <a:p>
            <a:pPr marL="182880" marR="0" lvl="0" indent="-182880">
              <a:spcBef>
                <a:spcPts val="0"/>
              </a:spcBef>
              <a:spcAft>
                <a:spcPts val="0"/>
              </a:spcAft>
              <a:buSzPts val="1400"/>
            </a:pPr>
            <a:r>
              <a:rPr lang="en-US" sz="1200" spc="-10" dirty="0">
                <a:effectLst/>
                <a:latin typeface="+mn-lt"/>
                <a:ea typeface="Calibri" panose="020F0502020204030204" pitchFamily="34" charset="0"/>
                <a:cs typeface="Times New Roman" panose="02020603050405020304" pitchFamily="18" charset="0"/>
              </a:rPr>
              <a:t>The percentage of children ages 5-19 years with untreated dental caries decreased for Black, Hispanic, and White groups between 1988-1994 and 2015-2018 (Figure 9, upper left). Between 1988-1994 and 2015-2018, the percentage decreased from 33.9% to 15.7% for Black children and from 19.4% to 11.9% for White children. Between 2011-2014 and 2015-2018, the percentage decreased from 21.7% to 14.1% for Hispanic children. There were no statistically significant changes in the percentage of Asian children with untreated dental caries.</a:t>
            </a:r>
            <a:endParaRPr lang="en-US" sz="1200" dirty="0">
              <a:effectLst/>
              <a:latin typeface="+mn-lt"/>
              <a:ea typeface="Calibri" panose="020F0502020204030204" pitchFamily="34" charset="0"/>
              <a:cs typeface="Times New Roman" panose="02020603050405020304" pitchFamily="18" charset="0"/>
            </a:endParaRPr>
          </a:p>
          <a:p>
            <a:pPr marL="182880" marR="0" lvl="0" indent="-182880">
              <a:spcBef>
                <a:spcPts val="0"/>
              </a:spcBef>
              <a:spcAft>
                <a:spcPts val="0"/>
              </a:spcAft>
              <a:buSzPts val="1400"/>
            </a:pPr>
            <a:r>
              <a:rPr lang="en-US" sz="1200" dirty="0">
                <a:effectLst/>
                <a:latin typeface="+mn-lt"/>
                <a:ea typeface="Calibri" panose="020F0502020204030204" pitchFamily="34" charset="0"/>
                <a:cs typeface="Times New Roman" panose="02020603050405020304" pitchFamily="18" charset="0"/>
              </a:rPr>
              <a:t>There were no statistically significant changes in the percentage of adults ages 20-44 years with untreated dental caries for any race or ethnicity between 1988-1994 and 2015-2018 (Figure 9, upper right).</a:t>
            </a:r>
          </a:p>
          <a:p>
            <a:pPr marL="182880" marR="0" lvl="0" indent="-182880">
              <a:spcBef>
                <a:spcPts val="0"/>
              </a:spcBef>
              <a:spcAft>
                <a:spcPts val="0"/>
              </a:spcAft>
              <a:buSzPts val="1400"/>
            </a:pPr>
            <a:r>
              <a:rPr lang="en-US" sz="1200" dirty="0">
                <a:effectLst/>
                <a:latin typeface="+mn-lt"/>
                <a:ea typeface="Calibri" panose="020F0502020204030204" pitchFamily="34" charset="0"/>
                <a:cs typeface="Times New Roman" panose="02020603050405020304" pitchFamily="18" charset="0"/>
              </a:rPr>
              <a:t>There were no statistically significant changes in the percentage of adults ages 45-64 years with untreated dental caries for any race or ethnicity between 1988-1994 and 2015-2018 (Figure 9, lower left). </a:t>
            </a:r>
          </a:p>
          <a:p>
            <a:pPr marL="182880" marR="0" lvl="0" indent="-182880">
              <a:spcBef>
                <a:spcPts val="0"/>
              </a:spcBef>
              <a:spcAft>
                <a:spcPts val="1200"/>
              </a:spcAft>
              <a:buSzPts val="1400"/>
            </a:pPr>
            <a:r>
              <a:rPr lang="en-US" sz="1200" dirty="0">
                <a:effectLst/>
                <a:latin typeface="+mn-lt"/>
                <a:ea typeface="Calibri" panose="020F0502020204030204" pitchFamily="34" charset="0"/>
                <a:cs typeface="Times New Roman" panose="02020603050405020304" pitchFamily="18" charset="0"/>
              </a:rPr>
              <a:t>There were no statistically significant changes in the percentage of adults age 65 years and over with untreated dental caries for any race or ethnicity between 1988-1994 and 2015-2018 (Figure 9, lower right).</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135</a:t>
            </a:fld>
            <a:endParaRPr lang="en-US"/>
          </a:p>
        </p:txBody>
      </p:sp>
    </p:spTree>
    <p:extLst>
      <p:ext uri="{BB962C8B-B14F-4D97-AF65-F5344CB8AC3E}">
        <p14:creationId xmlns:p14="http://schemas.microsoft.com/office/powerpoint/2010/main" val="275857538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109" marR="45026" indent="-171450">
              <a:buSzPct val="116666"/>
              <a:tabLst>
                <a:tab pos="164518" algn="l"/>
                <a:tab pos="164951" algn="l"/>
              </a:tabLst>
            </a:pPr>
            <a:r>
              <a:rPr lang="en-US" sz="1200" dirty="0">
                <a:latin typeface="+mn-lt"/>
                <a:cs typeface="Times New Roman"/>
              </a:rPr>
              <a:t>From</a:t>
            </a:r>
            <a:r>
              <a:rPr lang="en-US" sz="1200" spc="-44" dirty="0">
                <a:latin typeface="+mn-lt"/>
                <a:cs typeface="Times New Roman"/>
              </a:rPr>
              <a:t> </a:t>
            </a:r>
            <a:r>
              <a:rPr lang="en-US" sz="1200" dirty="0">
                <a:latin typeface="+mn-lt"/>
                <a:cs typeface="Times New Roman"/>
              </a:rPr>
              <a:t>2002</a:t>
            </a:r>
            <a:r>
              <a:rPr lang="en-US" sz="1200" spc="-31" dirty="0">
                <a:latin typeface="+mn-lt"/>
                <a:cs typeface="Times New Roman"/>
              </a:rPr>
              <a:t> </a:t>
            </a:r>
            <a:r>
              <a:rPr lang="en-US" sz="1200" dirty="0">
                <a:latin typeface="+mn-lt"/>
                <a:cs typeface="Times New Roman"/>
              </a:rPr>
              <a:t>to</a:t>
            </a:r>
            <a:r>
              <a:rPr lang="en-US" sz="1200" spc="-34" dirty="0">
                <a:latin typeface="+mn-lt"/>
                <a:cs typeface="Times New Roman"/>
              </a:rPr>
              <a:t> </a:t>
            </a:r>
            <a:r>
              <a:rPr lang="en-US" sz="1200" dirty="0">
                <a:latin typeface="+mn-lt"/>
                <a:cs typeface="Times New Roman"/>
              </a:rPr>
              <a:t>2019,</a:t>
            </a:r>
            <a:r>
              <a:rPr lang="en-US" sz="1200" spc="-31" dirty="0">
                <a:latin typeface="+mn-lt"/>
                <a:cs typeface="Times New Roman"/>
              </a:rPr>
              <a:t> </a:t>
            </a:r>
            <a:r>
              <a:rPr lang="en-US" sz="1200" dirty="0">
                <a:latin typeface="+mn-lt"/>
                <a:cs typeface="Times New Roman"/>
              </a:rPr>
              <a:t>the</a:t>
            </a:r>
            <a:r>
              <a:rPr lang="en-US" sz="1200" spc="-31" dirty="0">
                <a:latin typeface="+mn-lt"/>
                <a:cs typeface="Times New Roman"/>
              </a:rPr>
              <a:t> </a:t>
            </a:r>
            <a:r>
              <a:rPr lang="en-US" sz="1200" spc="-7" dirty="0">
                <a:latin typeface="+mn-lt"/>
                <a:cs typeface="Times New Roman"/>
              </a:rPr>
              <a:t>percentage</a:t>
            </a:r>
            <a:r>
              <a:rPr lang="en-US" sz="1200" spc="-31" dirty="0">
                <a:latin typeface="+mn-lt"/>
                <a:cs typeface="Times New Roman"/>
              </a:rPr>
              <a:t> </a:t>
            </a:r>
            <a:r>
              <a:rPr lang="en-US" sz="1200" dirty="0">
                <a:latin typeface="+mn-lt"/>
                <a:cs typeface="Times New Roman"/>
              </a:rPr>
              <a:t>of</a:t>
            </a:r>
            <a:r>
              <a:rPr lang="en-US" sz="1200" spc="-31" dirty="0">
                <a:latin typeface="+mn-lt"/>
                <a:cs typeface="Times New Roman"/>
              </a:rPr>
              <a:t> </a:t>
            </a:r>
            <a:r>
              <a:rPr lang="en-US" sz="1200" spc="-7" dirty="0">
                <a:latin typeface="+mn-lt"/>
                <a:cs typeface="Times New Roman"/>
              </a:rPr>
              <a:t>children</a:t>
            </a:r>
            <a:r>
              <a:rPr lang="en-US" sz="1200" spc="-37" dirty="0">
                <a:latin typeface="+mn-lt"/>
                <a:cs typeface="Times New Roman"/>
              </a:rPr>
              <a:t> </a:t>
            </a:r>
            <a:r>
              <a:rPr lang="en-US" sz="1200" dirty="0">
                <a:latin typeface="+mn-lt"/>
                <a:cs typeface="Times New Roman"/>
              </a:rPr>
              <a:t>ages</a:t>
            </a:r>
            <a:r>
              <a:rPr lang="en-US" sz="1200" spc="-34" dirty="0">
                <a:latin typeface="+mn-lt"/>
                <a:cs typeface="Times New Roman"/>
              </a:rPr>
              <a:t> </a:t>
            </a:r>
            <a:r>
              <a:rPr lang="en-US" sz="1200" spc="-14" dirty="0">
                <a:latin typeface="+mn-lt"/>
                <a:cs typeface="Times New Roman"/>
              </a:rPr>
              <a:t>2-</a:t>
            </a:r>
            <a:r>
              <a:rPr lang="en-US" sz="1200" dirty="0">
                <a:latin typeface="+mn-lt"/>
                <a:cs typeface="Times New Roman"/>
              </a:rPr>
              <a:t>17</a:t>
            </a:r>
            <a:r>
              <a:rPr lang="en-US" sz="1200" spc="-31" dirty="0">
                <a:latin typeface="+mn-lt"/>
                <a:cs typeface="Times New Roman"/>
              </a:rPr>
              <a:t> </a:t>
            </a:r>
            <a:r>
              <a:rPr lang="en-US" sz="1200" dirty="0">
                <a:latin typeface="+mn-lt"/>
                <a:cs typeface="Times New Roman"/>
              </a:rPr>
              <a:t>years</a:t>
            </a:r>
            <a:r>
              <a:rPr lang="en-US" sz="1200" spc="-27" dirty="0">
                <a:latin typeface="+mn-lt"/>
                <a:cs typeface="Times New Roman"/>
              </a:rPr>
              <a:t> </a:t>
            </a:r>
            <a:r>
              <a:rPr lang="en-US" sz="1200" dirty="0">
                <a:latin typeface="+mn-lt"/>
                <a:cs typeface="Times New Roman"/>
              </a:rPr>
              <a:t>with</a:t>
            </a:r>
            <a:r>
              <a:rPr lang="en-US" sz="1200" spc="-34" dirty="0">
                <a:latin typeface="+mn-lt"/>
                <a:cs typeface="Times New Roman"/>
              </a:rPr>
              <a:t> </a:t>
            </a:r>
            <a:r>
              <a:rPr lang="en-US" sz="1200" dirty="0">
                <a:latin typeface="+mn-lt"/>
                <a:cs typeface="Times New Roman"/>
              </a:rPr>
              <a:t>a</a:t>
            </a:r>
            <a:r>
              <a:rPr lang="en-US" sz="1200" spc="-31" dirty="0">
                <a:latin typeface="+mn-lt"/>
                <a:cs typeface="Times New Roman"/>
              </a:rPr>
              <a:t> </a:t>
            </a:r>
            <a:r>
              <a:rPr lang="en-US" sz="1200" spc="-7" dirty="0">
                <a:latin typeface="+mn-lt"/>
                <a:cs typeface="Times New Roman"/>
              </a:rPr>
              <a:t>dental</a:t>
            </a:r>
            <a:r>
              <a:rPr lang="en-US" sz="1200" spc="-31" dirty="0">
                <a:latin typeface="+mn-lt"/>
                <a:cs typeface="Times New Roman"/>
              </a:rPr>
              <a:t> </a:t>
            </a:r>
            <a:r>
              <a:rPr lang="en-US" sz="1200" dirty="0">
                <a:latin typeface="+mn-lt"/>
                <a:cs typeface="Times New Roman"/>
              </a:rPr>
              <a:t>visit</a:t>
            </a:r>
            <a:r>
              <a:rPr lang="en-US" sz="1200" spc="-34" dirty="0">
                <a:latin typeface="+mn-lt"/>
                <a:cs typeface="Times New Roman"/>
              </a:rPr>
              <a:t> </a:t>
            </a:r>
            <a:r>
              <a:rPr lang="en-US" sz="1200" spc="-7" dirty="0">
                <a:latin typeface="+mn-lt"/>
                <a:cs typeface="Times New Roman"/>
              </a:rPr>
              <a:t>increased </a:t>
            </a:r>
            <a:r>
              <a:rPr lang="en-US" sz="1200" dirty="0">
                <a:latin typeface="+mn-lt"/>
                <a:cs typeface="Times New Roman"/>
              </a:rPr>
              <a:t>from</a:t>
            </a:r>
            <a:r>
              <a:rPr lang="en-US" sz="1200" spc="-41" dirty="0">
                <a:latin typeface="+mn-lt"/>
                <a:cs typeface="Times New Roman"/>
              </a:rPr>
              <a:t> </a:t>
            </a:r>
            <a:r>
              <a:rPr lang="en-US" sz="1200" dirty="0">
                <a:latin typeface="+mn-lt"/>
                <a:cs typeface="Times New Roman"/>
              </a:rPr>
              <a:t>33.0%</a:t>
            </a:r>
            <a:r>
              <a:rPr lang="en-US" sz="1200" spc="-31" dirty="0">
                <a:latin typeface="+mn-lt"/>
                <a:cs typeface="Times New Roman"/>
              </a:rPr>
              <a:t> </a:t>
            </a:r>
            <a:r>
              <a:rPr lang="en-US" sz="1200" dirty="0">
                <a:latin typeface="+mn-lt"/>
                <a:cs typeface="Times New Roman"/>
              </a:rPr>
              <a:t>to</a:t>
            </a:r>
            <a:r>
              <a:rPr lang="en-US" sz="1200" spc="-31" dirty="0">
                <a:latin typeface="+mn-lt"/>
                <a:cs typeface="Times New Roman"/>
              </a:rPr>
              <a:t> </a:t>
            </a:r>
            <a:r>
              <a:rPr lang="en-US" sz="1200" spc="-7" dirty="0">
                <a:latin typeface="+mn-lt"/>
                <a:cs typeface="Times New Roman"/>
              </a:rPr>
              <a:t>42.5%</a:t>
            </a:r>
            <a:r>
              <a:rPr lang="en-US" sz="1200" spc="-34" dirty="0">
                <a:latin typeface="+mn-lt"/>
                <a:cs typeface="Times New Roman"/>
              </a:rPr>
              <a:t> </a:t>
            </a:r>
            <a:r>
              <a:rPr lang="en-US" sz="1200" dirty="0">
                <a:latin typeface="+mn-lt"/>
                <a:cs typeface="Times New Roman"/>
              </a:rPr>
              <a:t>in</a:t>
            </a:r>
            <a:r>
              <a:rPr lang="en-US" sz="1200" spc="-24" dirty="0">
                <a:latin typeface="+mn-lt"/>
                <a:cs typeface="Times New Roman"/>
              </a:rPr>
              <a:t> </a:t>
            </a:r>
            <a:r>
              <a:rPr lang="en-US" sz="1200" spc="-7" dirty="0">
                <a:latin typeface="+mn-lt"/>
                <a:cs typeface="Times New Roman"/>
              </a:rPr>
              <a:t>households</a:t>
            </a:r>
            <a:r>
              <a:rPr lang="en-US" sz="1200" spc="-27" dirty="0">
                <a:latin typeface="+mn-lt"/>
                <a:cs typeface="Times New Roman"/>
              </a:rPr>
              <a:t> </a:t>
            </a:r>
            <a:r>
              <a:rPr lang="en-US" sz="1200" dirty="0">
                <a:latin typeface="+mn-lt"/>
                <a:cs typeface="Times New Roman"/>
              </a:rPr>
              <a:t>with</a:t>
            </a:r>
            <a:r>
              <a:rPr lang="en-US" sz="1200" spc="-34" dirty="0">
                <a:latin typeface="+mn-lt"/>
                <a:cs typeface="Times New Roman"/>
              </a:rPr>
              <a:t> </a:t>
            </a:r>
            <a:r>
              <a:rPr lang="en-US" sz="1200" spc="-7" dirty="0">
                <a:latin typeface="+mn-lt"/>
                <a:cs typeface="Times New Roman"/>
              </a:rPr>
              <a:t>income</a:t>
            </a:r>
            <a:r>
              <a:rPr lang="en-US" sz="1200" spc="-27" dirty="0">
                <a:latin typeface="+mn-lt"/>
                <a:cs typeface="Times New Roman"/>
              </a:rPr>
              <a:t> </a:t>
            </a:r>
            <a:r>
              <a:rPr lang="en-US" sz="1200" dirty="0">
                <a:latin typeface="+mn-lt"/>
                <a:cs typeface="Times New Roman"/>
              </a:rPr>
              <a:t>less</a:t>
            </a:r>
            <a:r>
              <a:rPr lang="en-US" sz="1200" spc="-34" dirty="0">
                <a:latin typeface="+mn-lt"/>
                <a:cs typeface="Times New Roman"/>
              </a:rPr>
              <a:t> </a:t>
            </a:r>
            <a:r>
              <a:rPr lang="en-US" sz="1200" dirty="0">
                <a:latin typeface="+mn-lt"/>
                <a:cs typeface="Times New Roman"/>
              </a:rPr>
              <a:t>than</a:t>
            </a:r>
            <a:r>
              <a:rPr lang="en-US" sz="1200" spc="-31" dirty="0">
                <a:latin typeface="+mn-lt"/>
                <a:cs typeface="Times New Roman"/>
              </a:rPr>
              <a:t> </a:t>
            </a:r>
            <a:r>
              <a:rPr lang="en-US" sz="1200" dirty="0">
                <a:latin typeface="+mn-lt"/>
                <a:cs typeface="Times New Roman"/>
              </a:rPr>
              <a:t>100%</a:t>
            </a:r>
            <a:r>
              <a:rPr lang="en-US" sz="1200" spc="-34" dirty="0">
                <a:latin typeface="+mn-lt"/>
                <a:cs typeface="Times New Roman"/>
              </a:rPr>
              <a:t> </a:t>
            </a:r>
            <a:r>
              <a:rPr lang="en-US" sz="1200" dirty="0">
                <a:latin typeface="+mn-lt"/>
                <a:cs typeface="Times New Roman"/>
              </a:rPr>
              <a:t>of</a:t>
            </a:r>
            <a:r>
              <a:rPr lang="en-US" sz="1200" spc="-31" dirty="0">
                <a:latin typeface="+mn-lt"/>
                <a:cs typeface="Times New Roman"/>
              </a:rPr>
              <a:t> </a:t>
            </a:r>
            <a:r>
              <a:rPr lang="en-US" sz="1200" dirty="0">
                <a:latin typeface="+mn-lt"/>
                <a:cs typeface="Times New Roman"/>
              </a:rPr>
              <a:t>the</a:t>
            </a:r>
            <a:r>
              <a:rPr lang="en-US" sz="1200" spc="-31" dirty="0">
                <a:latin typeface="+mn-lt"/>
                <a:cs typeface="Times New Roman"/>
              </a:rPr>
              <a:t> </a:t>
            </a:r>
            <a:r>
              <a:rPr lang="en-US" sz="1200" spc="-7" dirty="0">
                <a:latin typeface="+mn-lt"/>
                <a:cs typeface="Times New Roman"/>
              </a:rPr>
              <a:t>poverty</a:t>
            </a:r>
            <a:r>
              <a:rPr lang="en-US" sz="1200" spc="-31" dirty="0">
                <a:latin typeface="+mn-lt"/>
                <a:cs typeface="Times New Roman"/>
              </a:rPr>
              <a:t> </a:t>
            </a:r>
            <a:r>
              <a:rPr lang="en-US" sz="1200" spc="-7" dirty="0">
                <a:latin typeface="+mn-lt"/>
                <a:cs typeface="Times New Roman"/>
              </a:rPr>
              <a:t>threshold (“poor”),</a:t>
            </a:r>
            <a:r>
              <a:rPr lang="en-US" sz="1200" spc="-37" dirty="0">
                <a:latin typeface="+mn-lt"/>
                <a:cs typeface="Times New Roman"/>
              </a:rPr>
              <a:t> </a:t>
            </a:r>
            <a:r>
              <a:rPr lang="en-US" sz="1200" dirty="0">
                <a:latin typeface="+mn-lt"/>
                <a:cs typeface="Times New Roman"/>
              </a:rPr>
              <a:t>while</a:t>
            </a:r>
            <a:r>
              <a:rPr lang="en-US" sz="1200" spc="-31" dirty="0">
                <a:latin typeface="+mn-lt"/>
                <a:cs typeface="Times New Roman"/>
              </a:rPr>
              <a:t> </a:t>
            </a:r>
            <a:r>
              <a:rPr lang="en-US" sz="1200" dirty="0">
                <a:latin typeface="+mn-lt"/>
                <a:cs typeface="Times New Roman"/>
              </a:rPr>
              <a:t>the</a:t>
            </a:r>
            <a:r>
              <a:rPr lang="en-US" sz="1200" spc="-31" dirty="0">
                <a:latin typeface="+mn-lt"/>
                <a:cs typeface="Times New Roman"/>
              </a:rPr>
              <a:t> </a:t>
            </a:r>
            <a:r>
              <a:rPr lang="en-US" sz="1200" spc="-7" dirty="0">
                <a:latin typeface="+mn-lt"/>
                <a:cs typeface="Times New Roman"/>
              </a:rPr>
              <a:t>percentage</a:t>
            </a:r>
            <a:r>
              <a:rPr lang="en-US" sz="1200" spc="-31" dirty="0">
                <a:latin typeface="+mn-lt"/>
                <a:cs typeface="Times New Roman"/>
              </a:rPr>
              <a:t> </a:t>
            </a:r>
            <a:r>
              <a:rPr lang="en-US" sz="1200" dirty="0">
                <a:latin typeface="+mn-lt"/>
                <a:cs typeface="Times New Roman"/>
              </a:rPr>
              <a:t>of</a:t>
            </a:r>
            <a:r>
              <a:rPr lang="en-US" sz="1200" spc="-27" dirty="0">
                <a:latin typeface="+mn-lt"/>
                <a:cs typeface="Times New Roman"/>
              </a:rPr>
              <a:t> </a:t>
            </a:r>
            <a:r>
              <a:rPr lang="en-US" sz="1200" spc="-7" dirty="0">
                <a:latin typeface="+mn-lt"/>
                <a:cs typeface="Times New Roman"/>
              </a:rPr>
              <a:t>children</a:t>
            </a:r>
            <a:r>
              <a:rPr lang="en-US" sz="1200" spc="-27" dirty="0">
                <a:latin typeface="+mn-lt"/>
                <a:cs typeface="Times New Roman"/>
              </a:rPr>
              <a:t> </a:t>
            </a:r>
            <a:r>
              <a:rPr lang="en-US" sz="1200" dirty="0">
                <a:latin typeface="+mn-lt"/>
                <a:cs typeface="Times New Roman"/>
              </a:rPr>
              <a:t>with</a:t>
            </a:r>
            <a:r>
              <a:rPr lang="en-US" sz="1200" spc="-31" dirty="0">
                <a:latin typeface="+mn-lt"/>
                <a:cs typeface="Times New Roman"/>
              </a:rPr>
              <a:t> </a:t>
            </a:r>
            <a:r>
              <a:rPr lang="en-US" sz="1200" dirty="0">
                <a:latin typeface="+mn-lt"/>
                <a:cs typeface="Times New Roman"/>
              </a:rPr>
              <a:t>a</a:t>
            </a:r>
            <a:r>
              <a:rPr lang="en-US" sz="1200" spc="-27" dirty="0">
                <a:latin typeface="+mn-lt"/>
                <a:cs typeface="Times New Roman"/>
              </a:rPr>
              <a:t> </a:t>
            </a:r>
            <a:r>
              <a:rPr lang="en-US" sz="1200" spc="-7" dirty="0">
                <a:latin typeface="+mn-lt"/>
                <a:cs typeface="Times New Roman"/>
              </a:rPr>
              <a:t>dental</a:t>
            </a:r>
            <a:r>
              <a:rPr lang="en-US" sz="1200" spc="-31" dirty="0">
                <a:latin typeface="+mn-lt"/>
                <a:cs typeface="Times New Roman"/>
              </a:rPr>
              <a:t> </a:t>
            </a:r>
            <a:r>
              <a:rPr lang="en-US" sz="1200" dirty="0">
                <a:latin typeface="+mn-lt"/>
                <a:cs typeface="Times New Roman"/>
              </a:rPr>
              <a:t>visit</a:t>
            </a:r>
            <a:r>
              <a:rPr lang="en-US" sz="1200" spc="-27" dirty="0">
                <a:latin typeface="+mn-lt"/>
                <a:cs typeface="Times New Roman"/>
              </a:rPr>
              <a:t> </a:t>
            </a:r>
            <a:r>
              <a:rPr lang="en-US" sz="1200" dirty="0">
                <a:latin typeface="+mn-lt"/>
                <a:cs typeface="Times New Roman"/>
              </a:rPr>
              <a:t>grew</a:t>
            </a:r>
            <a:r>
              <a:rPr lang="en-US" sz="1200" spc="-34" dirty="0">
                <a:latin typeface="+mn-lt"/>
                <a:cs typeface="Times New Roman"/>
              </a:rPr>
              <a:t> </a:t>
            </a:r>
            <a:r>
              <a:rPr lang="en-US" sz="1200" dirty="0">
                <a:latin typeface="+mn-lt"/>
                <a:cs typeface="Times New Roman"/>
              </a:rPr>
              <a:t>at</a:t>
            </a:r>
            <a:r>
              <a:rPr lang="en-US" sz="1200" spc="-27" dirty="0">
                <a:latin typeface="+mn-lt"/>
                <a:cs typeface="Times New Roman"/>
              </a:rPr>
              <a:t> </a:t>
            </a:r>
            <a:r>
              <a:rPr lang="en-US" sz="1200" dirty="0">
                <a:latin typeface="+mn-lt"/>
                <a:cs typeface="Times New Roman"/>
              </a:rPr>
              <a:t>a</a:t>
            </a:r>
            <a:r>
              <a:rPr lang="en-US" sz="1200" spc="-31" dirty="0">
                <a:latin typeface="+mn-lt"/>
                <a:cs typeface="Times New Roman"/>
              </a:rPr>
              <a:t> </a:t>
            </a:r>
            <a:r>
              <a:rPr lang="en-US" sz="1200" spc="-7" dirty="0">
                <a:latin typeface="+mn-lt"/>
                <a:cs typeface="Times New Roman"/>
              </a:rPr>
              <a:t>slower</a:t>
            </a:r>
            <a:r>
              <a:rPr lang="en-US" sz="1200" spc="-31" dirty="0">
                <a:latin typeface="+mn-lt"/>
                <a:cs typeface="Times New Roman"/>
              </a:rPr>
              <a:t> </a:t>
            </a:r>
            <a:r>
              <a:rPr lang="en-US" sz="1200" dirty="0">
                <a:latin typeface="+mn-lt"/>
                <a:cs typeface="Times New Roman"/>
              </a:rPr>
              <a:t>pace</a:t>
            </a:r>
            <a:r>
              <a:rPr lang="en-US" sz="1200" spc="-31" dirty="0">
                <a:latin typeface="+mn-lt"/>
                <a:cs typeface="Times New Roman"/>
              </a:rPr>
              <a:t> </a:t>
            </a:r>
            <a:r>
              <a:rPr lang="en-US" sz="1200" spc="-7" dirty="0">
                <a:latin typeface="+mn-lt"/>
                <a:cs typeface="Times New Roman"/>
              </a:rPr>
              <a:t>(from 67.2%</a:t>
            </a:r>
            <a:r>
              <a:rPr lang="en-US" sz="1200" spc="-24" dirty="0">
                <a:latin typeface="+mn-lt"/>
                <a:cs typeface="Times New Roman"/>
              </a:rPr>
              <a:t> </a:t>
            </a:r>
            <a:r>
              <a:rPr lang="en-US" sz="1200" dirty="0">
                <a:latin typeface="+mn-lt"/>
                <a:cs typeface="Times New Roman"/>
              </a:rPr>
              <a:t>to</a:t>
            </a:r>
            <a:r>
              <a:rPr lang="en-US" sz="1200" spc="-27" dirty="0">
                <a:latin typeface="+mn-lt"/>
                <a:cs typeface="Times New Roman"/>
              </a:rPr>
              <a:t> </a:t>
            </a:r>
            <a:r>
              <a:rPr lang="en-US" sz="1200" spc="-7" dirty="0">
                <a:latin typeface="+mn-lt"/>
                <a:cs typeface="Times New Roman"/>
              </a:rPr>
              <a:t>70.3%)</a:t>
            </a:r>
            <a:r>
              <a:rPr lang="en-US" sz="1200" spc="-27" dirty="0">
                <a:latin typeface="+mn-lt"/>
                <a:cs typeface="Times New Roman"/>
              </a:rPr>
              <a:t> </a:t>
            </a:r>
            <a:r>
              <a:rPr lang="en-US" sz="1200" dirty="0">
                <a:latin typeface="+mn-lt"/>
                <a:cs typeface="Times New Roman"/>
              </a:rPr>
              <a:t>in</a:t>
            </a:r>
            <a:r>
              <a:rPr lang="en-US" sz="1200" spc="-27" dirty="0">
                <a:latin typeface="+mn-lt"/>
                <a:cs typeface="Times New Roman"/>
              </a:rPr>
              <a:t> </a:t>
            </a:r>
            <a:r>
              <a:rPr lang="en-US" sz="1200" spc="-7" dirty="0">
                <a:latin typeface="+mn-lt"/>
                <a:cs typeface="Times New Roman"/>
              </a:rPr>
              <a:t>households</a:t>
            </a:r>
            <a:r>
              <a:rPr lang="en-US" sz="1200" spc="-24" dirty="0">
                <a:latin typeface="+mn-lt"/>
                <a:cs typeface="Times New Roman"/>
              </a:rPr>
              <a:t> </a:t>
            </a:r>
            <a:r>
              <a:rPr lang="en-US" sz="1200" dirty="0">
                <a:latin typeface="+mn-lt"/>
                <a:cs typeface="Times New Roman"/>
              </a:rPr>
              <a:t>with</a:t>
            </a:r>
            <a:r>
              <a:rPr lang="en-US" sz="1200" spc="-24" dirty="0">
                <a:latin typeface="+mn-lt"/>
                <a:cs typeface="Times New Roman"/>
              </a:rPr>
              <a:t> </a:t>
            </a:r>
            <a:r>
              <a:rPr lang="en-US" sz="1200" spc="-7" dirty="0">
                <a:latin typeface="+mn-lt"/>
                <a:cs typeface="Times New Roman"/>
              </a:rPr>
              <a:t>income</a:t>
            </a:r>
            <a:r>
              <a:rPr lang="en-US" sz="1200" spc="-24" dirty="0">
                <a:latin typeface="+mn-lt"/>
                <a:cs typeface="Times New Roman"/>
              </a:rPr>
              <a:t> </a:t>
            </a:r>
            <a:r>
              <a:rPr lang="en-US" sz="1200" dirty="0">
                <a:latin typeface="+mn-lt"/>
                <a:cs typeface="Times New Roman"/>
              </a:rPr>
              <a:t>at</a:t>
            </a:r>
            <a:r>
              <a:rPr lang="en-US" sz="1200" spc="-24" dirty="0">
                <a:latin typeface="+mn-lt"/>
                <a:cs typeface="Times New Roman"/>
              </a:rPr>
              <a:t> </a:t>
            </a:r>
            <a:r>
              <a:rPr lang="en-US" sz="1200" dirty="0">
                <a:latin typeface="+mn-lt"/>
                <a:cs typeface="Times New Roman"/>
              </a:rPr>
              <a:t>or</a:t>
            </a:r>
            <a:r>
              <a:rPr lang="en-US" sz="1200" spc="-24" dirty="0">
                <a:latin typeface="+mn-lt"/>
                <a:cs typeface="Times New Roman"/>
              </a:rPr>
              <a:t> </a:t>
            </a:r>
            <a:r>
              <a:rPr lang="en-US" sz="1200" spc="-7" dirty="0">
                <a:latin typeface="+mn-lt"/>
                <a:cs typeface="Times New Roman"/>
              </a:rPr>
              <a:t>above</a:t>
            </a:r>
            <a:r>
              <a:rPr lang="en-US" sz="1200" spc="-24" dirty="0">
                <a:latin typeface="+mn-lt"/>
                <a:cs typeface="Times New Roman"/>
              </a:rPr>
              <a:t> </a:t>
            </a:r>
            <a:r>
              <a:rPr lang="en-US" sz="1200" dirty="0">
                <a:latin typeface="+mn-lt"/>
                <a:cs typeface="Times New Roman"/>
              </a:rPr>
              <a:t>400%</a:t>
            </a:r>
            <a:r>
              <a:rPr lang="en-US" sz="1200" spc="-24" dirty="0">
                <a:latin typeface="+mn-lt"/>
                <a:cs typeface="Times New Roman"/>
              </a:rPr>
              <a:t> </a:t>
            </a:r>
            <a:r>
              <a:rPr lang="en-US" sz="1200" dirty="0">
                <a:latin typeface="+mn-lt"/>
                <a:cs typeface="Times New Roman"/>
              </a:rPr>
              <a:t>of</a:t>
            </a:r>
            <a:r>
              <a:rPr lang="en-US" sz="1200" spc="-27" dirty="0">
                <a:latin typeface="+mn-lt"/>
                <a:cs typeface="Times New Roman"/>
              </a:rPr>
              <a:t> </a:t>
            </a:r>
            <a:r>
              <a:rPr lang="en-US" sz="1200" dirty="0">
                <a:latin typeface="+mn-lt"/>
                <a:cs typeface="Times New Roman"/>
              </a:rPr>
              <a:t>the</a:t>
            </a:r>
            <a:r>
              <a:rPr lang="en-US" sz="1200" spc="-24" dirty="0">
                <a:latin typeface="+mn-lt"/>
                <a:cs typeface="Times New Roman"/>
              </a:rPr>
              <a:t> </a:t>
            </a:r>
            <a:r>
              <a:rPr lang="en-US" sz="1200" spc="-7" dirty="0">
                <a:latin typeface="+mn-lt"/>
                <a:cs typeface="Times New Roman"/>
              </a:rPr>
              <a:t>poverty</a:t>
            </a:r>
            <a:r>
              <a:rPr lang="en-US" sz="1200" spc="-27" dirty="0">
                <a:latin typeface="+mn-lt"/>
                <a:cs typeface="Times New Roman"/>
              </a:rPr>
              <a:t> </a:t>
            </a:r>
            <a:r>
              <a:rPr lang="en-US" sz="1200" spc="-7" dirty="0">
                <a:latin typeface="+mn-lt"/>
                <a:cs typeface="Times New Roman"/>
              </a:rPr>
              <a:t>threshold</a:t>
            </a:r>
            <a:r>
              <a:rPr lang="en-US" sz="1200" spc="-20" dirty="0">
                <a:latin typeface="+mn-lt"/>
                <a:cs typeface="Times New Roman"/>
              </a:rPr>
              <a:t> </a:t>
            </a:r>
            <a:r>
              <a:rPr lang="en-US" sz="1200" spc="-7" dirty="0">
                <a:latin typeface="+mn-lt"/>
                <a:cs typeface="Times New Roman"/>
              </a:rPr>
              <a:t>(“high income”)</a:t>
            </a:r>
            <a:r>
              <a:rPr lang="en-US" sz="1200" spc="-27" dirty="0">
                <a:latin typeface="+mn-lt"/>
                <a:cs typeface="Times New Roman"/>
              </a:rPr>
              <a:t> </a:t>
            </a:r>
            <a:r>
              <a:rPr lang="en-US" sz="1200" spc="-7" dirty="0">
                <a:latin typeface="+mn-lt"/>
                <a:cs typeface="Times New Roman"/>
              </a:rPr>
              <a:t>(Figure</a:t>
            </a:r>
            <a:r>
              <a:rPr lang="en-US" sz="1200" spc="-27" dirty="0">
                <a:latin typeface="+mn-lt"/>
                <a:cs typeface="Times New Roman"/>
              </a:rPr>
              <a:t> </a:t>
            </a:r>
            <a:r>
              <a:rPr lang="en-US" sz="1200" dirty="0">
                <a:latin typeface="+mn-lt"/>
                <a:cs typeface="Times New Roman"/>
              </a:rPr>
              <a:t>10,</a:t>
            </a:r>
            <a:r>
              <a:rPr lang="en-US" sz="1200" spc="-24" dirty="0">
                <a:latin typeface="+mn-lt"/>
                <a:cs typeface="Times New Roman"/>
              </a:rPr>
              <a:t> </a:t>
            </a:r>
            <a:r>
              <a:rPr lang="en-US" sz="1200" spc="-14" dirty="0">
                <a:latin typeface="+mn-lt"/>
                <a:cs typeface="Times New Roman"/>
              </a:rPr>
              <a:t>top).</a:t>
            </a:r>
            <a:endParaRPr lang="en-US" sz="1200" dirty="0">
              <a:latin typeface="+mn-lt"/>
              <a:cs typeface="Times New Roman"/>
            </a:endParaRPr>
          </a:p>
          <a:p>
            <a:pPr marL="180109" marR="3896" indent="-171450">
              <a:buSzPct val="116666"/>
              <a:tabLst>
                <a:tab pos="164518" algn="l"/>
                <a:tab pos="164951" algn="l"/>
              </a:tabLst>
            </a:pPr>
            <a:r>
              <a:rPr lang="en-US" sz="1200" dirty="0">
                <a:latin typeface="+mn-lt"/>
                <a:cs typeface="Times New Roman"/>
              </a:rPr>
              <a:t>From</a:t>
            </a:r>
            <a:r>
              <a:rPr lang="en-US" sz="1200" spc="-14" dirty="0">
                <a:latin typeface="+mn-lt"/>
                <a:cs typeface="Times New Roman"/>
              </a:rPr>
              <a:t> </a:t>
            </a:r>
            <a:r>
              <a:rPr lang="en-US" sz="1200" dirty="0">
                <a:latin typeface="+mn-lt"/>
                <a:cs typeface="Times New Roman"/>
              </a:rPr>
              <a:t>2002</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2019,</a:t>
            </a:r>
            <a:r>
              <a:rPr lang="en-US" sz="1200" spc="-7" dirty="0">
                <a:latin typeface="+mn-lt"/>
                <a:cs typeface="Times New Roman"/>
              </a:rPr>
              <a:t> </a:t>
            </a:r>
            <a:r>
              <a:rPr lang="en-US" sz="1200" dirty="0">
                <a:latin typeface="+mn-lt"/>
                <a:cs typeface="Times New Roman"/>
              </a:rPr>
              <a:t>there</a:t>
            </a:r>
            <a:r>
              <a:rPr lang="en-US" sz="1200" spc="-3"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no</a:t>
            </a:r>
            <a:r>
              <a:rPr lang="en-US" sz="1200" spc="-7" dirty="0">
                <a:latin typeface="+mn-lt"/>
                <a:cs typeface="Times New Roman"/>
              </a:rPr>
              <a:t> </a:t>
            </a:r>
            <a:r>
              <a:rPr lang="en-US" sz="1200" dirty="0">
                <a:latin typeface="+mn-lt"/>
                <a:cs typeface="Times New Roman"/>
              </a:rPr>
              <a:t>statistically</a:t>
            </a:r>
            <a:r>
              <a:rPr lang="en-US" sz="1200" spc="-3" dirty="0">
                <a:latin typeface="+mn-lt"/>
                <a:cs typeface="Times New Roman"/>
              </a:rPr>
              <a:t> </a:t>
            </a:r>
            <a:r>
              <a:rPr lang="en-US" sz="1200" dirty="0">
                <a:latin typeface="+mn-lt"/>
                <a:cs typeface="Times New Roman"/>
              </a:rPr>
              <a:t>significant</a:t>
            </a:r>
            <a:r>
              <a:rPr lang="en-US" sz="1200" spc="-3" dirty="0">
                <a:latin typeface="+mn-lt"/>
                <a:cs typeface="Times New Roman"/>
              </a:rPr>
              <a:t> </a:t>
            </a:r>
            <a:r>
              <a:rPr lang="en-US" sz="1200" dirty="0">
                <a:latin typeface="+mn-lt"/>
                <a:cs typeface="Times New Roman"/>
              </a:rPr>
              <a:t>change</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adults </a:t>
            </a:r>
            <a:r>
              <a:rPr lang="en-US" sz="1200" dirty="0">
                <a:latin typeface="+mn-lt"/>
                <a:cs typeface="Times New Roman"/>
              </a:rPr>
              <a:t>age</a:t>
            </a:r>
            <a:r>
              <a:rPr lang="en-US" sz="1200" spc="-3" dirty="0">
                <a:latin typeface="+mn-lt"/>
                <a:cs typeface="Times New Roman"/>
              </a:rPr>
              <a:t> </a:t>
            </a:r>
            <a:r>
              <a:rPr lang="en-US" sz="1200" dirty="0">
                <a:latin typeface="+mn-lt"/>
                <a:cs typeface="Times New Roman"/>
              </a:rPr>
              <a:t>18</a:t>
            </a:r>
            <a:r>
              <a:rPr lang="en-US" sz="1200" spc="-3"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over</a:t>
            </a:r>
            <a:r>
              <a:rPr lang="en-US" sz="1200" spc="-3" dirty="0">
                <a:latin typeface="+mn-lt"/>
                <a:cs typeface="Times New Roman"/>
              </a:rPr>
              <a:t> </a:t>
            </a:r>
            <a:r>
              <a:rPr lang="en-US" sz="1200" dirty="0">
                <a:latin typeface="+mn-lt"/>
                <a:cs typeface="Times New Roman"/>
              </a:rPr>
              <a:t>with a</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visit</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either</a:t>
            </a:r>
            <a:r>
              <a:rPr lang="en-US" sz="1200" spc="-7" dirty="0">
                <a:latin typeface="+mn-lt"/>
                <a:cs typeface="Times New Roman"/>
              </a:rPr>
              <a:t> </a:t>
            </a:r>
            <a:r>
              <a:rPr lang="en-US" sz="1200" dirty="0">
                <a:latin typeface="+mn-lt"/>
                <a:cs typeface="Times New Roman"/>
              </a:rPr>
              <a:t>income group:</a:t>
            </a:r>
            <a:r>
              <a:rPr lang="en-US" sz="1200" spc="-3" dirty="0">
                <a:latin typeface="+mn-lt"/>
                <a:cs typeface="Times New Roman"/>
              </a:rPr>
              <a:t> </a:t>
            </a:r>
            <a:r>
              <a:rPr lang="en-US" sz="1200" dirty="0">
                <a:latin typeface="+mn-lt"/>
                <a:cs typeface="Times New Roman"/>
              </a:rPr>
              <a:t>24.2%</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2002</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24.8% </a:t>
            </a:r>
            <a:r>
              <a:rPr lang="en-US" sz="1200" spc="-17" dirty="0">
                <a:latin typeface="+mn-lt"/>
                <a:cs typeface="Times New Roman"/>
              </a:rPr>
              <a:t>in </a:t>
            </a:r>
            <a:r>
              <a:rPr lang="en-US" sz="1200" dirty="0">
                <a:latin typeface="+mn-lt"/>
                <a:cs typeface="Times New Roman"/>
              </a:rPr>
              <a:t>2019</a:t>
            </a:r>
            <a:r>
              <a:rPr lang="en-US" sz="1200" spc="-10"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households with</a:t>
            </a:r>
            <a:r>
              <a:rPr lang="en-US" sz="1200" spc="-3" dirty="0">
                <a:latin typeface="+mn-lt"/>
                <a:cs typeface="Times New Roman"/>
              </a:rPr>
              <a:t> </a:t>
            </a:r>
            <a:r>
              <a:rPr lang="en-US" sz="1200" dirty="0">
                <a:latin typeface="+mn-lt"/>
                <a:cs typeface="Times New Roman"/>
              </a:rPr>
              <a:t>income</a:t>
            </a:r>
            <a:r>
              <a:rPr lang="en-US" sz="1200" spc="-3" dirty="0">
                <a:latin typeface="+mn-lt"/>
                <a:cs typeface="Times New Roman"/>
              </a:rPr>
              <a:t> </a:t>
            </a:r>
            <a:r>
              <a:rPr lang="en-US" sz="1200" dirty="0">
                <a:latin typeface="+mn-lt"/>
                <a:cs typeface="Times New Roman"/>
              </a:rPr>
              <a:t>less</a:t>
            </a:r>
            <a:r>
              <a:rPr lang="en-US" sz="1200" spc="-3"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100%</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the poverty</a:t>
            </a:r>
            <a:r>
              <a:rPr lang="en-US" sz="1200" spc="-3" dirty="0">
                <a:latin typeface="+mn-lt"/>
                <a:cs typeface="Times New Roman"/>
              </a:rPr>
              <a:t> </a:t>
            </a:r>
            <a:r>
              <a:rPr lang="en-US" sz="1200" dirty="0">
                <a:latin typeface="+mn-lt"/>
                <a:cs typeface="Times New Roman"/>
              </a:rPr>
              <a:t>threshold</a:t>
            </a:r>
            <a:r>
              <a:rPr lang="en-US" sz="1200" spc="-10" dirty="0">
                <a:latin typeface="+mn-lt"/>
                <a:cs typeface="Times New Roman"/>
              </a:rPr>
              <a:t> </a:t>
            </a:r>
            <a:r>
              <a:rPr lang="en-US" sz="1200" dirty="0">
                <a:latin typeface="+mn-lt"/>
                <a:cs typeface="Times New Roman"/>
              </a:rPr>
              <a:t>and 57.2%</a:t>
            </a:r>
            <a:r>
              <a:rPr lang="en-US" sz="1200" spc="-3" dirty="0">
                <a:latin typeface="+mn-lt"/>
                <a:cs typeface="Times New Roman"/>
              </a:rPr>
              <a:t> </a:t>
            </a:r>
            <a:r>
              <a:rPr lang="en-US" sz="1200" dirty="0">
                <a:latin typeface="+mn-lt"/>
                <a:cs typeface="Times New Roman"/>
              </a:rPr>
              <a:t>in </a:t>
            </a:r>
            <a:r>
              <a:rPr lang="en-US" sz="1200" spc="-14" dirty="0">
                <a:latin typeface="+mn-lt"/>
                <a:cs typeface="Times New Roman"/>
              </a:rPr>
              <a:t>2002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57.8%</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for households</a:t>
            </a:r>
            <a:r>
              <a:rPr lang="en-US" sz="1200" spc="-3" dirty="0">
                <a:latin typeface="+mn-lt"/>
                <a:cs typeface="Times New Roman"/>
              </a:rPr>
              <a:t> </a:t>
            </a:r>
            <a:r>
              <a:rPr lang="en-US" sz="1200" dirty="0">
                <a:latin typeface="+mn-lt"/>
                <a:cs typeface="Times New Roman"/>
              </a:rPr>
              <a:t>with income</a:t>
            </a:r>
            <a:r>
              <a:rPr lang="en-US" sz="1200" spc="-7"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dirty="0">
                <a:latin typeface="+mn-lt"/>
                <a:cs typeface="Times New Roman"/>
              </a:rPr>
              <a:t>above 400%</a:t>
            </a:r>
            <a:r>
              <a:rPr lang="en-US" sz="1200" spc="-3" dirty="0">
                <a:latin typeface="+mn-lt"/>
                <a:cs typeface="Times New Roman"/>
              </a:rPr>
              <a:t> </a:t>
            </a:r>
            <a:r>
              <a:rPr lang="en-US" sz="1200" dirty="0">
                <a:latin typeface="+mn-lt"/>
                <a:cs typeface="Times New Roman"/>
              </a:rPr>
              <a:t>of the</a:t>
            </a:r>
            <a:r>
              <a:rPr lang="en-US" sz="1200" spc="-3" dirty="0">
                <a:latin typeface="+mn-lt"/>
                <a:cs typeface="Times New Roman"/>
              </a:rPr>
              <a:t> </a:t>
            </a:r>
            <a:r>
              <a:rPr lang="en-US" sz="1200" dirty="0">
                <a:latin typeface="+mn-lt"/>
                <a:cs typeface="Times New Roman"/>
              </a:rPr>
              <a:t>poverty</a:t>
            </a:r>
            <a:r>
              <a:rPr lang="en-US" sz="1200" spc="-7" dirty="0">
                <a:latin typeface="+mn-lt"/>
                <a:cs typeface="Times New Roman"/>
              </a:rPr>
              <a:t> threshold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10,</a:t>
            </a:r>
            <a:r>
              <a:rPr lang="en-US" sz="1200" spc="-7" dirty="0">
                <a:latin typeface="+mn-lt"/>
                <a:cs typeface="Times New Roman"/>
              </a:rPr>
              <a:t> bottom).</a:t>
            </a:r>
            <a:endParaRPr lang="en-US" sz="1200" dirty="0">
              <a:latin typeface="+mn-lt"/>
              <a:cs typeface="Times New Roman"/>
            </a:endParaRPr>
          </a:p>
          <a:p>
            <a:pPr marL="180109" marR="3464" indent="-171450">
              <a:buSzPct val="116666"/>
              <a:tabLst>
                <a:tab pos="164518" algn="l"/>
                <a:tab pos="164951" algn="l"/>
              </a:tabLst>
            </a:pPr>
            <a:r>
              <a:rPr lang="en-US" sz="1200" dirty="0">
                <a:latin typeface="+mn-lt"/>
                <a:cs typeface="Times New Roman"/>
              </a:rPr>
              <a:t>Although</a:t>
            </a:r>
            <a:r>
              <a:rPr lang="en-US" sz="1200" spc="-10"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percentage</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children</a:t>
            </a:r>
            <a:r>
              <a:rPr lang="en-US" sz="1200" spc="-7"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increased</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poor</a:t>
            </a:r>
            <a:r>
              <a:rPr lang="en-US" sz="1200" spc="-7" dirty="0">
                <a:latin typeface="+mn-lt"/>
                <a:cs typeface="Times New Roman"/>
              </a:rPr>
              <a:t> households, </a:t>
            </a:r>
            <a:r>
              <a:rPr lang="en-US" sz="1200" dirty="0">
                <a:latin typeface="+mn-lt"/>
                <a:cs typeface="Times New Roman"/>
              </a:rPr>
              <a:t>narrowing</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gap</a:t>
            </a:r>
            <a:r>
              <a:rPr lang="en-US" sz="1200" spc="-3"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children</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poor</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high-income</a:t>
            </a:r>
            <a:r>
              <a:rPr lang="en-US" sz="1200" spc="-3" dirty="0">
                <a:latin typeface="+mn-lt"/>
                <a:cs typeface="Times New Roman"/>
              </a:rPr>
              <a:t> </a:t>
            </a:r>
            <a:r>
              <a:rPr lang="en-US" sz="1200" dirty="0">
                <a:latin typeface="+mn-lt"/>
                <a:cs typeface="Times New Roman"/>
              </a:rPr>
              <a:t>households,</a:t>
            </a:r>
            <a:r>
              <a:rPr lang="en-US" sz="1200" spc="-10"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spc="-14" dirty="0">
                <a:latin typeface="+mn-lt"/>
                <a:cs typeface="Times New Roman"/>
              </a:rPr>
              <a:t>poor </a:t>
            </a:r>
            <a:r>
              <a:rPr lang="en-US" sz="1200" dirty="0">
                <a:latin typeface="+mn-lt"/>
                <a:cs typeface="Times New Roman"/>
              </a:rPr>
              <a:t>households</a:t>
            </a:r>
            <a:r>
              <a:rPr lang="en-US" sz="1200" spc="-14" dirty="0">
                <a:latin typeface="+mn-lt"/>
                <a:cs typeface="Times New Roman"/>
              </a:rPr>
              <a:t> </a:t>
            </a:r>
            <a:r>
              <a:rPr lang="en-US" sz="1200" dirty="0">
                <a:latin typeface="+mn-lt"/>
                <a:cs typeface="Times New Roman"/>
              </a:rPr>
              <a:t>remain</a:t>
            </a:r>
            <a:r>
              <a:rPr lang="en-US" sz="1200" spc="-10" dirty="0">
                <a:latin typeface="+mn-lt"/>
                <a:cs typeface="Times New Roman"/>
              </a:rPr>
              <a:t> </a:t>
            </a:r>
            <a:r>
              <a:rPr lang="en-US" sz="1200" dirty="0">
                <a:latin typeface="+mn-lt"/>
                <a:cs typeface="Times New Roman"/>
              </a:rPr>
              <a:t>significantly</a:t>
            </a:r>
            <a:r>
              <a:rPr lang="en-US" sz="1200" spc="-3" dirty="0">
                <a:latin typeface="+mn-lt"/>
                <a:cs typeface="Times New Roman"/>
              </a:rPr>
              <a:t> </a:t>
            </a:r>
            <a:r>
              <a:rPr lang="en-US" sz="1200" dirty="0">
                <a:latin typeface="+mn-lt"/>
                <a:cs typeface="Times New Roman"/>
              </a:rPr>
              <a:t>less</a:t>
            </a:r>
            <a:r>
              <a:rPr lang="en-US" sz="1200" spc="-7" dirty="0">
                <a:latin typeface="+mn-lt"/>
                <a:cs typeface="Times New Roman"/>
              </a:rPr>
              <a:t> </a:t>
            </a:r>
            <a:r>
              <a:rPr lang="en-US" sz="1200" dirty="0">
                <a:latin typeface="+mn-lt"/>
                <a:cs typeface="Times New Roman"/>
              </a:rPr>
              <a:t>likely</a:t>
            </a:r>
            <a:r>
              <a:rPr lang="en-US" sz="1200" spc="-10"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have</a:t>
            </a:r>
            <a:r>
              <a:rPr lang="en-US" sz="1200" spc="-3" dirty="0">
                <a:latin typeface="+mn-lt"/>
                <a:cs typeface="Times New Roman"/>
              </a:rPr>
              <a:t>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visit</a:t>
            </a:r>
            <a:r>
              <a:rPr lang="en-US" sz="1200" spc="-3" dirty="0">
                <a:latin typeface="+mn-lt"/>
                <a:cs typeface="Times New Roman"/>
              </a:rPr>
              <a:t> </a:t>
            </a:r>
            <a:r>
              <a:rPr lang="en-US" sz="1200" dirty="0">
                <a:latin typeface="+mn-lt"/>
                <a:cs typeface="Times New Roman"/>
              </a:rPr>
              <a:t>than</a:t>
            </a:r>
            <a:r>
              <a:rPr lang="en-US" sz="1200" spc="-7" dirty="0">
                <a:latin typeface="+mn-lt"/>
                <a:cs typeface="Times New Roman"/>
              </a:rPr>
              <a:t> </a:t>
            </a:r>
            <a:r>
              <a:rPr lang="en-US" sz="1200" dirty="0">
                <a:latin typeface="+mn-lt"/>
                <a:cs typeface="Times New Roman"/>
              </a:rPr>
              <a:t>either</a:t>
            </a:r>
            <a:r>
              <a:rPr lang="en-US" sz="1200" spc="-3"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or</a:t>
            </a:r>
            <a:r>
              <a:rPr lang="en-US" sz="1200" spc="-7" dirty="0">
                <a:latin typeface="+mn-lt"/>
                <a:cs typeface="Times New Roman"/>
              </a:rPr>
              <a:t> adults </a:t>
            </a:r>
            <a:r>
              <a:rPr lang="en-US" sz="1200" dirty="0">
                <a:latin typeface="+mn-lt"/>
                <a:cs typeface="Times New Roman"/>
              </a:rPr>
              <a:t>in</a:t>
            </a:r>
            <a:r>
              <a:rPr lang="en-US" sz="1200" spc="10" dirty="0">
                <a:latin typeface="+mn-lt"/>
                <a:cs typeface="Times New Roman"/>
              </a:rPr>
              <a:t> </a:t>
            </a:r>
            <a:r>
              <a:rPr lang="en-US" sz="1200" spc="-7" dirty="0">
                <a:latin typeface="+mn-lt"/>
                <a:cs typeface="Times New Roman"/>
              </a:rPr>
              <a:t>high-</a:t>
            </a:r>
            <a:r>
              <a:rPr lang="en-US" sz="1200" dirty="0">
                <a:latin typeface="+mn-lt"/>
                <a:cs typeface="Times New Roman"/>
              </a:rPr>
              <a:t>income</a:t>
            </a:r>
            <a:r>
              <a:rPr lang="en-US" sz="1200" spc="14" dirty="0">
                <a:latin typeface="+mn-lt"/>
                <a:cs typeface="Times New Roman"/>
              </a:rPr>
              <a:t> </a:t>
            </a:r>
            <a:r>
              <a:rPr lang="en-US" sz="1200" spc="-7" dirty="0">
                <a:latin typeface="+mn-lt"/>
                <a:cs typeface="Times New Roman"/>
              </a:rPr>
              <a:t>households.</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136</a:t>
            </a:fld>
            <a:endParaRPr lang="en-US"/>
          </a:p>
        </p:txBody>
      </p:sp>
    </p:spTree>
    <p:extLst>
      <p:ext uri="{BB962C8B-B14F-4D97-AF65-F5344CB8AC3E}">
        <p14:creationId xmlns:p14="http://schemas.microsoft.com/office/powerpoint/2010/main" val="425204751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6085" marR="69271" indent="-171450">
              <a:buSzPct val="116666"/>
              <a:tabLst>
                <a:tab pos="190062" algn="l"/>
                <a:tab pos="190495" algn="l"/>
              </a:tabLst>
            </a:pP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1999-2002</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2015-2018,</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untreated</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spc="-7" dirty="0">
                <a:latin typeface="+mn-lt"/>
                <a:cs typeface="Times New Roman"/>
              </a:rPr>
              <a:t>caries </a:t>
            </a:r>
            <a:r>
              <a:rPr lang="en-US" sz="1200" dirty="0">
                <a:latin typeface="+mn-lt"/>
                <a:cs typeface="Times New Roman"/>
              </a:rPr>
              <a:t>decreased</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31.9%</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18.7% among</a:t>
            </a:r>
            <a:r>
              <a:rPr lang="en-US" sz="1200" spc="-3" dirty="0">
                <a:latin typeface="+mn-lt"/>
                <a:cs typeface="Times New Roman"/>
              </a:rPr>
              <a:t> </a:t>
            </a:r>
            <a:r>
              <a:rPr lang="en-US" sz="1200" dirty="0">
                <a:latin typeface="+mn-lt"/>
                <a:cs typeface="Times New Roman"/>
              </a:rPr>
              <a:t>households</a:t>
            </a:r>
            <a:r>
              <a:rPr lang="en-US" sz="1200" spc="-3"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income less</a:t>
            </a:r>
            <a:r>
              <a:rPr lang="en-US" sz="1200" spc="-3"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100%</a:t>
            </a:r>
            <a:r>
              <a:rPr lang="en-US" sz="1200" spc="-3" dirty="0">
                <a:latin typeface="+mn-lt"/>
                <a:cs typeface="Times New Roman"/>
              </a:rPr>
              <a:t> </a:t>
            </a:r>
            <a:r>
              <a:rPr lang="en-US" sz="1200" dirty="0">
                <a:latin typeface="+mn-lt"/>
                <a:cs typeface="Times New Roman"/>
              </a:rPr>
              <a:t>of </a:t>
            </a:r>
            <a:r>
              <a:rPr lang="en-US" sz="1200" spc="-17" dirty="0">
                <a:latin typeface="+mn-lt"/>
                <a:cs typeface="Times New Roman"/>
              </a:rPr>
              <a:t>the </a:t>
            </a:r>
            <a:r>
              <a:rPr lang="en-US" sz="1200" dirty="0">
                <a:latin typeface="+mn-lt"/>
                <a:cs typeface="Times New Roman"/>
              </a:rPr>
              <a:t>poverty</a:t>
            </a:r>
            <a:r>
              <a:rPr lang="en-US" sz="1200" spc="-20" dirty="0">
                <a:latin typeface="+mn-lt"/>
                <a:cs typeface="Times New Roman"/>
              </a:rPr>
              <a:t> </a:t>
            </a:r>
            <a:r>
              <a:rPr lang="en-US" sz="1200" dirty="0">
                <a:latin typeface="+mn-lt"/>
                <a:cs typeface="Times New Roman"/>
              </a:rPr>
              <a:t>threshold</a:t>
            </a:r>
            <a:r>
              <a:rPr lang="en-US" sz="1200" spc="-3" dirty="0">
                <a:latin typeface="+mn-lt"/>
                <a:cs typeface="Times New Roman"/>
              </a:rPr>
              <a:t> </a:t>
            </a:r>
            <a:r>
              <a:rPr lang="en-US" sz="1200" dirty="0">
                <a:latin typeface="+mn-lt"/>
                <a:cs typeface="Times New Roman"/>
              </a:rPr>
              <a:t>(Figure</a:t>
            </a:r>
            <a:r>
              <a:rPr lang="en-US" sz="1200" spc="-7" dirty="0">
                <a:latin typeface="+mn-lt"/>
                <a:cs typeface="Times New Roman"/>
              </a:rPr>
              <a:t> </a:t>
            </a:r>
            <a:r>
              <a:rPr lang="en-US" sz="1200" dirty="0">
                <a:latin typeface="+mn-lt"/>
                <a:cs typeface="Times New Roman"/>
              </a:rPr>
              <a:t>11,</a:t>
            </a:r>
            <a:r>
              <a:rPr lang="en-US" sz="1200" spc="-3" dirty="0">
                <a:latin typeface="+mn-lt"/>
                <a:cs typeface="Times New Roman"/>
              </a:rPr>
              <a:t> </a:t>
            </a:r>
            <a:r>
              <a:rPr lang="en-US" sz="1200" dirty="0">
                <a:latin typeface="+mn-lt"/>
                <a:cs typeface="Times New Roman"/>
              </a:rPr>
              <a:t>left).</a:t>
            </a:r>
            <a:r>
              <a:rPr lang="en-US" sz="1200" spc="-3" dirty="0">
                <a:latin typeface="+mn-lt"/>
                <a:cs typeface="Times New Roman"/>
              </a:rPr>
              <a:t> </a:t>
            </a:r>
            <a:r>
              <a:rPr lang="en-US" sz="1200" dirty="0">
                <a:latin typeface="+mn-lt"/>
                <a:cs typeface="Times New Roman"/>
              </a:rPr>
              <a:t>During</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same</a:t>
            </a:r>
            <a:r>
              <a:rPr lang="en-US" sz="1200" spc="-7" dirty="0">
                <a:latin typeface="+mn-lt"/>
                <a:cs typeface="Times New Roman"/>
              </a:rPr>
              <a:t> </a:t>
            </a:r>
            <a:r>
              <a:rPr lang="en-US" sz="1200" dirty="0">
                <a:latin typeface="+mn-lt"/>
                <a:cs typeface="Times New Roman"/>
              </a:rPr>
              <a:t>period,</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children</a:t>
            </a:r>
            <a:r>
              <a:rPr lang="en-US" sz="1200" spc="-10" dirty="0">
                <a:latin typeface="+mn-lt"/>
                <a:cs typeface="Times New Roman"/>
              </a:rPr>
              <a:t> </a:t>
            </a:r>
            <a:r>
              <a:rPr lang="en-US" sz="1200" spc="-14" dirty="0">
                <a:latin typeface="+mn-lt"/>
                <a:cs typeface="Times New Roman"/>
              </a:rPr>
              <a:t>with </a:t>
            </a:r>
            <a:r>
              <a:rPr lang="en-US" sz="1200" dirty="0">
                <a:latin typeface="+mn-lt"/>
                <a:cs typeface="Times New Roman"/>
              </a:rPr>
              <a:t>untreated</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caries</a:t>
            </a:r>
            <a:r>
              <a:rPr lang="en-US" sz="1200" spc="-7" dirty="0">
                <a:latin typeface="+mn-lt"/>
                <a:cs typeface="Times New Roman"/>
              </a:rPr>
              <a:t> </a:t>
            </a:r>
            <a:r>
              <a:rPr lang="en-US" sz="1200" dirty="0">
                <a:latin typeface="+mn-lt"/>
                <a:cs typeface="Times New Roman"/>
              </a:rPr>
              <a:t>decreased</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8.9%</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5.2%</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households</a:t>
            </a:r>
            <a:r>
              <a:rPr lang="en-US" sz="1200" spc="-3" dirty="0">
                <a:latin typeface="+mn-lt"/>
                <a:cs typeface="Times New Roman"/>
              </a:rPr>
              <a:t> </a:t>
            </a:r>
            <a:r>
              <a:rPr lang="en-US" sz="1200" dirty="0">
                <a:latin typeface="+mn-lt"/>
                <a:cs typeface="Times New Roman"/>
              </a:rPr>
              <a:t>with</a:t>
            </a:r>
            <a:r>
              <a:rPr lang="en-US" sz="1200" spc="-10" dirty="0">
                <a:latin typeface="+mn-lt"/>
                <a:cs typeface="Times New Roman"/>
              </a:rPr>
              <a:t> </a:t>
            </a:r>
            <a:r>
              <a:rPr lang="en-US" sz="1200" dirty="0">
                <a:latin typeface="+mn-lt"/>
                <a:cs typeface="Times New Roman"/>
              </a:rPr>
              <a:t>income</a:t>
            </a:r>
            <a:r>
              <a:rPr lang="en-US" sz="1200" spc="-3" dirty="0">
                <a:latin typeface="+mn-lt"/>
                <a:cs typeface="Times New Roman"/>
              </a:rPr>
              <a:t> </a:t>
            </a:r>
            <a:r>
              <a:rPr lang="en-US" sz="1200" dirty="0">
                <a:latin typeface="+mn-lt"/>
                <a:cs typeface="Times New Roman"/>
              </a:rPr>
              <a:t>at</a:t>
            </a:r>
            <a:r>
              <a:rPr lang="en-US" sz="1200" spc="-7"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spc="-7" dirty="0">
                <a:latin typeface="+mn-lt"/>
                <a:cs typeface="Times New Roman"/>
              </a:rPr>
              <a:t>above </a:t>
            </a:r>
            <a:r>
              <a:rPr lang="en-US" sz="1200" dirty="0">
                <a:latin typeface="+mn-lt"/>
                <a:cs typeface="Times New Roman"/>
              </a:rPr>
              <a:t>400%</a:t>
            </a:r>
            <a:r>
              <a:rPr lang="en-US" sz="1200" spc="-10"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poverty</a:t>
            </a:r>
            <a:r>
              <a:rPr lang="en-US" sz="1200" spc="-10" dirty="0">
                <a:latin typeface="+mn-lt"/>
                <a:cs typeface="Times New Roman"/>
              </a:rPr>
              <a:t> </a:t>
            </a:r>
            <a:r>
              <a:rPr lang="en-US" sz="1200" dirty="0">
                <a:latin typeface="+mn-lt"/>
                <a:cs typeface="Times New Roman"/>
              </a:rPr>
              <a:t>threshold.</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disparity</a:t>
            </a:r>
            <a:r>
              <a:rPr lang="en-US" sz="1200" spc="-3"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poor</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high-</a:t>
            </a:r>
            <a:r>
              <a:rPr lang="en-US" sz="1200" spc="-7" dirty="0">
                <a:latin typeface="+mn-lt"/>
                <a:cs typeface="Times New Roman"/>
              </a:rPr>
              <a:t>income </a:t>
            </a:r>
            <a:r>
              <a:rPr lang="en-US" sz="1200" dirty="0">
                <a:latin typeface="+mn-lt"/>
                <a:cs typeface="Times New Roman"/>
              </a:rPr>
              <a:t>households</a:t>
            </a:r>
            <a:r>
              <a:rPr lang="en-US" sz="1200" spc="-14" dirty="0">
                <a:latin typeface="+mn-lt"/>
                <a:cs typeface="Times New Roman"/>
              </a:rPr>
              <a:t> </a:t>
            </a:r>
            <a:r>
              <a:rPr lang="en-US" sz="1200" dirty="0">
                <a:latin typeface="+mn-lt"/>
                <a:cs typeface="Times New Roman"/>
              </a:rPr>
              <a:t>narrowed by</a:t>
            </a:r>
            <a:r>
              <a:rPr lang="en-US" sz="1200" spc="-7" dirty="0">
                <a:latin typeface="+mn-lt"/>
                <a:cs typeface="Times New Roman"/>
              </a:rPr>
              <a:t> 41.3%.</a:t>
            </a:r>
            <a:endParaRPr lang="en-US" sz="1200" dirty="0">
              <a:latin typeface="+mn-lt"/>
              <a:cs typeface="Times New Roman"/>
            </a:endParaRPr>
          </a:p>
          <a:p>
            <a:pPr marL="205653" marR="37233" indent="-171450">
              <a:buSzPct val="116666"/>
              <a:tabLst>
                <a:tab pos="190062" algn="l"/>
                <a:tab pos="190495" algn="l"/>
              </a:tabLst>
            </a:pPr>
            <a:r>
              <a:rPr lang="en-US" sz="1200" dirty="0">
                <a:latin typeface="+mn-lt"/>
                <a:cs typeface="Times New Roman"/>
              </a:rPr>
              <a:t>Between</a:t>
            </a:r>
            <a:r>
              <a:rPr lang="en-US" sz="1200" spc="37" dirty="0">
                <a:latin typeface="+mn-lt"/>
                <a:cs typeface="Times New Roman"/>
              </a:rPr>
              <a:t> </a:t>
            </a:r>
            <a:r>
              <a:rPr lang="en-US" sz="1200" dirty="0">
                <a:latin typeface="+mn-lt"/>
                <a:cs typeface="Times New Roman"/>
              </a:rPr>
              <a:t>1988-1994</a:t>
            </a:r>
            <a:r>
              <a:rPr lang="en-US" sz="1200" spc="37" dirty="0">
                <a:latin typeface="+mn-lt"/>
                <a:cs typeface="Times New Roman"/>
              </a:rPr>
              <a:t> </a:t>
            </a:r>
            <a:r>
              <a:rPr lang="en-US" sz="1200" dirty="0">
                <a:latin typeface="+mn-lt"/>
                <a:cs typeface="Times New Roman"/>
              </a:rPr>
              <a:t>and</a:t>
            </a:r>
            <a:r>
              <a:rPr lang="en-US" sz="1200" spc="41" dirty="0">
                <a:latin typeface="+mn-lt"/>
                <a:cs typeface="Times New Roman"/>
              </a:rPr>
              <a:t> </a:t>
            </a:r>
            <a:r>
              <a:rPr lang="en-US" sz="1200" dirty="0">
                <a:latin typeface="+mn-lt"/>
                <a:cs typeface="Times New Roman"/>
              </a:rPr>
              <a:t>2015-2018,</a:t>
            </a:r>
            <a:r>
              <a:rPr lang="en-US" sz="1200" spc="37" dirty="0">
                <a:latin typeface="+mn-lt"/>
                <a:cs typeface="Times New Roman"/>
              </a:rPr>
              <a:t> </a:t>
            </a:r>
            <a:r>
              <a:rPr lang="en-US" sz="1200" dirty="0">
                <a:latin typeface="+mn-lt"/>
                <a:cs typeface="Times New Roman"/>
              </a:rPr>
              <a:t>there</a:t>
            </a:r>
            <a:r>
              <a:rPr lang="en-US" sz="1200" spc="44" dirty="0">
                <a:latin typeface="+mn-lt"/>
                <a:cs typeface="Times New Roman"/>
              </a:rPr>
              <a:t> </a:t>
            </a:r>
            <a:r>
              <a:rPr lang="en-US" sz="1200" dirty="0">
                <a:latin typeface="+mn-lt"/>
                <a:cs typeface="Times New Roman"/>
              </a:rPr>
              <a:t>were</a:t>
            </a:r>
            <a:r>
              <a:rPr lang="en-US" sz="1200" spc="44" dirty="0">
                <a:latin typeface="+mn-lt"/>
                <a:cs typeface="Times New Roman"/>
              </a:rPr>
              <a:t> </a:t>
            </a:r>
            <a:r>
              <a:rPr lang="en-US" sz="1200" dirty="0">
                <a:latin typeface="+mn-lt"/>
                <a:cs typeface="Times New Roman"/>
              </a:rPr>
              <a:t>no</a:t>
            </a:r>
            <a:r>
              <a:rPr lang="en-US" sz="1200" spc="41" dirty="0">
                <a:latin typeface="+mn-lt"/>
                <a:cs typeface="Times New Roman"/>
              </a:rPr>
              <a:t> </a:t>
            </a:r>
            <a:r>
              <a:rPr lang="en-US" sz="1200" dirty="0">
                <a:latin typeface="+mn-lt"/>
                <a:cs typeface="Times New Roman"/>
              </a:rPr>
              <a:t>statistically</a:t>
            </a:r>
            <a:r>
              <a:rPr lang="en-US" sz="1200" spc="37" dirty="0">
                <a:latin typeface="+mn-lt"/>
                <a:cs typeface="Times New Roman"/>
              </a:rPr>
              <a:t> </a:t>
            </a:r>
            <a:r>
              <a:rPr lang="en-US" sz="1200" dirty="0">
                <a:latin typeface="+mn-lt"/>
                <a:cs typeface="Times New Roman"/>
              </a:rPr>
              <a:t>significant</a:t>
            </a:r>
            <a:r>
              <a:rPr lang="en-US" sz="1200" spc="41" dirty="0">
                <a:latin typeface="+mn-lt"/>
                <a:cs typeface="Times New Roman"/>
              </a:rPr>
              <a:t> </a:t>
            </a:r>
            <a:r>
              <a:rPr lang="en-US" sz="1200" dirty="0">
                <a:latin typeface="+mn-lt"/>
                <a:cs typeface="Times New Roman"/>
              </a:rPr>
              <a:t>changes</a:t>
            </a:r>
            <a:r>
              <a:rPr lang="en-US" sz="1200" spc="34" dirty="0">
                <a:latin typeface="+mn-lt"/>
                <a:cs typeface="Times New Roman"/>
              </a:rPr>
              <a:t> </a:t>
            </a:r>
            <a:r>
              <a:rPr lang="en-US" sz="1200" dirty="0">
                <a:latin typeface="+mn-lt"/>
                <a:cs typeface="Times New Roman"/>
              </a:rPr>
              <a:t>in</a:t>
            </a:r>
            <a:r>
              <a:rPr lang="en-US" sz="1200" spc="37" dirty="0">
                <a:latin typeface="+mn-lt"/>
                <a:cs typeface="Times New Roman"/>
              </a:rPr>
              <a:t> </a:t>
            </a:r>
            <a:r>
              <a:rPr lang="en-US" sz="1200" spc="-17" dirty="0">
                <a:latin typeface="+mn-lt"/>
                <a:cs typeface="Times New Roman"/>
              </a:rPr>
              <a:t>the </a:t>
            </a:r>
            <a:r>
              <a:rPr lang="en-US" sz="1200" dirty="0">
                <a:latin typeface="+mn-lt"/>
                <a:cs typeface="Times New Roman"/>
              </a:rPr>
              <a:t>percentage</a:t>
            </a:r>
            <a:r>
              <a:rPr lang="en-US" sz="1200" spc="24" dirty="0">
                <a:latin typeface="+mn-lt"/>
                <a:cs typeface="Times New Roman"/>
              </a:rPr>
              <a:t> </a:t>
            </a:r>
            <a:r>
              <a:rPr lang="en-US" sz="1200" dirty="0">
                <a:latin typeface="+mn-lt"/>
                <a:cs typeface="Times New Roman"/>
              </a:rPr>
              <a:t>of</a:t>
            </a:r>
            <a:r>
              <a:rPr lang="en-US" sz="1200" spc="34" dirty="0">
                <a:latin typeface="+mn-lt"/>
                <a:cs typeface="Times New Roman"/>
              </a:rPr>
              <a:t> </a:t>
            </a:r>
            <a:r>
              <a:rPr lang="en-US" sz="1200" dirty="0">
                <a:latin typeface="+mn-lt"/>
                <a:cs typeface="Times New Roman"/>
              </a:rPr>
              <a:t>adults</a:t>
            </a:r>
            <a:r>
              <a:rPr lang="en-US" sz="1200" spc="37" dirty="0">
                <a:latin typeface="+mn-lt"/>
                <a:cs typeface="Times New Roman"/>
              </a:rPr>
              <a:t> </a:t>
            </a:r>
            <a:r>
              <a:rPr lang="en-US" sz="1200" dirty="0">
                <a:latin typeface="+mn-lt"/>
                <a:cs typeface="Times New Roman"/>
              </a:rPr>
              <a:t>with</a:t>
            </a:r>
            <a:r>
              <a:rPr lang="en-US" sz="1200" spc="34" dirty="0">
                <a:latin typeface="+mn-lt"/>
                <a:cs typeface="Times New Roman"/>
              </a:rPr>
              <a:t> </a:t>
            </a:r>
            <a:r>
              <a:rPr lang="en-US" sz="1200" dirty="0">
                <a:latin typeface="+mn-lt"/>
                <a:cs typeface="Times New Roman"/>
              </a:rPr>
              <a:t>untreated</a:t>
            </a:r>
            <a:r>
              <a:rPr lang="en-US" sz="1200" spc="31" dirty="0">
                <a:latin typeface="+mn-lt"/>
                <a:cs typeface="Times New Roman"/>
              </a:rPr>
              <a:t> </a:t>
            </a:r>
            <a:r>
              <a:rPr lang="en-US" sz="1200" dirty="0">
                <a:latin typeface="+mn-lt"/>
                <a:cs typeface="Times New Roman"/>
              </a:rPr>
              <a:t>dental</a:t>
            </a:r>
            <a:r>
              <a:rPr lang="en-US" sz="1200" spc="34" dirty="0">
                <a:latin typeface="+mn-lt"/>
                <a:cs typeface="Times New Roman"/>
              </a:rPr>
              <a:t> </a:t>
            </a:r>
            <a:r>
              <a:rPr lang="en-US" sz="1200" dirty="0">
                <a:latin typeface="+mn-lt"/>
                <a:cs typeface="Times New Roman"/>
              </a:rPr>
              <a:t>caries</a:t>
            </a:r>
            <a:r>
              <a:rPr lang="en-US" sz="1200" spc="27" dirty="0">
                <a:latin typeface="+mn-lt"/>
                <a:cs typeface="Times New Roman"/>
              </a:rPr>
              <a:t> </a:t>
            </a:r>
            <a:r>
              <a:rPr lang="en-US" sz="1200" dirty="0">
                <a:latin typeface="+mn-lt"/>
                <a:cs typeface="Times New Roman"/>
              </a:rPr>
              <a:t>for</a:t>
            </a:r>
            <a:r>
              <a:rPr lang="en-US" sz="1200" spc="34" dirty="0">
                <a:latin typeface="+mn-lt"/>
                <a:cs typeface="Times New Roman"/>
              </a:rPr>
              <a:t> </a:t>
            </a:r>
            <a:r>
              <a:rPr lang="en-US" sz="1200" dirty="0">
                <a:latin typeface="+mn-lt"/>
                <a:cs typeface="Times New Roman"/>
              </a:rPr>
              <a:t>any</a:t>
            </a:r>
            <a:r>
              <a:rPr lang="en-US" sz="1200" spc="31" dirty="0">
                <a:latin typeface="+mn-lt"/>
                <a:cs typeface="Times New Roman"/>
              </a:rPr>
              <a:t> </a:t>
            </a:r>
            <a:r>
              <a:rPr lang="en-US" sz="1200" dirty="0">
                <a:latin typeface="+mn-lt"/>
                <a:cs typeface="Times New Roman"/>
              </a:rPr>
              <a:t>age</a:t>
            </a:r>
            <a:r>
              <a:rPr lang="en-US" sz="1200" spc="37" dirty="0">
                <a:latin typeface="+mn-lt"/>
                <a:cs typeface="Times New Roman"/>
              </a:rPr>
              <a:t> </a:t>
            </a:r>
            <a:r>
              <a:rPr lang="en-US" sz="1200" dirty="0">
                <a:latin typeface="+mn-lt"/>
                <a:cs typeface="Times New Roman"/>
              </a:rPr>
              <a:t>group</a:t>
            </a:r>
            <a:r>
              <a:rPr lang="en-US" sz="1200" spc="31" dirty="0">
                <a:latin typeface="+mn-lt"/>
                <a:cs typeface="Times New Roman"/>
              </a:rPr>
              <a:t> </a:t>
            </a:r>
            <a:r>
              <a:rPr lang="en-US" sz="1200" dirty="0">
                <a:latin typeface="+mn-lt"/>
                <a:cs typeface="Times New Roman"/>
              </a:rPr>
              <a:t>or</a:t>
            </a:r>
            <a:r>
              <a:rPr lang="en-US" sz="1200" spc="34" dirty="0">
                <a:latin typeface="+mn-lt"/>
                <a:cs typeface="Times New Roman"/>
              </a:rPr>
              <a:t> </a:t>
            </a:r>
            <a:r>
              <a:rPr lang="en-US" sz="1200" dirty="0">
                <a:latin typeface="+mn-lt"/>
                <a:cs typeface="Times New Roman"/>
              </a:rPr>
              <a:t>income</a:t>
            </a:r>
            <a:r>
              <a:rPr lang="en-US" sz="1200" spc="31" dirty="0">
                <a:latin typeface="+mn-lt"/>
                <a:cs typeface="Times New Roman"/>
              </a:rPr>
              <a:t> </a:t>
            </a:r>
            <a:r>
              <a:rPr lang="en-US" sz="1200" dirty="0">
                <a:latin typeface="+mn-lt"/>
                <a:cs typeface="Times New Roman"/>
              </a:rPr>
              <a:t>level</a:t>
            </a:r>
            <a:r>
              <a:rPr lang="en-US" sz="1200" spc="34" dirty="0">
                <a:latin typeface="+mn-lt"/>
                <a:cs typeface="Times New Roman"/>
              </a:rPr>
              <a:t> </a:t>
            </a:r>
            <a:r>
              <a:rPr lang="en-US" sz="1200" spc="-7" dirty="0">
                <a:latin typeface="+mn-lt"/>
                <a:cs typeface="Times New Roman"/>
              </a:rPr>
              <a:t>(Figure </a:t>
            </a:r>
            <a:r>
              <a:rPr lang="en-US" sz="1200" dirty="0">
                <a:latin typeface="+mn-lt"/>
                <a:cs typeface="Times New Roman"/>
              </a:rPr>
              <a:t>11,</a:t>
            </a:r>
            <a:r>
              <a:rPr lang="en-US" sz="1200" spc="17" dirty="0">
                <a:latin typeface="+mn-lt"/>
                <a:cs typeface="Times New Roman"/>
              </a:rPr>
              <a:t> </a:t>
            </a:r>
            <a:r>
              <a:rPr lang="en-US" sz="1200" spc="-7" dirty="0">
                <a:latin typeface="+mn-lt"/>
                <a:cs typeface="Times New Roman"/>
              </a:rPr>
              <a:t>right).</a:t>
            </a:r>
            <a:endParaRPr lang="en-US" sz="1200" dirty="0">
              <a:latin typeface="+mn-lt"/>
              <a:cs typeface="Times New Roman"/>
            </a:endParaRPr>
          </a:p>
          <a:p>
            <a:pPr marL="206085" marR="82692" indent="-171450">
              <a:buSzPct val="116666"/>
              <a:tabLst>
                <a:tab pos="190062" algn="l"/>
                <a:tab pos="190495" algn="l"/>
              </a:tabLst>
            </a:pPr>
            <a:r>
              <a:rPr lang="en-US" sz="1200" dirty="0">
                <a:latin typeface="+mn-lt"/>
                <a:cs typeface="Times New Roman"/>
              </a:rPr>
              <a:t>During</a:t>
            </a:r>
            <a:r>
              <a:rPr lang="en-US" sz="1200" spc="-14"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same</a:t>
            </a:r>
            <a:r>
              <a:rPr lang="en-US" sz="1200" spc="-3" dirty="0">
                <a:latin typeface="+mn-lt"/>
                <a:cs typeface="Times New Roman"/>
              </a:rPr>
              <a:t> </a:t>
            </a:r>
            <a:r>
              <a:rPr lang="en-US" sz="1200" dirty="0">
                <a:latin typeface="+mn-lt"/>
                <a:cs typeface="Times New Roman"/>
              </a:rPr>
              <a:t>years,</a:t>
            </a:r>
            <a:r>
              <a:rPr lang="en-US" sz="1200" spc="-7" dirty="0">
                <a:latin typeface="+mn-lt"/>
                <a:cs typeface="Times New Roman"/>
              </a:rPr>
              <a:t> </a:t>
            </a:r>
            <a:r>
              <a:rPr lang="en-US" sz="1200" dirty="0">
                <a:latin typeface="+mn-lt"/>
                <a:cs typeface="Times New Roman"/>
              </a:rPr>
              <a:t>there</a:t>
            </a:r>
            <a:r>
              <a:rPr lang="en-US" sz="1200" spc="-7" dirty="0">
                <a:latin typeface="+mn-lt"/>
                <a:cs typeface="Times New Roman"/>
              </a:rPr>
              <a:t> </a:t>
            </a:r>
            <a:r>
              <a:rPr lang="en-US" sz="1200" dirty="0">
                <a:latin typeface="+mn-lt"/>
                <a:cs typeface="Times New Roman"/>
              </a:rPr>
              <a:t>were</a:t>
            </a:r>
            <a:r>
              <a:rPr lang="en-US" sz="1200" spc="-7" dirty="0">
                <a:latin typeface="+mn-lt"/>
                <a:cs typeface="Times New Roman"/>
              </a:rPr>
              <a:t> </a:t>
            </a:r>
            <a:r>
              <a:rPr lang="en-US" sz="1200" dirty="0">
                <a:latin typeface="+mn-lt"/>
                <a:cs typeface="Times New Roman"/>
              </a:rPr>
              <a:t>no</a:t>
            </a:r>
            <a:r>
              <a:rPr lang="en-US" sz="1200" spc="-3" dirty="0">
                <a:latin typeface="+mn-lt"/>
                <a:cs typeface="Times New Roman"/>
              </a:rPr>
              <a:t> </a:t>
            </a:r>
            <a:r>
              <a:rPr lang="en-US" sz="1200" dirty="0">
                <a:latin typeface="+mn-lt"/>
                <a:cs typeface="Times New Roman"/>
              </a:rPr>
              <a:t>statistically</a:t>
            </a:r>
            <a:r>
              <a:rPr lang="en-US" sz="1200" spc="-7" dirty="0">
                <a:latin typeface="+mn-lt"/>
                <a:cs typeface="Times New Roman"/>
              </a:rPr>
              <a:t> </a:t>
            </a:r>
            <a:r>
              <a:rPr lang="en-US" sz="1200" dirty="0">
                <a:latin typeface="+mn-lt"/>
                <a:cs typeface="Times New Roman"/>
              </a:rPr>
              <a:t>significant</a:t>
            </a:r>
            <a:r>
              <a:rPr lang="en-US" sz="1200" spc="-7" dirty="0">
                <a:latin typeface="+mn-lt"/>
                <a:cs typeface="Times New Roman"/>
              </a:rPr>
              <a:t> </a:t>
            </a:r>
            <a:r>
              <a:rPr lang="en-US" sz="1200" dirty="0">
                <a:latin typeface="+mn-lt"/>
                <a:cs typeface="Times New Roman"/>
              </a:rPr>
              <a:t>changes</a:t>
            </a:r>
            <a:r>
              <a:rPr lang="en-US" sz="1200" spc="-7"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disparities</a:t>
            </a:r>
            <a:r>
              <a:rPr lang="en-US" sz="1200" spc="-3" dirty="0">
                <a:latin typeface="+mn-lt"/>
                <a:cs typeface="Times New Roman"/>
              </a:rPr>
              <a:t> </a:t>
            </a:r>
            <a:r>
              <a:rPr lang="en-US" sz="1200" spc="-7" dirty="0">
                <a:latin typeface="+mn-lt"/>
                <a:cs typeface="Times New Roman"/>
              </a:rPr>
              <a:t>between </a:t>
            </a:r>
            <a:r>
              <a:rPr lang="en-US" sz="1200" dirty="0">
                <a:latin typeface="+mn-lt"/>
                <a:cs typeface="Times New Roman"/>
              </a:rPr>
              <a:t>poor</a:t>
            </a:r>
            <a:r>
              <a:rPr lang="en-US" sz="1200" spc="-7" dirty="0">
                <a:latin typeface="+mn-lt"/>
                <a:cs typeface="Times New Roman"/>
              </a:rPr>
              <a:t> </a:t>
            </a:r>
            <a:r>
              <a:rPr lang="en-US" sz="1200" dirty="0">
                <a:latin typeface="+mn-lt"/>
                <a:cs typeface="Times New Roman"/>
              </a:rPr>
              <a:t>and </a:t>
            </a:r>
            <a:r>
              <a:rPr lang="en-US" sz="1200" spc="-7" dirty="0">
                <a:latin typeface="+mn-lt"/>
                <a:cs typeface="Times New Roman"/>
              </a:rPr>
              <a:t>high-</a:t>
            </a:r>
            <a:r>
              <a:rPr lang="en-US" sz="1200" dirty="0">
                <a:latin typeface="+mn-lt"/>
                <a:cs typeface="Times New Roman"/>
              </a:rPr>
              <a:t>income</a:t>
            </a:r>
            <a:r>
              <a:rPr lang="en-US" sz="1200" spc="3" dirty="0">
                <a:latin typeface="+mn-lt"/>
                <a:cs typeface="Times New Roman"/>
              </a:rPr>
              <a:t> </a:t>
            </a:r>
            <a:r>
              <a:rPr lang="en-US" sz="1200" dirty="0">
                <a:latin typeface="+mn-lt"/>
                <a:cs typeface="Times New Roman"/>
              </a:rPr>
              <a:t>adults in</a:t>
            </a:r>
            <a:r>
              <a:rPr lang="en-US" sz="1200" spc="-3" dirty="0">
                <a:latin typeface="+mn-lt"/>
                <a:cs typeface="Times New Roman"/>
              </a:rPr>
              <a:t> </a:t>
            </a:r>
            <a:r>
              <a:rPr lang="en-US" sz="1200" dirty="0">
                <a:latin typeface="+mn-lt"/>
                <a:cs typeface="Times New Roman"/>
              </a:rPr>
              <a:t>any age</a:t>
            </a:r>
            <a:r>
              <a:rPr lang="en-US" sz="1200" spc="3" dirty="0">
                <a:latin typeface="+mn-lt"/>
                <a:cs typeface="Times New Roman"/>
              </a:rPr>
              <a:t> </a:t>
            </a:r>
            <a:r>
              <a:rPr lang="en-US" sz="1200" spc="-7" dirty="0">
                <a:latin typeface="+mn-lt"/>
                <a:cs typeface="Times New Roman"/>
              </a:rPr>
              <a:t>group.</a:t>
            </a:r>
            <a:endParaRPr lang="en-US" sz="1200" dirty="0">
              <a:latin typeface="+mn-lt"/>
              <a:cs typeface="Times New Roman"/>
            </a:endParaRPr>
          </a:p>
          <a:p>
            <a:pPr marL="182880" indent="-182880"/>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137</a:t>
            </a:fld>
            <a:endParaRPr lang="en-US"/>
          </a:p>
        </p:txBody>
      </p:sp>
    </p:spTree>
    <p:extLst>
      <p:ext uri="{BB962C8B-B14F-4D97-AF65-F5344CB8AC3E}">
        <p14:creationId xmlns:p14="http://schemas.microsoft.com/office/powerpoint/2010/main" val="280514276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414759" indent="0">
              <a:buNone/>
            </a:pPr>
            <a:r>
              <a:rPr lang="en-US" sz="1200" b="1" i="1" spc="-7" dirty="0">
                <a:latin typeface="+mn-lt"/>
                <a:cs typeface="Arial"/>
              </a:rPr>
              <a:t>Opportunity</a:t>
            </a:r>
            <a:r>
              <a:rPr lang="en-US" sz="1200" b="1" i="1" spc="-31" dirty="0">
                <a:latin typeface="+mn-lt"/>
                <a:cs typeface="Arial"/>
              </a:rPr>
              <a:t> </a:t>
            </a:r>
            <a:r>
              <a:rPr lang="en-US" sz="1200" b="1" i="1" dirty="0">
                <a:latin typeface="+mn-lt"/>
                <a:cs typeface="Arial"/>
              </a:rPr>
              <a:t>#3:</a:t>
            </a:r>
            <a:r>
              <a:rPr lang="en-US" sz="1200" b="1" i="1" spc="-27" dirty="0">
                <a:latin typeface="+mn-lt"/>
                <a:cs typeface="Arial"/>
              </a:rPr>
              <a:t> </a:t>
            </a:r>
            <a:r>
              <a:rPr lang="en-US" sz="1200" b="1" i="1" dirty="0">
                <a:latin typeface="+mn-lt"/>
                <a:cs typeface="Arial"/>
              </a:rPr>
              <a:t>Reducing</a:t>
            </a:r>
            <a:r>
              <a:rPr lang="en-US" sz="1200" b="1" i="1" spc="-31" dirty="0">
                <a:latin typeface="+mn-lt"/>
                <a:cs typeface="Arial"/>
              </a:rPr>
              <a:t> </a:t>
            </a:r>
            <a:r>
              <a:rPr lang="en-US" sz="1200" b="1" i="1" dirty="0">
                <a:latin typeface="+mn-lt"/>
                <a:cs typeface="Arial"/>
              </a:rPr>
              <a:t>the</a:t>
            </a:r>
            <a:r>
              <a:rPr lang="en-US" sz="1200" b="1" i="1" spc="-27" dirty="0">
                <a:latin typeface="+mn-lt"/>
                <a:cs typeface="Arial"/>
              </a:rPr>
              <a:t> </a:t>
            </a:r>
            <a:r>
              <a:rPr lang="en-US" sz="1200" b="1" i="1" dirty="0">
                <a:latin typeface="+mn-lt"/>
                <a:cs typeface="Arial"/>
              </a:rPr>
              <a:t>Distance</a:t>
            </a:r>
            <a:r>
              <a:rPr lang="en-US" sz="1200" b="1" i="1" spc="-31" dirty="0">
                <a:latin typeface="+mn-lt"/>
                <a:cs typeface="Arial"/>
              </a:rPr>
              <a:t> </a:t>
            </a:r>
            <a:r>
              <a:rPr lang="en-US" sz="1200" b="1" i="1" dirty="0">
                <a:latin typeface="+mn-lt"/>
                <a:cs typeface="Arial"/>
              </a:rPr>
              <a:t>Needed</a:t>
            </a:r>
            <a:r>
              <a:rPr lang="en-US" sz="1200" b="1" i="1" spc="-27" dirty="0">
                <a:latin typeface="+mn-lt"/>
                <a:cs typeface="Arial"/>
              </a:rPr>
              <a:t> </a:t>
            </a:r>
            <a:r>
              <a:rPr lang="en-US" sz="1200" b="1" i="1" dirty="0">
                <a:latin typeface="+mn-lt"/>
                <a:cs typeface="Arial"/>
              </a:rPr>
              <a:t>To</a:t>
            </a:r>
            <a:r>
              <a:rPr lang="en-US" sz="1200" b="1" i="1" spc="-27" dirty="0">
                <a:latin typeface="+mn-lt"/>
                <a:cs typeface="Arial"/>
              </a:rPr>
              <a:t> </a:t>
            </a:r>
            <a:r>
              <a:rPr lang="en-US" sz="1200" b="1" i="1" dirty="0">
                <a:latin typeface="+mn-lt"/>
                <a:cs typeface="Arial"/>
              </a:rPr>
              <a:t>Access</a:t>
            </a:r>
            <a:r>
              <a:rPr lang="en-US" sz="1200" b="1" i="1" spc="-31" dirty="0">
                <a:latin typeface="+mn-lt"/>
                <a:cs typeface="Arial"/>
              </a:rPr>
              <a:t> </a:t>
            </a:r>
            <a:r>
              <a:rPr lang="en-US" sz="1200" b="1" i="1" spc="-14" dirty="0">
                <a:latin typeface="+mn-lt"/>
                <a:cs typeface="Arial"/>
              </a:rPr>
              <a:t>Oral </a:t>
            </a:r>
            <a:r>
              <a:rPr lang="en-US" sz="1200" b="1" i="1" dirty="0">
                <a:latin typeface="+mn-lt"/>
                <a:cs typeface="Arial"/>
              </a:rPr>
              <a:t>Healthcare</a:t>
            </a:r>
            <a:r>
              <a:rPr lang="en-US" sz="1200" b="1" i="1" spc="-58" dirty="0">
                <a:latin typeface="+mn-lt"/>
                <a:cs typeface="Arial"/>
              </a:rPr>
              <a:t> </a:t>
            </a:r>
            <a:r>
              <a:rPr lang="en-US" sz="1200" b="1" i="1" spc="-7" dirty="0">
                <a:latin typeface="+mn-lt"/>
                <a:cs typeface="Arial"/>
              </a:rPr>
              <a:t>Services</a:t>
            </a:r>
            <a:endParaRPr lang="en-US" sz="1200" dirty="0">
              <a:latin typeface="+mn-lt"/>
              <a:cs typeface="Arial"/>
            </a:endParaRPr>
          </a:p>
          <a:p>
            <a:pPr marL="182880" marR="29440" indent="-182880"/>
            <a:r>
              <a:rPr lang="en-US" sz="1200" dirty="0">
                <a:latin typeface="+mn-lt"/>
                <a:cs typeface="Times New Roman"/>
              </a:rPr>
              <a:t>Although</a:t>
            </a:r>
            <a:r>
              <a:rPr lang="en-US" sz="1200" spc="-10"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dirty="0">
                <a:latin typeface="+mn-lt"/>
                <a:cs typeface="Times New Roman"/>
              </a:rPr>
              <a:t>may</a:t>
            </a:r>
            <a:r>
              <a:rPr lang="en-US" sz="1200" spc="-7" dirty="0">
                <a:latin typeface="+mn-lt"/>
                <a:cs typeface="Times New Roman"/>
              </a:rPr>
              <a:t> </a:t>
            </a:r>
            <a:r>
              <a:rPr lang="en-US" sz="1200" dirty="0">
                <a:latin typeface="+mn-lt"/>
                <a:cs typeface="Times New Roman"/>
              </a:rPr>
              <a:t>reduce</a:t>
            </a:r>
            <a:r>
              <a:rPr lang="en-US" sz="1200" spc="-3" dirty="0">
                <a:latin typeface="+mn-lt"/>
                <a:cs typeface="Times New Roman"/>
              </a:rPr>
              <a:t> </a:t>
            </a:r>
            <a:r>
              <a:rPr lang="en-US" sz="1200" spc="-7" dirty="0">
                <a:latin typeface="+mn-lt"/>
                <a:cs typeface="Times New Roman"/>
              </a:rPr>
              <a:t>cost-</a:t>
            </a:r>
            <a:r>
              <a:rPr lang="en-US" sz="1200" dirty="0">
                <a:latin typeface="+mn-lt"/>
                <a:cs typeface="Times New Roman"/>
              </a:rPr>
              <a:t>related</a:t>
            </a:r>
            <a:r>
              <a:rPr lang="en-US" sz="1200" spc="-3" dirty="0">
                <a:latin typeface="+mn-lt"/>
                <a:cs typeface="Times New Roman"/>
              </a:rPr>
              <a:t> </a:t>
            </a:r>
            <a:r>
              <a:rPr lang="en-US" sz="1200" dirty="0">
                <a:latin typeface="+mn-lt"/>
                <a:cs typeface="Times New Roman"/>
              </a:rPr>
              <a:t>barriers</a:t>
            </a:r>
            <a:r>
              <a:rPr lang="en-US" sz="1200" spc="-3" dirty="0">
                <a:latin typeface="+mn-lt"/>
                <a:cs typeface="Times New Roman"/>
              </a:rPr>
              <a:t> </a:t>
            </a:r>
            <a:r>
              <a:rPr lang="en-US" sz="1200" dirty="0">
                <a:latin typeface="+mn-lt"/>
                <a:cs typeface="Times New Roman"/>
              </a:rPr>
              <a:t>to accessing</a:t>
            </a:r>
            <a:r>
              <a:rPr lang="en-US" sz="1200" spc="-10" dirty="0">
                <a:latin typeface="+mn-lt"/>
                <a:cs typeface="Times New Roman"/>
              </a:rPr>
              <a:t> </a:t>
            </a:r>
            <a:r>
              <a:rPr lang="en-US" sz="1200" dirty="0">
                <a:latin typeface="+mn-lt"/>
                <a:cs typeface="Times New Roman"/>
              </a:rPr>
              <a:t>oral</a:t>
            </a:r>
            <a:r>
              <a:rPr lang="en-US" sz="1200" spc="-3" dirty="0">
                <a:latin typeface="+mn-lt"/>
                <a:cs typeface="Times New Roman"/>
              </a:rPr>
              <a:t> </a:t>
            </a:r>
            <a:r>
              <a:rPr lang="en-US" sz="1200" dirty="0">
                <a:latin typeface="+mn-lt"/>
                <a:cs typeface="Times New Roman"/>
              </a:rPr>
              <a:t>healthcare </a:t>
            </a:r>
            <a:r>
              <a:rPr lang="en-US" sz="1200" spc="-7" dirty="0">
                <a:latin typeface="+mn-lt"/>
                <a:cs typeface="Times New Roman"/>
              </a:rPr>
              <a:t>services, </a:t>
            </a:r>
            <a:r>
              <a:rPr lang="en-US" sz="1200" dirty="0">
                <a:latin typeface="+mn-lt"/>
                <a:cs typeface="Times New Roman"/>
              </a:rPr>
              <a:t>it</a:t>
            </a:r>
            <a:r>
              <a:rPr lang="en-US" sz="1200" spc="-7" dirty="0">
                <a:latin typeface="+mn-lt"/>
                <a:cs typeface="Times New Roman"/>
              </a:rPr>
              <a:t> </a:t>
            </a:r>
            <a:r>
              <a:rPr lang="en-US" sz="1200" dirty="0">
                <a:latin typeface="+mn-lt"/>
                <a:cs typeface="Times New Roman"/>
              </a:rPr>
              <a:t>may</a:t>
            </a:r>
            <a:r>
              <a:rPr lang="en-US" sz="1200" spc="-3" dirty="0">
                <a:latin typeface="+mn-lt"/>
                <a:cs typeface="Times New Roman"/>
              </a:rPr>
              <a:t> </a:t>
            </a:r>
            <a:r>
              <a:rPr lang="en-US" sz="1200" dirty="0">
                <a:latin typeface="+mn-lt"/>
                <a:cs typeface="Times New Roman"/>
              </a:rPr>
              <a:t>not</a:t>
            </a:r>
            <a:r>
              <a:rPr lang="en-US" sz="1200" spc="-3" dirty="0">
                <a:latin typeface="+mn-lt"/>
                <a:cs typeface="Times New Roman"/>
              </a:rPr>
              <a:t> </a:t>
            </a:r>
            <a:r>
              <a:rPr lang="en-US" sz="1200" dirty="0">
                <a:latin typeface="+mn-lt"/>
                <a:cs typeface="Times New Roman"/>
              </a:rPr>
              <a:t>ensure</a:t>
            </a:r>
            <a:r>
              <a:rPr lang="en-US" sz="1200" spc="-3" dirty="0">
                <a:latin typeface="+mn-lt"/>
                <a:cs typeface="Times New Roman"/>
              </a:rPr>
              <a:t> </a:t>
            </a:r>
            <a:r>
              <a:rPr lang="en-US" sz="1200" dirty="0">
                <a:latin typeface="+mn-lt"/>
                <a:cs typeface="Times New Roman"/>
              </a:rPr>
              <a:t>people</a:t>
            </a:r>
            <a:r>
              <a:rPr lang="en-US" sz="1200" spc="-7" dirty="0">
                <a:latin typeface="+mn-lt"/>
                <a:cs typeface="Times New Roman"/>
              </a:rPr>
              <a:t> </a:t>
            </a:r>
            <a:r>
              <a:rPr lang="en-US" sz="1200" dirty="0">
                <a:latin typeface="+mn-lt"/>
                <a:cs typeface="Times New Roman"/>
              </a:rPr>
              <a:t>can</a:t>
            </a:r>
            <a:r>
              <a:rPr lang="en-US" sz="1200" spc="-7" dirty="0">
                <a:latin typeface="+mn-lt"/>
                <a:cs typeface="Times New Roman"/>
              </a:rPr>
              <a:t> </a:t>
            </a:r>
            <a:r>
              <a:rPr lang="en-US" sz="1200" dirty="0">
                <a:latin typeface="+mn-lt"/>
                <a:cs typeface="Times New Roman"/>
              </a:rPr>
              <a:t>access</a:t>
            </a:r>
            <a:r>
              <a:rPr lang="en-US" sz="1200" spc="-10" dirty="0">
                <a:latin typeface="+mn-lt"/>
                <a:cs typeface="Times New Roman"/>
              </a:rPr>
              <a:t> </a:t>
            </a:r>
            <a:r>
              <a:rPr lang="en-US" sz="1200" dirty="0">
                <a:latin typeface="+mn-lt"/>
                <a:cs typeface="Times New Roman"/>
              </a:rPr>
              <a:t>oral</a:t>
            </a:r>
            <a:r>
              <a:rPr lang="en-US" sz="1200" spc="-3" dirty="0">
                <a:latin typeface="+mn-lt"/>
                <a:cs typeface="Times New Roman"/>
              </a:rPr>
              <a:t> </a:t>
            </a:r>
            <a:r>
              <a:rPr lang="en-US" sz="1200" dirty="0">
                <a:latin typeface="+mn-lt"/>
                <a:cs typeface="Times New Roman"/>
              </a:rPr>
              <a:t>healthcare</a:t>
            </a:r>
            <a:r>
              <a:rPr lang="en-US" sz="1200" spc="-3" dirty="0">
                <a:latin typeface="+mn-lt"/>
                <a:cs typeface="Times New Roman"/>
              </a:rPr>
              <a:t> </a:t>
            </a:r>
            <a:r>
              <a:rPr lang="en-US" sz="1200" dirty="0">
                <a:latin typeface="+mn-lt"/>
                <a:cs typeface="Times New Roman"/>
              </a:rPr>
              <a:t>services</a:t>
            </a:r>
            <a:r>
              <a:rPr lang="en-US" sz="1200" spc="-7" dirty="0">
                <a:latin typeface="+mn-lt"/>
                <a:cs typeface="Times New Roman"/>
              </a:rPr>
              <a:t> </a:t>
            </a:r>
            <a:r>
              <a:rPr lang="en-US" sz="1200" dirty="0">
                <a:latin typeface="+mn-lt"/>
                <a:cs typeface="Times New Roman"/>
              </a:rPr>
              <a:t>if</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services</a:t>
            </a:r>
            <a:r>
              <a:rPr lang="en-US" sz="1200" spc="-3" dirty="0">
                <a:latin typeface="+mn-lt"/>
                <a:cs typeface="Times New Roman"/>
              </a:rPr>
              <a:t> </a:t>
            </a:r>
            <a:r>
              <a:rPr lang="en-US" sz="1200" dirty="0">
                <a:latin typeface="+mn-lt"/>
                <a:cs typeface="Times New Roman"/>
              </a:rPr>
              <a:t>are</a:t>
            </a:r>
            <a:r>
              <a:rPr lang="en-US" sz="1200" spc="-7" dirty="0">
                <a:latin typeface="+mn-lt"/>
                <a:cs typeface="Times New Roman"/>
              </a:rPr>
              <a:t> </a:t>
            </a:r>
            <a:r>
              <a:rPr lang="en-US" sz="1200" dirty="0">
                <a:latin typeface="+mn-lt"/>
                <a:cs typeface="Times New Roman"/>
              </a:rPr>
              <a:t>far</a:t>
            </a:r>
            <a:r>
              <a:rPr lang="en-US" sz="1200" spc="-7"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spc="-7" dirty="0">
                <a:latin typeface="+mn-lt"/>
                <a:cs typeface="Times New Roman"/>
              </a:rPr>
              <a:t>where </a:t>
            </a:r>
            <a:r>
              <a:rPr lang="en-US" sz="1200" dirty="0">
                <a:latin typeface="+mn-lt"/>
                <a:cs typeface="Times New Roman"/>
              </a:rPr>
              <a:t>they</a:t>
            </a:r>
            <a:r>
              <a:rPr lang="en-US" sz="1200" spc="-7" dirty="0">
                <a:latin typeface="+mn-lt"/>
                <a:cs typeface="Times New Roman"/>
              </a:rPr>
              <a:t> </a:t>
            </a:r>
            <a:r>
              <a:rPr lang="en-US" sz="1200" dirty="0">
                <a:latin typeface="+mn-lt"/>
                <a:cs typeface="Times New Roman"/>
              </a:rPr>
              <a:t>live</a:t>
            </a:r>
            <a:r>
              <a:rPr lang="en-US" sz="1200" spc="-3" dirty="0">
                <a:latin typeface="+mn-lt"/>
                <a:cs typeface="Times New Roman"/>
              </a:rPr>
              <a:t> </a:t>
            </a:r>
            <a:r>
              <a:rPr lang="en-US" sz="1200" dirty="0">
                <a:latin typeface="+mn-lt"/>
                <a:cs typeface="Times New Roman"/>
              </a:rPr>
              <a:t>or</a:t>
            </a:r>
            <a:r>
              <a:rPr lang="en-US" sz="1200" spc="-7" dirty="0">
                <a:latin typeface="+mn-lt"/>
                <a:cs typeface="Times New Roman"/>
              </a:rPr>
              <a:t> </a:t>
            </a:r>
            <a:r>
              <a:rPr lang="en-US" sz="1200" dirty="0">
                <a:latin typeface="+mn-lt"/>
                <a:cs typeface="Times New Roman"/>
              </a:rPr>
              <a:t>if</a:t>
            </a:r>
            <a:r>
              <a:rPr lang="en-US" sz="1200" spc="-3" dirty="0">
                <a:latin typeface="+mn-lt"/>
                <a:cs typeface="Times New Roman"/>
              </a:rPr>
              <a:t> </a:t>
            </a:r>
            <a:r>
              <a:rPr lang="en-US" sz="1200" dirty="0">
                <a:latin typeface="+mn-lt"/>
                <a:cs typeface="Times New Roman"/>
              </a:rPr>
              <a:t>available</a:t>
            </a:r>
            <a:r>
              <a:rPr lang="en-US" sz="1200" spc="-3" dirty="0">
                <a:latin typeface="+mn-lt"/>
                <a:cs typeface="Times New Roman"/>
              </a:rPr>
              <a:t> </a:t>
            </a:r>
            <a:r>
              <a:rPr lang="en-US" sz="1200" dirty="0">
                <a:latin typeface="+mn-lt"/>
                <a:cs typeface="Times New Roman"/>
              </a:rPr>
              <a:t>oral</a:t>
            </a:r>
            <a:r>
              <a:rPr lang="en-US" sz="1200" spc="-3" dirty="0">
                <a:latin typeface="+mn-lt"/>
                <a:cs typeface="Times New Roman"/>
              </a:rPr>
              <a:t> </a:t>
            </a:r>
            <a:r>
              <a:rPr lang="en-US" sz="1200" dirty="0">
                <a:latin typeface="+mn-lt"/>
                <a:cs typeface="Times New Roman"/>
              </a:rPr>
              <a:t>healthcare</a:t>
            </a:r>
            <a:r>
              <a:rPr lang="en-US" sz="1200" spc="-3" dirty="0">
                <a:latin typeface="+mn-lt"/>
                <a:cs typeface="Times New Roman"/>
              </a:rPr>
              <a:t> </a:t>
            </a:r>
            <a:r>
              <a:rPr lang="en-US" sz="1200" dirty="0">
                <a:latin typeface="+mn-lt"/>
                <a:cs typeface="Times New Roman"/>
              </a:rPr>
              <a:t>providers</a:t>
            </a:r>
            <a:r>
              <a:rPr lang="en-US" sz="1200" spc="-7" dirty="0">
                <a:latin typeface="+mn-lt"/>
                <a:cs typeface="Times New Roman"/>
              </a:rPr>
              <a:t> </a:t>
            </a:r>
            <a:r>
              <a:rPr lang="en-US" sz="1200" dirty="0">
                <a:latin typeface="+mn-lt"/>
                <a:cs typeface="Times New Roman"/>
              </a:rPr>
              <a:t>do</a:t>
            </a:r>
            <a:r>
              <a:rPr lang="en-US" sz="1200" spc="-3" dirty="0">
                <a:latin typeface="+mn-lt"/>
                <a:cs typeface="Times New Roman"/>
              </a:rPr>
              <a:t> </a:t>
            </a:r>
            <a:r>
              <a:rPr lang="en-US" sz="1200" dirty="0">
                <a:latin typeface="+mn-lt"/>
                <a:cs typeface="Times New Roman"/>
              </a:rPr>
              <a:t>not</a:t>
            </a:r>
            <a:r>
              <a:rPr lang="en-US" sz="1200" spc="-3" dirty="0">
                <a:latin typeface="+mn-lt"/>
                <a:cs typeface="Times New Roman"/>
              </a:rPr>
              <a:t> </a:t>
            </a:r>
            <a:r>
              <a:rPr lang="en-US" sz="1200" dirty="0">
                <a:latin typeface="+mn-lt"/>
                <a:cs typeface="Times New Roman"/>
              </a:rPr>
              <a:t>accept</a:t>
            </a:r>
            <a:r>
              <a:rPr lang="en-US" sz="1200" spc="-3" dirty="0">
                <a:latin typeface="+mn-lt"/>
                <a:cs typeface="Times New Roman"/>
              </a:rPr>
              <a:t> </a:t>
            </a:r>
            <a:r>
              <a:rPr lang="en-US" sz="1200" dirty="0">
                <a:latin typeface="+mn-lt"/>
                <a:cs typeface="Times New Roman"/>
              </a:rPr>
              <a:t>insurance.</a:t>
            </a:r>
            <a:r>
              <a:rPr lang="en-US" sz="1200" spc="-10" dirty="0">
                <a:latin typeface="+mn-lt"/>
                <a:cs typeface="Times New Roman"/>
              </a:rPr>
              <a:t> </a:t>
            </a:r>
            <a:r>
              <a:rPr lang="en-US" sz="1200" dirty="0">
                <a:latin typeface="+mn-lt"/>
                <a:cs typeface="Times New Roman"/>
              </a:rPr>
              <a:t>Lack</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7" dirty="0">
                <a:latin typeface="+mn-lt"/>
                <a:cs typeface="Times New Roman"/>
              </a:rPr>
              <a:t>healthcare </a:t>
            </a:r>
            <a:r>
              <a:rPr lang="en-US" sz="1200" dirty="0">
                <a:latin typeface="+mn-lt"/>
                <a:cs typeface="Times New Roman"/>
              </a:rPr>
              <a:t>providers,</a:t>
            </a:r>
            <a:r>
              <a:rPr lang="en-US" sz="1200" spc="-14" dirty="0">
                <a:latin typeface="+mn-lt"/>
                <a:cs typeface="Times New Roman"/>
              </a:rPr>
              <a:t> </a:t>
            </a:r>
            <a:r>
              <a:rPr lang="en-US" sz="1200" dirty="0">
                <a:latin typeface="+mn-lt"/>
                <a:cs typeface="Times New Roman"/>
              </a:rPr>
              <a:t>geographic</a:t>
            </a:r>
            <a:r>
              <a:rPr lang="en-US" sz="1200" spc="-3" dirty="0">
                <a:latin typeface="+mn-lt"/>
                <a:cs typeface="Times New Roman"/>
              </a:rPr>
              <a:t> </a:t>
            </a:r>
            <a:r>
              <a:rPr lang="en-US" sz="1200" dirty="0">
                <a:latin typeface="+mn-lt"/>
                <a:cs typeface="Times New Roman"/>
              </a:rPr>
              <a:t>isolation,</a:t>
            </a:r>
            <a:r>
              <a:rPr lang="en-US" sz="1200" spc="-7"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lack</a:t>
            </a:r>
            <a:r>
              <a:rPr lang="en-US" sz="1200" spc="-7"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adequate</a:t>
            </a:r>
            <a:r>
              <a:rPr lang="en-US" sz="1200" spc="-7" dirty="0">
                <a:latin typeface="+mn-lt"/>
                <a:cs typeface="Times New Roman"/>
              </a:rPr>
              <a:t> </a:t>
            </a:r>
            <a:r>
              <a:rPr lang="en-US" sz="1200" dirty="0">
                <a:latin typeface="+mn-lt"/>
                <a:cs typeface="Times New Roman"/>
              </a:rPr>
              <a:t>transportation</a:t>
            </a:r>
            <a:r>
              <a:rPr lang="en-US" sz="1200" spc="-3" dirty="0">
                <a:latin typeface="+mn-lt"/>
                <a:cs typeface="Times New Roman"/>
              </a:rPr>
              <a:t> </a:t>
            </a:r>
            <a:r>
              <a:rPr lang="en-US" sz="1200" dirty="0">
                <a:latin typeface="+mn-lt"/>
                <a:cs typeface="Times New Roman"/>
              </a:rPr>
              <a:t>are</a:t>
            </a:r>
            <a:r>
              <a:rPr lang="en-US" sz="1200" spc="-7" dirty="0">
                <a:latin typeface="+mn-lt"/>
                <a:cs typeface="Times New Roman"/>
              </a:rPr>
              <a:t> </a:t>
            </a:r>
            <a:r>
              <a:rPr lang="en-US" sz="1200" dirty="0">
                <a:latin typeface="+mn-lt"/>
                <a:cs typeface="Times New Roman"/>
              </a:rPr>
              <a:t>frequently</a:t>
            </a:r>
            <a:r>
              <a:rPr lang="en-US" sz="1200" spc="-10" dirty="0">
                <a:latin typeface="+mn-lt"/>
                <a:cs typeface="Times New Roman"/>
              </a:rPr>
              <a:t> </a:t>
            </a:r>
            <a:r>
              <a:rPr lang="en-US" sz="1200" dirty="0">
                <a:latin typeface="+mn-lt"/>
                <a:cs typeface="Times New Roman"/>
              </a:rPr>
              <a:t>cited</a:t>
            </a:r>
            <a:r>
              <a:rPr lang="en-US" sz="1200" spc="-3" dirty="0">
                <a:latin typeface="+mn-lt"/>
                <a:cs typeface="Times New Roman"/>
              </a:rPr>
              <a:t> </a:t>
            </a:r>
            <a:r>
              <a:rPr lang="en-US" sz="1200" spc="-7" dirty="0">
                <a:latin typeface="+mn-lt"/>
                <a:cs typeface="Times New Roman"/>
              </a:rPr>
              <a:t>barriers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healthcare</a:t>
            </a:r>
            <a:r>
              <a:rPr lang="en-US" sz="1200" spc="-3" dirty="0">
                <a:latin typeface="+mn-lt"/>
                <a:cs typeface="Times New Roman"/>
              </a:rPr>
              <a:t> </a:t>
            </a:r>
            <a:r>
              <a:rPr lang="en-US" sz="1200" dirty="0">
                <a:latin typeface="+mn-lt"/>
                <a:cs typeface="Times New Roman"/>
              </a:rPr>
              <a:t>services</a:t>
            </a:r>
            <a:r>
              <a:rPr lang="en-US" sz="1200" spc="-7" dirty="0">
                <a:latin typeface="+mn-lt"/>
                <a:cs typeface="Times New Roman"/>
              </a:rPr>
              <a:t>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rural</a:t>
            </a:r>
            <a:r>
              <a:rPr lang="en-US" sz="1200" spc="-7" dirty="0">
                <a:latin typeface="+mn-lt"/>
                <a:cs typeface="Times New Roman"/>
              </a:rPr>
              <a:t> </a:t>
            </a:r>
            <a:r>
              <a:rPr lang="en-US" sz="1200" dirty="0">
                <a:latin typeface="+mn-lt"/>
                <a:cs typeface="Times New Roman"/>
              </a:rPr>
              <a:t>communities,</a:t>
            </a:r>
            <a:r>
              <a:rPr lang="en-US" sz="1200" baseline="31250" dirty="0">
                <a:latin typeface="+mn-lt"/>
                <a:cs typeface="Times New Roman"/>
              </a:rPr>
              <a:t>16</a:t>
            </a:r>
            <a:r>
              <a:rPr lang="en-US" sz="1200" spc="97" baseline="31250" dirty="0">
                <a:latin typeface="+mn-lt"/>
                <a:cs typeface="Times New Roman"/>
              </a:rPr>
              <a:t> </a:t>
            </a:r>
            <a:r>
              <a:rPr lang="en-US" sz="1200" dirty="0">
                <a:latin typeface="+mn-lt"/>
                <a:cs typeface="Times New Roman"/>
              </a:rPr>
              <a:t>which</a:t>
            </a:r>
            <a:r>
              <a:rPr lang="en-US" sz="1200" spc="-7" dirty="0">
                <a:latin typeface="+mn-lt"/>
                <a:cs typeface="Times New Roman"/>
              </a:rPr>
              <a:t> </a:t>
            </a:r>
            <a:r>
              <a:rPr lang="en-US" sz="1200" dirty="0">
                <a:latin typeface="+mn-lt"/>
                <a:cs typeface="Times New Roman"/>
              </a:rPr>
              <a:t>is</a:t>
            </a:r>
            <a:r>
              <a:rPr lang="en-US" sz="1200" spc="-3" dirty="0">
                <a:latin typeface="+mn-lt"/>
                <a:cs typeface="Times New Roman"/>
              </a:rPr>
              <a:t> </a:t>
            </a:r>
            <a:r>
              <a:rPr lang="en-US" sz="1200" dirty="0">
                <a:latin typeface="+mn-lt"/>
                <a:cs typeface="Times New Roman"/>
              </a:rPr>
              <a:t>also</a:t>
            </a:r>
            <a:r>
              <a:rPr lang="en-US" sz="1200" spc="-10" dirty="0">
                <a:latin typeface="+mn-lt"/>
                <a:cs typeface="Times New Roman"/>
              </a:rPr>
              <a:t> </a:t>
            </a:r>
            <a:r>
              <a:rPr lang="en-US" sz="1200" dirty="0">
                <a:latin typeface="+mn-lt"/>
                <a:cs typeface="Times New Roman"/>
              </a:rPr>
              <a:t>true</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oral</a:t>
            </a:r>
            <a:r>
              <a:rPr lang="en-US" sz="1200" spc="-3" dirty="0">
                <a:latin typeface="+mn-lt"/>
                <a:cs typeface="Times New Roman"/>
              </a:rPr>
              <a:t> </a:t>
            </a:r>
            <a:r>
              <a:rPr lang="en-US" sz="1200" spc="-7" dirty="0">
                <a:latin typeface="+mn-lt"/>
                <a:cs typeface="Times New Roman"/>
              </a:rPr>
              <a:t>healthcare.</a:t>
            </a:r>
          </a:p>
          <a:p>
            <a:pPr marL="182880" marR="55417" indent="-182880"/>
            <a:r>
              <a:rPr lang="en-US" sz="1200" dirty="0">
                <a:latin typeface="+mn-lt"/>
                <a:cs typeface="Times New Roman"/>
              </a:rPr>
              <a:t>Increasing</a:t>
            </a:r>
            <a:r>
              <a:rPr lang="en-US" sz="1200" spc="-14" dirty="0">
                <a:latin typeface="+mn-lt"/>
                <a:cs typeface="Times New Roman"/>
              </a:rPr>
              <a:t> </a:t>
            </a:r>
            <a:r>
              <a:rPr lang="en-US" sz="1200" dirty="0">
                <a:latin typeface="+mn-lt"/>
                <a:cs typeface="Times New Roman"/>
              </a:rPr>
              <a:t>urbanization</a:t>
            </a:r>
            <a:r>
              <a:rPr lang="en-US" sz="1200" spc="-10"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population</a:t>
            </a:r>
            <a:r>
              <a:rPr lang="en-US" sz="1200" spc="-7" dirty="0">
                <a:latin typeface="+mn-lt"/>
                <a:cs typeface="Times New Roman"/>
              </a:rPr>
              <a:t> </a:t>
            </a:r>
            <a:r>
              <a:rPr lang="en-US" sz="1200" dirty="0">
                <a:latin typeface="+mn-lt"/>
                <a:cs typeface="Times New Roman"/>
              </a:rPr>
              <a:t>has</a:t>
            </a:r>
            <a:r>
              <a:rPr lang="en-US" sz="1200" spc="-3" dirty="0">
                <a:latin typeface="+mn-lt"/>
                <a:cs typeface="Times New Roman"/>
              </a:rPr>
              <a:t> </a:t>
            </a:r>
            <a:r>
              <a:rPr lang="en-US" sz="1200" dirty="0">
                <a:latin typeface="+mn-lt"/>
                <a:cs typeface="Times New Roman"/>
              </a:rPr>
              <a:t>been</a:t>
            </a:r>
            <a:r>
              <a:rPr lang="en-US" sz="1200" spc="-7" dirty="0">
                <a:latin typeface="+mn-lt"/>
                <a:cs typeface="Times New Roman"/>
              </a:rPr>
              <a:t> </a:t>
            </a:r>
            <a:r>
              <a:rPr lang="en-US" sz="1200" dirty="0">
                <a:latin typeface="+mn-lt"/>
                <a:cs typeface="Times New Roman"/>
              </a:rPr>
              <a:t>associated</a:t>
            </a:r>
            <a:r>
              <a:rPr lang="en-US" sz="1200" spc="-3"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less</a:t>
            </a:r>
            <a:r>
              <a:rPr lang="en-US" sz="1200" spc="-7" dirty="0">
                <a:latin typeface="+mn-lt"/>
                <a:cs typeface="Times New Roman"/>
              </a:rPr>
              <a:t> </a:t>
            </a:r>
            <a:r>
              <a:rPr lang="en-US" sz="1200" dirty="0">
                <a:latin typeface="+mn-lt"/>
                <a:cs typeface="Times New Roman"/>
              </a:rPr>
              <a:t>financial</a:t>
            </a:r>
            <a:r>
              <a:rPr lang="en-US" sz="1200" spc="-7" dirty="0">
                <a:latin typeface="+mn-lt"/>
                <a:cs typeface="Times New Roman"/>
              </a:rPr>
              <a:t> </a:t>
            </a:r>
            <a:r>
              <a:rPr lang="en-US" sz="1200" dirty="0">
                <a:latin typeface="+mn-lt"/>
                <a:cs typeface="Times New Roman"/>
              </a:rPr>
              <a:t>stability</a:t>
            </a:r>
            <a:r>
              <a:rPr lang="en-US" sz="1200" spc="-3" dirty="0">
                <a:latin typeface="+mn-lt"/>
                <a:cs typeface="Times New Roman"/>
              </a:rPr>
              <a:t> </a:t>
            </a:r>
            <a:r>
              <a:rPr lang="en-US" sz="1200" spc="-7" dirty="0">
                <a:latin typeface="+mn-lt"/>
                <a:cs typeface="Times New Roman"/>
              </a:rPr>
              <a:t>among </a:t>
            </a:r>
            <a:r>
              <a:rPr lang="en-US" sz="1200" dirty="0">
                <a:latin typeface="+mn-lt"/>
                <a:cs typeface="Times New Roman"/>
              </a:rPr>
              <a:t>rural</a:t>
            </a:r>
            <a:r>
              <a:rPr lang="en-US" sz="1200" spc="-14" dirty="0">
                <a:latin typeface="+mn-lt"/>
                <a:cs typeface="Times New Roman"/>
              </a:rPr>
              <a:t> </a:t>
            </a:r>
            <a:r>
              <a:rPr lang="en-US" sz="1200" dirty="0">
                <a:latin typeface="+mn-lt"/>
                <a:cs typeface="Times New Roman"/>
              </a:rPr>
              <a:t>hospitals,</a:t>
            </a:r>
            <a:r>
              <a:rPr lang="en-US" sz="1200" spc="-10" dirty="0">
                <a:latin typeface="+mn-lt"/>
                <a:cs typeface="Times New Roman"/>
              </a:rPr>
              <a:t> </a:t>
            </a:r>
            <a:r>
              <a:rPr lang="en-US" sz="1200" dirty="0">
                <a:latin typeface="+mn-lt"/>
                <a:cs typeface="Times New Roman"/>
              </a:rPr>
              <a:t>hospital</a:t>
            </a:r>
            <a:r>
              <a:rPr lang="en-US" sz="1200" spc="-7" dirty="0">
                <a:latin typeface="+mn-lt"/>
                <a:cs typeface="Times New Roman"/>
              </a:rPr>
              <a:t> </a:t>
            </a:r>
            <a:r>
              <a:rPr lang="en-US" sz="1200" dirty="0">
                <a:latin typeface="+mn-lt"/>
                <a:cs typeface="Times New Roman"/>
              </a:rPr>
              <a:t>closures,</a:t>
            </a:r>
            <a:r>
              <a:rPr lang="en-US" sz="1200" spc="-14"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loss</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access</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services</a:t>
            </a:r>
            <a:r>
              <a:rPr lang="en-US" sz="1200" spc="-3" dirty="0">
                <a:latin typeface="+mn-lt"/>
                <a:cs typeface="Times New Roman"/>
              </a:rPr>
              <a:t> </a:t>
            </a:r>
            <a:r>
              <a:rPr lang="en-US" sz="1200" dirty="0">
                <a:latin typeface="+mn-lt"/>
                <a:cs typeface="Times New Roman"/>
              </a:rPr>
              <a:t>they</a:t>
            </a:r>
            <a:r>
              <a:rPr lang="en-US" sz="1200" spc="-7" dirty="0">
                <a:latin typeface="+mn-lt"/>
                <a:cs typeface="Times New Roman"/>
              </a:rPr>
              <a:t> </a:t>
            </a:r>
            <a:r>
              <a:rPr lang="en-US" sz="1200" dirty="0">
                <a:latin typeface="+mn-lt"/>
                <a:cs typeface="Times New Roman"/>
              </a:rPr>
              <a:t>provide.</a:t>
            </a:r>
            <a:r>
              <a:rPr lang="en-US" sz="1200" spc="-3" dirty="0">
                <a:latin typeface="+mn-lt"/>
                <a:cs typeface="Times New Roman"/>
              </a:rPr>
              <a:t> </a:t>
            </a:r>
            <a:r>
              <a:rPr lang="en-US" sz="1200" spc="-17" dirty="0">
                <a:latin typeface="+mn-lt"/>
                <a:cs typeface="Times New Roman"/>
              </a:rPr>
              <a:t>The</a:t>
            </a:r>
            <a:r>
              <a:rPr lang="en-US" sz="1200" spc="341" dirty="0">
                <a:latin typeface="+mn-lt"/>
                <a:cs typeface="Times New Roman"/>
              </a:rPr>
              <a:t> </a:t>
            </a:r>
            <a:r>
              <a:rPr lang="en-US" sz="1200" dirty="0">
                <a:latin typeface="+mn-lt"/>
                <a:cs typeface="Times New Roman"/>
              </a:rPr>
              <a:t>Government</a:t>
            </a:r>
            <a:r>
              <a:rPr lang="en-US" sz="1200" spc="-17" dirty="0">
                <a:latin typeface="+mn-lt"/>
                <a:cs typeface="Times New Roman"/>
              </a:rPr>
              <a:t> </a:t>
            </a:r>
            <a:r>
              <a:rPr lang="en-US" sz="1200" dirty="0">
                <a:latin typeface="+mn-lt"/>
                <a:cs typeface="Times New Roman"/>
              </a:rPr>
              <a:t>Accountability</a:t>
            </a:r>
            <a:r>
              <a:rPr lang="en-US" sz="1200" spc="-7" dirty="0">
                <a:latin typeface="+mn-lt"/>
                <a:cs typeface="Times New Roman"/>
              </a:rPr>
              <a:t> </a:t>
            </a:r>
            <a:r>
              <a:rPr lang="en-US" sz="1200" dirty="0">
                <a:latin typeface="+mn-lt"/>
                <a:cs typeface="Times New Roman"/>
              </a:rPr>
              <a:t>Office</a:t>
            </a:r>
            <a:r>
              <a:rPr lang="en-US" sz="1200" spc="-7" dirty="0">
                <a:latin typeface="+mn-lt"/>
                <a:cs typeface="Times New Roman"/>
              </a:rPr>
              <a:t> </a:t>
            </a:r>
            <a:r>
              <a:rPr lang="en-US" sz="1200" dirty="0">
                <a:latin typeface="+mn-lt"/>
                <a:cs typeface="Times New Roman"/>
              </a:rPr>
              <a:t>(GAO)</a:t>
            </a:r>
            <a:r>
              <a:rPr lang="en-US" sz="1200" spc="-3" dirty="0">
                <a:latin typeface="+mn-lt"/>
                <a:cs typeface="Times New Roman"/>
              </a:rPr>
              <a:t> </a:t>
            </a:r>
            <a:r>
              <a:rPr lang="en-US" sz="1200" dirty="0">
                <a:latin typeface="+mn-lt"/>
                <a:cs typeface="Times New Roman"/>
              </a:rPr>
              <a:t>documented</a:t>
            </a:r>
            <a:r>
              <a:rPr lang="en-US" sz="1200" spc="-7" dirty="0">
                <a:latin typeface="+mn-lt"/>
                <a:cs typeface="Times New Roman"/>
              </a:rPr>
              <a:t> </a:t>
            </a:r>
            <a:r>
              <a:rPr lang="en-US" sz="1200" dirty="0">
                <a:latin typeface="+mn-lt"/>
                <a:cs typeface="Times New Roman"/>
              </a:rPr>
              <a:t>101</a:t>
            </a:r>
            <a:r>
              <a:rPr lang="en-US" sz="1200" spc="-14" dirty="0">
                <a:latin typeface="+mn-lt"/>
                <a:cs typeface="Times New Roman"/>
              </a:rPr>
              <a:t> </a:t>
            </a:r>
            <a:r>
              <a:rPr lang="en-US" sz="1200" dirty="0">
                <a:latin typeface="+mn-lt"/>
                <a:cs typeface="Times New Roman"/>
              </a:rPr>
              <a:t>rural</a:t>
            </a:r>
            <a:r>
              <a:rPr lang="en-US" sz="1200" spc="-3" dirty="0">
                <a:latin typeface="+mn-lt"/>
                <a:cs typeface="Times New Roman"/>
              </a:rPr>
              <a:t> </a:t>
            </a:r>
            <a:r>
              <a:rPr lang="en-US" sz="1200" dirty="0">
                <a:latin typeface="+mn-lt"/>
                <a:cs typeface="Times New Roman"/>
              </a:rPr>
              <a:t>hospital</a:t>
            </a:r>
            <a:r>
              <a:rPr lang="en-US" sz="1200" spc="-7" dirty="0">
                <a:latin typeface="+mn-lt"/>
                <a:cs typeface="Times New Roman"/>
              </a:rPr>
              <a:t> </a:t>
            </a:r>
            <a:r>
              <a:rPr lang="en-US" sz="1200" dirty="0">
                <a:latin typeface="+mn-lt"/>
                <a:cs typeface="Times New Roman"/>
              </a:rPr>
              <a:t>closures</a:t>
            </a:r>
            <a:r>
              <a:rPr lang="en-US" sz="1200" spc="-7"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spc="-7" dirty="0">
                <a:latin typeface="+mn-lt"/>
                <a:cs typeface="Times New Roman"/>
              </a:rPr>
              <a:t>January </a:t>
            </a:r>
            <a:r>
              <a:rPr lang="en-US" sz="1200" dirty="0">
                <a:latin typeface="+mn-lt"/>
                <a:cs typeface="Times New Roman"/>
              </a:rPr>
              <a:t>2013</a:t>
            </a:r>
            <a:r>
              <a:rPr lang="en-US" sz="1200" spc="-14" dirty="0">
                <a:latin typeface="+mn-lt"/>
                <a:cs typeface="Times New Roman"/>
              </a:rPr>
              <a:t> </a:t>
            </a:r>
            <a:r>
              <a:rPr lang="en-US" sz="1200" dirty="0">
                <a:latin typeface="+mn-lt"/>
                <a:cs typeface="Times New Roman"/>
              </a:rPr>
              <a:t>through</a:t>
            </a:r>
            <a:r>
              <a:rPr lang="en-US" sz="1200" spc="-3" dirty="0">
                <a:latin typeface="+mn-lt"/>
                <a:cs typeface="Times New Roman"/>
              </a:rPr>
              <a:t> </a:t>
            </a:r>
            <a:r>
              <a:rPr lang="en-US" sz="1200" dirty="0">
                <a:latin typeface="+mn-lt"/>
                <a:cs typeface="Times New Roman"/>
              </a:rPr>
              <a:t>February</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these,</a:t>
            </a:r>
            <a:r>
              <a:rPr lang="en-US" sz="1200" spc="-3" dirty="0">
                <a:latin typeface="+mn-lt"/>
                <a:cs typeface="Times New Roman"/>
              </a:rPr>
              <a:t> </a:t>
            </a:r>
            <a:r>
              <a:rPr lang="en-US" sz="1200" dirty="0">
                <a:latin typeface="+mn-lt"/>
                <a:cs typeface="Times New Roman"/>
              </a:rPr>
              <a:t>17</a:t>
            </a:r>
            <a:r>
              <a:rPr lang="en-US" sz="1200" spc="-7" dirty="0">
                <a:latin typeface="+mn-lt"/>
                <a:cs typeface="Times New Roman"/>
              </a:rPr>
              <a:t> </a:t>
            </a:r>
            <a:r>
              <a:rPr lang="en-US" sz="1200" dirty="0">
                <a:latin typeface="+mn-lt"/>
                <a:cs typeface="Times New Roman"/>
              </a:rPr>
              <a:t>had</a:t>
            </a:r>
            <a:r>
              <a:rPr lang="en-US" sz="1200" spc="-3" dirty="0">
                <a:latin typeface="+mn-lt"/>
                <a:cs typeface="Times New Roman"/>
              </a:rPr>
              <a:t> </a:t>
            </a:r>
            <a:r>
              <a:rPr lang="en-US" sz="1200" dirty="0">
                <a:latin typeface="+mn-lt"/>
                <a:cs typeface="Times New Roman"/>
              </a:rPr>
              <a:t>offered</a:t>
            </a:r>
            <a:r>
              <a:rPr lang="en-US" sz="1200" spc="-3" dirty="0">
                <a:latin typeface="+mn-lt"/>
                <a:cs typeface="Times New Roman"/>
              </a:rPr>
              <a:t> </a:t>
            </a:r>
            <a:r>
              <a:rPr lang="en-US" sz="1200" dirty="0">
                <a:latin typeface="+mn-lt"/>
                <a:cs typeface="Times New Roman"/>
              </a:rPr>
              <a:t>oral</a:t>
            </a:r>
            <a:r>
              <a:rPr lang="en-US" sz="1200" spc="-3" dirty="0">
                <a:latin typeface="+mn-lt"/>
                <a:cs typeface="Times New Roman"/>
              </a:rPr>
              <a:t> </a:t>
            </a:r>
            <a:r>
              <a:rPr lang="en-US" sz="1200" dirty="0">
                <a:latin typeface="+mn-lt"/>
                <a:cs typeface="Times New Roman"/>
              </a:rPr>
              <a:t>healthcare</a:t>
            </a:r>
            <a:r>
              <a:rPr lang="en-US" sz="1200" spc="-3" dirty="0">
                <a:latin typeface="+mn-lt"/>
                <a:cs typeface="Times New Roman"/>
              </a:rPr>
              <a:t> </a:t>
            </a:r>
            <a:r>
              <a:rPr lang="en-US" sz="1200" dirty="0">
                <a:latin typeface="+mn-lt"/>
                <a:cs typeface="Times New Roman"/>
              </a:rPr>
              <a:t>services.</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spc="-17" dirty="0">
                <a:latin typeface="+mn-lt"/>
                <a:cs typeface="Times New Roman"/>
              </a:rPr>
              <a:t>GAO </a:t>
            </a:r>
            <a:r>
              <a:rPr lang="en-US" sz="1200" dirty="0">
                <a:latin typeface="+mn-lt"/>
                <a:cs typeface="Times New Roman"/>
              </a:rPr>
              <a:t>estimates</a:t>
            </a:r>
            <a:r>
              <a:rPr lang="en-US" sz="1200" spc="-14"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median</a:t>
            </a:r>
            <a:r>
              <a:rPr lang="en-US" sz="1200" spc="-7" dirty="0">
                <a:latin typeface="+mn-lt"/>
                <a:cs typeface="Times New Roman"/>
              </a:rPr>
              <a:t> </a:t>
            </a:r>
            <a:r>
              <a:rPr lang="en-US" sz="1200" dirty="0">
                <a:latin typeface="+mn-lt"/>
                <a:cs typeface="Times New Roman"/>
              </a:rPr>
              <a:t>distance</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communities</a:t>
            </a:r>
            <a:r>
              <a:rPr lang="en-US" sz="1200" spc="-3" dirty="0">
                <a:latin typeface="+mn-lt"/>
                <a:cs typeface="Times New Roman"/>
              </a:rPr>
              <a:t> </a:t>
            </a:r>
            <a:r>
              <a:rPr lang="en-US" sz="1200" dirty="0">
                <a:latin typeface="+mn-lt"/>
                <a:cs typeface="Times New Roman"/>
              </a:rPr>
              <a:t>served</a:t>
            </a:r>
            <a:r>
              <a:rPr lang="en-US" sz="1200" spc="-3" dirty="0">
                <a:latin typeface="+mn-lt"/>
                <a:cs typeface="Times New Roman"/>
              </a:rPr>
              <a:t> </a:t>
            </a:r>
            <a:r>
              <a:rPr lang="en-US" sz="1200" dirty="0">
                <a:latin typeface="+mn-lt"/>
                <a:cs typeface="Times New Roman"/>
              </a:rPr>
              <a:t>by</a:t>
            </a:r>
            <a:r>
              <a:rPr lang="en-US" sz="1200" spc="-14" dirty="0">
                <a:latin typeface="+mn-lt"/>
                <a:cs typeface="Times New Roman"/>
              </a:rPr>
              <a:t> </a:t>
            </a:r>
            <a:r>
              <a:rPr lang="en-US" sz="1200" dirty="0">
                <a:latin typeface="+mn-lt"/>
                <a:cs typeface="Times New Roman"/>
              </a:rPr>
              <a:t>these</a:t>
            </a:r>
            <a:r>
              <a:rPr lang="en-US" sz="1200" spc="-3" dirty="0">
                <a:latin typeface="+mn-lt"/>
                <a:cs typeface="Times New Roman"/>
              </a:rPr>
              <a:t> </a:t>
            </a:r>
            <a:r>
              <a:rPr lang="en-US" sz="1200" dirty="0">
                <a:latin typeface="+mn-lt"/>
                <a:cs typeface="Times New Roman"/>
              </a:rPr>
              <a:t>hospitals</a:t>
            </a:r>
            <a:r>
              <a:rPr lang="en-US" sz="1200" spc="-3" dirty="0">
                <a:latin typeface="+mn-lt"/>
                <a:cs typeface="Times New Roman"/>
              </a:rPr>
              <a:t> </a:t>
            </a:r>
            <a:r>
              <a:rPr lang="en-US" sz="1200" dirty="0">
                <a:latin typeface="+mn-lt"/>
                <a:cs typeface="Times New Roman"/>
              </a:rPr>
              <a:t>needed</a:t>
            </a:r>
            <a:r>
              <a:rPr lang="en-US" sz="1200" spc="-10" dirty="0">
                <a:latin typeface="+mn-lt"/>
                <a:cs typeface="Times New Roman"/>
              </a:rPr>
              <a:t> </a:t>
            </a:r>
            <a:r>
              <a:rPr lang="en-US" sz="1200" spc="-17" dirty="0">
                <a:latin typeface="+mn-lt"/>
                <a:cs typeface="Times New Roman"/>
              </a:rPr>
              <a:t>to </a:t>
            </a:r>
            <a:r>
              <a:rPr lang="en-US" sz="1200" dirty="0">
                <a:latin typeface="+mn-lt"/>
                <a:cs typeface="Times New Roman"/>
              </a:rPr>
              <a:t>drive</a:t>
            </a:r>
            <a:r>
              <a:rPr lang="en-US" sz="1200" spc="-7"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access</a:t>
            </a:r>
            <a:r>
              <a:rPr lang="en-US" sz="1200" spc="-3" dirty="0">
                <a:latin typeface="+mn-lt"/>
                <a:cs typeface="Times New Roman"/>
              </a:rPr>
              <a:t> </a:t>
            </a:r>
            <a:r>
              <a:rPr lang="en-US" sz="1200" dirty="0">
                <a:latin typeface="+mn-lt"/>
                <a:cs typeface="Times New Roman"/>
              </a:rPr>
              <a:t>oral</a:t>
            </a:r>
            <a:r>
              <a:rPr lang="en-US" sz="1200" spc="-7" dirty="0">
                <a:latin typeface="+mn-lt"/>
                <a:cs typeface="Times New Roman"/>
              </a:rPr>
              <a:t> </a:t>
            </a:r>
            <a:r>
              <a:rPr lang="en-US" sz="1200" dirty="0">
                <a:latin typeface="+mn-lt"/>
                <a:cs typeface="Times New Roman"/>
              </a:rPr>
              <a:t>healthcare</a:t>
            </a:r>
            <a:r>
              <a:rPr lang="en-US" sz="1200" spc="-3" dirty="0">
                <a:latin typeface="+mn-lt"/>
                <a:cs typeface="Times New Roman"/>
              </a:rPr>
              <a:t> </a:t>
            </a:r>
            <a:r>
              <a:rPr lang="en-US" sz="1200" dirty="0">
                <a:latin typeface="+mn-lt"/>
                <a:cs typeface="Times New Roman"/>
              </a:rPr>
              <a:t>services</a:t>
            </a:r>
            <a:r>
              <a:rPr lang="en-US" sz="1200" spc="-3" dirty="0">
                <a:latin typeface="+mn-lt"/>
                <a:cs typeface="Times New Roman"/>
              </a:rPr>
              <a:t> </a:t>
            </a:r>
            <a:r>
              <a:rPr lang="en-US" sz="1200" dirty="0">
                <a:latin typeface="+mn-lt"/>
                <a:cs typeface="Times New Roman"/>
              </a:rPr>
              <a:t>increased</a:t>
            </a:r>
            <a:r>
              <a:rPr lang="en-US" sz="1200" spc="-10"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2.4</a:t>
            </a:r>
            <a:r>
              <a:rPr lang="en-US" sz="1200" spc="-7"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36</a:t>
            </a:r>
            <a:r>
              <a:rPr lang="en-US" sz="1200" spc="-3" dirty="0">
                <a:latin typeface="+mn-lt"/>
                <a:cs typeface="Times New Roman"/>
              </a:rPr>
              <a:t> </a:t>
            </a:r>
            <a:r>
              <a:rPr lang="en-US" sz="1200" spc="-7" dirty="0">
                <a:latin typeface="+mn-lt"/>
                <a:cs typeface="Times New Roman"/>
              </a:rPr>
              <a:t>miles.</a:t>
            </a:r>
            <a:r>
              <a:rPr lang="en-US" sz="1200" spc="-10" baseline="31250" dirty="0">
                <a:latin typeface="+mn-lt"/>
                <a:cs typeface="Times New Roman"/>
              </a:rPr>
              <a:t>17</a:t>
            </a:r>
            <a:endParaRPr lang="en-US" sz="1200" baseline="31250" dirty="0">
              <a:latin typeface="+mn-lt"/>
              <a:cs typeface="Times New Roman"/>
            </a:endParaRPr>
          </a:p>
          <a:p>
            <a:pPr marL="182880" marR="144603" indent="-182880"/>
            <a:r>
              <a:rPr lang="en-US" sz="1200" dirty="0">
                <a:latin typeface="+mn-lt"/>
                <a:cs typeface="Times New Roman"/>
              </a:rPr>
              <a:t>Rural</a:t>
            </a:r>
            <a:r>
              <a:rPr lang="en-US" sz="1200" spc="-14" dirty="0">
                <a:latin typeface="+mn-lt"/>
                <a:cs typeface="Times New Roman"/>
              </a:rPr>
              <a:t> </a:t>
            </a:r>
            <a:r>
              <a:rPr lang="en-US" sz="1200" dirty="0">
                <a:latin typeface="+mn-lt"/>
                <a:cs typeface="Times New Roman"/>
              </a:rPr>
              <a:t>communities</a:t>
            </a:r>
            <a:r>
              <a:rPr lang="en-US" sz="1200" spc="-7" dirty="0">
                <a:latin typeface="+mn-lt"/>
                <a:cs typeface="Times New Roman"/>
              </a:rPr>
              <a:t> </a:t>
            </a:r>
            <a:r>
              <a:rPr lang="en-US" sz="1200" dirty="0">
                <a:latin typeface="+mn-lt"/>
                <a:cs typeface="Times New Roman"/>
              </a:rPr>
              <a:t>also</a:t>
            </a:r>
            <a:r>
              <a:rPr lang="en-US" sz="1200" spc="-3" dirty="0">
                <a:latin typeface="+mn-lt"/>
                <a:cs typeface="Times New Roman"/>
              </a:rPr>
              <a:t> </a:t>
            </a:r>
            <a:r>
              <a:rPr lang="en-US" sz="1200" dirty="0">
                <a:latin typeface="+mn-lt"/>
                <a:cs typeface="Times New Roman"/>
              </a:rPr>
              <a:t>face</a:t>
            </a:r>
            <a:r>
              <a:rPr lang="en-US" sz="1200" spc="-7" dirty="0">
                <a:latin typeface="+mn-lt"/>
                <a:cs typeface="Times New Roman"/>
              </a:rPr>
              <a:t> </a:t>
            </a:r>
            <a:r>
              <a:rPr lang="en-US" sz="1200" dirty="0">
                <a:latin typeface="+mn-lt"/>
                <a:cs typeface="Times New Roman"/>
              </a:rPr>
              <a:t>greater</a:t>
            </a:r>
            <a:r>
              <a:rPr lang="en-US" sz="1200" spc="-3" dirty="0">
                <a:latin typeface="+mn-lt"/>
                <a:cs typeface="Times New Roman"/>
              </a:rPr>
              <a:t> </a:t>
            </a:r>
            <a:r>
              <a:rPr lang="en-US" sz="1200" dirty="0">
                <a:latin typeface="+mn-lt"/>
                <a:cs typeface="Times New Roman"/>
              </a:rPr>
              <a:t>challenges</a:t>
            </a:r>
            <a:r>
              <a:rPr lang="en-US" sz="1200" spc="-7" dirty="0">
                <a:latin typeface="+mn-lt"/>
                <a:cs typeface="Times New Roman"/>
              </a:rPr>
              <a:t> </a:t>
            </a:r>
            <a:r>
              <a:rPr lang="en-US" sz="1200" dirty="0">
                <a:latin typeface="+mn-lt"/>
                <a:cs typeface="Times New Roman"/>
              </a:rPr>
              <a:t>recruiting</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supporting</a:t>
            </a:r>
            <a:r>
              <a:rPr lang="en-US" sz="1200" spc="-7" dirty="0">
                <a:latin typeface="+mn-lt"/>
                <a:cs typeface="Times New Roman"/>
              </a:rPr>
              <a:t> </a:t>
            </a:r>
            <a:r>
              <a:rPr lang="en-US" sz="1200" dirty="0">
                <a:latin typeface="+mn-lt"/>
                <a:cs typeface="Times New Roman"/>
              </a:rPr>
              <a:t>oral</a:t>
            </a:r>
            <a:r>
              <a:rPr lang="en-US" sz="1200" spc="-3" dirty="0">
                <a:latin typeface="+mn-lt"/>
                <a:cs typeface="Times New Roman"/>
              </a:rPr>
              <a:t> </a:t>
            </a:r>
            <a:r>
              <a:rPr lang="en-US" sz="1200" spc="-7" dirty="0">
                <a:latin typeface="+mn-lt"/>
                <a:cs typeface="Times New Roman"/>
              </a:rPr>
              <a:t>healthcare </a:t>
            </a:r>
            <a:r>
              <a:rPr lang="en-US" sz="1200" dirty="0">
                <a:latin typeface="+mn-lt"/>
                <a:cs typeface="Times New Roman"/>
              </a:rPr>
              <a:t>professionals.</a:t>
            </a:r>
            <a:r>
              <a:rPr lang="en-US" sz="1200" spc="-10"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dirty="0">
                <a:latin typeface="+mn-lt"/>
                <a:cs typeface="Times New Roman"/>
              </a:rPr>
              <a:t>Professional</a:t>
            </a:r>
            <a:r>
              <a:rPr lang="en-US" sz="1200" spc="-7" dirty="0">
                <a:latin typeface="+mn-lt"/>
                <a:cs typeface="Times New Roman"/>
              </a:rPr>
              <a:t> </a:t>
            </a:r>
            <a:r>
              <a:rPr lang="en-US" sz="1200" dirty="0">
                <a:latin typeface="+mn-lt"/>
                <a:cs typeface="Times New Roman"/>
              </a:rPr>
              <a:t>Shortage</a:t>
            </a:r>
            <a:r>
              <a:rPr lang="en-US" sz="1200" spc="-7" dirty="0">
                <a:latin typeface="+mn-lt"/>
                <a:cs typeface="Times New Roman"/>
              </a:rPr>
              <a:t> </a:t>
            </a:r>
            <a:r>
              <a:rPr lang="en-US" sz="1200" dirty="0">
                <a:latin typeface="+mn-lt"/>
                <a:cs typeface="Times New Roman"/>
              </a:rPr>
              <a:t>Area”</a:t>
            </a:r>
            <a:r>
              <a:rPr lang="en-US" sz="1200" spc="-7" dirty="0">
                <a:latin typeface="+mn-lt"/>
                <a:cs typeface="Times New Roman"/>
              </a:rPr>
              <a:t> </a:t>
            </a:r>
            <a:r>
              <a:rPr lang="en-US" sz="1200" dirty="0">
                <a:latin typeface="+mn-lt"/>
                <a:cs typeface="Times New Roman"/>
              </a:rPr>
              <a:t>(HPSA)</a:t>
            </a:r>
            <a:r>
              <a:rPr lang="en-US" sz="1200" spc="-3" dirty="0">
                <a:latin typeface="+mn-lt"/>
                <a:cs typeface="Times New Roman"/>
              </a:rPr>
              <a:t> </a:t>
            </a:r>
            <a:r>
              <a:rPr lang="en-US" sz="1200" dirty="0">
                <a:latin typeface="+mn-lt"/>
                <a:cs typeface="Times New Roman"/>
              </a:rPr>
              <a:t>is</a:t>
            </a:r>
            <a:r>
              <a:rPr lang="en-US" sz="1200" spc="-7" dirty="0">
                <a:latin typeface="+mn-lt"/>
                <a:cs typeface="Times New Roman"/>
              </a:rPr>
              <a:t>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designation</a:t>
            </a:r>
            <a:r>
              <a:rPr lang="en-US" sz="1200" spc="-3" dirty="0">
                <a:latin typeface="+mn-lt"/>
                <a:cs typeface="Times New Roman"/>
              </a:rPr>
              <a:t> </a:t>
            </a:r>
            <a:r>
              <a:rPr lang="en-US" sz="1200" dirty="0">
                <a:latin typeface="+mn-lt"/>
                <a:cs typeface="Times New Roman"/>
              </a:rPr>
              <a:t>HRSA</a:t>
            </a:r>
            <a:r>
              <a:rPr lang="en-US" sz="1200" spc="-10" dirty="0">
                <a:latin typeface="+mn-lt"/>
                <a:cs typeface="Times New Roman"/>
              </a:rPr>
              <a:t> </a:t>
            </a:r>
            <a:r>
              <a:rPr lang="en-US" sz="1200" dirty="0">
                <a:latin typeface="+mn-lt"/>
                <a:cs typeface="Times New Roman"/>
              </a:rPr>
              <a:t>assigns</a:t>
            </a:r>
            <a:r>
              <a:rPr lang="en-US" sz="1200" spc="-3" dirty="0">
                <a:latin typeface="+mn-lt"/>
                <a:cs typeface="Times New Roman"/>
              </a:rPr>
              <a:t> </a:t>
            </a:r>
            <a:r>
              <a:rPr lang="en-US" sz="1200" spc="-17" dirty="0">
                <a:latin typeface="+mn-lt"/>
                <a:cs typeface="Times New Roman"/>
              </a:rPr>
              <a:t>to </a:t>
            </a:r>
            <a:r>
              <a:rPr lang="en-US" sz="1200" dirty="0">
                <a:latin typeface="+mn-lt"/>
                <a:cs typeface="Times New Roman"/>
              </a:rPr>
              <a:t>areas</a:t>
            </a:r>
            <a:r>
              <a:rPr lang="en-US" sz="1200" spc="-17"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lack</a:t>
            </a:r>
            <a:r>
              <a:rPr lang="en-US" sz="1200" spc="-3" dirty="0">
                <a:latin typeface="+mn-lt"/>
                <a:cs typeface="Times New Roman"/>
              </a:rPr>
              <a:t> </a:t>
            </a:r>
            <a:r>
              <a:rPr lang="en-US" sz="1200" dirty="0">
                <a:latin typeface="+mn-lt"/>
                <a:cs typeface="Times New Roman"/>
              </a:rPr>
              <a:t>key</a:t>
            </a:r>
            <a:r>
              <a:rPr lang="en-US" sz="1200" spc="-3" dirty="0">
                <a:latin typeface="+mn-lt"/>
                <a:cs typeface="Times New Roman"/>
              </a:rPr>
              <a:t> </a:t>
            </a:r>
            <a:r>
              <a:rPr lang="en-US" sz="1200" dirty="0">
                <a:latin typeface="+mn-lt"/>
                <a:cs typeface="Times New Roman"/>
              </a:rPr>
              <a:t>types</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healthcare</a:t>
            </a:r>
            <a:r>
              <a:rPr lang="en-US" sz="1200" spc="-3" dirty="0">
                <a:latin typeface="+mn-lt"/>
                <a:cs typeface="Times New Roman"/>
              </a:rPr>
              <a:t> </a:t>
            </a:r>
            <a:r>
              <a:rPr lang="en-US" sz="1200" dirty="0">
                <a:latin typeface="+mn-lt"/>
                <a:cs typeface="Times New Roman"/>
              </a:rPr>
              <a:t>practitioners,</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order</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prioritize</a:t>
            </a:r>
            <a:r>
              <a:rPr lang="en-US" sz="1200" spc="-3" dirty="0">
                <a:latin typeface="+mn-lt"/>
                <a:cs typeface="Times New Roman"/>
              </a:rPr>
              <a:t> </a:t>
            </a:r>
            <a:r>
              <a:rPr lang="en-US" sz="1200" dirty="0">
                <a:latin typeface="+mn-lt"/>
                <a:cs typeface="Times New Roman"/>
              </a:rPr>
              <a:t>support</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spc="-7" dirty="0">
                <a:latin typeface="+mn-lt"/>
                <a:cs typeface="Times New Roman"/>
              </a:rPr>
              <a:t>those </a:t>
            </a:r>
            <a:r>
              <a:rPr lang="en-US" sz="1200" dirty="0">
                <a:latin typeface="+mn-lt"/>
                <a:cs typeface="Times New Roman"/>
              </a:rPr>
              <a:t>communities.</a:t>
            </a:r>
            <a:r>
              <a:rPr lang="en-US" sz="1200" spc="-14" dirty="0">
                <a:latin typeface="+mn-lt"/>
                <a:cs typeface="Times New Roman"/>
              </a:rPr>
              <a:t> </a:t>
            </a:r>
            <a:r>
              <a:rPr lang="en-US" sz="1200" dirty="0">
                <a:latin typeface="+mn-lt"/>
                <a:cs typeface="Times New Roman"/>
              </a:rPr>
              <a:t>HRSA</a:t>
            </a:r>
            <a:r>
              <a:rPr lang="en-US" sz="1200" spc="-7" dirty="0">
                <a:latin typeface="+mn-lt"/>
                <a:cs typeface="Times New Roman"/>
              </a:rPr>
              <a:t> </a:t>
            </a:r>
            <a:r>
              <a:rPr lang="en-US" sz="1200" dirty="0">
                <a:latin typeface="+mn-lt"/>
                <a:cs typeface="Times New Roman"/>
              </a:rPr>
              <a:t>has</a:t>
            </a:r>
            <a:r>
              <a:rPr lang="en-US" sz="1200" spc="-7" dirty="0">
                <a:latin typeface="+mn-lt"/>
                <a:cs typeface="Times New Roman"/>
              </a:rPr>
              <a:t> </a:t>
            </a:r>
            <a:r>
              <a:rPr lang="en-US" sz="1200" dirty="0">
                <a:latin typeface="+mn-lt"/>
                <a:cs typeface="Times New Roman"/>
              </a:rPr>
              <a:t>identified</a:t>
            </a:r>
            <a:r>
              <a:rPr lang="en-US" sz="1200" spc="-10" dirty="0">
                <a:latin typeface="+mn-lt"/>
                <a:cs typeface="Times New Roman"/>
              </a:rPr>
              <a:t> </a:t>
            </a:r>
            <a:r>
              <a:rPr lang="en-US" sz="1200" dirty="0">
                <a:latin typeface="+mn-lt"/>
                <a:cs typeface="Times New Roman"/>
              </a:rPr>
              <a:t>7,018</a:t>
            </a:r>
            <a:r>
              <a:rPr lang="en-US" sz="1200" spc="-7" dirty="0">
                <a:latin typeface="+mn-lt"/>
                <a:cs typeface="Times New Roman"/>
              </a:rPr>
              <a:t> </a:t>
            </a:r>
            <a:r>
              <a:rPr lang="en-US" sz="1200" dirty="0">
                <a:latin typeface="+mn-lt"/>
                <a:cs typeface="Times New Roman"/>
              </a:rPr>
              <a:t>geographic</a:t>
            </a:r>
            <a:r>
              <a:rPr lang="en-US" sz="1200" spc="-3" dirty="0">
                <a:latin typeface="+mn-lt"/>
                <a:cs typeface="Times New Roman"/>
              </a:rPr>
              <a:t> </a:t>
            </a:r>
            <a:r>
              <a:rPr lang="en-US" sz="1200" dirty="0">
                <a:latin typeface="+mn-lt"/>
                <a:cs typeface="Times New Roman"/>
              </a:rPr>
              <a:t>areas,</a:t>
            </a:r>
            <a:r>
              <a:rPr lang="en-US" sz="1200" spc="-14"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groups,</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facilities</a:t>
            </a:r>
            <a:r>
              <a:rPr lang="en-US" sz="1200" spc="-3" dirty="0">
                <a:latin typeface="+mn-lt"/>
                <a:cs typeface="Times New Roman"/>
              </a:rPr>
              <a:t> </a:t>
            </a:r>
            <a:r>
              <a:rPr lang="en-US" sz="1200" spc="-17" dirty="0">
                <a:latin typeface="+mn-lt"/>
                <a:cs typeface="Times New Roman"/>
              </a:rPr>
              <a:t>as </a:t>
            </a:r>
            <a:r>
              <a:rPr lang="en-US" sz="1200" dirty="0">
                <a:latin typeface="+mn-lt"/>
                <a:cs typeface="Times New Roman"/>
              </a:rPr>
              <a:t>“dental</a:t>
            </a:r>
            <a:r>
              <a:rPr lang="en-US" sz="1200" spc="-3" dirty="0">
                <a:latin typeface="+mn-lt"/>
                <a:cs typeface="Times New Roman"/>
              </a:rPr>
              <a:t> </a:t>
            </a:r>
            <a:r>
              <a:rPr lang="en-US" sz="1200" spc="-7" dirty="0">
                <a:latin typeface="+mn-lt"/>
                <a:cs typeface="Times New Roman"/>
              </a:rPr>
              <a:t>HPSAs.”</a:t>
            </a:r>
          </a:p>
          <a:p>
            <a:pPr marL="182880" marR="144603" indent="-182880"/>
            <a:r>
              <a:rPr lang="en-US" sz="1200" dirty="0">
                <a:latin typeface="+mn-lt"/>
                <a:cs typeface="Times New Roman"/>
              </a:rPr>
              <a:t>Nearly</a:t>
            </a:r>
            <a:r>
              <a:rPr lang="en-US" sz="1200" spc="-10" dirty="0">
                <a:latin typeface="+mn-lt"/>
                <a:cs typeface="Times New Roman"/>
              </a:rPr>
              <a:t> </a:t>
            </a:r>
            <a:r>
              <a:rPr lang="en-US" sz="1200" spc="-7" dirty="0">
                <a:latin typeface="+mn-lt"/>
                <a:cs typeface="Times New Roman"/>
              </a:rPr>
              <a:t>three-</a:t>
            </a:r>
            <a:r>
              <a:rPr lang="en-US" sz="1200" dirty="0">
                <a:latin typeface="+mn-lt"/>
                <a:cs typeface="Times New Roman"/>
              </a:rPr>
              <a:t>quarters</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HPSAs</a:t>
            </a:r>
            <a:r>
              <a:rPr lang="en-US" sz="1200" spc="-3" dirty="0">
                <a:latin typeface="+mn-lt"/>
                <a:cs typeface="Times New Roman"/>
              </a:rPr>
              <a:t> </a:t>
            </a:r>
            <a:r>
              <a:rPr lang="en-US" sz="1200" dirty="0">
                <a:latin typeface="+mn-lt"/>
                <a:cs typeface="Times New Roman"/>
              </a:rPr>
              <a:t>are in</a:t>
            </a:r>
            <a:r>
              <a:rPr lang="en-US" sz="1200" spc="-3" dirty="0">
                <a:latin typeface="+mn-lt"/>
                <a:cs typeface="Times New Roman"/>
              </a:rPr>
              <a:t> </a:t>
            </a:r>
            <a:r>
              <a:rPr lang="en-US" sz="1200" dirty="0">
                <a:latin typeface="+mn-lt"/>
                <a:cs typeface="Times New Roman"/>
              </a:rPr>
              <a:t>areas classified</a:t>
            </a:r>
            <a:r>
              <a:rPr lang="en-US" sz="1200" spc="-10" dirty="0">
                <a:latin typeface="+mn-lt"/>
                <a:cs typeface="Times New Roman"/>
              </a:rPr>
              <a:t> </a:t>
            </a:r>
            <a:r>
              <a:rPr lang="en-US" sz="1200" dirty="0">
                <a:latin typeface="+mn-lt"/>
                <a:cs typeface="Times New Roman"/>
              </a:rPr>
              <a:t>as</a:t>
            </a:r>
            <a:r>
              <a:rPr lang="en-US" sz="1200" spc="-3" dirty="0">
                <a:latin typeface="+mn-lt"/>
                <a:cs typeface="Times New Roman"/>
              </a:rPr>
              <a:t> </a:t>
            </a:r>
            <a:r>
              <a:rPr lang="en-US" sz="1200" dirty="0">
                <a:latin typeface="+mn-lt"/>
                <a:cs typeface="Times New Roman"/>
              </a:rPr>
              <a:t>rural or</a:t>
            </a:r>
            <a:r>
              <a:rPr lang="en-US" sz="1200" spc="-3" dirty="0">
                <a:latin typeface="+mn-lt"/>
                <a:cs typeface="Times New Roman"/>
              </a:rPr>
              <a:t> </a:t>
            </a:r>
            <a:r>
              <a:rPr lang="en-US" sz="1200" dirty="0">
                <a:latin typeface="+mn-lt"/>
                <a:cs typeface="Times New Roman"/>
              </a:rPr>
              <a:t>partially </a:t>
            </a:r>
            <a:r>
              <a:rPr lang="en-US" sz="1200" spc="-7" dirty="0">
                <a:latin typeface="+mn-lt"/>
                <a:cs typeface="Times New Roman"/>
              </a:rPr>
              <a:t>rural.</a:t>
            </a:r>
          </a:p>
          <a:p>
            <a:pPr marL="182880" marR="144603" indent="-182880"/>
            <a:r>
              <a:rPr lang="en-US" sz="1200" dirty="0">
                <a:latin typeface="+mn-lt"/>
                <a:cs typeface="Times New Roman"/>
              </a:rPr>
              <a:t>As</a:t>
            </a:r>
            <a:r>
              <a:rPr lang="en-US" sz="1200" spc="-14"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June</a:t>
            </a:r>
            <a:r>
              <a:rPr lang="en-US" sz="1200" spc="-3" dirty="0">
                <a:latin typeface="+mn-lt"/>
                <a:cs typeface="Times New Roman"/>
              </a:rPr>
              <a:t> </a:t>
            </a:r>
            <a:r>
              <a:rPr lang="en-US" sz="1200" dirty="0">
                <a:latin typeface="+mn-lt"/>
                <a:cs typeface="Times New Roman"/>
              </a:rPr>
              <a:t>30,</a:t>
            </a:r>
            <a:r>
              <a:rPr lang="en-US" sz="1200" spc="-3" dirty="0">
                <a:latin typeface="+mn-lt"/>
                <a:cs typeface="Times New Roman"/>
              </a:rPr>
              <a:t> </a:t>
            </a:r>
            <a:r>
              <a:rPr lang="en-US" sz="1200" dirty="0">
                <a:latin typeface="+mn-lt"/>
                <a:cs typeface="Times New Roman"/>
              </a:rPr>
              <a:t>2022,</a:t>
            </a:r>
            <a:r>
              <a:rPr lang="en-US" sz="1200" spc="-7" dirty="0">
                <a:latin typeface="+mn-lt"/>
                <a:cs typeface="Times New Roman"/>
              </a:rPr>
              <a:t> </a:t>
            </a:r>
            <a:r>
              <a:rPr lang="en-US" sz="1200" dirty="0">
                <a:latin typeface="+mn-lt"/>
                <a:cs typeface="Times New Roman"/>
              </a:rPr>
              <a:t>HRSA</a:t>
            </a:r>
            <a:r>
              <a:rPr lang="en-US" sz="1200" spc="-7" dirty="0">
                <a:latin typeface="+mn-lt"/>
                <a:cs typeface="Times New Roman"/>
              </a:rPr>
              <a:t> </a:t>
            </a:r>
            <a:r>
              <a:rPr lang="en-US" sz="1200" dirty="0">
                <a:latin typeface="+mn-lt"/>
                <a:cs typeface="Times New Roman"/>
              </a:rPr>
              <a:t>estimates</a:t>
            </a:r>
            <a:r>
              <a:rPr lang="en-US" sz="1200" spc="-3"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only</a:t>
            </a:r>
            <a:r>
              <a:rPr lang="en-US" sz="1200" spc="-7" dirty="0">
                <a:latin typeface="+mn-lt"/>
                <a:cs typeface="Times New Roman"/>
              </a:rPr>
              <a:t> </a:t>
            </a:r>
            <a:r>
              <a:rPr lang="en-US" sz="1200" dirty="0">
                <a:latin typeface="+mn-lt"/>
                <a:cs typeface="Times New Roman"/>
              </a:rPr>
              <a:t>31.4%</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HPSAs</a:t>
            </a:r>
            <a:r>
              <a:rPr lang="en-US" sz="1200" spc="-7" dirty="0">
                <a:latin typeface="+mn-lt"/>
                <a:cs typeface="Times New Roman"/>
              </a:rPr>
              <a:t> </a:t>
            </a:r>
            <a:r>
              <a:rPr lang="en-US" sz="1200" dirty="0">
                <a:latin typeface="+mn-lt"/>
                <a:cs typeface="Times New Roman"/>
              </a:rPr>
              <a:t>have</a:t>
            </a:r>
            <a:r>
              <a:rPr lang="en-US" sz="1200" spc="-3" dirty="0">
                <a:latin typeface="+mn-lt"/>
                <a:cs typeface="Times New Roman"/>
              </a:rPr>
              <a:t> </a:t>
            </a:r>
            <a:r>
              <a:rPr lang="en-US" sz="1200" dirty="0">
                <a:latin typeface="+mn-lt"/>
                <a:cs typeface="Times New Roman"/>
              </a:rPr>
              <a:t>met</a:t>
            </a:r>
            <a:r>
              <a:rPr lang="en-US" sz="1200" spc="-3" dirty="0">
                <a:latin typeface="+mn-lt"/>
                <a:cs typeface="Times New Roman"/>
              </a:rPr>
              <a:t> </a:t>
            </a:r>
            <a:r>
              <a:rPr lang="en-US" sz="1200" dirty="0">
                <a:latin typeface="+mn-lt"/>
                <a:cs typeface="Times New Roman"/>
              </a:rPr>
              <a:t>their</a:t>
            </a:r>
            <a:r>
              <a:rPr lang="en-US" sz="1200" spc="-3" dirty="0">
                <a:latin typeface="+mn-lt"/>
                <a:cs typeface="Times New Roman"/>
              </a:rPr>
              <a:t> </a:t>
            </a:r>
            <a:r>
              <a:rPr lang="en-US" sz="1200" spc="-14" dirty="0">
                <a:latin typeface="+mn-lt"/>
                <a:cs typeface="Times New Roman"/>
              </a:rPr>
              <a:t>need </a:t>
            </a: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practitioners,</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an</a:t>
            </a:r>
            <a:r>
              <a:rPr lang="en-US" sz="1200" spc="-10" dirty="0">
                <a:latin typeface="+mn-lt"/>
                <a:cs typeface="Times New Roman"/>
              </a:rPr>
              <a:t> </a:t>
            </a:r>
            <a:r>
              <a:rPr lang="en-US" sz="1200" dirty="0">
                <a:latin typeface="+mn-lt"/>
                <a:cs typeface="Times New Roman"/>
              </a:rPr>
              <a:t>additional</a:t>
            </a:r>
            <a:r>
              <a:rPr lang="en-US" sz="1200" spc="-3" dirty="0">
                <a:latin typeface="+mn-lt"/>
                <a:cs typeface="Times New Roman"/>
              </a:rPr>
              <a:t> </a:t>
            </a:r>
            <a:r>
              <a:rPr lang="en-US" sz="1200" dirty="0">
                <a:latin typeface="+mn-lt"/>
                <a:cs typeface="Times New Roman"/>
              </a:rPr>
              <a:t>11,694</a:t>
            </a:r>
            <a:r>
              <a:rPr lang="en-US" sz="1200" spc="-3"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professionals</a:t>
            </a:r>
            <a:r>
              <a:rPr lang="en-US" sz="1200" spc="-3"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needed</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remove</a:t>
            </a:r>
            <a:r>
              <a:rPr lang="en-US" sz="1200" spc="-7" dirty="0">
                <a:latin typeface="+mn-lt"/>
                <a:cs typeface="Times New Roman"/>
              </a:rPr>
              <a:t> </a:t>
            </a:r>
            <a:r>
              <a:rPr lang="en-US" sz="1200" spc="-17" dirty="0">
                <a:latin typeface="+mn-lt"/>
                <a:cs typeface="Times New Roman"/>
              </a:rPr>
              <a:t>the </a:t>
            </a:r>
            <a:r>
              <a:rPr lang="en-US" sz="1200" dirty="0">
                <a:latin typeface="+mn-lt"/>
                <a:cs typeface="Times New Roman"/>
              </a:rPr>
              <a:t>remaining</a:t>
            </a:r>
            <a:r>
              <a:rPr lang="en-US" sz="1200" spc="-10" dirty="0">
                <a:latin typeface="+mn-lt"/>
                <a:cs typeface="Times New Roman"/>
              </a:rPr>
              <a:t> </a:t>
            </a:r>
            <a:r>
              <a:rPr lang="en-US" sz="1200" dirty="0">
                <a:latin typeface="+mn-lt"/>
                <a:cs typeface="Times New Roman"/>
              </a:rPr>
              <a:t>HPSA</a:t>
            </a:r>
            <a:r>
              <a:rPr lang="en-US" sz="1200" spc="-10" dirty="0">
                <a:latin typeface="+mn-lt"/>
                <a:cs typeface="Times New Roman"/>
              </a:rPr>
              <a:t> </a:t>
            </a:r>
            <a:r>
              <a:rPr lang="en-US" sz="1200" spc="-7" dirty="0">
                <a:latin typeface="+mn-lt"/>
                <a:cs typeface="Times New Roman"/>
              </a:rPr>
              <a:t>designations.</a:t>
            </a:r>
            <a:r>
              <a:rPr lang="en-US" sz="1200" spc="-10" baseline="31250" dirty="0">
                <a:latin typeface="+mn-lt"/>
                <a:cs typeface="Times New Roman"/>
              </a:rPr>
              <a:t>18</a:t>
            </a:r>
          </a:p>
          <a:p>
            <a:pPr marL="182880" marR="144603" indent="-182880"/>
            <a:r>
              <a:rPr lang="en-US" sz="1200" dirty="0">
                <a:latin typeface="+mn-lt"/>
                <a:cs typeface="Times New Roman"/>
              </a:rPr>
              <a:t>Figure</a:t>
            </a:r>
            <a:r>
              <a:rPr lang="en-US" sz="1200" spc="-7" dirty="0">
                <a:latin typeface="+mn-lt"/>
                <a:cs typeface="Times New Roman"/>
              </a:rPr>
              <a:t> </a:t>
            </a:r>
            <a:r>
              <a:rPr lang="en-US" sz="1200" dirty="0">
                <a:latin typeface="+mn-lt"/>
                <a:cs typeface="Times New Roman"/>
              </a:rPr>
              <a:t>12</a:t>
            </a:r>
            <a:r>
              <a:rPr lang="en-US" sz="1200" spc="-3" dirty="0">
                <a:latin typeface="+mn-lt"/>
                <a:cs typeface="Times New Roman"/>
              </a:rPr>
              <a:t> </a:t>
            </a:r>
            <a:r>
              <a:rPr lang="en-US" sz="1200" dirty="0">
                <a:latin typeface="+mn-lt"/>
                <a:cs typeface="Times New Roman"/>
              </a:rPr>
              <a:t>shows</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distribution</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counties</a:t>
            </a:r>
            <a:r>
              <a:rPr lang="en-US" sz="1200" spc="-3" dirty="0">
                <a:latin typeface="+mn-lt"/>
                <a:cs typeface="Times New Roman"/>
              </a:rPr>
              <a:t> </a:t>
            </a:r>
            <a:r>
              <a:rPr lang="en-US" sz="1200" dirty="0">
                <a:latin typeface="+mn-lt"/>
                <a:cs typeface="Times New Roman"/>
              </a:rPr>
              <a:t>with</a:t>
            </a:r>
            <a:r>
              <a:rPr lang="en-US" sz="1200" spc="-14"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HPSAs.</a:t>
            </a:r>
            <a:r>
              <a:rPr lang="en-US" sz="1200" spc="-3" dirty="0">
                <a:latin typeface="+mn-lt"/>
                <a:cs typeface="Times New Roman"/>
              </a:rPr>
              <a:t> </a:t>
            </a:r>
            <a:r>
              <a:rPr lang="en-US" sz="1200" dirty="0">
                <a:latin typeface="+mn-lt"/>
                <a:cs typeface="Times New Roman"/>
              </a:rPr>
              <a:t>As</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June</a:t>
            </a:r>
            <a:r>
              <a:rPr lang="en-US" sz="1200" spc="-3" dirty="0">
                <a:latin typeface="+mn-lt"/>
                <a:cs typeface="Times New Roman"/>
              </a:rPr>
              <a:t> </a:t>
            </a:r>
            <a:r>
              <a:rPr lang="en-US" sz="1200" dirty="0">
                <a:latin typeface="+mn-lt"/>
                <a:cs typeface="Times New Roman"/>
              </a:rPr>
              <a:t>30,</a:t>
            </a:r>
            <a:r>
              <a:rPr lang="en-US" sz="1200" spc="-3" dirty="0">
                <a:latin typeface="+mn-lt"/>
                <a:cs typeface="Times New Roman"/>
              </a:rPr>
              <a:t> </a:t>
            </a:r>
            <a:r>
              <a:rPr lang="en-US" sz="1200" dirty="0">
                <a:latin typeface="+mn-lt"/>
                <a:cs typeface="Times New Roman"/>
              </a:rPr>
              <a:t>2022,</a:t>
            </a:r>
            <a:r>
              <a:rPr lang="en-US" sz="1200" spc="-3" dirty="0">
                <a:latin typeface="+mn-lt"/>
                <a:cs typeface="Times New Roman"/>
              </a:rPr>
              <a:t> </a:t>
            </a:r>
            <a:r>
              <a:rPr lang="en-US" sz="1200" spc="-7" dirty="0">
                <a:latin typeface="+mn-lt"/>
                <a:cs typeface="Times New Roman"/>
              </a:rPr>
              <a:t>4,692 </a:t>
            </a:r>
            <a:r>
              <a:rPr lang="en-US" sz="1200" dirty="0">
                <a:latin typeface="+mn-lt"/>
                <a:cs typeface="Times New Roman"/>
              </a:rPr>
              <a:t>of</a:t>
            </a:r>
            <a:r>
              <a:rPr lang="en-US" sz="1200" spc="-14" dirty="0">
                <a:latin typeface="+mn-lt"/>
                <a:cs typeface="Times New Roman"/>
              </a:rPr>
              <a:t> </a:t>
            </a:r>
            <a:r>
              <a:rPr lang="en-US" sz="1200" dirty="0">
                <a:latin typeface="+mn-lt"/>
                <a:cs typeface="Times New Roman"/>
              </a:rPr>
              <a:t>7,018</a:t>
            </a:r>
            <a:r>
              <a:rPr lang="en-US" sz="1200" spc="-3" dirty="0">
                <a:latin typeface="+mn-lt"/>
                <a:cs typeface="Times New Roman"/>
              </a:rPr>
              <a:t> </a:t>
            </a:r>
            <a:r>
              <a:rPr lang="en-US" sz="1200" dirty="0">
                <a:latin typeface="+mn-lt"/>
                <a:cs typeface="Times New Roman"/>
              </a:rPr>
              <a:t>(66.9%)</a:t>
            </a:r>
            <a:r>
              <a:rPr lang="en-US" sz="1200" spc="-3"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HPSAs</a:t>
            </a:r>
            <a:r>
              <a:rPr lang="en-US" sz="1200" spc="-3"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classified</a:t>
            </a:r>
            <a:r>
              <a:rPr lang="en-US" sz="1200" spc="-3" dirty="0">
                <a:latin typeface="+mn-lt"/>
                <a:cs typeface="Times New Roman"/>
              </a:rPr>
              <a:t> </a:t>
            </a:r>
            <a:r>
              <a:rPr lang="en-US" sz="1200" dirty="0">
                <a:latin typeface="+mn-lt"/>
                <a:cs typeface="Times New Roman"/>
              </a:rPr>
              <a:t>as</a:t>
            </a:r>
            <a:r>
              <a:rPr lang="en-US" sz="1200" spc="-7" dirty="0">
                <a:latin typeface="+mn-lt"/>
                <a:cs typeface="Times New Roman"/>
              </a:rPr>
              <a:t> </a:t>
            </a:r>
            <a:r>
              <a:rPr lang="en-US" sz="1200" dirty="0">
                <a:latin typeface="+mn-lt"/>
                <a:cs typeface="Times New Roman"/>
              </a:rPr>
              <a:t>rural,</a:t>
            </a:r>
            <a:r>
              <a:rPr lang="en-US" sz="1200" spc="-3" dirty="0">
                <a:latin typeface="+mn-lt"/>
                <a:cs typeface="Times New Roman"/>
              </a:rPr>
              <a:t> </a:t>
            </a:r>
            <a:r>
              <a:rPr lang="en-US" sz="1200" dirty="0">
                <a:latin typeface="+mn-lt"/>
                <a:cs typeface="Times New Roman"/>
              </a:rPr>
              <a:t>281</a:t>
            </a:r>
            <a:r>
              <a:rPr lang="en-US" sz="1200" spc="-3" dirty="0">
                <a:latin typeface="+mn-lt"/>
                <a:cs typeface="Times New Roman"/>
              </a:rPr>
              <a:t> </a:t>
            </a:r>
            <a:r>
              <a:rPr lang="en-US" sz="1200" dirty="0">
                <a:latin typeface="+mn-lt"/>
                <a:cs typeface="Times New Roman"/>
              </a:rPr>
              <a:t>(4.0%)</a:t>
            </a:r>
            <a:r>
              <a:rPr lang="en-US" sz="1200" spc="-3"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classified</a:t>
            </a:r>
            <a:r>
              <a:rPr lang="en-US" sz="1200" spc="-3" dirty="0">
                <a:latin typeface="+mn-lt"/>
                <a:cs typeface="Times New Roman"/>
              </a:rPr>
              <a:t> </a:t>
            </a:r>
            <a:r>
              <a:rPr lang="en-US" sz="1200" dirty="0">
                <a:latin typeface="+mn-lt"/>
                <a:cs typeface="Times New Roman"/>
              </a:rPr>
              <a:t>as</a:t>
            </a:r>
            <a:r>
              <a:rPr lang="en-US" sz="1200" spc="-3" dirty="0">
                <a:latin typeface="+mn-lt"/>
                <a:cs typeface="Times New Roman"/>
              </a:rPr>
              <a:t> </a:t>
            </a:r>
            <a:r>
              <a:rPr lang="en-US" sz="1200" spc="-7" dirty="0">
                <a:latin typeface="+mn-lt"/>
                <a:cs typeface="Times New Roman"/>
              </a:rPr>
              <a:t>partially </a:t>
            </a:r>
            <a:r>
              <a:rPr lang="en-US" sz="1200" dirty="0">
                <a:latin typeface="+mn-lt"/>
                <a:cs typeface="Times New Roman"/>
              </a:rPr>
              <a:t>rural,</a:t>
            </a:r>
            <a:r>
              <a:rPr lang="en-US" sz="1200" spc="-1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2,044</a:t>
            </a:r>
            <a:r>
              <a:rPr lang="en-US" sz="1200" spc="-3" dirty="0">
                <a:latin typeface="+mn-lt"/>
                <a:cs typeface="Times New Roman"/>
              </a:rPr>
              <a:t> </a:t>
            </a:r>
            <a:r>
              <a:rPr lang="en-US" sz="1200" dirty="0">
                <a:latin typeface="+mn-lt"/>
                <a:cs typeface="Times New Roman"/>
              </a:rPr>
              <a:t>(29.1%)</a:t>
            </a:r>
            <a:r>
              <a:rPr lang="en-US" sz="1200" spc="-7"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classified</a:t>
            </a:r>
            <a:r>
              <a:rPr lang="en-US" sz="1200" spc="-3" dirty="0">
                <a:latin typeface="+mn-lt"/>
                <a:cs typeface="Times New Roman"/>
              </a:rPr>
              <a:t> </a:t>
            </a:r>
            <a:r>
              <a:rPr lang="en-US" sz="1200" dirty="0">
                <a:latin typeface="+mn-lt"/>
                <a:cs typeface="Times New Roman"/>
              </a:rPr>
              <a:t>as </a:t>
            </a:r>
            <a:r>
              <a:rPr lang="en-US" sz="1200" spc="-7" dirty="0">
                <a:latin typeface="+mn-lt"/>
                <a:cs typeface="Times New Roman"/>
              </a:rPr>
              <a:t>nonrural.</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138</a:t>
            </a:fld>
            <a:endParaRPr lang="en-US"/>
          </a:p>
        </p:txBody>
      </p:sp>
    </p:spTree>
    <p:extLst>
      <p:ext uri="{BB962C8B-B14F-4D97-AF65-F5344CB8AC3E}">
        <p14:creationId xmlns:p14="http://schemas.microsoft.com/office/powerpoint/2010/main" val="150760645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cs typeface="Times New Roman"/>
              </a:rPr>
              <a:t>Medical</a:t>
            </a:r>
            <a:r>
              <a:rPr lang="en-US" sz="1200" spc="-7" dirty="0">
                <a:latin typeface="+mn-lt"/>
                <a:cs typeface="Times New Roman"/>
              </a:rPr>
              <a:t> </a:t>
            </a:r>
            <a:r>
              <a:rPr lang="en-US" sz="1200" dirty="0">
                <a:latin typeface="+mn-lt"/>
                <a:cs typeface="Times New Roman"/>
              </a:rPr>
              <a:t>Expenditure</a:t>
            </a:r>
            <a:r>
              <a:rPr lang="en-US" sz="1200" spc="-7" dirty="0">
                <a:latin typeface="+mn-lt"/>
                <a:cs typeface="Times New Roman"/>
              </a:rPr>
              <a:t> </a:t>
            </a:r>
            <a:r>
              <a:rPr lang="en-US" sz="1200" dirty="0">
                <a:latin typeface="+mn-lt"/>
                <a:cs typeface="Times New Roman"/>
              </a:rPr>
              <a:t>Panel</a:t>
            </a:r>
            <a:r>
              <a:rPr lang="en-US" sz="1200" spc="-3" dirty="0">
                <a:latin typeface="+mn-lt"/>
                <a:cs typeface="Times New Roman"/>
              </a:rPr>
              <a:t> </a:t>
            </a:r>
            <a:r>
              <a:rPr lang="en-US" sz="1200" dirty="0">
                <a:latin typeface="+mn-lt"/>
                <a:cs typeface="Times New Roman"/>
              </a:rPr>
              <a:t>Survey</a:t>
            </a:r>
            <a:r>
              <a:rPr lang="en-US" sz="1200" spc="-7"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indicate</a:t>
            </a:r>
            <a:r>
              <a:rPr lang="en-US" sz="1200" spc="-7"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children</a:t>
            </a:r>
            <a:r>
              <a:rPr lang="en-US" sz="1200" spc="-10"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adults</a:t>
            </a:r>
            <a:r>
              <a:rPr lang="en-US" sz="1200" spc="-7" dirty="0">
                <a:latin typeface="+mn-lt"/>
                <a:cs typeface="Times New Roman"/>
              </a:rPr>
              <a:t> </a:t>
            </a:r>
            <a:r>
              <a:rPr lang="en-US" sz="1200" dirty="0">
                <a:latin typeface="+mn-lt"/>
                <a:cs typeface="Times New Roman"/>
              </a:rPr>
              <a:t>who</a:t>
            </a:r>
            <a:r>
              <a:rPr lang="en-US" sz="1200" spc="-3" dirty="0">
                <a:latin typeface="+mn-lt"/>
                <a:cs typeface="Times New Roman"/>
              </a:rPr>
              <a:t> </a:t>
            </a:r>
            <a:r>
              <a:rPr lang="en-US" sz="1200" dirty="0">
                <a:latin typeface="+mn-lt"/>
                <a:cs typeface="Times New Roman"/>
              </a:rPr>
              <a:t>live</a:t>
            </a:r>
            <a:r>
              <a:rPr lang="en-US" sz="1200" spc="-7" dirty="0">
                <a:latin typeface="+mn-lt"/>
                <a:cs typeface="Times New Roman"/>
              </a:rPr>
              <a:t> </a:t>
            </a:r>
            <a:r>
              <a:rPr lang="en-US" sz="1200" spc="-17" dirty="0">
                <a:latin typeface="+mn-lt"/>
                <a:cs typeface="Times New Roman"/>
              </a:rPr>
              <a:t>in </a:t>
            </a:r>
            <a:r>
              <a:rPr lang="en-US" sz="1200" dirty="0">
                <a:latin typeface="+mn-lt"/>
                <a:cs typeface="Times New Roman"/>
              </a:rPr>
              <a:t>micropolitan</a:t>
            </a:r>
            <a:r>
              <a:rPr lang="en-US" sz="1200" spc="-14" dirty="0">
                <a:latin typeface="+mn-lt"/>
                <a:cs typeface="Times New Roman"/>
              </a:rPr>
              <a:t> </a:t>
            </a:r>
            <a:r>
              <a:rPr lang="en-US" sz="1200" dirty="0">
                <a:latin typeface="+mn-lt"/>
                <a:cs typeface="Times New Roman"/>
              </a:rPr>
              <a:t>(“small</a:t>
            </a:r>
            <a:r>
              <a:rPr lang="en-US" sz="1200" spc="-10" dirty="0">
                <a:latin typeface="+mn-lt"/>
                <a:cs typeface="Times New Roman"/>
              </a:rPr>
              <a:t> </a:t>
            </a:r>
            <a:r>
              <a:rPr lang="en-US" sz="1200" dirty="0">
                <a:latin typeface="+mn-lt"/>
                <a:cs typeface="Times New Roman"/>
              </a:rPr>
              <a:t>town”)</a:t>
            </a:r>
            <a:r>
              <a:rPr lang="en-US" sz="1200" spc="-3"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noncore</a:t>
            </a:r>
            <a:r>
              <a:rPr lang="en-US" sz="1200" spc="-3" dirty="0">
                <a:latin typeface="+mn-lt"/>
                <a:cs typeface="Times New Roman"/>
              </a:rPr>
              <a:t> </a:t>
            </a:r>
            <a:r>
              <a:rPr lang="en-US" sz="1200" dirty="0">
                <a:latin typeface="+mn-lt"/>
                <a:cs typeface="Times New Roman"/>
              </a:rPr>
              <a:t>(“rural”)</a:t>
            </a:r>
            <a:r>
              <a:rPr lang="en-US" sz="1200" spc="-7" dirty="0">
                <a:latin typeface="+mn-lt"/>
                <a:cs typeface="Times New Roman"/>
              </a:rPr>
              <a:t> </a:t>
            </a:r>
            <a:r>
              <a:rPr lang="en-US" sz="1200" dirty="0">
                <a:latin typeface="+mn-lt"/>
                <a:cs typeface="Times New Roman"/>
              </a:rPr>
              <a:t>areas</a:t>
            </a:r>
            <a:r>
              <a:rPr lang="en-US" sz="1200" spc="-3" dirty="0">
                <a:latin typeface="+mn-lt"/>
                <a:cs typeface="Times New Roman"/>
              </a:rPr>
              <a:t> </a:t>
            </a:r>
            <a:r>
              <a:rPr lang="en-US" sz="1200" dirty="0">
                <a:latin typeface="+mn-lt"/>
                <a:cs typeface="Times New Roman"/>
              </a:rPr>
              <a:t>(i.e.,</a:t>
            </a:r>
            <a:r>
              <a:rPr lang="en-US" sz="1200" spc="-14" dirty="0">
                <a:latin typeface="+mn-lt"/>
                <a:cs typeface="Times New Roman"/>
              </a:rPr>
              <a:t> </a:t>
            </a:r>
            <a:r>
              <a:rPr lang="en-US" sz="1200" dirty="0">
                <a:latin typeface="+mn-lt"/>
                <a:cs typeface="Times New Roman"/>
              </a:rPr>
              <a:t>nonmetropolitan</a:t>
            </a:r>
            <a:r>
              <a:rPr lang="en-US" sz="1200" spc="-3" dirty="0">
                <a:latin typeface="+mn-lt"/>
                <a:cs typeface="Times New Roman"/>
              </a:rPr>
              <a:t> </a:t>
            </a:r>
            <a:r>
              <a:rPr lang="en-US" sz="1200" dirty="0">
                <a:latin typeface="+mn-lt"/>
                <a:cs typeface="Times New Roman"/>
              </a:rPr>
              <a:t>counties)</a:t>
            </a:r>
            <a:r>
              <a:rPr lang="en-US" sz="1200" spc="-7" dirty="0">
                <a:latin typeface="+mn-lt"/>
                <a:cs typeface="Times New Roman"/>
              </a:rPr>
              <a:t> </a:t>
            </a:r>
            <a:r>
              <a:rPr lang="en-US" sz="1200" dirty="0">
                <a:latin typeface="+mn-lt"/>
                <a:cs typeface="Times New Roman"/>
              </a:rPr>
              <a:t>are</a:t>
            </a:r>
            <a:r>
              <a:rPr lang="en-US" sz="1200" spc="-7" dirty="0">
                <a:latin typeface="+mn-lt"/>
                <a:cs typeface="Times New Roman"/>
              </a:rPr>
              <a:t> </a:t>
            </a:r>
            <a:r>
              <a:rPr lang="en-US" sz="1200" spc="-14" dirty="0">
                <a:latin typeface="+mn-lt"/>
                <a:cs typeface="Times New Roman"/>
              </a:rPr>
              <a:t>less </a:t>
            </a:r>
            <a:r>
              <a:rPr lang="en-US" sz="1200" dirty="0">
                <a:latin typeface="+mn-lt"/>
                <a:cs typeface="Times New Roman"/>
              </a:rPr>
              <a:t>likely</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have</a:t>
            </a:r>
            <a:r>
              <a:rPr lang="en-US" sz="1200" spc="-3" dirty="0">
                <a:latin typeface="+mn-lt"/>
                <a:cs typeface="Times New Roman"/>
              </a:rPr>
              <a:t> </a:t>
            </a:r>
            <a:r>
              <a:rPr lang="en-US" sz="1200" dirty="0">
                <a:latin typeface="+mn-lt"/>
                <a:cs typeface="Times New Roman"/>
              </a:rPr>
              <a:t>had</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dental visit</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past</a:t>
            </a:r>
            <a:r>
              <a:rPr lang="en-US" sz="1200" spc="-3" dirty="0">
                <a:latin typeface="+mn-lt"/>
                <a:cs typeface="Times New Roman"/>
              </a:rPr>
              <a:t> </a:t>
            </a:r>
            <a:r>
              <a:rPr lang="en-US" sz="1200" dirty="0">
                <a:latin typeface="+mn-lt"/>
                <a:cs typeface="Times New Roman"/>
              </a:rPr>
              <a:t>year</a:t>
            </a:r>
            <a:r>
              <a:rPr lang="en-US" sz="1200" spc="-3" dirty="0">
                <a:latin typeface="+mn-lt"/>
                <a:cs typeface="Times New Roman"/>
              </a:rPr>
              <a:t> </a:t>
            </a:r>
            <a:r>
              <a:rPr lang="en-US" sz="1200" dirty="0">
                <a:latin typeface="+mn-lt"/>
                <a:cs typeface="Times New Roman"/>
              </a:rPr>
              <a:t>than similarly</a:t>
            </a:r>
            <a:r>
              <a:rPr lang="en-US" sz="1200" spc="-3" dirty="0">
                <a:latin typeface="+mn-lt"/>
                <a:cs typeface="Times New Roman"/>
              </a:rPr>
              <a:t> </a:t>
            </a:r>
            <a:r>
              <a:rPr lang="en-US" sz="1200" dirty="0">
                <a:latin typeface="+mn-lt"/>
                <a:cs typeface="Times New Roman"/>
              </a:rPr>
              <a:t>aged</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who</a:t>
            </a:r>
            <a:r>
              <a:rPr lang="en-US" sz="1200" spc="-3" dirty="0">
                <a:latin typeface="+mn-lt"/>
                <a:cs typeface="Times New Roman"/>
              </a:rPr>
              <a:t> </a:t>
            </a:r>
            <a:r>
              <a:rPr lang="en-US" sz="1200" dirty="0">
                <a:latin typeface="+mn-lt"/>
                <a:cs typeface="Times New Roman"/>
              </a:rPr>
              <a:t>live </a:t>
            </a:r>
            <a:r>
              <a:rPr lang="en-US" sz="1200" spc="-17" dirty="0">
                <a:latin typeface="+mn-lt"/>
                <a:cs typeface="Times New Roman"/>
              </a:rPr>
              <a:t>in </a:t>
            </a:r>
            <a:r>
              <a:rPr lang="en-US" sz="1200" dirty="0">
                <a:latin typeface="+mn-lt"/>
                <a:cs typeface="Times New Roman"/>
              </a:rPr>
              <a:t>metropolitan</a:t>
            </a:r>
            <a:r>
              <a:rPr lang="en-US" sz="1200" spc="-14" dirty="0">
                <a:latin typeface="+mn-lt"/>
                <a:cs typeface="Times New Roman"/>
              </a:rPr>
              <a:t> </a:t>
            </a:r>
            <a:r>
              <a:rPr lang="en-US" sz="1200" dirty="0">
                <a:latin typeface="+mn-lt"/>
                <a:cs typeface="Times New Roman"/>
              </a:rPr>
              <a:t>locations</a:t>
            </a:r>
            <a:r>
              <a:rPr lang="en-US" sz="1200" spc="-7"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7" dirty="0">
                <a:latin typeface="+mn-lt"/>
                <a:cs typeface="Times New Roman"/>
              </a:rPr>
              <a:t>13).</a:t>
            </a:r>
            <a:r>
              <a:rPr lang="en-US" sz="1200" spc="35" baseline="31250"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NHQDR</a:t>
            </a:r>
            <a:r>
              <a:rPr lang="en-US" sz="1200" spc="-17" dirty="0">
                <a:latin typeface="+mn-lt"/>
                <a:cs typeface="Times New Roman"/>
              </a:rPr>
              <a:t> </a:t>
            </a:r>
            <a:r>
              <a:rPr lang="en-US" sz="1200" dirty="0">
                <a:latin typeface="+mn-lt"/>
                <a:cs typeface="Times New Roman"/>
              </a:rPr>
              <a:t>provides</a:t>
            </a:r>
            <a:r>
              <a:rPr lang="en-US" sz="1200" spc="-7" dirty="0">
                <a:latin typeface="+mn-lt"/>
                <a:cs typeface="Times New Roman"/>
              </a:rPr>
              <a:t> </a:t>
            </a:r>
            <a:r>
              <a:rPr lang="en-US" sz="1200" dirty="0">
                <a:latin typeface="+mn-lt"/>
                <a:cs typeface="Times New Roman"/>
              </a:rPr>
              <a:t>a</a:t>
            </a:r>
            <a:r>
              <a:rPr lang="en-US" sz="1200" spc="-14" dirty="0">
                <a:latin typeface="+mn-lt"/>
                <a:cs typeface="Times New Roman"/>
              </a:rPr>
              <a:t> </a:t>
            </a:r>
            <a:r>
              <a:rPr lang="en-US" sz="1200" dirty="0">
                <a:latin typeface="+mn-lt"/>
                <a:cs typeface="Times New Roman"/>
              </a:rPr>
              <a:t>more</a:t>
            </a:r>
            <a:r>
              <a:rPr lang="en-US" sz="1200" spc="-10" dirty="0">
                <a:latin typeface="+mn-lt"/>
                <a:cs typeface="Times New Roman"/>
              </a:rPr>
              <a:t> </a:t>
            </a:r>
            <a:r>
              <a:rPr lang="en-US" sz="1200" dirty="0">
                <a:latin typeface="+mn-lt"/>
                <a:cs typeface="Times New Roman"/>
              </a:rPr>
              <a:t>detailed</a:t>
            </a:r>
            <a:r>
              <a:rPr lang="en-US" sz="1200" spc="-7" dirty="0">
                <a:latin typeface="+mn-lt"/>
                <a:cs typeface="Times New Roman"/>
              </a:rPr>
              <a:t> </a:t>
            </a:r>
            <a:r>
              <a:rPr lang="en-US" sz="1200" dirty="0">
                <a:latin typeface="+mn-lt"/>
                <a:cs typeface="Times New Roman"/>
              </a:rPr>
              <a:t>explanation</a:t>
            </a:r>
            <a:r>
              <a:rPr lang="en-US" sz="1200" spc="-10"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how</a:t>
            </a:r>
            <a:r>
              <a:rPr lang="en-US" sz="1200" spc="-10"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report</a:t>
            </a:r>
            <a:r>
              <a:rPr lang="en-US" sz="1200" spc="-14" dirty="0">
                <a:latin typeface="+mn-lt"/>
                <a:cs typeface="Times New Roman"/>
              </a:rPr>
              <a:t> </a:t>
            </a:r>
            <a:r>
              <a:rPr lang="en-US" sz="1200" dirty="0">
                <a:latin typeface="+mn-lt"/>
                <a:cs typeface="Times New Roman"/>
              </a:rPr>
              <a:t>defines</a:t>
            </a:r>
            <a:r>
              <a:rPr lang="en-US" sz="1200" spc="-10" dirty="0">
                <a:latin typeface="+mn-lt"/>
                <a:cs typeface="Times New Roman"/>
              </a:rPr>
              <a:t> </a:t>
            </a:r>
            <a:r>
              <a:rPr lang="en-US" sz="1200" dirty="0">
                <a:latin typeface="+mn-lt"/>
                <a:cs typeface="Times New Roman"/>
              </a:rPr>
              <a:t>terms</a:t>
            </a:r>
            <a:r>
              <a:rPr lang="en-US" sz="1200" spc="-14" dirty="0">
                <a:latin typeface="+mn-lt"/>
                <a:cs typeface="Times New Roman"/>
              </a:rPr>
              <a:t> </a:t>
            </a:r>
            <a:r>
              <a:rPr lang="en-US" sz="1200" spc="-7" dirty="0">
                <a:latin typeface="+mn-lt"/>
                <a:cs typeface="Times New Roman"/>
              </a:rPr>
              <a:t>metropolitan, </a:t>
            </a:r>
            <a:r>
              <a:rPr lang="en-US" sz="1200" dirty="0">
                <a:latin typeface="+mn-lt"/>
                <a:cs typeface="Times New Roman"/>
              </a:rPr>
              <a:t>nonmetropolitan,</a:t>
            </a:r>
            <a:r>
              <a:rPr lang="en-US" sz="1200" spc="-20" dirty="0">
                <a:latin typeface="+mn-lt"/>
                <a:cs typeface="Times New Roman"/>
              </a:rPr>
              <a:t> </a:t>
            </a:r>
            <a:r>
              <a:rPr lang="en-US" sz="1200" dirty="0">
                <a:latin typeface="+mn-lt"/>
                <a:cs typeface="Times New Roman"/>
              </a:rPr>
              <a:t>and</a:t>
            </a:r>
            <a:r>
              <a:rPr lang="en-US" sz="1200" spc="-17" dirty="0">
                <a:latin typeface="+mn-lt"/>
                <a:cs typeface="Times New Roman"/>
              </a:rPr>
              <a:t> </a:t>
            </a:r>
            <a:r>
              <a:rPr lang="en-US" sz="1200" dirty="0">
                <a:latin typeface="+mn-lt"/>
                <a:cs typeface="Times New Roman"/>
              </a:rPr>
              <a:t>other</a:t>
            </a:r>
            <a:r>
              <a:rPr lang="en-US" sz="1200" spc="-10" dirty="0">
                <a:latin typeface="+mn-lt"/>
                <a:cs typeface="Times New Roman"/>
              </a:rPr>
              <a:t> </a:t>
            </a:r>
            <a:r>
              <a:rPr lang="en-US" sz="1200" spc="-7" dirty="0">
                <a:latin typeface="+mn-lt"/>
                <a:cs typeface="Times New Roman"/>
              </a:rPr>
              <a:t>rural-</a:t>
            </a:r>
            <a:r>
              <a:rPr lang="en-US" sz="1200" dirty="0">
                <a:latin typeface="+mn-lt"/>
                <a:cs typeface="Times New Roman"/>
              </a:rPr>
              <a:t>urban</a:t>
            </a:r>
            <a:r>
              <a:rPr lang="en-US" sz="1200" spc="-17" dirty="0">
                <a:latin typeface="+mn-lt"/>
                <a:cs typeface="Times New Roman"/>
              </a:rPr>
              <a:t> </a:t>
            </a:r>
            <a:r>
              <a:rPr lang="en-US" sz="1200" dirty="0">
                <a:latin typeface="+mn-lt"/>
                <a:cs typeface="Times New Roman"/>
              </a:rPr>
              <a:t>categories</a:t>
            </a:r>
            <a:r>
              <a:rPr lang="en-US" sz="1200" spc="-10"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a:t>
            </a:r>
            <a:r>
              <a:rPr lang="en-US" sz="1200" spc="-17" dirty="0">
                <a:latin typeface="+mn-lt"/>
                <a:cs typeface="Times New Roman"/>
              </a:rPr>
              <a:t> </a:t>
            </a:r>
            <a:r>
              <a:rPr lang="en-US" sz="1200" dirty="0">
                <a:latin typeface="+mn-lt"/>
                <a:cs typeface="Times New Roman"/>
              </a:rPr>
              <a:t>Portrait</a:t>
            </a:r>
            <a:r>
              <a:rPr lang="en-US" sz="1200" spc="-14" dirty="0">
                <a:latin typeface="+mn-lt"/>
                <a:cs typeface="Times New Roman"/>
              </a:rPr>
              <a:t> </a:t>
            </a:r>
            <a:r>
              <a:rPr lang="en-US" sz="1200" dirty="0">
                <a:latin typeface="+mn-lt"/>
                <a:cs typeface="Times New Roman"/>
              </a:rPr>
              <a:t>of</a:t>
            </a:r>
            <a:r>
              <a:rPr lang="en-US" sz="1200" spc="-17" dirty="0">
                <a:latin typeface="+mn-lt"/>
                <a:cs typeface="Times New Roman"/>
              </a:rPr>
              <a:t> </a:t>
            </a:r>
            <a:r>
              <a:rPr lang="en-US" sz="1200" dirty="0">
                <a:latin typeface="+mn-lt"/>
                <a:cs typeface="Times New Roman"/>
              </a:rPr>
              <a:t>American</a:t>
            </a:r>
            <a:r>
              <a:rPr lang="en-US" sz="1200" spc="-14" dirty="0">
                <a:latin typeface="+mn-lt"/>
                <a:cs typeface="Times New Roman"/>
              </a:rPr>
              <a:t> </a:t>
            </a:r>
            <a:r>
              <a:rPr lang="en-US" sz="1200" dirty="0">
                <a:latin typeface="+mn-lt"/>
                <a:cs typeface="Times New Roman"/>
              </a:rPr>
              <a:t>Healthcare</a:t>
            </a:r>
            <a:r>
              <a:rPr lang="en-US" sz="1200" spc="-24" dirty="0">
                <a:latin typeface="+mn-lt"/>
                <a:cs typeface="Times New Roman"/>
              </a:rPr>
              <a:t> </a:t>
            </a:r>
            <a:r>
              <a:rPr lang="en-US" sz="1200" dirty="0">
                <a:latin typeface="+mn-lt"/>
                <a:cs typeface="Times New Roman"/>
              </a:rPr>
              <a:t>section.</a:t>
            </a:r>
            <a:r>
              <a:rPr lang="en-US" sz="1200" spc="-14" dirty="0">
                <a:latin typeface="+mn-lt"/>
                <a:cs typeface="Times New Roman"/>
              </a:rPr>
              <a:t> </a:t>
            </a:r>
            <a:r>
              <a:rPr lang="en-US" sz="1200" dirty="0">
                <a:latin typeface="+mn-lt"/>
                <a:cs typeface="Times New Roman"/>
              </a:rPr>
              <a:t>Readers</a:t>
            </a:r>
            <a:r>
              <a:rPr lang="en-US" sz="1200" spc="-14" dirty="0">
                <a:latin typeface="+mn-lt"/>
                <a:cs typeface="Times New Roman"/>
              </a:rPr>
              <a:t> </a:t>
            </a:r>
            <a:r>
              <a:rPr lang="en-US" sz="1200" dirty="0">
                <a:latin typeface="+mn-lt"/>
                <a:cs typeface="Times New Roman"/>
              </a:rPr>
              <a:t>may</a:t>
            </a:r>
            <a:r>
              <a:rPr lang="en-US" sz="1200" spc="-7" dirty="0">
                <a:latin typeface="+mn-lt"/>
                <a:cs typeface="Times New Roman"/>
              </a:rPr>
              <a:t> </a:t>
            </a:r>
            <a:r>
              <a:rPr lang="en-US" sz="1200" spc="-14" dirty="0">
                <a:latin typeface="+mn-lt"/>
                <a:cs typeface="Times New Roman"/>
              </a:rPr>
              <a:t>also </a:t>
            </a:r>
            <a:r>
              <a:rPr lang="en-US" sz="1200" dirty="0">
                <a:latin typeface="+mn-lt"/>
                <a:cs typeface="Times New Roman"/>
              </a:rPr>
              <a:t>find</a:t>
            </a:r>
            <a:r>
              <a:rPr lang="en-US" sz="1200" spc="-10" dirty="0">
                <a:latin typeface="+mn-lt"/>
                <a:cs typeface="Times New Roman"/>
              </a:rPr>
              <a:t> </a:t>
            </a:r>
            <a:r>
              <a:rPr lang="en-US" sz="1200" dirty="0">
                <a:latin typeface="+mn-lt"/>
                <a:cs typeface="Times New Roman"/>
              </a:rPr>
              <a:t>category</a:t>
            </a:r>
            <a:r>
              <a:rPr lang="en-US" sz="1200" spc="-17" dirty="0">
                <a:latin typeface="+mn-lt"/>
                <a:cs typeface="Times New Roman"/>
              </a:rPr>
              <a:t> </a:t>
            </a:r>
            <a:r>
              <a:rPr lang="en-US" sz="1200" dirty="0">
                <a:latin typeface="+mn-lt"/>
                <a:cs typeface="Times New Roman"/>
              </a:rPr>
              <a:t>specifications</a:t>
            </a:r>
            <a:r>
              <a:rPr lang="en-US" sz="1200" spc="-14" dirty="0">
                <a:latin typeface="+mn-lt"/>
                <a:cs typeface="Times New Roman"/>
              </a:rPr>
              <a:t>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the</a:t>
            </a:r>
            <a:r>
              <a:rPr lang="en-US" sz="1200" spc="-20" dirty="0">
                <a:latin typeface="+mn-lt"/>
                <a:cs typeface="Times New Roman"/>
              </a:rPr>
              <a:t> </a:t>
            </a:r>
            <a:r>
              <a:rPr lang="en-US" sz="1200" u="sng" dirty="0">
                <a:solidFill>
                  <a:srgbClr val="0000FF"/>
                </a:solidFill>
                <a:uFill>
                  <a:solidFill>
                    <a:srgbClr val="0000FF"/>
                  </a:solidFill>
                </a:uFill>
                <a:latin typeface="+mn-lt"/>
                <a:cs typeface="Times New Roman"/>
                <a:hlinkClick r:id="rId3"/>
              </a:rPr>
              <a:t>Appendix</a:t>
            </a:r>
            <a:r>
              <a:rPr lang="en-US" sz="1200" u="sng" spc="-17" dirty="0">
                <a:solidFill>
                  <a:srgbClr val="0000FF"/>
                </a:solidFill>
                <a:uFill>
                  <a:solidFill>
                    <a:srgbClr val="0000FF"/>
                  </a:solidFill>
                </a:uFill>
                <a:latin typeface="+mn-lt"/>
                <a:cs typeface="Times New Roman"/>
                <a:hlinkClick r:id="rId3"/>
              </a:rPr>
              <a:t> </a:t>
            </a:r>
            <a:r>
              <a:rPr lang="en-US" sz="1200" u="sng" dirty="0">
                <a:solidFill>
                  <a:srgbClr val="0000FF"/>
                </a:solidFill>
                <a:uFill>
                  <a:solidFill>
                    <a:srgbClr val="0000FF"/>
                  </a:solidFill>
                </a:uFill>
                <a:latin typeface="+mn-lt"/>
                <a:cs typeface="Times New Roman"/>
                <a:hlinkClick r:id="rId3"/>
              </a:rPr>
              <a:t>A,</a:t>
            </a:r>
            <a:r>
              <a:rPr lang="en-US" sz="1200" u="sng" spc="-14" dirty="0">
                <a:solidFill>
                  <a:srgbClr val="0000FF"/>
                </a:solidFill>
                <a:uFill>
                  <a:solidFill>
                    <a:srgbClr val="0000FF"/>
                  </a:solidFill>
                </a:uFill>
                <a:latin typeface="+mn-lt"/>
                <a:cs typeface="Times New Roman"/>
                <a:hlinkClick r:id="rId3"/>
              </a:rPr>
              <a:t> </a:t>
            </a:r>
            <a:r>
              <a:rPr lang="en-US" sz="1200" u="sng" spc="-7" dirty="0">
                <a:solidFill>
                  <a:srgbClr val="0000FF"/>
                </a:solidFill>
                <a:uFill>
                  <a:solidFill>
                    <a:srgbClr val="0000FF"/>
                  </a:solidFill>
                </a:uFill>
                <a:latin typeface="+mn-lt"/>
                <a:cs typeface="Times New Roman"/>
                <a:hlinkClick r:id="rId3"/>
              </a:rPr>
              <a:t>Methods</a:t>
            </a:r>
            <a:r>
              <a:rPr lang="en-US" sz="1200" u="none" spc="-7" dirty="0">
                <a:solidFill>
                  <a:schemeClr val="tx1"/>
                </a:solidFill>
                <a:uFill>
                  <a:solidFill>
                    <a:srgbClr val="0000FF"/>
                  </a:solidFill>
                </a:uFill>
                <a:latin typeface="+mn-lt"/>
                <a:cs typeface="Times New Roman"/>
              </a:rPr>
              <a:t>.</a:t>
            </a:r>
          </a:p>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cs typeface="Times New Roman"/>
              </a:rPr>
              <a:t>Children</a:t>
            </a:r>
            <a:r>
              <a:rPr lang="en-US" sz="1200" spc="-20"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noncore</a:t>
            </a:r>
            <a:r>
              <a:rPr lang="en-US" sz="1200" spc="-3" dirty="0">
                <a:latin typeface="+mn-lt"/>
                <a:cs typeface="Times New Roman"/>
              </a:rPr>
              <a:t> </a:t>
            </a:r>
            <a:r>
              <a:rPr lang="en-US" sz="1200" dirty="0">
                <a:latin typeface="+mn-lt"/>
                <a:cs typeface="Times New Roman"/>
              </a:rPr>
              <a:t>(53.6%)</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micropolitan</a:t>
            </a:r>
            <a:r>
              <a:rPr lang="en-US" sz="1200" spc="-3" dirty="0">
                <a:latin typeface="+mn-lt"/>
                <a:cs typeface="Times New Roman"/>
              </a:rPr>
              <a:t> </a:t>
            </a:r>
            <a:r>
              <a:rPr lang="en-US" sz="1200" dirty="0">
                <a:latin typeface="+mn-lt"/>
                <a:cs typeface="Times New Roman"/>
              </a:rPr>
              <a:t>(55.5%)</a:t>
            </a:r>
            <a:r>
              <a:rPr lang="en-US" sz="1200" spc="-7" dirty="0">
                <a:latin typeface="+mn-lt"/>
                <a:cs typeface="Times New Roman"/>
              </a:rPr>
              <a:t> </a:t>
            </a:r>
            <a:r>
              <a:rPr lang="en-US" sz="1200" dirty="0">
                <a:latin typeface="+mn-lt"/>
                <a:cs typeface="Times New Roman"/>
              </a:rPr>
              <a:t>communities</a:t>
            </a:r>
            <a:r>
              <a:rPr lang="en-US" sz="1200" spc="-3" dirty="0">
                <a:latin typeface="+mn-lt"/>
                <a:cs typeface="Times New Roman"/>
              </a:rPr>
              <a:t> </a:t>
            </a:r>
            <a:r>
              <a:rPr lang="en-US" sz="1200" dirty="0">
                <a:latin typeface="+mn-lt"/>
                <a:cs typeface="Times New Roman"/>
              </a:rPr>
              <a:t>were</a:t>
            </a:r>
            <a:r>
              <a:rPr lang="en-US" sz="1200" spc="-3" dirty="0">
                <a:latin typeface="+mn-lt"/>
                <a:cs typeface="Times New Roman"/>
              </a:rPr>
              <a:t> </a:t>
            </a:r>
            <a:r>
              <a:rPr lang="en-US" sz="1200" dirty="0">
                <a:latin typeface="+mn-lt"/>
                <a:cs typeface="Times New Roman"/>
              </a:rPr>
              <a:t>less</a:t>
            </a:r>
            <a:r>
              <a:rPr lang="en-US" sz="1200" spc="-3" dirty="0">
                <a:latin typeface="+mn-lt"/>
                <a:cs typeface="Times New Roman"/>
              </a:rPr>
              <a:t> </a:t>
            </a:r>
            <a:r>
              <a:rPr lang="en-US" sz="1200" dirty="0">
                <a:latin typeface="+mn-lt"/>
                <a:cs typeface="Times New Roman"/>
              </a:rPr>
              <a:t>likely</a:t>
            </a:r>
            <a:r>
              <a:rPr lang="en-US" sz="1200" spc="-10"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spc="-14" dirty="0">
                <a:latin typeface="+mn-lt"/>
                <a:cs typeface="Times New Roman"/>
              </a:rPr>
              <a:t>have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visit</a:t>
            </a:r>
            <a:r>
              <a:rPr lang="en-US" sz="1200" spc="-7"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children</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large</a:t>
            </a:r>
            <a:r>
              <a:rPr lang="en-US" sz="1200" spc="-3" dirty="0">
                <a:latin typeface="+mn-lt"/>
                <a:cs typeface="Times New Roman"/>
              </a:rPr>
              <a:t> </a:t>
            </a:r>
            <a:r>
              <a:rPr lang="en-US" sz="1200" dirty="0">
                <a:latin typeface="+mn-lt"/>
                <a:cs typeface="Times New Roman"/>
              </a:rPr>
              <a:t>fringe</a:t>
            </a:r>
            <a:r>
              <a:rPr lang="en-US" sz="1200" spc="-3" dirty="0">
                <a:latin typeface="+mn-lt"/>
                <a:cs typeface="Times New Roman"/>
              </a:rPr>
              <a:t> </a:t>
            </a:r>
            <a:r>
              <a:rPr lang="en-US" sz="1200" dirty="0">
                <a:latin typeface="+mn-lt"/>
                <a:cs typeface="Times New Roman"/>
              </a:rPr>
              <a:t>metropolitan</a:t>
            </a:r>
            <a:r>
              <a:rPr lang="en-US" sz="1200" spc="-7" dirty="0">
                <a:latin typeface="+mn-lt"/>
                <a:cs typeface="Times New Roman"/>
              </a:rPr>
              <a:t> </a:t>
            </a:r>
            <a:r>
              <a:rPr lang="en-US" sz="1200" dirty="0">
                <a:latin typeface="+mn-lt"/>
                <a:cs typeface="Times New Roman"/>
              </a:rPr>
              <a:t>areas</a:t>
            </a:r>
            <a:r>
              <a:rPr lang="en-US" sz="1200" spc="-3" dirty="0">
                <a:latin typeface="+mn-lt"/>
                <a:cs typeface="Times New Roman"/>
              </a:rPr>
              <a:t> </a:t>
            </a:r>
            <a:r>
              <a:rPr lang="en-US" sz="1200" dirty="0">
                <a:latin typeface="+mn-lt"/>
                <a:cs typeface="Times New Roman"/>
              </a:rPr>
              <a:t>(59.6%)</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13,</a:t>
            </a:r>
            <a:r>
              <a:rPr lang="en-US" sz="1200" spc="-3" dirty="0">
                <a:latin typeface="+mn-lt"/>
                <a:cs typeface="Times New Roman"/>
              </a:rPr>
              <a:t> </a:t>
            </a:r>
            <a:r>
              <a:rPr lang="en-US" sz="1200" spc="-7" dirty="0">
                <a:latin typeface="+mn-lt"/>
                <a:cs typeface="Times New Roman"/>
              </a:rPr>
              <a:t>top).</a:t>
            </a:r>
          </a:p>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cs typeface="Times New Roman"/>
              </a:rPr>
              <a:t>Adults</a:t>
            </a:r>
            <a:r>
              <a:rPr lang="en-US" sz="1200" spc="-14"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noncore</a:t>
            </a:r>
            <a:r>
              <a:rPr lang="en-US" sz="1200" spc="-7" dirty="0">
                <a:latin typeface="+mn-lt"/>
                <a:cs typeface="Times New Roman"/>
              </a:rPr>
              <a:t> </a:t>
            </a:r>
            <a:r>
              <a:rPr lang="en-US" sz="1200" dirty="0">
                <a:latin typeface="+mn-lt"/>
                <a:cs typeface="Times New Roman"/>
              </a:rPr>
              <a:t>(40.1%)</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micropolitan</a:t>
            </a:r>
            <a:r>
              <a:rPr lang="en-US" sz="1200" spc="-7" dirty="0">
                <a:latin typeface="+mn-lt"/>
                <a:cs typeface="Times New Roman"/>
              </a:rPr>
              <a:t> </a:t>
            </a:r>
            <a:r>
              <a:rPr lang="en-US" sz="1200" dirty="0">
                <a:latin typeface="+mn-lt"/>
                <a:cs typeface="Times New Roman"/>
              </a:rPr>
              <a:t>(42.5%)</a:t>
            </a:r>
            <a:r>
              <a:rPr lang="en-US" sz="1200" spc="-3" dirty="0">
                <a:latin typeface="+mn-lt"/>
                <a:cs typeface="Times New Roman"/>
              </a:rPr>
              <a:t> </a:t>
            </a:r>
            <a:r>
              <a:rPr lang="en-US" sz="1200" dirty="0">
                <a:latin typeface="+mn-lt"/>
                <a:cs typeface="Times New Roman"/>
              </a:rPr>
              <a:t>counties</a:t>
            </a:r>
            <a:r>
              <a:rPr lang="en-US" sz="1200" spc="-7" dirty="0">
                <a:latin typeface="+mn-lt"/>
                <a:cs typeface="Times New Roman"/>
              </a:rPr>
              <a:t> </a:t>
            </a:r>
            <a:r>
              <a:rPr lang="en-US" sz="1200" dirty="0">
                <a:latin typeface="+mn-lt"/>
                <a:cs typeface="Times New Roman"/>
              </a:rPr>
              <a:t>were</a:t>
            </a:r>
            <a:r>
              <a:rPr lang="en-US" sz="1200" spc="-3" dirty="0">
                <a:latin typeface="+mn-lt"/>
                <a:cs typeface="Times New Roman"/>
              </a:rPr>
              <a:t> </a:t>
            </a:r>
            <a:r>
              <a:rPr lang="en-US" sz="1200" dirty="0">
                <a:latin typeface="+mn-lt"/>
                <a:cs typeface="Times New Roman"/>
              </a:rPr>
              <a:t>less</a:t>
            </a:r>
            <a:r>
              <a:rPr lang="en-US" sz="1200" spc="-3" dirty="0">
                <a:latin typeface="+mn-lt"/>
                <a:cs typeface="Times New Roman"/>
              </a:rPr>
              <a:t> </a:t>
            </a:r>
            <a:r>
              <a:rPr lang="en-US" sz="1200" dirty="0">
                <a:latin typeface="+mn-lt"/>
                <a:cs typeface="Times New Roman"/>
              </a:rPr>
              <a:t>likely</a:t>
            </a:r>
            <a:r>
              <a:rPr lang="en-US" sz="1200" spc="-14"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have</a:t>
            </a:r>
            <a:r>
              <a:rPr lang="en-US" sz="1200" spc="-3" dirty="0">
                <a:latin typeface="+mn-lt"/>
                <a:cs typeface="Times New Roman"/>
              </a:rPr>
              <a:t> </a:t>
            </a:r>
            <a:r>
              <a:rPr lang="en-US" sz="1200" spc="-34" dirty="0">
                <a:latin typeface="+mn-lt"/>
                <a:cs typeface="Times New Roman"/>
              </a:rPr>
              <a:t>a </a:t>
            </a:r>
            <a:r>
              <a:rPr lang="en-US" sz="1200" dirty="0">
                <a:latin typeface="+mn-lt"/>
                <a:cs typeface="Times New Roman"/>
              </a:rPr>
              <a:t>dental</a:t>
            </a:r>
            <a:r>
              <a:rPr lang="en-US" sz="1200" spc="-14" dirty="0">
                <a:latin typeface="+mn-lt"/>
                <a:cs typeface="Times New Roman"/>
              </a:rPr>
              <a:t> </a:t>
            </a:r>
            <a:r>
              <a:rPr lang="en-US" sz="1200" dirty="0">
                <a:latin typeface="+mn-lt"/>
                <a:cs typeface="Times New Roman"/>
              </a:rPr>
              <a:t>visit</a:t>
            </a:r>
            <a:r>
              <a:rPr lang="en-US" sz="1200" spc="-3"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those</a:t>
            </a:r>
            <a:r>
              <a:rPr lang="en-US" sz="1200" spc="-7"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large</a:t>
            </a:r>
            <a:r>
              <a:rPr lang="en-US" sz="1200" spc="-7" dirty="0">
                <a:latin typeface="+mn-lt"/>
                <a:cs typeface="Times New Roman"/>
              </a:rPr>
              <a:t> </a:t>
            </a:r>
            <a:r>
              <a:rPr lang="en-US" sz="1200" dirty="0">
                <a:latin typeface="+mn-lt"/>
                <a:cs typeface="Times New Roman"/>
              </a:rPr>
              <a:t>fringe</a:t>
            </a:r>
            <a:r>
              <a:rPr lang="en-US" sz="1200" spc="-10" dirty="0">
                <a:latin typeface="+mn-lt"/>
                <a:cs typeface="Times New Roman"/>
              </a:rPr>
              <a:t> </a:t>
            </a:r>
            <a:r>
              <a:rPr lang="en-US" sz="1200" dirty="0">
                <a:latin typeface="+mn-lt"/>
                <a:cs typeface="Times New Roman"/>
              </a:rPr>
              <a:t>metropolitan</a:t>
            </a:r>
            <a:r>
              <a:rPr lang="en-US" sz="1200" spc="-10" dirty="0">
                <a:latin typeface="+mn-lt"/>
                <a:cs typeface="Times New Roman"/>
              </a:rPr>
              <a:t> </a:t>
            </a:r>
            <a:r>
              <a:rPr lang="en-US" sz="1200" dirty="0">
                <a:latin typeface="+mn-lt"/>
                <a:cs typeface="Times New Roman"/>
              </a:rPr>
              <a:t>areas</a:t>
            </a:r>
            <a:r>
              <a:rPr lang="en-US" sz="1200" spc="-10" dirty="0">
                <a:latin typeface="+mn-lt"/>
                <a:cs typeface="Times New Roman"/>
              </a:rPr>
              <a:t> </a:t>
            </a:r>
            <a:r>
              <a:rPr lang="en-US" sz="1200" dirty="0">
                <a:latin typeface="+mn-lt"/>
                <a:cs typeface="Times New Roman"/>
              </a:rPr>
              <a:t>(46.6%)</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13,</a:t>
            </a:r>
            <a:r>
              <a:rPr lang="en-US" sz="1200" spc="-3" dirty="0">
                <a:latin typeface="+mn-lt"/>
                <a:cs typeface="Times New Roman"/>
              </a:rPr>
              <a:t> </a:t>
            </a:r>
            <a:r>
              <a:rPr lang="en-US" sz="1200" spc="-7" dirty="0">
                <a:latin typeface="+mn-lt"/>
                <a:cs typeface="Times New Roman"/>
              </a:rPr>
              <a:t>bottom).</a:t>
            </a:r>
            <a:endParaRPr lang="en-US" sz="1200" dirty="0">
              <a:latin typeface="+mn-lt"/>
              <a:cs typeface="Times New Roman"/>
            </a:endParaRPr>
          </a:p>
          <a:p>
            <a:pPr marL="182880" marR="0" lvl="0" indent="-182880" algn="l" defTabSz="914400" rtl="0" eaLnBrk="1" fontAlgn="auto" latinLnBrk="0" hangingPunct="1">
              <a:lnSpc>
                <a:spcPct val="100000"/>
              </a:lnSpc>
              <a:spcBef>
                <a:spcPts val="0"/>
              </a:spcBef>
              <a:spcAft>
                <a:spcPts val="0"/>
              </a:spcAft>
              <a:buClrTx/>
              <a:buSzTx/>
              <a:tabLst/>
              <a:defRPr/>
            </a:pPr>
            <a:endParaRPr lang="en-US" sz="1200" baseline="3125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139</a:t>
            </a:fld>
            <a:endParaRPr lang="en-US"/>
          </a:p>
        </p:txBody>
      </p:sp>
    </p:spTree>
    <p:extLst>
      <p:ext uri="{BB962C8B-B14F-4D97-AF65-F5344CB8AC3E}">
        <p14:creationId xmlns:p14="http://schemas.microsoft.com/office/powerpoint/2010/main" val="342055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543300"/>
            <a:ext cx="6400800" cy="4724400"/>
          </a:xfrm>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000" dirty="0">
                <a:latin typeface="+mn-lt"/>
              </a:rPr>
              <a:t>Readers will find the full collection of the more than 440 NHQDR measures online at </a:t>
            </a:r>
            <a:r>
              <a:rPr lang="en-US" sz="1000" dirty="0">
                <a:latin typeface="+mn-lt"/>
                <a:hlinkClick r:id="rId3"/>
              </a:rPr>
              <a:t>https://datatools.ahrq.gov/nhqdr</a:t>
            </a:r>
            <a:r>
              <a:rPr lang="en-US" sz="1000" dirty="0">
                <a:latin typeface="+mn-lt"/>
              </a:rPr>
              <a:t> and in the Healthcare Quality and Disparity tables in </a:t>
            </a:r>
            <a:r>
              <a:rPr lang="en-US" sz="1000" dirty="0">
                <a:latin typeface="+mn-lt"/>
                <a:hlinkClick r:id="rId4"/>
              </a:rPr>
              <a:t>Appendix B.</a:t>
            </a:r>
            <a:r>
              <a:rPr lang="en-US" sz="1000" dirty="0">
                <a:latin typeface="+mn-lt"/>
              </a:rPr>
              <a:t> Each measure is summarized in a table, and each table shows (1) key details about the measure; (2) the nation’s performance (quality) on the measure; and (3) differences in outcomes for priority populations or subgroups (disparities).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People in low-income households, minority communities, and “inner city” and “rural” communities are significantly less likely to have health insurance coverage. </a:t>
            </a:r>
            <a:r>
              <a:rPr lang="en-US" sz="1000" dirty="0">
                <a:latin typeface="+mn-lt"/>
                <a:cs typeface="Times New Roman"/>
              </a:rPr>
              <a:t>The</a:t>
            </a:r>
            <a:r>
              <a:rPr lang="en-US" sz="1000" spc="-24" dirty="0">
                <a:latin typeface="+mn-lt"/>
                <a:cs typeface="Times New Roman"/>
              </a:rPr>
              <a:t> </a:t>
            </a:r>
            <a:r>
              <a:rPr lang="en-US" sz="1000" spc="-7" dirty="0">
                <a:latin typeface="+mn-lt"/>
                <a:cs typeface="Times New Roman"/>
              </a:rPr>
              <a:t>NHQDR</a:t>
            </a:r>
            <a:r>
              <a:rPr lang="en-US" sz="1000" spc="-24" dirty="0">
                <a:latin typeface="+mn-lt"/>
                <a:cs typeface="Times New Roman"/>
              </a:rPr>
              <a:t> </a:t>
            </a:r>
            <a:r>
              <a:rPr lang="en-US" sz="1000" spc="-7" dirty="0">
                <a:latin typeface="+mn-lt"/>
                <a:cs typeface="Times New Roman"/>
              </a:rPr>
              <a:t>reports</a:t>
            </a:r>
            <a:r>
              <a:rPr lang="en-US" sz="1000" spc="-24" dirty="0">
                <a:latin typeface="+mn-lt"/>
                <a:cs typeface="Times New Roman"/>
              </a:rPr>
              <a:t> </a:t>
            </a:r>
            <a:r>
              <a:rPr lang="en-US" sz="1000" dirty="0">
                <a:latin typeface="+mn-lt"/>
                <a:cs typeface="Times New Roman"/>
              </a:rPr>
              <a:t>many</a:t>
            </a:r>
            <a:r>
              <a:rPr lang="en-US" sz="1000" spc="-20" dirty="0">
                <a:latin typeface="+mn-lt"/>
                <a:cs typeface="Times New Roman"/>
              </a:rPr>
              <a:t> </a:t>
            </a:r>
            <a:r>
              <a:rPr lang="en-US" sz="1000" spc="-7" dirty="0">
                <a:latin typeface="+mn-lt"/>
                <a:cs typeface="Times New Roman"/>
              </a:rPr>
              <a:t>measures</a:t>
            </a:r>
            <a:r>
              <a:rPr lang="en-US" sz="1000" spc="-24" dirty="0">
                <a:latin typeface="+mn-lt"/>
                <a:cs typeface="Times New Roman"/>
              </a:rPr>
              <a:t> </a:t>
            </a:r>
            <a:r>
              <a:rPr lang="en-US" sz="1000" spc="-7" dirty="0">
                <a:latin typeface="+mn-lt"/>
                <a:cs typeface="Times New Roman"/>
              </a:rPr>
              <a:t>stratified</a:t>
            </a:r>
            <a:r>
              <a:rPr lang="en-US" sz="1000" spc="-24" dirty="0">
                <a:latin typeface="+mn-lt"/>
                <a:cs typeface="Times New Roman"/>
              </a:rPr>
              <a:t> </a:t>
            </a:r>
            <a:r>
              <a:rPr lang="en-US" sz="1000" dirty="0">
                <a:latin typeface="+mn-lt"/>
                <a:cs typeface="Times New Roman"/>
              </a:rPr>
              <a:t>by</a:t>
            </a:r>
            <a:r>
              <a:rPr lang="en-US" sz="1000" spc="-20" dirty="0">
                <a:latin typeface="+mn-lt"/>
                <a:cs typeface="Times New Roman"/>
              </a:rPr>
              <a:t> </a:t>
            </a:r>
            <a:r>
              <a:rPr lang="en-US" sz="1000" dirty="0">
                <a:latin typeface="+mn-lt"/>
                <a:cs typeface="Times New Roman"/>
              </a:rPr>
              <a:t>the</a:t>
            </a:r>
            <a:r>
              <a:rPr lang="en-US" sz="1000" spc="-24" dirty="0">
                <a:latin typeface="+mn-lt"/>
                <a:cs typeface="Times New Roman"/>
              </a:rPr>
              <a:t> </a:t>
            </a:r>
            <a:r>
              <a:rPr lang="en-US" sz="1000" spc="-7" dirty="0">
                <a:latin typeface="+mn-lt"/>
                <a:cs typeface="Times New Roman"/>
              </a:rPr>
              <a:t>National</a:t>
            </a:r>
            <a:r>
              <a:rPr lang="en-US" sz="1000" spc="-24" dirty="0">
                <a:latin typeface="+mn-lt"/>
                <a:cs typeface="Times New Roman"/>
              </a:rPr>
              <a:t> </a:t>
            </a:r>
            <a:r>
              <a:rPr lang="en-US" sz="1000" spc="-7" dirty="0">
                <a:latin typeface="+mn-lt"/>
                <a:cs typeface="Times New Roman"/>
              </a:rPr>
              <a:t>Center</a:t>
            </a:r>
            <a:r>
              <a:rPr lang="en-US" sz="1000" spc="-20" dirty="0">
                <a:latin typeface="+mn-lt"/>
                <a:cs typeface="Times New Roman"/>
              </a:rPr>
              <a:t> </a:t>
            </a:r>
            <a:r>
              <a:rPr lang="en-US" sz="1000" dirty="0">
                <a:latin typeface="+mn-lt"/>
                <a:cs typeface="Times New Roman"/>
              </a:rPr>
              <a:t>for</a:t>
            </a:r>
            <a:r>
              <a:rPr lang="en-US" sz="1000" spc="-20" dirty="0">
                <a:latin typeface="+mn-lt"/>
                <a:cs typeface="Times New Roman"/>
              </a:rPr>
              <a:t> </a:t>
            </a:r>
            <a:r>
              <a:rPr lang="en-US" sz="1000" spc="-7" dirty="0">
                <a:latin typeface="+mn-lt"/>
                <a:cs typeface="Times New Roman"/>
              </a:rPr>
              <a:t>Health</a:t>
            </a:r>
            <a:r>
              <a:rPr lang="en-US" sz="1000" spc="-20" dirty="0">
                <a:latin typeface="+mn-lt"/>
                <a:cs typeface="Times New Roman"/>
              </a:rPr>
              <a:t> </a:t>
            </a:r>
            <a:r>
              <a:rPr lang="en-US" sz="1000" spc="-7" dirty="0">
                <a:latin typeface="+mn-lt"/>
                <a:cs typeface="Times New Roman"/>
              </a:rPr>
              <a:t>Statistics</a:t>
            </a:r>
            <a:r>
              <a:rPr lang="en-US" sz="1000" spc="-24" dirty="0">
                <a:latin typeface="+mn-lt"/>
                <a:cs typeface="Times New Roman"/>
              </a:rPr>
              <a:t> </a:t>
            </a:r>
            <a:r>
              <a:rPr lang="en-US" sz="1000" dirty="0">
                <a:latin typeface="+mn-lt"/>
                <a:cs typeface="Times New Roman"/>
              </a:rPr>
              <a:t>2013</a:t>
            </a:r>
            <a:r>
              <a:rPr lang="en-US" sz="1000" spc="-24" dirty="0">
                <a:latin typeface="+mn-lt"/>
                <a:cs typeface="Times New Roman"/>
              </a:rPr>
              <a:t> </a:t>
            </a:r>
            <a:r>
              <a:rPr lang="en-US" sz="1000" spc="-14" dirty="0">
                <a:latin typeface="+mn-lt"/>
                <a:cs typeface="Times New Roman"/>
              </a:rPr>
              <a:t>Urban-</a:t>
            </a:r>
            <a:r>
              <a:rPr lang="en-US" sz="1000" spc="-7" dirty="0">
                <a:latin typeface="+mn-lt"/>
                <a:cs typeface="Times New Roman"/>
              </a:rPr>
              <a:t>Rural classification</a:t>
            </a:r>
            <a:r>
              <a:rPr lang="en-US" sz="1000" spc="-24" dirty="0">
                <a:latin typeface="+mn-lt"/>
                <a:cs typeface="Times New Roman"/>
              </a:rPr>
              <a:t> </a:t>
            </a:r>
            <a:r>
              <a:rPr lang="en-US" sz="1000" spc="-7" dirty="0">
                <a:latin typeface="+mn-lt"/>
                <a:cs typeface="Times New Roman"/>
              </a:rPr>
              <a:t>scheme,</a:t>
            </a:r>
            <a:r>
              <a:rPr lang="en-US" sz="1000" spc="-27" dirty="0">
                <a:latin typeface="+mn-lt"/>
                <a:cs typeface="Times New Roman"/>
              </a:rPr>
              <a:t> </a:t>
            </a:r>
            <a:r>
              <a:rPr lang="en-US" sz="1000" spc="-7" dirty="0">
                <a:latin typeface="+mn-lt"/>
                <a:cs typeface="Times New Roman"/>
              </a:rPr>
              <a:t>which</a:t>
            </a:r>
            <a:r>
              <a:rPr lang="en-US" sz="1000" spc="-24" dirty="0">
                <a:latin typeface="+mn-lt"/>
                <a:cs typeface="Times New Roman"/>
              </a:rPr>
              <a:t> </a:t>
            </a:r>
            <a:r>
              <a:rPr lang="en-US" sz="1000" spc="-7" dirty="0">
                <a:latin typeface="+mn-lt"/>
                <a:cs typeface="Times New Roman"/>
              </a:rPr>
              <a:t>groups</a:t>
            </a:r>
            <a:r>
              <a:rPr lang="en-US" sz="1000" spc="-24" dirty="0">
                <a:latin typeface="+mn-lt"/>
                <a:cs typeface="Times New Roman"/>
              </a:rPr>
              <a:t> </a:t>
            </a:r>
            <a:r>
              <a:rPr lang="en-US" sz="1000" spc="-7" dirty="0">
                <a:latin typeface="+mn-lt"/>
                <a:cs typeface="Times New Roman"/>
              </a:rPr>
              <a:t>counties</a:t>
            </a:r>
            <a:r>
              <a:rPr lang="en-US" sz="1000" spc="-27" dirty="0">
                <a:latin typeface="+mn-lt"/>
                <a:cs typeface="Times New Roman"/>
              </a:rPr>
              <a:t> </a:t>
            </a:r>
            <a:r>
              <a:rPr lang="en-US" sz="1000" dirty="0">
                <a:latin typeface="+mn-lt"/>
                <a:cs typeface="Times New Roman"/>
              </a:rPr>
              <a:t>and</a:t>
            </a:r>
            <a:r>
              <a:rPr lang="en-US" sz="1000" spc="-24" dirty="0">
                <a:latin typeface="+mn-lt"/>
                <a:cs typeface="Times New Roman"/>
              </a:rPr>
              <a:t> </a:t>
            </a:r>
            <a:r>
              <a:rPr lang="en-US" sz="1000" spc="-7" dirty="0">
                <a:latin typeface="+mn-lt"/>
                <a:cs typeface="Times New Roman"/>
              </a:rPr>
              <a:t>equivalent</a:t>
            </a:r>
            <a:r>
              <a:rPr lang="en-US" sz="1000" spc="-24" dirty="0">
                <a:latin typeface="+mn-lt"/>
                <a:cs typeface="Times New Roman"/>
              </a:rPr>
              <a:t> </a:t>
            </a:r>
            <a:r>
              <a:rPr lang="en-US" sz="1000" spc="-7" dirty="0">
                <a:latin typeface="+mn-lt"/>
                <a:cs typeface="Times New Roman"/>
              </a:rPr>
              <a:t>areas</a:t>
            </a:r>
            <a:r>
              <a:rPr lang="en-US" sz="1000" spc="-27" dirty="0">
                <a:latin typeface="+mn-lt"/>
                <a:cs typeface="Times New Roman"/>
              </a:rPr>
              <a:t> </a:t>
            </a:r>
            <a:r>
              <a:rPr lang="en-US" sz="1000" dirty="0">
                <a:latin typeface="+mn-lt"/>
                <a:cs typeface="Times New Roman"/>
              </a:rPr>
              <a:t>in</a:t>
            </a:r>
            <a:r>
              <a:rPr lang="en-US" sz="1000" spc="-24" dirty="0">
                <a:latin typeface="+mn-lt"/>
                <a:cs typeface="Times New Roman"/>
              </a:rPr>
              <a:t> </a:t>
            </a:r>
            <a:r>
              <a:rPr lang="en-US" sz="1000" spc="-7" dirty="0">
                <a:latin typeface="+mn-lt"/>
                <a:cs typeface="Times New Roman"/>
              </a:rPr>
              <a:t>terms</a:t>
            </a:r>
            <a:r>
              <a:rPr lang="en-US" sz="1000" spc="-20" dirty="0">
                <a:latin typeface="+mn-lt"/>
                <a:cs typeface="Times New Roman"/>
              </a:rPr>
              <a:t> </a:t>
            </a:r>
            <a:r>
              <a:rPr lang="en-US" sz="1000" dirty="0">
                <a:latin typeface="+mn-lt"/>
                <a:cs typeface="Times New Roman"/>
              </a:rPr>
              <a:t>of</a:t>
            </a:r>
            <a:r>
              <a:rPr lang="en-US" sz="1000" spc="-24" dirty="0">
                <a:latin typeface="+mn-lt"/>
                <a:cs typeface="Times New Roman"/>
              </a:rPr>
              <a:t> </a:t>
            </a:r>
            <a:r>
              <a:rPr lang="en-US" sz="1000" spc="-7" dirty="0">
                <a:latin typeface="+mn-lt"/>
                <a:cs typeface="Times New Roman"/>
              </a:rPr>
              <a:t>population</a:t>
            </a:r>
            <a:r>
              <a:rPr lang="en-US" sz="1000" spc="-24" dirty="0">
                <a:latin typeface="+mn-lt"/>
                <a:cs typeface="Times New Roman"/>
              </a:rPr>
              <a:t> </a:t>
            </a:r>
            <a:r>
              <a:rPr lang="en-US" sz="1000" dirty="0">
                <a:latin typeface="+mn-lt"/>
                <a:cs typeface="Times New Roman"/>
              </a:rPr>
              <a:t>size</a:t>
            </a:r>
            <a:r>
              <a:rPr lang="en-US" sz="1000" spc="-20" dirty="0">
                <a:latin typeface="+mn-lt"/>
                <a:cs typeface="Times New Roman"/>
              </a:rPr>
              <a:t> </a:t>
            </a:r>
            <a:r>
              <a:rPr lang="en-US" sz="1000" dirty="0">
                <a:latin typeface="+mn-lt"/>
                <a:cs typeface="Times New Roman"/>
              </a:rPr>
              <a:t>and</a:t>
            </a:r>
            <a:r>
              <a:rPr lang="en-US" sz="1000" spc="-24" dirty="0">
                <a:latin typeface="+mn-lt"/>
                <a:cs typeface="Times New Roman"/>
              </a:rPr>
              <a:t> </a:t>
            </a:r>
            <a:r>
              <a:rPr lang="en-US" sz="1000" spc="-7" dirty="0">
                <a:latin typeface="+mn-lt"/>
                <a:cs typeface="Times New Roman"/>
              </a:rPr>
              <a:t>density.</a:t>
            </a:r>
            <a:r>
              <a:rPr lang="en-US" sz="1000" spc="-20" dirty="0">
                <a:latin typeface="+mn-lt"/>
                <a:cs typeface="Times New Roman"/>
              </a:rPr>
              <a:t> </a:t>
            </a:r>
            <a:r>
              <a:rPr lang="en-US" sz="1000" dirty="0">
                <a:latin typeface="+mn-lt"/>
                <a:cs typeface="Times New Roman"/>
              </a:rPr>
              <a:t>The</a:t>
            </a:r>
            <a:r>
              <a:rPr lang="en-US" sz="1000" spc="-24" dirty="0">
                <a:latin typeface="+mn-lt"/>
                <a:cs typeface="Times New Roman"/>
              </a:rPr>
              <a:t> </a:t>
            </a:r>
            <a:r>
              <a:rPr lang="en-US" sz="1000" spc="-17" dirty="0">
                <a:latin typeface="+mn-lt"/>
                <a:cs typeface="Times New Roman"/>
              </a:rPr>
              <a:t>six </a:t>
            </a:r>
            <a:r>
              <a:rPr lang="en-US" sz="1000" spc="-7" dirty="0">
                <a:latin typeface="+mn-lt"/>
                <a:cs typeface="Times New Roman"/>
              </a:rPr>
              <a:t>classifications</a:t>
            </a:r>
            <a:r>
              <a:rPr lang="en-US" sz="1000" spc="-24" dirty="0">
                <a:latin typeface="+mn-lt"/>
                <a:cs typeface="Times New Roman"/>
              </a:rPr>
              <a:t> </a:t>
            </a:r>
            <a:r>
              <a:rPr lang="en-US" sz="1000" dirty="0">
                <a:latin typeface="+mn-lt"/>
                <a:cs typeface="Times New Roman"/>
              </a:rPr>
              <a:t>are</a:t>
            </a:r>
            <a:r>
              <a:rPr lang="en-US" sz="1000" spc="-20" dirty="0">
                <a:latin typeface="+mn-lt"/>
                <a:cs typeface="Times New Roman"/>
              </a:rPr>
              <a:t> </a:t>
            </a:r>
            <a:r>
              <a:rPr lang="en-US" sz="1000" spc="-7" dirty="0">
                <a:latin typeface="+mn-lt"/>
                <a:cs typeface="Times New Roman"/>
              </a:rPr>
              <a:t>Large</a:t>
            </a:r>
            <a:r>
              <a:rPr lang="en-US" sz="1000" spc="-24" dirty="0">
                <a:latin typeface="+mn-lt"/>
                <a:cs typeface="Times New Roman"/>
              </a:rPr>
              <a:t> </a:t>
            </a:r>
            <a:r>
              <a:rPr lang="en-US" sz="1000" spc="-7" dirty="0">
                <a:latin typeface="+mn-lt"/>
                <a:cs typeface="Times New Roman"/>
              </a:rPr>
              <a:t>Central</a:t>
            </a:r>
            <a:r>
              <a:rPr lang="en-US" sz="1000" spc="-20" dirty="0">
                <a:latin typeface="+mn-lt"/>
                <a:cs typeface="Times New Roman"/>
              </a:rPr>
              <a:t> </a:t>
            </a:r>
            <a:r>
              <a:rPr lang="en-US" sz="1000" spc="-7" dirty="0">
                <a:latin typeface="+mn-lt"/>
                <a:cs typeface="Times New Roman"/>
              </a:rPr>
              <a:t>Metro,</a:t>
            </a:r>
            <a:r>
              <a:rPr lang="en-US" sz="1000" spc="-20" dirty="0">
                <a:latin typeface="+mn-lt"/>
                <a:cs typeface="Times New Roman"/>
              </a:rPr>
              <a:t> </a:t>
            </a:r>
            <a:r>
              <a:rPr lang="en-US" sz="1000" spc="-7" dirty="0">
                <a:latin typeface="+mn-lt"/>
                <a:cs typeface="Times New Roman"/>
              </a:rPr>
              <a:t>Large</a:t>
            </a:r>
            <a:r>
              <a:rPr lang="en-US" sz="1000" spc="-20" dirty="0">
                <a:latin typeface="+mn-lt"/>
                <a:cs typeface="Times New Roman"/>
              </a:rPr>
              <a:t> </a:t>
            </a:r>
            <a:r>
              <a:rPr lang="en-US" sz="1000" spc="-7" dirty="0">
                <a:latin typeface="+mn-lt"/>
                <a:cs typeface="Times New Roman"/>
              </a:rPr>
              <a:t>Fringe</a:t>
            </a:r>
            <a:r>
              <a:rPr lang="en-US" sz="1000" spc="-20" dirty="0">
                <a:latin typeface="+mn-lt"/>
                <a:cs typeface="Times New Roman"/>
              </a:rPr>
              <a:t> </a:t>
            </a:r>
            <a:r>
              <a:rPr lang="en-US" sz="1000" spc="-7" dirty="0">
                <a:latin typeface="+mn-lt"/>
                <a:cs typeface="Times New Roman"/>
              </a:rPr>
              <a:t>Metro,</a:t>
            </a:r>
            <a:r>
              <a:rPr lang="en-US" sz="1000" spc="-20" dirty="0">
                <a:latin typeface="+mn-lt"/>
                <a:cs typeface="Times New Roman"/>
              </a:rPr>
              <a:t> </a:t>
            </a:r>
            <a:r>
              <a:rPr lang="en-US" sz="1000" spc="-7" dirty="0">
                <a:latin typeface="+mn-lt"/>
                <a:cs typeface="Times New Roman"/>
              </a:rPr>
              <a:t>Medium</a:t>
            </a:r>
            <a:r>
              <a:rPr lang="en-US" sz="1000" spc="-24" dirty="0">
                <a:latin typeface="+mn-lt"/>
                <a:cs typeface="Times New Roman"/>
              </a:rPr>
              <a:t> </a:t>
            </a:r>
            <a:r>
              <a:rPr lang="en-US" sz="1000" spc="-7" dirty="0">
                <a:latin typeface="+mn-lt"/>
                <a:cs typeface="Times New Roman"/>
              </a:rPr>
              <a:t>Metro,</a:t>
            </a:r>
            <a:r>
              <a:rPr lang="en-US" sz="1000" spc="-17" dirty="0">
                <a:latin typeface="+mn-lt"/>
                <a:cs typeface="Times New Roman"/>
              </a:rPr>
              <a:t> </a:t>
            </a:r>
            <a:r>
              <a:rPr lang="en-US" sz="1000" spc="-7" dirty="0">
                <a:latin typeface="+mn-lt"/>
                <a:cs typeface="Times New Roman"/>
              </a:rPr>
              <a:t>Small</a:t>
            </a:r>
            <a:r>
              <a:rPr lang="en-US" sz="1000" spc="-20" dirty="0">
                <a:latin typeface="+mn-lt"/>
                <a:cs typeface="Times New Roman"/>
              </a:rPr>
              <a:t> </a:t>
            </a:r>
            <a:r>
              <a:rPr lang="en-US" sz="1000" spc="-7" dirty="0">
                <a:latin typeface="+mn-lt"/>
                <a:cs typeface="Times New Roman"/>
              </a:rPr>
              <a:t>Metro,</a:t>
            </a:r>
            <a:r>
              <a:rPr lang="en-US" sz="1000" spc="-24" dirty="0">
                <a:latin typeface="+mn-lt"/>
                <a:cs typeface="Times New Roman"/>
              </a:rPr>
              <a:t> </a:t>
            </a:r>
            <a:r>
              <a:rPr lang="en-US" sz="1000" spc="-7" dirty="0">
                <a:latin typeface="+mn-lt"/>
                <a:cs typeface="Times New Roman"/>
              </a:rPr>
              <a:t>Micropolitan,</a:t>
            </a:r>
            <a:r>
              <a:rPr lang="en-US" sz="1000" spc="-20" dirty="0">
                <a:latin typeface="+mn-lt"/>
                <a:cs typeface="Times New Roman"/>
              </a:rPr>
              <a:t> </a:t>
            </a:r>
            <a:r>
              <a:rPr lang="en-US" sz="1000" dirty="0">
                <a:latin typeface="+mn-lt"/>
                <a:cs typeface="Times New Roman"/>
              </a:rPr>
              <a:t>and</a:t>
            </a:r>
            <a:r>
              <a:rPr lang="en-US" sz="1000" spc="-17" dirty="0">
                <a:latin typeface="+mn-lt"/>
                <a:cs typeface="Times New Roman"/>
              </a:rPr>
              <a:t> </a:t>
            </a:r>
            <a:r>
              <a:rPr lang="en-US" sz="1000" spc="-7" dirty="0">
                <a:latin typeface="+mn-lt"/>
                <a:cs typeface="Times New Roman"/>
              </a:rPr>
              <a:t>Noncore. </a:t>
            </a:r>
            <a:r>
              <a:rPr lang="en-US" sz="1000" dirty="0">
                <a:latin typeface="+mn-lt"/>
                <a:cs typeface="Times New Roman"/>
              </a:rPr>
              <a:t>For</a:t>
            </a:r>
            <a:r>
              <a:rPr lang="en-US" sz="1000" spc="-24" dirty="0">
                <a:latin typeface="+mn-lt"/>
                <a:cs typeface="Times New Roman"/>
              </a:rPr>
              <a:t> </a:t>
            </a:r>
            <a:r>
              <a:rPr lang="en-US" sz="1000" spc="-7" dirty="0">
                <a:latin typeface="+mn-lt"/>
                <a:cs typeface="Times New Roman"/>
              </a:rPr>
              <a:t>this</a:t>
            </a:r>
            <a:r>
              <a:rPr lang="en-US" sz="1000" spc="-20" dirty="0">
                <a:latin typeface="+mn-lt"/>
                <a:cs typeface="Times New Roman"/>
              </a:rPr>
              <a:t> </a:t>
            </a:r>
            <a:r>
              <a:rPr lang="en-US" sz="1000" spc="-7" dirty="0">
                <a:latin typeface="+mn-lt"/>
                <a:cs typeface="Times New Roman"/>
              </a:rPr>
              <a:t>Executive</a:t>
            </a:r>
            <a:r>
              <a:rPr lang="en-US" sz="1000" spc="-20" dirty="0">
                <a:latin typeface="+mn-lt"/>
                <a:cs typeface="Times New Roman"/>
              </a:rPr>
              <a:t> </a:t>
            </a:r>
            <a:r>
              <a:rPr lang="en-US" sz="1000" spc="-7" dirty="0">
                <a:latin typeface="+mn-lt"/>
                <a:cs typeface="Times New Roman"/>
              </a:rPr>
              <a:t>Summary,</a:t>
            </a:r>
            <a:r>
              <a:rPr lang="en-US" sz="1000" spc="-17" dirty="0">
                <a:latin typeface="+mn-lt"/>
                <a:cs typeface="Times New Roman"/>
              </a:rPr>
              <a:t> </a:t>
            </a:r>
            <a:r>
              <a:rPr lang="en-US" sz="1000" spc="-7" dirty="0">
                <a:latin typeface="+mn-lt"/>
                <a:cs typeface="Times New Roman"/>
              </a:rPr>
              <a:t>“inner</a:t>
            </a:r>
            <a:r>
              <a:rPr lang="en-US" sz="1000" spc="-17" dirty="0">
                <a:latin typeface="+mn-lt"/>
                <a:cs typeface="Times New Roman"/>
              </a:rPr>
              <a:t> </a:t>
            </a:r>
            <a:r>
              <a:rPr lang="en-US" sz="1000" spc="-7" dirty="0">
                <a:latin typeface="+mn-lt"/>
                <a:cs typeface="Times New Roman"/>
              </a:rPr>
              <a:t>city”</a:t>
            </a:r>
            <a:r>
              <a:rPr lang="en-US" sz="1000" spc="-20" dirty="0">
                <a:latin typeface="+mn-lt"/>
                <a:cs typeface="Times New Roman"/>
              </a:rPr>
              <a:t> </a:t>
            </a:r>
            <a:r>
              <a:rPr lang="en-US" sz="1000" spc="-7" dirty="0">
                <a:latin typeface="+mn-lt"/>
                <a:cs typeface="Times New Roman"/>
              </a:rPr>
              <a:t>refers</a:t>
            </a:r>
            <a:r>
              <a:rPr lang="en-US" sz="1000" spc="-20" dirty="0">
                <a:latin typeface="+mn-lt"/>
                <a:cs typeface="Times New Roman"/>
              </a:rPr>
              <a:t> </a:t>
            </a:r>
            <a:r>
              <a:rPr lang="en-US" sz="1000" dirty="0">
                <a:latin typeface="+mn-lt"/>
                <a:cs typeface="Times New Roman"/>
              </a:rPr>
              <a:t>to</a:t>
            </a:r>
            <a:r>
              <a:rPr lang="en-US" sz="1000" spc="-17" dirty="0">
                <a:latin typeface="+mn-lt"/>
                <a:cs typeface="Times New Roman"/>
              </a:rPr>
              <a:t> </a:t>
            </a:r>
            <a:r>
              <a:rPr lang="en-US" sz="1000" spc="-7" dirty="0">
                <a:latin typeface="+mn-lt"/>
                <a:cs typeface="Times New Roman"/>
              </a:rPr>
              <a:t>Large</a:t>
            </a:r>
            <a:r>
              <a:rPr lang="en-US" sz="1000" spc="-17" dirty="0">
                <a:latin typeface="+mn-lt"/>
                <a:cs typeface="Times New Roman"/>
              </a:rPr>
              <a:t> </a:t>
            </a:r>
            <a:r>
              <a:rPr lang="en-US" sz="1000" spc="-7" dirty="0">
                <a:latin typeface="+mn-lt"/>
                <a:cs typeface="Times New Roman"/>
              </a:rPr>
              <a:t>Central</a:t>
            </a:r>
            <a:r>
              <a:rPr lang="en-US" sz="1000" spc="-20" dirty="0">
                <a:latin typeface="+mn-lt"/>
                <a:cs typeface="Times New Roman"/>
              </a:rPr>
              <a:t> </a:t>
            </a:r>
            <a:r>
              <a:rPr lang="en-US" sz="1000" spc="-7" dirty="0">
                <a:latin typeface="+mn-lt"/>
                <a:cs typeface="Times New Roman"/>
              </a:rPr>
              <a:t>Metro</a:t>
            </a:r>
            <a:r>
              <a:rPr lang="en-US" sz="1000" spc="-17" dirty="0">
                <a:latin typeface="+mn-lt"/>
                <a:cs typeface="Times New Roman"/>
              </a:rPr>
              <a:t> </a:t>
            </a:r>
            <a:r>
              <a:rPr lang="en-US" sz="1000" spc="-7" dirty="0">
                <a:latin typeface="+mn-lt"/>
                <a:cs typeface="Times New Roman"/>
              </a:rPr>
              <a:t>counties;</a:t>
            </a:r>
            <a:r>
              <a:rPr lang="en-US" sz="1000" spc="-20" dirty="0">
                <a:latin typeface="+mn-lt"/>
                <a:cs typeface="Times New Roman"/>
              </a:rPr>
              <a:t> </a:t>
            </a:r>
            <a:r>
              <a:rPr lang="en-US" sz="1000" spc="-7" dirty="0">
                <a:latin typeface="+mn-lt"/>
                <a:cs typeface="Times New Roman"/>
              </a:rPr>
              <a:t>“rural”</a:t>
            </a:r>
            <a:r>
              <a:rPr lang="en-US" sz="1000" spc="-20" dirty="0">
                <a:latin typeface="+mn-lt"/>
                <a:cs typeface="Times New Roman"/>
              </a:rPr>
              <a:t> </a:t>
            </a:r>
            <a:r>
              <a:rPr lang="en-US" sz="1000" spc="-7" dirty="0">
                <a:latin typeface="+mn-lt"/>
                <a:cs typeface="Times New Roman"/>
              </a:rPr>
              <a:t>refers</a:t>
            </a:r>
            <a:r>
              <a:rPr lang="en-US" sz="1000" spc="-20" dirty="0">
                <a:latin typeface="+mn-lt"/>
                <a:cs typeface="Times New Roman"/>
              </a:rPr>
              <a:t> </a:t>
            </a:r>
            <a:r>
              <a:rPr lang="en-US" sz="1000" dirty="0">
                <a:latin typeface="+mn-lt"/>
                <a:cs typeface="Times New Roman"/>
              </a:rPr>
              <a:t>to</a:t>
            </a:r>
            <a:r>
              <a:rPr lang="en-US" sz="1000" spc="-17" dirty="0">
                <a:latin typeface="+mn-lt"/>
                <a:cs typeface="Times New Roman"/>
              </a:rPr>
              <a:t> </a:t>
            </a:r>
            <a:r>
              <a:rPr lang="en-US" sz="1000" spc="-7" dirty="0">
                <a:latin typeface="+mn-lt"/>
                <a:cs typeface="Times New Roman"/>
              </a:rPr>
              <a:t>Noncore</a:t>
            </a:r>
            <a:r>
              <a:rPr lang="en-US" sz="1000" spc="-17" dirty="0">
                <a:latin typeface="+mn-lt"/>
                <a:cs typeface="Times New Roman"/>
              </a:rPr>
              <a:t> </a:t>
            </a:r>
            <a:r>
              <a:rPr lang="en-US" sz="1000" spc="-7" dirty="0">
                <a:latin typeface="+mn-lt"/>
                <a:cs typeface="Times New Roman"/>
              </a:rPr>
              <a:t>counties.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One in five people under age 65 with private, employer-sponsored health insurance reported that their family’s health insurance premium and out-of-pocket spending accounted for more than 10% of their family’s income in 2019, a 66.7% increase since 2002.</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Nearly one in four people under age 65 with household incomes between 100% and 199% of the poverty line reported their family’s health insurance premium and out-of- pocket spending accounted for more than 10% of their family’s income in 2019.</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Breast cancer deaths decreased by 28.7% between 2000 and 2020; colorectal cancer deaths decreased by 37.5% between 2000 and 2020; in-hospital deaths from heart failure decreased by 14.5% between 2016 and 2019 (despite an overall increase in hospital admissions for this condition); and deaths from HIV/AIDS decreased by 57.7% between 2000 and 2020.</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Other health conditions include worsening maternal healthcare delivery outcomes, which receive focused attention as a Special Emphasis Topic, and rising hospital admissions for often preventable acute complications of diabetes, which increased by 66.2% between 2016 and 2019. The measure “hospital admissions for short-term complications of diabetes among adults age 18 years and over” tracks hospital admission for diabetic ketoacidosis, hyperosmolarity, and diabetic coma. These are potentially life-threatening complications of diabetes that often can be prevented with care by primary care providers and access to medications such as insulin.</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gains experienced by disadvantaged populations have been insufficient to close the gap between advantaged and disadvantaged populations. In some cases, a disparity has widened.</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When disparities exist, racial and ethnic minority communities exhibit worse outcomes than White communities on a larger number of measures than better outcomes. For example, American Indian and Alaska Native communities have worse quality of care than White communities on 43% of measures and better outcomes on only 12% of measures. An exception is the experience of Asian communities, which have worse outcomes than White communities on 28% of measures and better outcomes on 28% of measures.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For example, Hispanic people and non-Hispanic Black people consistently experience worse care on most measures of breast cancer care. An implication of this observation is that certain groups may benefit from targeted policies and approaches specific to their community’s needs.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p>
          <a:p>
            <a:pPr marL="182880" marR="0" lvl="0" indent="-182880" algn="l" defTabSz="914400" rtl="0" eaLnBrk="1" fontAlgn="auto" latinLnBrk="0" hangingPunct="1">
              <a:lnSpc>
                <a:spcPct val="100000"/>
              </a:lnSpc>
              <a:spcBef>
                <a:spcPts val="0"/>
              </a:spcBef>
              <a:spcAft>
                <a:spcPts val="0"/>
              </a:spcAft>
              <a:buClrTx/>
              <a:buSzTx/>
              <a:tabLst/>
              <a:defRPr/>
            </a:pPr>
            <a:endParaRPr lang="en-US" sz="1000" dirty="0">
              <a:latin typeface="+mn-lt"/>
              <a:cs typeface="Times New Roman"/>
            </a:endParaRPr>
          </a:p>
          <a:p>
            <a:endParaRPr lang="en-US" sz="1000" dirty="0"/>
          </a:p>
        </p:txBody>
      </p:sp>
      <p:sp>
        <p:nvSpPr>
          <p:cNvPr id="4" name="Slide Number Placeholder 3"/>
          <p:cNvSpPr>
            <a:spLocks noGrp="1"/>
          </p:cNvSpPr>
          <p:nvPr>
            <p:ph type="sldNum" sz="quarter" idx="5"/>
          </p:nvPr>
        </p:nvSpPr>
        <p:spPr/>
        <p:txBody>
          <a:bodyPr/>
          <a:lstStyle/>
          <a:p>
            <a:fld id="{B17BA40C-25F7-4A81-B7B0-365A5351FE20}" type="slidenum">
              <a:rPr lang="en-US" smtClean="0"/>
              <a:t>14</a:t>
            </a:fld>
            <a:endParaRPr lang="en-US"/>
          </a:p>
        </p:txBody>
      </p:sp>
    </p:spTree>
    <p:extLst>
      <p:ext uri="{BB962C8B-B14F-4D97-AF65-F5344CB8AC3E}">
        <p14:creationId xmlns:p14="http://schemas.microsoft.com/office/powerpoint/2010/main" val="247425003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buClrTx/>
              <a:buSzTx/>
              <a:tabLst/>
              <a:defRPr/>
            </a:pPr>
            <a:r>
              <a:rPr lang="en-US" sz="1200" dirty="0">
                <a:latin typeface="+mn-lt"/>
                <a:cs typeface="Times New Roman"/>
              </a:rPr>
              <a:t>Figures</a:t>
            </a:r>
            <a:r>
              <a:rPr lang="en-US" sz="1200" spc="-14" dirty="0">
                <a:latin typeface="+mn-lt"/>
                <a:cs typeface="Times New Roman"/>
              </a:rPr>
              <a:t> </a:t>
            </a:r>
            <a:r>
              <a:rPr lang="en-US" sz="1200" dirty="0">
                <a:latin typeface="+mn-lt"/>
                <a:cs typeface="Times New Roman"/>
              </a:rPr>
              <a:t>14</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15</a:t>
            </a:r>
            <a:r>
              <a:rPr lang="en-US" sz="1200" spc="-3" dirty="0">
                <a:latin typeface="+mn-lt"/>
                <a:cs typeface="Times New Roman"/>
              </a:rPr>
              <a:t> </a:t>
            </a:r>
            <a:r>
              <a:rPr lang="en-US" sz="1200" dirty="0">
                <a:latin typeface="+mn-lt"/>
                <a:cs typeface="Times New Roman"/>
              </a:rPr>
              <a:t>show</a:t>
            </a:r>
            <a:r>
              <a:rPr lang="en-US" sz="1200" spc="-7" dirty="0">
                <a:latin typeface="+mn-lt"/>
                <a:cs typeface="Times New Roman"/>
              </a:rPr>
              <a:t> </a:t>
            </a:r>
            <a:r>
              <a:rPr lang="en-US" sz="1200" dirty="0">
                <a:latin typeface="+mn-lt"/>
                <a:cs typeface="Times New Roman"/>
              </a:rPr>
              <a:t>trends</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insurance</a:t>
            </a:r>
            <a:r>
              <a:rPr lang="en-US" sz="1200" spc="-7" dirty="0">
                <a:latin typeface="+mn-lt"/>
                <a:cs typeface="Times New Roman"/>
              </a:rPr>
              <a:t> </a:t>
            </a:r>
            <a:r>
              <a:rPr lang="en-US" sz="1200" dirty="0">
                <a:latin typeface="+mn-lt"/>
                <a:cs typeface="Times New Roman"/>
              </a:rPr>
              <a:t>coverage</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adults</a:t>
            </a:r>
            <a:r>
              <a:rPr lang="en-US" sz="1200" spc="-10" dirty="0">
                <a:latin typeface="+mn-lt"/>
                <a:cs typeface="Times New Roman"/>
              </a:rPr>
              <a:t> </a:t>
            </a:r>
            <a:r>
              <a:rPr lang="en-US" sz="1200" spc="-17" dirty="0">
                <a:latin typeface="+mn-lt"/>
                <a:cs typeface="Times New Roman"/>
              </a:rPr>
              <a:t>in </a:t>
            </a:r>
            <a:r>
              <a:rPr lang="en-US" sz="1200" dirty="0">
                <a:latin typeface="+mn-lt"/>
                <a:cs typeface="Times New Roman"/>
              </a:rPr>
              <a:t>metropolitan</a:t>
            </a:r>
            <a:r>
              <a:rPr lang="en-US" sz="1200" spc="-14"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nonmetropolitan</a:t>
            </a:r>
            <a:r>
              <a:rPr lang="en-US" sz="1200" spc="-7" dirty="0">
                <a:latin typeface="+mn-lt"/>
                <a:cs typeface="Times New Roman"/>
              </a:rPr>
              <a:t> </a:t>
            </a:r>
            <a:r>
              <a:rPr lang="en-US" sz="1200" dirty="0">
                <a:latin typeface="+mn-lt"/>
                <a:cs typeface="Times New Roman"/>
              </a:rPr>
              <a:t>locations</a:t>
            </a:r>
            <a:r>
              <a:rPr lang="en-US" sz="1200" spc="-3"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2002</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They</a:t>
            </a:r>
            <a:r>
              <a:rPr lang="en-US" sz="1200" spc="-7" dirty="0">
                <a:latin typeface="+mn-lt"/>
                <a:cs typeface="Times New Roman"/>
              </a:rPr>
              <a:t> </a:t>
            </a:r>
            <a:r>
              <a:rPr lang="en-US" sz="1200" dirty="0">
                <a:latin typeface="+mn-lt"/>
                <a:cs typeface="Times New Roman"/>
              </a:rPr>
              <a:t>suggest</a:t>
            </a:r>
            <a:r>
              <a:rPr lang="en-US" sz="1200" spc="-3" dirty="0">
                <a:latin typeface="+mn-lt"/>
                <a:cs typeface="Times New Roman"/>
              </a:rPr>
              <a:t> </a:t>
            </a:r>
            <a:r>
              <a:rPr lang="en-US" sz="1200" dirty="0">
                <a:latin typeface="+mn-lt"/>
                <a:cs typeface="Times New Roman"/>
              </a:rPr>
              <a:t>value</a:t>
            </a:r>
            <a:r>
              <a:rPr lang="en-US" sz="1200" spc="-3" dirty="0">
                <a:latin typeface="+mn-lt"/>
                <a:cs typeface="Times New Roman"/>
              </a:rPr>
              <a:t> </a:t>
            </a:r>
            <a:r>
              <a:rPr lang="en-US" sz="1200" spc="-17" dirty="0">
                <a:latin typeface="+mn-lt"/>
                <a:cs typeface="Times New Roman"/>
              </a:rPr>
              <a:t>in </a:t>
            </a:r>
            <a:r>
              <a:rPr lang="en-US" sz="1200" dirty="0">
                <a:latin typeface="+mn-lt"/>
                <a:cs typeface="Times New Roman"/>
              </a:rPr>
              <a:t>having</a:t>
            </a:r>
            <a:r>
              <a:rPr lang="en-US" sz="1200" spc="-10"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insurance</a:t>
            </a:r>
            <a:r>
              <a:rPr lang="en-US" sz="1200" spc="-7" dirty="0">
                <a:latin typeface="+mn-lt"/>
                <a:cs typeface="Times New Roman"/>
              </a:rPr>
              <a:t> </a:t>
            </a:r>
            <a:r>
              <a:rPr lang="en-US" sz="1200" dirty="0">
                <a:latin typeface="+mn-lt"/>
                <a:cs typeface="Times New Roman"/>
              </a:rPr>
              <a:t>coverage</a:t>
            </a:r>
            <a:r>
              <a:rPr lang="en-US" sz="1200" spc="-7"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this</a:t>
            </a:r>
            <a:r>
              <a:rPr lang="en-US" sz="1200" spc="-3" dirty="0">
                <a:latin typeface="+mn-lt"/>
                <a:cs typeface="Times New Roman"/>
              </a:rPr>
              <a:t> </a:t>
            </a:r>
            <a:r>
              <a:rPr lang="en-US" sz="1200" dirty="0">
                <a:latin typeface="+mn-lt"/>
                <a:cs typeface="Times New Roman"/>
              </a:rPr>
              <a:t>population but</a:t>
            </a:r>
            <a:r>
              <a:rPr lang="en-US" sz="1200" spc="-3" dirty="0">
                <a:latin typeface="+mn-lt"/>
                <a:cs typeface="Times New Roman"/>
              </a:rPr>
              <a:t> </a:t>
            </a:r>
            <a:r>
              <a:rPr lang="en-US" sz="1200" dirty="0">
                <a:latin typeface="+mn-lt"/>
                <a:cs typeface="Times New Roman"/>
              </a:rPr>
              <a:t>also</a:t>
            </a:r>
            <a:r>
              <a:rPr lang="en-US" sz="1200" spc="-10" dirty="0">
                <a:latin typeface="+mn-lt"/>
                <a:cs typeface="Times New Roman"/>
              </a:rPr>
              <a:t> </a:t>
            </a:r>
            <a:r>
              <a:rPr lang="en-US" sz="1200" dirty="0">
                <a:latin typeface="+mn-lt"/>
                <a:cs typeface="Times New Roman"/>
              </a:rPr>
              <a:t>hint</a:t>
            </a:r>
            <a:r>
              <a:rPr lang="en-US" sz="1200" spc="-3"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dirty="0">
                <a:latin typeface="+mn-lt"/>
                <a:cs typeface="Times New Roman"/>
              </a:rPr>
              <a:t>barriers</a:t>
            </a:r>
            <a:r>
              <a:rPr lang="en-US" sz="1200" spc="-3" dirty="0">
                <a:latin typeface="+mn-lt"/>
                <a:cs typeface="Times New Roman"/>
              </a:rPr>
              <a:t> </a:t>
            </a:r>
            <a:r>
              <a:rPr lang="en-US" sz="1200" dirty="0">
                <a:latin typeface="+mn-lt"/>
                <a:cs typeface="Times New Roman"/>
              </a:rPr>
              <a:t>unrelated</a:t>
            </a:r>
            <a:r>
              <a:rPr lang="en-US" sz="1200" spc="-7" dirty="0">
                <a:latin typeface="+mn-lt"/>
                <a:cs typeface="Times New Roman"/>
              </a:rPr>
              <a:t> </a:t>
            </a:r>
            <a:r>
              <a:rPr lang="en-US" sz="1200" spc="-17" dirty="0">
                <a:latin typeface="+mn-lt"/>
                <a:cs typeface="Times New Roman"/>
              </a:rPr>
              <a:t>to </a:t>
            </a:r>
            <a:r>
              <a:rPr lang="en-US" sz="1200" dirty="0">
                <a:latin typeface="+mn-lt"/>
                <a:cs typeface="Times New Roman"/>
              </a:rPr>
              <a:t>insurance</a:t>
            </a:r>
            <a:r>
              <a:rPr lang="en-US" sz="1200" spc="-7" dirty="0">
                <a:latin typeface="+mn-lt"/>
                <a:cs typeface="Times New Roman"/>
              </a:rPr>
              <a:t> coverage.</a:t>
            </a:r>
          </a:p>
          <a:p>
            <a:pPr marL="180108" marR="29440" indent="-171450">
              <a:buSzPct val="116666"/>
              <a:tabLst>
                <a:tab pos="164085" algn="l"/>
                <a:tab pos="164518" algn="l"/>
              </a:tabLst>
            </a:pP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metropolitan</a:t>
            </a:r>
            <a:r>
              <a:rPr lang="en-US" sz="1200" spc="-7" dirty="0">
                <a:latin typeface="+mn-lt"/>
                <a:cs typeface="Times New Roman"/>
              </a:rPr>
              <a:t> </a:t>
            </a:r>
            <a:r>
              <a:rPr lang="en-US" sz="1200" dirty="0">
                <a:latin typeface="+mn-lt"/>
                <a:cs typeface="Times New Roman"/>
              </a:rPr>
              <a:t>communities,</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percentage</a:t>
            </a:r>
            <a:r>
              <a:rPr lang="en-US" sz="1200" spc="-7"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people</a:t>
            </a:r>
            <a:r>
              <a:rPr lang="en-US" sz="1200" spc="-7" dirty="0">
                <a:latin typeface="+mn-lt"/>
                <a:cs typeface="Times New Roman"/>
              </a:rPr>
              <a:t> </a:t>
            </a:r>
            <a:r>
              <a:rPr lang="en-US" sz="1200" dirty="0">
                <a:latin typeface="+mn-lt"/>
                <a:cs typeface="Times New Roman"/>
              </a:rPr>
              <a:t>with</a:t>
            </a:r>
            <a:r>
              <a:rPr lang="en-US" sz="1200" spc="-10" dirty="0">
                <a:latin typeface="+mn-lt"/>
                <a:cs typeface="Times New Roman"/>
              </a:rPr>
              <a:t> </a:t>
            </a:r>
            <a:r>
              <a:rPr lang="en-US" sz="1200" dirty="0">
                <a:latin typeface="+mn-lt"/>
                <a:cs typeface="Times New Roman"/>
              </a:rPr>
              <a:t>private</a:t>
            </a:r>
            <a:r>
              <a:rPr lang="en-US" sz="1200" spc="-7"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spc="-7" dirty="0">
                <a:latin typeface="+mn-lt"/>
                <a:cs typeface="Times New Roman"/>
              </a:rPr>
              <a:t>insurance </a:t>
            </a:r>
            <a:r>
              <a:rPr lang="en-US" sz="1200" dirty="0">
                <a:latin typeface="+mn-lt"/>
                <a:cs typeface="Times New Roman"/>
              </a:rPr>
              <a:t>coverage</a:t>
            </a:r>
            <a:r>
              <a:rPr lang="en-US" sz="1200" spc="-3" dirty="0">
                <a:latin typeface="+mn-lt"/>
                <a:cs typeface="Times New Roman"/>
              </a:rPr>
              <a:t> </a:t>
            </a:r>
            <a:r>
              <a:rPr lang="en-US" sz="1200" dirty="0">
                <a:latin typeface="+mn-lt"/>
                <a:cs typeface="Times New Roman"/>
              </a:rPr>
              <a:t>decreased</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55.2%</a:t>
            </a:r>
            <a:r>
              <a:rPr lang="en-US" sz="1200" spc="-3"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51.9%</a:t>
            </a:r>
            <a:r>
              <a:rPr lang="en-US" sz="1200" spc="-3"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2006</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2013,</a:t>
            </a:r>
            <a:r>
              <a:rPr lang="en-US" sz="1200" spc="-3" dirty="0">
                <a:latin typeface="+mn-lt"/>
                <a:cs typeface="Times New Roman"/>
              </a:rPr>
              <a:t> </a:t>
            </a:r>
            <a:r>
              <a:rPr lang="en-US" sz="1200" dirty="0">
                <a:latin typeface="+mn-lt"/>
                <a:cs typeface="Times New Roman"/>
              </a:rPr>
              <a:t>followed</a:t>
            </a:r>
            <a:r>
              <a:rPr lang="en-US" sz="1200" spc="-3" dirty="0">
                <a:latin typeface="+mn-lt"/>
                <a:cs typeface="Times New Roman"/>
              </a:rPr>
              <a:t> </a:t>
            </a: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steady </a:t>
            </a:r>
            <a:r>
              <a:rPr lang="en-US" sz="1200" spc="-14" dirty="0">
                <a:latin typeface="+mn-lt"/>
                <a:cs typeface="Times New Roman"/>
              </a:rPr>
              <a:t>rise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51.9%</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59.7% between</a:t>
            </a:r>
            <a:r>
              <a:rPr lang="en-US" sz="1200" spc="-3" dirty="0">
                <a:latin typeface="+mn-lt"/>
                <a:cs typeface="Times New Roman"/>
              </a:rPr>
              <a:t> </a:t>
            </a:r>
            <a:r>
              <a:rPr lang="en-US" sz="1200" dirty="0">
                <a:latin typeface="+mn-lt"/>
                <a:cs typeface="Times New Roman"/>
              </a:rPr>
              <a:t>2013</a:t>
            </a:r>
            <a:r>
              <a:rPr lang="en-US" sz="1200" spc="-3" dirty="0">
                <a:latin typeface="+mn-lt"/>
                <a:cs typeface="Times New Roman"/>
              </a:rPr>
              <a:t> </a:t>
            </a:r>
            <a:r>
              <a:rPr lang="en-US" sz="1200" dirty="0">
                <a:latin typeface="+mn-lt"/>
                <a:cs typeface="Times New Roman"/>
              </a:rPr>
              <a:t>and 2019</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14, </a:t>
            </a:r>
            <a:r>
              <a:rPr lang="en-US" sz="1200" spc="-7" dirty="0">
                <a:latin typeface="+mn-lt"/>
                <a:cs typeface="Times New Roman"/>
              </a:rPr>
              <a:t>top).</a:t>
            </a:r>
            <a:endParaRPr lang="en-US" sz="1200" dirty="0">
              <a:latin typeface="+mn-lt"/>
              <a:cs typeface="Times New Roman"/>
            </a:endParaRPr>
          </a:p>
          <a:p>
            <a:pPr marL="180108" marR="3464" indent="-171450">
              <a:buSzPct val="116666"/>
              <a:tabLst>
                <a:tab pos="164085" algn="l"/>
                <a:tab pos="164518" algn="l"/>
              </a:tabLst>
            </a:pP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nonmetropolitan</a:t>
            </a:r>
            <a:r>
              <a:rPr lang="en-US" sz="1200" spc="-3" dirty="0">
                <a:latin typeface="+mn-lt"/>
                <a:cs typeface="Times New Roman"/>
              </a:rPr>
              <a:t> </a:t>
            </a:r>
            <a:r>
              <a:rPr lang="en-US" sz="1200" dirty="0">
                <a:latin typeface="+mn-lt"/>
                <a:cs typeface="Times New Roman"/>
              </a:rPr>
              <a:t>communities,</a:t>
            </a:r>
            <a:r>
              <a:rPr lang="en-US" sz="1200" spc="-14"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similar</a:t>
            </a:r>
            <a:r>
              <a:rPr lang="en-US" sz="1200" spc="-3" dirty="0">
                <a:latin typeface="+mn-lt"/>
                <a:cs typeface="Times New Roman"/>
              </a:rPr>
              <a:t> </a:t>
            </a:r>
            <a:r>
              <a:rPr lang="en-US" sz="1200" dirty="0">
                <a:latin typeface="+mn-lt"/>
                <a:cs typeface="Times New Roman"/>
              </a:rPr>
              <a:t>but</a:t>
            </a:r>
            <a:r>
              <a:rPr lang="en-US" sz="1200" spc="-10" dirty="0">
                <a:latin typeface="+mn-lt"/>
                <a:cs typeface="Times New Roman"/>
              </a:rPr>
              <a:t> </a:t>
            </a:r>
            <a:r>
              <a:rPr lang="en-US" sz="1200" dirty="0">
                <a:latin typeface="+mn-lt"/>
                <a:cs typeface="Times New Roman"/>
              </a:rPr>
              <a:t>delayed</a:t>
            </a:r>
            <a:r>
              <a:rPr lang="en-US" sz="1200" spc="-3" dirty="0">
                <a:latin typeface="+mn-lt"/>
                <a:cs typeface="Times New Roman"/>
              </a:rPr>
              <a:t> </a:t>
            </a:r>
            <a:r>
              <a:rPr lang="en-US" sz="1200" dirty="0">
                <a:latin typeface="+mn-lt"/>
                <a:cs typeface="Times New Roman"/>
              </a:rPr>
              <a:t>pattern</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spc="-7" dirty="0">
                <a:latin typeface="+mn-lt"/>
                <a:cs typeface="Times New Roman"/>
              </a:rPr>
              <a:t>coverage </a:t>
            </a:r>
            <a:r>
              <a:rPr lang="en-US" sz="1200" dirty="0">
                <a:latin typeface="+mn-lt"/>
                <a:cs typeface="Times New Roman"/>
              </a:rPr>
              <a:t>emerged,</a:t>
            </a:r>
            <a:r>
              <a:rPr lang="en-US" sz="1200" spc="-3"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relatively</a:t>
            </a:r>
            <a:r>
              <a:rPr lang="en-US" sz="1200" spc="-7" dirty="0">
                <a:latin typeface="+mn-lt"/>
                <a:cs typeface="Times New Roman"/>
              </a:rPr>
              <a:t> </a:t>
            </a:r>
            <a:r>
              <a:rPr lang="en-US" sz="1200" dirty="0">
                <a:latin typeface="+mn-lt"/>
                <a:cs typeface="Times New Roman"/>
              </a:rPr>
              <a:t>rapid</a:t>
            </a:r>
            <a:r>
              <a:rPr lang="en-US" sz="1200" spc="-3" dirty="0">
                <a:latin typeface="+mn-lt"/>
                <a:cs typeface="Times New Roman"/>
              </a:rPr>
              <a:t> </a:t>
            </a:r>
            <a:r>
              <a:rPr lang="en-US" sz="1200" dirty="0">
                <a:latin typeface="+mn-lt"/>
                <a:cs typeface="Times New Roman"/>
              </a:rPr>
              <a:t>rise</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43.8%</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52.4%</a:t>
            </a:r>
            <a:r>
              <a:rPr lang="en-US" sz="1200" spc="-3"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2016</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2019.</a:t>
            </a:r>
          </a:p>
          <a:p>
            <a:pPr marL="180109" marR="65807" indent="-171450">
              <a:buSzPct val="116666"/>
              <a:tabLst>
                <a:tab pos="164518" algn="l"/>
                <a:tab pos="164951" algn="l"/>
              </a:tabLst>
            </a:pPr>
            <a:r>
              <a:rPr lang="en-US" sz="1200" dirty="0">
                <a:latin typeface="+mn-lt"/>
                <a:cs typeface="Times New Roman"/>
              </a:rPr>
              <a:t>Overall,</a:t>
            </a:r>
            <a:r>
              <a:rPr lang="en-US" sz="1200" spc="-20"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percentage</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people</a:t>
            </a:r>
            <a:r>
              <a:rPr lang="en-US" sz="1200" spc="-10"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metropolitan</a:t>
            </a:r>
            <a:r>
              <a:rPr lang="en-US" sz="1200" spc="-14" dirty="0">
                <a:latin typeface="+mn-lt"/>
                <a:cs typeface="Times New Roman"/>
              </a:rPr>
              <a:t> </a:t>
            </a:r>
            <a:r>
              <a:rPr lang="en-US" sz="1200" dirty="0">
                <a:latin typeface="+mn-lt"/>
                <a:cs typeface="Times New Roman"/>
              </a:rPr>
              <a:t>communities</a:t>
            </a:r>
            <a:r>
              <a:rPr lang="en-US" sz="1200" spc="-3"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public</a:t>
            </a:r>
            <a:r>
              <a:rPr lang="en-US" sz="1200" spc="-3"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spc="-14" dirty="0">
                <a:latin typeface="+mn-lt"/>
                <a:cs typeface="Times New Roman"/>
              </a:rPr>
              <a:t>rose </a:t>
            </a: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16.6%</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26.5%</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uninsured</a:t>
            </a:r>
            <a:r>
              <a:rPr lang="en-US" sz="1200" spc="-3" dirty="0">
                <a:latin typeface="+mn-lt"/>
                <a:cs typeface="Times New Roman"/>
              </a:rPr>
              <a:t> </a:t>
            </a:r>
            <a:r>
              <a:rPr lang="en-US" sz="1200" dirty="0">
                <a:latin typeface="+mn-lt"/>
                <a:cs typeface="Times New Roman"/>
              </a:rPr>
              <a:t>people</a:t>
            </a:r>
            <a:r>
              <a:rPr lang="en-US" sz="1200" spc="-7" dirty="0">
                <a:latin typeface="+mn-lt"/>
                <a:cs typeface="Times New Roman"/>
              </a:rPr>
              <a:t> </a:t>
            </a:r>
            <a:r>
              <a:rPr lang="en-US" sz="1200" dirty="0">
                <a:latin typeface="+mn-lt"/>
                <a:cs typeface="Times New Roman"/>
              </a:rPr>
              <a:t>decreased</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25.3%</a:t>
            </a:r>
            <a:r>
              <a:rPr lang="en-US" sz="1200" spc="-3" dirty="0">
                <a:latin typeface="+mn-lt"/>
                <a:cs typeface="Times New Roman"/>
              </a:rPr>
              <a:t> </a:t>
            </a:r>
            <a:r>
              <a:rPr lang="en-US" sz="1200" spc="-17" dirty="0">
                <a:latin typeface="+mn-lt"/>
                <a:cs typeface="Times New Roman"/>
              </a:rPr>
              <a:t>to </a:t>
            </a:r>
            <a:r>
              <a:rPr lang="en-US" sz="1200" dirty="0">
                <a:latin typeface="+mn-lt"/>
                <a:cs typeface="Times New Roman"/>
              </a:rPr>
              <a:t>16.9%</a:t>
            </a:r>
            <a:r>
              <a:rPr lang="en-US" sz="1200" spc="-3"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2002</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14,</a:t>
            </a:r>
            <a:r>
              <a:rPr lang="en-US" sz="1200" spc="-3" dirty="0">
                <a:latin typeface="+mn-lt"/>
                <a:cs typeface="Times New Roman"/>
              </a:rPr>
              <a:t> </a:t>
            </a:r>
            <a:r>
              <a:rPr lang="en-US" sz="1200" spc="-7" dirty="0">
                <a:latin typeface="+mn-lt"/>
                <a:cs typeface="Times New Roman"/>
              </a:rPr>
              <a:t>bottom).</a:t>
            </a:r>
            <a:endParaRPr lang="en-US" sz="1200" dirty="0">
              <a:latin typeface="+mn-lt"/>
              <a:cs typeface="Times New Roman"/>
            </a:endParaRPr>
          </a:p>
          <a:p>
            <a:pPr marL="180109" marR="151963" indent="-171450">
              <a:buSzPct val="116666"/>
              <a:tabLst>
                <a:tab pos="164518" algn="l"/>
                <a:tab pos="164951" algn="l"/>
              </a:tabLst>
            </a:pPr>
            <a:r>
              <a:rPr lang="en-US" sz="1200" dirty="0">
                <a:latin typeface="+mn-lt"/>
                <a:cs typeface="Times New Roman"/>
              </a:rPr>
              <a:t>During</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same</a:t>
            </a:r>
            <a:r>
              <a:rPr lang="en-US" sz="1200" spc="-3" dirty="0">
                <a:latin typeface="+mn-lt"/>
                <a:cs typeface="Times New Roman"/>
              </a:rPr>
              <a:t> </a:t>
            </a:r>
            <a:r>
              <a:rPr lang="en-US" sz="1200" dirty="0">
                <a:latin typeface="+mn-lt"/>
                <a:cs typeface="Times New Roman"/>
              </a:rPr>
              <a:t>period,</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people</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nonmetropolitan</a:t>
            </a:r>
            <a:r>
              <a:rPr lang="en-US" sz="1200" spc="-3" dirty="0">
                <a:latin typeface="+mn-lt"/>
                <a:cs typeface="Times New Roman"/>
              </a:rPr>
              <a:t> </a:t>
            </a:r>
            <a:r>
              <a:rPr lang="en-US" sz="1200" dirty="0">
                <a:latin typeface="+mn-lt"/>
                <a:cs typeface="Times New Roman"/>
              </a:rPr>
              <a:t>communities</a:t>
            </a:r>
            <a:r>
              <a:rPr lang="en-US" sz="1200" spc="-3" dirty="0">
                <a:latin typeface="+mn-lt"/>
                <a:cs typeface="Times New Roman"/>
              </a:rPr>
              <a:t> </a:t>
            </a:r>
            <a:r>
              <a:rPr lang="en-US" sz="1200" spc="-14" dirty="0">
                <a:latin typeface="+mn-lt"/>
                <a:cs typeface="Times New Roman"/>
              </a:rPr>
              <a:t>with </a:t>
            </a:r>
            <a:r>
              <a:rPr lang="en-US" sz="1200" dirty="0">
                <a:latin typeface="+mn-lt"/>
                <a:cs typeface="Times New Roman"/>
              </a:rPr>
              <a:t>public</a:t>
            </a:r>
            <a:r>
              <a:rPr lang="en-US" sz="1200" spc="-7"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dirty="0">
                <a:latin typeface="+mn-lt"/>
                <a:cs typeface="Times New Roman"/>
              </a:rPr>
              <a:t>rose from</a:t>
            </a:r>
            <a:r>
              <a:rPr lang="en-US" sz="1200" spc="-3" dirty="0">
                <a:latin typeface="+mn-lt"/>
                <a:cs typeface="Times New Roman"/>
              </a:rPr>
              <a:t> </a:t>
            </a:r>
            <a:r>
              <a:rPr lang="en-US" sz="1200" dirty="0">
                <a:latin typeface="+mn-lt"/>
                <a:cs typeface="Times New Roman"/>
              </a:rPr>
              <a:t>20.2%</a:t>
            </a:r>
            <a:r>
              <a:rPr lang="en-US" sz="1200" spc="-3" dirty="0">
                <a:latin typeface="+mn-lt"/>
                <a:cs typeface="Times New Roman"/>
              </a:rPr>
              <a:t> </a:t>
            </a:r>
            <a:r>
              <a:rPr lang="en-US" sz="1200" dirty="0">
                <a:latin typeface="+mn-lt"/>
                <a:cs typeface="Times New Roman"/>
              </a:rPr>
              <a:t>to 32.4%</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the 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uninsured </a:t>
            </a:r>
            <a:r>
              <a:rPr lang="en-US" sz="1200" spc="-7" dirty="0">
                <a:latin typeface="+mn-lt"/>
                <a:cs typeface="Times New Roman"/>
              </a:rPr>
              <a:t>people </a:t>
            </a:r>
            <a:r>
              <a:rPr lang="en-US" sz="1200" dirty="0">
                <a:latin typeface="+mn-lt"/>
                <a:cs typeface="Times New Roman"/>
              </a:rPr>
              <a:t>decreased</a:t>
            </a:r>
            <a:r>
              <a:rPr lang="en-US" sz="1200" spc="-10"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26.2%</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spc="-7" dirty="0">
                <a:latin typeface="+mn-lt"/>
                <a:cs typeface="Times New Roman"/>
              </a:rPr>
              <a:t>19.3%.</a:t>
            </a:r>
            <a:endParaRPr lang="en-US" sz="1200" dirty="0">
              <a:latin typeface="+mn-lt"/>
              <a:cs typeface="Times New Roman"/>
            </a:endParaRPr>
          </a:p>
          <a:p>
            <a:pPr marL="180108" marR="3464" indent="-171450">
              <a:buSzPct val="116666"/>
              <a:tabLst>
                <a:tab pos="164085" algn="l"/>
                <a:tab pos="164518" algn="l"/>
              </a:tabLst>
            </a:pPr>
            <a:endParaRPr lang="en-US" sz="1200" dirty="0">
              <a:latin typeface="+mn-lt"/>
              <a:cs typeface="Times New Roman"/>
            </a:endParaRPr>
          </a:p>
          <a:p>
            <a:pPr marL="182880" marR="0" lvl="0" indent="-182880" algn="l" defTabSz="914400" rtl="0" eaLnBrk="1" fontAlgn="auto" latinLnBrk="0" hangingPunct="1">
              <a:buClrTx/>
              <a:buSzTx/>
              <a:tabLst/>
              <a:defRPr/>
            </a:pP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140</a:t>
            </a:fld>
            <a:endParaRPr lang="en-US"/>
          </a:p>
        </p:txBody>
      </p:sp>
    </p:spTree>
    <p:extLst>
      <p:ext uri="{BB962C8B-B14F-4D97-AF65-F5344CB8AC3E}">
        <p14:creationId xmlns:p14="http://schemas.microsoft.com/office/powerpoint/2010/main" val="281681823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2002</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visit</a:t>
            </a:r>
            <a:r>
              <a:rPr lang="en-US" sz="1200" spc="-7"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both</a:t>
            </a:r>
            <a:r>
              <a:rPr lang="en-US" sz="1200" spc="-3" dirty="0">
                <a:latin typeface="+mn-lt"/>
                <a:cs typeface="Times New Roman"/>
              </a:rPr>
              <a:t> </a:t>
            </a:r>
            <a:r>
              <a:rPr lang="en-US" sz="1200" spc="-17" dirty="0">
                <a:latin typeface="+mn-lt"/>
                <a:cs typeface="Times New Roman"/>
              </a:rPr>
              <a:t>for </a:t>
            </a:r>
            <a:r>
              <a:rPr lang="en-US" sz="1200" dirty="0">
                <a:latin typeface="+mn-lt"/>
                <a:cs typeface="Times New Roman"/>
              </a:rPr>
              <a:t>nonmetropolitan</a:t>
            </a:r>
            <a:r>
              <a:rPr lang="en-US" sz="1200" spc="-14" dirty="0">
                <a:latin typeface="+mn-lt"/>
                <a:cs typeface="Times New Roman"/>
              </a:rPr>
              <a:t> </a:t>
            </a:r>
            <a:r>
              <a:rPr lang="en-US" sz="1200" dirty="0">
                <a:latin typeface="+mn-lt"/>
                <a:cs typeface="Times New Roman"/>
              </a:rPr>
              <a:t>communities</a:t>
            </a:r>
            <a:r>
              <a:rPr lang="en-US" sz="1200" spc="-7" dirty="0">
                <a:latin typeface="+mn-lt"/>
                <a:cs typeface="Times New Roman"/>
              </a:rPr>
              <a:t> </a:t>
            </a: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49.5%</a:t>
            </a:r>
            <a:r>
              <a:rPr lang="en-US" sz="1200" spc="-7"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54.7%)</a:t>
            </a:r>
            <a:r>
              <a:rPr lang="en-US" sz="1200" spc="-7"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metropolitan</a:t>
            </a:r>
            <a:r>
              <a:rPr lang="en-US" sz="1200" spc="-7" dirty="0">
                <a:latin typeface="+mn-lt"/>
                <a:cs typeface="Times New Roman"/>
              </a:rPr>
              <a:t> </a:t>
            </a:r>
            <a:r>
              <a:rPr lang="en-US" sz="1200" dirty="0">
                <a:latin typeface="+mn-lt"/>
                <a:cs typeface="Times New Roman"/>
              </a:rPr>
              <a:t>communities</a:t>
            </a:r>
            <a:r>
              <a:rPr lang="en-US" sz="1200" spc="-3" dirty="0">
                <a:latin typeface="+mn-lt"/>
                <a:cs typeface="Times New Roman"/>
              </a:rPr>
              <a:t> </a:t>
            </a:r>
            <a:r>
              <a:rPr lang="en-US" sz="1200" spc="-7" dirty="0">
                <a:latin typeface="+mn-lt"/>
                <a:cs typeface="Times New Roman"/>
              </a:rPr>
              <a:t>(from </a:t>
            </a:r>
            <a:r>
              <a:rPr lang="en-US" sz="1200" dirty="0">
                <a:latin typeface="+mn-lt"/>
                <a:cs typeface="Times New Roman"/>
              </a:rPr>
              <a:t>49.0%</a:t>
            </a:r>
            <a:r>
              <a:rPr lang="en-US" sz="1200" spc="-14"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57.5%)</a:t>
            </a:r>
            <a:r>
              <a:rPr lang="en-US" sz="1200" spc="-3" dirty="0">
                <a:latin typeface="+mn-lt"/>
                <a:cs typeface="Times New Roman"/>
              </a:rPr>
              <a:t> </a:t>
            </a:r>
            <a:r>
              <a:rPr lang="en-US" sz="1200" dirty="0">
                <a:latin typeface="+mn-lt"/>
                <a:cs typeface="Times New Roman"/>
              </a:rPr>
              <a:t>(Figure</a:t>
            </a:r>
            <a:r>
              <a:rPr lang="en-US" sz="1200" spc="-7" dirty="0">
                <a:latin typeface="+mn-lt"/>
                <a:cs typeface="Times New Roman"/>
              </a:rPr>
              <a:t> </a:t>
            </a:r>
            <a:r>
              <a:rPr lang="en-US" sz="1200" dirty="0">
                <a:latin typeface="+mn-lt"/>
                <a:cs typeface="Times New Roman"/>
              </a:rPr>
              <a:t>15,</a:t>
            </a:r>
            <a:r>
              <a:rPr lang="en-US" sz="1200" spc="-7" dirty="0">
                <a:latin typeface="+mn-lt"/>
                <a:cs typeface="Times New Roman"/>
              </a:rPr>
              <a:t> </a:t>
            </a:r>
            <a:r>
              <a:rPr lang="en-US" sz="1200" dirty="0">
                <a:latin typeface="+mn-lt"/>
                <a:cs typeface="Times New Roman"/>
              </a:rPr>
              <a:t>top).</a:t>
            </a:r>
            <a:r>
              <a:rPr lang="en-US" sz="1200" spc="-3" dirty="0">
                <a:latin typeface="+mn-lt"/>
                <a:cs typeface="Times New Roman"/>
              </a:rPr>
              <a:t> </a:t>
            </a:r>
            <a:r>
              <a:rPr lang="en-US" sz="1200" dirty="0">
                <a:latin typeface="+mn-lt"/>
                <a:cs typeface="Times New Roman"/>
              </a:rPr>
              <a:t>However,</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improvement</a:t>
            </a:r>
            <a:r>
              <a:rPr lang="en-US" sz="1200" spc="-3" dirty="0">
                <a:latin typeface="+mn-lt"/>
                <a:cs typeface="Times New Roman"/>
              </a:rPr>
              <a:t> </a:t>
            </a:r>
            <a:r>
              <a:rPr lang="en-US" sz="1200" dirty="0">
                <a:latin typeface="+mn-lt"/>
                <a:cs typeface="Times New Roman"/>
              </a:rPr>
              <a:t>was</a:t>
            </a:r>
            <a:r>
              <a:rPr lang="en-US" sz="1200" spc="-7" dirty="0">
                <a:latin typeface="+mn-lt"/>
                <a:cs typeface="Times New Roman"/>
              </a:rPr>
              <a:t> </a:t>
            </a:r>
            <a:r>
              <a:rPr lang="en-US" sz="1200" dirty="0">
                <a:latin typeface="+mn-lt"/>
                <a:cs typeface="Times New Roman"/>
              </a:rPr>
              <a:t>faster</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spc="-7" dirty="0">
                <a:latin typeface="+mn-lt"/>
                <a:cs typeface="Times New Roman"/>
              </a:rPr>
              <a:t>children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metropolitan</a:t>
            </a:r>
            <a:r>
              <a:rPr lang="en-US" sz="1200" spc="-7" dirty="0">
                <a:latin typeface="+mn-lt"/>
                <a:cs typeface="Times New Roman"/>
              </a:rPr>
              <a:t> </a:t>
            </a:r>
            <a:r>
              <a:rPr lang="en-US" sz="1200" dirty="0">
                <a:latin typeface="+mn-lt"/>
                <a:cs typeface="Times New Roman"/>
              </a:rPr>
              <a:t>locations,</a:t>
            </a:r>
            <a:r>
              <a:rPr lang="en-US" sz="1200" spc="-3" dirty="0">
                <a:latin typeface="+mn-lt"/>
                <a:cs typeface="Times New Roman"/>
              </a:rPr>
              <a:t> </a:t>
            </a:r>
            <a:r>
              <a:rPr lang="en-US" sz="1200" dirty="0">
                <a:latin typeface="+mn-lt"/>
                <a:cs typeface="Times New Roman"/>
              </a:rPr>
              <a:t>widening</a:t>
            </a:r>
            <a:r>
              <a:rPr lang="en-US" sz="1200" spc="-7" dirty="0">
                <a:latin typeface="+mn-lt"/>
                <a:cs typeface="Times New Roman"/>
              </a:rPr>
              <a:t>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disparity</a:t>
            </a:r>
            <a:r>
              <a:rPr lang="en-US" sz="1200" spc="-7"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these</a:t>
            </a:r>
            <a:r>
              <a:rPr lang="en-US" sz="1200" spc="-7" dirty="0">
                <a:latin typeface="+mn-lt"/>
                <a:cs typeface="Times New Roman"/>
              </a:rPr>
              <a:t> groups.</a:t>
            </a:r>
            <a:endParaRPr lang="en-US" sz="1200" dirty="0">
              <a:latin typeface="+mn-lt"/>
              <a:cs typeface="Times New Roman"/>
            </a:endParaRPr>
          </a:p>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cs typeface="Times New Roman"/>
              </a:rPr>
              <a:t>During</a:t>
            </a:r>
            <a:r>
              <a:rPr lang="en-US" sz="1200" spc="-14" dirty="0">
                <a:latin typeface="+mn-lt"/>
                <a:cs typeface="Times New Roman"/>
              </a:rPr>
              <a:t> </a:t>
            </a:r>
            <a:r>
              <a:rPr lang="en-US" sz="1200" dirty="0">
                <a:latin typeface="+mn-lt"/>
                <a:cs typeface="Times New Roman"/>
              </a:rPr>
              <a:t>this</a:t>
            </a:r>
            <a:r>
              <a:rPr lang="en-US" sz="1200" spc="-7" dirty="0">
                <a:latin typeface="+mn-lt"/>
                <a:cs typeface="Times New Roman"/>
              </a:rPr>
              <a:t> </a:t>
            </a:r>
            <a:r>
              <a:rPr lang="en-US" sz="1200" dirty="0">
                <a:latin typeface="+mn-lt"/>
                <a:cs typeface="Times New Roman"/>
              </a:rPr>
              <a:t>period,</a:t>
            </a:r>
            <a:r>
              <a:rPr lang="en-US" sz="1200" spc="-7" dirty="0">
                <a:latin typeface="+mn-lt"/>
                <a:cs typeface="Times New Roman"/>
              </a:rPr>
              <a:t> </a:t>
            </a:r>
            <a:r>
              <a:rPr lang="en-US" sz="1200" dirty="0">
                <a:latin typeface="+mn-lt"/>
                <a:cs typeface="Times New Roman"/>
              </a:rPr>
              <a:t>disparities</a:t>
            </a:r>
            <a:r>
              <a:rPr lang="en-US" sz="1200" spc="-3" dirty="0">
                <a:latin typeface="+mn-lt"/>
                <a:cs typeface="Times New Roman"/>
              </a:rPr>
              <a:t> </a:t>
            </a:r>
            <a:r>
              <a:rPr lang="en-US" sz="1200" dirty="0">
                <a:latin typeface="+mn-lt"/>
                <a:cs typeface="Times New Roman"/>
              </a:rPr>
              <a:t>between</a:t>
            </a:r>
            <a:r>
              <a:rPr lang="en-US" sz="1200" spc="-7" dirty="0">
                <a:latin typeface="+mn-lt"/>
                <a:cs typeface="Times New Roman"/>
              </a:rPr>
              <a:t> </a:t>
            </a:r>
            <a:r>
              <a:rPr lang="en-US" sz="1200" dirty="0">
                <a:latin typeface="+mn-lt"/>
                <a:cs typeface="Times New Roman"/>
              </a:rPr>
              <a:t>adults</a:t>
            </a:r>
            <a:r>
              <a:rPr lang="en-US" sz="1200" spc="-3" dirty="0">
                <a:latin typeface="+mn-lt"/>
                <a:cs typeface="Times New Roman"/>
              </a:rPr>
              <a:t>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metropolitan</a:t>
            </a:r>
            <a:r>
              <a:rPr lang="en-US" sz="1200" spc="-1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nonmetropolitan </a:t>
            </a:r>
            <a:r>
              <a:rPr lang="en-US" sz="1200" dirty="0">
                <a:latin typeface="+mn-lt"/>
                <a:cs typeface="Times New Roman"/>
              </a:rPr>
              <a:t>communities</a:t>
            </a:r>
            <a:r>
              <a:rPr lang="en-US" sz="1200" spc="-14" dirty="0">
                <a:latin typeface="+mn-lt"/>
                <a:cs typeface="Times New Roman"/>
              </a:rPr>
              <a:t> </a:t>
            </a:r>
            <a:r>
              <a:rPr lang="en-US" sz="1200" dirty="0">
                <a:latin typeface="+mn-lt"/>
                <a:cs typeface="Times New Roman"/>
              </a:rPr>
              <a:t>narrowed</a:t>
            </a:r>
            <a:r>
              <a:rPr lang="en-US" sz="1200" spc="-7"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15,</a:t>
            </a:r>
            <a:r>
              <a:rPr lang="en-US" sz="1200" spc="-7" dirty="0">
                <a:latin typeface="+mn-lt"/>
                <a:cs typeface="Times New Roman"/>
              </a:rPr>
              <a:t> </a:t>
            </a:r>
            <a:r>
              <a:rPr lang="en-US" sz="1200" dirty="0">
                <a:latin typeface="+mn-lt"/>
                <a:cs typeface="Times New Roman"/>
              </a:rPr>
              <a:t>bottom).</a:t>
            </a:r>
            <a:r>
              <a:rPr lang="en-US" sz="1200" spc="-3"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adults</a:t>
            </a:r>
            <a:r>
              <a:rPr lang="en-US" sz="1200" spc="-3" dirty="0">
                <a:latin typeface="+mn-lt"/>
                <a:cs typeface="Times New Roman"/>
              </a:rPr>
              <a:t> </a:t>
            </a:r>
            <a:r>
              <a:rPr lang="en-US" sz="1200" dirty="0">
                <a:latin typeface="+mn-lt"/>
                <a:cs typeface="Times New Roman"/>
              </a:rPr>
              <a:t>with</a:t>
            </a:r>
            <a:r>
              <a:rPr lang="en-US" sz="1200" spc="-10" dirty="0">
                <a:latin typeface="+mn-lt"/>
                <a:cs typeface="Times New Roman"/>
              </a:rPr>
              <a:t>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spc="-7" dirty="0">
                <a:latin typeface="+mn-lt"/>
                <a:cs typeface="Times New Roman"/>
              </a:rPr>
              <a:t>visit </a:t>
            </a:r>
            <a:r>
              <a:rPr lang="en-US" sz="1200" dirty="0">
                <a:latin typeface="+mn-lt"/>
                <a:cs typeface="Times New Roman"/>
              </a:rPr>
              <a:t>increased</a:t>
            </a:r>
            <a:r>
              <a:rPr lang="en-US" sz="1200" spc="-14"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38.4%</a:t>
            </a:r>
            <a:r>
              <a:rPr lang="en-US" sz="1200" spc="-3"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41.6%</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nonmetropolitan</a:t>
            </a:r>
            <a:r>
              <a:rPr lang="en-US" sz="1200" spc="-3" dirty="0">
                <a:latin typeface="+mn-lt"/>
                <a:cs typeface="Times New Roman"/>
              </a:rPr>
              <a:t> </a:t>
            </a:r>
            <a:r>
              <a:rPr lang="en-US" sz="1200" dirty="0">
                <a:latin typeface="+mn-lt"/>
                <a:cs typeface="Times New Roman"/>
              </a:rPr>
              <a:t>communities,</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small</a:t>
            </a:r>
            <a:r>
              <a:rPr lang="en-US" sz="1200" spc="-7" dirty="0">
                <a:latin typeface="+mn-lt"/>
                <a:cs typeface="Times New Roman"/>
              </a:rPr>
              <a:t> </a:t>
            </a:r>
            <a:r>
              <a:rPr lang="en-US" sz="1200" dirty="0">
                <a:latin typeface="+mn-lt"/>
                <a:cs typeface="Times New Roman"/>
              </a:rPr>
              <a:t>but</a:t>
            </a:r>
            <a:r>
              <a:rPr lang="en-US" sz="1200" spc="-3" dirty="0">
                <a:latin typeface="+mn-lt"/>
                <a:cs typeface="Times New Roman"/>
              </a:rPr>
              <a:t> </a:t>
            </a:r>
            <a:r>
              <a:rPr lang="en-US" sz="1200" spc="-7" dirty="0">
                <a:latin typeface="+mn-lt"/>
                <a:cs typeface="Times New Roman"/>
              </a:rPr>
              <a:t>significant </a:t>
            </a:r>
            <a:r>
              <a:rPr lang="en-US" sz="1200" dirty="0">
                <a:latin typeface="+mn-lt"/>
                <a:cs typeface="Times New Roman"/>
              </a:rPr>
              <a:t>increase,</a:t>
            </a:r>
            <a:r>
              <a:rPr lang="en-US" sz="1200" spc="-14" dirty="0">
                <a:latin typeface="+mn-lt"/>
                <a:cs typeface="Times New Roman"/>
              </a:rPr>
              <a:t> </a:t>
            </a:r>
            <a:r>
              <a:rPr lang="en-US" sz="1200" dirty="0">
                <a:latin typeface="+mn-lt"/>
                <a:cs typeface="Times New Roman"/>
              </a:rPr>
              <a:t>while</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change</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adults</a:t>
            </a:r>
            <a:r>
              <a:rPr lang="en-US" sz="1200" spc="-3" dirty="0">
                <a:latin typeface="+mn-lt"/>
                <a:cs typeface="Times New Roman"/>
              </a:rPr>
              <a:t> </a:t>
            </a:r>
            <a:r>
              <a:rPr lang="en-US" sz="1200" dirty="0">
                <a:latin typeface="+mn-lt"/>
                <a:cs typeface="Times New Roman"/>
              </a:rPr>
              <a:t>with</a:t>
            </a:r>
            <a:r>
              <a:rPr lang="en-US" sz="1200" spc="-14"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visit</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spc="-7" dirty="0">
                <a:latin typeface="+mn-lt"/>
                <a:cs typeface="Times New Roman"/>
              </a:rPr>
              <a:t>metropolitan </a:t>
            </a:r>
            <a:r>
              <a:rPr lang="en-US" sz="1200" dirty="0">
                <a:latin typeface="+mn-lt"/>
                <a:cs typeface="Times New Roman"/>
              </a:rPr>
              <a:t>communities</a:t>
            </a:r>
            <a:r>
              <a:rPr lang="en-US" sz="1200" spc="-14" dirty="0">
                <a:latin typeface="+mn-lt"/>
                <a:cs typeface="Times New Roman"/>
              </a:rPr>
              <a:t> </a:t>
            </a:r>
            <a:r>
              <a:rPr lang="en-US" sz="1200" dirty="0">
                <a:latin typeface="+mn-lt"/>
                <a:cs typeface="Times New Roman"/>
              </a:rPr>
              <a:t>was</a:t>
            </a:r>
            <a:r>
              <a:rPr lang="en-US" sz="1200" spc="-7" dirty="0">
                <a:latin typeface="+mn-lt"/>
                <a:cs typeface="Times New Roman"/>
              </a:rPr>
              <a:t> </a:t>
            </a:r>
            <a:r>
              <a:rPr lang="en-US" sz="1200" dirty="0">
                <a:latin typeface="+mn-lt"/>
                <a:cs typeface="Times New Roman"/>
              </a:rPr>
              <a:t>not</a:t>
            </a:r>
            <a:r>
              <a:rPr lang="en-US" sz="1200" spc="-7" dirty="0">
                <a:latin typeface="+mn-lt"/>
                <a:cs typeface="Times New Roman"/>
              </a:rPr>
              <a:t> </a:t>
            </a:r>
            <a:r>
              <a:rPr lang="en-US" sz="1200" dirty="0">
                <a:latin typeface="+mn-lt"/>
                <a:cs typeface="Times New Roman"/>
              </a:rPr>
              <a:t>statistically</a:t>
            </a:r>
            <a:r>
              <a:rPr lang="en-US" sz="1200" spc="-7" dirty="0">
                <a:latin typeface="+mn-lt"/>
                <a:cs typeface="Times New Roman"/>
              </a:rPr>
              <a:t> significant.</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141</a:t>
            </a:fld>
            <a:endParaRPr lang="en-US"/>
          </a:p>
        </p:txBody>
      </p:sp>
    </p:spTree>
    <p:extLst>
      <p:ext uri="{BB962C8B-B14F-4D97-AF65-F5344CB8AC3E}">
        <p14:creationId xmlns:p14="http://schemas.microsoft.com/office/powerpoint/2010/main" val="32085115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cs typeface="Times New Roman"/>
              </a:rPr>
              <a:t>Viewed</a:t>
            </a:r>
            <a:r>
              <a:rPr lang="en-US" sz="1200" spc="-7" dirty="0">
                <a:latin typeface="+mn-lt"/>
                <a:cs typeface="Times New Roman"/>
              </a:rPr>
              <a:t> </a:t>
            </a:r>
            <a:r>
              <a:rPr lang="en-US" sz="1200" dirty="0">
                <a:latin typeface="+mn-lt"/>
                <a:cs typeface="Times New Roman"/>
              </a:rPr>
              <a:t>together,</a:t>
            </a:r>
            <a:r>
              <a:rPr lang="en-US" sz="1200" spc="-3" dirty="0">
                <a:latin typeface="+mn-lt"/>
                <a:cs typeface="Times New Roman"/>
              </a:rPr>
              <a:t> </a:t>
            </a:r>
            <a:r>
              <a:rPr lang="en-US" sz="1200" dirty="0">
                <a:latin typeface="+mn-lt"/>
                <a:cs typeface="Times New Roman"/>
              </a:rPr>
              <a:t>Figures</a:t>
            </a:r>
            <a:r>
              <a:rPr lang="en-US" sz="1200" spc="-7" dirty="0">
                <a:latin typeface="+mn-lt"/>
                <a:cs typeface="Times New Roman"/>
              </a:rPr>
              <a:t> </a:t>
            </a:r>
            <a:r>
              <a:rPr lang="en-US" sz="1200" dirty="0">
                <a:latin typeface="+mn-lt"/>
                <a:cs typeface="Times New Roman"/>
              </a:rPr>
              <a:t>14</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15</a:t>
            </a:r>
            <a:r>
              <a:rPr lang="en-US" sz="1200" spc="-3" dirty="0">
                <a:latin typeface="+mn-lt"/>
                <a:cs typeface="Times New Roman"/>
              </a:rPr>
              <a:t> </a:t>
            </a:r>
            <a:r>
              <a:rPr lang="en-US" sz="1200" dirty="0">
                <a:latin typeface="+mn-lt"/>
                <a:cs typeface="Times New Roman"/>
              </a:rPr>
              <a:t>suggest</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potential</a:t>
            </a:r>
            <a:r>
              <a:rPr lang="en-US" sz="1200" spc="-3" dirty="0">
                <a:latin typeface="+mn-lt"/>
                <a:cs typeface="Times New Roman"/>
              </a:rPr>
              <a:t> </a:t>
            </a:r>
            <a:r>
              <a:rPr lang="en-US" sz="1200" dirty="0">
                <a:latin typeface="+mn-lt"/>
                <a:cs typeface="Times New Roman"/>
              </a:rPr>
              <a:t>correlation</a:t>
            </a:r>
            <a:r>
              <a:rPr lang="en-US" sz="1200" spc="-3"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rise</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spc="-7" dirty="0">
                <a:latin typeface="+mn-lt"/>
                <a:cs typeface="Times New Roman"/>
              </a:rPr>
              <a:t>private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dirty="0">
                <a:latin typeface="+mn-lt"/>
                <a:cs typeface="Times New Roman"/>
              </a:rPr>
              <a:t>coverage</a:t>
            </a:r>
            <a:r>
              <a:rPr lang="en-US" sz="1200" spc="-3" dirty="0">
                <a:latin typeface="+mn-lt"/>
                <a:cs typeface="Times New Roman"/>
              </a:rPr>
              <a:t> </a:t>
            </a:r>
            <a:r>
              <a:rPr lang="en-US" sz="1200" dirty="0">
                <a:latin typeface="+mn-lt"/>
                <a:cs typeface="Times New Roman"/>
              </a:rPr>
              <a:t>after</a:t>
            </a:r>
            <a:r>
              <a:rPr lang="en-US" sz="1200" spc="-3" dirty="0">
                <a:latin typeface="+mn-lt"/>
                <a:cs typeface="Times New Roman"/>
              </a:rPr>
              <a:t> </a:t>
            </a:r>
            <a:r>
              <a:rPr lang="en-US" sz="1200" dirty="0">
                <a:latin typeface="+mn-lt"/>
                <a:cs typeface="Times New Roman"/>
              </a:rPr>
              <a:t>2016</a:t>
            </a:r>
            <a:r>
              <a:rPr lang="en-US" sz="1200" spc="-3"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an</a:t>
            </a:r>
            <a:r>
              <a:rPr lang="en-US" sz="1200" spc="-3"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adults</a:t>
            </a:r>
            <a:r>
              <a:rPr lang="en-US" sz="1200" spc="-3" dirty="0">
                <a:latin typeface="+mn-lt"/>
                <a:cs typeface="Times New Roman"/>
              </a:rPr>
              <a:t> </a:t>
            </a:r>
            <a:r>
              <a:rPr lang="en-US" sz="1200" dirty="0">
                <a:latin typeface="+mn-lt"/>
                <a:cs typeface="Times New Roman"/>
              </a:rPr>
              <a:t>who</a:t>
            </a:r>
            <a:r>
              <a:rPr lang="en-US" sz="1200" spc="-3" dirty="0">
                <a:latin typeface="+mn-lt"/>
                <a:cs typeface="Times New Roman"/>
              </a:rPr>
              <a:t> </a:t>
            </a:r>
            <a:r>
              <a:rPr lang="en-US" sz="1200" dirty="0">
                <a:latin typeface="+mn-lt"/>
                <a:cs typeface="Times New Roman"/>
              </a:rPr>
              <a:t>had</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spc="-7" dirty="0">
                <a:latin typeface="+mn-lt"/>
                <a:cs typeface="Times New Roman"/>
              </a:rPr>
              <a:t>visit </a:t>
            </a:r>
            <a:r>
              <a:rPr lang="en-US" sz="1200" dirty="0">
                <a:latin typeface="+mn-lt"/>
                <a:cs typeface="Times New Roman"/>
              </a:rPr>
              <a:t>during</a:t>
            </a:r>
            <a:r>
              <a:rPr lang="en-US" sz="1200" spc="-14"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year</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same</a:t>
            </a:r>
            <a:r>
              <a:rPr lang="en-US" sz="1200" spc="-3"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They</a:t>
            </a:r>
            <a:r>
              <a:rPr lang="en-US" sz="1200" spc="-7" dirty="0">
                <a:latin typeface="+mn-lt"/>
                <a:cs typeface="Times New Roman"/>
              </a:rPr>
              <a:t> </a:t>
            </a:r>
            <a:r>
              <a:rPr lang="en-US" sz="1200" dirty="0">
                <a:latin typeface="+mn-lt"/>
                <a:cs typeface="Times New Roman"/>
              </a:rPr>
              <a:t>also</a:t>
            </a:r>
            <a:r>
              <a:rPr lang="en-US" sz="1200" spc="-3" dirty="0">
                <a:latin typeface="+mn-lt"/>
                <a:cs typeface="Times New Roman"/>
              </a:rPr>
              <a:t> </a:t>
            </a:r>
            <a:r>
              <a:rPr lang="en-US" sz="1200" dirty="0">
                <a:latin typeface="+mn-lt"/>
                <a:cs typeface="Times New Roman"/>
              </a:rPr>
              <a:t>provide</a:t>
            </a:r>
            <a:r>
              <a:rPr lang="en-US" sz="1200" spc="-3" dirty="0">
                <a:latin typeface="+mn-lt"/>
                <a:cs typeface="Times New Roman"/>
              </a:rPr>
              <a:t> </a:t>
            </a:r>
            <a:r>
              <a:rPr lang="en-US" sz="1200" dirty="0">
                <a:latin typeface="+mn-lt"/>
                <a:cs typeface="Times New Roman"/>
              </a:rPr>
              <a:t>an</a:t>
            </a:r>
            <a:r>
              <a:rPr lang="en-US" sz="1200" spc="-3" dirty="0">
                <a:latin typeface="+mn-lt"/>
                <a:cs typeface="Times New Roman"/>
              </a:rPr>
              <a:t> </a:t>
            </a:r>
            <a:r>
              <a:rPr lang="en-US" sz="1200" dirty="0">
                <a:latin typeface="+mn-lt"/>
                <a:cs typeface="Times New Roman"/>
              </a:rPr>
              <a:t>indication</a:t>
            </a:r>
            <a:r>
              <a:rPr lang="en-US" sz="1200" spc="-10"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spc="-7" dirty="0">
                <a:latin typeface="+mn-lt"/>
                <a:cs typeface="Times New Roman"/>
              </a:rPr>
              <a:t>coverage </a:t>
            </a:r>
            <a:r>
              <a:rPr lang="en-US" sz="1200" dirty="0">
                <a:latin typeface="+mn-lt"/>
                <a:cs typeface="Times New Roman"/>
              </a:rPr>
              <a:t>is</a:t>
            </a:r>
            <a:r>
              <a:rPr lang="en-US" sz="1200" spc="-14" dirty="0">
                <a:latin typeface="+mn-lt"/>
                <a:cs typeface="Times New Roman"/>
              </a:rPr>
              <a:t> </a:t>
            </a:r>
            <a:r>
              <a:rPr lang="en-US" sz="1200" dirty="0">
                <a:latin typeface="+mn-lt"/>
                <a:cs typeface="Times New Roman"/>
              </a:rPr>
              <a:t>insufficient</a:t>
            </a:r>
            <a:r>
              <a:rPr lang="en-US" sz="1200" spc="-7"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address</a:t>
            </a:r>
            <a:r>
              <a:rPr lang="en-US" sz="1200" spc="-10" dirty="0">
                <a:latin typeface="+mn-lt"/>
                <a:cs typeface="Times New Roman"/>
              </a:rPr>
              <a:t> </a:t>
            </a:r>
            <a:r>
              <a:rPr lang="en-US" sz="1200" dirty="0">
                <a:latin typeface="+mn-lt"/>
                <a:cs typeface="Times New Roman"/>
              </a:rPr>
              <a:t>disparities</a:t>
            </a:r>
            <a:r>
              <a:rPr lang="en-US" sz="1200" spc="-7"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people</a:t>
            </a:r>
            <a:r>
              <a:rPr lang="en-US" sz="1200" spc="-7" dirty="0">
                <a:latin typeface="+mn-lt"/>
                <a:cs typeface="Times New Roman"/>
              </a:rPr>
              <a:t>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metropolitan</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nonmetropolitan </a:t>
            </a:r>
            <a:r>
              <a:rPr lang="en-US" sz="1200" dirty="0">
                <a:latin typeface="+mn-lt"/>
                <a:cs typeface="Times New Roman"/>
              </a:rPr>
              <a:t>communities.</a:t>
            </a:r>
            <a:r>
              <a:rPr lang="en-US" sz="1200" spc="-14" dirty="0">
                <a:latin typeface="+mn-lt"/>
                <a:cs typeface="Times New Roman"/>
              </a:rPr>
              <a:t> </a:t>
            </a:r>
          </a:p>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cs typeface="Times New Roman"/>
              </a:rPr>
              <a:t>While</a:t>
            </a:r>
            <a:r>
              <a:rPr lang="en-US" sz="1200" spc="-3" dirty="0">
                <a:latin typeface="+mn-lt"/>
                <a:cs typeface="Times New Roman"/>
              </a:rPr>
              <a:t> </a:t>
            </a:r>
            <a:r>
              <a:rPr lang="en-US" sz="1200" dirty="0">
                <a:latin typeface="+mn-lt"/>
                <a:cs typeface="Times New Roman"/>
              </a:rPr>
              <a:t>measures</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show</a:t>
            </a:r>
            <a:r>
              <a:rPr lang="en-US" sz="1200" spc="-7" dirty="0">
                <a:latin typeface="+mn-lt"/>
                <a:cs typeface="Times New Roman"/>
              </a:rPr>
              <a:t> </a:t>
            </a:r>
            <a:r>
              <a:rPr lang="en-US" sz="1200" dirty="0">
                <a:latin typeface="+mn-lt"/>
                <a:cs typeface="Times New Roman"/>
              </a:rPr>
              <a:t>an</a:t>
            </a:r>
            <a:r>
              <a:rPr lang="en-US" sz="1200" spc="-7" dirty="0">
                <a:latin typeface="+mn-lt"/>
                <a:cs typeface="Times New Roman"/>
              </a:rPr>
              <a:t> </a:t>
            </a:r>
            <a:r>
              <a:rPr lang="en-US" sz="1200" dirty="0">
                <a:latin typeface="+mn-lt"/>
                <a:cs typeface="Times New Roman"/>
              </a:rPr>
              <a:t>overall</a:t>
            </a:r>
            <a:r>
              <a:rPr lang="en-US" sz="1200" spc="-3" dirty="0">
                <a:latin typeface="+mn-lt"/>
                <a:cs typeface="Times New Roman"/>
              </a:rPr>
              <a:t> </a:t>
            </a:r>
            <a:r>
              <a:rPr lang="en-US" sz="1200" dirty="0">
                <a:latin typeface="+mn-lt"/>
                <a:cs typeface="Times New Roman"/>
              </a:rPr>
              <a:t>rise</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spc="-14" dirty="0">
                <a:latin typeface="+mn-lt"/>
                <a:cs typeface="Times New Roman"/>
              </a:rPr>
              <a:t>both </a:t>
            </a:r>
            <a:r>
              <a:rPr lang="en-US" sz="1200" dirty="0">
                <a:latin typeface="+mn-lt"/>
                <a:cs typeface="Times New Roman"/>
              </a:rPr>
              <a:t>metropolitan</a:t>
            </a:r>
            <a:r>
              <a:rPr lang="en-US" sz="1200" spc="-2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nonmetropolitan</a:t>
            </a:r>
            <a:r>
              <a:rPr lang="en-US" sz="1200" spc="-3" dirty="0">
                <a:latin typeface="+mn-lt"/>
                <a:cs typeface="Times New Roman"/>
              </a:rPr>
              <a:t> </a:t>
            </a:r>
            <a:r>
              <a:rPr lang="en-US" sz="1200" dirty="0">
                <a:latin typeface="+mn-lt"/>
                <a:cs typeface="Times New Roman"/>
              </a:rPr>
              <a:t>locations,</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faster</a:t>
            </a:r>
            <a:r>
              <a:rPr lang="en-US" sz="1200" spc="-7" dirty="0">
                <a:latin typeface="+mn-lt"/>
                <a:cs typeface="Times New Roman"/>
              </a:rPr>
              <a:t> </a:t>
            </a:r>
            <a:r>
              <a:rPr lang="en-US" sz="1200" dirty="0">
                <a:latin typeface="+mn-lt"/>
                <a:cs typeface="Times New Roman"/>
              </a:rPr>
              <a:t>rise</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metropolitan</a:t>
            </a:r>
            <a:r>
              <a:rPr lang="en-US" sz="1200" spc="-3" dirty="0">
                <a:latin typeface="+mn-lt"/>
                <a:cs typeface="Times New Roman"/>
              </a:rPr>
              <a:t> </a:t>
            </a:r>
            <a:r>
              <a:rPr lang="en-US" sz="1200" spc="-7" dirty="0">
                <a:latin typeface="+mn-lt"/>
                <a:cs typeface="Times New Roman"/>
              </a:rPr>
              <a:t>areas</a:t>
            </a:r>
            <a:r>
              <a:rPr lang="en-US" sz="1200" spc="341" dirty="0">
                <a:latin typeface="+mn-lt"/>
                <a:cs typeface="Times New Roman"/>
              </a:rPr>
              <a:t> </a:t>
            </a:r>
            <a:r>
              <a:rPr lang="en-US" sz="1200" dirty="0">
                <a:latin typeface="+mn-lt"/>
                <a:cs typeface="Times New Roman"/>
              </a:rPr>
              <a:t>suggests</a:t>
            </a:r>
            <a:r>
              <a:rPr lang="en-US" sz="1200" spc="-17" dirty="0">
                <a:latin typeface="+mn-lt"/>
                <a:cs typeface="Times New Roman"/>
              </a:rPr>
              <a:t> </a:t>
            </a:r>
            <a:r>
              <a:rPr lang="en-US" sz="1200" dirty="0">
                <a:latin typeface="+mn-lt"/>
                <a:cs typeface="Times New Roman"/>
              </a:rPr>
              <a:t>those</a:t>
            </a:r>
            <a:r>
              <a:rPr lang="en-US" sz="1200" spc="-3" dirty="0">
                <a:latin typeface="+mn-lt"/>
                <a:cs typeface="Times New Roman"/>
              </a:rPr>
              <a:t> </a:t>
            </a:r>
            <a:r>
              <a:rPr lang="en-US" sz="1200" dirty="0">
                <a:latin typeface="+mn-lt"/>
                <a:cs typeface="Times New Roman"/>
              </a:rPr>
              <a:t>who</a:t>
            </a:r>
            <a:r>
              <a:rPr lang="en-US" sz="1200" spc="-3" dirty="0">
                <a:latin typeface="+mn-lt"/>
                <a:cs typeface="Times New Roman"/>
              </a:rPr>
              <a:t> </a:t>
            </a:r>
            <a:r>
              <a:rPr lang="en-US" sz="1200" dirty="0">
                <a:latin typeface="+mn-lt"/>
                <a:cs typeface="Times New Roman"/>
              </a:rPr>
              <a:t>live</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nonmetropolitan</a:t>
            </a:r>
            <a:r>
              <a:rPr lang="en-US" sz="1200" spc="-3" dirty="0">
                <a:latin typeface="+mn-lt"/>
                <a:cs typeface="Times New Roman"/>
              </a:rPr>
              <a:t> </a:t>
            </a:r>
            <a:r>
              <a:rPr lang="en-US" sz="1200" dirty="0">
                <a:latin typeface="+mn-lt"/>
                <a:cs typeface="Times New Roman"/>
              </a:rPr>
              <a:t>communities</a:t>
            </a:r>
            <a:r>
              <a:rPr lang="en-US" sz="1200" spc="-3" dirty="0">
                <a:latin typeface="+mn-lt"/>
                <a:cs typeface="Times New Roman"/>
              </a:rPr>
              <a:t> </a:t>
            </a:r>
            <a:r>
              <a:rPr lang="en-US" sz="1200" dirty="0">
                <a:latin typeface="+mn-lt"/>
                <a:cs typeface="Times New Roman"/>
              </a:rPr>
              <a:t>may</a:t>
            </a:r>
            <a:r>
              <a:rPr lang="en-US" sz="1200" spc="-14" dirty="0">
                <a:latin typeface="+mn-lt"/>
                <a:cs typeface="Times New Roman"/>
              </a:rPr>
              <a:t> </a:t>
            </a:r>
            <a:r>
              <a:rPr lang="en-US" sz="1200" dirty="0">
                <a:latin typeface="+mn-lt"/>
                <a:cs typeface="Times New Roman"/>
              </a:rPr>
              <a:t>face</a:t>
            </a:r>
            <a:r>
              <a:rPr lang="en-US" sz="1200" spc="-3" dirty="0">
                <a:latin typeface="+mn-lt"/>
                <a:cs typeface="Times New Roman"/>
              </a:rPr>
              <a:t> </a:t>
            </a:r>
            <a:r>
              <a:rPr lang="en-US" sz="1200" dirty="0">
                <a:latin typeface="+mn-lt"/>
                <a:cs typeface="Times New Roman"/>
              </a:rPr>
              <a:t>barriers</a:t>
            </a:r>
            <a:r>
              <a:rPr lang="en-US" sz="1200" spc="-7" dirty="0">
                <a:latin typeface="+mn-lt"/>
                <a:cs typeface="Times New Roman"/>
              </a:rPr>
              <a:t> </a:t>
            </a:r>
            <a:r>
              <a:rPr lang="en-US" sz="1200" dirty="0">
                <a:latin typeface="+mn-lt"/>
                <a:cs typeface="Times New Roman"/>
              </a:rPr>
              <a:t>unrelated</a:t>
            </a:r>
            <a:r>
              <a:rPr lang="en-US" sz="1200" spc="-3" dirty="0">
                <a:latin typeface="+mn-lt"/>
                <a:cs typeface="Times New Roman"/>
              </a:rPr>
              <a:t> </a:t>
            </a:r>
            <a:r>
              <a:rPr lang="en-US" sz="1200" spc="-17" dirty="0">
                <a:latin typeface="+mn-lt"/>
                <a:cs typeface="Times New Roman"/>
              </a:rPr>
              <a:t>to</a:t>
            </a:r>
            <a:r>
              <a:rPr lang="en-US" sz="1200" spc="341"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dirty="0">
                <a:latin typeface="+mn-lt"/>
                <a:cs typeface="Times New Roman"/>
              </a:rPr>
              <a:t>(e.g.,</a:t>
            </a:r>
            <a:r>
              <a:rPr lang="en-US" sz="1200" spc="-3" dirty="0">
                <a:latin typeface="+mn-lt"/>
                <a:cs typeface="Times New Roman"/>
              </a:rPr>
              <a:t> </a:t>
            </a:r>
            <a:r>
              <a:rPr lang="en-US" sz="1200" dirty="0">
                <a:latin typeface="+mn-lt"/>
                <a:cs typeface="Times New Roman"/>
              </a:rPr>
              <a:t>lack</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7" dirty="0">
                <a:latin typeface="+mn-lt"/>
                <a:cs typeface="Times New Roman"/>
              </a:rPr>
              <a:t>transportation).</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142</a:t>
            </a:fld>
            <a:endParaRPr lang="en-US"/>
          </a:p>
        </p:txBody>
      </p:sp>
    </p:spTree>
    <p:extLst>
      <p:ext uri="{BB962C8B-B14F-4D97-AF65-F5344CB8AC3E}">
        <p14:creationId xmlns:p14="http://schemas.microsoft.com/office/powerpoint/2010/main" val="325329722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57600"/>
            <a:ext cx="6400800" cy="4953000"/>
          </a:xfrm>
        </p:spPr>
        <p:txBody>
          <a:bodyPr/>
          <a:lstStyle/>
          <a:p>
            <a:pPr marL="0" indent="0" algn="just">
              <a:buNone/>
            </a:pPr>
            <a:r>
              <a:rPr lang="en-US" sz="1200" b="1" dirty="0">
                <a:latin typeface="+mn-lt"/>
                <a:cs typeface="Arial"/>
              </a:rPr>
              <a:t>Limited</a:t>
            </a:r>
            <a:r>
              <a:rPr lang="en-US" sz="1200" b="1" spc="-10" dirty="0">
                <a:latin typeface="+mn-lt"/>
                <a:cs typeface="Arial"/>
              </a:rPr>
              <a:t> </a:t>
            </a:r>
            <a:r>
              <a:rPr lang="en-US" sz="1200" b="1" dirty="0">
                <a:latin typeface="+mn-lt"/>
                <a:cs typeface="Arial"/>
              </a:rPr>
              <a:t>Data</a:t>
            </a:r>
            <a:r>
              <a:rPr lang="en-US" sz="1200" b="1" spc="-10" dirty="0">
                <a:latin typeface="+mn-lt"/>
                <a:cs typeface="Arial"/>
              </a:rPr>
              <a:t> </a:t>
            </a:r>
            <a:r>
              <a:rPr lang="en-US" sz="1200" b="1" dirty="0">
                <a:latin typeface="+mn-lt"/>
                <a:cs typeface="Arial"/>
              </a:rPr>
              <a:t>for</a:t>
            </a:r>
            <a:r>
              <a:rPr lang="en-US" sz="1200" b="1" spc="-14" dirty="0">
                <a:latin typeface="+mn-lt"/>
                <a:cs typeface="Arial"/>
              </a:rPr>
              <a:t> </a:t>
            </a:r>
            <a:r>
              <a:rPr lang="en-US" sz="1200" b="1" dirty="0">
                <a:latin typeface="+mn-lt"/>
                <a:cs typeface="Arial"/>
              </a:rPr>
              <a:t>Oral</a:t>
            </a:r>
            <a:r>
              <a:rPr lang="en-US" sz="1200" b="1" spc="-17" dirty="0">
                <a:latin typeface="+mn-lt"/>
                <a:cs typeface="Arial"/>
              </a:rPr>
              <a:t> </a:t>
            </a:r>
            <a:r>
              <a:rPr lang="en-US" sz="1200" b="1" dirty="0">
                <a:latin typeface="+mn-lt"/>
                <a:cs typeface="Arial"/>
              </a:rPr>
              <a:t>Health</a:t>
            </a:r>
            <a:r>
              <a:rPr lang="en-US" sz="1200" b="1" spc="-10" dirty="0">
                <a:latin typeface="+mn-lt"/>
                <a:cs typeface="Arial"/>
              </a:rPr>
              <a:t> </a:t>
            </a:r>
            <a:r>
              <a:rPr lang="en-US" sz="1200" b="1" dirty="0">
                <a:latin typeface="+mn-lt"/>
                <a:cs typeface="Arial"/>
              </a:rPr>
              <a:t>Outcomes</a:t>
            </a:r>
            <a:r>
              <a:rPr lang="en-US" sz="1200" b="1" spc="-10" dirty="0">
                <a:latin typeface="+mn-lt"/>
                <a:cs typeface="Arial"/>
              </a:rPr>
              <a:t> </a:t>
            </a:r>
            <a:r>
              <a:rPr lang="en-US" sz="1200" b="1" dirty="0">
                <a:latin typeface="+mn-lt"/>
                <a:cs typeface="Arial"/>
              </a:rPr>
              <a:t>in</a:t>
            </a:r>
            <a:r>
              <a:rPr lang="en-US" sz="1200" b="1" spc="-10" dirty="0">
                <a:latin typeface="+mn-lt"/>
                <a:cs typeface="Arial"/>
              </a:rPr>
              <a:t> </a:t>
            </a:r>
            <a:r>
              <a:rPr lang="en-US" sz="1200" b="1" dirty="0">
                <a:latin typeface="+mn-lt"/>
                <a:cs typeface="Arial"/>
              </a:rPr>
              <a:t>Nonmetropolitan</a:t>
            </a:r>
            <a:r>
              <a:rPr lang="en-US" sz="1200" b="1" spc="-7" dirty="0">
                <a:latin typeface="+mn-lt"/>
                <a:cs typeface="Arial"/>
              </a:rPr>
              <a:t> Communities</a:t>
            </a:r>
            <a:endParaRPr lang="en-US" sz="1200" dirty="0">
              <a:latin typeface="+mn-lt"/>
              <a:cs typeface="Arial"/>
            </a:endParaRPr>
          </a:p>
          <a:p>
            <a:pPr marL="182880" marR="115163" indent="-182880"/>
            <a:r>
              <a:rPr lang="en-US" sz="1200" dirty="0">
                <a:latin typeface="+mn-lt"/>
                <a:cs typeface="Times New Roman"/>
              </a:rPr>
              <a:t>If</a:t>
            </a:r>
            <a:r>
              <a:rPr lang="en-US" sz="1200" spc="-14" dirty="0">
                <a:latin typeface="+mn-lt"/>
                <a:cs typeface="Times New Roman"/>
              </a:rPr>
              <a:t> </a:t>
            </a:r>
            <a:r>
              <a:rPr lang="en-US" sz="1200" dirty="0">
                <a:latin typeface="+mn-lt"/>
                <a:cs typeface="Times New Roman"/>
              </a:rPr>
              <a:t>demonstration</a:t>
            </a:r>
            <a:r>
              <a:rPr lang="en-US" sz="1200" spc="-7" dirty="0">
                <a:latin typeface="+mn-lt"/>
                <a:cs typeface="Times New Roman"/>
              </a:rPr>
              <a:t> </a:t>
            </a:r>
            <a:r>
              <a:rPr lang="en-US" sz="1200" dirty="0">
                <a:latin typeface="+mn-lt"/>
                <a:cs typeface="Times New Roman"/>
              </a:rPr>
              <a:t>projects</a:t>
            </a:r>
            <a:r>
              <a:rPr lang="en-US" sz="1200" spc="-10"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expand</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rural</a:t>
            </a:r>
            <a:r>
              <a:rPr lang="en-US" sz="1200" spc="-3" dirty="0">
                <a:latin typeface="+mn-lt"/>
                <a:cs typeface="Times New Roman"/>
              </a:rPr>
              <a:t> </a:t>
            </a:r>
            <a:r>
              <a:rPr lang="en-US" sz="1200" dirty="0">
                <a:latin typeface="+mn-lt"/>
                <a:cs typeface="Times New Roman"/>
              </a:rPr>
              <a:t>workforce</a:t>
            </a:r>
            <a:r>
              <a:rPr lang="en-US" sz="1200" spc="-10" dirty="0">
                <a:latin typeface="+mn-lt"/>
                <a:cs typeface="Times New Roman"/>
              </a:rPr>
              <a:t> </a:t>
            </a:r>
            <a:r>
              <a:rPr lang="en-US" sz="1200" dirty="0">
                <a:latin typeface="+mn-lt"/>
                <a:cs typeface="Times New Roman"/>
              </a:rPr>
              <a:t>transition</a:t>
            </a:r>
            <a:r>
              <a:rPr lang="en-US" sz="1200" spc="-7" dirty="0">
                <a:latin typeface="+mn-lt"/>
                <a:cs typeface="Times New Roman"/>
              </a:rPr>
              <a:t> </a:t>
            </a:r>
            <a:r>
              <a:rPr lang="en-US" sz="1200" dirty="0">
                <a:latin typeface="+mn-lt"/>
                <a:cs typeface="Times New Roman"/>
              </a:rPr>
              <a:t>into</a:t>
            </a:r>
            <a:r>
              <a:rPr lang="en-US" sz="1200" spc="-7" dirty="0">
                <a:latin typeface="+mn-lt"/>
                <a:cs typeface="Times New Roman"/>
              </a:rPr>
              <a:t> </a:t>
            </a:r>
            <a:r>
              <a:rPr lang="en-US" sz="1200" dirty="0">
                <a:latin typeface="+mn-lt"/>
                <a:cs typeface="Times New Roman"/>
              </a:rPr>
              <a:t>national</a:t>
            </a:r>
            <a:r>
              <a:rPr lang="en-US" sz="1200" spc="-7" dirty="0">
                <a:latin typeface="+mn-lt"/>
                <a:cs typeface="Times New Roman"/>
              </a:rPr>
              <a:t> </a:t>
            </a:r>
            <a:r>
              <a:rPr lang="en-US" sz="1200" dirty="0">
                <a:latin typeface="+mn-lt"/>
                <a:cs typeface="Times New Roman"/>
              </a:rPr>
              <a:t>initiatives,</a:t>
            </a:r>
            <a:r>
              <a:rPr lang="en-US" sz="1200" spc="-7" dirty="0">
                <a:latin typeface="+mn-lt"/>
                <a:cs typeface="Times New Roman"/>
              </a:rPr>
              <a:t> </a:t>
            </a:r>
            <a:r>
              <a:rPr lang="en-US" sz="1200" dirty="0">
                <a:latin typeface="+mn-lt"/>
                <a:cs typeface="Times New Roman"/>
              </a:rPr>
              <a:t>it</a:t>
            </a:r>
            <a:r>
              <a:rPr lang="en-US" sz="1200" spc="-3" dirty="0">
                <a:latin typeface="+mn-lt"/>
                <a:cs typeface="Times New Roman"/>
              </a:rPr>
              <a:t> </a:t>
            </a:r>
            <a:r>
              <a:rPr lang="en-US" sz="1200" spc="-14" dirty="0">
                <a:latin typeface="+mn-lt"/>
                <a:cs typeface="Times New Roman"/>
              </a:rPr>
              <a:t>will </a:t>
            </a:r>
            <a:r>
              <a:rPr lang="en-US" sz="1200" dirty="0">
                <a:latin typeface="+mn-lt"/>
                <a:cs typeface="Times New Roman"/>
              </a:rPr>
              <a:t>become</a:t>
            </a:r>
            <a:r>
              <a:rPr lang="en-US" sz="1200" spc="-17" dirty="0">
                <a:latin typeface="+mn-lt"/>
                <a:cs typeface="Times New Roman"/>
              </a:rPr>
              <a:t> </a:t>
            </a:r>
            <a:r>
              <a:rPr lang="en-US" sz="1200" dirty="0">
                <a:latin typeface="+mn-lt"/>
                <a:cs typeface="Times New Roman"/>
              </a:rPr>
              <a:t>increasingly</a:t>
            </a:r>
            <a:r>
              <a:rPr lang="en-US" sz="1200" spc="-7" dirty="0">
                <a:latin typeface="+mn-lt"/>
                <a:cs typeface="Times New Roman"/>
              </a:rPr>
              <a:t> </a:t>
            </a:r>
            <a:r>
              <a:rPr lang="en-US" sz="1200" dirty="0">
                <a:latin typeface="+mn-lt"/>
                <a:cs typeface="Times New Roman"/>
              </a:rPr>
              <a:t>desirable</a:t>
            </a:r>
            <a:r>
              <a:rPr lang="en-US" sz="1200" spc="-7"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assess</a:t>
            </a:r>
            <a:r>
              <a:rPr lang="en-US" sz="1200" spc="-7" dirty="0">
                <a:latin typeface="+mn-lt"/>
                <a:cs typeface="Times New Roman"/>
              </a:rPr>
              <a:t> </a:t>
            </a:r>
            <a:r>
              <a:rPr lang="en-US" sz="1200" dirty="0">
                <a:latin typeface="+mn-lt"/>
                <a:cs typeface="Times New Roman"/>
              </a:rPr>
              <a:t>their</a:t>
            </a:r>
            <a:r>
              <a:rPr lang="en-US" sz="1200" spc="-10" dirty="0">
                <a:latin typeface="+mn-lt"/>
                <a:cs typeface="Times New Roman"/>
              </a:rPr>
              <a:t> </a:t>
            </a:r>
            <a:r>
              <a:rPr lang="en-US" sz="1200" dirty="0">
                <a:latin typeface="+mn-lt"/>
                <a:cs typeface="Times New Roman"/>
              </a:rPr>
              <a:t>impact</a:t>
            </a:r>
            <a:r>
              <a:rPr lang="en-US" sz="1200" spc="-7" dirty="0">
                <a:latin typeface="+mn-lt"/>
                <a:cs typeface="Times New Roman"/>
              </a:rPr>
              <a:t> </a:t>
            </a:r>
            <a:r>
              <a:rPr lang="en-US" sz="1200" dirty="0">
                <a:latin typeface="+mn-lt"/>
                <a:cs typeface="Times New Roman"/>
              </a:rPr>
              <a:t>on</a:t>
            </a:r>
            <a:r>
              <a:rPr lang="en-US" sz="1200" spc="-7" dirty="0">
                <a:latin typeface="+mn-lt"/>
                <a:cs typeface="Times New Roman"/>
              </a:rPr>
              <a:t> </a:t>
            </a:r>
            <a:r>
              <a:rPr lang="en-US" sz="1200" dirty="0">
                <a:latin typeface="+mn-lt"/>
                <a:cs typeface="Times New Roman"/>
              </a:rPr>
              <a:t>nonmetropolitan</a:t>
            </a:r>
            <a:r>
              <a:rPr lang="en-US" sz="1200" spc="-7" dirty="0">
                <a:latin typeface="+mn-lt"/>
                <a:cs typeface="Times New Roman"/>
              </a:rPr>
              <a:t> </a:t>
            </a:r>
            <a:r>
              <a:rPr lang="en-US" sz="1200" dirty="0">
                <a:latin typeface="+mn-lt"/>
                <a:cs typeface="Times New Roman"/>
              </a:rPr>
              <a:t>(i.e.,</a:t>
            </a:r>
            <a:r>
              <a:rPr lang="en-US" sz="1200" spc="-7" dirty="0">
                <a:latin typeface="+mn-lt"/>
                <a:cs typeface="Times New Roman"/>
              </a:rPr>
              <a:t> </a:t>
            </a:r>
            <a:r>
              <a:rPr lang="en-US" sz="1200" dirty="0">
                <a:latin typeface="+mn-lt"/>
                <a:cs typeface="Times New Roman"/>
              </a:rPr>
              <a:t>micropolitan</a:t>
            </a:r>
            <a:r>
              <a:rPr lang="en-US" sz="1200" spc="-3" dirty="0">
                <a:latin typeface="+mn-lt"/>
                <a:cs typeface="Times New Roman"/>
              </a:rPr>
              <a:t> </a:t>
            </a:r>
            <a:r>
              <a:rPr lang="en-US" sz="1200" spc="-17" dirty="0">
                <a:latin typeface="+mn-lt"/>
                <a:cs typeface="Times New Roman"/>
              </a:rPr>
              <a:t>and </a:t>
            </a:r>
            <a:r>
              <a:rPr lang="en-US" sz="1200" dirty="0">
                <a:latin typeface="+mn-lt"/>
                <a:cs typeface="Times New Roman"/>
              </a:rPr>
              <a:t>rural)</a:t>
            </a:r>
            <a:r>
              <a:rPr lang="en-US" sz="1200" spc="-14" dirty="0">
                <a:latin typeface="+mn-lt"/>
                <a:cs typeface="Times New Roman"/>
              </a:rPr>
              <a:t> </a:t>
            </a:r>
            <a:r>
              <a:rPr lang="en-US" sz="1200" dirty="0">
                <a:latin typeface="+mn-lt"/>
                <a:cs typeface="Times New Roman"/>
              </a:rPr>
              <a:t>communities</a:t>
            </a:r>
            <a:r>
              <a:rPr lang="en-US" sz="1200" spc="-7" dirty="0">
                <a:latin typeface="+mn-lt"/>
                <a:cs typeface="Times New Roman"/>
              </a:rPr>
              <a:t> </a:t>
            </a:r>
            <a:r>
              <a:rPr lang="en-US" sz="1200" dirty="0">
                <a:latin typeface="+mn-lt"/>
                <a:cs typeface="Times New Roman"/>
              </a:rPr>
              <a:t>at</a:t>
            </a:r>
            <a:r>
              <a:rPr lang="en-US" sz="1200" spc="-10" dirty="0">
                <a:latin typeface="+mn-lt"/>
                <a:cs typeface="Times New Roman"/>
              </a:rPr>
              <a:t> </a:t>
            </a:r>
            <a:r>
              <a:rPr lang="en-US" sz="1200" dirty="0">
                <a:latin typeface="+mn-lt"/>
                <a:cs typeface="Times New Roman"/>
              </a:rPr>
              <a:t>state</a:t>
            </a:r>
            <a:r>
              <a:rPr lang="en-US" sz="1200" spc="-7"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national</a:t>
            </a:r>
            <a:r>
              <a:rPr lang="en-US" sz="1200" spc="-7" dirty="0">
                <a:latin typeface="+mn-lt"/>
                <a:cs typeface="Times New Roman"/>
              </a:rPr>
              <a:t> </a:t>
            </a:r>
            <a:r>
              <a:rPr lang="en-US" sz="1200" dirty="0">
                <a:latin typeface="+mn-lt"/>
                <a:cs typeface="Times New Roman"/>
              </a:rPr>
              <a:t>levels.</a:t>
            </a:r>
            <a:r>
              <a:rPr lang="en-US" sz="1200" spc="-7" dirty="0">
                <a:latin typeface="+mn-lt"/>
                <a:cs typeface="Times New Roman"/>
              </a:rPr>
              <a:t> </a:t>
            </a:r>
            <a:r>
              <a:rPr lang="en-US" sz="1200" dirty="0">
                <a:latin typeface="+mn-lt"/>
                <a:cs typeface="Times New Roman"/>
              </a:rPr>
              <a:t>Currently,</a:t>
            </a:r>
            <a:r>
              <a:rPr lang="en-US" sz="1200" spc="-7"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NHQDR</a:t>
            </a:r>
            <a:r>
              <a:rPr lang="en-US" sz="1200" spc="-10" dirty="0">
                <a:latin typeface="+mn-lt"/>
                <a:cs typeface="Times New Roman"/>
              </a:rPr>
              <a:t> </a:t>
            </a:r>
            <a:r>
              <a:rPr lang="en-US" sz="1200" dirty="0">
                <a:latin typeface="+mn-lt"/>
                <a:cs typeface="Times New Roman"/>
              </a:rPr>
              <a:t>has</a:t>
            </a:r>
            <a:r>
              <a:rPr lang="en-US" sz="1200" spc="-7" dirty="0">
                <a:latin typeface="+mn-lt"/>
                <a:cs typeface="Times New Roman"/>
              </a:rPr>
              <a:t> </a:t>
            </a:r>
            <a:r>
              <a:rPr lang="en-US" sz="1200" dirty="0">
                <a:latin typeface="+mn-lt"/>
                <a:cs typeface="Times New Roman"/>
              </a:rPr>
              <a:t>limited</a:t>
            </a:r>
            <a:r>
              <a:rPr lang="en-US" sz="1200" spc="-7" dirty="0">
                <a:latin typeface="+mn-lt"/>
                <a:cs typeface="Times New Roman"/>
              </a:rPr>
              <a:t> </a:t>
            </a:r>
            <a:r>
              <a:rPr lang="en-US" sz="1200" dirty="0">
                <a:latin typeface="+mn-lt"/>
                <a:cs typeface="Times New Roman"/>
              </a:rPr>
              <a:t>capacity</a:t>
            </a:r>
            <a:r>
              <a:rPr lang="en-US" sz="1200" spc="-10" dirty="0">
                <a:latin typeface="+mn-lt"/>
                <a:cs typeface="Times New Roman"/>
              </a:rPr>
              <a:t> </a:t>
            </a:r>
            <a:r>
              <a:rPr lang="en-US" sz="1200" spc="-17" dirty="0">
                <a:latin typeface="+mn-lt"/>
                <a:cs typeface="Times New Roman"/>
              </a:rPr>
              <a:t>to </a:t>
            </a:r>
            <a:r>
              <a:rPr lang="en-US" sz="1200" dirty="0">
                <a:latin typeface="+mn-lt"/>
                <a:cs typeface="Times New Roman"/>
              </a:rPr>
              <a:t>examine</a:t>
            </a:r>
            <a:r>
              <a:rPr lang="en-US" sz="1200" spc="-7" dirty="0">
                <a:latin typeface="+mn-lt"/>
                <a:cs typeface="Times New Roman"/>
              </a:rPr>
              <a:t> </a:t>
            </a:r>
            <a:r>
              <a:rPr lang="en-US" sz="1200" dirty="0">
                <a:latin typeface="+mn-lt"/>
                <a:cs typeface="Times New Roman"/>
              </a:rPr>
              <a:t>trends</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this</a:t>
            </a:r>
            <a:r>
              <a:rPr lang="en-US" sz="1200" spc="-3" dirty="0">
                <a:latin typeface="+mn-lt"/>
                <a:cs typeface="Times New Roman"/>
              </a:rPr>
              <a:t> </a:t>
            </a:r>
            <a:r>
              <a:rPr lang="en-US" sz="1200" spc="-7" dirty="0">
                <a:latin typeface="+mn-lt"/>
                <a:cs typeface="Times New Roman"/>
              </a:rPr>
              <a:t>area.</a:t>
            </a:r>
            <a:endParaRPr lang="en-US" sz="1200" dirty="0">
              <a:latin typeface="+mn-lt"/>
              <a:cs typeface="Times New Roman"/>
            </a:endParaRPr>
          </a:p>
          <a:p>
            <a:pPr marL="182880" marR="171445" indent="-182880"/>
            <a:r>
              <a:rPr lang="en-US" sz="1200" dirty="0">
                <a:latin typeface="+mn-lt"/>
                <a:cs typeface="Times New Roman"/>
              </a:rPr>
              <a:t>For</a:t>
            </a:r>
            <a:r>
              <a:rPr lang="en-US" sz="1200" spc="-10" dirty="0">
                <a:latin typeface="+mn-lt"/>
                <a:cs typeface="Times New Roman"/>
              </a:rPr>
              <a:t> </a:t>
            </a:r>
            <a:r>
              <a:rPr lang="en-US" sz="1200" dirty="0">
                <a:latin typeface="+mn-lt"/>
                <a:cs typeface="Times New Roman"/>
              </a:rPr>
              <a:t>example,</a:t>
            </a:r>
            <a:r>
              <a:rPr lang="en-US" sz="1200" spc="-7"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showing</a:t>
            </a:r>
            <a:r>
              <a:rPr lang="en-US" sz="1200" spc="-3" dirty="0">
                <a:latin typeface="+mn-lt"/>
                <a:cs typeface="Times New Roman"/>
              </a:rPr>
              <a:t> </a:t>
            </a:r>
            <a:r>
              <a:rPr lang="en-US" sz="1200" dirty="0">
                <a:latin typeface="+mn-lt"/>
                <a:cs typeface="Times New Roman"/>
              </a:rPr>
              <a:t>less</a:t>
            </a:r>
            <a:r>
              <a:rPr lang="en-US" sz="1200" spc="-7" dirty="0">
                <a:latin typeface="+mn-lt"/>
                <a:cs typeface="Times New Roman"/>
              </a:rPr>
              <a:t> </a:t>
            </a:r>
            <a:r>
              <a:rPr lang="en-US" sz="1200" dirty="0">
                <a:latin typeface="+mn-lt"/>
                <a:cs typeface="Times New Roman"/>
              </a:rPr>
              <a:t>access</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routine</a:t>
            </a:r>
            <a:r>
              <a:rPr lang="en-US" sz="1200" spc="-7"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care</a:t>
            </a:r>
            <a:r>
              <a:rPr lang="en-US" sz="1200" spc="-7" dirty="0">
                <a:latin typeface="+mn-lt"/>
                <a:cs typeface="Times New Roman"/>
              </a:rPr>
              <a:t> </a:t>
            </a:r>
            <a:r>
              <a:rPr lang="en-US" sz="1200" dirty="0">
                <a:latin typeface="+mn-lt"/>
                <a:cs typeface="Times New Roman"/>
              </a:rPr>
              <a:t>services</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spc="-7" dirty="0">
                <a:latin typeface="+mn-lt"/>
                <a:cs typeface="Times New Roman"/>
              </a:rPr>
              <a:t>nonmetropolitan </a:t>
            </a:r>
            <a:r>
              <a:rPr lang="en-US" sz="1200" dirty="0">
                <a:latin typeface="+mn-lt"/>
                <a:cs typeface="Times New Roman"/>
              </a:rPr>
              <a:t>communities</a:t>
            </a:r>
            <a:r>
              <a:rPr lang="en-US" sz="1200" spc="-14" dirty="0">
                <a:latin typeface="+mn-lt"/>
                <a:cs typeface="Times New Roman"/>
              </a:rPr>
              <a:t> </a:t>
            </a:r>
            <a:r>
              <a:rPr lang="en-US" sz="1200" dirty="0">
                <a:latin typeface="+mn-lt"/>
                <a:cs typeface="Times New Roman"/>
              </a:rPr>
              <a:t>raises</a:t>
            </a:r>
            <a:r>
              <a:rPr lang="en-US" sz="1200" spc="-3" dirty="0">
                <a:latin typeface="+mn-lt"/>
                <a:cs typeface="Times New Roman"/>
              </a:rPr>
              <a:t> </a:t>
            </a:r>
            <a:r>
              <a:rPr lang="en-US" sz="1200" dirty="0">
                <a:latin typeface="+mn-lt"/>
                <a:cs typeface="Times New Roman"/>
              </a:rPr>
              <a:t>concern</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people</a:t>
            </a:r>
            <a:r>
              <a:rPr lang="en-US" sz="1200" spc="-7" dirty="0">
                <a:latin typeface="+mn-lt"/>
                <a:cs typeface="Times New Roman"/>
              </a:rPr>
              <a:t> </a:t>
            </a:r>
            <a:r>
              <a:rPr lang="en-US" sz="1200" dirty="0">
                <a:latin typeface="+mn-lt"/>
                <a:cs typeface="Times New Roman"/>
              </a:rPr>
              <a:t>who</a:t>
            </a:r>
            <a:r>
              <a:rPr lang="en-US" sz="1200" spc="-3" dirty="0">
                <a:latin typeface="+mn-lt"/>
                <a:cs typeface="Times New Roman"/>
              </a:rPr>
              <a:t> </a:t>
            </a:r>
            <a:r>
              <a:rPr lang="en-US" sz="1200" dirty="0">
                <a:latin typeface="+mn-lt"/>
                <a:cs typeface="Times New Roman"/>
              </a:rPr>
              <a:t>live</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these</a:t>
            </a:r>
            <a:r>
              <a:rPr lang="en-US" sz="1200" spc="-3" dirty="0">
                <a:latin typeface="+mn-lt"/>
                <a:cs typeface="Times New Roman"/>
              </a:rPr>
              <a:t> </a:t>
            </a:r>
            <a:r>
              <a:rPr lang="en-US" sz="1200" dirty="0">
                <a:latin typeface="+mn-lt"/>
                <a:cs typeface="Times New Roman"/>
              </a:rPr>
              <a:t>communities.</a:t>
            </a:r>
            <a:r>
              <a:rPr lang="en-US" sz="1200" spc="-7" dirty="0">
                <a:latin typeface="+mn-lt"/>
                <a:cs typeface="Times New Roman"/>
              </a:rPr>
              <a:t> </a:t>
            </a:r>
            <a:r>
              <a:rPr lang="en-US" sz="1200" dirty="0">
                <a:latin typeface="+mn-lt"/>
                <a:cs typeface="Times New Roman"/>
              </a:rPr>
              <a:t>However,</a:t>
            </a:r>
            <a:r>
              <a:rPr lang="en-US" sz="1200" spc="-3" dirty="0">
                <a:latin typeface="+mn-lt"/>
                <a:cs typeface="Times New Roman"/>
              </a:rPr>
              <a:t> </a:t>
            </a:r>
            <a:r>
              <a:rPr lang="en-US" sz="1200" dirty="0">
                <a:latin typeface="+mn-lt"/>
                <a:cs typeface="Times New Roman"/>
              </a:rPr>
              <a:t>it</a:t>
            </a:r>
            <a:r>
              <a:rPr lang="en-US" sz="1200" spc="-10" dirty="0">
                <a:latin typeface="+mn-lt"/>
                <a:cs typeface="Times New Roman"/>
              </a:rPr>
              <a:t> </a:t>
            </a:r>
            <a:r>
              <a:rPr lang="en-US" sz="1200" dirty="0">
                <a:latin typeface="+mn-lt"/>
                <a:cs typeface="Times New Roman"/>
              </a:rPr>
              <a:t>is</a:t>
            </a:r>
            <a:r>
              <a:rPr lang="en-US" sz="1200" spc="-7" dirty="0">
                <a:latin typeface="+mn-lt"/>
                <a:cs typeface="Times New Roman"/>
              </a:rPr>
              <a:t> </a:t>
            </a:r>
            <a:r>
              <a:rPr lang="en-US" sz="1200" dirty="0">
                <a:latin typeface="+mn-lt"/>
                <a:cs typeface="Times New Roman"/>
              </a:rPr>
              <a:t>unclear</a:t>
            </a:r>
            <a:r>
              <a:rPr lang="en-US" sz="1200" spc="-3" dirty="0">
                <a:latin typeface="+mn-lt"/>
                <a:cs typeface="Times New Roman"/>
              </a:rPr>
              <a:t> </a:t>
            </a:r>
            <a:r>
              <a:rPr lang="en-US" sz="1200" spc="-17" dirty="0">
                <a:latin typeface="+mn-lt"/>
                <a:cs typeface="Times New Roman"/>
              </a:rPr>
              <a:t>if </a:t>
            </a:r>
            <a:r>
              <a:rPr lang="en-US" sz="1200" dirty="0">
                <a:latin typeface="+mn-lt"/>
                <a:cs typeface="Times New Roman"/>
              </a:rPr>
              <a:t>persistent</a:t>
            </a:r>
            <a:r>
              <a:rPr lang="en-US" sz="1200" spc="-14" dirty="0">
                <a:latin typeface="+mn-lt"/>
                <a:cs typeface="Times New Roman"/>
              </a:rPr>
              <a:t> </a:t>
            </a:r>
            <a:r>
              <a:rPr lang="en-US" sz="1200" dirty="0">
                <a:latin typeface="+mn-lt"/>
                <a:cs typeface="Times New Roman"/>
              </a:rPr>
              <a:t>disparities</a:t>
            </a:r>
            <a:r>
              <a:rPr lang="en-US" sz="1200" spc="-7"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visit</a:t>
            </a:r>
            <a:r>
              <a:rPr lang="en-US" sz="1200" spc="-7" dirty="0">
                <a:latin typeface="+mn-lt"/>
                <a:cs typeface="Times New Roman"/>
              </a:rPr>
              <a:t> </a:t>
            </a:r>
            <a:r>
              <a:rPr lang="en-US" sz="1200" dirty="0">
                <a:latin typeface="+mn-lt"/>
                <a:cs typeface="Times New Roman"/>
              </a:rPr>
              <a:t>rates</a:t>
            </a:r>
            <a:r>
              <a:rPr lang="en-US" sz="1200" spc="-7"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associated</a:t>
            </a:r>
            <a:r>
              <a:rPr lang="en-US" sz="1200" spc="-7"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similar</a:t>
            </a:r>
            <a:r>
              <a:rPr lang="en-US" sz="1200" spc="-7" dirty="0">
                <a:latin typeface="+mn-lt"/>
                <a:cs typeface="Times New Roman"/>
              </a:rPr>
              <a:t> </a:t>
            </a:r>
            <a:r>
              <a:rPr lang="en-US" sz="1200" dirty="0">
                <a:latin typeface="+mn-lt"/>
                <a:cs typeface="Times New Roman"/>
              </a:rPr>
              <a:t>trends</a:t>
            </a:r>
            <a:r>
              <a:rPr lang="en-US" sz="1200" spc="-10"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untreated</a:t>
            </a:r>
            <a:r>
              <a:rPr lang="en-US" sz="1200" spc="-3" dirty="0">
                <a:latin typeface="+mn-lt"/>
                <a:cs typeface="Times New Roman"/>
              </a:rPr>
              <a:t> </a:t>
            </a:r>
            <a:r>
              <a:rPr lang="en-US" sz="1200" spc="-7" dirty="0">
                <a:latin typeface="+mn-lt"/>
                <a:cs typeface="Times New Roman"/>
              </a:rPr>
              <a:t>dental </a:t>
            </a:r>
            <a:r>
              <a:rPr lang="en-US" sz="1200" dirty="0">
                <a:latin typeface="+mn-lt"/>
                <a:cs typeface="Times New Roman"/>
              </a:rPr>
              <a:t>caries</a:t>
            </a:r>
            <a:r>
              <a:rPr lang="en-US" sz="1200" spc="-14"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nonmetropolitan</a:t>
            </a:r>
            <a:r>
              <a:rPr lang="en-US" sz="1200" spc="-10" dirty="0">
                <a:latin typeface="+mn-lt"/>
                <a:cs typeface="Times New Roman"/>
              </a:rPr>
              <a:t> </a:t>
            </a:r>
            <a:r>
              <a:rPr lang="en-US" sz="1200" dirty="0">
                <a:latin typeface="+mn-lt"/>
                <a:cs typeface="Times New Roman"/>
              </a:rPr>
              <a:t>areas</a:t>
            </a:r>
            <a:r>
              <a:rPr lang="en-US" sz="1200" spc="-3" dirty="0">
                <a:latin typeface="+mn-lt"/>
                <a:cs typeface="Times New Roman"/>
              </a:rPr>
              <a:t> </a:t>
            </a:r>
            <a:r>
              <a:rPr lang="en-US" sz="1200" dirty="0">
                <a:latin typeface="+mn-lt"/>
                <a:cs typeface="Times New Roman"/>
              </a:rPr>
              <a:t>since</a:t>
            </a:r>
            <a:r>
              <a:rPr lang="en-US" sz="1200" spc="-7" dirty="0">
                <a:latin typeface="+mn-lt"/>
                <a:cs typeface="Times New Roman"/>
              </a:rPr>
              <a:t> </a:t>
            </a:r>
            <a:r>
              <a:rPr lang="en-US" sz="1200" dirty="0">
                <a:latin typeface="+mn-lt"/>
                <a:cs typeface="Times New Roman"/>
              </a:rPr>
              <a:t>data</a:t>
            </a:r>
            <a:r>
              <a:rPr lang="en-US" sz="1200" spc="-7" dirty="0">
                <a:latin typeface="+mn-lt"/>
                <a:cs typeface="Times New Roman"/>
              </a:rPr>
              <a:t> </a:t>
            </a:r>
            <a:r>
              <a:rPr lang="en-US" sz="1200" dirty="0">
                <a:latin typeface="+mn-lt"/>
                <a:cs typeface="Times New Roman"/>
              </a:rPr>
              <a:t>needed</a:t>
            </a:r>
            <a:r>
              <a:rPr lang="en-US" sz="1200" spc="-10"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examine</a:t>
            </a:r>
            <a:r>
              <a:rPr lang="en-US" sz="1200" spc="-7" dirty="0">
                <a:latin typeface="+mn-lt"/>
                <a:cs typeface="Times New Roman"/>
              </a:rPr>
              <a:t> </a:t>
            </a:r>
            <a:r>
              <a:rPr lang="en-US" sz="1200" dirty="0">
                <a:latin typeface="+mn-lt"/>
                <a:cs typeface="Times New Roman"/>
              </a:rPr>
              <a:t>differences</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spc="-17" dirty="0">
                <a:latin typeface="+mn-lt"/>
                <a:cs typeface="Times New Roman"/>
              </a:rPr>
              <a:t>of </a:t>
            </a:r>
            <a:r>
              <a:rPr lang="en-US" sz="1200" dirty="0">
                <a:latin typeface="+mn-lt"/>
                <a:cs typeface="Times New Roman"/>
              </a:rPr>
              <a:t>untreated</a:t>
            </a:r>
            <a:r>
              <a:rPr lang="en-US" sz="1200" spc="-14"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caries</a:t>
            </a:r>
            <a:r>
              <a:rPr lang="en-US" sz="1200" spc="-3" dirty="0">
                <a:latin typeface="+mn-lt"/>
                <a:cs typeface="Times New Roman"/>
              </a:rPr>
              <a:t> </a:t>
            </a: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location</a:t>
            </a:r>
            <a:r>
              <a:rPr lang="en-US" sz="1200" spc="-7"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residence</a:t>
            </a:r>
            <a:r>
              <a:rPr lang="en-US" sz="1200" spc="-3"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not</a:t>
            </a:r>
            <a:r>
              <a:rPr lang="en-US" sz="1200" spc="-3" dirty="0">
                <a:latin typeface="+mn-lt"/>
                <a:cs typeface="Times New Roman"/>
              </a:rPr>
              <a:t> </a:t>
            </a:r>
            <a:r>
              <a:rPr lang="en-US" sz="1200" spc="-7" dirty="0">
                <a:latin typeface="+mn-lt"/>
                <a:cs typeface="Times New Roman"/>
              </a:rPr>
              <a:t>available.</a:t>
            </a:r>
            <a:endParaRPr lang="en-US" sz="1200" dirty="0">
              <a:latin typeface="+mn-lt"/>
              <a:cs typeface="Times New Roman"/>
            </a:endParaRPr>
          </a:p>
          <a:p>
            <a:pPr marL="182880" marR="35934" indent="-182880"/>
            <a:r>
              <a:rPr lang="en-US" sz="1200" dirty="0">
                <a:latin typeface="+mn-lt"/>
                <a:cs typeface="Times New Roman"/>
              </a:rPr>
              <a:t>Data</a:t>
            </a:r>
            <a:r>
              <a:rPr lang="en-US" sz="1200" spc="-14" dirty="0">
                <a:latin typeface="+mn-lt"/>
                <a:cs typeface="Times New Roman"/>
              </a:rPr>
              <a:t> </a:t>
            </a:r>
            <a:r>
              <a:rPr lang="en-US" sz="1200" dirty="0">
                <a:latin typeface="+mn-lt"/>
                <a:cs typeface="Times New Roman"/>
              </a:rPr>
              <a:t>on</a:t>
            </a:r>
            <a:r>
              <a:rPr lang="en-US" sz="1200" spc="-3" dirty="0">
                <a:latin typeface="+mn-lt"/>
                <a:cs typeface="Times New Roman"/>
              </a:rPr>
              <a:t> </a:t>
            </a:r>
            <a:r>
              <a:rPr lang="en-US" sz="1200" dirty="0">
                <a:latin typeface="+mn-lt"/>
                <a:cs typeface="Times New Roman"/>
              </a:rPr>
              <a:t>ED</a:t>
            </a:r>
            <a:r>
              <a:rPr lang="en-US" sz="1200" spc="-10"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primary</a:t>
            </a:r>
            <a:r>
              <a:rPr lang="en-US" sz="1200" spc="-3" dirty="0">
                <a:latin typeface="+mn-lt"/>
                <a:cs typeface="Times New Roman"/>
              </a:rPr>
              <a:t> </a:t>
            </a:r>
            <a:r>
              <a:rPr lang="en-US" sz="1200" dirty="0">
                <a:latin typeface="+mn-lt"/>
                <a:cs typeface="Times New Roman"/>
              </a:rPr>
              <a:t>diagnosis</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dental</a:t>
            </a:r>
            <a:r>
              <a:rPr lang="en-US" sz="1200" spc="-7" dirty="0">
                <a:latin typeface="+mn-lt"/>
                <a:cs typeface="Times New Roman"/>
              </a:rPr>
              <a:t> </a:t>
            </a:r>
            <a:r>
              <a:rPr lang="en-US" sz="1200" dirty="0">
                <a:latin typeface="+mn-lt"/>
                <a:cs typeface="Times New Roman"/>
              </a:rPr>
              <a:t>conditions</a:t>
            </a:r>
            <a:r>
              <a:rPr lang="en-US" sz="1200" spc="-7" dirty="0">
                <a:latin typeface="+mn-lt"/>
                <a:cs typeface="Times New Roman"/>
              </a:rPr>
              <a:t> </a:t>
            </a: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people</a:t>
            </a:r>
            <a:r>
              <a:rPr lang="en-US" sz="1200" spc="-7"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metropolitan</a:t>
            </a:r>
            <a:r>
              <a:rPr lang="en-US" sz="1200" spc="-10" dirty="0">
                <a:latin typeface="+mn-lt"/>
                <a:cs typeface="Times New Roman"/>
              </a:rPr>
              <a:t> </a:t>
            </a:r>
            <a:r>
              <a:rPr lang="en-US" sz="1200" spc="-17" dirty="0">
                <a:latin typeface="+mn-lt"/>
                <a:cs typeface="Times New Roman"/>
              </a:rPr>
              <a:t>and </a:t>
            </a:r>
            <a:r>
              <a:rPr lang="en-US" sz="1200" dirty="0">
                <a:latin typeface="+mn-lt"/>
                <a:cs typeface="Times New Roman"/>
              </a:rPr>
              <a:t>nonmetropolitan</a:t>
            </a:r>
            <a:r>
              <a:rPr lang="en-US" sz="1200" spc="-14" dirty="0">
                <a:latin typeface="+mn-lt"/>
                <a:cs typeface="Times New Roman"/>
              </a:rPr>
              <a:t> </a:t>
            </a:r>
            <a:r>
              <a:rPr lang="en-US" sz="1200" dirty="0">
                <a:latin typeface="+mn-lt"/>
                <a:cs typeface="Times New Roman"/>
              </a:rPr>
              <a:t>communities</a:t>
            </a:r>
            <a:r>
              <a:rPr lang="en-US" sz="1200" spc="-7"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16)</a:t>
            </a:r>
            <a:r>
              <a:rPr lang="en-US" sz="1200" spc="-7" dirty="0">
                <a:latin typeface="+mn-lt"/>
                <a:cs typeface="Times New Roman"/>
              </a:rPr>
              <a:t> </a:t>
            </a:r>
            <a:r>
              <a:rPr lang="en-US" sz="1200" dirty="0">
                <a:latin typeface="+mn-lt"/>
                <a:cs typeface="Times New Roman"/>
              </a:rPr>
              <a:t>show</a:t>
            </a:r>
            <a:r>
              <a:rPr lang="en-US" sz="1200" spc="-7"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disparities</a:t>
            </a:r>
            <a:r>
              <a:rPr lang="en-US" sz="1200" spc="-3" dirty="0">
                <a:latin typeface="+mn-lt"/>
                <a:cs typeface="Times New Roman"/>
              </a:rPr>
              <a:t> </a:t>
            </a:r>
            <a:r>
              <a:rPr lang="en-US" sz="1200" dirty="0">
                <a:latin typeface="+mn-lt"/>
                <a:cs typeface="Times New Roman"/>
              </a:rPr>
              <a:t>for</a:t>
            </a:r>
            <a:r>
              <a:rPr lang="en-US" sz="1200" spc="-10" dirty="0">
                <a:latin typeface="+mn-lt"/>
                <a:cs typeface="Times New Roman"/>
              </a:rPr>
              <a:t> </a:t>
            </a:r>
            <a:r>
              <a:rPr lang="en-US" sz="1200" dirty="0">
                <a:latin typeface="+mn-lt"/>
                <a:cs typeface="Times New Roman"/>
              </a:rPr>
              <a:t>this</a:t>
            </a:r>
            <a:r>
              <a:rPr lang="en-US" sz="1200" spc="-7" dirty="0">
                <a:latin typeface="+mn-lt"/>
                <a:cs typeface="Times New Roman"/>
              </a:rPr>
              <a:t> </a:t>
            </a:r>
            <a:r>
              <a:rPr lang="en-US" sz="1200" dirty="0">
                <a:latin typeface="+mn-lt"/>
                <a:cs typeface="Times New Roman"/>
              </a:rPr>
              <a:t>measure</a:t>
            </a:r>
            <a:r>
              <a:rPr lang="en-US" sz="1200" spc="-14"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spc="-7" dirty="0">
                <a:latin typeface="+mn-lt"/>
                <a:cs typeface="Times New Roman"/>
              </a:rPr>
              <a:t>narrowing. </a:t>
            </a:r>
            <a:r>
              <a:rPr lang="en-US" sz="1200" dirty="0">
                <a:latin typeface="+mn-lt"/>
                <a:cs typeface="Times New Roman"/>
              </a:rPr>
              <a:t>However,</a:t>
            </a:r>
            <a:r>
              <a:rPr lang="en-US" sz="1200" spc="-14"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absence</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corroborating</a:t>
            </a:r>
            <a:r>
              <a:rPr lang="en-US" sz="1200" spc="-3"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it</a:t>
            </a:r>
            <a:r>
              <a:rPr lang="en-US" sz="1200" spc="-3" dirty="0">
                <a:latin typeface="+mn-lt"/>
                <a:cs typeface="Times New Roman"/>
              </a:rPr>
              <a:t> </a:t>
            </a:r>
            <a:r>
              <a:rPr lang="en-US" sz="1200" dirty="0">
                <a:latin typeface="+mn-lt"/>
                <a:cs typeface="Times New Roman"/>
              </a:rPr>
              <a:t>is</a:t>
            </a:r>
            <a:r>
              <a:rPr lang="en-US" sz="1200" spc="-3" dirty="0">
                <a:latin typeface="+mn-lt"/>
                <a:cs typeface="Times New Roman"/>
              </a:rPr>
              <a:t> </a:t>
            </a:r>
            <a:r>
              <a:rPr lang="en-US" sz="1200" dirty="0">
                <a:latin typeface="+mn-lt"/>
                <a:cs typeface="Times New Roman"/>
              </a:rPr>
              <a:t>unclear</a:t>
            </a:r>
            <a:r>
              <a:rPr lang="en-US" sz="1200" spc="-7" dirty="0">
                <a:latin typeface="+mn-lt"/>
                <a:cs typeface="Times New Roman"/>
              </a:rPr>
              <a:t> </a:t>
            </a:r>
            <a:r>
              <a:rPr lang="en-US" sz="1200" dirty="0">
                <a:latin typeface="+mn-lt"/>
                <a:cs typeface="Times New Roman"/>
              </a:rPr>
              <a:t>if</a:t>
            </a:r>
            <a:r>
              <a:rPr lang="en-US" sz="1200" spc="-7" dirty="0">
                <a:latin typeface="+mn-lt"/>
                <a:cs typeface="Times New Roman"/>
              </a:rPr>
              <a:t> </a:t>
            </a:r>
            <a:r>
              <a:rPr lang="en-US" sz="1200" dirty="0">
                <a:latin typeface="+mn-lt"/>
                <a:cs typeface="Times New Roman"/>
              </a:rPr>
              <a:t>this</a:t>
            </a:r>
            <a:r>
              <a:rPr lang="en-US" sz="1200" spc="-3" dirty="0">
                <a:latin typeface="+mn-lt"/>
                <a:cs typeface="Times New Roman"/>
              </a:rPr>
              <a:t> </a:t>
            </a:r>
            <a:r>
              <a:rPr lang="en-US" sz="1200" dirty="0">
                <a:latin typeface="+mn-lt"/>
                <a:cs typeface="Times New Roman"/>
              </a:rPr>
              <a:t>trend</a:t>
            </a:r>
            <a:r>
              <a:rPr lang="en-US" sz="1200" spc="-10" dirty="0">
                <a:latin typeface="+mn-lt"/>
                <a:cs typeface="Times New Roman"/>
              </a:rPr>
              <a:t> </a:t>
            </a:r>
            <a:r>
              <a:rPr lang="en-US" sz="1200" dirty="0">
                <a:latin typeface="+mn-lt"/>
                <a:cs typeface="Times New Roman"/>
              </a:rPr>
              <a:t>represents</a:t>
            </a:r>
            <a:r>
              <a:rPr lang="en-US" sz="1200" spc="-3" dirty="0">
                <a:latin typeface="+mn-lt"/>
                <a:cs typeface="Times New Roman"/>
              </a:rPr>
              <a:t> </a:t>
            </a:r>
            <a:r>
              <a:rPr lang="en-US" sz="1200" dirty="0">
                <a:latin typeface="+mn-lt"/>
                <a:cs typeface="Times New Roman"/>
              </a:rPr>
              <a:t>a </a:t>
            </a:r>
            <a:r>
              <a:rPr lang="en-US" sz="1200" spc="-7" dirty="0">
                <a:latin typeface="+mn-lt"/>
                <a:cs typeface="Times New Roman"/>
              </a:rPr>
              <a:t>desirable </a:t>
            </a:r>
            <a:r>
              <a:rPr lang="en-US" sz="1200" dirty="0">
                <a:latin typeface="+mn-lt"/>
                <a:cs typeface="Times New Roman"/>
              </a:rPr>
              <a:t>outcome</a:t>
            </a:r>
            <a:r>
              <a:rPr lang="en-US" sz="1200" spc="-17" dirty="0">
                <a:latin typeface="+mn-lt"/>
                <a:cs typeface="Times New Roman"/>
              </a:rPr>
              <a:t> </a:t>
            </a:r>
            <a:r>
              <a:rPr lang="en-US" sz="1200" dirty="0">
                <a:latin typeface="+mn-lt"/>
                <a:cs typeface="Times New Roman"/>
              </a:rPr>
              <a:t>(e.g.,</a:t>
            </a:r>
            <a:r>
              <a:rPr lang="en-US" sz="1200" spc="-3" dirty="0">
                <a:latin typeface="+mn-lt"/>
                <a:cs typeface="Times New Roman"/>
              </a:rPr>
              <a:t> </a:t>
            </a:r>
            <a:r>
              <a:rPr lang="en-US" sz="1200" dirty="0">
                <a:latin typeface="+mn-lt"/>
                <a:cs typeface="Times New Roman"/>
              </a:rPr>
              <a:t>improved</a:t>
            </a:r>
            <a:r>
              <a:rPr lang="en-US" sz="1200" spc="-10"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less</a:t>
            </a:r>
            <a:r>
              <a:rPr lang="en-US" sz="1200" spc="-3" dirty="0">
                <a:latin typeface="+mn-lt"/>
                <a:cs typeface="Times New Roman"/>
              </a:rPr>
              <a:t> </a:t>
            </a:r>
            <a:r>
              <a:rPr lang="en-US" sz="1200" dirty="0">
                <a:latin typeface="+mn-lt"/>
                <a:cs typeface="Times New Roman"/>
              </a:rPr>
              <a:t>need</a:t>
            </a:r>
            <a:r>
              <a:rPr lang="en-US" sz="1200" spc="-3"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emergency</a:t>
            </a:r>
            <a:r>
              <a:rPr lang="en-US" sz="1200" spc="-3" dirty="0">
                <a:latin typeface="+mn-lt"/>
                <a:cs typeface="Times New Roman"/>
              </a:rPr>
              <a:t> </a:t>
            </a:r>
            <a:r>
              <a:rPr lang="en-US" sz="1200" dirty="0">
                <a:latin typeface="+mn-lt"/>
                <a:cs typeface="Times New Roman"/>
              </a:rPr>
              <a:t>dental</a:t>
            </a:r>
            <a:r>
              <a:rPr lang="en-US" sz="1200" spc="-10" dirty="0">
                <a:latin typeface="+mn-lt"/>
                <a:cs typeface="Times New Roman"/>
              </a:rPr>
              <a:t> </a:t>
            </a:r>
            <a:r>
              <a:rPr lang="en-US" sz="1200" dirty="0">
                <a:latin typeface="+mn-lt"/>
                <a:cs typeface="Times New Roman"/>
              </a:rPr>
              <a:t>services)</a:t>
            </a:r>
            <a:r>
              <a:rPr lang="en-US" sz="1200" spc="-3"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dirty="0">
                <a:latin typeface="+mn-lt"/>
                <a:cs typeface="Times New Roman"/>
              </a:rPr>
              <a:t>an</a:t>
            </a:r>
            <a:r>
              <a:rPr lang="en-US" sz="1200" spc="-3" dirty="0">
                <a:latin typeface="+mn-lt"/>
                <a:cs typeface="Times New Roman"/>
              </a:rPr>
              <a:t> </a:t>
            </a:r>
            <a:r>
              <a:rPr lang="en-US" sz="1200" dirty="0">
                <a:latin typeface="+mn-lt"/>
                <a:cs typeface="Times New Roman"/>
              </a:rPr>
              <a:t>undesirable</a:t>
            </a:r>
            <a:r>
              <a:rPr lang="en-US" sz="1200" spc="-3" dirty="0">
                <a:latin typeface="+mn-lt"/>
                <a:cs typeface="Times New Roman"/>
              </a:rPr>
              <a:t> </a:t>
            </a:r>
            <a:r>
              <a:rPr lang="en-US" sz="1200" spc="-17" dirty="0">
                <a:latin typeface="+mn-lt"/>
                <a:cs typeface="Times New Roman"/>
              </a:rPr>
              <a:t>one </a:t>
            </a:r>
            <a:r>
              <a:rPr lang="en-US" sz="1200" dirty="0">
                <a:latin typeface="+mn-lt"/>
                <a:cs typeface="Times New Roman"/>
              </a:rPr>
              <a:t>(e.g.,</a:t>
            </a:r>
            <a:r>
              <a:rPr lang="en-US" sz="1200" spc="-7" dirty="0">
                <a:latin typeface="+mn-lt"/>
                <a:cs typeface="Times New Roman"/>
              </a:rPr>
              <a:t> </a:t>
            </a:r>
            <a:r>
              <a:rPr lang="en-US" sz="1200" dirty="0">
                <a:latin typeface="+mn-lt"/>
                <a:cs typeface="Times New Roman"/>
              </a:rPr>
              <a:t>hospital</a:t>
            </a:r>
            <a:r>
              <a:rPr lang="en-US" sz="1200" spc="-3" dirty="0">
                <a:latin typeface="+mn-lt"/>
                <a:cs typeface="Times New Roman"/>
              </a:rPr>
              <a:t> </a:t>
            </a:r>
            <a:r>
              <a:rPr lang="en-US" sz="1200" dirty="0">
                <a:latin typeface="+mn-lt"/>
                <a:cs typeface="Times New Roman"/>
              </a:rPr>
              <a:t>closures</a:t>
            </a:r>
            <a:r>
              <a:rPr lang="en-US" sz="1200" spc="-10" dirty="0">
                <a:latin typeface="+mn-lt"/>
                <a:cs typeface="Times New Roman"/>
              </a:rPr>
              <a:t> </a:t>
            </a:r>
            <a:r>
              <a:rPr lang="en-US" sz="1200" dirty="0">
                <a:latin typeface="+mn-lt"/>
                <a:cs typeface="Times New Roman"/>
              </a:rPr>
              <a:t>leading</a:t>
            </a:r>
            <a:r>
              <a:rPr lang="en-US" sz="1200" spc="-3"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less</a:t>
            </a:r>
            <a:r>
              <a:rPr lang="en-US" sz="1200" spc="-7" dirty="0">
                <a:latin typeface="+mn-lt"/>
                <a:cs typeface="Times New Roman"/>
              </a:rPr>
              <a:t> </a:t>
            </a:r>
            <a:r>
              <a:rPr lang="en-US" sz="1200" dirty="0">
                <a:latin typeface="+mn-lt"/>
                <a:cs typeface="Times New Roman"/>
              </a:rPr>
              <a:t>access</a:t>
            </a:r>
            <a:r>
              <a:rPr lang="en-US" sz="1200" spc="-10"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needed</a:t>
            </a:r>
            <a:r>
              <a:rPr lang="en-US" sz="1200" spc="-3" dirty="0">
                <a:latin typeface="+mn-lt"/>
                <a:cs typeface="Times New Roman"/>
              </a:rPr>
              <a:t> </a:t>
            </a:r>
            <a:r>
              <a:rPr lang="en-US" sz="1200" dirty="0">
                <a:latin typeface="+mn-lt"/>
                <a:cs typeface="Times New Roman"/>
              </a:rPr>
              <a:t>emergency</a:t>
            </a:r>
            <a:r>
              <a:rPr lang="en-US" sz="1200" spc="-3" dirty="0">
                <a:latin typeface="+mn-lt"/>
                <a:cs typeface="Times New Roman"/>
              </a:rPr>
              <a:t> </a:t>
            </a:r>
            <a:r>
              <a:rPr lang="en-US" sz="1200" spc="-7" dirty="0">
                <a:latin typeface="+mn-lt"/>
                <a:cs typeface="Times New Roman"/>
              </a:rPr>
              <a:t>care).</a:t>
            </a:r>
            <a:endParaRPr lang="en-US" sz="1200" dirty="0">
              <a:latin typeface="+mn-lt"/>
              <a:cs typeface="Times New Roman"/>
            </a:endParaRPr>
          </a:p>
          <a:p>
            <a:pPr marL="182880" marR="78796" indent="-182880"/>
            <a:r>
              <a:rPr lang="en-US" sz="1200" dirty="0">
                <a:latin typeface="+mn-lt"/>
                <a:cs typeface="Times New Roman"/>
              </a:rPr>
              <a:t>Gathering</a:t>
            </a:r>
            <a:r>
              <a:rPr lang="en-US" sz="1200" spc="-14" dirty="0">
                <a:latin typeface="+mn-lt"/>
                <a:cs typeface="Times New Roman"/>
              </a:rPr>
              <a:t> </a:t>
            </a:r>
            <a:r>
              <a:rPr lang="en-US" sz="1200" dirty="0">
                <a:latin typeface="+mn-lt"/>
                <a:cs typeface="Times New Roman"/>
              </a:rPr>
              <a:t>data</a:t>
            </a:r>
            <a:r>
              <a:rPr lang="en-US" sz="1200" spc="-7"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would</a:t>
            </a:r>
            <a:r>
              <a:rPr lang="en-US" sz="1200" spc="-7" dirty="0">
                <a:latin typeface="+mn-lt"/>
                <a:cs typeface="Times New Roman"/>
              </a:rPr>
              <a:t> </a:t>
            </a:r>
            <a:r>
              <a:rPr lang="en-US" sz="1200" dirty="0">
                <a:latin typeface="+mn-lt"/>
                <a:cs typeface="Times New Roman"/>
              </a:rPr>
              <a:t>allow</a:t>
            </a:r>
            <a:r>
              <a:rPr lang="en-US" sz="1200" spc="-7" dirty="0">
                <a:latin typeface="+mn-lt"/>
                <a:cs typeface="Times New Roman"/>
              </a:rPr>
              <a:t> </a:t>
            </a:r>
            <a:r>
              <a:rPr lang="en-US" sz="1200" dirty="0">
                <a:latin typeface="+mn-lt"/>
                <a:cs typeface="Times New Roman"/>
              </a:rPr>
              <a:t>closer</a:t>
            </a:r>
            <a:r>
              <a:rPr lang="en-US" sz="1200" spc="-7" dirty="0">
                <a:latin typeface="+mn-lt"/>
                <a:cs typeface="Times New Roman"/>
              </a:rPr>
              <a:t> </a:t>
            </a:r>
            <a:r>
              <a:rPr lang="en-US" sz="1200" dirty="0">
                <a:latin typeface="+mn-lt"/>
                <a:cs typeface="Times New Roman"/>
              </a:rPr>
              <a:t>examination</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oral</a:t>
            </a:r>
            <a:r>
              <a:rPr lang="en-US" sz="1200" spc="-7" dirty="0">
                <a:latin typeface="+mn-lt"/>
                <a:cs typeface="Times New Roman"/>
              </a:rPr>
              <a:t> </a:t>
            </a:r>
            <a:r>
              <a:rPr lang="en-US" sz="1200" dirty="0">
                <a:latin typeface="+mn-lt"/>
                <a:cs typeface="Times New Roman"/>
              </a:rPr>
              <a:t>health</a:t>
            </a:r>
            <a:r>
              <a:rPr lang="en-US" sz="1200" spc="-3" dirty="0">
                <a:latin typeface="+mn-lt"/>
                <a:cs typeface="Times New Roman"/>
              </a:rPr>
              <a:t> </a:t>
            </a:r>
            <a:r>
              <a:rPr lang="en-US" sz="1200" dirty="0">
                <a:latin typeface="+mn-lt"/>
                <a:cs typeface="Times New Roman"/>
              </a:rPr>
              <a:t>outcomes</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spc="-7" dirty="0">
                <a:latin typeface="+mn-lt"/>
                <a:cs typeface="Times New Roman"/>
              </a:rPr>
              <a:t>nonmetropolitan </a:t>
            </a:r>
            <a:r>
              <a:rPr lang="en-US" sz="1200" dirty="0">
                <a:latin typeface="+mn-lt"/>
                <a:cs typeface="Times New Roman"/>
              </a:rPr>
              <a:t>counties</a:t>
            </a:r>
            <a:r>
              <a:rPr lang="en-US" sz="1200" spc="-14" dirty="0">
                <a:latin typeface="+mn-lt"/>
                <a:cs typeface="Times New Roman"/>
              </a:rPr>
              <a:t> </a:t>
            </a:r>
            <a:r>
              <a:rPr lang="en-US" sz="1200" dirty="0">
                <a:latin typeface="+mn-lt"/>
                <a:cs typeface="Times New Roman"/>
              </a:rPr>
              <a:t>would</a:t>
            </a:r>
            <a:r>
              <a:rPr lang="en-US" sz="1200" spc="-3" dirty="0">
                <a:latin typeface="+mn-lt"/>
                <a:cs typeface="Times New Roman"/>
              </a:rPr>
              <a:t> </a:t>
            </a:r>
            <a:r>
              <a:rPr lang="en-US" sz="1200" dirty="0">
                <a:latin typeface="+mn-lt"/>
                <a:cs typeface="Times New Roman"/>
              </a:rPr>
              <a:t>enhance</a:t>
            </a:r>
            <a:r>
              <a:rPr lang="en-US" sz="1200" spc="-7" dirty="0">
                <a:latin typeface="+mn-lt"/>
                <a:cs typeface="Times New Roman"/>
              </a:rPr>
              <a:t> </a:t>
            </a:r>
            <a:r>
              <a:rPr lang="en-US" sz="1200" dirty="0">
                <a:latin typeface="+mn-lt"/>
                <a:cs typeface="Times New Roman"/>
              </a:rPr>
              <a:t>our</a:t>
            </a:r>
            <a:r>
              <a:rPr lang="en-US" sz="1200" spc="-3" dirty="0">
                <a:latin typeface="+mn-lt"/>
                <a:cs typeface="Times New Roman"/>
              </a:rPr>
              <a:t> </a:t>
            </a:r>
            <a:r>
              <a:rPr lang="en-US" sz="1200" dirty="0">
                <a:latin typeface="+mn-lt"/>
                <a:cs typeface="Times New Roman"/>
              </a:rPr>
              <a:t>understanding</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healthcare</a:t>
            </a:r>
            <a:r>
              <a:rPr lang="en-US" sz="1200" spc="-3" dirty="0">
                <a:latin typeface="+mn-lt"/>
                <a:cs typeface="Times New Roman"/>
              </a:rPr>
              <a:t> </a:t>
            </a:r>
            <a:r>
              <a:rPr lang="en-US" sz="1200" dirty="0">
                <a:latin typeface="+mn-lt"/>
                <a:cs typeface="Times New Roman"/>
              </a:rPr>
              <a:t>delivery</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these</a:t>
            </a:r>
            <a:r>
              <a:rPr lang="en-US" sz="1200" spc="-7" dirty="0">
                <a:latin typeface="+mn-lt"/>
                <a:cs typeface="Times New Roman"/>
              </a:rPr>
              <a:t> </a:t>
            </a:r>
            <a:r>
              <a:rPr lang="en-US" sz="1200" dirty="0">
                <a:latin typeface="+mn-lt"/>
                <a:cs typeface="Times New Roman"/>
              </a:rPr>
              <a:t>communities</a:t>
            </a:r>
            <a:r>
              <a:rPr lang="en-US" sz="1200" spc="-3" dirty="0">
                <a:latin typeface="+mn-lt"/>
                <a:cs typeface="Times New Roman"/>
              </a:rPr>
              <a:t> </a:t>
            </a:r>
            <a:r>
              <a:rPr lang="en-US" sz="1200" spc="-17" dirty="0">
                <a:latin typeface="+mn-lt"/>
                <a:cs typeface="Times New Roman"/>
              </a:rPr>
              <a:t>and </a:t>
            </a:r>
            <a:r>
              <a:rPr lang="en-US" sz="1200" dirty="0">
                <a:latin typeface="+mn-lt"/>
                <a:cs typeface="Times New Roman"/>
              </a:rPr>
              <a:t>inform</a:t>
            </a:r>
            <a:r>
              <a:rPr lang="en-US" sz="1200" spc="-3" dirty="0">
                <a:latin typeface="+mn-lt"/>
                <a:cs typeface="Times New Roman"/>
              </a:rPr>
              <a:t> </a:t>
            </a:r>
            <a:r>
              <a:rPr lang="en-US" sz="1200" dirty="0">
                <a:latin typeface="+mn-lt"/>
                <a:cs typeface="Times New Roman"/>
              </a:rPr>
              <a:t>programs</a:t>
            </a:r>
            <a:r>
              <a:rPr lang="en-US" sz="1200" spc="-7"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seek</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serve</a:t>
            </a:r>
            <a:r>
              <a:rPr lang="en-US" sz="1200" spc="-3" dirty="0">
                <a:latin typeface="+mn-lt"/>
                <a:cs typeface="Times New Roman"/>
              </a:rPr>
              <a:t> </a:t>
            </a:r>
            <a:r>
              <a:rPr lang="en-US" sz="1200" dirty="0">
                <a:latin typeface="+mn-lt"/>
                <a:cs typeface="Times New Roman"/>
              </a:rPr>
              <a:t>their</a:t>
            </a:r>
            <a:r>
              <a:rPr lang="en-US" sz="1200" spc="-3" dirty="0">
                <a:latin typeface="+mn-lt"/>
                <a:cs typeface="Times New Roman"/>
              </a:rPr>
              <a:t> </a:t>
            </a:r>
            <a:r>
              <a:rPr lang="en-US" sz="1200" spc="-7" dirty="0">
                <a:latin typeface="+mn-lt"/>
                <a:cs typeface="Times New Roman"/>
              </a:rPr>
              <a:t>needs.</a:t>
            </a:r>
          </a:p>
          <a:p>
            <a:pPr marL="180109" marR="104339" indent="-171450">
              <a:buSzPct val="116666"/>
              <a:tabLst>
                <a:tab pos="164518" algn="l"/>
                <a:tab pos="164951" algn="l"/>
              </a:tabLst>
            </a:pP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trend</a:t>
            </a:r>
            <a:r>
              <a:rPr lang="en-US" sz="1200" spc="-10"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people</a:t>
            </a:r>
            <a:r>
              <a:rPr lang="en-US" sz="1200" spc="-7"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large</a:t>
            </a:r>
            <a:r>
              <a:rPr lang="en-US" sz="1200" spc="-3" dirty="0">
                <a:latin typeface="+mn-lt"/>
                <a:cs typeface="Times New Roman"/>
              </a:rPr>
              <a:t> </a:t>
            </a:r>
            <a:r>
              <a:rPr lang="en-US" sz="1200" dirty="0">
                <a:latin typeface="+mn-lt"/>
                <a:cs typeface="Times New Roman"/>
              </a:rPr>
              <a:t>central</a:t>
            </a:r>
            <a:r>
              <a:rPr lang="en-US" sz="1200" spc="-7" dirty="0">
                <a:latin typeface="+mn-lt"/>
                <a:cs typeface="Times New Roman"/>
              </a:rPr>
              <a:t> </a:t>
            </a:r>
            <a:r>
              <a:rPr lang="en-US" sz="1200" dirty="0">
                <a:latin typeface="+mn-lt"/>
                <a:cs typeface="Times New Roman"/>
              </a:rPr>
              <a:t>metropolitan</a:t>
            </a:r>
            <a:r>
              <a:rPr lang="en-US" sz="1200" spc="-10" dirty="0">
                <a:latin typeface="+mn-lt"/>
                <a:cs typeface="Times New Roman"/>
              </a:rPr>
              <a:t> </a:t>
            </a:r>
            <a:r>
              <a:rPr lang="en-US" sz="1200" dirty="0">
                <a:latin typeface="+mn-lt"/>
                <a:cs typeface="Times New Roman"/>
              </a:rPr>
              <a:t>areas</a:t>
            </a:r>
            <a:r>
              <a:rPr lang="en-US" sz="1200" spc="-3" dirty="0">
                <a:latin typeface="+mn-lt"/>
                <a:cs typeface="Times New Roman"/>
              </a:rPr>
              <a:t> </a:t>
            </a:r>
            <a:r>
              <a:rPr lang="en-US" sz="1200" dirty="0">
                <a:latin typeface="+mn-lt"/>
                <a:cs typeface="Times New Roman"/>
              </a:rPr>
              <a:t>was</a:t>
            </a:r>
            <a:r>
              <a:rPr lang="en-US" sz="1200" spc="-7" dirty="0">
                <a:latin typeface="+mn-lt"/>
                <a:cs typeface="Times New Roman"/>
              </a:rPr>
              <a:t> </a:t>
            </a:r>
            <a:r>
              <a:rPr lang="en-US" sz="1200" dirty="0">
                <a:latin typeface="+mn-lt"/>
                <a:cs typeface="Times New Roman"/>
              </a:rPr>
              <a:t>statistically</a:t>
            </a:r>
            <a:r>
              <a:rPr lang="en-US" sz="1200" spc="-10" dirty="0">
                <a:latin typeface="+mn-lt"/>
                <a:cs typeface="Times New Roman"/>
              </a:rPr>
              <a:t> </a:t>
            </a:r>
            <a:r>
              <a:rPr lang="en-US" sz="1200" dirty="0">
                <a:latin typeface="+mn-lt"/>
                <a:cs typeface="Times New Roman"/>
              </a:rPr>
              <a:t>similar</a:t>
            </a:r>
            <a:r>
              <a:rPr lang="en-US" sz="1200" spc="-3"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those</a:t>
            </a:r>
            <a:r>
              <a:rPr lang="en-US" sz="1200" spc="-3" dirty="0">
                <a:latin typeface="+mn-lt"/>
                <a:cs typeface="Times New Roman"/>
              </a:rPr>
              <a:t> </a:t>
            </a:r>
            <a:r>
              <a:rPr lang="en-US" sz="1200" spc="-17" dirty="0">
                <a:latin typeface="+mn-lt"/>
                <a:cs typeface="Times New Roman"/>
              </a:rPr>
              <a:t>in </a:t>
            </a:r>
            <a:r>
              <a:rPr lang="en-US" sz="1200" dirty="0">
                <a:latin typeface="+mn-lt"/>
                <a:cs typeface="Times New Roman"/>
              </a:rPr>
              <a:t>large</a:t>
            </a:r>
            <a:r>
              <a:rPr lang="en-US" sz="1200" spc="-7" dirty="0">
                <a:latin typeface="+mn-lt"/>
                <a:cs typeface="Times New Roman"/>
              </a:rPr>
              <a:t> </a:t>
            </a:r>
            <a:r>
              <a:rPr lang="en-US" sz="1200" dirty="0">
                <a:latin typeface="+mn-lt"/>
                <a:cs typeface="Times New Roman"/>
              </a:rPr>
              <a:t>fringe</a:t>
            </a:r>
            <a:r>
              <a:rPr lang="en-US" sz="1200" spc="-7" dirty="0">
                <a:latin typeface="+mn-lt"/>
                <a:cs typeface="Times New Roman"/>
              </a:rPr>
              <a:t> </a:t>
            </a:r>
            <a:r>
              <a:rPr lang="en-US" sz="1200" dirty="0">
                <a:latin typeface="+mn-lt"/>
                <a:cs typeface="Times New Roman"/>
              </a:rPr>
              <a:t>metropolitan</a:t>
            </a:r>
            <a:r>
              <a:rPr lang="en-US" sz="1200" spc="-10" dirty="0">
                <a:latin typeface="+mn-lt"/>
                <a:cs typeface="Times New Roman"/>
              </a:rPr>
              <a:t> </a:t>
            </a:r>
            <a:r>
              <a:rPr lang="en-US" sz="1200" dirty="0">
                <a:latin typeface="+mn-lt"/>
                <a:cs typeface="Times New Roman"/>
              </a:rPr>
              <a:t>areas</a:t>
            </a:r>
            <a:r>
              <a:rPr lang="en-US" sz="1200" spc="-7" dirty="0">
                <a:latin typeface="+mn-lt"/>
                <a:cs typeface="Times New Roman"/>
              </a:rPr>
              <a:t> </a:t>
            </a:r>
            <a:r>
              <a:rPr lang="en-US" sz="1200" dirty="0">
                <a:latin typeface="+mn-lt"/>
                <a:cs typeface="Times New Roman"/>
              </a:rPr>
              <a:t>(going</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234.1</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202.8</a:t>
            </a:r>
            <a:r>
              <a:rPr lang="en-US" sz="1200" spc="-3"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spc="-17" dirty="0">
                <a:latin typeface="+mn-lt"/>
                <a:cs typeface="Times New Roman"/>
              </a:rPr>
              <a:t>in </a:t>
            </a:r>
            <a:r>
              <a:rPr lang="en-US" sz="1200" dirty="0">
                <a:latin typeface="+mn-lt"/>
                <a:cs typeface="Times New Roman"/>
              </a:rPr>
              <a:t>large</a:t>
            </a:r>
            <a:r>
              <a:rPr lang="en-US" sz="1200" spc="-7" dirty="0">
                <a:latin typeface="+mn-lt"/>
                <a:cs typeface="Times New Roman"/>
              </a:rPr>
              <a:t> </a:t>
            </a:r>
            <a:r>
              <a:rPr lang="en-US" sz="1200" dirty="0">
                <a:latin typeface="+mn-lt"/>
                <a:cs typeface="Times New Roman"/>
              </a:rPr>
              <a:t>central</a:t>
            </a:r>
            <a:r>
              <a:rPr lang="en-US" sz="1200" spc="-7" dirty="0">
                <a:latin typeface="+mn-lt"/>
                <a:cs typeface="Times New Roman"/>
              </a:rPr>
              <a:t> </a:t>
            </a:r>
            <a:r>
              <a:rPr lang="en-US" sz="1200" dirty="0">
                <a:latin typeface="+mn-lt"/>
                <a:cs typeface="Times New Roman"/>
              </a:rPr>
              <a:t>metropolitan</a:t>
            </a:r>
            <a:r>
              <a:rPr lang="en-US" sz="1200" spc="-3" dirty="0">
                <a:latin typeface="+mn-lt"/>
                <a:cs typeface="Times New Roman"/>
              </a:rPr>
              <a:t> </a:t>
            </a:r>
            <a:r>
              <a:rPr lang="en-US" sz="1200" dirty="0">
                <a:latin typeface="+mn-lt"/>
                <a:cs typeface="Times New Roman"/>
              </a:rPr>
              <a:t>areas</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221.6</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218.8</a:t>
            </a:r>
            <a:r>
              <a:rPr lang="en-US" sz="1200" spc="-3" dirty="0">
                <a:latin typeface="+mn-lt"/>
                <a:cs typeface="Times New Roman"/>
              </a:rPr>
              <a:t> </a:t>
            </a:r>
            <a:r>
              <a:rPr lang="en-US" sz="1200" dirty="0">
                <a:latin typeface="+mn-lt"/>
                <a:cs typeface="Times New Roman"/>
              </a:rPr>
              <a:t>visits</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7" dirty="0">
                <a:latin typeface="+mn-lt"/>
                <a:cs typeface="Times New Roman"/>
              </a:rPr>
              <a:t> </a:t>
            </a:r>
            <a:r>
              <a:rPr lang="en-US" sz="1200" spc="-17" dirty="0">
                <a:latin typeface="+mn-lt"/>
                <a:cs typeface="Times New Roman"/>
              </a:rPr>
              <a:t>in </a:t>
            </a:r>
            <a:r>
              <a:rPr lang="en-US" sz="1200" dirty="0">
                <a:latin typeface="+mn-lt"/>
                <a:cs typeface="Times New Roman"/>
              </a:rPr>
              <a:t>large</a:t>
            </a:r>
            <a:r>
              <a:rPr lang="en-US" sz="1200" spc="-10" dirty="0">
                <a:latin typeface="+mn-lt"/>
                <a:cs typeface="Times New Roman"/>
              </a:rPr>
              <a:t> </a:t>
            </a:r>
            <a:r>
              <a:rPr lang="en-US" sz="1200" dirty="0">
                <a:latin typeface="+mn-lt"/>
                <a:cs typeface="Times New Roman"/>
              </a:rPr>
              <a:t>fringe</a:t>
            </a:r>
            <a:r>
              <a:rPr lang="en-US" sz="1200" spc="-7" dirty="0">
                <a:latin typeface="+mn-lt"/>
                <a:cs typeface="Times New Roman"/>
              </a:rPr>
              <a:t> </a:t>
            </a:r>
            <a:r>
              <a:rPr lang="en-US" sz="1200" dirty="0">
                <a:latin typeface="+mn-lt"/>
                <a:cs typeface="Times New Roman"/>
              </a:rPr>
              <a:t>metropolitan</a:t>
            </a:r>
            <a:r>
              <a:rPr lang="en-US" sz="1200" spc="-10" dirty="0">
                <a:latin typeface="+mn-lt"/>
                <a:cs typeface="Times New Roman"/>
              </a:rPr>
              <a:t> </a:t>
            </a:r>
            <a:r>
              <a:rPr lang="en-US" sz="1200" dirty="0">
                <a:latin typeface="+mn-lt"/>
                <a:cs typeface="Times New Roman"/>
              </a:rPr>
              <a:t>counties)</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4" dirty="0">
                <a:latin typeface="+mn-lt"/>
                <a:cs typeface="Times New Roman"/>
              </a:rPr>
              <a:t>16).</a:t>
            </a:r>
            <a:endParaRPr lang="en-US" sz="1200" dirty="0">
              <a:latin typeface="+mn-lt"/>
              <a:cs typeface="Times New Roman"/>
            </a:endParaRPr>
          </a:p>
          <a:p>
            <a:pPr marL="179676" indent="-171450">
              <a:buSzPct val="116666"/>
              <a:tabLst>
                <a:tab pos="164518" algn="l"/>
                <a:tab pos="164951" algn="l"/>
              </a:tabLst>
            </a:pP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trend</a:t>
            </a:r>
            <a:r>
              <a:rPr lang="en-US" sz="1200" spc="-10"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people</a:t>
            </a:r>
            <a:r>
              <a:rPr lang="en-US" sz="1200" spc="-7"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medium</a:t>
            </a:r>
            <a:r>
              <a:rPr lang="en-US" sz="1200" spc="-7"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small</a:t>
            </a:r>
            <a:r>
              <a:rPr lang="en-US" sz="1200" spc="-7" dirty="0">
                <a:latin typeface="+mn-lt"/>
                <a:cs typeface="Times New Roman"/>
              </a:rPr>
              <a:t> </a:t>
            </a:r>
            <a:r>
              <a:rPr lang="en-US" sz="1200" dirty="0">
                <a:latin typeface="+mn-lt"/>
                <a:cs typeface="Times New Roman"/>
              </a:rPr>
              <a:t>metropolitan</a:t>
            </a:r>
            <a:r>
              <a:rPr lang="en-US" sz="1200" spc="-7" dirty="0">
                <a:latin typeface="+mn-lt"/>
                <a:cs typeface="Times New Roman"/>
              </a:rPr>
              <a:t> </a:t>
            </a:r>
            <a:r>
              <a:rPr lang="en-US" sz="1200" dirty="0">
                <a:latin typeface="+mn-lt"/>
                <a:cs typeface="Times New Roman"/>
              </a:rPr>
              <a:t>counties</a:t>
            </a:r>
            <a:r>
              <a:rPr lang="en-US" sz="1200" spc="-7" dirty="0">
                <a:latin typeface="+mn-lt"/>
                <a:cs typeface="Times New Roman"/>
              </a:rPr>
              <a:t> </a:t>
            </a:r>
            <a:r>
              <a:rPr lang="en-US" sz="1200" dirty="0">
                <a:latin typeface="+mn-lt"/>
                <a:cs typeface="Times New Roman"/>
              </a:rPr>
              <a:t>improved</a:t>
            </a:r>
            <a:r>
              <a:rPr lang="en-US" sz="1200" spc="-7"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382.6</a:t>
            </a:r>
            <a:r>
              <a:rPr lang="en-US" sz="1200" spc="-3" dirty="0">
                <a:latin typeface="+mn-lt"/>
                <a:cs typeface="Times New Roman"/>
              </a:rPr>
              <a:t> </a:t>
            </a:r>
            <a:r>
              <a:rPr lang="en-US" sz="1200" spc="-17" dirty="0">
                <a:latin typeface="+mn-lt"/>
                <a:cs typeface="Times New Roman"/>
              </a:rPr>
              <a:t>to</a:t>
            </a:r>
            <a:endParaRPr lang="en-US" sz="1200" dirty="0">
              <a:latin typeface="+mn-lt"/>
              <a:cs typeface="Times New Roman"/>
            </a:endParaRPr>
          </a:p>
          <a:p>
            <a:pPr marL="182880" marR="109968" indent="-182880"/>
            <a:r>
              <a:rPr lang="en-US" sz="1200" dirty="0">
                <a:latin typeface="+mn-lt"/>
                <a:cs typeface="Times New Roman"/>
              </a:rPr>
              <a:t>339.9</a:t>
            </a:r>
            <a:r>
              <a:rPr lang="en-US" sz="1200" spc="-10" dirty="0">
                <a:latin typeface="+mn-lt"/>
                <a:cs typeface="Times New Roman"/>
              </a:rPr>
              <a:t> </a:t>
            </a:r>
            <a:r>
              <a:rPr lang="en-US" sz="1200" dirty="0">
                <a:latin typeface="+mn-lt"/>
                <a:cs typeface="Times New Roman"/>
              </a:rPr>
              <a:t>visits</a:t>
            </a:r>
            <a:r>
              <a:rPr lang="en-US" sz="1200" spc="-7"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10" dirty="0">
                <a:latin typeface="+mn-lt"/>
                <a:cs typeface="Times New Roman"/>
              </a:rPr>
              <a:t> </a:t>
            </a:r>
            <a:r>
              <a:rPr lang="en-US" sz="1200" dirty="0">
                <a:latin typeface="+mn-lt"/>
                <a:cs typeface="Times New Roman"/>
              </a:rPr>
              <a:t>population,</a:t>
            </a:r>
            <a:r>
              <a:rPr lang="en-US" sz="1200" spc="-10" dirty="0">
                <a:latin typeface="+mn-lt"/>
                <a:cs typeface="Times New Roman"/>
              </a:rPr>
              <a:t> </a:t>
            </a:r>
            <a:r>
              <a:rPr lang="en-US" sz="1200" dirty="0">
                <a:latin typeface="+mn-lt"/>
                <a:cs typeface="Times New Roman"/>
              </a:rPr>
              <a:t>narrowing the</a:t>
            </a:r>
            <a:r>
              <a:rPr lang="en-US" sz="1200" spc="-3" dirty="0">
                <a:latin typeface="+mn-lt"/>
                <a:cs typeface="Times New Roman"/>
              </a:rPr>
              <a:t> </a:t>
            </a:r>
            <a:r>
              <a:rPr lang="en-US" sz="1200" dirty="0">
                <a:latin typeface="+mn-lt"/>
                <a:cs typeface="Times New Roman"/>
              </a:rPr>
              <a:t>disparity</a:t>
            </a:r>
            <a:r>
              <a:rPr lang="en-US" sz="1200" spc="-10"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large</a:t>
            </a:r>
            <a:r>
              <a:rPr lang="en-US" sz="1200" spc="-3" dirty="0">
                <a:latin typeface="+mn-lt"/>
                <a:cs typeface="Times New Roman"/>
              </a:rPr>
              <a:t> </a:t>
            </a:r>
            <a:r>
              <a:rPr lang="en-US" sz="1200" dirty="0">
                <a:latin typeface="+mn-lt"/>
                <a:cs typeface="Times New Roman"/>
              </a:rPr>
              <a:t>fringe </a:t>
            </a:r>
            <a:r>
              <a:rPr lang="en-US" sz="1200" spc="-7" dirty="0">
                <a:latin typeface="+mn-lt"/>
                <a:cs typeface="Times New Roman"/>
              </a:rPr>
              <a:t>metropolitan </a:t>
            </a:r>
            <a:r>
              <a:rPr lang="en-US" sz="1200" dirty="0">
                <a:latin typeface="+mn-lt"/>
                <a:cs typeface="Times New Roman"/>
              </a:rPr>
              <a:t>communities</a:t>
            </a:r>
            <a:r>
              <a:rPr lang="en-US" sz="1200" spc="-7" dirty="0">
                <a:latin typeface="+mn-lt"/>
                <a:cs typeface="Times New Roman"/>
              </a:rPr>
              <a:t> </a:t>
            </a:r>
            <a:r>
              <a:rPr lang="en-US" sz="1200" dirty="0">
                <a:latin typeface="+mn-lt"/>
                <a:cs typeface="Times New Roman"/>
              </a:rPr>
              <a:t>by</a:t>
            </a:r>
            <a:r>
              <a:rPr lang="en-US" sz="1200" spc="-7" dirty="0">
                <a:latin typeface="+mn-lt"/>
                <a:cs typeface="Times New Roman"/>
              </a:rPr>
              <a:t> 24.8%.</a:t>
            </a:r>
            <a:endParaRPr lang="en-US" sz="1200" dirty="0">
              <a:latin typeface="+mn-lt"/>
              <a:cs typeface="Times New Roman"/>
            </a:endParaRPr>
          </a:p>
          <a:p>
            <a:pPr marL="180109" marR="3464" indent="-171450">
              <a:buSzPct val="116666"/>
              <a:tabLst>
                <a:tab pos="164518" algn="l"/>
                <a:tab pos="164951" algn="l"/>
              </a:tabLst>
            </a:pPr>
            <a:r>
              <a:rPr lang="en-US" sz="1200" dirty="0">
                <a:latin typeface="+mn-lt"/>
                <a:cs typeface="Times New Roman"/>
              </a:rPr>
              <a:t>The</a:t>
            </a:r>
            <a:r>
              <a:rPr lang="en-US" sz="1200" spc="72" dirty="0">
                <a:latin typeface="+mn-lt"/>
                <a:cs typeface="Times New Roman"/>
              </a:rPr>
              <a:t> </a:t>
            </a:r>
            <a:r>
              <a:rPr lang="en-US" sz="1200" dirty="0">
                <a:latin typeface="+mn-lt"/>
                <a:cs typeface="Times New Roman"/>
              </a:rPr>
              <a:t>trend</a:t>
            </a:r>
            <a:r>
              <a:rPr lang="en-US" sz="1200" spc="78" dirty="0">
                <a:latin typeface="+mn-lt"/>
                <a:cs typeface="Times New Roman"/>
              </a:rPr>
              <a:t> </a:t>
            </a:r>
            <a:r>
              <a:rPr lang="en-US" sz="1200" dirty="0">
                <a:latin typeface="+mn-lt"/>
                <a:cs typeface="Times New Roman"/>
              </a:rPr>
              <a:t>for</a:t>
            </a:r>
            <a:r>
              <a:rPr lang="en-US" sz="1200" spc="78" dirty="0">
                <a:latin typeface="+mn-lt"/>
                <a:cs typeface="Times New Roman"/>
              </a:rPr>
              <a:t> </a:t>
            </a:r>
            <a:r>
              <a:rPr lang="en-US" sz="1200" dirty="0">
                <a:latin typeface="+mn-lt"/>
                <a:cs typeface="Times New Roman"/>
              </a:rPr>
              <a:t>people</a:t>
            </a:r>
            <a:r>
              <a:rPr lang="en-US" sz="1200" spc="82" dirty="0">
                <a:latin typeface="+mn-lt"/>
                <a:cs typeface="Times New Roman"/>
              </a:rPr>
              <a:t> </a:t>
            </a:r>
            <a:r>
              <a:rPr lang="en-US" sz="1200" dirty="0">
                <a:latin typeface="+mn-lt"/>
                <a:cs typeface="Times New Roman"/>
              </a:rPr>
              <a:t>in</a:t>
            </a:r>
            <a:r>
              <a:rPr lang="en-US" sz="1200" spc="82" dirty="0">
                <a:latin typeface="+mn-lt"/>
                <a:cs typeface="Times New Roman"/>
              </a:rPr>
              <a:t> </a:t>
            </a:r>
            <a:r>
              <a:rPr lang="en-US" sz="1200" dirty="0">
                <a:latin typeface="+mn-lt"/>
                <a:cs typeface="Times New Roman"/>
              </a:rPr>
              <a:t>nonmetropolitan</a:t>
            </a:r>
            <a:r>
              <a:rPr lang="en-US" sz="1200" spc="82" dirty="0">
                <a:latin typeface="+mn-lt"/>
                <a:cs typeface="Times New Roman"/>
              </a:rPr>
              <a:t> </a:t>
            </a:r>
            <a:r>
              <a:rPr lang="en-US" sz="1200" dirty="0">
                <a:latin typeface="+mn-lt"/>
                <a:cs typeface="Times New Roman"/>
              </a:rPr>
              <a:t>counties</a:t>
            </a:r>
            <a:r>
              <a:rPr lang="en-US" sz="1200" spc="78" dirty="0">
                <a:latin typeface="+mn-lt"/>
                <a:cs typeface="Times New Roman"/>
              </a:rPr>
              <a:t> </a:t>
            </a:r>
            <a:r>
              <a:rPr lang="en-US" sz="1200" dirty="0">
                <a:latin typeface="+mn-lt"/>
                <a:cs typeface="Times New Roman"/>
              </a:rPr>
              <a:t>improved</a:t>
            </a:r>
            <a:r>
              <a:rPr lang="en-US" sz="1200" spc="78" dirty="0">
                <a:latin typeface="+mn-lt"/>
                <a:cs typeface="Times New Roman"/>
              </a:rPr>
              <a:t> </a:t>
            </a:r>
            <a:r>
              <a:rPr lang="en-US" sz="1200" dirty="0">
                <a:latin typeface="+mn-lt"/>
                <a:cs typeface="Times New Roman"/>
              </a:rPr>
              <a:t>from</a:t>
            </a:r>
            <a:r>
              <a:rPr lang="en-US" sz="1200" spc="82" dirty="0">
                <a:latin typeface="+mn-lt"/>
                <a:cs typeface="Times New Roman"/>
              </a:rPr>
              <a:t> </a:t>
            </a:r>
            <a:r>
              <a:rPr lang="en-US" sz="1200" dirty="0">
                <a:latin typeface="+mn-lt"/>
                <a:cs typeface="Times New Roman"/>
              </a:rPr>
              <a:t>482.9</a:t>
            </a:r>
            <a:r>
              <a:rPr lang="en-US" sz="1200" spc="78" dirty="0">
                <a:latin typeface="+mn-lt"/>
                <a:cs typeface="Times New Roman"/>
              </a:rPr>
              <a:t> </a:t>
            </a:r>
            <a:r>
              <a:rPr lang="en-US" sz="1200" dirty="0">
                <a:latin typeface="+mn-lt"/>
                <a:cs typeface="Times New Roman"/>
              </a:rPr>
              <a:t>to</a:t>
            </a:r>
            <a:r>
              <a:rPr lang="en-US" sz="1200" spc="85" dirty="0">
                <a:latin typeface="+mn-lt"/>
                <a:cs typeface="Times New Roman"/>
              </a:rPr>
              <a:t> </a:t>
            </a:r>
            <a:r>
              <a:rPr lang="en-US" sz="1200" dirty="0">
                <a:latin typeface="+mn-lt"/>
                <a:cs typeface="Times New Roman"/>
              </a:rPr>
              <a:t>442.2</a:t>
            </a:r>
            <a:r>
              <a:rPr lang="en-US" sz="1200" spc="82" dirty="0">
                <a:latin typeface="+mn-lt"/>
                <a:cs typeface="Times New Roman"/>
              </a:rPr>
              <a:t> </a:t>
            </a:r>
            <a:r>
              <a:rPr lang="en-US" sz="1200" dirty="0">
                <a:latin typeface="+mn-lt"/>
                <a:cs typeface="Times New Roman"/>
              </a:rPr>
              <a:t>visits</a:t>
            </a:r>
            <a:r>
              <a:rPr lang="en-US" sz="1200" spc="82" dirty="0">
                <a:latin typeface="+mn-lt"/>
                <a:cs typeface="Times New Roman"/>
              </a:rPr>
              <a:t> </a:t>
            </a:r>
            <a:r>
              <a:rPr lang="en-US" sz="1200" spc="-17" dirty="0">
                <a:latin typeface="+mn-lt"/>
                <a:cs typeface="Times New Roman"/>
              </a:rPr>
              <a:t>per </a:t>
            </a:r>
            <a:r>
              <a:rPr lang="en-US" sz="1200" dirty="0">
                <a:latin typeface="+mn-lt"/>
                <a:cs typeface="Times New Roman"/>
              </a:rPr>
              <a:t>100,000</a:t>
            </a:r>
            <a:r>
              <a:rPr lang="en-US" sz="1200" spc="95" dirty="0">
                <a:latin typeface="+mn-lt"/>
                <a:cs typeface="Times New Roman"/>
              </a:rPr>
              <a:t> </a:t>
            </a:r>
            <a:r>
              <a:rPr lang="en-US" sz="1200" dirty="0">
                <a:latin typeface="+mn-lt"/>
                <a:cs typeface="Times New Roman"/>
              </a:rPr>
              <a:t>population,</a:t>
            </a:r>
            <a:r>
              <a:rPr lang="en-US" sz="1200" spc="106" dirty="0">
                <a:latin typeface="+mn-lt"/>
                <a:cs typeface="Times New Roman"/>
              </a:rPr>
              <a:t> </a:t>
            </a:r>
            <a:r>
              <a:rPr lang="en-US" sz="1200" dirty="0">
                <a:latin typeface="+mn-lt"/>
                <a:cs typeface="Times New Roman"/>
              </a:rPr>
              <a:t>narrowing</a:t>
            </a:r>
            <a:r>
              <a:rPr lang="en-US" sz="1200" spc="99" dirty="0">
                <a:latin typeface="+mn-lt"/>
                <a:cs typeface="Times New Roman"/>
              </a:rPr>
              <a:t> </a:t>
            </a:r>
            <a:r>
              <a:rPr lang="en-US" sz="1200" dirty="0">
                <a:latin typeface="+mn-lt"/>
                <a:cs typeface="Times New Roman"/>
              </a:rPr>
              <a:t>the</a:t>
            </a:r>
            <a:r>
              <a:rPr lang="en-US" sz="1200" spc="106" dirty="0">
                <a:latin typeface="+mn-lt"/>
                <a:cs typeface="Times New Roman"/>
              </a:rPr>
              <a:t> </a:t>
            </a:r>
            <a:r>
              <a:rPr lang="en-US" sz="1200" dirty="0">
                <a:latin typeface="+mn-lt"/>
                <a:cs typeface="Times New Roman"/>
              </a:rPr>
              <a:t>disparity</a:t>
            </a:r>
            <a:r>
              <a:rPr lang="en-US" sz="1200" spc="106" dirty="0">
                <a:latin typeface="+mn-lt"/>
                <a:cs typeface="Times New Roman"/>
              </a:rPr>
              <a:t> </a:t>
            </a:r>
            <a:r>
              <a:rPr lang="en-US" sz="1200" dirty="0">
                <a:latin typeface="+mn-lt"/>
                <a:cs typeface="Times New Roman"/>
              </a:rPr>
              <a:t>with</a:t>
            </a:r>
            <a:r>
              <a:rPr lang="en-US" sz="1200" spc="99" dirty="0">
                <a:latin typeface="+mn-lt"/>
                <a:cs typeface="Times New Roman"/>
              </a:rPr>
              <a:t> </a:t>
            </a:r>
            <a:r>
              <a:rPr lang="en-US" sz="1200" dirty="0">
                <a:latin typeface="+mn-lt"/>
                <a:cs typeface="Times New Roman"/>
              </a:rPr>
              <a:t>large</a:t>
            </a:r>
            <a:r>
              <a:rPr lang="en-US" sz="1200" spc="102" dirty="0">
                <a:latin typeface="+mn-lt"/>
                <a:cs typeface="Times New Roman"/>
              </a:rPr>
              <a:t> </a:t>
            </a:r>
            <a:r>
              <a:rPr lang="en-US" sz="1200" dirty="0">
                <a:latin typeface="+mn-lt"/>
                <a:cs typeface="Times New Roman"/>
              </a:rPr>
              <a:t>fringe</a:t>
            </a:r>
            <a:r>
              <a:rPr lang="en-US" sz="1200" spc="99" dirty="0">
                <a:latin typeface="+mn-lt"/>
                <a:cs typeface="Times New Roman"/>
              </a:rPr>
              <a:t> </a:t>
            </a:r>
            <a:r>
              <a:rPr lang="en-US" sz="1200" dirty="0">
                <a:latin typeface="+mn-lt"/>
                <a:cs typeface="Times New Roman"/>
              </a:rPr>
              <a:t>metropolitan</a:t>
            </a:r>
            <a:r>
              <a:rPr lang="en-US" sz="1200" spc="102" dirty="0">
                <a:latin typeface="+mn-lt"/>
                <a:cs typeface="Times New Roman"/>
              </a:rPr>
              <a:t> </a:t>
            </a:r>
            <a:r>
              <a:rPr lang="en-US" sz="1200" spc="-7" dirty="0">
                <a:latin typeface="+mn-lt"/>
                <a:cs typeface="Times New Roman"/>
              </a:rPr>
              <a:t>communities </a:t>
            </a:r>
            <a:r>
              <a:rPr lang="en-US" sz="1200" dirty="0">
                <a:latin typeface="+mn-lt"/>
                <a:cs typeface="Times New Roman"/>
              </a:rPr>
              <a:t>by</a:t>
            </a:r>
            <a:r>
              <a:rPr lang="en-US" sz="1200" spc="34" dirty="0">
                <a:latin typeface="+mn-lt"/>
                <a:cs typeface="Times New Roman"/>
              </a:rPr>
              <a:t> </a:t>
            </a:r>
            <a:r>
              <a:rPr lang="en-US" sz="1200" spc="-7" dirty="0">
                <a:latin typeface="+mn-lt"/>
                <a:cs typeface="Times New Roman"/>
              </a:rPr>
              <a:t>14.5%.</a:t>
            </a:r>
            <a:endParaRPr lang="en-US" sz="1200" dirty="0">
              <a:latin typeface="+mn-lt"/>
              <a:cs typeface="Times New Roman"/>
            </a:endParaRPr>
          </a:p>
          <a:p>
            <a:pPr marL="182880" marR="78796" indent="-182880"/>
            <a:endParaRPr lang="en-US" sz="1200" dirty="0">
              <a:latin typeface="+mn-lt"/>
              <a:cs typeface="Times New Roman"/>
            </a:endParaRPr>
          </a:p>
          <a:p>
            <a:pPr marL="182880" marR="161921" indent="-182880"/>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143</a:t>
            </a:fld>
            <a:endParaRPr lang="en-US"/>
          </a:p>
        </p:txBody>
      </p:sp>
    </p:spTree>
    <p:extLst>
      <p:ext uri="{BB962C8B-B14F-4D97-AF65-F5344CB8AC3E}">
        <p14:creationId xmlns:p14="http://schemas.microsoft.com/office/powerpoint/2010/main" val="56837859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144</a:t>
            </a:fld>
            <a:endParaRPr lang="en-US"/>
          </a:p>
        </p:txBody>
      </p:sp>
    </p:spTree>
    <p:extLst>
      <p:ext uri="{BB962C8B-B14F-4D97-AF65-F5344CB8AC3E}">
        <p14:creationId xmlns:p14="http://schemas.microsoft.com/office/powerpoint/2010/main" val="1030091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145</a:t>
            </a:fld>
            <a:endParaRPr lang="en-US"/>
          </a:p>
        </p:txBody>
      </p:sp>
    </p:spTree>
    <p:extLst>
      <p:ext uri="{BB962C8B-B14F-4D97-AF65-F5344CB8AC3E}">
        <p14:creationId xmlns:p14="http://schemas.microsoft.com/office/powerpoint/2010/main" val="41553326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146</a:t>
            </a:fld>
            <a:endParaRPr lang="en-US"/>
          </a:p>
        </p:txBody>
      </p:sp>
    </p:spTree>
    <p:extLst>
      <p:ext uri="{BB962C8B-B14F-4D97-AF65-F5344CB8AC3E}">
        <p14:creationId xmlns:p14="http://schemas.microsoft.com/office/powerpoint/2010/main" val="364505281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147</a:t>
            </a:fld>
            <a:endParaRPr lang="en-US"/>
          </a:p>
        </p:txBody>
      </p:sp>
    </p:spTree>
    <p:extLst>
      <p:ext uri="{BB962C8B-B14F-4D97-AF65-F5344CB8AC3E}">
        <p14:creationId xmlns:p14="http://schemas.microsoft.com/office/powerpoint/2010/main" val="2305621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resources relevant to each Special Emphasis Topic, the NHQDR includes links to HHS websites relevant to the topic.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15</a:t>
            </a:fld>
            <a:endParaRPr lang="en-US"/>
          </a:p>
        </p:txBody>
      </p:sp>
    </p:spTree>
    <p:extLst>
      <p:ext uri="{BB962C8B-B14F-4D97-AF65-F5344CB8AC3E}">
        <p14:creationId xmlns:p14="http://schemas.microsoft.com/office/powerpoint/2010/main" val="2200945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As mandated by the U.S. Congress, the report focuses on “national trends in the quality of health care provided to the American people” (42 U.S.C. 299b-2(b)(2)) and “prevailing disparities in health care delivery as it relates to racial factors and socioeconomic factors in priority populations” (42 U.S.C. 29-a-1(a)(6)).</a:t>
            </a:r>
          </a:p>
          <a:p>
            <a:r>
              <a:rPr lang="en-US" sz="1200" dirty="0">
                <a:latin typeface="+mn-lt"/>
                <a:cs typeface="Times New Roman"/>
              </a:rPr>
              <a:t>Federal</a:t>
            </a:r>
            <a:r>
              <a:rPr lang="en-US" sz="1200" spc="-20" dirty="0">
                <a:latin typeface="+mn-lt"/>
                <a:cs typeface="Times New Roman"/>
              </a:rPr>
              <a:t> </a:t>
            </a:r>
            <a:r>
              <a:rPr lang="en-US" sz="1200" dirty="0">
                <a:latin typeface="+mn-lt"/>
                <a:cs typeface="Times New Roman"/>
              </a:rPr>
              <a:t>participants</a:t>
            </a:r>
            <a:r>
              <a:rPr lang="en-US" sz="1200" spc="-14" dirty="0">
                <a:latin typeface="+mn-lt"/>
                <a:cs typeface="Times New Roman"/>
              </a:rPr>
              <a:t> </a:t>
            </a:r>
            <a:r>
              <a:rPr lang="en-US" sz="1200" dirty="0">
                <a:latin typeface="+mn-lt"/>
                <a:cs typeface="Times New Roman"/>
              </a:rPr>
              <a:t>on</a:t>
            </a:r>
            <a:r>
              <a:rPr lang="en-US" sz="1200" spc="-17" dirty="0">
                <a:latin typeface="+mn-lt"/>
                <a:cs typeface="Times New Roman"/>
              </a:rPr>
              <a:t> </a:t>
            </a:r>
            <a:r>
              <a:rPr lang="en-US" sz="1200" dirty="0">
                <a:latin typeface="+mn-lt"/>
                <a:cs typeface="Times New Roman"/>
              </a:rPr>
              <a:t>Interagency Work Group:</a:t>
            </a:r>
            <a:r>
              <a:rPr lang="en-US" sz="1200" spc="-17" dirty="0">
                <a:latin typeface="+mn-lt"/>
                <a:cs typeface="Times New Roman"/>
              </a:rPr>
              <a:t> </a:t>
            </a:r>
            <a:r>
              <a:rPr lang="en-US" sz="1200" dirty="0">
                <a:latin typeface="+mn-lt"/>
                <a:cs typeface="Times New Roman"/>
              </a:rPr>
              <a:t>AHRQ,</a:t>
            </a:r>
            <a:r>
              <a:rPr lang="en-US" sz="1200" spc="-17" dirty="0">
                <a:latin typeface="+mn-lt"/>
                <a:cs typeface="Times New Roman"/>
              </a:rPr>
              <a:t> </a:t>
            </a:r>
            <a:r>
              <a:rPr lang="en-US" sz="1200" dirty="0">
                <a:latin typeface="+mn-lt"/>
                <a:cs typeface="Times New Roman"/>
              </a:rPr>
              <a:t>Administration</a:t>
            </a:r>
            <a:r>
              <a:rPr lang="en-US" sz="1200" spc="-14"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Community</a:t>
            </a:r>
            <a:r>
              <a:rPr lang="en-US" sz="1200" spc="-14" dirty="0">
                <a:latin typeface="+mn-lt"/>
                <a:cs typeface="Times New Roman"/>
              </a:rPr>
              <a:t> </a:t>
            </a:r>
            <a:r>
              <a:rPr lang="en-US" sz="1200" dirty="0">
                <a:latin typeface="+mn-lt"/>
                <a:cs typeface="Times New Roman"/>
              </a:rPr>
              <a:t>Living,</a:t>
            </a:r>
            <a:r>
              <a:rPr lang="en-US" sz="1200" spc="-17" dirty="0">
                <a:latin typeface="+mn-lt"/>
                <a:cs typeface="Times New Roman"/>
              </a:rPr>
              <a:t> </a:t>
            </a:r>
            <a:r>
              <a:rPr lang="en-US" sz="1200" dirty="0">
                <a:latin typeface="+mn-lt"/>
                <a:cs typeface="Times New Roman"/>
              </a:rPr>
              <a:t>Assistant</a:t>
            </a:r>
            <a:r>
              <a:rPr lang="en-US" sz="1200" spc="-14" dirty="0">
                <a:latin typeface="+mn-lt"/>
                <a:cs typeface="Times New Roman"/>
              </a:rPr>
              <a:t> </a:t>
            </a:r>
            <a:r>
              <a:rPr lang="en-US" sz="1200" dirty="0">
                <a:latin typeface="+mn-lt"/>
                <a:cs typeface="Times New Roman"/>
              </a:rPr>
              <a:t>Secretary</a:t>
            </a:r>
            <a:r>
              <a:rPr lang="en-US" sz="1200" spc="-17"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Planning</a:t>
            </a:r>
            <a:r>
              <a:rPr lang="en-US" sz="1200" spc="-17" dirty="0">
                <a:latin typeface="+mn-lt"/>
                <a:cs typeface="Times New Roman"/>
              </a:rPr>
              <a:t> and </a:t>
            </a:r>
            <a:r>
              <a:rPr lang="en-US" sz="1200" dirty="0">
                <a:latin typeface="+mn-lt"/>
                <a:cs typeface="Times New Roman"/>
              </a:rPr>
              <a:t>Evaluation,</a:t>
            </a:r>
            <a:r>
              <a:rPr lang="en-US" sz="1200" spc="-24" dirty="0">
                <a:latin typeface="+mn-lt"/>
                <a:cs typeface="Times New Roman"/>
              </a:rPr>
              <a:t> </a:t>
            </a:r>
            <a:r>
              <a:rPr lang="en-US" sz="1200" dirty="0">
                <a:latin typeface="+mn-lt"/>
                <a:cs typeface="Times New Roman"/>
              </a:rPr>
              <a:t>Centers</a:t>
            </a:r>
            <a:r>
              <a:rPr lang="en-US" sz="1200" spc="-17" dirty="0">
                <a:latin typeface="+mn-lt"/>
                <a:cs typeface="Times New Roman"/>
              </a:rPr>
              <a:t> </a:t>
            </a:r>
            <a:r>
              <a:rPr lang="en-US" sz="1200" dirty="0">
                <a:latin typeface="+mn-lt"/>
                <a:cs typeface="Times New Roman"/>
              </a:rPr>
              <a:t>for</a:t>
            </a:r>
            <a:r>
              <a:rPr lang="en-US" sz="1200" spc="-17" dirty="0">
                <a:latin typeface="+mn-lt"/>
                <a:cs typeface="Times New Roman"/>
              </a:rPr>
              <a:t> </a:t>
            </a:r>
            <a:r>
              <a:rPr lang="en-US" sz="1200" dirty="0">
                <a:latin typeface="+mn-lt"/>
                <a:cs typeface="Times New Roman"/>
              </a:rPr>
              <a:t>Disease</a:t>
            </a:r>
            <a:r>
              <a:rPr lang="en-US" sz="1200" spc="-10" dirty="0">
                <a:latin typeface="+mn-lt"/>
                <a:cs typeface="Times New Roman"/>
              </a:rPr>
              <a:t> </a:t>
            </a:r>
            <a:r>
              <a:rPr lang="en-US" sz="1200" dirty="0">
                <a:latin typeface="+mn-lt"/>
                <a:cs typeface="Times New Roman"/>
              </a:rPr>
              <a:t>Control</a:t>
            </a:r>
            <a:r>
              <a:rPr lang="en-US" sz="1200" spc="-17" dirty="0">
                <a:latin typeface="+mn-lt"/>
                <a:cs typeface="Times New Roman"/>
              </a:rPr>
              <a:t> </a:t>
            </a:r>
            <a:r>
              <a:rPr lang="en-US" sz="1200" dirty="0">
                <a:latin typeface="+mn-lt"/>
                <a:cs typeface="Times New Roman"/>
              </a:rPr>
              <a:t>and</a:t>
            </a:r>
            <a:r>
              <a:rPr lang="en-US" sz="1200" spc="-17" dirty="0">
                <a:latin typeface="+mn-lt"/>
                <a:cs typeface="Times New Roman"/>
              </a:rPr>
              <a:t> </a:t>
            </a:r>
            <a:r>
              <a:rPr lang="en-US" sz="1200" dirty="0">
                <a:latin typeface="+mn-lt"/>
                <a:cs typeface="Times New Roman"/>
              </a:rPr>
              <a:t>Prevention,</a:t>
            </a:r>
            <a:r>
              <a:rPr lang="en-US" sz="1200" spc="-17" dirty="0">
                <a:latin typeface="+mn-lt"/>
                <a:cs typeface="Times New Roman"/>
              </a:rPr>
              <a:t> </a:t>
            </a:r>
            <a:r>
              <a:rPr lang="en-US" sz="1200" dirty="0">
                <a:latin typeface="+mn-lt"/>
                <a:cs typeface="Times New Roman"/>
              </a:rPr>
              <a:t>Centers</a:t>
            </a:r>
            <a:r>
              <a:rPr lang="en-US" sz="1200" spc="-14" dirty="0">
                <a:latin typeface="+mn-lt"/>
                <a:cs typeface="Times New Roman"/>
              </a:rPr>
              <a:t> </a:t>
            </a:r>
            <a:r>
              <a:rPr lang="en-US" sz="1200" dirty="0">
                <a:latin typeface="+mn-lt"/>
                <a:cs typeface="Times New Roman"/>
              </a:rPr>
              <a:t>for</a:t>
            </a:r>
            <a:r>
              <a:rPr lang="en-US" sz="1200" spc="-17" dirty="0">
                <a:latin typeface="+mn-lt"/>
                <a:cs typeface="Times New Roman"/>
              </a:rPr>
              <a:t> </a:t>
            </a:r>
            <a:r>
              <a:rPr lang="en-US" sz="1200" dirty="0">
                <a:latin typeface="+mn-lt"/>
                <a:cs typeface="Times New Roman"/>
              </a:rPr>
              <a:t>Medicare</a:t>
            </a:r>
            <a:r>
              <a:rPr lang="en-US" sz="1200" spc="-14" dirty="0">
                <a:latin typeface="+mn-lt"/>
                <a:cs typeface="Times New Roman"/>
              </a:rPr>
              <a:t> </a:t>
            </a:r>
            <a:r>
              <a:rPr lang="en-US" sz="1200" dirty="0">
                <a:latin typeface="+mn-lt"/>
                <a:cs typeface="Times New Roman"/>
              </a:rPr>
              <a:t>&amp;</a:t>
            </a:r>
            <a:r>
              <a:rPr lang="en-US" sz="1200" spc="-14" dirty="0">
                <a:latin typeface="+mn-lt"/>
                <a:cs typeface="Times New Roman"/>
              </a:rPr>
              <a:t> </a:t>
            </a:r>
            <a:r>
              <a:rPr lang="en-US" sz="1200" dirty="0">
                <a:latin typeface="+mn-lt"/>
                <a:cs typeface="Times New Roman"/>
              </a:rPr>
              <a:t>Medicaid</a:t>
            </a:r>
            <a:r>
              <a:rPr lang="en-US" sz="1200" spc="-10" dirty="0">
                <a:latin typeface="+mn-lt"/>
                <a:cs typeface="Times New Roman"/>
              </a:rPr>
              <a:t> </a:t>
            </a:r>
            <a:r>
              <a:rPr lang="en-US" sz="1200" dirty="0">
                <a:latin typeface="+mn-lt"/>
                <a:cs typeface="Times New Roman"/>
              </a:rPr>
              <a:t>Services,</a:t>
            </a:r>
            <a:r>
              <a:rPr lang="en-US" sz="1200" spc="-17" dirty="0">
                <a:latin typeface="+mn-lt"/>
                <a:cs typeface="Times New Roman"/>
              </a:rPr>
              <a:t> </a:t>
            </a:r>
            <a:r>
              <a:rPr lang="en-US" sz="1200" dirty="0">
                <a:latin typeface="+mn-lt"/>
                <a:cs typeface="Times New Roman"/>
              </a:rPr>
              <a:t>Food</a:t>
            </a:r>
            <a:r>
              <a:rPr lang="en-US" sz="1200" spc="-17" dirty="0">
                <a:latin typeface="+mn-lt"/>
                <a:cs typeface="Times New Roman"/>
              </a:rPr>
              <a:t> </a:t>
            </a:r>
            <a:r>
              <a:rPr lang="en-US" sz="1200" dirty="0">
                <a:latin typeface="+mn-lt"/>
                <a:cs typeface="Times New Roman"/>
              </a:rPr>
              <a:t>and</a:t>
            </a:r>
            <a:r>
              <a:rPr lang="en-US" sz="1200" spc="-14" dirty="0">
                <a:latin typeface="+mn-lt"/>
                <a:cs typeface="Times New Roman"/>
              </a:rPr>
              <a:t> Drug </a:t>
            </a:r>
            <a:r>
              <a:rPr lang="en-US" sz="1200" dirty="0">
                <a:latin typeface="+mn-lt"/>
                <a:cs typeface="Times New Roman"/>
              </a:rPr>
              <a:t>Administration,</a:t>
            </a:r>
            <a:r>
              <a:rPr lang="en-US" sz="1200" spc="-27" dirty="0">
                <a:latin typeface="+mn-lt"/>
                <a:cs typeface="Times New Roman"/>
              </a:rPr>
              <a:t> </a:t>
            </a:r>
            <a:r>
              <a:rPr lang="en-US" sz="1200" dirty="0">
                <a:latin typeface="+mn-lt"/>
                <a:cs typeface="Times New Roman"/>
              </a:rPr>
              <a:t>Health</a:t>
            </a:r>
            <a:r>
              <a:rPr lang="en-US" sz="1200" spc="-20" dirty="0">
                <a:latin typeface="+mn-lt"/>
                <a:cs typeface="Times New Roman"/>
              </a:rPr>
              <a:t> </a:t>
            </a:r>
            <a:r>
              <a:rPr lang="en-US" sz="1200" dirty="0">
                <a:latin typeface="+mn-lt"/>
                <a:cs typeface="Times New Roman"/>
              </a:rPr>
              <a:t>Resources</a:t>
            </a:r>
            <a:r>
              <a:rPr lang="en-US" sz="1200" spc="-17" dirty="0">
                <a:latin typeface="+mn-lt"/>
                <a:cs typeface="Times New Roman"/>
              </a:rPr>
              <a:t> </a:t>
            </a:r>
            <a:r>
              <a:rPr lang="en-US" sz="1200" dirty="0">
                <a:latin typeface="+mn-lt"/>
                <a:cs typeface="Times New Roman"/>
              </a:rPr>
              <a:t>and</a:t>
            </a:r>
            <a:r>
              <a:rPr lang="en-US" sz="1200" spc="-20" dirty="0">
                <a:latin typeface="+mn-lt"/>
                <a:cs typeface="Times New Roman"/>
              </a:rPr>
              <a:t> </a:t>
            </a:r>
            <a:r>
              <a:rPr lang="en-US" sz="1200" dirty="0">
                <a:latin typeface="+mn-lt"/>
                <a:cs typeface="Times New Roman"/>
              </a:rPr>
              <a:t>Services</a:t>
            </a:r>
            <a:r>
              <a:rPr lang="en-US" sz="1200" spc="-17" dirty="0">
                <a:latin typeface="+mn-lt"/>
                <a:cs typeface="Times New Roman"/>
              </a:rPr>
              <a:t> </a:t>
            </a:r>
            <a:r>
              <a:rPr lang="en-US" sz="1200" dirty="0">
                <a:latin typeface="+mn-lt"/>
                <a:cs typeface="Times New Roman"/>
              </a:rPr>
              <a:t>Administration,</a:t>
            </a:r>
            <a:r>
              <a:rPr lang="en-US" sz="1200" spc="-20" dirty="0">
                <a:latin typeface="+mn-lt"/>
                <a:cs typeface="Times New Roman"/>
              </a:rPr>
              <a:t> </a:t>
            </a:r>
            <a:r>
              <a:rPr lang="en-US" sz="1200" dirty="0">
                <a:latin typeface="+mn-lt"/>
                <a:cs typeface="Times New Roman"/>
              </a:rPr>
              <a:t>Indian</a:t>
            </a:r>
            <a:r>
              <a:rPr lang="en-US" sz="1200" spc="-24" dirty="0">
                <a:latin typeface="+mn-lt"/>
                <a:cs typeface="Times New Roman"/>
              </a:rPr>
              <a:t> </a:t>
            </a:r>
            <a:r>
              <a:rPr lang="en-US" sz="1200" dirty="0">
                <a:latin typeface="+mn-lt"/>
                <a:cs typeface="Times New Roman"/>
              </a:rPr>
              <a:t>Health</a:t>
            </a:r>
            <a:r>
              <a:rPr lang="en-US" sz="1200" spc="-14" dirty="0">
                <a:latin typeface="+mn-lt"/>
                <a:cs typeface="Times New Roman"/>
              </a:rPr>
              <a:t> </a:t>
            </a:r>
            <a:r>
              <a:rPr lang="en-US" sz="1200" dirty="0">
                <a:latin typeface="+mn-lt"/>
                <a:cs typeface="Times New Roman"/>
              </a:rPr>
              <a:t>Service,</a:t>
            </a:r>
            <a:r>
              <a:rPr lang="en-US" sz="1200" spc="-20" dirty="0">
                <a:latin typeface="+mn-lt"/>
                <a:cs typeface="Times New Roman"/>
              </a:rPr>
              <a:t> </a:t>
            </a:r>
            <a:r>
              <a:rPr lang="en-US" sz="1200" dirty="0">
                <a:latin typeface="+mn-lt"/>
                <a:cs typeface="Times New Roman"/>
              </a:rPr>
              <a:t>National</a:t>
            </a:r>
            <a:r>
              <a:rPr lang="en-US" sz="1200" spc="-20" dirty="0">
                <a:latin typeface="+mn-lt"/>
                <a:cs typeface="Times New Roman"/>
              </a:rPr>
              <a:t> </a:t>
            </a:r>
            <a:r>
              <a:rPr lang="en-US" sz="1200" dirty="0">
                <a:latin typeface="+mn-lt"/>
                <a:cs typeface="Times New Roman"/>
              </a:rPr>
              <a:t>Institutes</a:t>
            </a:r>
            <a:r>
              <a:rPr lang="en-US" sz="1200" spc="-17" dirty="0">
                <a:latin typeface="+mn-lt"/>
                <a:cs typeface="Times New Roman"/>
              </a:rPr>
              <a:t> </a:t>
            </a:r>
            <a:r>
              <a:rPr lang="en-US" sz="1200" dirty="0">
                <a:latin typeface="+mn-lt"/>
                <a:cs typeface="Times New Roman"/>
              </a:rPr>
              <a:t>of</a:t>
            </a:r>
            <a:r>
              <a:rPr lang="en-US" sz="1200" spc="-20" dirty="0">
                <a:latin typeface="+mn-lt"/>
                <a:cs typeface="Times New Roman"/>
              </a:rPr>
              <a:t> </a:t>
            </a:r>
            <a:r>
              <a:rPr lang="en-US" sz="1200" spc="-7" dirty="0">
                <a:latin typeface="+mn-lt"/>
                <a:cs typeface="Times New Roman"/>
              </a:rPr>
              <a:t>Health, </a:t>
            </a:r>
            <a:r>
              <a:rPr lang="en-US" sz="1200" dirty="0">
                <a:latin typeface="+mn-lt"/>
                <a:cs typeface="Times New Roman"/>
              </a:rPr>
              <a:t>Office</a:t>
            </a:r>
            <a:r>
              <a:rPr lang="en-US" sz="1200" spc="-20"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Assistant</a:t>
            </a:r>
            <a:r>
              <a:rPr lang="en-US" sz="1200" spc="-14" dirty="0">
                <a:latin typeface="+mn-lt"/>
                <a:cs typeface="Times New Roman"/>
              </a:rPr>
              <a:t> </a:t>
            </a:r>
            <a:r>
              <a:rPr lang="en-US" sz="1200" dirty="0">
                <a:latin typeface="+mn-lt"/>
                <a:cs typeface="Times New Roman"/>
              </a:rPr>
              <a:t>Secretary</a:t>
            </a:r>
            <a:r>
              <a:rPr lang="en-US" sz="1200" spc="-14"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Health,</a:t>
            </a:r>
            <a:r>
              <a:rPr lang="en-US" sz="1200" spc="-14" dirty="0">
                <a:latin typeface="+mn-lt"/>
                <a:cs typeface="Times New Roman"/>
              </a:rPr>
              <a:t> </a:t>
            </a:r>
            <a:r>
              <a:rPr lang="en-US" sz="1200" dirty="0">
                <a:latin typeface="+mn-lt"/>
                <a:cs typeface="Times New Roman"/>
              </a:rPr>
              <a:t>Office</a:t>
            </a:r>
            <a:r>
              <a:rPr lang="en-US" sz="1200" spc="-10"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Assistant</a:t>
            </a:r>
            <a:r>
              <a:rPr lang="en-US" sz="1200" spc="-14" dirty="0">
                <a:latin typeface="+mn-lt"/>
                <a:cs typeface="Times New Roman"/>
              </a:rPr>
              <a:t> </a:t>
            </a:r>
            <a:r>
              <a:rPr lang="en-US" sz="1200" dirty="0">
                <a:latin typeface="+mn-lt"/>
                <a:cs typeface="Times New Roman"/>
              </a:rPr>
              <a:t>Secretary</a:t>
            </a:r>
            <a:r>
              <a:rPr lang="en-US" sz="1200" spc="-14"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Planning</a:t>
            </a:r>
            <a:r>
              <a:rPr lang="en-US" sz="1200" spc="-14" dirty="0">
                <a:latin typeface="+mn-lt"/>
                <a:cs typeface="Times New Roman"/>
              </a:rPr>
              <a:t> </a:t>
            </a:r>
            <a:r>
              <a:rPr lang="en-US" sz="1200" dirty="0">
                <a:latin typeface="+mn-lt"/>
                <a:cs typeface="Times New Roman"/>
              </a:rPr>
              <a:t>and</a:t>
            </a:r>
            <a:r>
              <a:rPr lang="en-US" sz="1200" spc="-7" dirty="0">
                <a:latin typeface="+mn-lt"/>
                <a:cs typeface="Times New Roman"/>
              </a:rPr>
              <a:t> Evaluation,</a:t>
            </a:r>
            <a:r>
              <a:rPr lang="en-US" sz="1200" spc="341" dirty="0">
                <a:latin typeface="+mn-lt"/>
                <a:cs typeface="Times New Roman"/>
              </a:rPr>
              <a:t> </a:t>
            </a:r>
            <a:r>
              <a:rPr lang="en-US" sz="1200" dirty="0">
                <a:latin typeface="+mn-lt"/>
                <a:cs typeface="Times New Roman"/>
              </a:rPr>
              <a:t>Substance</a:t>
            </a:r>
            <a:r>
              <a:rPr lang="en-US" sz="1200" spc="-27" dirty="0">
                <a:latin typeface="+mn-lt"/>
                <a:cs typeface="Times New Roman"/>
              </a:rPr>
              <a:t> </a:t>
            </a:r>
            <a:r>
              <a:rPr lang="en-US" sz="1200" dirty="0">
                <a:latin typeface="+mn-lt"/>
                <a:cs typeface="Times New Roman"/>
              </a:rPr>
              <a:t>Abuse</a:t>
            </a:r>
            <a:r>
              <a:rPr lang="en-US" sz="1200" spc="-14" dirty="0">
                <a:latin typeface="+mn-lt"/>
                <a:cs typeface="Times New Roman"/>
              </a:rPr>
              <a:t> </a:t>
            </a:r>
            <a:r>
              <a:rPr lang="en-US" sz="1200" dirty="0">
                <a:latin typeface="+mn-lt"/>
                <a:cs typeface="Times New Roman"/>
              </a:rPr>
              <a:t>and</a:t>
            </a:r>
            <a:r>
              <a:rPr lang="en-US" sz="1200" spc="-20" dirty="0">
                <a:latin typeface="+mn-lt"/>
                <a:cs typeface="Times New Roman"/>
              </a:rPr>
              <a:t> </a:t>
            </a:r>
            <a:r>
              <a:rPr lang="en-US" sz="1200" dirty="0">
                <a:latin typeface="+mn-lt"/>
                <a:cs typeface="Times New Roman"/>
              </a:rPr>
              <a:t>Mental</a:t>
            </a:r>
            <a:r>
              <a:rPr lang="en-US" sz="1200" spc="-17" dirty="0">
                <a:latin typeface="+mn-lt"/>
                <a:cs typeface="Times New Roman"/>
              </a:rPr>
              <a:t> </a:t>
            </a:r>
            <a:r>
              <a:rPr lang="en-US" sz="1200" dirty="0">
                <a:latin typeface="+mn-lt"/>
                <a:cs typeface="Times New Roman"/>
              </a:rPr>
              <a:t>Health</a:t>
            </a:r>
            <a:r>
              <a:rPr lang="en-US" sz="1200" spc="-14" dirty="0">
                <a:latin typeface="+mn-lt"/>
                <a:cs typeface="Times New Roman"/>
              </a:rPr>
              <a:t> </a:t>
            </a:r>
            <a:r>
              <a:rPr lang="en-US" sz="1200" dirty="0">
                <a:latin typeface="+mn-lt"/>
                <a:cs typeface="Times New Roman"/>
              </a:rPr>
              <a:t>Services</a:t>
            </a:r>
            <a:r>
              <a:rPr lang="en-US" sz="1200" spc="-14" dirty="0">
                <a:latin typeface="+mn-lt"/>
                <a:cs typeface="Times New Roman"/>
              </a:rPr>
              <a:t> </a:t>
            </a:r>
            <a:r>
              <a:rPr lang="en-US" sz="1200" dirty="0">
                <a:latin typeface="+mn-lt"/>
                <a:cs typeface="Times New Roman"/>
              </a:rPr>
              <a:t>Administration,</a:t>
            </a:r>
            <a:r>
              <a:rPr lang="en-US" sz="1200" spc="-14" dirty="0">
                <a:latin typeface="+mn-lt"/>
                <a:cs typeface="Times New Roman"/>
              </a:rPr>
              <a:t> </a:t>
            </a:r>
            <a:r>
              <a:rPr lang="en-US" sz="1200" dirty="0">
                <a:latin typeface="+mn-lt"/>
                <a:cs typeface="Times New Roman"/>
              </a:rPr>
              <a:t>and</a:t>
            </a:r>
            <a:r>
              <a:rPr lang="en-US" sz="1200" spc="-20" dirty="0">
                <a:latin typeface="+mn-lt"/>
                <a:cs typeface="Times New Roman"/>
              </a:rPr>
              <a:t> </a:t>
            </a:r>
            <a:r>
              <a:rPr lang="en-US" sz="1200" dirty="0">
                <a:latin typeface="+mn-lt"/>
                <a:cs typeface="Times New Roman"/>
              </a:rPr>
              <a:t>Veterans</a:t>
            </a:r>
            <a:r>
              <a:rPr lang="en-US" sz="1200" spc="-17" dirty="0">
                <a:latin typeface="+mn-lt"/>
                <a:cs typeface="Times New Roman"/>
              </a:rPr>
              <a:t> </a:t>
            </a:r>
            <a:r>
              <a:rPr lang="en-US" sz="1200" dirty="0">
                <a:latin typeface="+mn-lt"/>
                <a:cs typeface="Times New Roman"/>
              </a:rPr>
              <a:t>Health</a:t>
            </a:r>
            <a:r>
              <a:rPr lang="en-US" sz="1200" spc="-17" dirty="0">
                <a:latin typeface="+mn-lt"/>
                <a:cs typeface="Times New Roman"/>
              </a:rPr>
              <a:t> </a:t>
            </a:r>
            <a:r>
              <a:rPr lang="en-US" sz="1200" spc="-7" dirty="0">
                <a:latin typeface="+mn-lt"/>
                <a:cs typeface="Times New Roman"/>
              </a:rPr>
              <a:t>Administration.</a:t>
            </a:r>
          </a:p>
          <a:p>
            <a:r>
              <a:rPr lang="en-US" sz="1200" spc="-7" dirty="0">
                <a:latin typeface="+mn-lt"/>
                <a:cs typeface="Times New Roman"/>
              </a:rPr>
              <a:t>The Health and Medicine Division was formerly </a:t>
            </a:r>
            <a:r>
              <a:rPr lang="en-US" dirty="0"/>
              <a:t>known as the Institute of Medicine (IOM). </a:t>
            </a:r>
          </a:p>
          <a:p>
            <a:r>
              <a:rPr lang="en-US" dirty="0"/>
              <a:t>Appendix B presents 442 measures (see the section on changes to the 2022 NHQDR for more details on Appendix B). </a:t>
            </a:r>
          </a:p>
          <a:p>
            <a:r>
              <a:rPr lang="en-US" dirty="0"/>
              <a:t>Data years vary across measures.</a:t>
            </a:r>
            <a:endParaRPr lang="en-US" sz="1200" dirty="0">
              <a:latin typeface="+mn-lt"/>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16</a:t>
            </a:fld>
            <a:endParaRPr lang="en-US"/>
          </a:p>
        </p:txBody>
      </p:sp>
    </p:spTree>
    <p:extLst>
      <p:ext uri="{BB962C8B-B14F-4D97-AF65-F5344CB8AC3E}">
        <p14:creationId xmlns:p14="http://schemas.microsoft.com/office/powerpoint/2010/main" val="3862797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cs typeface="Times New Roman"/>
              </a:rPr>
              <a:t>More</a:t>
            </a:r>
            <a:r>
              <a:rPr lang="en-US" sz="1200" spc="-14" dirty="0">
                <a:latin typeface="+mn-lt"/>
                <a:cs typeface="Times New Roman"/>
              </a:rPr>
              <a:t> </a:t>
            </a:r>
            <a:r>
              <a:rPr lang="en-US" sz="1200" dirty="0">
                <a:latin typeface="+mn-lt"/>
                <a:cs typeface="Times New Roman"/>
              </a:rPr>
              <a:t>information</a:t>
            </a:r>
            <a:r>
              <a:rPr lang="en-US" sz="1200" spc="-14" dirty="0">
                <a:latin typeface="+mn-lt"/>
                <a:cs typeface="Times New Roman"/>
              </a:rPr>
              <a:t> </a:t>
            </a:r>
            <a:r>
              <a:rPr lang="en-US" sz="1200" dirty="0">
                <a:latin typeface="+mn-lt"/>
                <a:cs typeface="Times New Roman"/>
              </a:rPr>
              <a:t>on</a:t>
            </a:r>
            <a:r>
              <a:rPr lang="en-US" sz="1200" spc="-7"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Triple</a:t>
            </a:r>
            <a:r>
              <a:rPr lang="en-US" sz="1200" spc="-14" dirty="0">
                <a:latin typeface="+mn-lt"/>
                <a:cs typeface="Times New Roman"/>
              </a:rPr>
              <a:t> </a:t>
            </a:r>
            <a:r>
              <a:rPr lang="en-US" sz="1200" dirty="0">
                <a:latin typeface="+mn-lt"/>
                <a:cs typeface="Times New Roman"/>
              </a:rPr>
              <a:t>Aim</a:t>
            </a:r>
            <a:r>
              <a:rPr lang="en-US" sz="1200" spc="-10" dirty="0">
                <a:latin typeface="+mn-lt"/>
                <a:cs typeface="Times New Roman"/>
              </a:rPr>
              <a:t> </a:t>
            </a:r>
            <a:r>
              <a:rPr lang="en-US" sz="1200" dirty="0">
                <a:latin typeface="+mn-lt"/>
                <a:cs typeface="Times New Roman"/>
              </a:rPr>
              <a:t>is</a:t>
            </a:r>
            <a:r>
              <a:rPr lang="en-US" sz="1200" spc="-10" dirty="0">
                <a:latin typeface="+mn-lt"/>
                <a:cs typeface="Times New Roman"/>
              </a:rPr>
              <a:t> </a:t>
            </a:r>
            <a:r>
              <a:rPr lang="en-US" sz="1200" dirty="0">
                <a:latin typeface="+mn-lt"/>
                <a:cs typeface="Times New Roman"/>
              </a:rPr>
              <a:t>available</a:t>
            </a:r>
            <a:r>
              <a:rPr lang="en-US" sz="1200" spc="-10" dirty="0">
                <a:latin typeface="+mn-lt"/>
                <a:cs typeface="Times New Roman"/>
              </a:rPr>
              <a:t> </a:t>
            </a:r>
            <a:r>
              <a:rPr lang="en-US" sz="1200" dirty="0">
                <a:latin typeface="+mn-lt"/>
                <a:cs typeface="Times New Roman"/>
              </a:rPr>
              <a:t>from</a:t>
            </a:r>
            <a:r>
              <a:rPr lang="en-US" sz="1200" spc="-14"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Institute</a:t>
            </a:r>
            <a:r>
              <a:rPr lang="en-US" sz="1200" spc="-10"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Healthcare</a:t>
            </a:r>
            <a:r>
              <a:rPr lang="en-US" sz="1200" spc="-14" dirty="0">
                <a:latin typeface="+mn-lt"/>
                <a:cs typeface="Times New Roman"/>
              </a:rPr>
              <a:t> </a:t>
            </a:r>
            <a:r>
              <a:rPr lang="en-US" sz="1200" dirty="0">
                <a:latin typeface="+mn-lt"/>
                <a:cs typeface="Times New Roman"/>
              </a:rPr>
              <a:t>Improvement</a:t>
            </a:r>
            <a:r>
              <a:rPr lang="en-US" sz="1200" spc="-14" dirty="0">
                <a:latin typeface="+mn-lt"/>
                <a:cs typeface="Times New Roman"/>
              </a:rPr>
              <a:t> </a:t>
            </a:r>
            <a:r>
              <a:rPr lang="en-US" sz="1200" spc="-17" dirty="0">
                <a:latin typeface="+mn-lt"/>
                <a:cs typeface="Times New Roman"/>
              </a:rPr>
              <a:t>at </a:t>
            </a:r>
            <a:r>
              <a:rPr lang="en-US" sz="1200" u="sng" spc="-7" dirty="0">
                <a:solidFill>
                  <a:srgbClr val="0000FF"/>
                </a:solidFill>
                <a:uFill>
                  <a:solidFill>
                    <a:srgbClr val="0000FF"/>
                  </a:solidFill>
                </a:uFill>
                <a:latin typeface="+mn-lt"/>
                <a:cs typeface="Times New Roman"/>
                <a:hlinkClick r:id="rId3"/>
              </a:rPr>
              <a:t>http://www.ihi.org/Engage/Initiatives/TripleAim/Pages/default.aspx</a:t>
            </a:r>
            <a:r>
              <a:rPr lang="en-US" sz="1200" u="none" spc="-7" dirty="0">
                <a:solidFill>
                  <a:srgbClr val="0000FF"/>
                </a:solidFill>
                <a:uFill>
                  <a:solidFill>
                    <a:srgbClr val="0000FF"/>
                  </a:solidFill>
                </a:uFill>
                <a:latin typeface="+mn-lt"/>
                <a:cs typeface="Times New Roman"/>
              </a:rPr>
              <a:t>.</a:t>
            </a:r>
          </a:p>
          <a:p>
            <a:r>
              <a:rPr lang="en-US" dirty="0"/>
              <a:t>Enhancements include:</a:t>
            </a:r>
          </a:p>
          <a:p>
            <a:pPr lvl="1"/>
            <a:r>
              <a:rPr lang="en-US" dirty="0"/>
              <a:t>Introducing core measures and composite measures and refining the methods of analysis.</a:t>
            </a:r>
          </a:p>
          <a:p>
            <a:pPr lvl="1"/>
            <a:r>
              <a:rPr lang="en-US" dirty="0"/>
              <a:t>Expanding the patient safety section to include sections on healthcare-associated infections and patient safety culture and adding sections on lifestyle modification and care coordination.</a:t>
            </a:r>
          </a:p>
          <a:p>
            <a:pPr lvl="1"/>
            <a:r>
              <a:rPr lang="en-US" dirty="0"/>
              <a:t>Producing a single Highlights chapter that integrated findings from the NHQR and NHDR.</a:t>
            </a:r>
          </a:p>
          <a:p>
            <a:pPr lvl="1"/>
            <a:r>
              <a:rPr lang="en-US" dirty="0"/>
              <a:t>Adding measure-specific benchmarks that reflect the high level achieved by the best performing states.</a:t>
            </a:r>
          </a:p>
          <a:p>
            <a:pPr lvl="1"/>
            <a:r>
              <a:rPr lang="en-US" dirty="0"/>
              <a:t>Categorizing the measures into six priority areas (e.g., Patient Safety, Healthy Living) that could help achieve the Triple Aim.</a:t>
            </a:r>
          </a:p>
          <a:p>
            <a:pPr lvl="1"/>
            <a:r>
              <a:rPr lang="en-US" dirty="0"/>
              <a:t>Combining the NHQR and NHDR into the NHQDR to provide a more complete and integrated assessment of access to and quality of healthcare, as well as disparities. Also included measures related to other key populations, including women, children, older adults, people with disabilities and at the end of life, and residents of rural areas and inner cities.</a:t>
            </a:r>
          </a:p>
          <a:p>
            <a:pPr marL="182880" marR="0" lvl="0" indent="-182880" algn="l" defTabSz="914400" rtl="0" eaLnBrk="1" fontAlgn="auto" latinLnBrk="0" hangingPunct="1">
              <a:lnSpc>
                <a:spcPct val="100000"/>
              </a:lnSpc>
              <a:spcBef>
                <a:spcPts val="0"/>
              </a:spcBef>
              <a:spcAft>
                <a:spcPts val="0"/>
              </a:spcAft>
              <a:buClrTx/>
              <a:buSzTx/>
              <a:tabLst/>
              <a:defRPr/>
            </a:pPr>
            <a:endParaRPr lang="en-US" u="none" dirty="0">
              <a:latin typeface="+mn-lt"/>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17</a:t>
            </a:fld>
            <a:endParaRPr lang="en-US"/>
          </a:p>
        </p:txBody>
      </p:sp>
    </p:spTree>
    <p:extLst>
      <p:ext uri="{BB962C8B-B14F-4D97-AF65-F5344CB8AC3E}">
        <p14:creationId xmlns:p14="http://schemas.microsoft.com/office/powerpoint/2010/main" val="2436141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overview section provides an expanded description of the current U.S. population as it relates to mortality, health conditions, and social determinants of health. </a:t>
            </a:r>
          </a:p>
          <a:p>
            <a:pPr lvl="1"/>
            <a:r>
              <a:rPr lang="en-US" dirty="0"/>
              <a:t>Insights about healthcare delivery organizations and the healthcare workforce are presented, including changes in the workforce during and after the COVID-19 pandemic. </a:t>
            </a:r>
          </a:p>
          <a:p>
            <a:pPr lvl="1"/>
            <a:r>
              <a:rPr lang="en-US" dirty="0"/>
              <a:t>The section also provides new information about healthcare expenditures and variations in healthcare quality.</a:t>
            </a:r>
          </a:p>
          <a:p>
            <a:r>
              <a:rPr lang="en-US" dirty="0"/>
              <a:t>Each topic section includes discussion of morbidity and mortality of the condition, healthcare costs related to the condition, and barriers to effective and timely care for the condition. In each section, exhibits and corresponding bullets highlight key aspects of quality and disparities for the most recent data year and over time. The sections end with a conclusion and resources aimed at improving healthcare access and quality for the condition.</a:t>
            </a:r>
          </a:p>
          <a:p>
            <a:r>
              <a:rPr lang="en-US" dirty="0"/>
              <a:t>The 2022 NHQDR also introduces a new appendix (</a:t>
            </a:r>
            <a:r>
              <a:rPr lang="en-US" dirty="0">
                <a:hlinkClick r:id="rId3"/>
              </a:rPr>
              <a:t>Appendix B</a:t>
            </a:r>
            <a:r>
              <a:rPr lang="en-US" dirty="0"/>
              <a:t>) composed of chapters for access and each of the six quality domains. The chapters are organized by chapter sections (e.g., the Affordable Care chapter has sections for Financial Burden of Healthcare and Usual Source of Care). Each appendix chapter provides a brief introduction about the chapter topic and key findings from the NHQDR analyses.</a:t>
            </a:r>
          </a:p>
          <a:p>
            <a:r>
              <a:rPr lang="en-US" dirty="0"/>
              <a:t>After the introduction, information for all core and noncore measures related to the chapter domain is presented, including measure name, data source, benchmark, disparity year, national trends over time, trends for subpopulations, and disparities between subpopulations for the most recent data year.</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18</a:t>
            </a:fld>
            <a:endParaRPr lang="en-US"/>
          </a:p>
        </p:txBody>
      </p:sp>
    </p:spTree>
    <p:extLst>
      <p:ext uri="{BB962C8B-B14F-4D97-AF65-F5344CB8AC3E}">
        <p14:creationId xmlns:p14="http://schemas.microsoft.com/office/powerpoint/2010/main" val="1404683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spc="-7" dirty="0">
                <a:latin typeface="+mn-lt"/>
                <a:cs typeface="Times New Roman"/>
              </a:rPr>
              <a:t>ICD-9-</a:t>
            </a:r>
            <a:r>
              <a:rPr lang="en-US" sz="1200" dirty="0">
                <a:latin typeface="+mn-lt"/>
                <a:cs typeface="Times New Roman"/>
              </a:rPr>
              <a:t>CM</a:t>
            </a:r>
            <a:r>
              <a:rPr lang="en-US" sz="1200" spc="-7" dirty="0">
                <a:latin typeface="+mn-lt"/>
                <a:cs typeface="Times New Roman"/>
              </a:rPr>
              <a:t> </a:t>
            </a:r>
            <a:r>
              <a:rPr lang="en-US" sz="1200" dirty="0">
                <a:latin typeface="+mn-lt"/>
                <a:cs typeface="Times New Roman"/>
              </a:rPr>
              <a:t>is</a:t>
            </a:r>
            <a:r>
              <a:rPr lang="en-US" sz="1200" spc="-10"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International</a:t>
            </a:r>
            <a:r>
              <a:rPr lang="en-US" sz="1200" spc="-14" dirty="0">
                <a:latin typeface="+mn-lt"/>
                <a:cs typeface="Times New Roman"/>
              </a:rPr>
              <a:t> </a:t>
            </a:r>
            <a:r>
              <a:rPr lang="en-US" sz="1200" dirty="0">
                <a:latin typeface="+mn-lt"/>
                <a:cs typeface="Times New Roman"/>
              </a:rPr>
              <a:t>Classification</a:t>
            </a:r>
            <a:r>
              <a:rPr lang="en-US" sz="1200" spc="-14"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Diseases,</a:t>
            </a:r>
            <a:r>
              <a:rPr lang="en-US" sz="1200" spc="-10" dirty="0">
                <a:latin typeface="+mn-lt"/>
                <a:cs typeface="Times New Roman"/>
              </a:rPr>
              <a:t> </a:t>
            </a:r>
            <a:r>
              <a:rPr lang="en-US" sz="1200" dirty="0">
                <a:latin typeface="+mn-lt"/>
                <a:cs typeface="Times New Roman"/>
              </a:rPr>
              <a:t>Clinical</a:t>
            </a:r>
            <a:r>
              <a:rPr lang="en-US" sz="1200" spc="-14" dirty="0">
                <a:latin typeface="+mn-lt"/>
                <a:cs typeface="Times New Roman"/>
              </a:rPr>
              <a:t> </a:t>
            </a:r>
            <a:r>
              <a:rPr lang="en-US" sz="1200" dirty="0">
                <a:latin typeface="+mn-lt"/>
                <a:cs typeface="Times New Roman"/>
              </a:rPr>
              <a:t>Modification,</a:t>
            </a:r>
            <a:r>
              <a:rPr lang="en-US" sz="1200" spc="-10" dirty="0">
                <a:latin typeface="+mn-lt"/>
                <a:cs typeface="Times New Roman"/>
              </a:rPr>
              <a:t> </a:t>
            </a:r>
            <a:r>
              <a:rPr lang="en-US" sz="1200" dirty="0">
                <a:latin typeface="+mn-lt"/>
                <a:cs typeface="Times New Roman"/>
              </a:rPr>
              <a:t>9</a:t>
            </a:r>
            <a:r>
              <a:rPr lang="en-US" sz="1200" baseline="29914" dirty="0">
                <a:latin typeface="+mn-lt"/>
                <a:cs typeface="Times New Roman"/>
              </a:rPr>
              <a:t>th</a:t>
            </a:r>
            <a:r>
              <a:rPr lang="en-US" sz="1200" spc="71" baseline="29914" dirty="0">
                <a:latin typeface="+mn-lt"/>
                <a:cs typeface="Times New Roman"/>
              </a:rPr>
              <a:t> </a:t>
            </a:r>
            <a:r>
              <a:rPr lang="en-US" sz="1200" dirty="0">
                <a:latin typeface="+mn-lt"/>
                <a:cs typeface="Times New Roman"/>
              </a:rPr>
              <a:t>Revision.</a:t>
            </a:r>
            <a:r>
              <a:rPr lang="en-US" sz="1200" spc="-10" dirty="0">
                <a:latin typeface="+mn-lt"/>
                <a:cs typeface="Times New Roman"/>
              </a:rPr>
              <a:t> </a:t>
            </a:r>
            <a:r>
              <a:rPr lang="en-US" sz="1200" spc="-7" dirty="0">
                <a:latin typeface="+mn-lt"/>
                <a:cs typeface="Times New Roman"/>
              </a:rPr>
              <a:t>ICD-10-</a:t>
            </a:r>
            <a:r>
              <a:rPr lang="en-US" sz="1200" dirty="0">
                <a:latin typeface="+mn-lt"/>
                <a:cs typeface="Times New Roman"/>
              </a:rPr>
              <a:t>CM</a:t>
            </a:r>
            <a:r>
              <a:rPr lang="en-US" sz="1200" spc="-10" dirty="0">
                <a:latin typeface="+mn-lt"/>
                <a:cs typeface="Times New Roman"/>
              </a:rPr>
              <a:t> </a:t>
            </a:r>
            <a:r>
              <a:rPr lang="en-US" sz="1200" dirty="0">
                <a:latin typeface="+mn-lt"/>
                <a:cs typeface="Times New Roman"/>
              </a:rPr>
              <a:t>is</a:t>
            </a:r>
            <a:r>
              <a:rPr lang="en-US" sz="1200" spc="-10" dirty="0">
                <a:latin typeface="+mn-lt"/>
                <a:cs typeface="Times New Roman"/>
              </a:rPr>
              <a:t> </a:t>
            </a:r>
            <a:r>
              <a:rPr lang="en-US" sz="1200" spc="-17" dirty="0">
                <a:latin typeface="+mn-lt"/>
                <a:cs typeface="Times New Roman"/>
              </a:rPr>
              <a:t>the </a:t>
            </a:r>
            <a:r>
              <a:rPr lang="en-US" sz="1200" dirty="0">
                <a:latin typeface="+mn-lt"/>
                <a:cs typeface="Times New Roman"/>
              </a:rPr>
              <a:t>10</a:t>
            </a:r>
            <a:r>
              <a:rPr lang="en-US" sz="1200" baseline="29914" dirty="0">
                <a:latin typeface="+mn-lt"/>
                <a:cs typeface="Times New Roman"/>
              </a:rPr>
              <a:t>th</a:t>
            </a:r>
            <a:r>
              <a:rPr lang="en-US" sz="1200" spc="71" baseline="29914" dirty="0">
                <a:latin typeface="+mn-lt"/>
                <a:cs typeface="Times New Roman"/>
              </a:rPr>
              <a:t> </a:t>
            </a:r>
            <a:r>
              <a:rPr lang="en-US" sz="1200" spc="-7" dirty="0">
                <a:latin typeface="+mn-lt"/>
                <a:cs typeface="Times New Roman"/>
              </a:rPr>
              <a:t>revision.</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19</a:t>
            </a:fld>
            <a:endParaRPr lang="en-US"/>
          </a:p>
        </p:txBody>
      </p:sp>
    </p:spTree>
    <p:extLst>
      <p:ext uri="{BB962C8B-B14F-4D97-AF65-F5344CB8AC3E}">
        <p14:creationId xmlns:p14="http://schemas.microsoft.com/office/powerpoint/2010/main" val="132029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2</a:t>
            </a:fld>
            <a:endParaRPr lang="en-US"/>
          </a:p>
        </p:txBody>
      </p:sp>
    </p:spTree>
    <p:extLst>
      <p:ext uri="{BB962C8B-B14F-4D97-AF65-F5344CB8AC3E}">
        <p14:creationId xmlns:p14="http://schemas.microsoft.com/office/powerpoint/2010/main" val="4259967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Appendix B</a:t>
            </a:r>
            <a:r>
              <a:rPr lang="en-US" dirty="0"/>
              <a:t> provides details for individual measures.</a:t>
            </a:r>
          </a:p>
          <a:p>
            <a:r>
              <a:rPr lang="en-US" dirty="0"/>
              <a:t>The report includes the following:</a:t>
            </a:r>
          </a:p>
          <a:p>
            <a:pPr lvl="1"/>
            <a:r>
              <a:rPr lang="en-US" dirty="0"/>
              <a:t>Portrait of American Healthcare describes the U.S. population, including mortality, morbidity, and social determinants of health; healthcare system, including workforce and delivery organizations; healthcare costs; and variations in quality of care.</a:t>
            </a:r>
          </a:p>
          <a:p>
            <a:pPr lvl="1"/>
            <a:r>
              <a:rPr lang="en-US" dirty="0"/>
              <a:t>Priority Topic sections provide background information, current quality and disparities information, and resources for four key topic areas.</a:t>
            </a:r>
          </a:p>
          <a:p>
            <a:r>
              <a:rPr lang="en-US" dirty="0"/>
              <a:t>Additional information on each measure can be found in the Data Query section of the NHQDR website (</a:t>
            </a:r>
            <a:r>
              <a:rPr lang="en-US" dirty="0">
                <a:hlinkClick r:id="rId4"/>
              </a:rPr>
              <a:t>https://datatools.ahrq.gov/nhqdr</a:t>
            </a:r>
            <a:r>
              <a:rPr lang="en-US" dirty="0">
                <a:hlinkClick r:id="rId5"/>
              </a:rPr>
              <a:t>).</a:t>
            </a:r>
            <a:r>
              <a:rPr lang="en-US" dirty="0"/>
              <a:t> Below each generated table are links to:</a:t>
            </a:r>
          </a:p>
          <a:p>
            <a:pPr lvl="1"/>
            <a:r>
              <a:rPr lang="en-US" dirty="0">
                <a:hlinkClick r:id="rId3"/>
              </a:rPr>
              <a:t>Data Sources</a:t>
            </a:r>
            <a:r>
              <a:rPr lang="en-US" dirty="0"/>
              <a:t>, which provides information about each database analyzed for the report, including data type, sample design, and primary content. The list of data sources is available in </a:t>
            </a:r>
            <a:r>
              <a:rPr lang="en-US" dirty="0">
                <a:hlinkClick r:id="rId3"/>
              </a:rPr>
              <a:t>Appendix A, Methods</a:t>
            </a:r>
            <a:r>
              <a:rPr lang="en-US" dirty="0"/>
              <a:t>.</a:t>
            </a:r>
          </a:p>
          <a:p>
            <a:pPr lvl="1"/>
            <a:r>
              <a:rPr lang="en-US" dirty="0">
                <a:hlinkClick r:id="rId3"/>
              </a:rPr>
              <a:t>Measure Specifications</a:t>
            </a:r>
            <a:r>
              <a:rPr lang="en-US" dirty="0"/>
              <a:t>, which provide information about how measures are generated and analyzed for the report. Measures highlighted in the report are described, as well as other measures that were examined but not included in the text of the report. The measure specifications can be found online.</a:t>
            </a:r>
          </a:p>
          <a:p>
            <a:pPr lvl="0"/>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20</a:t>
            </a:fld>
            <a:endParaRPr lang="en-US"/>
          </a:p>
        </p:txBody>
      </p:sp>
    </p:spTree>
    <p:extLst>
      <p:ext uri="{BB962C8B-B14F-4D97-AF65-F5344CB8AC3E}">
        <p14:creationId xmlns:p14="http://schemas.microsoft.com/office/powerpoint/2010/main" val="3150451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21</a:t>
            </a:fld>
            <a:endParaRPr lang="en-US"/>
          </a:p>
        </p:txBody>
      </p:sp>
    </p:spTree>
    <p:extLst>
      <p:ext uri="{BB962C8B-B14F-4D97-AF65-F5344CB8AC3E}">
        <p14:creationId xmlns:p14="http://schemas.microsoft.com/office/powerpoint/2010/main" val="2651483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Healthcare quality assessments evaluate health systems’ effectiveness to provide patient care that is timely, affordable, and based on reliable evidence. This section of the report provides a broad portrait of U.S. healthcare in consideration of those fundamental measures as well as additional factors that influence disparities in care. This information is provided to support contextual understanding of the structural factors, including societal inequities, that affect how today’s healthcare is organized, financed, and delivered.</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22</a:t>
            </a:fld>
            <a:endParaRPr lang="en-US"/>
          </a:p>
        </p:txBody>
      </p:sp>
    </p:spTree>
    <p:extLst>
      <p:ext uri="{BB962C8B-B14F-4D97-AF65-F5344CB8AC3E}">
        <p14:creationId xmlns:p14="http://schemas.microsoft.com/office/powerpoint/2010/main" val="316767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this</a:t>
            </a:r>
            <a:r>
              <a:rPr lang="en-US" sz="1200" spc="-14" dirty="0">
                <a:latin typeface="+mn-lt"/>
                <a:cs typeface="Times New Roman"/>
              </a:rPr>
              <a:t> </a:t>
            </a:r>
            <a:r>
              <a:rPr lang="en-US" sz="1200" dirty="0">
                <a:latin typeface="+mn-lt"/>
                <a:cs typeface="Times New Roman"/>
              </a:rPr>
              <a:t>report,</a:t>
            </a:r>
            <a:r>
              <a:rPr lang="en-US" sz="1200" spc="-14" dirty="0">
                <a:latin typeface="+mn-lt"/>
                <a:cs typeface="Times New Roman"/>
              </a:rPr>
              <a:t> </a:t>
            </a:r>
            <a:r>
              <a:rPr lang="en-US" sz="1200" dirty="0">
                <a:latin typeface="+mn-lt"/>
                <a:cs typeface="Times New Roman"/>
              </a:rPr>
              <a:t>“Census”</a:t>
            </a:r>
            <a:r>
              <a:rPr lang="en-US" sz="1200" spc="-10" dirty="0">
                <a:latin typeface="+mn-lt"/>
                <a:cs typeface="Times New Roman"/>
              </a:rPr>
              <a:t> </a:t>
            </a:r>
            <a:r>
              <a:rPr lang="en-US" sz="1200" dirty="0">
                <a:latin typeface="+mn-lt"/>
                <a:cs typeface="Times New Roman"/>
              </a:rPr>
              <a:t>refers</a:t>
            </a:r>
            <a:r>
              <a:rPr lang="en-US" sz="1200" spc="-10"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decennial</a:t>
            </a:r>
            <a:r>
              <a:rPr lang="en-US" sz="1200" spc="-14" dirty="0">
                <a:latin typeface="+mn-lt"/>
                <a:cs typeface="Times New Roman"/>
              </a:rPr>
              <a:t> </a:t>
            </a:r>
            <a:r>
              <a:rPr lang="en-US" sz="1200" spc="-7" dirty="0">
                <a:latin typeface="+mn-lt"/>
                <a:cs typeface="Times New Roman"/>
              </a:rPr>
              <a:t>census.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following demographic data describe emerging trends related to the aging population, increased racial and ethnic diversity, and more Americans living in metropolitan areas.</a:t>
            </a:r>
          </a:p>
          <a:p>
            <a:endParaRPr lang="en-US" sz="1200" spc="-7" dirty="0">
              <a:latin typeface="+mn-lt"/>
              <a:cs typeface="Times New Roman"/>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23</a:t>
            </a:fld>
            <a:endParaRPr lang="en-US"/>
          </a:p>
        </p:txBody>
      </p:sp>
    </p:spTree>
    <p:extLst>
      <p:ext uri="{BB962C8B-B14F-4D97-AF65-F5344CB8AC3E}">
        <p14:creationId xmlns:p14="http://schemas.microsoft.com/office/powerpoint/2010/main" val="2110976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76" indent="-171450">
              <a:buSzPct val="116666"/>
              <a:tabLst>
                <a:tab pos="164518" algn="l"/>
                <a:tab pos="164951" algn="l"/>
              </a:tabLst>
            </a:pP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6.0% of</a:t>
            </a:r>
            <a:r>
              <a:rPr lang="en-US" sz="1200" spc="-3" dirty="0">
                <a:latin typeface="+mn-lt"/>
                <a:cs typeface="Times New Roman"/>
              </a:rPr>
              <a:t> </a:t>
            </a:r>
            <a:r>
              <a:rPr lang="en-US" sz="1200" dirty="0">
                <a:latin typeface="+mn-lt"/>
                <a:cs typeface="Times New Roman"/>
              </a:rPr>
              <a:t>the population</a:t>
            </a:r>
            <a:r>
              <a:rPr lang="en-US" sz="1200" spc="-3" dirty="0">
                <a:latin typeface="+mn-lt"/>
                <a:cs typeface="Times New Roman"/>
              </a:rPr>
              <a:t> </a:t>
            </a:r>
            <a:r>
              <a:rPr lang="en-US" sz="1200" dirty="0">
                <a:latin typeface="+mn-lt"/>
                <a:cs typeface="Times New Roman"/>
              </a:rPr>
              <a:t>was</a:t>
            </a:r>
            <a:r>
              <a:rPr lang="en-US" sz="1200" spc="-7" dirty="0">
                <a:latin typeface="+mn-lt"/>
                <a:cs typeface="Times New Roman"/>
              </a:rPr>
              <a:t> </a:t>
            </a:r>
            <a:r>
              <a:rPr lang="en-US" sz="1200" dirty="0">
                <a:latin typeface="+mn-lt"/>
                <a:cs typeface="Times New Roman"/>
              </a:rPr>
              <a:t>under 5</a:t>
            </a:r>
            <a:r>
              <a:rPr lang="en-US" sz="1200" spc="-3" dirty="0">
                <a:latin typeface="+mn-lt"/>
                <a:cs typeface="Times New Roman"/>
              </a:rPr>
              <a:t> </a:t>
            </a:r>
            <a:r>
              <a:rPr lang="en-US" sz="1200" dirty="0">
                <a:latin typeface="+mn-lt"/>
                <a:cs typeface="Times New Roman"/>
              </a:rPr>
              <a:t>years old,</a:t>
            </a:r>
            <a:r>
              <a:rPr lang="en-US" sz="1200" spc="-3" dirty="0">
                <a:latin typeface="+mn-lt"/>
                <a:cs typeface="Times New Roman"/>
              </a:rPr>
              <a:t> </a:t>
            </a:r>
            <a:r>
              <a:rPr lang="en-US" sz="1200" dirty="0">
                <a:latin typeface="+mn-lt"/>
                <a:cs typeface="Times New Roman"/>
              </a:rPr>
              <a:t>12.6%</a:t>
            </a:r>
            <a:r>
              <a:rPr lang="en-US" sz="1200" spc="-3" dirty="0">
                <a:latin typeface="+mn-lt"/>
                <a:cs typeface="Times New Roman"/>
              </a:rPr>
              <a:t> </a:t>
            </a:r>
            <a:r>
              <a:rPr lang="en-US" sz="1200" dirty="0">
                <a:latin typeface="+mn-lt"/>
                <a:cs typeface="Times New Roman"/>
              </a:rPr>
              <a:t>was 5-14</a:t>
            </a:r>
            <a:r>
              <a:rPr lang="en-US" sz="1200" spc="-10" dirty="0">
                <a:latin typeface="+mn-lt"/>
                <a:cs typeface="Times New Roman"/>
              </a:rPr>
              <a:t> </a:t>
            </a:r>
            <a:r>
              <a:rPr lang="en-US" sz="1200" dirty="0">
                <a:latin typeface="+mn-lt"/>
                <a:cs typeface="Times New Roman"/>
              </a:rPr>
              <a:t>years old,</a:t>
            </a:r>
            <a:r>
              <a:rPr lang="en-US" sz="1200" spc="-3" dirty="0">
                <a:latin typeface="+mn-lt"/>
                <a:cs typeface="Times New Roman"/>
              </a:rPr>
              <a:t> </a:t>
            </a:r>
            <a:r>
              <a:rPr lang="en-US" sz="1200" dirty="0">
                <a:latin typeface="+mn-lt"/>
                <a:cs typeface="Times New Roman"/>
              </a:rPr>
              <a:t>13.2% </a:t>
            </a:r>
            <a:r>
              <a:rPr lang="en-US" sz="1200" spc="-17" dirty="0">
                <a:latin typeface="+mn-lt"/>
                <a:cs typeface="Times New Roman"/>
              </a:rPr>
              <a:t>was </a:t>
            </a:r>
            <a:r>
              <a:rPr lang="en-US" sz="1200" dirty="0">
                <a:latin typeface="+mn-lt"/>
                <a:cs typeface="Times New Roman"/>
              </a:rPr>
              <a:t>15-24</a:t>
            </a:r>
            <a:r>
              <a:rPr lang="en-US" sz="1200" spc="-3"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old, 13.9%</a:t>
            </a:r>
            <a:r>
              <a:rPr lang="en-US" sz="1200" spc="-3" dirty="0">
                <a:latin typeface="+mn-lt"/>
                <a:cs typeface="Times New Roman"/>
              </a:rPr>
              <a:t> </a:t>
            </a:r>
            <a:r>
              <a:rPr lang="en-US" sz="1200" dirty="0">
                <a:latin typeface="+mn-lt"/>
                <a:cs typeface="Times New Roman"/>
              </a:rPr>
              <a:t>was 25-34 years old,</a:t>
            </a:r>
            <a:r>
              <a:rPr lang="en-US" sz="1200" spc="-3" dirty="0">
                <a:latin typeface="+mn-lt"/>
                <a:cs typeface="Times New Roman"/>
              </a:rPr>
              <a:t> </a:t>
            </a:r>
            <a:r>
              <a:rPr lang="en-US" sz="1200" dirty="0">
                <a:latin typeface="+mn-lt"/>
                <a:cs typeface="Times New Roman"/>
              </a:rPr>
              <a:t>12.7% was </a:t>
            </a:r>
            <a:r>
              <a:rPr lang="en-US" sz="1200" spc="-7" dirty="0">
                <a:latin typeface="+mn-lt"/>
                <a:cs typeface="Times New Roman"/>
              </a:rPr>
              <a:t>35-</a:t>
            </a:r>
            <a:r>
              <a:rPr lang="en-US" sz="1200" dirty="0">
                <a:latin typeface="+mn-lt"/>
                <a:cs typeface="Times New Roman"/>
              </a:rPr>
              <a:t>44 years old, 12.7% was 45-</a:t>
            </a:r>
            <a:r>
              <a:rPr lang="en-US" sz="1200" spc="-17" dirty="0">
                <a:latin typeface="+mn-lt"/>
                <a:cs typeface="Times New Roman"/>
              </a:rPr>
              <a:t>54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old,</a:t>
            </a:r>
            <a:r>
              <a:rPr lang="en-US" sz="1200" spc="-3" dirty="0">
                <a:latin typeface="+mn-lt"/>
                <a:cs typeface="Times New Roman"/>
              </a:rPr>
              <a:t> </a:t>
            </a:r>
            <a:r>
              <a:rPr lang="en-US" sz="1200" dirty="0">
                <a:latin typeface="+mn-lt"/>
                <a:cs typeface="Times New Roman"/>
              </a:rPr>
              <a:t>12.9% was</a:t>
            </a:r>
            <a:r>
              <a:rPr lang="en-US" sz="1200" spc="-3" dirty="0">
                <a:latin typeface="+mn-lt"/>
                <a:cs typeface="Times New Roman"/>
              </a:rPr>
              <a:t> </a:t>
            </a:r>
            <a:r>
              <a:rPr lang="en-US" sz="1200" dirty="0">
                <a:latin typeface="+mn-lt"/>
                <a:cs typeface="Times New Roman"/>
              </a:rPr>
              <a:t>55-64 years</a:t>
            </a:r>
            <a:r>
              <a:rPr lang="en-US" sz="1200" spc="-3" dirty="0">
                <a:latin typeface="+mn-lt"/>
                <a:cs typeface="Times New Roman"/>
              </a:rPr>
              <a:t> </a:t>
            </a:r>
            <a:r>
              <a:rPr lang="en-US" sz="1200" dirty="0">
                <a:latin typeface="+mn-lt"/>
                <a:cs typeface="Times New Roman"/>
              </a:rPr>
              <a:t>old, 9.4%</a:t>
            </a:r>
            <a:r>
              <a:rPr lang="en-US" sz="1200" spc="-3"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65-74 years</a:t>
            </a:r>
            <a:r>
              <a:rPr lang="en-US" sz="1200" spc="-3" dirty="0">
                <a:latin typeface="+mn-lt"/>
                <a:cs typeface="Times New Roman"/>
              </a:rPr>
              <a:t> </a:t>
            </a:r>
            <a:r>
              <a:rPr lang="en-US" sz="1200" dirty="0">
                <a:latin typeface="+mn-lt"/>
                <a:cs typeface="Times New Roman"/>
              </a:rPr>
              <a:t>old, 4.7%</a:t>
            </a:r>
            <a:r>
              <a:rPr lang="en-US" sz="1200" spc="-7" dirty="0">
                <a:latin typeface="+mn-lt"/>
                <a:cs typeface="Times New Roman"/>
              </a:rPr>
              <a:t> </a:t>
            </a:r>
            <a:r>
              <a:rPr lang="en-US" sz="1200" dirty="0">
                <a:latin typeface="+mn-lt"/>
                <a:cs typeface="Times New Roman"/>
              </a:rPr>
              <a:t>was 75-84</a:t>
            </a:r>
            <a:r>
              <a:rPr lang="en-US" sz="1200" spc="-3" dirty="0">
                <a:latin typeface="+mn-lt"/>
                <a:cs typeface="Times New Roman"/>
              </a:rPr>
              <a:t> </a:t>
            </a:r>
            <a:r>
              <a:rPr lang="en-US" sz="1200" dirty="0">
                <a:latin typeface="+mn-lt"/>
                <a:cs typeface="Times New Roman"/>
              </a:rPr>
              <a:t>years </a:t>
            </a:r>
            <a:r>
              <a:rPr lang="en-US" sz="1200" spc="-14" dirty="0">
                <a:latin typeface="+mn-lt"/>
                <a:cs typeface="Times New Roman"/>
              </a:rPr>
              <a:t>old,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2.0% was 85</a:t>
            </a:r>
            <a:r>
              <a:rPr lang="en-US" sz="1200" spc="-3"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and over</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2020 (Figure </a:t>
            </a:r>
            <a:r>
              <a:rPr lang="en-US" sz="1200" spc="-17" dirty="0">
                <a:latin typeface="+mn-lt"/>
                <a:cs typeface="Times New Roman"/>
              </a:rPr>
              <a:t>1).</a:t>
            </a:r>
            <a:endParaRPr lang="en-US" sz="1200" dirty="0">
              <a:latin typeface="+mn-lt"/>
              <a:cs typeface="Times New Roman"/>
            </a:endParaRPr>
          </a:p>
          <a:p>
            <a:pPr marL="179676" indent="-171450">
              <a:buSzPct val="116666"/>
              <a:tabLst>
                <a:tab pos="164518" algn="l"/>
                <a:tab pos="164951" algn="l"/>
              </a:tabLst>
            </a:pP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comparison,</a:t>
            </a:r>
            <a:r>
              <a:rPr lang="en-US" sz="1200" spc="-3" dirty="0">
                <a:latin typeface="+mn-lt"/>
                <a:cs typeface="Times New Roman"/>
              </a:rPr>
              <a:t> </a:t>
            </a:r>
            <a:r>
              <a:rPr lang="en-US" sz="1200" dirty="0">
                <a:latin typeface="+mn-lt"/>
                <a:cs typeface="Times New Roman"/>
              </a:rPr>
              <a:t>in 2010,</a:t>
            </a:r>
            <a:r>
              <a:rPr lang="en-US" sz="1200" spc="-3" dirty="0">
                <a:latin typeface="+mn-lt"/>
                <a:cs typeface="Times New Roman"/>
              </a:rPr>
              <a:t> </a:t>
            </a:r>
            <a:r>
              <a:rPr lang="en-US" sz="1200" dirty="0">
                <a:latin typeface="+mn-lt"/>
                <a:cs typeface="Times New Roman"/>
              </a:rPr>
              <a:t>6.6% was</a:t>
            </a:r>
            <a:r>
              <a:rPr lang="en-US" sz="1200" spc="-3" dirty="0">
                <a:latin typeface="+mn-lt"/>
                <a:cs typeface="Times New Roman"/>
              </a:rPr>
              <a:t> </a:t>
            </a:r>
            <a:r>
              <a:rPr lang="en-US" sz="1200" dirty="0">
                <a:latin typeface="+mn-lt"/>
                <a:cs typeface="Times New Roman"/>
              </a:rPr>
              <a:t>under 5</a:t>
            </a:r>
            <a:r>
              <a:rPr lang="en-US" sz="1200" spc="-3" dirty="0">
                <a:latin typeface="+mn-lt"/>
                <a:cs typeface="Times New Roman"/>
              </a:rPr>
              <a:t> </a:t>
            </a:r>
            <a:r>
              <a:rPr lang="en-US" sz="1200" dirty="0">
                <a:latin typeface="+mn-lt"/>
                <a:cs typeface="Times New Roman"/>
              </a:rPr>
              <a:t>years</a:t>
            </a:r>
            <a:r>
              <a:rPr lang="en-US" sz="1200" spc="-7" dirty="0">
                <a:latin typeface="+mn-lt"/>
                <a:cs typeface="Times New Roman"/>
              </a:rPr>
              <a:t> </a:t>
            </a:r>
            <a:r>
              <a:rPr lang="en-US" sz="1200" dirty="0">
                <a:latin typeface="+mn-lt"/>
                <a:cs typeface="Times New Roman"/>
              </a:rPr>
              <a:t>old, 13.4%</a:t>
            </a:r>
            <a:r>
              <a:rPr lang="en-US" sz="1200" spc="-7" dirty="0">
                <a:latin typeface="+mn-lt"/>
                <a:cs typeface="Times New Roman"/>
              </a:rPr>
              <a:t> </a:t>
            </a:r>
            <a:r>
              <a:rPr lang="en-US" sz="1200" dirty="0">
                <a:latin typeface="+mn-lt"/>
                <a:cs typeface="Times New Roman"/>
              </a:rPr>
              <a:t>was 5-14</a:t>
            </a:r>
            <a:r>
              <a:rPr lang="en-US" sz="1200" spc="-3" dirty="0">
                <a:latin typeface="+mn-lt"/>
                <a:cs typeface="Times New Roman"/>
              </a:rPr>
              <a:t> </a:t>
            </a:r>
            <a:r>
              <a:rPr lang="en-US" sz="1200" dirty="0">
                <a:latin typeface="+mn-lt"/>
                <a:cs typeface="Times New Roman"/>
              </a:rPr>
              <a:t>years old,</a:t>
            </a:r>
            <a:r>
              <a:rPr lang="en-US" sz="1200" spc="-3" dirty="0">
                <a:latin typeface="+mn-lt"/>
                <a:cs typeface="Times New Roman"/>
              </a:rPr>
              <a:t> </a:t>
            </a:r>
            <a:r>
              <a:rPr lang="en-US" sz="1200" dirty="0">
                <a:latin typeface="+mn-lt"/>
                <a:cs typeface="Times New Roman"/>
              </a:rPr>
              <a:t>14.3% </a:t>
            </a:r>
            <a:r>
              <a:rPr lang="en-US" sz="1200" spc="-17" dirty="0">
                <a:latin typeface="+mn-lt"/>
                <a:cs typeface="Times New Roman"/>
              </a:rPr>
              <a:t>was </a:t>
            </a:r>
            <a:r>
              <a:rPr lang="en-US" sz="1200" dirty="0">
                <a:latin typeface="+mn-lt"/>
                <a:cs typeface="Times New Roman"/>
              </a:rPr>
              <a:t>15-24</a:t>
            </a:r>
            <a:r>
              <a:rPr lang="en-US" sz="1200" spc="-3"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old, 13.2%</a:t>
            </a:r>
            <a:r>
              <a:rPr lang="en-US" sz="1200" spc="-3" dirty="0">
                <a:latin typeface="+mn-lt"/>
                <a:cs typeface="Times New Roman"/>
              </a:rPr>
              <a:t> </a:t>
            </a:r>
            <a:r>
              <a:rPr lang="en-US" sz="1200" dirty="0">
                <a:latin typeface="+mn-lt"/>
                <a:cs typeface="Times New Roman"/>
              </a:rPr>
              <a:t>was 25-34 years old,</a:t>
            </a:r>
            <a:r>
              <a:rPr lang="en-US" sz="1200" spc="-3" dirty="0">
                <a:latin typeface="+mn-lt"/>
                <a:cs typeface="Times New Roman"/>
              </a:rPr>
              <a:t> </a:t>
            </a:r>
            <a:r>
              <a:rPr lang="en-US" sz="1200" dirty="0">
                <a:latin typeface="+mn-lt"/>
                <a:cs typeface="Times New Roman"/>
              </a:rPr>
              <a:t>13.9% was </a:t>
            </a:r>
            <a:r>
              <a:rPr lang="en-US" sz="1200" spc="-7" dirty="0">
                <a:latin typeface="+mn-lt"/>
                <a:cs typeface="Times New Roman"/>
              </a:rPr>
              <a:t>35-</a:t>
            </a:r>
            <a:r>
              <a:rPr lang="en-US" sz="1200" dirty="0">
                <a:latin typeface="+mn-lt"/>
                <a:cs typeface="Times New Roman"/>
              </a:rPr>
              <a:t>44 years old, 14.6% was 45-</a:t>
            </a:r>
            <a:r>
              <a:rPr lang="en-US" sz="1200" spc="-17" dirty="0">
                <a:latin typeface="+mn-lt"/>
                <a:cs typeface="Times New Roman"/>
              </a:rPr>
              <a:t>54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old,</a:t>
            </a:r>
            <a:r>
              <a:rPr lang="en-US" sz="1200" spc="-3" dirty="0">
                <a:latin typeface="+mn-lt"/>
                <a:cs typeface="Times New Roman"/>
              </a:rPr>
              <a:t> </a:t>
            </a:r>
            <a:r>
              <a:rPr lang="en-US" sz="1200" dirty="0">
                <a:latin typeface="+mn-lt"/>
                <a:cs typeface="Times New Roman"/>
              </a:rPr>
              <a:t>11.3% was</a:t>
            </a:r>
            <a:r>
              <a:rPr lang="en-US" sz="1200" spc="-3" dirty="0">
                <a:latin typeface="+mn-lt"/>
                <a:cs typeface="Times New Roman"/>
              </a:rPr>
              <a:t> </a:t>
            </a:r>
            <a:r>
              <a:rPr lang="en-US" sz="1200" dirty="0">
                <a:latin typeface="+mn-lt"/>
                <a:cs typeface="Times New Roman"/>
              </a:rPr>
              <a:t>55-64 years</a:t>
            </a:r>
            <a:r>
              <a:rPr lang="en-US" sz="1200" spc="-3" dirty="0">
                <a:latin typeface="+mn-lt"/>
                <a:cs typeface="Times New Roman"/>
              </a:rPr>
              <a:t> </a:t>
            </a:r>
            <a:r>
              <a:rPr lang="en-US" sz="1200" dirty="0">
                <a:latin typeface="+mn-lt"/>
                <a:cs typeface="Times New Roman"/>
              </a:rPr>
              <a:t>old, 6.7%</a:t>
            </a:r>
            <a:r>
              <a:rPr lang="en-US" sz="1200" spc="-3"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65-74 years</a:t>
            </a:r>
            <a:r>
              <a:rPr lang="en-US" sz="1200" spc="-3" dirty="0">
                <a:latin typeface="+mn-lt"/>
                <a:cs typeface="Times New Roman"/>
              </a:rPr>
              <a:t> </a:t>
            </a:r>
            <a:r>
              <a:rPr lang="en-US" sz="1200" dirty="0">
                <a:latin typeface="+mn-lt"/>
                <a:cs typeface="Times New Roman"/>
              </a:rPr>
              <a:t>old, 4.3%</a:t>
            </a:r>
            <a:r>
              <a:rPr lang="en-US" sz="1200" spc="-7" dirty="0">
                <a:latin typeface="+mn-lt"/>
                <a:cs typeface="Times New Roman"/>
              </a:rPr>
              <a:t> </a:t>
            </a:r>
            <a:r>
              <a:rPr lang="en-US" sz="1200" dirty="0">
                <a:latin typeface="+mn-lt"/>
                <a:cs typeface="Times New Roman"/>
              </a:rPr>
              <a:t>was 75-84</a:t>
            </a:r>
            <a:r>
              <a:rPr lang="en-US" sz="1200" spc="-3" dirty="0">
                <a:latin typeface="+mn-lt"/>
                <a:cs typeface="Times New Roman"/>
              </a:rPr>
              <a:t> </a:t>
            </a:r>
            <a:r>
              <a:rPr lang="en-US" sz="1200" dirty="0">
                <a:latin typeface="+mn-lt"/>
                <a:cs typeface="Times New Roman"/>
              </a:rPr>
              <a:t>years </a:t>
            </a:r>
            <a:r>
              <a:rPr lang="en-US" sz="1200" spc="-14" dirty="0">
                <a:latin typeface="+mn-lt"/>
                <a:cs typeface="Times New Roman"/>
              </a:rPr>
              <a:t>old,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1.7% was 85 years</a:t>
            </a:r>
            <a:r>
              <a:rPr lang="en-US" sz="1200" spc="-7" dirty="0">
                <a:latin typeface="+mn-lt"/>
                <a:cs typeface="Times New Roman"/>
              </a:rPr>
              <a:t> </a:t>
            </a:r>
            <a:r>
              <a:rPr lang="en-US" sz="1200" dirty="0">
                <a:latin typeface="+mn-lt"/>
                <a:cs typeface="Times New Roman"/>
              </a:rPr>
              <a:t>and </a:t>
            </a:r>
            <a:r>
              <a:rPr lang="en-US" sz="1200" spc="-7" dirty="0">
                <a:latin typeface="+mn-lt"/>
                <a:cs typeface="Times New Roman"/>
              </a:rPr>
              <a:t>over.</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24</a:t>
            </a:fld>
            <a:endParaRPr lang="en-US"/>
          </a:p>
        </p:txBody>
      </p:sp>
    </p:spTree>
    <p:extLst>
      <p:ext uri="{BB962C8B-B14F-4D97-AF65-F5344CB8AC3E}">
        <p14:creationId xmlns:p14="http://schemas.microsoft.com/office/powerpoint/2010/main" val="2895230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NHQDR defines racial and ethnic groups according to the </a:t>
            </a:r>
            <a:r>
              <a:rPr lang="en-US" dirty="0">
                <a:hlinkClick r:id="rId3"/>
              </a:rPr>
              <a:t>Standards for the Classification of Federal Data on</a:t>
            </a:r>
            <a:r>
              <a:rPr lang="en-US" dirty="0"/>
              <a:t> </a:t>
            </a:r>
            <a:r>
              <a:rPr lang="en-US" dirty="0">
                <a:hlinkClick r:id="rId3"/>
              </a:rPr>
              <a:t>Race and Ethnicity</a:t>
            </a:r>
            <a:r>
              <a:rPr lang="en-US" dirty="0"/>
              <a:t>, issued by the Office of Management and Budget. Racial and ethnic categories for federal statistics and program administrative reporting are defined as follows:</a:t>
            </a:r>
          </a:p>
          <a:p>
            <a:pPr lvl="1"/>
            <a:r>
              <a:rPr lang="en-US" dirty="0"/>
              <a:t>American Indian or Alaska Native (AI/AN). A person who has origins in any of the original peoples of North and South America (including Central America) and maintains tribal affiliation or community attachment.</a:t>
            </a:r>
          </a:p>
          <a:p>
            <a:pPr lvl="1"/>
            <a:r>
              <a:rPr lang="en-US" dirty="0"/>
              <a:t>Asian. A person having origins in any of the original peoples of the Far East, Southeast Asia, or Indian subcontinent, including, for example, Cambodia, China, India, Japan, Korea, Malaysia, Pakistan, the Philippine Islands, Thailand, and Vietnam.</a:t>
            </a:r>
          </a:p>
          <a:p>
            <a:pPr lvl="1"/>
            <a:r>
              <a:rPr lang="en-US" dirty="0"/>
              <a:t>Black or African American. A person having origins in any of the Black racial groups of Africa. Terms such as “Haitian” can be used in addition to “Black or African American.”</a:t>
            </a:r>
          </a:p>
          <a:p>
            <a:pPr lvl="1"/>
            <a:r>
              <a:rPr lang="en-US" dirty="0"/>
              <a:t>Hispanic or Latino. A person of Cuban, Mexican, Puerto Rican, Central or South American, or other Spanish culture or origin, regardless of race. The term “Spanish origin” can be used in addition to “Hispanic or Latino.” </a:t>
            </a:r>
          </a:p>
          <a:p>
            <a:pPr lvl="1"/>
            <a:r>
              <a:rPr lang="en-US" dirty="0"/>
              <a:t>Native Hawaiian/Pacific Islander (NHPI). A person having origins in any of the original peoples of Hawaii, Guam, Samoa, or other Pacific Islands. </a:t>
            </a:r>
          </a:p>
          <a:p>
            <a:pPr lvl="1"/>
            <a:r>
              <a:rPr lang="en-US" dirty="0"/>
              <a:t>White. A person having origins in any of the original peoples of Europe, the Middle East, or North Africa.</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25</a:t>
            </a:fld>
            <a:endParaRPr lang="en-US"/>
          </a:p>
        </p:txBody>
      </p:sp>
    </p:spTree>
    <p:extLst>
      <p:ext uri="{BB962C8B-B14F-4D97-AF65-F5344CB8AC3E}">
        <p14:creationId xmlns:p14="http://schemas.microsoft.com/office/powerpoint/2010/main" val="3360568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spcBef>
                <a:spcPts val="0"/>
              </a:spcBef>
              <a:spcAft>
                <a:spcPts val="0"/>
              </a:spcAft>
              <a:buSzPts val="1400"/>
            </a:pPr>
            <a:r>
              <a:rPr lang="en-US" sz="1200" dirty="0">
                <a:effectLst/>
                <a:latin typeface="+mn-lt"/>
                <a:ea typeface="Calibri" panose="020F0502020204030204" pitchFamily="34" charset="0"/>
                <a:cs typeface="Times New Roman" panose="02020603050405020304" pitchFamily="18" charset="0"/>
              </a:rPr>
              <a:t>In the 2020 Census, 1.1% of people identified as AI/AN, 6.0% as Asian alone, 12.4% as Black or African American alone, 0.2% as NHPI alone, 61.6% as White alone, 10.2% as Two or More Races, and 8.4% as Some Other Race (Figure 2). </a:t>
            </a:r>
          </a:p>
          <a:p>
            <a:pPr marL="182880" marR="0" lvl="0" indent="-182880">
              <a:spcBef>
                <a:spcPts val="0"/>
              </a:spcBef>
              <a:spcAft>
                <a:spcPts val="1200"/>
              </a:spcAft>
              <a:buSzPts val="1400"/>
            </a:pPr>
            <a:r>
              <a:rPr lang="en-US" sz="1200" dirty="0">
                <a:effectLst/>
                <a:latin typeface="+mn-lt"/>
                <a:ea typeface="Calibri" panose="020F0502020204030204" pitchFamily="34" charset="0"/>
                <a:cs typeface="Times New Roman" panose="02020603050405020304" pitchFamily="18" charset="0"/>
              </a:rPr>
              <a:t>The 2010 Census reported percentages of racial and ethnic groups as 0.9% AI/AN alone, 4.8% Asian alone, 12.6% Black or African American alone, 0.2% NHPI alone, 72.4% White alone, 2.9% Two or More Races, and 6.2% Some Other Race.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26</a:t>
            </a:fld>
            <a:endParaRPr lang="en-US"/>
          </a:p>
        </p:txBody>
      </p:sp>
    </p:spTree>
    <p:extLst>
      <p:ext uri="{BB962C8B-B14F-4D97-AF65-F5344CB8AC3E}">
        <p14:creationId xmlns:p14="http://schemas.microsoft.com/office/powerpoint/2010/main" val="4087144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spcBef>
                <a:spcPts val="0"/>
              </a:spcBef>
              <a:spcAft>
                <a:spcPts val="0"/>
              </a:spcAft>
              <a:buSzPts val="1400"/>
            </a:pPr>
            <a:r>
              <a:rPr lang="en-US" sz="1200" dirty="0">
                <a:effectLst/>
                <a:latin typeface="+mn-lt"/>
                <a:ea typeface="Calibri" panose="020F0502020204030204" pitchFamily="34" charset="0"/>
                <a:cs typeface="Times New Roman" panose="02020603050405020304" pitchFamily="18" charset="0"/>
              </a:rPr>
              <a:t>The 2020 Census estimates that 18.7% of the population identify as Hispanic, while 81.3% identify as non-Hispanic (Figure 3). </a:t>
            </a:r>
          </a:p>
          <a:p>
            <a:pPr marL="182880" marR="0" lvl="0" indent="-182880">
              <a:spcBef>
                <a:spcPts val="0"/>
              </a:spcBef>
              <a:spcAft>
                <a:spcPts val="1200"/>
              </a:spcAft>
              <a:buSzPts val="1400"/>
            </a:pPr>
            <a:r>
              <a:rPr lang="en-US" sz="1200" dirty="0">
                <a:effectLst/>
                <a:latin typeface="+mn-lt"/>
                <a:ea typeface="Calibri" panose="020F0502020204030204" pitchFamily="34" charset="0"/>
                <a:cs typeface="Times New Roman" panose="02020603050405020304" pitchFamily="18" charset="0"/>
              </a:rPr>
              <a:t>In the 2010 Census, 16.3% identified as Hispanic and 83.7% identified as non-Hispanic.</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27</a:t>
            </a:fld>
            <a:endParaRPr lang="en-US"/>
          </a:p>
        </p:txBody>
      </p:sp>
    </p:spTree>
    <p:extLst>
      <p:ext uri="{BB962C8B-B14F-4D97-AF65-F5344CB8AC3E}">
        <p14:creationId xmlns:p14="http://schemas.microsoft.com/office/powerpoint/2010/main" val="742619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b="1" dirty="0">
                <a:effectLst/>
                <a:latin typeface="+mn-lt"/>
                <a:ea typeface="Georgia" panose="02040502050405020303" pitchFamily="18" charset="0"/>
                <a:cs typeface="Georgia" panose="02040502050405020303" pitchFamily="18" charset="0"/>
              </a:rPr>
              <a:t>A growing percentage of people resides in metropolitan communities. </a:t>
            </a:r>
            <a:r>
              <a:rPr lang="en-US" sz="1200" dirty="0">
                <a:effectLst/>
                <a:latin typeface="+mn-lt"/>
                <a:ea typeface="Georgia" panose="02040502050405020303" pitchFamily="18" charset="0"/>
                <a:cs typeface="Georgia" panose="02040502050405020303" pitchFamily="18" charset="0"/>
              </a:rPr>
              <a:t>The Census Bureau reports that between 2010 and 2020, the percentage of people who live in metropolitan areas increased by 1.1 percentage points, while the percentage of people in nonmetropolitan counties decreased by the same amount. </a:t>
            </a:r>
          </a:p>
          <a:p>
            <a:pPr marL="182880" marR="0" lvl="0" indent="-182880">
              <a:spcBef>
                <a:spcPts val="0"/>
              </a:spcBef>
              <a:spcAft>
                <a:spcPts val="0"/>
              </a:spcAft>
              <a:buSzPts val="1400"/>
            </a:pPr>
            <a:r>
              <a:rPr lang="en-US" sz="1200" dirty="0">
                <a:effectLst/>
                <a:latin typeface="+mn-lt"/>
                <a:ea typeface="Calibri" panose="020F0502020204030204" pitchFamily="34" charset="0"/>
                <a:cs typeface="Times New Roman" panose="02020603050405020304" pitchFamily="18" charset="0"/>
              </a:rPr>
              <a:t>In the 2020 Census, 13.9% of people lived in nonmetropolitan counties and 86.1% lived in metropolitan counties (Figure 4).</a:t>
            </a:r>
          </a:p>
          <a:p>
            <a:pPr marL="182880" marR="0" lvl="0" indent="-182880">
              <a:spcBef>
                <a:spcPts val="0"/>
              </a:spcBef>
              <a:spcAft>
                <a:spcPts val="1200"/>
              </a:spcAft>
              <a:buSzPts val="1400"/>
            </a:pPr>
            <a:r>
              <a:rPr lang="en-US" sz="1200" dirty="0">
                <a:effectLst/>
                <a:latin typeface="+mn-lt"/>
                <a:ea typeface="Calibri" panose="020F0502020204030204" pitchFamily="34" charset="0"/>
                <a:cs typeface="Times New Roman" panose="02020603050405020304" pitchFamily="18" charset="0"/>
              </a:rPr>
              <a:t>In the 2010 Census, 15.0% of people lived in nonmetropolitan counties and 85.0% lived in metropolitan counties.</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28</a:t>
            </a:fld>
            <a:endParaRPr lang="en-US"/>
          </a:p>
        </p:txBody>
      </p:sp>
    </p:spTree>
    <p:extLst>
      <p:ext uri="{BB962C8B-B14F-4D97-AF65-F5344CB8AC3E}">
        <p14:creationId xmlns:p14="http://schemas.microsoft.com/office/powerpoint/2010/main" val="161631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 y="3657600"/>
            <a:ext cx="6766560" cy="4724400"/>
          </a:xfrm>
        </p:spPr>
        <p:txBody>
          <a:bodyPr/>
          <a:lstStyle/>
          <a:p>
            <a:pPr marL="182880" marR="43727" indent="-182880"/>
            <a:r>
              <a:rPr lang="en-US" sz="1050" dirty="0">
                <a:latin typeface="+mn-lt"/>
                <a:cs typeface="Times New Roman"/>
              </a:rPr>
              <a:t>The</a:t>
            </a:r>
            <a:r>
              <a:rPr lang="en-US" sz="1050" spc="-10" dirty="0">
                <a:latin typeface="+mn-lt"/>
                <a:cs typeface="Times New Roman"/>
              </a:rPr>
              <a:t> </a:t>
            </a:r>
            <a:r>
              <a:rPr lang="en-US" sz="1050" dirty="0">
                <a:latin typeface="+mn-lt"/>
                <a:cs typeface="Times New Roman"/>
              </a:rPr>
              <a:t>NHQDR</a:t>
            </a:r>
            <a:r>
              <a:rPr lang="en-US" sz="1050" spc="-7" dirty="0">
                <a:latin typeface="+mn-lt"/>
                <a:cs typeface="Times New Roman"/>
              </a:rPr>
              <a:t> </a:t>
            </a:r>
            <a:r>
              <a:rPr lang="en-US" sz="1050" dirty="0">
                <a:latin typeface="+mn-lt"/>
                <a:cs typeface="Times New Roman"/>
              </a:rPr>
              <a:t>examines</a:t>
            </a:r>
            <a:r>
              <a:rPr lang="en-US" sz="1050" spc="-3" dirty="0">
                <a:latin typeface="+mn-lt"/>
                <a:cs typeface="Times New Roman"/>
              </a:rPr>
              <a:t> </a:t>
            </a:r>
            <a:r>
              <a:rPr lang="en-US" sz="1050" dirty="0">
                <a:latin typeface="+mn-lt"/>
                <a:cs typeface="Times New Roman"/>
              </a:rPr>
              <a:t>differences</a:t>
            </a:r>
            <a:r>
              <a:rPr lang="en-US" sz="1050" spc="-3" dirty="0">
                <a:latin typeface="+mn-lt"/>
                <a:cs typeface="Times New Roman"/>
              </a:rPr>
              <a:t> </a:t>
            </a:r>
            <a:r>
              <a:rPr lang="en-US" sz="1050" dirty="0">
                <a:latin typeface="+mn-lt"/>
                <a:cs typeface="Times New Roman"/>
              </a:rPr>
              <a:t>in health</a:t>
            </a:r>
            <a:r>
              <a:rPr lang="en-US" sz="1050" spc="-7" dirty="0">
                <a:latin typeface="+mn-lt"/>
                <a:cs typeface="Times New Roman"/>
              </a:rPr>
              <a:t> </a:t>
            </a:r>
            <a:r>
              <a:rPr lang="en-US" sz="1050" dirty="0">
                <a:latin typeface="+mn-lt"/>
                <a:cs typeface="Times New Roman"/>
              </a:rPr>
              <a:t>outcomes</a:t>
            </a:r>
            <a:r>
              <a:rPr lang="en-US" sz="1050" spc="-3" dirty="0">
                <a:latin typeface="+mn-lt"/>
                <a:cs typeface="Times New Roman"/>
              </a:rPr>
              <a:t> </a:t>
            </a:r>
            <a:r>
              <a:rPr lang="en-US" sz="1050" dirty="0">
                <a:latin typeface="+mn-lt"/>
                <a:cs typeface="Times New Roman"/>
              </a:rPr>
              <a:t>by </a:t>
            </a:r>
            <a:r>
              <a:rPr lang="en-US" sz="1050" spc="-7" dirty="0">
                <a:latin typeface="+mn-lt"/>
                <a:cs typeface="Times New Roman"/>
              </a:rPr>
              <a:t>rural-</a:t>
            </a:r>
            <a:r>
              <a:rPr lang="en-US" sz="1050" dirty="0">
                <a:latin typeface="+mn-lt"/>
                <a:cs typeface="Times New Roman"/>
              </a:rPr>
              <a:t>urban</a:t>
            </a:r>
            <a:r>
              <a:rPr lang="en-US" sz="1050" spc="-10" dirty="0">
                <a:latin typeface="+mn-lt"/>
                <a:cs typeface="Times New Roman"/>
              </a:rPr>
              <a:t> </a:t>
            </a:r>
            <a:r>
              <a:rPr lang="en-US" sz="1050" dirty="0">
                <a:latin typeface="+mn-lt"/>
                <a:cs typeface="Times New Roman"/>
              </a:rPr>
              <a:t>location of</a:t>
            </a:r>
            <a:r>
              <a:rPr lang="en-US" sz="1050" spc="-3" dirty="0">
                <a:latin typeface="+mn-lt"/>
                <a:cs typeface="Times New Roman"/>
              </a:rPr>
              <a:t> </a:t>
            </a:r>
            <a:r>
              <a:rPr lang="en-US" sz="1050" dirty="0">
                <a:latin typeface="+mn-lt"/>
                <a:cs typeface="Times New Roman"/>
              </a:rPr>
              <a:t>residence </a:t>
            </a:r>
            <a:r>
              <a:rPr lang="en-US" sz="1050" spc="-7" dirty="0">
                <a:latin typeface="+mn-lt"/>
                <a:cs typeface="Times New Roman"/>
              </a:rPr>
              <a:t>using </a:t>
            </a:r>
            <a:r>
              <a:rPr lang="en-US" sz="1050" dirty="0">
                <a:latin typeface="+mn-lt"/>
                <a:cs typeface="Times New Roman"/>
              </a:rPr>
              <a:t>the</a:t>
            </a:r>
            <a:r>
              <a:rPr lang="en-US" sz="1050" spc="-10" dirty="0">
                <a:latin typeface="+mn-lt"/>
                <a:cs typeface="Times New Roman"/>
              </a:rPr>
              <a:t> </a:t>
            </a:r>
            <a:r>
              <a:rPr lang="en-US" sz="1050" dirty="0">
                <a:latin typeface="+mn-lt"/>
                <a:cs typeface="Times New Roman"/>
              </a:rPr>
              <a:t>2013</a:t>
            </a:r>
            <a:r>
              <a:rPr lang="en-US" sz="1050" spc="-3" dirty="0">
                <a:latin typeface="+mn-lt"/>
                <a:cs typeface="Times New Roman"/>
              </a:rPr>
              <a:t> </a:t>
            </a:r>
            <a:r>
              <a:rPr lang="en-US" sz="1050" dirty="0">
                <a:latin typeface="+mn-lt"/>
                <a:cs typeface="Times New Roman"/>
              </a:rPr>
              <a:t>National Center</a:t>
            </a:r>
            <a:r>
              <a:rPr lang="en-US" sz="1050" spc="-3" dirty="0">
                <a:latin typeface="+mn-lt"/>
                <a:cs typeface="Times New Roman"/>
              </a:rPr>
              <a:t> </a:t>
            </a:r>
            <a:r>
              <a:rPr lang="en-US" sz="1050" dirty="0">
                <a:latin typeface="+mn-lt"/>
                <a:cs typeface="Times New Roman"/>
              </a:rPr>
              <a:t>for</a:t>
            </a:r>
            <a:r>
              <a:rPr lang="en-US" sz="1050" spc="-3" dirty="0">
                <a:latin typeface="+mn-lt"/>
                <a:cs typeface="Times New Roman"/>
              </a:rPr>
              <a:t> </a:t>
            </a:r>
            <a:r>
              <a:rPr lang="en-US" sz="1050" dirty="0">
                <a:latin typeface="+mn-lt"/>
                <a:cs typeface="Times New Roman"/>
              </a:rPr>
              <a:t>Health</a:t>
            </a:r>
            <a:r>
              <a:rPr lang="en-US" sz="1050" spc="-7" dirty="0">
                <a:latin typeface="+mn-lt"/>
                <a:cs typeface="Times New Roman"/>
              </a:rPr>
              <a:t> </a:t>
            </a:r>
            <a:r>
              <a:rPr lang="en-US" sz="1050" dirty="0">
                <a:latin typeface="+mn-lt"/>
                <a:cs typeface="Times New Roman"/>
              </a:rPr>
              <a:t>Statistics</a:t>
            </a:r>
            <a:r>
              <a:rPr lang="en-US" sz="1050" spc="-3" dirty="0">
                <a:latin typeface="+mn-lt"/>
                <a:cs typeface="Times New Roman"/>
              </a:rPr>
              <a:t> </a:t>
            </a:r>
            <a:r>
              <a:rPr lang="en-US" sz="1050" dirty="0">
                <a:latin typeface="+mn-lt"/>
                <a:cs typeface="Times New Roman"/>
              </a:rPr>
              <a:t>(NCHS)</a:t>
            </a:r>
            <a:r>
              <a:rPr lang="en-US" sz="1050" spc="-3" dirty="0">
                <a:latin typeface="+mn-lt"/>
                <a:cs typeface="Times New Roman"/>
              </a:rPr>
              <a:t> </a:t>
            </a:r>
            <a:r>
              <a:rPr lang="en-US" sz="1050" dirty="0">
                <a:latin typeface="+mn-lt"/>
                <a:cs typeface="Times New Roman"/>
              </a:rPr>
              <a:t>classification. Data</a:t>
            </a:r>
            <a:r>
              <a:rPr lang="en-US" sz="1050" spc="-7" dirty="0">
                <a:latin typeface="+mn-lt"/>
                <a:cs typeface="Times New Roman"/>
              </a:rPr>
              <a:t> </a:t>
            </a:r>
            <a:r>
              <a:rPr lang="en-US" sz="1050" dirty="0">
                <a:latin typeface="+mn-lt"/>
                <a:cs typeface="Times New Roman"/>
              </a:rPr>
              <a:t>on</a:t>
            </a:r>
            <a:r>
              <a:rPr lang="en-US" sz="1050" spc="-3" dirty="0">
                <a:latin typeface="+mn-lt"/>
                <a:cs typeface="Times New Roman"/>
              </a:rPr>
              <a:t> </a:t>
            </a:r>
            <a:r>
              <a:rPr lang="en-US" sz="1050" spc="-7" dirty="0">
                <a:latin typeface="+mn-lt"/>
                <a:cs typeface="Times New Roman"/>
              </a:rPr>
              <a:t>state-</a:t>
            </a:r>
            <a:r>
              <a:rPr lang="en-US" sz="1050" dirty="0">
                <a:latin typeface="+mn-lt"/>
                <a:cs typeface="Times New Roman"/>
              </a:rPr>
              <a:t>based </a:t>
            </a:r>
            <a:r>
              <a:rPr lang="en-US" sz="1050" spc="-7" dirty="0">
                <a:latin typeface="+mn-lt"/>
                <a:cs typeface="Times New Roman"/>
              </a:rPr>
              <a:t>rural- </a:t>
            </a:r>
            <a:r>
              <a:rPr lang="en-US" sz="1050" dirty="0">
                <a:latin typeface="+mn-lt"/>
                <a:cs typeface="Times New Roman"/>
              </a:rPr>
              <a:t>urban</a:t>
            </a:r>
            <a:r>
              <a:rPr lang="en-US" sz="1050" spc="-14" dirty="0">
                <a:latin typeface="+mn-lt"/>
                <a:cs typeface="Times New Roman"/>
              </a:rPr>
              <a:t> </a:t>
            </a:r>
            <a:r>
              <a:rPr lang="en-US" sz="1050" dirty="0">
                <a:latin typeface="+mn-lt"/>
                <a:cs typeface="Times New Roman"/>
              </a:rPr>
              <a:t>metrics</a:t>
            </a:r>
            <a:r>
              <a:rPr lang="en-US" sz="1050" spc="-7" dirty="0">
                <a:latin typeface="+mn-lt"/>
                <a:cs typeface="Times New Roman"/>
              </a:rPr>
              <a:t> </a:t>
            </a:r>
            <a:r>
              <a:rPr lang="en-US" sz="1050" dirty="0">
                <a:latin typeface="+mn-lt"/>
                <a:cs typeface="Times New Roman"/>
              </a:rPr>
              <a:t>are</a:t>
            </a:r>
            <a:r>
              <a:rPr lang="en-US" sz="1050" spc="-3" dirty="0">
                <a:latin typeface="+mn-lt"/>
                <a:cs typeface="Times New Roman"/>
              </a:rPr>
              <a:t> </a:t>
            </a:r>
            <a:r>
              <a:rPr lang="en-US" sz="1050" dirty="0">
                <a:latin typeface="+mn-lt"/>
                <a:cs typeface="Times New Roman"/>
              </a:rPr>
              <a:t>also</a:t>
            </a:r>
            <a:r>
              <a:rPr lang="en-US" sz="1050" spc="-7" dirty="0">
                <a:latin typeface="+mn-lt"/>
                <a:cs typeface="Times New Roman"/>
              </a:rPr>
              <a:t> </a:t>
            </a:r>
            <a:r>
              <a:rPr lang="en-US" sz="1050" dirty="0">
                <a:latin typeface="+mn-lt"/>
                <a:cs typeface="Times New Roman"/>
              </a:rPr>
              <a:t>available</a:t>
            </a:r>
            <a:r>
              <a:rPr lang="en-US" sz="1050" spc="-7" dirty="0">
                <a:latin typeface="+mn-lt"/>
                <a:cs typeface="Times New Roman"/>
              </a:rPr>
              <a:t> </a:t>
            </a:r>
            <a:r>
              <a:rPr lang="en-US" sz="1050" dirty="0">
                <a:latin typeface="+mn-lt"/>
                <a:cs typeface="Times New Roman"/>
              </a:rPr>
              <a:t>through</a:t>
            </a:r>
            <a:r>
              <a:rPr lang="en-US" sz="1050" spc="-3" dirty="0">
                <a:latin typeface="+mn-lt"/>
                <a:cs typeface="Times New Roman"/>
              </a:rPr>
              <a:t> </a:t>
            </a:r>
            <a:r>
              <a:rPr lang="en-US" sz="1050" dirty="0">
                <a:latin typeface="+mn-lt"/>
                <a:cs typeface="Times New Roman"/>
              </a:rPr>
              <a:t>the</a:t>
            </a:r>
            <a:r>
              <a:rPr lang="en-US" sz="1050" spc="-7" dirty="0">
                <a:latin typeface="+mn-lt"/>
                <a:cs typeface="Times New Roman"/>
              </a:rPr>
              <a:t> </a:t>
            </a:r>
            <a:r>
              <a:rPr lang="en-US" sz="1050" u="sng" dirty="0">
                <a:solidFill>
                  <a:srgbClr val="0000FF"/>
                </a:solidFill>
                <a:uFill>
                  <a:solidFill>
                    <a:srgbClr val="0000FF"/>
                  </a:solidFill>
                </a:uFill>
                <a:latin typeface="+mn-lt"/>
                <a:cs typeface="Times New Roman"/>
                <a:hlinkClick r:id="rId3"/>
              </a:rPr>
              <a:t>QDR</a:t>
            </a:r>
            <a:r>
              <a:rPr lang="en-US" sz="1050" u="sng" spc="-7" dirty="0">
                <a:solidFill>
                  <a:srgbClr val="0000FF"/>
                </a:solidFill>
                <a:uFill>
                  <a:solidFill>
                    <a:srgbClr val="0000FF"/>
                  </a:solidFill>
                </a:uFill>
                <a:latin typeface="+mn-lt"/>
                <a:cs typeface="Times New Roman"/>
                <a:hlinkClick r:id="rId3"/>
              </a:rPr>
              <a:t> </a:t>
            </a:r>
            <a:r>
              <a:rPr lang="en-US" sz="1050" u="sng" dirty="0">
                <a:solidFill>
                  <a:srgbClr val="0000FF"/>
                </a:solidFill>
                <a:uFill>
                  <a:solidFill>
                    <a:srgbClr val="0000FF"/>
                  </a:solidFill>
                </a:uFill>
                <a:latin typeface="+mn-lt"/>
                <a:cs typeface="Times New Roman"/>
                <a:hlinkClick r:id="rId3"/>
              </a:rPr>
              <a:t>State</a:t>
            </a:r>
            <a:r>
              <a:rPr lang="en-US" sz="1050" u="sng" spc="-3" dirty="0">
                <a:solidFill>
                  <a:srgbClr val="0000FF"/>
                </a:solidFill>
                <a:uFill>
                  <a:solidFill>
                    <a:srgbClr val="0000FF"/>
                  </a:solidFill>
                </a:uFill>
                <a:latin typeface="+mn-lt"/>
                <a:cs typeface="Times New Roman"/>
                <a:hlinkClick r:id="rId3"/>
              </a:rPr>
              <a:t> </a:t>
            </a:r>
            <a:r>
              <a:rPr lang="en-US" sz="1050" u="sng" spc="-7" dirty="0">
                <a:solidFill>
                  <a:srgbClr val="0000FF"/>
                </a:solidFill>
                <a:uFill>
                  <a:solidFill>
                    <a:srgbClr val="0000FF"/>
                  </a:solidFill>
                </a:uFill>
                <a:latin typeface="+mn-lt"/>
                <a:cs typeface="Times New Roman"/>
                <a:hlinkClick r:id="rId3"/>
              </a:rPr>
              <a:t>Snapshots</a:t>
            </a:r>
            <a:r>
              <a:rPr lang="en-US" sz="1050" spc="-7" dirty="0">
                <a:latin typeface="+mn-lt"/>
                <a:cs typeface="Times New Roman"/>
              </a:rPr>
              <a:t>.</a:t>
            </a:r>
          </a:p>
          <a:p>
            <a:pPr marL="182880" marR="43727" indent="-182880"/>
            <a:r>
              <a:rPr lang="en-US" sz="1050" dirty="0">
                <a:latin typeface="+mn-lt"/>
                <a:cs typeface="Times New Roman"/>
              </a:rPr>
              <a:t>The</a:t>
            </a:r>
            <a:r>
              <a:rPr lang="en-US" sz="1050" spc="-17" dirty="0">
                <a:latin typeface="+mn-lt"/>
                <a:cs typeface="Times New Roman"/>
              </a:rPr>
              <a:t> </a:t>
            </a:r>
            <a:r>
              <a:rPr lang="en-US" sz="1050" dirty="0">
                <a:latin typeface="+mn-lt"/>
                <a:cs typeface="Times New Roman"/>
              </a:rPr>
              <a:t>2013</a:t>
            </a:r>
            <a:r>
              <a:rPr lang="en-US" sz="1050" spc="-7" dirty="0">
                <a:latin typeface="+mn-lt"/>
                <a:cs typeface="Times New Roman"/>
              </a:rPr>
              <a:t> </a:t>
            </a:r>
            <a:r>
              <a:rPr lang="en-US" sz="1050" dirty="0">
                <a:latin typeface="+mn-lt"/>
                <a:cs typeface="Times New Roman"/>
              </a:rPr>
              <a:t>National</a:t>
            </a:r>
            <a:r>
              <a:rPr lang="en-US" sz="1050" spc="-7" dirty="0">
                <a:latin typeface="+mn-lt"/>
                <a:cs typeface="Times New Roman"/>
              </a:rPr>
              <a:t> </a:t>
            </a:r>
            <a:r>
              <a:rPr lang="en-US" sz="1050" dirty="0">
                <a:latin typeface="+mn-lt"/>
                <a:cs typeface="Times New Roman"/>
              </a:rPr>
              <a:t>Center</a:t>
            </a:r>
            <a:r>
              <a:rPr lang="en-US" sz="1050" spc="-7" dirty="0">
                <a:latin typeface="+mn-lt"/>
                <a:cs typeface="Times New Roman"/>
              </a:rPr>
              <a:t> </a:t>
            </a:r>
            <a:r>
              <a:rPr lang="en-US" sz="1050" dirty="0">
                <a:latin typeface="+mn-lt"/>
                <a:cs typeface="Times New Roman"/>
              </a:rPr>
              <a:t>for</a:t>
            </a:r>
            <a:r>
              <a:rPr lang="en-US" sz="1050" spc="-7" dirty="0">
                <a:latin typeface="+mn-lt"/>
                <a:cs typeface="Times New Roman"/>
              </a:rPr>
              <a:t> </a:t>
            </a:r>
            <a:r>
              <a:rPr lang="en-US" sz="1050" dirty="0">
                <a:latin typeface="+mn-lt"/>
                <a:cs typeface="Times New Roman"/>
              </a:rPr>
              <a:t>Health</a:t>
            </a:r>
            <a:r>
              <a:rPr lang="en-US" sz="1050" spc="-14" dirty="0">
                <a:latin typeface="+mn-lt"/>
                <a:cs typeface="Times New Roman"/>
              </a:rPr>
              <a:t> </a:t>
            </a:r>
            <a:r>
              <a:rPr lang="en-US" sz="1050" dirty="0">
                <a:latin typeface="+mn-lt"/>
                <a:cs typeface="Times New Roman"/>
              </a:rPr>
              <a:t>Statistics</a:t>
            </a:r>
            <a:r>
              <a:rPr lang="en-US" sz="1050" spc="-7" dirty="0">
                <a:latin typeface="+mn-lt"/>
                <a:cs typeface="Times New Roman"/>
              </a:rPr>
              <a:t> </a:t>
            </a:r>
            <a:r>
              <a:rPr lang="en-US" sz="1050" dirty="0">
                <a:latin typeface="+mn-lt"/>
                <a:cs typeface="Times New Roman"/>
              </a:rPr>
              <a:t>(NCHS)</a:t>
            </a:r>
            <a:r>
              <a:rPr lang="en-US" sz="1050" spc="-7" dirty="0">
                <a:latin typeface="+mn-lt"/>
                <a:cs typeface="Times New Roman"/>
              </a:rPr>
              <a:t> </a:t>
            </a:r>
            <a:r>
              <a:rPr lang="en-US" sz="1050" dirty="0">
                <a:latin typeface="+mn-lt"/>
                <a:cs typeface="Times New Roman"/>
              </a:rPr>
              <a:t>classification</a:t>
            </a:r>
            <a:r>
              <a:rPr lang="en-US" sz="1050" spc="-7" dirty="0">
                <a:latin typeface="+mn-lt"/>
                <a:cs typeface="Times New Roman"/>
              </a:rPr>
              <a:t> </a:t>
            </a:r>
            <a:r>
              <a:rPr lang="en-US" sz="1050" dirty="0">
                <a:latin typeface="+mn-lt"/>
                <a:cs typeface="Times New Roman"/>
              </a:rPr>
              <a:t>approach</a:t>
            </a:r>
            <a:r>
              <a:rPr lang="en-US" sz="1050" spc="-10" dirty="0">
                <a:latin typeface="+mn-lt"/>
                <a:cs typeface="Times New Roman"/>
              </a:rPr>
              <a:t> </a:t>
            </a:r>
            <a:r>
              <a:rPr lang="en-US" sz="1050" dirty="0">
                <a:latin typeface="+mn-lt"/>
                <a:cs typeface="Times New Roman"/>
              </a:rPr>
              <a:t>includes</a:t>
            </a:r>
            <a:r>
              <a:rPr lang="en-US" sz="1050" spc="-7" dirty="0">
                <a:latin typeface="+mn-lt"/>
                <a:cs typeface="Times New Roman"/>
              </a:rPr>
              <a:t> </a:t>
            </a:r>
            <a:r>
              <a:rPr lang="en-US" sz="1050" spc="-17" dirty="0">
                <a:latin typeface="+mn-lt"/>
                <a:cs typeface="Times New Roman"/>
              </a:rPr>
              <a:t>six </a:t>
            </a:r>
            <a:r>
              <a:rPr lang="en-US" sz="1050" dirty="0">
                <a:latin typeface="+mn-lt"/>
                <a:cs typeface="Times New Roman"/>
              </a:rPr>
              <a:t>urbanization</a:t>
            </a:r>
            <a:r>
              <a:rPr lang="en-US" sz="1050" spc="-14" dirty="0">
                <a:latin typeface="+mn-lt"/>
                <a:cs typeface="Times New Roman"/>
              </a:rPr>
              <a:t> </a:t>
            </a:r>
            <a:r>
              <a:rPr lang="en-US" sz="1050" dirty="0">
                <a:latin typeface="+mn-lt"/>
                <a:cs typeface="Times New Roman"/>
              </a:rPr>
              <a:t>categories.</a:t>
            </a:r>
            <a:r>
              <a:rPr lang="en-US" sz="1050" baseline="31250" dirty="0">
                <a:latin typeface="+mn-lt"/>
                <a:cs typeface="Times New Roman"/>
              </a:rPr>
              <a:t>2</a:t>
            </a:r>
            <a:r>
              <a:rPr lang="en-US" sz="1050" spc="92" baseline="31250" dirty="0">
                <a:latin typeface="+mn-lt"/>
                <a:cs typeface="Times New Roman"/>
              </a:rPr>
              <a:t> </a:t>
            </a:r>
            <a:r>
              <a:rPr lang="en-US" sz="1050" dirty="0">
                <a:latin typeface="+mn-lt"/>
                <a:cs typeface="Times New Roman"/>
              </a:rPr>
              <a:t>Four</a:t>
            </a:r>
            <a:r>
              <a:rPr lang="en-US" sz="1050" spc="-7" dirty="0">
                <a:latin typeface="+mn-lt"/>
                <a:cs typeface="Times New Roman"/>
              </a:rPr>
              <a:t> </a:t>
            </a:r>
            <a:r>
              <a:rPr lang="en-US" sz="1050" dirty="0">
                <a:latin typeface="+mn-lt"/>
                <a:cs typeface="Times New Roman"/>
              </a:rPr>
              <a:t>are</a:t>
            </a:r>
            <a:r>
              <a:rPr lang="en-US" sz="1050" spc="-7" dirty="0">
                <a:latin typeface="+mn-lt"/>
                <a:cs typeface="Times New Roman"/>
              </a:rPr>
              <a:t> </a:t>
            </a:r>
            <a:r>
              <a:rPr lang="en-US" sz="1050" i="1" dirty="0">
                <a:latin typeface="+mn-lt"/>
                <a:cs typeface="Times New Roman"/>
              </a:rPr>
              <a:t>metropolitan</a:t>
            </a:r>
            <a:r>
              <a:rPr lang="en-US" sz="1050" i="1" spc="-10" dirty="0">
                <a:latin typeface="+mn-lt"/>
                <a:cs typeface="Times New Roman"/>
              </a:rPr>
              <a:t> </a:t>
            </a:r>
            <a:r>
              <a:rPr lang="en-US" sz="1050" dirty="0">
                <a:latin typeface="+mn-lt"/>
                <a:cs typeface="Times New Roman"/>
              </a:rPr>
              <a:t>county</a:t>
            </a:r>
            <a:r>
              <a:rPr lang="en-US" sz="1050" spc="-7" dirty="0">
                <a:latin typeface="+mn-lt"/>
                <a:cs typeface="Times New Roman"/>
              </a:rPr>
              <a:t> </a:t>
            </a:r>
            <a:r>
              <a:rPr lang="en-US" sz="1050" dirty="0">
                <a:latin typeface="+mn-lt"/>
                <a:cs typeface="Times New Roman"/>
              </a:rPr>
              <a:t>designations</a:t>
            </a:r>
            <a:r>
              <a:rPr lang="en-US" sz="1050" spc="-7" dirty="0">
                <a:latin typeface="+mn-lt"/>
                <a:cs typeface="Times New Roman"/>
              </a:rPr>
              <a:t> </a:t>
            </a:r>
            <a:r>
              <a:rPr lang="en-US" sz="1050" dirty="0">
                <a:latin typeface="+mn-lt"/>
                <a:cs typeface="Times New Roman"/>
              </a:rPr>
              <a:t>derived</a:t>
            </a:r>
            <a:r>
              <a:rPr lang="en-US" sz="1050" spc="-7" dirty="0">
                <a:latin typeface="+mn-lt"/>
                <a:cs typeface="Times New Roman"/>
              </a:rPr>
              <a:t> </a:t>
            </a:r>
            <a:r>
              <a:rPr lang="en-US" sz="1050" dirty="0">
                <a:latin typeface="+mn-lt"/>
                <a:cs typeface="Times New Roman"/>
              </a:rPr>
              <a:t>from</a:t>
            </a:r>
            <a:r>
              <a:rPr lang="en-US" sz="1050" spc="-3" dirty="0">
                <a:latin typeface="+mn-lt"/>
                <a:cs typeface="Times New Roman"/>
              </a:rPr>
              <a:t> </a:t>
            </a:r>
            <a:r>
              <a:rPr lang="en-US" sz="1050" spc="-7" dirty="0">
                <a:latin typeface="+mn-lt"/>
                <a:cs typeface="Times New Roman"/>
              </a:rPr>
              <a:t>Metropolitan </a:t>
            </a:r>
            <a:r>
              <a:rPr lang="en-US" sz="1050" dirty="0">
                <a:latin typeface="+mn-lt"/>
                <a:cs typeface="Times New Roman"/>
              </a:rPr>
              <a:t>Statistical</a:t>
            </a:r>
            <a:r>
              <a:rPr lang="en-US" sz="1050" spc="-14" dirty="0">
                <a:latin typeface="+mn-lt"/>
                <a:cs typeface="Times New Roman"/>
              </a:rPr>
              <a:t> </a:t>
            </a:r>
            <a:r>
              <a:rPr lang="en-US" sz="1050" dirty="0">
                <a:latin typeface="+mn-lt"/>
                <a:cs typeface="Times New Roman"/>
              </a:rPr>
              <a:t>Areas</a:t>
            </a:r>
            <a:r>
              <a:rPr lang="en-US" sz="1050" spc="-3" dirty="0">
                <a:latin typeface="+mn-lt"/>
                <a:cs typeface="Times New Roman"/>
              </a:rPr>
              <a:t> </a:t>
            </a:r>
            <a:r>
              <a:rPr lang="en-US" sz="1050" dirty="0">
                <a:latin typeface="+mn-lt"/>
                <a:cs typeface="Times New Roman"/>
              </a:rPr>
              <a:t>(MSAs)</a:t>
            </a:r>
            <a:r>
              <a:rPr lang="en-US" sz="1050" spc="-10" dirty="0">
                <a:latin typeface="+mn-lt"/>
                <a:cs typeface="Times New Roman"/>
              </a:rPr>
              <a:t> </a:t>
            </a:r>
            <a:r>
              <a:rPr lang="en-US" sz="1050" dirty="0">
                <a:latin typeface="+mn-lt"/>
                <a:cs typeface="Times New Roman"/>
              </a:rPr>
              <a:t>defined</a:t>
            </a:r>
            <a:r>
              <a:rPr lang="en-US" sz="1050" spc="-3" dirty="0">
                <a:latin typeface="+mn-lt"/>
                <a:cs typeface="Times New Roman"/>
              </a:rPr>
              <a:t> </a:t>
            </a:r>
            <a:r>
              <a:rPr lang="en-US" sz="1050" dirty="0">
                <a:latin typeface="+mn-lt"/>
                <a:cs typeface="Times New Roman"/>
              </a:rPr>
              <a:t>by</a:t>
            </a:r>
            <a:r>
              <a:rPr lang="en-US" sz="1050" spc="-14" dirty="0">
                <a:latin typeface="+mn-lt"/>
                <a:cs typeface="Times New Roman"/>
              </a:rPr>
              <a:t> </a:t>
            </a:r>
            <a:r>
              <a:rPr lang="en-US" sz="1050" dirty="0">
                <a:latin typeface="+mn-lt"/>
                <a:cs typeface="Times New Roman"/>
              </a:rPr>
              <a:t>the</a:t>
            </a:r>
            <a:r>
              <a:rPr lang="en-US" sz="1050" spc="-3" dirty="0">
                <a:latin typeface="+mn-lt"/>
                <a:cs typeface="Times New Roman"/>
              </a:rPr>
              <a:t> </a:t>
            </a:r>
            <a:r>
              <a:rPr lang="en-US" sz="1050" dirty="0">
                <a:latin typeface="+mn-lt"/>
                <a:cs typeface="Times New Roman"/>
              </a:rPr>
              <a:t>Office</a:t>
            </a:r>
            <a:r>
              <a:rPr lang="en-US" sz="1050" spc="-7" dirty="0">
                <a:latin typeface="+mn-lt"/>
                <a:cs typeface="Times New Roman"/>
              </a:rPr>
              <a:t> </a:t>
            </a:r>
            <a:r>
              <a:rPr lang="en-US" sz="1050" dirty="0">
                <a:latin typeface="+mn-lt"/>
                <a:cs typeface="Times New Roman"/>
              </a:rPr>
              <a:t>of</a:t>
            </a:r>
            <a:r>
              <a:rPr lang="en-US" sz="1050" spc="-7" dirty="0">
                <a:latin typeface="+mn-lt"/>
                <a:cs typeface="Times New Roman"/>
              </a:rPr>
              <a:t> </a:t>
            </a:r>
            <a:r>
              <a:rPr lang="en-US" sz="1050" dirty="0">
                <a:latin typeface="+mn-lt"/>
                <a:cs typeface="Times New Roman"/>
              </a:rPr>
              <a:t>Management</a:t>
            </a:r>
            <a:r>
              <a:rPr lang="en-US" sz="1050" spc="-7" dirty="0">
                <a:latin typeface="+mn-lt"/>
                <a:cs typeface="Times New Roman"/>
              </a:rPr>
              <a:t> </a:t>
            </a:r>
            <a:r>
              <a:rPr lang="en-US" sz="1050" dirty="0">
                <a:latin typeface="+mn-lt"/>
                <a:cs typeface="Times New Roman"/>
              </a:rPr>
              <a:t>and</a:t>
            </a:r>
            <a:r>
              <a:rPr lang="en-US" sz="1050" spc="-3" dirty="0">
                <a:latin typeface="+mn-lt"/>
                <a:cs typeface="Times New Roman"/>
              </a:rPr>
              <a:t> </a:t>
            </a:r>
            <a:r>
              <a:rPr lang="en-US" sz="1050" dirty="0">
                <a:latin typeface="+mn-lt"/>
                <a:cs typeface="Times New Roman"/>
              </a:rPr>
              <a:t>Budget</a:t>
            </a:r>
            <a:r>
              <a:rPr lang="en-US" sz="1050" spc="-10" dirty="0">
                <a:latin typeface="+mn-lt"/>
                <a:cs typeface="Times New Roman"/>
              </a:rPr>
              <a:t> </a:t>
            </a:r>
            <a:r>
              <a:rPr lang="en-US" sz="1050" dirty="0">
                <a:latin typeface="+mn-lt"/>
                <a:cs typeface="Times New Roman"/>
              </a:rPr>
              <a:t>(OMB).</a:t>
            </a:r>
            <a:r>
              <a:rPr lang="en-US" sz="1050" spc="-3" dirty="0">
                <a:latin typeface="+mn-lt"/>
                <a:cs typeface="Times New Roman"/>
              </a:rPr>
              <a:t> </a:t>
            </a:r>
            <a:r>
              <a:rPr lang="en-US" sz="1050" dirty="0">
                <a:latin typeface="+mn-lt"/>
                <a:cs typeface="Times New Roman"/>
              </a:rPr>
              <a:t>MSAs</a:t>
            </a:r>
            <a:r>
              <a:rPr lang="en-US" sz="1050" spc="-3" dirty="0">
                <a:latin typeface="+mn-lt"/>
                <a:cs typeface="Times New Roman"/>
              </a:rPr>
              <a:t> </a:t>
            </a:r>
            <a:r>
              <a:rPr lang="en-US" sz="1050" spc="-17" dirty="0">
                <a:latin typeface="+mn-lt"/>
                <a:cs typeface="Times New Roman"/>
              </a:rPr>
              <a:t>are </a:t>
            </a:r>
            <a:r>
              <a:rPr lang="en-US" sz="1050" dirty="0">
                <a:latin typeface="+mn-lt"/>
                <a:cs typeface="Times New Roman"/>
              </a:rPr>
              <a:t>areas</a:t>
            </a:r>
            <a:r>
              <a:rPr lang="en-US" sz="1050" spc="-10" dirty="0">
                <a:latin typeface="+mn-lt"/>
                <a:cs typeface="Times New Roman"/>
              </a:rPr>
              <a:t> </a:t>
            </a:r>
            <a:r>
              <a:rPr lang="en-US" sz="1050" dirty="0">
                <a:latin typeface="+mn-lt"/>
                <a:cs typeface="Times New Roman"/>
              </a:rPr>
              <a:t>containing</a:t>
            </a:r>
            <a:r>
              <a:rPr lang="en-US" sz="1050" spc="-3" dirty="0">
                <a:latin typeface="+mn-lt"/>
                <a:cs typeface="Times New Roman"/>
              </a:rPr>
              <a:t> </a:t>
            </a:r>
            <a:r>
              <a:rPr lang="en-US" sz="1050" dirty="0">
                <a:latin typeface="+mn-lt"/>
                <a:cs typeface="Times New Roman"/>
              </a:rPr>
              <a:t>a</a:t>
            </a:r>
            <a:r>
              <a:rPr lang="en-US" sz="1050" spc="-3" dirty="0">
                <a:latin typeface="+mn-lt"/>
                <a:cs typeface="Times New Roman"/>
              </a:rPr>
              <a:t> </a:t>
            </a:r>
            <a:r>
              <a:rPr lang="en-US" sz="1050" dirty="0">
                <a:latin typeface="+mn-lt"/>
                <a:cs typeface="Times New Roman"/>
              </a:rPr>
              <a:t>large</a:t>
            </a:r>
            <a:r>
              <a:rPr lang="en-US" sz="1050" spc="-7" dirty="0">
                <a:latin typeface="+mn-lt"/>
                <a:cs typeface="Times New Roman"/>
              </a:rPr>
              <a:t> </a:t>
            </a:r>
            <a:r>
              <a:rPr lang="en-US" sz="1050" dirty="0">
                <a:latin typeface="+mn-lt"/>
                <a:cs typeface="Times New Roman"/>
              </a:rPr>
              <a:t>population</a:t>
            </a:r>
            <a:r>
              <a:rPr lang="en-US" sz="1050" spc="-3" dirty="0">
                <a:latin typeface="+mn-lt"/>
                <a:cs typeface="Times New Roman"/>
              </a:rPr>
              <a:t> </a:t>
            </a:r>
            <a:r>
              <a:rPr lang="en-US" sz="1050" dirty="0">
                <a:latin typeface="+mn-lt"/>
                <a:cs typeface="Times New Roman"/>
              </a:rPr>
              <a:t>center</a:t>
            </a:r>
            <a:r>
              <a:rPr lang="en-US" sz="1050" spc="-7" dirty="0">
                <a:latin typeface="+mn-lt"/>
                <a:cs typeface="Times New Roman"/>
              </a:rPr>
              <a:t> </a:t>
            </a:r>
            <a:r>
              <a:rPr lang="en-US" sz="1050" dirty="0">
                <a:latin typeface="+mn-lt"/>
                <a:cs typeface="Times New Roman"/>
              </a:rPr>
              <a:t>and</a:t>
            </a:r>
            <a:r>
              <a:rPr lang="en-US" sz="1050" spc="-3" dirty="0">
                <a:latin typeface="+mn-lt"/>
                <a:cs typeface="Times New Roman"/>
              </a:rPr>
              <a:t> </a:t>
            </a:r>
            <a:r>
              <a:rPr lang="en-US" sz="1050" dirty="0">
                <a:latin typeface="+mn-lt"/>
                <a:cs typeface="Times New Roman"/>
              </a:rPr>
              <a:t>adjacent</a:t>
            </a:r>
            <a:r>
              <a:rPr lang="en-US" sz="1050" spc="-7" dirty="0">
                <a:latin typeface="+mn-lt"/>
                <a:cs typeface="Times New Roman"/>
              </a:rPr>
              <a:t> </a:t>
            </a:r>
            <a:r>
              <a:rPr lang="en-US" sz="1050" dirty="0">
                <a:latin typeface="+mn-lt"/>
                <a:cs typeface="Times New Roman"/>
              </a:rPr>
              <a:t>communities</a:t>
            </a:r>
            <a:r>
              <a:rPr lang="en-US" sz="1050" spc="-7" dirty="0">
                <a:latin typeface="+mn-lt"/>
                <a:cs typeface="Times New Roman"/>
              </a:rPr>
              <a:t> </a:t>
            </a:r>
            <a:r>
              <a:rPr lang="en-US" sz="1050" dirty="0">
                <a:latin typeface="+mn-lt"/>
                <a:cs typeface="Times New Roman"/>
              </a:rPr>
              <a:t>that</a:t>
            </a:r>
            <a:r>
              <a:rPr lang="en-US" sz="1050" spc="-3" dirty="0">
                <a:latin typeface="+mn-lt"/>
                <a:cs typeface="Times New Roman"/>
              </a:rPr>
              <a:t> </a:t>
            </a:r>
            <a:r>
              <a:rPr lang="en-US" sz="1050" dirty="0">
                <a:latin typeface="+mn-lt"/>
                <a:cs typeface="Times New Roman"/>
              </a:rPr>
              <a:t>have</a:t>
            </a:r>
            <a:r>
              <a:rPr lang="en-US" sz="1050" spc="-3" dirty="0">
                <a:latin typeface="+mn-lt"/>
                <a:cs typeface="Times New Roman"/>
              </a:rPr>
              <a:t> </a:t>
            </a:r>
            <a:r>
              <a:rPr lang="en-US" sz="1050" dirty="0">
                <a:latin typeface="+mn-lt"/>
                <a:cs typeface="Times New Roman"/>
              </a:rPr>
              <a:t>a</a:t>
            </a:r>
            <a:r>
              <a:rPr lang="en-US" sz="1050" spc="-3" dirty="0">
                <a:latin typeface="+mn-lt"/>
                <a:cs typeface="Times New Roman"/>
              </a:rPr>
              <a:t> </a:t>
            </a:r>
            <a:r>
              <a:rPr lang="en-US" sz="1050" dirty="0">
                <a:latin typeface="+mn-lt"/>
                <a:cs typeface="Times New Roman"/>
              </a:rPr>
              <a:t>high</a:t>
            </a:r>
            <a:r>
              <a:rPr lang="en-US" sz="1050" spc="-3" dirty="0">
                <a:latin typeface="+mn-lt"/>
                <a:cs typeface="Times New Roman"/>
              </a:rPr>
              <a:t> </a:t>
            </a:r>
            <a:r>
              <a:rPr lang="en-US" sz="1050" dirty="0">
                <a:latin typeface="+mn-lt"/>
                <a:cs typeface="Times New Roman"/>
              </a:rPr>
              <a:t>degree</a:t>
            </a:r>
            <a:r>
              <a:rPr lang="en-US" sz="1050" spc="-3" dirty="0">
                <a:latin typeface="+mn-lt"/>
                <a:cs typeface="Times New Roman"/>
              </a:rPr>
              <a:t> </a:t>
            </a:r>
            <a:r>
              <a:rPr lang="en-US" sz="1050" spc="-17" dirty="0">
                <a:latin typeface="+mn-lt"/>
                <a:cs typeface="Times New Roman"/>
              </a:rPr>
              <a:t>of </a:t>
            </a:r>
            <a:r>
              <a:rPr lang="en-US" sz="1050" dirty="0">
                <a:latin typeface="+mn-lt"/>
                <a:cs typeface="Times New Roman"/>
              </a:rPr>
              <a:t>economic</a:t>
            </a:r>
            <a:r>
              <a:rPr lang="en-US" sz="1050" spc="-7" dirty="0">
                <a:latin typeface="+mn-lt"/>
                <a:cs typeface="Times New Roman"/>
              </a:rPr>
              <a:t> </a:t>
            </a:r>
            <a:r>
              <a:rPr lang="en-US" sz="1050" dirty="0">
                <a:latin typeface="+mn-lt"/>
                <a:cs typeface="Times New Roman"/>
              </a:rPr>
              <a:t>and</a:t>
            </a:r>
            <a:r>
              <a:rPr lang="en-US" sz="1050" spc="-3" dirty="0">
                <a:latin typeface="+mn-lt"/>
                <a:cs typeface="Times New Roman"/>
              </a:rPr>
              <a:t> </a:t>
            </a:r>
            <a:r>
              <a:rPr lang="en-US" sz="1050" dirty="0">
                <a:latin typeface="+mn-lt"/>
                <a:cs typeface="Times New Roman"/>
              </a:rPr>
              <a:t>social</a:t>
            </a:r>
            <a:r>
              <a:rPr lang="en-US" sz="1050" spc="-3" dirty="0">
                <a:latin typeface="+mn-lt"/>
                <a:cs typeface="Times New Roman"/>
              </a:rPr>
              <a:t> </a:t>
            </a:r>
            <a:r>
              <a:rPr lang="en-US" sz="1050" dirty="0">
                <a:latin typeface="+mn-lt"/>
                <a:cs typeface="Times New Roman"/>
              </a:rPr>
              <a:t>integration</a:t>
            </a:r>
            <a:r>
              <a:rPr lang="en-US" sz="1050" spc="-7" dirty="0">
                <a:latin typeface="+mn-lt"/>
                <a:cs typeface="Times New Roman"/>
              </a:rPr>
              <a:t> </a:t>
            </a:r>
            <a:r>
              <a:rPr lang="en-US" sz="1050" dirty="0">
                <a:latin typeface="+mn-lt"/>
                <a:cs typeface="Times New Roman"/>
              </a:rPr>
              <a:t>with</a:t>
            </a:r>
            <a:r>
              <a:rPr lang="en-US" sz="1050" spc="-10" dirty="0">
                <a:latin typeface="+mn-lt"/>
                <a:cs typeface="Times New Roman"/>
              </a:rPr>
              <a:t> </a:t>
            </a:r>
            <a:r>
              <a:rPr lang="en-US" sz="1050" dirty="0">
                <a:latin typeface="+mn-lt"/>
                <a:cs typeface="Times New Roman"/>
              </a:rPr>
              <a:t>that</a:t>
            </a:r>
            <a:r>
              <a:rPr lang="en-US" sz="1050" spc="-3" dirty="0">
                <a:latin typeface="+mn-lt"/>
                <a:cs typeface="Times New Roman"/>
              </a:rPr>
              <a:t> </a:t>
            </a:r>
            <a:r>
              <a:rPr lang="en-US" sz="1050" dirty="0">
                <a:latin typeface="+mn-lt"/>
                <a:cs typeface="Times New Roman"/>
              </a:rPr>
              <a:t>core.</a:t>
            </a:r>
            <a:r>
              <a:rPr lang="en-US" sz="1050" spc="-7" dirty="0">
                <a:latin typeface="+mn-lt"/>
                <a:cs typeface="Times New Roman"/>
              </a:rPr>
              <a:t> </a:t>
            </a:r>
            <a:r>
              <a:rPr lang="en-US" sz="1050" dirty="0">
                <a:latin typeface="+mn-lt"/>
                <a:cs typeface="Times New Roman"/>
              </a:rPr>
              <a:t>MSAs</a:t>
            </a:r>
            <a:r>
              <a:rPr lang="en-US" sz="1050" spc="-3" dirty="0">
                <a:latin typeface="+mn-lt"/>
                <a:cs typeface="Times New Roman"/>
              </a:rPr>
              <a:t> </a:t>
            </a:r>
            <a:r>
              <a:rPr lang="en-US" sz="1050" dirty="0">
                <a:latin typeface="+mn-lt"/>
                <a:cs typeface="Times New Roman"/>
              </a:rPr>
              <a:t>have</a:t>
            </a:r>
            <a:r>
              <a:rPr lang="en-US" sz="1050" spc="-3" dirty="0">
                <a:latin typeface="+mn-lt"/>
                <a:cs typeface="Times New Roman"/>
              </a:rPr>
              <a:t> </a:t>
            </a:r>
            <a:r>
              <a:rPr lang="en-US" sz="1050" dirty="0">
                <a:latin typeface="+mn-lt"/>
                <a:cs typeface="Times New Roman"/>
              </a:rPr>
              <a:t>at</a:t>
            </a:r>
            <a:r>
              <a:rPr lang="en-US" sz="1050" spc="-7" dirty="0">
                <a:latin typeface="+mn-lt"/>
                <a:cs typeface="Times New Roman"/>
              </a:rPr>
              <a:t> </a:t>
            </a:r>
            <a:r>
              <a:rPr lang="en-US" sz="1050" dirty="0">
                <a:latin typeface="+mn-lt"/>
                <a:cs typeface="Times New Roman"/>
              </a:rPr>
              <a:t>least</a:t>
            </a:r>
            <a:r>
              <a:rPr lang="en-US" sz="1050" spc="-7" dirty="0">
                <a:latin typeface="+mn-lt"/>
                <a:cs typeface="Times New Roman"/>
              </a:rPr>
              <a:t> </a:t>
            </a:r>
            <a:r>
              <a:rPr lang="en-US" sz="1050" dirty="0">
                <a:latin typeface="+mn-lt"/>
                <a:cs typeface="Times New Roman"/>
              </a:rPr>
              <a:t>50,000</a:t>
            </a:r>
            <a:r>
              <a:rPr lang="en-US" sz="1050" spc="-10" dirty="0">
                <a:latin typeface="+mn-lt"/>
                <a:cs typeface="Times New Roman"/>
              </a:rPr>
              <a:t> </a:t>
            </a:r>
            <a:r>
              <a:rPr lang="en-US" sz="1050" dirty="0">
                <a:latin typeface="+mn-lt"/>
                <a:cs typeface="Times New Roman"/>
              </a:rPr>
              <a:t>residents</a:t>
            </a:r>
            <a:r>
              <a:rPr lang="en-US" sz="1050" spc="-3" dirty="0">
                <a:latin typeface="+mn-lt"/>
                <a:cs typeface="Times New Roman"/>
              </a:rPr>
              <a:t> </a:t>
            </a:r>
            <a:r>
              <a:rPr lang="en-US" sz="1050" dirty="0">
                <a:latin typeface="+mn-lt"/>
                <a:cs typeface="Times New Roman"/>
              </a:rPr>
              <a:t>and</a:t>
            </a:r>
            <a:r>
              <a:rPr lang="en-US" sz="1050" spc="-3" dirty="0">
                <a:latin typeface="+mn-lt"/>
                <a:cs typeface="Times New Roman"/>
              </a:rPr>
              <a:t> </a:t>
            </a:r>
            <a:r>
              <a:rPr lang="en-US" sz="1050" spc="-7" dirty="0">
                <a:latin typeface="+mn-lt"/>
                <a:cs typeface="Times New Roman"/>
              </a:rPr>
              <a:t>include </a:t>
            </a:r>
            <a:r>
              <a:rPr lang="en-US" sz="1050" dirty="0">
                <a:latin typeface="+mn-lt"/>
                <a:cs typeface="Times New Roman"/>
              </a:rPr>
              <a:t>an</a:t>
            </a:r>
            <a:r>
              <a:rPr lang="en-US" sz="1050" spc="-10" dirty="0">
                <a:latin typeface="+mn-lt"/>
                <a:cs typeface="Times New Roman"/>
              </a:rPr>
              <a:t> </a:t>
            </a:r>
            <a:r>
              <a:rPr lang="en-US" sz="1050" dirty="0">
                <a:latin typeface="+mn-lt"/>
                <a:cs typeface="Times New Roman"/>
              </a:rPr>
              <a:t>urban</a:t>
            </a:r>
            <a:r>
              <a:rPr lang="en-US" sz="1050" spc="-3" dirty="0">
                <a:latin typeface="+mn-lt"/>
                <a:cs typeface="Times New Roman"/>
              </a:rPr>
              <a:t> </a:t>
            </a:r>
            <a:r>
              <a:rPr lang="en-US" sz="1050" dirty="0">
                <a:latin typeface="+mn-lt"/>
                <a:cs typeface="Times New Roman"/>
              </a:rPr>
              <a:t>core</a:t>
            </a:r>
            <a:r>
              <a:rPr lang="en-US" sz="1050" spc="-3" dirty="0">
                <a:latin typeface="+mn-lt"/>
                <a:cs typeface="Times New Roman"/>
              </a:rPr>
              <a:t> </a:t>
            </a:r>
            <a:r>
              <a:rPr lang="en-US" sz="1050" dirty="0">
                <a:latin typeface="+mn-lt"/>
                <a:cs typeface="Times New Roman"/>
              </a:rPr>
              <a:t>with</a:t>
            </a:r>
            <a:r>
              <a:rPr lang="en-US" sz="1050" spc="-3" dirty="0">
                <a:latin typeface="+mn-lt"/>
                <a:cs typeface="Times New Roman"/>
              </a:rPr>
              <a:t> </a:t>
            </a:r>
            <a:r>
              <a:rPr lang="en-US" sz="1050" dirty="0">
                <a:latin typeface="+mn-lt"/>
                <a:cs typeface="Times New Roman"/>
              </a:rPr>
              <a:t>population</a:t>
            </a:r>
            <a:r>
              <a:rPr lang="en-US" sz="1050" spc="-3" dirty="0">
                <a:latin typeface="+mn-lt"/>
                <a:cs typeface="Times New Roman"/>
              </a:rPr>
              <a:t> </a:t>
            </a:r>
            <a:r>
              <a:rPr lang="en-US" sz="1050" dirty="0">
                <a:latin typeface="+mn-lt"/>
                <a:cs typeface="Times New Roman"/>
              </a:rPr>
              <a:t>density</a:t>
            </a:r>
            <a:r>
              <a:rPr lang="en-US" sz="1050" spc="-3" dirty="0">
                <a:latin typeface="+mn-lt"/>
                <a:cs typeface="Times New Roman"/>
              </a:rPr>
              <a:t> </a:t>
            </a:r>
            <a:r>
              <a:rPr lang="en-US" sz="1050" dirty="0">
                <a:latin typeface="+mn-lt"/>
                <a:cs typeface="Times New Roman"/>
              </a:rPr>
              <a:t>of</a:t>
            </a:r>
            <a:r>
              <a:rPr lang="en-US" sz="1050" spc="-3" dirty="0">
                <a:latin typeface="+mn-lt"/>
                <a:cs typeface="Times New Roman"/>
              </a:rPr>
              <a:t> </a:t>
            </a:r>
            <a:r>
              <a:rPr lang="en-US" sz="1050" dirty="0">
                <a:latin typeface="+mn-lt"/>
                <a:cs typeface="Times New Roman"/>
              </a:rPr>
              <a:t>at</a:t>
            </a:r>
            <a:r>
              <a:rPr lang="en-US" sz="1050" spc="-3" dirty="0">
                <a:latin typeface="+mn-lt"/>
                <a:cs typeface="Times New Roman"/>
              </a:rPr>
              <a:t> </a:t>
            </a:r>
            <a:r>
              <a:rPr lang="en-US" sz="1050" dirty="0">
                <a:latin typeface="+mn-lt"/>
                <a:cs typeface="Times New Roman"/>
              </a:rPr>
              <a:t>least</a:t>
            </a:r>
            <a:r>
              <a:rPr lang="en-US" sz="1050" spc="-7" dirty="0">
                <a:latin typeface="+mn-lt"/>
                <a:cs typeface="Times New Roman"/>
              </a:rPr>
              <a:t> </a:t>
            </a:r>
            <a:r>
              <a:rPr lang="en-US" sz="1050" dirty="0">
                <a:latin typeface="+mn-lt"/>
                <a:cs typeface="Times New Roman"/>
              </a:rPr>
              <a:t>1,000</a:t>
            </a:r>
            <a:r>
              <a:rPr lang="en-US" sz="1050" spc="-3" dirty="0">
                <a:latin typeface="+mn-lt"/>
                <a:cs typeface="Times New Roman"/>
              </a:rPr>
              <a:t> </a:t>
            </a:r>
            <a:r>
              <a:rPr lang="en-US" sz="1050" dirty="0">
                <a:latin typeface="+mn-lt"/>
                <a:cs typeface="Times New Roman"/>
              </a:rPr>
              <a:t>people</a:t>
            </a:r>
            <a:r>
              <a:rPr lang="en-US" sz="1050" spc="-3" dirty="0">
                <a:latin typeface="+mn-lt"/>
                <a:cs typeface="Times New Roman"/>
              </a:rPr>
              <a:t> </a:t>
            </a:r>
            <a:r>
              <a:rPr lang="en-US" sz="1050" dirty="0">
                <a:latin typeface="+mn-lt"/>
                <a:cs typeface="Times New Roman"/>
              </a:rPr>
              <a:t>per</a:t>
            </a:r>
            <a:r>
              <a:rPr lang="en-US" sz="1050" spc="-3" dirty="0">
                <a:latin typeface="+mn-lt"/>
                <a:cs typeface="Times New Roman"/>
              </a:rPr>
              <a:t> </a:t>
            </a:r>
            <a:r>
              <a:rPr lang="en-US" sz="1050" dirty="0">
                <a:latin typeface="+mn-lt"/>
                <a:cs typeface="Times New Roman"/>
              </a:rPr>
              <a:t>square</a:t>
            </a:r>
            <a:r>
              <a:rPr lang="en-US" sz="1050" spc="-7" dirty="0">
                <a:latin typeface="+mn-lt"/>
                <a:cs typeface="Times New Roman"/>
              </a:rPr>
              <a:t> </a:t>
            </a:r>
            <a:r>
              <a:rPr lang="en-US" sz="1050" dirty="0">
                <a:latin typeface="+mn-lt"/>
                <a:cs typeface="Times New Roman"/>
              </a:rPr>
              <a:t>mile</a:t>
            </a:r>
            <a:r>
              <a:rPr lang="en-US" sz="1050" spc="-3" dirty="0">
                <a:latin typeface="+mn-lt"/>
                <a:cs typeface="Times New Roman"/>
              </a:rPr>
              <a:t> </a:t>
            </a:r>
            <a:r>
              <a:rPr lang="en-US" sz="1050" dirty="0">
                <a:latin typeface="+mn-lt"/>
                <a:cs typeface="Times New Roman"/>
              </a:rPr>
              <a:t>and</a:t>
            </a:r>
            <a:r>
              <a:rPr lang="en-US" sz="1050" spc="-3" dirty="0">
                <a:latin typeface="+mn-lt"/>
                <a:cs typeface="Times New Roman"/>
              </a:rPr>
              <a:t> </a:t>
            </a:r>
            <a:r>
              <a:rPr lang="en-US" sz="1050" dirty="0">
                <a:latin typeface="+mn-lt"/>
                <a:cs typeface="Times New Roman"/>
              </a:rPr>
              <a:t>adjacent </a:t>
            </a:r>
            <a:r>
              <a:rPr lang="en-US" sz="1050" spc="-7" dirty="0">
                <a:latin typeface="+mn-lt"/>
                <a:cs typeface="Times New Roman"/>
              </a:rPr>
              <a:t>areas </a:t>
            </a:r>
            <a:r>
              <a:rPr lang="en-US" sz="1050" dirty="0">
                <a:latin typeface="+mn-lt"/>
                <a:cs typeface="Times New Roman"/>
              </a:rPr>
              <a:t>with</a:t>
            </a:r>
            <a:r>
              <a:rPr lang="en-US" sz="1050" spc="-14" dirty="0">
                <a:latin typeface="+mn-lt"/>
                <a:cs typeface="Times New Roman"/>
              </a:rPr>
              <a:t> </a:t>
            </a:r>
            <a:r>
              <a:rPr lang="en-US" sz="1050" dirty="0">
                <a:latin typeface="+mn-lt"/>
                <a:cs typeface="Times New Roman"/>
              </a:rPr>
              <a:t>at</a:t>
            </a:r>
            <a:r>
              <a:rPr lang="en-US" sz="1050" spc="-7" dirty="0">
                <a:latin typeface="+mn-lt"/>
                <a:cs typeface="Times New Roman"/>
              </a:rPr>
              <a:t> </a:t>
            </a:r>
            <a:r>
              <a:rPr lang="en-US" sz="1050" dirty="0">
                <a:latin typeface="+mn-lt"/>
                <a:cs typeface="Times New Roman"/>
              </a:rPr>
              <a:t>least</a:t>
            </a:r>
            <a:r>
              <a:rPr lang="en-US" sz="1050" spc="-7" dirty="0">
                <a:latin typeface="+mn-lt"/>
                <a:cs typeface="Times New Roman"/>
              </a:rPr>
              <a:t> </a:t>
            </a:r>
            <a:r>
              <a:rPr lang="en-US" sz="1050" dirty="0">
                <a:latin typeface="+mn-lt"/>
                <a:cs typeface="Times New Roman"/>
              </a:rPr>
              <a:t>500</a:t>
            </a:r>
            <a:r>
              <a:rPr lang="en-US" sz="1050" spc="-7" dirty="0">
                <a:latin typeface="+mn-lt"/>
                <a:cs typeface="Times New Roman"/>
              </a:rPr>
              <a:t> </a:t>
            </a:r>
            <a:r>
              <a:rPr lang="en-US" sz="1050" dirty="0">
                <a:latin typeface="+mn-lt"/>
                <a:cs typeface="Times New Roman"/>
              </a:rPr>
              <a:t>people</a:t>
            </a:r>
            <a:r>
              <a:rPr lang="en-US" sz="1050" spc="-7" dirty="0">
                <a:latin typeface="+mn-lt"/>
                <a:cs typeface="Times New Roman"/>
              </a:rPr>
              <a:t> </a:t>
            </a:r>
            <a:r>
              <a:rPr lang="en-US" sz="1050" dirty="0">
                <a:latin typeface="+mn-lt"/>
                <a:cs typeface="Times New Roman"/>
              </a:rPr>
              <a:t>per</a:t>
            </a:r>
            <a:r>
              <a:rPr lang="en-US" sz="1050" spc="-3" dirty="0">
                <a:latin typeface="+mn-lt"/>
                <a:cs typeface="Times New Roman"/>
              </a:rPr>
              <a:t> </a:t>
            </a:r>
            <a:r>
              <a:rPr lang="en-US" sz="1050" dirty="0">
                <a:latin typeface="+mn-lt"/>
                <a:cs typeface="Times New Roman"/>
              </a:rPr>
              <a:t>square</a:t>
            </a:r>
            <a:r>
              <a:rPr lang="en-US" sz="1050" spc="-10" dirty="0">
                <a:latin typeface="+mn-lt"/>
                <a:cs typeface="Times New Roman"/>
              </a:rPr>
              <a:t> </a:t>
            </a:r>
            <a:r>
              <a:rPr lang="en-US" sz="1050" dirty="0">
                <a:latin typeface="+mn-lt"/>
                <a:cs typeface="Times New Roman"/>
              </a:rPr>
              <a:t>mile.</a:t>
            </a:r>
            <a:r>
              <a:rPr lang="en-US" sz="1050" spc="-3" dirty="0">
                <a:latin typeface="+mn-lt"/>
                <a:cs typeface="Times New Roman"/>
              </a:rPr>
              <a:t> </a:t>
            </a:r>
            <a:r>
              <a:rPr lang="en-US" sz="1050" dirty="0">
                <a:latin typeface="+mn-lt"/>
                <a:cs typeface="Times New Roman"/>
              </a:rPr>
              <a:t>The</a:t>
            </a:r>
            <a:r>
              <a:rPr lang="en-US" sz="1050" spc="-3" dirty="0">
                <a:latin typeface="+mn-lt"/>
                <a:cs typeface="Times New Roman"/>
              </a:rPr>
              <a:t> </a:t>
            </a:r>
            <a:r>
              <a:rPr lang="en-US" sz="1050" dirty="0">
                <a:latin typeface="+mn-lt"/>
                <a:cs typeface="Times New Roman"/>
              </a:rPr>
              <a:t>four</a:t>
            </a:r>
            <a:r>
              <a:rPr lang="en-US" sz="1050" spc="-7" dirty="0">
                <a:latin typeface="+mn-lt"/>
                <a:cs typeface="Times New Roman"/>
              </a:rPr>
              <a:t> </a:t>
            </a:r>
            <a:r>
              <a:rPr lang="en-US" sz="1050" dirty="0">
                <a:latin typeface="+mn-lt"/>
                <a:cs typeface="Times New Roman"/>
              </a:rPr>
              <a:t>metropolitan</a:t>
            </a:r>
            <a:r>
              <a:rPr lang="en-US" sz="1050" spc="-3" dirty="0">
                <a:latin typeface="+mn-lt"/>
                <a:cs typeface="Times New Roman"/>
              </a:rPr>
              <a:t> </a:t>
            </a:r>
            <a:r>
              <a:rPr lang="en-US" sz="1050" dirty="0">
                <a:latin typeface="+mn-lt"/>
                <a:cs typeface="Times New Roman"/>
              </a:rPr>
              <a:t>county</a:t>
            </a:r>
            <a:r>
              <a:rPr lang="en-US" sz="1050" spc="-3" dirty="0">
                <a:latin typeface="+mn-lt"/>
                <a:cs typeface="Times New Roman"/>
              </a:rPr>
              <a:t> </a:t>
            </a:r>
            <a:r>
              <a:rPr lang="en-US" sz="1050" dirty="0">
                <a:latin typeface="+mn-lt"/>
                <a:cs typeface="Times New Roman"/>
              </a:rPr>
              <a:t>descriptions</a:t>
            </a:r>
            <a:r>
              <a:rPr lang="en-US" sz="1050" spc="-3" dirty="0">
                <a:latin typeface="+mn-lt"/>
                <a:cs typeface="Times New Roman"/>
              </a:rPr>
              <a:t> </a:t>
            </a:r>
            <a:r>
              <a:rPr lang="en-US" sz="1050" spc="-14" dirty="0">
                <a:latin typeface="+mn-lt"/>
                <a:cs typeface="Times New Roman"/>
              </a:rPr>
              <a:t>are:</a:t>
            </a:r>
            <a:endParaRPr lang="en-US" sz="1050" dirty="0">
              <a:latin typeface="+mn-lt"/>
              <a:cs typeface="Times New Roman"/>
            </a:endParaRPr>
          </a:p>
          <a:p>
            <a:pPr marL="396580" lvl="1" indent="-171450">
              <a:buClr>
                <a:srgbClr val="033466"/>
              </a:buClr>
              <a:buSzPct val="116666"/>
              <a:tabLst>
                <a:tab pos="380557" algn="l"/>
                <a:tab pos="380990" algn="l"/>
              </a:tabLst>
            </a:pPr>
            <a:r>
              <a:rPr lang="en-US" sz="1050" b="1" dirty="0">
                <a:latin typeface="+mn-lt"/>
                <a:cs typeface="Times New Roman"/>
              </a:rPr>
              <a:t>Large</a:t>
            </a:r>
            <a:r>
              <a:rPr lang="en-US" sz="1050" b="1" spc="-7" dirty="0">
                <a:latin typeface="+mn-lt"/>
                <a:cs typeface="Times New Roman"/>
              </a:rPr>
              <a:t> </a:t>
            </a:r>
            <a:r>
              <a:rPr lang="en-US" sz="1050" b="1" dirty="0">
                <a:latin typeface="+mn-lt"/>
                <a:cs typeface="Times New Roman"/>
              </a:rPr>
              <a:t>Central</a:t>
            </a:r>
            <a:r>
              <a:rPr lang="en-US" sz="1050" b="1" spc="-3" dirty="0">
                <a:latin typeface="+mn-lt"/>
                <a:cs typeface="Times New Roman"/>
              </a:rPr>
              <a:t> </a:t>
            </a:r>
            <a:r>
              <a:rPr lang="en-US" sz="1050" b="1" dirty="0">
                <a:latin typeface="+mn-lt"/>
                <a:cs typeface="Times New Roman"/>
              </a:rPr>
              <a:t>Metropolitan:</a:t>
            </a:r>
            <a:r>
              <a:rPr lang="en-US" sz="1050" b="1" spc="-3" dirty="0">
                <a:latin typeface="+mn-lt"/>
                <a:cs typeface="Times New Roman"/>
              </a:rPr>
              <a:t> </a:t>
            </a:r>
            <a:r>
              <a:rPr lang="en-US" sz="1050" dirty="0">
                <a:latin typeface="+mn-lt"/>
                <a:cs typeface="Times New Roman"/>
              </a:rPr>
              <a:t>Counties</a:t>
            </a:r>
            <a:r>
              <a:rPr lang="en-US" sz="1050" spc="-7" dirty="0">
                <a:latin typeface="+mn-lt"/>
                <a:cs typeface="Times New Roman"/>
              </a:rPr>
              <a:t> </a:t>
            </a:r>
            <a:r>
              <a:rPr lang="en-US" sz="1050" dirty="0">
                <a:latin typeface="+mn-lt"/>
                <a:cs typeface="Times New Roman"/>
              </a:rPr>
              <a:t>in</a:t>
            </a:r>
            <a:r>
              <a:rPr lang="en-US" sz="1050" spc="-3" dirty="0">
                <a:latin typeface="+mn-lt"/>
                <a:cs typeface="Times New Roman"/>
              </a:rPr>
              <a:t> </a:t>
            </a:r>
            <a:r>
              <a:rPr lang="en-US" sz="1050" dirty="0">
                <a:latin typeface="+mn-lt"/>
                <a:cs typeface="Times New Roman"/>
              </a:rPr>
              <a:t>an</a:t>
            </a:r>
            <a:r>
              <a:rPr lang="en-US" sz="1050" spc="-10" dirty="0">
                <a:latin typeface="+mn-lt"/>
                <a:cs typeface="Times New Roman"/>
              </a:rPr>
              <a:t> </a:t>
            </a:r>
            <a:r>
              <a:rPr lang="en-US" sz="1050" dirty="0">
                <a:latin typeface="+mn-lt"/>
                <a:cs typeface="Times New Roman"/>
              </a:rPr>
              <a:t>MSA</a:t>
            </a:r>
            <a:r>
              <a:rPr lang="en-US" sz="1050" spc="-7" dirty="0">
                <a:latin typeface="+mn-lt"/>
                <a:cs typeface="Times New Roman"/>
              </a:rPr>
              <a:t> </a:t>
            </a:r>
            <a:r>
              <a:rPr lang="en-US" sz="1050" dirty="0">
                <a:latin typeface="+mn-lt"/>
                <a:cs typeface="Times New Roman"/>
              </a:rPr>
              <a:t>of</a:t>
            </a:r>
            <a:r>
              <a:rPr lang="en-US" sz="1050" spc="-3" dirty="0">
                <a:latin typeface="+mn-lt"/>
                <a:cs typeface="Times New Roman"/>
              </a:rPr>
              <a:t> </a:t>
            </a:r>
            <a:r>
              <a:rPr lang="en-US" sz="1050" dirty="0">
                <a:latin typeface="+mn-lt"/>
                <a:cs typeface="Times New Roman"/>
              </a:rPr>
              <a:t>1</a:t>
            </a:r>
            <a:r>
              <a:rPr lang="en-US" sz="1050" spc="-3" dirty="0">
                <a:latin typeface="+mn-lt"/>
                <a:cs typeface="Times New Roman"/>
              </a:rPr>
              <a:t> </a:t>
            </a:r>
            <a:r>
              <a:rPr lang="en-US" sz="1050" dirty="0">
                <a:latin typeface="+mn-lt"/>
                <a:cs typeface="Times New Roman"/>
              </a:rPr>
              <a:t>million</a:t>
            </a:r>
            <a:r>
              <a:rPr lang="en-US" sz="1050" spc="-3" dirty="0">
                <a:latin typeface="+mn-lt"/>
                <a:cs typeface="Times New Roman"/>
              </a:rPr>
              <a:t> </a:t>
            </a:r>
            <a:r>
              <a:rPr lang="en-US" sz="1050" dirty="0">
                <a:latin typeface="+mn-lt"/>
                <a:cs typeface="Times New Roman"/>
              </a:rPr>
              <a:t>or</a:t>
            </a:r>
            <a:r>
              <a:rPr lang="en-US" sz="1050" spc="-7" dirty="0">
                <a:latin typeface="+mn-lt"/>
                <a:cs typeface="Times New Roman"/>
              </a:rPr>
              <a:t> </a:t>
            </a:r>
            <a:r>
              <a:rPr lang="en-US" sz="1050" dirty="0">
                <a:latin typeface="+mn-lt"/>
                <a:cs typeface="Times New Roman"/>
              </a:rPr>
              <a:t>more</a:t>
            </a:r>
            <a:r>
              <a:rPr lang="en-US" sz="1050" spc="-3" dirty="0">
                <a:latin typeface="+mn-lt"/>
                <a:cs typeface="Times New Roman"/>
              </a:rPr>
              <a:t> </a:t>
            </a:r>
            <a:r>
              <a:rPr lang="en-US" sz="1050" spc="-7" dirty="0">
                <a:latin typeface="+mn-lt"/>
                <a:cs typeface="Times New Roman"/>
              </a:rPr>
              <a:t>residents:</a:t>
            </a:r>
            <a:endParaRPr lang="en-US" sz="1050" dirty="0">
              <a:latin typeface="+mn-lt"/>
              <a:cs typeface="Times New Roman"/>
            </a:endParaRPr>
          </a:p>
          <a:p>
            <a:pPr marL="552007" lvl="2" indent="-171450">
              <a:tabLst>
                <a:tab pos="536849" algn="l"/>
              </a:tabLst>
            </a:pPr>
            <a:r>
              <a:rPr lang="en-US" sz="1050" dirty="0">
                <a:latin typeface="+mn-lt"/>
                <a:cs typeface="Times New Roman"/>
              </a:rPr>
              <a:t>That</a:t>
            </a:r>
            <a:r>
              <a:rPr lang="en-US" sz="1050" spc="-14" dirty="0">
                <a:latin typeface="+mn-lt"/>
                <a:cs typeface="Times New Roman"/>
              </a:rPr>
              <a:t> </a:t>
            </a:r>
            <a:r>
              <a:rPr lang="en-US" sz="1050" dirty="0">
                <a:latin typeface="+mn-lt"/>
                <a:cs typeface="Times New Roman"/>
              </a:rPr>
              <a:t>contain</a:t>
            </a:r>
            <a:r>
              <a:rPr lang="en-US" sz="1050" spc="-10" dirty="0">
                <a:latin typeface="+mn-lt"/>
                <a:cs typeface="Times New Roman"/>
              </a:rPr>
              <a:t> </a:t>
            </a:r>
            <a:r>
              <a:rPr lang="en-US" sz="1050" dirty="0">
                <a:latin typeface="+mn-lt"/>
                <a:cs typeface="Times New Roman"/>
              </a:rPr>
              <a:t>the</a:t>
            </a:r>
            <a:r>
              <a:rPr lang="en-US" sz="1050" spc="-3" dirty="0">
                <a:latin typeface="+mn-lt"/>
                <a:cs typeface="Times New Roman"/>
              </a:rPr>
              <a:t> </a:t>
            </a:r>
            <a:r>
              <a:rPr lang="en-US" sz="1050" dirty="0">
                <a:latin typeface="+mn-lt"/>
                <a:cs typeface="Times New Roman"/>
              </a:rPr>
              <a:t>entire</a:t>
            </a:r>
            <a:r>
              <a:rPr lang="en-US" sz="1050" spc="-3" dirty="0">
                <a:latin typeface="+mn-lt"/>
                <a:cs typeface="Times New Roman"/>
              </a:rPr>
              <a:t> </a:t>
            </a:r>
            <a:r>
              <a:rPr lang="en-US" sz="1050" dirty="0">
                <a:latin typeface="+mn-lt"/>
                <a:cs typeface="Times New Roman"/>
              </a:rPr>
              <a:t>population</a:t>
            </a:r>
            <a:r>
              <a:rPr lang="en-US" sz="1050" spc="-3" dirty="0">
                <a:latin typeface="+mn-lt"/>
                <a:cs typeface="Times New Roman"/>
              </a:rPr>
              <a:t> </a:t>
            </a:r>
            <a:r>
              <a:rPr lang="en-US" sz="1050" dirty="0">
                <a:latin typeface="+mn-lt"/>
                <a:cs typeface="Times New Roman"/>
              </a:rPr>
              <a:t>of</a:t>
            </a:r>
            <a:r>
              <a:rPr lang="en-US" sz="1050" spc="-7" dirty="0">
                <a:latin typeface="+mn-lt"/>
                <a:cs typeface="Times New Roman"/>
              </a:rPr>
              <a:t> </a:t>
            </a:r>
            <a:r>
              <a:rPr lang="en-US" sz="1050" dirty="0">
                <a:latin typeface="+mn-lt"/>
                <a:cs typeface="Times New Roman"/>
              </a:rPr>
              <a:t>the</a:t>
            </a:r>
            <a:r>
              <a:rPr lang="en-US" sz="1050" spc="-3" dirty="0">
                <a:latin typeface="+mn-lt"/>
                <a:cs typeface="Times New Roman"/>
              </a:rPr>
              <a:t> </a:t>
            </a:r>
            <a:r>
              <a:rPr lang="en-US" sz="1050" dirty="0">
                <a:latin typeface="+mn-lt"/>
                <a:cs typeface="Times New Roman"/>
              </a:rPr>
              <a:t>largest</a:t>
            </a:r>
            <a:r>
              <a:rPr lang="en-US" sz="1050" spc="-3" dirty="0">
                <a:latin typeface="+mn-lt"/>
                <a:cs typeface="Times New Roman"/>
              </a:rPr>
              <a:t> </a:t>
            </a:r>
            <a:r>
              <a:rPr lang="en-US" sz="1050" dirty="0">
                <a:latin typeface="+mn-lt"/>
                <a:cs typeface="Times New Roman"/>
              </a:rPr>
              <a:t>principal</a:t>
            </a:r>
            <a:r>
              <a:rPr lang="en-US" sz="1050" spc="-3" dirty="0">
                <a:latin typeface="+mn-lt"/>
                <a:cs typeface="Times New Roman"/>
              </a:rPr>
              <a:t> </a:t>
            </a:r>
            <a:r>
              <a:rPr lang="en-US" sz="1050" dirty="0">
                <a:latin typeface="+mn-lt"/>
                <a:cs typeface="Times New Roman"/>
              </a:rPr>
              <a:t>city</a:t>
            </a:r>
            <a:r>
              <a:rPr lang="en-US" sz="1050" spc="-10" dirty="0">
                <a:latin typeface="+mn-lt"/>
                <a:cs typeface="Times New Roman"/>
              </a:rPr>
              <a:t> </a:t>
            </a:r>
            <a:r>
              <a:rPr lang="en-US" sz="1050" dirty="0">
                <a:latin typeface="+mn-lt"/>
                <a:cs typeface="Times New Roman"/>
              </a:rPr>
              <a:t>of</a:t>
            </a:r>
            <a:r>
              <a:rPr lang="en-US" sz="1050" spc="-3" dirty="0">
                <a:latin typeface="+mn-lt"/>
                <a:cs typeface="Times New Roman"/>
              </a:rPr>
              <a:t> </a:t>
            </a:r>
            <a:r>
              <a:rPr lang="en-US" sz="1050" dirty="0">
                <a:latin typeface="+mn-lt"/>
                <a:cs typeface="Times New Roman"/>
              </a:rPr>
              <a:t>the</a:t>
            </a:r>
            <a:r>
              <a:rPr lang="en-US" sz="1050" spc="-3" dirty="0">
                <a:latin typeface="+mn-lt"/>
                <a:cs typeface="Times New Roman"/>
              </a:rPr>
              <a:t> </a:t>
            </a:r>
            <a:r>
              <a:rPr lang="en-US" sz="1050" dirty="0">
                <a:latin typeface="+mn-lt"/>
                <a:cs typeface="Times New Roman"/>
              </a:rPr>
              <a:t>MSA,</a:t>
            </a:r>
            <a:r>
              <a:rPr lang="en-US" sz="1050" spc="-10" dirty="0">
                <a:latin typeface="+mn-lt"/>
                <a:cs typeface="Times New Roman"/>
              </a:rPr>
              <a:t> </a:t>
            </a:r>
            <a:r>
              <a:rPr lang="en-US" sz="1050" spc="-17" dirty="0">
                <a:latin typeface="+mn-lt"/>
                <a:cs typeface="Times New Roman"/>
              </a:rPr>
              <a:t>or</a:t>
            </a:r>
            <a:endParaRPr lang="en-US" sz="1050" dirty="0">
              <a:latin typeface="+mn-lt"/>
              <a:cs typeface="Times New Roman"/>
            </a:endParaRPr>
          </a:p>
          <a:p>
            <a:pPr marL="552007" lvl="2" indent="-171450">
              <a:tabLst>
                <a:tab pos="536849" algn="l"/>
              </a:tabLst>
            </a:pPr>
            <a:r>
              <a:rPr lang="en-US" sz="1050" dirty="0">
                <a:latin typeface="+mn-lt"/>
                <a:cs typeface="Times New Roman"/>
              </a:rPr>
              <a:t>Whose</a:t>
            </a:r>
            <a:r>
              <a:rPr lang="en-US" sz="1050" spc="-14" dirty="0">
                <a:latin typeface="+mn-lt"/>
                <a:cs typeface="Times New Roman"/>
              </a:rPr>
              <a:t> </a:t>
            </a:r>
            <a:r>
              <a:rPr lang="en-US" sz="1050" dirty="0">
                <a:latin typeface="+mn-lt"/>
                <a:cs typeface="Times New Roman"/>
              </a:rPr>
              <a:t>entire</a:t>
            </a:r>
            <a:r>
              <a:rPr lang="en-US" sz="1050" spc="-3" dirty="0">
                <a:latin typeface="+mn-lt"/>
                <a:cs typeface="Times New Roman"/>
              </a:rPr>
              <a:t> </a:t>
            </a:r>
            <a:r>
              <a:rPr lang="en-US" sz="1050" dirty="0">
                <a:latin typeface="+mn-lt"/>
                <a:cs typeface="Times New Roman"/>
              </a:rPr>
              <a:t>population</a:t>
            </a:r>
            <a:r>
              <a:rPr lang="en-US" sz="1050" spc="-14" dirty="0">
                <a:latin typeface="+mn-lt"/>
                <a:cs typeface="Times New Roman"/>
              </a:rPr>
              <a:t> </a:t>
            </a:r>
            <a:r>
              <a:rPr lang="en-US" sz="1050" dirty="0">
                <a:latin typeface="+mn-lt"/>
                <a:cs typeface="Times New Roman"/>
              </a:rPr>
              <a:t>is</a:t>
            </a:r>
            <a:r>
              <a:rPr lang="en-US" sz="1050" spc="-3" dirty="0">
                <a:latin typeface="+mn-lt"/>
                <a:cs typeface="Times New Roman"/>
              </a:rPr>
              <a:t> </a:t>
            </a:r>
            <a:r>
              <a:rPr lang="en-US" sz="1050" dirty="0">
                <a:latin typeface="+mn-lt"/>
                <a:cs typeface="Times New Roman"/>
              </a:rPr>
              <a:t>contained</a:t>
            </a:r>
            <a:r>
              <a:rPr lang="en-US" sz="1050" spc="-10" dirty="0">
                <a:latin typeface="+mn-lt"/>
                <a:cs typeface="Times New Roman"/>
              </a:rPr>
              <a:t> </a:t>
            </a:r>
            <a:r>
              <a:rPr lang="en-US" sz="1050" dirty="0">
                <a:latin typeface="+mn-lt"/>
                <a:cs typeface="Times New Roman"/>
              </a:rPr>
              <a:t>within</a:t>
            </a:r>
            <a:r>
              <a:rPr lang="en-US" sz="1050" spc="-7" dirty="0">
                <a:latin typeface="+mn-lt"/>
                <a:cs typeface="Times New Roman"/>
              </a:rPr>
              <a:t> </a:t>
            </a:r>
            <a:r>
              <a:rPr lang="en-US" sz="1050" dirty="0">
                <a:latin typeface="+mn-lt"/>
                <a:cs typeface="Times New Roman"/>
              </a:rPr>
              <a:t>the</a:t>
            </a:r>
            <a:r>
              <a:rPr lang="en-US" sz="1050" spc="-3" dirty="0">
                <a:latin typeface="+mn-lt"/>
                <a:cs typeface="Times New Roman"/>
              </a:rPr>
              <a:t> </a:t>
            </a:r>
            <a:r>
              <a:rPr lang="en-US" sz="1050" dirty="0">
                <a:latin typeface="+mn-lt"/>
                <a:cs typeface="Times New Roman"/>
              </a:rPr>
              <a:t>largest</a:t>
            </a:r>
            <a:r>
              <a:rPr lang="en-US" sz="1050" spc="-7" dirty="0">
                <a:latin typeface="+mn-lt"/>
                <a:cs typeface="Times New Roman"/>
              </a:rPr>
              <a:t> </a:t>
            </a:r>
            <a:r>
              <a:rPr lang="en-US" sz="1050" dirty="0">
                <a:latin typeface="+mn-lt"/>
                <a:cs typeface="Times New Roman"/>
              </a:rPr>
              <a:t>principal</a:t>
            </a:r>
            <a:r>
              <a:rPr lang="en-US" sz="1050" spc="-3" dirty="0">
                <a:latin typeface="+mn-lt"/>
                <a:cs typeface="Times New Roman"/>
              </a:rPr>
              <a:t> </a:t>
            </a:r>
            <a:r>
              <a:rPr lang="en-US" sz="1050" dirty="0">
                <a:latin typeface="+mn-lt"/>
                <a:cs typeface="Times New Roman"/>
              </a:rPr>
              <a:t>city</a:t>
            </a:r>
            <a:r>
              <a:rPr lang="en-US" sz="1050" spc="-3" dirty="0">
                <a:latin typeface="+mn-lt"/>
                <a:cs typeface="Times New Roman"/>
              </a:rPr>
              <a:t> </a:t>
            </a:r>
            <a:r>
              <a:rPr lang="en-US" sz="1050" dirty="0">
                <a:latin typeface="+mn-lt"/>
                <a:cs typeface="Times New Roman"/>
              </a:rPr>
              <a:t>of</a:t>
            </a:r>
            <a:r>
              <a:rPr lang="en-US" sz="1050" spc="-10" dirty="0">
                <a:latin typeface="+mn-lt"/>
                <a:cs typeface="Times New Roman"/>
              </a:rPr>
              <a:t> </a:t>
            </a:r>
            <a:r>
              <a:rPr lang="en-US" sz="1050" dirty="0">
                <a:latin typeface="+mn-lt"/>
                <a:cs typeface="Times New Roman"/>
              </a:rPr>
              <a:t>the</a:t>
            </a:r>
            <a:r>
              <a:rPr lang="en-US" sz="1050" spc="-3" dirty="0">
                <a:latin typeface="+mn-lt"/>
                <a:cs typeface="Times New Roman"/>
              </a:rPr>
              <a:t> </a:t>
            </a:r>
            <a:r>
              <a:rPr lang="en-US" sz="1050" dirty="0">
                <a:latin typeface="+mn-lt"/>
                <a:cs typeface="Times New Roman"/>
              </a:rPr>
              <a:t>MSA,</a:t>
            </a:r>
            <a:r>
              <a:rPr lang="en-US" sz="1050" spc="-3" dirty="0">
                <a:latin typeface="+mn-lt"/>
                <a:cs typeface="Times New Roman"/>
              </a:rPr>
              <a:t> </a:t>
            </a:r>
            <a:r>
              <a:rPr lang="en-US" sz="1050" spc="-17" dirty="0">
                <a:latin typeface="+mn-lt"/>
                <a:cs typeface="Times New Roman"/>
              </a:rPr>
              <a:t>or</a:t>
            </a:r>
            <a:endParaRPr lang="en-US" sz="1050" dirty="0">
              <a:latin typeface="+mn-lt"/>
              <a:cs typeface="Times New Roman"/>
            </a:endParaRPr>
          </a:p>
          <a:p>
            <a:pPr marL="552007" lvl="2" indent="-171450">
              <a:tabLst>
                <a:tab pos="536849" algn="l"/>
              </a:tabLst>
            </a:pPr>
            <a:r>
              <a:rPr lang="en-US" sz="1050" dirty="0">
                <a:latin typeface="+mn-lt"/>
                <a:cs typeface="Times New Roman"/>
              </a:rPr>
              <a:t>That</a:t>
            </a:r>
            <a:r>
              <a:rPr lang="en-US" sz="1050" spc="-3" dirty="0">
                <a:latin typeface="+mn-lt"/>
                <a:cs typeface="Times New Roman"/>
              </a:rPr>
              <a:t> </a:t>
            </a:r>
            <a:r>
              <a:rPr lang="en-US" sz="1050" dirty="0">
                <a:latin typeface="+mn-lt"/>
                <a:cs typeface="Times New Roman"/>
              </a:rPr>
              <a:t>contain</a:t>
            </a:r>
            <a:r>
              <a:rPr lang="en-US" sz="1050" spc="-10" dirty="0">
                <a:latin typeface="+mn-lt"/>
                <a:cs typeface="Times New Roman"/>
              </a:rPr>
              <a:t> </a:t>
            </a:r>
            <a:r>
              <a:rPr lang="en-US" sz="1050" dirty="0">
                <a:latin typeface="+mn-lt"/>
                <a:cs typeface="Times New Roman"/>
              </a:rPr>
              <a:t>at</a:t>
            </a:r>
            <a:r>
              <a:rPr lang="en-US" sz="1050" spc="-3" dirty="0">
                <a:latin typeface="+mn-lt"/>
                <a:cs typeface="Times New Roman"/>
              </a:rPr>
              <a:t> </a:t>
            </a:r>
            <a:r>
              <a:rPr lang="en-US" sz="1050" dirty="0">
                <a:latin typeface="+mn-lt"/>
                <a:cs typeface="Times New Roman"/>
              </a:rPr>
              <a:t>least</a:t>
            </a:r>
            <a:r>
              <a:rPr lang="en-US" sz="1050" spc="-3" dirty="0">
                <a:latin typeface="+mn-lt"/>
                <a:cs typeface="Times New Roman"/>
              </a:rPr>
              <a:t> </a:t>
            </a:r>
            <a:r>
              <a:rPr lang="en-US" sz="1050" dirty="0">
                <a:latin typeface="+mn-lt"/>
                <a:cs typeface="Times New Roman"/>
              </a:rPr>
              <a:t>250,000</a:t>
            </a:r>
            <a:r>
              <a:rPr lang="en-US" sz="1050" spc="-3" dirty="0">
                <a:latin typeface="+mn-lt"/>
                <a:cs typeface="Times New Roman"/>
              </a:rPr>
              <a:t> </a:t>
            </a:r>
            <a:r>
              <a:rPr lang="en-US" sz="1050" dirty="0">
                <a:latin typeface="+mn-lt"/>
                <a:cs typeface="Times New Roman"/>
              </a:rPr>
              <a:t>residents</a:t>
            </a:r>
            <a:r>
              <a:rPr lang="en-US" sz="1050" spc="-3" dirty="0">
                <a:latin typeface="+mn-lt"/>
                <a:cs typeface="Times New Roman"/>
              </a:rPr>
              <a:t> </a:t>
            </a:r>
            <a:r>
              <a:rPr lang="en-US" sz="1050" dirty="0">
                <a:latin typeface="+mn-lt"/>
                <a:cs typeface="Times New Roman"/>
              </a:rPr>
              <a:t>of</a:t>
            </a:r>
            <a:r>
              <a:rPr lang="en-US" sz="1050" spc="-3" dirty="0">
                <a:latin typeface="+mn-lt"/>
                <a:cs typeface="Times New Roman"/>
              </a:rPr>
              <a:t> </a:t>
            </a:r>
            <a:r>
              <a:rPr lang="en-US" sz="1050" dirty="0">
                <a:latin typeface="+mn-lt"/>
                <a:cs typeface="Times New Roman"/>
              </a:rPr>
              <a:t>any</a:t>
            </a:r>
            <a:r>
              <a:rPr lang="en-US" sz="1050" spc="-3" dirty="0">
                <a:latin typeface="+mn-lt"/>
                <a:cs typeface="Times New Roman"/>
              </a:rPr>
              <a:t> </a:t>
            </a:r>
            <a:r>
              <a:rPr lang="en-US" sz="1050" dirty="0">
                <a:latin typeface="+mn-lt"/>
                <a:cs typeface="Times New Roman"/>
              </a:rPr>
              <a:t>principal</a:t>
            </a:r>
            <a:r>
              <a:rPr lang="en-US" sz="1050" spc="-7" dirty="0">
                <a:latin typeface="+mn-lt"/>
                <a:cs typeface="Times New Roman"/>
              </a:rPr>
              <a:t> </a:t>
            </a:r>
            <a:r>
              <a:rPr lang="en-US" sz="1050" dirty="0">
                <a:latin typeface="+mn-lt"/>
                <a:cs typeface="Times New Roman"/>
              </a:rPr>
              <a:t>city</a:t>
            </a:r>
            <a:r>
              <a:rPr lang="en-US" sz="1050" spc="-10" dirty="0">
                <a:latin typeface="+mn-lt"/>
                <a:cs typeface="Times New Roman"/>
              </a:rPr>
              <a:t> </a:t>
            </a:r>
            <a:r>
              <a:rPr lang="en-US" sz="1050" dirty="0">
                <a:latin typeface="+mn-lt"/>
                <a:cs typeface="Times New Roman"/>
              </a:rPr>
              <a:t>in</a:t>
            </a:r>
            <a:r>
              <a:rPr lang="en-US" sz="1050" spc="-10" dirty="0">
                <a:latin typeface="+mn-lt"/>
                <a:cs typeface="Times New Roman"/>
              </a:rPr>
              <a:t> </a:t>
            </a:r>
            <a:r>
              <a:rPr lang="en-US" sz="1050" dirty="0">
                <a:latin typeface="+mn-lt"/>
                <a:cs typeface="Times New Roman"/>
              </a:rPr>
              <a:t>the </a:t>
            </a:r>
            <a:r>
              <a:rPr lang="en-US" sz="1050" spc="-14" dirty="0">
                <a:latin typeface="+mn-lt"/>
                <a:cs typeface="Times New Roman"/>
              </a:rPr>
              <a:t>MSA.</a:t>
            </a:r>
            <a:endParaRPr lang="en-US" sz="1050" dirty="0">
              <a:latin typeface="+mn-lt"/>
              <a:cs typeface="Times New Roman"/>
            </a:endParaRPr>
          </a:p>
          <a:p>
            <a:pPr marL="552007" marR="162354" lvl="1" indent="-171450"/>
            <a:r>
              <a:rPr lang="en-US" sz="1050" dirty="0">
                <a:latin typeface="+mn-lt"/>
                <a:cs typeface="Times New Roman"/>
              </a:rPr>
              <a:t>Examples</a:t>
            </a:r>
            <a:r>
              <a:rPr lang="en-US" sz="1050" spc="-7" dirty="0">
                <a:latin typeface="+mn-lt"/>
                <a:cs typeface="Times New Roman"/>
              </a:rPr>
              <a:t> </a:t>
            </a:r>
            <a:r>
              <a:rPr lang="en-US" sz="1050" dirty="0">
                <a:latin typeface="+mn-lt"/>
                <a:cs typeface="Times New Roman"/>
              </a:rPr>
              <a:t>of</a:t>
            </a:r>
            <a:r>
              <a:rPr lang="en-US" sz="1050" spc="-7" dirty="0">
                <a:latin typeface="+mn-lt"/>
                <a:cs typeface="Times New Roman"/>
              </a:rPr>
              <a:t> </a:t>
            </a:r>
            <a:r>
              <a:rPr lang="en-US" sz="1050" dirty="0">
                <a:latin typeface="+mn-lt"/>
                <a:cs typeface="Times New Roman"/>
              </a:rPr>
              <a:t>large</a:t>
            </a:r>
            <a:r>
              <a:rPr lang="en-US" sz="1050" spc="-7" dirty="0">
                <a:latin typeface="+mn-lt"/>
                <a:cs typeface="Times New Roman"/>
              </a:rPr>
              <a:t> </a:t>
            </a:r>
            <a:r>
              <a:rPr lang="en-US" sz="1050" dirty="0">
                <a:latin typeface="+mn-lt"/>
                <a:cs typeface="Times New Roman"/>
              </a:rPr>
              <a:t>central</a:t>
            </a:r>
            <a:r>
              <a:rPr lang="en-US" sz="1050" spc="-7" dirty="0">
                <a:latin typeface="+mn-lt"/>
                <a:cs typeface="Times New Roman"/>
              </a:rPr>
              <a:t> </a:t>
            </a:r>
            <a:r>
              <a:rPr lang="en-US" sz="1050" dirty="0">
                <a:latin typeface="+mn-lt"/>
                <a:cs typeface="Times New Roman"/>
              </a:rPr>
              <a:t>metro</a:t>
            </a:r>
            <a:r>
              <a:rPr lang="en-US" sz="1050" spc="-3" dirty="0">
                <a:latin typeface="+mn-lt"/>
                <a:cs typeface="Times New Roman"/>
              </a:rPr>
              <a:t> </a:t>
            </a:r>
            <a:r>
              <a:rPr lang="en-US" sz="1050" dirty="0">
                <a:latin typeface="+mn-lt"/>
                <a:cs typeface="Times New Roman"/>
              </a:rPr>
              <a:t>areas</a:t>
            </a:r>
            <a:r>
              <a:rPr lang="en-US" sz="1050" spc="-3" dirty="0">
                <a:latin typeface="+mn-lt"/>
                <a:cs typeface="Times New Roman"/>
              </a:rPr>
              <a:t> </a:t>
            </a:r>
            <a:r>
              <a:rPr lang="en-US" sz="1050" dirty="0">
                <a:latin typeface="+mn-lt"/>
                <a:cs typeface="Times New Roman"/>
              </a:rPr>
              <a:t>are</a:t>
            </a:r>
            <a:r>
              <a:rPr lang="en-US" sz="1050" spc="-3" dirty="0">
                <a:latin typeface="+mn-lt"/>
                <a:cs typeface="Times New Roman"/>
              </a:rPr>
              <a:t> </a:t>
            </a:r>
            <a:r>
              <a:rPr lang="en-US" sz="1050" dirty="0">
                <a:latin typeface="+mn-lt"/>
                <a:cs typeface="Times New Roman"/>
              </a:rPr>
              <a:t>Denver</a:t>
            </a:r>
            <a:r>
              <a:rPr lang="en-US" sz="1050" spc="-10" dirty="0">
                <a:latin typeface="+mn-lt"/>
                <a:cs typeface="Times New Roman"/>
              </a:rPr>
              <a:t> </a:t>
            </a:r>
            <a:r>
              <a:rPr lang="en-US" sz="1050" dirty="0">
                <a:latin typeface="+mn-lt"/>
                <a:cs typeface="Times New Roman"/>
              </a:rPr>
              <a:t>County,</a:t>
            </a:r>
            <a:r>
              <a:rPr lang="en-US" sz="1050" spc="-3" dirty="0">
                <a:latin typeface="+mn-lt"/>
                <a:cs typeface="Times New Roman"/>
              </a:rPr>
              <a:t> </a:t>
            </a:r>
            <a:r>
              <a:rPr lang="en-US" sz="1050" dirty="0">
                <a:latin typeface="+mn-lt"/>
                <a:cs typeface="Times New Roman"/>
              </a:rPr>
              <a:t>Colorado;</a:t>
            </a:r>
            <a:r>
              <a:rPr lang="en-US" sz="1050" spc="-3" dirty="0">
                <a:latin typeface="+mn-lt"/>
                <a:cs typeface="Times New Roman"/>
              </a:rPr>
              <a:t> </a:t>
            </a:r>
            <a:r>
              <a:rPr lang="en-US" sz="1050" dirty="0">
                <a:latin typeface="+mn-lt"/>
                <a:cs typeface="Times New Roman"/>
              </a:rPr>
              <a:t>Washington,</a:t>
            </a:r>
            <a:r>
              <a:rPr lang="en-US" sz="1050" spc="-3" dirty="0">
                <a:latin typeface="+mn-lt"/>
                <a:cs typeface="Times New Roman"/>
              </a:rPr>
              <a:t> </a:t>
            </a:r>
            <a:r>
              <a:rPr lang="en-US" sz="1050" spc="-17" dirty="0">
                <a:latin typeface="+mn-lt"/>
                <a:cs typeface="Times New Roman"/>
              </a:rPr>
              <a:t>DC; </a:t>
            </a:r>
            <a:r>
              <a:rPr lang="en-US" sz="1050" dirty="0">
                <a:latin typeface="+mn-lt"/>
                <a:cs typeface="Times New Roman"/>
              </a:rPr>
              <a:t>and</a:t>
            </a:r>
            <a:r>
              <a:rPr lang="en-US" sz="1050" spc="-3" dirty="0">
                <a:latin typeface="+mn-lt"/>
                <a:cs typeface="Times New Roman"/>
              </a:rPr>
              <a:t> </a:t>
            </a:r>
            <a:r>
              <a:rPr lang="en-US" sz="1050" dirty="0">
                <a:latin typeface="+mn-lt"/>
                <a:cs typeface="Times New Roman"/>
              </a:rPr>
              <a:t>Cook County, </a:t>
            </a:r>
            <a:r>
              <a:rPr lang="en-US" sz="1050" spc="-7" dirty="0">
                <a:latin typeface="+mn-lt"/>
                <a:cs typeface="Times New Roman"/>
              </a:rPr>
              <a:t>Illinois.</a:t>
            </a:r>
            <a:endParaRPr lang="en-US" sz="1050" dirty="0">
              <a:latin typeface="+mn-lt"/>
              <a:cs typeface="Times New Roman"/>
            </a:endParaRPr>
          </a:p>
          <a:p>
            <a:pPr marL="396580" marR="92650" lvl="1" indent="-171450">
              <a:buClr>
                <a:srgbClr val="033466"/>
              </a:buClr>
              <a:buSzPct val="116666"/>
              <a:tabLst>
                <a:tab pos="380557" algn="l"/>
                <a:tab pos="380990" algn="l"/>
              </a:tabLst>
            </a:pPr>
            <a:r>
              <a:rPr lang="en-US" sz="1050" b="1" dirty="0">
                <a:latin typeface="+mn-lt"/>
                <a:cs typeface="Times New Roman"/>
              </a:rPr>
              <a:t>Large</a:t>
            </a:r>
            <a:r>
              <a:rPr lang="en-US" sz="1050" b="1" spc="-14" dirty="0">
                <a:latin typeface="+mn-lt"/>
                <a:cs typeface="Times New Roman"/>
              </a:rPr>
              <a:t> </a:t>
            </a:r>
            <a:r>
              <a:rPr lang="en-US" sz="1050" b="1" dirty="0">
                <a:latin typeface="+mn-lt"/>
                <a:cs typeface="Times New Roman"/>
              </a:rPr>
              <a:t>Fringe</a:t>
            </a:r>
            <a:r>
              <a:rPr lang="en-US" sz="1050" b="1" spc="-7" dirty="0">
                <a:latin typeface="+mn-lt"/>
                <a:cs typeface="Times New Roman"/>
              </a:rPr>
              <a:t> </a:t>
            </a:r>
            <a:r>
              <a:rPr lang="en-US" sz="1050" b="1" dirty="0">
                <a:latin typeface="+mn-lt"/>
                <a:cs typeface="Times New Roman"/>
              </a:rPr>
              <a:t>Metropolitan:</a:t>
            </a:r>
            <a:r>
              <a:rPr lang="en-US" sz="1050" b="1" spc="-3" dirty="0">
                <a:latin typeface="+mn-lt"/>
                <a:cs typeface="Times New Roman"/>
              </a:rPr>
              <a:t> </a:t>
            </a:r>
            <a:r>
              <a:rPr lang="en-US" sz="1050" dirty="0">
                <a:latin typeface="+mn-lt"/>
                <a:cs typeface="Times New Roman"/>
              </a:rPr>
              <a:t>Counties</a:t>
            </a:r>
            <a:r>
              <a:rPr lang="en-US" sz="1050" spc="-7" dirty="0">
                <a:latin typeface="+mn-lt"/>
                <a:cs typeface="Times New Roman"/>
              </a:rPr>
              <a:t> </a:t>
            </a:r>
            <a:r>
              <a:rPr lang="en-US" sz="1050" dirty="0">
                <a:latin typeface="+mn-lt"/>
                <a:cs typeface="Times New Roman"/>
              </a:rPr>
              <a:t>in</a:t>
            </a:r>
            <a:r>
              <a:rPr lang="en-US" sz="1050" spc="-3" dirty="0">
                <a:latin typeface="+mn-lt"/>
                <a:cs typeface="Times New Roman"/>
              </a:rPr>
              <a:t> </a:t>
            </a:r>
            <a:r>
              <a:rPr lang="en-US" sz="1050" dirty="0">
                <a:latin typeface="+mn-lt"/>
                <a:cs typeface="Times New Roman"/>
              </a:rPr>
              <a:t>MSAs</a:t>
            </a:r>
            <a:r>
              <a:rPr lang="en-US" sz="1050" spc="-10" dirty="0">
                <a:latin typeface="+mn-lt"/>
                <a:cs typeface="Times New Roman"/>
              </a:rPr>
              <a:t> </a:t>
            </a:r>
            <a:r>
              <a:rPr lang="en-US" sz="1050" dirty="0">
                <a:latin typeface="+mn-lt"/>
                <a:cs typeface="Times New Roman"/>
              </a:rPr>
              <a:t>of</a:t>
            </a:r>
            <a:r>
              <a:rPr lang="en-US" sz="1050" spc="-3" dirty="0">
                <a:latin typeface="+mn-lt"/>
                <a:cs typeface="Times New Roman"/>
              </a:rPr>
              <a:t> </a:t>
            </a:r>
            <a:r>
              <a:rPr lang="en-US" sz="1050" dirty="0">
                <a:latin typeface="+mn-lt"/>
                <a:cs typeface="Times New Roman"/>
              </a:rPr>
              <a:t>1</a:t>
            </a:r>
            <a:r>
              <a:rPr lang="en-US" sz="1050" spc="-7" dirty="0">
                <a:latin typeface="+mn-lt"/>
                <a:cs typeface="Times New Roman"/>
              </a:rPr>
              <a:t> </a:t>
            </a:r>
            <a:r>
              <a:rPr lang="en-US" sz="1050" dirty="0">
                <a:latin typeface="+mn-lt"/>
                <a:cs typeface="Times New Roman"/>
              </a:rPr>
              <a:t>million</a:t>
            </a:r>
            <a:r>
              <a:rPr lang="en-US" sz="1050" spc="-10" dirty="0">
                <a:latin typeface="+mn-lt"/>
                <a:cs typeface="Times New Roman"/>
              </a:rPr>
              <a:t> </a:t>
            </a:r>
            <a:r>
              <a:rPr lang="en-US" sz="1050" dirty="0">
                <a:latin typeface="+mn-lt"/>
                <a:cs typeface="Times New Roman"/>
              </a:rPr>
              <a:t>or</a:t>
            </a:r>
            <a:r>
              <a:rPr lang="en-US" sz="1050" spc="-7" dirty="0">
                <a:latin typeface="+mn-lt"/>
                <a:cs typeface="Times New Roman"/>
              </a:rPr>
              <a:t> </a:t>
            </a:r>
            <a:r>
              <a:rPr lang="en-US" sz="1050" dirty="0">
                <a:latin typeface="+mn-lt"/>
                <a:cs typeface="Times New Roman"/>
              </a:rPr>
              <a:t>more</a:t>
            </a:r>
            <a:r>
              <a:rPr lang="en-US" sz="1050" spc="-3" dirty="0">
                <a:latin typeface="+mn-lt"/>
                <a:cs typeface="Times New Roman"/>
              </a:rPr>
              <a:t> </a:t>
            </a:r>
            <a:r>
              <a:rPr lang="en-US" sz="1050" dirty="0">
                <a:latin typeface="+mn-lt"/>
                <a:cs typeface="Times New Roman"/>
              </a:rPr>
              <a:t>population</a:t>
            </a:r>
            <a:r>
              <a:rPr lang="en-US" sz="1050" spc="-7" dirty="0">
                <a:latin typeface="+mn-lt"/>
                <a:cs typeface="Times New Roman"/>
              </a:rPr>
              <a:t> </a:t>
            </a:r>
            <a:r>
              <a:rPr lang="en-US" sz="1050" dirty="0">
                <a:latin typeface="+mn-lt"/>
                <a:cs typeface="Times New Roman"/>
              </a:rPr>
              <a:t>that</a:t>
            </a:r>
            <a:r>
              <a:rPr lang="en-US" sz="1050" spc="-7" dirty="0">
                <a:latin typeface="+mn-lt"/>
                <a:cs typeface="Times New Roman"/>
              </a:rPr>
              <a:t> </a:t>
            </a:r>
            <a:r>
              <a:rPr lang="en-US" sz="1050" spc="-17" dirty="0">
                <a:latin typeface="+mn-lt"/>
                <a:cs typeface="Times New Roman"/>
              </a:rPr>
              <a:t>do </a:t>
            </a:r>
            <a:r>
              <a:rPr lang="en-US" sz="1050" dirty="0">
                <a:latin typeface="+mn-lt"/>
                <a:cs typeface="Times New Roman"/>
              </a:rPr>
              <a:t>not</a:t>
            </a:r>
            <a:r>
              <a:rPr lang="en-US" sz="1050" spc="-14" dirty="0">
                <a:latin typeface="+mn-lt"/>
                <a:cs typeface="Times New Roman"/>
              </a:rPr>
              <a:t> </a:t>
            </a:r>
            <a:r>
              <a:rPr lang="en-US" sz="1050" dirty="0">
                <a:latin typeface="+mn-lt"/>
                <a:cs typeface="Times New Roman"/>
              </a:rPr>
              <a:t>qualify</a:t>
            </a:r>
            <a:r>
              <a:rPr lang="en-US" sz="1050" spc="-3" dirty="0">
                <a:latin typeface="+mn-lt"/>
                <a:cs typeface="Times New Roman"/>
              </a:rPr>
              <a:t> </a:t>
            </a:r>
            <a:r>
              <a:rPr lang="en-US" sz="1050" dirty="0">
                <a:latin typeface="+mn-lt"/>
                <a:cs typeface="Times New Roman"/>
              </a:rPr>
              <a:t>as</a:t>
            </a:r>
            <a:r>
              <a:rPr lang="en-US" sz="1050" spc="-3" dirty="0">
                <a:latin typeface="+mn-lt"/>
                <a:cs typeface="Times New Roman"/>
              </a:rPr>
              <a:t> </a:t>
            </a:r>
            <a:r>
              <a:rPr lang="en-US" sz="1050" dirty="0">
                <a:latin typeface="+mn-lt"/>
                <a:cs typeface="Times New Roman"/>
              </a:rPr>
              <a:t>large</a:t>
            </a:r>
            <a:r>
              <a:rPr lang="en-US" sz="1050" spc="-7" dirty="0">
                <a:latin typeface="+mn-lt"/>
                <a:cs typeface="Times New Roman"/>
              </a:rPr>
              <a:t> </a:t>
            </a:r>
            <a:r>
              <a:rPr lang="en-US" sz="1050" dirty="0">
                <a:latin typeface="+mn-lt"/>
                <a:cs typeface="Times New Roman"/>
              </a:rPr>
              <a:t>central</a:t>
            </a:r>
            <a:r>
              <a:rPr lang="en-US" sz="1050" spc="-7" dirty="0">
                <a:latin typeface="+mn-lt"/>
                <a:cs typeface="Times New Roman"/>
              </a:rPr>
              <a:t> </a:t>
            </a:r>
            <a:r>
              <a:rPr lang="en-US" sz="1050" dirty="0">
                <a:latin typeface="+mn-lt"/>
                <a:cs typeface="Times New Roman"/>
              </a:rPr>
              <a:t>areas.</a:t>
            </a:r>
            <a:r>
              <a:rPr lang="en-US" sz="1050" spc="133" baseline="31746" dirty="0">
                <a:latin typeface="+mn-lt"/>
                <a:cs typeface="Calibri"/>
              </a:rPr>
              <a:t> </a:t>
            </a:r>
            <a:r>
              <a:rPr lang="en-US" sz="1050" dirty="0">
                <a:latin typeface="+mn-lt"/>
                <a:cs typeface="Times New Roman"/>
              </a:rPr>
              <a:t>Large</a:t>
            </a:r>
            <a:r>
              <a:rPr lang="en-US" sz="1050" spc="-3" dirty="0">
                <a:latin typeface="+mn-lt"/>
                <a:cs typeface="Times New Roman"/>
              </a:rPr>
              <a:t> </a:t>
            </a:r>
            <a:r>
              <a:rPr lang="en-US" sz="1050" dirty="0">
                <a:latin typeface="+mn-lt"/>
                <a:cs typeface="Times New Roman"/>
              </a:rPr>
              <a:t>fringe</a:t>
            </a:r>
            <a:r>
              <a:rPr lang="en-US" sz="1050" spc="-3" dirty="0">
                <a:latin typeface="+mn-lt"/>
                <a:cs typeface="Times New Roman"/>
              </a:rPr>
              <a:t> </a:t>
            </a:r>
            <a:r>
              <a:rPr lang="en-US" sz="1050" dirty="0">
                <a:latin typeface="+mn-lt"/>
                <a:cs typeface="Times New Roman"/>
              </a:rPr>
              <a:t>metropolitan</a:t>
            </a:r>
            <a:r>
              <a:rPr lang="en-US" sz="1050" spc="-14" dirty="0">
                <a:latin typeface="+mn-lt"/>
                <a:cs typeface="Times New Roman"/>
              </a:rPr>
              <a:t> </a:t>
            </a:r>
            <a:r>
              <a:rPr lang="en-US" sz="1050" dirty="0">
                <a:latin typeface="+mn-lt"/>
                <a:cs typeface="Times New Roman"/>
              </a:rPr>
              <a:t>areas</a:t>
            </a:r>
            <a:r>
              <a:rPr lang="en-US" sz="1050" spc="-3" dirty="0">
                <a:latin typeface="+mn-lt"/>
                <a:cs typeface="Times New Roman"/>
              </a:rPr>
              <a:t> </a:t>
            </a:r>
            <a:r>
              <a:rPr lang="en-US" sz="1050" dirty="0">
                <a:latin typeface="+mn-lt"/>
                <a:cs typeface="Times New Roman"/>
              </a:rPr>
              <a:t>are</a:t>
            </a:r>
            <a:r>
              <a:rPr lang="en-US" sz="1050" spc="-3" dirty="0">
                <a:latin typeface="+mn-lt"/>
                <a:cs typeface="Times New Roman"/>
              </a:rPr>
              <a:t> </a:t>
            </a:r>
            <a:r>
              <a:rPr lang="en-US" sz="1050" dirty="0">
                <a:latin typeface="+mn-lt"/>
                <a:cs typeface="Times New Roman"/>
              </a:rPr>
              <a:t>also</a:t>
            </a:r>
            <a:r>
              <a:rPr lang="en-US" sz="1050" spc="-10" dirty="0">
                <a:latin typeface="+mn-lt"/>
                <a:cs typeface="Times New Roman"/>
              </a:rPr>
              <a:t> </a:t>
            </a:r>
            <a:r>
              <a:rPr lang="en-US" sz="1050" dirty="0">
                <a:latin typeface="+mn-lt"/>
                <a:cs typeface="Times New Roman"/>
              </a:rPr>
              <a:t>described</a:t>
            </a:r>
            <a:r>
              <a:rPr lang="en-US" sz="1050" spc="-3" dirty="0">
                <a:latin typeface="+mn-lt"/>
                <a:cs typeface="Times New Roman"/>
              </a:rPr>
              <a:t> </a:t>
            </a:r>
            <a:r>
              <a:rPr lang="en-US" sz="1050" spc="-17" dirty="0">
                <a:latin typeface="+mn-lt"/>
                <a:cs typeface="Times New Roman"/>
              </a:rPr>
              <a:t>as </a:t>
            </a:r>
            <a:r>
              <a:rPr lang="en-US" sz="1050" dirty="0">
                <a:latin typeface="+mn-lt"/>
                <a:cs typeface="Times New Roman"/>
              </a:rPr>
              <a:t>suburban</a:t>
            </a:r>
            <a:r>
              <a:rPr lang="en-US" sz="1050" spc="-14" dirty="0">
                <a:latin typeface="+mn-lt"/>
                <a:cs typeface="Times New Roman"/>
              </a:rPr>
              <a:t> </a:t>
            </a:r>
            <a:r>
              <a:rPr lang="en-US" sz="1050" dirty="0">
                <a:latin typeface="+mn-lt"/>
                <a:cs typeface="Times New Roman"/>
              </a:rPr>
              <a:t>areas.</a:t>
            </a:r>
            <a:r>
              <a:rPr lang="en-US" sz="1050" spc="-7" dirty="0">
                <a:latin typeface="+mn-lt"/>
                <a:cs typeface="Times New Roman"/>
              </a:rPr>
              <a:t> </a:t>
            </a:r>
            <a:r>
              <a:rPr lang="en-US" sz="1050" dirty="0">
                <a:latin typeface="+mn-lt"/>
                <a:cs typeface="Times New Roman"/>
              </a:rPr>
              <a:t>Examples</a:t>
            </a:r>
            <a:r>
              <a:rPr lang="en-US" sz="1050" spc="-3" dirty="0">
                <a:latin typeface="+mn-lt"/>
                <a:cs typeface="Times New Roman"/>
              </a:rPr>
              <a:t> </a:t>
            </a:r>
            <a:r>
              <a:rPr lang="en-US" sz="1050" dirty="0">
                <a:latin typeface="+mn-lt"/>
                <a:cs typeface="Times New Roman"/>
              </a:rPr>
              <a:t>of</a:t>
            </a:r>
            <a:r>
              <a:rPr lang="en-US" sz="1050" spc="-3" dirty="0">
                <a:latin typeface="+mn-lt"/>
                <a:cs typeface="Times New Roman"/>
              </a:rPr>
              <a:t> </a:t>
            </a:r>
            <a:r>
              <a:rPr lang="en-US" sz="1050" dirty="0">
                <a:latin typeface="+mn-lt"/>
                <a:cs typeface="Times New Roman"/>
              </a:rPr>
              <a:t>large</a:t>
            </a:r>
            <a:r>
              <a:rPr lang="en-US" sz="1050" spc="-7" dirty="0">
                <a:latin typeface="+mn-lt"/>
                <a:cs typeface="Times New Roman"/>
              </a:rPr>
              <a:t> </a:t>
            </a:r>
            <a:r>
              <a:rPr lang="en-US" sz="1050" dirty="0">
                <a:latin typeface="+mn-lt"/>
                <a:cs typeface="Times New Roman"/>
              </a:rPr>
              <a:t>fringe</a:t>
            </a:r>
            <a:r>
              <a:rPr lang="en-US" sz="1050" spc="-7" dirty="0">
                <a:latin typeface="+mn-lt"/>
                <a:cs typeface="Times New Roman"/>
              </a:rPr>
              <a:t> </a:t>
            </a:r>
            <a:r>
              <a:rPr lang="en-US" sz="1050" dirty="0">
                <a:latin typeface="+mn-lt"/>
                <a:cs typeface="Times New Roman"/>
              </a:rPr>
              <a:t>metro</a:t>
            </a:r>
            <a:r>
              <a:rPr lang="en-US" sz="1050" spc="-3" dirty="0">
                <a:latin typeface="+mn-lt"/>
                <a:cs typeface="Times New Roman"/>
              </a:rPr>
              <a:t> </a:t>
            </a:r>
            <a:r>
              <a:rPr lang="en-US" sz="1050" dirty="0">
                <a:latin typeface="+mn-lt"/>
                <a:cs typeface="Times New Roman"/>
              </a:rPr>
              <a:t>areas</a:t>
            </a:r>
            <a:r>
              <a:rPr lang="en-US" sz="1050" spc="-3" dirty="0">
                <a:latin typeface="+mn-lt"/>
                <a:cs typeface="Times New Roman"/>
              </a:rPr>
              <a:t> </a:t>
            </a:r>
            <a:r>
              <a:rPr lang="en-US" sz="1050" dirty="0">
                <a:latin typeface="+mn-lt"/>
                <a:cs typeface="Times New Roman"/>
              </a:rPr>
              <a:t>are</a:t>
            </a:r>
            <a:r>
              <a:rPr lang="en-US" sz="1050" spc="-3" dirty="0">
                <a:latin typeface="+mn-lt"/>
                <a:cs typeface="Times New Roman"/>
              </a:rPr>
              <a:t> </a:t>
            </a:r>
            <a:r>
              <a:rPr lang="en-US" sz="1050" dirty="0">
                <a:latin typeface="+mn-lt"/>
                <a:cs typeface="Times New Roman"/>
              </a:rPr>
              <a:t>San</a:t>
            </a:r>
            <a:r>
              <a:rPr lang="en-US" sz="1050" spc="-10" dirty="0">
                <a:latin typeface="+mn-lt"/>
                <a:cs typeface="Times New Roman"/>
              </a:rPr>
              <a:t> </a:t>
            </a:r>
            <a:r>
              <a:rPr lang="en-US" sz="1050" dirty="0">
                <a:latin typeface="+mn-lt"/>
                <a:cs typeface="Times New Roman"/>
              </a:rPr>
              <a:t>Bernardino</a:t>
            </a:r>
            <a:r>
              <a:rPr lang="en-US" sz="1050" spc="-10" dirty="0">
                <a:latin typeface="+mn-lt"/>
                <a:cs typeface="Times New Roman"/>
              </a:rPr>
              <a:t> </a:t>
            </a:r>
            <a:r>
              <a:rPr lang="en-US" sz="1050" spc="-7" dirty="0">
                <a:latin typeface="+mn-lt"/>
                <a:cs typeface="Times New Roman"/>
              </a:rPr>
              <a:t>County, </a:t>
            </a:r>
            <a:r>
              <a:rPr lang="en-US" sz="1050" dirty="0">
                <a:latin typeface="+mn-lt"/>
                <a:cs typeface="Times New Roman"/>
              </a:rPr>
              <a:t>California;</a:t>
            </a:r>
            <a:r>
              <a:rPr lang="en-US" sz="1050" spc="-17" dirty="0">
                <a:latin typeface="+mn-lt"/>
                <a:cs typeface="Times New Roman"/>
              </a:rPr>
              <a:t> </a:t>
            </a:r>
            <a:r>
              <a:rPr lang="en-US" sz="1050" dirty="0">
                <a:latin typeface="+mn-lt"/>
                <a:cs typeface="Times New Roman"/>
              </a:rPr>
              <a:t>Broward</a:t>
            </a:r>
            <a:r>
              <a:rPr lang="en-US" sz="1050" spc="-7" dirty="0">
                <a:latin typeface="+mn-lt"/>
                <a:cs typeface="Times New Roman"/>
              </a:rPr>
              <a:t> </a:t>
            </a:r>
            <a:r>
              <a:rPr lang="en-US" sz="1050" dirty="0">
                <a:latin typeface="+mn-lt"/>
                <a:cs typeface="Times New Roman"/>
              </a:rPr>
              <a:t>County,</a:t>
            </a:r>
            <a:r>
              <a:rPr lang="en-US" sz="1050" spc="-7" dirty="0">
                <a:latin typeface="+mn-lt"/>
                <a:cs typeface="Times New Roman"/>
              </a:rPr>
              <a:t> </a:t>
            </a:r>
            <a:r>
              <a:rPr lang="en-US" sz="1050" dirty="0">
                <a:latin typeface="+mn-lt"/>
                <a:cs typeface="Times New Roman"/>
              </a:rPr>
              <a:t>Florida;</a:t>
            </a:r>
            <a:r>
              <a:rPr lang="en-US" sz="1050" spc="-7" dirty="0">
                <a:latin typeface="+mn-lt"/>
                <a:cs typeface="Times New Roman"/>
              </a:rPr>
              <a:t> </a:t>
            </a:r>
            <a:r>
              <a:rPr lang="en-US" sz="1050" dirty="0">
                <a:latin typeface="+mn-lt"/>
                <a:cs typeface="Times New Roman"/>
              </a:rPr>
              <a:t>and</a:t>
            </a:r>
            <a:r>
              <a:rPr lang="en-US" sz="1050" spc="-7" dirty="0">
                <a:latin typeface="+mn-lt"/>
                <a:cs typeface="Times New Roman"/>
              </a:rPr>
              <a:t> </a:t>
            </a:r>
            <a:r>
              <a:rPr lang="en-US" sz="1050" dirty="0">
                <a:latin typeface="+mn-lt"/>
                <a:cs typeface="Times New Roman"/>
              </a:rPr>
              <a:t>Bergen</a:t>
            </a:r>
            <a:r>
              <a:rPr lang="en-US" sz="1050" spc="-10" dirty="0">
                <a:latin typeface="+mn-lt"/>
                <a:cs typeface="Times New Roman"/>
              </a:rPr>
              <a:t> </a:t>
            </a:r>
            <a:r>
              <a:rPr lang="en-US" sz="1050" dirty="0">
                <a:latin typeface="+mn-lt"/>
                <a:cs typeface="Times New Roman"/>
              </a:rPr>
              <a:t>County,</a:t>
            </a:r>
            <a:r>
              <a:rPr lang="en-US" sz="1050" spc="-7" dirty="0">
                <a:latin typeface="+mn-lt"/>
                <a:cs typeface="Times New Roman"/>
              </a:rPr>
              <a:t> </a:t>
            </a:r>
            <a:r>
              <a:rPr lang="en-US" sz="1050" dirty="0">
                <a:latin typeface="+mn-lt"/>
                <a:cs typeface="Times New Roman"/>
              </a:rPr>
              <a:t>New</a:t>
            </a:r>
            <a:r>
              <a:rPr lang="en-US" sz="1050" spc="-7" dirty="0">
                <a:latin typeface="+mn-lt"/>
                <a:cs typeface="Times New Roman"/>
              </a:rPr>
              <a:t> Jersey. For comparisons across residence locations, large fringe MSAs (large city suburbs) are used as the reference group since these counties have the lowest levels of poverty and typically have the best quality and access to healthcare.</a:t>
            </a:r>
            <a:endParaRPr lang="en-US" sz="1050" dirty="0">
              <a:latin typeface="+mn-lt"/>
              <a:cs typeface="Times New Roman"/>
            </a:endParaRPr>
          </a:p>
          <a:p>
            <a:pPr marL="396148" marR="74033" lvl="1" indent="-171450">
              <a:buClr>
                <a:srgbClr val="033466"/>
              </a:buClr>
              <a:buSzPct val="116666"/>
              <a:tabLst>
                <a:tab pos="380557" algn="l"/>
                <a:tab pos="380990" algn="l"/>
              </a:tabLst>
            </a:pPr>
            <a:r>
              <a:rPr lang="en-US" sz="1050" b="1" dirty="0">
                <a:latin typeface="+mn-lt"/>
                <a:cs typeface="Times New Roman"/>
              </a:rPr>
              <a:t>Medium</a:t>
            </a:r>
            <a:r>
              <a:rPr lang="en-US" sz="1050" b="1" spc="-3" dirty="0">
                <a:latin typeface="+mn-lt"/>
                <a:cs typeface="Times New Roman"/>
              </a:rPr>
              <a:t> </a:t>
            </a:r>
            <a:r>
              <a:rPr lang="en-US" sz="1050" b="1" dirty="0">
                <a:latin typeface="+mn-lt"/>
                <a:cs typeface="Times New Roman"/>
              </a:rPr>
              <a:t>Metropolitan:</a:t>
            </a:r>
            <a:r>
              <a:rPr lang="en-US" sz="1050" b="1" spc="-7" dirty="0">
                <a:latin typeface="+mn-lt"/>
                <a:cs typeface="Times New Roman"/>
              </a:rPr>
              <a:t> </a:t>
            </a:r>
            <a:r>
              <a:rPr lang="en-US" sz="1050" dirty="0">
                <a:latin typeface="+mn-lt"/>
                <a:cs typeface="Times New Roman"/>
              </a:rPr>
              <a:t>Counties</a:t>
            </a:r>
            <a:r>
              <a:rPr lang="en-US" sz="1050" spc="-3" dirty="0">
                <a:latin typeface="+mn-lt"/>
                <a:cs typeface="Times New Roman"/>
              </a:rPr>
              <a:t> </a:t>
            </a:r>
            <a:r>
              <a:rPr lang="en-US" sz="1050" dirty="0">
                <a:latin typeface="+mn-lt"/>
                <a:cs typeface="Times New Roman"/>
              </a:rPr>
              <a:t>in</a:t>
            </a:r>
            <a:r>
              <a:rPr lang="en-US" sz="1050" spc="-10" dirty="0">
                <a:latin typeface="+mn-lt"/>
                <a:cs typeface="Times New Roman"/>
              </a:rPr>
              <a:t> </a:t>
            </a:r>
            <a:r>
              <a:rPr lang="en-US" sz="1050" dirty="0">
                <a:latin typeface="+mn-lt"/>
                <a:cs typeface="Times New Roman"/>
              </a:rPr>
              <a:t>MSAs</a:t>
            </a:r>
            <a:r>
              <a:rPr lang="en-US" sz="1050" spc="-3" dirty="0">
                <a:latin typeface="+mn-lt"/>
                <a:cs typeface="Times New Roman"/>
              </a:rPr>
              <a:t> </a:t>
            </a:r>
            <a:r>
              <a:rPr lang="en-US" sz="1050" dirty="0">
                <a:latin typeface="+mn-lt"/>
                <a:cs typeface="Times New Roman"/>
              </a:rPr>
              <a:t>of</a:t>
            </a:r>
            <a:r>
              <a:rPr lang="en-US" sz="1050" spc="-3" dirty="0">
                <a:latin typeface="+mn-lt"/>
                <a:cs typeface="Times New Roman"/>
              </a:rPr>
              <a:t> </a:t>
            </a:r>
            <a:r>
              <a:rPr lang="en-US" sz="1050" dirty="0">
                <a:latin typeface="+mn-lt"/>
                <a:cs typeface="Times New Roman"/>
              </a:rPr>
              <a:t>250,000</a:t>
            </a:r>
            <a:r>
              <a:rPr lang="en-US" sz="1050" spc="-3" dirty="0">
                <a:latin typeface="+mn-lt"/>
                <a:cs typeface="Times New Roman"/>
              </a:rPr>
              <a:t> </a:t>
            </a:r>
            <a:r>
              <a:rPr lang="en-US" sz="1050" dirty="0">
                <a:latin typeface="+mn-lt"/>
                <a:cs typeface="Times New Roman"/>
              </a:rPr>
              <a:t>to</a:t>
            </a:r>
            <a:r>
              <a:rPr lang="en-US" sz="1050" spc="-3" dirty="0">
                <a:latin typeface="+mn-lt"/>
                <a:cs typeface="Times New Roman"/>
              </a:rPr>
              <a:t> </a:t>
            </a:r>
            <a:r>
              <a:rPr lang="en-US" sz="1050" dirty="0">
                <a:latin typeface="+mn-lt"/>
                <a:cs typeface="Times New Roman"/>
              </a:rPr>
              <a:t>999,999</a:t>
            </a:r>
            <a:r>
              <a:rPr lang="en-US" sz="1050" spc="-3" dirty="0">
                <a:latin typeface="+mn-lt"/>
                <a:cs typeface="Times New Roman"/>
              </a:rPr>
              <a:t> </a:t>
            </a:r>
            <a:r>
              <a:rPr lang="en-US" sz="1050" dirty="0">
                <a:latin typeface="+mn-lt"/>
                <a:cs typeface="Times New Roman"/>
              </a:rPr>
              <a:t>population.</a:t>
            </a:r>
            <a:r>
              <a:rPr lang="en-US" sz="1050" spc="-3" dirty="0">
                <a:latin typeface="+mn-lt"/>
                <a:cs typeface="Times New Roman"/>
              </a:rPr>
              <a:t> </a:t>
            </a:r>
            <a:r>
              <a:rPr lang="en-US" sz="1050" spc="-7" dirty="0">
                <a:latin typeface="+mn-lt"/>
                <a:cs typeface="Times New Roman"/>
              </a:rPr>
              <a:t>Examples </a:t>
            </a:r>
            <a:r>
              <a:rPr lang="en-US" sz="1050" dirty="0">
                <a:latin typeface="+mn-lt"/>
                <a:cs typeface="Times New Roman"/>
              </a:rPr>
              <a:t>of</a:t>
            </a:r>
            <a:r>
              <a:rPr lang="en-US" sz="1050" spc="-14" dirty="0">
                <a:latin typeface="+mn-lt"/>
                <a:cs typeface="Times New Roman"/>
              </a:rPr>
              <a:t> </a:t>
            </a:r>
            <a:r>
              <a:rPr lang="en-US" sz="1050" dirty="0">
                <a:latin typeface="+mn-lt"/>
                <a:cs typeface="Times New Roman"/>
              </a:rPr>
              <a:t>medium</a:t>
            </a:r>
            <a:r>
              <a:rPr lang="en-US" sz="1050" spc="-7" dirty="0">
                <a:latin typeface="+mn-lt"/>
                <a:cs typeface="Times New Roman"/>
              </a:rPr>
              <a:t> </a:t>
            </a:r>
            <a:r>
              <a:rPr lang="en-US" sz="1050" dirty="0">
                <a:latin typeface="+mn-lt"/>
                <a:cs typeface="Times New Roman"/>
              </a:rPr>
              <a:t>metro</a:t>
            </a:r>
            <a:r>
              <a:rPr lang="en-US" sz="1050" spc="-3" dirty="0">
                <a:latin typeface="+mn-lt"/>
                <a:cs typeface="Times New Roman"/>
              </a:rPr>
              <a:t> </a:t>
            </a:r>
            <a:r>
              <a:rPr lang="en-US" sz="1050" dirty="0">
                <a:latin typeface="+mn-lt"/>
                <a:cs typeface="Times New Roman"/>
              </a:rPr>
              <a:t>areas</a:t>
            </a:r>
            <a:r>
              <a:rPr lang="en-US" sz="1050" spc="-7" dirty="0">
                <a:latin typeface="+mn-lt"/>
                <a:cs typeface="Times New Roman"/>
              </a:rPr>
              <a:t> </a:t>
            </a:r>
            <a:r>
              <a:rPr lang="en-US" sz="1050" dirty="0">
                <a:latin typeface="+mn-lt"/>
                <a:cs typeface="Times New Roman"/>
              </a:rPr>
              <a:t>are</a:t>
            </a:r>
            <a:r>
              <a:rPr lang="en-US" sz="1050" spc="-3" dirty="0">
                <a:latin typeface="+mn-lt"/>
                <a:cs typeface="Times New Roman"/>
              </a:rPr>
              <a:t> </a:t>
            </a:r>
            <a:r>
              <a:rPr lang="en-US" sz="1050" dirty="0">
                <a:latin typeface="+mn-lt"/>
                <a:cs typeface="Times New Roman"/>
              </a:rPr>
              <a:t>Scott</a:t>
            </a:r>
            <a:r>
              <a:rPr lang="en-US" sz="1050" spc="-3" dirty="0">
                <a:latin typeface="+mn-lt"/>
                <a:cs typeface="Times New Roman"/>
              </a:rPr>
              <a:t> </a:t>
            </a:r>
            <a:r>
              <a:rPr lang="en-US" sz="1050" dirty="0">
                <a:latin typeface="+mn-lt"/>
                <a:cs typeface="Times New Roman"/>
              </a:rPr>
              <a:t>County,</a:t>
            </a:r>
            <a:r>
              <a:rPr lang="en-US" sz="1050" spc="-7" dirty="0">
                <a:latin typeface="+mn-lt"/>
                <a:cs typeface="Times New Roman"/>
              </a:rPr>
              <a:t> </a:t>
            </a:r>
            <a:r>
              <a:rPr lang="en-US" sz="1050" dirty="0">
                <a:latin typeface="+mn-lt"/>
                <a:cs typeface="Times New Roman"/>
              </a:rPr>
              <a:t>Kentucky;</a:t>
            </a:r>
            <a:r>
              <a:rPr lang="en-US" sz="1050" spc="-3" dirty="0">
                <a:latin typeface="+mn-lt"/>
                <a:cs typeface="Times New Roman"/>
              </a:rPr>
              <a:t> </a:t>
            </a:r>
            <a:r>
              <a:rPr lang="en-US" sz="1050" dirty="0">
                <a:latin typeface="+mn-lt"/>
                <a:cs typeface="Times New Roman"/>
              </a:rPr>
              <a:t>York</a:t>
            </a:r>
            <a:r>
              <a:rPr lang="en-US" sz="1050" spc="-3" dirty="0">
                <a:latin typeface="+mn-lt"/>
                <a:cs typeface="Times New Roman"/>
              </a:rPr>
              <a:t> </a:t>
            </a:r>
            <a:r>
              <a:rPr lang="en-US" sz="1050" dirty="0">
                <a:latin typeface="+mn-lt"/>
                <a:cs typeface="Times New Roman"/>
              </a:rPr>
              <a:t>County,</a:t>
            </a:r>
            <a:r>
              <a:rPr lang="en-US" sz="1050" spc="-3" dirty="0">
                <a:latin typeface="+mn-lt"/>
                <a:cs typeface="Times New Roman"/>
              </a:rPr>
              <a:t> </a:t>
            </a:r>
            <a:r>
              <a:rPr lang="en-US" sz="1050" dirty="0">
                <a:latin typeface="+mn-lt"/>
                <a:cs typeface="Times New Roman"/>
              </a:rPr>
              <a:t>Maine;</a:t>
            </a:r>
            <a:r>
              <a:rPr lang="en-US" sz="1050" spc="-3" dirty="0">
                <a:latin typeface="+mn-lt"/>
                <a:cs typeface="Times New Roman"/>
              </a:rPr>
              <a:t> </a:t>
            </a:r>
            <a:r>
              <a:rPr lang="en-US" sz="1050" dirty="0">
                <a:latin typeface="+mn-lt"/>
                <a:cs typeface="Times New Roman"/>
              </a:rPr>
              <a:t>and</a:t>
            </a:r>
            <a:r>
              <a:rPr lang="en-US" sz="1050" spc="-3" dirty="0">
                <a:latin typeface="+mn-lt"/>
                <a:cs typeface="Times New Roman"/>
              </a:rPr>
              <a:t> </a:t>
            </a:r>
            <a:r>
              <a:rPr lang="en-US" sz="1050" spc="-7" dirty="0">
                <a:latin typeface="+mn-lt"/>
                <a:cs typeface="Times New Roman"/>
              </a:rPr>
              <a:t>Douglas </a:t>
            </a:r>
            <a:r>
              <a:rPr lang="en-US" sz="1050" dirty="0">
                <a:latin typeface="+mn-lt"/>
                <a:cs typeface="Times New Roman"/>
              </a:rPr>
              <a:t>County,</a:t>
            </a:r>
            <a:r>
              <a:rPr lang="en-US" sz="1050" spc="-3" dirty="0">
                <a:latin typeface="+mn-lt"/>
                <a:cs typeface="Times New Roman"/>
              </a:rPr>
              <a:t> </a:t>
            </a:r>
            <a:r>
              <a:rPr lang="en-US" sz="1050" spc="-7" dirty="0">
                <a:latin typeface="+mn-lt"/>
                <a:cs typeface="Times New Roman"/>
              </a:rPr>
              <a:t>Nebraska.</a:t>
            </a:r>
            <a:endParaRPr lang="en-US" sz="1050" dirty="0">
              <a:latin typeface="+mn-lt"/>
              <a:cs typeface="Times New Roman"/>
            </a:endParaRPr>
          </a:p>
          <a:p>
            <a:pPr marL="396581" marR="167116" lvl="1" indent="-171450" algn="just">
              <a:buClr>
                <a:srgbClr val="033466"/>
              </a:buClr>
              <a:buSzPct val="116666"/>
              <a:tabLst>
                <a:tab pos="380990" algn="l"/>
              </a:tabLst>
            </a:pPr>
            <a:r>
              <a:rPr lang="en-US" sz="1050" b="1" dirty="0">
                <a:latin typeface="+mn-lt"/>
                <a:cs typeface="Times New Roman"/>
              </a:rPr>
              <a:t>Small</a:t>
            </a:r>
            <a:r>
              <a:rPr lang="en-US" sz="1050" b="1" spc="-14" dirty="0">
                <a:latin typeface="+mn-lt"/>
                <a:cs typeface="Times New Roman"/>
              </a:rPr>
              <a:t> </a:t>
            </a:r>
            <a:r>
              <a:rPr lang="en-US" sz="1050" b="1" dirty="0">
                <a:latin typeface="+mn-lt"/>
                <a:cs typeface="Times New Roman"/>
              </a:rPr>
              <a:t>Metropolitan:</a:t>
            </a:r>
            <a:r>
              <a:rPr lang="en-US" sz="1050" b="1" spc="-3" dirty="0">
                <a:latin typeface="+mn-lt"/>
                <a:cs typeface="Times New Roman"/>
              </a:rPr>
              <a:t> </a:t>
            </a:r>
            <a:r>
              <a:rPr lang="en-US" sz="1050" dirty="0">
                <a:latin typeface="+mn-lt"/>
                <a:cs typeface="Times New Roman"/>
              </a:rPr>
              <a:t>Counties</a:t>
            </a:r>
            <a:r>
              <a:rPr lang="en-US" sz="1050" spc="-7" dirty="0">
                <a:latin typeface="+mn-lt"/>
                <a:cs typeface="Times New Roman"/>
              </a:rPr>
              <a:t> </a:t>
            </a:r>
            <a:r>
              <a:rPr lang="en-US" sz="1050" dirty="0">
                <a:latin typeface="+mn-lt"/>
                <a:cs typeface="Times New Roman"/>
              </a:rPr>
              <a:t>in</a:t>
            </a:r>
            <a:r>
              <a:rPr lang="en-US" sz="1050" spc="-3" dirty="0">
                <a:latin typeface="+mn-lt"/>
                <a:cs typeface="Times New Roman"/>
              </a:rPr>
              <a:t> </a:t>
            </a:r>
            <a:r>
              <a:rPr lang="en-US" sz="1050" dirty="0">
                <a:latin typeface="+mn-lt"/>
                <a:cs typeface="Times New Roman"/>
              </a:rPr>
              <a:t>MSAs</a:t>
            </a:r>
            <a:r>
              <a:rPr lang="en-US" sz="1050" spc="-3" dirty="0">
                <a:latin typeface="+mn-lt"/>
                <a:cs typeface="Times New Roman"/>
              </a:rPr>
              <a:t> </a:t>
            </a:r>
            <a:r>
              <a:rPr lang="en-US" sz="1050" dirty="0">
                <a:latin typeface="+mn-lt"/>
                <a:cs typeface="Times New Roman"/>
              </a:rPr>
              <a:t>of</a:t>
            </a:r>
            <a:r>
              <a:rPr lang="en-US" sz="1050" spc="-7" dirty="0">
                <a:latin typeface="+mn-lt"/>
                <a:cs typeface="Times New Roman"/>
              </a:rPr>
              <a:t> </a:t>
            </a:r>
            <a:r>
              <a:rPr lang="en-US" sz="1050" dirty="0">
                <a:latin typeface="+mn-lt"/>
                <a:cs typeface="Times New Roman"/>
              </a:rPr>
              <a:t>less</a:t>
            </a:r>
            <a:r>
              <a:rPr lang="en-US" sz="1050" spc="-3" dirty="0">
                <a:latin typeface="+mn-lt"/>
                <a:cs typeface="Times New Roman"/>
              </a:rPr>
              <a:t> </a:t>
            </a:r>
            <a:r>
              <a:rPr lang="en-US" sz="1050" dirty="0">
                <a:latin typeface="+mn-lt"/>
                <a:cs typeface="Times New Roman"/>
              </a:rPr>
              <a:t>than</a:t>
            </a:r>
            <a:r>
              <a:rPr lang="en-US" sz="1050" spc="-3" dirty="0">
                <a:latin typeface="+mn-lt"/>
                <a:cs typeface="Times New Roman"/>
              </a:rPr>
              <a:t> </a:t>
            </a:r>
            <a:r>
              <a:rPr lang="en-US" sz="1050" dirty="0">
                <a:latin typeface="+mn-lt"/>
                <a:cs typeface="Times New Roman"/>
              </a:rPr>
              <a:t>250,000</a:t>
            </a:r>
            <a:r>
              <a:rPr lang="en-US" sz="1050" spc="-3" dirty="0">
                <a:latin typeface="+mn-lt"/>
                <a:cs typeface="Times New Roman"/>
              </a:rPr>
              <a:t> </a:t>
            </a:r>
            <a:r>
              <a:rPr lang="en-US" sz="1050" dirty="0">
                <a:latin typeface="+mn-lt"/>
                <a:cs typeface="Times New Roman"/>
              </a:rPr>
              <a:t>population.</a:t>
            </a:r>
            <a:r>
              <a:rPr lang="en-US" sz="1050" spc="-10" dirty="0">
                <a:latin typeface="+mn-lt"/>
                <a:cs typeface="Times New Roman"/>
              </a:rPr>
              <a:t> </a:t>
            </a:r>
            <a:r>
              <a:rPr lang="en-US" sz="1050" dirty="0">
                <a:latin typeface="+mn-lt"/>
                <a:cs typeface="Times New Roman"/>
              </a:rPr>
              <a:t>Examples</a:t>
            </a:r>
            <a:r>
              <a:rPr lang="en-US" sz="1050" spc="-3" dirty="0">
                <a:latin typeface="+mn-lt"/>
                <a:cs typeface="Times New Roman"/>
              </a:rPr>
              <a:t> </a:t>
            </a:r>
            <a:r>
              <a:rPr lang="en-US" sz="1050" spc="-17" dirty="0">
                <a:latin typeface="+mn-lt"/>
                <a:cs typeface="Times New Roman"/>
              </a:rPr>
              <a:t>of </a:t>
            </a:r>
            <a:r>
              <a:rPr lang="en-US" sz="1050" dirty="0">
                <a:latin typeface="+mn-lt"/>
                <a:cs typeface="Times New Roman"/>
              </a:rPr>
              <a:t>small</a:t>
            </a:r>
            <a:r>
              <a:rPr lang="en-US" sz="1050" spc="-14" dirty="0">
                <a:latin typeface="+mn-lt"/>
                <a:cs typeface="Times New Roman"/>
              </a:rPr>
              <a:t> </a:t>
            </a:r>
            <a:r>
              <a:rPr lang="en-US" sz="1050" dirty="0">
                <a:latin typeface="+mn-lt"/>
                <a:cs typeface="Times New Roman"/>
              </a:rPr>
              <a:t>metro</a:t>
            </a:r>
            <a:r>
              <a:rPr lang="en-US" sz="1050" spc="-10" dirty="0">
                <a:latin typeface="+mn-lt"/>
                <a:cs typeface="Times New Roman"/>
              </a:rPr>
              <a:t> </a:t>
            </a:r>
            <a:r>
              <a:rPr lang="en-US" sz="1050" dirty="0">
                <a:latin typeface="+mn-lt"/>
                <a:cs typeface="Times New Roman"/>
              </a:rPr>
              <a:t>areas</a:t>
            </a:r>
            <a:r>
              <a:rPr lang="en-US" sz="1050" spc="-7" dirty="0">
                <a:latin typeface="+mn-lt"/>
                <a:cs typeface="Times New Roman"/>
              </a:rPr>
              <a:t> </a:t>
            </a:r>
            <a:r>
              <a:rPr lang="en-US" sz="1050" dirty="0">
                <a:latin typeface="+mn-lt"/>
                <a:cs typeface="Times New Roman"/>
              </a:rPr>
              <a:t>are</a:t>
            </a:r>
            <a:r>
              <a:rPr lang="en-US" sz="1050" spc="-3" dirty="0">
                <a:latin typeface="+mn-lt"/>
                <a:cs typeface="Times New Roman"/>
              </a:rPr>
              <a:t> </a:t>
            </a:r>
            <a:r>
              <a:rPr lang="en-US" sz="1050" dirty="0">
                <a:latin typeface="+mn-lt"/>
                <a:cs typeface="Times New Roman"/>
              </a:rPr>
              <a:t>Baldwin</a:t>
            </a:r>
            <a:r>
              <a:rPr lang="en-US" sz="1050" spc="-3" dirty="0">
                <a:latin typeface="+mn-lt"/>
                <a:cs typeface="Times New Roman"/>
              </a:rPr>
              <a:t> </a:t>
            </a:r>
            <a:r>
              <a:rPr lang="en-US" sz="1050" dirty="0">
                <a:latin typeface="+mn-lt"/>
                <a:cs typeface="Times New Roman"/>
              </a:rPr>
              <a:t>County,</a:t>
            </a:r>
            <a:r>
              <a:rPr lang="en-US" sz="1050" spc="-7" dirty="0">
                <a:latin typeface="+mn-lt"/>
                <a:cs typeface="Times New Roman"/>
              </a:rPr>
              <a:t> </a:t>
            </a:r>
            <a:r>
              <a:rPr lang="en-US" sz="1050" dirty="0">
                <a:latin typeface="+mn-lt"/>
                <a:cs typeface="Times New Roman"/>
              </a:rPr>
              <a:t>Alabama;</a:t>
            </a:r>
            <a:r>
              <a:rPr lang="en-US" sz="1050" spc="-7" dirty="0">
                <a:latin typeface="+mn-lt"/>
                <a:cs typeface="Times New Roman"/>
              </a:rPr>
              <a:t> </a:t>
            </a:r>
            <a:r>
              <a:rPr lang="en-US" sz="1050" dirty="0">
                <a:latin typeface="+mn-lt"/>
                <a:cs typeface="Times New Roman"/>
              </a:rPr>
              <a:t>Wayne</a:t>
            </a:r>
            <a:r>
              <a:rPr lang="en-US" sz="1050" spc="-3" dirty="0">
                <a:latin typeface="+mn-lt"/>
                <a:cs typeface="Times New Roman"/>
              </a:rPr>
              <a:t> </a:t>
            </a:r>
            <a:r>
              <a:rPr lang="en-US" sz="1050" dirty="0">
                <a:latin typeface="+mn-lt"/>
                <a:cs typeface="Times New Roman"/>
              </a:rPr>
              <a:t>County,</a:t>
            </a:r>
            <a:r>
              <a:rPr lang="en-US" sz="1050" spc="-3" dirty="0">
                <a:latin typeface="+mn-lt"/>
                <a:cs typeface="Times New Roman"/>
              </a:rPr>
              <a:t> </a:t>
            </a:r>
            <a:r>
              <a:rPr lang="en-US" sz="1050" dirty="0">
                <a:latin typeface="+mn-lt"/>
                <a:cs typeface="Times New Roman"/>
              </a:rPr>
              <a:t>North</a:t>
            </a:r>
            <a:r>
              <a:rPr lang="en-US" sz="1050" spc="-3" dirty="0">
                <a:latin typeface="+mn-lt"/>
                <a:cs typeface="Times New Roman"/>
              </a:rPr>
              <a:t> </a:t>
            </a:r>
            <a:r>
              <a:rPr lang="en-US" sz="1050" dirty="0">
                <a:latin typeface="+mn-lt"/>
                <a:cs typeface="Times New Roman"/>
              </a:rPr>
              <a:t>Carolina;</a:t>
            </a:r>
            <a:r>
              <a:rPr lang="en-US" sz="1050" spc="-3" dirty="0">
                <a:latin typeface="+mn-lt"/>
                <a:cs typeface="Times New Roman"/>
              </a:rPr>
              <a:t> </a:t>
            </a:r>
            <a:r>
              <a:rPr lang="en-US" sz="1050" spc="-17" dirty="0">
                <a:latin typeface="+mn-lt"/>
                <a:cs typeface="Times New Roman"/>
              </a:rPr>
              <a:t>and </a:t>
            </a:r>
            <a:r>
              <a:rPr lang="en-US" sz="1050" dirty="0">
                <a:latin typeface="+mn-lt"/>
                <a:cs typeface="Times New Roman"/>
              </a:rPr>
              <a:t>Allen</a:t>
            </a:r>
            <a:r>
              <a:rPr lang="en-US" sz="1050" spc="-14" dirty="0">
                <a:latin typeface="+mn-lt"/>
                <a:cs typeface="Times New Roman"/>
              </a:rPr>
              <a:t> </a:t>
            </a:r>
            <a:r>
              <a:rPr lang="en-US" sz="1050" dirty="0">
                <a:latin typeface="+mn-lt"/>
                <a:cs typeface="Times New Roman"/>
              </a:rPr>
              <a:t>County,</a:t>
            </a:r>
            <a:r>
              <a:rPr lang="en-US" sz="1050" spc="-3" dirty="0">
                <a:latin typeface="+mn-lt"/>
                <a:cs typeface="Times New Roman"/>
              </a:rPr>
              <a:t> </a:t>
            </a:r>
            <a:r>
              <a:rPr lang="en-US" sz="1050" spc="-14" dirty="0">
                <a:latin typeface="+mn-lt"/>
                <a:cs typeface="Times New Roman"/>
              </a:rPr>
              <a:t>Ohio.</a:t>
            </a:r>
            <a:endParaRPr lang="en-US" sz="1050" dirty="0">
              <a:latin typeface="+mn-lt"/>
              <a:cs typeface="Times New Roman"/>
            </a:endParaRPr>
          </a:p>
          <a:p>
            <a:pPr marL="182880" marR="64509" indent="-182880"/>
            <a:r>
              <a:rPr lang="en-US" sz="1050" dirty="0">
                <a:latin typeface="+mn-lt"/>
                <a:cs typeface="Times New Roman"/>
              </a:rPr>
              <a:t>The</a:t>
            </a:r>
            <a:r>
              <a:rPr lang="en-US" sz="1050" spc="-31" dirty="0">
                <a:latin typeface="+mn-lt"/>
                <a:cs typeface="Times New Roman"/>
              </a:rPr>
              <a:t> </a:t>
            </a:r>
            <a:r>
              <a:rPr lang="en-US" sz="1050" spc="-7" dirty="0">
                <a:latin typeface="+mn-lt"/>
                <a:cs typeface="Times New Roman"/>
              </a:rPr>
              <a:t>remaining</a:t>
            </a:r>
            <a:r>
              <a:rPr lang="en-US" sz="1050" spc="-31" dirty="0">
                <a:latin typeface="+mn-lt"/>
                <a:cs typeface="Times New Roman"/>
              </a:rPr>
              <a:t> </a:t>
            </a:r>
            <a:r>
              <a:rPr lang="en-US" sz="1050" dirty="0">
                <a:latin typeface="+mn-lt"/>
                <a:cs typeface="Times New Roman"/>
              </a:rPr>
              <a:t>two</a:t>
            </a:r>
            <a:r>
              <a:rPr lang="en-US" sz="1050" spc="-31" dirty="0">
                <a:latin typeface="+mn-lt"/>
                <a:cs typeface="Times New Roman"/>
              </a:rPr>
              <a:t> </a:t>
            </a:r>
            <a:r>
              <a:rPr lang="en-US" sz="1050" spc="-7" dirty="0">
                <a:latin typeface="+mn-lt"/>
                <a:cs typeface="Times New Roman"/>
              </a:rPr>
              <a:t>categories</a:t>
            </a:r>
            <a:r>
              <a:rPr lang="en-US" sz="1050" spc="-27" dirty="0">
                <a:latin typeface="+mn-lt"/>
                <a:cs typeface="Times New Roman"/>
              </a:rPr>
              <a:t> </a:t>
            </a:r>
            <a:r>
              <a:rPr lang="en-US" sz="1050" dirty="0">
                <a:latin typeface="+mn-lt"/>
                <a:cs typeface="Times New Roman"/>
              </a:rPr>
              <a:t>are</a:t>
            </a:r>
            <a:r>
              <a:rPr lang="en-US" sz="1050" spc="-27" dirty="0">
                <a:latin typeface="+mn-lt"/>
                <a:cs typeface="Times New Roman"/>
              </a:rPr>
              <a:t> </a:t>
            </a:r>
            <a:r>
              <a:rPr lang="en-US" sz="1050" i="1" spc="-7" dirty="0">
                <a:latin typeface="+mn-lt"/>
                <a:cs typeface="Times New Roman"/>
              </a:rPr>
              <a:t>nonmetropolitan</a:t>
            </a:r>
            <a:r>
              <a:rPr lang="en-US" sz="1050" i="1" spc="-27" dirty="0">
                <a:latin typeface="+mn-lt"/>
                <a:cs typeface="Times New Roman"/>
              </a:rPr>
              <a:t> </a:t>
            </a:r>
            <a:r>
              <a:rPr lang="en-US" sz="1050" spc="-7" dirty="0">
                <a:latin typeface="+mn-lt"/>
                <a:cs typeface="Times New Roman"/>
              </a:rPr>
              <a:t>county</a:t>
            </a:r>
            <a:r>
              <a:rPr lang="en-US" sz="1050" spc="-31" dirty="0">
                <a:latin typeface="+mn-lt"/>
                <a:cs typeface="Times New Roman"/>
              </a:rPr>
              <a:t> </a:t>
            </a:r>
            <a:r>
              <a:rPr lang="en-US" sz="1050" spc="-7" dirty="0">
                <a:latin typeface="+mn-lt"/>
                <a:cs typeface="Times New Roman"/>
              </a:rPr>
              <a:t>designations,</a:t>
            </a:r>
            <a:r>
              <a:rPr lang="en-US" sz="1050" spc="-27" dirty="0">
                <a:latin typeface="+mn-lt"/>
                <a:cs typeface="Times New Roman"/>
              </a:rPr>
              <a:t> </a:t>
            </a:r>
            <a:r>
              <a:rPr lang="en-US" sz="1050" dirty="0">
                <a:latin typeface="+mn-lt"/>
                <a:cs typeface="Times New Roman"/>
              </a:rPr>
              <a:t>which</a:t>
            </a:r>
            <a:r>
              <a:rPr lang="en-US" sz="1050" spc="-27" dirty="0">
                <a:latin typeface="+mn-lt"/>
                <a:cs typeface="Times New Roman"/>
              </a:rPr>
              <a:t> </a:t>
            </a:r>
            <a:r>
              <a:rPr lang="en-US" sz="1050" dirty="0">
                <a:latin typeface="+mn-lt"/>
                <a:cs typeface="Times New Roman"/>
              </a:rPr>
              <a:t>are</a:t>
            </a:r>
            <a:r>
              <a:rPr lang="en-US" sz="1050" spc="-31" dirty="0">
                <a:latin typeface="+mn-lt"/>
                <a:cs typeface="Times New Roman"/>
              </a:rPr>
              <a:t> </a:t>
            </a:r>
            <a:r>
              <a:rPr lang="en-US" sz="1050" spc="-7" dirty="0">
                <a:latin typeface="+mn-lt"/>
                <a:cs typeface="Times New Roman"/>
              </a:rPr>
              <a:t>defined</a:t>
            </a:r>
            <a:r>
              <a:rPr lang="en-US" sz="1050" spc="-31" dirty="0">
                <a:latin typeface="+mn-lt"/>
                <a:cs typeface="Times New Roman"/>
              </a:rPr>
              <a:t> </a:t>
            </a:r>
            <a:r>
              <a:rPr lang="en-US" sz="1050" dirty="0">
                <a:latin typeface="+mn-lt"/>
                <a:cs typeface="Times New Roman"/>
              </a:rPr>
              <a:t>as</a:t>
            </a:r>
            <a:r>
              <a:rPr lang="en-US" sz="1050" spc="-24" dirty="0">
                <a:latin typeface="+mn-lt"/>
                <a:cs typeface="Times New Roman"/>
              </a:rPr>
              <a:t> </a:t>
            </a:r>
            <a:r>
              <a:rPr lang="en-US" sz="1050" spc="-17" dirty="0">
                <a:latin typeface="+mn-lt"/>
                <a:cs typeface="Times New Roman"/>
              </a:rPr>
              <a:t>not </a:t>
            </a:r>
            <a:r>
              <a:rPr lang="en-US" sz="1050" spc="-7" dirty="0">
                <a:latin typeface="+mn-lt"/>
                <a:cs typeface="Times New Roman"/>
              </a:rPr>
              <a:t>meeting</a:t>
            </a:r>
            <a:r>
              <a:rPr lang="en-US" sz="1050" spc="-41" dirty="0">
                <a:latin typeface="+mn-lt"/>
                <a:cs typeface="Times New Roman"/>
              </a:rPr>
              <a:t> </a:t>
            </a:r>
            <a:r>
              <a:rPr lang="en-US" sz="1050" dirty="0">
                <a:latin typeface="+mn-lt"/>
                <a:cs typeface="Times New Roman"/>
              </a:rPr>
              <a:t>the</a:t>
            </a:r>
            <a:r>
              <a:rPr lang="en-US" sz="1050" spc="-27" dirty="0">
                <a:latin typeface="+mn-lt"/>
                <a:cs typeface="Times New Roman"/>
              </a:rPr>
              <a:t> </a:t>
            </a:r>
            <a:r>
              <a:rPr lang="en-US" sz="1050" spc="-7" dirty="0">
                <a:latin typeface="+mn-lt"/>
                <a:cs typeface="Times New Roman"/>
              </a:rPr>
              <a:t>criteria</a:t>
            </a:r>
            <a:r>
              <a:rPr lang="en-US" sz="1050" spc="-31" dirty="0">
                <a:latin typeface="+mn-lt"/>
                <a:cs typeface="Times New Roman"/>
              </a:rPr>
              <a:t> </a:t>
            </a:r>
            <a:r>
              <a:rPr lang="en-US" sz="1050" dirty="0">
                <a:latin typeface="+mn-lt"/>
                <a:cs typeface="Times New Roman"/>
              </a:rPr>
              <a:t>for</a:t>
            </a:r>
            <a:r>
              <a:rPr lang="en-US" sz="1050" spc="-34" dirty="0">
                <a:latin typeface="+mn-lt"/>
                <a:cs typeface="Times New Roman"/>
              </a:rPr>
              <a:t> </a:t>
            </a:r>
            <a:r>
              <a:rPr lang="en-US" sz="1050" dirty="0">
                <a:latin typeface="+mn-lt"/>
                <a:cs typeface="Times New Roman"/>
              </a:rPr>
              <a:t>being</a:t>
            </a:r>
            <a:r>
              <a:rPr lang="en-US" sz="1050" spc="-34" dirty="0">
                <a:latin typeface="+mn-lt"/>
                <a:cs typeface="Times New Roman"/>
              </a:rPr>
              <a:t> </a:t>
            </a:r>
            <a:r>
              <a:rPr lang="en-US" sz="1050" dirty="0">
                <a:latin typeface="+mn-lt"/>
                <a:cs typeface="Times New Roman"/>
              </a:rPr>
              <a:t>an</a:t>
            </a:r>
            <a:r>
              <a:rPr lang="en-US" sz="1050" spc="-27" dirty="0">
                <a:latin typeface="+mn-lt"/>
                <a:cs typeface="Times New Roman"/>
              </a:rPr>
              <a:t> </a:t>
            </a:r>
            <a:r>
              <a:rPr lang="en-US" sz="1050" dirty="0">
                <a:latin typeface="+mn-lt"/>
                <a:cs typeface="Times New Roman"/>
              </a:rPr>
              <a:t>MSA</a:t>
            </a:r>
            <a:r>
              <a:rPr lang="en-US" sz="1050" spc="-37" dirty="0">
                <a:latin typeface="+mn-lt"/>
                <a:cs typeface="Times New Roman"/>
              </a:rPr>
              <a:t> </a:t>
            </a:r>
            <a:r>
              <a:rPr lang="en-US" sz="1050" dirty="0">
                <a:latin typeface="+mn-lt"/>
                <a:cs typeface="Times New Roman"/>
              </a:rPr>
              <a:t>(i.e.,</a:t>
            </a:r>
            <a:r>
              <a:rPr lang="en-US" sz="1050" spc="-31" dirty="0">
                <a:latin typeface="+mn-lt"/>
                <a:cs typeface="Times New Roman"/>
              </a:rPr>
              <a:t> </a:t>
            </a:r>
            <a:r>
              <a:rPr lang="en-US" sz="1050" spc="-7" dirty="0">
                <a:latin typeface="+mn-lt"/>
                <a:cs typeface="Times New Roman"/>
              </a:rPr>
              <a:t>population</a:t>
            </a:r>
            <a:r>
              <a:rPr lang="en-US" sz="1050" spc="-31" dirty="0">
                <a:latin typeface="+mn-lt"/>
                <a:cs typeface="Times New Roman"/>
              </a:rPr>
              <a:t> </a:t>
            </a:r>
            <a:r>
              <a:rPr lang="en-US" sz="1050" dirty="0">
                <a:latin typeface="+mn-lt"/>
                <a:cs typeface="Times New Roman"/>
              </a:rPr>
              <a:t>less</a:t>
            </a:r>
            <a:r>
              <a:rPr lang="en-US" sz="1050" spc="-34" dirty="0">
                <a:latin typeface="+mn-lt"/>
                <a:cs typeface="Times New Roman"/>
              </a:rPr>
              <a:t> </a:t>
            </a:r>
            <a:r>
              <a:rPr lang="en-US" sz="1050" dirty="0">
                <a:latin typeface="+mn-lt"/>
                <a:cs typeface="Times New Roman"/>
              </a:rPr>
              <a:t>than</a:t>
            </a:r>
            <a:r>
              <a:rPr lang="en-US" sz="1050" spc="-31" dirty="0">
                <a:latin typeface="+mn-lt"/>
                <a:cs typeface="Times New Roman"/>
              </a:rPr>
              <a:t> </a:t>
            </a:r>
            <a:r>
              <a:rPr lang="en-US" sz="1050" spc="-7" dirty="0">
                <a:latin typeface="+mn-lt"/>
                <a:cs typeface="Times New Roman"/>
              </a:rPr>
              <a:t>50,000</a:t>
            </a:r>
            <a:r>
              <a:rPr lang="en-US" sz="1050" spc="-34" dirty="0">
                <a:latin typeface="+mn-lt"/>
                <a:cs typeface="Times New Roman"/>
              </a:rPr>
              <a:t> </a:t>
            </a:r>
            <a:r>
              <a:rPr lang="en-US" sz="1050" spc="-7" dirty="0">
                <a:latin typeface="+mn-lt"/>
                <a:cs typeface="Times New Roman"/>
              </a:rPr>
              <a:t>inhabitants</a:t>
            </a:r>
            <a:r>
              <a:rPr lang="en-US" sz="1050" spc="-31" dirty="0">
                <a:latin typeface="+mn-lt"/>
                <a:cs typeface="Times New Roman"/>
              </a:rPr>
              <a:t> </a:t>
            </a:r>
            <a:r>
              <a:rPr lang="en-US" sz="1050" spc="-7" dirty="0">
                <a:latin typeface="+mn-lt"/>
                <a:cs typeface="Times New Roman"/>
              </a:rPr>
              <a:t>and/or population</a:t>
            </a:r>
            <a:r>
              <a:rPr lang="en-US" sz="1050" spc="-31" dirty="0">
                <a:latin typeface="+mn-lt"/>
                <a:cs typeface="Times New Roman"/>
              </a:rPr>
              <a:t> </a:t>
            </a:r>
            <a:r>
              <a:rPr lang="en-US" sz="1050" spc="-7" dirty="0">
                <a:latin typeface="+mn-lt"/>
                <a:cs typeface="Times New Roman"/>
              </a:rPr>
              <a:t>density</a:t>
            </a:r>
            <a:r>
              <a:rPr lang="en-US" sz="1050" spc="-31" dirty="0">
                <a:latin typeface="+mn-lt"/>
                <a:cs typeface="Times New Roman"/>
              </a:rPr>
              <a:t> </a:t>
            </a:r>
            <a:r>
              <a:rPr lang="en-US" sz="1050" dirty="0">
                <a:latin typeface="+mn-lt"/>
                <a:cs typeface="Times New Roman"/>
              </a:rPr>
              <a:t>less</a:t>
            </a:r>
            <a:r>
              <a:rPr lang="en-US" sz="1050" spc="-27" dirty="0">
                <a:latin typeface="+mn-lt"/>
                <a:cs typeface="Times New Roman"/>
              </a:rPr>
              <a:t> </a:t>
            </a:r>
            <a:r>
              <a:rPr lang="en-US" sz="1050" dirty="0">
                <a:latin typeface="+mn-lt"/>
                <a:cs typeface="Times New Roman"/>
              </a:rPr>
              <a:t>than</a:t>
            </a:r>
            <a:r>
              <a:rPr lang="en-US" sz="1050" spc="-31" dirty="0">
                <a:latin typeface="+mn-lt"/>
                <a:cs typeface="Times New Roman"/>
              </a:rPr>
              <a:t> </a:t>
            </a:r>
            <a:r>
              <a:rPr lang="en-US" sz="1050" dirty="0">
                <a:latin typeface="+mn-lt"/>
                <a:cs typeface="Times New Roman"/>
              </a:rPr>
              <a:t>500</a:t>
            </a:r>
            <a:r>
              <a:rPr lang="en-US" sz="1050" spc="-31" dirty="0">
                <a:latin typeface="+mn-lt"/>
                <a:cs typeface="Times New Roman"/>
              </a:rPr>
              <a:t> </a:t>
            </a:r>
            <a:r>
              <a:rPr lang="en-US" sz="1050" spc="-7" dirty="0">
                <a:latin typeface="+mn-lt"/>
                <a:cs typeface="Times New Roman"/>
              </a:rPr>
              <a:t>people</a:t>
            </a:r>
            <a:r>
              <a:rPr lang="en-US" sz="1050" spc="-27" dirty="0">
                <a:latin typeface="+mn-lt"/>
                <a:cs typeface="Times New Roman"/>
              </a:rPr>
              <a:t> </a:t>
            </a:r>
            <a:r>
              <a:rPr lang="en-US" sz="1050" dirty="0">
                <a:latin typeface="+mn-lt"/>
                <a:cs typeface="Times New Roman"/>
              </a:rPr>
              <a:t>per</a:t>
            </a:r>
            <a:r>
              <a:rPr lang="en-US" sz="1050" spc="-31" dirty="0">
                <a:latin typeface="+mn-lt"/>
                <a:cs typeface="Times New Roman"/>
              </a:rPr>
              <a:t> </a:t>
            </a:r>
            <a:r>
              <a:rPr lang="en-US" sz="1050" spc="-7" dirty="0">
                <a:latin typeface="+mn-lt"/>
                <a:cs typeface="Times New Roman"/>
              </a:rPr>
              <a:t>square</a:t>
            </a:r>
            <a:r>
              <a:rPr lang="en-US" sz="1050" spc="-27" dirty="0">
                <a:latin typeface="+mn-lt"/>
                <a:cs typeface="Times New Roman"/>
              </a:rPr>
              <a:t> </a:t>
            </a:r>
            <a:r>
              <a:rPr lang="en-US" sz="1050" spc="-7" dirty="0">
                <a:latin typeface="+mn-lt"/>
                <a:cs typeface="Times New Roman"/>
              </a:rPr>
              <a:t>mile).</a:t>
            </a:r>
            <a:r>
              <a:rPr lang="en-US" sz="1050" spc="-31" dirty="0">
                <a:latin typeface="+mn-lt"/>
                <a:cs typeface="Times New Roman"/>
              </a:rPr>
              <a:t> </a:t>
            </a:r>
            <a:r>
              <a:rPr lang="en-US" sz="1050" dirty="0">
                <a:latin typeface="+mn-lt"/>
                <a:cs typeface="Times New Roman"/>
              </a:rPr>
              <a:t>These</a:t>
            </a:r>
            <a:r>
              <a:rPr lang="en-US" sz="1050" spc="-27" dirty="0">
                <a:latin typeface="+mn-lt"/>
                <a:cs typeface="Times New Roman"/>
              </a:rPr>
              <a:t> </a:t>
            </a:r>
            <a:r>
              <a:rPr lang="en-US" sz="1050" spc="-7" dirty="0">
                <a:latin typeface="+mn-lt"/>
                <a:cs typeface="Times New Roman"/>
              </a:rPr>
              <a:t>nonmetropolitan</a:t>
            </a:r>
            <a:r>
              <a:rPr lang="en-US" sz="1050" spc="-31" dirty="0">
                <a:latin typeface="+mn-lt"/>
                <a:cs typeface="Times New Roman"/>
              </a:rPr>
              <a:t> </a:t>
            </a:r>
            <a:r>
              <a:rPr lang="en-US" sz="1050" spc="-7" dirty="0">
                <a:latin typeface="+mn-lt"/>
                <a:cs typeface="Times New Roman"/>
              </a:rPr>
              <a:t>designations</a:t>
            </a:r>
            <a:r>
              <a:rPr lang="en-US" sz="1050" spc="-27" dirty="0">
                <a:latin typeface="+mn-lt"/>
                <a:cs typeface="Times New Roman"/>
              </a:rPr>
              <a:t> </a:t>
            </a:r>
            <a:r>
              <a:rPr lang="en-US" sz="1050" spc="-14" dirty="0">
                <a:latin typeface="+mn-lt"/>
                <a:cs typeface="Times New Roman"/>
              </a:rPr>
              <a:t>are:</a:t>
            </a:r>
            <a:endParaRPr lang="en-US" sz="1050" dirty="0">
              <a:latin typeface="+mn-lt"/>
              <a:cs typeface="Times New Roman"/>
            </a:endParaRPr>
          </a:p>
          <a:p>
            <a:pPr marL="361944" marR="12122" indent="-171450">
              <a:buClr>
                <a:srgbClr val="033466"/>
              </a:buClr>
              <a:buSzPct val="116666"/>
              <a:tabLst>
                <a:tab pos="345921" algn="l"/>
                <a:tab pos="346354" algn="l"/>
              </a:tabLst>
            </a:pPr>
            <a:r>
              <a:rPr lang="en-US" sz="1050" b="1" dirty="0">
                <a:latin typeface="+mn-lt"/>
                <a:cs typeface="Times New Roman"/>
              </a:rPr>
              <a:t>Micropolitan:</a:t>
            </a:r>
            <a:r>
              <a:rPr lang="en-US" sz="1050" b="1" spc="-17" dirty="0">
                <a:latin typeface="+mn-lt"/>
                <a:cs typeface="Times New Roman"/>
              </a:rPr>
              <a:t> </a:t>
            </a:r>
            <a:r>
              <a:rPr lang="en-US" sz="1050" dirty="0">
                <a:latin typeface="+mn-lt"/>
                <a:cs typeface="Times New Roman"/>
              </a:rPr>
              <a:t>Nonmetropolitan</a:t>
            </a:r>
            <a:r>
              <a:rPr lang="en-US" sz="1050" spc="-7" dirty="0">
                <a:latin typeface="+mn-lt"/>
                <a:cs typeface="Times New Roman"/>
              </a:rPr>
              <a:t> </a:t>
            </a:r>
            <a:r>
              <a:rPr lang="en-US" sz="1050" dirty="0">
                <a:latin typeface="+mn-lt"/>
                <a:cs typeface="Times New Roman"/>
              </a:rPr>
              <a:t>counties</a:t>
            </a:r>
            <a:r>
              <a:rPr lang="en-US" sz="1050" spc="-14" dirty="0">
                <a:latin typeface="+mn-lt"/>
                <a:cs typeface="Times New Roman"/>
              </a:rPr>
              <a:t> </a:t>
            </a:r>
            <a:r>
              <a:rPr lang="en-US" sz="1050" dirty="0">
                <a:latin typeface="+mn-lt"/>
                <a:cs typeface="Times New Roman"/>
              </a:rPr>
              <a:t>in</a:t>
            </a:r>
            <a:r>
              <a:rPr lang="en-US" sz="1050" spc="-7" dirty="0">
                <a:latin typeface="+mn-lt"/>
                <a:cs typeface="Times New Roman"/>
              </a:rPr>
              <a:t> </a:t>
            </a:r>
            <a:r>
              <a:rPr lang="en-US" sz="1050" dirty="0">
                <a:latin typeface="+mn-lt"/>
                <a:cs typeface="Times New Roman"/>
              </a:rPr>
              <a:t>a</a:t>
            </a:r>
            <a:r>
              <a:rPr lang="en-US" sz="1050" spc="-10" dirty="0">
                <a:latin typeface="+mn-lt"/>
                <a:cs typeface="Times New Roman"/>
              </a:rPr>
              <a:t> </a:t>
            </a:r>
            <a:r>
              <a:rPr lang="en-US" sz="1050" dirty="0">
                <a:latin typeface="+mn-lt"/>
                <a:cs typeface="Times New Roman"/>
              </a:rPr>
              <a:t>“micropolitan</a:t>
            </a:r>
            <a:r>
              <a:rPr lang="en-US" sz="1050" spc="-7" dirty="0">
                <a:latin typeface="+mn-lt"/>
                <a:cs typeface="Times New Roman"/>
              </a:rPr>
              <a:t> </a:t>
            </a:r>
            <a:r>
              <a:rPr lang="en-US" sz="1050" dirty="0">
                <a:latin typeface="+mn-lt"/>
                <a:cs typeface="Times New Roman"/>
              </a:rPr>
              <a:t>statistical</a:t>
            </a:r>
            <a:r>
              <a:rPr lang="en-US" sz="1050" spc="-14" dirty="0">
                <a:latin typeface="+mn-lt"/>
                <a:cs typeface="Times New Roman"/>
              </a:rPr>
              <a:t> </a:t>
            </a:r>
            <a:r>
              <a:rPr lang="en-US" sz="1050" dirty="0">
                <a:latin typeface="+mn-lt"/>
                <a:cs typeface="Times New Roman"/>
              </a:rPr>
              <a:t>area,”</a:t>
            </a:r>
            <a:r>
              <a:rPr lang="en-US" sz="1050" spc="-7" dirty="0">
                <a:latin typeface="+mn-lt"/>
                <a:cs typeface="Times New Roman"/>
              </a:rPr>
              <a:t> </a:t>
            </a:r>
            <a:r>
              <a:rPr lang="en-US" sz="1050" dirty="0">
                <a:latin typeface="+mn-lt"/>
                <a:cs typeface="Times New Roman"/>
              </a:rPr>
              <a:t>which</a:t>
            </a:r>
            <a:r>
              <a:rPr lang="en-US" sz="1050" spc="-7" dirty="0">
                <a:latin typeface="+mn-lt"/>
                <a:cs typeface="Times New Roman"/>
              </a:rPr>
              <a:t> </a:t>
            </a:r>
            <a:r>
              <a:rPr lang="en-US" sz="1050" spc="-17" dirty="0">
                <a:latin typeface="+mn-lt"/>
                <a:cs typeface="Times New Roman"/>
              </a:rPr>
              <a:t>OMB </a:t>
            </a:r>
            <a:r>
              <a:rPr lang="en-US" sz="1050" dirty="0">
                <a:latin typeface="+mn-lt"/>
                <a:cs typeface="Times New Roman"/>
              </a:rPr>
              <a:t>defines</a:t>
            </a:r>
            <a:r>
              <a:rPr lang="en-US" sz="1050" spc="-7" dirty="0">
                <a:latin typeface="+mn-lt"/>
                <a:cs typeface="Times New Roman"/>
              </a:rPr>
              <a:t> </a:t>
            </a:r>
            <a:r>
              <a:rPr lang="en-US" sz="1050" dirty="0">
                <a:latin typeface="+mn-lt"/>
                <a:cs typeface="Times New Roman"/>
              </a:rPr>
              <a:t>as</a:t>
            </a:r>
            <a:r>
              <a:rPr lang="en-US" sz="1050" spc="-3" dirty="0">
                <a:latin typeface="+mn-lt"/>
                <a:cs typeface="Times New Roman"/>
              </a:rPr>
              <a:t> </a:t>
            </a:r>
            <a:r>
              <a:rPr lang="en-US" sz="1050" dirty="0">
                <a:latin typeface="+mn-lt"/>
                <a:cs typeface="Times New Roman"/>
              </a:rPr>
              <a:t>counties</a:t>
            </a:r>
            <a:r>
              <a:rPr lang="en-US" sz="1050" spc="-7" dirty="0">
                <a:latin typeface="+mn-lt"/>
                <a:cs typeface="Times New Roman"/>
              </a:rPr>
              <a:t> </a:t>
            </a:r>
            <a:r>
              <a:rPr lang="en-US" sz="1050" dirty="0">
                <a:latin typeface="+mn-lt"/>
                <a:cs typeface="Times New Roman"/>
              </a:rPr>
              <a:t>that</a:t>
            </a:r>
            <a:r>
              <a:rPr lang="en-US" sz="1050" spc="-3" dirty="0">
                <a:latin typeface="+mn-lt"/>
                <a:cs typeface="Times New Roman"/>
              </a:rPr>
              <a:t> </a:t>
            </a:r>
            <a:r>
              <a:rPr lang="en-US" sz="1050" dirty="0">
                <a:latin typeface="+mn-lt"/>
                <a:cs typeface="Times New Roman"/>
              </a:rPr>
              <a:t>are</a:t>
            </a:r>
            <a:r>
              <a:rPr lang="en-US" sz="1050" spc="-3" dirty="0">
                <a:latin typeface="+mn-lt"/>
                <a:cs typeface="Times New Roman"/>
              </a:rPr>
              <a:t> </a:t>
            </a:r>
            <a:r>
              <a:rPr lang="en-US" sz="1050" dirty="0">
                <a:latin typeface="+mn-lt"/>
                <a:cs typeface="Times New Roman"/>
              </a:rPr>
              <a:t>less</a:t>
            </a:r>
            <a:r>
              <a:rPr lang="en-US" sz="1050" spc="-3" dirty="0">
                <a:latin typeface="+mn-lt"/>
                <a:cs typeface="Times New Roman"/>
              </a:rPr>
              <a:t> </a:t>
            </a:r>
            <a:r>
              <a:rPr lang="en-US" sz="1050" dirty="0">
                <a:latin typeface="+mn-lt"/>
                <a:cs typeface="Times New Roman"/>
              </a:rPr>
              <a:t>densely</a:t>
            </a:r>
            <a:r>
              <a:rPr lang="en-US" sz="1050" spc="-3" dirty="0">
                <a:latin typeface="+mn-lt"/>
                <a:cs typeface="Times New Roman"/>
              </a:rPr>
              <a:t> </a:t>
            </a:r>
            <a:r>
              <a:rPr lang="en-US" sz="1050" dirty="0">
                <a:latin typeface="+mn-lt"/>
                <a:cs typeface="Times New Roman"/>
              </a:rPr>
              <a:t>populated than</a:t>
            </a:r>
            <a:r>
              <a:rPr lang="en-US" sz="1050" spc="-3" dirty="0">
                <a:latin typeface="+mn-lt"/>
                <a:cs typeface="Times New Roman"/>
              </a:rPr>
              <a:t> </a:t>
            </a:r>
            <a:r>
              <a:rPr lang="en-US" sz="1050" dirty="0">
                <a:latin typeface="+mn-lt"/>
                <a:cs typeface="Times New Roman"/>
              </a:rPr>
              <a:t>MSAs</a:t>
            </a:r>
            <a:r>
              <a:rPr lang="en-US" sz="1050" spc="-3" dirty="0">
                <a:latin typeface="+mn-lt"/>
                <a:cs typeface="Times New Roman"/>
              </a:rPr>
              <a:t> </a:t>
            </a:r>
            <a:r>
              <a:rPr lang="en-US" sz="1050" dirty="0">
                <a:latin typeface="+mn-lt"/>
                <a:cs typeface="Times New Roman"/>
              </a:rPr>
              <a:t>and</a:t>
            </a:r>
            <a:r>
              <a:rPr lang="en-US" sz="1050" spc="-3" dirty="0">
                <a:latin typeface="+mn-lt"/>
                <a:cs typeface="Times New Roman"/>
              </a:rPr>
              <a:t> </a:t>
            </a:r>
            <a:r>
              <a:rPr lang="en-US" sz="1050" dirty="0">
                <a:latin typeface="+mn-lt"/>
                <a:cs typeface="Times New Roman"/>
              </a:rPr>
              <a:t>centered </a:t>
            </a:r>
            <a:r>
              <a:rPr lang="en-US" sz="1050" spc="-7" dirty="0">
                <a:latin typeface="+mn-lt"/>
                <a:cs typeface="Times New Roman"/>
              </a:rPr>
              <a:t>around </a:t>
            </a:r>
            <a:r>
              <a:rPr lang="en-US" sz="1050" dirty="0">
                <a:latin typeface="+mn-lt"/>
                <a:cs typeface="Times New Roman"/>
              </a:rPr>
              <a:t>smaller</a:t>
            </a:r>
            <a:r>
              <a:rPr lang="en-US" sz="1050" spc="-14" dirty="0">
                <a:latin typeface="+mn-lt"/>
                <a:cs typeface="Times New Roman"/>
              </a:rPr>
              <a:t> </a:t>
            </a:r>
            <a:r>
              <a:rPr lang="en-US" sz="1050" dirty="0">
                <a:latin typeface="+mn-lt"/>
                <a:cs typeface="Times New Roman"/>
              </a:rPr>
              <a:t>urban</a:t>
            </a:r>
            <a:r>
              <a:rPr lang="en-US" sz="1050" spc="-7" dirty="0">
                <a:latin typeface="+mn-lt"/>
                <a:cs typeface="Times New Roman"/>
              </a:rPr>
              <a:t> </a:t>
            </a:r>
            <a:r>
              <a:rPr lang="en-US" sz="1050" dirty="0">
                <a:latin typeface="+mn-lt"/>
                <a:cs typeface="Times New Roman"/>
              </a:rPr>
              <a:t>clusters</a:t>
            </a:r>
            <a:r>
              <a:rPr lang="en-US" sz="1050" spc="-10" dirty="0">
                <a:latin typeface="+mn-lt"/>
                <a:cs typeface="Times New Roman"/>
              </a:rPr>
              <a:t> </a:t>
            </a:r>
            <a:r>
              <a:rPr lang="en-US" sz="1050" dirty="0">
                <a:latin typeface="+mn-lt"/>
                <a:cs typeface="Times New Roman"/>
              </a:rPr>
              <a:t>with</a:t>
            </a:r>
            <a:r>
              <a:rPr lang="en-US" sz="1050" spc="-7" dirty="0">
                <a:latin typeface="+mn-lt"/>
                <a:cs typeface="Times New Roman"/>
              </a:rPr>
              <a:t> </a:t>
            </a:r>
            <a:r>
              <a:rPr lang="en-US" sz="1050" dirty="0">
                <a:latin typeface="+mn-lt"/>
                <a:cs typeface="Times New Roman"/>
              </a:rPr>
              <a:t>2,500-49,999</a:t>
            </a:r>
            <a:r>
              <a:rPr lang="en-US" sz="1050" spc="-7" dirty="0">
                <a:latin typeface="+mn-lt"/>
                <a:cs typeface="Times New Roman"/>
              </a:rPr>
              <a:t> </a:t>
            </a:r>
            <a:r>
              <a:rPr lang="en-US" sz="1050" dirty="0">
                <a:latin typeface="+mn-lt"/>
                <a:cs typeface="Times New Roman"/>
              </a:rPr>
              <a:t>inhabitants.</a:t>
            </a:r>
            <a:r>
              <a:rPr lang="en-US" sz="1050" spc="-7" dirty="0">
                <a:latin typeface="+mn-lt"/>
                <a:cs typeface="Times New Roman"/>
              </a:rPr>
              <a:t> </a:t>
            </a:r>
            <a:r>
              <a:rPr lang="en-US" sz="1050" dirty="0">
                <a:latin typeface="+mn-lt"/>
                <a:cs typeface="Times New Roman"/>
              </a:rPr>
              <a:t>Examples</a:t>
            </a:r>
            <a:r>
              <a:rPr lang="en-US" sz="1050" spc="-7" dirty="0">
                <a:latin typeface="+mn-lt"/>
                <a:cs typeface="Times New Roman"/>
              </a:rPr>
              <a:t> </a:t>
            </a:r>
            <a:r>
              <a:rPr lang="en-US" sz="1050" dirty="0">
                <a:latin typeface="+mn-lt"/>
                <a:cs typeface="Times New Roman"/>
              </a:rPr>
              <a:t>of</a:t>
            </a:r>
            <a:r>
              <a:rPr lang="en-US" sz="1050" spc="-7" dirty="0">
                <a:latin typeface="+mn-lt"/>
                <a:cs typeface="Times New Roman"/>
              </a:rPr>
              <a:t> </a:t>
            </a:r>
            <a:r>
              <a:rPr lang="en-US" sz="1050" dirty="0">
                <a:latin typeface="+mn-lt"/>
                <a:cs typeface="Times New Roman"/>
              </a:rPr>
              <a:t>micropolitan</a:t>
            </a:r>
            <a:r>
              <a:rPr lang="en-US" sz="1050" spc="-7" dirty="0">
                <a:latin typeface="+mn-lt"/>
                <a:cs typeface="Times New Roman"/>
              </a:rPr>
              <a:t> </a:t>
            </a:r>
            <a:r>
              <a:rPr lang="en-US" sz="1050" dirty="0">
                <a:latin typeface="+mn-lt"/>
                <a:cs typeface="Times New Roman"/>
              </a:rPr>
              <a:t>areas</a:t>
            </a:r>
            <a:r>
              <a:rPr lang="en-US" sz="1050" spc="-7" dirty="0">
                <a:latin typeface="+mn-lt"/>
                <a:cs typeface="Times New Roman"/>
              </a:rPr>
              <a:t> </a:t>
            </a:r>
            <a:r>
              <a:rPr lang="en-US" sz="1050" spc="-17" dirty="0">
                <a:latin typeface="+mn-lt"/>
                <a:cs typeface="Times New Roman"/>
              </a:rPr>
              <a:t>are </a:t>
            </a:r>
            <a:r>
              <a:rPr lang="en-US" sz="1050" dirty="0">
                <a:latin typeface="+mn-lt"/>
                <a:cs typeface="Times New Roman"/>
              </a:rPr>
              <a:t>Woodward</a:t>
            </a:r>
            <a:r>
              <a:rPr lang="en-US" sz="1050" spc="-14" dirty="0">
                <a:latin typeface="+mn-lt"/>
                <a:cs typeface="Times New Roman"/>
              </a:rPr>
              <a:t> </a:t>
            </a:r>
            <a:r>
              <a:rPr lang="en-US" sz="1050" dirty="0">
                <a:latin typeface="+mn-lt"/>
                <a:cs typeface="Times New Roman"/>
              </a:rPr>
              <a:t>County,</a:t>
            </a:r>
            <a:r>
              <a:rPr lang="en-US" sz="1050" spc="-3" dirty="0">
                <a:latin typeface="+mn-lt"/>
                <a:cs typeface="Times New Roman"/>
              </a:rPr>
              <a:t> </a:t>
            </a:r>
            <a:r>
              <a:rPr lang="en-US" sz="1050" dirty="0">
                <a:latin typeface="+mn-lt"/>
                <a:cs typeface="Times New Roman"/>
              </a:rPr>
              <a:t>Oklahoma;</a:t>
            </a:r>
            <a:r>
              <a:rPr lang="en-US" sz="1050" spc="-3" dirty="0">
                <a:latin typeface="+mn-lt"/>
                <a:cs typeface="Times New Roman"/>
              </a:rPr>
              <a:t> </a:t>
            </a:r>
            <a:r>
              <a:rPr lang="en-US" sz="1050" dirty="0">
                <a:latin typeface="+mn-lt"/>
                <a:cs typeface="Times New Roman"/>
              </a:rPr>
              <a:t>Cherokee</a:t>
            </a:r>
            <a:r>
              <a:rPr lang="en-US" sz="1050" spc="-7" dirty="0">
                <a:latin typeface="+mn-lt"/>
                <a:cs typeface="Times New Roman"/>
              </a:rPr>
              <a:t> </a:t>
            </a:r>
            <a:r>
              <a:rPr lang="en-US" sz="1050" dirty="0">
                <a:latin typeface="+mn-lt"/>
                <a:cs typeface="Times New Roman"/>
              </a:rPr>
              <a:t>County,</a:t>
            </a:r>
            <a:r>
              <a:rPr lang="en-US" sz="1050" spc="-3" dirty="0">
                <a:latin typeface="+mn-lt"/>
                <a:cs typeface="Times New Roman"/>
              </a:rPr>
              <a:t> </a:t>
            </a:r>
            <a:r>
              <a:rPr lang="en-US" sz="1050" dirty="0">
                <a:latin typeface="+mn-lt"/>
                <a:cs typeface="Times New Roman"/>
              </a:rPr>
              <a:t>South</a:t>
            </a:r>
            <a:r>
              <a:rPr lang="en-US" sz="1050" spc="-3" dirty="0">
                <a:latin typeface="+mn-lt"/>
                <a:cs typeface="Times New Roman"/>
              </a:rPr>
              <a:t> </a:t>
            </a:r>
            <a:r>
              <a:rPr lang="en-US" sz="1050" dirty="0">
                <a:latin typeface="+mn-lt"/>
                <a:cs typeface="Times New Roman"/>
              </a:rPr>
              <a:t>Carolina;</a:t>
            </a:r>
            <a:r>
              <a:rPr lang="en-US" sz="1050" spc="-7" dirty="0">
                <a:latin typeface="+mn-lt"/>
                <a:cs typeface="Times New Roman"/>
              </a:rPr>
              <a:t> </a:t>
            </a:r>
            <a:r>
              <a:rPr lang="en-US" sz="1050" dirty="0">
                <a:latin typeface="+mn-lt"/>
                <a:cs typeface="Times New Roman"/>
              </a:rPr>
              <a:t>and</a:t>
            </a:r>
            <a:r>
              <a:rPr lang="en-US" sz="1050" spc="-3" dirty="0">
                <a:latin typeface="+mn-lt"/>
                <a:cs typeface="Times New Roman"/>
              </a:rPr>
              <a:t> </a:t>
            </a:r>
            <a:r>
              <a:rPr lang="en-US" sz="1050" dirty="0">
                <a:latin typeface="+mn-lt"/>
                <a:cs typeface="Times New Roman"/>
              </a:rPr>
              <a:t>Harrison</a:t>
            </a:r>
            <a:r>
              <a:rPr lang="en-US" sz="1050" spc="-3" dirty="0">
                <a:latin typeface="+mn-lt"/>
                <a:cs typeface="Times New Roman"/>
              </a:rPr>
              <a:t> </a:t>
            </a:r>
            <a:r>
              <a:rPr lang="en-US" sz="1050" spc="-7" dirty="0">
                <a:latin typeface="+mn-lt"/>
                <a:cs typeface="Times New Roman"/>
              </a:rPr>
              <a:t>County, </a:t>
            </a:r>
            <a:r>
              <a:rPr lang="en-US" sz="1050" dirty="0">
                <a:latin typeface="+mn-lt"/>
                <a:cs typeface="Times New Roman"/>
              </a:rPr>
              <a:t>West </a:t>
            </a:r>
            <a:r>
              <a:rPr lang="en-US" sz="1050" spc="-7" dirty="0">
                <a:latin typeface="+mn-lt"/>
                <a:cs typeface="Times New Roman"/>
              </a:rPr>
              <a:t>Virginia.</a:t>
            </a:r>
            <a:endParaRPr lang="en-US" sz="1050" dirty="0">
              <a:latin typeface="+mn-lt"/>
              <a:cs typeface="Times New Roman"/>
            </a:endParaRPr>
          </a:p>
          <a:p>
            <a:pPr marL="361945" marR="187897" indent="-171450" algn="just">
              <a:buClr>
                <a:srgbClr val="033466"/>
              </a:buClr>
              <a:buSzPct val="116666"/>
              <a:tabLst>
                <a:tab pos="346354" algn="l"/>
              </a:tabLst>
            </a:pPr>
            <a:r>
              <a:rPr lang="en-US" sz="1050" b="1" dirty="0">
                <a:latin typeface="+mn-lt"/>
                <a:cs typeface="Times New Roman"/>
              </a:rPr>
              <a:t>Noncore:</a:t>
            </a:r>
            <a:r>
              <a:rPr lang="en-US" sz="1050" b="1" spc="-14" dirty="0">
                <a:latin typeface="+mn-lt"/>
                <a:cs typeface="Times New Roman"/>
              </a:rPr>
              <a:t> </a:t>
            </a:r>
            <a:r>
              <a:rPr lang="en-US" sz="1050" dirty="0">
                <a:latin typeface="+mn-lt"/>
                <a:cs typeface="Times New Roman"/>
              </a:rPr>
              <a:t>Nonmetropolitan</a:t>
            </a:r>
            <a:r>
              <a:rPr lang="en-US" sz="1050" spc="-7" dirty="0">
                <a:latin typeface="+mn-lt"/>
                <a:cs typeface="Times New Roman"/>
              </a:rPr>
              <a:t> </a:t>
            </a:r>
            <a:r>
              <a:rPr lang="en-US" sz="1050" dirty="0">
                <a:latin typeface="+mn-lt"/>
                <a:cs typeface="Times New Roman"/>
              </a:rPr>
              <a:t>counties</a:t>
            </a:r>
            <a:r>
              <a:rPr lang="en-US" sz="1050" spc="-7" dirty="0">
                <a:latin typeface="+mn-lt"/>
                <a:cs typeface="Times New Roman"/>
              </a:rPr>
              <a:t> </a:t>
            </a:r>
            <a:r>
              <a:rPr lang="en-US" sz="1050" dirty="0">
                <a:latin typeface="+mn-lt"/>
                <a:cs typeface="Times New Roman"/>
              </a:rPr>
              <a:t>that</a:t>
            </a:r>
            <a:r>
              <a:rPr lang="en-US" sz="1050" spc="-3" dirty="0">
                <a:latin typeface="+mn-lt"/>
                <a:cs typeface="Times New Roman"/>
              </a:rPr>
              <a:t> </a:t>
            </a:r>
            <a:r>
              <a:rPr lang="en-US" sz="1050" dirty="0">
                <a:latin typeface="+mn-lt"/>
                <a:cs typeface="Times New Roman"/>
              </a:rPr>
              <a:t>are</a:t>
            </a:r>
            <a:r>
              <a:rPr lang="en-US" sz="1050" spc="-7" dirty="0">
                <a:latin typeface="+mn-lt"/>
                <a:cs typeface="Times New Roman"/>
              </a:rPr>
              <a:t> </a:t>
            </a:r>
            <a:r>
              <a:rPr lang="en-US" sz="1050" dirty="0">
                <a:latin typeface="+mn-lt"/>
                <a:cs typeface="Times New Roman"/>
              </a:rPr>
              <a:t>outside</a:t>
            </a:r>
            <a:r>
              <a:rPr lang="en-US" sz="1050" spc="-7" dirty="0">
                <a:latin typeface="+mn-lt"/>
                <a:cs typeface="Times New Roman"/>
              </a:rPr>
              <a:t> </a:t>
            </a:r>
            <a:r>
              <a:rPr lang="en-US" sz="1050" dirty="0">
                <a:latin typeface="+mn-lt"/>
                <a:cs typeface="Times New Roman"/>
              </a:rPr>
              <a:t>of</a:t>
            </a:r>
            <a:r>
              <a:rPr lang="en-US" sz="1050" spc="-3" dirty="0">
                <a:latin typeface="+mn-lt"/>
                <a:cs typeface="Times New Roman"/>
              </a:rPr>
              <a:t> </a:t>
            </a:r>
            <a:r>
              <a:rPr lang="en-US" sz="1050" dirty="0">
                <a:latin typeface="+mn-lt"/>
                <a:cs typeface="Times New Roman"/>
              </a:rPr>
              <a:t>a</a:t>
            </a:r>
            <a:r>
              <a:rPr lang="en-US" sz="1050" spc="-10" dirty="0">
                <a:latin typeface="+mn-lt"/>
                <a:cs typeface="Times New Roman"/>
              </a:rPr>
              <a:t> </a:t>
            </a:r>
            <a:r>
              <a:rPr lang="en-US" sz="1050" dirty="0">
                <a:latin typeface="+mn-lt"/>
                <a:cs typeface="Times New Roman"/>
              </a:rPr>
              <a:t>micropolitan</a:t>
            </a:r>
            <a:r>
              <a:rPr lang="en-US" sz="1050" spc="-3" dirty="0">
                <a:latin typeface="+mn-lt"/>
                <a:cs typeface="Times New Roman"/>
              </a:rPr>
              <a:t> </a:t>
            </a:r>
            <a:r>
              <a:rPr lang="en-US" sz="1050" dirty="0">
                <a:latin typeface="+mn-lt"/>
                <a:cs typeface="Times New Roman"/>
              </a:rPr>
              <a:t>statistical</a:t>
            </a:r>
            <a:r>
              <a:rPr lang="en-US" sz="1050" spc="-7" dirty="0">
                <a:latin typeface="+mn-lt"/>
                <a:cs typeface="Times New Roman"/>
              </a:rPr>
              <a:t> area. </a:t>
            </a:r>
            <a:r>
              <a:rPr lang="en-US" sz="1050" dirty="0">
                <a:latin typeface="+mn-lt"/>
                <a:cs typeface="Times New Roman"/>
              </a:rPr>
              <a:t>Noncore</a:t>
            </a:r>
            <a:r>
              <a:rPr lang="en-US" sz="1050" spc="-14" dirty="0">
                <a:latin typeface="+mn-lt"/>
                <a:cs typeface="Times New Roman"/>
              </a:rPr>
              <a:t> </a:t>
            </a:r>
            <a:r>
              <a:rPr lang="en-US" sz="1050" dirty="0">
                <a:latin typeface="+mn-lt"/>
                <a:cs typeface="Times New Roman"/>
              </a:rPr>
              <a:t>counties</a:t>
            </a:r>
            <a:r>
              <a:rPr lang="en-US" sz="1050" spc="-7" dirty="0">
                <a:latin typeface="+mn-lt"/>
                <a:cs typeface="Times New Roman"/>
              </a:rPr>
              <a:t> </a:t>
            </a:r>
            <a:r>
              <a:rPr lang="en-US" sz="1050" dirty="0">
                <a:latin typeface="+mn-lt"/>
                <a:cs typeface="Times New Roman"/>
              </a:rPr>
              <a:t>are</a:t>
            </a:r>
            <a:r>
              <a:rPr lang="en-US" sz="1050" spc="-3" dirty="0">
                <a:latin typeface="+mn-lt"/>
                <a:cs typeface="Times New Roman"/>
              </a:rPr>
              <a:t> </a:t>
            </a:r>
            <a:r>
              <a:rPr lang="en-US" sz="1050" dirty="0">
                <a:latin typeface="+mn-lt"/>
                <a:cs typeface="Times New Roman"/>
              </a:rPr>
              <a:t>also</a:t>
            </a:r>
            <a:r>
              <a:rPr lang="en-US" sz="1050" spc="-7" dirty="0">
                <a:latin typeface="+mn-lt"/>
                <a:cs typeface="Times New Roman"/>
              </a:rPr>
              <a:t> </a:t>
            </a:r>
            <a:r>
              <a:rPr lang="en-US" sz="1050" dirty="0">
                <a:latin typeface="+mn-lt"/>
                <a:cs typeface="Times New Roman"/>
              </a:rPr>
              <a:t>described</a:t>
            </a:r>
            <a:r>
              <a:rPr lang="en-US" sz="1050" spc="-10" dirty="0">
                <a:latin typeface="+mn-lt"/>
                <a:cs typeface="Times New Roman"/>
              </a:rPr>
              <a:t> </a:t>
            </a:r>
            <a:r>
              <a:rPr lang="en-US" sz="1050" dirty="0">
                <a:latin typeface="+mn-lt"/>
                <a:cs typeface="Times New Roman"/>
              </a:rPr>
              <a:t>as</a:t>
            </a:r>
            <a:r>
              <a:rPr lang="en-US" sz="1050" spc="-3" dirty="0">
                <a:latin typeface="+mn-lt"/>
                <a:cs typeface="Times New Roman"/>
              </a:rPr>
              <a:t> </a:t>
            </a:r>
            <a:r>
              <a:rPr lang="en-US" sz="1050" dirty="0">
                <a:latin typeface="+mn-lt"/>
                <a:cs typeface="Times New Roman"/>
              </a:rPr>
              <a:t>rural.</a:t>
            </a:r>
            <a:r>
              <a:rPr lang="en-US" sz="1050" spc="-10" dirty="0">
                <a:latin typeface="+mn-lt"/>
                <a:cs typeface="Times New Roman"/>
              </a:rPr>
              <a:t> </a:t>
            </a:r>
            <a:r>
              <a:rPr lang="en-US" sz="1050" dirty="0">
                <a:latin typeface="+mn-lt"/>
                <a:cs typeface="Times New Roman"/>
              </a:rPr>
              <a:t>Examples</a:t>
            </a:r>
            <a:r>
              <a:rPr lang="en-US" sz="1050" spc="-3" dirty="0">
                <a:latin typeface="+mn-lt"/>
                <a:cs typeface="Times New Roman"/>
              </a:rPr>
              <a:t> </a:t>
            </a:r>
            <a:r>
              <a:rPr lang="en-US" sz="1050" dirty="0">
                <a:latin typeface="+mn-lt"/>
                <a:cs typeface="Times New Roman"/>
              </a:rPr>
              <a:t>of</a:t>
            </a:r>
            <a:r>
              <a:rPr lang="en-US" sz="1050" spc="-3" dirty="0">
                <a:latin typeface="+mn-lt"/>
                <a:cs typeface="Times New Roman"/>
              </a:rPr>
              <a:t> </a:t>
            </a:r>
            <a:r>
              <a:rPr lang="en-US" sz="1050" dirty="0">
                <a:latin typeface="+mn-lt"/>
                <a:cs typeface="Times New Roman"/>
              </a:rPr>
              <a:t>noncore</a:t>
            </a:r>
            <a:r>
              <a:rPr lang="en-US" sz="1050" spc="-3" dirty="0">
                <a:latin typeface="+mn-lt"/>
                <a:cs typeface="Times New Roman"/>
              </a:rPr>
              <a:t> </a:t>
            </a:r>
            <a:r>
              <a:rPr lang="en-US" sz="1050" dirty="0">
                <a:latin typeface="+mn-lt"/>
                <a:cs typeface="Times New Roman"/>
              </a:rPr>
              <a:t>areas</a:t>
            </a:r>
            <a:r>
              <a:rPr lang="en-US" sz="1050" spc="-7" dirty="0">
                <a:latin typeface="+mn-lt"/>
                <a:cs typeface="Times New Roman"/>
              </a:rPr>
              <a:t> </a:t>
            </a:r>
            <a:r>
              <a:rPr lang="en-US" sz="1050" dirty="0">
                <a:latin typeface="+mn-lt"/>
                <a:cs typeface="Times New Roman"/>
              </a:rPr>
              <a:t>are</a:t>
            </a:r>
            <a:r>
              <a:rPr lang="en-US" sz="1050" spc="-3" dirty="0">
                <a:latin typeface="+mn-lt"/>
                <a:cs typeface="Times New Roman"/>
              </a:rPr>
              <a:t> </a:t>
            </a:r>
            <a:r>
              <a:rPr lang="en-US" sz="1050" spc="-7" dirty="0">
                <a:latin typeface="+mn-lt"/>
                <a:cs typeface="Times New Roman"/>
              </a:rPr>
              <a:t>Wallowa </a:t>
            </a:r>
            <a:r>
              <a:rPr lang="en-US" sz="1050" dirty="0">
                <a:latin typeface="+mn-lt"/>
                <a:cs typeface="Times New Roman"/>
              </a:rPr>
              <a:t>County,</a:t>
            </a:r>
            <a:r>
              <a:rPr lang="en-US" sz="1050" spc="-14" dirty="0">
                <a:latin typeface="+mn-lt"/>
                <a:cs typeface="Times New Roman"/>
              </a:rPr>
              <a:t> </a:t>
            </a:r>
            <a:r>
              <a:rPr lang="en-US" sz="1050" dirty="0">
                <a:latin typeface="+mn-lt"/>
                <a:cs typeface="Times New Roman"/>
              </a:rPr>
              <a:t>Oregon;</a:t>
            </a:r>
            <a:r>
              <a:rPr lang="en-US" sz="1050" spc="-3" dirty="0">
                <a:latin typeface="+mn-lt"/>
                <a:cs typeface="Times New Roman"/>
              </a:rPr>
              <a:t> </a:t>
            </a:r>
            <a:r>
              <a:rPr lang="en-US" sz="1050" dirty="0">
                <a:latin typeface="+mn-lt"/>
                <a:cs typeface="Times New Roman"/>
              </a:rPr>
              <a:t>Bedford</a:t>
            </a:r>
            <a:r>
              <a:rPr lang="en-US" sz="1050" spc="-3" dirty="0">
                <a:latin typeface="+mn-lt"/>
                <a:cs typeface="Times New Roman"/>
              </a:rPr>
              <a:t> </a:t>
            </a:r>
            <a:r>
              <a:rPr lang="en-US" sz="1050" dirty="0">
                <a:latin typeface="+mn-lt"/>
                <a:cs typeface="Times New Roman"/>
              </a:rPr>
              <a:t>County,</a:t>
            </a:r>
            <a:r>
              <a:rPr lang="en-US" sz="1050" spc="-7" dirty="0">
                <a:latin typeface="+mn-lt"/>
                <a:cs typeface="Times New Roman"/>
              </a:rPr>
              <a:t> </a:t>
            </a:r>
            <a:r>
              <a:rPr lang="en-US" sz="1050" dirty="0">
                <a:latin typeface="+mn-lt"/>
                <a:cs typeface="Times New Roman"/>
              </a:rPr>
              <a:t>Pennsylvania;</a:t>
            </a:r>
            <a:r>
              <a:rPr lang="en-US" sz="1050" spc="-7" dirty="0">
                <a:latin typeface="+mn-lt"/>
                <a:cs typeface="Times New Roman"/>
              </a:rPr>
              <a:t> </a:t>
            </a:r>
            <a:r>
              <a:rPr lang="en-US" sz="1050" dirty="0">
                <a:latin typeface="+mn-lt"/>
                <a:cs typeface="Times New Roman"/>
              </a:rPr>
              <a:t>and</a:t>
            </a:r>
            <a:r>
              <a:rPr lang="en-US" sz="1050" spc="-3" dirty="0">
                <a:latin typeface="+mn-lt"/>
                <a:cs typeface="Times New Roman"/>
              </a:rPr>
              <a:t> </a:t>
            </a:r>
            <a:r>
              <a:rPr lang="en-US" sz="1050" dirty="0">
                <a:latin typeface="+mn-lt"/>
                <a:cs typeface="Times New Roman"/>
              </a:rPr>
              <a:t>Crane</a:t>
            </a:r>
            <a:r>
              <a:rPr lang="en-US" sz="1050" spc="-7" dirty="0">
                <a:latin typeface="+mn-lt"/>
                <a:cs typeface="Times New Roman"/>
              </a:rPr>
              <a:t> </a:t>
            </a:r>
            <a:r>
              <a:rPr lang="en-US" sz="1050" dirty="0">
                <a:latin typeface="+mn-lt"/>
                <a:cs typeface="Times New Roman"/>
              </a:rPr>
              <a:t>County,</a:t>
            </a:r>
            <a:r>
              <a:rPr lang="en-US" sz="1050" spc="-3" dirty="0">
                <a:latin typeface="+mn-lt"/>
                <a:cs typeface="Times New Roman"/>
              </a:rPr>
              <a:t> </a:t>
            </a:r>
            <a:r>
              <a:rPr lang="en-US" sz="1050" spc="-7" dirty="0">
                <a:latin typeface="+mn-lt"/>
                <a:cs typeface="Times New Roman"/>
              </a:rPr>
              <a:t>Texas.</a:t>
            </a:r>
            <a:endParaRPr lang="en-US" sz="1050" dirty="0">
              <a:latin typeface="+mn-lt"/>
              <a:cs typeface="Times New Roman"/>
            </a:endParaRPr>
          </a:p>
          <a:p>
            <a:r>
              <a:rPr lang="en-US" sz="1050" dirty="0"/>
              <a:t>Figure 5 shows a map of U.S. county classifications according to the 2013 NCHS Urban-Rural Classification Scheme.</a:t>
            </a:r>
          </a:p>
          <a:p>
            <a:r>
              <a:rPr lang="en-US" sz="1050" dirty="0"/>
              <a:t>Readers examining long-term trends should note that the 2013 NCHS Urban-Rural Classification scheme is similar to the 2006 version that preceded it. Although minor differences between the two classification schemes may result in counties being classified in different categories, a 2014 analysis comparing the two classification schemes found that only 286 of 3,143 counties (9.1%) had different category assignments. (See Ingram DD, Franco SJ. 2013 NCHS Urban-Rural Classification Scheme for Counties. Vital Health Stat 2. 2014 Apr;166:1-73. https://www.cdc.gov/nchs/data/series/sr_02/sr02_166.pdf.)</a:t>
            </a:r>
          </a:p>
        </p:txBody>
      </p:sp>
      <p:sp>
        <p:nvSpPr>
          <p:cNvPr id="4" name="Slide Number Placeholder 3"/>
          <p:cNvSpPr>
            <a:spLocks noGrp="1"/>
          </p:cNvSpPr>
          <p:nvPr>
            <p:ph type="sldNum" sz="quarter" idx="5"/>
          </p:nvPr>
        </p:nvSpPr>
        <p:spPr/>
        <p:txBody>
          <a:bodyPr/>
          <a:lstStyle/>
          <a:p>
            <a:fld id="{B17BA40C-25F7-4A81-B7B0-365A5351FE20}" type="slidenum">
              <a:rPr lang="en-US" smtClean="0"/>
              <a:t>29</a:t>
            </a:fld>
            <a:endParaRPr lang="en-US"/>
          </a:p>
        </p:txBody>
      </p:sp>
    </p:spTree>
    <p:extLst>
      <p:ext uri="{BB962C8B-B14F-4D97-AF65-F5344CB8AC3E}">
        <p14:creationId xmlns:p14="http://schemas.microsoft.com/office/powerpoint/2010/main" val="308930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a:t>
            </a:fld>
            <a:endParaRPr lang="en-US"/>
          </a:p>
        </p:txBody>
      </p:sp>
    </p:spTree>
    <p:extLst>
      <p:ext uri="{BB962C8B-B14F-4D97-AF65-F5344CB8AC3E}">
        <p14:creationId xmlns:p14="http://schemas.microsoft.com/office/powerpoint/2010/main" val="2214410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3721164"/>
            <a:ext cx="5943600" cy="5270436"/>
          </a:xfrm>
        </p:spPr>
        <p:txBody>
          <a:bodyPr/>
          <a:lstStyle/>
          <a:p>
            <a:pPr marL="182880" marR="0" indent="-182880">
              <a:spcBef>
                <a:spcPts val="0"/>
              </a:spcBef>
            </a:pPr>
            <a:r>
              <a:rPr lang="en-US" sz="1200" dirty="0">
                <a:effectLst/>
                <a:latin typeface="+mn-lt"/>
                <a:ea typeface="Georgia" panose="02040502050405020303" pitchFamily="18" charset="0"/>
                <a:cs typeface="Georgia" panose="02040502050405020303" pitchFamily="18" charset="0"/>
              </a:rPr>
              <a:t>Measures of life expectancy and premature death have worsened in recent decades, suggesting that the United States has fallen farther away from its potential to promote and protect health. The following data quantify those trends.</a:t>
            </a:r>
          </a:p>
          <a:p>
            <a:pPr marL="182880" marR="0" indent="-182880">
              <a:spcBef>
                <a:spcPts val="0"/>
              </a:spcBef>
            </a:pPr>
            <a:r>
              <a:rPr lang="en-US" sz="1200" b="1" dirty="0">
                <a:effectLst/>
                <a:latin typeface="+mn-lt"/>
                <a:ea typeface="Georgia" panose="02040502050405020303" pitchFamily="18" charset="0"/>
                <a:cs typeface="Georgia" panose="02040502050405020303" pitchFamily="18" charset="0"/>
              </a:rPr>
              <a:t>Life expectancy has not kept pace with other nations. </a:t>
            </a:r>
            <a:r>
              <a:rPr lang="en-US" sz="1200" dirty="0">
                <a:effectLst/>
                <a:latin typeface="+mn-lt"/>
                <a:ea typeface="Georgia" panose="02040502050405020303" pitchFamily="18" charset="0"/>
                <a:cs typeface="Georgia" panose="02040502050405020303" pitchFamily="18" charset="0"/>
              </a:rPr>
              <a:t>Life expectancy for the overall U.S. population decreased by 1.5 years, from 78.8 years in 2019 to 77.3 years in 2020. Much of this decline was attributable to the global COVID-19 public health emergency. The decline in life expectancy was greater in Hispanic (decrease by 3.0 years) and non-Hispanic Black (decrease by 2.9 years) groups than in non-Hispanic White groups (decrease by 1.2 years), widening an existing health disparity.</a:t>
            </a:r>
          </a:p>
          <a:p>
            <a:pPr marL="182880" marR="0" indent="-182880">
              <a:spcBef>
                <a:spcPts val="0"/>
              </a:spcBef>
            </a:pPr>
            <a:r>
              <a:rPr lang="en-US" sz="1200" dirty="0">
                <a:effectLst/>
                <a:latin typeface="+mn-lt"/>
                <a:ea typeface="Georgia" panose="02040502050405020303" pitchFamily="18" charset="0"/>
                <a:cs typeface="Georgia" panose="02040502050405020303" pitchFamily="18" charset="0"/>
              </a:rPr>
              <a:t>U.S. life expectancy at birth lags behind the average life expectancy of 11 comparable </a:t>
            </a:r>
            <a:r>
              <a:rPr lang="en-US" sz="1200" dirty="0" err="1">
                <a:effectLst/>
                <a:latin typeface="+mn-lt"/>
                <a:ea typeface="Georgia" panose="02040502050405020303" pitchFamily="18" charset="0"/>
                <a:cs typeface="Georgia" panose="02040502050405020303" pitchFamily="18" charset="0"/>
              </a:rPr>
              <a:t>Organisation</a:t>
            </a:r>
            <a:r>
              <a:rPr lang="en-US" sz="1200" dirty="0">
                <a:effectLst/>
                <a:latin typeface="+mn-lt"/>
                <a:ea typeface="Georgia" panose="02040502050405020303" pitchFamily="18" charset="0"/>
                <a:cs typeface="Georgia" panose="02040502050405020303" pitchFamily="18" charset="0"/>
              </a:rPr>
              <a:t> for Economic Co-operation and Development (OECD) countries. The gap had grown steadily since 1980 and widened markedly in 2020, when life expectancy decreased more steeply in the U.S. than it had in comparable industrialized countries. The United States similarly lags behind peer OECD countries in mortality rates and premature death rates.</a:t>
            </a:r>
            <a:r>
              <a:rPr lang="en-US" sz="1200" baseline="30000" dirty="0">
                <a:effectLst/>
                <a:latin typeface="+mn-lt"/>
                <a:ea typeface="Georgia" panose="02040502050405020303" pitchFamily="18" charset="0"/>
                <a:cs typeface="Georgia" panose="02040502050405020303" pitchFamily="18" charset="0"/>
              </a:rPr>
              <a:t>3</a:t>
            </a:r>
            <a:endParaRPr lang="en-US" sz="1200" dirty="0">
              <a:effectLst/>
              <a:latin typeface="+mn-lt"/>
              <a:ea typeface="Georgia" panose="02040502050405020303" pitchFamily="18" charset="0"/>
              <a:cs typeface="Georgia" panose="02040502050405020303" pitchFamily="18" charset="0"/>
            </a:endParaRPr>
          </a:p>
          <a:p>
            <a:pPr marL="182880" marR="0" indent="-182880">
              <a:spcBef>
                <a:spcPts val="0"/>
              </a:spcBef>
            </a:pPr>
            <a:r>
              <a:rPr lang="en-US" sz="1200" dirty="0">
                <a:effectLst/>
                <a:latin typeface="+mn-lt"/>
                <a:ea typeface="Calibri" panose="020F0502020204030204" pitchFamily="34" charset="0"/>
                <a:cs typeface="Times New Roman" panose="02020603050405020304" pitchFamily="18" charset="0"/>
              </a:rPr>
              <a:t>In August 2022, the National Center for Health Statistics released </a:t>
            </a:r>
            <a:r>
              <a:rPr lang="en-US" sz="1200" u="sng" dirty="0">
                <a:solidFill>
                  <a:srgbClr val="0000FF"/>
                </a:solidFill>
                <a:effectLst/>
                <a:latin typeface="+mn-lt"/>
                <a:ea typeface="Calibri" panose="020F0502020204030204" pitchFamily="34" charset="0"/>
                <a:cs typeface="Times New Roman" panose="02020603050405020304" pitchFamily="18" charset="0"/>
                <a:hlinkClick r:id="rId3"/>
              </a:rPr>
              <a:t>Provisional Life Expectancy Estimates for 2021</a:t>
            </a:r>
            <a:r>
              <a:rPr lang="en-US" sz="1200" dirty="0">
                <a:effectLst/>
                <a:latin typeface="+mn-lt"/>
                <a:ea typeface="Calibri" panose="020F0502020204030204" pitchFamily="34" charset="0"/>
                <a:cs typeface="Times New Roman" panose="02020603050405020304" pitchFamily="18" charset="0"/>
              </a:rPr>
              <a:t>. Although the final data were not released in time to include in the 2022 NHQDR, the provisional estimates indicate that overall life expectancy in the United States declined for a second consecutive year, from 77.0 years in 2020 to 76.1 years in 2021. Excess deaths due to COVID-19 accounted for most of the decrease in life expectancy, followed by excess deaths due to unintentional injuries, heart disease, liver disease, and suicide.</a:t>
            </a:r>
          </a:p>
          <a:p>
            <a:pPr marL="182880" marR="0" indent="-182880">
              <a:spcBef>
                <a:spcPts val="0"/>
              </a:spcBef>
            </a:pPr>
            <a:r>
              <a:rPr lang="en-US" sz="1200" dirty="0">
                <a:effectLst/>
                <a:latin typeface="+mn-lt"/>
                <a:ea typeface="Calibri" panose="020F0502020204030204" pitchFamily="34" charset="0"/>
                <a:cs typeface="Times New Roman" panose="02020603050405020304" pitchFamily="18" charset="0"/>
              </a:rPr>
              <a:t>Compared with averaged data for Australia, Austria, Belgium, Canada, France, Germany, Japan, the Netherlands, Sweden, Switzerland, and the United Kingdom.</a:t>
            </a:r>
          </a:p>
          <a:p>
            <a:pPr marL="182880" marR="0" lvl="0" indent="-182880">
              <a:spcBef>
                <a:spcPts val="0"/>
              </a:spcBef>
              <a:buSzPts val="1400"/>
            </a:pPr>
            <a:r>
              <a:rPr lang="en-US" sz="1200" dirty="0">
                <a:effectLst/>
                <a:latin typeface="+mn-lt"/>
                <a:ea typeface="Calibri" panose="020F0502020204030204" pitchFamily="34" charset="0"/>
                <a:cs typeface="Times New Roman" panose="02020603050405020304" pitchFamily="18" charset="0"/>
              </a:rPr>
              <a:t>In 2019, before the COVID-19 global pandemic, average life expectancy in the United States was 78.8 years vs. 82.6 years in comparable OECD countries (Figure 6).</a:t>
            </a:r>
          </a:p>
          <a:p>
            <a:pPr marL="182880" marR="0" lvl="0" indent="-182880">
              <a:spcBef>
                <a:spcPts val="0"/>
              </a:spcBef>
              <a:buSzPts val="1400"/>
            </a:pPr>
            <a:r>
              <a:rPr lang="en-US" sz="1200" dirty="0">
                <a:effectLst/>
                <a:latin typeface="+mn-lt"/>
                <a:ea typeface="Calibri" panose="020F0502020204030204" pitchFamily="34" charset="0"/>
                <a:cs typeface="Times New Roman" panose="02020603050405020304" pitchFamily="18" charset="0"/>
              </a:rPr>
              <a:t>In 2020, average life expectancy in the United States was 77.0 years vs. 82.1 years in comparable OECD countries.</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30</a:t>
            </a:fld>
            <a:endParaRPr lang="en-US"/>
          </a:p>
        </p:txBody>
      </p:sp>
    </p:spTree>
    <p:extLst>
      <p:ext uri="{BB962C8B-B14F-4D97-AF65-F5344CB8AC3E}">
        <p14:creationId xmlns:p14="http://schemas.microsoft.com/office/powerpoint/2010/main" val="41299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buClrTx/>
              <a:buSzTx/>
              <a:tabLst/>
              <a:defRPr/>
            </a:pPr>
            <a:r>
              <a:rPr lang="en-US" sz="1200" dirty="0">
                <a:latin typeface="+mn-lt"/>
                <a:cs typeface="Times New Roman"/>
              </a:rPr>
              <a:t>Exploring</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reasons</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this</a:t>
            </a:r>
            <a:r>
              <a:rPr lang="en-US" sz="1200" spc="-3" dirty="0">
                <a:latin typeface="+mn-lt"/>
                <a:cs typeface="Times New Roman"/>
              </a:rPr>
              <a:t> </a:t>
            </a:r>
            <a:r>
              <a:rPr lang="en-US" sz="1200" dirty="0">
                <a:latin typeface="+mn-lt"/>
                <a:cs typeface="Times New Roman"/>
              </a:rPr>
              <a:t>trend</a:t>
            </a:r>
            <a:r>
              <a:rPr lang="en-US" sz="1200" spc="-3" dirty="0">
                <a:latin typeface="+mn-lt"/>
                <a:cs typeface="Times New Roman"/>
              </a:rPr>
              <a:t> </a:t>
            </a:r>
            <a:r>
              <a:rPr lang="en-US" sz="1200" dirty="0">
                <a:latin typeface="+mn-lt"/>
                <a:cs typeface="Times New Roman"/>
              </a:rPr>
              <a:t>can</a:t>
            </a:r>
            <a:r>
              <a:rPr lang="en-US" sz="1200" spc="-3" dirty="0">
                <a:latin typeface="+mn-lt"/>
                <a:cs typeface="Times New Roman"/>
              </a:rPr>
              <a:t> </a:t>
            </a:r>
            <a:r>
              <a:rPr lang="en-US" sz="1200" dirty="0">
                <a:latin typeface="+mn-lt"/>
                <a:cs typeface="Times New Roman"/>
              </a:rPr>
              <a:t>provide</a:t>
            </a:r>
            <a:r>
              <a:rPr lang="en-US" sz="1200" spc="-3" dirty="0">
                <a:latin typeface="+mn-lt"/>
                <a:cs typeface="Times New Roman"/>
              </a:rPr>
              <a:t> </a:t>
            </a:r>
            <a:r>
              <a:rPr lang="en-US" sz="1200" dirty="0">
                <a:latin typeface="+mn-lt"/>
                <a:cs typeface="Times New Roman"/>
              </a:rPr>
              <a:t>insights</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where</a:t>
            </a:r>
            <a:r>
              <a:rPr lang="en-US" sz="1200" spc="-3" dirty="0">
                <a:latin typeface="+mn-lt"/>
                <a:cs typeface="Times New Roman"/>
              </a:rPr>
              <a:t> </a:t>
            </a:r>
            <a:r>
              <a:rPr lang="en-US" sz="1200" dirty="0">
                <a:latin typeface="+mn-lt"/>
                <a:cs typeface="Times New Roman"/>
              </a:rPr>
              <a:t>the United</a:t>
            </a:r>
            <a:r>
              <a:rPr lang="en-US" sz="1200" spc="-3" dirty="0">
                <a:latin typeface="+mn-lt"/>
                <a:cs typeface="Times New Roman"/>
              </a:rPr>
              <a:t> </a:t>
            </a:r>
            <a:r>
              <a:rPr lang="en-US" sz="1200" dirty="0">
                <a:latin typeface="+mn-lt"/>
                <a:cs typeface="Times New Roman"/>
              </a:rPr>
              <a:t>States</a:t>
            </a:r>
            <a:r>
              <a:rPr lang="en-US" sz="1200" spc="-7" dirty="0">
                <a:latin typeface="+mn-lt"/>
                <a:cs typeface="Times New Roman"/>
              </a:rPr>
              <a:t> </a:t>
            </a:r>
            <a:r>
              <a:rPr lang="en-US" sz="1200" dirty="0">
                <a:latin typeface="+mn-lt"/>
                <a:cs typeface="Times New Roman"/>
              </a:rPr>
              <a:t>can </a:t>
            </a:r>
            <a:r>
              <a:rPr lang="en-US" sz="1200" spc="-7" dirty="0">
                <a:latin typeface="+mn-lt"/>
                <a:cs typeface="Times New Roman"/>
              </a:rPr>
              <a:t>improve </a:t>
            </a:r>
            <a:r>
              <a:rPr lang="en-US" sz="1200" dirty="0">
                <a:latin typeface="+mn-lt"/>
                <a:cs typeface="Times New Roman"/>
              </a:rPr>
              <a:t>healthcare</a:t>
            </a:r>
            <a:r>
              <a:rPr lang="en-US" sz="1200" spc="-14" dirty="0">
                <a:latin typeface="+mn-lt"/>
                <a:cs typeface="Times New Roman"/>
              </a:rPr>
              <a:t> </a:t>
            </a:r>
            <a:r>
              <a:rPr lang="en-US" sz="1200" dirty="0">
                <a:latin typeface="+mn-lt"/>
                <a:cs typeface="Times New Roman"/>
              </a:rPr>
              <a:t>delivery</a:t>
            </a:r>
            <a:r>
              <a:rPr lang="en-US" sz="1200" spc="-7"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associated</a:t>
            </a:r>
            <a:r>
              <a:rPr lang="en-US" sz="1200" spc="-7" dirty="0">
                <a:latin typeface="+mn-lt"/>
                <a:cs typeface="Times New Roman"/>
              </a:rPr>
              <a:t> </a:t>
            </a:r>
            <a:r>
              <a:rPr lang="en-US" sz="1200" dirty="0">
                <a:latin typeface="+mn-lt"/>
                <a:cs typeface="Times New Roman"/>
              </a:rPr>
              <a:t>outcomes,</a:t>
            </a:r>
            <a:r>
              <a:rPr lang="en-US" sz="1200" spc="-10" dirty="0">
                <a:latin typeface="+mn-lt"/>
                <a:cs typeface="Times New Roman"/>
              </a:rPr>
              <a:t> </a:t>
            </a:r>
            <a:r>
              <a:rPr lang="en-US" sz="1200" dirty="0">
                <a:latin typeface="+mn-lt"/>
                <a:cs typeface="Times New Roman"/>
              </a:rPr>
              <a:t>particularly</a:t>
            </a:r>
            <a:r>
              <a:rPr lang="en-US" sz="1200" spc="-3" dirty="0">
                <a:latin typeface="+mn-lt"/>
                <a:cs typeface="Times New Roman"/>
              </a:rPr>
              <a:t> </a:t>
            </a:r>
            <a:r>
              <a:rPr lang="en-US" sz="1200" dirty="0">
                <a:latin typeface="+mn-lt"/>
                <a:cs typeface="Times New Roman"/>
              </a:rPr>
              <a:t>trends</a:t>
            </a:r>
            <a:r>
              <a:rPr lang="en-US" sz="1200" spc="-7"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premature</a:t>
            </a:r>
            <a:r>
              <a:rPr lang="en-US" sz="1200" spc="-7" dirty="0">
                <a:latin typeface="+mn-lt"/>
                <a:cs typeface="Times New Roman"/>
              </a:rPr>
              <a:t> </a:t>
            </a:r>
            <a:r>
              <a:rPr lang="en-US" sz="1200" dirty="0">
                <a:latin typeface="+mn-lt"/>
                <a:cs typeface="Times New Roman"/>
              </a:rPr>
              <a:t>death</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disease- </a:t>
            </a:r>
            <a:r>
              <a:rPr lang="en-US" sz="1200" dirty="0">
                <a:latin typeface="+mn-lt"/>
                <a:cs typeface="Times New Roman"/>
              </a:rPr>
              <a:t>related</a:t>
            </a:r>
            <a:r>
              <a:rPr lang="en-US" sz="1200" spc="-3" dirty="0">
                <a:latin typeface="+mn-lt"/>
                <a:cs typeface="Times New Roman"/>
              </a:rPr>
              <a:t> </a:t>
            </a:r>
            <a:r>
              <a:rPr lang="en-US" sz="1200" dirty="0">
                <a:latin typeface="+mn-lt"/>
                <a:cs typeface="Times New Roman"/>
              </a:rPr>
              <a:t>death,</a:t>
            </a:r>
            <a:r>
              <a:rPr lang="en-US" sz="1200" spc="-3" dirty="0">
                <a:latin typeface="+mn-lt"/>
                <a:cs typeface="Times New Roman"/>
              </a:rPr>
              <a:t> </a:t>
            </a:r>
            <a:r>
              <a:rPr lang="en-US" sz="1200" dirty="0">
                <a:latin typeface="+mn-lt"/>
                <a:cs typeface="Times New Roman"/>
              </a:rPr>
              <a:t>which</a:t>
            </a:r>
            <a:r>
              <a:rPr lang="en-US" sz="1200" spc="-3" dirty="0">
                <a:latin typeface="+mn-lt"/>
                <a:cs typeface="Times New Roman"/>
              </a:rPr>
              <a:t> </a:t>
            </a:r>
            <a:r>
              <a:rPr lang="en-US" sz="1200" dirty="0">
                <a:latin typeface="+mn-lt"/>
                <a:cs typeface="Times New Roman"/>
              </a:rPr>
              <a:t>are</a:t>
            </a:r>
            <a:r>
              <a:rPr lang="en-US" sz="1200" spc="-7" dirty="0">
                <a:latin typeface="+mn-lt"/>
                <a:cs typeface="Times New Roman"/>
              </a:rPr>
              <a:t> </a:t>
            </a:r>
            <a:r>
              <a:rPr lang="en-US" sz="1200" dirty="0">
                <a:latin typeface="+mn-lt"/>
                <a:cs typeface="Times New Roman"/>
              </a:rPr>
              <a:t>explored </a:t>
            </a:r>
            <a:r>
              <a:rPr lang="en-US" sz="1200" spc="-7" dirty="0">
                <a:latin typeface="+mn-lt"/>
                <a:cs typeface="Times New Roman"/>
              </a:rPr>
              <a:t>below.</a:t>
            </a:r>
            <a:endParaRPr lang="en-US" sz="1200" dirty="0">
              <a:latin typeface="+mn-lt"/>
              <a:cs typeface="Times New Roman"/>
            </a:endParaRPr>
          </a:p>
          <a:p>
            <a:pPr marL="182880" marR="96113" indent="-182880">
              <a:buSzPct val="116666"/>
              <a:tabLst>
                <a:tab pos="198721" algn="l"/>
                <a:tab pos="199154" algn="l"/>
              </a:tabLst>
            </a:pPr>
            <a:r>
              <a:rPr lang="en-US" sz="1200" dirty="0">
                <a:latin typeface="+mn-lt"/>
                <a:cs typeface="Times New Roman"/>
              </a:rPr>
              <a:t>Heart</a:t>
            </a:r>
            <a:r>
              <a:rPr lang="en-US" sz="1200" spc="-7" dirty="0">
                <a:latin typeface="+mn-lt"/>
                <a:cs typeface="Times New Roman"/>
              </a:rPr>
              <a:t> </a:t>
            </a:r>
            <a:r>
              <a:rPr lang="en-US" sz="1200" dirty="0">
                <a:latin typeface="+mn-lt"/>
                <a:cs typeface="Times New Roman"/>
              </a:rPr>
              <a:t>disease</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cancer</a:t>
            </a:r>
            <a:r>
              <a:rPr lang="en-US" sz="1200" spc="-7" dirty="0">
                <a:latin typeface="+mn-lt"/>
                <a:cs typeface="Times New Roman"/>
              </a:rPr>
              <a:t> </a:t>
            </a:r>
            <a:r>
              <a:rPr lang="en-US" sz="1200" dirty="0">
                <a:latin typeface="+mn-lt"/>
                <a:cs typeface="Times New Roman"/>
              </a:rPr>
              <a:t>remained</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leading</a:t>
            </a:r>
            <a:r>
              <a:rPr lang="en-US" sz="1200" spc="-3" dirty="0">
                <a:latin typeface="+mn-lt"/>
                <a:cs typeface="Times New Roman"/>
              </a:rPr>
              <a:t> </a:t>
            </a:r>
            <a:r>
              <a:rPr lang="en-US" sz="1200" dirty="0">
                <a:latin typeface="+mn-lt"/>
                <a:cs typeface="Times New Roman"/>
              </a:rPr>
              <a:t>causes</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death</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accounting</a:t>
            </a:r>
            <a:r>
              <a:rPr lang="en-US" sz="1200" spc="-10"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spc="-7" dirty="0">
                <a:latin typeface="+mn-lt"/>
                <a:cs typeface="Times New Roman"/>
              </a:rPr>
              <a:t>168.2 </a:t>
            </a:r>
            <a:r>
              <a:rPr lang="en-US" sz="1200" dirty="0">
                <a:latin typeface="+mn-lt"/>
                <a:cs typeface="Times New Roman"/>
              </a:rPr>
              <a:t>deaths</a:t>
            </a:r>
            <a:r>
              <a:rPr lang="en-US" sz="1200" spc="-1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144.1</a:t>
            </a:r>
            <a:r>
              <a:rPr lang="en-US" sz="1200" spc="-3" dirty="0">
                <a:latin typeface="+mn-lt"/>
                <a:cs typeface="Times New Roman"/>
              </a:rPr>
              <a:t> </a:t>
            </a:r>
            <a:r>
              <a:rPr lang="en-US" sz="1200" dirty="0">
                <a:latin typeface="+mn-lt"/>
                <a:cs typeface="Times New Roman"/>
              </a:rPr>
              <a:t>deaths</a:t>
            </a:r>
            <a:r>
              <a:rPr lang="en-US" sz="1200" spc="-7"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10"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respectively)</a:t>
            </a:r>
            <a:r>
              <a:rPr lang="en-US" sz="1200" spc="-7" dirty="0">
                <a:latin typeface="+mn-lt"/>
                <a:cs typeface="Times New Roman"/>
              </a:rPr>
              <a:t> </a:t>
            </a:r>
            <a:r>
              <a:rPr lang="en-US" sz="1200" dirty="0">
                <a:latin typeface="+mn-lt"/>
                <a:cs typeface="Times New Roman"/>
              </a:rPr>
              <a:t>(Figure </a:t>
            </a:r>
            <a:r>
              <a:rPr lang="en-US" sz="1200" spc="-17" dirty="0">
                <a:latin typeface="+mn-lt"/>
                <a:cs typeface="Times New Roman"/>
              </a:rPr>
              <a:t>7).</a:t>
            </a:r>
            <a:endParaRPr lang="en-US" sz="1200" dirty="0">
              <a:latin typeface="+mn-lt"/>
              <a:cs typeface="Times New Roman"/>
            </a:endParaRPr>
          </a:p>
          <a:p>
            <a:pPr marL="182880" marR="116462" indent="-182880">
              <a:buSzPct val="116666"/>
              <a:tabLst>
                <a:tab pos="198721" algn="l"/>
                <a:tab pos="199154" algn="l"/>
              </a:tabLst>
            </a:pP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2020, </a:t>
            </a:r>
            <a:r>
              <a:rPr lang="en-US" sz="1200" spc="-7" dirty="0">
                <a:latin typeface="+mn-lt"/>
                <a:cs typeface="Times New Roman"/>
              </a:rPr>
              <a:t>COVID-</a:t>
            </a:r>
            <a:r>
              <a:rPr lang="en-US" sz="1200" dirty="0">
                <a:latin typeface="+mn-lt"/>
                <a:cs typeface="Times New Roman"/>
              </a:rPr>
              <a:t>19 became the third leading</a:t>
            </a:r>
            <a:r>
              <a:rPr lang="en-US" sz="1200" spc="-7" dirty="0">
                <a:latin typeface="+mn-lt"/>
                <a:cs typeface="Times New Roman"/>
              </a:rPr>
              <a:t> </a:t>
            </a:r>
            <a:r>
              <a:rPr lang="en-US" sz="1200" dirty="0">
                <a:latin typeface="+mn-lt"/>
                <a:cs typeface="Times New Roman"/>
              </a:rPr>
              <a:t>cause of death,</a:t>
            </a:r>
            <a:r>
              <a:rPr lang="en-US" sz="1200" spc="-7" dirty="0">
                <a:latin typeface="+mn-lt"/>
                <a:cs typeface="Times New Roman"/>
              </a:rPr>
              <a:t> </a:t>
            </a:r>
            <a:r>
              <a:rPr lang="en-US" sz="1200" dirty="0">
                <a:latin typeface="+mn-lt"/>
                <a:cs typeface="Times New Roman"/>
              </a:rPr>
              <a:t>accounting</a:t>
            </a:r>
            <a:r>
              <a:rPr lang="en-US" sz="1200" spc="-7" dirty="0">
                <a:latin typeface="+mn-lt"/>
                <a:cs typeface="Times New Roman"/>
              </a:rPr>
              <a:t> </a:t>
            </a:r>
            <a:r>
              <a:rPr lang="en-US" sz="1200" dirty="0">
                <a:latin typeface="+mn-lt"/>
                <a:cs typeface="Times New Roman"/>
              </a:rPr>
              <a:t>for 85.0 deaths </a:t>
            </a:r>
            <a:r>
              <a:rPr lang="en-US" sz="1200" spc="-17" dirty="0">
                <a:latin typeface="+mn-lt"/>
                <a:cs typeface="Times New Roman"/>
              </a:rPr>
              <a:t>per </a:t>
            </a:r>
            <a:r>
              <a:rPr lang="en-US" sz="1200" dirty="0">
                <a:latin typeface="+mn-lt"/>
                <a:cs typeface="Times New Roman"/>
              </a:rPr>
              <a:t>100,000</a:t>
            </a:r>
            <a:r>
              <a:rPr lang="en-US" sz="1200" spc="-7" dirty="0">
                <a:latin typeface="+mn-lt"/>
                <a:cs typeface="Times New Roman"/>
              </a:rPr>
              <a:t> population.</a:t>
            </a:r>
            <a:endParaRPr lang="en-US" sz="1200" dirty="0">
              <a:latin typeface="+mn-lt"/>
              <a:cs typeface="Times New Roman"/>
            </a:endParaRPr>
          </a:p>
          <a:p>
            <a:pPr marL="182880" marR="46758" lvl="0" indent="-182880" algn="l" defTabSz="914400" rtl="0" eaLnBrk="1" fontAlgn="auto" latinLnBrk="0" hangingPunct="1">
              <a:buClrTx/>
              <a:buSzPct val="116666"/>
              <a:buFont typeface="Arial" panose="020B0604020202020204" pitchFamily="34" charset="0"/>
              <a:buChar char="•"/>
              <a:tabLst>
                <a:tab pos="198721" algn="l"/>
                <a:tab pos="199154" algn="l"/>
              </a:tabLst>
              <a:defRPr/>
            </a:pP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overdose</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other</a:t>
            </a:r>
            <a:r>
              <a:rPr lang="en-US" sz="1200" spc="-7" dirty="0">
                <a:latin typeface="+mn-lt"/>
                <a:cs typeface="Times New Roman"/>
              </a:rPr>
              <a:t> </a:t>
            </a:r>
            <a:r>
              <a:rPr lang="en-US" sz="1200" dirty="0">
                <a:latin typeface="+mn-lt"/>
                <a:cs typeface="Times New Roman"/>
              </a:rPr>
              <a:t>unintentional</a:t>
            </a:r>
            <a:r>
              <a:rPr lang="en-US" sz="1200" spc="-3" dirty="0">
                <a:latin typeface="+mn-lt"/>
                <a:cs typeface="Times New Roman"/>
              </a:rPr>
              <a:t> </a:t>
            </a:r>
            <a:r>
              <a:rPr lang="en-US" sz="1200" dirty="0">
                <a:latin typeface="+mn-lt"/>
                <a:cs typeface="Times New Roman"/>
              </a:rPr>
              <a:t>poisonings</a:t>
            </a:r>
            <a:r>
              <a:rPr lang="en-US" sz="1200" spc="-7" dirty="0">
                <a:latin typeface="+mn-lt"/>
                <a:cs typeface="Times New Roman"/>
              </a:rPr>
              <a:t> </a:t>
            </a:r>
            <a:r>
              <a:rPr lang="en-US" sz="1200" dirty="0">
                <a:latin typeface="+mn-lt"/>
                <a:cs typeface="Times New Roman"/>
              </a:rPr>
              <a:t>accounted</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41.0%</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57.6</a:t>
            </a:r>
            <a:r>
              <a:rPr lang="en-US" sz="1200" spc="-3" dirty="0">
                <a:latin typeface="+mn-lt"/>
                <a:cs typeface="Times New Roman"/>
              </a:rPr>
              <a:t> </a:t>
            </a:r>
            <a:r>
              <a:rPr lang="en-US" sz="1200" dirty="0">
                <a:latin typeface="+mn-lt"/>
                <a:cs typeface="Times New Roman"/>
              </a:rPr>
              <a:t>deaths </a:t>
            </a:r>
            <a:r>
              <a:rPr lang="en-US" sz="1200" spc="-17" dirty="0">
                <a:latin typeface="+mn-lt"/>
                <a:cs typeface="Times New Roman"/>
              </a:rPr>
              <a:t>per </a:t>
            </a:r>
            <a:r>
              <a:rPr lang="en-US" sz="1200" dirty="0">
                <a:latin typeface="+mn-lt"/>
                <a:cs typeface="Times New Roman"/>
              </a:rPr>
              <a:t>100,000</a:t>
            </a:r>
            <a:r>
              <a:rPr lang="en-US" sz="1200" spc="-14" dirty="0">
                <a:latin typeface="+mn-lt"/>
                <a:cs typeface="Times New Roman"/>
              </a:rPr>
              <a:t> </a:t>
            </a:r>
            <a:r>
              <a:rPr lang="en-US" sz="1200" dirty="0">
                <a:latin typeface="+mn-lt"/>
                <a:cs typeface="Times New Roman"/>
              </a:rPr>
              <a:t>population</a:t>
            </a:r>
            <a:r>
              <a:rPr lang="en-US" sz="1200" spc="-7"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were</a:t>
            </a:r>
            <a:r>
              <a:rPr lang="en-US" sz="1200" spc="-7" dirty="0">
                <a:latin typeface="+mn-lt"/>
                <a:cs typeface="Times New Roman"/>
              </a:rPr>
              <a:t> </a:t>
            </a:r>
            <a:r>
              <a:rPr lang="en-US" sz="1200" dirty="0">
                <a:latin typeface="+mn-lt"/>
                <a:cs typeface="Times New Roman"/>
              </a:rPr>
              <a:t>due</a:t>
            </a:r>
            <a:r>
              <a:rPr lang="en-US" sz="1200" spc="-3"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unintentional</a:t>
            </a:r>
            <a:r>
              <a:rPr lang="en-US" sz="1200" spc="-7" dirty="0">
                <a:latin typeface="+mn-lt"/>
                <a:cs typeface="Times New Roman"/>
              </a:rPr>
              <a:t> </a:t>
            </a:r>
            <a:r>
              <a:rPr lang="en-US" sz="1200" dirty="0">
                <a:latin typeface="+mn-lt"/>
                <a:cs typeface="Times New Roman"/>
              </a:rPr>
              <a:t>injury.</a:t>
            </a:r>
            <a:r>
              <a:rPr lang="en-US" sz="1200" spc="-3" dirty="0">
                <a:latin typeface="+mn-lt"/>
                <a:cs typeface="Times New Roman"/>
              </a:rPr>
              <a:t> </a:t>
            </a:r>
            <a:r>
              <a:rPr lang="en-US" sz="1200" dirty="0">
                <a:latin typeface="+mn-lt"/>
                <a:cs typeface="Times New Roman"/>
              </a:rPr>
              <a:t>Other</a:t>
            </a:r>
            <a:r>
              <a:rPr lang="en-US" sz="1200" spc="-7" dirty="0">
                <a:latin typeface="+mn-lt"/>
                <a:cs typeface="Times New Roman"/>
              </a:rPr>
              <a:t> </a:t>
            </a:r>
            <a:r>
              <a:rPr lang="en-US" sz="1200" dirty="0">
                <a:latin typeface="+mn-lt"/>
                <a:cs typeface="Times New Roman"/>
              </a:rPr>
              <a:t>prevalent</a:t>
            </a:r>
            <a:r>
              <a:rPr lang="en-US" sz="1200" spc="-7" dirty="0">
                <a:latin typeface="+mn-lt"/>
                <a:cs typeface="Times New Roman"/>
              </a:rPr>
              <a:t> conditions </a:t>
            </a:r>
            <a:r>
              <a:rPr lang="en-US" sz="1200" dirty="0">
                <a:latin typeface="+mn-lt"/>
                <a:cs typeface="Times New Roman"/>
              </a:rPr>
              <a:t>contributing</a:t>
            </a:r>
            <a:r>
              <a:rPr lang="en-US" sz="1200" spc="-20"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unintentional</a:t>
            </a:r>
            <a:r>
              <a:rPr lang="en-US" sz="1200" spc="-3" dirty="0">
                <a:latin typeface="+mn-lt"/>
                <a:cs typeface="Times New Roman"/>
              </a:rPr>
              <a:t> </a:t>
            </a:r>
            <a:r>
              <a:rPr lang="en-US" sz="1200" dirty="0">
                <a:latin typeface="+mn-lt"/>
                <a:cs typeface="Times New Roman"/>
              </a:rPr>
              <a:t>injury</a:t>
            </a:r>
            <a:r>
              <a:rPr lang="en-US" sz="1200" spc="-7" dirty="0">
                <a:latin typeface="+mn-lt"/>
                <a:cs typeface="Times New Roman"/>
              </a:rPr>
              <a:t> </a:t>
            </a:r>
            <a:r>
              <a:rPr lang="en-US" sz="1200" dirty="0">
                <a:latin typeface="+mn-lt"/>
                <a:cs typeface="Times New Roman"/>
              </a:rPr>
              <a:t>deaths</a:t>
            </a:r>
            <a:r>
              <a:rPr lang="en-US" sz="1200" spc="-7" dirty="0">
                <a:latin typeface="+mn-lt"/>
                <a:cs typeface="Times New Roman"/>
              </a:rPr>
              <a:t> </a:t>
            </a:r>
            <a:r>
              <a:rPr lang="en-US" sz="1200" dirty="0">
                <a:latin typeface="+mn-lt"/>
                <a:cs typeface="Times New Roman"/>
              </a:rPr>
              <a:t>include</a:t>
            </a:r>
            <a:r>
              <a:rPr lang="en-US" sz="1200" spc="-7" dirty="0">
                <a:latin typeface="+mn-lt"/>
                <a:cs typeface="Times New Roman"/>
              </a:rPr>
              <a:t> </a:t>
            </a:r>
            <a:r>
              <a:rPr lang="en-US" sz="1200" dirty="0">
                <a:latin typeface="+mn-lt"/>
                <a:cs typeface="Times New Roman"/>
              </a:rPr>
              <a:t>accidental</a:t>
            </a:r>
            <a:r>
              <a:rPr lang="en-US" sz="1200" spc="-7" dirty="0">
                <a:latin typeface="+mn-lt"/>
                <a:cs typeface="Times New Roman"/>
              </a:rPr>
              <a:t> </a:t>
            </a:r>
            <a:r>
              <a:rPr lang="en-US" sz="1200" dirty="0">
                <a:latin typeface="+mn-lt"/>
                <a:cs typeface="Times New Roman"/>
              </a:rPr>
              <a:t>falls</a:t>
            </a:r>
            <a:r>
              <a:rPr lang="en-US" sz="1200" spc="-7" dirty="0">
                <a:latin typeface="+mn-lt"/>
                <a:cs typeface="Times New Roman"/>
              </a:rPr>
              <a:t> </a:t>
            </a:r>
            <a:r>
              <a:rPr lang="en-US" sz="1200" dirty="0">
                <a:latin typeface="+mn-lt"/>
                <a:cs typeface="Times New Roman"/>
              </a:rPr>
              <a:t>followed</a:t>
            </a:r>
            <a:r>
              <a:rPr lang="en-US" sz="1200" spc="-3" dirty="0">
                <a:latin typeface="+mn-lt"/>
                <a:cs typeface="Times New Roman"/>
              </a:rPr>
              <a:t> </a:t>
            </a:r>
            <a:r>
              <a:rPr lang="en-US" sz="1200" dirty="0">
                <a:latin typeface="+mn-lt"/>
                <a:cs typeface="Times New Roman"/>
              </a:rPr>
              <a:t>by</a:t>
            </a:r>
            <a:r>
              <a:rPr lang="en-US" sz="1200" spc="-7" dirty="0">
                <a:latin typeface="+mn-lt"/>
                <a:cs typeface="Times New Roman"/>
              </a:rPr>
              <a:t> </a:t>
            </a:r>
            <a:r>
              <a:rPr lang="en-US" sz="1200" dirty="0">
                <a:latin typeface="+mn-lt"/>
                <a:cs typeface="Times New Roman"/>
              </a:rPr>
              <a:t>motor</a:t>
            </a:r>
            <a:r>
              <a:rPr lang="en-US" sz="1200" spc="-7" dirty="0">
                <a:latin typeface="+mn-lt"/>
                <a:cs typeface="Times New Roman"/>
              </a:rPr>
              <a:t> vehicle </a:t>
            </a:r>
            <a:r>
              <a:rPr lang="en-US" sz="1200" dirty="0">
                <a:latin typeface="+mn-lt"/>
                <a:cs typeface="Times New Roman"/>
              </a:rPr>
              <a:t>accidents,</a:t>
            </a:r>
            <a:r>
              <a:rPr lang="en-US" sz="1200" spc="-10" dirty="0">
                <a:latin typeface="+mn-lt"/>
                <a:cs typeface="Times New Roman"/>
              </a:rPr>
              <a:t> </a:t>
            </a:r>
            <a:r>
              <a:rPr lang="en-US" sz="1200" dirty="0">
                <a:latin typeface="+mn-lt"/>
                <a:cs typeface="Times New Roman"/>
              </a:rPr>
              <a:t>unintentional</a:t>
            </a:r>
            <a:r>
              <a:rPr lang="en-US" sz="1200" spc="-10" dirty="0">
                <a:latin typeface="+mn-lt"/>
                <a:cs typeface="Times New Roman"/>
              </a:rPr>
              <a:t> </a:t>
            </a:r>
            <a:r>
              <a:rPr lang="en-US" sz="1200" dirty="0">
                <a:latin typeface="+mn-lt"/>
                <a:cs typeface="Times New Roman"/>
              </a:rPr>
              <a:t>suffocation,</a:t>
            </a:r>
            <a:r>
              <a:rPr lang="en-US" sz="1200" spc="-14" dirty="0">
                <a:latin typeface="+mn-lt"/>
                <a:cs typeface="Times New Roman"/>
              </a:rPr>
              <a:t> </a:t>
            </a:r>
            <a:r>
              <a:rPr lang="en-US" sz="1200" dirty="0">
                <a:latin typeface="+mn-lt"/>
                <a:cs typeface="Times New Roman"/>
              </a:rPr>
              <a:t>and</a:t>
            </a:r>
            <a:r>
              <a:rPr lang="en-US" sz="1200" spc="-7" dirty="0">
                <a:latin typeface="+mn-lt"/>
                <a:cs typeface="Times New Roman"/>
              </a:rPr>
              <a:t> drowning.</a:t>
            </a:r>
            <a:r>
              <a:rPr lang="en-US" sz="1200" dirty="0">
                <a:latin typeface="+mn-lt"/>
                <a:cs typeface="Times New Roman"/>
              </a:rPr>
              <a:t> The</a:t>
            </a:r>
            <a:r>
              <a:rPr lang="en-US" sz="1200" spc="-17" dirty="0">
                <a:latin typeface="+mn-lt"/>
                <a:cs typeface="Times New Roman"/>
              </a:rPr>
              <a:t> </a:t>
            </a:r>
            <a:r>
              <a:rPr lang="en-US" sz="1200" dirty="0">
                <a:latin typeface="+mn-lt"/>
                <a:cs typeface="Times New Roman"/>
              </a:rPr>
              <a:t>Centers</a:t>
            </a:r>
            <a:r>
              <a:rPr lang="en-US" sz="1200" spc="-14" dirty="0">
                <a:latin typeface="+mn-lt"/>
                <a:cs typeface="Times New Roman"/>
              </a:rPr>
              <a:t> </a:t>
            </a:r>
            <a:r>
              <a:rPr lang="en-US" sz="1200" dirty="0">
                <a:latin typeface="+mn-lt"/>
                <a:cs typeface="Times New Roman"/>
              </a:rPr>
              <a:t>for</a:t>
            </a:r>
            <a:r>
              <a:rPr lang="en-US" sz="1200" spc="-17" dirty="0">
                <a:latin typeface="+mn-lt"/>
                <a:cs typeface="Times New Roman"/>
              </a:rPr>
              <a:t> </a:t>
            </a:r>
            <a:r>
              <a:rPr lang="en-US" sz="1200" dirty="0">
                <a:latin typeface="+mn-lt"/>
                <a:cs typeface="Times New Roman"/>
              </a:rPr>
              <a:t>Disease</a:t>
            </a:r>
            <a:r>
              <a:rPr lang="en-US" sz="1200" spc="-17" dirty="0">
                <a:latin typeface="+mn-lt"/>
                <a:cs typeface="Times New Roman"/>
              </a:rPr>
              <a:t> </a:t>
            </a:r>
            <a:r>
              <a:rPr lang="en-US" sz="1200" dirty="0">
                <a:latin typeface="+mn-lt"/>
                <a:cs typeface="Times New Roman"/>
              </a:rPr>
              <a:t>Control</a:t>
            </a:r>
            <a:r>
              <a:rPr lang="en-US" sz="1200" spc="-14" dirty="0">
                <a:latin typeface="+mn-lt"/>
                <a:cs typeface="Times New Roman"/>
              </a:rPr>
              <a:t> </a:t>
            </a:r>
            <a:r>
              <a:rPr lang="en-US" sz="1200" dirty="0">
                <a:latin typeface="+mn-lt"/>
                <a:cs typeface="Times New Roman"/>
              </a:rPr>
              <a:t>and</a:t>
            </a:r>
            <a:r>
              <a:rPr lang="en-US" sz="1200" spc="-17" dirty="0">
                <a:latin typeface="+mn-lt"/>
                <a:cs typeface="Times New Roman"/>
              </a:rPr>
              <a:t> </a:t>
            </a:r>
            <a:r>
              <a:rPr lang="en-US" sz="1200" dirty="0">
                <a:latin typeface="+mn-lt"/>
                <a:cs typeface="Times New Roman"/>
              </a:rPr>
              <a:t>Prevention</a:t>
            </a:r>
            <a:r>
              <a:rPr lang="en-US" sz="1200" spc="-14" dirty="0">
                <a:latin typeface="+mn-lt"/>
                <a:cs typeface="Times New Roman"/>
              </a:rPr>
              <a:t> </a:t>
            </a:r>
            <a:r>
              <a:rPr lang="en-US" sz="1200" dirty="0">
                <a:latin typeface="+mn-lt"/>
                <a:cs typeface="Times New Roman"/>
              </a:rPr>
              <a:t>National</a:t>
            </a:r>
            <a:r>
              <a:rPr lang="en-US" sz="1200" spc="-20" dirty="0">
                <a:latin typeface="+mn-lt"/>
                <a:cs typeface="Times New Roman"/>
              </a:rPr>
              <a:t> </a:t>
            </a:r>
            <a:r>
              <a:rPr lang="en-US" sz="1200" dirty="0">
                <a:latin typeface="+mn-lt"/>
                <a:cs typeface="Times New Roman"/>
              </a:rPr>
              <a:t>Center</a:t>
            </a:r>
            <a:r>
              <a:rPr lang="en-US" sz="1200" spc="-17"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dirty="0">
                <a:latin typeface="+mn-lt"/>
                <a:cs typeface="Times New Roman"/>
              </a:rPr>
              <a:t>Statistics</a:t>
            </a:r>
            <a:r>
              <a:rPr lang="en-US" sz="1200" spc="-14" dirty="0">
                <a:latin typeface="+mn-lt"/>
                <a:cs typeface="Times New Roman"/>
              </a:rPr>
              <a:t> </a:t>
            </a:r>
            <a:r>
              <a:rPr lang="en-US" sz="1200" dirty="0">
                <a:latin typeface="+mn-lt"/>
                <a:cs typeface="Times New Roman"/>
              </a:rPr>
              <a:t>distinguishes</a:t>
            </a:r>
            <a:r>
              <a:rPr lang="en-US" sz="1200" spc="-14" dirty="0">
                <a:latin typeface="+mn-lt"/>
                <a:cs typeface="Times New Roman"/>
              </a:rPr>
              <a:t> </a:t>
            </a:r>
            <a:r>
              <a:rPr lang="en-US" sz="1200" spc="-7" dirty="0">
                <a:latin typeface="+mn-lt"/>
                <a:cs typeface="Times New Roman"/>
              </a:rPr>
              <a:t>unintentional </a:t>
            </a:r>
            <a:r>
              <a:rPr lang="en-US" sz="1200" dirty="0">
                <a:latin typeface="+mn-lt"/>
                <a:cs typeface="Times New Roman"/>
              </a:rPr>
              <a:t>causes</a:t>
            </a:r>
            <a:r>
              <a:rPr lang="en-US" sz="1200" spc="-20" dirty="0">
                <a:latin typeface="+mn-lt"/>
                <a:cs typeface="Times New Roman"/>
              </a:rPr>
              <a:t> </a:t>
            </a:r>
            <a:r>
              <a:rPr lang="en-US" sz="1200" dirty="0">
                <a:latin typeface="+mn-lt"/>
                <a:cs typeface="Times New Roman"/>
              </a:rPr>
              <a:t>of</a:t>
            </a:r>
            <a:r>
              <a:rPr lang="en-US" sz="1200" spc="-14" dirty="0">
                <a:latin typeface="+mn-lt"/>
                <a:cs typeface="Times New Roman"/>
              </a:rPr>
              <a:t> </a:t>
            </a:r>
            <a:r>
              <a:rPr lang="en-US" sz="1200" dirty="0">
                <a:latin typeface="+mn-lt"/>
                <a:cs typeface="Times New Roman"/>
              </a:rPr>
              <a:t>death</a:t>
            </a:r>
            <a:r>
              <a:rPr lang="en-US" sz="1200" spc="-10" dirty="0">
                <a:latin typeface="+mn-lt"/>
                <a:cs typeface="Times New Roman"/>
              </a:rPr>
              <a:t> </a:t>
            </a:r>
            <a:r>
              <a:rPr lang="en-US" sz="1200" dirty="0">
                <a:latin typeface="+mn-lt"/>
                <a:cs typeface="Times New Roman"/>
              </a:rPr>
              <a:t>from</a:t>
            </a:r>
            <a:r>
              <a:rPr lang="en-US" sz="1200" spc="-14" dirty="0">
                <a:latin typeface="+mn-lt"/>
                <a:cs typeface="Times New Roman"/>
              </a:rPr>
              <a:t> </a:t>
            </a:r>
            <a:r>
              <a:rPr lang="en-US" sz="1200" dirty="0">
                <a:latin typeface="+mn-lt"/>
                <a:cs typeface="Times New Roman"/>
              </a:rPr>
              <a:t>deaths</a:t>
            </a:r>
            <a:r>
              <a:rPr lang="en-US" sz="1200" spc="-10" dirty="0">
                <a:latin typeface="+mn-lt"/>
                <a:cs typeface="Times New Roman"/>
              </a:rPr>
              <a:t> </a:t>
            </a:r>
            <a:r>
              <a:rPr lang="en-US" sz="1200" dirty="0">
                <a:latin typeface="+mn-lt"/>
                <a:cs typeface="Times New Roman"/>
              </a:rPr>
              <a:t>due</a:t>
            </a:r>
            <a:r>
              <a:rPr lang="en-US" sz="1200" spc="-10"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spc="-7" dirty="0">
                <a:latin typeface="+mn-lt"/>
                <a:cs typeface="Times New Roman"/>
              </a:rPr>
              <a:t>self-</a:t>
            </a:r>
            <a:r>
              <a:rPr lang="en-US" sz="1200" dirty="0">
                <a:latin typeface="+mn-lt"/>
                <a:cs typeface="Times New Roman"/>
              </a:rPr>
              <a:t>injury</a:t>
            </a:r>
            <a:r>
              <a:rPr lang="en-US" sz="1200" spc="-14" dirty="0">
                <a:latin typeface="+mn-lt"/>
                <a:cs typeface="Times New Roman"/>
              </a:rPr>
              <a:t> </a:t>
            </a:r>
            <a:r>
              <a:rPr lang="en-US" sz="1200" dirty="0">
                <a:latin typeface="+mn-lt"/>
                <a:cs typeface="Times New Roman"/>
              </a:rPr>
              <a:t>(Suicide)</a:t>
            </a:r>
            <a:r>
              <a:rPr lang="en-US" sz="1200" spc="-7"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deaths</a:t>
            </a:r>
            <a:r>
              <a:rPr lang="en-US" sz="1200" spc="-10" dirty="0">
                <a:latin typeface="+mn-lt"/>
                <a:cs typeface="Times New Roman"/>
              </a:rPr>
              <a:t> </a:t>
            </a:r>
            <a:r>
              <a:rPr lang="en-US" sz="1200" dirty="0">
                <a:latin typeface="+mn-lt"/>
                <a:cs typeface="Times New Roman"/>
              </a:rPr>
              <a:t>due</a:t>
            </a:r>
            <a:r>
              <a:rPr lang="en-US" sz="1200" spc="-14"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intentional</a:t>
            </a:r>
            <a:r>
              <a:rPr lang="en-US" sz="1200" spc="-17" dirty="0">
                <a:latin typeface="+mn-lt"/>
                <a:cs typeface="Times New Roman"/>
              </a:rPr>
              <a:t> </a:t>
            </a:r>
            <a:r>
              <a:rPr lang="en-US" sz="1200" dirty="0">
                <a:latin typeface="+mn-lt"/>
                <a:cs typeface="Times New Roman"/>
              </a:rPr>
              <a:t>violence</a:t>
            </a:r>
            <a:r>
              <a:rPr lang="en-US" sz="1200" spc="-10" dirty="0">
                <a:latin typeface="+mn-lt"/>
                <a:cs typeface="Times New Roman"/>
              </a:rPr>
              <a:t> </a:t>
            </a:r>
            <a:r>
              <a:rPr lang="en-US" sz="1200" dirty="0">
                <a:latin typeface="+mn-lt"/>
                <a:cs typeface="Times New Roman"/>
              </a:rPr>
              <a:t>(Homicide).</a:t>
            </a:r>
            <a:r>
              <a:rPr lang="en-US" sz="1200" spc="-10"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spc="-7" dirty="0">
                <a:latin typeface="+mn-lt"/>
                <a:cs typeface="Times New Roman"/>
              </a:rPr>
              <a:t>2020, </a:t>
            </a:r>
            <a:r>
              <a:rPr lang="en-US" sz="1200" dirty="0">
                <a:latin typeface="+mn-lt"/>
                <a:cs typeface="Times New Roman"/>
              </a:rPr>
              <a:t>suicide</a:t>
            </a:r>
            <a:r>
              <a:rPr lang="en-US" sz="1200" spc="-14" dirty="0">
                <a:latin typeface="+mn-lt"/>
                <a:cs typeface="Times New Roman"/>
              </a:rPr>
              <a:t> </a:t>
            </a:r>
            <a:r>
              <a:rPr lang="en-US" sz="1200" dirty="0">
                <a:latin typeface="+mn-lt"/>
                <a:cs typeface="Times New Roman"/>
              </a:rPr>
              <a:t>was</a:t>
            </a:r>
            <a:r>
              <a:rPr lang="en-US" sz="1200" spc="-10"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12</a:t>
            </a:r>
            <a:r>
              <a:rPr lang="en-US" sz="1200" baseline="29914" dirty="0">
                <a:latin typeface="+mn-lt"/>
                <a:cs typeface="Times New Roman"/>
              </a:rPr>
              <a:t>th</a:t>
            </a:r>
            <a:r>
              <a:rPr lang="en-US" sz="1200" spc="71" baseline="29914" dirty="0">
                <a:latin typeface="+mn-lt"/>
                <a:cs typeface="Times New Roman"/>
              </a:rPr>
              <a:t> </a:t>
            </a:r>
            <a:r>
              <a:rPr lang="en-US" sz="1200" dirty="0">
                <a:latin typeface="+mn-lt"/>
                <a:cs typeface="Times New Roman"/>
              </a:rPr>
              <a:t>leading</a:t>
            </a:r>
            <a:r>
              <a:rPr lang="en-US" sz="1200" spc="-10" dirty="0">
                <a:latin typeface="+mn-lt"/>
                <a:cs typeface="Times New Roman"/>
              </a:rPr>
              <a:t> </a:t>
            </a:r>
            <a:r>
              <a:rPr lang="en-US" sz="1200" dirty="0">
                <a:latin typeface="+mn-lt"/>
                <a:cs typeface="Times New Roman"/>
              </a:rPr>
              <a:t>cause</a:t>
            </a:r>
            <a:r>
              <a:rPr lang="en-US" sz="1200" spc="-14"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death</a:t>
            </a:r>
            <a:r>
              <a:rPr lang="en-US" sz="1200" spc="-7"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homicide</a:t>
            </a:r>
            <a:r>
              <a:rPr lang="en-US" sz="1200" spc="-10" dirty="0">
                <a:latin typeface="+mn-lt"/>
                <a:cs typeface="Times New Roman"/>
              </a:rPr>
              <a:t> </a:t>
            </a:r>
            <a:r>
              <a:rPr lang="en-US" sz="1200" dirty="0">
                <a:latin typeface="+mn-lt"/>
                <a:cs typeface="Times New Roman"/>
              </a:rPr>
              <a:t>was</a:t>
            </a:r>
            <a:r>
              <a:rPr lang="en-US" sz="1200" spc="-10"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16</a:t>
            </a:r>
            <a:r>
              <a:rPr lang="en-US" sz="1200" baseline="29914" dirty="0">
                <a:latin typeface="+mn-lt"/>
                <a:cs typeface="Times New Roman"/>
              </a:rPr>
              <a:t>th</a:t>
            </a:r>
            <a:r>
              <a:rPr lang="en-US" sz="1200" spc="71" baseline="29914" dirty="0">
                <a:latin typeface="+mn-lt"/>
                <a:cs typeface="Times New Roman"/>
              </a:rPr>
              <a:t> </a:t>
            </a:r>
            <a:r>
              <a:rPr lang="en-US" sz="1200" dirty="0">
                <a:latin typeface="+mn-lt"/>
                <a:cs typeface="Times New Roman"/>
              </a:rPr>
              <a:t>leading</a:t>
            </a:r>
            <a:r>
              <a:rPr lang="en-US" sz="1200" spc="-10" dirty="0">
                <a:latin typeface="+mn-lt"/>
                <a:cs typeface="Times New Roman"/>
              </a:rPr>
              <a:t> </a:t>
            </a:r>
            <a:r>
              <a:rPr lang="en-US" sz="1200" dirty="0">
                <a:latin typeface="+mn-lt"/>
                <a:cs typeface="Times New Roman"/>
              </a:rPr>
              <a:t>cause</a:t>
            </a:r>
            <a:r>
              <a:rPr lang="en-US" sz="1200" spc="-14" dirty="0">
                <a:latin typeface="+mn-lt"/>
                <a:cs typeface="Times New Roman"/>
              </a:rPr>
              <a:t> </a:t>
            </a:r>
            <a:r>
              <a:rPr lang="en-US" sz="1200" dirty="0">
                <a:latin typeface="+mn-lt"/>
                <a:cs typeface="Times New Roman"/>
              </a:rPr>
              <a:t>of</a:t>
            </a:r>
            <a:r>
              <a:rPr lang="en-US" sz="1200" spc="-14" dirty="0">
                <a:latin typeface="+mn-lt"/>
                <a:cs typeface="Times New Roman"/>
              </a:rPr>
              <a:t> </a:t>
            </a:r>
            <a:r>
              <a:rPr lang="en-US" sz="1200" spc="-7" dirty="0">
                <a:latin typeface="+mn-lt"/>
                <a:cs typeface="Times New Roman"/>
              </a:rPr>
              <a:t>death.</a:t>
            </a:r>
            <a:endParaRPr lang="en-US" sz="1200" baseline="31250" dirty="0">
              <a:latin typeface="+mn-lt"/>
              <a:cs typeface="Times New Roman"/>
            </a:endParaRPr>
          </a:p>
          <a:p>
            <a:pPr marL="182880" marR="277516" indent="-182880">
              <a:buSzPct val="116666"/>
              <a:tabLst>
                <a:tab pos="198721" algn="l"/>
                <a:tab pos="199154" algn="l"/>
              </a:tabLst>
            </a:pPr>
            <a:r>
              <a:rPr lang="en-US" sz="1200" dirty="0">
                <a:latin typeface="+mn-lt"/>
                <a:cs typeface="Times New Roman"/>
              </a:rPr>
              <a:t>Death</a:t>
            </a:r>
            <a:r>
              <a:rPr lang="en-US" sz="1200" spc="-3" dirty="0">
                <a:latin typeface="+mn-lt"/>
                <a:cs typeface="Times New Roman"/>
              </a:rPr>
              <a:t> </a:t>
            </a:r>
            <a:r>
              <a:rPr lang="en-US" sz="1200" dirty="0">
                <a:latin typeface="+mn-lt"/>
                <a:cs typeface="Times New Roman"/>
              </a:rPr>
              <a:t>rates</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heart</a:t>
            </a:r>
            <a:r>
              <a:rPr lang="en-US" sz="1200" spc="-3" dirty="0">
                <a:latin typeface="+mn-lt"/>
                <a:cs typeface="Times New Roman"/>
              </a:rPr>
              <a:t> </a:t>
            </a:r>
            <a:r>
              <a:rPr lang="en-US" sz="1200" dirty="0">
                <a:latin typeface="+mn-lt"/>
                <a:cs typeface="Times New Roman"/>
              </a:rPr>
              <a:t>disease,</a:t>
            </a:r>
            <a:r>
              <a:rPr lang="en-US" sz="1200" spc="-3" dirty="0">
                <a:latin typeface="+mn-lt"/>
                <a:cs typeface="Times New Roman"/>
              </a:rPr>
              <a:t> </a:t>
            </a:r>
            <a:r>
              <a:rPr lang="en-US" sz="1200" dirty="0">
                <a:latin typeface="+mn-lt"/>
                <a:cs typeface="Times New Roman"/>
              </a:rPr>
              <a:t>which</a:t>
            </a:r>
            <a:r>
              <a:rPr lang="en-US" sz="1200" spc="-10" dirty="0">
                <a:latin typeface="+mn-lt"/>
                <a:cs typeface="Times New Roman"/>
              </a:rPr>
              <a:t> </a:t>
            </a:r>
            <a:r>
              <a:rPr lang="en-US" sz="1200" dirty="0">
                <a:latin typeface="+mn-lt"/>
                <a:cs typeface="Times New Roman"/>
              </a:rPr>
              <a:t>had</a:t>
            </a:r>
            <a:r>
              <a:rPr lang="en-US" sz="1200" spc="-3" dirty="0">
                <a:latin typeface="+mn-lt"/>
                <a:cs typeface="Times New Roman"/>
              </a:rPr>
              <a:t> </a:t>
            </a:r>
            <a:r>
              <a:rPr lang="en-US" sz="1200" dirty="0">
                <a:latin typeface="+mn-lt"/>
                <a:cs typeface="Times New Roman"/>
              </a:rPr>
              <a:t>been</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decline,</a:t>
            </a:r>
            <a:r>
              <a:rPr lang="en-US" sz="1200" spc="-3" dirty="0">
                <a:latin typeface="+mn-lt"/>
                <a:cs typeface="Times New Roman"/>
              </a:rPr>
              <a:t> </a:t>
            </a:r>
            <a:r>
              <a:rPr lang="en-US" sz="1200" dirty="0">
                <a:latin typeface="+mn-lt"/>
                <a:cs typeface="Times New Roman"/>
              </a:rPr>
              <a:t>rose</a:t>
            </a:r>
            <a:r>
              <a:rPr lang="en-US" sz="1200" spc="-7"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and </a:t>
            </a:r>
            <a:r>
              <a:rPr lang="en-US" sz="1200" spc="-7" dirty="0">
                <a:latin typeface="+mn-lt"/>
                <a:cs typeface="Times New Roman"/>
              </a:rPr>
              <a:t>2020. </a:t>
            </a:r>
            <a:r>
              <a:rPr lang="en-US" sz="1200" dirty="0">
                <a:latin typeface="+mn-lt"/>
                <a:cs typeface="Times New Roman"/>
              </a:rPr>
              <a:t>Death</a:t>
            </a:r>
            <a:r>
              <a:rPr lang="en-US" sz="1200" spc="-14" dirty="0">
                <a:latin typeface="+mn-lt"/>
                <a:cs typeface="Times New Roman"/>
              </a:rPr>
              <a:t> </a:t>
            </a:r>
            <a:r>
              <a:rPr lang="en-US" sz="1200" dirty="0">
                <a:latin typeface="+mn-lt"/>
                <a:cs typeface="Times New Roman"/>
              </a:rPr>
              <a:t>rates</a:t>
            </a:r>
            <a:r>
              <a:rPr lang="en-US" sz="1200" spc="-7" dirty="0">
                <a:latin typeface="+mn-lt"/>
                <a:cs typeface="Times New Roman"/>
              </a:rPr>
              <a:t> </a:t>
            </a: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unintentional</a:t>
            </a:r>
            <a:r>
              <a:rPr lang="en-US" sz="1200" spc="-7" dirty="0">
                <a:latin typeface="+mn-lt"/>
                <a:cs typeface="Times New Roman"/>
              </a:rPr>
              <a:t> </a:t>
            </a:r>
            <a:r>
              <a:rPr lang="en-US" sz="1200" dirty="0">
                <a:latin typeface="+mn-lt"/>
                <a:cs typeface="Times New Roman"/>
              </a:rPr>
              <a:t>injury,</a:t>
            </a:r>
            <a:r>
              <a:rPr lang="en-US" sz="1200" spc="-7" dirty="0">
                <a:latin typeface="+mn-lt"/>
                <a:cs typeface="Times New Roman"/>
              </a:rPr>
              <a:t> </a:t>
            </a:r>
            <a:r>
              <a:rPr lang="en-US" sz="1200" dirty="0">
                <a:latin typeface="+mn-lt"/>
                <a:cs typeface="Times New Roman"/>
              </a:rPr>
              <a:t>Alzheimer’s</a:t>
            </a:r>
            <a:r>
              <a:rPr lang="en-US" sz="1200" spc="-7" dirty="0">
                <a:latin typeface="+mn-lt"/>
                <a:cs typeface="Times New Roman"/>
              </a:rPr>
              <a:t> </a:t>
            </a:r>
            <a:r>
              <a:rPr lang="en-US" sz="1200" dirty="0">
                <a:latin typeface="+mn-lt"/>
                <a:cs typeface="Times New Roman"/>
              </a:rPr>
              <a:t>disease,</a:t>
            </a:r>
            <a:r>
              <a:rPr lang="en-US" sz="1200" spc="-7"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diabetes</a:t>
            </a:r>
            <a:r>
              <a:rPr lang="en-US" sz="1200" spc="-7" dirty="0">
                <a:latin typeface="+mn-lt"/>
                <a:cs typeface="Times New Roman"/>
              </a:rPr>
              <a:t> </a:t>
            </a:r>
            <a:r>
              <a:rPr lang="en-US" sz="1200" dirty="0">
                <a:latin typeface="+mn-lt"/>
                <a:cs typeface="Times New Roman"/>
              </a:rPr>
              <a:t>also</a:t>
            </a:r>
            <a:r>
              <a:rPr lang="en-US" sz="1200" spc="-7" dirty="0">
                <a:latin typeface="+mn-lt"/>
                <a:cs typeface="Times New Roman"/>
              </a:rPr>
              <a:t> increased.</a:t>
            </a:r>
          </a:p>
        </p:txBody>
      </p:sp>
      <p:sp>
        <p:nvSpPr>
          <p:cNvPr id="4" name="Slide Number Placeholder 3"/>
          <p:cNvSpPr>
            <a:spLocks noGrp="1"/>
          </p:cNvSpPr>
          <p:nvPr>
            <p:ph type="sldNum" sz="quarter" idx="5"/>
          </p:nvPr>
        </p:nvSpPr>
        <p:spPr/>
        <p:txBody>
          <a:bodyPr/>
          <a:lstStyle/>
          <a:p>
            <a:fld id="{B17BA40C-25F7-4A81-B7B0-365A5351FE20}" type="slidenum">
              <a:rPr lang="en-US" smtClean="0"/>
              <a:t>31</a:t>
            </a:fld>
            <a:endParaRPr lang="en-US"/>
          </a:p>
        </p:txBody>
      </p:sp>
    </p:spTree>
    <p:extLst>
      <p:ext uri="{BB962C8B-B14F-4D97-AF65-F5344CB8AC3E}">
        <p14:creationId xmlns:p14="http://schemas.microsoft.com/office/powerpoint/2010/main" val="3151783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109" marR="3464" lvl="0" indent="-171450" algn="l" defTabSz="914400" rtl="0" eaLnBrk="1" fontAlgn="auto" latinLnBrk="0" hangingPunct="1">
              <a:buClrTx/>
              <a:buSzPct val="116666"/>
              <a:tabLst>
                <a:tab pos="164518" algn="l"/>
                <a:tab pos="164951" algn="l"/>
              </a:tabLst>
              <a:defRPr/>
            </a:pPr>
            <a:r>
              <a:rPr lang="en-US" sz="1200" b="1" dirty="0">
                <a:latin typeface="+mn-lt"/>
                <a:cs typeface="Times New Roman"/>
              </a:rPr>
              <a:t>Opioid</a:t>
            </a:r>
            <a:r>
              <a:rPr lang="en-US" sz="1200" b="1" spc="-17" dirty="0">
                <a:latin typeface="+mn-lt"/>
                <a:cs typeface="Times New Roman"/>
              </a:rPr>
              <a:t> </a:t>
            </a:r>
            <a:r>
              <a:rPr lang="en-US" sz="1200" b="1" dirty="0">
                <a:latin typeface="+mn-lt"/>
                <a:cs typeface="Times New Roman"/>
              </a:rPr>
              <a:t>use</a:t>
            </a:r>
            <a:r>
              <a:rPr lang="en-US" sz="1200" b="1" spc="-10" dirty="0">
                <a:latin typeface="+mn-lt"/>
                <a:cs typeface="Times New Roman"/>
              </a:rPr>
              <a:t> </a:t>
            </a:r>
            <a:r>
              <a:rPr lang="en-US" sz="1200" b="1" dirty="0">
                <a:latin typeface="+mn-lt"/>
                <a:cs typeface="Times New Roman"/>
              </a:rPr>
              <a:t>and</a:t>
            </a:r>
            <a:r>
              <a:rPr lang="en-US" sz="1200" b="1" spc="-10" dirty="0">
                <a:latin typeface="+mn-lt"/>
                <a:cs typeface="Times New Roman"/>
              </a:rPr>
              <a:t> </a:t>
            </a:r>
            <a:r>
              <a:rPr lang="en-US" sz="1200" b="1" dirty="0">
                <a:latin typeface="+mn-lt"/>
                <a:cs typeface="Times New Roman"/>
              </a:rPr>
              <a:t>violence</a:t>
            </a:r>
            <a:r>
              <a:rPr lang="en-US" sz="1200" b="1" spc="-7" dirty="0">
                <a:latin typeface="+mn-lt"/>
                <a:cs typeface="Times New Roman"/>
              </a:rPr>
              <a:t> </a:t>
            </a:r>
            <a:r>
              <a:rPr lang="en-US" sz="1200" b="1" dirty="0">
                <a:latin typeface="+mn-lt"/>
                <a:cs typeface="Times New Roman"/>
              </a:rPr>
              <a:t>have</a:t>
            </a:r>
            <a:r>
              <a:rPr lang="en-US" sz="1200" b="1" spc="-7" dirty="0">
                <a:latin typeface="+mn-lt"/>
                <a:cs typeface="Times New Roman"/>
              </a:rPr>
              <a:t> </a:t>
            </a:r>
            <a:r>
              <a:rPr lang="en-US" sz="1200" b="1" dirty="0">
                <a:latin typeface="+mn-lt"/>
                <a:cs typeface="Times New Roman"/>
              </a:rPr>
              <a:t>been</a:t>
            </a:r>
            <a:r>
              <a:rPr lang="en-US" sz="1200" b="1" spc="-7" dirty="0">
                <a:latin typeface="+mn-lt"/>
                <a:cs typeface="Times New Roman"/>
              </a:rPr>
              <a:t> </a:t>
            </a:r>
            <a:r>
              <a:rPr lang="en-US" sz="1200" b="1" dirty="0">
                <a:latin typeface="+mn-lt"/>
                <a:cs typeface="Times New Roman"/>
              </a:rPr>
              <a:t>powerful</a:t>
            </a:r>
            <a:r>
              <a:rPr lang="en-US" sz="1200" b="1" spc="-7" dirty="0">
                <a:latin typeface="+mn-lt"/>
                <a:cs typeface="Times New Roman"/>
              </a:rPr>
              <a:t> </a:t>
            </a:r>
            <a:r>
              <a:rPr lang="en-US" sz="1200" b="1" dirty="0">
                <a:latin typeface="+mn-lt"/>
                <a:cs typeface="Times New Roman"/>
              </a:rPr>
              <a:t>contributors</a:t>
            </a:r>
            <a:r>
              <a:rPr lang="en-US" sz="1200" b="1" spc="-10" dirty="0">
                <a:latin typeface="+mn-lt"/>
                <a:cs typeface="Times New Roman"/>
              </a:rPr>
              <a:t> </a:t>
            </a:r>
            <a:r>
              <a:rPr lang="en-US" sz="1200" b="1" dirty="0">
                <a:latin typeface="+mn-lt"/>
                <a:cs typeface="Times New Roman"/>
              </a:rPr>
              <a:t>to</a:t>
            </a:r>
            <a:r>
              <a:rPr lang="en-US" sz="1200" b="1" spc="-10" dirty="0">
                <a:latin typeface="+mn-lt"/>
                <a:cs typeface="Times New Roman"/>
              </a:rPr>
              <a:t> </a:t>
            </a:r>
            <a:r>
              <a:rPr lang="en-US" sz="1200" b="1" dirty="0">
                <a:latin typeface="+mn-lt"/>
                <a:cs typeface="Times New Roman"/>
              </a:rPr>
              <a:t>premature</a:t>
            </a:r>
            <a:r>
              <a:rPr lang="en-US" sz="1200" b="1" spc="-7" dirty="0">
                <a:latin typeface="+mn-lt"/>
                <a:cs typeface="Times New Roman"/>
              </a:rPr>
              <a:t> </a:t>
            </a:r>
            <a:r>
              <a:rPr lang="en-US" sz="1200" b="1" dirty="0">
                <a:latin typeface="+mn-lt"/>
                <a:cs typeface="Times New Roman"/>
              </a:rPr>
              <a:t>deaths.</a:t>
            </a:r>
            <a:r>
              <a:rPr lang="en-US" sz="1200" b="1" spc="-10"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spc="-17" dirty="0">
                <a:latin typeface="+mn-lt"/>
                <a:cs typeface="Times New Roman"/>
              </a:rPr>
              <a:t>of </a:t>
            </a:r>
            <a:r>
              <a:rPr lang="en-US" sz="1200" dirty="0">
                <a:latin typeface="+mn-lt"/>
                <a:cs typeface="Times New Roman"/>
              </a:rPr>
              <a:t>potential</a:t>
            </a:r>
            <a:r>
              <a:rPr lang="en-US" sz="1200" spc="-17" dirty="0">
                <a:latin typeface="+mn-lt"/>
                <a:cs typeface="Times New Roman"/>
              </a:rPr>
              <a:t> </a:t>
            </a:r>
            <a:r>
              <a:rPr lang="en-US" sz="1200" dirty="0">
                <a:latin typeface="+mn-lt"/>
                <a:cs typeface="Times New Roman"/>
              </a:rPr>
              <a:t>life</a:t>
            </a:r>
            <a:r>
              <a:rPr lang="en-US" sz="1200" spc="-7" dirty="0">
                <a:latin typeface="+mn-lt"/>
                <a:cs typeface="Times New Roman"/>
              </a:rPr>
              <a:t> </a:t>
            </a:r>
            <a:r>
              <a:rPr lang="en-US" sz="1200" dirty="0">
                <a:latin typeface="+mn-lt"/>
                <a:cs typeface="Times New Roman"/>
              </a:rPr>
              <a:t>lost</a:t>
            </a:r>
            <a:r>
              <a:rPr lang="en-US" sz="1200" spc="-3" dirty="0">
                <a:latin typeface="+mn-lt"/>
                <a:cs typeface="Times New Roman"/>
              </a:rPr>
              <a:t> </a:t>
            </a:r>
            <a:r>
              <a:rPr lang="en-US" sz="1200" dirty="0">
                <a:latin typeface="+mn-lt"/>
                <a:cs typeface="Times New Roman"/>
              </a:rPr>
              <a:t>(YPLL)</a:t>
            </a:r>
            <a:r>
              <a:rPr lang="en-US" sz="1200" spc="-7" dirty="0">
                <a:latin typeface="+mn-lt"/>
                <a:cs typeface="Times New Roman"/>
              </a:rPr>
              <a:t> </a:t>
            </a:r>
            <a:r>
              <a:rPr lang="en-US" sz="1200" dirty="0">
                <a:latin typeface="+mn-lt"/>
                <a:cs typeface="Times New Roman"/>
              </a:rPr>
              <a:t>is</a:t>
            </a:r>
            <a:r>
              <a:rPr lang="en-US" sz="1200" spc="-3" dirty="0">
                <a:latin typeface="+mn-lt"/>
                <a:cs typeface="Times New Roman"/>
              </a:rPr>
              <a:t>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measure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premature</a:t>
            </a:r>
            <a:r>
              <a:rPr lang="en-US" sz="1200" spc="-3" dirty="0">
                <a:latin typeface="+mn-lt"/>
                <a:cs typeface="Times New Roman"/>
              </a:rPr>
              <a:t> </a:t>
            </a:r>
            <a:r>
              <a:rPr lang="en-US" sz="1200" dirty="0">
                <a:latin typeface="+mn-lt"/>
                <a:cs typeface="Times New Roman"/>
              </a:rPr>
              <a:t>death.</a:t>
            </a:r>
            <a:r>
              <a:rPr lang="en-US" sz="1200" spc="-7" dirty="0">
                <a:latin typeface="+mn-lt"/>
                <a:cs typeface="Times New Roman"/>
              </a:rPr>
              <a:t> </a:t>
            </a:r>
            <a:r>
              <a:rPr lang="en-US" sz="1200" dirty="0">
                <a:latin typeface="+mn-lt"/>
                <a:cs typeface="Times New Roman"/>
              </a:rPr>
              <a:t>It</a:t>
            </a:r>
            <a:r>
              <a:rPr lang="en-US" sz="1200" spc="-10" dirty="0">
                <a:latin typeface="+mn-lt"/>
                <a:cs typeface="Times New Roman"/>
              </a:rPr>
              <a:t> </a:t>
            </a:r>
            <a:r>
              <a:rPr lang="en-US" sz="1200" dirty="0">
                <a:latin typeface="+mn-lt"/>
                <a:cs typeface="Times New Roman"/>
              </a:rPr>
              <a:t>adjusts</a:t>
            </a:r>
            <a:r>
              <a:rPr lang="en-US" sz="1200" spc="-7" dirty="0">
                <a:latin typeface="+mn-lt"/>
                <a:cs typeface="Times New Roman"/>
              </a:rPr>
              <a:t> </a:t>
            </a:r>
            <a:r>
              <a:rPr lang="en-US" sz="1200" dirty="0">
                <a:latin typeface="+mn-lt"/>
                <a:cs typeface="Times New Roman"/>
              </a:rPr>
              <a:t>mortality</a:t>
            </a:r>
            <a:r>
              <a:rPr lang="en-US" sz="1200" spc="-3" dirty="0">
                <a:latin typeface="+mn-lt"/>
                <a:cs typeface="Times New Roman"/>
              </a:rPr>
              <a:t> </a:t>
            </a:r>
            <a:r>
              <a:rPr lang="en-US" sz="1200" dirty="0">
                <a:latin typeface="+mn-lt"/>
                <a:cs typeface="Times New Roman"/>
              </a:rPr>
              <a:t>statistics</a:t>
            </a:r>
            <a:r>
              <a:rPr lang="en-US" sz="1200" spc="-10"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age</a:t>
            </a:r>
            <a:r>
              <a:rPr lang="en-US" sz="1200" spc="-7" dirty="0">
                <a:latin typeface="+mn-lt"/>
                <a:cs typeface="Times New Roman"/>
              </a:rPr>
              <a:t> </a:t>
            </a:r>
            <a:r>
              <a:rPr lang="en-US" sz="1200" spc="-17" dirty="0">
                <a:latin typeface="+mn-lt"/>
                <a:cs typeface="Times New Roman"/>
              </a:rPr>
              <a:t>at </a:t>
            </a:r>
            <a:r>
              <a:rPr lang="en-US" sz="1200" dirty="0">
                <a:latin typeface="+mn-lt"/>
                <a:cs typeface="Times New Roman"/>
              </a:rPr>
              <a:t>death,</a:t>
            </a:r>
            <a:r>
              <a:rPr lang="en-US" sz="1200" spc="-10" dirty="0">
                <a:latin typeface="+mn-lt"/>
                <a:cs typeface="Times New Roman"/>
              </a:rPr>
              <a:t> </a:t>
            </a:r>
            <a:r>
              <a:rPr lang="en-US" sz="1200" dirty="0">
                <a:latin typeface="+mn-lt"/>
                <a:cs typeface="Times New Roman"/>
              </a:rPr>
              <a:t>estimating</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average time</a:t>
            </a:r>
            <a:r>
              <a:rPr lang="en-US" sz="1200" spc="-7"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a person</a:t>
            </a:r>
            <a:r>
              <a:rPr lang="en-US" sz="1200" spc="-10" dirty="0">
                <a:latin typeface="+mn-lt"/>
                <a:cs typeface="Times New Roman"/>
              </a:rPr>
              <a:t> </a:t>
            </a:r>
            <a:r>
              <a:rPr lang="en-US" sz="1200" dirty="0">
                <a:latin typeface="+mn-lt"/>
                <a:cs typeface="Times New Roman"/>
              </a:rPr>
              <a:t>would</a:t>
            </a:r>
            <a:r>
              <a:rPr lang="en-US" sz="1200" spc="-3" dirty="0">
                <a:latin typeface="+mn-lt"/>
                <a:cs typeface="Times New Roman"/>
              </a:rPr>
              <a:t> </a:t>
            </a:r>
            <a:r>
              <a:rPr lang="en-US" sz="1200" dirty="0">
                <a:latin typeface="+mn-lt"/>
                <a:cs typeface="Times New Roman"/>
              </a:rPr>
              <a:t>have lived</a:t>
            </a:r>
            <a:r>
              <a:rPr lang="en-US" sz="1200" spc="-3" dirty="0">
                <a:latin typeface="+mn-lt"/>
                <a:cs typeface="Times New Roman"/>
              </a:rPr>
              <a:t> </a:t>
            </a:r>
            <a:r>
              <a:rPr lang="en-US" sz="1200" dirty="0">
                <a:latin typeface="+mn-lt"/>
                <a:cs typeface="Times New Roman"/>
              </a:rPr>
              <a:t>had</a:t>
            </a:r>
            <a:r>
              <a:rPr lang="en-US" sz="1200" spc="-10" dirty="0">
                <a:latin typeface="+mn-lt"/>
                <a:cs typeface="Times New Roman"/>
              </a:rPr>
              <a:t> </a:t>
            </a:r>
            <a:r>
              <a:rPr lang="en-US" sz="1200" dirty="0">
                <a:latin typeface="+mn-lt"/>
                <a:cs typeface="Times New Roman"/>
              </a:rPr>
              <a:t>she or</a:t>
            </a:r>
            <a:r>
              <a:rPr lang="en-US" sz="1200" spc="-3" dirty="0">
                <a:latin typeface="+mn-lt"/>
                <a:cs typeface="Times New Roman"/>
              </a:rPr>
              <a:t> </a:t>
            </a:r>
            <a:r>
              <a:rPr lang="en-US" sz="1200" dirty="0">
                <a:latin typeface="+mn-lt"/>
                <a:cs typeface="Times New Roman"/>
              </a:rPr>
              <a:t>he</a:t>
            </a:r>
            <a:r>
              <a:rPr lang="en-US" sz="1200" spc="-3" dirty="0">
                <a:latin typeface="+mn-lt"/>
                <a:cs typeface="Times New Roman"/>
              </a:rPr>
              <a:t> </a:t>
            </a:r>
            <a:r>
              <a:rPr lang="en-US" sz="1200" dirty="0">
                <a:latin typeface="+mn-lt"/>
                <a:cs typeface="Times New Roman"/>
              </a:rPr>
              <a:t>not </a:t>
            </a:r>
            <a:r>
              <a:rPr lang="en-US" sz="1200" spc="-14" dirty="0">
                <a:latin typeface="+mn-lt"/>
                <a:cs typeface="Times New Roman"/>
              </a:rPr>
              <a:t>died </a:t>
            </a:r>
            <a:r>
              <a:rPr lang="en-US" sz="1200" dirty="0">
                <a:latin typeface="+mn-lt"/>
                <a:cs typeface="Times New Roman"/>
              </a:rPr>
              <a:t>prematurely.</a:t>
            </a:r>
            <a:r>
              <a:rPr lang="en-US" sz="1200" spc="-14" dirty="0">
                <a:latin typeface="+mn-lt"/>
                <a:cs typeface="Times New Roman"/>
              </a:rPr>
              <a:t> </a:t>
            </a:r>
            <a:r>
              <a:rPr lang="en-US" sz="1200" dirty="0">
                <a:latin typeface="+mn-lt"/>
                <a:cs typeface="Times New Roman"/>
              </a:rPr>
              <a:t>Thus,</a:t>
            </a:r>
            <a:r>
              <a:rPr lang="en-US" sz="1200" spc="-3" dirty="0">
                <a:latin typeface="+mn-lt"/>
                <a:cs typeface="Times New Roman"/>
              </a:rPr>
              <a:t> </a:t>
            </a:r>
            <a:r>
              <a:rPr lang="en-US" sz="1200" dirty="0">
                <a:latin typeface="+mn-lt"/>
                <a:cs typeface="Times New Roman"/>
              </a:rPr>
              <a:t>YPLL</a:t>
            </a:r>
            <a:r>
              <a:rPr lang="en-US" sz="1200" spc="-7" dirty="0">
                <a:latin typeface="+mn-lt"/>
                <a:cs typeface="Times New Roman"/>
              </a:rPr>
              <a:t> </a:t>
            </a:r>
            <a:r>
              <a:rPr lang="en-US" sz="1200" dirty="0">
                <a:latin typeface="+mn-lt"/>
                <a:cs typeface="Times New Roman"/>
              </a:rPr>
              <a:t>highlights</a:t>
            </a:r>
            <a:r>
              <a:rPr lang="en-US" sz="1200" spc="-10" dirty="0">
                <a:latin typeface="+mn-lt"/>
                <a:cs typeface="Times New Roman"/>
              </a:rPr>
              <a:t> </a:t>
            </a:r>
            <a:r>
              <a:rPr lang="en-US" sz="1200" dirty="0">
                <a:latin typeface="+mn-lt"/>
                <a:cs typeface="Times New Roman"/>
              </a:rPr>
              <a:t>conditions</a:t>
            </a:r>
            <a:r>
              <a:rPr lang="en-US" sz="1200" spc="-3"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affect</a:t>
            </a:r>
            <a:r>
              <a:rPr lang="en-US" sz="1200" spc="-3" dirty="0">
                <a:latin typeface="+mn-lt"/>
                <a:cs typeface="Times New Roman"/>
              </a:rPr>
              <a:t> </a:t>
            </a:r>
            <a:r>
              <a:rPr lang="en-US" sz="1200" dirty="0">
                <a:latin typeface="+mn-lt"/>
                <a:cs typeface="Times New Roman"/>
              </a:rPr>
              <a:t>younger</a:t>
            </a:r>
            <a:r>
              <a:rPr lang="en-US" sz="1200" spc="-7" dirty="0">
                <a:latin typeface="+mn-lt"/>
                <a:cs typeface="Times New Roman"/>
              </a:rPr>
              <a:t> </a:t>
            </a:r>
            <a:r>
              <a:rPr lang="en-US" sz="1200" dirty="0">
                <a:latin typeface="+mn-lt"/>
                <a:cs typeface="Times New Roman"/>
              </a:rPr>
              <a:t>populations</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accounts</a:t>
            </a:r>
            <a:r>
              <a:rPr lang="en-US" sz="1200" spc="-3" dirty="0">
                <a:latin typeface="+mn-lt"/>
                <a:cs typeface="Times New Roman"/>
              </a:rPr>
              <a:t> </a:t>
            </a:r>
            <a:r>
              <a:rPr lang="en-US" sz="1200" spc="-17" dirty="0">
                <a:latin typeface="+mn-lt"/>
                <a:cs typeface="Times New Roman"/>
              </a:rPr>
              <a:t>for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social</a:t>
            </a:r>
            <a:r>
              <a:rPr lang="en-US" sz="1200" spc="-3"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economic</a:t>
            </a:r>
            <a:r>
              <a:rPr lang="en-US" sz="1200" spc="-7" dirty="0">
                <a:latin typeface="+mn-lt"/>
                <a:cs typeface="Times New Roman"/>
              </a:rPr>
              <a:t> </a:t>
            </a:r>
            <a:r>
              <a:rPr lang="en-US" sz="1200" dirty="0">
                <a:latin typeface="+mn-lt"/>
                <a:cs typeface="Times New Roman"/>
              </a:rPr>
              <a:t>costs</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premature</a:t>
            </a:r>
            <a:r>
              <a:rPr lang="en-US" sz="1200" spc="-3" dirty="0">
                <a:latin typeface="+mn-lt"/>
                <a:cs typeface="Times New Roman"/>
              </a:rPr>
              <a:t> </a:t>
            </a:r>
            <a:r>
              <a:rPr lang="en-US" sz="1200" spc="-7" dirty="0">
                <a:latin typeface="+mn-lt"/>
                <a:cs typeface="Times New Roman"/>
              </a:rPr>
              <a:t>death.</a:t>
            </a:r>
            <a:endParaRPr lang="en-US" sz="1200" dirty="0">
              <a:latin typeface="+mn-lt"/>
              <a:cs typeface="Times New Roman"/>
            </a:endParaRPr>
          </a:p>
          <a:p>
            <a:pPr marL="180109" marR="3464" indent="-171450">
              <a:buSzPct val="116666"/>
              <a:tabLst>
                <a:tab pos="164518" algn="l"/>
                <a:tab pos="164951" algn="l"/>
              </a:tabLst>
            </a:pPr>
            <a:r>
              <a:rPr lang="en-US" sz="1200" dirty="0">
                <a:latin typeface="+mn-lt"/>
                <a:cs typeface="Times New Roman"/>
              </a:rPr>
              <a:t>Unintentional</a:t>
            </a:r>
            <a:r>
              <a:rPr lang="en-US" sz="1200" spc="-7" dirty="0">
                <a:latin typeface="+mn-lt"/>
                <a:cs typeface="Times New Roman"/>
              </a:rPr>
              <a:t> </a:t>
            </a:r>
            <a:r>
              <a:rPr lang="en-US" sz="1200" dirty="0">
                <a:latin typeface="+mn-lt"/>
                <a:cs typeface="Times New Roman"/>
              </a:rPr>
              <a:t>injury</a:t>
            </a:r>
            <a:r>
              <a:rPr lang="en-US" sz="1200" spc="-3" dirty="0">
                <a:latin typeface="+mn-lt"/>
                <a:cs typeface="Times New Roman"/>
              </a:rPr>
              <a:t>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plurality</a:t>
            </a:r>
            <a:r>
              <a:rPr lang="en-US" sz="1200" spc="-10" dirty="0">
                <a:latin typeface="+mn-lt"/>
                <a:cs typeface="Times New Roman"/>
              </a:rPr>
              <a:t> </a:t>
            </a:r>
            <a:r>
              <a:rPr lang="en-US" sz="1200" dirty="0">
                <a:latin typeface="+mn-lt"/>
                <a:cs typeface="Times New Roman"/>
              </a:rPr>
              <a:t>is</a:t>
            </a:r>
            <a:r>
              <a:rPr lang="en-US" sz="1200" spc="-3" dirty="0">
                <a:latin typeface="+mn-lt"/>
                <a:cs typeface="Times New Roman"/>
              </a:rPr>
              <a:t> </a:t>
            </a:r>
            <a:r>
              <a:rPr lang="en-US" sz="1200" dirty="0">
                <a:latin typeface="+mn-lt"/>
                <a:cs typeface="Times New Roman"/>
              </a:rPr>
              <a:t>due</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opioid</a:t>
            </a:r>
            <a:r>
              <a:rPr lang="en-US" sz="1200" spc="-14" dirty="0">
                <a:latin typeface="+mn-lt"/>
                <a:cs typeface="Times New Roman"/>
              </a:rPr>
              <a:t> </a:t>
            </a:r>
            <a:r>
              <a:rPr lang="en-US" sz="1200" dirty="0">
                <a:latin typeface="+mn-lt"/>
                <a:cs typeface="Times New Roman"/>
              </a:rPr>
              <a:t>overdose)</a:t>
            </a:r>
            <a:r>
              <a:rPr lang="en-US" sz="1200" spc="-7" dirty="0">
                <a:latin typeface="+mn-lt"/>
                <a:cs typeface="Times New Roman"/>
              </a:rPr>
              <a:t> </a:t>
            </a:r>
            <a:r>
              <a:rPr lang="en-US" sz="1200" dirty="0">
                <a:latin typeface="+mn-lt"/>
                <a:cs typeface="Times New Roman"/>
              </a:rPr>
              <a:t>is</a:t>
            </a:r>
            <a:r>
              <a:rPr lang="en-US" sz="1200" spc="-7" dirty="0">
                <a:latin typeface="+mn-lt"/>
                <a:cs typeface="Times New Roman"/>
              </a:rPr>
              <a:t> </a:t>
            </a: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far</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leading</a:t>
            </a:r>
            <a:r>
              <a:rPr lang="en-US" sz="1200" spc="-3" dirty="0">
                <a:latin typeface="+mn-lt"/>
                <a:cs typeface="Times New Roman"/>
              </a:rPr>
              <a:t> </a:t>
            </a:r>
            <a:r>
              <a:rPr lang="en-US" sz="1200" dirty="0">
                <a:latin typeface="+mn-lt"/>
                <a:cs typeface="Times New Roman"/>
              </a:rPr>
              <a:t>contributor</a:t>
            </a:r>
            <a:r>
              <a:rPr lang="en-US" sz="1200" spc="-3" dirty="0">
                <a:latin typeface="+mn-lt"/>
                <a:cs typeface="Times New Roman"/>
              </a:rPr>
              <a:t> </a:t>
            </a:r>
            <a:r>
              <a:rPr lang="en-US" sz="1200" spc="-17" dirty="0">
                <a:latin typeface="+mn-lt"/>
                <a:cs typeface="Times New Roman"/>
              </a:rPr>
              <a:t>to </a:t>
            </a:r>
            <a:r>
              <a:rPr lang="en-US" sz="1200" dirty="0">
                <a:latin typeface="+mn-lt"/>
                <a:cs typeface="Times New Roman"/>
              </a:rPr>
              <a:t>YPLL,</a:t>
            </a:r>
            <a:r>
              <a:rPr lang="en-US" sz="1200" spc="-14" dirty="0">
                <a:latin typeface="+mn-lt"/>
                <a:cs typeface="Times New Roman"/>
              </a:rPr>
              <a:t> </a:t>
            </a:r>
            <a:r>
              <a:rPr lang="en-US" sz="1200" dirty="0">
                <a:latin typeface="+mn-lt"/>
                <a:cs typeface="Times New Roman"/>
              </a:rPr>
              <a:t>due</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its</a:t>
            </a:r>
            <a:r>
              <a:rPr lang="en-US" sz="1200" spc="-7" dirty="0">
                <a:latin typeface="+mn-lt"/>
                <a:cs typeface="Times New Roman"/>
              </a:rPr>
              <a:t> </a:t>
            </a:r>
            <a:r>
              <a:rPr lang="en-US" sz="1200" dirty="0">
                <a:latin typeface="+mn-lt"/>
                <a:cs typeface="Times New Roman"/>
              </a:rPr>
              <a:t>prevalence</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effects</a:t>
            </a:r>
            <a:r>
              <a:rPr lang="en-US" sz="1200" spc="-7" dirty="0">
                <a:latin typeface="+mn-lt"/>
                <a:cs typeface="Times New Roman"/>
              </a:rPr>
              <a:t> </a:t>
            </a:r>
            <a:r>
              <a:rPr lang="en-US" sz="1200" dirty="0">
                <a:latin typeface="+mn-lt"/>
                <a:cs typeface="Times New Roman"/>
              </a:rPr>
              <a:t>on</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across</a:t>
            </a:r>
            <a:r>
              <a:rPr lang="en-US" sz="1200" spc="-10"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age</a:t>
            </a:r>
            <a:r>
              <a:rPr lang="en-US" sz="1200" spc="-3" dirty="0">
                <a:latin typeface="+mn-lt"/>
                <a:cs typeface="Times New Roman"/>
              </a:rPr>
              <a:t> </a:t>
            </a:r>
            <a:r>
              <a:rPr lang="en-US" sz="1200" dirty="0">
                <a:latin typeface="+mn-lt"/>
                <a:cs typeface="Times New Roman"/>
              </a:rPr>
              <a:t>spectrum</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7" dirty="0">
                <a:latin typeface="+mn-lt"/>
                <a:cs typeface="Times New Roman"/>
              </a:rPr>
              <a:t>8).</a:t>
            </a:r>
            <a:endParaRPr lang="en-US" sz="1200" dirty="0">
              <a:latin typeface="+mn-lt"/>
              <a:cs typeface="Times New Roman"/>
            </a:endParaRPr>
          </a:p>
          <a:p>
            <a:pPr marL="180109" marR="26842" indent="-171450">
              <a:buSzPct val="116666"/>
              <a:tabLst>
                <a:tab pos="164518" algn="l"/>
                <a:tab pos="164951" algn="l"/>
              </a:tabLst>
            </a:pPr>
            <a:r>
              <a:rPr lang="en-US" sz="1200" dirty="0">
                <a:latin typeface="+mn-lt"/>
                <a:cs typeface="Times New Roman"/>
              </a:rPr>
              <a:t>After</a:t>
            </a:r>
            <a:r>
              <a:rPr lang="en-US" sz="1200" spc="-10" dirty="0">
                <a:latin typeface="+mn-lt"/>
                <a:cs typeface="Times New Roman"/>
              </a:rPr>
              <a:t> </a:t>
            </a:r>
            <a:r>
              <a:rPr lang="en-US" sz="1200" dirty="0">
                <a:latin typeface="+mn-lt"/>
                <a:cs typeface="Times New Roman"/>
              </a:rPr>
              <a:t>reaching the</a:t>
            </a:r>
            <a:r>
              <a:rPr lang="en-US" sz="1200" spc="-3" dirty="0">
                <a:latin typeface="+mn-lt"/>
                <a:cs typeface="Times New Roman"/>
              </a:rPr>
              <a:t> </a:t>
            </a:r>
            <a:r>
              <a:rPr lang="en-US" sz="1200" dirty="0">
                <a:latin typeface="+mn-lt"/>
                <a:cs typeface="Times New Roman"/>
              </a:rPr>
              <a:t>United States</a:t>
            </a:r>
            <a:r>
              <a:rPr lang="en-US" sz="1200" spc="-7" dirty="0">
                <a:latin typeface="+mn-lt"/>
                <a:cs typeface="Times New Roman"/>
              </a:rPr>
              <a:t> </a:t>
            </a:r>
            <a:r>
              <a:rPr lang="en-US" sz="1200" dirty="0">
                <a:latin typeface="+mn-lt"/>
                <a:cs typeface="Times New Roman"/>
              </a:rPr>
              <a:t>in 2020, </a:t>
            </a:r>
            <a:r>
              <a:rPr lang="en-US" sz="1200" spc="-7" dirty="0">
                <a:latin typeface="+mn-lt"/>
                <a:cs typeface="Times New Roman"/>
              </a:rPr>
              <a:t>COVID-</a:t>
            </a:r>
            <a:r>
              <a:rPr lang="en-US" sz="1200" dirty="0">
                <a:latin typeface="+mn-lt"/>
                <a:cs typeface="Times New Roman"/>
              </a:rPr>
              <a:t>19</a:t>
            </a:r>
            <a:r>
              <a:rPr lang="en-US" sz="1200" spc="-3" dirty="0">
                <a:latin typeface="+mn-lt"/>
                <a:cs typeface="Times New Roman"/>
              </a:rPr>
              <a:t> </a:t>
            </a:r>
            <a:r>
              <a:rPr lang="en-US" sz="1200" dirty="0">
                <a:latin typeface="+mn-lt"/>
                <a:cs typeface="Times New Roman"/>
              </a:rPr>
              <a:t>became the</a:t>
            </a:r>
            <a:r>
              <a:rPr lang="en-US" sz="1200" spc="-3" dirty="0">
                <a:latin typeface="+mn-lt"/>
                <a:cs typeface="Times New Roman"/>
              </a:rPr>
              <a:t> </a:t>
            </a:r>
            <a:r>
              <a:rPr lang="en-US" sz="1200" dirty="0">
                <a:latin typeface="+mn-lt"/>
                <a:cs typeface="Times New Roman"/>
              </a:rPr>
              <a:t>seventh</a:t>
            </a:r>
            <a:r>
              <a:rPr lang="en-US" sz="1200" spc="-3" dirty="0">
                <a:latin typeface="+mn-lt"/>
                <a:cs typeface="Times New Roman"/>
              </a:rPr>
              <a:t> </a:t>
            </a:r>
            <a:r>
              <a:rPr lang="en-US" sz="1200" dirty="0">
                <a:latin typeface="+mn-lt"/>
                <a:cs typeface="Times New Roman"/>
              </a:rPr>
              <a:t>leading</a:t>
            </a:r>
            <a:r>
              <a:rPr lang="en-US" sz="1200" spc="-7" dirty="0">
                <a:latin typeface="+mn-lt"/>
                <a:cs typeface="Times New Roman"/>
              </a:rPr>
              <a:t> contributor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YPLL</a:t>
            </a:r>
            <a:r>
              <a:rPr lang="en-US" sz="1200" spc="-7" dirty="0">
                <a:latin typeface="+mn-lt"/>
                <a:cs typeface="Times New Roman"/>
              </a:rPr>
              <a:t> </a:t>
            </a:r>
            <a:r>
              <a:rPr lang="en-US" sz="1200" dirty="0">
                <a:latin typeface="+mn-lt"/>
                <a:cs typeface="Times New Roman"/>
              </a:rPr>
              <a:t>(248.0 years</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 population</a:t>
            </a:r>
            <a:r>
              <a:rPr lang="en-US" sz="1200" spc="-3" dirty="0">
                <a:latin typeface="+mn-lt"/>
                <a:cs typeface="Times New Roman"/>
              </a:rPr>
              <a:t> </a:t>
            </a:r>
            <a:r>
              <a:rPr lang="en-US" sz="1200" dirty="0">
                <a:latin typeface="+mn-lt"/>
                <a:cs typeface="Times New Roman"/>
              </a:rPr>
              <a:t>in </a:t>
            </a:r>
            <a:r>
              <a:rPr lang="en-US" sz="1200" spc="-7" dirty="0">
                <a:latin typeface="+mn-lt"/>
                <a:cs typeface="Times New Roman"/>
              </a:rPr>
              <a:t>2020).</a:t>
            </a:r>
            <a:endParaRPr lang="en-US" sz="1200" dirty="0">
              <a:latin typeface="+mn-lt"/>
              <a:cs typeface="Times New Roman"/>
            </a:endParaRPr>
          </a:p>
          <a:p>
            <a:pPr marL="180109" marR="9525" indent="-171450">
              <a:buSzPct val="116666"/>
              <a:tabLst>
                <a:tab pos="164518" algn="l"/>
                <a:tab pos="164951" algn="l"/>
              </a:tabLst>
            </a:pP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effects</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increased</a:t>
            </a:r>
            <a:r>
              <a:rPr lang="en-US" sz="1200" spc="-10" dirty="0">
                <a:latin typeface="+mn-lt"/>
                <a:cs typeface="Times New Roman"/>
              </a:rPr>
              <a:t> </a:t>
            </a:r>
            <a:r>
              <a:rPr lang="en-US" sz="1200" dirty="0">
                <a:latin typeface="+mn-lt"/>
                <a:cs typeface="Times New Roman"/>
              </a:rPr>
              <a:t>violence</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lethality</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violent</a:t>
            </a:r>
            <a:r>
              <a:rPr lang="en-US" sz="1200" spc="-3" dirty="0">
                <a:latin typeface="+mn-lt"/>
                <a:cs typeface="Times New Roman"/>
              </a:rPr>
              <a:t> </a:t>
            </a:r>
            <a:r>
              <a:rPr lang="en-US" sz="1200" dirty="0">
                <a:latin typeface="+mn-lt"/>
                <a:cs typeface="Times New Roman"/>
              </a:rPr>
              <a:t>means</a:t>
            </a:r>
            <a:r>
              <a:rPr lang="en-US" sz="1200" spc="-3" dirty="0">
                <a:latin typeface="+mn-lt"/>
                <a:cs typeface="Times New Roman"/>
              </a:rPr>
              <a:t> </a:t>
            </a:r>
            <a:r>
              <a:rPr lang="en-US" sz="1200" dirty="0">
                <a:latin typeface="+mn-lt"/>
                <a:cs typeface="Times New Roman"/>
              </a:rPr>
              <a:t>on</a:t>
            </a:r>
            <a:r>
              <a:rPr lang="en-US" sz="1200" spc="-3" dirty="0">
                <a:latin typeface="+mn-lt"/>
                <a:cs typeface="Times New Roman"/>
              </a:rPr>
              <a:t> </a:t>
            </a:r>
            <a:r>
              <a:rPr lang="en-US" sz="1200" dirty="0">
                <a:latin typeface="+mn-lt"/>
                <a:cs typeface="Times New Roman"/>
              </a:rPr>
              <a:t>younger</a:t>
            </a:r>
            <a:r>
              <a:rPr lang="en-US" sz="1200" spc="-3" dirty="0">
                <a:latin typeface="+mn-lt"/>
                <a:cs typeface="Times New Roman"/>
              </a:rPr>
              <a:t> </a:t>
            </a:r>
            <a:r>
              <a:rPr lang="en-US" sz="1200" dirty="0">
                <a:latin typeface="+mn-lt"/>
                <a:cs typeface="Times New Roman"/>
              </a:rPr>
              <a:t>populations </a:t>
            </a:r>
            <a:r>
              <a:rPr lang="en-US" sz="1200" spc="-17" dirty="0">
                <a:latin typeface="+mn-lt"/>
                <a:cs typeface="Times New Roman"/>
              </a:rPr>
              <a:t>are </a:t>
            </a:r>
            <a:r>
              <a:rPr lang="en-US" sz="1200" dirty="0">
                <a:latin typeface="+mn-lt"/>
                <a:cs typeface="Times New Roman"/>
              </a:rPr>
              <a:t>reflected</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rising</a:t>
            </a:r>
            <a:r>
              <a:rPr lang="en-US" sz="1200" spc="-3" dirty="0">
                <a:latin typeface="+mn-lt"/>
                <a:cs typeface="Times New Roman"/>
              </a:rPr>
              <a:t> </a:t>
            </a:r>
            <a:r>
              <a:rPr lang="en-US" sz="1200" dirty="0">
                <a:latin typeface="+mn-lt"/>
                <a:cs typeface="Times New Roman"/>
              </a:rPr>
              <a:t>rates</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YPLL</a:t>
            </a:r>
            <a:r>
              <a:rPr lang="en-US" sz="1200" spc="-7" dirty="0">
                <a:latin typeface="+mn-lt"/>
                <a:cs typeface="Times New Roman"/>
              </a:rPr>
              <a:t> </a:t>
            </a:r>
            <a:r>
              <a:rPr lang="en-US" sz="1200" dirty="0">
                <a:latin typeface="+mn-lt"/>
                <a:cs typeface="Times New Roman"/>
              </a:rPr>
              <a:t>due</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unintentional</a:t>
            </a:r>
            <a:r>
              <a:rPr lang="en-US" sz="1200" spc="-3" dirty="0">
                <a:latin typeface="+mn-lt"/>
                <a:cs typeface="Times New Roman"/>
              </a:rPr>
              <a:t> </a:t>
            </a:r>
            <a:r>
              <a:rPr lang="en-US" sz="1200" dirty="0">
                <a:latin typeface="+mn-lt"/>
                <a:cs typeface="Times New Roman"/>
              </a:rPr>
              <a:t>injury</a:t>
            </a:r>
            <a:r>
              <a:rPr lang="en-US" sz="1200" spc="-7" dirty="0">
                <a:latin typeface="+mn-lt"/>
                <a:cs typeface="Times New Roman"/>
              </a:rPr>
              <a:t> </a:t>
            </a:r>
            <a:r>
              <a:rPr lang="en-US" sz="1200" dirty="0">
                <a:latin typeface="+mn-lt"/>
                <a:cs typeface="Times New Roman"/>
              </a:rPr>
              <a:t>(1,021.8</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1,271.2</a:t>
            </a:r>
            <a:r>
              <a:rPr lang="en-US" sz="1200" spc="-3"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spc="-17" dirty="0">
                <a:latin typeface="+mn-lt"/>
                <a:cs typeface="Times New Roman"/>
              </a:rPr>
              <a:t>per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2016 and</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homicide</a:t>
            </a:r>
            <a:r>
              <a:rPr lang="en-US" sz="1200" spc="-3" dirty="0">
                <a:latin typeface="+mn-lt"/>
                <a:cs typeface="Times New Roman"/>
              </a:rPr>
              <a:t> </a:t>
            </a:r>
            <a:r>
              <a:rPr lang="en-US" sz="1200" dirty="0">
                <a:latin typeface="+mn-lt"/>
                <a:cs typeface="Times New Roman"/>
              </a:rPr>
              <a:t>(225.3</a:t>
            </a:r>
            <a:r>
              <a:rPr lang="en-US" sz="1200" spc="-3" dirty="0">
                <a:latin typeface="+mn-lt"/>
                <a:cs typeface="Times New Roman"/>
              </a:rPr>
              <a:t> </a:t>
            </a:r>
            <a:r>
              <a:rPr lang="en-US" sz="1200" dirty="0">
                <a:latin typeface="+mn-lt"/>
                <a:cs typeface="Times New Roman"/>
              </a:rPr>
              <a:t>to 286.0</a:t>
            </a:r>
            <a:r>
              <a:rPr lang="en-US" sz="1200" spc="-3"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spc="-7" dirty="0">
                <a:latin typeface="+mn-lt"/>
                <a:cs typeface="Times New Roman"/>
              </a:rPr>
              <a:t>100,000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between</a:t>
            </a:r>
            <a:r>
              <a:rPr lang="en-US" sz="1200" spc="-7" dirty="0">
                <a:latin typeface="+mn-lt"/>
                <a:cs typeface="Times New Roman"/>
              </a:rPr>
              <a:t> </a:t>
            </a:r>
            <a:r>
              <a:rPr lang="en-US" sz="1200" dirty="0">
                <a:latin typeface="+mn-lt"/>
                <a:cs typeface="Times New Roman"/>
              </a:rPr>
              <a:t>2016</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2020).</a:t>
            </a:r>
            <a:endParaRPr lang="en-US" sz="1200" dirty="0">
              <a:latin typeface="+mn-lt"/>
              <a:cs typeface="Times New Roman"/>
            </a:endParaRPr>
          </a:p>
          <a:p>
            <a:pPr marL="180109" marR="361940" indent="-171450">
              <a:buSzPct val="116666"/>
              <a:tabLst>
                <a:tab pos="164518" algn="l"/>
                <a:tab pos="164951" algn="l"/>
              </a:tabLst>
            </a:pPr>
            <a:r>
              <a:rPr lang="en-US" sz="1200" dirty="0">
                <a:latin typeface="+mn-lt"/>
                <a:cs typeface="Times New Roman"/>
              </a:rPr>
              <a:t>YPLL</a:t>
            </a:r>
            <a:r>
              <a:rPr lang="en-US" sz="1200" spc="-7" dirty="0">
                <a:latin typeface="+mn-lt"/>
                <a:cs typeface="Times New Roman"/>
              </a:rPr>
              <a:t> </a:t>
            </a:r>
            <a:r>
              <a:rPr lang="en-US" sz="1200" dirty="0">
                <a:latin typeface="+mn-lt"/>
                <a:cs typeface="Times New Roman"/>
              </a:rPr>
              <a:t>rates</a:t>
            </a:r>
            <a:r>
              <a:rPr lang="en-US" sz="1200" spc="-3" dirty="0">
                <a:latin typeface="+mn-lt"/>
                <a:cs typeface="Times New Roman"/>
              </a:rPr>
              <a:t> </a:t>
            </a:r>
            <a:r>
              <a:rPr lang="en-US" sz="1200" dirty="0">
                <a:latin typeface="+mn-lt"/>
                <a:cs typeface="Times New Roman"/>
              </a:rPr>
              <a:t>have</a:t>
            </a:r>
            <a:r>
              <a:rPr lang="en-US" sz="1200" spc="-7" dirty="0">
                <a:latin typeface="+mn-lt"/>
                <a:cs typeface="Times New Roman"/>
              </a:rPr>
              <a:t> </a:t>
            </a:r>
            <a:r>
              <a:rPr lang="en-US" sz="1200" dirty="0">
                <a:latin typeface="+mn-lt"/>
                <a:cs typeface="Times New Roman"/>
              </a:rPr>
              <a:t>also</a:t>
            </a:r>
            <a:r>
              <a:rPr lang="en-US" sz="1200" spc="-7"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deaths</a:t>
            </a:r>
            <a:r>
              <a:rPr lang="en-US" sz="1200" spc="-3" dirty="0">
                <a:latin typeface="+mn-lt"/>
                <a:cs typeface="Times New Roman"/>
              </a:rPr>
              <a:t> </a:t>
            </a:r>
            <a:r>
              <a:rPr lang="en-US" sz="1200" dirty="0">
                <a:latin typeface="+mn-lt"/>
                <a:cs typeface="Times New Roman"/>
              </a:rPr>
              <a:t>caused</a:t>
            </a:r>
            <a:r>
              <a:rPr lang="en-US" sz="1200" spc="-7" dirty="0">
                <a:latin typeface="+mn-lt"/>
                <a:cs typeface="Times New Roman"/>
              </a:rPr>
              <a:t> </a:t>
            </a: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heart</a:t>
            </a:r>
            <a:r>
              <a:rPr lang="en-US" sz="1200" spc="-3" dirty="0">
                <a:latin typeface="+mn-lt"/>
                <a:cs typeface="Times New Roman"/>
              </a:rPr>
              <a:t> </a:t>
            </a:r>
            <a:r>
              <a:rPr lang="en-US" sz="1200" dirty="0">
                <a:latin typeface="+mn-lt"/>
                <a:cs typeface="Times New Roman"/>
              </a:rPr>
              <a:t>disease,</a:t>
            </a:r>
            <a:r>
              <a:rPr lang="en-US" sz="1200" spc="-7" dirty="0">
                <a:latin typeface="+mn-lt"/>
                <a:cs typeface="Times New Roman"/>
              </a:rPr>
              <a:t> </a:t>
            </a:r>
            <a:r>
              <a:rPr lang="en-US" sz="1200" dirty="0">
                <a:latin typeface="+mn-lt"/>
                <a:cs typeface="Times New Roman"/>
              </a:rPr>
              <a:t>liver</a:t>
            </a:r>
            <a:r>
              <a:rPr lang="en-US" sz="1200" spc="-7" dirty="0">
                <a:latin typeface="+mn-lt"/>
                <a:cs typeface="Times New Roman"/>
              </a:rPr>
              <a:t> </a:t>
            </a:r>
            <a:r>
              <a:rPr lang="en-US" sz="1200" dirty="0">
                <a:latin typeface="+mn-lt"/>
                <a:cs typeface="Times New Roman"/>
              </a:rPr>
              <a:t>disease,</a:t>
            </a:r>
            <a:r>
              <a:rPr lang="en-US" sz="1200" spc="-7" dirty="0">
                <a:latin typeface="+mn-lt"/>
                <a:cs typeface="Times New Roman"/>
              </a:rPr>
              <a:t> </a:t>
            </a:r>
            <a:r>
              <a:rPr lang="en-US" sz="1200" spc="-17" dirty="0">
                <a:latin typeface="+mn-lt"/>
                <a:cs typeface="Times New Roman"/>
              </a:rPr>
              <a:t>and </a:t>
            </a:r>
            <a:r>
              <a:rPr lang="en-US" sz="1200" spc="-7" dirty="0">
                <a:latin typeface="+mn-lt"/>
                <a:cs typeface="Times New Roman"/>
              </a:rPr>
              <a:t>diabetes.</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32</a:t>
            </a:fld>
            <a:endParaRPr lang="en-US"/>
          </a:p>
        </p:txBody>
      </p:sp>
    </p:spTree>
    <p:extLst>
      <p:ext uri="{BB962C8B-B14F-4D97-AF65-F5344CB8AC3E}">
        <p14:creationId xmlns:p14="http://schemas.microsoft.com/office/powerpoint/2010/main" val="2850966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those conditions, the five leading contributors to YPLL but not to the overall mortality rate highlight issues of disproportionate importance for younger populations:</a:t>
            </a:r>
          </a:p>
          <a:p>
            <a:pPr lvl="1"/>
            <a:r>
              <a:rPr lang="en-US" dirty="0"/>
              <a:t>Maternal/infant health (deaths due to perinatal events and congenital anomalies).</a:t>
            </a:r>
          </a:p>
          <a:p>
            <a:pPr lvl="1"/>
            <a:r>
              <a:rPr lang="en-US" dirty="0"/>
              <a:t>Mental illness and substance use disorders.</a:t>
            </a:r>
          </a:p>
          <a:p>
            <a:pPr lvl="1"/>
            <a:r>
              <a:rPr lang="en-US" dirty="0"/>
              <a:t>Deaths due to unintentional poisonings.</a:t>
            </a:r>
          </a:p>
          <a:p>
            <a:pPr lvl="1"/>
            <a:r>
              <a:rPr lang="en-US" dirty="0"/>
              <a:t>Homicide.</a:t>
            </a:r>
          </a:p>
          <a:p>
            <a:pPr lvl="1"/>
            <a:r>
              <a:rPr lang="en-US" dirty="0"/>
              <a:t>Liver disease (often resulting from alcohol use or hepatitis infections caused by injection drug use).</a:t>
            </a:r>
          </a:p>
          <a:p>
            <a:r>
              <a:rPr lang="en-US" dirty="0"/>
              <a:t>In contrast, the five diseases that were leading contributors to the mortality rate but not YPLL reflect causes from which older populations are more likely to die. Often death from these conditions is the culmination of long-term progression of chronic disease:</a:t>
            </a:r>
          </a:p>
          <a:p>
            <a:pPr lvl="1"/>
            <a:r>
              <a:rPr lang="en-US" dirty="0"/>
              <a:t>Stroke.</a:t>
            </a:r>
          </a:p>
          <a:p>
            <a:pPr lvl="1"/>
            <a:r>
              <a:rPr lang="en-US" dirty="0"/>
              <a:t>Chronic lung disease.</a:t>
            </a:r>
          </a:p>
          <a:p>
            <a:pPr lvl="1"/>
            <a:r>
              <a:rPr lang="en-US" dirty="0"/>
              <a:t>Alzheimer’s disease.</a:t>
            </a:r>
          </a:p>
          <a:p>
            <a:pPr lvl="1"/>
            <a:r>
              <a:rPr lang="en-US" dirty="0"/>
              <a:t>Influenza and pneumonia.</a:t>
            </a:r>
          </a:p>
          <a:p>
            <a:pPr lvl="1"/>
            <a:r>
              <a:rPr lang="en-US" dirty="0"/>
              <a:t>Kidney disease.</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33</a:t>
            </a:fld>
            <a:endParaRPr lang="en-US"/>
          </a:p>
        </p:txBody>
      </p:sp>
    </p:spTree>
    <p:extLst>
      <p:ext uri="{BB962C8B-B14F-4D97-AF65-F5344CB8AC3E}">
        <p14:creationId xmlns:p14="http://schemas.microsoft.com/office/powerpoint/2010/main" val="4263455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Chronic diseases are conditions that last 1 year or more and require ongoing medical attention or limit activities of daily living or both. </a:t>
            </a:r>
            <a:r>
              <a:rPr lang="en-US" sz="1200" dirty="0">
                <a:latin typeface="+mn-lt"/>
                <a:cs typeface="Times New Roman"/>
              </a:rPr>
              <a:t>Examples</a:t>
            </a:r>
            <a:r>
              <a:rPr lang="en-US" sz="1200" spc="-14"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chronic</a:t>
            </a:r>
            <a:r>
              <a:rPr lang="en-US" sz="1200" spc="-10" dirty="0">
                <a:latin typeface="+mn-lt"/>
                <a:cs typeface="Times New Roman"/>
              </a:rPr>
              <a:t> </a:t>
            </a:r>
            <a:r>
              <a:rPr lang="en-US" sz="1200" dirty="0">
                <a:latin typeface="+mn-lt"/>
                <a:cs typeface="Times New Roman"/>
              </a:rPr>
              <a:t>diseases</a:t>
            </a:r>
            <a:r>
              <a:rPr lang="en-US" sz="1200" spc="-14" dirty="0">
                <a:latin typeface="+mn-lt"/>
                <a:cs typeface="Times New Roman"/>
              </a:rPr>
              <a:t> </a:t>
            </a:r>
            <a:r>
              <a:rPr lang="en-US" sz="1200" dirty="0">
                <a:latin typeface="+mn-lt"/>
                <a:cs typeface="Times New Roman"/>
              </a:rPr>
              <a:t>include:</a:t>
            </a:r>
            <a:r>
              <a:rPr lang="en-US" sz="1200" spc="-14" dirty="0">
                <a:latin typeface="+mn-lt"/>
                <a:cs typeface="Times New Roman"/>
              </a:rPr>
              <a:t> </a:t>
            </a:r>
            <a:r>
              <a:rPr lang="en-US" sz="1200" i="1" dirty="0">
                <a:latin typeface="+mn-lt"/>
                <a:cs typeface="Times New Roman"/>
              </a:rPr>
              <a:t>diseases</a:t>
            </a:r>
            <a:r>
              <a:rPr lang="en-US" sz="1200" i="1" spc="-10" dirty="0">
                <a:latin typeface="+mn-lt"/>
                <a:cs typeface="Times New Roman"/>
              </a:rPr>
              <a:t> </a:t>
            </a:r>
            <a:r>
              <a:rPr lang="en-US" sz="1200" i="1" dirty="0">
                <a:latin typeface="+mn-lt"/>
                <a:cs typeface="Times New Roman"/>
              </a:rPr>
              <a:t>of</a:t>
            </a:r>
            <a:r>
              <a:rPr lang="en-US" sz="1200" i="1" spc="-14" dirty="0">
                <a:latin typeface="+mn-lt"/>
                <a:cs typeface="Times New Roman"/>
              </a:rPr>
              <a:t> </a:t>
            </a:r>
            <a:r>
              <a:rPr lang="en-US" sz="1200" i="1" dirty="0">
                <a:latin typeface="+mn-lt"/>
                <a:cs typeface="Times New Roman"/>
              </a:rPr>
              <a:t>the</a:t>
            </a:r>
            <a:r>
              <a:rPr lang="en-US" sz="1200" i="1" spc="-17" dirty="0">
                <a:latin typeface="+mn-lt"/>
                <a:cs typeface="Times New Roman"/>
              </a:rPr>
              <a:t> </a:t>
            </a:r>
            <a:r>
              <a:rPr lang="en-US" sz="1200" i="1" dirty="0">
                <a:latin typeface="+mn-lt"/>
                <a:cs typeface="Times New Roman"/>
              </a:rPr>
              <a:t>brain</a:t>
            </a:r>
            <a:r>
              <a:rPr lang="en-US" sz="1200" dirty="0">
                <a:latin typeface="+mn-lt"/>
                <a:cs typeface="Times New Roman"/>
              </a:rPr>
              <a:t>,</a:t>
            </a:r>
            <a:r>
              <a:rPr lang="en-US" sz="1200" spc="-10" dirty="0">
                <a:latin typeface="+mn-lt"/>
                <a:cs typeface="Times New Roman"/>
              </a:rPr>
              <a:t> </a:t>
            </a:r>
            <a:r>
              <a:rPr lang="en-US" sz="1200" dirty="0">
                <a:latin typeface="+mn-lt"/>
                <a:cs typeface="Times New Roman"/>
              </a:rPr>
              <a:t>such</a:t>
            </a:r>
            <a:r>
              <a:rPr lang="en-US" sz="1200" spc="-14" dirty="0">
                <a:latin typeface="+mn-lt"/>
                <a:cs typeface="Times New Roman"/>
              </a:rPr>
              <a:t> </a:t>
            </a:r>
            <a:r>
              <a:rPr lang="en-US" sz="1200" dirty="0">
                <a:latin typeface="+mn-lt"/>
                <a:cs typeface="Times New Roman"/>
              </a:rPr>
              <a:t>as</a:t>
            </a:r>
            <a:r>
              <a:rPr lang="en-US" sz="1200" spc="-10" dirty="0">
                <a:latin typeface="+mn-lt"/>
                <a:cs typeface="Times New Roman"/>
              </a:rPr>
              <a:t> </a:t>
            </a:r>
            <a:r>
              <a:rPr lang="en-US" sz="1200" dirty="0">
                <a:latin typeface="+mn-lt"/>
                <a:cs typeface="Times New Roman"/>
              </a:rPr>
              <a:t>stroke</a:t>
            </a:r>
            <a:r>
              <a:rPr lang="en-US" sz="1200" spc="-14"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traumatic</a:t>
            </a:r>
            <a:r>
              <a:rPr lang="en-US" sz="1200" spc="-14" dirty="0">
                <a:latin typeface="+mn-lt"/>
                <a:cs typeface="Times New Roman"/>
              </a:rPr>
              <a:t> </a:t>
            </a:r>
            <a:r>
              <a:rPr lang="en-US" sz="1200" dirty="0">
                <a:latin typeface="+mn-lt"/>
                <a:cs typeface="Times New Roman"/>
              </a:rPr>
              <a:t>brain</a:t>
            </a:r>
            <a:r>
              <a:rPr lang="en-US" sz="1200" spc="-10" dirty="0">
                <a:latin typeface="+mn-lt"/>
                <a:cs typeface="Times New Roman"/>
              </a:rPr>
              <a:t> </a:t>
            </a:r>
            <a:r>
              <a:rPr lang="en-US" sz="1200" dirty="0">
                <a:latin typeface="+mn-lt"/>
                <a:cs typeface="Times New Roman"/>
              </a:rPr>
              <a:t>injury;</a:t>
            </a:r>
            <a:r>
              <a:rPr lang="en-US" sz="1200" spc="-17" dirty="0">
                <a:latin typeface="+mn-lt"/>
                <a:cs typeface="Times New Roman"/>
              </a:rPr>
              <a:t> </a:t>
            </a:r>
            <a:r>
              <a:rPr lang="en-US" sz="1200" i="1" spc="-7" dirty="0">
                <a:latin typeface="+mn-lt"/>
                <a:cs typeface="Times New Roman"/>
              </a:rPr>
              <a:t>affective </a:t>
            </a:r>
            <a:r>
              <a:rPr lang="en-US" sz="1200" i="1" dirty="0">
                <a:latin typeface="+mn-lt"/>
                <a:cs typeface="Times New Roman"/>
              </a:rPr>
              <a:t>disorders</a:t>
            </a:r>
            <a:r>
              <a:rPr lang="en-US" sz="1200" dirty="0">
                <a:latin typeface="+mn-lt"/>
                <a:cs typeface="Times New Roman"/>
              </a:rPr>
              <a:t>,</a:t>
            </a:r>
            <a:r>
              <a:rPr lang="en-US" sz="1200" spc="-24" dirty="0">
                <a:latin typeface="+mn-lt"/>
                <a:cs typeface="Times New Roman"/>
              </a:rPr>
              <a:t> </a:t>
            </a:r>
            <a:r>
              <a:rPr lang="en-US" sz="1200" dirty="0">
                <a:latin typeface="+mn-lt"/>
                <a:cs typeface="Times New Roman"/>
              </a:rPr>
              <a:t>such</a:t>
            </a:r>
            <a:r>
              <a:rPr lang="en-US" sz="1200" spc="-17" dirty="0">
                <a:latin typeface="+mn-lt"/>
                <a:cs typeface="Times New Roman"/>
              </a:rPr>
              <a:t> </a:t>
            </a:r>
            <a:r>
              <a:rPr lang="en-US" sz="1200" dirty="0">
                <a:latin typeface="+mn-lt"/>
                <a:cs typeface="Times New Roman"/>
              </a:rPr>
              <a:t>as</a:t>
            </a:r>
            <a:r>
              <a:rPr lang="en-US" sz="1200" spc="-17" dirty="0">
                <a:latin typeface="+mn-lt"/>
                <a:cs typeface="Times New Roman"/>
              </a:rPr>
              <a:t> </a:t>
            </a:r>
            <a:r>
              <a:rPr lang="en-US" sz="1200" dirty="0">
                <a:latin typeface="+mn-lt"/>
                <a:cs typeface="Times New Roman"/>
              </a:rPr>
              <a:t>depression,</a:t>
            </a:r>
            <a:r>
              <a:rPr lang="en-US" sz="1200" spc="-24" dirty="0">
                <a:latin typeface="+mn-lt"/>
                <a:cs typeface="Times New Roman"/>
              </a:rPr>
              <a:t> </a:t>
            </a:r>
            <a:r>
              <a:rPr lang="en-US" sz="1200" dirty="0">
                <a:latin typeface="+mn-lt"/>
                <a:cs typeface="Times New Roman"/>
              </a:rPr>
              <a:t>anxiety,</a:t>
            </a:r>
            <a:r>
              <a:rPr lang="en-US" sz="1200" spc="-17" dirty="0">
                <a:latin typeface="+mn-lt"/>
                <a:cs typeface="Times New Roman"/>
              </a:rPr>
              <a:t> </a:t>
            </a:r>
            <a:r>
              <a:rPr lang="en-US" sz="1200" dirty="0">
                <a:latin typeface="+mn-lt"/>
                <a:cs typeface="Times New Roman"/>
              </a:rPr>
              <a:t>bipolar</a:t>
            </a:r>
            <a:r>
              <a:rPr lang="en-US" sz="1200" spc="-17" dirty="0">
                <a:latin typeface="+mn-lt"/>
                <a:cs typeface="Times New Roman"/>
              </a:rPr>
              <a:t> </a:t>
            </a:r>
            <a:r>
              <a:rPr lang="en-US" sz="1200" dirty="0">
                <a:latin typeface="+mn-lt"/>
                <a:cs typeface="Times New Roman"/>
              </a:rPr>
              <a:t>disorder,</a:t>
            </a:r>
            <a:r>
              <a:rPr lang="en-US" sz="1200" spc="-14" dirty="0">
                <a:latin typeface="+mn-lt"/>
                <a:cs typeface="Times New Roman"/>
              </a:rPr>
              <a:t> </a:t>
            </a:r>
            <a:r>
              <a:rPr lang="en-US" sz="1200" dirty="0">
                <a:latin typeface="+mn-lt"/>
                <a:cs typeface="Times New Roman"/>
              </a:rPr>
              <a:t>and</a:t>
            </a:r>
            <a:r>
              <a:rPr lang="en-US" sz="1200" spc="-20" dirty="0">
                <a:latin typeface="+mn-lt"/>
                <a:cs typeface="Times New Roman"/>
              </a:rPr>
              <a:t> </a:t>
            </a:r>
            <a:r>
              <a:rPr lang="en-US" sz="1200" dirty="0">
                <a:latin typeface="+mn-lt"/>
                <a:cs typeface="Times New Roman"/>
              </a:rPr>
              <a:t>schizophrenia;</a:t>
            </a:r>
            <a:r>
              <a:rPr lang="en-US" sz="1200" spc="-17" dirty="0">
                <a:latin typeface="+mn-lt"/>
                <a:cs typeface="Times New Roman"/>
              </a:rPr>
              <a:t> </a:t>
            </a:r>
            <a:r>
              <a:rPr lang="en-US" sz="1200" i="1" dirty="0">
                <a:latin typeface="+mn-lt"/>
                <a:cs typeface="Times New Roman"/>
              </a:rPr>
              <a:t>vascular</a:t>
            </a:r>
            <a:r>
              <a:rPr lang="en-US" sz="1200" i="1" spc="-17" dirty="0">
                <a:latin typeface="+mn-lt"/>
                <a:cs typeface="Times New Roman"/>
              </a:rPr>
              <a:t> </a:t>
            </a:r>
            <a:r>
              <a:rPr lang="en-US" sz="1200" i="1" dirty="0">
                <a:latin typeface="+mn-lt"/>
                <a:cs typeface="Times New Roman"/>
              </a:rPr>
              <a:t>diseases</a:t>
            </a:r>
            <a:r>
              <a:rPr lang="en-US" sz="1200" dirty="0">
                <a:latin typeface="+mn-lt"/>
                <a:cs typeface="Times New Roman"/>
              </a:rPr>
              <a:t>,</a:t>
            </a:r>
            <a:r>
              <a:rPr lang="en-US" sz="1200" spc="-17" dirty="0">
                <a:latin typeface="+mn-lt"/>
                <a:cs typeface="Times New Roman"/>
              </a:rPr>
              <a:t> </a:t>
            </a:r>
            <a:r>
              <a:rPr lang="en-US" sz="1200" dirty="0">
                <a:latin typeface="+mn-lt"/>
                <a:cs typeface="Times New Roman"/>
              </a:rPr>
              <a:t>such</a:t>
            </a:r>
            <a:r>
              <a:rPr lang="en-US" sz="1200" spc="-17" dirty="0">
                <a:latin typeface="+mn-lt"/>
                <a:cs typeface="Times New Roman"/>
              </a:rPr>
              <a:t> </a:t>
            </a:r>
            <a:r>
              <a:rPr lang="en-US" sz="1200" dirty="0">
                <a:latin typeface="+mn-lt"/>
                <a:cs typeface="Times New Roman"/>
              </a:rPr>
              <a:t>as</a:t>
            </a:r>
            <a:r>
              <a:rPr lang="en-US" sz="1200" spc="-17" dirty="0">
                <a:latin typeface="+mn-lt"/>
                <a:cs typeface="Times New Roman"/>
              </a:rPr>
              <a:t> </a:t>
            </a:r>
            <a:r>
              <a:rPr lang="en-US" sz="1200" dirty="0">
                <a:latin typeface="+mn-lt"/>
                <a:cs typeface="Times New Roman"/>
              </a:rPr>
              <a:t>high</a:t>
            </a:r>
            <a:r>
              <a:rPr lang="en-US" sz="1200" spc="-17" dirty="0">
                <a:latin typeface="+mn-lt"/>
                <a:cs typeface="Times New Roman"/>
              </a:rPr>
              <a:t> </a:t>
            </a:r>
            <a:r>
              <a:rPr lang="en-US" sz="1200" spc="-7" dirty="0">
                <a:latin typeface="+mn-lt"/>
                <a:cs typeface="Times New Roman"/>
              </a:rPr>
              <a:t>blood </a:t>
            </a:r>
            <a:r>
              <a:rPr lang="en-US" sz="1200" dirty="0">
                <a:latin typeface="+mn-lt"/>
                <a:cs typeface="Times New Roman"/>
              </a:rPr>
              <a:t>pressure,</a:t>
            </a:r>
            <a:r>
              <a:rPr lang="en-US" sz="1200" spc="-24" dirty="0">
                <a:latin typeface="+mn-lt"/>
                <a:cs typeface="Times New Roman"/>
              </a:rPr>
              <a:t> </a:t>
            </a:r>
            <a:r>
              <a:rPr lang="en-US" sz="1200" dirty="0">
                <a:latin typeface="+mn-lt"/>
                <a:cs typeface="Times New Roman"/>
              </a:rPr>
              <a:t>high</a:t>
            </a:r>
            <a:r>
              <a:rPr lang="en-US" sz="1200" spc="-17" dirty="0">
                <a:latin typeface="+mn-lt"/>
                <a:cs typeface="Times New Roman"/>
              </a:rPr>
              <a:t> </a:t>
            </a:r>
            <a:r>
              <a:rPr lang="en-US" sz="1200" dirty="0">
                <a:latin typeface="+mn-lt"/>
                <a:cs typeface="Times New Roman"/>
              </a:rPr>
              <a:t>cholesterol,</a:t>
            </a:r>
            <a:r>
              <a:rPr lang="en-US" sz="1200" spc="-17" dirty="0">
                <a:latin typeface="+mn-lt"/>
                <a:cs typeface="Times New Roman"/>
              </a:rPr>
              <a:t> </a:t>
            </a:r>
            <a:r>
              <a:rPr lang="en-US" sz="1200" dirty="0">
                <a:latin typeface="+mn-lt"/>
                <a:cs typeface="Times New Roman"/>
              </a:rPr>
              <a:t>heart</a:t>
            </a:r>
            <a:r>
              <a:rPr lang="en-US" sz="1200" spc="-17" dirty="0">
                <a:latin typeface="+mn-lt"/>
                <a:cs typeface="Times New Roman"/>
              </a:rPr>
              <a:t> </a:t>
            </a:r>
            <a:r>
              <a:rPr lang="en-US" sz="1200" dirty="0">
                <a:latin typeface="+mn-lt"/>
                <a:cs typeface="Times New Roman"/>
              </a:rPr>
              <a:t>disease,</a:t>
            </a:r>
            <a:r>
              <a:rPr lang="en-US" sz="1200" spc="-10" dirty="0">
                <a:latin typeface="+mn-lt"/>
                <a:cs typeface="Times New Roman"/>
              </a:rPr>
              <a:t> </a:t>
            </a:r>
            <a:r>
              <a:rPr lang="en-US" sz="1200" dirty="0">
                <a:latin typeface="+mn-lt"/>
                <a:cs typeface="Times New Roman"/>
              </a:rPr>
              <a:t>and</a:t>
            </a:r>
            <a:r>
              <a:rPr lang="en-US" sz="1200" spc="-17" dirty="0">
                <a:latin typeface="+mn-lt"/>
                <a:cs typeface="Times New Roman"/>
              </a:rPr>
              <a:t> </a:t>
            </a:r>
            <a:r>
              <a:rPr lang="en-US" sz="1200" dirty="0">
                <a:latin typeface="+mn-lt"/>
                <a:cs typeface="Times New Roman"/>
              </a:rPr>
              <a:t>stroke;</a:t>
            </a:r>
            <a:r>
              <a:rPr lang="en-US" sz="1200" spc="-20" dirty="0">
                <a:latin typeface="+mn-lt"/>
                <a:cs typeface="Times New Roman"/>
              </a:rPr>
              <a:t> </a:t>
            </a:r>
            <a:r>
              <a:rPr lang="en-US" sz="1200" i="1" dirty="0">
                <a:latin typeface="+mn-lt"/>
                <a:cs typeface="Times New Roman"/>
              </a:rPr>
              <a:t>metabolic</a:t>
            </a:r>
            <a:r>
              <a:rPr lang="en-US" sz="1200" i="1" spc="-14" dirty="0">
                <a:latin typeface="+mn-lt"/>
                <a:cs typeface="Times New Roman"/>
              </a:rPr>
              <a:t> </a:t>
            </a:r>
            <a:r>
              <a:rPr lang="en-US" sz="1200" i="1" dirty="0">
                <a:latin typeface="+mn-lt"/>
                <a:cs typeface="Times New Roman"/>
              </a:rPr>
              <a:t>disorders</a:t>
            </a:r>
            <a:r>
              <a:rPr lang="en-US" sz="1200" dirty="0">
                <a:latin typeface="+mn-lt"/>
                <a:cs typeface="Times New Roman"/>
              </a:rPr>
              <a:t>,</a:t>
            </a:r>
            <a:r>
              <a:rPr lang="en-US" sz="1200" spc="-14" dirty="0">
                <a:latin typeface="+mn-lt"/>
                <a:cs typeface="Times New Roman"/>
              </a:rPr>
              <a:t> </a:t>
            </a:r>
            <a:r>
              <a:rPr lang="en-US" sz="1200" dirty="0">
                <a:latin typeface="+mn-lt"/>
                <a:cs typeface="Times New Roman"/>
              </a:rPr>
              <a:t>such</a:t>
            </a:r>
            <a:r>
              <a:rPr lang="en-US" sz="1200" spc="-10" dirty="0">
                <a:latin typeface="+mn-lt"/>
                <a:cs typeface="Times New Roman"/>
              </a:rPr>
              <a:t> </a:t>
            </a:r>
            <a:r>
              <a:rPr lang="en-US" sz="1200" dirty="0">
                <a:latin typeface="+mn-lt"/>
                <a:cs typeface="Times New Roman"/>
              </a:rPr>
              <a:t>as</a:t>
            </a:r>
            <a:r>
              <a:rPr lang="en-US" sz="1200" spc="-17" dirty="0">
                <a:latin typeface="+mn-lt"/>
                <a:cs typeface="Times New Roman"/>
              </a:rPr>
              <a:t> </a:t>
            </a:r>
            <a:r>
              <a:rPr lang="en-US" sz="1200" dirty="0">
                <a:latin typeface="+mn-lt"/>
                <a:cs typeface="Times New Roman"/>
              </a:rPr>
              <a:t>diabetes</a:t>
            </a:r>
            <a:r>
              <a:rPr lang="en-US" sz="1200" spc="-14"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thyroid</a:t>
            </a:r>
            <a:r>
              <a:rPr lang="en-US" sz="1200" spc="-14" dirty="0">
                <a:latin typeface="+mn-lt"/>
                <a:cs typeface="Times New Roman"/>
              </a:rPr>
              <a:t> </a:t>
            </a:r>
            <a:r>
              <a:rPr lang="en-US" sz="1200" spc="-7" dirty="0">
                <a:latin typeface="+mn-lt"/>
                <a:cs typeface="Times New Roman"/>
              </a:rPr>
              <a:t>disease; </a:t>
            </a:r>
            <a:r>
              <a:rPr lang="en-US" sz="1200" i="1" dirty="0">
                <a:latin typeface="+mn-lt"/>
                <a:cs typeface="Times New Roman"/>
              </a:rPr>
              <a:t>digestive</a:t>
            </a:r>
            <a:r>
              <a:rPr lang="en-US" sz="1200" i="1" spc="-24" dirty="0">
                <a:latin typeface="+mn-lt"/>
                <a:cs typeface="Times New Roman"/>
              </a:rPr>
              <a:t> </a:t>
            </a:r>
            <a:r>
              <a:rPr lang="en-US" sz="1200" i="1" dirty="0">
                <a:latin typeface="+mn-lt"/>
                <a:cs typeface="Times New Roman"/>
              </a:rPr>
              <a:t>diseases</a:t>
            </a:r>
            <a:r>
              <a:rPr lang="en-US" sz="1200" dirty="0">
                <a:latin typeface="+mn-lt"/>
                <a:cs typeface="Times New Roman"/>
              </a:rPr>
              <a:t>,</a:t>
            </a:r>
            <a:r>
              <a:rPr lang="en-US" sz="1200" spc="-14" dirty="0">
                <a:latin typeface="+mn-lt"/>
                <a:cs typeface="Times New Roman"/>
              </a:rPr>
              <a:t> </a:t>
            </a:r>
            <a:r>
              <a:rPr lang="en-US" sz="1200" dirty="0">
                <a:latin typeface="+mn-lt"/>
                <a:cs typeface="Times New Roman"/>
              </a:rPr>
              <a:t>such</a:t>
            </a:r>
            <a:r>
              <a:rPr lang="en-US" sz="1200" spc="-17" dirty="0">
                <a:latin typeface="+mn-lt"/>
                <a:cs typeface="Times New Roman"/>
              </a:rPr>
              <a:t> </a:t>
            </a:r>
            <a:r>
              <a:rPr lang="en-US" sz="1200" dirty="0">
                <a:latin typeface="+mn-lt"/>
                <a:cs typeface="Times New Roman"/>
              </a:rPr>
              <a:t>as</a:t>
            </a:r>
            <a:r>
              <a:rPr lang="en-US" sz="1200" spc="-10" dirty="0">
                <a:latin typeface="+mn-lt"/>
                <a:cs typeface="Times New Roman"/>
              </a:rPr>
              <a:t> </a:t>
            </a:r>
            <a:r>
              <a:rPr lang="en-US" sz="1200" dirty="0">
                <a:latin typeface="+mn-lt"/>
                <a:cs typeface="Times New Roman"/>
              </a:rPr>
              <a:t>Crohn’s</a:t>
            </a:r>
            <a:r>
              <a:rPr lang="en-US" sz="1200" spc="-17" dirty="0">
                <a:latin typeface="+mn-lt"/>
                <a:cs typeface="Times New Roman"/>
              </a:rPr>
              <a:t> </a:t>
            </a:r>
            <a:r>
              <a:rPr lang="en-US" sz="1200" dirty="0">
                <a:latin typeface="+mn-lt"/>
                <a:cs typeface="Times New Roman"/>
              </a:rPr>
              <a:t>disease;</a:t>
            </a:r>
            <a:r>
              <a:rPr lang="en-US" sz="1200" spc="-17" dirty="0">
                <a:latin typeface="+mn-lt"/>
                <a:cs typeface="Times New Roman"/>
              </a:rPr>
              <a:t> </a:t>
            </a:r>
            <a:r>
              <a:rPr lang="en-US" sz="1200" i="1" dirty="0">
                <a:latin typeface="+mn-lt"/>
                <a:cs typeface="Times New Roman"/>
              </a:rPr>
              <a:t>liver</a:t>
            </a:r>
            <a:r>
              <a:rPr lang="en-US" sz="1200" i="1" spc="-14" dirty="0">
                <a:latin typeface="+mn-lt"/>
                <a:cs typeface="Times New Roman"/>
              </a:rPr>
              <a:t> </a:t>
            </a:r>
            <a:r>
              <a:rPr lang="en-US" sz="1200" i="1" dirty="0">
                <a:latin typeface="+mn-lt"/>
                <a:cs typeface="Times New Roman"/>
              </a:rPr>
              <a:t>diseases</a:t>
            </a:r>
            <a:r>
              <a:rPr lang="en-US" sz="1200" dirty="0">
                <a:latin typeface="+mn-lt"/>
                <a:cs typeface="Times New Roman"/>
              </a:rPr>
              <a:t>,</a:t>
            </a:r>
            <a:r>
              <a:rPr lang="en-US" sz="1200" spc="-17" dirty="0">
                <a:latin typeface="+mn-lt"/>
                <a:cs typeface="Times New Roman"/>
              </a:rPr>
              <a:t> </a:t>
            </a:r>
            <a:r>
              <a:rPr lang="en-US" sz="1200" dirty="0">
                <a:latin typeface="+mn-lt"/>
                <a:cs typeface="Times New Roman"/>
              </a:rPr>
              <a:t>such</a:t>
            </a:r>
            <a:r>
              <a:rPr lang="en-US" sz="1200" spc="-10" dirty="0">
                <a:latin typeface="+mn-lt"/>
                <a:cs typeface="Times New Roman"/>
              </a:rPr>
              <a:t> </a:t>
            </a:r>
            <a:r>
              <a:rPr lang="en-US" sz="1200" dirty="0">
                <a:latin typeface="+mn-lt"/>
                <a:cs typeface="Times New Roman"/>
              </a:rPr>
              <a:t>as</a:t>
            </a:r>
            <a:r>
              <a:rPr lang="en-US" sz="1200" spc="-10" dirty="0">
                <a:latin typeface="+mn-lt"/>
                <a:cs typeface="Times New Roman"/>
              </a:rPr>
              <a:t> </a:t>
            </a:r>
            <a:r>
              <a:rPr lang="en-US" sz="1200" dirty="0">
                <a:latin typeface="+mn-lt"/>
                <a:cs typeface="Times New Roman"/>
              </a:rPr>
              <a:t>cirrhosis;</a:t>
            </a:r>
            <a:r>
              <a:rPr lang="en-US" sz="1200" spc="-14" dirty="0">
                <a:latin typeface="+mn-lt"/>
                <a:cs typeface="Times New Roman"/>
              </a:rPr>
              <a:t> </a:t>
            </a:r>
            <a:r>
              <a:rPr lang="en-US" sz="1200" i="1" dirty="0">
                <a:latin typeface="+mn-lt"/>
                <a:cs typeface="Times New Roman"/>
              </a:rPr>
              <a:t>kidney</a:t>
            </a:r>
            <a:r>
              <a:rPr lang="en-US" sz="1200" i="1" spc="-17" dirty="0">
                <a:latin typeface="+mn-lt"/>
                <a:cs typeface="Times New Roman"/>
              </a:rPr>
              <a:t> </a:t>
            </a:r>
            <a:r>
              <a:rPr lang="en-US" sz="1200" i="1" dirty="0">
                <a:latin typeface="+mn-lt"/>
                <a:cs typeface="Times New Roman"/>
              </a:rPr>
              <a:t>diseases</a:t>
            </a:r>
            <a:r>
              <a:rPr lang="en-US" sz="1200" dirty="0">
                <a:latin typeface="+mn-lt"/>
                <a:cs typeface="Times New Roman"/>
              </a:rPr>
              <a:t>,</a:t>
            </a:r>
            <a:r>
              <a:rPr lang="en-US" sz="1200" spc="-14" dirty="0">
                <a:latin typeface="+mn-lt"/>
                <a:cs typeface="Times New Roman"/>
              </a:rPr>
              <a:t> </a:t>
            </a:r>
            <a:r>
              <a:rPr lang="en-US" sz="1200" dirty="0">
                <a:latin typeface="+mn-lt"/>
                <a:cs typeface="Times New Roman"/>
              </a:rPr>
              <a:t>such</a:t>
            </a:r>
            <a:r>
              <a:rPr lang="en-US" sz="1200" spc="-17" dirty="0">
                <a:latin typeface="+mn-lt"/>
                <a:cs typeface="Times New Roman"/>
              </a:rPr>
              <a:t> </a:t>
            </a:r>
            <a:r>
              <a:rPr lang="en-US" sz="1200" dirty="0">
                <a:latin typeface="+mn-lt"/>
                <a:cs typeface="Times New Roman"/>
              </a:rPr>
              <a:t>as</a:t>
            </a:r>
            <a:r>
              <a:rPr lang="en-US" sz="1200" spc="-14" dirty="0">
                <a:latin typeface="+mn-lt"/>
                <a:cs typeface="Times New Roman"/>
              </a:rPr>
              <a:t> </a:t>
            </a:r>
            <a:r>
              <a:rPr lang="en-US" sz="1200" dirty="0">
                <a:latin typeface="+mn-lt"/>
                <a:cs typeface="Times New Roman"/>
              </a:rPr>
              <a:t>chronic</a:t>
            </a:r>
            <a:r>
              <a:rPr lang="en-US" sz="1200" spc="-10" dirty="0">
                <a:latin typeface="+mn-lt"/>
                <a:cs typeface="Times New Roman"/>
              </a:rPr>
              <a:t> </a:t>
            </a:r>
            <a:r>
              <a:rPr lang="en-US" sz="1200" spc="-7" dirty="0">
                <a:latin typeface="+mn-lt"/>
                <a:cs typeface="Times New Roman"/>
              </a:rPr>
              <a:t>kidney </a:t>
            </a:r>
            <a:r>
              <a:rPr lang="en-US" sz="1200" dirty="0">
                <a:latin typeface="+mn-lt"/>
                <a:cs typeface="Times New Roman"/>
              </a:rPr>
              <a:t>disease;</a:t>
            </a:r>
            <a:r>
              <a:rPr lang="en-US" sz="1200" spc="-17" dirty="0">
                <a:latin typeface="+mn-lt"/>
                <a:cs typeface="Times New Roman"/>
              </a:rPr>
              <a:t> </a:t>
            </a:r>
            <a:r>
              <a:rPr lang="en-US" sz="1200" i="1" dirty="0">
                <a:latin typeface="+mn-lt"/>
                <a:cs typeface="Times New Roman"/>
              </a:rPr>
              <a:t>diseases</a:t>
            </a:r>
            <a:r>
              <a:rPr lang="en-US" sz="1200" i="1" spc="-10" dirty="0">
                <a:latin typeface="+mn-lt"/>
                <a:cs typeface="Times New Roman"/>
              </a:rPr>
              <a:t> </a:t>
            </a:r>
            <a:r>
              <a:rPr lang="en-US" sz="1200" i="1" dirty="0">
                <a:latin typeface="+mn-lt"/>
                <a:cs typeface="Times New Roman"/>
              </a:rPr>
              <a:t>of</a:t>
            </a:r>
            <a:r>
              <a:rPr lang="en-US" sz="1200" i="1" spc="-14" dirty="0">
                <a:latin typeface="+mn-lt"/>
                <a:cs typeface="Times New Roman"/>
              </a:rPr>
              <a:t> </a:t>
            </a:r>
            <a:r>
              <a:rPr lang="en-US" sz="1200" i="1" dirty="0">
                <a:latin typeface="+mn-lt"/>
                <a:cs typeface="Times New Roman"/>
              </a:rPr>
              <a:t>the</a:t>
            </a:r>
            <a:r>
              <a:rPr lang="en-US" sz="1200" i="1" spc="-10" dirty="0">
                <a:latin typeface="+mn-lt"/>
                <a:cs typeface="Times New Roman"/>
              </a:rPr>
              <a:t> </a:t>
            </a:r>
            <a:r>
              <a:rPr lang="en-US" sz="1200" i="1" dirty="0">
                <a:latin typeface="+mn-lt"/>
                <a:cs typeface="Times New Roman"/>
              </a:rPr>
              <a:t>joints</a:t>
            </a:r>
            <a:r>
              <a:rPr lang="en-US" sz="1200" dirty="0">
                <a:latin typeface="+mn-lt"/>
                <a:cs typeface="Times New Roman"/>
              </a:rPr>
              <a:t>,</a:t>
            </a:r>
            <a:r>
              <a:rPr lang="en-US" sz="1200" spc="-14" dirty="0">
                <a:latin typeface="+mn-lt"/>
                <a:cs typeface="Times New Roman"/>
              </a:rPr>
              <a:t> </a:t>
            </a:r>
            <a:r>
              <a:rPr lang="en-US" sz="1200" dirty="0">
                <a:latin typeface="+mn-lt"/>
                <a:cs typeface="Times New Roman"/>
              </a:rPr>
              <a:t>such</a:t>
            </a:r>
            <a:r>
              <a:rPr lang="en-US" sz="1200" spc="-7" dirty="0">
                <a:latin typeface="+mn-lt"/>
                <a:cs typeface="Times New Roman"/>
              </a:rPr>
              <a:t> </a:t>
            </a:r>
            <a:r>
              <a:rPr lang="en-US" sz="1200" dirty="0">
                <a:latin typeface="+mn-lt"/>
                <a:cs typeface="Times New Roman"/>
              </a:rPr>
              <a:t>as</a:t>
            </a:r>
            <a:r>
              <a:rPr lang="en-US" sz="1200" spc="-14" dirty="0">
                <a:latin typeface="+mn-lt"/>
                <a:cs typeface="Times New Roman"/>
              </a:rPr>
              <a:t> </a:t>
            </a:r>
            <a:r>
              <a:rPr lang="en-US" sz="1200" dirty="0">
                <a:latin typeface="+mn-lt"/>
                <a:cs typeface="Times New Roman"/>
              </a:rPr>
              <a:t>arthritis;</a:t>
            </a:r>
            <a:r>
              <a:rPr lang="en-US" sz="1200" spc="-14"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i="1" dirty="0">
                <a:latin typeface="+mn-lt"/>
                <a:cs typeface="Times New Roman"/>
              </a:rPr>
              <a:t>diseases</a:t>
            </a:r>
            <a:r>
              <a:rPr lang="en-US" sz="1200" i="1" spc="-10" dirty="0">
                <a:latin typeface="+mn-lt"/>
                <a:cs typeface="Times New Roman"/>
              </a:rPr>
              <a:t> </a:t>
            </a:r>
            <a:r>
              <a:rPr lang="en-US" sz="1200" i="1" dirty="0">
                <a:latin typeface="+mn-lt"/>
                <a:cs typeface="Times New Roman"/>
              </a:rPr>
              <a:t>of</a:t>
            </a:r>
            <a:r>
              <a:rPr lang="en-US" sz="1200" i="1" spc="-14" dirty="0">
                <a:latin typeface="+mn-lt"/>
                <a:cs typeface="Times New Roman"/>
              </a:rPr>
              <a:t> </a:t>
            </a:r>
            <a:r>
              <a:rPr lang="en-US" sz="1200" i="1" dirty="0">
                <a:latin typeface="+mn-lt"/>
                <a:cs typeface="Times New Roman"/>
              </a:rPr>
              <a:t>the</a:t>
            </a:r>
            <a:r>
              <a:rPr lang="en-US" sz="1200" i="1" spc="-14" dirty="0">
                <a:latin typeface="+mn-lt"/>
                <a:cs typeface="Times New Roman"/>
              </a:rPr>
              <a:t> </a:t>
            </a:r>
            <a:r>
              <a:rPr lang="en-US" sz="1200" i="1" dirty="0">
                <a:latin typeface="+mn-lt"/>
                <a:cs typeface="Times New Roman"/>
              </a:rPr>
              <a:t>blood</a:t>
            </a:r>
            <a:r>
              <a:rPr lang="en-US" sz="1200" dirty="0">
                <a:latin typeface="+mn-lt"/>
                <a:cs typeface="Times New Roman"/>
              </a:rPr>
              <a:t>,</a:t>
            </a:r>
            <a:r>
              <a:rPr lang="en-US" sz="1200" spc="-14" dirty="0">
                <a:latin typeface="+mn-lt"/>
                <a:cs typeface="Times New Roman"/>
              </a:rPr>
              <a:t> </a:t>
            </a:r>
            <a:r>
              <a:rPr lang="en-US" sz="1200" dirty="0">
                <a:latin typeface="+mn-lt"/>
                <a:cs typeface="Times New Roman"/>
              </a:rPr>
              <a:t>such</a:t>
            </a:r>
            <a:r>
              <a:rPr lang="en-US" sz="1200" spc="-14" dirty="0">
                <a:latin typeface="+mn-lt"/>
                <a:cs typeface="Times New Roman"/>
              </a:rPr>
              <a:t> </a:t>
            </a:r>
            <a:r>
              <a:rPr lang="en-US" sz="1200" dirty="0">
                <a:latin typeface="+mn-lt"/>
                <a:cs typeface="Times New Roman"/>
              </a:rPr>
              <a:t>as</a:t>
            </a:r>
            <a:r>
              <a:rPr lang="en-US" sz="1200" spc="-10" dirty="0">
                <a:latin typeface="+mn-lt"/>
                <a:cs typeface="Times New Roman"/>
              </a:rPr>
              <a:t> </a:t>
            </a:r>
            <a:r>
              <a:rPr lang="en-US" sz="1200" dirty="0">
                <a:latin typeface="+mn-lt"/>
                <a:cs typeface="Times New Roman"/>
              </a:rPr>
              <a:t>thalassemia</a:t>
            </a:r>
            <a:r>
              <a:rPr lang="en-US" sz="1200" spc="-10"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sickle</a:t>
            </a:r>
            <a:r>
              <a:rPr lang="en-US" sz="1200" spc="-14" dirty="0">
                <a:latin typeface="+mn-lt"/>
                <a:cs typeface="Times New Roman"/>
              </a:rPr>
              <a:t> </a:t>
            </a:r>
            <a:r>
              <a:rPr lang="en-US" sz="1200" dirty="0">
                <a:latin typeface="+mn-lt"/>
                <a:cs typeface="Times New Roman"/>
              </a:rPr>
              <a:t>cell</a:t>
            </a:r>
            <a:r>
              <a:rPr lang="en-US" sz="1200" spc="-10" dirty="0">
                <a:latin typeface="+mn-lt"/>
                <a:cs typeface="Times New Roman"/>
              </a:rPr>
              <a:t> </a:t>
            </a:r>
            <a:r>
              <a:rPr lang="en-US" sz="1200" spc="-7" dirty="0">
                <a:latin typeface="+mn-lt"/>
                <a:cs typeface="Times New Roman"/>
              </a:rPr>
              <a:t>disease.</a:t>
            </a:r>
          </a:p>
          <a:p>
            <a:r>
              <a:rPr lang="en-US" dirty="0"/>
              <a:t>Behaviors that reduce risk factors include:</a:t>
            </a:r>
          </a:p>
          <a:p>
            <a:pPr lvl="1"/>
            <a:r>
              <a:rPr lang="en-US" dirty="0"/>
              <a:t>Avoiding or reducing tobacco use and exposure to secondhand smoke.</a:t>
            </a:r>
          </a:p>
          <a:p>
            <a:pPr lvl="1"/>
            <a:r>
              <a:rPr lang="en-US" dirty="0"/>
              <a:t>Eating a healthy diet.</a:t>
            </a:r>
          </a:p>
          <a:p>
            <a:pPr lvl="1"/>
            <a:r>
              <a:rPr lang="en-US" dirty="0"/>
              <a:t>Engaging in regular physical activity.</a:t>
            </a:r>
          </a:p>
          <a:p>
            <a:pPr lvl="1"/>
            <a:r>
              <a:rPr lang="en-US" dirty="0"/>
              <a:t>Avoiding or reducing use of alcohol, illicit opioids, and other substances.</a:t>
            </a:r>
          </a:p>
          <a:p>
            <a:pPr lvl="1"/>
            <a:r>
              <a:rPr lang="en-US" dirty="0"/>
              <a:t>Getting adequate sleep.</a:t>
            </a:r>
          </a:p>
          <a:p>
            <a:pPr lvl="1"/>
            <a:r>
              <a:rPr lang="en-US" dirty="0"/>
              <a:t>Getting screened for preventable diseases.</a:t>
            </a:r>
          </a:p>
          <a:p>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34</a:t>
            </a:fld>
            <a:endParaRPr lang="en-US"/>
          </a:p>
        </p:txBody>
      </p:sp>
    </p:spTree>
    <p:extLst>
      <p:ext uri="{BB962C8B-B14F-4D97-AF65-F5344CB8AC3E}">
        <p14:creationId xmlns:p14="http://schemas.microsoft.com/office/powerpoint/2010/main" val="4146880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Hypertension and chronic kidney disease both increase risk for developing heart disease. However, hypertension also increases the risk for developing chronic kidney disease and complicates its management if it develops. Likewise, chronic kidney disease exacerbates high blood pressure and complicates the management of hypertension. </a:t>
            </a:r>
          </a:p>
        </p:txBody>
      </p:sp>
      <p:sp>
        <p:nvSpPr>
          <p:cNvPr id="4" name="Slide Number Placeholder 3"/>
          <p:cNvSpPr>
            <a:spLocks noGrp="1"/>
          </p:cNvSpPr>
          <p:nvPr>
            <p:ph type="sldNum" sz="quarter" idx="5"/>
          </p:nvPr>
        </p:nvSpPr>
        <p:spPr/>
        <p:txBody>
          <a:bodyPr/>
          <a:lstStyle/>
          <a:p>
            <a:fld id="{B17BA40C-25F7-4A81-B7B0-365A5351FE20}" type="slidenum">
              <a:rPr lang="en-US" smtClean="0"/>
              <a:t>35</a:t>
            </a:fld>
            <a:endParaRPr lang="en-US"/>
          </a:p>
        </p:txBody>
      </p:sp>
    </p:spTree>
    <p:extLst>
      <p:ext uri="{BB962C8B-B14F-4D97-AF65-F5344CB8AC3E}">
        <p14:creationId xmlns:p14="http://schemas.microsoft.com/office/powerpoint/2010/main" val="609413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indent="-182880">
              <a:spcBef>
                <a:spcPts val="0"/>
              </a:spcBef>
            </a:pPr>
            <a:r>
              <a:rPr lang="en-US" sz="1200" spc="20" dirty="0">
                <a:effectLst/>
                <a:latin typeface="+mn-lt"/>
                <a:ea typeface="Georgia" panose="02040502050405020303" pitchFamily="18" charset="0"/>
                <a:cs typeface="Calibri" panose="020F0502020204030204" pitchFamily="34" charset="0"/>
              </a:rPr>
              <a:t>Considerable evidence indicates that social determinants of health (SDOH)—social, economic, environmental, and community conditions—may have a stronger influence on people’s health outcomes than clinical services provided by healthcare delivery systems.</a:t>
            </a:r>
            <a:r>
              <a:rPr lang="en-US" sz="1200" spc="20" baseline="30000" dirty="0">
                <a:effectLst/>
                <a:latin typeface="+mn-lt"/>
                <a:ea typeface="Georgia" panose="02040502050405020303" pitchFamily="18" charset="0"/>
                <a:cs typeface="Calibri" panose="020F0502020204030204" pitchFamily="34" charset="0"/>
              </a:rPr>
              <a:t>11</a:t>
            </a:r>
            <a:r>
              <a:rPr lang="en-US" sz="1200" spc="20" dirty="0">
                <a:effectLst/>
                <a:latin typeface="+mn-lt"/>
                <a:ea typeface="Georgia" panose="02040502050405020303" pitchFamily="18" charset="0"/>
                <a:cs typeface="Calibri" panose="020F0502020204030204" pitchFamily="34" charset="0"/>
              </a:rPr>
              <a:t> Healthcare delivery systems and healthcare workers must account for SDOH when addressing patients’ health concerns. </a:t>
            </a:r>
          </a:p>
          <a:p>
            <a:pPr marL="182880" marR="0" indent="-182880">
              <a:spcBef>
                <a:spcPts val="0"/>
              </a:spcBef>
            </a:pPr>
            <a:r>
              <a:rPr lang="en-US" sz="1200" dirty="0">
                <a:effectLst/>
                <a:latin typeface="+mn-lt"/>
                <a:ea typeface="Georgia" panose="02040502050405020303" pitchFamily="18" charset="0"/>
                <a:cs typeface="Calibri" panose="020F0502020204030204" pitchFamily="34" charset="0"/>
              </a:rPr>
              <a:t>This section describes the extent to which SDOH factors are present among people in the United States, thus providing estimates for issues healthcare delivery systems must address to produce optimal health outcomes. </a:t>
            </a:r>
            <a:endParaRPr lang="en-US" sz="1200" dirty="0">
              <a:effectLst/>
              <a:latin typeface="+mn-lt"/>
              <a:ea typeface="Georgia" panose="02040502050405020303" pitchFamily="18" charset="0"/>
              <a:cs typeface="Georgia" panose="02040502050405020303" pitchFamily="18" charset="0"/>
            </a:endParaRPr>
          </a:p>
          <a:p>
            <a:pPr marL="182880" marR="0" indent="-182880">
              <a:spcBef>
                <a:spcPts val="0"/>
              </a:spcBef>
            </a:pPr>
            <a:r>
              <a:rPr lang="en-US" sz="1200" dirty="0">
                <a:effectLst/>
                <a:latin typeface="+mn-lt"/>
                <a:ea typeface="Georgia" panose="02040502050405020303" pitchFamily="18" charset="0"/>
                <a:cs typeface="Calibri" panose="020F0502020204030204" pitchFamily="34" charset="0"/>
              </a:rPr>
              <a:t>The importance of understanding SDOH is underscored in </a:t>
            </a:r>
            <a:r>
              <a:rPr lang="en-US" sz="1200" u="sng" dirty="0">
                <a:solidFill>
                  <a:srgbClr val="0000FF"/>
                </a:solidFill>
                <a:effectLst/>
                <a:latin typeface="+mn-lt"/>
                <a:ea typeface="Georgia" panose="02040502050405020303" pitchFamily="18" charset="0"/>
                <a:cs typeface="Calibri" panose="020F0502020204030204" pitchFamily="34" charset="0"/>
                <a:hlinkClick r:id="rId3"/>
              </a:rPr>
              <a:t>Healthy People 2030</a:t>
            </a:r>
            <a:r>
              <a:rPr lang="en-US" sz="1200" dirty="0">
                <a:effectLst/>
                <a:latin typeface="+mn-lt"/>
                <a:ea typeface="Georgia" panose="02040502050405020303" pitchFamily="18" charset="0"/>
                <a:cs typeface="Calibri" panose="020F0502020204030204" pitchFamily="34" charset="0"/>
              </a:rPr>
              <a:t>, which sets national objectives for improving health and well-being. Healthy People 2030 describes five SDOH domains that can influence health outcomes (Figure 9). One of the domains—</a:t>
            </a:r>
            <a:r>
              <a:rPr lang="en-US" sz="1200" b="1" dirty="0">
                <a:effectLst/>
                <a:latin typeface="+mn-lt"/>
                <a:ea typeface="Georgia" panose="02040502050405020303" pitchFamily="18" charset="0"/>
                <a:cs typeface="Georgia" panose="02040502050405020303" pitchFamily="18" charset="0"/>
              </a:rPr>
              <a:t>Health Care Access and Quality—</a:t>
            </a:r>
            <a:r>
              <a:rPr lang="en-US" sz="1200" dirty="0">
                <a:effectLst/>
                <a:latin typeface="+mn-lt"/>
                <a:ea typeface="Georgia" panose="02040502050405020303" pitchFamily="18" charset="0"/>
                <a:cs typeface="Georgia" panose="02040502050405020303" pitchFamily="18" charset="0"/>
              </a:rPr>
              <a:t>accounts for a population’s ability to receive healthcare services when needed. That includes having healthcare services nearby and having insurance to cover the cost of receiving services. </a:t>
            </a:r>
            <a:endParaRPr lang="en-US" sz="1200" dirty="0">
              <a:latin typeface="+mn-lt"/>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36</a:t>
            </a:fld>
            <a:endParaRPr lang="en-US"/>
          </a:p>
        </p:txBody>
      </p:sp>
    </p:spTree>
    <p:extLst>
      <p:ext uri="{BB962C8B-B14F-4D97-AF65-F5344CB8AC3E}">
        <p14:creationId xmlns:p14="http://schemas.microsoft.com/office/powerpoint/2010/main" val="799434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733800"/>
            <a:ext cx="6400800" cy="5181600"/>
          </a:xfrm>
        </p:spPr>
        <p:txBody>
          <a:bodyPr/>
          <a:lstStyle/>
          <a:p>
            <a:r>
              <a:rPr lang="en-US" dirty="0"/>
              <a:t>Health insurance coverage in the United States has expanded in recent years. Health insurance increases access to healthcare, including preventive care and services for chronic diseases and major health conditions. Evidence from observational studies and randomized controlled trials such as the Oregon Health Insurance Experiment links having health insurance coverage with positive outcomes, including:</a:t>
            </a:r>
          </a:p>
          <a:p>
            <a:pPr lvl="1"/>
            <a:r>
              <a:rPr lang="en-US" dirty="0"/>
              <a:t>Increased financial security,</a:t>
            </a:r>
          </a:p>
          <a:p>
            <a:pPr lvl="1"/>
            <a:r>
              <a:rPr lang="en-US" dirty="0"/>
              <a:t>Access to primary care,</a:t>
            </a:r>
          </a:p>
          <a:p>
            <a:pPr lvl="1"/>
            <a:r>
              <a:rPr lang="en-US" dirty="0"/>
              <a:t>Adherence to prescription medications,</a:t>
            </a:r>
          </a:p>
          <a:p>
            <a:pPr lvl="1"/>
            <a:r>
              <a:rPr lang="en-US" dirty="0"/>
              <a:t>Screening for treatable health conditions (such as diabetes, cholesterol, HIV, and breast, prostate, and colon cancer),</a:t>
            </a:r>
          </a:p>
          <a:p>
            <a:pPr lvl="1"/>
            <a:r>
              <a:rPr lang="en-US" dirty="0"/>
              <a:t>Improved perceptions of health,</a:t>
            </a:r>
          </a:p>
          <a:p>
            <a:pPr lvl="1"/>
            <a:r>
              <a:rPr lang="en-US" dirty="0"/>
              <a:t>Reduced depression symptoms, and</a:t>
            </a:r>
          </a:p>
          <a:p>
            <a:pPr lvl="1"/>
            <a:r>
              <a:rPr lang="en-US" dirty="0"/>
              <a:t>Earlier detection of cancer.</a:t>
            </a:r>
            <a:r>
              <a:rPr lang="en-US" baseline="30000" dirty="0"/>
              <a:t>12,13</a:t>
            </a:r>
          </a:p>
          <a:p>
            <a:r>
              <a:rPr lang="en-US" dirty="0"/>
              <a:t>The NHQDR mostly reports on disparities related to insurance status among people ages 0-64 years. It focuses on people less than age 65 years because more than 98% of Americans 65 years and over have Medicare.</a:t>
            </a:r>
            <a:r>
              <a:rPr lang="en-US" baseline="30000" dirty="0"/>
              <a:t>14</a:t>
            </a:r>
            <a:r>
              <a:rPr lang="en-US" dirty="0"/>
              <a:t> Thus, almost no older adults lack insurance coverage since almost all are covered, at minimum, by public insurance (Medicare).</a:t>
            </a:r>
          </a:p>
          <a:p>
            <a:r>
              <a:rPr lang="en-US" dirty="0"/>
              <a:t>Insurance status for people ages 0-64 years consists of three categories:</a:t>
            </a:r>
          </a:p>
          <a:p>
            <a:pPr lvl="1"/>
            <a:r>
              <a:rPr lang="en-US" dirty="0"/>
              <a:t>Private Insurance: Person has access to insurance from a private insurer.</a:t>
            </a:r>
          </a:p>
          <a:p>
            <a:pPr lvl="1"/>
            <a:r>
              <a:rPr lang="en-US" dirty="0"/>
              <a:t>Public Insurance: Person receives insurance from one or more government-sponsored sources, including Medicaid, State Children’s Health Insurance Program (S-CHIP), state-sponsored or other government-sponsored health plans, Medicare, and military and veteran health plans. </a:t>
            </a:r>
          </a:p>
          <a:p>
            <a:pPr lvl="1"/>
            <a:r>
              <a:rPr lang="en-US" dirty="0"/>
              <a:t>Uninsured: Person does not have any health insurance.</a:t>
            </a:r>
          </a:p>
          <a:p>
            <a:pPr marL="182880" marR="0" lvl="0" indent="-182880">
              <a:spcBef>
                <a:spcPts val="0"/>
              </a:spcBef>
              <a:spcAft>
                <a:spcPts val="0"/>
              </a:spcAft>
              <a:buSzPts val="1400"/>
            </a:pPr>
            <a:r>
              <a:rPr lang="en-US" sz="1200" dirty="0">
                <a:effectLst/>
                <a:latin typeface="+mn-lt"/>
                <a:ea typeface="Calibri" panose="020F0502020204030204" pitchFamily="34" charset="0"/>
                <a:cs typeface="Times New Roman" panose="02020603050405020304" pitchFamily="18" charset="0"/>
              </a:rPr>
              <a:t>In 2020, an estimated 88.5% of people under age 65 had some form of health insurance (Figure 10). </a:t>
            </a:r>
          </a:p>
          <a:p>
            <a:pPr marL="182880" marR="0" lvl="0" indent="-182880">
              <a:spcBef>
                <a:spcPts val="0"/>
              </a:spcBef>
              <a:spcAft>
                <a:spcPts val="1200"/>
              </a:spcAft>
              <a:buSzPts val="1400"/>
            </a:pPr>
            <a:r>
              <a:rPr lang="en-US" sz="1200" dirty="0">
                <a:effectLst/>
                <a:latin typeface="+mn-lt"/>
                <a:ea typeface="Calibri" panose="020F0502020204030204" pitchFamily="34" charset="0"/>
                <a:cs typeface="Times New Roman" panose="02020603050405020304" pitchFamily="18" charset="0"/>
              </a:rPr>
              <a:t>Of those who had health insurance, approximately 27% had public insurance (Medicaid or a combination of Medicare and Medicaid), while just under three-fourths had private insurance, often from an employer.</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37</a:t>
            </a:fld>
            <a:endParaRPr lang="en-US"/>
          </a:p>
        </p:txBody>
      </p:sp>
    </p:spTree>
    <p:extLst>
      <p:ext uri="{BB962C8B-B14F-4D97-AF65-F5344CB8AC3E}">
        <p14:creationId xmlns:p14="http://schemas.microsoft.com/office/powerpoint/2010/main" val="782186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dirty="0">
                <a:effectLst/>
                <a:latin typeface="+mn-lt"/>
                <a:ea typeface="Georgia" panose="02040502050405020303" pitchFamily="18" charset="0"/>
                <a:cs typeface="Calibri" panose="020F0502020204030204" pitchFamily="34" charset="0"/>
              </a:rPr>
              <a:t>The distribution of people who have health insurance varies by demographic factors, including race, location, and other characteristics.</a:t>
            </a:r>
            <a:endParaRPr lang="en-US" sz="1200" dirty="0">
              <a:effectLst/>
              <a:latin typeface="+mn-lt"/>
              <a:ea typeface="Georgia" panose="02040502050405020303" pitchFamily="18" charset="0"/>
              <a:cs typeface="Georgia" panose="02040502050405020303" pitchFamily="18" charset="0"/>
            </a:endParaRPr>
          </a:p>
          <a:p>
            <a:pPr marL="182880" marR="0" lvl="0" indent="-182880">
              <a:spcBef>
                <a:spcPts val="0"/>
              </a:spcBef>
              <a:spcAft>
                <a:spcPts val="0"/>
              </a:spcAft>
              <a:buSzPts val="1400"/>
            </a:pPr>
            <a:r>
              <a:rPr lang="en-US" sz="1200" dirty="0">
                <a:effectLst/>
                <a:latin typeface="+mn-lt"/>
                <a:ea typeface="Calibri" panose="020F0502020204030204" pitchFamily="34" charset="0"/>
                <a:cs typeface="Times New Roman" panose="02020603050405020304" pitchFamily="18" charset="0"/>
              </a:rPr>
              <a:t>Among racial and ethnic groups, non-Hispanic Asian groups (92.4%) were the most likely to have any health insurance, followed by non-Hispanic White (92.2%), non-Hispanic Multiracial (89.7%), non-Hispanic Black (88.1%), non-Hispanic NHPI (85.6%), Hispanic (77.6%), and non-Hispanic AI/AN (72.9%) groups (Figure 11). </a:t>
            </a:r>
          </a:p>
          <a:p>
            <a:pPr marL="182880" marR="0" lvl="0" indent="-182880">
              <a:spcBef>
                <a:spcPts val="0"/>
              </a:spcBef>
              <a:spcAft>
                <a:spcPts val="1200"/>
              </a:spcAft>
              <a:buSzPts val="1400"/>
            </a:pPr>
            <a:r>
              <a:rPr lang="en-US" sz="1200" dirty="0">
                <a:effectLst/>
                <a:latin typeface="+mn-lt"/>
                <a:ea typeface="Calibri" panose="020F0502020204030204" pitchFamily="34" charset="0"/>
                <a:cs typeface="Times New Roman" panose="02020603050405020304" pitchFamily="18" charset="0"/>
              </a:rPr>
              <a:t>Among location of residence, people in large fringe metro counties (i.e., “suburbs,” 90.1%) were most likely to have any health insurance, followed by people in medium metro areas (89.3%), small metro areas (88.5%), large central metro areas (i.e., “cities,” 88.0%), noncore counties (i.e., “rural,” 85.9%) and micropolitan areas (i.e., “small towns,” 84.5%).</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38</a:t>
            </a:fld>
            <a:endParaRPr lang="en-US"/>
          </a:p>
        </p:txBody>
      </p:sp>
    </p:spTree>
    <p:extLst>
      <p:ext uri="{BB962C8B-B14F-4D97-AF65-F5344CB8AC3E}">
        <p14:creationId xmlns:p14="http://schemas.microsoft.com/office/powerpoint/2010/main" val="2027855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56806"/>
            <a:ext cx="6400800" cy="5257800"/>
          </a:xfrm>
        </p:spPr>
        <p:txBody>
          <a:bodyPr/>
          <a:lstStyle/>
          <a:p>
            <a:pPr marL="182880" marR="63210" indent="-182880"/>
            <a:r>
              <a:rPr lang="en-US" sz="1050" b="1" dirty="0">
                <a:latin typeface="+mn-lt"/>
                <a:cs typeface="Times New Roman"/>
              </a:rPr>
              <a:t>Economic</a:t>
            </a:r>
            <a:r>
              <a:rPr lang="en-US" sz="1050" b="1" spc="-17" dirty="0">
                <a:latin typeface="+mn-lt"/>
                <a:cs typeface="Times New Roman"/>
              </a:rPr>
              <a:t> </a:t>
            </a:r>
            <a:r>
              <a:rPr lang="en-US" sz="1050" b="1" dirty="0">
                <a:latin typeface="+mn-lt"/>
                <a:cs typeface="Times New Roman"/>
              </a:rPr>
              <a:t>stability</a:t>
            </a:r>
            <a:r>
              <a:rPr lang="en-US" sz="1050" b="1" spc="-7" dirty="0">
                <a:latin typeface="+mn-lt"/>
                <a:cs typeface="Times New Roman"/>
              </a:rPr>
              <a:t> </a:t>
            </a:r>
            <a:r>
              <a:rPr lang="en-US" sz="1050" b="1" dirty="0">
                <a:latin typeface="+mn-lt"/>
                <a:cs typeface="Times New Roman"/>
              </a:rPr>
              <a:t>is</a:t>
            </a:r>
            <a:r>
              <a:rPr lang="en-US" sz="1050" b="1" spc="-10" dirty="0">
                <a:latin typeface="+mn-lt"/>
                <a:cs typeface="Times New Roman"/>
              </a:rPr>
              <a:t> </a:t>
            </a:r>
            <a:r>
              <a:rPr lang="en-US" sz="1050" b="1" dirty="0">
                <a:latin typeface="+mn-lt"/>
                <a:cs typeface="Times New Roman"/>
              </a:rPr>
              <a:t>associated</a:t>
            </a:r>
            <a:r>
              <a:rPr lang="en-US" sz="1050" b="1" spc="-10" dirty="0">
                <a:latin typeface="+mn-lt"/>
                <a:cs typeface="Times New Roman"/>
              </a:rPr>
              <a:t> </a:t>
            </a:r>
            <a:r>
              <a:rPr lang="en-US" sz="1050" b="1" dirty="0">
                <a:latin typeface="+mn-lt"/>
                <a:cs typeface="Times New Roman"/>
              </a:rPr>
              <a:t>with</a:t>
            </a:r>
            <a:r>
              <a:rPr lang="en-US" sz="1050" b="1" spc="-10" dirty="0">
                <a:latin typeface="+mn-lt"/>
                <a:cs typeface="Times New Roman"/>
              </a:rPr>
              <a:t> </a:t>
            </a:r>
            <a:r>
              <a:rPr lang="en-US" sz="1050" b="1" dirty="0">
                <a:latin typeface="+mn-lt"/>
                <a:cs typeface="Times New Roman"/>
              </a:rPr>
              <a:t>better</a:t>
            </a:r>
            <a:r>
              <a:rPr lang="en-US" sz="1050" b="1" spc="-10" dirty="0">
                <a:latin typeface="+mn-lt"/>
                <a:cs typeface="Times New Roman"/>
              </a:rPr>
              <a:t> </a:t>
            </a:r>
            <a:r>
              <a:rPr lang="en-US" sz="1050" b="1" dirty="0">
                <a:latin typeface="+mn-lt"/>
                <a:cs typeface="Times New Roman"/>
              </a:rPr>
              <a:t>health.</a:t>
            </a:r>
            <a:r>
              <a:rPr lang="en-US" sz="1050" b="1" spc="-10" dirty="0">
                <a:latin typeface="+mn-lt"/>
                <a:cs typeface="Times New Roman"/>
              </a:rPr>
              <a:t> </a:t>
            </a:r>
            <a:r>
              <a:rPr lang="en-US" sz="1050" dirty="0">
                <a:latin typeface="+mn-lt"/>
                <a:cs typeface="Times New Roman"/>
              </a:rPr>
              <a:t>The</a:t>
            </a:r>
            <a:r>
              <a:rPr lang="en-US" sz="1050" spc="-7" dirty="0">
                <a:latin typeface="+mn-lt"/>
                <a:cs typeface="Times New Roman"/>
              </a:rPr>
              <a:t> </a:t>
            </a:r>
            <a:r>
              <a:rPr lang="en-US" sz="1050" b="1" dirty="0">
                <a:latin typeface="+mn-lt"/>
                <a:cs typeface="Times New Roman"/>
              </a:rPr>
              <a:t>Economic</a:t>
            </a:r>
            <a:r>
              <a:rPr lang="en-US" sz="1050" b="1" spc="-7" dirty="0">
                <a:latin typeface="+mn-lt"/>
                <a:cs typeface="Times New Roman"/>
              </a:rPr>
              <a:t> </a:t>
            </a:r>
            <a:r>
              <a:rPr lang="en-US" sz="1050" b="1" dirty="0">
                <a:latin typeface="+mn-lt"/>
                <a:cs typeface="Times New Roman"/>
              </a:rPr>
              <a:t>Stability</a:t>
            </a:r>
            <a:r>
              <a:rPr lang="en-US" sz="1050" b="1" spc="-7" dirty="0">
                <a:latin typeface="+mn-lt"/>
                <a:cs typeface="Times New Roman"/>
              </a:rPr>
              <a:t> </a:t>
            </a:r>
            <a:r>
              <a:rPr lang="en-US" sz="1050" dirty="0">
                <a:latin typeface="+mn-lt"/>
                <a:cs typeface="Times New Roman"/>
              </a:rPr>
              <a:t>domain</a:t>
            </a:r>
            <a:r>
              <a:rPr lang="en-US" sz="1050" spc="-14" dirty="0">
                <a:latin typeface="+mn-lt"/>
                <a:cs typeface="Times New Roman"/>
              </a:rPr>
              <a:t> </a:t>
            </a:r>
            <a:r>
              <a:rPr lang="en-US" sz="1050" spc="-7" dirty="0">
                <a:latin typeface="+mn-lt"/>
                <a:cs typeface="Times New Roman"/>
              </a:rPr>
              <a:t>accounts </a:t>
            </a:r>
            <a:r>
              <a:rPr lang="en-US" sz="1050" dirty="0">
                <a:latin typeface="+mn-lt"/>
                <a:cs typeface="Times New Roman"/>
              </a:rPr>
              <a:t>for</a:t>
            </a:r>
            <a:r>
              <a:rPr lang="en-US" sz="1050" spc="-3" dirty="0">
                <a:latin typeface="+mn-lt"/>
                <a:cs typeface="Times New Roman"/>
              </a:rPr>
              <a:t> </a:t>
            </a:r>
            <a:r>
              <a:rPr lang="en-US" sz="1050" dirty="0">
                <a:latin typeface="+mn-lt"/>
                <a:cs typeface="Times New Roman"/>
              </a:rPr>
              <a:t>a</a:t>
            </a:r>
            <a:r>
              <a:rPr lang="en-US" sz="1050" spc="-3" dirty="0">
                <a:latin typeface="+mn-lt"/>
                <a:cs typeface="Times New Roman"/>
              </a:rPr>
              <a:t> </a:t>
            </a:r>
            <a:r>
              <a:rPr lang="en-US" sz="1050" dirty="0">
                <a:latin typeface="+mn-lt"/>
                <a:cs typeface="Times New Roman"/>
              </a:rPr>
              <a:t>population’s</a:t>
            </a:r>
            <a:r>
              <a:rPr lang="en-US" sz="1050" spc="-3" dirty="0">
                <a:latin typeface="+mn-lt"/>
                <a:cs typeface="Times New Roman"/>
              </a:rPr>
              <a:t> </a:t>
            </a:r>
            <a:r>
              <a:rPr lang="en-US" sz="1050" dirty="0">
                <a:latin typeface="+mn-lt"/>
                <a:cs typeface="Times New Roman"/>
              </a:rPr>
              <a:t>ability</a:t>
            </a:r>
            <a:r>
              <a:rPr lang="en-US" sz="1050" spc="-10" dirty="0">
                <a:latin typeface="+mn-lt"/>
                <a:cs typeface="Times New Roman"/>
              </a:rPr>
              <a:t> </a:t>
            </a:r>
            <a:r>
              <a:rPr lang="en-US" sz="1050" dirty="0">
                <a:latin typeface="+mn-lt"/>
                <a:cs typeface="Times New Roman"/>
              </a:rPr>
              <a:t>to maintain</a:t>
            </a:r>
            <a:r>
              <a:rPr lang="en-US" sz="1050" spc="-10" dirty="0">
                <a:latin typeface="+mn-lt"/>
                <a:cs typeface="Times New Roman"/>
              </a:rPr>
              <a:t> </a:t>
            </a:r>
            <a:r>
              <a:rPr lang="en-US" sz="1050" dirty="0">
                <a:latin typeface="+mn-lt"/>
                <a:cs typeface="Times New Roman"/>
              </a:rPr>
              <a:t>steady</a:t>
            </a:r>
            <a:r>
              <a:rPr lang="en-US" sz="1050" spc="-3" dirty="0">
                <a:latin typeface="+mn-lt"/>
                <a:cs typeface="Times New Roman"/>
              </a:rPr>
              <a:t> </a:t>
            </a:r>
            <a:r>
              <a:rPr lang="en-US" sz="1050" dirty="0">
                <a:latin typeface="+mn-lt"/>
                <a:cs typeface="Times New Roman"/>
              </a:rPr>
              <a:t>employment</a:t>
            </a:r>
            <a:r>
              <a:rPr lang="en-US" sz="1050" spc="-3" dirty="0">
                <a:latin typeface="+mn-lt"/>
                <a:cs typeface="Times New Roman"/>
              </a:rPr>
              <a:t> </a:t>
            </a:r>
            <a:r>
              <a:rPr lang="en-US" sz="1050" dirty="0">
                <a:latin typeface="+mn-lt"/>
                <a:cs typeface="Times New Roman"/>
              </a:rPr>
              <a:t>and</a:t>
            </a:r>
            <a:r>
              <a:rPr lang="en-US" sz="1050" spc="-7" dirty="0">
                <a:latin typeface="+mn-lt"/>
                <a:cs typeface="Times New Roman"/>
              </a:rPr>
              <a:t> </a:t>
            </a:r>
            <a:r>
              <a:rPr lang="en-US" sz="1050" dirty="0">
                <a:latin typeface="+mn-lt"/>
                <a:cs typeface="Times New Roman"/>
              </a:rPr>
              <a:t>afford</a:t>
            </a:r>
            <a:r>
              <a:rPr lang="en-US" sz="1050" spc="-7" dirty="0">
                <a:latin typeface="+mn-lt"/>
                <a:cs typeface="Times New Roman"/>
              </a:rPr>
              <a:t> </a:t>
            </a:r>
            <a:r>
              <a:rPr lang="en-US" sz="1050" dirty="0">
                <a:latin typeface="+mn-lt"/>
                <a:cs typeface="Times New Roman"/>
              </a:rPr>
              <a:t>items</a:t>
            </a:r>
            <a:r>
              <a:rPr lang="en-US" sz="1050" spc="-7" dirty="0">
                <a:latin typeface="+mn-lt"/>
                <a:cs typeface="Times New Roman"/>
              </a:rPr>
              <a:t> </a:t>
            </a:r>
            <a:r>
              <a:rPr lang="en-US" sz="1050" dirty="0">
                <a:latin typeface="+mn-lt"/>
                <a:cs typeface="Times New Roman"/>
              </a:rPr>
              <a:t>needed</a:t>
            </a:r>
            <a:r>
              <a:rPr lang="en-US" sz="1050" spc="-7" dirty="0">
                <a:latin typeface="+mn-lt"/>
                <a:cs typeface="Times New Roman"/>
              </a:rPr>
              <a:t> </a:t>
            </a:r>
            <a:r>
              <a:rPr lang="en-US" sz="1050" dirty="0">
                <a:latin typeface="+mn-lt"/>
                <a:cs typeface="Times New Roman"/>
              </a:rPr>
              <a:t>to</a:t>
            </a:r>
            <a:r>
              <a:rPr lang="en-US" sz="1050" spc="-7" dirty="0">
                <a:latin typeface="+mn-lt"/>
                <a:cs typeface="Times New Roman"/>
              </a:rPr>
              <a:t> remain </a:t>
            </a:r>
            <a:r>
              <a:rPr lang="en-US" sz="1050" dirty="0">
                <a:latin typeface="+mn-lt"/>
                <a:cs typeface="Times New Roman"/>
              </a:rPr>
              <a:t>healthy,</a:t>
            </a:r>
            <a:r>
              <a:rPr lang="en-US" sz="1050" spc="-20" dirty="0">
                <a:latin typeface="+mn-lt"/>
                <a:cs typeface="Times New Roman"/>
              </a:rPr>
              <a:t> </a:t>
            </a:r>
            <a:r>
              <a:rPr lang="en-US" sz="1050" dirty="0">
                <a:latin typeface="+mn-lt"/>
                <a:cs typeface="Times New Roman"/>
              </a:rPr>
              <a:t>such</a:t>
            </a:r>
            <a:r>
              <a:rPr lang="en-US" sz="1050" spc="-3" dirty="0">
                <a:latin typeface="+mn-lt"/>
                <a:cs typeface="Times New Roman"/>
              </a:rPr>
              <a:t> </a:t>
            </a:r>
            <a:r>
              <a:rPr lang="en-US" sz="1050" dirty="0">
                <a:latin typeface="+mn-lt"/>
                <a:cs typeface="Times New Roman"/>
              </a:rPr>
              <a:t>as</a:t>
            </a:r>
            <a:r>
              <a:rPr lang="en-US" sz="1050" spc="-3" dirty="0">
                <a:latin typeface="+mn-lt"/>
                <a:cs typeface="Times New Roman"/>
              </a:rPr>
              <a:t> </a:t>
            </a:r>
            <a:r>
              <a:rPr lang="en-US" sz="1050" dirty="0">
                <a:latin typeface="+mn-lt"/>
                <a:cs typeface="Times New Roman"/>
              </a:rPr>
              <a:t>housing,</a:t>
            </a:r>
            <a:r>
              <a:rPr lang="en-US" sz="1050" spc="-3" dirty="0">
                <a:latin typeface="+mn-lt"/>
                <a:cs typeface="Times New Roman"/>
              </a:rPr>
              <a:t> </a:t>
            </a:r>
            <a:r>
              <a:rPr lang="en-US" sz="1050" dirty="0">
                <a:latin typeface="+mn-lt"/>
                <a:cs typeface="Times New Roman"/>
              </a:rPr>
              <a:t>utilities,</a:t>
            </a:r>
            <a:r>
              <a:rPr lang="en-US" sz="1050" spc="-3" dirty="0">
                <a:latin typeface="+mn-lt"/>
                <a:cs typeface="Times New Roman"/>
              </a:rPr>
              <a:t> </a:t>
            </a:r>
            <a:r>
              <a:rPr lang="en-US" sz="1050" dirty="0">
                <a:latin typeface="+mn-lt"/>
                <a:cs typeface="Times New Roman"/>
              </a:rPr>
              <a:t>food,</a:t>
            </a:r>
            <a:r>
              <a:rPr lang="en-US" sz="1050" spc="-3" dirty="0">
                <a:latin typeface="+mn-lt"/>
                <a:cs typeface="Times New Roman"/>
              </a:rPr>
              <a:t> </a:t>
            </a:r>
            <a:r>
              <a:rPr lang="en-US" sz="1050" dirty="0">
                <a:latin typeface="+mn-lt"/>
                <a:cs typeface="Times New Roman"/>
              </a:rPr>
              <a:t>and</a:t>
            </a:r>
            <a:r>
              <a:rPr lang="en-US" sz="1050" spc="-7" dirty="0">
                <a:latin typeface="+mn-lt"/>
                <a:cs typeface="Times New Roman"/>
              </a:rPr>
              <a:t> </a:t>
            </a:r>
            <a:r>
              <a:rPr lang="en-US" sz="1050" dirty="0">
                <a:latin typeface="+mn-lt"/>
                <a:cs typeface="Times New Roman"/>
              </a:rPr>
              <a:t>medications.</a:t>
            </a:r>
            <a:r>
              <a:rPr lang="en-US" sz="1050" spc="-3" dirty="0">
                <a:latin typeface="+mn-lt"/>
                <a:cs typeface="Times New Roman"/>
              </a:rPr>
              <a:t> </a:t>
            </a:r>
            <a:r>
              <a:rPr lang="en-US" sz="1050" dirty="0">
                <a:latin typeface="+mn-lt"/>
                <a:cs typeface="Times New Roman"/>
              </a:rPr>
              <a:t>It</a:t>
            </a:r>
            <a:r>
              <a:rPr lang="en-US" sz="1050" spc="-3" dirty="0">
                <a:latin typeface="+mn-lt"/>
                <a:cs typeface="Times New Roman"/>
              </a:rPr>
              <a:t> </a:t>
            </a:r>
            <a:r>
              <a:rPr lang="en-US" sz="1050" dirty="0">
                <a:latin typeface="+mn-lt"/>
                <a:cs typeface="Times New Roman"/>
              </a:rPr>
              <a:t>also</a:t>
            </a:r>
            <a:r>
              <a:rPr lang="en-US" sz="1050" spc="-7" dirty="0">
                <a:latin typeface="+mn-lt"/>
                <a:cs typeface="Times New Roman"/>
              </a:rPr>
              <a:t> </a:t>
            </a:r>
            <a:r>
              <a:rPr lang="en-US" sz="1050" dirty="0">
                <a:latin typeface="+mn-lt"/>
                <a:cs typeface="Times New Roman"/>
              </a:rPr>
              <a:t>considers</a:t>
            </a:r>
            <a:r>
              <a:rPr lang="en-US" sz="1050" spc="-3" dirty="0">
                <a:latin typeface="+mn-lt"/>
                <a:cs typeface="Times New Roman"/>
              </a:rPr>
              <a:t> </a:t>
            </a:r>
            <a:r>
              <a:rPr lang="en-US" sz="1050" dirty="0">
                <a:latin typeface="+mn-lt"/>
                <a:cs typeface="Times New Roman"/>
              </a:rPr>
              <a:t>how</a:t>
            </a:r>
            <a:r>
              <a:rPr lang="en-US" sz="1050" spc="-7" dirty="0">
                <a:latin typeface="+mn-lt"/>
                <a:cs typeface="Times New Roman"/>
              </a:rPr>
              <a:t> </a:t>
            </a:r>
            <a:r>
              <a:rPr lang="en-US" sz="1050" dirty="0">
                <a:latin typeface="+mn-lt"/>
                <a:cs typeface="Times New Roman"/>
              </a:rPr>
              <a:t>health</a:t>
            </a:r>
            <a:r>
              <a:rPr lang="en-US" sz="1050" spc="-10" dirty="0">
                <a:latin typeface="+mn-lt"/>
                <a:cs typeface="Times New Roman"/>
              </a:rPr>
              <a:t> </a:t>
            </a:r>
            <a:r>
              <a:rPr lang="en-US" sz="1050" spc="-7" dirty="0">
                <a:latin typeface="+mn-lt"/>
                <a:cs typeface="Times New Roman"/>
              </a:rPr>
              <a:t>issues, </a:t>
            </a:r>
            <a:r>
              <a:rPr lang="en-US" sz="1050" dirty="0">
                <a:latin typeface="+mn-lt"/>
                <a:cs typeface="Times New Roman"/>
              </a:rPr>
              <a:t>such</a:t>
            </a:r>
            <a:r>
              <a:rPr lang="en-US" sz="1050" spc="-10" dirty="0">
                <a:latin typeface="+mn-lt"/>
                <a:cs typeface="Times New Roman"/>
              </a:rPr>
              <a:t> </a:t>
            </a:r>
            <a:r>
              <a:rPr lang="en-US" sz="1050" dirty="0">
                <a:latin typeface="+mn-lt"/>
                <a:cs typeface="Times New Roman"/>
              </a:rPr>
              <a:t>as</a:t>
            </a:r>
            <a:r>
              <a:rPr lang="en-US" sz="1050" spc="-3" dirty="0">
                <a:latin typeface="+mn-lt"/>
                <a:cs typeface="Times New Roman"/>
              </a:rPr>
              <a:t> </a:t>
            </a:r>
            <a:r>
              <a:rPr lang="en-US" sz="1050" dirty="0">
                <a:latin typeface="+mn-lt"/>
                <a:cs typeface="Times New Roman"/>
              </a:rPr>
              <a:t>arthritis or</a:t>
            </a:r>
            <a:r>
              <a:rPr lang="en-US" sz="1050" spc="-3" dirty="0">
                <a:latin typeface="+mn-lt"/>
                <a:cs typeface="Times New Roman"/>
              </a:rPr>
              <a:t> </a:t>
            </a:r>
            <a:r>
              <a:rPr lang="en-US" sz="1050" spc="-7" dirty="0">
                <a:latin typeface="+mn-lt"/>
                <a:cs typeface="Times New Roman"/>
              </a:rPr>
              <a:t>health-</a:t>
            </a:r>
            <a:r>
              <a:rPr lang="en-US" sz="1050" dirty="0">
                <a:latin typeface="+mn-lt"/>
                <a:cs typeface="Times New Roman"/>
              </a:rPr>
              <a:t>related disabilities,</a:t>
            </a:r>
            <a:r>
              <a:rPr lang="en-US" sz="1050" spc="-3" dirty="0">
                <a:latin typeface="+mn-lt"/>
                <a:cs typeface="Times New Roman"/>
              </a:rPr>
              <a:t> </a:t>
            </a:r>
            <a:r>
              <a:rPr lang="en-US" sz="1050" dirty="0">
                <a:latin typeface="+mn-lt"/>
                <a:cs typeface="Times New Roman"/>
              </a:rPr>
              <a:t>can</a:t>
            </a:r>
            <a:r>
              <a:rPr lang="en-US" sz="1050" spc="-7" dirty="0">
                <a:latin typeface="+mn-lt"/>
                <a:cs typeface="Times New Roman"/>
              </a:rPr>
              <a:t> </a:t>
            </a:r>
            <a:r>
              <a:rPr lang="en-US" sz="1050" dirty="0">
                <a:latin typeface="+mn-lt"/>
                <a:cs typeface="Times New Roman"/>
              </a:rPr>
              <a:t>limit</a:t>
            </a:r>
            <a:r>
              <a:rPr lang="en-US" sz="1050" spc="-3" dirty="0">
                <a:latin typeface="+mn-lt"/>
                <a:cs typeface="Times New Roman"/>
              </a:rPr>
              <a:t> </a:t>
            </a:r>
            <a:r>
              <a:rPr lang="en-US" sz="1050" dirty="0">
                <a:latin typeface="+mn-lt"/>
                <a:cs typeface="Times New Roman"/>
              </a:rPr>
              <a:t>a</a:t>
            </a:r>
            <a:r>
              <a:rPr lang="en-US" sz="1050" spc="-3" dirty="0">
                <a:latin typeface="+mn-lt"/>
                <a:cs typeface="Times New Roman"/>
              </a:rPr>
              <a:t> </a:t>
            </a:r>
            <a:r>
              <a:rPr lang="en-US" sz="1050" dirty="0">
                <a:latin typeface="+mn-lt"/>
                <a:cs typeface="Times New Roman"/>
              </a:rPr>
              <a:t>person’s ability</a:t>
            </a:r>
            <a:r>
              <a:rPr lang="en-US" sz="1050" spc="-3" dirty="0">
                <a:latin typeface="+mn-lt"/>
                <a:cs typeface="Times New Roman"/>
              </a:rPr>
              <a:t> </a:t>
            </a:r>
            <a:r>
              <a:rPr lang="en-US" sz="1050" dirty="0">
                <a:latin typeface="+mn-lt"/>
                <a:cs typeface="Times New Roman"/>
              </a:rPr>
              <a:t>to</a:t>
            </a:r>
            <a:r>
              <a:rPr lang="en-US" sz="1050" spc="-7" dirty="0">
                <a:latin typeface="+mn-lt"/>
                <a:cs typeface="Times New Roman"/>
              </a:rPr>
              <a:t> </a:t>
            </a:r>
            <a:r>
              <a:rPr lang="en-US" sz="1050" dirty="0">
                <a:latin typeface="+mn-lt"/>
                <a:cs typeface="Times New Roman"/>
              </a:rPr>
              <a:t>work,</a:t>
            </a:r>
            <a:r>
              <a:rPr lang="en-US" sz="1050" spc="-3" dirty="0">
                <a:latin typeface="+mn-lt"/>
                <a:cs typeface="Times New Roman"/>
              </a:rPr>
              <a:t> </a:t>
            </a:r>
            <a:r>
              <a:rPr lang="en-US" sz="1050" dirty="0">
                <a:latin typeface="+mn-lt"/>
                <a:cs typeface="Times New Roman"/>
              </a:rPr>
              <a:t>earn </a:t>
            </a:r>
            <a:r>
              <a:rPr lang="en-US" sz="1050" spc="-7" dirty="0">
                <a:latin typeface="+mn-lt"/>
                <a:cs typeface="Times New Roman"/>
              </a:rPr>
              <a:t>income, </a:t>
            </a:r>
            <a:r>
              <a:rPr lang="en-US" sz="1050" dirty="0">
                <a:latin typeface="+mn-lt"/>
                <a:cs typeface="Times New Roman"/>
              </a:rPr>
              <a:t>and</a:t>
            </a:r>
            <a:r>
              <a:rPr lang="en-US" sz="1050" spc="-7" dirty="0">
                <a:latin typeface="+mn-lt"/>
                <a:cs typeface="Times New Roman"/>
              </a:rPr>
              <a:t> </a:t>
            </a:r>
            <a:r>
              <a:rPr lang="en-US" sz="1050" dirty="0">
                <a:latin typeface="+mn-lt"/>
                <a:cs typeface="Times New Roman"/>
              </a:rPr>
              <a:t>accumulate</a:t>
            </a:r>
            <a:r>
              <a:rPr lang="en-US" sz="1050" spc="-3" dirty="0">
                <a:latin typeface="+mn-lt"/>
                <a:cs typeface="Times New Roman"/>
              </a:rPr>
              <a:t> </a:t>
            </a:r>
            <a:r>
              <a:rPr lang="en-US" sz="1050" dirty="0">
                <a:latin typeface="+mn-lt"/>
                <a:cs typeface="Times New Roman"/>
              </a:rPr>
              <a:t>wealth.</a:t>
            </a:r>
            <a:r>
              <a:rPr lang="en-US" sz="1050" spc="-10" dirty="0">
                <a:latin typeface="+mn-lt"/>
                <a:cs typeface="Times New Roman"/>
              </a:rPr>
              <a:t> </a:t>
            </a:r>
            <a:r>
              <a:rPr lang="en-US" sz="1050" dirty="0">
                <a:latin typeface="+mn-lt"/>
                <a:cs typeface="Times New Roman"/>
              </a:rPr>
              <a:t>Employment,</a:t>
            </a:r>
            <a:r>
              <a:rPr lang="en-US" sz="1050" spc="-3" dirty="0">
                <a:latin typeface="+mn-lt"/>
                <a:cs typeface="Times New Roman"/>
              </a:rPr>
              <a:t> </a:t>
            </a:r>
            <a:r>
              <a:rPr lang="en-US" sz="1050" dirty="0">
                <a:latin typeface="+mn-lt"/>
                <a:cs typeface="Times New Roman"/>
              </a:rPr>
              <a:t>income</a:t>
            </a:r>
            <a:r>
              <a:rPr lang="en-US" sz="1050" spc="-3" dirty="0">
                <a:latin typeface="+mn-lt"/>
                <a:cs typeface="Times New Roman"/>
              </a:rPr>
              <a:t> </a:t>
            </a:r>
            <a:r>
              <a:rPr lang="en-US" sz="1050" dirty="0">
                <a:latin typeface="+mn-lt"/>
                <a:cs typeface="Times New Roman"/>
              </a:rPr>
              <a:t>(the</a:t>
            </a:r>
            <a:r>
              <a:rPr lang="en-US" sz="1050" spc="-3" dirty="0">
                <a:latin typeface="+mn-lt"/>
                <a:cs typeface="Times New Roman"/>
              </a:rPr>
              <a:t> </a:t>
            </a:r>
            <a:r>
              <a:rPr lang="en-US" sz="1050" dirty="0">
                <a:latin typeface="+mn-lt"/>
                <a:cs typeface="Times New Roman"/>
              </a:rPr>
              <a:t>amount</a:t>
            </a:r>
            <a:r>
              <a:rPr lang="en-US" sz="1050" spc="-10" dirty="0">
                <a:latin typeface="+mn-lt"/>
                <a:cs typeface="Times New Roman"/>
              </a:rPr>
              <a:t> </a:t>
            </a:r>
            <a:r>
              <a:rPr lang="en-US" sz="1050" dirty="0">
                <a:latin typeface="+mn-lt"/>
                <a:cs typeface="Times New Roman"/>
              </a:rPr>
              <a:t>a</a:t>
            </a:r>
            <a:r>
              <a:rPr lang="en-US" sz="1050" spc="-7" dirty="0">
                <a:latin typeface="+mn-lt"/>
                <a:cs typeface="Times New Roman"/>
              </a:rPr>
              <a:t> </a:t>
            </a:r>
            <a:r>
              <a:rPr lang="en-US" sz="1050" dirty="0">
                <a:latin typeface="+mn-lt"/>
                <a:cs typeface="Times New Roman"/>
              </a:rPr>
              <a:t>person</a:t>
            </a:r>
            <a:r>
              <a:rPr lang="en-US" sz="1050" spc="-3" dirty="0">
                <a:latin typeface="+mn-lt"/>
                <a:cs typeface="Times New Roman"/>
              </a:rPr>
              <a:t> </a:t>
            </a:r>
            <a:r>
              <a:rPr lang="en-US" sz="1050" dirty="0">
                <a:latin typeface="+mn-lt"/>
                <a:cs typeface="Times New Roman"/>
              </a:rPr>
              <a:t>earns</a:t>
            </a:r>
            <a:r>
              <a:rPr lang="en-US" sz="1050" spc="-7" dirty="0">
                <a:latin typeface="+mn-lt"/>
                <a:cs typeface="Times New Roman"/>
              </a:rPr>
              <a:t> </a:t>
            </a:r>
            <a:r>
              <a:rPr lang="en-US" sz="1050" dirty="0">
                <a:latin typeface="+mn-lt"/>
                <a:cs typeface="Times New Roman"/>
              </a:rPr>
              <a:t>each</a:t>
            </a:r>
            <a:r>
              <a:rPr lang="en-US" sz="1050" spc="-3" dirty="0">
                <a:latin typeface="+mn-lt"/>
                <a:cs typeface="Times New Roman"/>
              </a:rPr>
              <a:t> </a:t>
            </a:r>
            <a:r>
              <a:rPr lang="en-US" sz="1050" dirty="0">
                <a:latin typeface="+mn-lt"/>
                <a:cs typeface="Times New Roman"/>
              </a:rPr>
              <a:t>year),</a:t>
            </a:r>
            <a:r>
              <a:rPr lang="en-US" sz="1050" spc="-10" dirty="0">
                <a:latin typeface="+mn-lt"/>
                <a:cs typeface="Times New Roman"/>
              </a:rPr>
              <a:t> </a:t>
            </a:r>
            <a:r>
              <a:rPr lang="en-US" sz="1050" dirty="0">
                <a:latin typeface="+mn-lt"/>
                <a:cs typeface="Times New Roman"/>
              </a:rPr>
              <a:t>and</a:t>
            </a:r>
            <a:r>
              <a:rPr lang="en-US" sz="1050" spc="-3" dirty="0">
                <a:latin typeface="+mn-lt"/>
                <a:cs typeface="Times New Roman"/>
              </a:rPr>
              <a:t> </a:t>
            </a:r>
            <a:r>
              <a:rPr lang="en-US" sz="1050" spc="-7" dirty="0">
                <a:latin typeface="+mn-lt"/>
                <a:cs typeface="Times New Roman"/>
              </a:rPr>
              <a:t>wealth </a:t>
            </a:r>
            <a:r>
              <a:rPr lang="en-US" sz="1050" dirty="0">
                <a:latin typeface="+mn-lt"/>
                <a:cs typeface="Times New Roman"/>
              </a:rPr>
              <a:t>(their</a:t>
            </a:r>
            <a:r>
              <a:rPr lang="en-US" sz="1050" spc="-10" dirty="0">
                <a:latin typeface="+mn-lt"/>
                <a:cs typeface="Times New Roman"/>
              </a:rPr>
              <a:t> </a:t>
            </a:r>
            <a:r>
              <a:rPr lang="en-US" sz="1050" dirty="0">
                <a:latin typeface="+mn-lt"/>
                <a:cs typeface="Times New Roman"/>
              </a:rPr>
              <a:t>net</a:t>
            </a:r>
            <a:r>
              <a:rPr lang="en-US" sz="1050" spc="-3" dirty="0">
                <a:latin typeface="+mn-lt"/>
                <a:cs typeface="Times New Roman"/>
              </a:rPr>
              <a:t> </a:t>
            </a:r>
            <a:r>
              <a:rPr lang="en-US" sz="1050" dirty="0">
                <a:latin typeface="+mn-lt"/>
                <a:cs typeface="Times New Roman"/>
              </a:rPr>
              <a:t>worth</a:t>
            </a:r>
            <a:r>
              <a:rPr lang="en-US" sz="1050" spc="-3" dirty="0">
                <a:latin typeface="+mn-lt"/>
                <a:cs typeface="Times New Roman"/>
              </a:rPr>
              <a:t> </a:t>
            </a:r>
            <a:r>
              <a:rPr lang="en-US" sz="1050" dirty="0">
                <a:latin typeface="+mn-lt"/>
                <a:cs typeface="Times New Roman"/>
              </a:rPr>
              <a:t>and</a:t>
            </a:r>
            <a:r>
              <a:rPr lang="en-US" sz="1050" spc="-3" dirty="0">
                <a:latin typeface="+mn-lt"/>
                <a:cs typeface="Times New Roman"/>
              </a:rPr>
              <a:t> </a:t>
            </a:r>
            <a:r>
              <a:rPr lang="en-US" sz="1050" dirty="0">
                <a:latin typeface="+mn-lt"/>
                <a:cs typeface="Times New Roman"/>
              </a:rPr>
              <a:t>assets)</a:t>
            </a:r>
            <a:r>
              <a:rPr lang="en-US" sz="1050" spc="-3" dirty="0">
                <a:latin typeface="+mn-lt"/>
                <a:cs typeface="Times New Roman"/>
              </a:rPr>
              <a:t> </a:t>
            </a:r>
            <a:r>
              <a:rPr lang="en-US" sz="1050" dirty="0">
                <a:latin typeface="+mn-lt"/>
                <a:cs typeface="Times New Roman"/>
              </a:rPr>
              <a:t>all</a:t>
            </a:r>
            <a:r>
              <a:rPr lang="en-US" sz="1050" spc="-3" dirty="0">
                <a:latin typeface="+mn-lt"/>
                <a:cs typeface="Times New Roman"/>
              </a:rPr>
              <a:t> </a:t>
            </a:r>
            <a:r>
              <a:rPr lang="en-US" sz="1050" dirty="0">
                <a:latin typeface="+mn-lt"/>
                <a:cs typeface="Times New Roman"/>
              </a:rPr>
              <a:t>enhance</a:t>
            </a:r>
            <a:r>
              <a:rPr lang="en-US" sz="1050" spc="-3" dirty="0">
                <a:latin typeface="+mn-lt"/>
                <a:cs typeface="Times New Roman"/>
              </a:rPr>
              <a:t> </a:t>
            </a:r>
            <a:r>
              <a:rPr lang="en-US" sz="1050" spc="-7" dirty="0">
                <a:latin typeface="+mn-lt"/>
                <a:cs typeface="Times New Roman"/>
              </a:rPr>
              <a:t>health.</a:t>
            </a:r>
            <a:endParaRPr lang="en-US" sz="1050" dirty="0">
              <a:latin typeface="+mn-lt"/>
              <a:cs typeface="Times New Roman"/>
            </a:endParaRPr>
          </a:p>
          <a:p>
            <a:pPr marL="182880" marR="46758" indent="-182880"/>
            <a:r>
              <a:rPr lang="en-US" sz="1050" dirty="0">
                <a:latin typeface="+mn-lt"/>
                <a:cs typeface="Times New Roman"/>
              </a:rPr>
              <a:t>The</a:t>
            </a:r>
            <a:r>
              <a:rPr lang="en-US" sz="1050" spc="-14" dirty="0">
                <a:latin typeface="+mn-lt"/>
                <a:cs typeface="Times New Roman"/>
              </a:rPr>
              <a:t> </a:t>
            </a:r>
            <a:r>
              <a:rPr lang="en-US" sz="1050" dirty="0">
                <a:latin typeface="+mn-lt"/>
                <a:cs typeface="Times New Roman"/>
              </a:rPr>
              <a:t>relationship</a:t>
            </a:r>
            <a:r>
              <a:rPr lang="en-US" sz="1050" spc="-3" dirty="0">
                <a:latin typeface="+mn-lt"/>
                <a:cs typeface="Times New Roman"/>
              </a:rPr>
              <a:t> </a:t>
            </a:r>
            <a:r>
              <a:rPr lang="en-US" sz="1050" dirty="0">
                <a:latin typeface="+mn-lt"/>
                <a:cs typeface="Times New Roman"/>
              </a:rPr>
              <a:t>between</a:t>
            </a:r>
            <a:r>
              <a:rPr lang="en-US" sz="1050" spc="-7" dirty="0">
                <a:latin typeface="+mn-lt"/>
                <a:cs typeface="Times New Roman"/>
              </a:rPr>
              <a:t> </a:t>
            </a:r>
            <a:r>
              <a:rPr lang="en-US" sz="1050" dirty="0">
                <a:latin typeface="+mn-lt"/>
                <a:cs typeface="Times New Roman"/>
              </a:rPr>
              <a:t>income</a:t>
            </a:r>
            <a:r>
              <a:rPr lang="en-US" sz="1050" spc="-7" dirty="0">
                <a:latin typeface="+mn-lt"/>
                <a:cs typeface="Times New Roman"/>
              </a:rPr>
              <a:t> </a:t>
            </a:r>
            <a:r>
              <a:rPr lang="en-US" sz="1050" dirty="0">
                <a:latin typeface="+mn-lt"/>
                <a:cs typeface="Times New Roman"/>
              </a:rPr>
              <a:t>and</a:t>
            </a:r>
            <a:r>
              <a:rPr lang="en-US" sz="1050" spc="-3" dirty="0">
                <a:latin typeface="+mn-lt"/>
                <a:cs typeface="Times New Roman"/>
              </a:rPr>
              <a:t> </a:t>
            </a:r>
            <a:r>
              <a:rPr lang="en-US" sz="1050" dirty="0">
                <a:latin typeface="+mn-lt"/>
                <a:cs typeface="Times New Roman"/>
              </a:rPr>
              <a:t>healthcare</a:t>
            </a:r>
            <a:r>
              <a:rPr lang="en-US" sz="1050" spc="-10" dirty="0">
                <a:latin typeface="+mn-lt"/>
                <a:cs typeface="Times New Roman"/>
              </a:rPr>
              <a:t> </a:t>
            </a:r>
            <a:r>
              <a:rPr lang="en-US" sz="1050" dirty="0">
                <a:latin typeface="+mn-lt"/>
                <a:cs typeface="Times New Roman"/>
              </a:rPr>
              <a:t>outcomes</a:t>
            </a:r>
            <a:r>
              <a:rPr lang="en-US" sz="1050" spc="-3" dirty="0">
                <a:latin typeface="+mn-lt"/>
                <a:cs typeface="Times New Roman"/>
              </a:rPr>
              <a:t> </a:t>
            </a:r>
            <a:r>
              <a:rPr lang="en-US" sz="1050" dirty="0">
                <a:latin typeface="+mn-lt"/>
                <a:cs typeface="Times New Roman"/>
              </a:rPr>
              <a:t>has</a:t>
            </a:r>
            <a:r>
              <a:rPr lang="en-US" sz="1050" spc="-7" dirty="0">
                <a:latin typeface="+mn-lt"/>
                <a:cs typeface="Times New Roman"/>
              </a:rPr>
              <a:t> </a:t>
            </a:r>
            <a:r>
              <a:rPr lang="en-US" sz="1050" dirty="0">
                <a:latin typeface="+mn-lt"/>
                <a:cs typeface="Times New Roman"/>
              </a:rPr>
              <a:t>been</a:t>
            </a:r>
            <a:r>
              <a:rPr lang="en-US" sz="1050" spc="-3" dirty="0">
                <a:latin typeface="+mn-lt"/>
                <a:cs typeface="Times New Roman"/>
              </a:rPr>
              <a:t> </a:t>
            </a:r>
            <a:r>
              <a:rPr lang="en-US" sz="1050" dirty="0">
                <a:latin typeface="+mn-lt"/>
                <a:cs typeface="Times New Roman"/>
              </a:rPr>
              <a:t>studied</a:t>
            </a:r>
            <a:r>
              <a:rPr lang="en-US" sz="1050" spc="-3" dirty="0">
                <a:latin typeface="+mn-lt"/>
                <a:cs typeface="Times New Roman"/>
              </a:rPr>
              <a:t> </a:t>
            </a:r>
            <a:r>
              <a:rPr lang="en-US" sz="1050" dirty="0">
                <a:latin typeface="+mn-lt"/>
                <a:cs typeface="Times New Roman"/>
              </a:rPr>
              <a:t>for</a:t>
            </a:r>
            <a:r>
              <a:rPr lang="en-US" sz="1050" spc="-7" dirty="0">
                <a:latin typeface="+mn-lt"/>
                <a:cs typeface="Times New Roman"/>
              </a:rPr>
              <a:t> </a:t>
            </a:r>
            <a:r>
              <a:rPr lang="en-US" sz="1050" dirty="0">
                <a:latin typeface="+mn-lt"/>
                <a:cs typeface="Times New Roman"/>
              </a:rPr>
              <a:t>many</a:t>
            </a:r>
            <a:r>
              <a:rPr lang="en-US" sz="1050" spc="-10" dirty="0">
                <a:latin typeface="+mn-lt"/>
                <a:cs typeface="Times New Roman"/>
              </a:rPr>
              <a:t> </a:t>
            </a:r>
            <a:r>
              <a:rPr lang="en-US" sz="1050" dirty="0">
                <a:latin typeface="+mn-lt"/>
                <a:cs typeface="Times New Roman"/>
              </a:rPr>
              <a:t>years,</a:t>
            </a:r>
            <a:r>
              <a:rPr lang="en-US" sz="1050" spc="-3" dirty="0">
                <a:latin typeface="+mn-lt"/>
                <a:cs typeface="Times New Roman"/>
              </a:rPr>
              <a:t> </a:t>
            </a:r>
            <a:r>
              <a:rPr lang="en-US" sz="1050" spc="-17" dirty="0">
                <a:latin typeface="+mn-lt"/>
                <a:cs typeface="Times New Roman"/>
              </a:rPr>
              <a:t>and </a:t>
            </a:r>
            <a:r>
              <a:rPr lang="en-US" sz="1050" dirty="0">
                <a:latin typeface="+mn-lt"/>
                <a:cs typeface="Times New Roman"/>
              </a:rPr>
              <a:t>researchers</a:t>
            </a:r>
            <a:r>
              <a:rPr lang="en-US" sz="1050" spc="-10" dirty="0">
                <a:latin typeface="+mn-lt"/>
                <a:cs typeface="Times New Roman"/>
              </a:rPr>
              <a:t> </a:t>
            </a:r>
            <a:r>
              <a:rPr lang="en-US" sz="1050" dirty="0">
                <a:latin typeface="+mn-lt"/>
                <a:cs typeface="Times New Roman"/>
              </a:rPr>
              <a:t>have</a:t>
            </a:r>
            <a:r>
              <a:rPr lang="en-US" sz="1050" spc="-3" dirty="0">
                <a:latin typeface="+mn-lt"/>
                <a:cs typeface="Times New Roman"/>
              </a:rPr>
              <a:t> </a:t>
            </a:r>
            <a:r>
              <a:rPr lang="en-US" sz="1050" dirty="0">
                <a:latin typeface="+mn-lt"/>
                <a:cs typeface="Times New Roman"/>
              </a:rPr>
              <a:t>shown</a:t>
            </a:r>
            <a:r>
              <a:rPr lang="en-US" sz="1050" spc="-3" dirty="0">
                <a:latin typeface="+mn-lt"/>
                <a:cs typeface="Times New Roman"/>
              </a:rPr>
              <a:t> </a:t>
            </a:r>
            <a:r>
              <a:rPr lang="en-US" sz="1050" dirty="0">
                <a:latin typeface="+mn-lt"/>
                <a:cs typeface="Times New Roman"/>
              </a:rPr>
              <a:t>the</a:t>
            </a:r>
            <a:r>
              <a:rPr lang="en-US" sz="1050" spc="-7" dirty="0">
                <a:latin typeface="+mn-lt"/>
                <a:cs typeface="Times New Roman"/>
              </a:rPr>
              <a:t> </a:t>
            </a:r>
            <a:r>
              <a:rPr lang="en-US" sz="1050" dirty="0">
                <a:latin typeface="+mn-lt"/>
                <a:cs typeface="Times New Roman"/>
              </a:rPr>
              <a:t>positive</a:t>
            </a:r>
            <a:r>
              <a:rPr lang="en-US" sz="1050" spc="-7" dirty="0">
                <a:latin typeface="+mn-lt"/>
                <a:cs typeface="Times New Roman"/>
              </a:rPr>
              <a:t> </a:t>
            </a:r>
            <a:r>
              <a:rPr lang="en-US" sz="1050" dirty="0">
                <a:latin typeface="+mn-lt"/>
                <a:cs typeface="Times New Roman"/>
              </a:rPr>
              <a:t>relationship</a:t>
            </a:r>
            <a:r>
              <a:rPr lang="en-US" sz="1050" spc="-10" dirty="0">
                <a:latin typeface="+mn-lt"/>
                <a:cs typeface="Times New Roman"/>
              </a:rPr>
              <a:t> </a:t>
            </a:r>
            <a:r>
              <a:rPr lang="en-US" sz="1050" dirty="0">
                <a:latin typeface="+mn-lt"/>
                <a:cs typeface="Times New Roman"/>
              </a:rPr>
              <a:t>between</a:t>
            </a:r>
            <a:r>
              <a:rPr lang="en-US" sz="1050" spc="-3" dirty="0">
                <a:latin typeface="+mn-lt"/>
                <a:cs typeface="Times New Roman"/>
              </a:rPr>
              <a:t> </a:t>
            </a:r>
            <a:r>
              <a:rPr lang="en-US" sz="1050" dirty="0">
                <a:latin typeface="+mn-lt"/>
                <a:cs typeface="Times New Roman"/>
              </a:rPr>
              <a:t>more</a:t>
            </a:r>
            <a:r>
              <a:rPr lang="en-US" sz="1050" spc="-7" dirty="0">
                <a:latin typeface="+mn-lt"/>
                <a:cs typeface="Times New Roman"/>
              </a:rPr>
              <a:t> </a:t>
            </a:r>
            <a:r>
              <a:rPr lang="en-US" sz="1050" dirty="0">
                <a:latin typeface="+mn-lt"/>
                <a:cs typeface="Times New Roman"/>
              </a:rPr>
              <a:t>income</a:t>
            </a:r>
            <a:r>
              <a:rPr lang="en-US" sz="1050" spc="-3" dirty="0">
                <a:latin typeface="+mn-lt"/>
                <a:cs typeface="Times New Roman"/>
              </a:rPr>
              <a:t> </a:t>
            </a:r>
            <a:r>
              <a:rPr lang="en-US" sz="1050" dirty="0">
                <a:latin typeface="+mn-lt"/>
                <a:cs typeface="Times New Roman"/>
              </a:rPr>
              <a:t>and</a:t>
            </a:r>
            <a:r>
              <a:rPr lang="en-US" sz="1050" spc="-3" dirty="0">
                <a:latin typeface="+mn-lt"/>
                <a:cs typeface="Times New Roman"/>
              </a:rPr>
              <a:t> </a:t>
            </a:r>
            <a:r>
              <a:rPr lang="en-US" sz="1050" dirty="0">
                <a:latin typeface="+mn-lt"/>
                <a:cs typeface="Times New Roman"/>
              </a:rPr>
              <a:t>better</a:t>
            </a:r>
            <a:r>
              <a:rPr lang="en-US" sz="1050" spc="-3" dirty="0">
                <a:latin typeface="+mn-lt"/>
                <a:cs typeface="Times New Roman"/>
              </a:rPr>
              <a:t> </a:t>
            </a:r>
            <a:r>
              <a:rPr lang="en-US" sz="1050" spc="-7" dirty="0">
                <a:latin typeface="+mn-lt"/>
                <a:cs typeface="Times New Roman"/>
              </a:rPr>
              <a:t>health </a:t>
            </a:r>
            <a:r>
              <a:rPr lang="en-US" sz="1050" dirty="0">
                <a:latin typeface="+mn-lt"/>
                <a:cs typeface="Times New Roman"/>
              </a:rPr>
              <a:t>outcomes.</a:t>
            </a:r>
            <a:r>
              <a:rPr lang="en-US" sz="1050" baseline="31250" dirty="0">
                <a:latin typeface="+mn-lt"/>
                <a:cs typeface="Times New Roman"/>
              </a:rPr>
              <a:t>15,16,17,18</a:t>
            </a:r>
            <a:r>
              <a:rPr lang="en-US" sz="1050" spc="92" baseline="31250" dirty="0">
                <a:latin typeface="+mn-lt"/>
                <a:cs typeface="Times New Roman"/>
              </a:rPr>
              <a:t> </a:t>
            </a:r>
            <a:r>
              <a:rPr lang="en-US" sz="1050" dirty="0">
                <a:latin typeface="+mn-lt"/>
                <a:cs typeface="Times New Roman"/>
              </a:rPr>
              <a:t>Income</a:t>
            </a:r>
            <a:r>
              <a:rPr lang="en-US" sz="1050" spc="-10" dirty="0">
                <a:latin typeface="+mn-lt"/>
                <a:cs typeface="Times New Roman"/>
              </a:rPr>
              <a:t> </a:t>
            </a:r>
            <a:r>
              <a:rPr lang="en-US" sz="1050" dirty="0">
                <a:latin typeface="+mn-lt"/>
                <a:cs typeface="Times New Roman"/>
              </a:rPr>
              <a:t>is</a:t>
            </a:r>
            <a:r>
              <a:rPr lang="en-US" sz="1050" spc="-7" dirty="0">
                <a:latin typeface="+mn-lt"/>
                <a:cs typeface="Times New Roman"/>
              </a:rPr>
              <a:t> </a:t>
            </a:r>
            <a:r>
              <a:rPr lang="en-US" sz="1050" dirty="0">
                <a:latin typeface="+mn-lt"/>
                <a:cs typeface="Times New Roman"/>
              </a:rPr>
              <a:t>not</a:t>
            </a:r>
            <a:r>
              <a:rPr lang="en-US" sz="1050" spc="-3" dirty="0">
                <a:latin typeface="+mn-lt"/>
                <a:cs typeface="Times New Roman"/>
              </a:rPr>
              <a:t> </a:t>
            </a:r>
            <a:r>
              <a:rPr lang="en-US" sz="1050" dirty="0">
                <a:latin typeface="+mn-lt"/>
                <a:cs typeface="Times New Roman"/>
              </a:rPr>
              <a:t>the</a:t>
            </a:r>
            <a:r>
              <a:rPr lang="en-US" sz="1050" spc="-7" dirty="0">
                <a:latin typeface="+mn-lt"/>
                <a:cs typeface="Times New Roman"/>
              </a:rPr>
              <a:t> </a:t>
            </a:r>
            <a:r>
              <a:rPr lang="en-US" sz="1050" dirty="0">
                <a:latin typeface="+mn-lt"/>
                <a:cs typeface="Times New Roman"/>
              </a:rPr>
              <a:t>same</a:t>
            </a:r>
            <a:r>
              <a:rPr lang="en-US" sz="1050" spc="-10" dirty="0">
                <a:latin typeface="+mn-lt"/>
                <a:cs typeface="Times New Roman"/>
              </a:rPr>
              <a:t> </a:t>
            </a:r>
            <a:r>
              <a:rPr lang="en-US" sz="1050" dirty="0">
                <a:latin typeface="+mn-lt"/>
                <a:cs typeface="Times New Roman"/>
              </a:rPr>
              <a:t>as</a:t>
            </a:r>
            <a:r>
              <a:rPr lang="en-US" sz="1050" spc="-3" dirty="0">
                <a:latin typeface="+mn-lt"/>
                <a:cs typeface="Times New Roman"/>
              </a:rPr>
              <a:t> </a:t>
            </a:r>
            <a:r>
              <a:rPr lang="en-US" sz="1050" dirty="0">
                <a:latin typeface="+mn-lt"/>
                <a:cs typeface="Times New Roman"/>
              </a:rPr>
              <a:t>wealth,</a:t>
            </a:r>
            <a:r>
              <a:rPr lang="en-US" sz="1050" spc="-7" dirty="0">
                <a:latin typeface="+mn-lt"/>
                <a:cs typeface="Times New Roman"/>
              </a:rPr>
              <a:t> </a:t>
            </a:r>
            <a:r>
              <a:rPr lang="en-US" sz="1050" dirty="0">
                <a:latin typeface="+mn-lt"/>
                <a:cs typeface="Times New Roman"/>
              </a:rPr>
              <a:t>which</a:t>
            </a:r>
            <a:r>
              <a:rPr lang="en-US" sz="1050" spc="-7" dirty="0">
                <a:latin typeface="+mn-lt"/>
                <a:cs typeface="Times New Roman"/>
              </a:rPr>
              <a:t> </a:t>
            </a:r>
            <a:r>
              <a:rPr lang="en-US" sz="1050" dirty="0">
                <a:latin typeface="+mn-lt"/>
                <a:cs typeface="Times New Roman"/>
              </a:rPr>
              <a:t>can</a:t>
            </a:r>
            <a:r>
              <a:rPr lang="en-US" sz="1050" spc="-10" dirty="0">
                <a:latin typeface="+mn-lt"/>
                <a:cs typeface="Times New Roman"/>
              </a:rPr>
              <a:t> </a:t>
            </a:r>
            <a:r>
              <a:rPr lang="en-US" sz="1050" dirty="0">
                <a:latin typeface="+mn-lt"/>
                <a:cs typeface="Times New Roman"/>
              </a:rPr>
              <a:t>include</a:t>
            </a:r>
            <a:r>
              <a:rPr lang="en-US" sz="1050" spc="-7" dirty="0">
                <a:latin typeface="+mn-lt"/>
                <a:cs typeface="Times New Roman"/>
              </a:rPr>
              <a:t> </a:t>
            </a:r>
            <a:r>
              <a:rPr lang="en-US" sz="1050" dirty="0">
                <a:latin typeface="+mn-lt"/>
                <a:cs typeface="Times New Roman"/>
              </a:rPr>
              <a:t>assets</a:t>
            </a:r>
            <a:r>
              <a:rPr lang="en-US" sz="1050" spc="-7" dirty="0">
                <a:latin typeface="+mn-lt"/>
                <a:cs typeface="Times New Roman"/>
              </a:rPr>
              <a:t> </a:t>
            </a:r>
            <a:r>
              <a:rPr lang="en-US" sz="1050" dirty="0">
                <a:latin typeface="+mn-lt"/>
                <a:cs typeface="Times New Roman"/>
              </a:rPr>
              <a:t>other</a:t>
            </a:r>
            <a:r>
              <a:rPr lang="en-US" sz="1050" spc="-3" dirty="0">
                <a:latin typeface="+mn-lt"/>
                <a:cs typeface="Times New Roman"/>
              </a:rPr>
              <a:t> </a:t>
            </a:r>
            <a:r>
              <a:rPr lang="en-US" sz="1050" dirty="0">
                <a:latin typeface="+mn-lt"/>
                <a:cs typeface="Times New Roman"/>
              </a:rPr>
              <a:t>than</a:t>
            </a:r>
            <a:r>
              <a:rPr lang="en-US" sz="1050" spc="-14" dirty="0">
                <a:latin typeface="+mn-lt"/>
                <a:cs typeface="Times New Roman"/>
              </a:rPr>
              <a:t> </a:t>
            </a:r>
            <a:r>
              <a:rPr lang="en-US" sz="1050" spc="-7" dirty="0">
                <a:latin typeface="+mn-lt"/>
                <a:cs typeface="Times New Roman"/>
              </a:rPr>
              <a:t>income. </a:t>
            </a:r>
            <a:r>
              <a:rPr lang="en-US" sz="1050" dirty="0">
                <a:latin typeface="+mn-lt"/>
                <a:cs typeface="Times New Roman"/>
              </a:rPr>
              <a:t>Wealth</a:t>
            </a:r>
            <a:r>
              <a:rPr lang="en-US" sz="1050" spc="-14" dirty="0">
                <a:latin typeface="+mn-lt"/>
                <a:cs typeface="Times New Roman"/>
              </a:rPr>
              <a:t> </a:t>
            </a:r>
            <a:r>
              <a:rPr lang="en-US" sz="1050" dirty="0">
                <a:latin typeface="+mn-lt"/>
                <a:cs typeface="Times New Roman"/>
              </a:rPr>
              <a:t>is</a:t>
            </a:r>
            <a:r>
              <a:rPr lang="en-US" sz="1050" spc="-7" dirty="0">
                <a:latin typeface="+mn-lt"/>
                <a:cs typeface="Times New Roman"/>
              </a:rPr>
              <a:t> </a:t>
            </a:r>
            <a:r>
              <a:rPr lang="en-US" sz="1050" dirty="0">
                <a:latin typeface="+mn-lt"/>
                <a:cs typeface="Times New Roman"/>
              </a:rPr>
              <a:t>disproportionately</a:t>
            </a:r>
            <a:r>
              <a:rPr lang="en-US" sz="1050" spc="-7" dirty="0">
                <a:latin typeface="+mn-lt"/>
                <a:cs typeface="Times New Roman"/>
              </a:rPr>
              <a:t> </a:t>
            </a:r>
            <a:r>
              <a:rPr lang="en-US" sz="1050" dirty="0">
                <a:latin typeface="+mn-lt"/>
                <a:cs typeface="Times New Roman"/>
              </a:rPr>
              <a:t>dispersed</a:t>
            </a:r>
            <a:r>
              <a:rPr lang="en-US" sz="1050" spc="-3" dirty="0">
                <a:latin typeface="+mn-lt"/>
                <a:cs typeface="Times New Roman"/>
              </a:rPr>
              <a:t> </a:t>
            </a:r>
            <a:r>
              <a:rPr lang="en-US" sz="1050" dirty="0">
                <a:latin typeface="+mn-lt"/>
                <a:cs typeface="Times New Roman"/>
              </a:rPr>
              <a:t>among</a:t>
            </a:r>
            <a:r>
              <a:rPr lang="en-US" sz="1050" spc="-7" dirty="0">
                <a:latin typeface="+mn-lt"/>
                <a:cs typeface="Times New Roman"/>
              </a:rPr>
              <a:t> </a:t>
            </a:r>
            <a:r>
              <a:rPr lang="en-US" sz="1050" dirty="0">
                <a:latin typeface="+mn-lt"/>
                <a:cs typeface="Times New Roman"/>
              </a:rPr>
              <a:t>higher</a:t>
            </a:r>
            <a:r>
              <a:rPr lang="en-US" sz="1050" spc="-7" dirty="0">
                <a:latin typeface="+mn-lt"/>
                <a:cs typeface="Times New Roman"/>
              </a:rPr>
              <a:t> </a:t>
            </a:r>
            <a:r>
              <a:rPr lang="en-US" sz="1050" dirty="0">
                <a:latin typeface="+mn-lt"/>
                <a:cs typeface="Times New Roman"/>
              </a:rPr>
              <a:t>income</a:t>
            </a:r>
            <a:r>
              <a:rPr lang="en-US" sz="1050" spc="-10" dirty="0">
                <a:latin typeface="+mn-lt"/>
                <a:cs typeface="Times New Roman"/>
              </a:rPr>
              <a:t> </a:t>
            </a:r>
            <a:r>
              <a:rPr lang="en-US" sz="1050" dirty="0">
                <a:latin typeface="+mn-lt"/>
                <a:cs typeface="Times New Roman"/>
              </a:rPr>
              <a:t>categories,</a:t>
            </a:r>
            <a:r>
              <a:rPr lang="en-US" sz="1050" spc="-10" dirty="0">
                <a:latin typeface="+mn-lt"/>
                <a:cs typeface="Times New Roman"/>
              </a:rPr>
              <a:t> </a:t>
            </a:r>
            <a:r>
              <a:rPr lang="en-US" sz="1050" dirty="0">
                <a:latin typeface="+mn-lt"/>
                <a:cs typeface="Times New Roman"/>
              </a:rPr>
              <a:t>and</a:t>
            </a:r>
            <a:r>
              <a:rPr lang="en-US" sz="1050" spc="-7" dirty="0">
                <a:latin typeface="+mn-lt"/>
                <a:cs typeface="Times New Roman"/>
              </a:rPr>
              <a:t> </a:t>
            </a:r>
            <a:r>
              <a:rPr lang="en-US" sz="1050" dirty="0">
                <a:latin typeface="+mn-lt"/>
                <a:cs typeface="Times New Roman"/>
              </a:rPr>
              <a:t>research</a:t>
            </a:r>
            <a:r>
              <a:rPr lang="en-US" sz="1050" spc="-14" dirty="0">
                <a:latin typeface="+mn-lt"/>
                <a:cs typeface="Times New Roman"/>
              </a:rPr>
              <a:t> </a:t>
            </a:r>
            <a:r>
              <a:rPr lang="en-US" sz="1050" dirty="0">
                <a:latin typeface="+mn-lt"/>
                <a:cs typeface="Times New Roman"/>
              </a:rPr>
              <a:t>also</a:t>
            </a:r>
            <a:r>
              <a:rPr lang="en-US" sz="1050" spc="-7" dirty="0">
                <a:latin typeface="+mn-lt"/>
                <a:cs typeface="Times New Roman"/>
              </a:rPr>
              <a:t> shows </a:t>
            </a:r>
            <a:r>
              <a:rPr lang="en-US" sz="1050" dirty="0">
                <a:latin typeface="+mn-lt"/>
                <a:cs typeface="Times New Roman"/>
              </a:rPr>
              <a:t>a</a:t>
            </a:r>
            <a:r>
              <a:rPr lang="en-US" sz="1050" spc="-7" dirty="0">
                <a:latin typeface="+mn-lt"/>
                <a:cs typeface="Times New Roman"/>
              </a:rPr>
              <a:t> </a:t>
            </a:r>
            <a:r>
              <a:rPr lang="en-US" sz="1050" dirty="0">
                <a:latin typeface="+mn-lt"/>
                <a:cs typeface="Times New Roman"/>
              </a:rPr>
              <a:t>positive</a:t>
            </a:r>
            <a:r>
              <a:rPr lang="en-US" sz="1050" spc="-3" dirty="0">
                <a:latin typeface="+mn-lt"/>
                <a:cs typeface="Times New Roman"/>
              </a:rPr>
              <a:t> </a:t>
            </a:r>
            <a:r>
              <a:rPr lang="en-US" sz="1050" dirty="0">
                <a:latin typeface="+mn-lt"/>
                <a:cs typeface="Times New Roman"/>
              </a:rPr>
              <a:t>association</a:t>
            </a:r>
            <a:r>
              <a:rPr lang="en-US" sz="1050" spc="-7" dirty="0">
                <a:latin typeface="+mn-lt"/>
                <a:cs typeface="Times New Roman"/>
              </a:rPr>
              <a:t> </a:t>
            </a:r>
            <a:r>
              <a:rPr lang="en-US" sz="1050" dirty="0">
                <a:latin typeface="+mn-lt"/>
                <a:cs typeface="Times New Roman"/>
              </a:rPr>
              <a:t>between</a:t>
            </a:r>
            <a:r>
              <a:rPr lang="en-US" sz="1050" spc="-3" dirty="0">
                <a:latin typeface="+mn-lt"/>
                <a:cs typeface="Times New Roman"/>
              </a:rPr>
              <a:t> </a:t>
            </a:r>
            <a:r>
              <a:rPr lang="en-US" sz="1050" dirty="0">
                <a:latin typeface="+mn-lt"/>
                <a:cs typeface="Times New Roman"/>
              </a:rPr>
              <a:t>greater</a:t>
            </a:r>
            <a:r>
              <a:rPr lang="en-US" sz="1050" spc="-3" dirty="0">
                <a:latin typeface="+mn-lt"/>
                <a:cs typeface="Times New Roman"/>
              </a:rPr>
              <a:t> </a:t>
            </a:r>
            <a:r>
              <a:rPr lang="en-US" sz="1050" dirty="0">
                <a:latin typeface="+mn-lt"/>
                <a:cs typeface="Times New Roman"/>
              </a:rPr>
              <a:t>wealth</a:t>
            </a:r>
            <a:r>
              <a:rPr lang="en-US" sz="1050" spc="-14" dirty="0">
                <a:latin typeface="+mn-lt"/>
                <a:cs typeface="Times New Roman"/>
              </a:rPr>
              <a:t> </a:t>
            </a:r>
            <a:r>
              <a:rPr lang="en-US" sz="1050" dirty="0">
                <a:latin typeface="+mn-lt"/>
                <a:cs typeface="Times New Roman"/>
              </a:rPr>
              <a:t>and</a:t>
            </a:r>
            <a:r>
              <a:rPr lang="en-US" sz="1050" spc="-10" dirty="0">
                <a:latin typeface="+mn-lt"/>
                <a:cs typeface="Times New Roman"/>
              </a:rPr>
              <a:t> </a:t>
            </a:r>
            <a:r>
              <a:rPr lang="en-US" sz="1050" dirty="0">
                <a:latin typeface="+mn-lt"/>
                <a:cs typeface="Times New Roman"/>
              </a:rPr>
              <a:t>better</a:t>
            </a:r>
            <a:r>
              <a:rPr lang="en-US" sz="1050" spc="-3" dirty="0">
                <a:latin typeface="+mn-lt"/>
                <a:cs typeface="Times New Roman"/>
              </a:rPr>
              <a:t> </a:t>
            </a:r>
            <a:r>
              <a:rPr lang="en-US" sz="1050" dirty="0">
                <a:latin typeface="+mn-lt"/>
                <a:cs typeface="Times New Roman"/>
              </a:rPr>
              <a:t>health</a:t>
            </a:r>
            <a:r>
              <a:rPr lang="en-US" sz="1050" spc="-3" dirty="0">
                <a:latin typeface="+mn-lt"/>
                <a:cs typeface="Times New Roman"/>
              </a:rPr>
              <a:t> </a:t>
            </a:r>
            <a:r>
              <a:rPr lang="en-US" sz="1050" spc="-7" dirty="0">
                <a:latin typeface="+mn-lt"/>
                <a:cs typeface="Times New Roman"/>
              </a:rPr>
              <a:t>outcomes.</a:t>
            </a:r>
            <a:endParaRPr lang="en-US" sz="1050" dirty="0">
              <a:latin typeface="+mn-lt"/>
              <a:cs typeface="Times New Roman"/>
            </a:endParaRPr>
          </a:p>
          <a:p>
            <a:pPr marL="182880" marR="55850" lvl="0" indent="-182880" algn="l" defTabSz="914400" rtl="0" eaLnBrk="1" fontAlgn="auto" latinLnBrk="0" hangingPunct="1">
              <a:buClrTx/>
              <a:buSzTx/>
              <a:tabLst/>
              <a:defRPr/>
            </a:pPr>
            <a:r>
              <a:rPr lang="en-US" sz="1050" spc="-7" dirty="0">
                <a:latin typeface="+mn-lt"/>
                <a:cs typeface="Times New Roman"/>
              </a:rPr>
              <a:t>Federal</a:t>
            </a:r>
            <a:r>
              <a:rPr lang="en-US" sz="1050" spc="-24" dirty="0">
                <a:latin typeface="+mn-lt"/>
                <a:cs typeface="Times New Roman"/>
              </a:rPr>
              <a:t> </a:t>
            </a:r>
            <a:r>
              <a:rPr lang="en-US" sz="1050" spc="-7" dirty="0">
                <a:latin typeface="+mn-lt"/>
                <a:cs typeface="Times New Roman"/>
              </a:rPr>
              <a:t>guidelines</a:t>
            </a:r>
            <a:r>
              <a:rPr lang="en-US" sz="1050" spc="-24" dirty="0">
                <a:latin typeface="+mn-lt"/>
                <a:cs typeface="Times New Roman"/>
              </a:rPr>
              <a:t> </a:t>
            </a:r>
            <a:r>
              <a:rPr lang="en-US" sz="1050" spc="-7" dirty="0">
                <a:latin typeface="+mn-lt"/>
                <a:cs typeface="Times New Roman"/>
              </a:rPr>
              <a:t>defining</a:t>
            </a:r>
            <a:r>
              <a:rPr lang="en-US" sz="1050" spc="-27" dirty="0">
                <a:latin typeface="+mn-lt"/>
                <a:cs typeface="Times New Roman"/>
              </a:rPr>
              <a:t> </a:t>
            </a:r>
            <a:r>
              <a:rPr lang="en-US" sz="1050" dirty="0">
                <a:latin typeface="+mn-lt"/>
                <a:cs typeface="Times New Roman"/>
              </a:rPr>
              <a:t>the</a:t>
            </a:r>
            <a:r>
              <a:rPr lang="en-US" sz="1050" spc="-20" dirty="0">
                <a:latin typeface="+mn-lt"/>
                <a:cs typeface="Times New Roman"/>
              </a:rPr>
              <a:t> </a:t>
            </a:r>
            <a:r>
              <a:rPr lang="en-US" sz="1050" spc="-7" dirty="0">
                <a:latin typeface="+mn-lt"/>
                <a:cs typeface="Times New Roman"/>
              </a:rPr>
              <a:t>poverty</a:t>
            </a:r>
            <a:r>
              <a:rPr lang="en-US" sz="1050" spc="-24" dirty="0">
                <a:latin typeface="+mn-lt"/>
                <a:cs typeface="Times New Roman"/>
              </a:rPr>
              <a:t> </a:t>
            </a:r>
            <a:r>
              <a:rPr lang="en-US" sz="1050" spc="-7" dirty="0">
                <a:latin typeface="+mn-lt"/>
                <a:cs typeface="Times New Roman"/>
              </a:rPr>
              <a:t>level</a:t>
            </a:r>
            <a:r>
              <a:rPr lang="en-US" sz="1050" spc="-27" dirty="0">
                <a:latin typeface="+mn-lt"/>
                <a:cs typeface="Times New Roman"/>
              </a:rPr>
              <a:t> </a:t>
            </a:r>
            <a:r>
              <a:rPr lang="en-US" sz="1050" dirty="0">
                <a:latin typeface="+mn-lt"/>
                <a:cs typeface="Times New Roman"/>
              </a:rPr>
              <a:t>are</a:t>
            </a:r>
            <a:r>
              <a:rPr lang="en-US" sz="1050" spc="-20" dirty="0">
                <a:latin typeface="+mn-lt"/>
                <a:cs typeface="Times New Roman"/>
              </a:rPr>
              <a:t> </a:t>
            </a:r>
            <a:r>
              <a:rPr lang="en-US" sz="1050" spc="-7" dirty="0">
                <a:latin typeface="+mn-lt"/>
                <a:cs typeface="Times New Roman"/>
              </a:rPr>
              <a:t>issued</a:t>
            </a:r>
            <a:r>
              <a:rPr lang="en-US" sz="1050" spc="-20" dirty="0">
                <a:latin typeface="+mn-lt"/>
                <a:cs typeface="Times New Roman"/>
              </a:rPr>
              <a:t> </a:t>
            </a:r>
            <a:r>
              <a:rPr lang="en-US" sz="1050" spc="-7" dirty="0">
                <a:latin typeface="+mn-lt"/>
                <a:cs typeface="Times New Roman"/>
              </a:rPr>
              <a:t>annually</a:t>
            </a:r>
            <a:r>
              <a:rPr lang="en-US" sz="1050" spc="-27" dirty="0">
                <a:latin typeface="+mn-lt"/>
                <a:cs typeface="Times New Roman"/>
              </a:rPr>
              <a:t> </a:t>
            </a:r>
            <a:r>
              <a:rPr lang="en-US" sz="1050" dirty="0">
                <a:latin typeface="+mn-lt"/>
                <a:cs typeface="Times New Roman"/>
              </a:rPr>
              <a:t>in</a:t>
            </a:r>
            <a:r>
              <a:rPr lang="en-US" sz="1050" spc="-24" dirty="0">
                <a:latin typeface="+mn-lt"/>
                <a:cs typeface="Times New Roman"/>
              </a:rPr>
              <a:t> </a:t>
            </a:r>
            <a:r>
              <a:rPr lang="en-US" sz="1050" dirty="0">
                <a:latin typeface="+mn-lt"/>
                <a:cs typeface="Times New Roman"/>
              </a:rPr>
              <a:t>the</a:t>
            </a:r>
            <a:r>
              <a:rPr lang="en-US" sz="1050" spc="-20" dirty="0">
                <a:latin typeface="+mn-lt"/>
                <a:cs typeface="Times New Roman"/>
              </a:rPr>
              <a:t> </a:t>
            </a:r>
            <a:r>
              <a:rPr lang="en-US" sz="1050" i="1" spc="-7" dirty="0">
                <a:latin typeface="+mn-lt"/>
                <a:cs typeface="Times New Roman"/>
              </a:rPr>
              <a:t>Federal</a:t>
            </a:r>
            <a:r>
              <a:rPr lang="en-US" sz="1050" i="1" spc="-27" dirty="0">
                <a:latin typeface="+mn-lt"/>
                <a:cs typeface="Times New Roman"/>
              </a:rPr>
              <a:t> </a:t>
            </a:r>
            <a:r>
              <a:rPr lang="en-US" sz="1050" i="1" spc="-7" dirty="0">
                <a:latin typeface="+mn-lt"/>
                <a:cs typeface="Times New Roman"/>
              </a:rPr>
              <a:t>Register</a:t>
            </a:r>
            <a:r>
              <a:rPr lang="en-US" sz="1050" i="1" spc="-20" dirty="0">
                <a:latin typeface="+mn-lt"/>
                <a:cs typeface="Times New Roman"/>
              </a:rPr>
              <a:t> </a:t>
            </a:r>
            <a:r>
              <a:rPr lang="en-US" sz="1050" dirty="0">
                <a:latin typeface="+mn-lt"/>
                <a:cs typeface="Times New Roman"/>
              </a:rPr>
              <a:t>by</a:t>
            </a:r>
            <a:r>
              <a:rPr lang="en-US" sz="1050" spc="-24" dirty="0">
                <a:latin typeface="+mn-lt"/>
                <a:cs typeface="Times New Roman"/>
              </a:rPr>
              <a:t> </a:t>
            </a:r>
            <a:r>
              <a:rPr lang="en-US" sz="1050" spc="-17" dirty="0">
                <a:latin typeface="+mn-lt"/>
                <a:cs typeface="Times New Roman"/>
              </a:rPr>
              <a:t>the </a:t>
            </a:r>
            <a:r>
              <a:rPr lang="en-US" sz="1050" spc="-7" dirty="0">
                <a:latin typeface="+mn-lt"/>
                <a:cs typeface="Times New Roman"/>
              </a:rPr>
              <a:t>Department</a:t>
            </a:r>
            <a:r>
              <a:rPr lang="en-US" sz="1050" spc="-20" dirty="0">
                <a:latin typeface="+mn-lt"/>
                <a:cs typeface="Times New Roman"/>
              </a:rPr>
              <a:t> </a:t>
            </a:r>
            <a:r>
              <a:rPr lang="en-US" sz="1050" dirty="0">
                <a:latin typeface="+mn-lt"/>
                <a:cs typeface="Times New Roman"/>
              </a:rPr>
              <a:t>of</a:t>
            </a:r>
            <a:r>
              <a:rPr lang="en-US" sz="1050" spc="-27" dirty="0">
                <a:latin typeface="+mn-lt"/>
                <a:cs typeface="Times New Roman"/>
              </a:rPr>
              <a:t> </a:t>
            </a:r>
            <a:r>
              <a:rPr lang="en-US" sz="1050" spc="-7" dirty="0">
                <a:latin typeface="+mn-lt"/>
                <a:cs typeface="Times New Roman"/>
              </a:rPr>
              <a:t>Health</a:t>
            </a:r>
            <a:r>
              <a:rPr lang="en-US" sz="1050" spc="-31" dirty="0">
                <a:latin typeface="+mn-lt"/>
                <a:cs typeface="Times New Roman"/>
              </a:rPr>
              <a:t> </a:t>
            </a:r>
            <a:r>
              <a:rPr lang="en-US" sz="1050" dirty="0">
                <a:latin typeface="+mn-lt"/>
                <a:cs typeface="Times New Roman"/>
              </a:rPr>
              <a:t>and</a:t>
            </a:r>
            <a:r>
              <a:rPr lang="en-US" sz="1050" spc="-27" dirty="0">
                <a:latin typeface="+mn-lt"/>
                <a:cs typeface="Times New Roman"/>
              </a:rPr>
              <a:t> </a:t>
            </a:r>
            <a:r>
              <a:rPr lang="en-US" sz="1050" dirty="0">
                <a:latin typeface="+mn-lt"/>
                <a:cs typeface="Times New Roman"/>
              </a:rPr>
              <a:t>Human</a:t>
            </a:r>
            <a:r>
              <a:rPr lang="en-US" sz="1050" spc="-27" dirty="0">
                <a:latin typeface="+mn-lt"/>
                <a:cs typeface="Times New Roman"/>
              </a:rPr>
              <a:t> </a:t>
            </a:r>
            <a:r>
              <a:rPr lang="en-US" sz="1050" spc="-7" dirty="0">
                <a:latin typeface="+mn-lt"/>
                <a:cs typeface="Times New Roman"/>
              </a:rPr>
              <a:t>Services,</a:t>
            </a:r>
            <a:r>
              <a:rPr lang="en-US" sz="1050" spc="-24" dirty="0">
                <a:latin typeface="+mn-lt"/>
                <a:cs typeface="Times New Roman"/>
              </a:rPr>
              <a:t> </a:t>
            </a:r>
            <a:r>
              <a:rPr lang="en-US" sz="1050" spc="-7" dirty="0">
                <a:latin typeface="+mn-lt"/>
                <a:cs typeface="Times New Roman"/>
              </a:rPr>
              <a:t>Assistant</a:t>
            </a:r>
            <a:r>
              <a:rPr lang="en-US" sz="1050" spc="-27" dirty="0">
                <a:latin typeface="+mn-lt"/>
                <a:cs typeface="Times New Roman"/>
              </a:rPr>
              <a:t> </a:t>
            </a:r>
            <a:r>
              <a:rPr lang="en-US" sz="1050" spc="-7" dirty="0">
                <a:latin typeface="+mn-lt"/>
                <a:cs typeface="Times New Roman"/>
              </a:rPr>
              <a:t>Secretary</a:t>
            </a:r>
            <a:r>
              <a:rPr lang="en-US" sz="1050" spc="-31" dirty="0">
                <a:latin typeface="+mn-lt"/>
                <a:cs typeface="Times New Roman"/>
              </a:rPr>
              <a:t> </a:t>
            </a:r>
            <a:r>
              <a:rPr lang="en-US" sz="1050" dirty="0">
                <a:latin typeface="+mn-lt"/>
                <a:cs typeface="Times New Roman"/>
              </a:rPr>
              <a:t>for</a:t>
            </a:r>
            <a:r>
              <a:rPr lang="en-US" sz="1050" spc="-24" dirty="0">
                <a:latin typeface="+mn-lt"/>
                <a:cs typeface="Times New Roman"/>
              </a:rPr>
              <a:t> </a:t>
            </a:r>
            <a:r>
              <a:rPr lang="en-US" sz="1050" spc="-7" dirty="0">
                <a:latin typeface="+mn-lt"/>
                <a:cs typeface="Times New Roman"/>
              </a:rPr>
              <a:t>Planning</a:t>
            </a:r>
            <a:r>
              <a:rPr lang="en-US" sz="1050" spc="-31" dirty="0">
                <a:latin typeface="+mn-lt"/>
                <a:cs typeface="Times New Roman"/>
              </a:rPr>
              <a:t> </a:t>
            </a:r>
            <a:r>
              <a:rPr lang="en-US" sz="1050" dirty="0">
                <a:latin typeface="+mn-lt"/>
                <a:cs typeface="Times New Roman"/>
              </a:rPr>
              <a:t>and</a:t>
            </a:r>
            <a:r>
              <a:rPr lang="en-US" sz="1050" spc="-24" dirty="0">
                <a:latin typeface="+mn-lt"/>
                <a:cs typeface="Times New Roman"/>
              </a:rPr>
              <a:t> </a:t>
            </a:r>
            <a:r>
              <a:rPr lang="en-US" sz="1050" spc="-7" dirty="0">
                <a:latin typeface="+mn-lt"/>
                <a:cs typeface="Times New Roman"/>
              </a:rPr>
              <a:t>Evaluation. </a:t>
            </a:r>
            <a:r>
              <a:rPr lang="en-US" sz="1050" dirty="0">
                <a:latin typeface="+mn-lt"/>
                <a:cs typeface="Times New Roman"/>
              </a:rPr>
              <a:t>Federal</a:t>
            </a:r>
            <a:r>
              <a:rPr lang="en-US" sz="1050" spc="-27" dirty="0">
                <a:latin typeface="+mn-lt"/>
                <a:cs typeface="Times New Roman"/>
              </a:rPr>
              <a:t> </a:t>
            </a:r>
            <a:r>
              <a:rPr lang="en-US" sz="1050" dirty="0">
                <a:latin typeface="+mn-lt"/>
                <a:cs typeface="Times New Roman"/>
              </a:rPr>
              <a:t>guidelines</a:t>
            </a:r>
            <a:r>
              <a:rPr lang="en-US" sz="1050" spc="-14" dirty="0">
                <a:latin typeface="+mn-lt"/>
                <a:cs typeface="Times New Roman"/>
              </a:rPr>
              <a:t> </a:t>
            </a:r>
            <a:r>
              <a:rPr lang="en-US" sz="1050" dirty="0">
                <a:latin typeface="+mn-lt"/>
                <a:cs typeface="Times New Roman"/>
              </a:rPr>
              <a:t>for</a:t>
            </a:r>
            <a:r>
              <a:rPr lang="en-US" sz="1050" spc="-17" dirty="0">
                <a:latin typeface="+mn-lt"/>
                <a:cs typeface="Times New Roman"/>
              </a:rPr>
              <a:t> </a:t>
            </a:r>
            <a:r>
              <a:rPr lang="en-US" sz="1050" dirty="0">
                <a:latin typeface="+mn-lt"/>
                <a:cs typeface="Times New Roman"/>
              </a:rPr>
              <a:t>determining</a:t>
            </a:r>
            <a:r>
              <a:rPr lang="en-US" sz="1050" spc="-17" dirty="0">
                <a:latin typeface="+mn-lt"/>
                <a:cs typeface="Times New Roman"/>
              </a:rPr>
              <a:t> </a:t>
            </a:r>
            <a:r>
              <a:rPr lang="en-US" sz="1050" dirty="0">
                <a:latin typeface="+mn-lt"/>
                <a:cs typeface="Times New Roman"/>
              </a:rPr>
              <a:t>poverty</a:t>
            </a:r>
            <a:r>
              <a:rPr lang="en-US" sz="1050" spc="-10" dirty="0">
                <a:latin typeface="+mn-lt"/>
                <a:cs typeface="Times New Roman"/>
              </a:rPr>
              <a:t> </a:t>
            </a:r>
            <a:r>
              <a:rPr lang="en-US" sz="1050" dirty="0">
                <a:latin typeface="+mn-lt"/>
                <a:cs typeface="Times New Roman"/>
              </a:rPr>
              <a:t>thresholds</a:t>
            </a:r>
            <a:r>
              <a:rPr lang="en-US" sz="1050" spc="-17" dirty="0">
                <a:latin typeface="+mn-lt"/>
                <a:cs typeface="Times New Roman"/>
              </a:rPr>
              <a:t> </a:t>
            </a:r>
            <a:r>
              <a:rPr lang="en-US" sz="1050" dirty="0">
                <a:latin typeface="+mn-lt"/>
                <a:cs typeface="Times New Roman"/>
              </a:rPr>
              <a:t>based</a:t>
            </a:r>
            <a:r>
              <a:rPr lang="en-US" sz="1050" spc="-14" dirty="0">
                <a:latin typeface="+mn-lt"/>
                <a:cs typeface="Times New Roman"/>
              </a:rPr>
              <a:t> </a:t>
            </a:r>
            <a:r>
              <a:rPr lang="en-US" sz="1050" dirty="0">
                <a:latin typeface="+mn-lt"/>
                <a:cs typeface="Times New Roman"/>
              </a:rPr>
              <a:t>on</a:t>
            </a:r>
            <a:r>
              <a:rPr lang="en-US" sz="1050" spc="-17" dirty="0">
                <a:latin typeface="+mn-lt"/>
                <a:cs typeface="Times New Roman"/>
              </a:rPr>
              <a:t> </a:t>
            </a:r>
            <a:r>
              <a:rPr lang="en-US" sz="1050" dirty="0">
                <a:latin typeface="+mn-lt"/>
                <a:cs typeface="Times New Roman"/>
              </a:rPr>
              <a:t>income,</a:t>
            </a:r>
            <a:r>
              <a:rPr lang="en-US" sz="1050" spc="-17" dirty="0">
                <a:latin typeface="+mn-lt"/>
                <a:cs typeface="Times New Roman"/>
              </a:rPr>
              <a:t> </a:t>
            </a:r>
            <a:r>
              <a:rPr lang="en-US" sz="1050" dirty="0">
                <a:latin typeface="+mn-lt"/>
                <a:cs typeface="Times New Roman"/>
              </a:rPr>
              <a:t>size</a:t>
            </a:r>
            <a:r>
              <a:rPr lang="en-US" sz="1050" spc="-14" dirty="0">
                <a:latin typeface="+mn-lt"/>
                <a:cs typeface="Times New Roman"/>
              </a:rPr>
              <a:t> </a:t>
            </a:r>
            <a:r>
              <a:rPr lang="en-US" sz="1050" dirty="0">
                <a:latin typeface="+mn-lt"/>
                <a:cs typeface="Times New Roman"/>
              </a:rPr>
              <a:t>of</a:t>
            </a:r>
            <a:r>
              <a:rPr lang="en-US" sz="1050" spc="-17" dirty="0">
                <a:latin typeface="+mn-lt"/>
                <a:cs typeface="Times New Roman"/>
              </a:rPr>
              <a:t> </a:t>
            </a:r>
            <a:r>
              <a:rPr lang="en-US" sz="1050" dirty="0">
                <a:latin typeface="+mn-lt"/>
                <a:cs typeface="Times New Roman"/>
              </a:rPr>
              <a:t>household,</a:t>
            </a:r>
            <a:r>
              <a:rPr lang="en-US" sz="1050" spc="-14" dirty="0">
                <a:latin typeface="+mn-lt"/>
                <a:cs typeface="Times New Roman"/>
              </a:rPr>
              <a:t> </a:t>
            </a:r>
            <a:r>
              <a:rPr lang="en-US" sz="1050" dirty="0">
                <a:latin typeface="+mn-lt"/>
                <a:cs typeface="Times New Roman"/>
              </a:rPr>
              <a:t>and</a:t>
            </a:r>
            <a:r>
              <a:rPr lang="en-US" sz="1050" spc="-14" dirty="0">
                <a:latin typeface="+mn-lt"/>
                <a:cs typeface="Times New Roman"/>
              </a:rPr>
              <a:t> </a:t>
            </a:r>
            <a:r>
              <a:rPr lang="en-US" sz="1050" spc="-7" dirty="0">
                <a:latin typeface="+mn-lt"/>
                <a:cs typeface="Times New Roman"/>
              </a:rPr>
              <a:t>other </a:t>
            </a:r>
            <a:r>
              <a:rPr lang="en-US" sz="1050" dirty="0">
                <a:latin typeface="+mn-lt"/>
                <a:cs typeface="Times New Roman"/>
              </a:rPr>
              <a:t>considerations</a:t>
            </a:r>
            <a:r>
              <a:rPr lang="en-US" sz="1050" spc="14" dirty="0">
                <a:latin typeface="+mn-lt"/>
                <a:cs typeface="Times New Roman"/>
              </a:rPr>
              <a:t> </a:t>
            </a:r>
            <a:r>
              <a:rPr lang="en-US" sz="1050" dirty="0">
                <a:latin typeface="+mn-lt"/>
                <a:cs typeface="Times New Roman"/>
              </a:rPr>
              <a:t>are</a:t>
            </a:r>
            <a:r>
              <a:rPr lang="en-US" sz="1050" spc="27" dirty="0">
                <a:latin typeface="+mn-lt"/>
                <a:cs typeface="Times New Roman"/>
              </a:rPr>
              <a:t> </a:t>
            </a:r>
            <a:r>
              <a:rPr lang="en-US" sz="1050" dirty="0">
                <a:latin typeface="+mn-lt"/>
                <a:cs typeface="Times New Roman"/>
              </a:rPr>
              <a:t>available</a:t>
            </a:r>
            <a:r>
              <a:rPr lang="en-US" sz="1050" spc="31" dirty="0">
                <a:latin typeface="+mn-lt"/>
                <a:cs typeface="Times New Roman"/>
              </a:rPr>
              <a:t> </a:t>
            </a:r>
            <a:r>
              <a:rPr lang="en-US" sz="1050" dirty="0">
                <a:latin typeface="+mn-lt"/>
                <a:cs typeface="Times New Roman"/>
              </a:rPr>
              <a:t>online</a:t>
            </a:r>
            <a:r>
              <a:rPr lang="en-US" sz="1050" spc="27" dirty="0">
                <a:latin typeface="+mn-lt"/>
                <a:cs typeface="Times New Roman"/>
              </a:rPr>
              <a:t> </a:t>
            </a:r>
            <a:r>
              <a:rPr lang="en-US" sz="1050" dirty="0">
                <a:latin typeface="+mn-lt"/>
                <a:cs typeface="Times New Roman"/>
              </a:rPr>
              <a:t>at</a:t>
            </a:r>
            <a:r>
              <a:rPr lang="en-US" sz="1050" spc="24" dirty="0">
                <a:latin typeface="+mn-lt"/>
                <a:cs typeface="Times New Roman"/>
              </a:rPr>
              <a:t> </a:t>
            </a:r>
            <a:r>
              <a:rPr lang="en-US" sz="1050" u="sng" spc="-7" dirty="0">
                <a:solidFill>
                  <a:srgbClr val="0000FF"/>
                </a:solidFill>
                <a:uFill>
                  <a:solidFill>
                    <a:srgbClr val="0000FF"/>
                  </a:solidFill>
                </a:uFill>
                <a:latin typeface="+mn-lt"/>
                <a:cs typeface="Times New Roman"/>
                <a:hlinkClick r:id="rId3"/>
              </a:rPr>
              <a:t>https://aspe.hhs.gov/topics/poverty-economic-mobility/poverty-</a:t>
            </a:r>
            <a:r>
              <a:rPr lang="en-US" sz="1050" spc="-7" dirty="0">
                <a:solidFill>
                  <a:srgbClr val="0000FF"/>
                </a:solidFill>
                <a:latin typeface="+mn-lt"/>
                <a:cs typeface="Times New Roman"/>
              </a:rPr>
              <a:t> </a:t>
            </a:r>
            <a:r>
              <a:rPr lang="en-US" sz="1050" u="sng" spc="-7" dirty="0">
                <a:solidFill>
                  <a:srgbClr val="0000FF"/>
                </a:solidFill>
                <a:uFill>
                  <a:solidFill>
                    <a:srgbClr val="0000FF"/>
                  </a:solidFill>
                </a:uFill>
                <a:latin typeface="+mn-lt"/>
                <a:cs typeface="Times New Roman"/>
                <a:hlinkClick r:id="rId3"/>
              </a:rPr>
              <a:t>guidelines/prior-</a:t>
            </a:r>
            <a:r>
              <a:rPr lang="en-US" sz="1050" u="sng" spc="-7" dirty="0" err="1">
                <a:solidFill>
                  <a:srgbClr val="0000FF"/>
                </a:solidFill>
                <a:uFill>
                  <a:solidFill>
                    <a:srgbClr val="0000FF"/>
                  </a:solidFill>
                </a:uFill>
                <a:latin typeface="+mn-lt"/>
                <a:cs typeface="Times New Roman"/>
                <a:hlinkClick r:id="rId3"/>
              </a:rPr>
              <a:t>hhs</a:t>
            </a:r>
            <a:r>
              <a:rPr lang="en-US" sz="1050" u="sng" spc="-7" dirty="0">
                <a:solidFill>
                  <a:srgbClr val="0000FF"/>
                </a:solidFill>
                <a:uFill>
                  <a:solidFill>
                    <a:srgbClr val="0000FF"/>
                  </a:solidFill>
                </a:uFill>
                <a:latin typeface="+mn-lt"/>
                <a:cs typeface="Times New Roman"/>
                <a:hlinkClick r:id="rId3"/>
              </a:rPr>
              <a:t>-poverty-guidelines-federal-register-references/2020-poverty-guidelines</a:t>
            </a:r>
            <a:r>
              <a:rPr lang="en-US" sz="1050" spc="-7" dirty="0">
                <a:latin typeface="+mn-lt"/>
                <a:cs typeface="Times New Roman"/>
                <a:hlinkClick r:id="rId3"/>
              </a:rPr>
              <a:t>.</a:t>
            </a:r>
            <a:endParaRPr lang="en-US" sz="1050" dirty="0">
              <a:latin typeface="+mn-lt"/>
              <a:cs typeface="Times New Roman"/>
            </a:endParaRPr>
          </a:p>
          <a:p>
            <a:pPr marL="182880" marR="55850" indent="-182880"/>
            <a:r>
              <a:rPr lang="en-US" sz="1050" spc="-17" dirty="0">
                <a:latin typeface="+mn-lt"/>
                <a:cs typeface="Times New Roman"/>
              </a:rPr>
              <a:t>The </a:t>
            </a:r>
            <a:r>
              <a:rPr lang="en-US" sz="1050" spc="-7" dirty="0">
                <a:latin typeface="+mn-lt"/>
                <a:cs typeface="Times New Roman"/>
              </a:rPr>
              <a:t>poverty</a:t>
            </a:r>
            <a:r>
              <a:rPr lang="en-US" sz="1050" spc="-37" dirty="0">
                <a:latin typeface="+mn-lt"/>
                <a:cs typeface="Times New Roman"/>
              </a:rPr>
              <a:t> </a:t>
            </a:r>
            <a:r>
              <a:rPr lang="en-US" sz="1050" spc="-7" dirty="0">
                <a:latin typeface="+mn-lt"/>
                <a:cs typeface="Times New Roman"/>
              </a:rPr>
              <a:t>guideline</a:t>
            </a:r>
            <a:r>
              <a:rPr lang="en-US" sz="1050" spc="-31" dirty="0">
                <a:latin typeface="+mn-lt"/>
                <a:cs typeface="Times New Roman"/>
              </a:rPr>
              <a:t> </a:t>
            </a:r>
            <a:r>
              <a:rPr lang="en-US" sz="1050" dirty="0">
                <a:latin typeface="+mn-lt"/>
                <a:cs typeface="Times New Roman"/>
              </a:rPr>
              <a:t>(PG)</a:t>
            </a:r>
            <a:r>
              <a:rPr lang="en-US" sz="1050" spc="-34" dirty="0">
                <a:latin typeface="+mn-lt"/>
                <a:cs typeface="Times New Roman"/>
              </a:rPr>
              <a:t> </a:t>
            </a:r>
            <a:r>
              <a:rPr lang="en-US" sz="1050" dirty="0">
                <a:latin typeface="+mn-lt"/>
                <a:cs typeface="Times New Roman"/>
              </a:rPr>
              <a:t>(or</a:t>
            </a:r>
            <a:r>
              <a:rPr lang="en-US" sz="1050" spc="-31" dirty="0">
                <a:latin typeface="+mn-lt"/>
                <a:cs typeface="Times New Roman"/>
              </a:rPr>
              <a:t> </a:t>
            </a:r>
            <a:r>
              <a:rPr lang="en-US" sz="1050" spc="-7" dirty="0">
                <a:latin typeface="+mn-lt"/>
                <a:cs typeface="Times New Roman"/>
              </a:rPr>
              <a:t>poverty</a:t>
            </a:r>
            <a:r>
              <a:rPr lang="en-US" sz="1050" spc="-27" dirty="0">
                <a:latin typeface="+mn-lt"/>
                <a:cs typeface="Times New Roman"/>
              </a:rPr>
              <a:t> </a:t>
            </a:r>
            <a:r>
              <a:rPr lang="en-US" sz="1050" spc="-7" dirty="0">
                <a:latin typeface="+mn-lt"/>
                <a:cs typeface="Times New Roman"/>
              </a:rPr>
              <a:t>threshold)</a:t>
            </a:r>
            <a:r>
              <a:rPr lang="en-US" sz="1050" spc="-31" dirty="0">
                <a:latin typeface="+mn-lt"/>
                <a:cs typeface="Times New Roman"/>
              </a:rPr>
              <a:t> </a:t>
            </a:r>
            <a:r>
              <a:rPr lang="en-US" sz="1050" spc="-7" dirty="0">
                <a:latin typeface="+mn-lt"/>
                <a:cs typeface="Times New Roman"/>
              </a:rPr>
              <a:t>varies</a:t>
            </a:r>
            <a:r>
              <a:rPr lang="en-US" sz="1050" spc="-31" dirty="0">
                <a:latin typeface="+mn-lt"/>
                <a:cs typeface="Times New Roman"/>
              </a:rPr>
              <a:t> </a:t>
            </a:r>
            <a:r>
              <a:rPr lang="en-US" sz="1050" dirty="0">
                <a:latin typeface="+mn-lt"/>
                <a:cs typeface="Times New Roman"/>
              </a:rPr>
              <a:t>by</a:t>
            </a:r>
            <a:r>
              <a:rPr lang="en-US" sz="1050" spc="-31" dirty="0">
                <a:latin typeface="+mn-lt"/>
                <a:cs typeface="Times New Roman"/>
              </a:rPr>
              <a:t> </a:t>
            </a:r>
            <a:r>
              <a:rPr lang="en-US" sz="1050" dirty="0">
                <a:latin typeface="+mn-lt"/>
                <a:cs typeface="Times New Roman"/>
              </a:rPr>
              <a:t>family</a:t>
            </a:r>
            <a:r>
              <a:rPr lang="en-US" sz="1050" spc="-34" dirty="0">
                <a:latin typeface="+mn-lt"/>
                <a:cs typeface="Times New Roman"/>
              </a:rPr>
              <a:t> </a:t>
            </a:r>
            <a:r>
              <a:rPr lang="en-US" sz="1050" dirty="0">
                <a:latin typeface="+mn-lt"/>
                <a:cs typeface="Times New Roman"/>
              </a:rPr>
              <a:t>size</a:t>
            </a:r>
            <a:r>
              <a:rPr lang="en-US" sz="1050" spc="-31" dirty="0">
                <a:latin typeface="+mn-lt"/>
                <a:cs typeface="Times New Roman"/>
              </a:rPr>
              <a:t> </a:t>
            </a:r>
            <a:r>
              <a:rPr lang="en-US" sz="1050" dirty="0">
                <a:latin typeface="+mn-lt"/>
                <a:cs typeface="Times New Roman"/>
              </a:rPr>
              <a:t>and</a:t>
            </a:r>
            <a:r>
              <a:rPr lang="en-US" sz="1050" spc="-27" dirty="0">
                <a:latin typeface="+mn-lt"/>
                <a:cs typeface="Times New Roman"/>
              </a:rPr>
              <a:t> </a:t>
            </a:r>
            <a:r>
              <a:rPr lang="en-US" sz="1050" dirty="0">
                <a:latin typeface="+mn-lt"/>
                <a:cs typeface="Times New Roman"/>
              </a:rPr>
              <a:t>there</a:t>
            </a:r>
            <a:r>
              <a:rPr lang="en-US" sz="1050" spc="-31" dirty="0">
                <a:latin typeface="+mn-lt"/>
                <a:cs typeface="Times New Roman"/>
              </a:rPr>
              <a:t> </a:t>
            </a:r>
            <a:r>
              <a:rPr lang="en-US" sz="1050" dirty="0">
                <a:latin typeface="+mn-lt"/>
                <a:cs typeface="Times New Roman"/>
              </a:rPr>
              <a:t>are</a:t>
            </a:r>
            <a:r>
              <a:rPr lang="en-US" sz="1050" spc="-31" dirty="0">
                <a:latin typeface="+mn-lt"/>
                <a:cs typeface="Times New Roman"/>
              </a:rPr>
              <a:t> </a:t>
            </a:r>
            <a:r>
              <a:rPr lang="en-US" sz="1050" spc="-7" dirty="0">
                <a:latin typeface="+mn-lt"/>
                <a:cs typeface="Times New Roman"/>
              </a:rPr>
              <a:t>different</a:t>
            </a:r>
            <a:r>
              <a:rPr lang="en-US" sz="1050" spc="-27" dirty="0">
                <a:latin typeface="+mn-lt"/>
                <a:cs typeface="Times New Roman"/>
              </a:rPr>
              <a:t> </a:t>
            </a:r>
            <a:r>
              <a:rPr lang="en-US" sz="1050" spc="-7" dirty="0">
                <a:latin typeface="+mn-lt"/>
                <a:cs typeface="Times New Roman"/>
              </a:rPr>
              <a:t>family income</a:t>
            </a:r>
            <a:r>
              <a:rPr lang="en-US" sz="1050" spc="-27" dirty="0">
                <a:latin typeface="+mn-lt"/>
                <a:cs typeface="Times New Roman"/>
              </a:rPr>
              <a:t> </a:t>
            </a:r>
            <a:r>
              <a:rPr lang="en-US" sz="1050" spc="-7" dirty="0">
                <a:latin typeface="+mn-lt"/>
                <a:cs typeface="Times New Roman"/>
              </a:rPr>
              <a:t>criteria</a:t>
            </a:r>
            <a:r>
              <a:rPr lang="en-US" sz="1050" spc="-27" dirty="0">
                <a:latin typeface="+mn-lt"/>
                <a:cs typeface="Times New Roman"/>
              </a:rPr>
              <a:t> </a:t>
            </a:r>
            <a:r>
              <a:rPr lang="en-US" sz="1050" dirty="0">
                <a:latin typeface="+mn-lt"/>
                <a:cs typeface="Times New Roman"/>
              </a:rPr>
              <a:t>for</a:t>
            </a:r>
            <a:r>
              <a:rPr lang="en-US" sz="1050" spc="-24" dirty="0">
                <a:latin typeface="+mn-lt"/>
                <a:cs typeface="Times New Roman"/>
              </a:rPr>
              <a:t> </a:t>
            </a:r>
            <a:r>
              <a:rPr lang="en-US" sz="1050" dirty="0">
                <a:latin typeface="+mn-lt"/>
                <a:cs typeface="Times New Roman"/>
              </a:rPr>
              <a:t>the</a:t>
            </a:r>
            <a:r>
              <a:rPr lang="en-US" sz="1050" spc="-24" dirty="0">
                <a:latin typeface="+mn-lt"/>
                <a:cs typeface="Times New Roman"/>
              </a:rPr>
              <a:t> </a:t>
            </a:r>
            <a:r>
              <a:rPr lang="en-US" sz="1050" spc="-7" dirty="0">
                <a:latin typeface="+mn-lt"/>
                <a:cs typeface="Times New Roman"/>
              </a:rPr>
              <a:t>contiguous</a:t>
            </a:r>
            <a:r>
              <a:rPr lang="en-US" sz="1050" spc="-27" dirty="0">
                <a:latin typeface="+mn-lt"/>
                <a:cs typeface="Times New Roman"/>
              </a:rPr>
              <a:t> </a:t>
            </a:r>
            <a:r>
              <a:rPr lang="en-US" sz="1050" dirty="0">
                <a:latin typeface="+mn-lt"/>
                <a:cs typeface="Times New Roman"/>
              </a:rPr>
              <a:t>48</a:t>
            </a:r>
            <a:r>
              <a:rPr lang="en-US" sz="1050" spc="-20" dirty="0">
                <a:latin typeface="+mn-lt"/>
                <a:cs typeface="Times New Roman"/>
              </a:rPr>
              <a:t> </a:t>
            </a:r>
            <a:r>
              <a:rPr lang="en-US" sz="1050" spc="-7" dirty="0">
                <a:latin typeface="+mn-lt"/>
                <a:cs typeface="Times New Roman"/>
              </a:rPr>
              <a:t>states,</a:t>
            </a:r>
            <a:r>
              <a:rPr lang="en-US" sz="1050" spc="-24" dirty="0">
                <a:latin typeface="+mn-lt"/>
                <a:cs typeface="Times New Roman"/>
              </a:rPr>
              <a:t> </a:t>
            </a:r>
            <a:r>
              <a:rPr lang="en-US" sz="1050" spc="-7" dirty="0">
                <a:latin typeface="+mn-lt"/>
                <a:cs typeface="Times New Roman"/>
              </a:rPr>
              <a:t>Alaska,</a:t>
            </a:r>
            <a:r>
              <a:rPr lang="en-US" sz="1050" spc="-27" dirty="0">
                <a:latin typeface="+mn-lt"/>
                <a:cs typeface="Times New Roman"/>
              </a:rPr>
              <a:t> </a:t>
            </a:r>
            <a:r>
              <a:rPr lang="en-US" sz="1050" dirty="0">
                <a:latin typeface="+mn-lt"/>
                <a:cs typeface="Times New Roman"/>
              </a:rPr>
              <a:t>and</a:t>
            </a:r>
            <a:r>
              <a:rPr lang="en-US" sz="1050" spc="-20" dirty="0">
                <a:latin typeface="+mn-lt"/>
                <a:cs typeface="Times New Roman"/>
              </a:rPr>
              <a:t> </a:t>
            </a:r>
            <a:r>
              <a:rPr lang="en-US" sz="1050" spc="-7" dirty="0">
                <a:latin typeface="+mn-lt"/>
                <a:cs typeface="Times New Roman"/>
              </a:rPr>
              <a:t>Hawaii.</a:t>
            </a:r>
            <a:r>
              <a:rPr lang="en-US" sz="1050" spc="-27" dirty="0">
                <a:latin typeface="+mn-lt"/>
                <a:cs typeface="Times New Roman"/>
              </a:rPr>
              <a:t> </a:t>
            </a:r>
            <a:r>
              <a:rPr lang="en-US" sz="1050" dirty="0">
                <a:latin typeface="+mn-lt"/>
                <a:cs typeface="Times New Roman"/>
              </a:rPr>
              <a:t>The</a:t>
            </a:r>
            <a:r>
              <a:rPr lang="en-US" sz="1050" spc="-24" dirty="0">
                <a:latin typeface="+mn-lt"/>
                <a:cs typeface="Times New Roman"/>
              </a:rPr>
              <a:t> </a:t>
            </a:r>
            <a:r>
              <a:rPr lang="en-US" sz="1050" spc="-7" dirty="0">
                <a:latin typeface="+mn-lt"/>
                <a:cs typeface="Times New Roman"/>
              </a:rPr>
              <a:t>poverty</a:t>
            </a:r>
            <a:r>
              <a:rPr lang="en-US" sz="1050" spc="-24" dirty="0">
                <a:latin typeface="+mn-lt"/>
                <a:cs typeface="Times New Roman"/>
              </a:rPr>
              <a:t> </a:t>
            </a:r>
            <a:r>
              <a:rPr lang="en-US" sz="1050" spc="-7" dirty="0">
                <a:latin typeface="+mn-lt"/>
                <a:cs typeface="Times New Roman"/>
              </a:rPr>
              <a:t>guidelines</a:t>
            </a:r>
            <a:r>
              <a:rPr lang="en-US" sz="1050" spc="-24" dirty="0">
                <a:latin typeface="+mn-lt"/>
                <a:cs typeface="Times New Roman"/>
              </a:rPr>
              <a:t> </a:t>
            </a:r>
            <a:r>
              <a:rPr lang="en-US" sz="1050" dirty="0">
                <a:latin typeface="+mn-lt"/>
                <a:cs typeface="Times New Roman"/>
              </a:rPr>
              <a:t>are</a:t>
            </a:r>
            <a:r>
              <a:rPr lang="en-US" sz="1050" spc="-24" dirty="0">
                <a:latin typeface="+mn-lt"/>
                <a:cs typeface="Times New Roman"/>
              </a:rPr>
              <a:t> </a:t>
            </a:r>
            <a:r>
              <a:rPr lang="en-US" sz="1050" spc="-17" dirty="0">
                <a:latin typeface="+mn-lt"/>
                <a:cs typeface="Times New Roman"/>
              </a:rPr>
              <a:t>not </a:t>
            </a:r>
            <a:r>
              <a:rPr lang="en-US" sz="1050" spc="-7" dirty="0">
                <a:latin typeface="+mn-lt"/>
                <a:cs typeface="Times New Roman"/>
              </a:rPr>
              <a:t>defined</a:t>
            </a:r>
            <a:r>
              <a:rPr lang="en-US" sz="1050" spc="-31" dirty="0">
                <a:latin typeface="+mn-lt"/>
                <a:cs typeface="Times New Roman"/>
              </a:rPr>
              <a:t> </a:t>
            </a:r>
            <a:r>
              <a:rPr lang="en-US" sz="1050" dirty="0">
                <a:latin typeface="+mn-lt"/>
                <a:cs typeface="Times New Roman"/>
              </a:rPr>
              <a:t>for</a:t>
            </a:r>
            <a:r>
              <a:rPr lang="en-US" sz="1050" spc="-31" dirty="0">
                <a:latin typeface="+mn-lt"/>
                <a:cs typeface="Times New Roman"/>
              </a:rPr>
              <a:t> </a:t>
            </a:r>
            <a:r>
              <a:rPr lang="en-US" sz="1050" spc="-7" dirty="0">
                <a:latin typeface="+mn-lt"/>
                <a:cs typeface="Times New Roman"/>
              </a:rPr>
              <a:t>Puerto</a:t>
            </a:r>
            <a:r>
              <a:rPr lang="en-US" sz="1050" spc="-24" dirty="0">
                <a:latin typeface="+mn-lt"/>
                <a:cs typeface="Times New Roman"/>
              </a:rPr>
              <a:t> </a:t>
            </a:r>
            <a:r>
              <a:rPr lang="en-US" sz="1050" dirty="0">
                <a:latin typeface="+mn-lt"/>
                <a:cs typeface="Times New Roman"/>
              </a:rPr>
              <a:t>Rico,</a:t>
            </a:r>
            <a:r>
              <a:rPr lang="en-US" sz="1050" spc="-27" dirty="0">
                <a:latin typeface="+mn-lt"/>
                <a:cs typeface="Times New Roman"/>
              </a:rPr>
              <a:t> </a:t>
            </a:r>
            <a:r>
              <a:rPr lang="en-US" sz="1050" dirty="0">
                <a:latin typeface="+mn-lt"/>
                <a:cs typeface="Times New Roman"/>
              </a:rPr>
              <a:t>the</a:t>
            </a:r>
            <a:r>
              <a:rPr lang="en-US" sz="1050" spc="-24" dirty="0">
                <a:latin typeface="+mn-lt"/>
                <a:cs typeface="Times New Roman"/>
              </a:rPr>
              <a:t> </a:t>
            </a:r>
            <a:r>
              <a:rPr lang="en-US" sz="1050" dirty="0">
                <a:latin typeface="+mn-lt"/>
                <a:cs typeface="Times New Roman"/>
              </a:rPr>
              <a:t>U.S.</a:t>
            </a:r>
            <a:r>
              <a:rPr lang="en-US" sz="1050" spc="-27" dirty="0">
                <a:latin typeface="+mn-lt"/>
                <a:cs typeface="Times New Roman"/>
              </a:rPr>
              <a:t> </a:t>
            </a:r>
            <a:r>
              <a:rPr lang="en-US" sz="1050" spc="-7" dirty="0">
                <a:latin typeface="+mn-lt"/>
                <a:cs typeface="Times New Roman"/>
              </a:rPr>
              <a:t>Virgin</a:t>
            </a:r>
            <a:r>
              <a:rPr lang="en-US" sz="1050" spc="-27" dirty="0">
                <a:latin typeface="+mn-lt"/>
                <a:cs typeface="Times New Roman"/>
              </a:rPr>
              <a:t> </a:t>
            </a:r>
            <a:r>
              <a:rPr lang="en-US" sz="1050" spc="-7" dirty="0">
                <a:latin typeface="+mn-lt"/>
                <a:cs typeface="Times New Roman"/>
              </a:rPr>
              <a:t>Islands,</a:t>
            </a:r>
            <a:r>
              <a:rPr lang="en-US" sz="1050" spc="-27" dirty="0">
                <a:latin typeface="+mn-lt"/>
                <a:cs typeface="Times New Roman"/>
              </a:rPr>
              <a:t> </a:t>
            </a:r>
            <a:r>
              <a:rPr lang="en-US" sz="1050" spc="-7" dirty="0">
                <a:latin typeface="+mn-lt"/>
                <a:cs typeface="Times New Roman"/>
              </a:rPr>
              <a:t>American</a:t>
            </a:r>
            <a:r>
              <a:rPr lang="en-US" sz="1050" spc="-31" dirty="0">
                <a:latin typeface="+mn-lt"/>
                <a:cs typeface="Times New Roman"/>
              </a:rPr>
              <a:t> </a:t>
            </a:r>
            <a:r>
              <a:rPr lang="en-US" sz="1050" spc="-7" dirty="0">
                <a:latin typeface="+mn-lt"/>
                <a:cs typeface="Times New Roman"/>
              </a:rPr>
              <a:t>Samoa,</a:t>
            </a:r>
            <a:r>
              <a:rPr lang="en-US" sz="1050" spc="-24" dirty="0">
                <a:latin typeface="+mn-lt"/>
                <a:cs typeface="Times New Roman"/>
              </a:rPr>
              <a:t> </a:t>
            </a:r>
            <a:r>
              <a:rPr lang="en-US" sz="1050" dirty="0">
                <a:latin typeface="+mn-lt"/>
                <a:cs typeface="Times New Roman"/>
              </a:rPr>
              <a:t>Guam,</a:t>
            </a:r>
            <a:r>
              <a:rPr lang="en-US" sz="1050" spc="-24" dirty="0">
                <a:latin typeface="+mn-lt"/>
                <a:cs typeface="Times New Roman"/>
              </a:rPr>
              <a:t> </a:t>
            </a:r>
            <a:r>
              <a:rPr lang="en-US" sz="1050" dirty="0">
                <a:latin typeface="+mn-lt"/>
                <a:cs typeface="Times New Roman"/>
              </a:rPr>
              <a:t>the</a:t>
            </a:r>
            <a:r>
              <a:rPr lang="en-US" sz="1050" spc="-27" dirty="0">
                <a:latin typeface="+mn-lt"/>
                <a:cs typeface="Times New Roman"/>
              </a:rPr>
              <a:t> </a:t>
            </a:r>
            <a:r>
              <a:rPr lang="en-US" sz="1050" spc="-7" dirty="0">
                <a:latin typeface="+mn-lt"/>
                <a:cs typeface="Times New Roman"/>
              </a:rPr>
              <a:t>Republic</a:t>
            </a:r>
            <a:r>
              <a:rPr lang="en-US" sz="1050" spc="-27" dirty="0">
                <a:latin typeface="+mn-lt"/>
                <a:cs typeface="Times New Roman"/>
              </a:rPr>
              <a:t> </a:t>
            </a:r>
            <a:r>
              <a:rPr lang="en-US" sz="1050" dirty="0">
                <a:latin typeface="+mn-lt"/>
                <a:cs typeface="Times New Roman"/>
              </a:rPr>
              <a:t>of</a:t>
            </a:r>
            <a:r>
              <a:rPr lang="en-US" sz="1050" spc="-27" dirty="0">
                <a:latin typeface="+mn-lt"/>
                <a:cs typeface="Times New Roman"/>
              </a:rPr>
              <a:t> </a:t>
            </a:r>
            <a:r>
              <a:rPr lang="en-US" sz="1050" spc="-17" dirty="0">
                <a:latin typeface="+mn-lt"/>
                <a:cs typeface="Times New Roman"/>
              </a:rPr>
              <a:t>the </a:t>
            </a:r>
            <a:r>
              <a:rPr lang="en-US" sz="1050" spc="-7" dirty="0">
                <a:latin typeface="+mn-lt"/>
                <a:cs typeface="Times New Roman"/>
              </a:rPr>
              <a:t>Marshall</a:t>
            </a:r>
            <a:r>
              <a:rPr lang="en-US" sz="1050" spc="-27" dirty="0">
                <a:latin typeface="+mn-lt"/>
                <a:cs typeface="Times New Roman"/>
              </a:rPr>
              <a:t> </a:t>
            </a:r>
            <a:r>
              <a:rPr lang="en-US" sz="1050" spc="-7" dirty="0">
                <a:latin typeface="+mn-lt"/>
                <a:cs typeface="Times New Roman"/>
              </a:rPr>
              <a:t>Islands,</a:t>
            </a:r>
            <a:r>
              <a:rPr lang="en-US" sz="1050" spc="-24" dirty="0">
                <a:latin typeface="+mn-lt"/>
                <a:cs typeface="Times New Roman"/>
              </a:rPr>
              <a:t> </a:t>
            </a:r>
            <a:r>
              <a:rPr lang="en-US" sz="1050" dirty="0">
                <a:latin typeface="+mn-lt"/>
                <a:cs typeface="Times New Roman"/>
              </a:rPr>
              <a:t>the</a:t>
            </a:r>
            <a:r>
              <a:rPr lang="en-US" sz="1050" spc="-20" dirty="0">
                <a:latin typeface="+mn-lt"/>
                <a:cs typeface="Times New Roman"/>
              </a:rPr>
              <a:t> </a:t>
            </a:r>
            <a:r>
              <a:rPr lang="en-US" sz="1050" spc="-7" dirty="0">
                <a:latin typeface="+mn-lt"/>
                <a:cs typeface="Times New Roman"/>
              </a:rPr>
              <a:t>Federated</a:t>
            </a:r>
            <a:r>
              <a:rPr lang="en-US" sz="1050" spc="-24" dirty="0">
                <a:latin typeface="+mn-lt"/>
                <a:cs typeface="Times New Roman"/>
              </a:rPr>
              <a:t> </a:t>
            </a:r>
            <a:r>
              <a:rPr lang="en-US" sz="1050" spc="-7" dirty="0">
                <a:latin typeface="+mn-lt"/>
                <a:cs typeface="Times New Roman"/>
              </a:rPr>
              <a:t>States</a:t>
            </a:r>
            <a:r>
              <a:rPr lang="en-US" sz="1050" spc="-24" dirty="0">
                <a:latin typeface="+mn-lt"/>
                <a:cs typeface="Times New Roman"/>
              </a:rPr>
              <a:t> </a:t>
            </a:r>
            <a:r>
              <a:rPr lang="en-US" sz="1050" dirty="0">
                <a:latin typeface="+mn-lt"/>
                <a:cs typeface="Times New Roman"/>
              </a:rPr>
              <a:t>of</a:t>
            </a:r>
            <a:r>
              <a:rPr lang="en-US" sz="1050" spc="-27" dirty="0">
                <a:latin typeface="+mn-lt"/>
                <a:cs typeface="Times New Roman"/>
              </a:rPr>
              <a:t> </a:t>
            </a:r>
            <a:r>
              <a:rPr lang="en-US" sz="1050" spc="-7" dirty="0">
                <a:latin typeface="+mn-lt"/>
                <a:cs typeface="Times New Roman"/>
              </a:rPr>
              <a:t>Micronesia,</a:t>
            </a:r>
            <a:r>
              <a:rPr lang="en-US" sz="1050" spc="-27" dirty="0">
                <a:latin typeface="+mn-lt"/>
                <a:cs typeface="Times New Roman"/>
              </a:rPr>
              <a:t> </a:t>
            </a:r>
            <a:r>
              <a:rPr lang="en-US" sz="1050" dirty="0">
                <a:latin typeface="+mn-lt"/>
                <a:cs typeface="Times New Roman"/>
              </a:rPr>
              <a:t>the</a:t>
            </a:r>
            <a:r>
              <a:rPr lang="en-US" sz="1050" spc="-20" dirty="0">
                <a:latin typeface="+mn-lt"/>
                <a:cs typeface="Times New Roman"/>
              </a:rPr>
              <a:t> </a:t>
            </a:r>
            <a:r>
              <a:rPr lang="en-US" sz="1050" spc="-7" dirty="0">
                <a:latin typeface="+mn-lt"/>
                <a:cs typeface="Times New Roman"/>
              </a:rPr>
              <a:t>Commonwealth</a:t>
            </a:r>
            <a:r>
              <a:rPr lang="en-US" sz="1050" spc="-27" dirty="0">
                <a:latin typeface="+mn-lt"/>
                <a:cs typeface="Times New Roman"/>
              </a:rPr>
              <a:t> </a:t>
            </a:r>
            <a:r>
              <a:rPr lang="en-US" sz="1050" dirty="0">
                <a:latin typeface="+mn-lt"/>
                <a:cs typeface="Times New Roman"/>
              </a:rPr>
              <a:t>of</a:t>
            </a:r>
            <a:r>
              <a:rPr lang="en-US" sz="1050" spc="-24" dirty="0">
                <a:latin typeface="+mn-lt"/>
                <a:cs typeface="Times New Roman"/>
              </a:rPr>
              <a:t> </a:t>
            </a:r>
            <a:r>
              <a:rPr lang="en-US" sz="1050" dirty="0">
                <a:latin typeface="+mn-lt"/>
                <a:cs typeface="Times New Roman"/>
              </a:rPr>
              <a:t>the</a:t>
            </a:r>
            <a:r>
              <a:rPr lang="en-US" sz="1050" spc="-24" dirty="0">
                <a:latin typeface="+mn-lt"/>
                <a:cs typeface="Times New Roman"/>
              </a:rPr>
              <a:t> </a:t>
            </a:r>
            <a:r>
              <a:rPr lang="en-US" sz="1050" spc="-7" dirty="0">
                <a:latin typeface="+mn-lt"/>
                <a:cs typeface="Times New Roman"/>
              </a:rPr>
              <a:t>Northern</a:t>
            </a:r>
            <a:r>
              <a:rPr lang="en-US" sz="1050" spc="-24" dirty="0">
                <a:latin typeface="+mn-lt"/>
                <a:cs typeface="Times New Roman"/>
              </a:rPr>
              <a:t> </a:t>
            </a:r>
            <a:r>
              <a:rPr lang="en-US" sz="1050" spc="-7" dirty="0">
                <a:latin typeface="+mn-lt"/>
                <a:cs typeface="Times New Roman"/>
              </a:rPr>
              <a:t>Mariana Islands,</a:t>
            </a:r>
            <a:r>
              <a:rPr lang="en-US" sz="1050" spc="-24" dirty="0">
                <a:latin typeface="+mn-lt"/>
                <a:cs typeface="Times New Roman"/>
              </a:rPr>
              <a:t> </a:t>
            </a:r>
            <a:r>
              <a:rPr lang="en-US" sz="1050" dirty="0">
                <a:latin typeface="+mn-lt"/>
                <a:cs typeface="Times New Roman"/>
              </a:rPr>
              <a:t>or</a:t>
            </a:r>
            <a:r>
              <a:rPr lang="en-US" sz="1050" spc="-24" dirty="0">
                <a:latin typeface="+mn-lt"/>
                <a:cs typeface="Times New Roman"/>
              </a:rPr>
              <a:t> </a:t>
            </a:r>
            <a:r>
              <a:rPr lang="en-US" sz="1050" spc="-7" dirty="0">
                <a:latin typeface="+mn-lt"/>
                <a:cs typeface="Times New Roman"/>
              </a:rPr>
              <a:t>Palau.</a:t>
            </a:r>
            <a:r>
              <a:rPr lang="en-US" sz="1050" spc="-10" baseline="31250" dirty="0">
                <a:latin typeface="+mn-lt"/>
                <a:cs typeface="Times New Roman"/>
              </a:rPr>
              <a:t>19</a:t>
            </a:r>
            <a:endParaRPr lang="en-US" sz="1050" baseline="31250" dirty="0">
              <a:latin typeface="+mn-lt"/>
              <a:cs typeface="Times New Roman"/>
            </a:endParaRPr>
          </a:p>
          <a:p>
            <a:pPr marL="182880" marR="29440" lvl="0" indent="-182880" algn="l" defTabSz="914400" rtl="0" eaLnBrk="1" fontAlgn="auto" latinLnBrk="0" hangingPunct="1">
              <a:buClrTx/>
              <a:buSzTx/>
              <a:tabLst/>
              <a:defRPr/>
            </a:pPr>
            <a:r>
              <a:rPr lang="en-US" sz="1050" dirty="0">
                <a:latin typeface="+mn-lt"/>
                <a:cs typeface="Times New Roman"/>
              </a:rPr>
              <a:t>For</a:t>
            </a:r>
            <a:r>
              <a:rPr lang="en-US" sz="1050" spc="-7" dirty="0">
                <a:latin typeface="+mn-lt"/>
                <a:cs typeface="Times New Roman"/>
              </a:rPr>
              <a:t> </a:t>
            </a:r>
            <a:r>
              <a:rPr lang="en-US" sz="1050" dirty="0">
                <a:latin typeface="+mn-lt"/>
                <a:cs typeface="Times New Roman"/>
              </a:rPr>
              <a:t>most</a:t>
            </a:r>
            <a:r>
              <a:rPr lang="en-US" sz="1050" spc="-7" dirty="0">
                <a:latin typeface="+mn-lt"/>
                <a:cs typeface="Times New Roman"/>
              </a:rPr>
              <a:t> </a:t>
            </a:r>
            <a:r>
              <a:rPr lang="en-US" sz="1050" dirty="0">
                <a:latin typeface="+mn-lt"/>
                <a:cs typeface="Times New Roman"/>
              </a:rPr>
              <a:t>measures,</a:t>
            </a:r>
            <a:r>
              <a:rPr lang="en-US" sz="1050" spc="-10" dirty="0">
                <a:latin typeface="+mn-lt"/>
                <a:cs typeface="Times New Roman"/>
              </a:rPr>
              <a:t> </a:t>
            </a:r>
            <a:r>
              <a:rPr lang="en-US" sz="1050" dirty="0">
                <a:latin typeface="+mn-lt"/>
                <a:cs typeface="Times New Roman"/>
              </a:rPr>
              <a:t>the</a:t>
            </a:r>
            <a:r>
              <a:rPr lang="en-US" sz="1050" spc="-10" dirty="0">
                <a:latin typeface="+mn-lt"/>
                <a:cs typeface="Times New Roman"/>
              </a:rPr>
              <a:t> </a:t>
            </a:r>
            <a:r>
              <a:rPr lang="en-US" sz="1050" dirty="0">
                <a:latin typeface="+mn-lt"/>
                <a:cs typeface="Times New Roman"/>
              </a:rPr>
              <a:t>NHQDR</a:t>
            </a:r>
            <a:r>
              <a:rPr lang="en-US" sz="1050" spc="-7" dirty="0">
                <a:latin typeface="+mn-lt"/>
                <a:cs typeface="Times New Roman"/>
              </a:rPr>
              <a:t> </a:t>
            </a:r>
            <a:r>
              <a:rPr lang="en-US" sz="1050" dirty="0">
                <a:latin typeface="+mn-lt"/>
                <a:cs typeface="Times New Roman"/>
              </a:rPr>
              <a:t>tracks</a:t>
            </a:r>
            <a:r>
              <a:rPr lang="en-US" sz="1050" spc="-3" dirty="0">
                <a:latin typeface="+mn-lt"/>
                <a:cs typeface="Times New Roman"/>
              </a:rPr>
              <a:t> </a:t>
            </a:r>
            <a:r>
              <a:rPr lang="en-US" sz="1050" dirty="0">
                <a:latin typeface="+mn-lt"/>
                <a:cs typeface="Times New Roman"/>
              </a:rPr>
              <a:t>disparities</a:t>
            </a:r>
            <a:r>
              <a:rPr lang="en-US" sz="1050" spc="-3" dirty="0">
                <a:latin typeface="+mn-lt"/>
                <a:cs typeface="Times New Roman"/>
              </a:rPr>
              <a:t> </a:t>
            </a:r>
            <a:r>
              <a:rPr lang="en-US" sz="1050" dirty="0">
                <a:latin typeface="+mn-lt"/>
                <a:cs typeface="Times New Roman"/>
              </a:rPr>
              <a:t>data</a:t>
            </a:r>
            <a:r>
              <a:rPr lang="en-US" sz="1050" spc="-7" dirty="0">
                <a:latin typeface="+mn-lt"/>
                <a:cs typeface="Times New Roman"/>
              </a:rPr>
              <a:t> </a:t>
            </a:r>
            <a:r>
              <a:rPr lang="en-US" sz="1050" dirty="0">
                <a:latin typeface="+mn-lt"/>
                <a:cs typeface="Times New Roman"/>
              </a:rPr>
              <a:t>based</a:t>
            </a:r>
            <a:r>
              <a:rPr lang="en-US" sz="1050" spc="-3" dirty="0">
                <a:latin typeface="+mn-lt"/>
                <a:cs typeface="Times New Roman"/>
              </a:rPr>
              <a:t> </a:t>
            </a:r>
            <a:r>
              <a:rPr lang="en-US" sz="1050" dirty="0">
                <a:latin typeface="+mn-lt"/>
                <a:cs typeface="Times New Roman"/>
              </a:rPr>
              <a:t>on</a:t>
            </a:r>
            <a:r>
              <a:rPr lang="en-US" sz="1050" spc="-3" dirty="0">
                <a:latin typeface="+mn-lt"/>
                <a:cs typeface="Times New Roman"/>
              </a:rPr>
              <a:t> </a:t>
            </a:r>
            <a:r>
              <a:rPr lang="en-US" sz="1050" dirty="0">
                <a:latin typeface="+mn-lt"/>
                <a:cs typeface="Times New Roman"/>
              </a:rPr>
              <a:t>the</a:t>
            </a:r>
            <a:r>
              <a:rPr lang="en-US" sz="1050" spc="-3" dirty="0">
                <a:latin typeface="+mn-lt"/>
                <a:cs typeface="Times New Roman"/>
              </a:rPr>
              <a:t> </a:t>
            </a:r>
            <a:r>
              <a:rPr lang="en-US" sz="1050" dirty="0">
                <a:latin typeface="+mn-lt"/>
                <a:cs typeface="Times New Roman"/>
              </a:rPr>
              <a:t>ratio</a:t>
            </a:r>
            <a:r>
              <a:rPr lang="en-US" sz="1050" spc="-7" dirty="0">
                <a:latin typeface="+mn-lt"/>
                <a:cs typeface="Times New Roman"/>
              </a:rPr>
              <a:t> </a:t>
            </a:r>
            <a:r>
              <a:rPr lang="en-US" sz="1050" dirty="0">
                <a:latin typeface="+mn-lt"/>
                <a:cs typeface="Times New Roman"/>
              </a:rPr>
              <a:t>of</a:t>
            </a:r>
            <a:r>
              <a:rPr lang="en-US" sz="1050" spc="-3" dirty="0">
                <a:latin typeface="+mn-lt"/>
                <a:cs typeface="Times New Roman"/>
              </a:rPr>
              <a:t> </a:t>
            </a:r>
            <a:r>
              <a:rPr lang="en-US" sz="1050" dirty="0">
                <a:latin typeface="+mn-lt"/>
                <a:cs typeface="Times New Roman"/>
              </a:rPr>
              <a:t>household</a:t>
            </a:r>
            <a:r>
              <a:rPr lang="en-US" sz="1050" spc="-3" dirty="0">
                <a:latin typeface="+mn-lt"/>
                <a:cs typeface="Times New Roman"/>
              </a:rPr>
              <a:t> </a:t>
            </a:r>
            <a:r>
              <a:rPr lang="en-US" sz="1050" dirty="0">
                <a:latin typeface="+mn-lt"/>
                <a:cs typeface="Times New Roman"/>
              </a:rPr>
              <a:t>income</a:t>
            </a:r>
            <a:r>
              <a:rPr lang="en-US" sz="1050" spc="-3" dirty="0">
                <a:latin typeface="+mn-lt"/>
                <a:cs typeface="Times New Roman"/>
              </a:rPr>
              <a:t> </a:t>
            </a:r>
            <a:r>
              <a:rPr lang="en-US" sz="1050" spc="-17" dirty="0">
                <a:latin typeface="+mn-lt"/>
                <a:cs typeface="Times New Roman"/>
              </a:rPr>
              <a:t>to </a:t>
            </a:r>
            <a:r>
              <a:rPr lang="en-US" sz="1050" dirty="0">
                <a:latin typeface="+mn-lt"/>
                <a:cs typeface="Times New Roman"/>
              </a:rPr>
              <a:t>the</a:t>
            </a:r>
            <a:r>
              <a:rPr lang="en-US" sz="1050" spc="-7" dirty="0">
                <a:latin typeface="+mn-lt"/>
                <a:cs typeface="Times New Roman"/>
              </a:rPr>
              <a:t> </a:t>
            </a:r>
            <a:r>
              <a:rPr lang="en-US" sz="1050" dirty="0">
                <a:latin typeface="+mn-lt"/>
                <a:cs typeface="Times New Roman"/>
              </a:rPr>
              <a:t>PG</a:t>
            </a:r>
            <a:r>
              <a:rPr lang="en-US" sz="1050" spc="-7" dirty="0">
                <a:latin typeface="+mn-lt"/>
                <a:cs typeface="Times New Roman"/>
              </a:rPr>
              <a:t> </a:t>
            </a:r>
            <a:r>
              <a:rPr lang="en-US" sz="1050" dirty="0">
                <a:latin typeface="+mn-lt"/>
                <a:cs typeface="Times New Roman"/>
              </a:rPr>
              <a:t>for</a:t>
            </a:r>
            <a:r>
              <a:rPr lang="en-US" sz="1050" spc="-7" dirty="0">
                <a:latin typeface="+mn-lt"/>
                <a:cs typeface="Times New Roman"/>
              </a:rPr>
              <a:t> </a:t>
            </a:r>
            <a:r>
              <a:rPr lang="en-US" sz="1050" dirty="0">
                <a:latin typeface="+mn-lt"/>
                <a:cs typeface="Times New Roman"/>
              </a:rPr>
              <a:t>the</a:t>
            </a:r>
            <a:r>
              <a:rPr lang="en-US" sz="1050" spc="-3" dirty="0">
                <a:latin typeface="+mn-lt"/>
                <a:cs typeface="Times New Roman"/>
              </a:rPr>
              <a:t> </a:t>
            </a:r>
            <a:r>
              <a:rPr lang="en-US" sz="1050" dirty="0">
                <a:latin typeface="+mn-lt"/>
                <a:cs typeface="Times New Roman"/>
              </a:rPr>
              <a:t>household’s</a:t>
            </a:r>
            <a:r>
              <a:rPr lang="en-US" sz="1050" spc="-3" dirty="0">
                <a:latin typeface="+mn-lt"/>
                <a:cs typeface="Times New Roman"/>
              </a:rPr>
              <a:t> </a:t>
            </a:r>
            <a:r>
              <a:rPr lang="en-US" sz="1050" dirty="0">
                <a:latin typeface="+mn-lt"/>
                <a:cs typeface="Times New Roman"/>
              </a:rPr>
              <a:t>size.</a:t>
            </a:r>
            <a:r>
              <a:rPr lang="en-US" sz="1050" spc="-7" dirty="0">
                <a:latin typeface="+mn-lt"/>
                <a:cs typeface="Times New Roman"/>
              </a:rPr>
              <a:t> </a:t>
            </a:r>
            <a:r>
              <a:rPr lang="en-US" sz="1050" dirty="0">
                <a:latin typeface="+mn-lt"/>
                <a:cs typeface="Times New Roman"/>
              </a:rPr>
              <a:t>For</a:t>
            </a:r>
            <a:r>
              <a:rPr lang="en-US" sz="1050" spc="-7" dirty="0">
                <a:latin typeface="+mn-lt"/>
                <a:cs typeface="Times New Roman"/>
              </a:rPr>
              <a:t> </a:t>
            </a:r>
            <a:r>
              <a:rPr lang="en-US" sz="1050" dirty="0">
                <a:latin typeface="+mn-lt"/>
                <a:cs typeface="Times New Roman"/>
              </a:rPr>
              <a:t>measures</a:t>
            </a:r>
            <a:r>
              <a:rPr lang="en-US" sz="1050" spc="-7" dirty="0">
                <a:latin typeface="+mn-lt"/>
                <a:cs typeface="Times New Roman"/>
              </a:rPr>
              <a:t> </a:t>
            </a:r>
            <a:r>
              <a:rPr lang="en-US" sz="1050" dirty="0">
                <a:latin typeface="+mn-lt"/>
                <a:cs typeface="Times New Roman"/>
              </a:rPr>
              <a:t>drawn</a:t>
            </a:r>
            <a:r>
              <a:rPr lang="en-US" sz="1050" spc="-3" dirty="0">
                <a:latin typeface="+mn-lt"/>
                <a:cs typeface="Times New Roman"/>
              </a:rPr>
              <a:t> </a:t>
            </a:r>
            <a:r>
              <a:rPr lang="en-US" sz="1050" dirty="0">
                <a:latin typeface="+mn-lt"/>
                <a:cs typeface="Times New Roman"/>
              </a:rPr>
              <a:t>from</a:t>
            </a:r>
            <a:r>
              <a:rPr lang="en-US" sz="1050" spc="-3" dirty="0">
                <a:latin typeface="+mn-lt"/>
                <a:cs typeface="Times New Roman"/>
              </a:rPr>
              <a:t> </a:t>
            </a:r>
            <a:r>
              <a:rPr lang="en-US" sz="1050" dirty="0">
                <a:latin typeface="+mn-lt"/>
                <a:cs typeface="Times New Roman"/>
              </a:rPr>
              <a:t>AHRQ’s</a:t>
            </a:r>
            <a:r>
              <a:rPr lang="en-US" sz="1050" spc="-7" dirty="0">
                <a:latin typeface="+mn-lt"/>
                <a:cs typeface="Times New Roman"/>
              </a:rPr>
              <a:t> </a:t>
            </a:r>
            <a:r>
              <a:rPr lang="en-US" sz="1050" dirty="0">
                <a:latin typeface="+mn-lt"/>
                <a:cs typeface="Times New Roman"/>
              </a:rPr>
              <a:t>Healthcare</a:t>
            </a:r>
            <a:r>
              <a:rPr lang="en-US" sz="1050" spc="-3" dirty="0">
                <a:latin typeface="+mn-lt"/>
                <a:cs typeface="Times New Roman"/>
              </a:rPr>
              <a:t> </a:t>
            </a:r>
            <a:r>
              <a:rPr lang="en-US" sz="1050" dirty="0">
                <a:latin typeface="+mn-lt"/>
                <a:cs typeface="Times New Roman"/>
              </a:rPr>
              <a:t>Cost</a:t>
            </a:r>
            <a:r>
              <a:rPr lang="en-US" sz="1050" spc="-7" dirty="0">
                <a:latin typeface="+mn-lt"/>
                <a:cs typeface="Times New Roman"/>
              </a:rPr>
              <a:t> </a:t>
            </a:r>
            <a:r>
              <a:rPr lang="en-US" sz="1050" spc="-17" dirty="0">
                <a:latin typeface="+mn-lt"/>
                <a:cs typeface="Times New Roman"/>
              </a:rPr>
              <a:t>and </a:t>
            </a:r>
            <a:r>
              <a:rPr lang="en-US" sz="1050" dirty="0">
                <a:latin typeface="+mn-lt"/>
                <a:cs typeface="Times New Roman"/>
              </a:rPr>
              <a:t>Utilization</a:t>
            </a:r>
            <a:r>
              <a:rPr lang="en-US" sz="1050" spc="-14" dirty="0">
                <a:latin typeface="+mn-lt"/>
                <a:cs typeface="Times New Roman"/>
              </a:rPr>
              <a:t> </a:t>
            </a:r>
            <a:r>
              <a:rPr lang="en-US" sz="1050" dirty="0">
                <a:latin typeface="+mn-lt"/>
                <a:cs typeface="Times New Roman"/>
              </a:rPr>
              <a:t>Project</a:t>
            </a:r>
            <a:r>
              <a:rPr lang="en-US" sz="1050" spc="-7" dirty="0">
                <a:latin typeface="+mn-lt"/>
                <a:cs typeface="Times New Roman"/>
              </a:rPr>
              <a:t> </a:t>
            </a:r>
            <a:r>
              <a:rPr lang="en-US" sz="1050" dirty="0">
                <a:latin typeface="+mn-lt"/>
                <a:cs typeface="Times New Roman"/>
              </a:rPr>
              <a:t>(HCUP),</a:t>
            </a:r>
            <a:r>
              <a:rPr lang="en-US" sz="1050" spc="-3" dirty="0">
                <a:latin typeface="+mn-lt"/>
                <a:cs typeface="Times New Roman"/>
              </a:rPr>
              <a:t> </a:t>
            </a:r>
            <a:r>
              <a:rPr lang="en-US" sz="1050" dirty="0">
                <a:latin typeface="+mn-lt"/>
                <a:cs typeface="Times New Roman"/>
              </a:rPr>
              <a:t>income</a:t>
            </a:r>
            <a:r>
              <a:rPr lang="en-US" sz="1050" spc="-7" dirty="0">
                <a:latin typeface="+mn-lt"/>
                <a:cs typeface="Times New Roman"/>
              </a:rPr>
              <a:t> </a:t>
            </a:r>
            <a:r>
              <a:rPr lang="en-US" sz="1050" dirty="0">
                <a:latin typeface="+mn-lt"/>
                <a:cs typeface="Times New Roman"/>
              </a:rPr>
              <a:t>is</a:t>
            </a:r>
            <a:r>
              <a:rPr lang="en-US" sz="1050" spc="-7" dirty="0">
                <a:latin typeface="+mn-lt"/>
                <a:cs typeface="Times New Roman"/>
              </a:rPr>
              <a:t> </a:t>
            </a:r>
            <a:r>
              <a:rPr lang="en-US" sz="1050" dirty="0">
                <a:latin typeface="+mn-lt"/>
                <a:cs typeface="Times New Roman"/>
              </a:rPr>
              <a:t>defined</a:t>
            </a:r>
            <a:r>
              <a:rPr lang="en-US" sz="1050" spc="-3" dirty="0">
                <a:latin typeface="+mn-lt"/>
                <a:cs typeface="Times New Roman"/>
              </a:rPr>
              <a:t> </a:t>
            </a:r>
            <a:r>
              <a:rPr lang="en-US" sz="1050" dirty="0">
                <a:latin typeface="+mn-lt"/>
                <a:cs typeface="Times New Roman"/>
              </a:rPr>
              <a:t>using</a:t>
            </a:r>
            <a:r>
              <a:rPr lang="en-US" sz="1050" spc="-7" dirty="0">
                <a:latin typeface="+mn-lt"/>
                <a:cs typeface="Times New Roman"/>
              </a:rPr>
              <a:t> </a:t>
            </a:r>
            <a:r>
              <a:rPr lang="en-US" sz="1050" dirty="0">
                <a:latin typeface="+mn-lt"/>
                <a:cs typeface="Times New Roman"/>
              </a:rPr>
              <a:t>the</a:t>
            </a:r>
            <a:r>
              <a:rPr lang="en-US" sz="1050" spc="-7" dirty="0">
                <a:latin typeface="+mn-lt"/>
                <a:cs typeface="Times New Roman"/>
              </a:rPr>
              <a:t> </a:t>
            </a:r>
            <a:r>
              <a:rPr lang="en-US" sz="1050" dirty="0">
                <a:latin typeface="+mn-lt"/>
                <a:cs typeface="Times New Roman"/>
              </a:rPr>
              <a:t>median</a:t>
            </a:r>
            <a:r>
              <a:rPr lang="en-US" sz="1050" spc="-3" dirty="0">
                <a:latin typeface="+mn-lt"/>
                <a:cs typeface="Times New Roman"/>
              </a:rPr>
              <a:t> </a:t>
            </a:r>
            <a:r>
              <a:rPr lang="en-US" sz="1050" dirty="0">
                <a:latin typeface="+mn-lt"/>
                <a:cs typeface="Times New Roman"/>
              </a:rPr>
              <a:t>income</a:t>
            </a:r>
            <a:r>
              <a:rPr lang="en-US" sz="1050" spc="-7" dirty="0">
                <a:latin typeface="+mn-lt"/>
                <a:cs typeface="Times New Roman"/>
              </a:rPr>
              <a:t> </a:t>
            </a:r>
            <a:r>
              <a:rPr lang="en-US" sz="1050" dirty="0">
                <a:latin typeface="+mn-lt"/>
                <a:cs typeface="Times New Roman"/>
              </a:rPr>
              <a:t>of</a:t>
            </a:r>
            <a:r>
              <a:rPr lang="en-US" sz="1050" spc="-7" dirty="0">
                <a:latin typeface="+mn-lt"/>
                <a:cs typeface="Times New Roman"/>
              </a:rPr>
              <a:t> </a:t>
            </a:r>
            <a:r>
              <a:rPr lang="en-US" sz="1050" dirty="0">
                <a:latin typeface="+mn-lt"/>
                <a:cs typeface="Times New Roman"/>
              </a:rPr>
              <a:t>the</a:t>
            </a:r>
            <a:r>
              <a:rPr lang="en-US" sz="1050" spc="-3" dirty="0">
                <a:latin typeface="+mn-lt"/>
                <a:cs typeface="Times New Roman"/>
              </a:rPr>
              <a:t> </a:t>
            </a:r>
            <a:r>
              <a:rPr lang="en-US" sz="1050" spc="-7" dirty="0">
                <a:latin typeface="+mn-lt"/>
                <a:cs typeface="Times New Roman"/>
              </a:rPr>
              <a:t>patient’s </a:t>
            </a:r>
            <a:r>
              <a:rPr lang="en-US" sz="1050" dirty="0">
                <a:latin typeface="+mn-lt"/>
                <a:cs typeface="Times New Roman"/>
              </a:rPr>
              <a:t>residential</a:t>
            </a:r>
            <a:r>
              <a:rPr lang="en-US" sz="1050" spc="-10" dirty="0">
                <a:latin typeface="+mn-lt"/>
                <a:cs typeface="Times New Roman"/>
              </a:rPr>
              <a:t> </a:t>
            </a:r>
            <a:r>
              <a:rPr lang="en-US" sz="1050" dirty="0">
                <a:latin typeface="+mn-lt"/>
                <a:cs typeface="Times New Roman"/>
              </a:rPr>
              <a:t>ZIP</a:t>
            </a:r>
            <a:r>
              <a:rPr lang="en-US" sz="1050" spc="-10" dirty="0">
                <a:latin typeface="+mn-lt"/>
                <a:cs typeface="Times New Roman"/>
              </a:rPr>
              <a:t> </a:t>
            </a:r>
            <a:r>
              <a:rPr lang="en-US" sz="1050" spc="-7" dirty="0">
                <a:latin typeface="+mn-lt"/>
                <a:cs typeface="Times New Roman"/>
              </a:rPr>
              <a:t>Code. </a:t>
            </a:r>
            <a:r>
              <a:rPr lang="en-US" sz="1050" dirty="0">
                <a:latin typeface="+mn-lt"/>
                <a:cs typeface="Times New Roman"/>
              </a:rPr>
              <a:t>Measures</a:t>
            </a:r>
            <a:r>
              <a:rPr lang="en-US" sz="1050" spc="-24" dirty="0">
                <a:latin typeface="+mn-lt"/>
                <a:cs typeface="Times New Roman"/>
              </a:rPr>
              <a:t> </a:t>
            </a:r>
            <a:r>
              <a:rPr lang="en-US" sz="1050" dirty="0">
                <a:latin typeface="+mn-lt"/>
                <a:cs typeface="Times New Roman"/>
              </a:rPr>
              <a:t>using</a:t>
            </a:r>
            <a:r>
              <a:rPr lang="en-US" sz="1050" spc="-17" dirty="0">
                <a:latin typeface="+mn-lt"/>
                <a:cs typeface="Times New Roman"/>
              </a:rPr>
              <a:t> </a:t>
            </a:r>
            <a:r>
              <a:rPr lang="en-US" sz="1050" dirty="0">
                <a:latin typeface="+mn-lt"/>
                <a:cs typeface="Times New Roman"/>
              </a:rPr>
              <a:t>data</a:t>
            </a:r>
            <a:r>
              <a:rPr lang="en-US" sz="1050" spc="-10" dirty="0">
                <a:latin typeface="+mn-lt"/>
                <a:cs typeface="Times New Roman"/>
              </a:rPr>
              <a:t> </a:t>
            </a:r>
            <a:r>
              <a:rPr lang="en-US" sz="1050" dirty="0">
                <a:latin typeface="+mn-lt"/>
                <a:cs typeface="Times New Roman"/>
              </a:rPr>
              <a:t>from</a:t>
            </a:r>
            <a:r>
              <a:rPr lang="en-US" sz="1050" spc="-14" dirty="0">
                <a:latin typeface="+mn-lt"/>
                <a:cs typeface="Times New Roman"/>
              </a:rPr>
              <a:t> </a:t>
            </a:r>
            <a:r>
              <a:rPr lang="en-US" sz="1050" dirty="0">
                <a:latin typeface="+mn-lt"/>
                <a:cs typeface="Times New Roman"/>
              </a:rPr>
              <a:t>the</a:t>
            </a:r>
            <a:r>
              <a:rPr lang="en-US" sz="1050" spc="-17" dirty="0">
                <a:latin typeface="+mn-lt"/>
                <a:cs typeface="Times New Roman"/>
              </a:rPr>
              <a:t> </a:t>
            </a:r>
            <a:r>
              <a:rPr lang="en-US" sz="1050" dirty="0">
                <a:latin typeface="+mn-lt"/>
                <a:cs typeface="Times New Roman"/>
              </a:rPr>
              <a:t>Healthcare</a:t>
            </a:r>
            <a:r>
              <a:rPr lang="en-US" sz="1050" spc="-10" dirty="0">
                <a:latin typeface="+mn-lt"/>
                <a:cs typeface="Times New Roman"/>
              </a:rPr>
              <a:t> </a:t>
            </a:r>
            <a:r>
              <a:rPr lang="en-US" sz="1050" dirty="0">
                <a:latin typeface="+mn-lt"/>
                <a:cs typeface="Times New Roman"/>
              </a:rPr>
              <a:t>Cost</a:t>
            </a:r>
            <a:r>
              <a:rPr lang="en-US" sz="1050" spc="-17" dirty="0">
                <a:latin typeface="+mn-lt"/>
                <a:cs typeface="Times New Roman"/>
              </a:rPr>
              <a:t> </a:t>
            </a:r>
            <a:r>
              <a:rPr lang="en-US" sz="1050" dirty="0">
                <a:latin typeface="+mn-lt"/>
                <a:cs typeface="Times New Roman"/>
              </a:rPr>
              <a:t>and</a:t>
            </a:r>
            <a:r>
              <a:rPr lang="en-US" sz="1050" spc="-17" dirty="0">
                <a:latin typeface="+mn-lt"/>
                <a:cs typeface="Times New Roman"/>
              </a:rPr>
              <a:t> </a:t>
            </a:r>
            <a:r>
              <a:rPr lang="en-US" sz="1050" dirty="0">
                <a:latin typeface="+mn-lt"/>
                <a:cs typeface="Times New Roman"/>
              </a:rPr>
              <a:t>Utilization</a:t>
            </a:r>
            <a:r>
              <a:rPr lang="en-US" sz="1050" spc="-14" dirty="0">
                <a:latin typeface="+mn-lt"/>
                <a:cs typeface="Times New Roman"/>
              </a:rPr>
              <a:t> </a:t>
            </a:r>
            <a:r>
              <a:rPr lang="en-US" sz="1050" dirty="0">
                <a:latin typeface="+mn-lt"/>
                <a:cs typeface="Times New Roman"/>
              </a:rPr>
              <a:t>Project</a:t>
            </a:r>
            <a:r>
              <a:rPr lang="en-US" sz="1050" spc="-14" dirty="0">
                <a:latin typeface="+mn-lt"/>
                <a:cs typeface="Times New Roman"/>
              </a:rPr>
              <a:t> </a:t>
            </a:r>
            <a:r>
              <a:rPr lang="en-US" sz="1050" dirty="0">
                <a:latin typeface="+mn-lt"/>
                <a:cs typeface="Times New Roman"/>
              </a:rPr>
              <a:t>analyze</a:t>
            </a:r>
            <a:r>
              <a:rPr lang="en-US" sz="1050" spc="-17" dirty="0">
                <a:latin typeface="+mn-lt"/>
                <a:cs typeface="Times New Roman"/>
              </a:rPr>
              <a:t> </a:t>
            </a:r>
            <a:r>
              <a:rPr lang="en-US" sz="1050" dirty="0">
                <a:latin typeface="+mn-lt"/>
                <a:cs typeface="Times New Roman"/>
              </a:rPr>
              <a:t>health</a:t>
            </a:r>
            <a:r>
              <a:rPr lang="en-US" sz="1050" spc="-14" dirty="0">
                <a:latin typeface="+mn-lt"/>
                <a:cs typeface="Times New Roman"/>
              </a:rPr>
              <a:t> </a:t>
            </a:r>
            <a:r>
              <a:rPr lang="en-US" sz="1050" dirty="0">
                <a:latin typeface="+mn-lt"/>
                <a:cs typeface="Times New Roman"/>
              </a:rPr>
              <a:t>outcomes</a:t>
            </a:r>
            <a:r>
              <a:rPr lang="en-US" sz="1050" spc="-17" dirty="0">
                <a:latin typeface="+mn-lt"/>
                <a:cs typeface="Times New Roman"/>
              </a:rPr>
              <a:t> </a:t>
            </a:r>
            <a:r>
              <a:rPr lang="en-US" sz="1050" dirty="0">
                <a:latin typeface="+mn-lt"/>
                <a:cs typeface="Times New Roman"/>
              </a:rPr>
              <a:t>by</a:t>
            </a:r>
            <a:r>
              <a:rPr lang="en-US" sz="1050" spc="-7" dirty="0">
                <a:latin typeface="+mn-lt"/>
                <a:cs typeface="Times New Roman"/>
              </a:rPr>
              <a:t> community-</a:t>
            </a:r>
            <a:r>
              <a:rPr lang="en-US" sz="1050" spc="341" dirty="0">
                <a:latin typeface="+mn-lt"/>
                <a:cs typeface="Times New Roman"/>
              </a:rPr>
              <a:t> </a:t>
            </a:r>
            <a:r>
              <a:rPr lang="en-US" sz="1050" dirty="0">
                <a:latin typeface="+mn-lt"/>
                <a:cs typeface="Times New Roman"/>
              </a:rPr>
              <a:t>level</a:t>
            </a:r>
            <a:r>
              <a:rPr lang="en-US" sz="1050" spc="-20" dirty="0">
                <a:latin typeface="+mn-lt"/>
                <a:cs typeface="Times New Roman"/>
              </a:rPr>
              <a:t> </a:t>
            </a:r>
            <a:r>
              <a:rPr lang="en-US" sz="1050" dirty="0">
                <a:latin typeface="+mn-lt"/>
                <a:cs typeface="Times New Roman"/>
              </a:rPr>
              <a:t>household</a:t>
            </a:r>
            <a:r>
              <a:rPr lang="en-US" sz="1050" spc="-10" dirty="0">
                <a:latin typeface="+mn-lt"/>
                <a:cs typeface="Times New Roman"/>
              </a:rPr>
              <a:t> </a:t>
            </a:r>
            <a:r>
              <a:rPr lang="en-US" sz="1050" dirty="0">
                <a:latin typeface="+mn-lt"/>
                <a:cs typeface="Times New Roman"/>
              </a:rPr>
              <a:t>income.</a:t>
            </a:r>
            <a:r>
              <a:rPr lang="en-US" sz="1050" spc="-14" dirty="0">
                <a:latin typeface="+mn-lt"/>
                <a:cs typeface="Times New Roman"/>
              </a:rPr>
              <a:t> </a:t>
            </a:r>
            <a:r>
              <a:rPr lang="en-US" sz="1050" dirty="0">
                <a:latin typeface="+mn-lt"/>
                <a:cs typeface="Times New Roman"/>
              </a:rPr>
              <a:t>In</a:t>
            </a:r>
            <a:r>
              <a:rPr lang="en-US" sz="1050" spc="-14" dirty="0">
                <a:latin typeface="+mn-lt"/>
                <a:cs typeface="Times New Roman"/>
              </a:rPr>
              <a:t> </a:t>
            </a:r>
            <a:r>
              <a:rPr lang="en-US" sz="1050" dirty="0">
                <a:latin typeface="+mn-lt"/>
                <a:cs typeface="Times New Roman"/>
              </a:rPr>
              <a:t>2020,</a:t>
            </a:r>
            <a:r>
              <a:rPr lang="en-US" sz="1050" spc="-14" dirty="0">
                <a:latin typeface="+mn-lt"/>
                <a:cs typeface="Times New Roman"/>
              </a:rPr>
              <a:t> </a:t>
            </a:r>
            <a:r>
              <a:rPr lang="en-US" sz="1050" dirty="0">
                <a:latin typeface="+mn-lt"/>
                <a:cs typeface="Times New Roman"/>
              </a:rPr>
              <a:t>the</a:t>
            </a:r>
            <a:r>
              <a:rPr lang="en-US" sz="1050" spc="-10" dirty="0">
                <a:latin typeface="+mn-lt"/>
                <a:cs typeface="Times New Roman"/>
              </a:rPr>
              <a:t> </a:t>
            </a:r>
            <a:r>
              <a:rPr lang="en-US" sz="1050" dirty="0">
                <a:latin typeface="+mn-lt"/>
                <a:cs typeface="Times New Roman"/>
              </a:rPr>
              <a:t>median</a:t>
            </a:r>
            <a:r>
              <a:rPr lang="en-US" sz="1050" spc="-14" dirty="0">
                <a:latin typeface="+mn-lt"/>
                <a:cs typeface="Times New Roman"/>
              </a:rPr>
              <a:t> </a:t>
            </a:r>
            <a:r>
              <a:rPr lang="en-US" sz="1050" dirty="0">
                <a:latin typeface="+mn-lt"/>
                <a:cs typeface="Times New Roman"/>
              </a:rPr>
              <a:t>households</a:t>
            </a:r>
            <a:r>
              <a:rPr lang="en-US" sz="1050" spc="-14" dirty="0">
                <a:latin typeface="+mn-lt"/>
                <a:cs typeface="Times New Roman"/>
              </a:rPr>
              <a:t> </a:t>
            </a:r>
            <a:r>
              <a:rPr lang="en-US" sz="1050" dirty="0">
                <a:latin typeface="+mn-lt"/>
                <a:cs typeface="Times New Roman"/>
              </a:rPr>
              <a:t>in</a:t>
            </a:r>
            <a:r>
              <a:rPr lang="en-US" sz="1050" spc="-7" dirty="0">
                <a:latin typeface="+mn-lt"/>
                <a:cs typeface="Times New Roman"/>
              </a:rPr>
              <a:t> </a:t>
            </a:r>
            <a:r>
              <a:rPr lang="en-US" sz="1050" dirty="0">
                <a:latin typeface="+mn-lt"/>
                <a:cs typeface="Times New Roman"/>
              </a:rPr>
              <a:t>the</a:t>
            </a:r>
            <a:r>
              <a:rPr lang="en-US" sz="1050" spc="-14" dirty="0">
                <a:latin typeface="+mn-lt"/>
                <a:cs typeface="Times New Roman"/>
              </a:rPr>
              <a:t> </a:t>
            </a:r>
            <a:r>
              <a:rPr lang="en-US" sz="1050" dirty="0">
                <a:latin typeface="+mn-lt"/>
                <a:cs typeface="Times New Roman"/>
              </a:rPr>
              <a:t>lowest</a:t>
            </a:r>
            <a:r>
              <a:rPr lang="en-US" sz="1050" spc="-14" dirty="0">
                <a:latin typeface="+mn-lt"/>
                <a:cs typeface="Times New Roman"/>
              </a:rPr>
              <a:t> </a:t>
            </a:r>
            <a:r>
              <a:rPr lang="en-US" sz="1050" dirty="0">
                <a:latin typeface="+mn-lt"/>
                <a:cs typeface="Times New Roman"/>
              </a:rPr>
              <a:t>earning</a:t>
            </a:r>
            <a:r>
              <a:rPr lang="en-US" sz="1050" spc="-14" dirty="0">
                <a:latin typeface="+mn-lt"/>
                <a:cs typeface="Times New Roman"/>
              </a:rPr>
              <a:t> </a:t>
            </a:r>
            <a:r>
              <a:rPr lang="en-US" sz="1050" dirty="0">
                <a:latin typeface="+mn-lt"/>
                <a:cs typeface="Times New Roman"/>
              </a:rPr>
              <a:t>quartile</a:t>
            </a:r>
            <a:r>
              <a:rPr lang="en-US" sz="1050" spc="-14" dirty="0">
                <a:latin typeface="+mn-lt"/>
                <a:cs typeface="Times New Roman"/>
              </a:rPr>
              <a:t> </a:t>
            </a:r>
            <a:r>
              <a:rPr lang="en-US" sz="1050" dirty="0">
                <a:latin typeface="+mn-lt"/>
                <a:cs typeface="Times New Roman"/>
              </a:rPr>
              <a:t>of</a:t>
            </a:r>
            <a:r>
              <a:rPr lang="en-US" sz="1050" spc="-10" dirty="0">
                <a:latin typeface="+mn-lt"/>
                <a:cs typeface="Times New Roman"/>
              </a:rPr>
              <a:t> </a:t>
            </a:r>
            <a:r>
              <a:rPr lang="en-US" sz="1050" dirty="0">
                <a:latin typeface="+mn-lt"/>
                <a:cs typeface="Times New Roman"/>
              </a:rPr>
              <a:t>ZIP</a:t>
            </a:r>
            <a:r>
              <a:rPr lang="en-US" sz="1050" spc="-14" dirty="0">
                <a:latin typeface="+mn-lt"/>
                <a:cs typeface="Times New Roman"/>
              </a:rPr>
              <a:t> </a:t>
            </a:r>
            <a:r>
              <a:rPr lang="en-US" sz="1050" dirty="0">
                <a:latin typeface="+mn-lt"/>
                <a:cs typeface="Times New Roman"/>
              </a:rPr>
              <a:t>Codes</a:t>
            </a:r>
            <a:r>
              <a:rPr lang="en-US" sz="1050" spc="-14" dirty="0">
                <a:latin typeface="+mn-lt"/>
                <a:cs typeface="Times New Roman"/>
              </a:rPr>
              <a:t> </a:t>
            </a:r>
            <a:r>
              <a:rPr lang="en-US" sz="1050" dirty="0">
                <a:latin typeface="+mn-lt"/>
                <a:cs typeface="Times New Roman"/>
              </a:rPr>
              <a:t>earned</a:t>
            </a:r>
            <a:r>
              <a:rPr lang="en-US" sz="1050" spc="-10" dirty="0">
                <a:latin typeface="+mn-lt"/>
                <a:cs typeface="Times New Roman"/>
              </a:rPr>
              <a:t> </a:t>
            </a:r>
            <a:r>
              <a:rPr lang="en-US" sz="1050" spc="-7" dirty="0">
                <a:latin typeface="+mn-lt"/>
                <a:cs typeface="Times New Roman"/>
              </a:rPr>
              <a:t>$49,999 </a:t>
            </a:r>
            <a:r>
              <a:rPr lang="en-US" sz="1050" dirty="0">
                <a:latin typeface="+mn-lt"/>
                <a:cs typeface="Times New Roman"/>
              </a:rPr>
              <a:t>or</a:t>
            </a:r>
            <a:r>
              <a:rPr lang="en-US" sz="1050" spc="-20" dirty="0">
                <a:latin typeface="+mn-lt"/>
                <a:cs typeface="Times New Roman"/>
              </a:rPr>
              <a:t> </a:t>
            </a:r>
            <a:r>
              <a:rPr lang="en-US" sz="1050" dirty="0">
                <a:latin typeface="+mn-lt"/>
                <a:cs typeface="Times New Roman"/>
              </a:rPr>
              <a:t>less</a:t>
            </a:r>
            <a:r>
              <a:rPr lang="en-US" sz="1050" spc="-10" dirty="0">
                <a:latin typeface="+mn-lt"/>
                <a:cs typeface="Times New Roman"/>
              </a:rPr>
              <a:t> </a:t>
            </a:r>
            <a:r>
              <a:rPr lang="en-US" sz="1050" dirty="0">
                <a:latin typeface="+mn-lt"/>
                <a:cs typeface="Times New Roman"/>
              </a:rPr>
              <a:t>each</a:t>
            </a:r>
            <a:r>
              <a:rPr lang="en-US" sz="1050" spc="-14" dirty="0">
                <a:latin typeface="+mn-lt"/>
                <a:cs typeface="Times New Roman"/>
              </a:rPr>
              <a:t> </a:t>
            </a:r>
            <a:r>
              <a:rPr lang="en-US" sz="1050" dirty="0">
                <a:latin typeface="+mn-lt"/>
                <a:cs typeface="Times New Roman"/>
              </a:rPr>
              <a:t>year,</a:t>
            </a:r>
            <a:r>
              <a:rPr lang="en-US" sz="1050" spc="-14" dirty="0">
                <a:latin typeface="+mn-lt"/>
                <a:cs typeface="Times New Roman"/>
              </a:rPr>
              <a:t> </a:t>
            </a:r>
            <a:r>
              <a:rPr lang="en-US" sz="1050" dirty="0">
                <a:latin typeface="+mn-lt"/>
                <a:cs typeface="Times New Roman"/>
              </a:rPr>
              <a:t>while</a:t>
            </a:r>
            <a:r>
              <a:rPr lang="en-US" sz="1050" spc="-10" dirty="0">
                <a:latin typeface="+mn-lt"/>
                <a:cs typeface="Times New Roman"/>
              </a:rPr>
              <a:t> </a:t>
            </a:r>
            <a:r>
              <a:rPr lang="en-US" sz="1050" dirty="0">
                <a:latin typeface="+mn-lt"/>
                <a:cs typeface="Times New Roman"/>
              </a:rPr>
              <a:t>the</a:t>
            </a:r>
            <a:r>
              <a:rPr lang="en-US" sz="1050" spc="-14" dirty="0">
                <a:latin typeface="+mn-lt"/>
                <a:cs typeface="Times New Roman"/>
              </a:rPr>
              <a:t> </a:t>
            </a:r>
            <a:r>
              <a:rPr lang="en-US" sz="1050" dirty="0">
                <a:latin typeface="+mn-lt"/>
                <a:cs typeface="Times New Roman"/>
              </a:rPr>
              <a:t>median</a:t>
            </a:r>
            <a:r>
              <a:rPr lang="en-US" sz="1050" spc="-10" dirty="0">
                <a:latin typeface="+mn-lt"/>
                <a:cs typeface="Times New Roman"/>
              </a:rPr>
              <a:t> </a:t>
            </a:r>
            <a:r>
              <a:rPr lang="en-US" sz="1050" dirty="0">
                <a:latin typeface="+mn-lt"/>
                <a:cs typeface="Times New Roman"/>
              </a:rPr>
              <a:t>household</a:t>
            </a:r>
            <a:r>
              <a:rPr lang="en-US" sz="1050" spc="-10" dirty="0">
                <a:latin typeface="+mn-lt"/>
                <a:cs typeface="Times New Roman"/>
              </a:rPr>
              <a:t> </a:t>
            </a:r>
            <a:r>
              <a:rPr lang="en-US" sz="1050" dirty="0">
                <a:latin typeface="+mn-lt"/>
                <a:cs typeface="Times New Roman"/>
              </a:rPr>
              <a:t>in</a:t>
            </a:r>
            <a:r>
              <a:rPr lang="en-US" sz="1050" spc="-14" dirty="0">
                <a:latin typeface="+mn-lt"/>
                <a:cs typeface="Times New Roman"/>
              </a:rPr>
              <a:t> </a:t>
            </a:r>
            <a:r>
              <a:rPr lang="en-US" sz="1050" dirty="0">
                <a:latin typeface="+mn-lt"/>
                <a:cs typeface="Times New Roman"/>
              </a:rPr>
              <a:t>the</a:t>
            </a:r>
            <a:r>
              <a:rPr lang="en-US" sz="1050" spc="-14" dirty="0">
                <a:latin typeface="+mn-lt"/>
                <a:cs typeface="Times New Roman"/>
              </a:rPr>
              <a:t> </a:t>
            </a:r>
            <a:r>
              <a:rPr lang="en-US" sz="1050" dirty="0">
                <a:latin typeface="+mn-lt"/>
                <a:cs typeface="Times New Roman"/>
              </a:rPr>
              <a:t>highest</a:t>
            </a:r>
            <a:r>
              <a:rPr lang="en-US" sz="1050" spc="-14" dirty="0">
                <a:latin typeface="+mn-lt"/>
                <a:cs typeface="Times New Roman"/>
              </a:rPr>
              <a:t> </a:t>
            </a:r>
            <a:r>
              <a:rPr lang="en-US" sz="1050" dirty="0">
                <a:latin typeface="+mn-lt"/>
                <a:cs typeface="Times New Roman"/>
              </a:rPr>
              <a:t>earning</a:t>
            </a:r>
            <a:r>
              <a:rPr lang="en-US" sz="1050" spc="-14" dirty="0">
                <a:latin typeface="+mn-lt"/>
                <a:cs typeface="Times New Roman"/>
              </a:rPr>
              <a:t> </a:t>
            </a:r>
            <a:r>
              <a:rPr lang="en-US" sz="1050" dirty="0">
                <a:latin typeface="+mn-lt"/>
                <a:cs typeface="Times New Roman"/>
              </a:rPr>
              <a:t>quartiles</a:t>
            </a:r>
            <a:r>
              <a:rPr lang="en-US" sz="1050" spc="-10" dirty="0">
                <a:latin typeface="+mn-lt"/>
                <a:cs typeface="Times New Roman"/>
              </a:rPr>
              <a:t> </a:t>
            </a:r>
            <a:r>
              <a:rPr lang="en-US" sz="1050" dirty="0">
                <a:latin typeface="+mn-lt"/>
                <a:cs typeface="Times New Roman"/>
              </a:rPr>
              <a:t>of</a:t>
            </a:r>
            <a:r>
              <a:rPr lang="en-US" sz="1050" spc="-10" dirty="0">
                <a:latin typeface="+mn-lt"/>
                <a:cs typeface="Times New Roman"/>
              </a:rPr>
              <a:t> </a:t>
            </a:r>
            <a:r>
              <a:rPr lang="en-US" sz="1050" dirty="0">
                <a:latin typeface="+mn-lt"/>
                <a:cs typeface="Times New Roman"/>
              </a:rPr>
              <a:t>ZIP</a:t>
            </a:r>
            <a:r>
              <a:rPr lang="en-US" sz="1050" spc="-14" dirty="0">
                <a:latin typeface="+mn-lt"/>
                <a:cs typeface="Times New Roman"/>
              </a:rPr>
              <a:t> </a:t>
            </a:r>
            <a:r>
              <a:rPr lang="en-US" sz="1050" dirty="0">
                <a:latin typeface="+mn-lt"/>
                <a:cs typeface="Times New Roman"/>
              </a:rPr>
              <a:t>Codes</a:t>
            </a:r>
            <a:r>
              <a:rPr lang="en-US" sz="1050" spc="-10" dirty="0">
                <a:latin typeface="+mn-lt"/>
                <a:cs typeface="Times New Roman"/>
              </a:rPr>
              <a:t> </a:t>
            </a:r>
            <a:r>
              <a:rPr lang="en-US" sz="1050" dirty="0">
                <a:latin typeface="+mn-lt"/>
                <a:cs typeface="Times New Roman"/>
              </a:rPr>
              <a:t>earned</a:t>
            </a:r>
            <a:r>
              <a:rPr lang="en-US" sz="1050" spc="-14" dirty="0">
                <a:latin typeface="+mn-lt"/>
                <a:cs typeface="Times New Roman"/>
              </a:rPr>
              <a:t> </a:t>
            </a:r>
            <a:r>
              <a:rPr lang="en-US" sz="1050" dirty="0">
                <a:latin typeface="+mn-lt"/>
                <a:cs typeface="Times New Roman"/>
              </a:rPr>
              <a:t>$86,000</a:t>
            </a:r>
            <a:r>
              <a:rPr lang="en-US" sz="1050" spc="-14" dirty="0">
                <a:latin typeface="+mn-lt"/>
                <a:cs typeface="Times New Roman"/>
              </a:rPr>
              <a:t> </a:t>
            </a:r>
            <a:r>
              <a:rPr lang="en-US" sz="1050" dirty="0">
                <a:latin typeface="+mn-lt"/>
                <a:cs typeface="Times New Roman"/>
              </a:rPr>
              <a:t>or</a:t>
            </a:r>
            <a:r>
              <a:rPr lang="en-US" sz="1050" spc="-10" dirty="0">
                <a:latin typeface="+mn-lt"/>
                <a:cs typeface="Times New Roman"/>
              </a:rPr>
              <a:t> </a:t>
            </a:r>
            <a:r>
              <a:rPr lang="en-US" sz="1050" spc="-7" dirty="0">
                <a:latin typeface="+mn-lt"/>
                <a:cs typeface="Times New Roman"/>
              </a:rPr>
              <a:t>more. </a:t>
            </a:r>
            <a:r>
              <a:rPr lang="en-US" sz="1050" dirty="0">
                <a:latin typeface="+mn-lt"/>
                <a:cs typeface="Times New Roman"/>
              </a:rPr>
              <a:t>More</a:t>
            </a:r>
            <a:r>
              <a:rPr lang="en-US" sz="1050" spc="-3" dirty="0">
                <a:latin typeface="+mn-lt"/>
                <a:cs typeface="Times New Roman"/>
              </a:rPr>
              <a:t> </a:t>
            </a:r>
            <a:r>
              <a:rPr lang="en-US" sz="1050" dirty="0">
                <a:latin typeface="+mn-lt"/>
                <a:cs typeface="Times New Roman"/>
              </a:rPr>
              <a:t>detail can</a:t>
            </a:r>
            <a:r>
              <a:rPr lang="en-US" sz="1050" spc="3" dirty="0">
                <a:latin typeface="+mn-lt"/>
                <a:cs typeface="Times New Roman"/>
              </a:rPr>
              <a:t> </a:t>
            </a:r>
            <a:r>
              <a:rPr lang="en-US" sz="1050" dirty="0">
                <a:latin typeface="+mn-lt"/>
                <a:cs typeface="Times New Roman"/>
              </a:rPr>
              <a:t>be</a:t>
            </a:r>
            <a:r>
              <a:rPr lang="en-US" sz="1050" spc="3" dirty="0">
                <a:latin typeface="+mn-lt"/>
                <a:cs typeface="Times New Roman"/>
              </a:rPr>
              <a:t> </a:t>
            </a:r>
            <a:r>
              <a:rPr lang="en-US" sz="1050" dirty="0">
                <a:latin typeface="+mn-lt"/>
                <a:cs typeface="Times New Roman"/>
              </a:rPr>
              <a:t>found</a:t>
            </a:r>
            <a:r>
              <a:rPr lang="en-US" sz="1050" spc="3" dirty="0">
                <a:latin typeface="+mn-lt"/>
                <a:cs typeface="Times New Roman"/>
              </a:rPr>
              <a:t> </a:t>
            </a:r>
            <a:r>
              <a:rPr lang="en-US" sz="1050" dirty="0">
                <a:latin typeface="+mn-lt"/>
                <a:cs typeface="Times New Roman"/>
              </a:rPr>
              <a:t>at</a:t>
            </a:r>
            <a:r>
              <a:rPr lang="en-US" sz="1050" spc="10" dirty="0">
                <a:latin typeface="+mn-lt"/>
                <a:cs typeface="Times New Roman"/>
              </a:rPr>
              <a:t> </a:t>
            </a:r>
            <a:r>
              <a:rPr lang="en-US" sz="1050" u="sng" spc="-7" dirty="0">
                <a:solidFill>
                  <a:srgbClr val="0000FF"/>
                </a:solidFill>
                <a:uFill>
                  <a:solidFill>
                    <a:srgbClr val="0000FF"/>
                  </a:solidFill>
                </a:uFill>
                <a:latin typeface="+mn-lt"/>
                <a:cs typeface="Times New Roman"/>
                <a:hlinkClick r:id="rId4"/>
              </a:rPr>
              <a:t>https://www.hcup-us.ahrq.gov/db/vars/zipinc_qrtl/nisnote.jsp</a:t>
            </a:r>
            <a:r>
              <a:rPr lang="en-US" sz="1050" spc="-7" dirty="0">
                <a:latin typeface="+mn-lt"/>
                <a:cs typeface="Times New Roman"/>
                <a:hlinkClick r:id="rId4"/>
              </a:rPr>
              <a:t>.</a:t>
            </a:r>
            <a:endParaRPr lang="en-US" sz="1050" dirty="0">
              <a:latin typeface="+mn-lt"/>
              <a:cs typeface="Times New Roman"/>
            </a:endParaRPr>
          </a:p>
          <a:p>
            <a:pPr marL="182880" marR="0" lvl="0" indent="-182880">
              <a:buSzPts val="1400"/>
            </a:pPr>
            <a:r>
              <a:rPr lang="en-US" sz="1050" dirty="0">
                <a:effectLst/>
                <a:latin typeface="+mn-lt"/>
                <a:ea typeface="Calibri" panose="020F0502020204030204" pitchFamily="34" charset="0"/>
                <a:cs typeface="Times New Roman" panose="02020603050405020304" pitchFamily="18" charset="0"/>
              </a:rPr>
              <a:t>In 2020, the median household income was $64,994 (data not shown). The lowest quartile of individual households earned less than $35,000 annually, while the highest quartile of households earned $120,000 or more each year (Figure 12). </a:t>
            </a:r>
          </a:p>
          <a:p>
            <a:pPr marL="182880" marR="0" lvl="0" indent="-182880">
              <a:buSzPts val="1400"/>
            </a:pPr>
            <a:r>
              <a:rPr lang="en-US" sz="1050" dirty="0">
                <a:effectLst/>
                <a:latin typeface="+mn-lt"/>
                <a:ea typeface="Calibri" panose="020F0502020204030204" pitchFamily="34" charset="0"/>
                <a:cs typeface="Times New Roman" panose="02020603050405020304" pitchFamily="18" charset="0"/>
              </a:rPr>
              <a:t>More than one-quarter of households (26.2%) earned less than $35,000 per year; the top 10% of households earned $200,000 or more per year.</a:t>
            </a:r>
          </a:p>
          <a:p>
            <a:pPr marL="182880" marR="29440" indent="-182880"/>
            <a:endParaRPr lang="en-US" sz="1050" baseline="31250" dirty="0">
              <a:latin typeface="+mn-lt"/>
              <a:cs typeface="Times New Roman"/>
            </a:endParaRPr>
          </a:p>
          <a:p>
            <a:pPr marL="0" indent="0">
              <a:buNone/>
            </a:pPr>
            <a:endParaRPr lang="en-US" sz="1050" dirty="0"/>
          </a:p>
        </p:txBody>
      </p:sp>
      <p:sp>
        <p:nvSpPr>
          <p:cNvPr id="4" name="Slide Number Placeholder 3"/>
          <p:cNvSpPr>
            <a:spLocks noGrp="1"/>
          </p:cNvSpPr>
          <p:nvPr>
            <p:ph type="sldNum" sz="quarter" idx="5"/>
          </p:nvPr>
        </p:nvSpPr>
        <p:spPr/>
        <p:txBody>
          <a:bodyPr/>
          <a:lstStyle/>
          <a:p>
            <a:fld id="{B17BA40C-25F7-4A81-B7B0-365A5351FE20}" type="slidenum">
              <a:rPr lang="en-US" smtClean="0"/>
              <a:t>39</a:t>
            </a:fld>
            <a:endParaRPr lang="en-US"/>
          </a:p>
        </p:txBody>
      </p:sp>
    </p:spTree>
    <p:extLst>
      <p:ext uri="{BB962C8B-B14F-4D97-AF65-F5344CB8AC3E}">
        <p14:creationId xmlns:p14="http://schemas.microsoft.com/office/powerpoint/2010/main" val="134693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4</a:t>
            </a:fld>
            <a:endParaRPr lang="en-US"/>
          </a:p>
        </p:txBody>
      </p:sp>
    </p:spTree>
    <p:extLst>
      <p:ext uri="{BB962C8B-B14F-4D97-AF65-F5344CB8AC3E}">
        <p14:creationId xmlns:p14="http://schemas.microsoft.com/office/powerpoint/2010/main" val="3496235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51953" indent="-182880"/>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Census</a:t>
            </a:r>
            <a:r>
              <a:rPr lang="en-US" sz="1200" spc="-3" dirty="0">
                <a:latin typeface="+mn-lt"/>
                <a:cs typeface="Times New Roman"/>
              </a:rPr>
              <a:t> </a:t>
            </a:r>
            <a:r>
              <a:rPr lang="en-US" sz="1200" dirty="0">
                <a:latin typeface="+mn-lt"/>
                <a:cs typeface="Times New Roman"/>
              </a:rPr>
              <a:t>estimates</a:t>
            </a:r>
            <a:r>
              <a:rPr lang="en-US" sz="1200" spc="-3"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12.8%</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lives</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poverty.</a:t>
            </a:r>
            <a:r>
              <a:rPr lang="en-US" sz="1200" spc="-3" dirty="0">
                <a:latin typeface="+mn-lt"/>
                <a:cs typeface="Times New Roman"/>
              </a:rPr>
              <a:t> </a:t>
            </a:r>
            <a:r>
              <a:rPr lang="en-US" sz="1200" dirty="0">
                <a:latin typeface="+mn-lt"/>
                <a:cs typeface="Times New Roman"/>
              </a:rPr>
              <a:t>Poverty is</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state</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which </a:t>
            </a:r>
            <a:r>
              <a:rPr lang="en-US" sz="1200" spc="-34" dirty="0">
                <a:latin typeface="+mn-lt"/>
                <a:cs typeface="Times New Roman"/>
              </a:rPr>
              <a:t>a </a:t>
            </a:r>
            <a:r>
              <a:rPr lang="en-US" sz="1200" dirty="0">
                <a:latin typeface="+mn-lt"/>
                <a:cs typeface="Times New Roman"/>
              </a:rPr>
              <a:t>person</a:t>
            </a:r>
            <a:r>
              <a:rPr lang="en-US" sz="1200" spc="-14" dirty="0">
                <a:latin typeface="+mn-lt"/>
                <a:cs typeface="Times New Roman"/>
              </a:rPr>
              <a:t> </a:t>
            </a:r>
            <a:r>
              <a:rPr lang="en-US" sz="1200" dirty="0">
                <a:latin typeface="+mn-lt"/>
                <a:cs typeface="Times New Roman"/>
              </a:rPr>
              <a:t>or</a:t>
            </a:r>
            <a:r>
              <a:rPr lang="en-US" sz="1200" spc="-7" dirty="0">
                <a:latin typeface="+mn-lt"/>
                <a:cs typeface="Times New Roman"/>
              </a:rPr>
              <a:t> </a:t>
            </a:r>
            <a:r>
              <a:rPr lang="en-US" sz="1200" dirty="0">
                <a:latin typeface="+mn-lt"/>
                <a:cs typeface="Times New Roman"/>
              </a:rPr>
              <a:t>household</a:t>
            </a:r>
            <a:r>
              <a:rPr lang="en-US" sz="1200" spc="-7" dirty="0">
                <a:latin typeface="+mn-lt"/>
                <a:cs typeface="Times New Roman"/>
              </a:rPr>
              <a:t> </a:t>
            </a:r>
            <a:r>
              <a:rPr lang="en-US" sz="1200" dirty="0">
                <a:latin typeface="+mn-lt"/>
                <a:cs typeface="Times New Roman"/>
              </a:rPr>
              <a:t>lacks</a:t>
            </a:r>
            <a:r>
              <a:rPr lang="en-US" sz="1200" spc="-7" dirty="0">
                <a:latin typeface="+mn-lt"/>
                <a:cs typeface="Times New Roman"/>
              </a:rPr>
              <a:t> </a:t>
            </a:r>
            <a:r>
              <a:rPr lang="en-US" sz="1200" dirty="0">
                <a:latin typeface="+mn-lt"/>
                <a:cs typeface="Times New Roman"/>
              </a:rPr>
              <a:t>sufficient</a:t>
            </a:r>
            <a:r>
              <a:rPr lang="en-US" sz="1200" spc="-7" dirty="0">
                <a:latin typeface="+mn-lt"/>
                <a:cs typeface="Times New Roman"/>
              </a:rPr>
              <a:t> </a:t>
            </a:r>
            <a:r>
              <a:rPr lang="en-US" sz="1200" dirty="0">
                <a:latin typeface="+mn-lt"/>
                <a:cs typeface="Times New Roman"/>
              </a:rPr>
              <a:t>financial</a:t>
            </a:r>
            <a:r>
              <a:rPr lang="en-US" sz="1200" spc="-7" dirty="0">
                <a:latin typeface="+mn-lt"/>
                <a:cs typeface="Times New Roman"/>
              </a:rPr>
              <a:t> </a:t>
            </a:r>
            <a:r>
              <a:rPr lang="en-US" sz="1200" dirty="0">
                <a:latin typeface="+mn-lt"/>
                <a:cs typeface="Times New Roman"/>
              </a:rPr>
              <a:t>resources</a:t>
            </a:r>
            <a:r>
              <a:rPr lang="en-US" sz="1200" spc="-7" dirty="0">
                <a:latin typeface="+mn-lt"/>
                <a:cs typeface="Times New Roman"/>
              </a:rPr>
              <a:t> </a:t>
            </a:r>
            <a:r>
              <a:rPr lang="en-US" sz="1200" dirty="0">
                <a:latin typeface="+mn-lt"/>
                <a:cs typeface="Times New Roman"/>
              </a:rPr>
              <a:t>to</a:t>
            </a:r>
            <a:r>
              <a:rPr lang="en-US" sz="1200" spc="-14" dirty="0">
                <a:latin typeface="+mn-lt"/>
                <a:cs typeface="Times New Roman"/>
              </a:rPr>
              <a:t> </a:t>
            </a:r>
            <a:r>
              <a:rPr lang="en-US" sz="1200" dirty="0">
                <a:latin typeface="+mn-lt"/>
                <a:cs typeface="Times New Roman"/>
              </a:rPr>
              <a:t>afford</a:t>
            </a:r>
            <a:r>
              <a:rPr lang="en-US" sz="1200" spc="-7" dirty="0">
                <a:latin typeface="+mn-lt"/>
                <a:cs typeface="Times New Roman"/>
              </a:rPr>
              <a:t> </a:t>
            </a:r>
            <a:r>
              <a:rPr lang="en-US" sz="1200" dirty="0">
                <a:latin typeface="+mn-lt"/>
                <a:cs typeface="Times New Roman"/>
              </a:rPr>
              <a:t>basic</a:t>
            </a:r>
            <a:r>
              <a:rPr lang="en-US" sz="1200" spc="-7" dirty="0">
                <a:latin typeface="+mn-lt"/>
                <a:cs typeface="Times New Roman"/>
              </a:rPr>
              <a:t> </a:t>
            </a:r>
            <a:r>
              <a:rPr lang="en-US" sz="1200" dirty="0">
                <a:latin typeface="+mn-lt"/>
                <a:cs typeface="Times New Roman"/>
              </a:rPr>
              <a:t>needs,</a:t>
            </a:r>
            <a:r>
              <a:rPr lang="en-US" sz="1200" spc="-10" dirty="0">
                <a:latin typeface="+mn-lt"/>
                <a:cs typeface="Times New Roman"/>
              </a:rPr>
              <a:t> </a:t>
            </a:r>
            <a:r>
              <a:rPr lang="en-US" sz="1200" dirty="0">
                <a:latin typeface="+mn-lt"/>
                <a:cs typeface="Times New Roman"/>
              </a:rPr>
              <a:t>such</a:t>
            </a:r>
            <a:r>
              <a:rPr lang="en-US" sz="1200" spc="-7" dirty="0">
                <a:latin typeface="+mn-lt"/>
                <a:cs typeface="Times New Roman"/>
              </a:rPr>
              <a:t> </a:t>
            </a:r>
            <a:r>
              <a:rPr lang="en-US" sz="1200" dirty="0">
                <a:latin typeface="+mn-lt"/>
                <a:cs typeface="Times New Roman"/>
              </a:rPr>
              <a:t>as</a:t>
            </a:r>
            <a:r>
              <a:rPr lang="en-US" sz="1200" spc="-3" dirty="0">
                <a:latin typeface="+mn-lt"/>
                <a:cs typeface="Times New Roman"/>
              </a:rPr>
              <a:t> </a:t>
            </a:r>
            <a:r>
              <a:rPr lang="en-US" sz="1200" spc="-7" dirty="0">
                <a:latin typeface="+mn-lt"/>
                <a:cs typeface="Times New Roman"/>
              </a:rPr>
              <a:t>food, </a:t>
            </a:r>
            <a:r>
              <a:rPr lang="en-US" sz="1200" dirty="0">
                <a:latin typeface="+mn-lt"/>
                <a:cs typeface="Times New Roman"/>
              </a:rPr>
              <a:t>shelter,</a:t>
            </a:r>
            <a:r>
              <a:rPr lang="en-US" sz="1200" spc="-14" dirty="0">
                <a:latin typeface="+mn-lt"/>
                <a:cs typeface="Times New Roman"/>
              </a:rPr>
              <a:t> </a:t>
            </a:r>
            <a:r>
              <a:rPr lang="en-US" sz="1200" dirty="0">
                <a:latin typeface="+mn-lt"/>
                <a:cs typeface="Times New Roman"/>
              </a:rPr>
              <a:t>or</a:t>
            </a:r>
            <a:r>
              <a:rPr lang="en-US" sz="1200" spc="-7" dirty="0">
                <a:latin typeface="+mn-lt"/>
                <a:cs typeface="Times New Roman"/>
              </a:rPr>
              <a:t> </a:t>
            </a:r>
            <a:r>
              <a:rPr lang="en-US" sz="1200" dirty="0">
                <a:latin typeface="+mn-lt"/>
                <a:cs typeface="Times New Roman"/>
              </a:rPr>
              <a:t>clothing.</a:t>
            </a:r>
            <a:r>
              <a:rPr lang="en-US" sz="1200" spc="-3" dirty="0">
                <a:latin typeface="+mn-lt"/>
                <a:cs typeface="Times New Roman"/>
              </a:rPr>
              <a:t> </a:t>
            </a:r>
            <a:r>
              <a:rPr lang="en-US" sz="1200" dirty="0">
                <a:latin typeface="+mn-lt"/>
                <a:cs typeface="Times New Roman"/>
              </a:rPr>
              <a:t>Poverty</a:t>
            </a:r>
            <a:r>
              <a:rPr lang="en-US" sz="1200" spc="-7" dirty="0">
                <a:latin typeface="+mn-lt"/>
                <a:cs typeface="Times New Roman"/>
              </a:rPr>
              <a:t> </a:t>
            </a:r>
            <a:r>
              <a:rPr lang="en-US" sz="1200" dirty="0">
                <a:latin typeface="+mn-lt"/>
                <a:cs typeface="Times New Roman"/>
              </a:rPr>
              <a:t>also</a:t>
            </a:r>
            <a:r>
              <a:rPr lang="en-US" sz="1200" spc="-3" dirty="0">
                <a:latin typeface="+mn-lt"/>
                <a:cs typeface="Times New Roman"/>
              </a:rPr>
              <a:t> </a:t>
            </a:r>
            <a:r>
              <a:rPr lang="en-US" sz="1200" dirty="0">
                <a:latin typeface="+mn-lt"/>
                <a:cs typeface="Times New Roman"/>
              </a:rPr>
              <a:t>hinders</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participating</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community</a:t>
            </a:r>
            <a:r>
              <a:rPr lang="en-US" sz="1200" spc="-10" dirty="0">
                <a:latin typeface="+mn-lt"/>
                <a:cs typeface="Times New Roman"/>
              </a:rPr>
              <a:t> </a:t>
            </a:r>
            <a:r>
              <a:rPr lang="en-US" sz="1200" dirty="0">
                <a:latin typeface="+mn-lt"/>
                <a:cs typeface="Times New Roman"/>
              </a:rPr>
              <a:t>life,</a:t>
            </a:r>
            <a:r>
              <a:rPr lang="en-US" sz="1200" spc="-10" dirty="0">
                <a:latin typeface="+mn-lt"/>
                <a:cs typeface="Times New Roman"/>
              </a:rPr>
              <a:t> </a:t>
            </a:r>
            <a:r>
              <a:rPr lang="en-US" sz="1200" spc="-7" dirty="0">
                <a:latin typeface="+mn-lt"/>
                <a:cs typeface="Times New Roman"/>
              </a:rPr>
              <a:t>engaging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healthy</a:t>
            </a:r>
            <a:r>
              <a:rPr lang="en-US" sz="1200" spc="-3" dirty="0">
                <a:latin typeface="+mn-lt"/>
                <a:cs typeface="Times New Roman"/>
              </a:rPr>
              <a:t> </a:t>
            </a:r>
            <a:r>
              <a:rPr lang="en-US" sz="1200" dirty="0">
                <a:latin typeface="+mn-lt"/>
                <a:cs typeface="Times New Roman"/>
              </a:rPr>
              <a:t>activities,</a:t>
            </a:r>
            <a:r>
              <a:rPr lang="en-US" sz="1200" spc="-3"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dirty="0">
                <a:latin typeface="+mn-lt"/>
                <a:cs typeface="Times New Roman"/>
              </a:rPr>
              <a:t>accessing</a:t>
            </a:r>
            <a:r>
              <a:rPr lang="en-US" sz="1200" spc="-3" dirty="0">
                <a:latin typeface="+mn-lt"/>
                <a:cs typeface="Times New Roman"/>
              </a:rPr>
              <a:t> </a:t>
            </a:r>
            <a:r>
              <a:rPr lang="en-US" sz="1200" dirty="0">
                <a:latin typeface="+mn-lt"/>
                <a:cs typeface="Times New Roman"/>
              </a:rPr>
              <a:t>healthcare</a:t>
            </a:r>
            <a:r>
              <a:rPr lang="en-US" sz="1200" spc="-3" dirty="0">
                <a:latin typeface="+mn-lt"/>
                <a:cs typeface="Times New Roman"/>
              </a:rPr>
              <a:t> </a:t>
            </a:r>
            <a:r>
              <a:rPr lang="en-US" sz="1200" dirty="0">
                <a:latin typeface="+mn-lt"/>
                <a:cs typeface="Times New Roman"/>
              </a:rPr>
              <a:t>services</a:t>
            </a:r>
            <a:r>
              <a:rPr lang="en-US" sz="1200" spc="-7" dirty="0">
                <a:latin typeface="+mn-lt"/>
                <a:cs typeface="Times New Roman"/>
              </a:rPr>
              <a:t> </a:t>
            </a:r>
            <a:r>
              <a:rPr lang="en-US" sz="1200" dirty="0">
                <a:latin typeface="+mn-lt"/>
                <a:cs typeface="Times New Roman"/>
              </a:rPr>
              <a:t>when</a:t>
            </a:r>
            <a:r>
              <a:rPr lang="en-US" sz="1200" spc="-3" dirty="0">
                <a:latin typeface="+mn-lt"/>
                <a:cs typeface="Times New Roman"/>
              </a:rPr>
              <a:t> </a:t>
            </a:r>
            <a:r>
              <a:rPr lang="en-US" sz="1200" dirty="0">
                <a:latin typeface="+mn-lt"/>
                <a:cs typeface="Times New Roman"/>
              </a:rPr>
              <a:t>needed.</a:t>
            </a:r>
            <a:r>
              <a:rPr lang="en-US" sz="1200" spc="-3" dirty="0">
                <a:latin typeface="+mn-lt"/>
                <a:cs typeface="Times New Roman"/>
              </a:rPr>
              <a:t> </a:t>
            </a:r>
            <a:r>
              <a:rPr lang="en-US" sz="1200" dirty="0">
                <a:latin typeface="+mn-lt"/>
                <a:cs typeface="Times New Roman"/>
              </a:rPr>
              <a:t>Thus,</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who</a:t>
            </a:r>
            <a:r>
              <a:rPr lang="en-US" sz="1200" spc="-3" dirty="0">
                <a:latin typeface="+mn-lt"/>
                <a:cs typeface="Times New Roman"/>
              </a:rPr>
              <a:t> </a:t>
            </a:r>
            <a:r>
              <a:rPr lang="en-US" sz="1200" dirty="0">
                <a:latin typeface="+mn-lt"/>
                <a:cs typeface="Times New Roman"/>
              </a:rPr>
              <a:t>live</a:t>
            </a:r>
            <a:r>
              <a:rPr lang="en-US" sz="1200" spc="-7" dirty="0">
                <a:latin typeface="+mn-lt"/>
                <a:cs typeface="Times New Roman"/>
              </a:rPr>
              <a:t> </a:t>
            </a:r>
            <a:r>
              <a:rPr lang="en-US" sz="1200" spc="-17" dirty="0">
                <a:latin typeface="+mn-lt"/>
                <a:cs typeface="Times New Roman"/>
              </a:rPr>
              <a:t>in </a:t>
            </a:r>
            <a:r>
              <a:rPr lang="en-US" sz="1200" dirty="0">
                <a:latin typeface="+mn-lt"/>
                <a:cs typeface="Times New Roman"/>
              </a:rPr>
              <a:t>poverty</a:t>
            </a:r>
            <a:r>
              <a:rPr lang="en-US" sz="1200" spc="-14" dirty="0">
                <a:latin typeface="+mn-lt"/>
                <a:cs typeface="Times New Roman"/>
              </a:rPr>
              <a:t> </a:t>
            </a:r>
            <a:r>
              <a:rPr lang="en-US" sz="1200" dirty="0">
                <a:latin typeface="+mn-lt"/>
                <a:cs typeface="Times New Roman"/>
              </a:rPr>
              <a:t>are</a:t>
            </a:r>
            <a:r>
              <a:rPr lang="en-US" sz="1200" spc="-7" dirty="0">
                <a:latin typeface="+mn-lt"/>
                <a:cs typeface="Times New Roman"/>
              </a:rPr>
              <a:t> </a:t>
            </a:r>
            <a:r>
              <a:rPr lang="en-US" sz="1200" dirty="0">
                <a:latin typeface="+mn-lt"/>
                <a:cs typeface="Times New Roman"/>
              </a:rPr>
              <a:t>particularly</a:t>
            </a:r>
            <a:r>
              <a:rPr lang="en-US" sz="1200" spc="-10"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dirty="0">
                <a:latin typeface="+mn-lt"/>
                <a:cs typeface="Times New Roman"/>
              </a:rPr>
              <a:t>risk</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poor</a:t>
            </a:r>
            <a:r>
              <a:rPr lang="en-US" sz="1200" spc="-3" dirty="0">
                <a:latin typeface="+mn-lt"/>
                <a:cs typeface="Times New Roman"/>
              </a:rPr>
              <a:t> </a:t>
            </a:r>
            <a:r>
              <a:rPr lang="en-US" sz="1200" dirty="0">
                <a:latin typeface="+mn-lt"/>
                <a:cs typeface="Times New Roman"/>
              </a:rPr>
              <a:t>quality</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undesirable</a:t>
            </a:r>
            <a:r>
              <a:rPr lang="en-US" sz="1200" spc="-3" dirty="0">
                <a:latin typeface="+mn-lt"/>
                <a:cs typeface="Times New Roman"/>
              </a:rPr>
              <a:t> </a:t>
            </a:r>
            <a:r>
              <a:rPr lang="en-US" sz="1200" dirty="0">
                <a:latin typeface="+mn-lt"/>
                <a:cs typeface="Times New Roman"/>
              </a:rPr>
              <a:t>health</a:t>
            </a:r>
            <a:r>
              <a:rPr lang="en-US" sz="1200" spc="-3" dirty="0">
                <a:latin typeface="+mn-lt"/>
                <a:cs typeface="Times New Roman"/>
              </a:rPr>
              <a:t> </a:t>
            </a:r>
            <a:r>
              <a:rPr lang="en-US" sz="1200" spc="-7" dirty="0">
                <a:latin typeface="+mn-lt"/>
                <a:cs typeface="Times New Roman"/>
              </a:rPr>
              <a:t>outcomes.</a:t>
            </a:r>
            <a:endParaRPr lang="en-US" sz="1200" dirty="0">
              <a:latin typeface="+mn-lt"/>
              <a:cs typeface="Times New Roman"/>
            </a:endParaRPr>
          </a:p>
          <a:p>
            <a:pPr marL="182880" marR="75331" indent="-182880"/>
            <a:r>
              <a:rPr lang="en-US" sz="1200" dirty="0">
                <a:latin typeface="+mn-lt"/>
                <a:cs typeface="Times New Roman"/>
              </a:rPr>
              <a:t>In</a:t>
            </a:r>
            <a:r>
              <a:rPr lang="en-US" sz="1200" spc="-7" dirty="0">
                <a:latin typeface="+mn-lt"/>
                <a:cs typeface="Times New Roman"/>
              </a:rPr>
              <a:t> </a:t>
            </a:r>
            <a:r>
              <a:rPr lang="en-US" sz="1200" dirty="0">
                <a:latin typeface="+mn-lt"/>
                <a:cs typeface="Times New Roman"/>
              </a:rPr>
              <a:t>2020, the PG, which</a:t>
            </a:r>
            <a:r>
              <a:rPr lang="en-US" sz="1200" spc="3" dirty="0">
                <a:latin typeface="+mn-lt"/>
                <a:cs typeface="Times New Roman"/>
              </a:rPr>
              <a:t> </a:t>
            </a:r>
            <a:r>
              <a:rPr lang="en-US" sz="1200" dirty="0">
                <a:latin typeface="+mn-lt"/>
                <a:cs typeface="Times New Roman"/>
              </a:rPr>
              <a:t>is used to</a:t>
            </a:r>
            <a:r>
              <a:rPr lang="en-US" sz="1200" spc="3" dirty="0">
                <a:latin typeface="+mn-lt"/>
                <a:cs typeface="Times New Roman"/>
              </a:rPr>
              <a:t> </a:t>
            </a:r>
            <a:r>
              <a:rPr lang="en-US" sz="1200" dirty="0">
                <a:latin typeface="+mn-lt"/>
                <a:cs typeface="Times New Roman"/>
              </a:rPr>
              <a:t>determine </a:t>
            </a:r>
            <a:r>
              <a:rPr lang="en-US" sz="1200" spc="-7" dirty="0">
                <a:latin typeface="+mn-lt"/>
                <a:cs typeface="Times New Roman"/>
              </a:rPr>
              <a:t>income-</a:t>
            </a:r>
            <a:r>
              <a:rPr lang="en-US" sz="1200" dirty="0">
                <a:latin typeface="+mn-lt"/>
                <a:cs typeface="Times New Roman"/>
              </a:rPr>
              <a:t>to-PG ratios, was $12,760</a:t>
            </a:r>
            <a:r>
              <a:rPr lang="en-US" sz="1200" spc="3" dirty="0">
                <a:latin typeface="+mn-lt"/>
                <a:cs typeface="Times New Roman"/>
              </a:rPr>
              <a:t> </a:t>
            </a:r>
            <a:r>
              <a:rPr lang="en-US" sz="1200" dirty="0">
                <a:latin typeface="+mn-lt"/>
                <a:cs typeface="Times New Roman"/>
              </a:rPr>
              <a:t>for a</a:t>
            </a:r>
            <a:r>
              <a:rPr lang="en-US" sz="1200" spc="3" dirty="0">
                <a:latin typeface="+mn-lt"/>
                <a:cs typeface="Times New Roman"/>
              </a:rPr>
              <a:t> </a:t>
            </a:r>
            <a:r>
              <a:rPr lang="en-US" sz="1200" spc="-7" dirty="0">
                <a:latin typeface="+mn-lt"/>
                <a:cs typeface="Times New Roman"/>
              </a:rPr>
              <a:t>one-person </a:t>
            </a:r>
            <a:r>
              <a:rPr lang="en-US" sz="1200" dirty="0">
                <a:latin typeface="+mn-lt"/>
                <a:cs typeface="Times New Roman"/>
              </a:rPr>
              <a:t>household,</a:t>
            </a:r>
            <a:r>
              <a:rPr lang="en-US" sz="1200" spc="3" dirty="0">
                <a:latin typeface="+mn-lt"/>
                <a:cs typeface="Times New Roman"/>
              </a:rPr>
              <a:t> </a:t>
            </a:r>
            <a:r>
              <a:rPr lang="en-US" sz="1200" dirty="0">
                <a:latin typeface="+mn-lt"/>
                <a:cs typeface="Times New Roman"/>
              </a:rPr>
              <a:t>$17,240</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a </a:t>
            </a:r>
            <a:r>
              <a:rPr lang="en-US" sz="1200" spc="-7" dirty="0">
                <a:latin typeface="+mn-lt"/>
                <a:cs typeface="Times New Roman"/>
              </a:rPr>
              <a:t>two-</a:t>
            </a:r>
            <a:r>
              <a:rPr lang="en-US" sz="1200" dirty="0">
                <a:latin typeface="+mn-lt"/>
                <a:cs typeface="Times New Roman"/>
              </a:rPr>
              <a:t>person</a:t>
            </a:r>
            <a:r>
              <a:rPr lang="en-US" sz="1200" spc="-3" dirty="0">
                <a:latin typeface="+mn-lt"/>
                <a:cs typeface="Times New Roman"/>
              </a:rPr>
              <a:t> </a:t>
            </a:r>
            <a:r>
              <a:rPr lang="en-US" sz="1200" dirty="0">
                <a:latin typeface="+mn-lt"/>
                <a:cs typeface="Times New Roman"/>
              </a:rPr>
              <a:t>household,</a:t>
            </a:r>
            <a:r>
              <a:rPr lang="en-US" sz="1200" spc="7" dirty="0">
                <a:latin typeface="+mn-lt"/>
                <a:cs typeface="Times New Roman"/>
              </a:rPr>
              <a:t> </a:t>
            </a:r>
            <a:r>
              <a:rPr lang="en-US" sz="1200" dirty="0">
                <a:latin typeface="+mn-lt"/>
                <a:cs typeface="Times New Roman"/>
              </a:rPr>
              <a:t>$21,720</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a </a:t>
            </a:r>
            <a:r>
              <a:rPr lang="en-US" sz="1200" spc="-7" dirty="0">
                <a:latin typeface="+mn-lt"/>
                <a:cs typeface="Times New Roman"/>
              </a:rPr>
              <a:t>three-</a:t>
            </a:r>
            <a:r>
              <a:rPr lang="en-US" sz="1200" dirty="0">
                <a:latin typeface="+mn-lt"/>
                <a:cs typeface="Times New Roman"/>
              </a:rPr>
              <a:t>person</a:t>
            </a:r>
            <a:r>
              <a:rPr lang="en-US" sz="1200" spc="-3" dirty="0">
                <a:latin typeface="+mn-lt"/>
                <a:cs typeface="Times New Roman"/>
              </a:rPr>
              <a:t> </a:t>
            </a:r>
            <a:r>
              <a:rPr lang="en-US" sz="1200" dirty="0">
                <a:latin typeface="+mn-lt"/>
                <a:cs typeface="Times New Roman"/>
              </a:rPr>
              <a:t>household, </a:t>
            </a:r>
            <a:r>
              <a:rPr lang="en-US" sz="1200" spc="-17" dirty="0">
                <a:latin typeface="+mn-lt"/>
                <a:cs typeface="Times New Roman"/>
              </a:rPr>
              <a:t>and </a:t>
            </a:r>
            <a:r>
              <a:rPr lang="en-US" sz="1200" dirty="0">
                <a:latin typeface="+mn-lt"/>
                <a:cs typeface="Times New Roman"/>
              </a:rPr>
              <a:t>$26,200</a:t>
            </a:r>
            <a:r>
              <a:rPr lang="en-US" sz="1200" spc="-3"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four-person</a:t>
            </a:r>
            <a:r>
              <a:rPr lang="en-US" sz="1200" spc="-3" dirty="0">
                <a:latin typeface="+mn-lt"/>
                <a:cs typeface="Times New Roman"/>
              </a:rPr>
              <a:t> </a:t>
            </a:r>
            <a:r>
              <a:rPr lang="en-US" sz="1200" spc="-7" dirty="0">
                <a:latin typeface="+mn-lt"/>
                <a:cs typeface="Times New Roman"/>
              </a:rPr>
              <a:t>household.</a:t>
            </a:r>
            <a:endParaRPr lang="en-US" sz="1200" dirty="0">
              <a:latin typeface="+mn-lt"/>
              <a:cs typeface="Times New Roman"/>
            </a:endParaRPr>
          </a:p>
          <a:p>
            <a:pPr marL="182880" marR="0" lvl="0" indent="-182880">
              <a:buSzPts val="1400"/>
            </a:pPr>
            <a:r>
              <a:rPr lang="en-US" sz="1200" dirty="0">
                <a:effectLst/>
                <a:latin typeface="+mn-lt"/>
                <a:ea typeface="Calibri" panose="020F0502020204030204" pitchFamily="34" charset="0"/>
                <a:cs typeface="Times New Roman" panose="02020603050405020304" pitchFamily="18" charset="0"/>
              </a:rPr>
              <a:t>In 2020, 12.8% of the population had annual household incomes equal to or lower than the poverty threshold (Figure 13).</a:t>
            </a:r>
          </a:p>
          <a:p>
            <a:pPr marL="182880" marR="0" lvl="0" indent="-182880">
              <a:buSzPts val="1400"/>
            </a:pPr>
            <a:r>
              <a:rPr lang="en-US" sz="1200" dirty="0">
                <a:effectLst/>
                <a:latin typeface="+mn-lt"/>
                <a:ea typeface="Calibri" panose="020F0502020204030204" pitchFamily="34" charset="0"/>
                <a:cs typeface="Times New Roman" panose="02020603050405020304" pitchFamily="18" charset="0"/>
              </a:rPr>
              <a:t>Approximately 17% had household incomes between 100% and 199% of the poverty threshold.</a:t>
            </a:r>
          </a:p>
          <a:p>
            <a:pPr marL="182880" marR="0" lvl="0" indent="-182880">
              <a:buSzPts val="1400"/>
            </a:pPr>
            <a:r>
              <a:rPr lang="en-US" sz="1200" dirty="0">
                <a:effectLst/>
                <a:latin typeface="+mn-lt"/>
                <a:ea typeface="Calibri" panose="020F0502020204030204" pitchFamily="34" charset="0"/>
                <a:cs typeface="Times New Roman" panose="02020603050405020304" pitchFamily="18" charset="0"/>
              </a:rPr>
              <a:t>Almost 30% (29.7%) had household incomes between 200% and 399% of the poverty threshold.</a:t>
            </a:r>
          </a:p>
          <a:p>
            <a:pPr marL="182880" marR="0" lvl="0" indent="-182880">
              <a:buSzPts val="1400"/>
            </a:pPr>
            <a:r>
              <a:rPr lang="en-US" sz="1200" dirty="0">
                <a:effectLst/>
                <a:latin typeface="+mn-lt"/>
                <a:ea typeface="Calibri" panose="020F0502020204030204" pitchFamily="34" charset="0"/>
                <a:cs typeface="Times New Roman" panose="02020603050405020304" pitchFamily="18" charset="0"/>
              </a:rPr>
              <a:t>Almost 60% (59.5%) of the population had household incomes at or lower than 400% of the poverty threshold (meaning that more than 40% percent had household incomes at or higher than 400% of the poverty threshold).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40</a:t>
            </a:fld>
            <a:endParaRPr lang="en-US"/>
          </a:p>
        </p:txBody>
      </p:sp>
    </p:spTree>
    <p:extLst>
      <p:ext uri="{BB962C8B-B14F-4D97-AF65-F5344CB8AC3E}">
        <p14:creationId xmlns:p14="http://schemas.microsoft.com/office/powerpoint/2010/main" val="2639793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dirty="0"/>
              <a:t>Social connectedness is associated with better health. The Social and Community Context domain accounts for the influence that positive and negative relationships with family, friends, coworkers, and the broader community can have on health. This domain includes the ability to communicate with healthcare providers and navigate social norms in healthcare delivery processes. Interpersonal relationships and rapport with clinicians are difficult to measure in a population. However, a few statistics provide a window on this domain.</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 the 13.5% who were born outside the United States, 6.9% are naturalized U.S. citizens and 6.6% are not naturalized U.S. citizens.</a:t>
            </a:r>
            <a:r>
              <a:rPr lang="en-US" baseline="30000" dirty="0"/>
              <a:t>20</a:t>
            </a:r>
          </a:p>
          <a:p>
            <a:pPr lvl="0"/>
            <a:r>
              <a:rPr lang="en-US" dirty="0"/>
              <a:t>Spanish is the second most spoken language in the United States (13.2%). Asian and Pacific Island languages account for 3.5%, other Indo-European languages for 3.7%, and other languages for 1.1%.</a:t>
            </a:r>
            <a:r>
              <a:rPr lang="en-US" baseline="30000" dirty="0"/>
              <a:t>21</a:t>
            </a:r>
          </a:p>
          <a:p>
            <a:r>
              <a:rPr lang="en-US" dirty="0"/>
              <a:t>Fewer than 1 in 7 people (13.8%) reported moving in the previous year</a:t>
            </a:r>
            <a:r>
              <a:rPr lang="en-US" baseline="30000" dirty="0"/>
              <a:t>21</a:t>
            </a:r>
            <a:r>
              <a:rPr lang="en-US" dirty="0"/>
              <a:t>:</a:t>
            </a:r>
          </a:p>
          <a:p>
            <a:pPr lvl="1"/>
            <a:r>
              <a:rPr lang="en-US" dirty="0"/>
              <a:t>7.7% moved within the same county.</a:t>
            </a:r>
          </a:p>
          <a:p>
            <a:pPr lvl="1"/>
            <a:r>
              <a:rPr lang="en-US" dirty="0"/>
              <a:t>3.2% moved to a different county but remained in the same state.</a:t>
            </a:r>
          </a:p>
          <a:p>
            <a:pPr lvl="1"/>
            <a:r>
              <a:rPr lang="en-US" dirty="0"/>
              <a:t>2.3% moved to a different state.</a:t>
            </a:r>
          </a:p>
          <a:p>
            <a:pPr lvl="1"/>
            <a:r>
              <a:rPr lang="en-US" dirty="0"/>
              <a:t>0.6% moved abroad.</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30000" dirty="0"/>
          </a:p>
          <a:p>
            <a:pPr marL="182880" marR="0" lvl="0" indent="-182880" algn="l" defTabSz="914400" rtl="0" eaLnBrk="1" fontAlgn="auto" latinLnBrk="0" hangingPunct="1">
              <a:lnSpc>
                <a:spcPct val="100000"/>
              </a:lnSpc>
              <a:spcBef>
                <a:spcPts val="0"/>
              </a:spcBef>
              <a:spcAft>
                <a:spcPts val="0"/>
              </a:spcAft>
              <a:buClrTx/>
              <a:buSzTx/>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41</a:t>
            </a:fld>
            <a:endParaRPr lang="en-US"/>
          </a:p>
        </p:txBody>
      </p:sp>
    </p:spTree>
    <p:extLst>
      <p:ext uri="{BB962C8B-B14F-4D97-AF65-F5344CB8AC3E}">
        <p14:creationId xmlns:p14="http://schemas.microsoft.com/office/powerpoint/2010/main" val="3320485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buClrTx/>
              <a:buSzTx/>
              <a:tabLst/>
              <a:defRPr/>
            </a:pPr>
            <a:r>
              <a:rPr lang="en-US" sz="1200" b="1" dirty="0">
                <a:effectLst/>
                <a:latin typeface="+mn-lt"/>
                <a:ea typeface="Georgia" panose="02040502050405020303" pitchFamily="18" charset="0"/>
                <a:cs typeface="Georgia" panose="02040502050405020303" pitchFamily="18" charset="0"/>
              </a:rPr>
              <a:t>Access to high quality education is associated with better health. </a:t>
            </a:r>
            <a:r>
              <a:rPr lang="en-US" sz="1200" dirty="0">
                <a:effectLst/>
                <a:latin typeface="+mn-lt"/>
                <a:ea typeface="Georgia" panose="02040502050405020303" pitchFamily="18" charset="0"/>
                <a:cs typeface="Calibri" panose="020F0502020204030204" pitchFamily="34" charset="0"/>
              </a:rPr>
              <a:t>The </a:t>
            </a:r>
            <a:r>
              <a:rPr lang="en-US" sz="1200" b="1" dirty="0">
                <a:effectLst/>
                <a:latin typeface="+mn-lt"/>
                <a:ea typeface="Georgia" panose="02040502050405020303" pitchFamily="18" charset="0"/>
                <a:cs typeface="Calibri" panose="020F0502020204030204" pitchFamily="34" charset="0"/>
              </a:rPr>
              <a:t>Education Access and Quality </a:t>
            </a:r>
            <a:r>
              <a:rPr lang="en-US" sz="1200" dirty="0">
                <a:effectLst/>
                <a:latin typeface="+mn-lt"/>
                <a:ea typeface="Georgia" panose="02040502050405020303" pitchFamily="18" charset="0"/>
                <a:cs typeface="Calibri" panose="020F0502020204030204" pitchFamily="34" charset="0"/>
              </a:rPr>
              <a:t>domain accounts for the association between having a higher level of education and living a longer, healthier life. Access to high-quality formal education can improve economic stability, enhance the likelihood of engaging in healthy behaviors, and improve a person’s ability to understand and adhere to medical treatment.</a:t>
            </a:r>
          </a:p>
          <a:p>
            <a:pPr marL="182880" marR="0" lvl="0" indent="-182880" algn="l" defTabSz="914400" rtl="0" eaLnBrk="1" fontAlgn="auto" latinLnBrk="0" hangingPunct="1">
              <a:buClrTx/>
              <a:buSzTx/>
              <a:tabLst/>
              <a:defRPr/>
            </a:pPr>
            <a:r>
              <a:rPr lang="en-US" sz="1200" dirty="0">
                <a:latin typeface="+mn-lt"/>
                <a:cs typeface="Times New Roman"/>
              </a:rPr>
              <a:t>Just</a:t>
            </a:r>
            <a:r>
              <a:rPr lang="en-US" sz="1200" spc="-3" dirty="0">
                <a:latin typeface="+mn-lt"/>
                <a:cs typeface="Times New Roman"/>
              </a:rPr>
              <a:t> </a:t>
            </a:r>
            <a:r>
              <a:rPr lang="en-US" sz="1200" dirty="0">
                <a:latin typeface="+mn-lt"/>
                <a:cs typeface="Times New Roman"/>
              </a:rPr>
              <a:t>under</a:t>
            </a:r>
            <a:r>
              <a:rPr lang="en-US" sz="1200" spc="-3" dirty="0">
                <a:latin typeface="+mn-lt"/>
                <a:cs typeface="Times New Roman"/>
              </a:rPr>
              <a:t> </a:t>
            </a:r>
            <a:r>
              <a:rPr lang="en-US" sz="1200" dirty="0">
                <a:latin typeface="+mn-lt"/>
                <a:cs typeface="Times New Roman"/>
              </a:rPr>
              <a:t>half</a:t>
            </a:r>
            <a:r>
              <a:rPr lang="en-US" sz="1200" spc="-3" dirty="0">
                <a:latin typeface="+mn-lt"/>
                <a:cs typeface="Times New Roman"/>
              </a:rPr>
              <a:t> </a:t>
            </a:r>
            <a:r>
              <a:rPr lang="en-US" sz="1200" dirty="0">
                <a:latin typeface="+mn-lt"/>
                <a:cs typeface="Times New Roman"/>
              </a:rPr>
              <a:t>(47.3%)</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3</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4</a:t>
            </a:r>
            <a:r>
              <a:rPr lang="en-US" sz="1200" spc="-3"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old</a:t>
            </a:r>
            <a:r>
              <a:rPr lang="en-US" sz="1200" spc="-3"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enrolled</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school.</a:t>
            </a:r>
            <a:r>
              <a:rPr lang="en-US" sz="1200" spc="-7" dirty="0">
                <a:latin typeface="+mn-lt"/>
                <a:cs typeface="Times New Roman"/>
              </a:rPr>
              <a:t> Nearly </a:t>
            </a:r>
            <a:r>
              <a:rPr lang="en-US" sz="1200" dirty="0">
                <a:latin typeface="+mn-lt"/>
                <a:cs typeface="Times New Roman"/>
              </a:rPr>
              <a:t>all</a:t>
            </a:r>
            <a:r>
              <a:rPr lang="en-US" sz="1200" spc="-7"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(94.6%)</a:t>
            </a:r>
            <a:r>
              <a:rPr lang="en-US" sz="1200" spc="-3"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5</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17</a:t>
            </a:r>
            <a:r>
              <a:rPr lang="en-US" sz="1200" spc="-10"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enrolled</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school.</a:t>
            </a:r>
            <a:r>
              <a:rPr lang="en-US" sz="1200" spc="-3" dirty="0">
                <a:latin typeface="+mn-lt"/>
                <a:cs typeface="Times New Roman"/>
              </a:rPr>
              <a:t> </a:t>
            </a:r>
            <a:r>
              <a:rPr lang="en-US" sz="1200" dirty="0">
                <a:latin typeface="+mn-lt"/>
                <a:cs typeface="Times New Roman"/>
              </a:rPr>
              <a:t>School</a:t>
            </a:r>
            <a:r>
              <a:rPr lang="en-US" sz="1200" spc="-7" dirty="0">
                <a:latin typeface="+mn-lt"/>
                <a:cs typeface="Times New Roman"/>
              </a:rPr>
              <a:t> enrollment </a:t>
            </a:r>
            <a:r>
              <a:rPr lang="en-US" sz="1200" dirty="0">
                <a:latin typeface="+mn-lt"/>
                <a:cs typeface="Times New Roman"/>
              </a:rPr>
              <a:t>declines</a:t>
            </a:r>
            <a:r>
              <a:rPr lang="en-US" sz="1200" spc="-7" dirty="0">
                <a:latin typeface="+mn-lt"/>
                <a:cs typeface="Times New Roman"/>
              </a:rPr>
              <a:t> </a:t>
            </a:r>
            <a:r>
              <a:rPr lang="en-US" sz="1200" dirty="0">
                <a:latin typeface="+mn-lt"/>
                <a:cs typeface="Times New Roman"/>
              </a:rPr>
              <a:t>steadily</a:t>
            </a:r>
            <a:r>
              <a:rPr lang="en-US" sz="1200" spc="-3" dirty="0">
                <a:latin typeface="+mn-lt"/>
                <a:cs typeface="Times New Roman"/>
              </a:rPr>
              <a:t> </a:t>
            </a:r>
            <a:r>
              <a:rPr lang="en-US" sz="1200" dirty="0">
                <a:latin typeface="+mn-lt"/>
                <a:cs typeface="Times New Roman"/>
              </a:rPr>
              <a:t>after</a:t>
            </a:r>
            <a:r>
              <a:rPr lang="en-US" sz="1200" spc="-7" dirty="0">
                <a:latin typeface="+mn-lt"/>
                <a:cs typeface="Times New Roman"/>
              </a:rPr>
              <a:t> </a:t>
            </a:r>
            <a:r>
              <a:rPr lang="en-US" sz="1200" dirty="0">
                <a:latin typeface="+mn-lt"/>
                <a:cs typeface="Times New Roman"/>
              </a:rPr>
              <a:t>age</a:t>
            </a:r>
            <a:r>
              <a:rPr lang="en-US" sz="1200" spc="-3" dirty="0">
                <a:latin typeface="+mn-lt"/>
                <a:cs typeface="Times New Roman"/>
              </a:rPr>
              <a:t> </a:t>
            </a:r>
            <a:r>
              <a:rPr lang="en-US" sz="1200" dirty="0">
                <a:latin typeface="+mn-lt"/>
                <a:cs typeface="Times New Roman"/>
              </a:rPr>
              <a:t>18</a:t>
            </a:r>
            <a:r>
              <a:rPr lang="en-US" sz="1200" spc="-7" dirty="0">
                <a:latin typeface="+mn-lt"/>
                <a:cs typeface="Times New Roman"/>
              </a:rPr>
              <a:t> </a:t>
            </a:r>
            <a:r>
              <a:rPr lang="en-US" sz="1200" dirty="0">
                <a:latin typeface="+mn-lt"/>
                <a:cs typeface="Times New Roman"/>
              </a:rPr>
              <a:t>years</a:t>
            </a:r>
            <a:r>
              <a:rPr lang="en-US" sz="1200" spc="-10"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4" dirty="0">
                <a:latin typeface="+mn-lt"/>
                <a:cs typeface="Times New Roman"/>
              </a:rPr>
              <a:t>14).</a:t>
            </a:r>
          </a:p>
          <a:p>
            <a:pPr marL="182880" marR="0" lvl="0" indent="-182880" algn="l" defTabSz="914400" rtl="0" eaLnBrk="1" fontAlgn="auto" latinLnBrk="0" hangingPunct="1">
              <a:buClrTx/>
              <a:buSzTx/>
              <a:tabLst/>
              <a:defRPr/>
            </a:pPr>
            <a:r>
              <a:rPr lang="en-US" sz="1200" dirty="0">
                <a:latin typeface="+mn-lt"/>
                <a:cs typeface="Times New Roman"/>
              </a:rPr>
              <a:t>Among</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age 3</a:t>
            </a:r>
            <a:r>
              <a:rPr lang="en-US" sz="1200" spc="-3" dirty="0">
                <a:latin typeface="+mn-lt"/>
                <a:cs typeface="Times New Roman"/>
              </a:rPr>
              <a:t> </a:t>
            </a:r>
            <a:r>
              <a:rPr lang="en-US" sz="1200" dirty="0">
                <a:latin typeface="+mn-lt"/>
                <a:cs typeface="Times New Roman"/>
              </a:rPr>
              <a:t>years</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over and</a:t>
            </a:r>
            <a:r>
              <a:rPr lang="en-US" sz="1200" spc="-10" dirty="0">
                <a:latin typeface="+mn-lt"/>
                <a:cs typeface="Times New Roman"/>
              </a:rPr>
              <a:t> </a:t>
            </a:r>
            <a:r>
              <a:rPr lang="en-US" sz="1200" dirty="0">
                <a:latin typeface="+mn-lt"/>
                <a:cs typeface="Times New Roman"/>
              </a:rPr>
              <a:t>enrolled</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kindergarten</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12</a:t>
            </a:r>
            <a:r>
              <a:rPr lang="en-US" sz="1200" baseline="31250" dirty="0">
                <a:latin typeface="+mn-lt"/>
                <a:cs typeface="Times New Roman"/>
              </a:rPr>
              <a:t>th</a:t>
            </a:r>
            <a:r>
              <a:rPr lang="en-US" sz="1200" spc="97" baseline="31250" dirty="0">
                <a:latin typeface="+mn-lt"/>
                <a:cs typeface="Times New Roman"/>
              </a:rPr>
              <a:t> </a:t>
            </a:r>
            <a:r>
              <a:rPr lang="en-US" sz="1200" spc="-7" dirty="0">
                <a:latin typeface="+mn-lt"/>
                <a:cs typeface="Times New Roman"/>
              </a:rPr>
              <a:t>grade:</a:t>
            </a:r>
            <a:endParaRPr lang="en-US" sz="1200" dirty="0">
              <a:latin typeface="+mn-lt"/>
              <a:cs typeface="Times New Roman"/>
            </a:endParaRPr>
          </a:p>
          <a:p>
            <a:pPr marL="405239" lvl="1" indent="-171450">
              <a:buClr>
                <a:srgbClr val="005EB8"/>
              </a:buClr>
              <a:buSzPct val="83333"/>
              <a:tabLst>
                <a:tab pos="389216" algn="l"/>
                <a:tab pos="389649" algn="l"/>
              </a:tabLst>
            </a:pPr>
            <a:r>
              <a:rPr lang="en-US" sz="1200" dirty="0">
                <a:latin typeface="+mn-lt"/>
                <a:cs typeface="Times New Roman"/>
              </a:rPr>
              <a:t>7.5%</a:t>
            </a:r>
            <a:r>
              <a:rPr lang="en-US" sz="1200" spc="-3"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enrolled</a:t>
            </a:r>
            <a:r>
              <a:rPr lang="en-US" sz="1200" spc="-7" dirty="0">
                <a:latin typeface="+mn-lt"/>
                <a:cs typeface="Times New Roman"/>
              </a:rPr>
              <a:t> </a:t>
            </a:r>
            <a:r>
              <a:rPr lang="en-US" sz="1200" dirty="0">
                <a:latin typeface="+mn-lt"/>
                <a:cs typeface="Times New Roman"/>
              </a:rPr>
              <a:t>in </a:t>
            </a:r>
            <a:r>
              <a:rPr lang="en-US" sz="1200" spc="-7" dirty="0">
                <a:latin typeface="+mn-lt"/>
                <a:cs typeface="Times New Roman"/>
              </a:rPr>
              <a:t>kindergarten,</a:t>
            </a:r>
            <a:endParaRPr lang="en-US" sz="1200" dirty="0">
              <a:latin typeface="+mn-lt"/>
              <a:cs typeface="Times New Roman"/>
            </a:endParaRPr>
          </a:p>
          <a:p>
            <a:pPr marL="405239" lvl="1" indent="-171450">
              <a:buClr>
                <a:srgbClr val="005EB8"/>
              </a:buClr>
              <a:buSzPct val="83333"/>
              <a:tabLst>
                <a:tab pos="389216" algn="l"/>
                <a:tab pos="389649" algn="l"/>
              </a:tabLst>
            </a:pPr>
            <a:r>
              <a:rPr lang="en-US" sz="1200" dirty="0">
                <a:latin typeface="+mn-lt"/>
                <a:cs typeface="Times New Roman"/>
              </a:rPr>
              <a:t>29.8%</a:t>
            </a:r>
            <a:r>
              <a:rPr lang="en-US" sz="1200" spc="-3" dirty="0">
                <a:latin typeface="+mn-lt"/>
                <a:cs typeface="Times New Roman"/>
              </a:rPr>
              <a:t> </a:t>
            </a:r>
            <a:r>
              <a:rPr lang="en-US" sz="1200" dirty="0">
                <a:latin typeface="+mn-lt"/>
                <a:cs typeface="Times New Roman"/>
              </a:rPr>
              <a:t>are</a:t>
            </a:r>
            <a:r>
              <a:rPr lang="en-US" sz="1200" spc="-7" dirty="0">
                <a:latin typeface="+mn-lt"/>
                <a:cs typeface="Times New Roman"/>
              </a:rPr>
              <a:t> </a:t>
            </a:r>
            <a:r>
              <a:rPr lang="en-US" sz="1200" dirty="0">
                <a:latin typeface="+mn-lt"/>
                <a:cs typeface="Times New Roman"/>
              </a:rPr>
              <a:t>enrolled in</a:t>
            </a:r>
            <a:r>
              <a:rPr lang="en-US" sz="1200" spc="-3" dirty="0">
                <a:latin typeface="+mn-lt"/>
                <a:cs typeface="Times New Roman"/>
              </a:rPr>
              <a:t> </a:t>
            </a:r>
            <a:r>
              <a:rPr lang="en-US" sz="1200" dirty="0">
                <a:latin typeface="+mn-lt"/>
                <a:cs typeface="Times New Roman"/>
              </a:rPr>
              <a:t>grade</a:t>
            </a:r>
            <a:r>
              <a:rPr lang="en-US" sz="1200" spc="-3" dirty="0">
                <a:latin typeface="+mn-lt"/>
                <a:cs typeface="Times New Roman"/>
              </a:rPr>
              <a:t> </a:t>
            </a:r>
            <a:r>
              <a:rPr lang="en-US" sz="1200" dirty="0">
                <a:latin typeface="+mn-lt"/>
                <a:cs typeface="Times New Roman"/>
              </a:rPr>
              <a:t>1 to</a:t>
            </a:r>
            <a:r>
              <a:rPr lang="en-US" sz="1200" spc="-3" dirty="0">
                <a:latin typeface="+mn-lt"/>
                <a:cs typeface="Times New Roman"/>
              </a:rPr>
              <a:t> </a:t>
            </a:r>
            <a:r>
              <a:rPr lang="en-US" sz="1200" dirty="0">
                <a:latin typeface="+mn-lt"/>
                <a:cs typeface="Times New Roman"/>
              </a:rPr>
              <a:t>grade </a:t>
            </a:r>
            <a:r>
              <a:rPr lang="en-US" sz="1200" spc="-17" dirty="0">
                <a:latin typeface="+mn-lt"/>
                <a:cs typeface="Times New Roman"/>
              </a:rPr>
              <a:t>4,</a:t>
            </a:r>
            <a:endParaRPr lang="en-US" sz="1200" dirty="0">
              <a:latin typeface="+mn-lt"/>
              <a:cs typeface="Times New Roman"/>
            </a:endParaRPr>
          </a:p>
          <a:p>
            <a:pPr marL="405239" lvl="1" indent="-171450">
              <a:buClr>
                <a:srgbClr val="005EB8"/>
              </a:buClr>
              <a:buSzPct val="83333"/>
              <a:tabLst>
                <a:tab pos="389216" algn="l"/>
                <a:tab pos="389649" algn="l"/>
              </a:tabLst>
            </a:pPr>
            <a:r>
              <a:rPr lang="en-US" sz="1200" dirty="0">
                <a:latin typeface="+mn-lt"/>
                <a:cs typeface="Times New Roman"/>
              </a:rPr>
              <a:t>31.1%</a:t>
            </a:r>
            <a:r>
              <a:rPr lang="en-US" sz="1200" spc="-3" dirty="0">
                <a:latin typeface="+mn-lt"/>
                <a:cs typeface="Times New Roman"/>
              </a:rPr>
              <a:t> </a:t>
            </a:r>
            <a:r>
              <a:rPr lang="en-US" sz="1200" dirty="0">
                <a:latin typeface="+mn-lt"/>
                <a:cs typeface="Times New Roman"/>
              </a:rPr>
              <a:t>are</a:t>
            </a:r>
            <a:r>
              <a:rPr lang="en-US" sz="1200" spc="-7" dirty="0">
                <a:latin typeface="+mn-lt"/>
                <a:cs typeface="Times New Roman"/>
              </a:rPr>
              <a:t> </a:t>
            </a:r>
            <a:r>
              <a:rPr lang="en-US" sz="1200" dirty="0">
                <a:latin typeface="+mn-lt"/>
                <a:cs typeface="Times New Roman"/>
              </a:rPr>
              <a:t>enrolled in</a:t>
            </a:r>
            <a:r>
              <a:rPr lang="en-US" sz="1200" spc="-3" dirty="0">
                <a:latin typeface="+mn-lt"/>
                <a:cs typeface="Times New Roman"/>
              </a:rPr>
              <a:t> </a:t>
            </a:r>
            <a:r>
              <a:rPr lang="en-US" sz="1200" dirty="0">
                <a:latin typeface="+mn-lt"/>
                <a:cs typeface="Times New Roman"/>
              </a:rPr>
              <a:t>grade 5</a:t>
            </a:r>
            <a:r>
              <a:rPr lang="en-US" sz="1200" spc="-3" dirty="0">
                <a:latin typeface="+mn-lt"/>
                <a:cs typeface="Times New Roman"/>
              </a:rPr>
              <a:t> </a:t>
            </a:r>
            <a:r>
              <a:rPr lang="en-US" sz="1200" dirty="0">
                <a:latin typeface="+mn-lt"/>
                <a:cs typeface="Times New Roman"/>
              </a:rPr>
              <a:t>to grade</a:t>
            </a:r>
            <a:r>
              <a:rPr lang="en-US" sz="1200" spc="-3" dirty="0">
                <a:latin typeface="+mn-lt"/>
                <a:cs typeface="Times New Roman"/>
              </a:rPr>
              <a:t> </a:t>
            </a:r>
            <a:r>
              <a:rPr lang="en-US" sz="1200" dirty="0">
                <a:latin typeface="+mn-lt"/>
                <a:cs typeface="Times New Roman"/>
              </a:rPr>
              <a:t>8, </a:t>
            </a:r>
            <a:r>
              <a:rPr lang="en-US" sz="1200" spc="-17" dirty="0">
                <a:latin typeface="+mn-lt"/>
                <a:cs typeface="Times New Roman"/>
              </a:rPr>
              <a:t>and</a:t>
            </a:r>
            <a:endParaRPr lang="en-US" sz="1200" dirty="0">
              <a:latin typeface="+mn-lt"/>
              <a:cs typeface="Times New Roman"/>
            </a:endParaRPr>
          </a:p>
          <a:p>
            <a:pPr marL="405239" lvl="1" indent="-171450">
              <a:buClr>
                <a:srgbClr val="005EB8"/>
              </a:buClr>
              <a:buSzPct val="83333"/>
              <a:tabLst>
                <a:tab pos="389216" algn="l"/>
                <a:tab pos="389649" algn="l"/>
              </a:tabLst>
            </a:pPr>
            <a:r>
              <a:rPr lang="en-US" sz="1200" dirty="0">
                <a:latin typeface="+mn-lt"/>
                <a:cs typeface="Times New Roman"/>
              </a:rPr>
              <a:t>31.6%</a:t>
            </a:r>
            <a:r>
              <a:rPr lang="en-US" sz="1200" spc="-10" dirty="0">
                <a:latin typeface="+mn-lt"/>
                <a:cs typeface="Times New Roman"/>
              </a:rPr>
              <a:t> </a:t>
            </a:r>
            <a:r>
              <a:rPr lang="en-US" sz="1200" dirty="0">
                <a:latin typeface="+mn-lt"/>
                <a:cs typeface="Times New Roman"/>
              </a:rPr>
              <a:t>are</a:t>
            </a:r>
            <a:r>
              <a:rPr lang="en-US" sz="1200" spc="-7" dirty="0">
                <a:latin typeface="+mn-lt"/>
                <a:cs typeface="Times New Roman"/>
              </a:rPr>
              <a:t> </a:t>
            </a:r>
            <a:r>
              <a:rPr lang="en-US" sz="1200" dirty="0">
                <a:latin typeface="+mn-lt"/>
                <a:cs typeface="Times New Roman"/>
              </a:rPr>
              <a:t>enrolled in</a:t>
            </a:r>
            <a:r>
              <a:rPr lang="en-US" sz="1200" spc="-3" dirty="0">
                <a:latin typeface="+mn-lt"/>
                <a:cs typeface="Times New Roman"/>
              </a:rPr>
              <a:t> </a:t>
            </a:r>
            <a:r>
              <a:rPr lang="en-US" sz="1200" dirty="0">
                <a:latin typeface="+mn-lt"/>
                <a:cs typeface="Times New Roman"/>
              </a:rPr>
              <a:t>grade 9</a:t>
            </a:r>
            <a:r>
              <a:rPr lang="en-US" sz="1200" spc="-3" dirty="0">
                <a:latin typeface="+mn-lt"/>
                <a:cs typeface="Times New Roman"/>
              </a:rPr>
              <a:t> </a:t>
            </a:r>
            <a:r>
              <a:rPr lang="en-US" sz="1200" dirty="0">
                <a:latin typeface="+mn-lt"/>
                <a:cs typeface="Times New Roman"/>
              </a:rPr>
              <a:t>to grade</a:t>
            </a:r>
            <a:r>
              <a:rPr lang="en-US" sz="1200" spc="-3" dirty="0">
                <a:latin typeface="+mn-lt"/>
                <a:cs typeface="Times New Roman"/>
              </a:rPr>
              <a:t> </a:t>
            </a:r>
            <a:r>
              <a:rPr lang="en-US" sz="1200" dirty="0">
                <a:latin typeface="+mn-lt"/>
                <a:cs typeface="Times New Roman"/>
              </a:rPr>
              <a:t>12 (data</a:t>
            </a:r>
            <a:r>
              <a:rPr lang="en-US" sz="1200" spc="-7" dirty="0">
                <a:latin typeface="+mn-lt"/>
                <a:cs typeface="Times New Roman"/>
              </a:rPr>
              <a:t> </a:t>
            </a:r>
            <a:r>
              <a:rPr lang="en-US" sz="1200" dirty="0">
                <a:latin typeface="+mn-lt"/>
                <a:cs typeface="Times New Roman"/>
              </a:rPr>
              <a:t>not </a:t>
            </a:r>
            <a:r>
              <a:rPr lang="en-US" sz="1200" spc="-7" dirty="0">
                <a:latin typeface="+mn-lt"/>
                <a:cs typeface="Times New Roman"/>
              </a:rPr>
              <a:t>shown).</a:t>
            </a:r>
            <a:endParaRPr lang="en-US" sz="1200" dirty="0">
              <a:latin typeface="+mn-lt"/>
              <a:cs typeface="Times New Roman"/>
            </a:endParaRPr>
          </a:p>
          <a:p>
            <a:pPr marL="249379" marR="55417" indent="-171450">
              <a:buSzPct val="116666"/>
              <a:tabLst>
                <a:tab pos="233356" algn="l"/>
                <a:tab pos="233789" algn="l"/>
              </a:tabLst>
            </a:pPr>
            <a:r>
              <a:rPr lang="en-US" sz="1200" dirty="0">
                <a:latin typeface="+mn-lt"/>
                <a:cs typeface="Times New Roman"/>
              </a:rPr>
              <a:t>Most</a:t>
            </a:r>
            <a:r>
              <a:rPr lang="en-US" sz="1200" spc="-3" dirty="0">
                <a:latin typeface="+mn-lt"/>
                <a:cs typeface="Times New Roman"/>
              </a:rPr>
              <a:t> </a:t>
            </a:r>
            <a:r>
              <a:rPr lang="en-US" sz="1200" dirty="0">
                <a:latin typeface="+mn-lt"/>
                <a:cs typeface="Times New Roman"/>
              </a:rPr>
              <a:t>adults</a:t>
            </a:r>
            <a:r>
              <a:rPr lang="en-US" sz="1200" spc="-10" dirty="0">
                <a:latin typeface="+mn-lt"/>
                <a:cs typeface="Times New Roman"/>
              </a:rPr>
              <a:t> </a:t>
            </a:r>
            <a:r>
              <a:rPr lang="en-US" sz="1200" dirty="0">
                <a:latin typeface="+mn-lt"/>
                <a:cs typeface="Times New Roman"/>
              </a:rPr>
              <a:t>age</a:t>
            </a:r>
            <a:r>
              <a:rPr lang="en-US" sz="1200" spc="-3" dirty="0">
                <a:latin typeface="+mn-lt"/>
                <a:cs typeface="Times New Roman"/>
              </a:rPr>
              <a:t> </a:t>
            </a:r>
            <a:r>
              <a:rPr lang="en-US" sz="1200" dirty="0">
                <a:latin typeface="+mn-lt"/>
                <a:cs typeface="Times New Roman"/>
              </a:rPr>
              <a:t>25</a:t>
            </a:r>
            <a:r>
              <a:rPr lang="en-US" sz="1200" spc="-3" dirty="0">
                <a:latin typeface="+mn-lt"/>
                <a:cs typeface="Times New Roman"/>
              </a:rPr>
              <a:t> </a:t>
            </a:r>
            <a:r>
              <a:rPr lang="en-US" sz="1200" dirty="0">
                <a:latin typeface="+mn-lt"/>
                <a:cs typeface="Times New Roman"/>
              </a:rPr>
              <a:t>years</a:t>
            </a:r>
            <a:r>
              <a:rPr lang="en-US" sz="1200" spc="-7" dirty="0">
                <a:latin typeface="+mn-lt"/>
                <a:cs typeface="Times New Roman"/>
              </a:rPr>
              <a:t> </a:t>
            </a:r>
            <a:r>
              <a:rPr lang="en-US" sz="1200" dirty="0">
                <a:latin typeface="+mn-lt"/>
                <a:cs typeface="Times New Roman"/>
              </a:rPr>
              <a:t>and over</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United</a:t>
            </a:r>
            <a:r>
              <a:rPr lang="en-US" sz="1200" spc="-3" dirty="0">
                <a:latin typeface="+mn-lt"/>
                <a:cs typeface="Times New Roman"/>
              </a:rPr>
              <a:t> </a:t>
            </a:r>
            <a:r>
              <a:rPr lang="en-US" sz="1200" dirty="0">
                <a:latin typeface="+mn-lt"/>
                <a:cs typeface="Times New Roman"/>
              </a:rPr>
              <a:t>States (88.5%)</a:t>
            </a:r>
            <a:r>
              <a:rPr lang="en-US" sz="1200" spc="-3" dirty="0">
                <a:latin typeface="+mn-lt"/>
                <a:cs typeface="Times New Roman"/>
              </a:rPr>
              <a:t> </a:t>
            </a:r>
            <a:r>
              <a:rPr lang="en-US" sz="1200" dirty="0">
                <a:latin typeface="+mn-lt"/>
                <a:cs typeface="Times New Roman"/>
              </a:rPr>
              <a:t>have</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high</a:t>
            </a:r>
            <a:r>
              <a:rPr lang="en-US" sz="1200" spc="-3" dirty="0">
                <a:latin typeface="+mn-lt"/>
                <a:cs typeface="Times New Roman"/>
              </a:rPr>
              <a:t> </a:t>
            </a:r>
            <a:r>
              <a:rPr lang="en-US" sz="1200" dirty="0">
                <a:latin typeface="+mn-lt"/>
                <a:cs typeface="Times New Roman"/>
              </a:rPr>
              <a:t>school </a:t>
            </a:r>
            <a:r>
              <a:rPr lang="en-US" sz="1200" spc="-7" dirty="0">
                <a:latin typeface="+mn-lt"/>
                <a:cs typeface="Times New Roman"/>
              </a:rPr>
              <a:t>diploma. </a:t>
            </a:r>
            <a:r>
              <a:rPr lang="en-US" sz="1200" dirty="0">
                <a:latin typeface="+mn-lt"/>
                <a:cs typeface="Times New Roman"/>
              </a:rPr>
              <a:t>Approximately</a:t>
            </a:r>
            <a:r>
              <a:rPr lang="en-US" sz="1200" spc="-10" dirty="0">
                <a:latin typeface="+mn-lt"/>
                <a:cs typeface="Times New Roman"/>
              </a:rPr>
              <a:t> </a:t>
            </a:r>
            <a:r>
              <a:rPr lang="en-US" sz="1200" spc="-7" dirty="0">
                <a:latin typeface="+mn-lt"/>
                <a:cs typeface="Times New Roman"/>
              </a:rPr>
              <a:t>one-</a:t>
            </a:r>
            <a:r>
              <a:rPr lang="en-US" sz="1200" dirty="0">
                <a:latin typeface="+mn-lt"/>
                <a:cs typeface="Times New Roman"/>
              </a:rPr>
              <a:t>third have a</a:t>
            </a:r>
            <a:r>
              <a:rPr lang="en-US" sz="1200" spc="-3" dirty="0">
                <a:latin typeface="+mn-lt"/>
                <a:cs typeface="Times New Roman"/>
              </a:rPr>
              <a:t> </a:t>
            </a:r>
            <a:r>
              <a:rPr lang="en-US" sz="1200" dirty="0">
                <a:latin typeface="+mn-lt"/>
                <a:cs typeface="Times New Roman"/>
              </a:rPr>
              <a:t>bachelor’s degree, and</a:t>
            </a:r>
            <a:r>
              <a:rPr lang="en-US" sz="1200" spc="-3" dirty="0">
                <a:latin typeface="+mn-lt"/>
                <a:cs typeface="Times New Roman"/>
              </a:rPr>
              <a:t> </a:t>
            </a:r>
            <a:r>
              <a:rPr lang="en-US" sz="1200" dirty="0">
                <a:latin typeface="+mn-lt"/>
                <a:cs typeface="Times New Roman"/>
              </a:rPr>
              <a:t>about 13% have</a:t>
            </a:r>
            <a:r>
              <a:rPr lang="en-US" sz="1200" spc="-7" dirty="0">
                <a:latin typeface="+mn-lt"/>
                <a:cs typeface="Times New Roman"/>
              </a:rPr>
              <a:t> </a:t>
            </a:r>
            <a:r>
              <a:rPr lang="en-US" sz="1200" dirty="0">
                <a:latin typeface="+mn-lt"/>
                <a:cs typeface="Times New Roman"/>
              </a:rPr>
              <a:t>a graduate </a:t>
            </a:r>
            <a:r>
              <a:rPr lang="en-US" sz="1200" spc="-17" dirty="0">
                <a:latin typeface="+mn-lt"/>
                <a:cs typeface="Times New Roman"/>
              </a:rPr>
              <a:t>or </a:t>
            </a:r>
            <a:r>
              <a:rPr lang="en-US" sz="1200" dirty="0">
                <a:latin typeface="+mn-lt"/>
                <a:cs typeface="Times New Roman"/>
              </a:rPr>
              <a:t>professional</a:t>
            </a:r>
            <a:r>
              <a:rPr lang="en-US" sz="1200" spc="-14" dirty="0">
                <a:latin typeface="+mn-lt"/>
                <a:cs typeface="Times New Roman"/>
              </a:rPr>
              <a:t> </a:t>
            </a:r>
            <a:r>
              <a:rPr lang="en-US" sz="1200" dirty="0">
                <a:latin typeface="+mn-lt"/>
                <a:cs typeface="Times New Roman"/>
              </a:rPr>
              <a:t>degree.</a:t>
            </a:r>
            <a:r>
              <a:rPr lang="en-US" sz="1200" spc="-3" dirty="0">
                <a:latin typeface="+mn-lt"/>
                <a:cs typeface="Times New Roman"/>
              </a:rPr>
              <a:t> </a:t>
            </a:r>
            <a:r>
              <a:rPr lang="en-US" sz="1200" dirty="0">
                <a:latin typeface="+mn-lt"/>
                <a:cs typeface="Times New Roman"/>
              </a:rPr>
              <a:t>About</a:t>
            </a:r>
            <a:r>
              <a:rPr lang="en-US" sz="1200" spc="-3" dirty="0">
                <a:latin typeface="+mn-lt"/>
                <a:cs typeface="Times New Roman"/>
              </a:rPr>
              <a:t> </a:t>
            </a:r>
            <a:r>
              <a:rPr lang="en-US" sz="1200" dirty="0">
                <a:latin typeface="+mn-lt"/>
                <a:cs typeface="Times New Roman"/>
              </a:rPr>
              <a:t>20%</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adults</a:t>
            </a:r>
            <a:r>
              <a:rPr lang="en-US" sz="1200" spc="-7" dirty="0">
                <a:latin typeface="+mn-lt"/>
                <a:cs typeface="Times New Roman"/>
              </a:rPr>
              <a:t> </a:t>
            </a:r>
            <a:r>
              <a:rPr lang="en-US" sz="1200" dirty="0">
                <a:latin typeface="+mn-lt"/>
                <a:cs typeface="Times New Roman"/>
              </a:rPr>
              <a:t>attended</a:t>
            </a:r>
            <a:r>
              <a:rPr lang="en-US" sz="1200" spc="-3" dirty="0">
                <a:latin typeface="+mn-lt"/>
                <a:cs typeface="Times New Roman"/>
              </a:rPr>
              <a:t> </a:t>
            </a:r>
            <a:r>
              <a:rPr lang="en-US" sz="1200" dirty="0">
                <a:latin typeface="+mn-lt"/>
                <a:cs typeface="Times New Roman"/>
              </a:rPr>
              <a:t>college</a:t>
            </a:r>
            <a:r>
              <a:rPr lang="en-US" sz="1200" spc="-3" dirty="0">
                <a:latin typeface="+mn-lt"/>
                <a:cs typeface="Times New Roman"/>
              </a:rPr>
              <a:t> </a:t>
            </a:r>
            <a:r>
              <a:rPr lang="en-US" sz="1200" dirty="0">
                <a:latin typeface="+mn-lt"/>
                <a:cs typeface="Times New Roman"/>
              </a:rPr>
              <a:t>but</a:t>
            </a:r>
            <a:r>
              <a:rPr lang="en-US" sz="1200" spc="-3" dirty="0">
                <a:latin typeface="+mn-lt"/>
                <a:cs typeface="Times New Roman"/>
              </a:rPr>
              <a:t> </a:t>
            </a:r>
            <a:r>
              <a:rPr lang="en-US" sz="1200" dirty="0">
                <a:latin typeface="+mn-lt"/>
                <a:cs typeface="Times New Roman"/>
              </a:rPr>
              <a:t>did</a:t>
            </a:r>
            <a:r>
              <a:rPr lang="en-US" sz="1200" spc="-3" dirty="0">
                <a:latin typeface="+mn-lt"/>
                <a:cs typeface="Times New Roman"/>
              </a:rPr>
              <a:t> </a:t>
            </a:r>
            <a:r>
              <a:rPr lang="en-US" sz="1200" dirty="0">
                <a:latin typeface="+mn-lt"/>
                <a:cs typeface="Times New Roman"/>
              </a:rPr>
              <a:t>not</a:t>
            </a:r>
            <a:r>
              <a:rPr lang="en-US" sz="1200" spc="-3" dirty="0">
                <a:latin typeface="+mn-lt"/>
                <a:cs typeface="Times New Roman"/>
              </a:rPr>
              <a:t> </a:t>
            </a:r>
            <a:r>
              <a:rPr lang="en-US" sz="1200" dirty="0">
                <a:latin typeface="+mn-lt"/>
                <a:cs typeface="Times New Roman"/>
              </a:rPr>
              <a:t>get</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degree,</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about </a:t>
            </a:r>
            <a:r>
              <a:rPr lang="en-US" sz="1200" dirty="0">
                <a:latin typeface="+mn-lt"/>
                <a:cs typeface="Times New Roman"/>
              </a:rPr>
              <a:t>9%</a:t>
            </a:r>
            <a:r>
              <a:rPr lang="en-US" sz="1200" spc="-3" dirty="0">
                <a:latin typeface="+mn-lt"/>
                <a:cs typeface="Times New Roman"/>
              </a:rPr>
              <a:t> </a:t>
            </a:r>
            <a:r>
              <a:rPr lang="en-US" sz="1200" dirty="0">
                <a:latin typeface="+mn-lt"/>
                <a:cs typeface="Times New Roman"/>
              </a:rPr>
              <a:t>have</a:t>
            </a:r>
            <a:r>
              <a:rPr lang="en-US" sz="1200" spc="-3" dirty="0">
                <a:latin typeface="+mn-lt"/>
                <a:cs typeface="Times New Roman"/>
              </a:rPr>
              <a:t> </a:t>
            </a:r>
            <a:r>
              <a:rPr lang="en-US" sz="1200" dirty="0">
                <a:latin typeface="+mn-lt"/>
                <a:cs typeface="Times New Roman"/>
              </a:rPr>
              <a:t>an</a:t>
            </a:r>
            <a:r>
              <a:rPr lang="en-US" sz="1200" spc="-10" dirty="0">
                <a:latin typeface="+mn-lt"/>
                <a:cs typeface="Times New Roman"/>
              </a:rPr>
              <a:t> </a:t>
            </a:r>
            <a:r>
              <a:rPr lang="en-US" sz="1200" dirty="0">
                <a:latin typeface="+mn-lt"/>
                <a:cs typeface="Times New Roman"/>
              </a:rPr>
              <a:t>associate’s</a:t>
            </a:r>
            <a:r>
              <a:rPr lang="en-US" sz="1200" spc="-3" dirty="0">
                <a:latin typeface="+mn-lt"/>
                <a:cs typeface="Times New Roman"/>
              </a:rPr>
              <a:t> </a:t>
            </a:r>
            <a:r>
              <a:rPr lang="en-US" sz="1200" dirty="0">
                <a:latin typeface="+mn-lt"/>
                <a:cs typeface="Times New Roman"/>
              </a:rPr>
              <a:t>degree.</a:t>
            </a:r>
            <a:r>
              <a:rPr lang="en-US" sz="1200" spc="-3" dirty="0">
                <a:latin typeface="+mn-lt"/>
                <a:cs typeface="Times New Roman"/>
              </a:rPr>
              <a:t> </a:t>
            </a:r>
            <a:r>
              <a:rPr lang="en-US" sz="1200" dirty="0">
                <a:latin typeface="+mn-lt"/>
                <a:cs typeface="Times New Roman"/>
              </a:rPr>
              <a:t>About</a:t>
            </a:r>
            <a:r>
              <a:rPr lang="en-US" sz="1200" spc="-3" dirty="0">
                <a:latin typeface="+mn-lt"/>
                <a:cs typeface="Times New Roman"/>
              </a:rPr>
              <a:t> </a:t>
            </a:r>
            <a:r>
              <a:rPr lang="en-US" sz="1200" dirty="0">
                <a:latin typeface="+mn-lt"/>
                <a:cs typeface="Times New Roman"/>
              </a:rPr>
              <a:t>5% of</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adult</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did</a:t>
            </a:r>
            <a:r>
              <a:rPr lang="en-US" sz="1200" spc="-3" dirty="0">
                <a:latin typeface="+mn-lt"/>
                <a:cs typeface="Times New Roman"/>
              </a:rPr>
              <a:t> </a:t>
            </a:r>
            <a:r>
              <a:rPr lang="en-US" sz="1200" dirty="0">
                <a:latin typeface="+mn-lt"/>
                <a:cs typeface="Times New Roman"/>
              </a:rPr>
              <a:t>not</a:t>
            </a:r>
            <a:r>
              <a:rPr lang="en-US" sz="1200" spc="-3" dirty="0">
                <a:latin typeface="+mn-lt"/>
                <a:cs typeface="Times New Roman"/>
              </a:rPr>
              <a:t> </a:t>
            </a:r>
            <a:r>
              <a:rPr lang="en-US" sz="1200" dirty="0">
                <a:latin typeface="+mn-lt"/>
                <a:cs typeface="Times New Roman"/>
              </a:rPr>
              <a:t>attend </a:t>
            </a:r>
            <a:r>
              <a:rPr lang="en-US" sz="1200" spc="-7" dirty="0">
                <a:latin typeface="+mn-lt"/>
                <a:cs typeface="Times New Roman"/>
              </a:rPr>
              <a:t>school </a:t>
            </a:r>
            <a:r>
              <a:rPr lang="en-US" sz="1200" dirty="0">
                <a:latin typeface="+mn-lt"/>
                <a:cs typeface="Times New Roman"/>
              </a:rPr>
              <a:t>beyond</a:t>
            </a:r>
            <a:r>
              <a:rPr lang="en-US" sz="1200" spc="-10" dirty="0">
                <a:latin typeface="+mn-lt"/>
                <a:cs typeface="Times New Roman"/>
              </a:rPr>
              <a:t> </a:t>
            </a:r>
            <a:r>
              <a:rPr lang="en-US" sz="1200" dirty="0">
                <a:latin typeface="+mn-lt"/>
                <a:cs typeface="Times New Roman"/>
              </a:rPr>
              <a:t>eighth</a:t>
            </a:r>
            <a:r>
              <a:rPr lang="en-US" sz="1200" spc="-3" dirty="0">
                <a:latin typeface="+mn-lt"/>
                <a:cs typeface="Times New Roman"/>
              </a:rPr>
              <a:t> </a:t>
            </a:r>
            <a:r>
              <a:rPr lang="en-US" sz="1200" dirty="0">
                <a:latin typeface="+mn-lt"/>
                <a:cs typeface="Times New Roman"/>
              </a:rPr>
              <a:t>grade</a:t>
            </a:r>
            <a:r>
              <a:rPr lang="en-US" sz="1200" spc="-3"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not </a:t>
            </a:r>
            <a:r>
              <a:rPr lang="en-US" sz="1200" spc="-7" dirty="0">
                <a:latin typeface="+mn-lt"/>
                <a:cs typeface="Times New Roman"/>
              </a:rPr>
              <a:t>shown).</a:t>
            </a:r>
            <a:r>
              <a:rPr lang="en-US" sz="1200" spc="-10" baseline="31250" dirty="0">
                <a:latin typeface="+mn-lt"/>
                <a:cs typeface="Times New Roman"/>
              </a:rPr>
              <a:t>22</a:t>
            </a:r>
            <a:endParaRPr lang="en-US" sz="1200" baseline="3125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42</a:t>
            </a:fld>
            <a:endParaRPr lang="en-US"/>
          </a:p>
        </p:txBody>
      </p:sp>
    </p:spTree>
    <p:extLst>
      <p:ext uri="{BB962C8B-B14F-4D97-AF65-F5344CB8AC3E}">
        <p14:creationId xmlns:p14="http://schemas.microsoft.com/office/powerpoint/2010/main" val="399113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dirty="0"/>
              <a:t>Health quality is influenced by community characteristics. </a:t>
            </a:r>
          </a:p>
          <a:p>
            <a:pPr marL="182880" marR="0" lvl="0" indent="-182880" algn="l" defTabSz="914400" rtl="0" eaLnBrk="1" fontAlgn="auto" latinLnBrk="0" hangingPunct="1">
              <a:lnSpc>
                <a:spcPct val="100000"/>
              </a:lnSpc>
              <a:spcBef>
                <a:spcPts val="0"/>
              </a:spcBef>
              <a:spcAft>
                <a:spcPts val="0"/>
              </a:spcAft>
              <a:buClrTx/>
              <a:buSzTx/>
              <a:tabLst/>
              <a:defRPr/>
            </a:pPr>
            <a:r>
              <a:rPr lang="en-US" dirty="0"/>
              <a:t>Examples of physical infrastructure include access to transportation, access to healthy food options, spaces for engaging in physical activity, and access to high-speed internet.</a:t>
            </a:r>
          </a:p>
          <a:p>
            <a:pPr marL="182880" marR="0" lvl="0" indent="-182880" algn="l" defTabSz="914400" rtl="0" eaLnBrk="1" fontAlgn="auto" latinLnBrk="0" hangingPunct="1">
              <a:lnSpc>
                <a:spcPct val="100000"/>
              </a:lnSpc>
              <a:spcBef>
                <a:spcPts val="0"/>
              </a:spcBef>
              <a:spcAft>
                <a:spcPts val="0"/>
              </a:spcAft>
              <a:buClrTx/>
              <a:buSzTx/>
              <a:tabLst/>
              <a:defRPr/>
            </a:pPr>
            <a:r>
              <a:rPr lang="en-US" dirty="0"/>
              <a:t>Examples of the environment include air quality and water quality.</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43</a:t>
            </a:fld>
            <a:endParaRPr lang="en-US"/>
          </a:p>
        </p:txBody>
      </p:sp>
    </p:spTree>
    <p:extLst>
      <p:ext uri="{BB962C8B-B14F-4D97-AF65-F5344CB8AC3E}">
        <p14:creationId xmlns:p14="http://schemas.microsoft.com/office/powerpoint/2010/main" val="4007934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44</a:t>
            </a:fld>
            <a:endParaRPr lang="en-US"/>
          </a:p>
        </p:txBody>
      </p:sp>
    </p:spTree>
    <p:extLst>
      <p:ext uri="{BB962C8B-B14F-4D97-AF65-F5344CB8AC3E}">
        <p14:creationId xmlns:p14="http://schemas.microsoft.com/office/powerpoint/2010/main" val="8299842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dirty="0"/>
              <a:t>Data from the Bureau of Labor Statistics (BLS) offer support for these concerns but also highlight important nuances.</a:t>
            </a:r>
          </a:p>
          <a:p>
            <a:r>
              <a:rPr lang="en-US" dirty="0"/>
              <a:t>The BLS classifies healthcare delivery “establishments” into major types of settings: ambulatory healthcare, hospitals, and nursing and residential care facilities. Its Standard Occupational Classifications lists more than 60 different healthcare occupations that provide direct care services in those settings. Other, non-direct-care occupations, such as office managers, security personnel, and catering, also work in healthcare settings.</a:t>
            </a:r>
          </a:p>
          <a:p>
            <a:r>
              <a:rPr lang="en-US" dirty="0"/>
              <a:t>This section uses data from the BLS Current Employment Survey and BLS Current Population Survey to describe overall workforce trends and trends for several types of healthcare occupations: physicians, registered nurses, advanced practice registered nurses (APRNs), and three sets of other groups of healthcare occupations, classified by level of education needed to enter their profession.</a:t>
            </a:r>
            <a:r>
              <a:rPr lang="en-US" baseline="30000" dirty="0"/>
              <a:t>24</a:t>
            </a:r>
            <a:r>
              <a:rPr lang="en-US" sz="800" spc="-7" dirty="0">
                <a:latin typeface="Times New Roman"/>
                <a:cs typeface="Times New Roman"/>
              </a:rPr>
              <a:t>.</a:t>
            </a:r>
            <a:r>
              <a:rPr lang="en-US" sz="1200" dirty="0">
                <a:latin typeface="+mn-lt"/>
                <a:cs typeface="Times New Roman"/>
              </a:rPr>
              <a:t>Our</a:t>
            </a:r>
            <a:r>
              <a:rPr lang="en-US" sz="1200" spc="-17" dirty="0">
                <a:latin typeface="+mn-lt"/>
                <a:cs typeface="Times New Roman"/>
              </a:rPr>
              <a:t> </a:t>
            </a:r>
            <a:r>
              <a:rPr lang="en-US" sz="1200" dirty="0">
                <a:latin typeface="+mn-lt"/>
                <a:cs typeface="Times New Roman"/>
              </a:rPr>
              <a:t>analysis</a:t>
            </a:r>
            <a:r>
              <a:rPr lang="en-US" sz="1200" spc="-17" dirty="0">
                <a:latin typeface="+mn-lt"/>
                <a:cs typeface="Times New Roman"/>
              </a:rPr>
              <a:t> </a:t>
            </a:r>
            <a:r>
              <a:rPr lang="en-US" sz="1200" dirty="0">
                <a:latin typeface="+mn-lt"/>
                <a:cs typeface="Times New Roman"/>
              </a:rPr>
              <a:t>grouped</a:t>
            </a:r>
            <a:r>
              <a:rPr lang="en-US" sz="1200" spc="-17" dirty="0">
                <a:latin typeface="+mn-lt"/>
                <a:cs typeface="Times New Roman"/>
              </a:rPr>
              <a:t> </a:t>
            </a:r>
            <a:r>
              <a:rPr lang="en-US" sz="1200" dirty="0">
                <a:latin typeface="+mn-lt"/>
                <a:cs typeface="Times New Roman"/>
              </a:rPr>
              <a:t>healthcare</a:t>
            </a:r>
            <a:r>
              <a:rPr lang="en-US" sz="1200" spc="-17" dirty="0">
                <a:latin typeface="+mn-lt"/>
                <a:cs typeface="Times New Roman"/>
              </a:rPr>
              <a:t> </a:t>
            </a:r>
            <a:r>
              <a:rPr lang="en-US" sz="1200" dirty="0">
                <a:latin typeface="+mn-lt"/>
                <a:cs typeface="Times New Roman"/>
              </a:rPr>
              <a:t>occupations</a:t>
            </a:r>
            <a:r>
              <a:rPr lang="en-US" sz="1200" spc="-14" dirty="0">
                <a:latin typeface="+mn-lt"/>
                <a:cs typeface="Times New Roman"/>
              </a:rPr>
              <a:t> </a:t>
            </a:r>
            <a:r>
              <a:rPr lang="en-US" sz="1200" dirty="0">
                <a:latin typeface="+mn-lt"/>
                <a:cs typeface="Times New Roman"/>
              </a:rPr>
              <a:t>into</a:t>
            </a:r>
            <a:r>
              <a:rPr lang="en-US" sz="1200" spc="-17" dirty="0">
                <a:latin typeface="+mn-lt"/>
                <a:cs typeface="Times New Roman"/>
              </a:rPr>
              <a:t> </a:t>
            </a:r>
            <a:r>
              <a:rPr lang="en-US" sz="1200" dirty="0">
                <a:latin typeface="+mn-lt"/>
                <a:cs typeface="Times New Roman"/>
              </a:rPr>
              <a:t>three</a:t>
            </a:r>
            <a:r>
              <a:rPr lang="en-US" sz="1200" spc="-17" dirty="0">
                <a:latin typeface="+mn-lt"/>
                <a:cs typeface="Times New Roman"/>
              </a:rPr>
              <a:t> </a:t>
            </a:r>
            <a:r>
              <a:rPr lang="en-US" sz="1200" dirty="0">
                <a:latin typeface="+mn-lt"/>
                <a:cs typeface="Times New Roman"/>
              </a:rPr>
              <a:t>categories</a:t>
            </a:r>
            <a:r>
              <a:rPr lang="en-US" sz="1200" spc="-14" dirty="0">
                <a:latin typeface="+mn-lt"/>
                <a:cs typeface="Times New Roman"/>
              </a:rPr>
              <a:t> </a:t>
            </a:r>
            <a:r>
              <a:rPr lang="en-US" sz="1200" dirty="0">
                <a:latin typeface="+mn-lt"/>
                <a:cs typeface="Times New Roman"/>
              </a:rPr>
              <a:t>according</a:t>
            </a:r>
            <a:r>
              <a:rPr lang="en-US" sz="1200" spc="-17"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level</a:t>
            </a:r>
            <a:r>
              <a:rPr lang="en-US" sz="1200" spc="-20" dirty="0">
                <a:latin typeface="+mn-lt"/>
                <a:cs typeface="Times New Roman"/>
              </a:rPr>
              <a:t> </a:t>
            </a:r>
            <a:r>
              <a:rPr lang="en-US" sz="1200" dirty="0">
                <a:latin typeface="+mn-lt"/>
                <a:cs typeface="Times New Roman"/>
              </a:rPr>
              <a:t>of</a:t>
            </a:r>
            <a:r>
              <a:rPr lang="en-US" sz="1200" spc="-17" dirty="0">
                <a:latin typeface="+mn-lt"/>
                <a:cs typeface="Times New Roman"/>
              </a:rPr>
              <a:t> </a:t>
            </a:r>
            <a:r>
              <a:rPr lang="en-US" sz="1200" dirty="0">
                <a:latin typeface="+mn-lt"/>
                <a:cs typeface="Times New Roman"/>
              </a:rPr>
              <a:t>education</a:t>
            </a:r>
            <a:r>
              <a:rPr lang="en-US" sz="1200" spc="-10" dirty="0">
                <a:latin typeface="+mn-lt"/>
                <a:cs typeface="Times New Roman"/>
              </a:rPr>
              <a:t> </a:t>
            </a:r>
            <a:r>
              <a:rPr lang="en-US" sz="1200" spc="-7" dirty="0">
                <a:latin typeface="+mn-lt"/>
                <a:cs typeface="Times New Roman"/>
              </a:rPr>
              <a:t>typically </a:t>
            </a:r>
            <a:r>
              <a:rPr lang="en-US" sz="1200" dirty="0">
                <a:latin typeface="+mn-lt"/>
                <a:cs typeface="Times New Roman"/>
              </a:rPr>
              <a:t>required</a:t>
            </a:r>
            <a:r>
              <a:rPr lang="en-US" sz="1200" spc="-17" dirty="0">
                <a:latin typeface="+mn-lt"/>
                <a:cs typeface="Times New Roman"/>
              </a:rPr>
              <a:t> </a:t>
            </a:r>
            <a:r>
              <a:rPr lang="en-US" sz="1200" dirty="0">
                <a:latin typeface="+mn-lt"/>
                <a:cs typeface="Times New Roman"/>
              </a:rPr>
              <a:t>to</a:t>
            </a:r>
            <a:r>
              <a:rPr lang="en-US" sz="1200" spc="-17" dirty="0">
                <a:latin typeface="+mn-lt"/>
                <a:cs typeface="Times New Roman"/>
              </a:rPr>
              <a:t> </a:t>
            </a:r>
            <a:r>
              <a:rPr lang="en-US" sz="1200" dirty="0">
                <a:latin typeface="+mn-lt"/>
                <a:cs typeface="Times New Roman"/>
              </a:rPr>
              <a:t>enter</a:t>
            </a:r>
            <a:r>
              <a:rPr lang="en-US" sz="1200" spc="-14" dirty="0">
                <a:latin typeface="+mn-lt"/>
                <a:cs typeface="Times New Roman"/>
              </a:rPr>
              <a:t> </a:t>
            </a:r>
            <a:r>
              <a:rPr lang="en-US" sz="1200" dirty="0">
                <a:latin typeface="+mn-lt"/>
                <a:cs typeface="Times New Roman"/>
              </a:rPr>
              <a:t>a</a:t>
            </a:r>
            <a:r>
              <a:rPr lang="en-US" sz="1200" spc="-14" dirty="0">
                <a:latin typeface="+mn-lt"/>
                <a:cs typeface="Times New Roman"/>
              </a:rPr>
              <a:t> </a:t>
            </a:r>
            <a:r>
              <a:rPr lang="en-US" sz="1200" dirty="0">
                <a:latin typeface="+mn-lt"/>
                <a:cs typeface="Times New Roman"/>
              </a:rPr>
              <a:t>profession.</a:t>
            </a:r>
            <a:r>
              <a:rPr lang="en-US" sz="1200" spc="-17" dirty="0">
                <a:latin typeface="+mn-lt"/>
                <a:cs typeface="Times New Roman"/>
              </a:rPr>
              <a:t> </a:t>
            </a:r>
            <a:r>
              <a:rPr lang="en-US" sz="1200" dirty="0">
                <a:latin typeface="+mn-lt"/>
                <a:cs typeface="Times New Roman"/>
              </a:rPr>
              <a:t>Examples</a:t>
            </a:r>
            <a:r>
              <a:rPr lang="en-US" sz="1200" spc="-17" dirty="0">
                <a:latin typeface="+mn-lt"/>
                <a:cs typeface="Times New Roman"/>
              </a:rPr>
              <a:t> </a:t>
            </a:r>
            <a:r>
              <a:rPr lang="en-US" sz="1200" dirty="0">
                <a:latin typeface="+mn-lt"/>
                <a:cs typeface="Times New Roman"/>
              </a:rPr>
              <a:t>of</a:t>
            </a:r>
            <a:r>
              <a:rPr lang="en-US" sz="1200" spc="-17" dirty="0">
                <a:latin typeface="+mn-lt"/>
                <a:cs typeface="Times New Roman"/>
              </a:rPr>
              <a:t> </a:t>
            </a:r>
            <a:r>
              <a:rPr lang="en-US" sz="1200" dirty="0">
                <a:latin typeface="+mn-lt"/>
                <a:cs typeface="Times New Roman"/>
              </a:rPr>
              <a:t>occupations</a:t>
            </a:r>
            <a:r>
              <a:rPr lang="en-US" sz="1200" spc="-14" dirty="0">
                <a:latin typeface="+mn-lt"/>
                <a:cs typeface="Times New Roman"/>
              </a:rPr>
              <a:t> </a:t>
            </a:r>
            <a:r>
              <a:rPr lang="en-US" sz="1200" dirty="0">
                <a:latin typeface="+mn-lt"/>
                <a:cs typeface="Times New Roman"/>
              </a:rPr>
              <a:t>requiring</a:t>
            </a:r>
            <a:r>
              <a:rPr lang="en-US" sz="1200" spc="-10" dirty="0">
                <a:latin typeface="+mn-lt"/>
                <a:cs typeface="Times New Roman"/>
              </a:rPr>
              <a:t> </a:t>
            </a:r>
            <a:r>
              <a:rPr lang="en-US" sz="1200" dirty="0">
                <a:latin typeface="+mn-lt"/>
                <a:cs typeface="Times New Roman"/>
              </a:rPr>
              <a:t>an</a:t>
            </a:r>
            <a:r>
              <a:rPr lang="en-US" sz="1200" spc="-10" dirty="0">
                <a:latin typeface="+mn-lt"/>
                <a:cs typeface="Times New Roman"/>
              </a:rPr>
              <a:t> </a:t>
            </a:r>
            <a:r>
              <a:rPr lang="en-US" sz="1200" dirty="0">
                <a:latin typeface="+mn-lt"/>
                <a:cs typeface="Times New Roman"/>
              </a:rPr>
              <a:t>associate’s</a:t>
            </a:r>
            <a:r>
              <a:rPr lang="en-US" sz="1200" spc="-14" dirty="0">
                <a:latin typeface="+mn-lt"/>
                <a:cs typeface="Times New Roman"/>
              </a:rPr>
              <a:t> </a:t>
            </a:r>
            <a:r>
              <a:rPr lang="en-US" sz="1200" dirty="0">
                <a:latin typeface="+mn-lt"/>
                <a:cs typeface="Times New Roman"/>
              </a:rPr>
              <a:t>degree</a:t>
            </a:r>
            <a:r>
              <a:rPr lang="en-US" sz="1200" spc="-14" dirty="0">
                <a:latin typeface="+mn-lt"/>
                <a:cs typeface="Times New Roman"/>
              </a:rPr>
              <a:t> </a:t>
            </a:r>
            <a:r>
              <a:rPr lang="en-US" sz="1200" dirty="0">
                <a:latin typeface="+mn-lt"/>
                <a:cs typeface="Times New Roman"/>
              </a:rPr>
              <a:t>or</a:t>
            </a:r>
            <a:r>
              <a:rPr lang="en-US" sz="1200" spc="-14" dirty="0">
                <a:latin typeface="+mn-lt"/>
                <a:cs typeface="Times New Roman"/>
              </a:rPr>
              <a:t> </a:t>
            </a:r>
            <a:r>
              <a:rPr lang="en-US" sz="1200" dirty="0">
                <a:latin typeface="+mn-lt"/>
                <a:cs typeface="Times New Roman"/>
              </a:rPr>
              <a:t>less</a:t>
            </a:r>
            <a:r>
              <a:rPr lang="en-US" sz="1200" spc="-14" dirty="0">
                <a:latin typeface="+mn-lt"/>
                <a:cs typeface="Times New Roman"/>
              </a:rPr>
              <a:t> </a:t>
            </a:r>
            <a:r>
              <a:rPr lang="en-US" sz="1200" dirty="0">
                <a:latin typeface="+mn-lt"/>
                <a:cs typeface="Times New Roman"/>
              </a:rPr>
              <a:t>education</a:t>
            </a:r>
            <a:r>
              <a:rPr lang="en-US" sz="1200" spc="-10" dirty="0">
                <a:latin typeface="+mn-lt"/>
                <a:cs typeface="Times New Roman"/>
              </a:rPr>
              <a:t> </a:t>
            </a:r>
            <a:r>
              <a:rPr lang="en-US" sz="1200" dirty="0">
                <a:latin typeface="+mn-lt"/>
                <a:cs typeface="Times New Roman"/>
              </a:rPr>
              <a:t>are</a:t>
            </a:r>
            <a:r>
              <a:rPr lang="en-US" sz="1200" spc="-14" dirty="0">
                <a:latin typeface="+mn-lt"/>
                <a:cs typeface="Times New Roman"/>
              </a:rPr>
              <a:t> </a:t>
            </a:r>
            <a:r>
              <a:rPr lang="en-US" sz="1200" spc="-7" dirty="0">
                <a:latin typeface="+mn-lt"/>
                <a:cs typeface="Times New Roman"/>
              </a:rPr>
              <a:t>dental </a:t>
            </a:r>
            <a:r>
              <a:rPr lang="en-US" sz="1200" dirty="0">
                <a:latin typeface="+mn-lt"/>
                <a:cs typeface="Times New Roman"/>
              </a:rPr>
              <a:t>hygienist,</a:t>
            </a:r>
            <a:r>
              <a:rPr lang="en-US" sz="1200" spc="-31" dirty="0">
                <a:latin typeface="+mn-lt"/>
                <a:cs typeface="Times New Roman"/>
              </a:rPr>
              <a:t> </a:t>
            </a:r>
            <a:r>
              <a:rPr lang="en-US" sz="1200" dirty="0">
                <a:latin typeface="+mn-lt"/>
                <a:cs typeface="Times New Roman"/>
              </a:rPr>
              <a:t>medical</a:t>
            </a:r>
            <a:r>
              <a:rPr lang="en-US" sz="1200" spc="-24" dirty="0">
                <a:latin typeface="+mn-lt"/>
                <a:cs typeface="Times New Roman"/>
              </a:rPr>
              <a:t> </a:t>
            </a:r>
            <a:r>
              <a:rPr lang="en-US" sz="1200" dirty="0">
                <a:latin typeface="+mn-lt"/>
                <a:cs typeface="Times New Roman"/>
              </a:rPr>
              <a:t>assistant,</a:t>
            </a:r>
            <a:r>
              <a:rPr lang="en-US" sz="1200" spc="-17" dirty="0">
                <a:latin typeface="+mn-lt"/>
                <a:cs typeface="Times New Roman"/>
              </a:rPr>
              <a:t> </a:t>
            </a:r>
            <a:r>
              <a:rPr lang="en-US" sz="1200" dirty="0">
                <a:latin typeface="+mn-lt"/>
                <a:cs typeface="Times New Roman"/>
              </a:rPr>
              <a:t>phlebotomist,</a:t>
            </a:r>
            <a:r>
              <a:rPr lang="en-US" sz="1200" spc="-24" dirty="0">
                <a:latin typeface="+mn-lt"/>
                <a:cs typeface="Times New Roman"/>
              </a:rPr>
              <a:t> </a:t>
            </a:r>
            <a:r>
              <a:rPr lang="en-US" sz="1200" dirty="0">
                <a:latin typeface="+mn-lt"/>
                <a:cs typeface="Times New Roman"/>
              </a:rPr>
              <a:t>emergency</a:t>
            </a:r>
            <a:r>
              <a:rPr lang="en-US" sz="1200" spc="-20" dirty="0">
                <a:latin typeface="+mn-lt"/>
                <a:cs typeface="Times New Roman"/>
              </a:rPr>
              <a:t> </a:t>
            </a:r>
            <a:r>
              <a:rPr lang="en-US" sz="1200" dirty="0">
                <a:latin typeface="+mn-lt"/>
                <a:cs typeface="Times New Roman"/>
              </a:rPr>
              <a:t>medical</a:t>
            </a:r>
            <a:r>
              <a:rPr lang="en-US" sz="1200" spc="-24" dirty="0">
                <a:latin typeface="+mn-lt"/>
                <a:cs typeface="Times New Roman"/>
              </a:rPr>
              <a:t> </a:t>
            </a:r>
            <a:r>
              <a:rPr lang="en-US" sz="1200" dirty="0">
                <a:latin typeface="+mn-lt"/>
                <a:cs typeface="Times New Roman"/>
              </a:rPr>
              <a:t>technician</a:t>
            </a:r>
            <a:r>
              <a:rPr lang="en-US" sz="1200" spc="-20" dirty="0">
                <a:latin typeface="+mn-lt"/>
                <a:cs typeface="Times New Roman"/>
              </a:rPr>
              <a:t> </a:t>
            </a:r>
            <a:r>
              <a:rPr lang="en-US" sz="1200" dirty="0">
                <a:latin typeface="+mn-lt"/>
                <a:cs typeface="Times New Roman"/>
              </a:rPr>
              <a:t>(EMT),</a:t>
            </a:r>
            <a:r>
              <a:rPr lang="en-US" sz="1200" spc="-20" dirty="0">
                <a:latin typeface="+mn-lt"/>
                <a:cs typeface="Times New Roman"/>
              </a:rPr>
              <a:t> </a:t>
            </a:r>
            <a:r>
              <a:rPr lang="en-US" sz="1200" dirty="0">
                <a:latin typeface="+mn-lt"/>
                <a:cs typeface="Times New Roman"/>
              </a:rPr>
              <a:t>licensed</a:t>
            </a:r>
            <a:r>
              <a:rPr lang="en-US" sz="1200" spc="-20" dirty="0">
                <a:latin typeface="+mn-lt"/>
                <a:cs typeface="Times New Roman"/>
              </a:rPr>
              <a:t> </a:t>
            </a:r>
            <a:r>
              <a:rPr lang="en-US" sz="1200" dirty="0">
                <a:latin typeface="+mn-lt"/>
                <a:cs typeface="Times New Roman"/>
              </a:rPr>
              <a:t>practical</a:t>
            </a:r>
            <a:r>
              <a:rPr lang="en-US" sz="1200" spc="-24" dirty="0">
                <a:latin typeface="+mn-lt"/>
                <a:cs typeface="Times New Roman"/>
              </a:rPr>
              <a:t> </a:t>
            </a:r>
            <a:r>
              <a:rPr lang="en-US" sz="1200" dirty="0">
                <a:latin typeface="+mn-lt"/>
                <a:cs typeface="Times New Roman"/>
              </a:rPr>
              <a:t>nurse</a:t>
            </a:r>
            <a:r>
              <a:rPr lang="en-US" sz="1200" spc="-17" dirty="0">
                <a:latin typeface="+mn-lt"/>
                <a:cs typeface="Times New Roman"/>
              </a:rPr>
              <a:t> </a:t>
            </a:r>
            <a:r>
              <a:rPr lang="en-US" sz="1200" spc="-7" dirty="0">
                <a:latin typeface="+mn-lt"/>
                <a:cs typeface="Times New Roman"/>
              </a:rPr>
              <a:t>(LPN), </a:t>
            </a:r>
            <a:r>
              <a:rPr lang="en-US" sz="1200" dirty="0">
                <a:latin typeface="+mn-lt"/>
                <a:cs typeface="Times New Roman"/>
              </a:rPr>
              <a:t>and</a:t>
            </a:r>
            <a:r>
              <a:rPr lang="en-US" sz="1200" spc="-24" dirty="0">
                <a:latin typeface="+mn-lt"/>
                <a:cs typeface="Times New Roman"/>
              </a:rPr>
              <a:t> </a:t>
            </a:r>
            <a:r>
              <a:rPr lang="en-US" sz="1200" dirty="0">
                <a:latin typeface="+mn-lt"/>
                <a:cs typeface="Times New Roman"/>
              </a:rPr>
              <a:t>licensed</a:t>
            </a:r>
            <a:r>
              <a:rPr lang="en-US" sz="1200" spc="-17" dirty="0">
                <a:latin typeface="+mn-lt"/>
                <a:cs typeface="Times New Roman"/>
              </a:rPr>
              <a:t> </a:t>
            </a:r>
            <a:r>
              <a:rPr lang="en-US" sz="1200" dirty="0">
                <a:latin typeface="+mn-lt"/>
                <a:cs typeface="Times New Roman"/>
              </a:rPr>
              <a:t>vocational</a:t>
            </a:r>
            <a:r>
              <a:rPr lang="en-US" sz="1200" spc="-20" dirty="0">
                <a:latin typeface="+mn-lt"/>
                <a:cs typeface="Times New Roman"/>
              </a:rPr>
              <a:t> </a:t>
            </a:r>
            <a:r>
              <a:rPr lang="en-US" sz="1200" dirty="0">
                <a:latin typeface="+mn-lt"/>
                <a:cs typeface="Times New Roman"/>
              </a:rPr>
              <a:t>nurse</a:t>
            </a:r>
            <a:r>
              <a:rPr lang="en-US" sz="1200" spc="-14" dirty="0">
                <a:latin typeface="+mn-lt"/>
                <a:cs typeface="Times New Roman"/>
              </a:rPr>
              <a:t> </a:t>
            </a:r>
            <a:r>
              <a:rPr lang="en-US" sz="1200" dirty="0">
                <a:latin typeface="+mn-lt"/>
                <a:cs typeface="Times New Roman"/>
              </a:rPr>
              <a:t>(LVN).</a:t>
            </a:r>
            <a:r>
              <a:rPr lang="en-US" sz="1200" spc="-17" dirty="0">
                <a:latin typeface="+mn-lt"/>
                <a:cs typeface="Times New Roman"/>
              </a:rPr>
              <a:t> </a:t>
            </a:r>
            <a:r>
              <a:rPr lang="en-US" sz="1200" dirty="0">
                <a:latin typeface="+mn-lt"/>
                <a:cs typeface="Times New Roman"/>
              </a:rPr>
              <a:t>Examples</a:t>
            </a:r>
            <a:r>
              <a:rPr lang="en-US" sz="1200" spc="-17" dirty="0">
                <a:latin typeface="+mn-lt"/>
                <a:cs typeface="Times New Roman"/>
              </a:rPr>
              <a:t> </a:t>
            </a:r>
            <a:r>
              <a:rPr lang="en-US" sz="1200" dirty="0">
                <a:latin typeface="+mn-lt"/>
                <a:cs typeface="Times New Roman"/>
              </a:rPr>
              <a:t>of</a:t>
            </a:r>
            <a:r>
              <a:rPr lang="en-US" sz="1200" spc="-14" dirty="0">
                <a:latin typeface="+mn-lt"/>
                <a:cs typeface="Times New Roman"/>
              </a:rPr>
              <a:t> </a:t>
            </a:r>
            <a:r>
              <a:rPr lang="en-US" sz="1200" dirty="0">
                <a:latin typeface="+mn-lt"/>
                <a:cs typeface="Times New Roman"/>
              </a:rPr>
              <a:t>occupations</a:t>
            </a:r>
            <a:r>
              <a:rPr lang="en-US" sz="1200" spc="-17" dirty="0">
                <a:latin typeface="+mn-lt"/>
                <a:cs typeface="Times New Roman"/>
              </a:rPr>
              <a:t> </a:t>
            </a:r>
            <a:r>
              <a:rPr lang="en-US" sz="1200" dirty="0">
                <a:latin typeface="+mn-lt"/>
                <a:cs typeface="Times New Roman"/>
              </a:rPr>
              <a:t>requiring</a:t>
            </a:r>
            <a:r>
              <a:rPr lang="en-US" sz="1200" spc="-17" dirty="0">
                <a:latin typeface="+mn-lt"/>
                <a:cs typeface="Times New Roman"/>
              </a:rPr>
              <a:t> </a:t>
            </a:r>
            <a:r>
              <a:rPr lang="en-US" sz="1200" dirty="0">
                <a:latin typeface="+mn-lt"/>
                <a:cs typeface="Times New Roman"/>
              </a:rPr>
              <a:t>a</a:t>
            </a:r>
            <a:r>
              <a:rPr lang="en-US" sz="1200" spc="-14" dirty="0">
                <a:latin typeface="+mn-lt"/>
                <a:cs typeface="Times New Roman"/>
              </a:rPr>
              <a:t> </a:t>
            </a:r>
            <a:r>
              <a:rPr lang="en-US" sz="1200" dirty="0">
                <a:latin typeface="+mn-lt"/>
                <a:cs typeface="Times New Roman"/>
              </a:rPr>
              <a:t>bachelor’s</a:t>
            </a:r>
            <a:r>
              <a:rPr lang="en-US" sz="1200" spc="-14" dirty="0">
                <a:latin typeface="+mn-lt"/>
                <a:cs typeface="Times New Roman"/>
              </a:rPr>
              <a:t> </a:t>
            </a:r>
            <a:r>
              <a:rPr lang="en-US" sz="1200" dirty="0">
                <a:latin typeface="+mn-lt"/>
                <a:cs typeface="Times New Roman"/>
              </a:rPr>
              <a:t>or</a:t>
            </a:r>
            <a:r>
              <a:rPr lang="en-US" sz="1200" spc="-17" dirty="0">
                <a:latin typeface="+mn-lt"/>
                <a:cs typeface="Times New Roman"/>
              </a:rPr>
              <a:t> </a:t>
            </a:r>
            <a:r>
              <a:rPr lang="en-US" sz="1200" dirty="0">
                <a:latin typeface="+mn-lt"/>
                <a:cs typeface="Times New Roman"/>
              </a:rPr>
              <a:t>master’s</a:t>
            </a:r>
            <a:r>
              <a:rPr lang="en-US" sz="1200" spc="-17" dirty="0">
                <a:latin typeface="+mn-lt"/>
                <a:cs typeface="Times New Roman"/>
              </a:rPr>
              <a:t> </a:t>
            </a:r>
            <a:r>
              <a:rPr lang="en-US" sz="1200" dirty="0">
                <a:latin typeface="+mn-lt"/>
                <a:cs typeface="Times New Roman"/>
              </a:rPr>
              <a:t>degree</a:t>
            </a:r>
            <a:r>
              <a:rPr lang="en-US" sz="1200" spc="-10" dirty="0">
                <a:latin typeface="+mn-lt"/>
                <a:cs typeface="Times New Roman"/>
              </a:rPr>
              <a:t> </a:t>
            </a:r>
            <a:r>
              <a:rPr lang="en-US" sz="1200" spc="-17" dirty="0">
                <a:latin typeface="+mn-lt"/>
                <a:cs typeface="Times New Roman"/>
              </a:rPr>
              <a:t>are </a:t>
            </a:r>
            <a:r>
              <a:rPr lang="en-US" sz="1200" dirty="0">
                <a:latin typeface="+mn-lt"/>
                <a:cs typeface="Times New Roman"/>
              </a:rPr>
              <a:t>occupational</a:t>
            </a:r>
            <a:r>
              <a:rPr lang="en-US" sz="1200" spc="-31" dirty="0">
                <a:latin typeface="+mn-lt"/>
                <a:cs typeface="Times New Roman"/>
              </a:rPr>
              <a:t> </a:t>
            </a:r>
            <a:r>
              <a:rPr lang="en-US" sz="1200" dirty="0">
                <a:latin typeface="+mn-lt"/>
                <a:cs typeface="Times New Roman"/>
              </a:rPr>
              <a:t>therapist,</a:t>
            </a:r>
            <a:r>
              <a:rPr lang="en-US" sz="1200" spc="-20" dirty="0">
                <a:latin typeface="+mn-lt"/>
                <a:cs typeface="Times New Roman"/>
              </a:rPr>
              <a:t> </a:t>
            </a:r>
            <a:r>
              <a:rPr lang="en-US" sz="1200" dirty="0">
                <a:latin typeface="+mn-lt"/>
                <a:cs typeface="Times New Roman"/>
              </a:rPr>
              <a:t>dietitian,</a:t>
            </a:r>
            <a:r>
              <a:rPr lang="en-US" sz="1200" spc="-17" dirty="0">
                <a:latin typeface="+mn-lt"/>
                <a:cs typeface="Times New Roman"/>
              </a:rPr>
              <a:t> </a:t>
            </a:r>
            <a:r>
              <a:rPr lang="en-US" sz="1200" dirty="0">
                <a:latin typeface="+mn-lt"/>
                <a:cs typeface="Times New Roman"/>
              </a:rPr>
              <a:t>and</a:t>
            </a:r>
            <a:r>
              <a:rPr lang="en-US" sz="1200" spc="-17" dirty="0">
                <a:latin typeface="+mn-lt"/>
                <a:cs typeface="Times New Roman"/>
              </a:rPr>
              <a:t> </a:t>
            </a:r>
            <a:r>
              <a:rPr lang="en-US" sz="1200" dirty="0">
                <a:latin typeface="+mn-lt"/>
                <a:cs typeface="Times New Roman"/>
              </a:rPr>
              <a:t>laboratory</a:t>
            </a:r>
            <a:r>
              <a:rPr lang="en-US" sz="1200" spc="-20" dirty="0">
                <a:latin typeface="+mn-lt"/>
                <a:cs typeface="Times New Roman"/>
              </a:rPr>
              <a:t> </a:t>
            </a:r>
            <a:r>
              <a:rPr lang="en-US" sz="1200" dirty="0">
                <a:latin typeface="+mn-lt"/>
                <a:cs typeface="Times New Roman"/>
              </a:rPr>
              <a:t>technician.</a:t>
            </a:r>
            <a:r>
              <a:rPr lang="en-US" sz="1200" spc="-20" dirty="0">
                <a:latin typeface="+mn-lt"/>
                <a:cs typeface="Times New Roman"/>
              </a:rPr>
              <a:t> </a:t>
            </a:r>
            <a:r>
              <a:rPr lang="en-US" sz="1200" dirty="0">
                <a:latin typeface="+mn-lt"/>
                <a:cs typeface="Times New Roman"/>
              </a:rPr>
              <a:t>Examples</a:t>
            </a:r>
            <a:r>
              <a:rPr lang="en-US" sz="1200" spc="-24" dirty="0">
                <a:latin typeface="+mn-lt"/>
                <a:cs typeface="Times New Roman"/>
              </a:rPr>
              <a:t> </a:t>
            </a:r>
            <a:r>
              <a:rPr lang="en-US" sz="1200" dirty="0">
                <a:latin typeface="+mn-lt"/>
                <a:cs typeface="Times New Roman"/>
              </a:rPr>
              <a:t>of</a:t>
            </a:r>
            <a:r>
              <a:rPr lang="en-US" sz="1200" spc="-20" dirty="0">
                <a:latin typeface="+mn-lt"/>
                <a:cs typeface="Times New Roman"/>
              </a:rPr>
              <a:t> </a:t>
            </a:r>
            <a:r>
              <a:rPr lang="en-US" sz="1200" dirty="0">
                <a:latin typeface="+mn-lt"/>
                <a:cs typeface="Times New Roman"/>
              </a:rPr>
              <a:t>occupations</a:t>
            </a:r>
            <a:r>
              <a:rPr lang="en-US" sz="1200" spc="-20" dirty="0">
                <a:latin typeface="+mn-lt"/>
                <a:cs typeface="Times New Roman"/>
              </a:rPr>
              <a:t> </a:t>
            </a:r>
            <a:r>
              <a:rPr lang="en-US" sz="1200" dirty="0">
                <a:latin typeface="+mn-lt"/>
                <a:cs typeface="Times New Roman"/>
              </a:rPr>
              <a:t>requiring</a:t>
            </a:r>
            <a:r>
              <a:rPr lang="en-US" sz="1200" spc="-17" dirty="0">
                <a:latin typeface="+mn-lt"/>
                <a:cs typeface="Times New Roman"/>
              </a:rPr>
              <a:t> </a:t>
            </a:r>
            <a:r>
              <a:rPr lang="en-US" sz="1200" dirty="0">
                <a:latin typeface="+mn-lt"/>
                <a:cs typeface="Times New Roman"/>
              </a:rPr>
              <a:t>a</a:t>
            </a:r>
            <a:r>
              <a:rPr lang="en-US" sz="1200" spc="-20" dirty="0">
                <a:latin typeface="+mn-lt"/>
                <a:cs typeface="Times New Roman"/>
              </a:rPr>
              <a:t> </a:t>
            </a:r>
            <a:r>
              <a:rPr lang="en-US" sz="1200" dirty="0">
                <a:latin typeface="+mn-lt"/>
                <a:cs typeface="Times New Roman"/>
              </a:rPr>
              <a:t>doctorate</a:t>
            </a:r>
            <a:r>
              <a:rPr lang="en-US" sz="1200" spc="-17" dirty="0">
                <a:latin typeface="+mn-lt"/>
                <a:cs typeface="Times New Roman"/>
              </a:rPr>
              <a:t> or </a:t>
            </a:r>
            <a:r>
              <a:rPr lang="en-US" sz="1200" dirty="0">
                <a:latin typeface="+mn-lt"/>
                <a:cs typeface="Times New Roman"/>
              </a:rPr>
              <a:t>equivalent</a:t>
            </a:r>
            <a:r>
              <a:rPr lang="en-US" sz="1200" spc="-20" dirty="0">
                <a:latin typeface="+mn-lt"/>
                <a:cs typeface="Times New Roman"/>
              </a:rPr>
              <a:t> </a:t>
            </a:r>
            <a:r>
              <a:rPr lang="en-US" sz="1200" dirty="0">
                <a:latin typeface="+mn-lt"/>
                <a:cs typeface="Times New Roman"/>
              </a:rPr>
              <a:t>training</a:t>
            </a:r>
            <a:r>
              <a:rPr lang="en-US" sz="1200" spc="-10" dirty="0">
                <a:latin typeface="+mn-lt"/>
                <a:cs typeface="Times New Roman"/>
              </a:rPr>
              <a:t> </a:t>
            </a:r>
            <a:r>
              <a:rPr lang="en-US" sz="1200" dirty="0">
                <a:latin typeface="+mn-lt"/>
                <a:cs typeface="Times New Roman"/>
              </a:rPr>
              <a:t>are</a:t>
            </a:r>
            <a:r>
              <a:rPr lang="en-US" sz="1200" spc="-20" dirty="0">
                <a:latin typeface="+mn-lt"/>
                <a:cs typeface="Times New Roman"/>
              </a:rPr>
              <a:t> </a:t>
            </a:r>
            <a:r>
              <a:rPr lang="en-US" sz="1200" dirty="0">
                <a:latin typeface="+mn-lt"/>
                <a:cs typeface="Times New Roman"/>
              </a:rPr>
              <a:t>pharmacist</a:t>
            </a:r>
            <a:r>
              <a:rPr lang="en-US" sz="1200" spc="-17" dirty="0">
                <a:latin typeface="+mn-lt"/>
                <a:cs typeface="Times New Roman"/>
              </a:rPr>
              <a:t> </a:t>
            </a:r>
            <a:r>
              <a:rPr lang="en-US" sz="1200" dirty="0">
                <a:latin typeface="+mn-lt"/>
                <a:cs typeface="Times New Roman"/>
              </a:rPr>
              <a:t>and</a:t>
            </a:r>
            <a:r>
              <a:rPr lang="en-US" sz="1200" spc="-17" dirty="0">
                <a:latin typeface="+mn-lt"/>
                <a:cs typeface="Times New Roman"/>
              </a:rPr>
              <a:t> </a:t>
            </a:r>
            <a:r>
              <a:rPr lang="en-US" sz="1200" spc="-7" dirty="0">
                <a:latin typeface="+mn-lt"/>
                <a:cs typeface="Times New Roman"/>
              </a:rPr>
              <a:t>podiatrist.</a:t>
            </a:r>
            <a:endParaRPr lang="en-US" dirty="0">
              <a:latin typeface="+mn-lt"/>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45</a:t>
            </a:fld>
            <a:endParaRPr lang="en-US"/>
          </a:p>
        </p:txBody>
      </p:sp>
    </p:spTree>
    <p:extLst>
      <p:ext uri="{BB962C8B-B14F-4D97-AF65-F5344CB8AC3E}">
        <p14:creationId xmlns:p14="http://schemas.microsoft.com/office/powerpoint/2010/main" val="34908154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dirty="0"/>
              <a:t>Healthcare workers are diverse in terms of race and ethnicity. However, diversity varies among different types of occupations (Figure 15).</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46</a:t>
            </a:fld>
            <a:endParaRPr lang="en-US"/>
          </a:p>
        </p:txBody>
      </p:sp>
    </p:spTree>
    <p:extLst>
      <p:ext uri="{BB962C8B-B14F-4D97-AF65-F5344CB8AC3E}">
        <p14:creationId xmlns:p14="http://schemas.microsoft.com/office/powerpoint/2010/main" val="159025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buClrTx/>
              <a:buSzTx/>
              <a:tabLst/>
              <a:defRPr/>
            </a:pP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healthcare</a:t>
            </a:r>
            <a:r>
              <a:rPr lang="en-US" sz="1200" spc="-7" dirty="0">
                <a:latin typeface="+mn-lt"/>
                <a:cs typeface="Times New Roman"/>
              </a:rPr>
              <a:t> </a:t>
            </a:r>
            <a:r>
              <a:rPr lang="en-US" sz="1200" dirty="0">
                <a:latin typeface="+mn-lt"/>
                <a:cs typeface="Times New Roman"/>
              </a:rPr>
              <a:t>workforce</a:t>
            </a:r>
            <a:r>
              <a:rPr lang="en-US" sz="1200" spc="-3" dirty="0">
                <a:latin typeface="+mn-lt"/>
                <a:cs typeface="Times New Roman"/>
              </a:rPr>
              <a:t> </a:t>
            </a:r>
            <a:r>
              <a:rPr lang="en-US" sz="1200" dirty="0">
                <a:latin typeface="+mn-lt"/>
                <a:cs typeface="Times New Roman"/>
              </a:rPr>
              <a:t>included</a:t>
            </a:r>
            <a:r>
              <a:rPr lang="en-US" sz="1200" spc="-14" dirty="0">
                <a:latin typeface="+mn-lt"/>
                <a:cs typeface="Times New Roman"/>
              </a:rPr>
              <a:t> </a:t>
            </a:r>
            <a:r>
              <a:rPr lang="en-US" sz="1200" dirty="0">
                <a:latin typeface="+mn-lt"/>
                <a:cs typeface="Times New Roman"/>
              </a:rPr>
              <a:t>approximately</a:t>
            </a:r>
            <a:r>
              <a:rPr lang="en-US" sz="1200" spc="-3" dirty="0">
                <a:latin typeface="+mn-lt"/>
                <a:cs typeface="Times New Roman"/>
              </a:rPr>
              <a:t> </a:t>
            </a:r>
            <a:r>
              <a:rPr lang="en-US" sz="1200" dirty="0">
                <a:latin typeface="+mn-lt"/>
                <a:cs typeface="Times New Roman"/>
              </a:rPr>
              <a:t>16.1</a:t>
            </a:r>
            <a:r>
              <a:rPr lang="en-US" sz="1200" spc="-7" dirty="0">
                <a:latin typeface="+mn-lt"/>
                <a:cs typeface="Times New Roman"/>
              </a:rPr>
              <a:t> </a:t>
            </a:r>
            <a:r>
              <a:rPr lang="en-US" sz="1200" dirty="0">
                <a:latin typeface="+mn-lt"/>
                <a:cs typeface="Times New Roman"/>
              </a:rPr>
              <a:t>million</a:t>
            </a:r>
            <a:r>
              <a:rPr lang="en-US" sz="1200" spc="-3" dirty="0">
                <a:latin typeface="+mn-lt"/>
                <a:cs typeface="Times New Roman"/>
              </a:rPr>
              <a:t> </a:t>
            </a:r>
            <a:r>
              <a:rPr lang="en-US" sz="1200" dirty="0">
                <a:latin typeface="+mn-lt"/>
                <a:cs typeface="Times New Roman"/>
              </a:rPr>
              <a:t>workers</a:t>
            </a:r>
            <a:r>
              <a:rPr lang="en-US" sz="1200" spc="-10" dirty="0">
                <a:latin typeface="+mn-lt"/>
                <a:cs typeface="Times New Roman"/>
              </a:rPr>
              <a:t> </a:t>
            </a:r>
            <a:r>
              <a:rPr lang="en-US" sz="1200" dirty="0">
                <a:latin typeface="+mn-lt"/>
                <a:cs typeface="Times New Roman"/>
              </a:rPr>
              <a:t>as</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January</a:t>
            </a:r>
            <a:r>
              <a:rPr lang="en-US" sz="1200" spc="-3" dirty="0">
                <a:latin typeface="+mn-lt"/>
                <a:cs typeface="Times New Roman"/>
              </a:rPr>
              <a:t> </a:t>
            </a:r>
            <a:r>
              <a:rPr lang="en-US" sz="1200" spc="-7" dirty="0">
                <a:latin typeface="+mn-lt"/>
                <a:cs typeface="Times New Roman"/>
              </a:rPr>
              <a:t>2022, </a:t>
            </a:r>
            <a:r>
              <a:rPr lang="en-US" sz="1200" dirty="0">
                <a:latin typeface="+mn-lt"/>
                <a:cs typeface="Times New Roman"/>
              </a:rPr>
              <a:t>which</a:t>
            </a:r>
            <a:r>
              <a:rPr lang="en-US" sz="1200" spc="-7"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approximately</a:t>
            </a:r>
            <a:r>
              <a:rPr lang="en-US" sz="1200" spc="-3" dirty="0">
                <a:latin typeface="+mn-lt"/>
                <a:cs typeface="Times New Roman"/>
              </a:rPr>
              <a:t> </a:t>
            </a:r>
            <a:r>
              <a:rPr lang="en-US" sz="1200" dirty="0">
                <a:latin typeface="+mn-lt"/>
                <a:cs typeface="Times New Roman"/>
              </a:rPr>
              <a:t>2%</a:t>
            </a:r>
            <a:r>
              <a:rPr lang="en-US" sz="1200" spc="-3" dirty="0">
                <a:latin typeface="+mn-lt"/>
                <a:cs typeface="Times New Roman"/>
              </a:rPr>
              <a:t> </a:t>
            </a:r>
            <a:r>
              <a:rPr lang="en-US" sz="1200" dirty="0">
                <a:latin typeface="+mn-lt"/>
                <a:cs typeface="Times New Roman"/>
              </a:rPr>
              <a:t>lower</a:t>
            </a:r>
            <a:r>
              <a:rPr lang="en-US" sz="1200" spc="-10"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it</a:t>
            </a:r>
            <a:r>
              <a:rPr lang="en-US" sz="1200" spc="-3" dirty="0">
                <a:latin typeface="+mn-lt"/>
                <a:cs typeface="Times New Roman"/>
              </a:rPr>
              <a:t> </a:t>
            </a:r>
            <a:r>
              <a:rPr lang="en-US" sz="1200" dirty="0">
                <a:latin typeface="+mn-lt"/>
                <a:cs typeface="Times New Roman"/>
              </a:rPr>
              <a:t>had</a:t>
            </a:r>
            <a:r>
              <a:rPr lang="en-US" sz="1200" spc="-3" dirty="0">
                <a:latin typeface="+mn-lt"/>
                <a:cs typeface="Times New Roman"/>
              </a:rPr>
              <a:t> </a:t>
            </a:r>
            <a:r>
              <a:rPr lang="en-US" sz="1200" dirty="0">
                <a:latin typeface="+mn-lt"/>
                <a:cs typeface="Times New Roman"/>
              </a:rPr>
              <a:t>been</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January</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(immediately</a:t>
            </a:r>
            <a:r>
              <a:rPr lang="en-US" sz="1200" spc="-3" dirty="0">
                <a:latin typeface="+mn-lt"/>
                <a:cs typeface="Times New Roman"/>
              </a:rPr>
              <a:t> </a:t>
            </a:r>
            <a:r>
              <a:rPr lang="en-US" sz="1200" dirty="0">
                <a:latin typeface="+mn-lt"/>
                <a:cs typeface="Times New Roman"/>
              </a:rPr>
              <a:t>before</a:t>
            </a:r>
            <a:r>
              <a:rPr lang="en-US" sz="1200" spc="-7" dirty="0">
                <a:latin typeface="+mn-lt"/>
                <a:cs typeface="Times New Roman"/>
              </a:rPr>
              <a:t> </a:t>
            </a:r>
            <a:r>
              <a:rPr lang="en-US" sz="1200" spc="-17" dirty="0">
                <a:latin typeface="+mn-lt"/>
                <a:cs typeface="Times New Roman"/>
              </a:rPr>
              <a:t>the </a:t>
            </a:r>
            <a:r>
              <a:rPr lang="en-US" sz="1200" spc="-7" dirty="0">
                <a:latin typeface="+mn-lt"/>
                <a:cs typeface="Times New Roman"/>
              </a:rPr>
              <a:t>COVID-</a:t>
            </a:r>
            <a:r>
              <a:rPr lang="en-US" sz="1200" dirty="0">
                <a:latin typeface="+mn-lt"/>
                <a:cs typeface="Times New Roman"/>
              </a:rPr>
              <a:t>19</a:t>
            </a:r>
            <a:r>
              <a:rPr lang="en-US" sz="1200" spc="-7" dirty="0">
                <a:latin typeface="+mn-lt"/>
                <a:cs typeface="Times New Roman"/>
              </a:rPr>
              <a:t> </a:t>
            </a:r>
            <a:r>
              <a:rPr lang="en-US" sz="1200" dirty="0">
                <a:latin typeface="+mn-lt"/>
                <a:cs typeface="Times New Roman"/>
              </a:rPr>
              <a:t>public</a:t>
            </a:r>
            <a:r>
              <a:rPr lang="en-US" sz="1200" spc="-3" dirty="0">
                <a:latin typeface="+mn-lt"/>
                <a:cs typeface="Times New Roman"/>
              </a:rPr>
              <a:t> </a:t>
            </a:r>
            <a:r>
              <a:rPr lang="en-US" sz="1200" dirty="0">
                <a:latin typeface="+mn-lt"/>
                <a:cs typeface="Times New Roman"/>
              </a:rPr>
              <a:t>health</a:t>
            </a:r>
            <a:r>
              <a:rPr lang="en-US" sz="1200" spc="-3" dirty="0">
                <a:latin typeface="+mn-lt"/>
                <a:cs typeface="Times New Roman"/>
              </a:rPr>
              <a:t> </a:t>
            </a:r>
            <a:r>
              <a:rPr lang="en-US" sz="1200" dirty="0">
                <a:latin typeface="+mn-lt"/>
                <a:cs typeface="Times New Roman"/>
              </a:rPr>
              <a:t>emergency).</a:t>
            </a:r>
            <a:r>
              <a:rPr lang="en-US" sz="1200" spc="-3" dirty="0">
                <a:latin typeface="+mn-lt"/>
                <a:cs typeface="Times New Roman"/>
              </a:rPr>
              <a:t> </a:t>
            </a:r>
            <a:r>
              <a:rPr lang="en-US" sz="1200" dirty="0">
                <a:latin typeface="+mn-lt"/>
                <a:cs typeface="Times New Roman"/>
              </a:rPr>
              <a:t>BLS</a:t>
            </a:r>
            <a:r>
              <a:rPr lang="en-US" sz="1200" spc="-7"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indicate</a:t>
            </a:r>
            <a:r>
              <a:rPr lang="en-US" sz="1200" spc="-3" dirty="0">
                <a:latin typeface="+mn-lt"/>
                <a:cs typeface="Times New Roman"/>
              </a:rPr>
              <a:t> </a:t>
            </a:r>
            <a:r>
              <a:rPr lang="en-US" sz="1200" dirty="0">
                <a:latin typeface="+mn-lt"/>
                <a:cs typeface="Times New Roman"/>
              </a:rPr>
              <a:t>worker</a:t>
            </a:r>
            <a:r>
              <a:rPr lang="en-US" sz="1200" spc="-3" dirty="0">
                <a:latin typeface="+mn-lt"/>
                <a:cs typeface="Times New Roman"/>
              </a:rPr>
              <a:t> </a:t>
            </a:r>
            <a:r>
              <a:rPr lang="en-US" sz="1200" dirty="0">
                <a:latin typeface="+mn-lt"/>
                <a:cs typeface="Times New Roman"/>
              </a:rPr>
              <a:t>experiences</a:t>
            </a:r>
            <a:r>
              <a:rPr lang="en-US" sz="1200" spc="-3" dirty="0">
                <a:latin typeface="+mn-lt"/>
                <a:cs typeface="Times New Roman"/>
              </a:rPr>
              <a:t> </a:t>
            </a:r>
            <a:r>
              <a:rPr lang="en-US" sz="1200" dirty="0">
                <a:latin typeface="+mn-lt"/>
                <a:cs typeface="Times New Roman"/>
              </a:rPr>
              <a:t>varied</a:t>
            </a:r>
            <a:r>
              <a:rPr lang="en-US" sz="1200" spc="-10" dirty="0">
                <a:latin typeface="+mn-lt"/>
                <a:cs typeface="Times New Roman"/>
              </a:rPr>
              <a:t> </a:t>
            </a:r>
            <a:r>
              <a:rPr lang="en-US" sz="1200" dirty="0">
                <a:latin typeface="+mn-lt"/>
                <a:cs typeface="Times New Roman"/>
              </a:rPr>
              <a:t>widely </a:t>
            </a:r>
            <a:r>
              <a:rPr lang="en-US" sz="1200" spc="-17" dirty="0">
                <a:latin typeface="+mn-lt"/>
                <a:cs typeface="Times New Roman"/>
              </a:rPr>
              <a:t>by </a:t>
            </a:r>
            <a:r>
              <a:rPr lang="en-US" sz="1200" dirty="0">
                <a:latin typeface="+mn-lt"/>
                <a:cs typeface="Times New Roman"/>
              </a:rPr>
              <a:t>which</a:t>
            </a:r>
            <a:r>
              <a:rPr lang="en-US" sz="1200" spc="-7" dirty="0">
                <a:latin typeface="+mn-lt"/>
                <a:cs typeface="Times New Roman"/>
              </a:rPr>
              <a:t> </a:t>
            </a:r>
            <a:r>
              <a:rPr lang="en-US" sz="1200" dirty="0">
                <a:latin typeface="+mn-lt"/>
                <a:cs typeface="Times New Roman"/>
              </a:rPr>
              <a:t>sector</a:t>
            </a:r>
            <a:r>
              <a:rPr lang="en-US" sz="1200" spc="-10"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healthcare</a:t>
            </a:r>
            <a:r>
              <a:rPr lang="en-US" sz="1200" spc="-7" dirty="0">
                <a:latin typeface="+mn-lt"/>
                <a:cs typeface="Times New Roman"/>
              </a:rPr>
              <a:t> </a:t>
            </a:r>
            <a:r>
              <a:rPr lang="en-US" sz="1200" dirty="0">
                <a:latin typeface="+mn-lt"/>
                <a:cs typeface="Times New Roman"/>
              </a:rPr>
              <a:t>delivery</a:t>
            </a:r>
            <a:r>
              <a:rPr lang="en-US" sz="1200" spc="-3" dirty="0">
                <a:latin typeface="+mn-lt"/>
                <a:cs typeface="Times New Roman"/>
              </a:rPr>
              <a:t> </a:t>
            </a:r>
            <a:r>
              <a:rPr lang="en-US" sz="1200" dirty="0">
                <a:latin typeface="+mn-lt"/>
                <a:cs typeface="Times New Roman"/>
              </a:rPr>
              <a:t>they</a:t>
            </a:r>
            <a:r>
              <a:rPr lang="en-US" sz="1200" spc="-7" dirty="0">
                <a:latin typeface="+mn-lt"/>
                <a:cs typeface="Times New Roman"/>
              </a:rPr>
              <a:t> </a:t>
            </a:r>
            <a:r>
              <a:rPr lang="en-US" sz="1200" dirty="0">
                <a:latin typeface="+mn-lt"/>
                <a:cs typeface="Times New Roman"/>
              </a:rPr>
              <a:t>worked</a:t>
            </a:r>
            <a:r>
              <a:rPr lang="en-US" sz="1200" spc="-3" dirty="0">
                <a:latin typeface="+mn-lt"/>
                <a:cs typeface="Times New Roman"/>
              </a:rPr>
              <a:t> </a:t>
            </a:r>
            <a:r>
              <a:rPr lang="en-US" sz="1200" spc="-17" dirty="0">
                <a:latin typeface="+mn-lt"/>
                <a:cs typeface="Times New Roman"/>
              </a:rPr>
              <a:t>in.</a:t>
            </a:r>
          </a:p>
          <a:p>
            <a:pPr marL="180109" marR="17750" indent="-171450">
              <a:buSzPct val="116666"/>
              <a:tabLst>
                <a:tab pos="164518" algn="l"/>
                <a:tab pos="164951" algn="l"/>
              </a:tabLst>
            </a:pP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number</a:t>
            </a:r>
            <a:r>
              <a:rPr lang="en-US" sz="1200" spc="-7"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employed</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dirty="0">
                <a:latin typeface="+mn-lt"/>
                <a:cs typeface="Times New Roman"/>
              </a:rPr>
              <a:t>work</a:t>
            </a:r>
            <a:r>
              <a:rPr lang="en-US" sz="1200" spc="-10" dirty="0">
                <a:latin typeface="+mn-lt"/>
                <a:cs typeface="Times New Roman"/>
              </a:rPr>
              <a:t> </a:t>
            </a:r>
            <a:r>
              <a:rPr lang="en-US" sz="1200" dirty="0">
                <a:latin typeface="+mn-lt"/>
                <a:cs typeface="Times New Roman"/>
              </a:rPr>
              <a:t>ambulatory</a:t>
            </a:r>
            <a:r>
              <a:rPr lang="en-US" sz="1200" spc="-10" dirty="0">
                <a:latin typeface="+mn-lt"/>
                <a:cs typeface="Times New Roman"/>
              </a:rPr>
              <a:t> </a:t>
            </a:r>
            <a:r>
              <a:rPr lang="en-US" sz="1200" dirty="0">
                <a:latin typeface="+mn-lt"/>
                <a:cs typeface="Times New Roman"/>
              </a:rPr>
              <a:t>healthcare</a:t>
            </a:r>
            <a:r>
              <a:rPr lang="en-US" sz="1200" spc="-3" dirty="0">
                <a:latin typeface="+mn-lt"/>
                <a:cs typeface="Times New Roman"/>
              </a:rPr>
              <a:t> </a:t>
            </a:r>
            <a:r>
              <a:rPr lang="en-US" sz="1200" dirty="0">
                <a:latin typeface="+mn-lt"/>
                <a:cs typeface="Times New Roman"/>
              </a:rPr>
              <a:t>workers</a:t>
            </a:r>
            <a:r>
              <a:rPr lang="en-US" sz="1200" spc="-3" dirty="0">
                <a:latin typeface="+mn-lt"/>
                <a:cs typeface="Times New Roman"/>
              </a:rPr>
              <a:t> </a:t>
            </a:r>
            <a:r>
              <a:rPr lang="en-US" sz="1200" dirty="0">
                <a:latin typeface="+mn-lt"/>
                <a:cs typeface="Times New Roman"/>
              </a:rPr>
              <a:t>decreased</a:t>
            </a:r>
            <a:r>
              <a:rPr lang="en-US" sz="1200" spc="-3" dirty="0">
                <a:latin typeface="+mn-lt"/>
                <a:cs typeface="Times New Roman"/>
              </a:rPr>
              <a:t> </a:t>
            </a: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16.2%</a:t>
            </a:r>
            <a:r>
              <a:rPr lang="en-US" sz="1200" spc="-3" dirty="0">
                <a:latin typeface="+mn-lt"/>
                <a:cs typeface="Times New Roman"/>
              </a:rPr>
              <a:t> </a:t>
            </a:r>
            <a:r>
              <a:rPr lang="en-US" sz="1200" spc="-17" dirty="0">
                <a:latin typeface="+mn-lt"/>
                <a:cs typeface="Times New Roman"/>
              </a:rPr>
              <a:t>in </a:t>
            </a:r>
            <a:r>
              <a:rPr lang="en-US" sz="1200" dirty="0">
                <a:latin typeface="+mn-lt"/>
                <a:cs typeface="Times New Roman"/>
              </a:rPr>
              <a:t>April</a:t>
            </a:r>
            <a:r>
              <a:rPr lang="en-US" sz="1200" spc="-3" dirty="0">
                <a:latin typeface="+mn-lt"/>
                <a:cs typeface="Times New Roman"/>
              </a:rPr>
              <a:t> </a:t>
            </a:r>
            <a:r>
              <a:rPr lang="en-US" sz="1200" dirty="0">
                <a:latin typeface="+mn-lt"/>
                <a:cs typeface="Times New Roman"/>
              </a:rPr>
              <a:t>2020,</a:t>
            </a:r>
            <a:r>
              <a:rPr lang="en-US" sz="1200" spc="-7" dirty="0">
                <a:latin typeface="+mn-lt"/>
                <a:cs typeface="Times New Roman"/>
              </a:rPr>
              <a:t> </a:t>
            </a:r>
            <a:r>
              <a:rPr lang="en-US" sz="1200" dirty="0">
                <a:latin typeface="+mn-lt"/>
                <a:cs typeface="Times New Roman"/>
              </a:rPr>
              <a:t>near the beginning</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spc="-7" dirty="0">
                <a:latin typeface="+mn-lt"/>
                <a:cs typeface="Times New Roman"/>
              </a:rPr>
              <a:t>COVID-</a:t>
            </a:r>
            <a:r>
              <a:rPr lang="en-US" sz="1200" dirty="0">
                <a:latin typeface="+mn-lt"/>
                <a:cs typeface="Times New Roman"/>
              </a:rPr>
              <a:t>19</a:t>
            </a:r>
            <a:r>
              <a:rPr lang="en-US" sz="1200" spc="3" dirty="0">
                <a:latin typeface="+mn-lt"/>
                <a:cs typeface="Times New Roman"/>
              </a:rPr>
              <a:t> </a:t>
            </a:r>
            <a:r>
              <a:rPr lang="en-US" sz="1200" dirty="0">
                <a:latin typeface="+mn-lt"/>
                <a:cs typeface="Times New Roman"/>
              </a:rPr>
              <a:t>public</a:t>
            </a:r>
            <a:r>
              <a:rPr lang="en-US" sz="1200" spc="-3" dirty="0">
                <a:latin typeface="+mn-lt"/>
                <a:cs typeface="Times New Roman"/>
              </a:rPr>
              <a:t> </a:t>
            </a:r>
            <a:r>
              <a:rPr lang="en-US" sz="1200" dirty="0">
                <a:latin typeface="+mn-lt"/>
                <a:cs typeface="Times New Roman"/>
              </a:rPr>
              <a:t>health emergency (Figure </a:t>
            </a:r>
            <a:r>
              <a:rPr lang="en-US" sz="1200" spc="-14" dirty="0">
                <a:latin typeface="+mn-lt"/>
                <a:cs typeface="Times New Roman"/>
              </a:rPr>
              <a:t>16). </a:t>
            </a:r>
            <a:r>
              <a:rPr lang="en-US" sz="1200" dirty="0">
                <a:latin typeface="+mn-lt"/>
                <a:cs typeface="Times New Roman"/>
              </a:rPr>
              <a:t>However,</a:t>
            </a:r>
            <a:r>
              <a:rPr lang="en-US" sz="1200" spc="-10" dirty="0">
                <a:latin typeface="+mn-lt"/>
                <a:cs typeface="Times New Roman"/>
              </a:rPr>
              <a:t> </a:t>
            </a:r>
            <a:r>
              <a:rPr lang="en-US" sz="1200" dirty="0">
                <a:latin typeface="+mn-lt"/>
                <a:cs typeface="Times New Roman"/>
              </a:rPr>
              <a:t>employment</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this</a:t>
            </a:r>
            <a:r>
              <a:rPr lang="en-US" sz="1200" spc="-3" dirty="0">
                <a:latin typeface="+mn-lt"/>
                <a:cs typeface="Times New Roman"/>
              </a:rPr>
              <a:t> </a:t>
            </a:r>
            <a:r>
              <a:rPr lang="en-US" sz="1200" dirty="0">
                <a:latin typeface="+mn-lt"/>
                <a:cs typeface="Times New Roman"/>
              </a:rPr>
              <a:t>setting</a:t>
            </a:r>
            <a:r>
              <a:rPr lang="en-US" sz="1200" spc="-10" dirty="0">
                <a:latin typeface="+mn-lt"/>
                <a:cs typeface="Times New Roman"/>
              </a:rPr>
              <a:t> </a:t>
            </a:r>
            <a:r>
              <a:rPr lang="en-US" sz="1200" dirty="0">
                <a:latin typeface="+mn-lt"/>
                <a:cs typeface="Times New Roman"/>
              </a:rPr>
              <a:t>quickly</a:t>
            </a:r>
            <a:r>
              <a:rPr lang="en-US" sz="1200" spc="-10" dirty="0">
                <a:latin typeface="+mn-lt"/>
                <a:cs typeface="Times New Roman"/>
              </a:rPr>
              <a:t> </a:t>
            </a:r>
            <a:r>
              <a:rPr lang="en-US" sz="1200" dirty="0">
                <a:latin typeface="+mn-lt"/>
                <a:cs typeface="Times New Roman"/>
              </a:rPr>
              <a:t>recovered</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returned</a:t>
            </a:r>
            <a:r>
              <a:rPr lang="en-US" sz="1200" spc="-10"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higher</a:t>
            </a:r>
            <a:r>
              <a:rPr lang="en-US" sz="1200" spc="-3" dirty="0">
                <a:latin typeface="+mn-lt"/>
                <a:cs typeface="Times New Roman"/>
              </a:rPr>
              <a:t> </a:t>
            </a:r>
            <a:r>
              <a:rPr lang="en-US" sz="1200" dirty="0">
                <a:latin typeface="+mn-lt"/>
                <a:cs typeface="Times New Roman"/>
              </a:rPr>
              <a:t>levels</a:t>
            </a:r>
            <a:r>
              <a:rPr lang="en-US" sz="1200" spc="-3" dirty="0">
                <a:latin typeface="+mn-lt"/>
                <a:cs typeface="Times New Roman"/>
              </a:rPr>
              <a:t> </a:t>
            </a:r>
            <a:r>
              <a:rPr lang="en-US" sz="1200" spc="-14" dirty="0">
                <a:latin typeface="+mn-lt"/>
                <a:cs typeface="Times New Roman"/>
              </a:rPr>
              <a:t>than </a:t>
            </a:r>
            <a:r>
              <a:rPr lang="en-US" sz="1200" dirty="0">
                <a:latin typeface="+mn-lt"/>
                <a:cs typeface="Times New Roman"/>
              </a:rPr>
              <a:t>reported</a:t>
            </a:r>
            <a:r>
              <a:rPr lang="en-US" sz="1200" spc="-3" dirty="0">
                <a:latin typeface="+mn-lt"/>
                <a:cs typeface="Times New Roman"/>
              </a:rPr>
              <a:t> </a:t>
            </a:r>
            <a:r>
              <a:rPr lang="en-US" sz="1200" dirty="0">
                <a:latin typeface="+mn-lt"/>
                <a:cs typeface="Times New Roman"/>
              </a:rPr>
              <a:t>in January</a:t>
            </a:r>
            <a:r>
              <a:rPr lang="en-US" sz="1200" spc="-3" dirty="0">
                <a:latin typeface="+mn-lt"/>
                <a:cs typeface="Times New Roman"/>
              </a:rPr>
              <a:t> </a:t>
            </a:r>
            <a:r>
              <a:rPr lang="en-US" sz="1200" dirty="0">
                <a:latin typeface="+mn-lt"/>
                <a:cs typeface="Times New Roman"/>
              </a:rPr>
              <a:t>2020. In</a:t>
            </a:r>
            <a:r>
              <a:rPr lang="en-US" sz="1200" spc="-3" dirty="0">
                <a:latin typeface="+mn-lt"/>
                <a:cs typeface="Times New Roman"/>
              </a:rPr>
              <a:t> </a:t>
            </a:r>
            <a:r>
              <a:rPr lang="en-US" sz="1200" dirty="0">
                <a:latin typeface="+mn-lt"/>
                <a:cs typeface="Times New Roman"/>
              </a:rPr>
              <a:t>January</a:t>
            </a:r>
            <a:r>
              <a:rPr lang="en-US" sz="1200" spc="-7" dirty="0">
                <a:latin typeface="+mn-lt"/>
                <a:cs typeface="Times New Roman"/>
              </a:rPr>
              <a:t> </a:t>
            </a:r>
            <a:r>
              <a:rPr lang="en-US" sz="1200" dirty="0">
                <a:latin typeface="+mn-lt"/>
                <a:cs typeface="Times New Roman"/>
              </a:rPr>
              <a:t>2022,</a:t>
            </a:r>
            <a:r>
              <a:rPr lang="en-US" sz="1200" spc="-3" dirty="0">
                <a:latin typeface="+mn-lt"/>
                <a:cs typeface="Times New Roman"/>
              </a:rPr>
              <a:t> </a:t>
            </a:r>
            <a:r>
              <a:rPr lang="en-US" sz="1200" dirty="0">
                <a:latin typeface="+mn-lt"/>
                <a:cs typeface="Times New Roman"/>
              </a:rPr>
              <a:t>there</a:t>
            </a:r>
            <a:r>
              <a:rPr lang="en-US" sz="1200" spc="-3" dirty="0">
                <a:latin typeface="+mn-lt"/>
                <a:cs typeface="Times New Roman"/>
              </a:rPr>
              <a:t> </a:t>
            </a:r>
            <a:r>
              <a:rPr lang="en-US" sz="1200" dirty="0">
                <a:latin typeface="+mn-lt"/>
                <a:cs typeface="Times New Roman"/>
              </a:rPr>
              <a:t>were</a:t>
            </a:r>
            <a:r>
              <a:rPr lang="en-US" sz="1200" spc="-3" dirty="0">
                <a:latin typeface="+mn-lt"/>
                <a:cs typeface="Times New Roman"/>
              </a:rPr>
              <a:t> </a:t>
            </a:r>
            <a:r>
              <a:rPr lang="en-US" sz="1200" dirty="0">
                <a:latin typeface="+mn-lt"/>
                <a:cs typeface="Times New Roman"/>
              </a:rPr>
              <a:t>8,023,100 workers</a:t>
            </a:r>
            <a:r>
              <a:rPr lang="en-US" sz="1200" spc="-7" dirty="0">
                <a:latin typeface="+mn-lt"/>
                <a:cs typeface="Times New Roman"/>
              </a:rPr>
              <a:t> </a:t>
            </a:r>
            <a:r>
              <a:rPr lang="en-US" sz="1200" dirty="0">
                <a:latin typeface="+mn-lt"/>
                <a:cs typeface="Times New Roman"/>
              </a:rPr>
              <a:t>in this</a:t>
            </a:r>
            <a:r>
              <a:rPr lang="en-US" sz="1200" spc="-3" dirty="0">
                <a:latin typeface="+mn-lt"/>
                <a:cs typeface="Times New Roman"/>
              </a:rPr>
              <a:t> </a:t>
            </a:r>
            <a:r>
              <a:rPr lang="en-US" sz="1200" spc="-7" dirty="0">
                <a:latin typeface="+mn-lt"/>
                <a:cs typeface="Times New Roman"/>
              </a:rPr>
              <a:t>setting.</a:t>
            </a:r>
            <a:endParaRPr lang="en-US" sz="1200" dirty="0">
              <a:latin typeface="+mn-lt"/>
              <a:cs typeface="Times New Roman"/>
            </a:endParaRPr>
          </a:p>
          <a:p>
            <a:pPr marL="180109" marR="3464" indent="-171450">
              <a:buSzPct val="116666"/>
              <a:tabLst>
                <a:tab pos="164518" algn="l"/>
                <a:tab pos="164951" algn="l"/>
              </a:tabLst>
            </a:pP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number</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workers</a:t>
            </a:r>
            <a:r>
              <a:rPr lang="en-US" sz="1200" spc="-3" dirty="0">
                <a:latin typeface="+mn-lt"/>
                <a:cs typeface="Times New Roman"/>
              </a:rPr>
              <a:t> </a:t>
            </a:r>
            <a:r>
              <a:rPr lang="en-US" sz="1200" dirty="0">
                <a:latin typeface="+mn-lt"/>
                <a:cs typeface="Times New Roman"/>
              </a:rPr>
              <a:t>employed</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dirty="0">
                <a:latin typeface="+mn-lt"/>
                <a:cs typeface="Times New Roman"/>
              </a:rPr>
              <a:t>work</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hospitals</a:t>
            </a:r>
            <a:r>
              <a:rPr lang="en-US" sz="1200" spc="-3" dirty="0">
                <a:latin typeface="+mn-lt"/>
                <a:cs typeface="Times New Roman"/>
              </a:rPr>
              <a:t> </a:t>
            </a:r>
            <a:r>
              <a:rPr lang="en-US" sz="1200" dirty="0">
                <a:latin typeface="+mn-lt"/>
                <a:cs typeface="Times New Roman"/>
              </a:rPr>
              <a:t>decreased</a:t>
            </a:r>
            <a:r>
              <a:rPr lang="en-US" sz="1200" spc="-3" dirty="0">
                <a:latin typeface="+mn-lt"/>
                <a:cs typeface="Times New Roman"/>
              </a:rPr>
              <a:t> </a:t>
            </a: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3.2% </a:t>
            </a:r>
            <a:r>
              <a:rPr lang="en-US" sz="1200" spc="-7" dirty="0">
                <a:latin typeface="+mn-lt"/>
                <a:cs typeface="Times New Roman"/>
              </a:rPr>
              <a:t>between </a:t>
            </a:r>
            <a:r>
              <a:rPr lang="en-US" sz="1200" dirty="0">
                <a:latin typeface="+mn-lt"/>
                <a:cs typeface="Times New Roman"/>
              </a:rPr>
              <a:t>March</a:t>
            </a:r>
            <a:r>
              <a:rPr lang="en-US" sz="1200" spc="-10" dirty="0">
                <a:latin typeface="+mn-lt"/>
                <a:cs typeface="Times New Roman"/>
              </a:rPr>
              <a:t> </a:t>
            </a:r>
            <a:r>
              <a:rPr lang="en-US" sz="1200" dirty="0">
                <a:latin typeface="+mn-lt"/>
                <a:cs typeface="Times New Roman"/>
              </a:rPr>
              <a:t>2020</a:t>
            </a:r>
            <a:r>
              <a:rPr lang="en-US" sz="1200" spc="-1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May</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Employment</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this</a:t>
            </a:r>
            <a:r>
              <a:rPr lang="en-US" sz="1200" spc="-7" dirty="0">
                <a:latin typeface="+mn-lt"/>
                <a:cs typeface="Times New Roman"/>
              </a:rPr>
              <a:t> </a:t>
            </a:r>
            <a:r>
              <a:rPr lang="en-US" sz="1200" dirty="0">
                <a:latin typeface="+mn-lt"/>
                <a:cs typeface="Times New Roman"/>
              </a:rPr>
              <a:t>setting</a:t>
            </a:r>
            <a:r>
              <a:rPr lang="en-US" sz="1200" spc="-3" dirty="0">
                <a:latin typeface="+mn-lt"/>
                <a:cs typeface="Times New Roman"/>
              </a:rPr>
              <a:t> </a:t>
            </a:r>
            <a:r>
              <a:rPr lang="en-US" sz="1200" dirty="0">
                <a:latin typeface="+mn-lt"/>
                <a:cs typeface="Times New Roman"/>
              </a:rPr>
              <a:t>has</a:t>
            </a:r>
            <a:r>
              <a:rPr lang="en-US" sz="1200" spc="-3" dirty="0">
                <a:latin typeface="+mn-lt"/>
                <a:cs typeface="Times New Roman"/>
              </a:rPr>
              <a:t> </a:t>
            </a:r>
            <a:r>
              <a:rPr lang="en-US" sz="1200" dirty="0">
                <a:latin typeface="+mn-lt"/>
                <a:cs typeface="Times New Roman"/>
              </a:rPr>
              <a:t>since</a:t>
            </a:r>
            <a:r>
              <a:rPr lang="en-US" sz="1200" spc="-3"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but</a:t>
            </a:r>
            <a:r>
              <a:rPr lang="en-US" sz="1200" spc="-3" dirty="0">
                <a:latin typeface="+mn-lt"/>
                <a:cs typeface="Times New Roman"/>
              </a:rPr>
              <a:t> </a:t>
            </a:r>
            <a:r>
              <a:rPr lang="en-US" sz="1200" dirty="0">
                <a:latin typeface="+mn-lt"/>
                <a:cs typeface="Times New Roman"/>
              </a:rPr>
              <a:t>remained</a:t>
            </a:r>
            <a:r>
              <a:rPr lang="en-US" sz="1200" spc="-3" dirty="0">
                <a:latin typeface="+mn-lt"/>
                <a:cs typeface="Times New Roman"/>
              </a:rPr>
              <a:t> </a:t>
            </a:r>
            <a:r>
              <a:rPr lang="en-US" sz="1200" spc="-17" dirty="0">
                <a:latin typeface="+mn-lt"/>
                <a:cs typeface="Times New Roman"/>
              </a:rPr>
              <a:t>2% </a:t>
            </a:r>
            <a:r>
              <a:rPr lang="en-US" sz="1200" dirty="0">
                <a:latin typeface="+mn-lt"/>
                <a:cs typeface="Times New Roman"/>
              </a:rPr>
              <a:t>below</a:t>
            </a:r>
            <a:r>
              <a:rPr lang="en-US" sz="1200" spc="-10" dirty="0">
                <a:latin typeface="+mn-lt"/>
                <a:cs typeface="Times New Roman"/>
              </a:rPr>
              <a:t> </a:t>
            </a:r>
            <a:r>
              <a:rPr lang="en-US" sz="1200" dirty="0">
                <a:latin typeface="+mn-lt"/>
                <a:cs typeface="Times New Roman"/>
              </a:rPr>
              <a:t>levels</a:t>
            </a:r>
            <a:r>
              <a:rPr lang="en-US" sz="1200" spc="-7" dirty="0">
                <a:latin typeface="+mn-lt"/>
                <a:cs typeface="Times New Roman"/>
              </a:rPr>
              <a:t> </a:t>
            </a:r>
            <a:r>
              <a:rPr lang="en-US" sz="1200" dirty="0">
                <a:latin typeface="+mn-lt"/>
                <a:cs typeface="Times New Roman"/>
              </a:rPr>
              <a:t>reported</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January</a:t>
            </a:r>
            <a:r>
              <a:rPr lang="en-US" sz="1200" spc="-7"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statistically</a:t>
            </a:r>
            <a:r>
              <a:rPr lang="en-US" sz="1200" spc="-3" dirty="0">
                <a:latin typeface="+mn-lt"/>
                <a:cs typeface="Times New Roman"/>
              </a:rPr>
              <a:t> </a:t>
            </a:r>
            <a:r>
              <a:rPr lang="en-US" sz="1200" dirty="0">
                <a:latin typeface="+mn-lt"/>
                <a:cs typeface="Times New Roman"/>
              </a:rPr>
              <a:t>significant</a:t>
            </a:r>
            <a:r>
              <a:rPr lang="en-US" sz="1200" spc="-7" dirty="0">
                <a:latin typeface="+mn-lt"/>
                <a:cs typeface="Times New Roman"/>
              </a:rPr>
              <a:t> </a:t>
            </a:r>
            <a:r>
              <a:rPr lang="en-US" sz="1200" dirty="0">
                <a:latin typeface="+mn-lt"/>
                <a:cs typeface="Times New Roman"/>
              </a:rPr>
              <a:t>difference.</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January</a:t>
            </a:r>
            <a:r>
              <a:rPr lang="en-US" sz="1200" spc="-3" dirty="0">
                <a:latin typeface="+mn-lt"/>
                <a:cs typeface="Times New Roman"/>
              </a:rPr>
              <a:t> </a:t>
            </a:r>
            <a:r>
              <a:rPr lang="en-US" sz="1200" spc="-7" dirty="0">
                <a:latin typeface="+mn-lt"/>
                <a:cs typeface="Times New Roman"/>
              </a:rPr>
              <a:t>2022, </a:t>
            </a:r>
            <a:r>
              <a:rPr lang="en-US" sz="1200" dirty="0">
                <a:latin typeface="+mn-lt"/>
                <a:cs typeface="Times New Roman"/>
              </a:rPr>
              <a:t>there</a:t>
            </a:r>
            <a:r>
              <a:rPr lang="en-US" sz="1200" spc="-14" dirty="0">
                <a:latin typeface="+mn-lt"/>
                <a:cs typeface="Times New Roman"/>
              </a:rPr>
              <a:t> </a:t>
            </a:r>
            <a:r>
              <a:rPr lang="en-US" sz="1200" dirty="0">
                <a:latin typeface="+mn-lt"/>
                <a:cs typeface="Times New Roman"/>
              </a:rPr>
              <a:t>were</a:t>
            </a:r>
            <a:r>
              <a:rPr lang="en-US" sz="1200" spc="-3" dirty="0">
                <a:latin typeface="+mn-lt"/>
                <a:cs typeface="Times New Roman"/>
              </a:rPr>
              <a:t> </a:t>
            </a:r>
            <a:r>
              <a:rPr lang="en-US" sz="1200" dirty="0">
                <a:latin typeface="+mn-lt"/>
                <a:cs typeface="Times New Roman"/>
              </a:rPr>
              <a:t>5,126,100</a:t>
            </a:r>
            <a:r>
              <a:rPr lang="en-US" sz="1200" spc="-3" dirty="0">
                <a:latin typeface="+mn-lt"/>
                <a:cs typeface="Times New Roman"/>
              </a:rPr>
              <a:t> </a:t>
            </a:r>
            <a:r>
              <a:rPr lang="en-US" sz="1200" dirty="0">
                <a:latin typeface="+mn-lt"/>
                <a:cs typeface="Times New Roman"/>
              </a:rPr>
              <a:t>workers</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this</a:t>
            </a:r>
            <a:r>
              <a:rPr lang="en-US" sz="1200" spc="-7" dirty="0">
                <a:latin typeface="+mn-lt"/>
                <a:cs typeface="Times New Roman"/>
              </a:rPr>
              <a:t> setting.</a:t>
            </a:r>
            <a:endParaRPr lang="en-US" sz="1200" dirty="0">
              <a:latin typeface="+mn-lt"/>
              <a:cs typeface="Times New Roman"/>
            </a:endParaRPr>
          </a:p>
          <a:p>
            <a:pPr marL="180109" marR="42428" indent="-171450">
              <a:buSzPct val="116666"/>
              <a:tabLst>
                <a:tab pos="164518" algn="l"/>
                <a:tab pos="164951" algn="l"/>
              </a:tabLst>
            </a:pP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number</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workers</a:t>
            </a:r>
            <a:r>
              <a:rPr lang="en-US" sz="1200" spc="-3" dirty="0">
                <a:latin typeface="+mn-lt"/>
                <a:cs typeface="Times New Roman"/>
              </a:rPr>
              <a:t> </a:t>
            </a:r>
            <a:r>
              <a:rPr lang="en-US" sz="1200" dirty="0">
                <a:latin typeface="+mn-lt"/>
                <a:cs typeface="Times New Roman"/>
              </a:rPr>
              <a:t>employed</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nursing</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residential</a:t>
            </a:r>
            <a:r>
              <a:rPr lang="en-US" sz="1200" spc="-3"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facilities</a:t>
            </a:r>
            <a:r>
              <a:rPr lang="en-US" sz="1200" spc="-3" dirty="0">
                <a:latin typeface="+mn-lt"/>
                <a:cs typeface="Times New Roman"/>
              </a:rPr>
              <a:t> </a:t>
            </a:r>
            <a:r>
              <a:rPr lang="en-US" sz="1200" spc="-7" dirty="0">
                <a:latin typeface="+mn-lt"/>
                <a:cs typeface="Times New Roman"/>
              </a:rPr>
              <a:t>setting </a:t>
            </a:r>
            <a:r>
              <a:rPr lang="en-US" sz="1200" dirty="0">
                <a:latin typeface="+mn-lt"/>
                <a:cs typeface="Times New Roman"/>
              </a:rPr>
              <a:t>decreased</a:t>
            </a:r>
            <a:r>
              <a:rPr lang="en-US" sz="1200" spc="-7" dirty="0">
                <a:latin typeface="+mn-lt"/>
                <a:cs typeface="Times New Roman"/>
              </a:rPr>
              <a:t> </a:t>
            </a:r>
            <a:r>
              <a:rPr lang="en-US" sz="1200" dirty="0">
                <a:latin typeface="+mn-lt"/>
                <a:cs typeface="Times New Roman"/>
              </a:rPr>
              <a:t>steadily</a:t>
            </a:r>
            <a:r>
              <a:rPr lang="en-US" sz="1200" spc="-10" dirty="0">
                <a:latin typeface="+mn-lt"/>
                <a:cs typeface="Times New Roman"/>
              </a:rPr>
              <a:t> </a:t>
            </a: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2020 to</a:t>
            </a:r>
            <a:r>
              <a:rPr lang="en-US" sz="1200" spc="-3" dirty="0">
                <a:latin typeface="+mn-lt"/>
                <a:cs typeface="Times New Roman"/>
              </a:rPr>
              <a:t> </a:t>
            </a:r>
            <a:r>
              <a:rPr lang="en-US" sz="1200" dirty="0">
                <a:latin typeface="+mn-lt"/>
                <a:cs typeface="Times New Roman"/>
              </a:rPr>
              <a:t>2022.</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January 2022,</a:t>
            </a:r>
            <a:r>
              <a:rPr lang="en-US" sz="1200" spc="-3" dirty="0">
                <a:latin typeface="+mn-lt"/>
                <a:cs typeface="Times New Roman"/>
              </a:rPr>
              <a:t> </a:t>
            </a:r>
            <a:r>
              <a:rPr lang="en-US" sz="1200" dirty="0">
                <a:latin typeface="+mn-lt"/>
                <a:cs typeface="Times New Roman"/>
              </a:rPr>
              <a:t>it</a:t>
            </a:r>
            <a:r>
              <a:rPr lang="en-US" sz="1200" spc="-3"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12.1% lower</a:t>
            </a:r>
            <a:r>
              <a:rPr lang="en-US" sz="1200" spc="-3"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it</a:t>
            </a:r>
            <a:r>
              <a:rPr lang="en-US" sz="1200" spc="-3" dirty="0">
                <a:latin typeface="+mn-lt"/>
                <a:cs typeface="Times New Roman"/>
              </a:rPr>
              <a:t> </a:t>
            </a:r>
            <a:r>
              <a:rPr lang="en-US" sz="1200" dirty="0">
                <a:latin typeface="+mn-lt"/>
                <a:cs typeface="Times New Roman"/>
              </a:rPr>
              <a:t>had </a:t>
            </a:r>
            <a:r>
              <a:rPr lang="en-US" sz="1200" spc="-14" dirty="0">
                <a:latin typeface="+mn-lt"/>
                <a:cs typeface="Times New Roman"/>
              </a:rPr>
              <a:t>been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January</a:t>
            </a:r>
            <a:r>
              <a:rPr lang="en-US" sz="1200" spc="-7" dirty="0">
                <a:latin typeface="+mn-lt"/>
                <a:cs typeface="Times New Roman"/>
              </a:rPr>
              <a:t> </a:t>
            </a:r>
            <a:r>
              <a:rPr lang="en-US" sz="1200" dirty="0">
                <a:latin typeface="+mn-lt"/>
                <a:cs typeface="Times New Roman"/>
              </a:rPr>
              <a:t>2020,</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statistically</a:t>
            </a:r>
            <a:r>
              <a:rPr lang="en-US" sz="1200" spc="-7" dirty="0">
                <a:latin typeface="+mn-lt"/>
                <a:cs typeface="Times New Roman"/>
              </a:rPr>
              <a:t> </a:t>
            </a:r>
            <a:r>
              <a:rPr lang="en-US" sz="1200" dirty="0">
                <a:latin typeface="+mn-lt"/>
                <a:cs typeface="Times New Roman"/>
              </a:rPr>
              <a:t>significant</a:t>
            </a:r>
            <a:r>
              <a:rPr lang="en-US" sz="1200" spc="-3" dirty="0">
                <a:latin typeface="+mn-lt"/>
                <a:cs typeface="Times New Roman"/>
              </a:rPr>
              <a:t> </a:t>
            </a:r>
            <a:r>
              <a:rPr lang="en-US" sz="1200" dirty="0">
                <a:latin typeface="+mn-lt"/>
                <a:cs typeface="Times New Roman"/>
              </a:rPr>
              <a:t>decrease.</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January</a:t>
            </a:r>
            <a:r>
              <a:rPr lang="en-US" sz="1200" spc="-3" dirty="0">
                <a:latin typeface="+mn-lt"/>
                <a:cs typeface="Times New Roman"/>
              </a:rPr>
              <a:t> </a:t>
            </a:r>
            <a:r>
              <a:rPr lang="en-US" sz="1200" dirty="0">
                <a:latin typeface="+mn-lt"/>
                <a:cs typeface="Times New Roman"/>
              </a:rPr>
              <a:t>2022,</a:t>
            </a:r>
            <a:r>
              <a:rPr lang="en-US" sz="1200" spc="-7" dirty="0">
                <a:latin typeface="+mn-lt"/>
                <a:cs typeface="Times New Roman"/>
              </a:rPr>
              <a:t> </a:t>
            </a:r>
            <a:r>
              <a:rPr lang="en-US" sz="1200" dirty="0">
                <a:latin typeface="+mn-lt"/>
                <a:cs typeface="Times New Roman"/>
              </a:rPr>
              <a:t>there</a:t>
            </a:r>
            <a:r>
              <a:rPr lang="en-US" sz="1200" spc="-3" dirty="0">
                <a:latin typeface="+mn-lt"/>
                <a:cs typeface="Times New Roman"/>
              </a:rPr>
              <a:t> </a:t>
            </a:r>
            <a:r>
              <a:rPr lang="en-US" sz="1200" dirty="0">
                <a:latin typeface="+mn-lt"/>
                <a:cs typeface="Times New Roman"/>
              </a:rPr>
              <a:t>were</a:t>
            </a:r>
            <a:r>
              <a:rPr lang="en-US" sz="1200" spc="-3" dirty="0">
                <a:latin typeface="+mn-lt"/>
                <a:cs typeface="Times New Roman"/>
              </a:rPr>
              <a:t> </a:t>
            </a:r>
            <a:r>
              <a:rPr lang="en-US" sz="1200" spc="-7" dirty="0">
                <a:latin typeface="+mn-lt"/>
                <a:cs typeface="Times New Roman"/>
              </a:rPr>
              <a:t>2,968,500 </a:t>
            </a:r>
            <a:r>
              <a:rPr lang="en-US" sz="1200" dirty="0">
                <a:latin typeface="+mn-lt"/>
                <a:cs typeface="Times New Roman"/>
              </a:rPr>
              <a:t>workers</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this </a:t>
            </a:r>
            <a:r>
              <a:rPr lang="en-US" sz="1200" spc="-7" dirty="0">
                <a:latin typeface="+mn-lt"/>
                <a:cs typeface="Times New Roman"/>
              </a:rPr>
              <a:t>setting.</a:t>
            </a:r>
            <a:endParaRPr lang="en-US" sz="1200" dirty="0">
              <a:latin typeface="+mn-lt"/>
              <a:cs typeface="Times New Roman"/>
            </a:endParaRPr>
          </a:p>
          <a:p>
            <a:pPr marL="182880" marR="0" lvl="0" indent="-182880" algn="l" defTabSz="914400" rtl="0" eaLnBrk="1" fontAlgn="auto" latinLnBrk="0" hangingPunct="1">
              <a:buClrTx/>
              <a:buSzTx/>
              <a:tabLst/>
              <a:defRPr/>
            </a:pP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47</a:t>
            </a:fld>
            <a:endParaRPr lang="en-US"/>
          </a:p>
        </p:txBody>
      </p:sp>
    </p:spTree>
    <p:extLst>
      <p:ext uri="{BB962C8B-B14F-4D97-AF65-F5344CB8AC3E}">
        <p14:creationId xmlns:p14="http://schemas.microsoft.com/office/powerpoint/2010/main" val="3355917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464"/>
            <a:r>
              <a:rPr lang="en-US" sz="1200" dirty="0">
                <a:latin typeface="Times New Roman"/>
                <a:cs typeface="Times New Roman"/>
              </a:rPr>
              <a:t>Data</a:t>
            </a:r>
            <a:r>
              <a:rPr lang="en-US" sz="1200" spc="-14" dirty="0">
                <a:latin typeface="Times New Roman"/>
                <a:cs typeface="Times New Roman"/>
              </a:rPr>
              <a:t> </a:t>
            </a:r>
            <a:r>
              <a:rPr lang="en-US" sz="1200" dirty="0">
                <a:latin typeface="Times New Roman"/>
                <a:cs typeface="Times New Roman"/>
              </a:rPr>
              <a:t>from</a:t>
            </a:r>
            <a:r>
              <a:rPr lang="en-US" sz="1200" spc="-7" dirty="0">
                <a:latin typeface="Times New Roman"/>
                <a:cs typeface="Times New Roman"/>
              </a:rPr>
              <a:t> </a:t>
            </a:r>
            <a:r>
              <a:rPr lang="en-US" sz="1200" dirty="0">
                <a:latin typeface="Times New Roman"/>
                <a:cs typeface="Times New Roman"/>
              </a:rPr>
              <a:t>the</a:t>
            </a:r>
            <a:r>
              <a:rPr lang="en-US" sz="1200" spc="-7" dirty="0">
                <a:latin typeface="Times New Roman"/>
                <a:cs typeface="Times New Roman"/>
              </a:rPr>
              <a:t> </a:t>
            </a:r>
            <a:r>
              <a:rPr lang="en-US" sz="1200" dirty="0">
                <a:latin typeface="Times New Roman"/>
                <a:cs typeface="Times New Roman"/>
              </a:rPr>
              <a:t>BLS</a:t>
            </a:r>
            <a:r>
              <a:rPr lang="en-US" sz="1200" spc="-7" dirty="0">
                <a:latin typeface="Times New Roman"/>
                <a:cs typeface="Times New Roman"/>
              </a:rPr>
              <a:t> </a:t>
            </a:r>
            <a:r>
              <a:rPr lang="en-US" sz="1200" dirty="0">
                <a:latin typeface="Times New Roman"/>
                <a:cs typeface="Times New Roman"/>
              </a:rPr>
              <a:t>Current</a:t>
            </a:r>
            <a:r>
              <a:rPr lang="en-US" sz="1200" spc="-7" dirty="0">
                <a:latin typeface="Times New Roman"/>
                <a:cs typeface="Times New Roman"/>
              </a:rPr>
              <a:t> </a:t>
            </a:r>
            <a:r>
              <a:rPr lang="en-US" sz="1200" dirty="0">
                <a:latin typeface="Times New Roman"/>
                <a:cs typeface="Times New Roman"/>
              </a:rPr>
              <a:t>Population</a:t>
            </a:r>
            <a:r>
              <a:rPr lang="en-US" sz="1200" spc="-7" dirty="0">
                <a:latin typeface="Times New Roman"/>
                <a:cs typeface="Times New Roman"/>
              </a:rPr>
              <a:t> </a:t>
            </a:r>
            <a:r>
              <a:rPr lang="en-US" sz="1200" dirty="0">
                <a:latin typeface="Times New Roman"/>
                <a:cs typeface="Times New Roman"/>
              </a:rPr>
              <a:t>Survey</a:t>
            </a:r>
            <a:r>
              <a:rPr lang="en-US" sz="1200" spc="-3" dirty="0">
                <a:latin typeface="Times New Roman"/>
                <a:cs typeface="Times New Roman"/>
              </a:rPr>
              <a:t> </a:t>
            </a:r>
            <a:r>
              <a:rPr lang="en-US" sz="1200" dirty="0">
                <a:latin typeface="Times New Roman"/>
                <a:cs typeface="Times New Roman"/>
              </a:rPr>
              <a:t>provide</a:t>
            </a:r>
            <a:r>
              <a:rPr lang="en-US" sz="1200" spc="-7" dirty="0">
                <a:latin typeface="Times New Roman"/>
                <a:cs typeface="Times New Roman"/>
              </a:rPr>
              <a:t> </a:t>
            </a:r>
            <a:r>
              <a:rPr lang="en-US" sz="1200" dirty="0">
                <a:latin typeface="Times New Roman"/>
                <a:cs typeface="Times New Roman"/>
              </a:rPr>
              <a:t>less</a:t>
            </a:r>
            <a:r>
              <a:rPr lang="en-US" sz="1200" spc="-7" dirty="0">
                <a:latin typeface="Times New Roman"/>
                <a:cs typeface="Times New Roman"/>
              </a:rPr>
              <a:t> </a:t>
            </a:r>
            <a:r>
              <a:rPr lang="en-US" sz="1200" dirty="0">
                <a:latin typeface="Times New Roman"/>
                <a:cs typeface="Times New Roman"/>
              </a:rPr>
              <a:t>statistically</a:t>
            </a:r>
            <a:r>
              <a:rPr lang="en-US" sz="1200" spc="-10" dirty="0">
                <a:latin typeface="Times New Roman"/>
                <a:cs typeface="Times New Roman"/>
              </a:rPr>
              <a:t> </a:t>
            </a:r>
            <a:r>
              <a:rPr lang="en-US" sz="1200" dirty="0">
                <a:latin typeface="Times New Roman"/>
                <a:cs typeface="Times New Roman"/>
              </a:rPr>
              <a:t>stable</a:t>
            </a:r>
            <a:r>
              <a:rPr lang="en-US" sz="1200" spc="-7" dirty="0">
                <a:latin typeface="Times New Roman"/>
                <a:cs typeface="Times New Roman"/>
              </a:rPr>
              <a:t> </a:t>
            </a:r>
            <a:r>
              <a:rPr lang="en-US" sz="1200" dirty="0">
                <a:latin typeface="Times New Roman"/>
                <a:cs typeface="Times New Roman"/>
              </a:rPr>
              <a:t>estimates</a:t>
            </a:r>
            <a:r>
              <a:rPr lang="en-US" sz="1200" spc="-7" dirty="0">
                <a:latin typeface="Times New Roman"/>
                <a:cs typeface="Times New Roman"/>
              </a:rPr>
              <a:t> </a:t>
            </a:r>
            <a:r>
              <a:rPr lang="en-US" sz="1200" dirty="0">
                <a:latin typeface="Times New Roman"/>
                <a:cs typeface="Times New Roman"/>
              </a:rPr>
              <a:t>due</a:t>
            </a:r>
            <a:r>
              <a:rPr lang="en-US" sz="1200" spc="-3" dirty="0">
                <a:latin typeface="Times New Roman"/>
                <a:cs typeface="Times New Roman"/>
              </a:rPr>
              <a:t> </a:t>
            </a:r>
            <a:r>
              <a:rPr lang="en-US" sz="1200" spc="-17" dirty="0">
                <a:latin typeface="Times New Roman"/>
                <a:cs typeface="Times New Roman"/>
              </a:rPr>
              <a:t>to </a:t>
            </a:r>
            <a:r>
              <a:rPr lang="en-US" sz="1200" dirty="0">
                <a:latin typeface="Times New Roman"/>
                <a:cs typeface="Times New Roman"/>
              </a:rPr>
              <a:t>smaller</a:t>
            </a:r>
            <a:r>
              <a:rPr lang="en-US" sz="1200" spc="-10" dirty="0">
                <a:latin typeface="Times New Roman"/>
                <a:cs typeface="Times New Roman"/>
              </a:rPr>
              <a:t> </a:t>
            </a:r>
            <a:r>
              <a:rPr lang="en-US" sz="1200" dirty="0">
                <a:latin typeface="Times New Roman"/>
                <a:cs typeface="Times New Roman"/>
              </a:rPr>
              <a:t>sample</a:t>
            </a:r>
            <a:r>
              <a:rPr lang="en-US" sz="1200" spc="-3" dirty="0">
                <a:latin typeface="Times New Roman"/>
                <a:cs typeface="Times New Roman"/>
              </a:rPr>
              <a:t> </a:t>
            </a:r>
            <a:r>
              <a:rPr lang="en-US" sz="1200" dirty="0">
                <a:latin typeface="Times New Roman"/>
                <a:cs typeface="Times New Roman"/>
              </a:rPr>
              <a:t>sizes.</a:t>
            </a:r>
            <a:r>
              <a:rPr lang="en-US" sz="1200" spc="-3" dirty="0">
                <a:latin typeface="Times New Roman"/>
                <a:cs typeface="Times New Roman"/>
              </a:rPr>
              <a:t> </a:t>
            </a:r>
            <a:r>
              <a:rPr lang="en-US" sz="1200" dirty="0">
                <a:latin typeface="Times New Roman"/>
                <a:cs typeface="Times New Roman"/>
              </a:rPr>
              <a:t>However,</a:t>
            </a:r>
            <a:r>
              <a:rPr lang="en-US" sz="1200" spc="-3" dirty="0">
                <a:latin typeface="Times New Roman"/>
                <a:cs typeface="Times New Roman"/>
              </a:rPr>
              <a:t> </a:t>
            </a:r>
            <a:r>
              <a:rPr lang="en-US" sz="1200" dirty="0">
                <a:latin typeface="Times New Roman"/>
                <a:cs typeface="Times New Roman"/>
              </a:rPr>
              <a:t>they</a:t>
            </a:r>
            <a:r>
              <a:rPr lang="en-US" sz="1200" spc="-3" dirty="0">
                <a:latin typeface="Times New Roman"/>
                <a:cs typeface="Times New Roman"/>
              </a:rPr>
              <a:t> </a:t>
            </a:r>
            <a:r>
              <a:rPr lang="en-US" sz="1200" dirty="0">
                <a:latin typeface="Times New Roman"/>
                <a:cs typeface="Times New Roman"/>
              </a:rPr>
              <a:t>allow</a:t>
            </a:r>
            <a:r>
              <a:rPr lang="en-US" sz="1200" spc="-7" dirty="0">
                <a:latin typeface="Times New Roman"/>
                <a:cs typeface="Times New Roman"/>
              </a:rPr>
              <a:t> </a:t>
            </a:r>
            <a:r>
              <a:rPr lang="en-US" sz="1200" dirty="0">
                <a:latin typeface="Times New Roman"/>
                <a:cs typeface="Times New Roman"/>
              </a:rPr>
              <a:t>examination</a:t>
            </a:r>
            <a:r>
              <a:rPr lang="en-US" sz="1200" spc="-3" dirty="0">
                <a:latin typeface="Times New Roman"/>
                <a:cs typeface="Times New Roman"/>
              </a:rPr>
              <a:t> </a:t>
            </a:r>
            <a:r>
              <a:rPr lang="en-US" sz="1200" dirty="0">
                <a:latin typeface="Times New Roman"/>
                <a:cs typeface="Times New Roman"/>
              </a:rPr>
              <a:t>of</a:t>
            </a:r>
            <a:r>
              <a:rPr lang="en-US" sz="1200" spc="-7" dirty="0">
                <a:latin typeface="Times New Roman"/>
                <a:cs typeface="Times New Roman"/>
              </a:rPr>
              <a:t> </a:t>
            </a:r>
            <a:r>
              <a:rPr lang="en-US" sz="1200" dirty="0">
                <a:latin typeface="Times New Roman"/>
                <a:cs typeface="Times New Roman"/>
              </a:rPr>
              <a:t>employment</a:t>
            </a:r>
            <a:r>
              <a:rPr lang="en-US" sz="1200" spc="-7" dirty="0">
                <a:latin typeface="Times New Roman"/>
                <a:cs typeface="Times New Roman"/>
              </a:rPr>
              <a:t> </a:t>
            </a:r>
            <a:r>
              <a:rPr lang="en-US" sz="1200" dirty="0">
                <a:latin typeface="Times New Roman"/>
                <a:cs typeface="Times New Roman"/>
              </a:rPr>
              <a:t>trends</a:t>
            </a:r>
            <a:r>
              <a:rPr lang="en-US" sz="1200" spc="-3" dirty="0">
                <a:latin typeface="Times New Roman"/>
                <a:cs typeface="Times New Roman"/>
              </a:rPr>
              <a:t> </a:t>
            </a:r>
            <a:r>
              <a:rPr lang="en-US" sz="1200" dirty="0">
                <a:latin typeface="Times New Roman"/>
                <a:cs typeface="Times New Roman"/>
              </a:rPr>
              <a:t>by</a:t>
            </a:r>
            <a:r>
              <a:rPr lang="en-US" sz="1200" spc="-3" dirty="0">
                <a:latin typeface="Times New Roman"/>
                <a:cs typeface="Times New Roman"/>
              </a:rPr>
              <a:t> </a:t>
            </a:r>
            <a:r>
              <a:rPr lang="en-US" sz="1200" dirty="0">
                <a:latin typeface="Times New Roman"/>
                <a:cs typeface="Times New Roman"/>
              </a:rPr>
              <a:t>occupation</a:t>
            </a:r>
            <a:r>
              <a:rPr lang="en-US" sz="1200" spc="-3" dirty="0">
                <a:latin typeface="Times New Roman"/>
                <a:cs typeface="Times New Roman"/>
              </a:rPr>
              <a:t> </a:t>
            </a:r>
            <a:r>
              <a:rPr lang="en-US" sz="1200" spc="-17" dirty="0">
                <a:latin typeface="Times New Roman"/>
                <a:cs typeface="Times New Roman"/>
              </a:rPr>
              <a:t>and </a:t>
            </a:r>
            <a:r>
              <a:rPr lang="en-US" sz="1200" dirty="0">
                <a:latin typeface="Times New Roman"/>
                <a:cs typeface="Times New Roman"/>
              </a:rPr>
              <a:t>worker</a:t>
            </a:r>
            <a:r>
              <a:rPr lang="en-US" sz="1200" spc="-14" dirty="0">
                <a:latin typeface="Times New Roman"/>
                <a:cs typeface="Times New Roman"/>
              </a:rPr>
              <a:t> </a:t>
            </a:r>
            <a:r>
              <a:rPr lang="en-US" sz="1200" dirty="0">
                <a:latin typeface="Times New Roman"/>
                <a:cs typeface="Times New Roman"/>
              </a:rPr>
              <a:t>demographic</a:t>
            </a:r>
            <a:r>
              <a:rPr lang="en-US" sz="1200" spc="-7" dirty="0">
                <a:latin typeface="Times New Roman"/>
                <a:cs typeface="Times New Roman"/>
              </a:rPr>
              <a:t> </a:t>
            </a:r>
            <a:r>
              <a:rPr lang="en-US" sz="1200" dirty="0">
                <a:latin typeface="Times New Roman"/>
                <a:cs typeface="Times New Roman"/>
              </a:rPr>
              <a:t>characteristics.</a:t>
            </a:r>
            <a:r>
              <a:rPr lang="en-US" sz="1200" spc="-10" dirty="0">
                <a:latin typeface="Times New Roman"/>
                <a:cs typeface="Times New Roman"/>
              </a:rPr>
              <a:t> </a:t>
            </a:r>
            <a:r>
              <a:rPr lang="en-US" sz="1200" dirty="0">
                <a:latin typeface="Times New Roman"/>
                <a:cs typeface="Times New Roman"/>
              </a:rPr>
              <a:t>The</a:t>
            </a:r>
            <a:r>
              <a:rPr lang="en-US" sz="1200" spc="-7" dirty="0">
                <a:latin typeface="Times New Roman"/>
                <a:cs typeface="Times New Roman"/>
              </a:rPr>
              <a:t> </a:t>
            </a:r>
            <a:r>
              <a:rPr lang="en-US" sz="1200" dirty="0">
                <a:latin typeface="Times New Roman"/>
                <a:cs typeface="Times New Roman"/>
              </a:rPr>
              <a:t>findings</a:t>
            </a:r>
            <a:r>
              <a:rPr lang="en-US" sz="1200" spc="-3" dirty="0">
                <a:latin typeface="Times New Roman"/>
                <a:cs typeface="Times New Roman"/>
              </a:rPr>
              <a:t> </a:t>
            </a:r>
            <a:r>
              <a:rPr lang="en-US" sz="1200" dirty="0">
                <a:latin typeface="Times New Roman"/>
                <a:cs typeface="Times New Roman"/>
              </a:rPr>
              <a:t>suggest</a:t>
            </a:r>
            <a:r>
              <a:rPr lang="en-US" sz="1200" spc="-7" dirty="0">
                <a:latin typeface="Times New Roman"/>
                <a:cs typeface="Times New Roman"/>
              </a:rPr>
              <a:t> </a:t>
            </a:r>
            <a:r>
              <a:rPr lang="en-US" sz="1200" dirty="0">
                <a:latin typeface="Times New Roman"/>
                <a:cs typeface="Times New Roman"/>
              </a:rPr>
              <a:t>that</a:t>
            </a:r>
            <a:r>
              <a:rPr lang="en-US" sz="1200" spc="-7" dirty="0">
                <a:latin typeface="Times New Roman"/>
                <a:cs typeface="Times New Roman"/>
              </a:rPr>
              <a:t> </a:t>
            </a:r>
            <a:r>
              <a:rPr lang="en-US" sz="1200" dirty="0">
                <a:latin typeface="Times New Roman"/>
                <a:cs typeface="Times New Roman"/>
              </a:rPr>
              <a:t>loss</a:t>
            </a:r>
            <a:r>
              <a:rPr lang="en-US" sz="1200" spc="-3" dirty="0">
                <a:latin typeface="Times New Roman"/>
                <a:cs typeface="Times New Roman"/>
              </a:rPr>
              <a:t> </a:t>
            </a:r>
            <a:r>
              <a:rPr lang="en-US" sz="1200" dirty="0">
                <a:latin typeface="Times New Roman"/>
                <a:cs typeface="Times New Roman"/>
              </a:rPr>
              <a:t>of</a:t>
            </a:r>
            <a:r>
              <a:rPr lang="en-US" sz="1200" spc="-7" dirty="0">
                <a:latin typeface="Times New Roman"/>
                <a:cs typeface="Times New Roman"/>
              </a:rPr>
              <a:t> </a:t>
            </a:r>
            <a:r>
              <a:rPr lang="en-US" sz="1200" dirty="0">
                <a:latin typeface="Times New Roman"/>
                <a:cs typeface="Times New Roman"/>
              </a:rPr>
              <a:t>workers</a:t>
            </a:r>
            <a:r>
              <a:rPr lang="en-US" sz="1200" spc="-3" dirty="0">
                <a:latin typeface="Times New Roman"/>
                <a:cs typeface="Times New Roman"/>
              </a:rPr>
              <a:t> </a:t>
            </a:r>
            <a:r>
              <a:rPr lang="en-US" sz="1200" dirty="0">
                <a:latin typeface="Times New Roman"/>
                <a:cs typeface="Times New Roman"/>
              </a:rPr>
              <a:t>in</a:t>
            </a:r>
            <a:r>
              <a:rPr lang="en-US" sz="1200" spc="-10" dirty="0">
                <a:latin typeface="Times New Roman"/>
                <a:cs typeface="Times New Roman"/>
              </a:rPr>
              <a:t> </a:t>
            </a:r>
            <a:r>
              <a:rPr lang="en-US" sz="1200" dirty="0">
                <a:latin typeface="Times New Roman"/>
                <a:cs typeface="Times New Roman"/>
              </a:rPr>
              <a:t>less</a:t>
            </a:r>
            <a:r>
              <a:rPr lang="en-US" sz="1200" spc="-7" dirty="0">
                <a:latin typeface="Times New Roman"/>
                <a:cs typeface="Times New Roman"/>
              </a:rPr>
              <a:t> highly </a:t>
            </a:r>
            <a:r>
              <a:rPr lang="en-US" sz="1200" dirty="0">
                <a:latin typeface="Times New Roman"/>
                <a:cs typeface="Times New Roman"/>
              </a:rPr>
              <a:t>educated</a:t>
            </a:r>
            <a:r>
              <a:rPr lang="en-US" sz="1200" spc="-14" dirty="0">
                <a:latin typeface="Times New Roman"/>
                <a:cs typeface="Times New Roman"/>
              </a:rPr>
              <a:t> </a:t>
            </a:r>
            <a:r>
              <a:rPr lang="en-US" sz="1200" dirty="0">
                <a:latin typeface="Times New Roman"/>
                <a:cs typeface="Times New Roman"/>
              </a:rPr>
              <a:t>professions</a:t>
            </a:r>
            <a:r>
              <a:rPr lang="en-US" sz="1200" spc="-7" dirty="0">
                <a:latin typeface="Times New Roman"/>
                <a:cs typeface="Times New Roman"/>
              </a:rPr>
              <a:t> </a:t>
            </a:r>
            <a:r>
              <a:rPr lang="en-US" sz="1200" dirty="0">
                <a:latin typeface="Times New Roman"/>
                <a:cs typeface="Times New Roman"/>
              </a:rPr>
              <a:t>explains</a:t>
            </a:r>
            <a:r>
              <a:rPr lang="en-US" sz="1200" spc="-10" dirty="0">
                <a:latin typeface="Times New Roman"/>
                <a:cs typeface="Times New Roman"/>
              </a:rPr>
              <a:t> </a:t>
            </a:r>
            <a:r>
              <a:rPr lang="en-US" sz="1200" dirty="0">
                <a:latin typeface="Times New Roman"/>
                <a:cs typeface="Times New Roman"/>
              </a:rPr>
              <a:t>most</a:t>
            </a:r>
            <a:r>
              <a:rPr lang="en-US" sz="1200" spc="-10" dirty="0">
                <a:latin typeface="Times New Roman"/>
                <a:cs typeface="Times New Roman"/>
              </a:rPr>
              <a:t> </a:t>
            </a:r>
            <a:r>
              <a:rPr lang="en-US" sz="1200" dirty="0">
                <a:latin typeface="Times New Roman"/>
                <a:cs typeface="Times New Roman"/>
              </a:rPr>
              <a:t>of</a:t>
            </a:r>
            <a:r>
              <a:rPr lang="en-US" sz="1200" spc="-3" dirty="0">
                <a:latin typeface="Times New Roman"/>
                <a:cs typeface="Times New Roman"/>
              </a:rPr>
              <a:t> </a:t>
            </a:r>
            <a:r>
              <a:rPr lang="en-US" sz="1200" dirty="0">
                <a:latin typeface="Times New Roman"/>
                <a:cs typeface="Times New Roman"/>
              </a:rPr>
              <a:t>the</a:t>
            </a:r>
            <a:r>
              <a:rPr lang="en-US" sz="1200" spc="-7" dirty="0">
                <a:latin typeface="Times New Roman"/>
                <a:cs typeface="Times New Roman"/>
              </a:rPr>
              <a:t> </a:t>
            </a:r>
            <a:r>
              <a:rPr lang="en-US" sz="1200" dirty="0">
                <a:latin typeface="Times New Roman"/>
                <a:cs typeface="Times New Roman"/>
              </a:rPr>
              <a:t>decrease</a:t>
            </a:r>
            <a:r>
              <a:rPr lang="en-US" sz="1200" spc="-7" dirty="0">
                <a:latin typeface="Times New Roman"/>
                <a:cs typeface="Times New Roman"/>
              </a:rPr>
              <a:t> </a:t>
            </a:r>
            <a:r>
              <a:rPr lang="en-US" sz="1200" dirty="0">
                <a:latin typeface="Times New Roman"/>
                <a:cs typeface="Times New Roman"/>
              </a:rPr>
              <a:t>in</a:t>
            </a:r>
            <a:r>
              <a:rPr lang="en-US" sz="1200" spc="-3" dirty="0">
                <a:latin typeface="Times New Roman"/>
                <a:cs typeface="Times New Roman"/>
              </a:rPr>
              <a:t> </a:t>
            </a:r>
            <a:r>
              <a:rPr lang="en-US" sz="1200" dirty="0">
                <a:latin typeface="Times New Roman"/>
                <a:cs typeface="Times New Roman"/>
              </a:rPr>
              <a:t>healthcare</a:t>
            </a:r>
            <a:r>
              <a:rPr lang="en-US" sz="1200" spc="-7" dirty="0">
                <a:latin typeface="Times New Roman"/>
                <a:cs typeface="Times New Roman"/>
              </a:rPr>
              <a:t> </a:t>
            </a:r>
            <a:r>
              <a:rPr lang="en-US" sz="1200" dirty="0">
                <a:latin typeface="Times New Roman"/>
                <a:cs typeface="Times New Roman"/>
              </a:rPr>
              <a:t>workforce</a:t>
            </a:r>
            <a:r>
              <a:rPr lang="en-US" sz="1200" spc="-3" dirty="0">
                <a:latin typeface="Times New Roman"/>
                <a:cs typeface="Times New Roman"/>
              </a:rPr>
              <a:t> </a:t>
            </a:r>
            <a:r>
              <a:rPr lang="en-US" sz="1200" spc="-7" dirty="0">
                <a:latin typeface="Times New Roman"/>
                <a:cs typeface="Times New Roman"/>
              </a:rPr>
              <a:t>size.</a:t>
            </a:r>
          </a:p>
          <a:p>
            <a:pPr marL="180109" marR="3464" indent="-171450">
              <a:buSzPct val="116666"/>
              <a:tabLst>
                <a:tab pos="164518" algn="l"/>
                <a:tab pos="164951" algn="l"/>
              </a:tabLst>
            </a:pP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number</a:t>
            </a:r>
            <a:r>
              <a:rPr lang="en-US" sz="1200" spc="-3" dirty="0">
                <a:latin typeface="+mn-lt"/>
                <a:cs typeface="Times New Roman"/>
              </a:rPr>
              <a:t> </a:t>
            </a:r>
            <a:r>
              <a:rPr lang="en-US" sz="1200" dirty="0">
                <a:latin typeface="+mn-lt"/>
                <a:cs typeface="Times New Roman"/>
              </a:rPr>
              <a:t>of nurses</a:t>
            </a:r>
            <a:r>
              <a:rPr lang="en-US" sz="1200" spc="-3" dirty="0">
                <a:latin typeface="+mn-lt"/>
                <a:cs typeface="Times New Roman"/>
              </a:rPr>
              <a:t> </a:t>
            </a:r>
            <a:r>
              <a:rPr lang="en-US" sz="1200" dirty="0">
                <a:latin typeface="+mn-lt"/>
                <a:cs typeface="Times New Roman"/>
              </a:rPr>
              <a:t>employed</a:t>
            </a:r>
            <a:r>
              <a:rPr lang="en-US" sz="1200" spc="-3" dirty="0">
                <a:latin typeface="+mn-lt"/>
                <a:cs typeface="Times New Roman"/>
              </a:rPr>
              <a:t> </a:t>
            </a:r>
            <a:r>
              <a:rPr lang="en-US" sz="1200" dirty="0">
                <a:latin typeface="+mn-lt"/>
                <a:cs typeface="Times New Roman"/>
              </a:rPr>
              <a:t>and at work exhibited</a:t>
            </a:r>
            <a:r>
              <a:rPr lang="en-US" sz="1200" spc="-7" dirty="0">
                <a:latin typeface="+mn-lt"/>
                <a:cs typeface="Times New Roman"/>
              </a:rPr>
              <a:t> time-</a:t>
            </a:r>
            <a:r>
              <a:rPr lang="en-US" sz="1200" dirty="0">
                <a:latin typeface="+mn-lt"/>
                <a:cs typeface="Times New Roman"/>
              </a:rPr>
              <a:t>limited</a:t>
            </a:r>
            <a:r>
              <a:rPr lang="en-US" sz="1200" spc="-3" dirty="0">
                <a:latin typeface="+mn-lt"/>
                <a:cs typeface="Times New Roman"/>
              </a:rPr>
              <a:t> </a:t>
            </a:r>
            <a:r>
              <a:rPr lang="en-US" sz="1200" dirty="0">
                <a:latin typeface="+mn-lt"/>
                <a:cs typeface="Times New Roman"/>
              </a:rPr>
              <a:t>swings of up to </a:t>
            </a:r>
            <a:r>
              <a:rPr lang="en-US" sz="1200" spc="-7" dirty="0">
                <a:latin typeface="+mn-lt"/>
                <a:cs typeface="Times New Roman"/>
              </a:rPr>
              <a:t>15.3%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September</a:t>
            </a:r>
            <a:r>
              <a:rPr lang="en-US" sz="1200" spc="-3" dirty="0">
                <a:latin typeface="+mn-lt"/>
                <a:cs typeface="Times New Roman"/>
              </a:rPr>
              <a:t> </a:t>
            </a:r>
            <a:r>
              <a:rPr lang="en-US" sz="1200" dirty="0">
                <a:latin typeface="+mn-lt"/>
                <a:cs typeface="Times New Roman"/>
              </a:rPr>
              <a:t>2020</a:t>
            </a:r>
            <a:r>
              <a:rPr lang="en-US" sz="1200" spc="-1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May</a:t>
            </a:r>
            <a:r>
              <a:rPr lang="en-US" sz="1200" spc="-3" dirty="0">
                <a:latin typeface="+mn-lt"/>
                <a:cs typeface="Times New Roman"/>
              </a:rPr>
              <a:t> </a:t>
            </a:r>
            <a:r>
              <a:rPr lang="en-US" sz="1200" dirty="0">
                <a:latin typeface="+mn-lt"/>
                <a:cs typeface="Times New Roman"/>
              </a:rPr>
              <a:t>2021,</a:t>
            </a:r>
            <a:r>
              <a:rPr lang="en-US" sz="1200" spc="-3" dirty="0">
                <a:latin typeface="+mn-lt"/>
                <a:cs typeface="Times New Roman"/>
              </a:rPr>
              <a:t> </a:t>
            </a:r>
            <a:r>
              <a:rPr lang="en-US" sz="1200" dirty="0">
                <a:latin typeface="+mn-lt"/>
                <a:cs typeface="Times New Roman"/>
              </a:rPr>
              <a:t>but</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overall</a:t>
            </a:r>
            <a:r>
              <a:rPr lang="en-US" sz="1200" spc="-3" dirty="0">
                <a:latin typeface="+mn-lt"/>
                <a:cs typeface="Times New Roman"/>
              </a:rPr>
              <a:t> </a:t>
            </a:r>
            <a:r>
              <a:rPr lang="en-US" sz="1200" dirty="0">
                <a:latin typeface="+mn-lt"/>
                <a:cs typeface="Times New Roman"/>
              </a:rPr>
              <a:t>workforce</a:t>
            </a:r>
            <a:r>
              <a:rPr lang="en-US" sz="1200" spc="-3" dirty="0">
                <a:latin typeface="+mn-lt"/>
                <a:cs typeface="Times New Roman"/>
              </a:rPr>
              <a:t> </a:t>
            </a:r>
            <a:r>
              <a:rPr lang="en-US" sz="1200" dirty="0">
                <a:latin typeface="+mn-lt"/>
                <a:cs typeface="Times New Roman"/>
              </a:rPr>
              <a:t>size</a:t>
            </a:r>
            <a:r>
              <a:rPr lang="en-US" sz="1200" spc="-3" dirty="0">
                <a:latin typeface="+mn-lt"/>
                <a:cs typeface="Times New Roman"/>
              </a:rPr>
              <a:t> </a:t>
            </a:r>
            <a:r>
              <a:rPr lang="en-US" sz="1200" dirty="0">
                <a:latin typeface="+mn-lt"/>
                <a:cs typeface="Times New Roman"/>
              </a:rPr>
              <a:t>has</a:t>
            </a:r>
            <a:r>
              <a:rPr lang="en-US" sz="1200" spc="-7" dirty="0">
                <a:latin typeface="+mn-lt"/>
                <a:cs typeface="Times New Roman"/>
              </a:rPr>
              <a:t> </a:t>
            </a:r>
            <a:r>
              <a:rPr lang="en-US" sz="1200" dirty="0">
                <a:latin typeface="+mn-lt"/>
                <a:cs typeface="Times New Roman"/>
              </a:rPr>
              <a:t>not</a:t>
            </a:r>
            <a:r>
              <a:rPr lang="en-US" sz="1200" spc="-3" dirty="0">
                <a:latin typeface="+mn-lt"/>
                <a:cs typeface="Times New Roman"/>
              </a:rPr>
              <a:t> </a:t>
            </a:r>
            <a:r>
              <a:rPr lang="en-US" sz="1200" spc="-7" dirty="0">
                <a:latin typeface="+mn-lt"/>
                <a:cs typeface="Times New Roman"/>
              </a:rPr>
              <a:t>changed </a:t>
            </a:r>
            <a:r>
              <a:rPr lang="en-US" sz="1200" dirty="0">
                <a:latin typeface="+mn-lt"/>
                <a:cs typeface="Times New Roman"/>
              </a:rPr>
              <a:t>significantly</a:t>
            </a:r>
            <a:r>
              <a:rPr lang="en-US" sz="1200" spc="-14" dirty="0">
                <a:latin typeface="+mn-lt"/>
                <a:cs typeface="Times New Roman"/>
              </a:rPr>
              <a:t> </a:t>
            </a:r>
            <a:r>
              <a:rPr lang="en-US" sz="1200" dirty="0">
                <a:latin typeface="+mn-lt"/>
                <a:cs typeface="Times New Roman"/>
              </a:rPr>
              <a:t>since</a:t>
            </a:r>
            <a:r>
              <a:rPr lang="en-US" sz="1200" spc="-7" dirty="0">
                <a:latin typeface="+mn-lt"/>
                <a:cs typeface="Times New Roman"/>
              </a:rPr>
              <a:t> </a:t>
            </a:r>
            <a:r>
              <a:rPr lang="en-US" sz="1200" dirty="0">
                <a:latin typeface="+mn-lt"/>
                <a:cs typeface="Times New Roman"/>
              </a:rPr>
              <a:t>January</a:t>
            </a:r>
            <a:r>
              <a:rPr lang="en-US" sz="1200" spc="-7" dirty="0">
                <a:latin typeface="+mn-lt"/>
                <a:cs typeface="Times New Roman"/>
              </a:rPr>
              <a:t> </a:t>
            </a:r>
            <a:r>
              <a:rPr lang="en-US" sz="1200" dirty="0">
                <a:latin typeface="+mn-lt"/>
                <a:cs typeface="Times New Roman"/>
              </a:rPr>
              <a:t>2020</a:t>
            </a:r>
            <a:r>
              <a:rPr lang="en-US" sz="1200" spc="-7"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4" dirty="0">
                <a:latin typeface="+mn-lt"/>
                <a:cs typeface="Times New Roman"/>
              </a:rPr>
              <a:t>17).</a:t>
            </a:r>
            <a:endParaRPr lang="en-US" sz="1200" dirty="0">
              <a:latin typeface="+mn-lt"/>
              <a:cs typeface="Times New Roman"/>
            </a:endParaRPr>
          </a:p>
          <a:p>
            <a:pPr marL="180109" marR="301328" indent="-171450">
              <a:buSzPct val="116666"/>
              <a:tabLst>
                <a:tab pos="164518" algn="l"/>
                <a:tab pos="164951" algn="l"/>
              </a:tabLst>
            </a:pPr>
            <a:r>
              <a:rPr lang="en-US" sz="1200" dirty="0">
                <a:latin typeface="+mn-lt"/>
                <a:cs typeface="Times New Roman"/>
              </a:rPr>
              <a:t>There</a:t>
            </a:r>
            <a:r>
              <a:rPr lang="en-US" sz="1200" spc="-14" dirty="0">
                <a:latin typeface="+mn-lt"/>
                <a:cs typeface="Times New Roman"/>
              </a:rPr>
              <a:t> </a:t>
            </a:r>
            <a:r>
              <a:rPr lang="en-US" sz="1200" dirty="0">
                <a:latin typeface="+mn-lt"/>
                <a:cs typeface="Times New Roman"/>
              </a:rPr>
              <a:t>were</a:t>
            </a:r>
            <a:r>
              <a:rPr lang="en-US" sz="1200" spc="-7" dirty="0">
                <a:latin typeface="+mn-lt"/>
                <a:cs typeface="Times New Roman"/>
              </a:rPr>
              <a:t> </a:t>
            </a:r>
            <a:r>
              <a:rPr lang="en-US" sz="1200" dirty="0">
                <a:latin typeface="+mn-lt"/>
                <a:cs typeface="Times New Roman"/>
              </a:rPr>
              <a:t>no</a:t>
            </a:r>
            <a:r>
              <a:rPr lang="en-US" sz="1200" spc="-7" dirty="0">
                <a:latin typeface="+mn-lt"/>
                <a:cs typeface="Times New Roman"/>
              </a:rPr>
              <a:t> </a:t>
            </a:r>
            <a:r>
              <a:rPr lang="en-US" sz="1200" dirty="0">
                <a:latin typeface="+mn-lt"/>
                <a:cs typeface="Times New Roman"/>
              </a:rPr>
              <a:t>statistically</a:t>
            </a:r>
            <a:r>
              <a:rPr lang="en-US" sz="1200" spc="-3" dirty="0">
                <a:latin typeface="+mn-lt"/>
                <a:cs typeface="Times New Roman"/>
              </a:rPr>
              <a:t> </a:t>
            </a:r>
            <a:r>
              <a:rPr lang="en-US" sz="1200" dirty="0">
                <a:latin typeface="+mn-lt"/>
                <a:cs typeface="Times New Roman"/>
              </a:rPr>
              <a:t>significant</a:t>
            </a:r>
            <a:r>
              <a:rPr lang="en-US" sz="1200" spc="-7" dirty="0">
                <a:latin typeface="+mn-lt"/>
                <a:cs typeface="Times New Roman"/>
              </a:rPr>
              <a:t> </a:t>
            </a:r>
            <a:r>
              <a:rPr lang="en-US" sz="1200" dirty="0">
                <a:latin typeface="+mn-lt"/>
                <a:cs typeface="Times New Roman"/>
              </a:rPr>
              <a:t>changes</a:t>
            </a:r>
            <a:r>
              <a:rPr lang="en-US" sz="1200" spc="-7" dirty="0">
                <a:latin typeface="+mn-lt"/>
                <a:cs typeface="Times New Roman"/>
              </a:rPr>
              <a:t>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overall</a:t>
            </a:r>
            <a:r>
              <a:rPr lang="en-US" sz="1200" spc="-7" dirty="0">
                <a:latin typeface="+mn-lt"/>
                <a:cs typeface="Times New Roman"/>
              </a:rPr>
              <a:t> </a:t>
            </a:r>
            <a:r>
              <a:rPr lang="en-US" sz="1200" dirty="0">
                <a:latin typeface="+mn-lt"/>
                <a:cs typeface="Times New Roman"/>
              </a:rPr>
              <a:t>number</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APRNs</a:t>
            </a:r>
            <a:r>
              <a:rPr lang="en-US" sz="1200" spc="-3" dirty="0">
                <a:latin typeface="+mn-lt"/>
                <a:cs typeface="Times New Roman"/>
              </a:rPr>
              <a:t> </a:t>
            </a:r>
            <a:r>
              <a:rPr lang="en-US" sz="1200" spc="-17" dirty="0">
                <a:latin typeface="+mn-lt"/>
                <a:cs typeface="Times New Roman"/>
              </a:rPr>
              <a:t>and </a:t>
            </a:r>
            <a:r>
              <a:rPr lang="en-US" sz="1200" dirty="0">
                <a:latin typeface="+mn-lt"/>
                <a:cs typeface="Times New Roman"/>
              </a:rPr>
              <a:t>physicians</a:t>
            </a:r>
            <a:r>
              <a:rPr lang="en-US" sz="1200" spc="-10" dirty="0">
                <a:latin typeface="+mn-lt"/>
                <a:cs typeface="Times New Roman"/>
              </a:rPr>
              <a:t> </a:t>
            </a:r>
            <a:r>
              <a:rPr lang="en-US" sz="1200" dirty="0">
                <a:latin typeface="+mn-lt"/>
                <a:cs typeface="Times New Roman"/>
              </a:rPr>
              <a:t>employed</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dirty="0">
                <a:latin typeface="+mn-lt"/>
                <a:cs typeface="Times New Roman"/>
              </a:rPr>
              <a:t>work</a:t>
            </a:r>
            <a:r>
              <a:rPr lang="en-US" sz="1200" spc="-3" dirty="0">
                <a:latin typeface="+mn-lt"/>
                <a:cs typeface="Times New Roman"/>
              </a:rPr>
              <a:t> </a:t>
            </a:r>
            <a:r>
              <a:rPr lang="en-US" sz="1200" dirty="0">
                <a:latin typeface="+mn-lt"/>
                <a:cs typeface="Times New Roman"/>
              </a:rPr>
              <a:t>from January</a:t>
            </a:r>
            <a:r>
              <a:rPr lang="en-US" sz="1200" spc="-10"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through</a:t>
            </a:r>
            <a:r>
              <a:rPr lang="en-US" sz="1200" spc="-3" dirty="0">
                <a:latin typeface="+mn-lt"/>
                <a:cs typeface="Times New Roman"/>
              </a:rPr>
              <a:t> </a:t>
            </a:r>
            <a:r>
              <a:rPr lang="en-US" sz="1200" dirty="0">
                <a:latin typeface="+mn-lt"/>
                <a:cs typeface="Times New Roman"/>
              </a:rPr>
              <a:t>January </a:t>
            </a:r>
            <a:r>
              <a:rPr lang="en-US" sz="1200" spc="-7" dirty="0">
                <a:latin typeface="+mn-lt"/>
                <a:cs typeface="Times New Roman"/>
              </a:rPr>
              <a:t>2022.</a:t>
            </a:r>
            <a:endParaRPr lang="en-US" sz="1200" dirty="0">
              <a:latin typeface="+mn-lt"/>
              <a:cs typeface="Times New Roman"/>
            </a:endParaRPr>
          </a:p>
          <a:p>
            <a:pPr marL="8659" marR="3464"/>
            <a:endParaRPr lang="en-US" sz="1200" dirty="0">
              <a:latin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48</a:t>
            </a:fld>
            <a:endParaRPr lang="en-US"/>
          </a:p>
        </p:txBody>
      </p:sp>
    </p:spTree>
    <p:extLst>
      <p:ext uri="{BB962C8B-B14F-4D97-AF65-F5344CB8AC3E}">
        <p14:creationId xmlns:p14="http://schemas.microsoft.com/office/powerpoint/2010/main" val="1039156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6085" marR="191361" indent="-171450">
              <a:buSzPct val="116666"/>
              <a:tabLst>
                <a:tab pos="190062" algn="l"/>
                <a:tab pos="190495" algn="l"/>
              </a:tabLst>
            </a:pP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number</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healthcare</a:t>
            </a:r>
            <a:r>
              <a:rPr lang="en-US" sz="1200" spc="-3" dirty="0">
                <a:latin typeface="+mn-lt"/>
                <a:cs typeface="Times New Roman"/>
              </a:rPr>
              <a:t> </a:t>
            </a:r>
            <a:r>
              <a:rPr lang="en-US" sz="1200" dirty="0">
                <a:latin typeface="+mn-lt"/>
                <a:cs typeface="Times New Roman"/>
              </a:rPr>
              <a:t>workers</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professions</a:t>
            </a:r>
            <a:r>
              <a:rPr lang="en-US" sz="1200" spc="-7"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require</a:t>
            </a:r>
            <a:r>
              <a:rPr lang="en-US" sz="1200" spc="-7" dirty="0">
                <a:latin typeface="+mn-lt"/>
                <a:cs typeface="Times New Roman"/>
              </a:rPr>
              <a:t> </a:t>
            </a:r>
            <a:r>
              <a:rPr lang="en-US" sz="1200" dirty="0">
                <a:latin typeface="+mn-lt"/>
                <a:cs typeface="Times New Roman"/>
              </a:rPr>
              <a:t>an</a:t>
            </a:r>
            <a:r>
              <a:rPr lang="en-US" sz="1200" spc="-3" dirty="0">
                <a:latin typeface="+mn-lt"/>
                <a:cs typeface="Times New Roman"/>
              </a:rPr>
              <a:t> </a:t>
            </a:r>
            <a:r>
              <a:rPr lang="en-US" sz="1200" dirty="0">
                <a:latin typeface="+mn-lt"/>
                <a:cs typeface="Times New Roman"/>
              </a:rPr>
              <a:t>associate’s</a:t>
            </a:r>
            <a:r>
              <a:rPr lang="en-US" sz="1200" spc="-3" dirty="0">
                <a:latin typeface="+mn-lt"/>
                <a:cs typeface="Times New Roman"/>
              </a:rPr>
              <a:t> </a:t>
            </a:r>
            <a:r>
              <a:rPr lang="en-US" sz="1200" dirty="0">
                <a:latin typeface="+mn-lt"/>
                <a:cs typeface="Times New Roman"/>
              </a:rPr>
              <a:t>degree, </a:t>
            </a:r>
            <a:r>
              <a:rPr lang="en-US" sz="1200" spc="-14" dirty="0">
                <a:latin typeface="+mn-lt"/>
                <a:cs typeface="Times New Roman"/>
              </a:rPr>
              <a:t>high </a:t>
            </a:r>
            <a:r>
              <a:rPr lang="en-US" sz="1200" dirty="0">
                <a:latin typeface="+mn-lt"/>
                <a:cs typeface="Times New Roman"/>
              </a:rPr>
              <a:t>school</a:t>
            </a:r>
            <a:r>
              <a:rPr lang="en-US" sz="1200" spc="-3" dirty="0">
                <a:latin typeface="+mn-lt"/>
                <a:cs typeface="Times New Roman"/>
              </a:rPr>
              <a:t> </a:t>
            </a:r>
            <a:r>
              <a:rPr lang="en-US" sz="1200" dirty="0">
                <a:latin typeface="+mn-lt"/>
                <a:cs typeface="Times New Roman"/>
              </a:rPr>
              <a:t>diploma,</a:t>
            </a:r>
            <a:r>
              <a:rPr lang="en-US" sz="1200" spc="-7"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dirty="0">
                <a:latin typeface="+mn-lt"/>
                <a:cs typeface="Times New Roman"/>
              </a:rPr>
              <a:t>less</a:t>
            </a:r>
            <a:r>
              <a:rPr lang="en-US" sz="1200" spc="-7" dirty="0">
                <a:latin typeface="+mn-lt"/>
                <a:cs typeface="Times New Roman"/>
              </a:rPr>
              <a:t> </a:t>
            </a:r>
            <a:r>
              <a:rPr lang="en-US" sz="1200" dirty="0">
                <a:latin typeface="+mn-lt"/>
                <a:cs typeface="Times New Roman"/>
              </a:rPr>
              <a:t>than</a:t>
            </a:r>
            <a:r>
              <a:rPr lang="en-US" sz="1200" spc="-7" dirty="0">
                <a:latin typeface="+mn-lt"/>
                <a:cs typeface="Times New Roman"/>
              </a:rPr>
              <a:t> </a:t>
            </a:r>
            <a:r>
              <a:rPr lang="en-US" sz="1200" dirty="0">
                <a:latin typeface="+mn-lt"/>
                <a:cs typeface="Times New Roman"/>
              </a:rPr>
              <a:t>high</a:t>
            </a:r>
            <a:r>
              <a:rPr lang="en-US" sz="1200" spc="-3" dirty="0">
                <a:latin typeface="+mn-lt"/>
                <a:cs typeface="Times New Roman"/>
              </a:rPr>
              <a:t> </a:t>
            </a:r>
            <a:r>
              <a:rPr lang="en-US" sz="1200" dirty="0">
                <a:latin typeface="+mn-lt"/>
                <a:cs typeface="Times New Roman"/>
              </a:rPr>
              <a:t>school</a:t>
            </a:r>
            <a:r>
              <a:rPr lang="en-US" sz="1200" spc="-3" dirty="0">
                <a:latin typeface="+mn-lt"/>
                <a:cs typeface="Times New Roman"/>
              </a:rPr>
              <a:t> </a:t>
            </a:r>
            <a:r>
              <a:rPr lang="en-US" sz="1200" dirty="0">
                <a:latin typeface="+mn-lt"/>
                <a:cs typeface="Times New Roman"/>
              </a:rPr>
              <a:t>education</a:t>
            </a:r>
            <a:r>
              <a:rPr lang="en-US" sz="1200" spc="-3" dirty="0">
                <a:latin typeface="+mn-lt"/>
                <a:cs typeface="Times New Roman"/>
              </a:rPr>
              <a:t> </a:t>
            </a:r>
            <a:r>
              <a:rPr lang="en-US" sz="1200" dirty="0">
                <a:latin typeface="+mn-lt"/>
                <a:cs typeface="Times New Roman"/>
              </a:rPr>
              <a:t>who</a:t>
            </a:r>
            <a:r>
              <a:rPr lang="en-US" sz="1200" spc="-3" dirty="0">
                <a:latin typeface="+mn-lt"/>
                <a:cs typeface="Times New Roman"/>
              </a:rPr>
              <a:t> </a:t>
            </a:r>
            <a:r>
              <a:rPr lang="en-US" sz="1200" dirty="0">
                <a:latin typeface="+mn-lt"/>
                <a:cs typeface="Times New Roman"/>
              </a:rPr>
              <a:t>were</a:t>
            </a:r>
            <a:r>
              <a:rPr lang="en-US" sz="1200" spc="-7" dirty="0">
                <a:latin typeface="+mn-lt"/>
                <a:cs typeface="Times New Roman"/>
              </a:rPr>
              <a:t> </a:t>
            </a:r>
            <a:r>
              <a:rPr lang="en-US" sz="1200" dirty="0">
                <a:latin typeface="+mn-lt"/>
                <a:cs typeface="Times New Roman"/>
              </a:rPr>
              <a:t>employed</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spc="-14" dirty="0">
                <a:latin typeface="+mn-lt"/>
                <a:cs typeface="Times New Roman"/>
              </a:rPr>
              <a:t>work </a:t>
            </a:r>
            <a:r>
              <a:rPr lang="en-US" sz="1200" dirty="0">
                <a:latin typeface="+mn-lt"/>
                <a:cs typeface="Times New Roman"/>
              </a:rPr>
              <a:t>decreased</a:t>
            </a:r>
            <a:r>
              <a:rPr lang="en-US" sz="1200" spc="-10" dirty="0">
                <a:latin typeface="+mn-lt"/>
                <a:cs typeface="Times New Roman"/>
              </a:rPr>
              <a:t> </a:t>
            </a: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27.7%</a:t>
            </a:r>
            <a:r>
              <a:rPr lang="en-US" sz="1200" spc="-3"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March</a:t>
            </a:r>
            <a:r>
              <a:rPr lang="en-US" sz="1200" spc="-7"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April</a:t>
            </a:r>
            <a:r>
              <a:rPr lang="en-US" sz="1200" spc="-3" dirty="0">
                <a:latin typeface="+mn-lt"/>
                <a:cs typeface="Times New Roman"/>
              </a:rPr>
              <a:t> </a:t>
            </a:r>
            <a:r>
              <a:rPr lang="en-US" sz="1200" dirty="0">
                <a:latin typeface="+mn-lt"/>
                <a:cs typeface="Times New Roman"/>
              </a:rPr>
              <a:t>2020</a:t>
            </a:r>
            <a:r>
              <a:rPr lang="en-US" sz="1200" spc="-10" dirty="0">
                <a:latin typeface="+mn-lt"/>
                <a:cs typeface="Times New Roman"/>
              </a:rPr>
              <a:t> </a:t>
            </a:r>
            <a:r>
              <a:rPr lang="en-US" sz="1200" dirty="0">
                <a:latin typeface="+mn-lt"/>
                <a:cs typeface="Times New Roman"/>
              </a:rPr>
              <a:t>(Figure </a:t>
            </a:r>
            <a:r>
              <a:rPr lang="en-US" sz="1200" spc="-14" dirty="0">
                <a:latin typeface="+mn-lt"/>
                <a:cs typeface="Times New Roman"/>
              </a:rPr>
              <a:t>18).</a:t>
            </a:r>
          </a:p>
          <a:p>
            <a:pPr marL="388965" marR="191361" lvl="1" indent="-171450">
              <a:buSzPct val="116666"/>
              <a:tabLst>
                <a:tab pos="190062" algn="l"/>
                <a:tab pos="190495" algn="l"/>
              </a:tabLst>
            </a:pPr>
            <a:r>
              <a:rPr lang="en-US" sz="1200" dirty="0">
                <a:latin typeface="+mn-lt"/>
                <a:cs typeface="Times New Roman"/>
              </a:rPr>
              <a:t>Since</a:t>
            </a:r>
            <a:r>
              <a:rPr lang="en-US" sz="1200" spc="-7" dirty="0">
                <a:latin typeface="+mn-lt"/>
                <a:cs typeface="Times New Roman"/>
              </a:rPr>
              <a:t> </a:t>
            </a:r>
            <a:r>
              <a:rPr lang="en-US" sz="1200" dirty="0">
                <a:latin typeface="+mn-lt"/>
                <a:cs typeface="Times New Roman"/>
              </a:rPr>
              <a:t>then,</a:t>
            </a:r>
            <a:r>
              <a:rPr lang="en-US" sz="1200" spc="-10" dirty="0">
                <a:latin typeface="+mn-lt"/>
                <a:cs typeface="Times New Roman"/>
              </a:rPr>
              <a:t> </a:t>
            </a:r>
            <a:r>
              <a:rPr lang="en-US" sz="1200" dirty="0">
                <a:latin typeface="+mn-lt"/>
                <a:cs typeface="Times New Roman"/>
              </a:rPr>
              <a:t>employment</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workers</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this</a:t>
            </a:r>
            <a:r>
              <a:rPr lang="en-US" sz="1200" spc="-3" dirty="0">
                <a:latin typeface="+mn-lt"/>
                <a:cs typeface="Times New Roman"/>
              </a:rPr>
              <a:t> </a:t>
            </a:r>
            <a:r>
              <a:rPr lang="en-US" sz="1200" dirty="0">
                <a:latin typeface="+mn-lt"/>
                <a:cs typeface="Times New Roman"/>
              </a:rPr>
              <a:t>group</a:t>
            </a:r>
            <a:r>
              <a:rPr lang="en-US" sz="1200" spc="-3" dirty="0">
                <a:latin typeface="+mn-lt"/>
                <a:cs typeface="Times New Roman"/>
              </a:rPr>
              <a:t> </a:t>
            </a:r>
            <a:r>
              <a:rPr lang="en-US" sz="1200" dirty="0">
                <a:latin typeface="+mn-lt"/>
                <a:cs typeface="Times New Roman"/>
              </a:rPr>
              <a:t>only</a:t>
            </a:r>
            <a:r>
              <a:rPr lang="en-US" sz="1200" spc="-3" dirty="0">
                <a:latin typeface="+mn-lt"/>
                <a:cs typeface="Times New Roman"/>
              </a:rPr>
              <a:t> </a:t>
            </a:r>
            <a:r>
              <a:rPr lang="en-US" sz="1200" dirty="0">
                <a:latin typeface="+mn-lt"/>
                <a:cs typeface="Times New Roman"/>
              </a:rPr>
              <a:t>partially</a:t>
            </a:r>
            <a:r>
              <a:rPr lang="en-US" sz="1200" spc="-7" dirty="0">
                <a:latin typeface="+mn-lt"/>
                <a:cs typeface="Times New Roman"/>
              </a:rPr>
              <a:t> </a:t>
            </a:r>
            <a:r>
              <a:rPr lang="en-US" sz="1200" dirty="0">
                <a:latin typeface="+mn-lt"/>
                <a:cs typeface="Times New Roman"/>
              </a:rPr>
              <a:t>recovered.</a:t>
            </a:r>
            <a:r>
              <a:rPr lang="en-US" sz="1200" spc="-3"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end</a:t>
            </a:r>
            <a:r>
              <a:rPr lang="en-US" sz="1200" spc="-3" dirty="0">
                <a:latin typeface="+mn-lt"/>
                <a:cs typeface="Times New Roman"/>
              </a:rPr>
              <a:t> </a:t>
            </a:r>
            <a:r>
              <a:rPr lang="en-US" sz="1200" spc="-17" dirty="0">
                <a:latin typeface="+mn-lt"/>
                <a:cs typeface="Times New Roman"/>
              </a:rPr>
              <a:t>of </a:t>
            </a:r>
            <a:r>
              <a:rPr lang="en-US" sz="1200" dirty="0">
                <a:latin typeface="+mn-lt"/>
                <a:cs typeface="Times New Roman"/>
              </a:rPr>
              <a:t>January</a:t>
            </a:r>
            <a:r>
              <a:rPr lang="en-US" sz="1200" spc="-3" dirty="0">
                <a:latin typeface="+mn-lt"/>
                <a:cs typeface="Times New Roman"/>
              </a:rPr>
              <a:t> </a:t>
            </a:r>
            <a:r>
              <a:rPr lang="en-US" sz="1200" dirty="0">
                <a:latin typeface="+mn-lt"/>
                <a:cs typeface="Times New Roman"/>
              </a:rPr>
              <a:t>2022,</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number</a:t>
            </a:r>
            <a:r>
              <a:rPr lang="en-US" sz="1200" spc="-3" dirty="0">
                <a:latin typeface="+mn-lt"/>
                <a:cs typeface="Times New Roman"/>
              </a:rPr>
              <a:t> </a:t>
            </a:r>
            <a:r>
              <a:rPr lang="en-US" sz="1200" dirty="0">
                <a:latin typeface="+mn-lt"/>
                <a:cs typeface="Times New Roman"/>
              </a:rPr>
              <a:t>remained</a:t>
            </a:r>
            <a:r>
              <a:rPr lang="en-US" sz="1200" spc="-7" dirty="0">
                <a:latin typeface="+mn-lt"/>
                <a:cs typeface="Times New Roman"/>
              </a:rPr>
              <a:t> </a:t>
            </a:r>
            <a:r>
              <a:rPr lang="en-US" sz="1200" dirty="0">
                <a:latin typeface="+mn-lt"/>
                <a:cs typeface="Times New Roman"/>
              </a:rPr>
              <a:t>10.2%</a:t>
            </a:r>
            <a:r>
              <a:rPr lang="en-US" sz="1200" spc="-3" dirty="0">
                <a:latin typeface="+mn-lt"/>
                <a:cs typeface="Times New Roman"/>
              </a:rPr>
              <a:t> </a:t>
            </a:r>
            <a:r>
              <a:rPr lang="en-US" sz="1200" dirty="0">
                <a:latin typeface="+mn-lt"/>
                <a:cs typeface="Times New Roman"/>
              </a:rPr>
              <a:t>lower</a:t>
            </a:r>
            <a:r>
              <a:rPr lang="en-US" sz="1200" spc="-7"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it</a:t>
            </a:r>
            <a:r>
              <a:rPr lang="en-US" sz="1200" spc="-3" dirty="0">
                <a:latin typeface="+mn-lt"/>
                <a:cs typeface="Times New Roman"/>
              </a:rPr>
              <a:t> </a:t>
            </a:r>
            <a:r>
              <a:rPr lang="en-US" sz="1200" dirty="0">
                <a:latin typeface="+mn-lt"/>
                <a:cs typeface="Times New Roman"/>
              </a:rPr>
              <a:t>had</a:t>
            </a:r>
            <a:r>
              <a:rPr lang="en-US" sz="1200" spc="-7" dirty="0">
                <a:latin typeface="+mn-lt"/>
                <a:cs typeface="Times New Roman"/>
              </a:rPr>
              <a:t> </a:t>
            </a:r>
            <a:r>
              <a:rPr lang="en-US" sz="1200" dirty="0">
                <a:latin typeface="+mn-lt"/>
                <a:cs typeface="Times New Roman"/>
              </a:rPr>
              <a:t>been</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January</a:t>
            </a:r>
            <a:r>
              <a:rPr lang="en-US" sz="1200" spc="-3" dirty="0">
                <a:latin typeface="+mn-lt"/>
                <a:cs typeface="Times New Roman"/>
              </a:rPr>
              <a:t> </a:t>
            </a:r>
            <a:r>
              <a:rPr lang="en-US" sz="1200" dirty="0">
                <a:latin typeface="+mn-lt"/>
                <a:cs typeface="Times New Roman"/>
              </a:rPr>
              <a:t>2020, </a:t>
            </a:r>
            <a:r>
              <a:rPr lang="en-US" sz="1200" spc="-34" dirty="0">
                <a:latin typeface="+mn-lt"/>
                <a:cs typeface="Times New Roman"/>
              </a:rPr>
              <a:t>a </a:t>
            </a:r>
            <a:r>
              <a:rPr lang="en-US" sz="1200" dirty="0">
                <a:latin typeface="+mn-lt"/>
                <a:cs typeface="Times New Roman"/>
              </a:rPr>
              <a:t>statistically</a:t>
            </a:r>
            <a:r>
              <a:rPr lang="en-US" sz="1200" spc="-17" dirty="0">
                <a:latin typeface="+mn-lt"/>
                <a:cs typeface="Times New Roman"/>
              </a:rPr>
              <a:t> </a:t>
            </a:r>
            <a:r>
              <a:rPr lang="en-US" sz="1200" dirty="0">
                <a:latin typeface="+mn-lt"/>
                <a:cs typeface="Times New Roman"/>
              </a:rPr>
              <a:t>significant</a:t>
            </a:r>
            <a:r>
              <a:rPr lang="en-US" sz="1200" spc="-10" dirty="0">
                <a:latin typeface="+mn-lt"/>
                <a:cs typeface="Times New Roman"/>
              </a:rPr>
              <a:t> </a:t>
            </a:r>
            <a:r>
              <a:rPr lang="en-US" sz="1200" spc="-7" dirty="0">
                <a:latin typeface="+mn-lt"/>
                <a:cs typeface="Times New Roman"/>
              </a:rPr>
              <a:t>decrease.</a:t>
            </a:r>
          </a:p>
          <a:p>
            <a:pPr marL="388965" marR="191361" lvl="1" indent="-171450">
              <a:buSzPct val="116666"/>
              <a:tabLst>
                <a:tab pos="190062" algn="l"/>
                <a:tab pos="190495" algn="l"/>
              </a:tabLst>
            </a:pPr>
            <a:r>
              <a:rPr lang="en-US" sz="1200" dirty="0">
                <a:latin typeface="+mn-lt"/>
                <a:cs typeface="Times New Roman"/>
              </a:rPr>
              <a:t>At</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end</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January</a:t>
            </a:r>
            <a:r>
              <a:rPr lang="en-US" sz="1200" spc="-3" dirty="0">
                <a:latin typeface="+mn-lt"/>
                <a:cs typeface="Times New Roman"/>
              </a:rPr>
              <a:t> </a:t>
            </a:r>
            <a:r>
              <a:rPr lang="en-US" sz="1200" dirty="0">
                <a:latin typeface="+mn-lt"/>
                <a:cs typeface="Times New Roman"/>
              </a:rPr>
              <a:t>2022,</a:t>
            </a:r>
            <a:r>
              <a:rPr lang="en-US" sz="1200" spc="-3" dirty="0">
                <a:latin typeface="+mn-lt"/>
                <a:cs typeface="Times New Roman"/>
              </a:rPr>
              <a:t> </a:t>
            </a:r>
            <a:r>
              <a:rPr lang="en-US" sz="1200" dirty="0">
                <a:latin typeface="+mn-lt"/>
                <a:cs typeface="Times New Roman"/>
              </a:rPr>
              <a:t>there were</a:t>
            </a:r>
            <a:r>
              <a:rPr lang="en-US" sz="1200" spc="-3" dirty="0">
                <a:latin typeface="+mn-lt"/>
                <a:cs typeface="Times New Roman"/>
              </a:rPr>
              <a:t> </a:t>
            </a:r>
            <a:r>
              <a:rPr lang="en-US" sz="1200" dirty="0">
                <a:latin typeface="+mn-lt"/>
                <a:cs typeface="Times New Roman"/>
              </a:rPr>
              <a:t>2,029,000</a:t>
            </a:r>
            <a:r>
              <a:rPr lang="en-US" sz="1200" spc="-10" dirty="0">
                <a:latin typeface="+mn-lt"/>
                <a:cs typeface="Times New Roman"/>
              </a:rPr>
              <a:t> </a:t>
            </a:r>
            <a:r>
              <a:rPr lang="en-US" sz="1200" dirty="0">
                <a:latin typeface="+mn-lt"/>
                <a:cs typeface="Times New Roman"/>
              </a:rPr>
              <a:t>healthcare</a:t>
            </a:r>
            <a:r>
              <a:rPr lang="en-US" sz="1200" spc="-7" dirty="0">
                <a:latin typeface="+mn-lt"/>
                <a:cs typeface="Times New Roman"/>
              </a:rPr>
              <a:t> </a:t>
            </a:r>
            <a:r>
              <a:rPr lang="en-US" sz="1200" dirty="0">
                <a:latin typeface="+mn-lt"/>
                <a:cs typeface="Times New Roman"/>
              </a:rPr>
              <a:t>workers</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this </a:t>
            </a:r>
            <a:r>
              <a:rPr lang="en-US" sz="1200" spc="-7" dirty="0">
                <a:latin typeface="+mn-lt"/>
                <a:cs typeface="Times New Roman"/>
              </a:rPr>
              <a:t>category </a:t>
            </a:r>
            <a:r>
              <a:rPr lang="en-US" sz="1200" dirty="0">
                <a:latin typeface="+mn-lt"/>
                <a:cs typeface="Times New Roman"/>
              </a:rPr>
              <a:t>employed</a:t>
            </a:r>
            <a:r>
              <a:rPr lang="en-US" sz="1200" spc="-10" dirty="0">
                <a:latin typeface="+mn-lt"/>
                <a:cs typeface="Times New Roman"/>
              </a:rPr>
              <a:t> </a:t>
            </a:r>
            <a:r>
              <a:rPr lang="en-US" sz="1200" dirty="0">
                <a:latin typeface="+mn-lt"/>
                <a:cs typeface="Times New Roman"/>
              </a:rPr>
              <a:t>and at </a:t>
            </a:r>
            <a:r>
              <a:rPr lang="en-US" sz="1200" spc="-7" dirty="0">
                <a:latin typeface="+mn-lt"/>
                <a:cs typeface="Times New Roman"/>
              </a:rPr>
              <a:t>work.</a:t>
            </a:r>
          </a:p>
          <a:p>
            <a:pPr marL="206085" marR="40697" indent="-171450">
              <a:buSzPct val="116666"/>
              <a:tabLst>
                <a:tab pos="190062" algn="l"/>
                <a:tab pos="190495" algn="l"/>
              </a:tabLst>
            </a:pP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comparison,</a:t>
            </a:r>
            <a:r>
              <a:rPr lang="en-US" sz="1200" spc="-3" dirty="0">
                <a:latin typeface="+mn-lt"/>
                <a:cs typeface="Times New Roman"/>
              </a:rPr>
              <a:t> </a:t>
            </a:r>
            <a:r>
              <a:rPr lang="en-US" sz="1200" dirty="0">
                <a:latin typeface="+mn-lt"/>
                <a:cs typeface="Times New Roman"/>
              </a:rPr>
              <a:t>between</a:t>
            </a:r>
            <a:r>
              <a:rPr lang="en-US" sz="1200" spc="-10" dirty="0">
                <a:latin typeface="+mn-lt"/>
                <a:cs typeface="Times New Roman"/>
              </a:rPr>
              <a:t> </a:t>
            </a:r>
            <a:r>
              <a:rPr lang="en-US" sz="1200" dirty="0">
                <a:latin typeface="+mn-lt"/>
                <a:cs typeface="Times New Roman"/>
              </a:rPr>
              <a:t>January 2020</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the end</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January</a:t>
            </a:r>
            <a:r>
              <a:rPr lang="en-US" sz="1200" spc="-7" dirty="0">
                <a:latin typeface="+mn-lt"/>
                <a:cs typeface="Times New Roman"/>
              </a:rPr>
              <a:t> </a:t>
            </a:r>
            <a:r>
              <a:rPr lang="en-US" sz="1200" dirty="0">
                <a:latin typeface="+mn-lt"/>
                <a:cs typeface="Times New Roman"/>
              </a:rPr>
              <a:t>2022,</a:t>
            </a:r>
            <a:r>
              <a:rPr lang="en-US" sz="1200" spc="-3" dirty="0">
                <a:latin typeface="+mn-lt"/>
                <a:cs typeface="Times New Roman"/>
              </a:rPr>
              <a:t> </a:t>
            </a:r>
            <a:r>
              <a:rPr lang="en-US" sz="1200" dirty="0">
                <a:latin typeface="+mn-lt"/>
                <a:cs typeface="Times New Roman"/>
              </a:rPr>
              <a:t>there</a:t>
            </a:r>
            <a:r>
              <a:rPr lang="en-US" sz="1200" spc="-7" dirty="0">
                <a:latin typeface="+mn-lt"/>
                <a:cs typeface="Times New Roman"/>
              </a:rPr>
              <a:t> </a:t>
            </a:r>
            <a:r>
              <a:rPr lang="en-US" sz="1200" dirty="0">
                <a:latin typeface="+mn-lt"/>
                <a:cs typeface="Times New Roman"/>
              </a:rPr>
              <a:t>were </a:t>
            </a:r>
            <a:r>
              <a:rPr lang="en-US" sz="1200" spc="-17" dirty="0">
                <a:latin typeface="+mn-lt"/>
                <a:cs typeface="Times New Roman"/>
              </a:rPr>
              <a:t>no </a:t>
            </a:r>
            <a:r>
              <a:rPr lang="en-US" sz="1200" dirty="0">
                <a:latin typeface="+mn-lt"/>
                <a:cs typeface="Times New Roman"/>
              </a:rPr>
              <a:t>statistically</a:t>
            </a:r>
            <a:r>
              <a:rPr lang="en-US" sz="1200" spc="-14" dirty="0">
                <a:latin typeface="+mn-lt"/>
                <a:cs typeface="Times New Roman"/>
              </a:rPr>
              <a:t> </a:t>
            </a:r>
            <a:r>
              <a:rPr lang="en-US" sz="1200" dirty="0">
                <a:latin typeface="+mn-lt"/>
                <a:cs typeface="Times New Roman"/>
              </a:rPr>
              <a:t>significant</a:t>
            </a:r>
            <a:r>
              <a:rPr lang="en-US" sz="1200" spc="-7" dirty="0">
                <a:latin typeface="+mn-lt"/>
                <a:cs typeface="Times New Roman"/>
              </a:rPr>
              <a:t> </a:t>
            </a:r>
            <a:r>
              <a:rPr lang="en-US" sz="1200" dirty="0">
                <a:latin typeface="+mn-lt"/>
                <a:cs typeface="Times New Roman"/>
              </a:rPr>
              <a:t>changes</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employment</a:t>
            </a:r>
            <a:r>
              <a:rPr lang="en-US" sz="1200" spc="-7" dirty="0">
                <a:latin typeface="+mn-lt"/>
                <a:cs typeface="Times New Roman"/>
              </a:rPr>
              <a:t> </a:t>
            </a:r>
            <a:r>
              <a:rPr lang="en-US" sz="1200" dirty="0">
                <a:latin typeface="+mn-lt"/>
                <a:cs typeface="Times New Roman"/>
              </a:rPr>
              <a:t>levels</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healthcare</a:t>
            </a:r>
            <a:r>
              <a:rPr lang="en-US" sz="1200" spc="-7" dirty="0">
                <a:latin typeface="+mn-lt"/>
                <a:cs typeface="Times New Roman"/>
              </a:rPr>
              <a:t> </a:t>
            </a:r>
            <a:r>
              <a:rPr lang="en-US" sz="1200" dirty="0">
                <a:latin typeface="+mn-lt"/>
                <a:cs typeface="Times New Roman"/>
              </a:rPr>
              <a:t>workers</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spc="-7" dirty="0">
                <a:latin typeface="+mn-lt"/>
                <a:cs typeface="Times New Roman"/>
              </a:rPr>
              <a:t>professions </a:t>
            </a:r>
            <a:r>
              <a:rPr lang="en-US" sz="1200" dirty="0">
                <a:latin typeface="+mn-lt"/>
                <a:cs typeface="Times New Roman"/>
              </a:rPr>
              <a:t>requiring</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bachelor’s</a:t>
            </a:r>
            <a:r>
              <a:rPr lang="en-US" sz="1200" spc="-3" dirty="0">
                <a:latin typeface="+mn-lt"/>
                <a:cs typeface="Times New Roman"/>
              </a:rPr>
              <a:t> </a:t>
            </a:r>
            <a:r>
              <a:rPr lang="en-US" sz="1200" dirty="0">
                <a:latin typeface="+mn-lt"/>
                <a:cs typeface="Times New Roman"/>
              </a:rPr>
              <a:t>degree</a:t>
            </a:r>
            <a:r>
              <a:rPr lang="en-US" sz="1200" spc="-3"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dirty="0">
                <a:latin typeface="+mn-lt"/>
                <a:cs typeface="Times New Roman"/>
              </a:rPr>
              <a:t>higher</a:t>
            </a:r>
            <a:r>
              <a:rPr lang="en-US" sz="1200" spc="-3" dirty="0">
                <a:latin typeface="+mn-lt"/>
                <a:cs typeface="Times New Roman"/>
              </a:rPr>
              <a:t> </a:t>
            </a:r>
            <a:r>
              <a:rPr lang="en-US" sz="1200" dirty="0">
                <a:latin typeface="+mn-lt"/>
                <a:cs typeface="Times New Roman"/>
              </a:rPr>
              <a:t>level</a:t>
            </a:r>
            <a:r>
              <a:rPr lang="en-US" sz="1200" spc="-3"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education.</a:t>
            </a:r>
            <a:r>
              <a:rPr lang="en-US" sz="1200" spc="-7" dirty="0">
                <a:latin typeface="+mn-lt"/>
                <a:cs typeface="Times New Roman"/>
              </a:rPr>
              <a:t> </a:t>
            </a:r>
            <a:r>
              <a:rPr lang="en-US" sz="1200" dirty="0">
                <a:latin typeface="+mn-lt"/>
                <a:cs typeface="Times New Roman"/>
              </a:rPr>
              <a:t>At</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end</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January</a:t>
            </a:r>
            <a:r>
              <a:rPr lang="en-US" sz="1200" spc="-3" dirty="0">
                <a:latin typeface="+mn-lt"/>
                <a:cs typeface="Times New Roman"/>
              </a:rPr>
              <a:t> </a:t>
            </a:r>
            <a:r>
              <a:rPr lang="en-US" sz="1200" dirty="0">
                <a:latin typeface="+mn-lt"/>
                <a:cs typeface="Times New Roman"/>
              </a:rPr>
              <a:t>2022,</a:t>
            </a:r>
            <a:r>
              <a:rPr lang="en-US" sz="1200" spc="-3" dirty="0">
                <a:latin typeface="+mn-lt"/>
                <a:cs typeface="Times New Roman"/>
              </a:rPr>
              <a:t> </a:t>
            </a:r>
            <a:r>
              <a:rPr lang="en-US" sz="1200" spc="-7" dirty="0">
                <a:latin typeface="+mn-lt"/>
                <a:cs typeface="Times New Roman"/>
              </a:rPr>
              <a:t>there </a:t>
            </a:r>
            <a:r>
              <a:rPr lang="en-US" sz="1200" dirty="0">
                <a:latin typeface="+mn-lt"/>
                <a:cs typeface="Times New Roman"/>
              </a:rPr>
              <a:t>were</a:t>
            </a:r>
            <a:r>
              <a:rPr lang="en-US" sz="1200" spc="-14" dirty="0">
                <a:latin typeface="+mn-lt"/>
                <a:cs typeface="Times New Roman"/>
              </a:rPr>
              <a:t> </a:t>
            </a:r>
            <a:r>
              <a:rPr lang="en-US" sz="1200" dirty="0">
                <a:latin typeface="+mn-lt"/>
                <a:cs typeface="Times New Roman"/>
              </a:rPr>
              <a:t>1,399,000</a:t>
            </a:r>
            <a:r>
              <a:rPr lang="en-US" sz="1200" spc="-7" dirty="0">
                <a:latin typeface="+mn-lt"/>
                <a:cs typeface="Times New Roman"/>
              </a:rPr>
              <a:t> </a:t>
            </a:r>
            <a:r>
              <a:rPr lang="en-US" sz="1200" dirty="0">
                <a:latin typeface="+mn-lt"/>
                <a:cs typeface="Times New Roman"/>
              </a:rPr>
              <a:t>healthcare</a:t>
            </a:r>
            <a:r>
              <a:rPr lang="en-US" sz="1200" spc="-3" dirty="0">
                <a:latin typeface="+mn-lt"/>
                <a:cs typeface="Times New Roman"/>
              </a:rPr>
              <a:t> </a:t>
            </a:r>
            <a:r>
              <a:rPr lang="en-US" sz="1200" dirty="0">
                <a:latin typeface="+mn-lt"/>
                <a:cs typeface="Times New Roman"/>
              </a:rPr>
              <a:t>workers</a:t>
            </a:r>
            <a:r>
              <a:rPr lang="en-US" sz="1200" spc="-10"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occupations</a:t>
            </a:r>
            <a:r>
              <a:rPr lang="en-US" sz="1200" spc="-3" dirty="0">
                <a:latin typeface="+mn-lt"/>
                <a:cs typeface="Times New Roman"/>
              </a:rPr>
              <a:t> </a:t>
            </a:r>
            <a:r>
              <a:rPr lang="en-US" sz="1200" dirty="0">
                <a:latin typeface="+mn-lt"/>
                <a:cs typeface="Times New Roman"/>
              </a:rPr>
              <a:t>requiring</a:t>
            </a:r>
            <a:r>
              <a:rPr lang="en-US" sz="1200" spc="-14" dirty="0">
                <a:latin typeface="+mn-lt"/>
                <a:cs typeface="Times New Roman"/>
              </a:rPr>
              <a:t> </a:t>
            </a:r>
            <a:r>
              <a:rPr lang="en-US" sz="1200" dirty="0">
                <a:latin typeface="+mn-lt"/>
                <a:cs typeface="Times New Roman"/>
              </a:rPr>
              <a:t>bachelor’s</a:t>
            </a:r>
            <a:r>
              <a:rPr lang="en-US" sz="1200" spc="-3" dirty="0">
                <a:latin typeface="+mn-lt"/>
                <a:cs typeface="Times New Roman"/>
              </a:rPr>
              <a:t> </a:t>
            </a:r>
            <a:r>
              <a:rPr lang="en-US" sz="1200" dirty="0">
                <a:latin typeface="+mn-lt"/>
                <a:cs typeface="Times New Roman"/>
              </a:rPr>
              <a:t>or</a:t>
            </a:r>
            <a:r>
              <a:rPr lang="en-US" sz="1200" spc="-7" dirty="0">
                <a:latin typeface="+mn-lt"/>
                <a:cs typeface="Times New Roman"/>
              </a:rPr>
              <a:t> </a:t>
            </a:r>
            <a:r>
              <a:rPr lang="en-US" sz="1200" dirty="0">
                <a:latin typeface="+mn-lt"/>
                <a:cs typeface="Times New Roman"/>
              </a:rPr>
              <a:t>master’s</a:t>
            </a:r>
            <a:r>
              <a:rPr lang="en-US" sz="1200" spc="-3" dirty="0">
                <a:latin typeface="+mn-lt"/>
                <a:cs typeface="Times New Roman"/>
              </a:rPr>
              <a:t> </a:t>
            </a:r>
            <a:r>
              <a:rPr lang="en-US" sz="1200" spc="-7" dirty="0">
                <a:latin typeface="+mn-lt"/>
                <a:cs typeface="Times New Roman"/>
              </a:rPr>
              <a:t>degrees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765,000</a:t>
            </a:r>
            <a:r>
              <a:rPr lang="en-US" sz="1200" spc="-3" dirty="0">
                <a:latin typeface="+mn-lt"/>
                <a:cs typeface="Times New Roman"/>
              </a:rPr>
              <a:t> </a:t>
            </a:r>
            <a:r>
              <a:rPr lang="en-US" sz="1200" dirty="0">
                <a:latin typeface="+mn-lt"/>
                <a:cs typeface="Times New Roman"/>
              </a:rPr>
              <a:t>workers</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occupations</a:t>
            </a:r>
            <a:r>
              <a:rPr lang="en-US" sz="1200" spc="-7" dirty="0">
                <a:latin typeface="+mn-lt"/>
                <a:cs typeface="Times New Roman"/>
              </a:rPr>
              <a:t> </a:t>
            </a:r>
            <a:r>
              <a:rPr lang="en-US" sz="1200" dirty="0">
                <a:latin typeface="+mn-lt"/>
                <a:cs typeface="Times New Roman"/>
              </a:rPr>
              <a:t>requiring</a:t>
            </a:r>
            <a:r>
              <a:rPr lang="en-US" sz="1200" spc="-3" dirty="0">
                <a:latin typeface="+mn-lt"/>
                <a:cs typeface="Times New Roman"/>
              </a:rPr>
              <a:t> </a:t>
            </a:r>
            <a:r>
              <a:rPr lang="en-US" sz="1200" dirty="0">
                <a:latin typeface="+mn-lt"/>
                <a:cs typeface="Times New Roman"/>
              </a:rPr>
              <a:t>doctorate </a:t>
            </a:r>
            <a:r>
              <a:rPr lang="en-US" sz="1200" spc="-7" dirty="0">
                <a:latin typeface="+mn-lt"/>
                <a:cs typeface="Times New Roman"/>
              </a:rPr>
              <a:t>degrees.</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49</a:t>
            </a:fld>
            <a:endParaRPr lang="en-US"/>
          </a:p>
        </p:txBody>
      </p:sp>
    </p:spTree>
    <p:extLst>
      <p:ext uri="{BB962C8B-B14F-4D97-AF65-F5344CB8AC3E}">
        <p14:creationId xmlns:p14="http://schemas.microsoft.com/office/powerpoint/2010/main" val="194850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decline in life expectancy was greater for Hispanic and non-Hispanic Black groups than for non-Hispanic White groups, thus widening a health disparity among these groups.</a:t>
            </a:r>
          </a:p>
          <a:p>
            <a:pPr lvl="0"/>
            <a:r>
              <a:rPr lang="en-US" dirty="0"/>
              <a:t>The decline in life expectancy was greater in the United States than in comparable industrialized countries, thus widening a gap in life expectancy that had been growing since the 1980s.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most common cause of unintentional injuries was drug overdose (which accounted for over 40% of unintentional injury deaths), followed by accidental falls and motor vehicle accidents (each of which accounted for approximately 20% of unintentional injuries).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Suicide, which had been a top 10 cause of death from 2016 through 2019, fell to the 12th in 2020, displaced by COVID-19.</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Among the top 10 causes of YPLL, rates of unintentional injury, heart disease, liver disease, and diabetes were rising rapidly.</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a:t>
            </a:fld>
            <a:endParaRPr lang="en-US"/>
          </a:p>
        </p:txBody>
      </p:sp>
    </p:spTree>
    <p:extLst>
      <p:ext uri="{BB962C8B-B14F-4D97-AF65-F5344CB8AC3E}">
        <p14:creationId xmlns:p14="http://schemas.microsoft.com/office/powerpoint/2010/main" val="31866860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57600"/>
            <a:ext cx="6400800" cy="4953000"/>
          </a:xfrm>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000" b="1" dirty="0">
                <a:latin typeface="+mn-lt"/>
                <a:cs typeface="Times New Roman"/>
              </a:rPr>
              <a:t>In</a:t>
            </a:r>
            <a:r>
              <a:rPr lang="en-US" sz="1000" b="1" spc="-17" dirty="0">
                <a:latin typeface="+mn-lt"/>
                <a:cs typeface="Times New Roman"/>
              </a:rPr>
              <a:t> </a:t>
            </a:r>
            <a:r>
              <a:rPr lang="en-US" sz="1000" b="1" dirty="0">
                <a:latin typeface="+mn-lt"/>
                <a:cs typeface="Times New Roman"/>
              </a:rPr>
              <a:t>a</a:t>
            </a:r>
            <a:r>
              <a:rPr lang="en-US" sz="1000" b="1" spc="-3" dirty="0">
                <a:latin typeface="+mn-lt"/>
                <a:cs typeface="Times New Roman"/>
              </a:rPr>
              <a:t> </a:t>
            </a:r>
            <a:r>
              <a:rPr lang="en-US" sz="1000" b="1" dirty="0">
                <a:latin typeface="+mn-lt"/>
                <a:cs typeface="Times New Roman"/>
              </a:rPr>
              <a:t>complex</a:t>
            </a:r>
            <a:r>
              <a:rPr lang="en-US" sz="1000" b="1" spc="-7" dirty="0">
                <a:latin typeface="+mn-lt"/>
                <a:cs typeface="Times New Roman"/>
              </a:rPr>
              <a:t> </a:t>
            </a:r>
            <a:r>
              <a:rPr lang="en-US" sz="1000" b="1" dirty="0">
                <a:latin typeface="+mn-lt"/>
                <a:cs typeface="Times New Roman"/>
              </a:rPr>
              <a:t>U.S.</a:t>
            </a:r>
            <a:r>
              <a:rPr lang="en-US" sz="1000" b="1" spc="-3" dirty="0">
                <a:latin typeface="+mn-lt"/>
                <a:cs typeface="Times New Roman"/>
              </a:rPr>
              <a:t> </a:t>
            </a:r>
            <a:r>
              <a:rPr lang="en-US" sz="1000" b="1" dirty="0">
                <a:latin typeface="+mn-lt"/>
                <a:cs typeface="Times New Roman"/>
              </a:rPr>
              <a:t>healthcare</a:t>
            </a:r>
            <a:r>
              <a:rPr lang="en-US" sz="1000" b="1" spc="-7" dirty="0">
                <a:latin typeface="+mn-lt"/>
                <a:cs typeface="Times New Roman"/>
              </a:rPr>
              <a:t> </a:t>
            </a:r>
            <a:r>
              <a:rPr lang="en-US" sz="1000" b="1" dirty="0">
                <a:latin typeface="+mn-lt"/>
                <a:cs typeface="Times New Roman"/>
              </a:rPr>
              <a:t>system,</a:t>
            </a:r>
            <a:r>
              <a:rPr lang="en-US" sz="1000" b="1" spc="-3" dirty="0">
                <a:latin typeface="+mn-lt"/>
                <a:cs typeface="Times New Roman"/>
              </a:rPr>
              <a:t> </a:t>
            </a:r>
            <a:r>
              <a:rPr lang="en-US" sz="1000" b="1" dirty="0">
                <a:latin typeface="+mn-lt"/>
                <a:cs typeface="Times New Roman"/>
              </a:rPr>
              <a:t>medical</a:t>
            </a:r>
            <a:r>
              <a:rPr lang="en-US" sz="1000" b="1" spc="-10" dirty="0">
                <a:latin typeface="+mn-lt"/>
                <a:cs typeface="Times New Roman"/>
              </a:rPr>
              <a:t> </a:t>
            </a:r>
            <a:r>
              <a:rPr lang="en-US" sz="1000" b="1" dirty="0">
                <a:latin typeface="+mn-lt"/>
                <a:cs typeface="Times New Roman"/>
              </a:rPr>
              <a:t>offices</a:t>
            </a:r>
            <a:r>
              <a:rPr lang="en-US" sz="1000" b="1" spc="-3" dirty="0">
                <a:latin typeface="+mn-lt"/>
                <a:cs typeface="Times New Roman"/>
              </a:rPr>
              <a:t> </a:t>
            </a:r>
            <a:r>
              <a:rPr lang="en-US" sz="1000" b="1" dirty="0">
                <a:latin typeface="+mn-lt"/>
                <a:cs typeface="Times New Roman"/>
              </a:rPr>
              <a:t>remain</a:t>
            </a:r>
            <a:r>
              <a:rPr lang="en-US" sz="1000" b="1" spc="-10" dirty="0">
                <a:latin typeface="+mn-lt"/>
                <a:cs typeface="Times New Roman"/>
              </a:rPr>
              <a:t> </a:t>
            </a:r>
            <a:r>
              <a:rPr lang="en-US" sz="1000" b="1" dirty="0">
                <a:latin typeface="+mn-lt"/>
                <a:cs typeface="Times New Roman"/>
              </a:rPr>
              <a:t>by</a:t>
            </a:r>
            <a:r>
              <a:rPr lang="en-US" sz="1000" b="1" spc="-3" dirty="0">
                <a:latin typeface="+mn-lt"/>
                <a:cs typeface="Times New Roman"/>
              </a:rPr>
              <a:t> </a:t>
            </a:r>
            <a:r>
              <a:rPr lang="en-US" sz="1000" b="1" dirty="0">
                <a:latin typeface="+mn-lt"/>
                <a:cs typeface="Times New Roman"/>
              </a:rPr>
              <a:t>far</a:t>
            </a:r>
            <a:r>
              <a:rPr lang="en-US" sz="1000" b="1" spc="-7" dirty="0">
                <a:latin typeface="+mn-lt"/>
                <a:cs typeface="Times New Roman"/>
              </a:rPr>
              <a:t> </a:t>
            </a:r>
            <a:r>
              <a:rPr lang="en-US" sz="1000" b="1" dirty="0">
                <a:latin typeface="+mn-lt"/>
                <a:cs typeface="Times New Roman"/>
              </a:rPr>
              <a:t>the</a:t>
            </a:r>
            <a:r>
              <a:rPr lang="en-US" sz="1000" b="1" spc="-3" dirty="0">
                <a:latin typeface="+mn-lt"/>
                <a:cs typeface="Times New Roman"/>
              </a:rPr>
              <a:t> </a:t>
            </a:r>
            <a:r>
              <a:rPr lang="en-US" sz="1000" b="1" dirty="0">
                <a:latin typeface="+mn-lt"/>
                <a:cs typeface="Times New Roman"/>
              </a:rPr>
              <a:t>setting</a:t>
            </a:r>
            <a:r>
              <a:rPr lang="en-US" sz="1000" b="1" spc="-3" dirty="0">
                <a:latin typeface="+mn-lt"/>
                <a:cs typeface="Times New Roman"/>
              </a:rPr>
              <a:t> </a:t>
            </a:r>
            <a:r>
              <a:rPr lang="en-US" sz="1000" b="1" spc="-14" dirty="0">
                <a:latin typeface="+mn-lt"/>
                <a:cs typeface="Times New Roman"/>
              </a:rPr>
              <a:t>most </a:t>
            </a:r>
            <a:r>
              <a:rPr lang="en-US" sz="1000" b="1" dirty="0">
                <a:latin typeface="+mn-lt"/>
                <a:cs typeface="Times New Roman"/>
              </a:rPr>
              <a:t>commonly</a:t>
            </a:r>
            <a:r>
              <a:rPr lang="en-US" sz="1000" b="1" spc="-10" dirty="0">
                <a:latin typeface="+mn-lt"/>
                <a:cs typeface="Times New Roman"/>
              </a:rPr>
              <a:t> </a:t>
            </a:r>
            <a:r>
              <a:rPr lang="en-US" sz="1000" b="1" dirty="0">
                <a:latin typeface="+mn-lt"/>
                <a:cs typeface="Times New Roman"/>
              </a:rPr>
              <a:t>visited</a:t>
            </a:r>
            <a:r>
              <a:rPr lang="en-US" sz="1000" b="1" spc="-7" dirty="0">
                <a:latin typeface="+mn-lt"/>
                <a:cs typeface="Times New Roman"/>
              </a:rPr>
              <a:t> </a:t>
            </a:r>
            <a:r>
              <a:rPr lang="en-US" sz="1000" b="1" dirty="0">
                <a:latin typeface="+mn-lt"/>
                <a:cs typeface="Times New Roman"/>
              </a:rPr>
              <a:t>for</a:t>
            </a:r>
            <a:r>
              <a:rPr lang="en-US" sz="1000" b="1" spc="-3" dirty="0">
                <a:latin typeface="+mn-lt"/>
                <a:cs typeface="Times New Roman"/>
              </a:rPr>
              <a:t> </a:t>
            </a:r>
            <a:r>
              <a:rPr lang="en-US" sz="1000" b="1" dirty="0">
                <a:latin typeface="+mn-lt"/>
                <a:cs typeface="Times New Roman"/>
              </a:rPr>
              <a:t>care. </a:t>
            </a:r>
            <a:r>
              <a:rPr lang="en-US" sz="1000" dirty="0">
                <a:latin typeface="+mn-lt"/>
                <a:cs typeface="Times New Roman"/>
              </a:rPr>
              <a:t>In</a:t>
            </a:r>
            <a:r>
              <a:rPr lang="en-US" sz="1000" spc="-3" dirty="0">
                <a:latin typeface="+mn-lt"/>
                <a:cs typeface="Times New Roman"/>
              </a:rPr>
              <a:t> </a:t>
            </a:r>
            <a:r>
              <a:rPr lang="en-US" sz="1000" dirty="0">
                <a:latin typeface="+mn-lt"/>
                <a:cs typeface="Times New Roman"/>
              </a:rPr>
              <a:t>any</a:t>
            </a:r>
            <a:r>
              <a:rPr lang="en-US" sz="1000" spc="-10" dirty="0">
                <a:latin typeface="+mn-lt"/>
                <a:cs typeface="Times New Roman"/>
              </a:rPr>
              <a:t> </a:t>
            </a:r>
            <a:r>
              <a:rPr lang="en-US" sz="1000" dirty="0">
                <a:latin typeface="+mn-lt"/>
                <a:cs typeface="Times New Roman"/>
              </a:rPr>
              <a:t>given</a:t>
            </a:r>
            <a:r>
              <a:rPr lang="en-US" sz="1000" spc="-3" dirty="0">
                <a:latin typeface="+mn-lt"/>
                <a:cs typeface="Times New Roman"/>
              </a:rPr>
              <a:t> </a:t>
            </a:r>
            <a:r>
              <a:rPr lang="en-US" sz="1000" dirty="0">
                <a:latin typeface="+mn-lt"/>
                <a:cs typeface="Times New Roman"/>
              </a:rPr>
              <a:t>year,</a:t>
            </a:r>
            <a:r>
              <a:rPr lang="en-US" sz="1000" spc="-7" dirty="0">
                <a:latin typeface="+mn-lt"/>
                <a:cs typeface="Times New Roman"/>
              </a:rPr>
              <a:t> </a:t>
            </a:r>
            <a:r>
              <a:rPr lang="en-US" sz="1000" dirty="0">
                <a:latin typeface="+mn-lt"/>
                <a:cs typeface="Times New Roman"/>
              </a:rPr>
              <a:t>most</a:t>
            </a:r>
            <a:r>
              <a:rPr lang="en-US" sz="1000" spc="-3" dirty="0">
                <a:latin typeface="+mn-lt"/>
                <a:cs typeface="Times New Roman"/>
              </a:rPr>
              <a:t> </a:t>
            </a:r>
            <a:r>
              <a:rPr lang="en-US" sz="1000" dirty="0">
                <a:latin typeface="+mn-lt"/>
                <a:cs typeface="Times New Roman"/>
              </a:rPr>
              <a:t>people</a:t>
            </a:r>
            <a:r>
              <a:rPr lang="en-US" sz="1000" spc="-7" dirty="0">
                <a:latin typeface="+mn-lt"/>
                <a:cs typeface="Times New Roman"/>
              </a:rPr>
              <a:t> </a:t>
            </a:r>
            <a:r>
              <a:rPr lang="en-US" sz="1000" dirty="0">
                <a:latin typeface="+mn-lt"/>
                <a:cs typeface="Times New Roman"/>
              </a:rPr>
              <a:t>in</a:t>
            </a:r>
            <a:r>
              <a:rPr lang="en-US" sz="1000" spc="-3" dirty="0">
                <a:latin typeface="+mn-lt"/>
                <a:cs typeface="Times New Roman"/>
              </a:rPr>
              <a:t> </a:t>
            </a:r>
            <a:r>
              <a:rPr lang="en-US" sz="1000" dirty="0">
                <a:latin typeface="+mn-lt"/>
                <a:cs typeface="Times New Roman"/>
              </a:rPr>
              <a:t>the United</a:t>
            </a:r>
            <a:r>
              <a:rPr lang="en-US" sz="1000" spc="-3" dirty="0">
                <a:latin typeface="+mn-lt"/>
                <a:cs typeface="Times New Roman"/>
              </a:rPr>
              <a:t> </a:t>
            </a:r>
            <a:r>
              <a:rPr lang="en-US" sz="1000" dirty="0">
                <a:latin typeface="+mn-lt"/>
                <a:cs typeface="Times New Roman"/>
              </a:rPr>
              <a:t>States</a:t>
            </a:r>
            <a:r>
              <a:rPr lang="en-US" sz="1000" spc="-7" dirty="0">
                <a:latin typeface="+mn-lt"/>
                <a:cs typeface="Times New Roman"/>
              </a:rPr>
              <a:t> </a:t>
            </a:r>
            <a:r>
              <a:rPr lang="en-US" sz="1000" dirty="0">
                <a:latin typeface="+mn-lt"/>
                <a:cs typeface="Times New Roman"/>
              </a:rPr>
              <a:t>interact </a:t>
            </a:r>
            <a:r>
              <a:rPr lang="en-US" sz="1000" spc="-14" dirty="0">
                <a:latin typeface="+mn-lt"/>
                <a:cs typeface="Times New Roman"/>
              </a:rPr>
              <a:t>with </a:t>
            </a:r>
            <a:r>
              <a:rPr lang="en-US" sz="1000" dirty="0">
                <a:latin typeface="+mn-lt"/>
                <a:cs typeface="Times New Roman"/>
              </a:rPr>
              <a:t>healthcare</a:t>
            </a:r>
            <a:r>
              <a:rPr lang="en-US" sz="1000" spc="-10" dirty="0">
                <a:latin typeface="+mn-lt"/>
                <a:cs typeface="Times New Roman"/>
              </a:rPr>
              <a:t> </a:t>
            </a:r>
            <a:r>
              <a:rPr lang="en-US" sz="1000" dirty="0">
                <a:latin typeface="+mn-lt"/>
                <a:cs typeface="Times New Roman"/>
              </a:rPr>
              <a:t>delivery systems</a:t>
            </a:r>
            <a:r>
              <a:rPr lang="en-US" sz="1000" spc="-3" dirty="0">
                <a:latin typeface="+mn-lt"/>
                <a:cs typeface="Times New Roman"/>
              </a:rPr>
              <a:t> </a:t>
            </a:r>
            <a:r>
              <a:rPr lang="en-US" sz="1000" dirty="0">
                <a:latin typeface="+mn-lt"/>
                <a:cs typeface="Times New Roman"/>
              </a:rPr>
              <a:t>through</a:t>
            </a:r>
            <a:r>
              <a:rPr lang="en-US" sz="1000" spc="-7" dirty="0">
                <a:latin typeface="+mn-lt"/>
                <a:cs typeface="Times New Roman"/>
              </a:rPr>
              <a:t> </a:t>
            </a:r>
            <a:r>
              <a:rPr lang="en-US" sz="1000" dirty="0">
                <a:latin typeface="+mn-lt"/>
                <a:cs typeface="Times New Roman"/>
              </a:rPr>
              <a:t>routine</a:t>
            </a:r>
            <a:r>
              <a:rPr lang="en-US" sz="1000" spc="-3" dirty="0">
                <a:latin typeface="+mn-lt"/>
                <a:cs typeface="Times New Roman"/>
              </a:rPr>
              <a:t> </a:t>
            </a:r>
            <a:r>
              <a:rPr lang="en-US" sz="1000" spc="-7" dirty="0">
                <a:latin typeface="+mn-lt"/>
                <a:cs typeface="Times New Roman"/>
              </a:rPr>
              <a:t>office-</a:t>
            </a:r>
            <a:r>
              <a:rPr lang="en-US" sz="1000" dirty="0">
                <a:latin typeface="+mn-lt"/>
                <a:cs typeface="Times New Roman"/>
              </a:rPr>
              <a:t>based physician</a:t>
            </a:r>
            <a:r>
              <a:rPr lang="en-US" sz="1000" spc="-3" dirty="0">
                <a:latin typeface="+mn-lt"/>
                <a:cs typeface="Times New Roman"/>
              </a:rPr>
              <a:t> </a:t>
            </a:r>
            <a:r>
              <a:rPr lang="en-US" sz="1000" dirty="0">
                <a:latin typeface="+mn-lt"/>
                <a:cs typeface="Times New Roman"/>
              </a:rPr>
              <a:t>visits.</a:t>
            </a:r>
            <a:r>
              <a:rPr lang="en-US" sz="1000" spc="-7" dirty="0">
                <a:latin typeface="+mn-lt"/>
                <a:cs typeface="Times New Roman"/>
              </a:rPr>
              <a:t> </a:t>
            </a:r>
            <a:r>
              <a:rPr lang="en-US" sz="1000" dirty="0">
                <a:latin typeface="+mn-lt"/>
                <a:cs typeface="Times New Roman"/>
              </a:rPr>
              <a:t>A</a:t>
            </a:r>
            <a:r>
              <a:rPr lang="en-US" sz="1000" spc="-7" dirty="0">
                <a:latin typeface="+mn-lt"/>
                <a:cs typeface="Times New Roman"/>
              </a:rPr>
              <a:t> </a:t>
            </a:r>
            <a:r>
              <a:rPr lang="en-US" sz="1000" dirty="0">
                <a:latin typeface="+mn-lt"/>
                <a:cs typeface="Times New Roman"/>
              </a:rPr>
              <a:t>smaller </a:t>
            </a:r>
            <a:r>
              <a:rPr lang="en-US" sz="1000" spc="-7" dirty="0">
                <a:latin typeface="+mn-lt"/>
                <a:cs typeface="Times New Roman"/>
              </a:rPr>
              <a:t>percentage </a:t>
            </a:r>
            <a:r>
              <a:rPr lang="en-US" sz="1000" dirty="0">
                <a:latin typeface="+mn-lt"/>
                <a:cs typeface="Times New Roman"/>
              </a:rPr>
              <a:t>of</a:t>
            </a:r>
            <a:r>
              <a:rPr lang="en-US" sz="1000" spc="-14" dirty="0">
                <a:latin typeface="+mn-lt"/>
                <a:cs typeface="Times New Roman"/>
              </a:rPr>
              <a:t> </a:t>
            </a:r>
            <a:r>
              <a:rPr lang="en-US" sz="1000" dirty="0">
                <a:latin typeface="+mn-lt"/>
                <a:cs typeface="Times New Roman"/>
              </a:rPr>
              <a:t>people</a:t>
            </a:r>
            <a:r>
              <a:rPr lang="en-US" sz="1000" spc="-3" dirty="0">
                <a:latin typeface="+mn-lt"/>
                <a:cs typeface="Times New Roman"/>
              </a:rPr>
              <a:t> </a:t>
            </a:r>
            <a:r>
              <a:rPr lang="en-US" sz="1000" dirty="0">
                <a:latin typeface="+mn-lt"/>
                <a:cs typeface="Times New Roman"/>
              </a:rPr>
              <a:t>seek</a:t>
            </a:r>
            <a:r>
              <a:rPr lang="en-US" sz="1000" spc="-3" dirty="0">
                <a:latin typeface="+mn-lt"/>
                <a:cs typeface="Times New Roman"/>
              </a:rPr>
              <a:t> </a:t>
            </a:r>
            <a:r>
              <a:rPr lang="en-US" sz="1000" dirty="0">
                <a:latin typeface="+mn-lt"/>
                <a:cs typeface="Times New Roman"/>
              </a:rPr>
              <a:t>emergency</a:t>
            </a:r>
            <a:r>
              <a:rPr lang="en-US" sz="1000" spc="-7" dirty="0">
                <a:latin typeface="+mn-lt"/>
                <a:cs typeface="Times New Roman"/>
              </a:rPr>
              <a:t> </a:t>
            </a:r>
            <a:r>
              <a:rPr lang="en-US" sz="1000" dirty="0">
                <a:latin typeface="+mn-lt"/>
                <a:cs typeface="Times New Roman"/>
              </a:rPr>
              <a:t>care</a:t>
            </a:r>
            <a:r>
              <a:rPr lang="en-US" sz="1000" spc="-3" dirty="0">
                <a:latin typeface="+mn-lt"/>
                <a:cs typeface="Times New Roman"/>
              </a:rPr>
              <a:t> </a:t>
            </a:r>
            <a:r>
              <a:rPr lang="en-US" sz="1000" dirty="0">
                <a:latin typeface="+mn-lt"/>
                <a:cs typeface="Times New Roman"/>
              </a:rPr>
              <a:t>services,</a:t>
            </a:r>
            <a:r>
              <a:rPr lang="en-US" sz="1000" spc="-3" dirty="0">
                <a:latin typeface="+mn-lt"/>
                <a:cs typeface="Times New Roman"/>
              </a:rPr>
              <a:t> </a:t>
            </a:r>
            <a:r>
              <a:rPr lang="en-US" sz="1000" dirty="0">
                <a:latin typeface="+mn-lt"/>
                <a:cs typeface="Times New Roman"/>
              </a:rPr>
              <a:t>and</a:t>
            </a:r>
            <a:r>
              <a:rPr lang="en-US" sz="1000" spc="-7" dirty="0">
                <a:latin typeface="+mn-lt"/>
                <a:cs typeface="Times New Roman"/>
              </a:rPr>
              <a:t> </a:t>
            </a:r>
            <a:r>
              <a:rPr lang="en-US" sz="1000" dirty="0">
                <a:latin typeface="+mn-lt"/>
                <a:cs typeface="Times New Roman"/>
              </a:rPr>
              <a:t>even</a:t>
            </a:r>
            <a:r>
              <a:rPr lang="en-US" sz="1000" spc="-10" dirty="0">
                <a:latin typeface="+mn-lt"/>
                <a:cs typeface="Times New Roman"/>
              </a:rPr>
              <a:t> </a:t>
            </a:r>
            <a:r>
              <a:rPr lang="en-US" sz="1000" dirty="0">
                <a:latin typeface="+mn-lt"/>
                <a:cs typeface="Times New Roman"/>
              </a:rPr>
              <a:t>fewer</a:t>
            </a:r>
            <a:r>
              <a:rPr lang="en-US" sz="1000" spc="-3" dirty="0">
                <a:latin typeface="+mn-lt"/>
                <a:cs typeface="Times New Roman"/>
              </a:rPr>
              <a:t> </a:t>
            </a:r>
            <a:r>
              <a:rPr lang="en-US" sz="1000" dirty="0">
                <a:latin typeface="+mn-lt"/>
                <a:cs typeface="Times New Roman"/>
              </a:rPr>
              <a:t>require</a:t>
            </a:r>
            <a:r>
              <a:rPr lang="en-US" sz="1000" spc="-7" dirty="0">
                <a:latin typeface="+mn-lt"/>
                <a:cs typeface="Times New Roman"/>
              </a:rPr>
              <a:t> </a:t>
            </a:r>
            <a:r>
              <a:rPr lang="en-US" sz="1000" dirty="0">
                <a:latin typeface="+mn-lt"/>
                <a:cs typeface="Times New Roman"/>
              </a:rPr>
              <a:t>hospitalization.</a:t>
            </a:r>
            <a:r>
              <a:rPr lang="en-US" sz="1000" spc="-10" dirty="0">
                <a:latin typeface="+mn-lt"/>
                <a:cs typeface="Times New Roman"/>
              </a:rPr>
              <a:t> </a:t>
            </a:r>
            <a:r>
              <a:rPr lang="en-US" sz="1000" dirty="0">
                <a:latin typeface="+mn-lt"/>
                <a:cs typeface="Times New Roman"/>
              </a:rPr>
              <a:t>In</a:t>
            </a:r>
            <a:r>
              <a:rPr lang="en-US" sz="1000" spc="-3" dirty="0">
                <a:latin typeface="+mn-lt"/>
                <a:cs typeface="Times New Roman"/>
              </a:rPr>
              <a:t> </a:t>
            </a:r>
            <a:r>
              <a:rPr lang="en-US" sz="1000" dirty="0">
                <a:latin typeface="+mn-lt"/>
                <a:cs typeface="Times New Roman"/>
              </a:rPr>
              <a:t>2020,</a:t>
            </a:r>
            <a:r>
              <a:rPr lang="en-US" sz="1000" spc="-3" dirty="0">
                <a:latin typeface="+mn-lt"/>
                <a:cs typeface="Times New Roman"/>
              </a:rPr>
              <a:t> </a:t>
            </a:r>
            <a:r>
              <a:rPr lang="en-US" sz="1000" spc="-7" dirty="0">
                <a:latin typeface="+mn-lt"/>
                <a:cs typeface="Times New Roman"/>
              </a:rPr>
              <a:t>83.4% </a:t>
            </a:r>
            <a:r>
              <a:rPr lang="en-US" sz="1000" dirty="0">
                <a:latin typeface="+mn-lt"/>
                <a:cs typeface="Times New Roman"/>
              </a:rPr>
              <a:t>of</a:t>
            </a:r>
            <a:r>
              <a:rPr lang="en-US" sz="1000" spc="-10" dirty="0">
                <a:latin typeface="+mn-lt"/>
                <a:cs typeface="Times New Roman"/>
              </a:rPr>
              <a:t> </a:t>
            </a:r>
            <a:r>
              <a:rPr lang="en-US" sz="1000" dirty="0">
                <a:latin typeface="+mn-lt"/>
                <a:cs typeface="Times New Roman"/>
              </a:rPr>
              <a:t>adults</a:t>
            </a:r>
            <a:r>
              <a:rPr lang="en-US" sz="1000" spc="-3"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94.0%</a:t>
            </a:r>
            <a:r>
              <a:rPr lang="en-US" sz="1000" spc="-3"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children</a:t>
            </a:r>
            <a:r>
              <a:rPr lang="en-US" sz="1000" spc="-3" dirty="0">
                <a:latin typeface="+mn-lt"/>
                <a:cs typeface="Times New Roman"/>
              </a:rPr>
              <a:t> </a:t>
            </a:r>
            <a:r>
              <a:rPr lang="en-US" sz="1000" dirty="0">
                <a:latin typeface="+mn-lt"/>
                <a:cs typeface="Times New Roman"/>
              </a:rPr>
              <a:t>had</a:t>
            </a:r>
            <a:r>
              <a:rPr lang="en-US" sz="1000" spc="-10" dirty="0">
                <a:latin typeface="+mn-lt"/>
                <a:cs typeface="Times New Roman"/>
              </a:rPr>
              <a:t> </a:t>
            </a:r>
            <a:r>
              <a:rPr lang="en-US" sz="1000" dirty="0">
                <a:latin typeface="+mn-lt"/>
                <a:cs typeface="Times New Roman"/>
              </a:rPr>
              <a:t>an office</a:t>
            </a:r>
            <a:r>
              <a:rPr lang="en-US" sz="1000" spc="-3" dirty="0">
                <a:latin typeface="+mn-lt"/>
                <a:cs typeface="Times New Roman"/>
              </a:rPr>
              <a:t> </a:t>
            </a:r>
            <a:r>
              <a:rPr lang="en-US" sz="1000" dirty="0">
                <a:latin typeface="+mn-lt"/>
                <a:cs typeface="Times New Roman"/>
              </a:rPr>
              <a:t>visit</a:t>
            </a:r>
            <a:r>
              <a:rPr lang="en-US" sz="1000" spc="-3" dirty="0">
                <a:latin typeface="+mn-lt"/>
                <a:cs typeface="Times New Roman"/>
              </a:rPr>
              <a:t> </a:t>
            </a:r>
            <a:r>
              <a:rPr lang="en-US" sz="1000" dirty="0">
                <a:latin typeface="+mn-lt"/>
                <a:cs typeface="Times New Roman"/>
              </a:rPr>
              <a:t>with</a:t>
            </a:r>
            <a:r>
              <a:rPr lang="en-US" sz="1000" spc="-10" dirty="0">
                <a:latin typeface="+mn-lt"/>
                <a:cs typeface="Times New Roman"/>
              </a:rPr>
              <a:t> </a:t>
            </a:r>
            <a:r>
              <a:rPr lang="en-US" sz="1000" dirty="0">
                <a:latin typeface="+mn-lt"/>
                <a:cs typeface="Times New Roman"/>
              </a:rPr>
              <a:t>a</a:t>
            </a:r>
            <a:r>
              <a:rPr lang="en-US" sz="1000" spc="-3" dirty="0">
                <a:latin typeface="+mn-lt"/>
                <a:cs typeface="Times New Roman"/>
              </a:rPr>
              <a:t> </a:t>
            </a:r>
            <a:r>
              <a:rPr lang="en-US" sz="1000" dirty="0">
                <a:latin typeface="+mn-lt"/>
                <a:cs typeface="Times New Roman"/>
              </a:rPr>
              <a:t>doctor</a:t>
            </a:r>
            <a:r>
              <a:rPr lang="en-US" sz="1000" spc="-3" dirty="0">
                <a:latin typeface="+mn-lt"/>
                <a:cs typeface="Times New Roman"/>
              </a:rPr>
              <a:t> </a:t>
            </a:r>
            <a:r>
              <a:rPr lang="en-US" sz="1000" dirty="0">
                <a:latin typeface="+mn-lt"/>
                <a:cs typeface="Times New Roman"/>
              </a:rPr>
              <a:t>or</a:t>
            </a:r>
            <a:r>
              <a:rPr lang="en-US" sz="1000" spc="-3" dirty="0">
                <a:latin typeface="+mn-lt"/>
                <a:cs typeface="Times New Roman"/>
              </a:rPr>
              <a:t> </a:t>
            </a:r>
            <a:r>
              <a:rPr lang="en-US" sz="1000" dirty="0">
                <a:latin typeface="+mn-lt"/>
                <a:cs typeface="Times New Roman"/>
              </a:rPr>
              <a:t>other</a:t>
            </a:r>
            <a:r>
              <a:rPr lang="en-US" sz="1000" spc="-7" dirty="0">
                <a:latin typeface="+mn-lt"/>
                <a:cs typeface="Times New Roman"/>
              </a:rPr>
              <a:t> </a:t>
            </a:r>
            <a:r>
              <a:rPr lang="en-US" sz="1000" dirty="0">
                <a:latin typeface="+mn-lt"/>
                <a:cs typeface="Times New Roman"/>
              </a:rPr>
              <a:t>healthcare </a:t>
            </a:r>
            <a:r>
              <a:rPr lang="en-US" sz="1000" spc="-7" dirty="0">
                <a:latin typeface="+mn-lt"/>
                <a:cs typeface="Times New Roman"/>
              </a:rPr>
              <a:t>professional </a:t>
            </a:r>
            <a:r>
              <a:rPr lang="en-US" sz="1000" dirty="0">
                <a:latin typeface="+mn-lt"/>
                <a:cs typeface="Times New Roman"/>
              </a:rPr>
              <a:t>in</a:t>
            </a:r>
            <a:r>
              <a:rPr lang="en-US" sz="1000" spc="-7" dirty="0">
                <a:latin typeface="+mn-lt"/>
                <a:cs typeface="Times New Roman"/>
              </a:rPr>
              <a:t> </a:t>
            </a:r>
            <a:r>
              <a:rPr lang="en-US" sz="1000" dirty="0">
                <a:latin typeface="+mn-lt"/>
                <a:cs typeface="Times New Roman"/>
              </a:rPr>
              <a:t>the</a:t>
            </a:r>
            <a:r>
              <a:rPr lang="en-US" sz="1000" spc="-3" dirty="0">
                <a:latin typeface="+mn-lt"/>
                <a:cs typeface="Times New Roman"/>
              </a:rPr>
              <a:t> </a:t>
            </a:r>
            <a:r>
              <a:rPr lang="en-US" sz="1000" dirty="0">
                <a:latin typeface="+mn-lt"/>
                <a:cs typeface="Times New Roman"/>
              </a:rPr>
              <a:t>past</a:t>
            </a:r>
            <a:r>
              <a:rPr lang="en-US" sz="1000" spc="-3" dirty="0">
                <a:latin typeface="+mn-lt"/>
                <a:cs typeface="Times New Roman"/>
              </a:rPr>
              <a:t> </a:t>
            </a:r>
            <a:r>
              <a:rPr lang="en-US" sz="1000" dirty="0">
                <a:latin typeface="+mn-lt"/>
                <a:cs typeface="Times New Roman"/>
              </a:rPr>
              <a:t>year.</a:t>
            </a:r>
            <a:r>
              <a:rPr lang="en-US" sz="1000" baseline="31250" dirty="0">
                <a:latin typeface="+mn-lt"/>
                <a:cs typeface="Times New Roman"/>
              </a:rPr>
              <a:t>25</a:t>
            </a:r>
            <a:r>
              <a:rPr lang="en-US" sz="1000" spc="97" baseline="31250" dirty="0">
                <a:latin typeface="+mn-lt"/>
                <a:cs typeface="Times New Roman"/>
              </a:rPr>
              <a:t> </a:t>
            </a:r>
            <a:r>
              <a:rPr lang="en-US" sz="1000" dirty="0">
                <a:latin typeface="+mn-lt"/>
                <a:cs typeface="Times New Roman"/>
              </a:rPr>
              <a:t>For</a:t>
            </a:r>
            <a:r>
              <a:rPr lang="en-US" sz="1000" spc="-3" dirty="0">
                <a:latin typeface="+mn-lt"/>
                <a:cs typeface="Times New Roman"/>
              </a:rPr>
              <a:t> </a:t>
            </a:r>
            <a:r>
              <a:rPr lang="en-US" sz="1000" dirty="0">
                <a:latin typeface="+mn-lt"/>
                <a:cs typeface="Times New Roman"/>
              </a:rPr>
              <a:t>comparison,</a:t>
            </a:r>
            <a:r>
              <a:rPr lang="en-US" sz="1000" spc="-7" dirty="0">
                <a:latin typeface="+mn-lt"/>
                <a:cs typeface="Times New Roman"/>
              </a:rPr>
              <a:t> </a:t>
            </a:r>
            <a:r>
              <a:rPr lang="en-US" sz="1000" dirty="0">
                <a:latin typeface="+mn-lt"/>
                <a:cs typeface="Times New Roman"/>
              </a:rPr>
              <a:t>19.0%</a:t>
            </a:r>
            <a:r>
              <a:rPr lang="en-US" sz="1000" spc="-3"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adults</a:t>
            </a:r>
            <a:r>
              <a:rPr lang="en-US" sz="1000" spc="-7" dirty="0">
                <a:latin typeface="+mn-lt"/>
                <a:cs typeface="Times New Roman"/>
              </a:rPr>
              <a:t> </a:t>
            </a:r>
            <a:r>
              <a:rPr lang="en-US" sz="1000" dirty="0">
                <a:latin typeface="+mn-lt"/>
                <a:cs typeface="Times New Roman"/>
              </a:rPr>
              <a:t>had</a:t>
            </a:r>
            <a:r>
              <a:rPr lang="en-US" sz="1000" spc="-3" dirty="0">
                <a:latin typeface="+mn-lt"/>
                <a:cs typeface="Times New Roman"/>
              </a:rPr>
              <a:t> </a:t>
            </a:r>
            <a:r>
              <a:rPr lang="en-US" sz="1000" dirty="0">
                <a:latin typeface="+mn-lt"/>
                <a:cs typeface="Times New Roman"/>
              </a:rPr>
              <a:t>an</a:t>
            </a:r>
            <a:r>
              <a:rPr lang="en-US" sz="1000" spc="-7" dirty="0">
                <a:latin typeface="+mn-lt"/>
                <a:cs typeface="Times New Roman"/>
              </a:rPr>
              <a:t> </a:t>
            </a:r>
            <a:r>
              <a:rPr lang="en-US" sz="1000" dirty="0">
                <a:latin typeface="+mn-lt"/>
                <a:cs typeface="Times New Roman"/>
              </a:rPr>
              <a:t>emergency</a:t>
            </a:r>
            <a:r>
              <a:rPr lang="en-US" sz="1000" spc="-3" dirty="0">
                <a:latin typeface="+mn-lt"/>
                <a:cs typeface="Times New Roman"/>
              </a:rPr>
              <a:t> </a:t>
            </a:r>
            <a:r>
              <a:rPr lang="en-US" sz="1000" dirty="0">
                <a:latin typeface="+mn-lt"/>
                <a:cs typeface="Times New Roman"/>
              </a:rPr>
              <a:t>department</a:t>
            </a:r>
            <a:r>
              <a:rPr lang="en-US" sz="1000" spc="-3" dirty="0">
                <a:latin typeface="+mn-lt"/>
                <a:cs typeface="Times New Roman"/>
              </a:rPr>
              <a:t> </a:t>
            </a:r>
            <a:r>
              <a:rPr lang="en-US" sz="1000" dirty="0">
                <a:latin typeface="+mn-lt"/>
                <a:cs typeface="Times New Roman"/>
              </a:rPr>
              <a:t>visit</a:t>
            </a:r>
            <a:r>
              <a:rPr lang="en-US" sz="1000" spc="-7" dirty="0">
                <a:latin typeface="+mn-lt"/>
                <a:cs typeface="Times New Roman"/>
              </a:rPr>
              <a:t> </a:t>
            </a:r>
            <a:r>
              <a:rPr lang="en-US" sz="1000" spc="-14" dirty="0">
                <a:latin typeface="+mn-lt"/>
                <a:cs typeface="Times New Roman"/>
              </a:rPr>
              <a:t>that </a:t>
            </a:r>
            <a:r>
              <a:rPr lang="en-US" sz="1000" dirty="0">
                <a:latin typeface="+mn-lt"/>
                <a:cs typeface="Times New Roman"/>
              </a:rPr>
              <a:t>year</a:t>
            </a:r>
            <a:r>
              <a:rPr lang="en-US" sz="1000" dirty="0">
                <a:latin typeface="+mn-lt"/>
                <a:cs typeface="Times New Roman"/>
                <a:hlinkClick r:id="rId3" action="ppaction://hlinksldjump"/>
              </a:rPr>
              <a:t>.</a:t>
            </a:r>
            <a:r>
              <a:rPr lang="en-US" sz="1000" baseline="31250" dirty="0">
                <a:latin typeface="+mn-lt"/>
                <a:cs typeface="Times New Roman"/>
                <a:hlinkClick r:id="rId3" action="ppaction://hlinksldjump"/>
              </a:rPr>
              <a:t>25</a:t>
            </a:r>
            <a:r>
              <a:rPr lang="en-US" sz="1000" spc="92" baseline="31250" dirty="0">
                <a:latin typeface="+mn-lt"/>
                <a:cs typeface="Times New Roman"/>
              </a:rPr>
              <a:t> </a:t>
            </a:r>
            <a:r>
              <a:rPr lang="en-US" sz="1000" dirty="0">
                <a:latin typeface="+mn-lt"/>
                <a:cs typeface="Times New Roman"/>
              </a:rPr>
              <a:t>In</a:t>
            </a:r>
            <a:r>
              <a:rPr lang="en-US" sz="1000" spc="-3" dirty="0">
                <a:latin typeface="+mn-lt"/>
                <a:cs typeface="Times New Roman"/>
              </a:rPr>
              <a:t> </a:t>
            </a:r>
            <a:r>
              <a:rPr lang="en-US" sz="1000" dirty="0">
                <a:latin typeface="+mn-lt"/>
                <a:cs typeface="Times New Roman"/>
              </a:rPr>
              <a:t>2018,</a:t>
            </a:r>
            <a:r>
              <a:rPr lang="en-US" sz="1000" spc="-3" dirty="0">
                <a:latin typeface="+mn-lt"/>
                <a:cs typeface="Times New Roman"/>
              </a:rPr>
              <a:t> </a:t>
            </a:r>
            <a:r>
              <a:rPr lang="en-US" sz="1000" dirty="0">
                <a:latin typeface="+mn-lt"/>
                <a:cs typeface="Times New Roman"/>
              </a:rPr>
              <a:t>only</a:t>
            </a:r>
            <a:r>
              <a:rPr lang="en-US" sz="1000" spc="-3" dirty="0">
                <a:latin typeface="+mn-lt"/>
                <a:cs typeface="Times New Roman"/>
              </a:rPr>
              <a:t> </a:t>
            </a:r>
            <a:r>
              <a:rPr lang="en-US" sz="1000" dirty="0">
                <a:latin typeface="+mn-lt"/>
                <a:cs typeface="Times New Roman"/>
              </a:rPr>
              <a:t>7.4%</a:t>
            </a:r>
            <a:r>
              <a:rPr lang="en-US" sz="1000" spc="-7"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people</a:t>
            </a:r>
            <a:r>
              <a:rPr lang="en-US" sz="1000" spc="-7" dirty="0">
                <a:latin typeface="+mn-lt"/>
                <a:cs typeface="Times New Roman"/>
              </a:rPr>
              <a:t> </a:t>
            </a:r>
            <a:r>
              <a:rPr lang="en-US" sz="1000" dirty="0">
                <a:latin typeface="+mn-lt"/>
                <a:cs typeface="Times New Roman"/>
              </a:rPr>
              <a:t>in</a:t>
            </a:r>
            <a:r>
              <a:rPr lang="en-US" sz="1000" spc="-3" dirty="0">
                <a:latin typeface="+mn-lt"/>
                <a:cs typeface="Times New Roman"/>
              </a:rPr>
              <a:t> </a:t>
            </a:r>
            <a:r>
              <a:rPr lang="en-US" sz="1000" dirty="0">
                <a:latin typeface="+mn-lt"/>
                <a:cs typeface="Times New Roman"/>
              </a:rPr>
              <a:t>the</a:t>
            </a:r>
            <a:r>
              <a:rPr lang="en-US" sz="1000" spc="-7" dirty="0">
                <a:latin typeface="+mn-lt"/>
                <a:cs typeface="Times New Roman"/>
              </a:rPr>
              <a:t> </a:t>
            </a:r>
            <a:r>
              <a:rPr lang="en-US" sz="1000" dirty="0">
                <a:latin typeface="+mn-lt"/>
                <a:cs typeface="Times New Roman"/>
              </a:rPr>
              <a:t>United</a:t>
            </a:r>
            <a:r>
              <a:rPr lang="en-US" sz="1000" spc="-3" dirty="0">
                <a:latin typeface="+mn-lt"/>
                <a:cs typeface="Times New Roman"/>
              </a:rPr>
              <a:t> </a:t>
            </a:r>
            <a:r>
              <a:rPr lang="en-US" sz="1000" dirty="0">
                <a:latin typeface="+mn-lt"/>
                <a:cs typeface="Times New Roman"/>
              </a:rPr>
              <a:t>States</a:t>
            </a:r>
            <a:r>
              <a:rPr lang="en-US" sz="1000" spc="-7" dirty="0">
                <a:latin typeface="+mn-lt"/>
                <a:cs typeface="Times New Roman"/>
              </a:rPr>
              <a:t> </a:t>
            </a:r>
            <a:r>
              <a:rPr lang="en-US" sz="1000" dirty="0">
                <a:latin typeface="+mn-lt"/>
                <a:cs typeface="Times New Roman"/>
              </a:rPr>
              <a:t>required</a:t>
            </a:r>
            <a:r>
              <a:rPr lang="en-US" sz="1000" spc="-3" dirty="0">
                <a:latin typeface="+mn-lt"/>
                <a:cs typeface="Times New Roman"/>
              </a:rPr>
              <a:t> </a:t>
            </a:r>
            <a:r>
              <a:rPr lang="en-US" sz="1000" dirty="0">
                <a:latin typeface="+mn-lt"/>
                <a:cs typeface="Times New Roman"/>
              </a:rPr>
              <a:t>an</a:t>
            </a:r>
            <a:r>
              <a:rPr lang="en-US" sz="1000" spc="-7" dirty="0">
                <a:latin typeface="+mn-lt"/>
                <a:cs typeface="Times New Roman"/>
              </a:rPr>
              <a:t> </a:t>
            </a:r>
            <a:r>
              <a:rPr lang="en-US" sz="1000" dirty="0">
                <a:latin typeface="+mn-lt"/>
                <a:cs typeface="Times New Roman"/>
              </a:rPr>
              <a:t>overnight</a:t>
            </a:r>
            <a:r>
              <a:rPr lang="en-US" sz="1000" spc="-3" dirty="0">
                <a:latin typeface="+mn-lt"/>
                <a:cs typeface="Times New Roman"/>
              </a:rPr>
              <a:t> </a:t>
            </a:r>
            <a:r>
              <a:rPr lang="en-US" sz="1000" dirty="0">
                <a:latin typeface="+mn-lt"/>
                <a:cs typeface="Times New Roman"/>
              </a:rPr>
              <a:t>hospital</a:t>
            </a:r>
            <a:r>
              <a:rPr lang="en-US" sz="1000" spc="-3" dirty="0">
                <a:latin typeface="+mn-lt"/>
                <a:cs typeface="Times New Roman"/>
              </a:rPr>
              <a:t> </a:t>
            </a:r>
            <a:r>
              <a:rPr lang="en-US" sz="1000" spc="-7" dirty="0">
                <a:latin typeface="+mn-lt"/>
                <a:cs typeface="Times New Roman"/>
              </a:rPr>
              <a:t>stay.</a:t>
            </a:r>
            <a:r>
              <a:rPr lang="en-US" sz="1000" spc="-10" baseline="31250" dirty="0">
                <a:latin typeface="+mn-lt"/>
                <a:cs typeface="Times New Roman"/>
              </a:rPr>
              <a:t>26</a:t>
            </a:r>
            <a:endParaRPr lang="en-US" sz="1000" b="0" i="0" spc="0" baseline="31250" dirty="0">
              <a:latin typeface="+mn-lt"/>
              <a:cs typeface="Times New Roman"/>
            </a:endParaRPr>
          </a:p>
          <a:p>
            <a:pPr marL="0" marR="0" lvl="0" indent="0" algn="l" defTabSz="914400" rtl="0" eaLnBrk="1" fontAlgn="auto" latinLnBrk="0" hangingPunct="1">
              <a:lnSpc>
                <a:spcPct val="100000"/>
              </a:lnSpc>
              <a:spcBef>
                <a:spcPts val="0"/>
              </a:spcBef>
              <a:spcAft>
                <a:spcPts val="0"/>
              </a:spcAft>
              <a:buClrTx/>
              <a:buSzTx/>
              <a:buNone/>
              <a:tabLst/>
              <a:defRPr/>
            </a:pPr>
            <a:r>
              <a:rPr lang="en-US" sz="1000" b="1" i="1" spc="-7" dirty="0">
                <a:latin typeface="+mn-lt"/>
                <a:cs typeface="Arial"/>
              </a:rPr>
              <a:t>Ambulatory</a:t>
            </a:r>
            <a:r>
              <a:rPr lang="en-US" sz="1000" b="1" i="1" spc="-27" dirty="0">
                <a:latin typeface="+mn-lt"/>
                <a:cs typeface="Arial"/>
              </a:rPr>
              <a:t> </a:t>
            </a:r>
            <a:r>
              <a:rPr lang="en-US" sz="1000" b="1" i="1" dirty="0">
                <a:latin typeface="+mn-lt"/>
                <a:cs typeface="Arial"/>
              </a:rPr>
              <a:t>Medical</a:t>
            </a:r>
            <a:r>
              <a:rPr lang="en-US" sz="1000" b="1" i="1" spc="-27" dirty="0">
                <a:latin typeface="+mn-lt"/>
                <a:cs typeface="Arial"/>
              </a:rPr>
              <a:t> </a:t>
            </a:r>
            <a:r>
              <a:rPr lang="en-US" sz="1000" b="1" i="1" dirty="0">
                <a:latin typeface="+mn-lt"/>
                <a:cs typeface="Arial"/>
              </a:rPr>
              <a:t>and</a:t>
            </a:r>
            <a:r>
              <a:rPr lang="en-US" sz="1000" b="1" i="1" spc="-31" dirty="0">
                <a:latin typeface="+mn-lt"/>
                <a:cs typeface="Arial"/>
              </a:rPr>
              <a:t> </a:t>
            </a:r>
            <a:r>
              <a:rPr lang="en-US" sz="1000" b="1" i="1" dirty="0">
                <a:latin typeface="+mn-lt"/>
                <a:cs typeface="Arial"/>
              </a:rPr>
              <a:t>Surgical</a:t>
            </a:r>
            <a:r>
              <a:rPr lang="en-US" sz="1000" b="1" i="1" spc="-27" dirty="0">
                <a:latin typeface="+mn-lt"/>
                <a:cs typeface="Arial"/>
              </a:rPr>
              <a:t> </a:t>
            </a:r>
            <a:r>
              <a:rPr lang="en-US" sz="1000" b="1" i="1" spc="-7" dirty="0">
                <a:latin typeface="+mn-lt"/>
                <a:cs typeface="Arial"/>
              </a:rPr>
              <a:t>Offices</a:t>
            </a:r>
          </a:p>
          <a:p>
            <a:pPr marL="182880" marR="0" lvl="0" indent="-182880" algn="l" defTabSz="914400" rtl="0" eaLnBrk="1" fontAlgn="auto" latinLnBrk="0" hangingPunct="1">
              <a:lnSpc>
                <a:spcPct val="100000"/>
              </a:lnSpc>
              <a:spcBef>
                <a:spcPts val="0"/>
              </a:spcBef>
              <a:spcAft>
                <a:spcPts val="0"/>
              </a:spcAft>
              <a:buClrTx/>
              <a:buSzTx/>
              <a:tabLst/>
              <a:defRPr/>
            </a:pPr>
            <a:r>
              <a:rPr lang="en-US" sz="1000" dirty="0">
                <a:latin typeface="+mn-lt"/>
                <a:cs typeface="Times New Roman"/>
              </a:rPr>
              <a:t>In</a:t>
            </a:r>
            <a:r>
              <a:rPr lang="en-US" sz="1000" spc="-7" dirty="0">
                <a:latin typeface="+mn-lt"/>
                <a:cs typeface="Times New Roman"/>
              </a:rPr>
              <a:t> </a:t>
            </a:r>
            <a:r>
              <a:rPr lang="en-US" sz="1000" dirty="0">
                <a:latin typeface="+mn-lt"/>
                <a:cs typeface="Times New Roman"/>
              </a:rPr>
              <a:t>2018,</a:t>
            </a:r>
            <a:r>
              <a:rPr lang="en-US" sz="1000" spc="-3" dirty="0">
                <a:latin typeface="+mn-lt"/>
                <a:cs typeface="Times New Roman"/>
              </a:rPr>
              <a:t> </a:t>
            </a:r>
            <a:r>
              <a:rPr lang="en-US" sz="1000" dirty="0">
                <a:latin typeface="+mn-lt"/>
                <a:cs typeface="Times New Roman"/>
              </a:rPr>
              <a:t>there</a:t>
            </a:r>
            <a:r>
              <a:rPr lang="en-US" sz="1000" spc="-3" dirty="0">
                <a:latin typeface="+mn-lt"/>
                <a:cs typeface="Times New Roman"/>
              </a:rPr>
              <a:t> </a:t>
            </a:r>
            <a:r>
              <a:rPr lang="en-US" sz="1000" dirty="0">
                <a:latin typeface="+mn-lt"/>
                <a:cs typeface="Times New Roman"/>
              </a:rPr>
              <a:t>were</a:t>
            </a:r>
            <a:r>
              <a:rPr lang="en-US" sz="1000" spc="-3" dirty="0">
                <a:latin typeface="+mn-lt"/>
                <a:cs typeface="Times New Roman"/>
              </a:rPr>
              <a:t> </a:t>
            </a:r>
            <a:r>
              <a:rPr lang="en-US" sz="1000" dirty="0">
                <a:latin typeface="+mn-lt"/>
                <a:cs typeface="Times New Roman"/>
              </a:rPr>
              <a:t>860.4</a:t>
            </a:r>
            <a:r>
              <a:rPr lang="en-US" sz="1000" spc="-3" dirty="0">
                <a:latin typeface="+mn-lt"/>
                <a:cs typeface="Times New Roman"/>
              </a:rPr>
              <a:t> </a:t>
            </a:r>
            <a:r>
              <a:rPr lang="en-US" sz="1000" dirty="0">
                <a:latin typeface="+mn-lt"/>
                <a:cs typeface="Times New Roman"/>
              </a:rPr>
              <a:t>million</a:t>
            </a:r>
            <a:r>
              <a:rPr lang="en-US" sz="1000" spc="-10" dirty="0">
                <a:latin typeface="+mn-lt"/>
                <a:cs typeface="Times New Roman"/>
              </a:rPr>
              <a:t> </a:t>
            </a:r>
            <a:r>
              <a:rPr lang="en-US" sz="1000" dirty="0">
                <a:latin typeface="+mn-lt"/>
                <a:cs typeface="Times New Roman"/>
              </a:rPr>
              <a:t>medical</a:t>
            </a:r>
            <a:r>
              <a:rPr lang="en-US" sz="1000" spc="-3" dirty="0">
                <a:latin typeface="+mn-lt"/>
                <a:cs typeface="Times New Roman"/>
              </a:rPr>
              <a:t> </a:t>
            </a:r>
            <a:r>
              <a:rPr lang="en-US" sz="1000" dirty="0">
                <a:latin typeface="+mn-lt"/>
                <a:cs typeface="Times New Roman"/>
              </a:rPr>
              <a:t>physician</a:t>
            </a:r>
            <a:r>
              <a:rPr lang="en-US" sz="1000" spc="-3" dirty="0">
                <a:latin typeface="+mn-lt"/>
                <a:cs typeface="Times New Roman"/>
              </a:rPr>
              <a:t> </a:t>
            </a:r>
            <a:r>
              <a:rPr lang="en-US" sz="1000" dirty="0">
                <a:latin typeface="+mn-lt"/>
                <a:cs typeface="Times New Roman"/>
              </a:rPr>
              <a:t>office</a:t>
            </a:r>
            <a:r>
              <a:rPr lang="en-US" sz="1000" spc="-3" dirty="0">
                <a:latin typeface="+mn-lt"/>
                <a:cs typeface="Times New Roman"/>
              </a:rPr>
              <a:t> </a:t>
            </a:r>
            <a:r>
              <a:rPr lang="en-US" sz="1000" dirty="0">
                <a:latin typeface="+mn-lt"/>
                <a:cs typeface="Times New Roman"/>
              </a:rPr>
              <a:t>visits,</a:t>
            </a:r>
            <a:r>
              <a:rPr lang="en-US" sz="1000" spc="-3" dirty="0">
                <a:latin typeface="+mn-lt"/>
                <a:cs typeface="Times New Roman"/>
              </a:rPr>
              <a:t> </a:t>
            </a:r>
            <a:r>
              <a:rPr lang="en-US" sz="1000" dirty="0">
                <a:latin typeface="+mn-lt"/>
                <a:cs typeface="Times New Roman"/>
              </a:rPr>
              <a:t>or</a:t>
            </a:r>
            <a:r>
              <a:rPr lang="en-US" sz="1000" spc="-3" dirty="0">
                <a:latin typeface="+mn-lt"/>
                <a:cs typeface="Times New Roman"/>
              </a:rPr>
              <a:t> </a:t>
            </a:r>
            <a:r>
              <a:rPr lang="en-US" sz="1000" dirty="0">
                <a:latin typeface="+mn-lt"/>
                <a:cs typeface="Times New Roman"/>
              </a:rPr>
              <a:t>267.1</a:t>
            </a:r>
            <a:r>
              <a:rPr lang="en-US" sz="1000" spc="-10" dirty="0">
                <a:latin typeface="+mn-lt"/>
                <a:cs typeface="Times New Roman"/>
              </a:rPr>
              <a:t> </a:t>
            </a:r>
            <a:r>
              <a:rPr lang="en-US" sz="1000" dirty="0">
                <a:latin typeface="+mn-lt"/>
                <a:cs typeface="Times New Roman"/>
              </a:rPr>
              <a:t>visits</a:t>
            </a:r>
            <a:r>
              <a:rPr lang="en-US" sz="1000" spc="-3" dirty="0">
                <a:latin typeface="+mn-lt"/>
                <a:cs typeface="Times New Roman"/>
              </a:rPr>
              <a:t> </a:t>
            </a:r>
            <a:r>
              <a:rPr lang="en-US" sz="1000" dirty="0">
                <a:latin typeface="+mn-lt"/>
                <a:cs typeface="Times New Roman"/>
              </a:rPr>
              <a:t>per</a:t>
            </a:r>
            <a:r>
              <a:rPr lang="en-US" sz="1000" spc="-3" dirty="0">
                <a:latin typeface="+mn-lt"/>
                <a:cs typeface="Times New Roman"/>
              </a:rPr>
              <a:t> </a:t>
            </a:r>
            <a:r>
              <a:rPr lang="en-US" sz="1000" dirty="0">
                <a:latin typeface="+mn-lt"/>
                <a:cs typeface="Times New Roman"/>
              </a:rPr>
              <a:t>100</a:t>
            </a:r>
            <a:r>
              <a:rPr lang="en-US" sz="1000" spc="-3" dirty="0">
                <a:latin typeface="+mn-lt"/>
                <a:cs typeface="Times New Roman"/>
              </a:rPr>
              <a:t> </a:t>
            </a:r>
            <a:r>
              <a:rPr lang="en-US" sz="1000" spc="-7" dirty="0">
                <a:latin typeface="+mn-lt"/>
                <a:cs typeface="Times New Roman"/>
              </a:rPr>
              <a:t>people. </a:t>
            </a:r>
            <a:r>
              <a:rPr lang="en-US" sz="1000" dirty="0">
                <a:latin typeface="+mn-lt"/>
                <a:cs typeface="Times New Roman"/>
              </a:rPr>
              <a:t>Just</a:t>
            </a:r>
            <a:r>
              <a:rPr lang="en-US" sz="1000" spc="-10" dirty="0">
                <a:latin typeface="+mn-lt"/>
                <a:cs typeface="Times New Roman"/>
              </a:rPr>
              <a:t> </a:t>
            </a:r>
            <a:r>
              <a:rPr lang="en-US" sz="1000" dirty="0">
                <a:latin typeface="+mn-lt"/>
                <a:cs typeface="Times New Roman"/>
              </a:rPr>
              <a:t>over</a:t>
            </a:r>
            <a:r>
              <a:rPr lang="en-US" sz="1000" spc="-3" dirty="0">
                <a:latin typeface="+mn-lt"/>
                <a:cs typeface="Times New Roman"/>
              </a:rPr>
              <a:t> </a:t>
            </a:r>
            <a:r>
              <a:rPr lang="en-US" sz="1000" dirty="0">
                <a:latin typeface="+mn-lt"/>
                <a:cs typeface="Times New Roman"/>
              </a:rPr>
              <a:t>half</a:t>
            </a:r>
            <a:r>
              <a:rPr lang="en-US" sz="1000" spc="-3" dirty="0">
                <a:latin typeface="+mn-lt"/>
                <a:cs typeface="Times New Roman"/>
              </a:rPr>
              <a:t> </a:t>
            </a:r>
            <a:r>
              <a:rPr lang="en-US" sz="1000" dirty="0">
                <a:latin typeface="+mn-lt"/>
                <a:cs typeface="Times New Roman"/>
              </a:rPr>
              <a:t>(136.6</a:t>
            </a:r>
            <a:r>
              <a:rPr lang="en-US" sz="1000" spc="-3" dirty="0">
                <a:latin typeface="+mn-lt"/>
                <a:cs typeface="Times New Roman"/>
              </a:rPr>
              <a:t> </a:t>
            </a:r>
            <a:r>
              <a:rPr lang="en-US" sz="1000" dirty="0">
                <a:latin typeface="+mn-lt"/>
                <a:cs typeface="Times New Roman"/>
              </a:rPr>
              <a:t>visits</a:t>
            </a:r>
            <a:r>
              <a:rPr lang="en-US" sz="1000" spc="-3" dirty="0">
                <a:latin typeface="+mn-lt"/>
                <a:cs typeface="Times New Roman"/>
              </a:rPr>
              <a:t> </a:t>
            </a:r>
            <a:r>
              <a:rPr lang="en-US" sz="1000" dirty="0">
                <a:latin typeface="+mn-lt"/>
                <a:cs typeface="Times New Roman"/>
              </a:rPr>
              <a:t>per</a:t>
            </a:r>
            <a:r>
              <a:rPr lang="en-US" sz="1000" spc="-3" dirty="0">
                <a:latin typeface="+mn-lt"/>
                <a:cs typeface="Times New Roman"/>
              </a:rPr>
              <a:t> </a:t>
            </a:r>
            <a:r>
              <a:rPr lang="en-US" sz="1000" dirty="0">
                <a:latin typeface="+mn-lt"/>
                <a:cs typeface="Times New Roman"/>
              </a:rPr>
              <a:t>100</a:t>
            </a:r>
            <a:r>
              <a:rPr lang="en-US" sz="1000" spc="-3" dirty="0">
                <a:latin typeface="+mn-lt"/>
                <a:cs typeface="Times New Roman"/>
              </a:rPr>
              <a:t> </a:t>
            </a:r>
            <a:r>
              <a:rPr lang="en-US" sz="1000" dirty="0">
                <a:latin typeface="+mn-lt"/>
                <a:cs typeface="Times New Roman"/>
              </a:rPr>
              <a:t>person)</a:t>
            </a:r>
            <a:r>
              <a:rPr lang="en-US" sz="1000" spc="-3" dirty="0">
                <a:latin typeface="+mn-lt"/>
                <a:cs typeface="Times New Roman"/>
              </a:rPr>
              <a:t> </a:t>
            </a:r>
            <a:r>
              <a:rPr lang="en-US" sz="1000" dirty="0">
                <a:latin typeface="+mn-lt"/>
                <a:cs typeface="Times New Roman"/>
              </a:rPr>
              <a:t>were</a:t>
            </a:r>
            <a:r>
              <a:rPr lang="en-US" sz="1000" spc="-7" dirty="0">
                <a:latin typeface="+mn-lt"/>
                <a:cs typeface="Times New Roman"/>
              </a:rPr>
              <a:t> </a:t>
            </a:r>
            <a:r>
              <a:rPr lang="en-US" sz="1000" dirty="0">
                <a:latin typeface="+mn-lt"/>
                <a:cs typeface="Times New Roman"/>
              </a:rPr>
              <a:t>with</a:t>
            </a:r>
            <a:r>
              <a:rPr lang="en-US" sz="1000" spc="-3" dirty="0">
                <a:latin typeface="+mn-lt"/>
                <a:cs typeface="Times New Roman"/>
              </a:rPr>
              <a:t> </a:t>
            </a:r>
            <a:r>
              <a:rPr lang="en-US" sz="1000" dirty="0">
                <a:latin typeface="+mn-lt"/>
                <a:cs typeface="Times New Roman"/>
              </a:rPr>
              <a:t>a</a:t>
            </a:r>
            <a:r>
              <a:rPr lang="en-US" sz="1000" spc="-3" dirty="0">
                <a:latin typeface="+mn-lt"/>
                <a:cs typeface="Times New Roman"/>
              </a:rPr>
              <a:t> </a:t>
            </a:r>
            <a:r>
              <a:rPr lang="en-US" sz="1000" dirty="0">
                <a:latin typeface="+mn-lt"/>
                <a:cs typeface="Times New Roman"/>
              </a:rPr>
              <a:t>primary</a:t>
            </a:r>
            <a:r>
              <a:rPr lang="en-US" sz="1000" spc="-3" dirty="0">
                <a:latin typeface="+mn-lt"/>
                <a:cs typeface="Times New Roman"/>
              </a:rPr>
              <a:t> </a:t>
            </a:r>
            <a:r>
              <a:rPr lang="en-US" sz="1000" dirty="0">
                <a:latin typeface="+mn-lt"/>
                <a:cs typeface="Times New Roman"/>
              </a:rPr>
              <a:t>care</a:t>
            </a:r>
            <a:r>
              <a:rPr lang="en-US" sz="1000" spc="-3" dirty="0">
                <a:latin typeface="+mn-lt"/>
                <a:cs typeface="Times New Roman"/>
              </a:rPr>
              <a:t> </a:t>
            </a:r>
            <a:r>
              <a:rPr lang="en-US" sz="1000" dirty="0">
                <a:latin typeface="+mn-lt"/>
                <a:cs typeface="Times New Roman"/>
              </a:rPr>
              <a:t>provider.</a:t>
            </a:r>
            <a:r>
              <a:rPr lang="en-US" sz="1000" spc="-3" dirty="0">
                <a:latin typeface="+mn-lt"/>
                <a:cs typeface="Times New Roman"/>
              </a:rPr>
              <a:t> </a:t>
            </a:r>
            <a:r>
              <a:rPr lang="en-US" sz="1000" spc="-7" dirty="0">
                <a:latin typeface="+mn-lt"/>
                <a:cs typeface="Times New Roman"/>
              </a:rPr>
              <a:t>Approximately </a:t>
            </a:r>
            <a:r>
              <a:rPr lang="en-US" sz="1000" dirty="0">
                <a:latin typeface="+mn-lt"/>
                <a:cs typeface="Times New Roman"/>
              </a:rPr>
              <a:t>one-quarter</a:t>
            </a:r>
            <a:r>
              <a:rPr lang="en-US" sz="1000" spc="-10"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encounters</a:t>
            </a:r>
            <a:r>
              <a:rPr lang="en-US" sz="1000" spc="-3" dirty="0">
                <a:latin typeface="+mn-lt"/>
                <a:cs typeface="Times New Roman"/>
              </a:rPr>
              <a:t> </a:t>
            </a:r>
            <a:r>
              <a:rPr lang="en-US" sz="1000" dirty="0">
                <a:latin typeface="+mn-lt"/>
                <a:cs typeface="Times New Roman"/>
              </a:rPr>
              <a:t>(67.1</a:t>
            </a:r>
            <a:r>
              <a:rPr lang="en-US" sz="1000" spc="-3" dirty="0">
                <a:latin typeface="+mn-lt"/>
                <a:cs typeface="Times New Roman"/>
              </a:rPr>
              <a:t> </a:t>
            </a:r>
            <a:r>
              <a:rPr lang="en-US" sz="1000" dirty="0">
                <a:latin typeface="+mn-lt"/>
                <a:cs typeface="Times New Roman"/>
              </a:rPr>
              <a:t>visits</a:t>
            </a:r>
            <a:r>
              <a:rPr lang="en-US" sz="1000" spc="-10" dirty="0">
                <a:latin typeface="+mn-lt"/>
                <a:cs typeface="Times New Roman"/>
              </a:rPr>
              <a:t> </a:t>
            </a:r>
            <a:r>
              <a:rPr lang="en-US" sz="1000" dirty="0">
                <a:latin typeface="+mn-lt"/>
                <a:cs typeface="Times New Roman"/>
              </a:rPr>
              <a:t>per</a:t>
            </a:r>
            <a:r>
              <a:rPr lang="en-US" sz="1000" spc="-3" dirty="0">
                <a:latin typeface="+mn-lt"/>
                <a:cs typeface="Times New Roman"/>
              </a:rPr>
              <a:t> </a:t>
            </a:r>
            <a:r>
              <a:rPr lang="en-US" sz="1000" dirty="0">
                <a:latin typeface="+mn-lt"/>
                <a:cs typeface="Times New Roman"/>
              </a:rPr>
              <a:t>100</a:t>
            </a:r>
            <a:r>
              <a:rPr lang="en-US" sz="1000" spc="-3" dirty="0">
                <a:latin typeface="+mn-lt"/>
                <a:cs typeface="Times New Roman"/>
              </a:rPr>
              <a:t> </a:t>
            </a:r>
            <a:r>
              <a:rPr lang="en-US" sz="1000" dirty="0">
                <a:latin typeface="+mn-lt"/>
                <a:cs typeface="Times New Roman"/>
              </a:rPr>
              <a:t>people)</a:t>
            </a:r>
            <a:r>
              <a:rPr lang="en-US" sz="1000" spc="-3" dirty="0">
                <a:latin typeface="+mn-lt"/>
                <a:cs typeface="Times New Roman"/>
              </a:rPr>
              <a:t> </a:t>
            </a:r>
            <a:r>
              <a:rPr lang="en-US" sz="1000" dirty="0">
                <a:latin typeface="+mn-lt"/>
                <a:cs typeface="Times New Roman"/>
              </a:rPr>
              <a:t>were</a:t>
            </a:r>
            <a:r>
              <a:rPr lang="en-US" sz="1000" spc="-7" dirty="0">
                <a:latin typeface="+mn-lt"/>
                <a:cs typeface="Times New Roman"/>
              </a:rPr>
              <a:t> </a:t>
            </a:r>
            <a:r>
              <a:rPr lang="en-US" sz="1000" dirty="0">
                <a:latin typeface="+mn-lt"/>
                <a:cs typeface="Times New Roman"/>
              </a:rPr>
              <a:t>with</a:t>
            </a:r>
            <a:r>
              <a:rPr lang="en-US" sz="1000" spc="-3" dirty="0">
                <a:latin typeface="+mn-lt"/>
                <a:cs typeface="Times New Roman"/>
              </a:rPr>
              <a:t> </a:t>
            </a:r>
            <a:r>
              <a:rPr lang="en-US" sz="1000" dirty="0">
                <a:latin typeface="+mn-lt"/>
                <a:cs typeface="Times New Roman"/>
              </a:rPr>
              <a:t>medical</a:t>
            </a:r>
            <a:r>
              <a:rPr lang="en-US" sz="1000" spc="-7" dirty="0">
                <a:latin typeface="+mn-lt"/>
                <a:cs typeface="Times New Roman"/>
              </a:rPr>
              <a:t> </a:t>
            </a:r>
            <a:r>
              <a:rPr lang="en-US" sz="1000" dirty="0">
                <a:latin typeface="+mn-lt"/>
                <a:cs typeface="Times New Roman"/>
              </a:rPr>
              <a:t>specialists,</a:t>
            </a:r>
            <a:r>
              <a:rPr lang="en-US" sz="1000" spc="-3"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spc="-14" dirty="0">
                <a:latin typeface="+mn-lt"/>
                <a:cs typeface="Times New Roman"/>
              </a:rPr>
              <a:t>just </a:t>
            </a:r>
            <a:r>
              <a:rPr lang="en-US" sz="1000" dirty="0">
                <a:latin typeface="+mn-lt"/>
                <a:cs typeface="Times New Roman"/>
              </a:rPr>
              <a:t>under</a:t>
            </a:r>
            <a:r>
              <a:rPr lang="en-US" sz="1000" spc="-14" dirty="0">
                <a:latin typeface="+mn-lt"/>
                <a:cs typeface="Times New Roman"/>
              </a:rPr>
              <a:t> </a:t>
            </a:r>
            <a:r>
              <a:rPr lang="en-US" sz="1000" dirty="0">
                <a:latin typeface="+mn-lt"/>
                <a:cs typeface="Times New Roman"/>
              </a:rPr>
              <a:t>one-quarter</a:t>
            </a:r>
            <a:r>
              <a:rPr lang="en-US" sz="1000" spc="-3" dirty="0">
                <a:latin typeface="+mn-lt"/>
                <a:cs typeface="Times New Roman"/>
              </a:rPr>
              <a:t> </a:t>
            </a:r>
            <a:r>
              <a:rPr lang="en-US" sz="1000" dirty="0">
                <a:latin typeface="+mn-lt"/>
                <a:cs typeface="Times New Roman"/>
              </a:rPr>
              <a:t>(63.3</a:t>
            </a:r>
            <a:r>
              <a:rPr lang="en-US" sz="1000" spc="-10" dirty="0">
                <a:latin typeface="+mn-lt"/>
                <a:cs typeface="Times New Roman"/>
              </a:rPr>
              <a:t> </a:t>
            </a:r>
            <a:r>
              <a:rPr lang="en-US" sz="1000" dirty="0">
                <a:latin typeface="+mn-lt"/>
                <a:cs typeface="Times New Roman"/>
              </a:rPr>
              <a:t>visits</a:t>
            </a:r>
            <a:r>
              <a:rPr lang="en-US" sz="1000" spc="-3" dirty="0">
                <a:latin typeface="+mn-lt"/>
                <a:cs typeface="Times New Roman"/>
              </a:rPr>
              <a:t> </a:t>
            </a:r>
            <a:r>
              <a:rPr lang="en-US" sz="1000" dirty="0">
                <a:latin typeface="+mn-lt"/>
                <a:cs typeface="Times New Roman"/>
              </a:rPr>
              <a:t>per</a:t>
            </a:r>
            <a:r>
              <a:rPr lang="en-US" sz="1000" spc="-3" dirty="0">
                <a:latin typeface="+mn-lt"/>
                <a:cs typeface="Times New Roman"/>
              </a:rPr>
              <a:t> </a:t>
            </a:r>
            <a:r>
              <a:rPr lang="en-US" sz="1000" dirty="0">
                <a:latin typeface="+mn-lt"/>
                <a:cs typeface="Times New Roman"/>
              </a:rPr>
              <a:t>100</a:t>
            </a:r>
            <a:r>
              <a:rPr lang="en-US" sz="1000" spc="-7" dirty="0">
                <a:latin typeface="+mn-lt"/>
                <a:cs typeface="Times New Roman"/>
              </a:rPr>
              <a:t> </a:t>
            </a:r>
            <a:r>
              <a:rPr lang="en-US" sz="1000" dirty="0">
                <a:latin typeface="+mn-lt"/>
                <a:cs typeface="Times New Roman"/>
              </a:rPr>
              <a:t>people)</a:t>
            </a:r>
            <a:r>
              <a:rPr lang="en-US" sz="1000" spc="-3" dirty="0">
                <a:latin typeface="+mn-lt"/>
                <a:cs typeface="Times New Roman"/>
              </a:rPr>
              <a:t> </a:t>
            </a:r>
            <a:r>
              <a:rPr lang="en-US" sz="1000" dirty="0">
                <a:latin typeface="+mn-lt"/>
                <a:cs typeface="Times New Roman"/>
              </a:rPr>
              <a:t>were</a:t>
            </a:r>
            <a:r>
              <a:rPr lang="en-US" sz="1000" spc="-3" dirty="0">
                <a:latin typeface="+mn-lt"/>
                <a:cs typeface="Times New Roman"/>
              </a:rPr>
              <a:t> </a:t>
            </a:r>
            <a:r>
              <a:rPr lang="en-US" sz="1000" dirty="0">
                <a:latin typeface="+mn-lt"/>
                <a:cs typeface="Times New Roman"/>
              </a:rPr>
              <a:t>with</a:t>
            </a:r>
            <a:r>
              <a:rPr lang="en-US" sz="1000" spc="-3" dirty="0">
                <a:latin typeface="+mn-lt"/>
                <a:cs typeface="Times New Roman"/>
              </a:rPr>
              <a:t> </a:t>
            </a:r>
            <a:r>
              <a:rPr lang="en-US" sz="1000" dirty="0">
                <a:latin typeface="+mn-lt"/>
                <a:cs typeface="Times New Roman"/>
              </a:rPr>
              <a:t>surgical</a:t>
            </a:r>
            <a:r>
              <a:rPr lang="en-US" sz="1000" spc="-7" dirty="0">
                <a:latin typeface="+mn-lt"/>
                <a:cs typeface="Times New Roman"/>
              </a:rPr>
              <a:t> specialists.</a:t>
            </a:r>
            <a:r>
              <a:rPr lang="en-US" sz="1000" spc="-10" baseline="31250" dirty="0">
                <a:latin typeface="+mn-lt"/>
                <a:cs typeface="Times New Roman"/>
              </a:rPr>
              <a:t>27</a:t>
            </a:r>
          </a:p>
          <a:p>
            <a:pPr marL="182880" marR="0" lvl="0" indent="-182880" algn="l" defTabSz="914400" rtl="0" eaLnBrk="1" fontAlgn="auto" latinLnBrk="0" hangingPunct="1">
              <a:lnSpc>
                <a:spcPct val="100000"/>
              </a:lnSpc>
              <a:spcBef>
                <a:spcPts val="0"/>
              </a:spcBef>
              <a:spcAft>
                <a:spcPts val="0"/>
              </a:spcAft>
              <a:buClrTx/>
              <a:buSzTx/>
              <a:tabLst/>
              <a:defRPr/>
            </a:pPr>
            <a:r>
              <a:rPr lang="en-US" sz="1000" dirty="0">
                <a:latin typeface="+mn-lt"/>
                <a:cs typeface="Times New Roman"/>
              </a:rPr>
              <a:t>Overall,</a:t>
            </a:r>
            <a:r>
              <a:rPr lang="en-US" sz="1000" spc="-10" dirty="0">
                <a:latin typeface="+mn-lt"/>
                <a:cs typeface="Times New Roman"/>
              </a:rPr>
              <a:t> </a:t>
            </a:r>
            <a:r>
              <a:rPr lang="en-US" sz="1000" dirty="0">
                <a:latin typeface="+mn-lt"/>
                <a:cs typeface="Times New Roman"/>
              </a:rPr>
              <a:t>most</a:t>
            </a:r>
            <a:r>
              <a:rPr lang="en-US" sz="1000" spc="-3" dirty="0">
                <a:latin typeface="+mn-lt"/>
                <a:cs typeface="Times New Roman"/>
              </a:rPr>
              <a:t> </a:t>
            </a:r>
            <a:r>
              <a:rPr lang="en-US" sz="1000" dirty="0">
                <a:latin typeface="+mn-lt"/>
                <a:cs typeface="Times New Roman"/>
              </a:rPr>
              <a:t>office</a:t>
            </a:r>
            <a:r>
              <a:rPr lang="en-US" sz="1000" spc="-3" dirty="0">
                <a:latin typeface="+mn-lt"/>
                <a:cs typeface="Times New Roman"/>
              </a:rPr>
              <a:t> </a:t>
            </a:r>
            <a:r>
              <a:rPr lang="en-US" sz="1000" dirty="0">
                <a:latin typeface="+mn-lt"/>
                <a:cs typeface="Times New Roman"/>
              </a:rPr>
              <a:t>visits</a:t>
            </a:r>
            <a:r>
              <a:rPr lang="en-US" sz="1000" spc="-3" dirty="0">
                <a:latin typeface="+mn-lt"/>
                <a:cs typeface="Times New Roman"/>
              </a:rPr>
              <a:t> </a:t>
            </a:r>
            <a:r>
              <a:rPr lang="en-US" sz="1000" dirty="0">
                <a:latin typeface="+mn-lt"/>
                <a:cs typeface="Times New Roman"/>
              </a:rPr>
              <a:t>(39.0%)</a:t>
            </a:r>
            <a:r>
              <a:rPr lang="en-US" sz="1000" spc="-7" dirty="0">
                <a:latin typeface="+mn-lt"/>
                <a:cs typeface="Times New Roman"/>
              </a:rPr>
              <a:t> </a:t>
            </a:r>
            <a:r>
              <a:rPr lang="en-US" sz="1000" dirty="0">
                <a:latin typeface="+mn-lt"/>
                <a:cs typeface="Times New Roman"/>
              </a:rPr>
              <a:t>were</a:t>
            </a:r>
            <a:r>
              <a:rPr lang="en-US" sz="1000" spc="-3" dirty="0">
                <a:latin typeface="+mn-lt"/>
                <a:cs typeface="Times New Roman"/>
              </a:rPr>
              <a:t> </a:t>
            </a:r>
            <a:r>
              <a:rPr lang="en-US" sz="1000" dirty="0">
                <a:latin typeface="+mn-lt"/>
                <a:cs typeface="Times New Roman"/>
              </a:rPr>
              <a:t>for</a:t>
            </a:r>
            <a:r>
              <a:rPr lang="en-US" sz="1000" spc="-7" dirty="0">
                <a:latin typeface="+mn-lt"/>
                <a:cs typeface="Times New Roman"/>
              </a:rPr>
              <a:t> </a:t>
            </a:r>
            <a:r>
              <a:rPr lang="en-US" sz="1000" dirty="0">
                <a:latin typeface="+mn-lt"/>
                <a:cs typeface="Times New Roman"/>
              </a:rPr>
              <a:t>managing</a:t>
            </a:r>
            <a:r>
              <a:rPr lang="en-US" sz="1000" spc="-3" dirty="0">
                <a:latin typeface="+mn-lt"/>
                <a:cs typeface="Times New Roman"/>
              </a:rPr>
              <a:t> </a:t>
            </a:r>
            <a:r>
              <a:rPr lang="en-US" sz="1000" dirty="0">
                <a:latin typeface="+mn-lt"/>
                <a:cs typeface="Times New Roman"/>
              </a:rPr>
              <a:t>one</a:t>
            </a:r>
            <a:r>
              <a:rPr lang="en-US" sz="1000" spc="-7" dirty="0">
                <a:latin typeface="+mn-lt"/>
                <a:cs typeface="Times New Roman"/>
              </a:rPr>
              <a:t> </a:t>
            </a:r>
            <a:r>
              <a:rPr lang="en-US" sz="1000" dirty="0">
                <a:latin typeface="+mn-lt"/>
                <a:cs typeface="Times New Roman"/>
              </a:rPr>
              <a:t>or</a:t>
            </a:r>
            <a:r>
              <a:rPr lang="en-US" sz="1000" spc="-3" dirty="0">
                <a:latin typeface="+mn-lt"/>
                <a:cs typeface="Times New Roman"/>
              </a:rPr>
              <a:t> </a:t>
            </a:r>
            <a:r>
              <a:rPr lang="en-US" sz="1000" dirty="0">
                <a:latin typeface="+mn-lt"/>
                <a:cs typeface="Times New Roman"/>
              </a:rPr>
              <a:t>more</a:t>
            </a:r>
            <a:r>
              <a:rPr lang="en-US" sz="1000" spc="-7" dirty="0">
                <a:latin typeface="+mn-lt"/>
                <a:cs typeface="Times New Roman"/>
              </a:rPr>
              <a:t> </a:t>
            </a:r>
            <a:r>
              <a:rPr lang="en-US" sz="1000" dirty="0">
                <a:latin typeface="+mn-lt"/>
                <a:cs typeface="Times New Roman"/>
              </a:rPr>
              <a:t>chronic</a:t>
            </a:r>
            <a:r>
              <a:rPr lang="en-US" sz="1000" spc="-3" dirty="0">
                <a:latin typeface="+mn-lt"/>
                <a:cs typeface="Times New Roman"/>
              </a:rPr>
              <a:t> </a:t>
            </a:r>
            <a:r>
              <a:rPr lang="en-US" sz="1000" spc="-7" dirty="0">
                <a:latin typeface="+mn-lt"/>
                <a:cs typeface="Times New Roman"/>
              </a:rPr>
              <a:t>conditions, </a:t>
            </a:r>
            <a:r>
              <a:rPr lang="en-US" sz="1000" dirty="0">
                <a:latin typeface="+mn-lt"/>
                <a:cs typeface="Times New Roman"/>
              </a:rPr>
              <a:t>followed</a:t>
            </a:r>
            <a:r>
              <a:rPr lang="en-US" sz="1000" spc="-14" dirty="0">
                <a:latin typeface="+mn-lt"/>
                <a:cs typeface="Times New Roman"/>
              </a:rPr>
              <a:t> </a:t>
            </a:r>
            <a:r>
              <a:rPr lang="en-US" sz="1000" dirty="0">
                <a:latin typeface="+mn-lt"/>
                <a:cs typeface="Times New Roman"/>
              </a:rPr>
              <a:t>by</a:t>
            </a:r>
            <a:r>
              <a:rPr lang="en-US" sz="1000" spc="-7" dirty="0">
                <a:latin typeface="+mn-lt"/>
                <a:cs typeface="Times New Roman"/>
              </a:rPr>
              <a:t> </a:t>
            </a:r>
            <a:r>
              <a:rPr lang="en-US" sz="1000" dirty="0">
                <a:latin typeface="+mn-lt"/>
                <a:cs typeface="Times New Roman"/>
              </a:rPr>
              <a:t>evaluating</a:t>
            </a:r>
            <a:r>
              <a:rPr lang="en-US" sz="1000" spc="-3" dirty="0">
                <a:latin typeface="+mn-lt"/>
                <a:cs typeface="Times New Roman"/>
              </a:rPr>
              <a:t> </a:t>
            </a:r>
            <a:r>
              <a:rPr lang="en-US" sz="1000" dirty="0">
                <a:latin typeface="+mn-lt"/>
                <a:cs typeface="Times New Roman"/>
              </a:rPr>
              <a:t>a</a:t>
            </a:r>
            <a:r>
              <a:rPr lang="en-US" sz="1000" spc="-7" dirty="0">
                <a:latin typeface="+mn-lt"/>
                <a:cs typeface="Times New Roman"/>
              </a:rPr>
              <a:t> </a:t>
            </a:r>
            <a:r>
              <a:rPr lang="en-US" sz="1000" dirty="0">
                <a:latin typeface="+mn-lt"/>
                <a:cs typeface="Times New Roman"/>
              </a:rPr>
              <a:t>new</a:t>
            </a:r>
            <a:r>
              <a:rPr lang="en-US" sz="1000" spc="-7" dirty="0">
                <a:latin typeface="+mn-lt"/>
                <a:cs typeface="Times New Roman"/>
              </a:rPr>
              <a:t> </a:t>
            </a:r>
            <a:r>
              <a:rPr lang="en-US" sz="1000" dirty="0">
                <a:latin typeface="+mn-lt"/>
                <a:cs typeface="Times New Roman"/>
              </a:rPr>
              <a:t>problem</a:t>
            </a:r>
            <a:r>
              <a:rPr lang="en-US" sz="1000" spc="-3" dirty="0">
                <a:latin typeface="+mn-lt"/>
                <a:cs typeface="Times New Roman"/>
              </a:rPr>
              <a:t> </a:t>
            </a:r>
            <a:r>
              <a:rPr lang="en-US" sz="1000" dirty="0">
                <a:latin typeface="+mn-lt"/>
                <a:cs typeface="Times New Roman"/>
              </a:rPr>
              <a:t>(24.0%),</a:t>
            </a:r>
            <a:r>
              <a:rPr lang="en-US" sz="1000" spc="-10" dirty="0">
                <a:latin typeface="+mn-lt"/>
                <a:cs typeface="Times New Roman"/>
              </a:rPr>
              <a:t> </a:t>
            </a:r>
            <a:r>
              <a:rPr lang="en-US" sz="1000" dirty="0">
                <a:latin typeface="+mn-lt"/>
                <a:cs typeface="Times New Roman"/>
              </a:rPr>
              <a:t>providing</a:t>
            </a:r>
            <a:r>
              <a:rPr lang="en-US" sz="1000" spc="-3" dirty="0">
                <a:latin typeface="+mn-lt"/>
                <a:cs typeface="Times New Roman"/>
              </a:rPr>
              <a:t> </a:t>
            </a:r>
            <a:r>
              <a:rPr lang="en-US" sz="1000" dirty="0">
                <a:latin typeface="+mn-lt"/>
                <a:cs typeface="Times New Roman"/>
              </a:rPr>
              <a:t>preventive</a:t>
            </a:r>
            <a:r>
              <a:rPr lang="en-US" sz="1000" spc="-3" dirty="0">
                <a:latin typeface="+mn-lt"/>
                <a:cs typeface="Times New Roman"/>
              </a:rPr>
              <a:t> </a:t>
            </a:r>
            <a:r>
              <a:rPr lang="en-US" sz="1000" dirty="0">
                <a:latin typeface="+mn-lt"/>
                <a:cs typeface="Times New Roman"/>
              </a:rPr>
              <a:t>care</a:t>
            </a:r>
            <a:r>
              <a:rPr lang="en-US" sz="1000" spc="-3" dirty="0">
                <a:latin typeface="+mn-lt"/>
                <a:cs typeface="Times New Roman"/>
              </a:rPr>
              <a:t> </a:t>
            </a:r>
            <a:r>
              <a:rPr lang="en-US" sz="1000" dirty="0">
                <a:latin typeface="+mn-lt"/>
                <a:cs typeface="Times New Roman"/>
              </a:rPr>
              <a:t>services</a:t>
            </a:r>
            <a:r>
              <a:rPr lang="en-US" sz="1000" spc="-7" dirty="0">
                <a:latin typeface="+mn-lt"/>
                <a:cs typeface="Times New Roman"/>
              </a:rPr>
              <a:t> (23.0%), </a:t>
            </a:r>
            <a:r>
              <a:rPr lang="en-US" sz="1000" dirty="0">
                <a:latin typeface="+mn-lt"/>
                <a:cs typeface="Times New Roman"/>
              </a:rPr>
              <a:t>and</a:t>
            </a:r>
            <a:r>
              <a:rPr lang="en-US" sz="1000" spc="-14" dirty="0">
                <a:latin typeface="+mn-lt"/>
                <a:cs typeface="Times New Roman"/>
              </a:rPr>
              <a:t> </a:t>
            </a:r>
            <a:r>
              <a:rPr lang="en-US" sz="1000" dirty="0">
                <a:latin typeface="+mn-lt"/>
                <a:cs typeface="Times New Roman"/>
              </a:rPr>
              <a:t>performing</a:t>
            </a:r>
            <a:r>
              <a:rPr lang="en-US" sz="1000" spc="-7" dirty="0">
                <a:latin typeface="+mn-lt"/>
                <a:cs typeface="Times New Roman"/>
              </a:rPr>
              <a:t> </a:t>
            </a:r>
            <a:r>
              <a:rPr lang="en-US" sz="1000" dirty="0">
                <a:latin typeface="+mn-lt"/>
                <a:cs typeface="Times New Roman"/>
              </a:rPr>
              <a:t>pre-</a:t>
            </a:r>
            <a:r>
              <a:rPr lang="en-US" sz="1000" spc="-7" dirty="0">
                <a:latin typeface="+mn-lt"/>
                <a:cs typeface="Times New Roman"/>
              </a:rPr>
              <a:t> </a:t>
            </a:r>
            <a:r>
              <a:rPr lang="en-US" sz="1000" dirty="0">
                <a:latin typeface="+mn-lt"/>
                <a:cs typeface="Times New Roman"/>
              </a:rPr>
              <a:t>or</a:t>
            </a:r>
            <a:r>
              <a:rPr lang="en-US" sz="1000" spc="-7" dirty="0">
                <a:latin typeface="+mn-lt"/>
                <a:cs typeface="Times New Roman"/>
              </a:rPr>
              <a:t> </a:t>
            </a:r>
            <a:r>
              <a:rPr lang="en-US" sz="1000" dirty="0">
                <a:latin typeface="+mn-lt"/>
                <a:cs typeface="Times New Roman"/>
              </a:rPr>
              <a:t>postoperative</a:t>
            </a:r>
            <a:r>
              <a:rPr lang="en-US" sz="1000" spc="-10" dirty="0">
                <a:latin typeface="+mn-lt"/>
                <a:cs typeface="Times New Roman"/>
              </a:rPr>
              <a:t> </a:t>
            </a:r>
            <a:r>
              <a:rPr lang="en-US" sz="1000" dirty="0">
                <a:latin typeface="+mn-lt"/>
                <a:cs typeface="Times New Roman"/>
              </a:rPr>
              <a:t>evaluation</a:t>
            </a:r>
            <a:r>
              <a:rPr lang="en-US" sz="1000" spc="-10" dirty="0">
                <a:latin typeface="+mn-lt"/>
                <a:cs typeface="Times New Roman"/>
              </a:rPr>
              <a:t> </a:t>
            </a:r>
            <a:r>
              <a:rPr lang="en-US" sz="1000" dirty="0">
                <a:latin typeface="+mn-lt"/>
                <a:cs typeface="Times New Roman"/>
              </a:rPr>
              <a:t>(8%)</a:t>
            </a:r>
            <a:r>
              <a:rPr lang="en-US" sz="1000" spc="-7" dirty="0">
                <a:latin typeface="+mn-lt"/>
                <a:cs typeface="Times New Roman"/>
              </a:rPr>
              <a:t> </a:t>
            </a:r>
            <a:r>
              <a:rPr lang="en-US" sz="1000" dirty="0">
                <a:latin typeface="+mn-lt"/>
                <a:cs typeface="Times New Roman"/>
              </a:rPr>
              <a:t>(Figure</a:t>
            </a:r>
            <a:r>
              <a:rPr lang="en-US" sz="1000" spc="-7" dirty="0">
                <a:latin typeface="+mn-lt"/>
                <a:cs typeface="Times New Roman"/>
              </a:rPr>
              <a:t> </a:t>
            </a:r>
            <a:r>
              <a:rPr lang="en-US" sz="1000" spc="-14" dirty="0">
                <a:latin typeface="+mn-lt"/>
                <a:cs typeface="Times New Roman"/>
              </a:rPr>
              <a:t>19).</a:t>
            </a:r>
          </a:p>
          <a:p>
            <a:pPr marL="182880" marR="0" lvl="0" indent="-182880" algn="l" defTabSz="914400" rtl="0" eaLnBrk="1" fontAlgn="auto" latinLnBrk="0" hangingPunct="1">
              <a:lnSpc>
                <a:spcPct val="100000"/>
              </a:lnSpc>
              <a:spcBef>
                <a:spcPts val="0"/>
              </a:spcBef>
              <a:spcAft>
                <a:spcPts val="0"/>
              </a:spcAft>
              <a:buClrTx/>
              <a:buSzTx/>
              <a:tabLst/>
              <a:defRPr/>
            </a:pPr>
            <a:r>
              <a:rPr lang="en-US" sz="1000" dirty="0">
                <a:latin typeface="+mn-lt"/>
                <a:cs typeface="Times New Roman"/>
              </a:rPr>
              <a:t>Only</a:t>
            </a:r>
            <a:r>
              <a:rPr lang="en-US" sz="1000" spc="-14" dirty="0">
                <a:latin typeface="+mn-lt"/>
                <a:cs typeface="Times New Roman"/>
              </a:rPr>
              <a:t> </a:t>
            </a:r>
            <a:r>
              <a:rPr lang="en-US" sz="1000" dirty="0">
                <a:latin typeface="+mn-lt"/>
                <a:cs typeface="Times New Roman"/>
              </a:rPr>
              <a:t>6.0%</a:t>
            </a:r>
            <a:r>
              <a:rPr lang="en-US" sz="1000" spc="-7"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ambulatory</a:t>
            </a:r>
            <a:r>
              <a:rPr lang="en-US" sz="1000" spc="-7" dirty="0">
                <a:latin typeface="+mn-lt"/>
                <a:cs typeface="Times New Roman"/>
              </a:rPr>
              <a:t> </a:t>
            </a:r>
            <a:r>
              <a:rPr lang="en-US" sz="1000" dirty="0">
                <a:latin typeface="+mn-lt"/>
                <a:cs typeface="Times New Roman"/>
              </a:rPr>
              <a:t>healthcare</a:t>
            </a:r>
            <a:r>
              <a:rPr lang="en-US" sz="1000" spc="-7" dirty="0">
                <a:latin typeface="+mn-lt"/>
                <a:cs typeface="Times New Roman"/>
              </a:rPr>
              <a:t> </a:t>
            </a:r>
            <a:r>
              <a:rPr lang="en-US" sz="1000" dirty="0">
                <a:latin typeface="+mn-lt"/>
                <a:cs typeface="Times New Roman"/>
              </a:rPr>
              <a:t>visits</a:t>
            </a:r>
            <a:r>
              <a:rPr lang="en-US" sz="1000" spc="-7" dirty="0">
                <a:latin typeface="+mn-lt"/>
                <a:cs typeface="Times New Roman"/>
              </a:rPr>
              <a:t> </a:t>
            </a:r>
            <a:r>
              <a:rPr lang="en-US" sz="1000" dirty="0">
                <a:latin typeface="+mn-lt"/>
                <a:cs typeface="Times New Roman"/>
              </a:rPr>
              <a:t>were</a:t>
            </a:r>
            <a:r>
              <a:rPr lang="en-US" sz="1000" spc="-3" dirty="0">
                <a:latin typeface="+mn-lt"/>
                <a:cs typeface="Times New Roman"/>
              </a:rPr>
              <a:t> </a:t>
            </a:r>
            <a:r>
              <a:rPr lang="en-US" sz="1000" dirty="0">
                <a:latin typeface="+mn-lt"/>
                <a:cs typeface="Times New Roman"/>
              </a:rPr>
              <a:t>for</a:t>
            </a:r>
            <a:r>
              <a:rPr lang="en-US" sz="1000" spc="-7" dirty="0">
                <a:latin typeface="+mn-lt"/>
                <a:cs typeface="Times New Roman"/>
              </a:rPr>
              <a:t> </a:t>
            </a:r>
            <a:r>
              <a:rPr lang="en-US" sz="1000" dirty="0">
                <a:latin typeface="+mn-lt"/>
                <a:cs typeface="Times New Roman"/>
              </a:rPr>
              <a:t>evaluation</a:t>
            </a:r>
            <a:r>
              <a:rPr lang="en-US" sz="1000" spc="-7" dirty="0">
                <a:latin typeface="+mn-lt"/>
                <a:cs typeface="Times New Roman"/>
              </a:rPr>
              <a:t> </a:t>
            </a:r>
            <a:r>
              <a:rPr lang="en-US" sz="1000" dirty="0">
                <a:latin typeface="+mn-lt"/>
                <a:cs typeface="Times New Roman"/>
              </a:rPr>
              <a:t>or</a:t>
            </a:r>
            <a:r>
              <a:rPr lang="en-US" sz="1000" spc="-7" dirty="0">
                <a:latin typeface="+mn-lt"/>
                <a:cs typeface="Times New Roman"/>
              </a:rPr>
              <a:t> </a:t>
            </a:r>
            <a:r>
              <a:rPr lang="en-US" sz="1000" dirty="0">
                <a:latin typeface="+mn-lt"/>
                <a:cs typeface="Times New Roman"/>
              </a:rPr>
              <a:t>management</a:t>
            </a:r>
            <a:r>
              <a:rPr lang="en-US" sz="1000" spc="-3" dirty="0">
                <a:latin typeface="+mn-lt"/>
                <a:cs typeface="Times New Roman"/>
              </a:rPr>
              <a:t> </a:t>
            </a:r>
            <a:r>
              <a:rPr lang="en-US" sz="1000" dirty="0">
                <a:latin typeface="+mn-lt"/>
                <a:cs typeface="Times New Roman"/>
              </a:rPr>
              <a:t>of</a:t>
            </a:r>
            <a:r>
              <a:rPr lang="en-US" sz="1000" spc="-7" dirty="0">
                <a:latin typeface="+mn-lt"/>
                <a:cs typeface="Times New Roman"/>
              </a:rPr>
              <a:t> </a:t>
            </a:r>
            <a:r>
              <a:rPr lang="en-US" sz="1000" dirty="0">
                <a:latin typeface="+mn-lt"/>
                <a:cs typeface="Times New Roman"/>
              </a:rPr>
              <a:t>an</a:t>
            </a:r>
            <a:r>
              <a:rPr lang="en-US" sz="1000" spc="-3" dirty="0">
                <a:latin typeface="+mn-lt"/>
                <a:cs typeface="Times New Roman"/>
              </a:rPr>
              <a:t> </a:t>
            </a:r>
            <a:r>
              <a:rPr lang="en-US" sz="1000" spc="-7" dirty="0">
                <a:latin typeface="+mn-lt"/>
                <a:cs typeface="Times New Roman"/>
              </a:rPr>
              <a:t>injury.</a:t>
            </a:r>
          </a:p>
          <a:p>
            <a:pPr marL="182880" marR="0" lvl="0" indent="-182880" algn="l" defTabSz="914400" rtl="0" eaLnBrk="1" fontAlgn="auto" latinLnBrk="0" hangingPunct="1">
              <a:lnSpc>
                <a:spcPct val="100000"/>
              </a:lnSpc>
              <a:spcBef>
                <a:spcPts val="0"/>
              </a:spcBef>
              <a:spcAft>
                <a:spcPts val="0"/>
              </a:spcAft>
              <a:buClrTx/>
              <a:buSzTx/>
              <a:tabLst/>
              <a:defRPr/>
            </a:pPr>
            <a:r>
              <a:rPr lang="en-US" sz="1000" dirty="0">
                <a:latin typeface="+mn-lt"/>
                <a:cs typeface="Times New Roman"/>
              </a:rPr>
              <a:t>Among</a:t>
            </a:r>
            <a:r>
              <a:rPr lang="en-US" sz="1000" spc="-7" dirty="0">
                <a:latin typeface="+mn-lt"/>
                <a:cs typeface="Times New Roman"/>
              </a:rPr>
              <a:t> </a:t>
            </a:r>
            <a:r>
              <a:rPr lang="en-US" sz="1000" dirty="0">
                <a:latin typeface="+mn-lt"/>
                <a:cs typeface="Times New Roman"/>
              </a:rPr>
              <a:t>children</a:t>
            </a:r>
            <a:r>
              <a:rPr lang="en-US" sz="1000" spc="-3" dirty="0">
                <a:latin typeface="+mn-lt"/>
                <a:cs typeface="Times New Roman"/>
              </a:rPr>
              <a:t> </a:t>
            </a:r>
            <a:r>
              <a:rPr lang="en-US" sz="1000" dirty="0">
                <a:latin typeface="+mn-lt"/>
                <a:cs typeface="Times New Roman"/>
              </a:rPr>
              <a:t>less</a:t>
            </a:r>
            <a:r>
              <a:rPr lang="en-US" sz="1000" spc="-3" dirty="0">
                <a:latin typeface="+mn-lt"/>
                <a:cs typeface="Times New Roman"/>
              </a:rPr>
              <a:t> </a:t>
            </a:r>
            <a:r>
              <a:rPr lang="en-US" sz="1000" dirty="0">
                <a:latin typeface="+mn-lt"/>
                <a:cs typeface="Times New Roman"/>
              </a:rPr>
              <a:t>than</a:t>
            </a:r>
            <a:r>
              <a:rPr lang="en-US" sz="1000" spc="-3" dirty="0">
                <a:latin typeface="+mn-lt"/>
                <a:cs typeface="Times New Roman"/>
              </a:rPr>
              <a:t> </a:t>
            </a:r>
            <a:r>
              <a:rPr lang="en-US" sz="1000" dirty="0">
                <a:latin typeface="+mn-lt"/>
                <a:cs typeface="Times New Roman"/>
              </a:rPr>
              <a:t>18</a:t>
            </a:r>
            <a:r>
              <a:rPr lang="en-US" sz="1000" spc="-3" dirty="0">
                <a:latin typeface="+mn-lt"/>
                <a:cs typeface="Times New Roman"/>
              </a:rPr>
              <a:t> </a:t>
            </a:r>
            <a:r>
              <a:rPr lang="en-US" sz="1000" dirty="0">
                <a:latin typeface="+mn-lt"/>
                <a:cs typeface="Times New Roman"/>
              </a:rPr>
              <a:t>years</a:t>
            </a:r>
            <a:r>
              <a:rPr lang="en-US" sz="1000" spc="-3" dirty="0">
                <a:latin typeface="+mn-lt"/>
                <a:cs typeface="Times New Roman"/>
              </a:rPr>
              <a:t> </a:t>
            </a:r>
            <a:r>
              <a:rPr lang="en-US" sz="1000" dirty="0">
                <a:latin typeface="+mn-lt"/>
                <a:cs typeface="Times New Roman"/>
              </a:rPr>
              <a:t>old,</a:t>
            </a:r>
            <a:r>
              <a:rPr lang="en-US" sz="1000" spc="-3" dirty="0">
                <a:latin typeface="+mn-lt"/>
                <a:cs typeface="Times New Roman"/>
              </a:rPr>
              <a:t> </a:t>
            </a:r>
            <a:r>
              <a:rPr lang="en-US" sz="1000" dirty="0">
                <a:latin typeface="+mn-lt"/>
                <a:cs typeface="Times New Roman"/>
              </a:rPr>
              <a:t>this</a:t>
            </a:r>
            <a:r>
              <a:rPr lang="en-US" sz="1000" spc="-3" dirty="0">
                <a:latin typeface="+mn-lt"/>
                <a:cs typeface="Times New Roman"/>
              </a:rPr>
              <a:t> </a:t>
            </a:r>
            <a:r>
              <a:rPr lang="en-US" sz="1000" dirty="0">
                <a:latin typeface="+mn-lt"/>
                <a:cs typeface="Times New Roman"/>
              </a:rPr>
              <a:t>overall</a:t>
            </a:r>
            <a:r>
              <a:rPr lang="en-US" sz="1000" spc="-3" dirty="0">
                <a:latin typeface="+mn-lt"/>
                <a:cs typeface="Times New Roman"/>
              </a:rPr>
              <a:t> </a:t>
            </a:r>
            <a:r>
              <a:rPr lang="en-US" sz="1000" dirty="0">
                <a:latin typeface="+mn-lt"/>
                <a:cs typeface="Times New Roman"/>
              </a:rPr>
              <a:t>pattern</a:t>
            </a:r>
            <a:r>
              <a:rPr lang="en-US" sz="1000" spc="-3" dirty="0">
                <a:latin typeface="+mn-lt"/>
                <a:cs typeface="Times New Roman"/>
              </a:rPr>
              <a:t> </a:t>
            </a:r>
            <a:r>
              <a:rPr lang="en-US" sz="1000" dirty="0">
                <a:latin typeface="+mn-lt"/>
                <a:cs typeface="Times New Roman"/>
              </a:rPr>
              <a:t>of</a:t>
            </a:r>
            <a:r>
              <a:rPr lang="en-US" sz="1000" spc="-7" dirty="0">
                <a:latin typeface="+mn-lt"/>
                <a:cs typeface="Times New Roman"/>
              </a:rPr>
              <a:t> </a:t>
            </a:r>
            <a:r>
              <a:rPr lang="en-US" sz="1000" dirty="0">
                <a:latin typeface="+mn-lt"/>
                <a:cs typeface="Times New Roman"/>
              </a:rPr>
              <a:t>visits</a:t>
            </a:r>
            <a:r>
              <a:rPr lang="en-US" sz="1000" spc="-3" dirty="0">
                <a:latin typeface="+mn-lt"/>
                <a:cs typeface="Times New Roman"/>
              </a:rPr>
              <a:t> </a:t>
            </a:r>
            <a:r>
              <a:rPr lang="en-US" sz="1000" dirty="0">
                <a:latin typeface="+mn-lt"/>
                <a:cs typeface="Times New Roman"/>
              </a:rPr>
              <a:t>differs,</a:t>
            </a:r>
            <a:r>
              <a:rPr lang="en-US" sz="1000" spc="-3" dirty="0">
                <a:latin typeface="+mn-lt"/>
                <a:cs typeface="Times New Roman"/>
              </a:rPr>
              <a:t> </a:t>
            </a:r>
            <a:r>
              <a:rPr lang="en-US" sz="1000" dirty="0">
                <a:latin typeface="+mn-lt"/>
                <a:cs typeface="Times New Roman"/>
              </a:rPr>
              <a:t>giving</a:t>
            </a:r>
            <a:r>
              <a:rPr lang="en-US" sz="1000" spc="-3" dirty="0">
                <a:latin typeface="+mn-lt"/>
                <a:cs typeface="Times New Roman"/>
              </a:rPr>
              <a:t> </a:t>
            </a:r>
            <a:r>
              <a:rPr lang="en-US" sz="1000" spc="-7" dirty="0">
                <a:latin typeface="+mn-lt"/>
                <a:cs typeface="Times New Roman"/>
              </a:rPr>
              <a:t>greater </a:t>
            </a:r>
            <a:r>
              <a:rPr lang="en-US" sz="1000" dirty="0">
                <a:latin typeface="+mn-lt"/>
                <a:cs typeface="Times New Roman"/>
              </a:rPr>
              <a:t>emphasis</a:t>
            </a:r>
            <a:r>
              <a:rPr lang="en-US" sz="1000" spc="-7" dirty="0">
                <a:latin typeface="+mn-lt"/>
                <a:cs typeface="Times New Roman"/>
              </a:rPr>
              <a:t> </a:t>
            </a:r>
            <a:r>
              <a:rPr lang="en-US" sz="1000" dirty="0">
                <a:latin typeface="+mn-lt"/>
                <a:cs typeface="Times New Roman"/>
              </a:rPr>
              <a:t>to</a:t>
            </a:r>
            <a:r>
              <a:rPr lang="en-US" sz="1000" spc="-7" dirty="0">
                <a:latin typeface="+mn-lt"/>
                <a:cs typeface="Times New Roman"/>
              </a:rPr>
              <a:t> </a:t>
            </a:r>
            <a:r>
              <a:rPr lang="en-US" sz="1000" dirty="0">
                <a:latin typeface="+mn-lt"/>
                <a:cs typeface="Times New Roman"/>
              </a:rPr>
              <a:t>visits</a:t>
            </a:r>
            <a:r>
              <a:rPr lang="en-US" sz="1000" spc="-3" dirty="0">
                <a:latin typeface="+mn-lt"/>
                <a:cs typeface="Times New Roman"/>
              </a:rPr>
              <a:t> </a:t>
            </a:r>
            <a:r>
              <a:rPr lang="en-US" sz="1000" dirty="0">
                <a:latin typeface="+mn-lt"/>
                <a:cs typeface="Times New Roman"/>
              </a:rPr>
              <a:t>for</a:t>
            </a:r>
            <a:r>
              <a:rPr lang="en-US" sz="1000" spc="-3" dirty="0">
                <a:latin typeface="+mn-lt"/>
                <a:cs typeface="Times New Roman"/>
              </a:rPr>
              <a:t> </a:t>
            </a:r>
            <a:r>
              <a:rPr lang="en-US" sz="1000" dirty="0">
                <a:latin typeface="+mn-lt"/>
                <a:cs typeface="Times New Roman"/>
              </a:rPr>
              <a:t>new</a:t>
            </a:r>
            <a:r>
              <a:rPr lang="en-US" sz="1000" spc="-7" dirty="0">
                <a:latin typeface="+mn-lt"/>
                <a:cs typeface="Times New Roman"/>
              </a:rPr>
              <a:t> </a:t>
            </a:r>
            <a:r>
              <a:rPr lang="en-US" sz="1000" dirty="0">
                <a:latin typeface="+mn-lt"/>
                <a:cs typeface="Times New Roman"/>
              </a:rPr>
              <a:t>problems</a:t>
            </a:r>
            <a:r>
              <a:rPr lang="en-US" sz="1000" spc="-10"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preventive</a:t>
            </a:r>
            <a:r>
              <a:rPr lang="en-US" sz="1000" spc="-3" dirty="0">
                <a:latin typeface="+mn-lt"/>
                <a:cs typeface="Times New Roman"/>
              </a:rPr>
              <a:t> </a:t>
            </a:r>
            <a:r>
              <a:rPr lang="en-US" sz="1000" spc="-7" dirty="0">
                <a:latin typeface="+mn-lt"/>
                <a:cs typeface="Times New Roman"/>
              </a:rPr>
              <a:t>services.</a:t>
            </a:r>
            <a:endParaRPr lang="en-US" sz="1000" dirty="0">
              <a:latin typeface="+mn-lt"/>
              <a:cs typeface="Times New Roman"/>
            </a:endParaRPr>
          </a:p>
          <a:p>
            <a:pPr marL="182880" marR="0" lvl="0" indent="-182880" algn="l" defTabSz="914400" rtl="0" eaLnBrk="1" fontAlgn="auto" latinLnBrk="0" hangingPunct="1">
              <a:lnSpc>
                <a:spcPct val="100000"/>
              </a:lnSpc>
              <a:spcBef>
                <a:spcPts val="0"/>
              </a:spcBef>
              <a:spcAft>
                <a:spcPts val="0"/>
              </a:spcAft>
              <a:buClrTx/>
              <a:buSzTx/>
              <a:tabLst/>
              <a:defRPr/>
            </a:pPr>
            <a:r>
              <a:rPr lang="en-US" sz="1000" dirty="0">
                <a:latin typeface="+mn-lt"/>
                <a:cs typeface="Times New Roman"/>
              </a:rPr>
              <a:t>The</a:t>
            </a:r>
            <a:r>
              <a:rPr lang="en-US" sz="1000" spc="-10" dirty="0">
                <a:latin typeface="+mn-lt"/>
                <a:cs typeface="Times New Roman"/>
              </a:rPr>
              <a:t> </a:t>
            </a:r>
            <a:r>
              <a:rPr lang="en-US" sz="1000" dirty="0">
                <a:latin typeface="+mn-lt"/>
                <a:cs typeface="Times New Roman"/>
              </a:rPr>
              <a:t>10</a:t>
            </a:r>
            <a:r>
              <a:rPr lang="en-US" sz="1000" spc="-3" dirty="0">
                <a:latin typeface="+mn-lt"/>
                <a:cs typeface="Times New Roman"/>
              </a:rPr>
              <a:t> </a:t>
            </a:r>
            <a:r>
              <a:rPr lang="en-US" sz="1000" dirty="0">
                <a:latin typeface="+mn-lt"/>
                <a:cs typeface="Times New Roman"/>
              </a:rPr>
              <a:t>leading</a:t>
            </a:r>
            <a:r>
              <a:rPr lang="en-US" sz="1000" spc="-3" dirty="0">
                <a:latin typeface="+mn-lt"/>
                <a:cs typeface="Times New Roman"/>
              </a:rPr>
              <a:t> </a:t>
            </a:r>
            <a:r>
              <a:rPr lang="en-US" sz="1000" dirty="0">
                <a:latin typeface="+mn-lt"/>
                <a:cs typeface="Times New Roman"/>
              </a:rPr>
              <a:t>principal</a:t>
            </a:r>
            <a:r>
              <a:rPr lang="en-US" sz="1000" spc="-7" dirty="0">
                <a:latin typeface="+mn-lt"/>
                <a:cs typeface="Times New Roman"/>
              </a:rPr>
              <a:t> </a:t>
            </a:r>
            <a:r>
              <a:rPr lang="en-US" sz="1000" dirty="0">
                <a:latin typeface="+mn-lt"/>
                <a:cs typeface="Times New Roman"/>
              </a:rPr>
              <a:t>reasons</a:t>
            </a:r>
            <a:r>
              <a:rPr lang="en-US" sz="1000" spc="-3" dirty="0">
                <a:latin typeface="+mn-lt"/>
                <a:cs typeface="Times New Roman"/>
              </a:rPr>
              <a:t> </a:t>
            </a:r>
            <a:r>
              <a:rPr lang="en-US" sz="1000" dirty="0">
                <a:latin typeface="+mn-lt"/>
                <a:cs typeface="Times New Roman"/>
              </a:rPr>
              <a:t>for</a:t>
            </a:r>
            <a:r>
              <a:rPr lang="en-US" sz="1000" spc="-7" dirty="0">
                <a:latin typeface="+mn-lt"/>
                <a:cs typeface="Times New Roman"/>
              </a:rPr>
              <a:t> </a:t>
            </a:r>
            <a:r>
              <a:rPr lang="en-US" sz="1000" dirty="0">
                <a:latin typeface="+mn-lt"/>
                <a:cs typeface="Times New Roman"/>
              </a:rPr>
              <a:t>visits</a:t>
            </a:r>
            <a:r>
              <a:rPr lang="en-US" sz="1000" spc="-3" dirty="0">
                <a:latin typeface="+mn-lt"/>
                <a:cs typeface="Times New Roman"/>
              </a:rPr>
              <a:t> </a:t>
            </a:r>
            <a:r>
              <a:rPr lang="en-US" sz="1000" dirty="0">
                <a:latin typeface="+mn-lt"/>
                <a:cs typeface="Times New Roman"/>
              </a:rPr>
              <a:t>account</a:t>
            </a:r>
            <a:r>
              <a:rPr lang="en-US" sz="1000" spc="-3" dirty="0">
                <a:latin typeface="+mn-lt"/>
                <a:cs typeface="Times New Roman"/>
              </a:rPr>
              <a:t> </a:t>
            </a:r>
            <a:r>
              <a:rPr lang="en-US" sz="1000" dirty="0">
                <a:latin typeface="+mn-lt"/>
                <a:cs typeface="Times New Roman"/>
              </a:rPr>
              <a:t>for</a:t>
            </a:r>
            <a:r>
              <a:rPr lang="en-US" sz="1000" spc="-3" dirty="0">
                <a:latin typeface="+mn-lt"/>
                <a:cs typeface="Times New Roman"/>
              </a:rPr>
              <a:t> </a:t>
            </a:r>
            <a:r>
              <a:rPr lang="en-US" sz="1000" dirty="0">
                <a:latin typeface="+mn-lt"/>
                <a:cs typeface="Times New Roman"/>
              </a:rPr>
              <a:t>less</a:t>
            </a:r>
            <a:r>
              <a:rPr lang="en-US" sz="1000" spc="-7" dirty="0">
                <a:latin typeface="+mn-lt"/>
                <a:cs typeface="Times New Roman"/>
              </a:rPr>
              <a:t> </a:t>
            </a:r>
            <a:r>
              <a:rPr lang="en-US" sz="1000" dirty="0">
                <a:latin typeface="+mn-lt"/>
                <a:cs typeface="Times New Roman"/>
              </a:rPr>
              <a:t>than</a:t>
            </a:r>
            <a:r>
              <a:rPr lang="en-US" sz="1000" spc="-3" dirty="0">
                <a:latin typeface="+mn-lt"/>
                <a:cs typeface="Times New Roman"/>
              </a:rPr>
              <a:t> </a:t>
            </a:r>
            <a:r>
              <a:rPr lang="en-US" sz="1000" dirty="0">
                <a:latin typeface="+mn-lt"/>
                <a:cs typeface="Times New Roman"/>
              </a:rPr>
              <a:t>half</a:t>
            </a:r>
            <a:r>
              <a:rPr lang="en-US" sz="1000" spc="-7" dirty="0">
                <a:latin typeface="+mn-lt"/>
                <a:cs typeface="Times New Roman"/>
              </a:rPr>
              <a:t> </a:t>
            </a:r>
            <a:r>
              <a:rPr lang="en-US" sz="1000" dirty="0">
                <a:latin typeface="+mn-lt"/>
                <a:cs typeface="Times New Roman"/>
              </a:rPr>
              <a:t>(41.6%) of</a:t>
            </a:r>
            <a:r>
              <a:rPr lang="en-US" sz="1000" spc="-3" dirty="0">
                <a:latin typeface="+mn-lt"/>
                <a:cs typeface="Times New Roman"/>
              </a:rPr>
              <a:t> </a:t>
            </a:r>
            <a:r>
              <a:rPr lang="en-US" sz="1000" dirty="0">
                <a:latin typeface="+mn-lt"/>
                <a:cs typeface="Times New Roman"/>
              </a:rPr>
              <a:t>all</a:t>
            </a:r>
            <a:r>
              <a:rPr lang="en-US" sz="1000" spc="-7" dirty="0">
                <a:latin typeface="+mn-lt"/>
                <a:cs typeface="Times New Roman"/>
              </a:rPr>
              <a:t> </a:t>
            </a:r>
            <a:r>
              <a:rPr lang="en-US" sz="1000" dirty="0">
                <a:latin typeface="+mn-lt"/>
                <a:cs typeface="Times New Roman"/>
              </a:rPr>
              <a:t>reasons</a:t>
            </a:r>
            <a:r>
              <a:rPr lang="en-US" sz="1000" spc="-3" dirty="0">
                <a:latin typeface="+mn-lt"/>
                <a:cs typeface="Times New Roman"/>
              </a:rPr>
              <a:t> </a:t>
            </a:r>
            <a:r>
              <a:rPr lang="en-US" sz="1000" dirty="0">
                <a:latin typeface="+mn-lt"/>
                <a:cs typeface="Times New Roman"/>
              </a:rPr>
              <a:t>for </a:t>
            </a:r>
            <a:r>
              <a:rPr lang="en-US" sz="1000" spc="-17" dirty="0">
                <a:latin typeface="+mn-lt"/>
                <a:cs typeface="Times New Roman"/>
              </a:rPr>
              <a:t>all </a:t>
            </a:r>
            <a:r>
              <a:rPr lang="en-US" sz="1000" dirty="0">
                <a:latin typeface="+mn-lt"/>
                <a:cs typeface="Times New Roman"/>
              </a:rPr>
              <a:t>office</a:t>
            </a:r>
            <a:r>
              <a:rPr lang="en-US" sz="1000" spc="-14" dirty="0">
                <a:latin typeface="+mn-lt"/>
                <a:cs typeface="Times New Roman"/>
              </a:rPr>
              <a:t> </a:t>
            </a:r>
            <a:r>
              <a:rPr lang="en-US" sz="1000" dirty="0">
                <a:latin typeface="+mn-lt"/>
                <a:cs typeface="Times New Roman"/>
              </a:rPr>
              <a:t>visits.</a:t>
            </a:r>
            <a:r>
              <a:rPr lang="en-US" sz="1000" spc="-10" dirty="0">
                <a:latin typeface="+mn-lt"/>
                <a:cs typeface="Times New Roman"/>
              </a:rPr>
              <a:t> </a:t>
            </a:r>
            <a:r>
              <a:rPr lang="en-US" sz="1000" dirty="0">
                <a:latin typeface="+mn-lt"/>
                <a:cs typeface="Times New Roman"/>
              </a:rPr>
              <a:t>The</a:t>
            </a:r>
            <a:r>
              <a:rPr lang="en-US" sz="1000" spc="-7" dirty="0">
                <a:latin typeface="+mn-lt"/>
                <a:cs typeface="Times New Roman"/>
              </a:rPr>
              <a:t> </a:t>
            </a:r>
            <a:r>
              <a:rPr lang="en-US" sz="1000" dirty="0">
                <a:latin typeface="+mn-lt"/>
                <a:cs typeface="Times New Roman"/>
              </a:rPr>
              <a:t>list</a:t>
            </a:r>
            <a:r>
              <a:rPr lang="en-US" sz="1000" spc="-3" dirty="0">
                <a:latin typeface="+mn-lt"/>
                <a:cs typeface="Times New Roman"/>
              </a:rPr>
              <a:t> </a:t>
            </a:r>
            <a:r>
              <a:rPr lang="en-US" sz="1000" dirty="0">
                <a:latin typeface="+mn-lt"/>
                <a:cs typeface="Times New Roman"/>
              </a:rPr>
              <a:t>illustrates</a:t>
            </a:r>
            <a:r>
              <a:rPr lang="en-US" sz="1000" spc="-7" dirty="0">
                <a:latin typeface="+mn-lt"/>
                <a:cs typeface="Times New Roman"/>
              </a:rPr>
              <a:t> </a:t>
            </a:r>
            <a:r>
              <a:rPr lang="en-US" sz="1000" dirty="0">
                <a:latin typeface="+mn-lt"/>
                <a:cs typeface="Times New Roman"/>
              </a:rPr>
              <a:t>the</a:t>
            </a:r>
            <a:r>
              <a:rPr lang="en-US" sz="1000" spc="-7" dirty="0">
                <a:latin typeface="+mn-lt"/>
                <a:cs typeface="Times New Roman"/>
              </a:rPr>
              <a:t> </a:t>
            </a:r>
            <a:r>
              <a:rPr lang="en-US" sz="1000" dirty="0">
                <a:latin typeface="+mn-lt"/>
                <a:cs typeface="Times New Roman"/>
              </a:rPr>
              <a:t>wide</a:t>
            </a:r>
            <a:r>
              <a:rPr lang="en-US" sz="1000" spc="-3" dirty="0">
                <a:latin typeface="+mn-lt"/>
                <a:cs typeface="Times New Roman"/>
              </a:rPr>
              <a:t> </a:t>
            </a:r>
            <a:r>
              <a:rPr lang="en-US" sz="1000" dirty="0">
                <a:latin typeface="+mn-lt"/>
                <a:cs typeface="Times New Roman"/>
              </a:rPr>
              <a:t>scope</a:t>
            </a:r>
            <a:r>
              <a:rPr lang="en-US" sz="1000" spc="-10" dirty="0">
                <a:latin typeface="+mn-lt"/>
                <a:cs typeface="Times New Roman"/>
              </a:rPr>
              <a:t> </a:t>
            </a:r>
            <a:r>
              <a:rPr lang="en-US" sz="1000" dirty="0">
                <a:latin typeface="+mn-lt"/>
                <a:cs typeface="Times New Roman"/>
              </a:rPr>
              <a:t>of</a:t>
            </a:r>
            <a:r>
              <a:rPr lang="en-US" sz="1000" spc="-7" dirty="0">
                <a:latin typeface="+mn-lt"/>
                <a:cs typeface="Times New Roman"/>
              </a:rPr>
              <a:t> </a:t>
            </a:r>
            <a:r>
              <a:rPr lang="en-US" sz="1000" dirty="0">
                <a:latin typeface="+mn-lt"/>
                <a:cs typeface="Times New Roman"/>
              </a:rPr>
              <a:t>healthcare</a:t>
            </a:r>
            <a:r>
              <a:rPr lang="en-US" sz="1000" spc="-7" dirty="0">
                <a:latin typeface="+mn-lt"/>
                <a:cs typeface="Times New Roman"/>
              </a:rPr>
              <a:t> </a:t>
            </a:r>
            <a:r>
              <a:rPr lang="en-US" sz="1000" dirty="0">
                <a:latin typeface="+mn-lt"/>
                <a:cs typeface="Times New Roman"/>
              </a:rPr>
              <a:t>services</a:t>
            </a:r>
            <a:r>
              <a:rPr lang="en-US" sz="1000" spc="-7" dirty="0">
                <a:latin typeface="+mn-lt"/>
                <a:cs typeface="Times New Roman"/>
              </a:rPr>
              <a:t> </a:t>
            </a:r>
            <a:r>
              <a:rPr lang="en-US" sz="1000" dirty="0">
                <a:latin typeface="+mn-lt"/>
                <a:cs typeface="Times New Roman"/>
              </a:rPr>
              <a:t>delivered</a:t>
            </a:r>
            <a:r>
              <a:rPr lang="en-US" sz="1000" spc="-3" dirty="0">
                <a:latin typeface="+mn-lt"/>
                <a:cs typeface="Times New Roman"/>
              </a:rPr>
              <a:t> </a:t>
            </a:r>
            <a:r>
              <a:rPr lang="en-US" sz="1000" dirty="0">
                <a:latin typeface="+mn-lt"/>
                <a:cs typeface="Times New Roman"/>
              </a:rPr>
              <a:t>in</a:t>
            </a:r>
            <a:r>
              <a:rPr lang="en-US" sz="1000" spc="-10" dirty="0">
                <a:latin typeface="+mn-lt"/>
                <a:cs typeface="Times New Roman"/>
              </a:rPr>
              <a:t> </a:t>
            </a:r>
            <a:r>
              <a:rPr lang="en-US" sz="1000" spc="-7" dirty="0">
                <a:latin typeface="+mn-lt"/>
                <a:cs typeface="Times New Roman"/>
              </a:rPr>
              <a:t>ambulatory </a:t>
            </a:r>
            <a:r>
              <a:rPr lang="en-US" sz="1000" dirty="0">
                <a:latin typeface="+mn-lt"/>
                <a:cs typeface="Times New Roman"/>
              </a:rPr>
              <a:t>settings.</a:t>
            </a:r>
            <a:r>
              <a:rPr lang="en-US" sz="1000" spc="-14" dirty="0">
                <a:latin typeface="+mn-lt"/>
                <a:cs typeface="Times New Roman"/>
              </a:rPr>
              <a:t> </a:t>
            </a:r>
            <a:r>
              <a:rPr lang="en-US" sz="1000" dirty="0">
                <a:latin typeface="+mn-lt"/>
                <a:cs typeface="Times New Roman"/>
              </a:rPr>
              <a:t>It</a:t>
            </a:r>
            <a:r>
              <a:rPr lang="en-US" sz="1000" spc="-7" dirty="0">
                <a:latin typeface="+mn-lt"/>
                <a:cs typeface="Times New Roman"/>
              </a:rPr>
              <a:t> </a:t>
            </a:r>
            <a:r>
              <a:rPr lang="en-US" sz="1000" dirty="0">
                <a:latin typeface="+mn-lt"/>
                <a:cs typeface="Times New Roman"/>
              </a:rPr>
              <a:t>also</a:t>
            </a:r>
            <a:r>
              <a:rPr lang="en-US" sz="1000" spc="-3" dirty="0">
                <a:latin typeface="+mn-lt"/>
                <a:cs typeface="Times New Roman"/>
              </a:rPr>
              <a:t> </a:t>
            </a:r>
            <a:r>
              <a:rPr lang="en-US" sz="1000" dirty="0">
                <a:latin typeface="+mn-lt"/>
                <a:cs typeface="Times New Roman"/>
              </a:rPr>
              <a:t>highlights</a:t>
            </a:r>
            <a:r>
              <a:rPr lang="en-US" sz="1000" spc="-7" dirty="0">
                <a:latin typeface="+mn-lt"/>
                <a:cs typeface="Times New Roman"/>
              </a:rPr>
              <a:t> </a:t>
            </a:r>
            <a:r>
              <a:rPr lang="en-US" sz="1000" dirty="0">
                <a:latin typeface="+mn-lt"/>
                <a:cs typeface="Times New Roman"/>
              </a:rPr>
              <a:t>primary</a:t>
            </a:r>
            <a:r>
              <a:rPr lang="en-US" sz="1000" spc="-3" dirty="0">
                <a:latin typeface="+mn-lt"/>
                <a:cs typeface="Times New Roman"/>
              </a:rPr>
              <a:t> </a:t>
            </a:r>
            <a:r>
              <a:rPr lang="en-US" sz="1000" dirty="0">
                <a:latin typeface="+mn-lt"/>
                <a:cs typeface="Times New Roman"/>
              </a:rPr>
              <a:t>care</a:t>
            </a:r>
            <a:r>
              <a:rPr lang="en-US" sz="1000" spc="-7" dirty="0">
                <a:latin typeface="+mn-lt"/>
                <a:cs typeface="Times New Roman"/>
              </a:rPr>
              <a:t> </a:t>
            </a:r>
            <a:r>
              <a:rPr lang="en-US" sz="1000" dirty="0">
                <a:latin typeface="+mn-lt"/>
                <a:cs typeface="Times New Roman"/>
              </a:rPr>
              <a:t>offices’</a:t>
            </a:r>
            <a:r>
              <a:rPr lang="en-US" sz="1000" spc="-3" dirty="0">
                <a:latin typeface="+mn-lt"/>
                <a:cs typeface="Times New Roman"/>
              </a:rPr>
              <a:t> </a:t>
            </a:r>
            <a:r>
              <a:rPr lang="en-US" sz="1000" dirty="0">
                <a:latin typeface="+mn-lt"/>
                <a:cs typeface="Times New Roman"/>
              </a:rPr>
              <a:t>counseling,</a:t>
            </a:r>
            <a:r>
              <a:rPr lang="en-US" sz="1000" spc="-14" dirty="0">
                <a:latin typeface="+mn-lt"/>
                <a:cs typeface="Times New Roman"/>
              </a:rPr>
              <a:t> </a:t>
            </a:r>
            <a:r>
              <a:rPr lang="en-US" sz="1000" dirty="0">
                <a:latin typeface="+mn-lt"/>
                <a:cs typeface="Times New Roman"/>
              </a:rPr>
              <a:t>medication</a:t>
            </a:r>
            <a:r>
              <a:rPr lang="en-US" sz="1000" spc="-10" dirty="0">
                <a:latin typeface="+mn-lt"/>
                <a:cs typeface="Times New Roman"/>
              </a:rPr>
              <a:t> </a:t>
            </a:r>
            <a:r>
              <a:rPr lang="en-US" sz="1000" dirty="0">
                <a:latin typeface="+mn-lt"/>
                <a:cs typeface="Times New Roman"/>
              </a:rPr>
              <a:t>maintenance,</a:t>
            </a:r>
            <a:r>
              <a:rPr lang="en-US" sz="1000" spc="-3" dirty="0">
                <a:latin typeface="+mn-lt"/>
                <a:cs typeface="Times New Roman"/>
              </a:rPr>
              <a:t> </a:t>
            </a:r>
            <a:r>
              <a:rPr lang="en-US" sz="1000" spc="-17" dirty="0">
                <a:latin typeface="+mn-lt"/>
                <a:cs typeface="Times New Roman"/>
              </a:rPr>
              <a:t>and </a:t>
            </a:r>
            <a:r>
              <a:rPr lang="en-US" sz="1000" dirty="0" err="1">
                <a:latin typeface="+mn-lt"/>
                <a:cs typeface="Times New Roman"/>
              </a:rPr>
              <a:t>followup</a:t>
            </a:r>
            <a:r>
              <a:rPr lang="en-US" sz="1000" spc="-17" dirty="0">
                <a:latin typeface="+mn-lt"/>
                <a:cs typeface="Times New Roman"/>
              </a:rPr>
              <a:t> </a:t>
            </a:r>
            <a:r>
              <a:rPr lang="en-US" sz="1000" dirty="0">
                <a:latin typeface="+mn-lt"/>
                <a:cs typeface="Times New Roman"/>
              </a:rPr>
              <a:t>activities,</a:t>
            </a:r>
            <a:r>
              <a:rPr lang="en-US" sz="1000" spc="-10" dirty="0">
                <a:latin typeface="+mn-lt"/>
                <a:cs typeface="Times New Roman"/>
              </a:rPr>
              <a:t> </a:t>
            </a:r>
            <a:r>
              <a:rPr lang="en-US" sz="1000" dirty="0">
                <a:latin typeface="+mn-lt"/>
                <a:cs typeface="Times New Roman"/>
              </a:rPr>
              <a:t>which</a:t>
            </a:r>
            <a:r>
              <a:rPr lang="en-US" sz="1000" spc="-10" dirty="0">
                <a:latin typeface="+mn-lt"/>
                <a:cs typeface="Times New Roman"/>
              </a:rPr>
              <a:t> </a:t>
            </a:r>
            <a:r>
              <a:rPr lang="en-US" sz="1000" dirty="0">
                <a:latin typeface="+mn-lt"/>
                <a:cs typeface="Times New Roman"/>
              </a:rPr>
              <a:t>are</a:t>
            </a:r>
            <a:r>
              <a:rPr lang="en-US" sz="1000" spc="-10" dirty="0">
                <a:latin typeface="+mn-lt"/>
                <a:cs typeface="Times New Roman"/>
              </a:rPr>
              <a:t> </a:t>
            </a:r>
            <a:r>
              <a:rPr lang="en-US" sz="1000" dirty="0">
                <a:latin typeface="+mn-lt"/>
                <a:cs typeface="Times New Roman"/>
              </a:rPr>
              <a:t>central</a:t>
            </a:r>
            <a:r>
              <a:rPr lang="en-US" sz="1000" spc="-14" dirty="0">
                <a:latin typeface="+mn-lt"/>
                <a:cs typeface="Times New Roman"/>
              </a:rPr>
              <a:t> </a:t>
            </a:r>
            <a:r>
              <a:rPr lang="en-US" sz="1000" dirty="0">
                <a:latin typeface="+mn-lt"/>
                <a:cs typeface="Times New Roman"/>
              </a:rPr>
              <a:t>to</a:t>
            </a:r>
            <a:r>
              <a:rPr lang="en-US" sz="1000" spc="-14" dirty="0">
                <a:latin typeface="+mn-lt"/>
                <a:cs typeface="Times New Roman"/>
              </a:rPr>
              <a:t> </a:t>
            </a:r>
            <a:r>
              <a:rPr lang="en-US" sz="1000" dirty="0">
                <a:latin typeface="+mn-lt"/>
                <a:cs typeface="Times New Roman"/>
              </a:rPr>
              <a:t>successfully</a:t>
            </a:r>
            <a:r>
              <a:rPr lang="en-US" sz="1000" spc="-10" dirty="0">
                <a:latin typeface="+mn-lt"/>
                <a:cs typeface="Times New Roman"/>
              </a:rPr>
              <a:t> </a:t>
            </a:r>
            <a:r>
              <a:rPr lang="en-US" sz="1000" dirty="0">
                <a:latin typeface="+mn-lt"/>
                <a:cs typeface="Times New Roman"/>
              </a:rPr>
              <a:t>managing</a:t>
            </a:r>
            <a:r>
              <a:rPr lang="en-US" sz="1000" spc="-10" dirty="0">
                <a:latin typeface="+mn-lt"/>
                <a:cs typeface="Times New Roman"/>
              </a:rPr>
              <a:t> </a:t>
            </a:r>
            <a:r>
              <a:rPr lang="en-US" sz="1000" dirty="0">
                <a:latin typeface="+mn-lt"/>
                <a:cs typeface="Times New Roman"/>
              </a:rPr>
              <a:t>chronic</a:t>
            </a:r>
            <a:r>
              <a:rPr lang="en-US" sz="1000" spc="-10" dirty="0">
                <a:latin typeface="+mn-lt"/>
                <a:cs typeface="Times New Roman"/>
              </a:rPr>
              <a:t> </a:t>
            </a:r>
            <a:r>
              <a:rPr lang="en-US" sz="1000" dirty="0">
                <a:latin typeface="+mn-lt"/>
                <a:cs typeface="Times New Roman"/>
              </a:rPr>
              <a:t>diseases.</a:t>
            </a:r>
            <a:r>
              <a:rPr lang="en-US" sz="1000" baseline="30000" dirty="0">
                <a:latin typeface="+mn-lt"/>
                <a:cs typeface="Times New Roman"/>
              </a:rPr>
              <a:t>27</a:t>
            </a:r>
            <a:endParaRPr lang="en-US" sz="1000" baseline="30000" dirty="0">
              <a:latin typeface="+mn-lt"/>
            </a:endParaRPr>
          </a:p>
          <a:p>
            <a:pPr marL="182880" marR="0" indent="-182880">
              <a:spcBef>
                <a:spcPts val="0"/>
              </a:spcBef>
              <a:spcAft>
                <a:spcPts val="600"/>
              </a:spcAft>
            </a:pPr>
            <a:r>
              <a:rPr lang="en-US" sz="1000" dirty="0">
                <a:effectLst/>
                <a:latin typeface="+mn-lt"/>
                <a:ea typeface="Georgia" panose="02040502050405020303" pitchFamily="18" charset="0"/>
                <a:cs typeface="Georgia" panose="02040502050405020303" pitchFamily="18" charset="0"/>
              </a:rPr>
              <a:t>The top reasons are:</a:t>
            </a:r>
          </a:p>
          <a:p>
            <a:pPr marL="365760" marR="0" lvl="1" indent="-182880">
              <a:spcBef>
                <a:spcPts val="0"/>
              </a:spcBef>
              <a:spcAft>
                <a:spcPts val="0"/>
              </a:spcAft>
              <a:buClr>
                <a:srgbClr val="033466"/>
              </a:buClr>
              <a:buSzPts val="1400"/>
            </a:pPr>
            <a:r>
              <a:rPr lang="en-US" sz="1000" dirty="0">
                <a:effectLst/>
                <a:latin typeface="+mn-lt"/>
                <a:ea typeface="Calibri" panose="020F0502020204030204" pitchFamily="34" charset="0"/>
                <a:cs typeface="Times New Roman" panose="02020603050405020304" pitchFamily="18" charset="0"/>
              </a:rPr>
              <a:t>Progress visit, not otherwise specified (17.6%).</a:t>
            </a:r>
          </a:p>
          <a:p>
            <a:pPr marL="365760" marR="0" lvl="1" indent="-182880">
              <a:spcBef>
                <a:spcPts val="0"/>
              </a:spcBef>
              <a:spcAft>
                <a:spcPts val="0"/>
              </a:spcAft>
              <a:buClr>
                <a:srgbClr val="033466"/>
              </a:buClr>
              <a:buSzPts val="1400"/>
            </a:pPr>
            <a:r>
              <a:rPr lang="en-US" sz="1000" dirty="0">
                <a:effectLst/>
                <a:latin typeface="+mn-lt"/>
                <a:ea typeface="Calibri" panose="020F0502020204030204" pitchFamily="34" charset="0"/>
                <a:cs typeface="Times New Roman" panose="02020603050405020304" pitchFamily="18" charset="0"/>
              </a:rPr>
              <a:t>General medical examination (6.3%).</a:t>
            </a:r>
          </a:p>
          <a:p>
            <a:pPr marL="365760" marR="0" lvl="1" indent="-182880">
              <a:spcBef>
                <a:spcPts val="0"/>
              </a:spcBef>
              <a:spcAft>
                <a:spcPts val="0"/>
              </a:spcAft>
              <a:buClr>
                <a:srgbClr val="033466"/>
              </a:buClr>
              <a:buSzPts val="1400"/>
            </a:pPr>
            <a:r>
              <a:rPr lang="en-US" sz="1000" dirty="0">
                <a:effectLst/>
                <a:latin typeface="+mn-lt"/>
                <a:ea typeface="Calibri" panose="020F0502020204030204" pitchFamily="34" charset="0"/>
                <a:cs typeface="Times New Roman" panose="02020603050405020304" pitchFamily="18" charset="0"/>
              </a:rPr>
              <a:t>Postoperative visit (3.1%).</a:t>
            </a:r>
          </a:p>
          <a:p>
            <a:pPr marL="365760" marR="0" lvl="1" indent="-182880">
              <a:spcBef>
                <a:spcPts val="0"/>
              </a:spcBef>
              <a:spcAft>
                <a:spcPts val="0"/>
              </a:spcAft>
              <a:buClr>
                <a:srgbClr val="033466"/>
              </a:buClr>
              <a:buSzPts val="1400"/>
            </a:pPr>
            <a:r>
              <a:rPr lang="en-US" sz="1000" dirty="0">
                <a:effectLst/>
                <a:latin typeface="+mn-lt"/>
                <a:ea typeface="Calibri" panose="020F0502020204030204" pitchFamily="34" charset="0"/>
                <a:cs typeface="Times New Roman" panose="02020603050405020304" pitchFamily="18" charset="0"/>
              </a:rPr>
              <a:t>Other and unspecified test results (2.3%).</a:t>
            </a:r>
          </a:p>
          <a:p>
            <a:pPr marL="365760" marR="0" lvl="1" indent="-182880">
              <a:spcBef>
                <a:spcPts val="0"/>
              </a:spcBef>
              <a:spcAft>
                <a:spcPts val="0"/>
              </a:spcAft>
              <a:buClr>
                <a:srgbClr val="033466"/>
              </a:buClr>
              <a:buSzPts val="1400"/>
            </a:pPr>
            <a:r>
              <a:rPr lang="en-US" sz="1000" dirty="0">
                <a:effectLst/>
                <a:latin typeface="+mn-lt"/>
                <a:ea typeface="Calibri" panose="020F0502020204030204" pitchFamily="34" charset="0"/>
                <a:cs typeface="Times New Roman" panose="02020603050405020304" pitchFamily="18" charset="0"/>
              </a:rPr>
              <a:t>Prenatal examination, routine (2.3%).</a:t>
            </a:r>
          </a:p>
          <a:p>
            <a:pPr marL="365760" marR="0" lvl="1" indent="-182880">
              <a:spcBef>
                <a:spcPts val="0"/>
              </a:spcBef>
              <a:spcAft>
                <a:spcPts val="0"/>
              </a:spcAft>
              <a:buClr>
                <a:srgbClr val="033466"/>
              </a:buClr>
              <a:buSzPts val="1400"/>
            </a:pPr>
            <a:r>
              <a:rPr lang="en-US" sz="1000" dirty="0">
                <a:effectLst/>
                <a:latin typeface="+mn-lt"/>
                <a:ea typeface="Calibri" panose="020F0502020204030204" pitchFamily="34" charset="0"/>
                <a:cs typeface="Times New Roman" panose="02020603050405020304" pitchFamily="18" charset="0"/>
              </a:rPr>
              <a:t>Knee symptoms (2.2%).</a:t>
            </a:r>
          </a:p>
          <a:p>
            <a:pPr marL="365760" marR="0" lvl="1" indent="-182880">
              <a:spcBef>
                <a:spcPts val="0"/>
              </a:spcBef>
              <a:spcAft>
                <a:spcPts val="0"/>
              </a:spcAft>
              <a:buClr>
                <a:srgbClr val="033466"/>
              </a:buClr>
              <a:buSzPts val="1400"/>
            </a:pPr>
            <a:r>
              <a:rPr lang="en-US" sz="1000" dirty="0">
                <a:effectLst/>
                <a:latin typeface="+mn-lt"/>
                <a:ea typeface="Calibri" panose="020F0502020204030204" pitchFamily="34" charset="0"/>
                <a:cs typeface="Times New Roman" panose="02020603050405020304" pitchFamily="18" charset="0"/>
              </a:rPr>
              <a:t>Cough (2.1%)</a:t>
            </a:r>
          </a:p>
          <a:p>
            <a:pPr marL="365760" marR="0" lvl="1" indent="-182880">
              <a:spcBef>
                <a:spcPts val="0"/>
              </a:spcBef>
              <a:spcAft>
                <a:spcPts val="0"/>
              </a:spcAft>
              <a:buClr>
                <a:srgbClr val="033466"/>
              </a:buClr>
              <a:buSzPts val="1400"/>
            </a:pPr>
            <a:r>
              <a:rPr lang="en-US" sz="1000" dirty="0">
                <a:effectLst/>
                <a:latin typeface="+mn-lt"/>
                <a:ea typeface="Calibri" panose="020F0502020204030204" pitchFamily="34" charset="0"/>
                <a:cs typeface="Times New Roman" panose="02020603050405020304" pitchFamily="18" charset="0"/>
              </a:rPr>
              <a:t>Medication (prescribing or refill), other and unspecified kinds (2.0%).</a:t>
            </a:r>
          </a:p>
          <a:p>
            <a:pPr marL="365760" marR="0" lvl="1" indent="-182880">
              <a:spcBef>
                <a:spcPts val="0"/>
              </a:spcBef>
              <a:spcAft>
                <a:spcPts val="0"/>
              </a:spcAft>
              <a:buClr>
                <a:srgbClr val="033466"/>
              </a:buClr>
              <a:buSzPts val="1400"/>
            </a:pPr>
            <a:r>
              <a:rPr lang="en-US" sz="1000" dirty="0">
                <a:effectLst/>
                <a:latin typeface="+mn-lt"/>
                <a:ea typeface="Calibri" panose="020F0502020204030204" pitchFamily="34" charset="0"/>
                <a:cs typeface="Times New Roman" panose="02020603050405020304" pitchFamily="18" charset="0"/>
              </a:rPr>
              <a:t>Hypertension (1.9%).</a:t>
            </a:r>
          </a:p>
          <a:p>
            <a:pPr marL="365760" marR="0" lvl="1" indent="-182880">
              <a:spcBef>
                <a:spcPts val="0"/>
              </a:spcBef>
              <a:spcAft>
                <a:spcPts val="600"/>
              </a:spcAft>
              <a:buClr>
                <a:srgbClr val="033466"/>
              </a:buClr>
              <a:buSzPts val="1400"/>
            </a:pPr>
            <a:r>
              <a:rPr lang="en-US" sz="1000" dirty="0">
                <a:effectLst/>
                <a:latin typeface="+mn-lt"/>
                <a:ea typeface="Calibri" panose="020F0502020204030204" pitchFamily="34" charset="0"/>
                <a:cs typeface="Times New Roman" panose="02020603050405020304" pitchFamily="18" charset="0"/>
              </a:rPr>
              <a:t>Counseling, not otherwise specified (1.8%).</a:t>
            </a:r>
          </a:p>
          <a:p>
            <a:pPr>
              <a:spcAft>
                <a:spcPts val="1200"/>
              </a:spcAft>
              <a:buClr>
                <a:srgbClr val="033466"/>
              </a:buClr>
              <a:buSzPts val="1400"/>
            </a:pPr>
            <a:r>
              <a:rPr lang="en-US" sz="1000" dirty="0">
                <a:effectLst/>
                <a:latin typeface="+mn-lt"/>
                <a:ea typeface="Calibri" panose="020F0502020204030204" pitchFamily="34" charset="0"/>
                <a:cs typeface="Times New Roman" panose="02020603050405020304" pitchFamily="18" charset="0"/>
              </a:rPr>
              <a:t>Terms in this list are based on the National Ambulatory Medical Care Survey’s Reason for Visit Classification for Ambulatory Care, defined in the 2018 Public Use File Documentation. </a:t>
            </a:r>
            <a:r>
              <a:rPr lang="en-US" sz="1000" u="sng" dirty="0">
                <a:solidFill>
                  <a:srgbClr val="0000FF"/>
                </a:solidFill>
                <a:effectLst/>
                <a:latin typeface="+mn-lt"/>
                <a:ea typeface="Calibri" panose="020F0502020204030204" pitchFamily="34" charset="0"/>
                <a:cs typeface="Times New Roman" panose="02020603050405020304" pitchFamily="18" charset="0"/>
                <a:hlinkClick r:id="rId4"/>
              </a:rPr>
              <a:t>https://ftp.cdc.gov/pub/Health_Statistics/ NCHS/</a:t>
            </a:r>
            <a:r>
              <a:rPr lang="en-US" sz="1000" u="sng" dirty="0" err="1">
                <a:solidFill>
                  <a:srgbClr val="0000FF"/>
                </a:solidFill>
                <a:effectLst/>
                <a:latin typeface="+mn-lt"/>
                <a:ea typeface="Calibri" panose="020F0502020204030204" pitchFamily="34" charset="0"/>
                <a:cs typeface="Times New Roman" panose="02020603050405020304" pitchFamily="18" charset="0"/>
                <a:hlinkClick r:id="rId4"/>
              </a:rPr>
              <a:t>Dataset_Documentation</a:t>
            </a:r>
            <a:r>
              <a:rPr lang="en-US" sz="1000" u="sng" dirty="0">
                <a:solidFill>
                  <a:srgbClr val="0000FF"/>
                </a:solidFill>
                <a:effectLst/>
                <a:latin typeface="+mn-lt"/>
                <a:ea typeface="Calibri" panose="020F0502020204030204" pitchFamily="34" charset="0"/>
                <a:cs typeface="Times New Roman" panose="02020603050405020304" pitchFamily="18" charset="0"/>
                <a:hlinkClick r:id="rId4"/>
              </a:rPr>
              <a:t>/NAMCS/doc2018-508.pdf</a:t>
            </a:r>
            <a:r>
              <a:rPr lang="en-US" sz="1000" dirty="0">
                <a:effectLst/>
                <a:latin typeface="+mn-lt"/>
                <a:ea typeface="Calibri" panose="020F0502020204030204" pitchFamily="34" charset="0"/>
                <a:cs typeface="Times New Roman" panose="02020603050405020304" pitchFamily="18" charset="0"/>
              </a:rPr>
              <a:t>.</a:t>
            </a:r>
          </a:p>
          <a:p>
            <a:endParaRPr lang="en-US" sz="1000" dirty="0"/>
          </a:p>
        </p:txBody>
      </p:sp>
      <p:sp>
        <p:nvSpPr>
          <p:cNvPr id="4" name="Slide Number Placeholder 3"/>
          <p:cNvSpPr>
            <a:spLocks noGrp="1"/>
          </p:cNvSpPr>
          <p:nvPr>
            <p:ph type="sldNum" sz="quarter" idx="5"/>
          </p:nvPr>
        </p:nvSpPr>
        <p:spPr/>
        <p:txBody>
          <a:bodyPr/>
          <a:lstStyle/>
          <a:p>
            <a:fld id="{B17BA40C-25F7-4A81-B7B0-365A5351FE20}" type="slidenum">
              <a:rPr lang="en-US" smtClean="0"/>
              <a:t>50</a:t>
            </a:fld>
            <a:endParaRPr lang="en-US"/>
          </a:p>
        </p:txBody>
      </p:sp>
    </p:spTree>
    <p:extLst>
      <p:ext uri="{BB962C8B-B14F-4D97-AF65-F5344CB8AC3E}">
        <p14:creationId xmlns:p14="http://schemas.microsoft.com/office/powerpoint/2010/main" val="40191482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spc="-7" dirty="0">
                <a:latin typeface="+mn-lt"/>
                <a:cs typeface="Times New Roman"/>
              </a:rPr>
              <a:t>Living</a:t>
            </a:r>
            <a:r>
              <a:rPr lang="en-US" sz="1200" spc="-24" dirty="0">
                <a:latin typeface="+mn-lt"/>
                <a:cs typeface="Times New Roman"/>
              </a:rPr>
              <a:t> </a:t>
            </a:r>
            <a:r>
              <a:rPr lang="en-US" sz="1200" dirty="0">
                <a:latin typeface="+mn-lt"/>
                <a:cs typeface="Times New Roman"/>
              </a:rPr>
              <a:t>in</a:t>
            </a:r>
            <a:r>
              <a:rPr lang="en-US" sz="1200" spc="-24" dirty="0">
                <a:latin typeface="+mn-lt"/>
                <a:cs typeface="Times New Roman"/>
              </a:rPr>
              <a:t> </a:t>
            </a:r>
            <a:r>
              <a:rPr lang="en-US" sz="1200" spc="-7" dirty="0">
                <a:latin typeface="+mn-lt"/>
                <a:cs typeface="Times New Roman"/>
              </a:rPr>
              <a:t>proximity</a:t>
            </a:r>
            <a:r>
              <a:rPr lang="en-US" sz="1200" spc="-24" dirty="0">
                <a:latin typeface="+mn-lt"/>
                <a:cs typeface="Times New Roman"/>
              </a:rPr>
              <a:t> </a:t>
            </a:r>
            <a:r>
              <a:rPr lang="en-US" sz="1200" dirty="0">
                <a:latin typeface="+mn-lt"/>
                <a:cs typeface="Times New Roman"/>
              </a:rPr>
              <a:t>to</a:t>
            </a:r>
            <a:r>
              <a:rPr lang="en-US" sz="1200" spc="-20" dirty="0">
                <a:latin typeface="+mn-lt"/>
                <a:cs typeface="Times New Roman"/>
              </a:rPr>
              <a:t> </a:t>
            </a:r>
            <a:r>
              <a:rPr lang="en-US" sz="1200" spc="-7" dirty="0">
                <a:latin typeface="+mn-lt"/>
                <a:cs typeface="Times New Roman"/>
              </a:rPr>
              <a:t>primary</a:t>
            </a:r>
            <a:r>
              <a:rPr lang="en-US" sz="1200" spc="-27" dirty="0">
                <a:latin typeface="+mn-lt"/>
                <a:cs typeface="Times New Roman"/>
              </a:rPr>
              <a:t> </a:t>
            </a:r>
            <a:r>
              <a:rPr lang="en-US" sz="1200" dirty="0">
                <a:latin typeface="+mn-lt"/>
                <a:cs typeface="Times New Roman"/>
              </a:rPr>
              <a:t>care</a:t>
            </a:r>
            <a:r>
              <a:rPr lang="en-US" sz="1200" spc="-24" dirty="0">
                <a:latin typeface="+mn-lt"/>
                <a:cs typeface="Times New Roman"/>
              </a:rPr>
              <a:t> </a:t>
            </a:r>
            <a:r>
              <a:rPr lang="en-US" sz="1200" spc="-7" dirty="0">
                <a:latin typeface="+mn-lt"/>
                <a:cs typeface="Times New Roman"/>
              </a:rPr>
              <a:t>services</a:t>
            </a:r>
            <a:r>
              <a:rPr lang="en-US" sz="1200" spc="-24" dirty="0">
                <a:latin typeface="+mn-lt"/>
                <a:cs typeface="Times New Roman"/>
              </a:rPr>
              <a:t> </a:t>
            </a:r>
            <a:r>
              <a:rPr lang="en-US" sz="1200" dirty="0">
                <a:latin typeface="+mn-lt"/>
                <a:cs typeface="Times New Roman"/>
              </a:rPr>
              <a:t>could</a:t>
            </a:r>
            <a:r>
              <a:rPr lang="en-US" sz="1200" spc="-24" dirty="0">
                <a:latin typeface="+mn-lt"/>
                <a:cs typeface="Times New Roman"/>
              </a:rPr>
              <a:t> </a:t>
            </a:r>
            <a:r>
              <a:rPr lang="en-US" sz="1200" spc="-7" dirty="0">
                <a:latin typeface="+mn-lt"/>
                <a:cs typeface="Times New Roman"/>
              </a:rPr>
              <a:t>improve</a:t>
            </a:r>
            <a:r>
              <a:rPr lang="en-US" sz="1200" spc="-20" dirty="0">
                <a:latin typeface="+mn-lt"/>
                <a:cs typeface="Times New Roman"/>
              </a:rPr>
              <a:t> </a:t>
            </a:r>
            <a:r>
              <a:rPr lang="en-US" sz="1200" dirty="0">
                <a:latin typeface="+mn-lt"/>
                <a:cs typeface="Times New Roman"/>
              </a:rPr>
              <a:t>a</a:t>
            </a:r>
            <a:r>
              <a:rPr lang="en-US" sz="1200" spc="-24" dirty="0">
                <a:latin typeface="+mn-lt"/>
                <a:cs typeface="Times New Roman"/>
              </a:rPr>
              <a:t> </a:t>
            </a:r>
            <a:r>
              <a:rPr lang="en-US" sz="1200" spc="-7" dirty="0">
                <a:latin typeface="+mn-lt"/>
                <a:cs typeface="Times New Roman"/>
              </a:rPr>
              <a:t>person’s</a:t>
            </a:r>
            <a:r>
              <a:rPr lang="en-US" sz="1200" spc="-20" dirty="0">
                <a:latin typeface="+mn-lt"/>
                <a:cs typeface="Times New Roman"/>
              </a:rPr>
              <a:t> </a:t>
            </a:r>
            <a:r>
              <a:rPr lang="en-US" sz="1200" spc="-7" dirty="0">
                <a:latin typeface="+mn-lt"/>
                <a:cs typeface="Times New Roman"/>
              </a:rPr>
              <a:t>likelihood</a:t>
            </a:r>
            <a:r>
              <a:rPr lang="en-US" sz="1200" spc="-20" dirty="0">
                <a:latin typeface="+mn-lt"/>
                <a:cs typeface="Times New Roman"/>
              </a:rPr>
              <a:t> </a:t>
            </a:r>
            <a:r>
              <a:rPr lang="en-US" sz="1200" dirty="0">
                <a:latin typeface="+mn-lt"/>
                <a:cs typeface="Times New Roman"/>
              </a:rPr>
              <a:t>of</a:t>
            </a:r>
            <a:r>
              <a:rPr lang="en-US" sz="1200" spc="-24" dirty="0">
                <a:latin typeface="+mn-lt"/>
                <a:cs typeface="Times New Roman"/>
              </a:rPr>
              <a:t> </a:t>
            </a:r>
            <a:r>
              <a:rPr lang="en-US" sz="1200" spc="-7" dirty="0">
                <a:latin typeface="+mn-lt"/>
                <a:cs typeface="Times New Roman"/>
              </a:rPr>
              <a:t>receiving</a:t>
            </a:r>
            <a:r>
              <a:rPr lang="en-US" sz="1200" spc="-20" dirty="0">
                <a:latin typeface="+mn-lt"/>
                <a:cs typeface="Times New Roman"/>
              </a:rPr>
              <a:t> </a:t>
            </a:r>
            <a:r>
              <a:rPr lang="en-US" sz="1200" spc="-7" dirty="0">
                <a:latin typeface="+mn-lt"/>
                <a:cs typeface="Times New Roman"/>
              </a:rPr>
              <a:t>high- quality</a:t>
            </a:r>
            <a:r>
              <a:rPr lang="en-US" sz="1200" spc="-37" dirty="0">
                <a:latin typeface="+mn-lt"/>
                <a:cs typeface="Times New Roman"/>
              </a:rPr>
              <a:t> </a:t>
            </a:r>
            <a:r>
              <a:rPr lang="en-US" sz="1200" dirty="0">
                <a:latin typeface="+mn-lt"/>
                <a:cs typeface="Times New Roman"/>
              </a:rPr>
              <a:t>care</a:t>
            </a:r>
            <a:r>
              <a:rPr lang="en-US" sz="1200" spc="-27" dirty="0">
                <a:latin typeface="+mn-lt"/>
                <a:cs typeface="Times New Roman"/>
              </a:rPr>
              <a:t> </a:t>
            </a:r>
            <a:r>
              <a:rPr lang="en-US" sz="1200" dirty="0">
                <a:latin typeface="+mn-lt"/>
                <a:cs typeface="Times New Roman"/>
              </a:rPr>
              <a:t>for</a:t>
            </a:r>
            <a:r>
              <a:rPr lang="en-US" sz="1200" spc="-31" dirty="0">
                <a:latin typeface="+mn-lt"/>
                <a:cs typeface="Times New Roman"/>
              </a:rPr>
              <a:t> </a:t>
            </a:r>
            <a:r>
              <a:rPr lang="en-US" sz="1200" spc="-7" dirty="0">
                <a:latin typeface="+mn-lt"/>
                <a:cs typeface="Times New Roman"/>
              </a:rPr>
              <a:t>chronic</a:t>
            </a:r>
            <a:r>
              <a:rPr lang="en-US" sz="1200" spc="-31" dirty="0">
                <a:latin typeface="+mn-lt"/>
                <a:cs typeface="Times New Roman"/>
              </a:rPr>
              <a:t> </a:t>
            </a:r>
            <a:r>
              <a:rPr lang="en-US" sz="1200" spc="-7" dirty="0">
                <a:latin typeface="+mn-lt"/>
                <a:cs typeface="Times New Roman"/>
              </a:rPr>
              <a:t>disease.</a:t>
            </a:r>
            <a:r>
              <a:rPr lang="en-US" sz="1200" spc="-27" dirty="0">
                <a:latin typeface="+mn-lt"/>
                <a:cs typeface="Times New Roman"/>
              </a:rPr>
              <a:t> </a:t>
            </a:r>
            <a:r>
              <a:rPr lang="en-US" sz="1200" spc="-7" dirty="0">
                <a:latin typeface="+mn-lt"/>
                <a:cs typeface="Times New Roman"/>
              </a:rPr>
              <a:t>However,</a:t>
            </a:r>
            <a:r>
              <a:rPr lang="en-US" sz="1200" spc="-31" dirty="0">
                <a:latin typeface="+mn-lt"/>
                <a:cs typeface="Times New Roman"/>
              </a:rPr>
              <a:t> </a:t>
            </a:r>
            <a:r>
              <a:rPr lang="en-US" sz="1200" dirty="0">
                <a:latin typeface="+mn-lt"/>
                <a:cs typeface="Times New Roman"/>
              </a:rPr>
              <a:t>many</a:t>
            </a:r>
            <a:r>
              <a:rPr lang="en-US" sz="1200" spc="-27" dirty="0">
                <a:latin typeface="+mn-lt"/>
                <a:cs typeface="Times New Roman"/>
              </a:rPr>
              <a:t> </a:t>
            </a:r>
            <a:r>
              <a:rPr lang="en-US" sz="1200" spc="-7" dirty="0">
                <a:latin typeface="+mn-lt"/>
                <a:cs typeface="Times New Roman"/>
              </a:rPr>
              <a:t>communities</a:t>
            </a:r>
            <a:r>
              <a:rPr lang="en-US" sz="1200" spc="-31" dirty="0">
                <a:latin typeface="+mn-lt"/>
                <a:cs typeface="Times New Roman"/>
              </a:rPr>
              <a:t> </a:t>
            </a:r>
            <a:r>
              <a:rPr lang="en-US" sz="1200" dirty="0">
                <a:latin typeface="+mn-lt"/>
                <a:cs typeface="Times New Roman"/>
              </a:rPr>
              <a:t>in</a:t>
            </a:r>
            <a:r>
              <a:rPr lang="en-US" sz="1200" spc="-31" dirty="0">
                <a:latin typeface="+mn-lt"/>
                <a:cs typeface="Times New Roman"/>
              </a:rPr>
              <a:t> </a:t>
            </a:r>
            <a:r>
              <a:rPr lang="en-US" sz="1200" dirty="0">
                <a:latin typeface="+mn-lt"/>
                <a:cs typeface="Times New Roman"/>
              </a:rPr>
              <a:t>the</a:t>
            </a:r>
            <a:r>
              <a:rPr lang="en-US" sz="1200" spc="-27" dirty="0">
                <a:latin typeface="+mn-lt"/>
                <a:cs typeface="Times New Roman"/>
              </a:rPr>
              <a:t> </a:t>
            </a:r>
            <a:r>
              <a:rPr lang="en-US" sz="1200" dirty="0">
                <a:latin typeface="+mn-lt"/>
                <a:cs typeface="Times New Roman"/>
              </a:rPr>
              <a:t>United</a:t>
            </a:r>
            <a:r>
              <a:rPr lang="en-US" sz="1200" spc="-27" dirty="0">
                <a:latin typeface="+mn-lt"/>
                <a:cs typeface="Times New Roman"/>
              </a:rPr>
              <a:t> </a:t>
            </a:r>
            <a:r>
              <a:rPr lang="en-US" sz="1200" spc="-7" dirty="0">
                <a:latin typeface="+mn-lt"/>
                <a:cs typeface="Times New Roman"/>
              </a:rPr>
              <a:t>States</a:t>
            </a:r>
            <a:r>
              <a:rPr lang="en-US" sz="1200" spc="-31" dirty="0">
                <a:latin typeface="+mn-lt"/>
                <a:cs typeface="Times New Roman"/>
              </a:rPr>
              <a:t> </a:t>
            </a:r>
            <a:r>
              <a:rPr lang="en-US" sz="1200" dirty="0">
                <a:latin typeface="+mn-lt"/>
                <a:cs typeface="Times New Roman"/>
              </a:rPr>
              <a:t>report</a:t>
            </a:r>
            <a:r>
              <a:rPr lang="en-US" sz="1200" spc="-31" dirty="0">
                <a:latin typeface="+mn-lt"/>
                <a:cs typeface="Times New Roman"/>
              </a:rPr>
              <a:t> </a:t>
            </a:r>
            <a:r>
              <a:rPr lang="en-US" sz="1200" spc="-7" dirty="0">
                <a:latin typeface="+mn-lt"/>
                <a:cs typeface="Times New Roman"/>
              </a:rPr>
              <a:t>limited</a:t>
            </a:r>
            <a:r>
              <a:rPr lang="en-US" sz="1200" spc="-27" dirty="0">
                <a:latin typeface="+mn-lt"/>
                <a:cs typeface="Times New Roman"/>
              </a:rPr>
              <a:t> </a:t>
            </a:r>
            <a:r>
              <a:rPr lang="en-US" sz="1200" spc="-17" dirty="0">
                <a:latin typeface="+mn-lt"/>
                <a:cs typeface="Times New Roman"/>
              </a:rPr>
              <a:t>or </a:t>
            </a:r>
            <a:r>
              <a:rPr lang="en-US" sz="1200" dirty="0">
                <a:latin typeface="+mn-lt"/>
                <a:cs typeface="Times New Roman"/>
              </a:rPr>
              <a:t>no</a:t>
            </a:r>
            <a:r>
              <a:rPr lang="en-US" sz="1200" spc="-34" dirty="0">
                <a:latin typeface="+mn-lt"/>
                <a:cs typeface="Times New Roman"/>
              </a:rPr>
              <a:t> </a:t>
            </a:r>
            <a:r>
              <a:rPr lang="en-US" sz="1200" spc="-7" dirty="0">
                <a:latin typeface="+mn-lt"/>
                <a:cs typeface="Times New Roman"/>
              </a:rPr>
              <a:t>access</a:t>
            </a:r>
            <a:r>
              <a:rPr lang="en-US" sz="1200" spc="-27" dirty="0">
                <a:latin typeface="+mn-lt"/>
                <a:cs typeface="Times New Roman"/>
              </a:rPr>
              <a:t> </a:t>
            </a:r>
            <a:r>
              <a:rPr lang="en-US" sz="1200" dirty="0">
                <a:latin typeface="+mn-lt"/>
                <a:cs typeface="Times New Roman"/>
              </a:rPr>
              <a:t>to</a:t>
            </a:r>
            <a:r>
              <a:rPr lang="en-US" sz="1200" spc="-20" dirty="0">
                <a:latin typeface="+mn-lt"/>
                <a:cs typeface="Times New Roman"/>
              </a:rPr>
              <a:t> </a:t>
            </a:r>
            <a:r>
              <a:rPr lang="en-US" sz="1200" spc="-7" dirty="0">
                <a:latin typeface="+mn-lt"/>
                <a:cs typeface="Times New Roman"/>
              </a:rPr>
              <a:t>primary</a:t>
            </a:r>
            <a:r>
              <a:rPr lang="en-US" sz="1200" spc="-27" dirty="0">
                <a:latin typeface="+mn-lt"/>
                <a:cs typeface="Times New Roman"/>
              </a:rPr>
              <a:t> </a:t>
            </a:r>
            <a:r>
              <a:rPr lang="en-US" sz="1200" dirty="0">
                <a:latin typeface="+mn-lt"/>
                <a:cs typeface="Times New Roman"/>
              </a:rPr>
              <a:t>care,</a:t>
            </a:r>
            <a:r>
              <a:rPr lang="en-US" sz="1200" spc="-27" dirty="0">
                <a:latin typeface="+mn-lt"/>
                <a:cs typeface="Times New Roman"/>
              </a:rPr>
              <a:t> </a:t>
            </a:r>
            <a:r>
              <a:rPr lang="en-US" sz="1200" spc="-7" dirty="0">
                <a:latin typeface="+mn-lt"/>
                <a:cs typeface="Times New Roman"/>
              </a:rPr>
              <a:t>especially</a:t>
            </a:r>
            <a:r>
              <a:rPr lang="en-US" sz="1200" spc="-24" dirty="0">
                <a:latin typeface="+mn-lt"/>
                <a:cs typeface="Times New Roman"/>
              </a:rPr>
              <a:t> </a:t>
            </a:r>
            <a:r>
              <a:rPr lang="en-US" sz="1200" spc="-7" dirty="0">
                <a:latin typeface="+mn-lt"/>
                <a:cs typeface="Times New Roman"/>
              </a:rPr>
              <a:t>nonmetropolitan</a:t>
            </a:r>
            <a:r>
              <a:rPr lang="en-US" sz="1200" spc="-27" dirty="0">
                <a:latin typeface="+mn-lt"/>
                <a:cs typeface="Times New Roman"/>
              </a:rPr>
              <a:t> </a:t>
            </a:r>
            <a:r>
              <a:rPr lang="en-US" sz="1200" spc="-7" dirty="0">
                <a:latin typeface="+mn-lt"/>
                <a:cs typeface="Times New Roman"/>
              </a:rPr>
              <a:t>communities.</a:t>
            </a:r>
            <a:r>
              <a:rPr lang="en-US" sz="1200" spc="-27" dirty="0">
                <a:latin typeface="+mn-lt"/>
                <a:cs typeface="Times New Roman"/>
              </a:rPr>
              <a:t> </a:t>
            </a:r>
            <a:r>
              <a:rPr lang="en-US" sz="1200" dirty="0">
                <a:latin typeface="+mn-lt"/>
                <a:cs typeface="Times New Roman"/>
              </a:rPr>
              <a:t>The</a:t>
            </a:r>
            <a:r>
              <a:rPr lang="en-US" sz="1200" spc="-24" dirty="0">
                <a:latin typeface="+mn-lt"/>
                <a:cs typeface="Times New Roman"/>
              </a:rPr>
              <a:t> </a:t>
            </a:r>
            <a:r>
              <a:rPr lang="en-US" sz="1200" spc="-7" dirty="0">
                <a:latin typeface="+mn-lt"/>
                <a:cs typeface="Times New Roman"/>
              </a:rPr>
              <a:t>Health</a:t>
            </a:r>
            <a:r>
              <a:rPr lang="en-US" sz="1200" spc="-27" dirty="0">
                <a:latin typeface="+mn-lt"/>
                <a:cs typeface="Times New Roman"/>
              </a:rPr>
              <a:t> </a:t>
            </a:r>
            <a:r>
              <a:rPr lang="en-US" sz="1200" spc="-7" dirty="0">
                <a:latin typeface="+mn-lt"/>
                <a:cs typeface="Times New Roman"/>
              </a:rPr>
              <a:t>Resources</a:t>
            </a:r>
            <a:r>
              <a:rPr lang="en-US" sz="1200" spc="-24" dirty="0">
                <a:latin typeface="+mn-lt"/>
                <a:cs typeface="Times New Roman"/>
              </a:rPr>
              <a:t> </a:t>
            </a:r>
            <a:r>
              <a:rPr lang="en-US" sz="1200" spc="-17" dirty="0">
                <a:latin typeface="+mn-lt"/>
                <a:cs typeface="Times New Roman"/>
              </a:rPr>
              <a:t>and </a:t>
            </a:r>
            <a:r>
              <a:rPr lang="en-US" sz="1200" spc="-7" dirty="0">
                <a:latin typeface="+mn-lt"/>
                <a:cs typeface="Times New Roman"/>
              </a:rPr>
              <a:t>Services</a:t>
            </a:r>
            <a:r>
              <a:rPr lang="en-US" sz="1200" spc="-27" dirty="0">
                <a:latin typeface="+mn-lt"/>
                <a:cs typeface="Times New Roman"/>
              </a:rPr>
              <a:t> </a:t>
            </a:r>
            <a:r>
              <a:rPr lang="en-US" sz="1200" spc="-7" dirty="0">
                <a:latin typeface="+mn-lt"/>
                <a:cs typeface="Times New Roman"/>
              </a:rPr>
              <a:t>Administration</a:t>
            </a:r>
            <a:r>
              <a:rPr lang="en-US" sz="1200" spc="-24" dirty="0">
                <a:latin typeface="+mn-lt"/>
                <a:cs typeface="Times New Roman"/>
              </a:rPr>
              <a:t> </a:t>
            </a:r>
            <a:r>
              <a:rPr lang="en-US" sz="1200" spc="-7" dirty="0">
                <a:latin typeface="+mn-lt"/>
                <a:cs typeface="Times New Roman"/>
              </a:rPr>
              <a:t>(HRSA)</a:t>
            </a:r>
            <a:r>
              <a:rPr lang="en-US" sz="1200" spc="-27" dirty="0">
                <a:latin typeface="+mn-lt"/>
                <a:cs typeface="Times New Roman"/>
              </a:rPr>
              <a:t> </a:t>
            </a:r>
            <a:r>
              <a:rPr lang="en-US" sz="1200" dirty="0">
                <a:latin typeface="+mn-lt"/>
                <a:cs typeface="Times New Roman"/>
              </a:rPr>
              <a:t>has</a:t>
            </a:r>
            <a:r>
              <a:rPr lang="en-US" sz="1200" spc="-27" dirty="0">
                <a:latin typeface="+mn-lt"/>
                <a:cs typeface="Times New Roman"/>
              </a:rPr>
              <a:t> </a:t>
            </a:r>
            <a:r>
              <a:rPr lang="en-US" sz="1200" spc="-7" dirty="0">
                <a:latin typeface="+mn-lt"/>
                <a:cs typeface="Times New Roman"/>
              </a:rPr>
              <a:t>designated</a:t>
            </a:r>
            <a:r>
              <a:rPr lang="en-US" sz="1200" spc="-27" dirty="0">
                <a:latin typeface="+mn-lt"/>
                <a:cs typeface="Times New Roman"/>
              </a:rPr>
              <a:t> </a:t>
            </a:r>
            <a:r>
              <a:rPr lang="en-US" sz="1200" dirty="0">
                <a:latin typeface="+mn-lt"/>
                <a:cs typeface="Times New Roman"/>
              </a:rPr>
              <a:t>7,955</a:t>
            </a:r>
            <a:r>
              <a:rPr lang="en-US" sz="1200" spc="-24" dirty="0">
                <a:latin typeface="+mn-lt"/>
                <a:cs typeface="Times New Roman"/>
              </a:rPr>
              <a:t> </a:t>
            </a:r>
            <a:r>
              <a:rPr lang="en-US" sz="1200" spc="-7" dirty="0">
                <a:latin typeface="+mn-lt"/>
                <a:cs typeface="Times New Roman"/>
              </a:rPr>
              <a:t>locations,</a:t>
            </a:r>
            <a:r>
              <a:rPr lang="en-US" sz="1200" spc="-31" dirty="0">
                <a:latin typeface="+mn-lt"/>
                <a:cs typeface="Times New Roman"/>
              </a:rPr>
              <a:t> </a:t>
            </a:r>
            <a:r>
              <a:rPr lang="en-US" sz="1200" spc="-7" dirty="0">
                <a:latin typeface="+mn-lt"/>
                <a:cs typeface="Times New Roman"/>
              </a:rPr>
              <a:t>population</a:t>
            </a:r>
            <a:r>
              <a:rPr lang="en-US" sz="1200" spc="-24" dirty="0">
                <a:latin typeface="+mn-lt"/>
                <a:cs typeface="Times New Roman"/>
              </a:rPr>
              <a:t> </a:t>
            </a:r>
            <a:r>
              <a:rPr lang="en-US" sz="1200" spc="-7" dirty="0">
                <a:latin typeface="+mn-lt"/>
                <a:cs typeface="Times New Roman"/>
              </a:rPr>
              <a:t>groups,</a:t>
            </a:r>
            <a:r>
              <a:rPr lang="en-US" sz="1200" spc="-27" dirty="0">
                <a:latin typeface="+mn-lt"/>
                <a:cs typeface="Times New Roman"/>
              </a:rPr>
              <a:t> </a:t>
            </a:r>
            <a:r>
              <a:rPr lang="en-US" sz="1200" dirty="0">
                <a:latin typeface="+mn-lt"/>
                <a:cs typeface="Times New Roman"/>
              </a:rPr>
              <a:t>and</a:t>
            </a:r>
            <a:r>
              <a:rPr lang="en-US" sz="1200" spc="-24" dirty="0">
                <a:latin typeface="+mn-lt"/>
                <a:cs typeface="Times New Roman"/>
              </a:rPr>
              <a:t> </a:t>
            </a:r>
            <a:r>
              <a:rPr lang="en-US" sz="1200" spc="-7" dirty="0">
                <a:latin typeface="+mn-lt"/>
                <a:cs typeface="Times New Roman"/>
              </a:rPr>
              <a:t>healthcare facilities</a:t>
            </a:r>
            <a:r>
              <a:rPr lang="en-US" sz="1200" spc="-31" dirty="0">
                <a:latin typeface="+mn-lt"/>
                <a:cs typeface="Times New Roman"/>
              </a:rPr>
              <a:t> </a:t>
            </a:r>
            <a:r>
              <a:rPr lang="en-US" sz="1200" dirty="0">
                <a:latin typeface="+mn-lt"/>
                <a:cs typeface="Times New Roman"/>
              </a:rPr>
              <a:t>as</a:t>
            </a:r>
            <a:r>
              <a:rPr lang="en-US" sz="1200" spc="-20" dirty="0">
                <a:latin typeface="+mn-lt"/>
                <a:cs typeface="Times New Roman"/>
              </a:rPr>
              <a:t> </a:t>
            </a:r>
            <a:r>
              <a:rPr lang="en-US" sz="1200" spc="-7" dirty="0">
                <a:latin typeface="+mn-lt"/>
                <a:cs typeface="Times New Roman"/>
              </a:rPr>
              <a:t>Primary</a:t>
            </a:r>
            <a:r>
              <a:rPr lang="en-US" sz="1200" spc="-17" dirty="0">
                <a:latin typeface="+mn-lt"/>
                <a:cs typeface="Times New Roman"/>
              </a:rPr>
              <a:t> </a:t>
            </a:r>
            <a:r>
              <a:rPr lang="en-US" sz="1200" dirty="0">
                <a:latin typeface="+mn-lt"/>
                <a:cs typeface="Times New Roman"/>
              </a:rPr>
              <a:t>Care</a:t>
            </a:r>
            <a:r>
              <a:rPr lang="en-US" sz="1200" spc="-24" dirty="0">
                <a:latin typeface="+mn-lt"/>
                <a:cs typeface="Times New Roman"/>
              </a:rPr>
              <a:t> </a:t>
            </a:r>
            <a:r>
              <a:rPr lang="en-US" sz="1200" spc="-7" dirty="0">
                <a:latin typeface="+mn-lt"/>
                <a:cs typeface="Times New Roman"/>
              </a:rPr>
              <a:t>Health</a:t>
            </a:r>
            <a:r>
              <a:rPr lang="en-US" sz="1200" spc="-24" dirty="0">
                <a:latin typeface="+mn-lt"/>
                <a:cs typeface="Times New Roman"/>
              </a:rPr>
              <a:t> </a:t>
            </a:r>
            <a:r>
              <a:rPr lang="en-US" sz="1200" spc="-7" dirty="0">
                <a:latin typeface="+mn-lt"/>
                <a:cs typeface="Times New Roman"/>
              </a:rPr>
              <a:t>Professional</a:t>
            </a:r>
            <a:r>
              <a:rPr lang="en-US" sz="1200" spc="-17" dirty="0">
                <a:latin typeface="+mn-lt"/>
                <a:cs typeface="Times New Roman"/>
              </a:rPr>
              <a:t> </a:t>
            </a:r>
            <a:r>
              <a:rPr lang="en-US" sz="1200" spc="-7" dirty="0">
                <a:latin typeface="+mn-lt"/>
                <a:cs typeface="Times New Roman"/>
              </a:rPr>
              <a:t>Shortage</a:t>
            </a:r>
            <a:r>
              <a:rPr lang="en-US" sz="1200" spc="-20" dirty="0">
                <a:latin typeface="+mn-lt"/>
                <a:cs typeface="Times New Roman"/>
              </a:rPr>
              <a:t> </a:t>
            </a:r>
            <a:r>
              <a:rPr lang="en-US" sz="1200" dirty="0">
                <a:latin typeface="+mn-lt"/>
                <a:cs typeface="Times New Roman"/>
              </a:rPr>
              <a:t>Areas</a:t>
            </a:r>
            <a:r>
              <a:rPr lang="en-US" sz="1200" spc="-20" dirty="0">
                <a:latin typeface="+mn-lt"/>
                <a:cs typeface="Times New Roman"/>
              </a:rPr>
              <a:t> </a:t>
            </a:r>
            <a:r>
              <a:rPr lang="en-US" sz="1200" spc="-7" dirty="0">
                <a:latin typeface="+mn-lt"/>
                <a:cs typeface="Times New Roman"/>
              </a:rPr>
              <a:t>(HPSAs).</a:t>
            </a:r>
            <a:r>
              <a:rPr lang="en-US" sz="1200" spc="-17" dirty="0">
                <a:latin typeface="+mn-lt"/>
                <a:cs typeface="Times New Roman"/>
              </a:rPr>
              <a:t> </a:t>
            </a:r>
            <a:r>
              <a:rPr lang="en-US" sz="1200" spc="-14" dirty="0">
                <a:latin typeface="+mn-lt"/>
                <a:cs typeface="Times New Roman"/>
              </a:rPr>
              <a:t>More</a:t>
            </a:r>
            <a:r>
              <a:rPr lang="en-US" sz="1200" spc="-37" dirty="0">
                <a:latin typeface="+mn-lt"/>
                <a:cs typeface="Times New Roman"/>
              </a:rPr>
              <a:t> </a:t>
            </a:r>
            <a:r>
              <a:rPr lang="en-US" sz="1200" spc="-17" dirty="0">
                <a:latin typeface="+mn-lt"/>
                <a:cs typeface="Times New Roman"/>
              </a:rPr>
              <a:t>equitable</a:t>
            </a:r>
            <a:r>
              <a:rPr lang="en-US" sz="1200" spc="-27" dirty="0">
                <a:latin typeface="+mn-lt"/>
                <a:cs typeface="Times New Roman"/>
              </a:rPr>
              <a:t> </a:t>
            </a:r>
            <a:r>
              <a:rPr lang="en-US" sz="1200" spc="-7" dirty="0">
                <a:latin typeface="+mn-lt"/>
                <a:cs typeface="Times New Roman"/>
              </a:rPr>
              <a:t>distribution </a:t>
            </a:r>
            <a:r>
              <a:rPr lang="en-US" sz="1200" dirty="0">
                <a:latin typeface="+mn-lt"/>
                <a:cs typeface="Times New Roman"/>
              </a:rPr>
              <a:t>of</a:t>
            </a:r>
            <a:r>
              <a:rPr lang="en-US" sz="1200" spc="-24" dirty="0">
                <a:latin typeface="+mn-lt"/>
                <a:cs typeface="Times New Roman"/>
              </a:rPr>
              <a:t> </a:t>
            </a:r>
            <a:r>
              <a:rPr lang="en-US" sz="1200" spc="-17" dirty="0">
                <a:latin typeface="+mn-lt"/>
                <a:cs typeface="Times New Roman"/>
              </a:rPr>
              <a:t>primary</a:t>
            </a:r>
            <a:r>
              <a:rPr lang="en-US" sz="1200" spc="-24" dirty="0">
                <a:latin typeface="+mn-lt"/>
                <a:cs typeface="Times New Roman"/>
              </a:rPr>
              <a:t> </a:t>
            </a:r>
            <a:r>
              <a:rPr lang="en-US" sz="1200" spc="-14" dirty="0">
                <a:latin typeface="+mn-lt"/>
                <a:cs typeface="Times New Roman"/>
              </a:rPr>
              <a:t>care</a:t>
            </a:r>
            <a:r>
              <a:rPr lang="en-US" sz="1200" spc="-24" dirty="0">
                <a:latin typeface="+mn-lt"/>
                <a:cs typeface="Times New Roman"/>
              </a:rPr>
              <a:t> </a:t>
            </a:r>
            <a:r>
              <a:rPr lang="en-US" sz="1200" spc="-17" dirty="0">
                <a:latin typeface="+mn-lt"/>
                <a:cs typeface="Times New Roman"/>
              </a:rPr>
              <a:t>providers</a:t>
            </a:r>
            <a:r>
              <a:rPr lang="en-US" sz="1200" spc="-24" dirty="0">
                <a:latin typeface="+mn-lt"/>
                <a:cs typeface="Times New Roman"/>
              </a:rPr>
              <a:t> </a:t>
            </a:r>
            <a:r>
              <a:rPr lang="en-US" sz="1200" spc="-7" dirty="0">
                <a:latin typeface="+mn-lt"/>
                <a:cs typeface="Times New Roman"/>
              </a:rPr>
              <a:t>may</a:t>
            </a:r>
            <a:r>
              <a:rPr lang="en-US" sz="1200" spc="-27" dirty="0">
                <a:latin typeface="+mn-lt"/>
                <a:cs typeface="Times New Roman"/>
              </a:rPr>
              <a:t> </a:t>
            </a:r>
            <a:r>
              <a:rPr lang="en-US" sz="1200" spc="-14" dirty="0">
                <a:latin typeface="+mn-lt"/>
                <a:cs typeface="Times New Roman"/>
              </a:rPr>
              <a:t>reduce</a:t>
            </a:r>
            <a:r>
              <a:rPr lang="en-US" sz="1200" spc="-27" dirty="0">
                <a:latin typeface="+mn-lt"/>
                <a:cs typeface="Times New Roman"/>
              </a:rPr>
              <a:t> </a:t>
            </a:r>
            <a:r>
              <a:rPr lang="en-US" sz="1200" spc="-7" dirty="0">
                <a:latin typeface="+mn-lt"/>
                <a:cs typeface="Times New Roman"/>
              </a:rPr>
              <a:t>the</a:t>
            </a:r>
            <a:r>
              <a:rPr lang="en-US" sz="1200" spc="-17" dirty="0">
                <a:latin typeface="+mn-lt"/>
                <a:cs typeface="Times New Roman"/>
              </a:rPr>
              <a:t> </a:t>
            </a:r>
            <a:r>
              <a:rPr lang="en-US" sz="1200" spc="-14" dirty="0">
                <a:latin typeface="+mn-lt"/>
                <a:cs typeface="Times New Roman"/>
              </a:rPr>
              <a:t>number</a:t>
            </a:r>
            <a:r>
              <a:rPr lang="en-US" sz="1200" spc="-20" dirty="0">
                <a:latin typeface="+mn-lt"/>
                <a:cs typeface="Times New Roman"/>
              </a:rPr>
              <a:t> </a:t>
            </a:r>
            <a:r>
              <a:rPr lang="en-US" sz="1200" dirty="0">
                <a:latin typeface="+mn-lt"/>
                <a:cs typeface="Times New Roman"/>
              </a:rPr>
              <a:t>of</a:t>
            </a:r>
            <a:r>
              <a:rPr lang="en-US" sz="1200" spc="-17" dirty="0">
                <a:latin typeface="+mn-lt"/>
                <a:cs typeface="Times New Roman"/>
              </a:rPr>
              <a:t> primary</a:t>
            </a:r>
            <a:r>
              <a:rPr lang="en-US" sz="1200" spc="-24" dirty="0">
                <a:latin typeface="+mn-lt"/>
                <a:cs typeface="Times New Roman"/>
              </a:rPr>
              <a:t> </a:t>
            </a:r>
            <a:r>
              <a:rPr lang="en-US" sz="1200" spc="-14" dirty="0">
                <a:latin typeface="+mn-lt"/>
                <a:cs typeface="Times New Roman"/>
              </a:rPr>
              <a:t>care</a:t>
            </a:r>
            <a:r>
              <a:rPr lang="en-US" sz="1200" spc="-20" dirty="0">
                <a:latin typeface="+mn-lt"/>
                <a:cs typeface="Times New Roman"/>
              </a:rPr>
              <a:t> </a:t>
            </a:r>
            <a:r>
              <a:rPr lang="en-US" sz="1200" spc="-14" dirty="0">
                <a:latin typeface="+mn-lt"/>
                <a:cs typeface="Times New Roman"/>
              </a:rPr>
              <a:t>HPSAs.</a:t>
            </a:r>
            <a:r>
              <a:rPr lang="en-US" sz="1200" spc="-20" dirty="0">
                <a:latin typeface="+mn-lt"/>
                <a:cs typeface="Times New Roman"/>
              </a:rPr>
              <a:t> </a:t>
            </a:r>
            <a:r>
              <a:rPr lang="en-US" sz="1200" spc="-14" dirty="0">
                <a:latin typeface="+mn-lt"/>
                <a:cs typeface="Times New Roman"/>
              </a:rPr>
              <a:t>HRSA</a:t>
            </a:r>
            <a:r>
              <a:rPr lang="en-US" sz="1200" spc="-20" dirty="0">
                <a:latin typeface="+mn-lt"/>
                <a:cs typeface="Times New Roman"/>
              </a:rPr>
              <a:t> </a:t>
            </a:r>
            <a:r>
              <a:rPr lang="en-US" sz="1200" spc="-17" dirty="0">
                <a:latin typeface="+mn-lt"/>
                <a:cs typeface="Times New Roman"/>
              </a:rPr>
              <a:t>reports</a:t>
            </a:r>
            <a:r>
              <a:rPr lang="en-US" sz="1200" spc="-27" dirty="0">
                <a:latin typeface="+mn-lt"/>
                <a:cs typeface="Times New Roman"/>
              </a:rPr>
              <a:t> </a:t>
            </a:r>
            <a:r>
              <a:rPr lang="en-US" sz="1200" spc="-14" dirty="0">
                <a:latin typeface="+mn-lt"/>
                <a:cs typeface="Times New Roman"/>
              </a:rPr>
              <a:t>that</a:t>
            </a:r>
            <a:r>
              <a:rPr lang="en-US" sz="1200" spc="-27" dirty="0">
                <a:latin typeface="+mn-lt"/>
                <a:cs typeface="Times New Roman"/>
              </a:rPr>
              <a:t> </a:t>
            </a:r>
            <a:r>
              <a:rPr lang="en-US" sz="1200" spc="-7" dirty="0">
                <a:latin typeface="+mn-lt"/>
                <a:cs typeface="Times New Roman"/>
              </a:rPr>
              <a:t>there were</a:t>
            </a:r>
            <a:r>
              <a:rPr lang="en-US" sz="1200" spc="-20" dirty="0">
                <a:latin typeface="+mn-lt"/>
                <a:cs typeface="Times New Roman"/>
              </a:rPr>
              <a:t> </a:t>
            </a:r>
            <a:r>
              <a:rPr lang="en-US" sz="1200" spc="-14" dirty="0">
                <a:latin typeface="+mn-lt"/>
                <a:cs typeface="Times New Roman"/>
              </a:rPr>
              <a:t>256,220</a:t>
            </a:r>
            <a:r>
              <a:rPr lang="en-US" sz="1200" spc="-24" dirty="0">
                <a:latin typeface="+mn-lt"/>
                <a:cs typeface="Times New Roman"/>
              </a:rPr>
              <a:t> </a:t>
            </a:r>
            <a:r>
              <a:rPr lang="en-US" sz="1200" spc="-20" dirty="0">
                <a:latin typeface="+mn-lt"/>
                <a:cs typeface="Times New Roman"/>
              </a:rPr>
              <a:t>full-time-</a:t>
            </a:r>
            <a:r>
              <a:rPr lang="en-US" sz="1200" spc="-17" dirty="0">
                <a:latin typeface="+mn-lt"/>
                <a:cs typeface="Times New Roman"/>
              </a:rPr>
              <a:t>equivalent</a:t>
            </a:r>
            <a:r>
              <a:rPr lang="en-US" sz="1200" spc="-20" dirty="0">
                <a:latin typeface="+mn-lt"/>
                <a:cs typeface="Times New Roman"/>
              </a:rPr>
              <a:t> </a:t>
            </a:r>
            <a:r>
              <a:rPr lang="en-US" sz="1200" spc="-17" dirty="0">
                <a:latin typeface="+mn-lt"/>
                <a:cs typeface="Times New Roman"/>
              </a:rPr>
              <a:t>primary</a:t>
            </a:r>
            <a:r>
              <a:rPr lang="en-US" sz="1200" spc="-27" dirty="0">
                <a:latin typeface="+mn-lt"/>
                <a:cs typeface="Times New Roman"/>
              </a:rPr>
              <a:t> </a:t>
            </a:r>
            <a:r>
              <a:rPr lang="en-US" sz="1200" spc="-14" dirty="0">
                <a:latin typeface="+mn-lt"/>
                <a:cs typeface="Times New Roman"/>
              </a:rPr>
              <a:t>care</a:t>
            </a:r>
            <a:r>
              <a:rPr lang="en-US" sz="1200" spc="-27" dirty="0">
                <a:latin typeface="+mn-lt"/>
                <a:cs typeface="Times New Roman"/>
              </a:rPr>
              <a:t> </a:t>
            </a:r>
            <a:r>
              <a:rPr lang="en-US" sz="1200" spc="-17" dirty="0">
                <a:latin typeface="+mn-lt"/>
                <a:cs typeface="Times New Roman"/>
              </a:rPr>
              <a:t>providers</a:t>
            </a:r>
            <a:r>
              <a:rPr lang="en-US" sz="1200" spc="-27" dirty="0">
                <a:latin typeface="+mn-lt"/>
                <a:cs typeface="Times New Roman"/>
              </a:rPr>
              <a:t> </a:t>
            </a:r>
            <a:r>
              <a:rPr lang="en-US" sz="1200" dirty="0">
                <a:latin typeface="+mn-lt"/>
                <a:cs typeface="Times New Roman"/>
              </a:rPr>
              <a:t>in</a:t>
            </a:r>
            <a:r>
              <a:rPr lang="en-US" sz="1200" spc="-27" dirty="0">
                <a:latin typeface="+mn-lt"/>
                <a:cs typeface="Times New Roman"/>
              </a:rPr>
              <a:t> </a:t>
            </a:r>
            <a:r>
              <a:rPr lang="en-US" sz="1200" dirty="0">
                <a:latin typeface="+mn-lt"/>
                <a:cs typeface="Times New Roman"/>
              </a:rPr>
              <a:t>2018</a:t>
            </a:r>
            <a:r>
              <a:rPr lang="en-US" sz="1200" baseline="31250" dirty="0">
                <a:latin typeface="+mn-lt"/>
                <a:cs typeface="Times New Roman"/>
              </a:rPr>
              <a:t>28</a:t>
            </a:r>
            <a:r>
              <a:rPr lang="en-US" sz="1200" spc="87" baseline="31250" dirty="0">
                <a:latin typeface="+mn-lt"/>
                <a:cs typeface="Times New Roman"/>
              </a:rPr>
              <a:t> </a:t>
            </a:r>
            <a:r>
              <a:rPr lang="en-US" sz="1200" spc="-7" dirty="0">
                <a:latin typeface="+mn-lt"/>
                <a:cs typeface="Times New Roman"/>
              </a:rPr>
              <a:t>and</a:t>
            </a:r>
            <a:r>
              <a:rPr lang="en-US" sz="1200" spc="-27" dirty="0">
                <a:latin typeface="+mn-lt"/>
                <a:cs typeface="Times New Roman"/>
              </a:rPr>
              <a:t> </a:t>
            </a:r>
            <a:r>
              <a:rPr lang="en-US" sz="1200" spc="-17" dirty="0">
                <a:latin typeface="+mn-lt"/>
                <a:cs typeface="Times New Roman"/>
              </a:rPr>
              <a:t>estimates</a:t>
            </a:r>
            <a:r>
              <a:rPr lang="en-US" sz="1200" spc="-31" dirty="0">
                <a:latin typeface="+mn-lt"/>
                <a:cs typeface="Times New Roman"/>
              </a:rPr>
              <a:t> </a:t>
            </a:r>
            <a:r>
              <a:rPr lang="en-US" sz="1200" spc="-7" dirty="0">
                <a:latin typeface="+mn-lt"/>
                <a:cs typeface="Times New Roman"/>
              </a:rPr>
              <a:t>that</a:t>
            </a:r>
            <a:r>
              <a:rPr lang="en-US" sz="1200" spc="-24" dirty="0">
                <a:latin typeface="+mn-lt"/>
                <a:cs typeface="Times New Roman"/>
              </a:rPr>
              <a:t> </a:t>
            </a:r>
            <a:r>
              <a:rPr lang="en-US" sz="1200" spc="-7" dirty="0">
                <a:latin typeface="+mn-lt"/>
                <a:cs typeface="Times New Roman"/>
              </a:rPr>
              <a:t>16,461 </a:t>
            </a:r>
            <a:r>
              <a:rPr lang="en-US" sz="1200" spc="-17" dirty="0">
                <a:latin typeface="+mn-lt"/>
                <a:cs typeface="Times New Roman"/>
              </a:rPr>
              <a:t>additional</a:t>
            </a:r>
            <a:r>
              <a:rPr lang="en-US" sz="1200" spc="-14" dirty="0">
                <a:latin typeface="+mn-lt"/>
                <a:cs typeface="Times New Roman"/>
              </a:rPr>
              <a:t> </a:t>
            </a:r>
            <a:r>
              <a:rPr lang="en-US" sz="1200" spc="-17" dirty="0">
                <a:latin typeface="+mn-lt"/>
                <a:cs typeface="Times New Roman"/>
              </a:rPr>
              <a:t>practitioners</a:t>
            </a:r>
            <a:r>
              <a:rPr lang="en-US" sz="1200" spc="-10" dirty="0">
                <a:latin typeface="+mn-lt"/>
                <a:cs typeface="Times New Roman"/>
              </a:rPr>
              <a:t> </a:t>
            </a:r>
            <a:r>
              <a:rPr lang="en-US" sz="1200" spc="-14" dirty="0">
                <a:latin typeface="+mn-lt"/>
                <a:cs typeface="Times New Roman"/>
              </a:rPr>
              <a:t>would</a:t>
            </a:r>
            <a:r>
              <a:rPr lang="en-US" sz="1200" spc="-20" dirty="0">
                <a:latin typeface="+mn-lt"/>
                <a:cs typeface="Times New Roman"/>
              </a:rPr>
              <a:t> </a:t>
            </a:r>
            <a:r>
              <a:rPr lang="en-US" sz="1200" spc="-17" dirty="0">
                <a:latin typeface="+mn-lt"/>
                <a:cs typeface="Times New Roman"/>
              </a:rPr>
              <a:t>fulfill</a:t>
            </a:r>
            <a:r>
              <a:rPr lang="en-US" sz="1200" spc="-14" dirty="0">
                <a:latin typeface="+mn-lt"/>
                <a:cs typeface="Times New Roman"/>
              </a:rPr>
              <a:t> </a:t>
            </a:r>
            <a:r>
              <a:rPr lang="en-US" sz="1200" spc="-7" dirty="0">
                <a:latin typeface="+mn-lt"/>
                <a:cs typeface="Times New Roman"/>
              </a:rPr>
              <a:t>the</a:t>
            </a:r>
            <a:r>
              <a:rPr lang="en-US" sz="1200" spc="-10" dirty="0">
                <a:latin typeface="+mn-lt"/>
                <a:cs typeface="Times New Roman"/>
              </a:rPr>
              <a:t> </a:t>
            </a:r>
            <a:r>
              <a:rPr lang="en-US" sz="1200" spc="-14" dirty="0">
                <a:latin typeface="+mn-lt"/>
                <a:cs typeface="Times New Roman"/>
              </a:rPr>
              <a:t>needs</a:t>
            </a:r>
            <a:r>
              <a:rPr lang="en-US" sz="1200" spc="-20" dirty="0">
                <a:latin typeface="+mn-lt"/>
                <a:cs typeface="Times New Roman"/>
              </a:rPr>
              <a:t> </a:t>
            </a:r>
            <a:r>
              <a:rPr lang="en-US" sz="1200" dirty="0">
                <a:latin typeface="+mn-lt"/>
                <a:cs typeface="Times New Roman"/>
              </a:rPr>
              <a:t>of</a:t>
            </a:r>
            <a:r>
              <a:rPr lang="en-US" sz="1200" spc="-14" dirty="0">
                <a:latin typeface="+mn-lt"/>
                <a:cs typeface="Times New Roman"/>
              </a:rPr>
              <a:t> </a:t>
            </a:r>
            <a:r>
              <a:rPr lang="en-US" sz="1200" spc="-17" dirty="0">
                <a:latin typeface="+mn-lt"/>
                <a:cs typeface="Times New Roman"/>
              </a:rPr>
              <a:t>existing </a:t>
            </a:r>
            <a:r>
              <a:rPr lang="en-US" sz="1200" spc="-7" dirty="0">
                <a:latin typeface="+mn-lt"/>
                <a:cs typeface="Times New Roman"/>
              </a:rPr>
              <a:t>HPSAs.</a:t>
            </a:r>
            <a:r>
              <a:rPr lang="en-US" sz="1200" spc="-10" baseline="31250" dirty="0">
                <a:latin typeface="+mn-lt"/>
                <a:cs typeface="Times New Roman"/>
              </a:rPr>
              <a:t>29</a:t>
            </a:r>
          </a:p>
          <a:p>
            <a:pPr marL="182880" marR="0" lvl="0" indent="-182880">
              <a:spcBef>
                <a:spcPts val="0"/>
              </a:spcBef>
              <a:spcAft>
                <a:spcPts val="0"/>
              </a:spcAft>
              <a:buSzPts val="1400"/>
            </a:pPr>
            <a:r>
              <a:rPr lang="en-US" sz="1200" dirty="0">
                <a:effectLst/>
                <a:latin typeface="+mn-lt"/>
                <a:ea typeface="Calibri" panose="020F0502020204030204" pitchFamily="34" charset="0"/>
                <a:cs typeface="Times New Roman" panose="02020603050405020304" pitchFamily="18" charset="0"/>
              </a:rPr>
              <a:t>Overall, 1,963 (62.5%) of 3,141 counties and county equivalents are classified as “whole county shortage areas.” Of these, 562 (28.6%) are metropolitan counties and 1,401 (71.4%) are nonmetropolitan counties (Figure 20).</a:t>
            </a:r>
          </a:p>
          <a:p>
            <a:pPr marL="182880" marR="0" lvl="0" indent="-182880">
              <a:spcBef>
                <a:spcPts val="0"/>
              </a:spcBef>
              <a:spcAft>
                <a:spcPts val="0"/>
              </a:spcAft>
              <a:buSzPts val="1400"/>
            </a:pPr>
            <a:r>
              <a:rPr lang="en-US" sz="1200" dirty="0">
                <a:effectLst/>
                <a:latin typeface="+mn-lt"/>
                <a:ea typeface="Calibri" panose="020F0502020204030204" pitchFamily="34" charset="0"/>
                <a:cs typeface="Times New Roman" panose="02020603050405020304" pitchFamily="18" charset="0"/>
              </a:rPr>
              <a:t>In contrast, only 169 (5.4%) counties and county equivalents are classified as having “no primary care shortage area.” Approximately two-thirds (112 or 66.3%) are metropolitan counties while only 57 (33.7%) are nonmetropolitan counties.</a:t>
            </a:r>
          </a:p>
          <a:p>
            <a:pPr marL="182880" marR="0" lvl="0" indent="-182880">
              <a:spcBef>
                <a:spcPts val="0"/>
              </a:spcBef>
              <a:spcAft>
                <a:spcPts val="1200"/>
              </a:spcAft>
              <a:buSzPts val="1400"/>
            </a:pPr>
            <a:r>
              <a:rPr lang="en-US" sz="1200" dirty="0">
                <a:effectLst/>
                <a:latin typeface="+mn-lt"/>
                <a:ea typeface="Calibri" panose="020F0502020204030204" pitchFamily="34" charset="0"/>
                <a:cs typeface="Times New Roman" panose="02020603050405020304" pitchFamily="18" charset="0"/>
              </a:rPr>
              <a:t>More rural counties have primary care HPSAs than metropolitan counties. However, most people who live in areas designated as primary care HPSAs live in metropolitan counties because those counties are more densely populated.</a:t>
            </a:r>
          </a:p>
          <a:p>
            <a:pPr marL="365760" marR="0" lvl="1" indent="-182880">
              <a:spcBef>
                <a:spcPts val="0"/>
              </a:spcBef>
              <a:spcAft>
                <a:spcPts val="0"/>
              </a:spcAft>
              <a:buClr>
                <a:srgbClr val="005EB8"/>
              </a:buClr>
              <a:buSzPts val="1000"/>
            </a:pPr>
            <a:r>
              <a:rPr lang="en-US" sz="1200" dirty="0">
                <a:effectLst/>
                <a:latin typeface="+mn-lt"/>
                <a:ea typeface="Calibri" panose="020F0502020204030204" pitchFamily="34" charset="0"/>
                <a:cs typeface="Times New Roman" panose="02020603050405020304" pitchFamily="18" charset="0"/>
              </a:rPr>
              <a:t>Of the approximately 79 million people who live in counties where the entire county has been designated a primary care HPSA, 51 million (64.6%) are in metropolitan counties and 28 million (35.4%) are in nonmetropolitan counties.</a:t>
            </a:r>
          </a:p>
          <a:p>
            <a:pPr marL="365760" marR="0" lvl="1" indent="-182880">
              <a:spcBef>
                <a:spcPts val="0"/>
              </a:spcBef>
              <a:spcAft>
                <a:spcPts val="0"/>
              </a:spcAft>
              <a:buClr>
                <a:srgbClr val="005EB8"/>
              </a:buClr>
              <a:buSzPts val="1000"/>
            </a:pPr>
            <a:r>
              <a:rPr lang="en-US" sz="1200" dirty="0">
                <a:effectLst/>
                <a:latin typeface="+mn-lt"/>
                <a:ea typeface="Calibri" panose="020F0502020204030204" pitchFamily="34" charset="0"/>
                <a:cs typeface="Times New Roman" panose="02020603050405020304" pitchFamily="18" charset="0"/>
              </a:rPr>
              <a:t>Of the approximately 226 million people who live in counties where part of the county has been designed a primary care HPSA, 210 million (92.9%) are in metropolitan counties, and 16 million (7.0%) live in nonmetropolitan counties.</a:t>
            </a:r>
            <a:r>
              <a:rPr lang="en-US" sz="1200" baseline="30000" dirty="0">
                <a:effectLst/>
                <a:latin typeface="+mn-lt"/>
                <a:ea typeface="Calibri" panose="020F0502020204030204" pitchFamily="34" charset="0"/>
                <a:cs typeface="Times New Roman" panose="02020603050405020304" pitchFamily="18" charset="0"/>
              </a:rPr>
              <a:t>29</a:t>
            </a:r>
            <a:endParaRPr lang="en-US" sz="1200" dirty="0">
              <a:effectLst/>
              <a:latin typeface="+mn-lt"/>
              <a:ea typeface="Calibri" panose="020F0502020204030204" pitchFamily="34" charset="0"/>
              <a:cs typeface="Times New Roman" panose="02020603050405020304" pitchFamily="18" charset="0"/>
            </a:endParaRPr>
          </a:p>
          <a:p>
            <a:pPr marL="365760" marR="0" lvl="1" indent="-182880">
              <a:spcBef>
                <a:spcPts val="0"/>
              </a:spcBef>
              <a:spcAft>
                <a:spcPts val="1200"/>
              </a:spcAft>
              <a:buClr>
                <a:srgbClr val="005EB8"/>
              </a:buClr>
              <a:buSzPts val="1000"/>
            </a:pPr>
            <a:r>
              <a:rPr lang="en-US" sz="1200" spc="20" dirty="0">
                <a:effectLst/>
                <a:latin typeface="+mn-lt"/>
                <a:ea typeface="Calibri" panose="020F0502020204030204" pitchFamily="34" charset="0"/>
                <a:cs typeface="Times New Roman" panose="02020603050405020304" pitchFamily="18" charset="0"/>
              </a:rPr>
              <a:t>Approximately 22.6 million people live in counties where none of the county has been designated a primary care HPSA. Nearly all (21 million or 92.9%) live in metropolitan counties.</a:t>
            </a:r>
            <a:r>
              <a:rPr lang="en-US" sz="1200" spc="20" baseline="30000" dirty="0">
                <a:effectLst/>
                <a:latin typeface="+mn-lt"/>
                <a:ea typeface="Calibri" panose="020F0502020204030204" pitchFamily="34" charset="0"/>
                <a:cs typeface="Times New Roman" panose="02020603050405020304" pitchFamily="18" charset="0"/>
              </a:rPr>
              <a:t>29</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30000" dirty="0"/>
          </a:p>
        </p:txBody>
      </p:sp>
      <p:sp>
        <p:nvSpPr>
          <p:cNvPr id="4" name="Slide Number Placeholder 3"/>
          <p:cNvSpPr>
            <a:spLocks noGrp="1"/>
          </p:cNvSpPr>
          <p:nvPr>
            <p:ph type="sldNum" sz="quarter" idx="5"/>
          </p:nvPr>
        </p:nvSpPr>
        <p:spPr/>
        <p:txBody>
          <a:bodyPr/>
          <a:lstStyle/>
          <a:p>
            <a:fld id="{B17BA40C-25F7-4A81-B7B0-365A5351FE20}" type="slidenum">
              <a:rPr lang="en-US" smtClean="0"/>
              <a:t>51</a:t>
            </a:fld>
            <a:endParaRPr lang="en-US"/>
          </a:p>
        </p:txBody>
      </p:sp>
    </p:spTree>
    <p:extLst>
      <p:ext uri="{BB962C8B-B14F-4D97-AF65-F5344CB8AC3E}">
        <p14:creationId xmlns:p14="http://schemas.microsoft.com/office/powerpoint/2010/main" val="26213016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i="1" dirty="0">
                <a:cs typeface="Arial"/>
              </a:rPr>
              <a:t>Emergency</a:t>
            </a:r>
            <a:r>
              <a:rPr lang="en-US" b="1" i="1" spc="-65" dirty="0">
                <a:cs typeface="Arial"/>
              </a:rPr>
              <a:t> </a:t>
            </a:r>
            <a:r>
              <a:rPr lang="en-US" b="1" i="1" spc="-7" dirty="0">
                <a:cs typeface="Arial"/>
              </a:rPr>
              <a:t>Departments</a:t>
            </a:r>
            <a:endParaRPr lang="en-US" dirty="0">
              <a:cs typeface="Arial"/>
            </a:endParaRPr>
          </a:p>
          <a:p>
            <a:pPr marL="182880" marR="90918" indent="-182880"/>
            <a:r>
              <a:rPr lang="en-US" dirty="0">
                <a:cs typeface="Times New Roman"/>
              </a:rPr>
              <a:t>Emergency</a:t>
            </a:r>
            <a:r>
              <a:rPr lang="en-US" spc="-20" dirty="0">
                <a:cs typeface="Times New Roman"/>
              </a:rPr>
              <a:t> </a:t>
            </a:r>
            <a:r>
              <a:rPr lang="en-US" dirty="0">
                <a:cs typeface="Times New Roman"/>
              </a:rPr>
              <a:t>departments</a:t>
            </a:r>
            <a:r>
              <a:rPr lang="en-US" spc="-7" dirty="0">
                <a:cs typeface="Times New Roman"/>
              </a:rPr>
              <a:t> </a:t>
            </a:r>
            <a:r>
              <a:rPr lang="en-US" dirty="0">
                <a:cs typeface="Times New Roman"/>
              </a:rPr>
              <a:t>(EDs)</a:t>
            </a:r>
            <a:r>
              <a:rPr lang="en-US" spc="-3" dirty="0">
                <a:cs typeface="Times New Roman"/>
              </a:rPr>
              <a:t> </a:t>
            </a:r>
            <a:r>
              <a:rPr lang="en-US" dirty="0">
                <a:cs typeface="Times New Roman"/>
              </a:rPr>
              <a:t>play</a:t>
            </a:r>
            <a:r>
              <a:rPr lang="en-US" spc="-10" dirty="0">
                <a:cs typeface="Times New Roman"/>
              </a:rPr>
              <a:t> </a:t>
            </a:r>
            <a:r>
              <a:rPr lang="en-US" dirty="0">
                <a:cs typeface="Times New Roman"/>
              </a:rPr>
              <a:t>a</a:t>
            </a:r>
            <a:r>
              <a:rPr lang="en-US" spc="-3" dirty="0">
                <a:cs typeface="Times New Roman"/>
              </a:rPr>
              <a:t> </a:t>
            </a:r>
            <a:r>
              <a:rPr lang="en-US" dirty="0">
                <a:cs typeface="Times New Roman"/>
              </a:rPr>
              <a:t>critical</a:t>
            </a:r>
            <a:r>
              <a:rPr lang="en-US" spc="-3" dirty="0">
                <a:cs typeface="Times New Roman"/>
              </a:rPr>
              <a:t> </a:t>
            </a:r>
            <a:r>
              <a:rPr lang="en-US" dirty="0">
                <a:cs typeface="Times New Roman"/>
              </a:rPr>
              <a:t>role</a:t>
            </a:r>
            <a:r>
              <a:rPr lang="en-US" spc="-3" dirty="0">
                <a:cs typeface="Times New Roman"/>
              </a:rPr>
              <a:t> </a:t>
            </a:r>
            <a:r>
              <a:rPr lang="en-US" dirty="0">
                <a:cs typeface="Times New Roman"/>
              </a:rPr>
              <a:t>in</a:t>
            </a:r>
            <a:r>
              <a:rPr lang="en-US" spc="-3" dirty="0">
                <a:cs typeface="Times New Roman"/>
              </a:rPr>
              <a:t> </a:t>
            </a:r>
            <a:r>
              <a:rPr lang="en-US" dirty="0">
                <a:cs typeface="Times New Roman"/>
              </a:rPr>
              <a:t>healthcare</a:t>
            </a:r>
            <a:r>
              <a:rPr lang="en-US" spc="-3" dirty="0">
                <a:cs typeface="Times New Roman"/>
              </a:rPr>
              <a:t> </a:t>
            </a:r>
            <a:r>
              <a:rPr lang="en-US" dirty="0">
                <a:cs typeface="Times New Roman"/>
              </a:rPr>
              <a:t>delivery</a:t>
            </a:r>
            <a:r>
              <a:rPr lang="en-US" spc="-10" dirty="0">
                <a:cs typeface="Times New Roman"/>
              </a:rPr>
              <a:t> </a:t>
            </a:r>
            <a:r>
              <a:rPr lang="en-US" dirty="0">
                <a:cs typeface="Times New Roman"/>
              </a:rPr>
              <a:t>systems</a:t>
            </a:r>
            <a:r>
              <a:rPr lang="en-US" spc="-10" dirty="0">
                <a:cs typeface="Times New Roman"/>
              </a:rPr>
              <a:t> </a:t>
            </a:r>
            <a:r>
              <a:rPr lang="en-US" dirty="0">
                <a:cs typeface="Times New Roman"/>
              </a:rPr>
              <a:t>as</a:t>
            </a:r>
            <a:r>
              <a:rPr lang="en-US" spc="-3" dirty="0">
                <a:cs typeface="Times New Roman"/>
              </a:rPr>
              <a:t> </a:t>
            </a:r>
            <a:r>
              <a:rPr lang="en-US" dirty="0">
                <a:cs typeface="Times New Roman"/>
              </a:rPr>
              <a:t>a</a:t>
            </a:r>
            <a:r>
              <a:rPr lang="en-US" spc="-7" dirty="0">
                <a:cs typeface="Times New Roman"/>
              </a:rPr>
              <a:t> </a:t>
            </a:r>
            <a:r>
              <a:rPr lang="en-US" dirty="0">
                <a:cs typeface="Times New Roman"/>
              </a:rPr>
              <a:t>provider</a:t>
            </a:r>
            <a:r>
              <a:rPr lang="en-US" spc="-3" dirty="0">
                <a:cs typeface="Times New Roman"/>
              </a:rPr>
              <a:t> </a:t>
            </a:r>
            <a:r>
              <a:rPr lang="en-US" spc="-17" dirty="0">
                <a:cs typeface="Times New Roman"/>
              </a:rPr>
              <a:t>of </a:t>
            </a:r>
            <a:r>
              <a:rPr lang="en-US" dirty="0">
                <a:cs typeface="Times New Roman"/>
              </a:rPr>
              <a:t>acute</a:t>
            </a:r>
            <a:r>
              <a:rPr lang="en-US" spc="-7" dirty="0">
                <a:cs typeface="Times New Roman"/>
              </a:rPr>
              <a:t> </a:t>
            </a:r>
            <a:r>
              <a:rPr lang="en-US" dirty="0">
                <a:cs typeface="Times New Roman"/>
              </a:rPr>
              <a:t>care</a:t>
            </a:r>
            <a:r>
              <a:rPr lang="en-US" spc="-7" dirty="0">
                <a:cs typeface="Times New Roman"/>
              </a:rPr>
              <a:t> </a:t>
            </a:r>
            <a:r>
              <a:rPr lang="en-US" dirty="0">
                <a:cs typeface="Times New Roman"/>
              </a:rPr>
              <a:t>and</a:t>
            </a:r>
            <a:r>
              <a:rPr lang="en-US" spc="-3" dirty="0">
                <a:cs typeface="Times New Roman"/>
              </a:rPr>
              <a:t> </a:t>
            </a:r>
            <a:r>
              <a:rPr lang="en-US" dirty="0">
                <a:cs typeface="Times New Roman"/>
              </a:rPr>
              <a:t>an</a:t>
            </a:r>
            <a:r>
              <a:rPr lang="en-US" spc="-7" dirty="0">
                <a:cs typeface="Times New Roman"/>
              </a:rPr>
              <a:t> </a:t>
            </a:r>
            <a:r>
              <a:rPr lang="en-US" dirty="0">
                <a:cs typeface="Times New Roman"/>
              </a:rPr>
              <a:t>important</a:t>
            </a:r>
            <a:r>
              <a:rPr lang="en-US" spc="-3" dirty="0">
                <a:cs typeface="Times New Roman"/>
              </a:rPr>
              <a:t> </a:t>
            </a:r>
            <a:r>
              <a:rPr lang="en-US" dirty="0">
                <a:cs typeface="Times New Roman"/>
              </a:rPr>
              <a:t>gateway</a:t>
            </a:r>
            <a:r>
              <a:rPr lang="en-US" spc="-7" dirty="0">
                <a:cs typeface="Times New Roman"/>
              </a:rPr>
              <a:t> </a:t>
            </a:r>
            <a:r>
              <a:rPr lang="en-US" dirty="0">
                <a:cs typeface="Times New Roman"/>
              </a:rPr>
              <a:t>for</a:t>
            </a:r>
            <a:r>
              <a:rPr lang="en-US" spc="-3" dirty="0">
                <a:cs typeface="Times New Roman"/>
              </a:rPr>
              <a:t> </a:t>
            </a:r>
            <a:r>
              <a:rPr lang="en-US" dirty="0">
                <a:cs typeface="Times New Roman"/>
              </a:rPr>
              <a:t>hospitalization.</a:t>
            </a:r>
            <a:r>
              <a:rPr lang="en-US" baseline="31250" dirty="0">
                <a:cs typeface="Times New Roman"/>
              </a:rPr>
              <a:t>31</a:t>
            </a:r>
            <a:r>
              <a:rPr lang="en-US" spc="92" baseline="31250" dirty="0">
                <a:cs typeface="Times New Roman"/>
              </a:rPr>
              <a:t> </a:t>
            </a:r>
            <a:r>
              <a:rPr lang="en-US" dirty="0">
                <a:cs typeface="Times New Roman"/>
              </a:rPr>
              <a:t>Their</a:t>
            </a:r>
            <a:r>
              <a:rPr lang="en-US" spc="-7" dirty="0">
                <a:cs typeface="Times New Roman"/>
              </a:rPr>
              <a:t> </a:t>
            </a:r>
            <a:r>
              <a:rPr lang="en-US" dirty="0">
                <a:cs typeface="Times New Roman"/>
              </a:rPr>
              <a:t>central</a:t>
            </a:r>
            <a:r>
              <a:rPr lang="en-US" spc="-7" dirty="0">
                <a:cs typeface="Times New Roman"/>
              </a:rPr>
              <a:t> </a:t>
            </a:r>
            <a:r>
              <a:rPr lang="en-US" dirty="0">
                <a:cs typeface="Times New Roman"/>
              </a:rPr>
              <a:t>role</a:t>
            </a:r>
            <a:r>
              <a:rPr lang="en-US" spc="-10" dirty="0">
                <a:cs typeface="Times New Roman"/>
              </a:rPr>
              <a:t> </a:t>
            </a:r>
            <a:r>
              <a:rPr lang="en-US" dirty="0">
                <a:cs typeface="Times New Roman"/>
              </a:rPr>
              <a:t>in</a:t>
            </a:r>
            <a:r>
              <a:rPr lang="en-US" spc="-3" dirty="0">
                <a:cs typeface="Times New Roman"/>
              </a:rPr>
              <a:t> </a:t>
            </a:r>
            <a:r>
              <a:rPr lang="en-US" spc="-7" dirty="0">
                <a:cs typeface="Times New Roman"/>
              </a:rPr>
              <a:t>healthcare </a:t>
            </a:r>
            <a:r>
              <a:rPr lang="en-US" dirty="0">
                <a:cs typeface="Times New Roman"/>
              </a:rPr>
              <a:t>delivery</a:t>
            </a:r>
            <a:r>
              <a:rPr lang="en-US" spc="-10" dirty="0">
                <a:cs typeface="Times New Roman"/>
              </a:rPr>
              <a:t> </a:t>
            </a:r>
            <a:r>
              <a:rPr lang="en-US" dirty="0">
                <a:cs typeface="Times New Roman"/>
              </a:rPr>
              <a:t>is</a:t>
            </a:r>
            <a:r>
              <a:rPr lang="en-US" spc="-7" dirty="0">
                <a:cs typeface="Times New Roman"/>
              </a:rPr>
              <a:t> </a:t>
            </a:r>
            <a:r>
              <a:rPr lang="en-US" dirty="0">
                <a:cs typeface="Times New Roman"/>
              </a:rPr>
              <a:t>supported</a:t>
            </a:r>
            <a:r>
              <a:rPr lang="en-US" spc="-10" dirty="0">
                <a:cs typeface="Times New Roman"/>
              </a:rPr>
              <a:t> </a:t>
            </a:r>
            <a:r>
              <a:rPr lang="en-US" dirty="0">
                <a:cs typeface="Times New Roman"/>
              </a:rPr>
              <a:t>in</a:t>
            </a:r>
            <a:r>
              <a:rPr lang="en-US" spc="-10" dirty="0">
                <a:cs typeface="Times New Roman"/>
              </a:rPr>
              <a:t> </a:t>
            </a:r>
            <a:r>
              <a:rPr lang="en-US" dirty="0">
                <a:cs typeface="Times New Roman"/>
              </a:rPr>
              <a:t>part by</a:t>
            </a:r>
            <a:r>
              <a:rPr lang="en-US" spc="-10" dirty="0">
                <a:cs typeface="Times New Roman"/>
              </a:rPr>
              <a:t> </a:t>
            </a:r>
            <a:r>
              <a:rPr lang="en-US" dirty="0">
                <a:cs typeface="Times New Roman"/>
              </a:rPr>
              <a:t>the</a:t>
            </a:r>
            <a:r>
              <a:rPr lang="en-US" spc="-7" dirty="0">
                <a:cs typeface="Times New Roman"/>
              </a:rPr>
              <a:t> </a:t>
            </a:r>
            <a:r>
              <a:rPr lang="en-US" dirty="0">
                <a:cs typeface="Times New Roman"/>
              </a:rPr>
              <a:t>Emergency</a:t>
            </a:r>
            <a:r>
              <a:rPr lang="en-US" spc="-10" dirty="0">
                <a:cs typeface="Times New Roman"/>
              </a:rPr>
              <a:t> </a:t>
            </a:r>
            <a:r>
              <a:rPr lang="en-US" dirty="0">
                <a:cs typeface="Times New Roman"/>
              </a:rPr>
              <a:t>Medical Treatment</a:t>
            </a:r>
            <a:r>
              <a:rPr lang="en-US" spc="-3" dirty="0">
                <a:cs typeface="Times New Roman"/>
              </a:rPr>
              <a:t> </a:t>
            </a:r>
            <a:r>
              <a:rPr lang="en-US" dirty="0">
                <a:cs typeface="Times New Roman"/>
              </a:rPr>
              <a:t>and</a:t>
            </a:r>
            <a:r>
              <a:rPr lang="en-US" spc="-10" dirty="0">
                <a:cs typeface="Times New Roman"/>
              </a:rPr>
              <a:t> </a:t>
            </a:r>
            <a:r>
              <a:rPr lang="en-US" dirty="0">
                <a:cs typeface="Times New Roman"/>
              </a:rPr>
              <a:t>Labor</a:t>
            </a:r>
            <a:r>
              <a:rPr lang="en-US" spc="-3" dirty="0">
                <a:cs typeface="Times New Roman"/>
              </a:rPr>
              <a:t> </a:t>
            </a:r>
            <a:r>
              <a:rPr lang="en-US" dirty="0">
                <a:cs typeface="Times New Roman"/>
              </a:rPr>
              <a:t>Act,</a:t>
            </a:r>
            <a:r>
              <a:rPr lang="en-US" spc="-7" dirty="0">
                <a:cs typeface="Times New Roman"/>
              </a:rPr>
              <a:t> which </a:t>
            </a:r>
            <a:r>
              <a:rPr lang="en-US" dirty="0">
                <a:cs typeface="Times New Roman"/>
              </a:rPr>
              <a:t>requires</a:t>
            </a:r>
            <a:r>
              <a:rPr lang="en-US" spc="-7" dirty="0">
                <a:cs typeface="Times New Roman"/>
              </a:rPr>
              <a:t> </a:t>
            </a:r>
            <a:r>
              <a:rPr lang="en-US" dirty="0">
                <a:cs typeface="Times New Roman"/>
              </a:rPr>
              <a:t>hospitals</a:t>
            </a:r>
            <a:r>
              <a:rPr lang="en-US" spc="-7" dirty="0">
                <a:cs typeface="Times New Roman"/>
              </a:rPr>
              <a:t> </a:t>
            </a:r>
            <a:r>
              <a:rPr lang="en-US" dirty="0">
                <a:cs typeface="Times New Roman"/>
              </a:rPr>
              <a:t>to</a:t>
            </a:r>
            <a:r>
              <a:rPr lang="en-US" spc="-3" dirty="0">
                <a:cs typeface="Times New Roman"/>
              </a:rPr>
              <a:t> </a:t>
            </a:r>
            <a:r>
              <a:rPr lang="en-US" dirty="0">
                <a:cs typeface="Times New Roman"/>
              </a:rPr>
              <a:t>provide</a:t>
            </a:r>
            <a:r>
              <a:rPr lang="en-US" spc="-7" dirty="0">
                <a:cs typeface="Times New Roman"/>
              </a:rPr>
              <a:t> </a:t>
            </a:r>
            <a:r>
              <a:rPr lang="en-US" dirty="0">
                <a:cs typeface="Times New Roman"/>
              </a:rPr>
              <a:t>acute</a:t>
            </a:r>
            <a:r>
              <a:rPr lang="en-US" spc="-3" dirty="0">
                <a:cs typeface="Times New Roman"/>
              </a:rPr>
              <a:t> </a:t>
            </a:r>
            <a:r>
              <a:rPr lang="en-US" dirty="0">
                <a:cs typeface="Times New Roman"/>
              </a:rPr>
              <a:t>medical</a:t>
            </a:r>
            <a:r>
              <a:rPr lang="en-US" spc="-7" dirty="0">
                <a:cs typeface="Times New Roman"/>
              </a:rPr>
              <a:t> </a:t>
            </a:r>
            <a:r>
              <a:rPr lang="en-US" dirty="0">
                <a:cs typeface="Times New Roman"/>
              </a:rPr>
              <a:t>care</a:t>
            </a:r>
            <a:r>
              <a:rPr lang="en-US" spc="-3" dirty="0">
                <a:cs typeface="Times New Roman"/>
              </a:rPr>
              <a:t> </a:t>
            </a:r>
            <a:r>
              <a:rPr lang="en-US" dirty="0">
                <a:cs typeface="Times New Roman"/>
              </a:rPr>
              <a:t>to</a:t>
            </a:r>
            <a:r>
              <a:rPr lang="en-US" spc="-7" dirty="0">
                <a:cs typeface="Times New Roman"/>
              </a:rPr>
              <a:t> </a:t>
            </a:r>
            <a:r>
              <a:rPr lang="en-US" dirty="0">
                <a:cs typeface="Times New Roman"/>
              </a:rPr>
              <a:t>all</a:t>
            </a:r>
            <a:r>
              <a:rPr lang="en-US" spc="-3" dirty="0">
                <a:cs typeface="Times New Roman"/>
              </a:rPr>
              <a:t> </a:t>
            </a:r>
            <a:r>
              <a:rPr lang="en-US" dirty="0">
                <a:cs typeface="Times New Roman"/>
              </a:rPr>
              <a:t>patients,</a:t>
            </a:r>
            <a:r>
              <a:rPr lang="en-US" spc="-7" dirty="0">
                <a:cs typeface="Times New Roman"/>
              </a:rPr>
              <a:t> </a:t>
            </a:r>
            <a:r>
              <a:rPr lang="en-US" dirty="0">
                <a:cs typeface="Times New Roman"/>
              </a:rPr>
              <a:t>regardless</a:t>
            </a:r>
            <a:r>
              <a:rPr lang="en-US" spc="-7" dirty="0">
                <a:cs typeface="Times New Roman"/>
              </a:rPr>
              <a:t> </a:t>
            </a:r>
            <a:r>
              <a:rPr lang="en-US" dirty="0">
                <a:cs typeface="Times New Roman"/>
              </a:rPr>
              <a:t>of</a:t>
            </a:r>
            <a:r>
              <a:rPr lang="en-US" spc="-7" dirty="0">
                <a:cs typeface="Times New Roman"/>
              </a:rPr>
              <a:t> </a:t>
            </a:r>
            <a:r>
              <a:rPr lang="en-US" dirty="0">
                <a:cs typeface="Times New Roman"/>
              </a:rPr>
              <a:t>their</a:t>
            </a:r>
            <a:r>
              <a:rPr lang="en-US" spc="-3" dirty="0">
                <a:cs typeface="Times New Roman"/>
              </a:rPr>
              <a:t> </a:t>
            </a:r>
            <a:r>
              <a:rPr lang="en-US" spc="-7" dirty="0">
                <a:cs typeface="Times New Roman"/>
              </a:rPr>
              <a:t>demographic </a:t>
            </a:r>
            <a:r>
              <a:rPr lang="en-US" dirty="0">
                <a:cs typeface="Times New Roman"/>
              </a:rPr>
              <a:t>characteristics</a:t>
            </a:r>
            <a:r>
              <a:rPr lang="en-US" spc="-7" dirty="0">
                <a:cs typeface="Times New Roman"/>
              </a:rPr>
              <a:t> </a:t>
            </a:r>
            <a:r>
              <a:rPr lang="en-US" dirty="0">
                <a:cs typeface="Times New Roman"/>
              </a:rPr>
              <a:t>or</a:t>
            </a:r>
            <a:r>
              <a:rPr lang="en-US" spc="-3" dirty="0">
                <a:cs typeface="Times New Roman"/>
              </a:rPr>
              <a:t> </a:t>
            </a:r>
            <a:r>
              <a:rPr lang="en-US" dirty="0">
                <a:cs typeface="Times New Roman"/>
              </a:rPr>
              <a:t>ability</a:t>
            </a:r>
            <a:r>
              <a:rPr lang="en-US" spc="-10" dirty="0">
                <a:cs typeface="Times New Roman"/>
              </a:rPr>
              <a:t> </a:t>
            </a:r>
            <a:r>
              <a:rPr lang="en-US" dirty="0">
                <a:cs typeface="Times New Roman"/>
              </a:rPr>
              <a:t>to</a:t>
            </a:r>
            <a:r>
              <a:rPr lang="en-US" spc="-7" dirty="0">
                <a:cs typeface="Times New Roman"/>
              </a:rPr>
              <a:t> </a:t>
            </a:r>
            <a:r>
              <a:rPr lang="en-US" dirty="0">
                <a:cs typeface="Times New Roman"/>
              </a:rPr>
              <a:t>pay.</a:t>
            </a:r>
            <a:r>
              <a:rPr lang="en-US" baseline="31250" dirty="0">
                <a:cs typeface="Times New Roman"/>
              </a:rPr>
              <a:t>32</a:t>
            </a:r>
            <a:r>
              <a:rPr lang="en-US" spc="97" baseline="31250" dirty="0">
                <a:cs typeface="Times New Roman"/>
              </a:rPr>
              <a:t> </a:t>
            </a:r>
            <a:r>
              <a:rPr lang="en-US" dirty="0">
                <a:cs typeface="Times New Roman"/>
              </a:rPr>
              <a:t>In</a:t>
            </a:r>
            <a:r>
              <a:rPr lang="en-US" spc="-3" dirty="0">
                <a:cs typeface="Times New Roman"/>
              </a:rPr>
              <a:t> </a:t>
            </a:r>
            <a:r>
              <a:rPr lang="en-US" dirty="0">
                <a:cs typeface="Times New Roman"/>
              </a:rPr>
              <a:t>2019,</a:t>
            </a:r>
            <a:r>
              <a:rPr lang="en-US" spc="-7" dirty="0">
                <a:cs typeface="Times New Roman"/>
              </a:rPr>
              <a:t> </a:t>
            </a:r>
            <a:r>
              <a:rPr lang="en-US" dirty="0">
                <a:cs typeface="Times New Roman"/>
              </a:rPr>
              <a:t>there</a:t>
            </a:r>
            <a:r>
              <a:rPr lang="en-US" spc="-3" dirty="0">
                <a:cs typeface="Times New Roman"/>
              </a:rPr>
              <a:t> </a:t>
            </a:r>
            <a:r>
              <a:rPr lang="en-US" dirty="0">
                <a:cs typeface="Times New Roman"/>
              </a:rPr>
              <a:t>were</a:t>
            </a:r>
            <a:r>
              <a:rPr lang="en-US" spc="-3" dirty="0">
                <a:cs typeface="Times New Roman"/>
              </a:rPr>
              <a:t> </a:t>
            </a:r>
            <a:r>
              <a:rPr lang="en-US" dirty="0">
                <a:cs typeface="Times New Roman"/>
              </a:rPr>
              <a:t>approximately</a:t>
            </a:r>
            <a:r>
              <a:rPr lang="en-US" spc="-7" dirty="0">
                <a:cs typeface="Times New Roman"/>
              </a:rPr>
              <a:t> </a:t>
            </a:r>
            <a:r>
              <a:rPr lang="en-US" dirty="0">
                <a:cs typeface="Times New Roman"/>
              </a:rPr>
              <a:t>151</a:t>
            </a:r>
            <a:r>
              <a:rPr lang="en-US" spc="-10" dirty="0">
                <a:cs typeface="Times New Roman"/>
              </a:rPr>
              <a:t> </a:t>
            </a:r>
            <a:r>
              <a:rPr lang="en-US" dirty="0">
                <a:cs typeface="Times New Roman"/>
              </a:rPr>
              <a:t>million</a:t>
            </a:r>
            <a:r>
              <a:rPr lang="en-US" spc="-3" dirty="0">
                <a:cs typeface="Times New Roman"/>
              </a:rPr>
              <a:t> </a:t>
            </a:r>
            <a:r>
              <a:rPr lang="en-US" dirty="0">
                <a:cs typeface="Times New Roman"/>
              </a:rPr>
              <a:t>ED</a:t>
            </a:r>
            <a:r>
              <a:rPr lang="en-US" spc="-10" dirty="0">
                <a:cs typeface="Times New Roman"/>
              </a:rPr>
              <a:t> </a:t>
            </a:r>
            <a:r>
              <a:rPr lang="en-US" dirty="0">
                <a:cs typeface="Times New Roman"/>
              </a:rPr>
              <a:t>visits,</a:t>
            </a:r>
            <a:r>
              <a:rPr lang="en-US" spc="-3" dirty="0">
                <a:cs typeface="Times New Roman"/>
              </a:rPr>
              <a:t> </a:t>
            </a:r>
            <a:r>
              <a:rPr lang="en-US" spc="-17" dirty="0">
                <a:cs typeface="Times New Roman"/>
              </a:rPr>
              <a:t>or </a:t>
            </a:r>
            <a:r>
              <a:rPr lang="en-US" dirty="0">
                <a:cs typeface="Times New Roman"/>
              </a:rPr>
              <a:t>46.6</a:t>
            </a:r>
            <a:r>
              <a:rPr lang="en-US" spc="-3" dirty="0">
                <a:cs typeface="Times New Roman"/>
              </a:rPr>
              <a:t> </a:t>
            </a:r>
            <a:r>
              <a:rPr lang="en-US" dirty="0">
                <a:cs typeface="Times New Roman"/>
              </a:rPr>
              <a:t>visits</a:t>
            </a:r>
            <a:r>
              <a:rPr lang="en-US" spc="-3" dirty="0">
                <a:cs typeface="Times New Roman"/>
              </a:rPr>
              <a:t> </a:t>
            </a:r>
            <a:r>
              <a:rPr lang="en-US" dirty="0">
                <a:cs typeface="Times New Roman"/>
              </a:rPr>
              <a:t>per</a:t>
            </a:r>
            <a:r>
              <a:rPr lang="en-US" spc="-3" dirty="0">
                <a:cs typeface="Times New Roman"/>
              </a:rPr>
              <a:t> </a:t>
            </a:r>
            <a:r>
              <a:rPr lang="en-US" dirty="0">
                <a:cs typeface="Times New Roman"/>
              </a:rPr>
              <a:t>100 </a:t>
            </a:r>
            <a:r>
              <a:rPr lang="en-US" spc="-7" dirty="0">
                <a:cs typeface="Times New Roman"/>
              </a:rPr>
              <a:t>people.</a:t>
            </a:r>
            <a:r>
              <a:rPr lang="en-US" spc="-10" baseline="30000" dirty="0">
                <a:cs typeface="Times New Roman"/>
              </a:rPr>
              <a:t>33</a:t>
            </a:r>
          </a:p>
          <a:p>
            <a:pPr marL="182880" marR="90918" indent="-182880"/>
            <a:r>
              <a:rPr lang="en-US" spc="-10" baseline="0" dirty="0">
                <a:cs typeface="Times New Roman"/>
              </a:rPr>
              <a:t>A</a:t>
            </a:r>
            <a:r>
              <a:rPr lang="en-US" baseline="0" dirty="0">
                <a:cs typeface="Times New Roman"/>
              </a:rPr>
              <a:t>mong</a:t>
            </a:r>
            <a:r>
              <a:rPr lang="en-US" spc="-14" dirty="0">
                <a:cs typeface="Times New Roman"/>
              </a:rPr>
              <a:t> </a:t>
            </a:r>
            <a:r>
              <a:rPr lang="en-US" dirty="0">
                <a:cs typeface="Times New Roman"/>
              </a:rPr>
              <a:t>visits</a:t>
            </a:r>
            <a:r>
              <a:rPr lang="en-US" spc="-3" dirty="0">
                <a:cs typeface="Times New Roman"/>
              </a:rPr>
              <a:t> </a:t>
            </a:r>
            <a:r>
              <a:rPr lang="en-US" dirty="0">
                <a:cs typeface="Times New Roman"/>
              </a:rPr>
              <a:t>with</a:t>
            </a:r>
            <a:r>
              <a:rPr lang="en-US" spc="-3" dirty="0">
                <a:cs typeface="Times New Roman"/>
              </a:rPr>
              <a:t> </a:t>
            </a:r>
            <a:r>
              <a:rPr lang="en-US" dirty="0">
                <a:cs typeface="Times New Roman"/>
              </a:rPr>
              <a:t>triage</a:t>
            </a:r>
            <a:r>
              <a:rPr lang="en-US" spc="-7" dirty="0">
                <a:cs typeface="Times New Roman"/>
              </a:rPr>
              <a:t> </a:t>
            </a:r>
            <a:r>
              <a:rPr lang="en-US" dirty="0">
                <a:cs typeface="Times New Roman"/>
              </a:rPr>
              <a:t>data</a:t>
            </a:r>
            <a:r>
              <a:rPr lang="en-US" spc="-3" dirty="0">
                <a:cs typeface="Times New Roman"/>
              </a:rPr>
              <a:t> </a:t>
            </a:r>
            <a:r>
              <a:rPr lang="en-US" dirty="0">
                <a:cs typeface="Times New Roman"/>
              </a:rPr>
              <a:t>available,</a:t>
            </a:r>
            <a:r>
              <a:rPr lang="en-US" spc="-3" dirty="0">
                <a:cs typeface="Times New Roman"/>
              </a:rPr>
              <a:t> </a:t>
            </a:r>
            <a:r>
              <a:rPr lang="en-US" dirty="0">
                <a:cs typeface="Times New Roman"/>
              </a:rPr>
              <a:t>nearly</a:t>
            </a:r>
            <a:r>
              <a:rPr lang="en-US" spc="-3" dirty="0">
                <a:cs typeface="Times New Roman"/>
              </a:rPr>
              <a:t> </a:t>
            </a:r>
            <a:r>
              <a:rPr lang="en-US" spc="-7" dirty="0">
                <a:cs typeface="Times New Roman"/>
              </a:rPr>
              <a:t>two-</a:t>
            </a:r>
            <a:r>
              <a:rPr lang="en-US" dirty="0">
                <a:cs typeface="Times New Roman"/>
              </a:rPr>
              <a:t>thirds</a:t>
            </a:r>
            <a:r>
              <a:rPr lang="en-US" spc="-3" dirty="0">
                <a:cs typeface="Times New Roman"/>
              </a:rPr>
              <a:t> </a:t>
            </a:r>
            <a:r>
              <a:rPr lang="en-US" dirty="0">
                <a:cs typeface="Times New Roman"/>
              </a:rPr>
              <a:t>(65.7%)</a:t>
            </a:r>
            <a:r>
              <a:rPr lang="en-US" spc="-3" dirty="0">
                <a:cs typeface="Times New Roman"/>
              </a:rPr>
              <a:t> </a:t>
            </a:r>
            <a:r>
              <a:rPr lang="en-US" dirty="0">
                <a:cs typeface="Times New Roman"/>
              </a:rPr>
              <a:t>of</a:t>
            </a:r>
            <a:r>
              <a:rPr lang="en-US" spc="-3" dirty="0">
                <a:cs typeface="Times New Roman"/>
              </a:rPr>
              <a:t> </a:t>
            </a:r>
            <a:r>
              <a:rPr lang="en-US" dirty="0">
                <a:cs typeface="Times New Roman"/>
              </a:rPr>
              <a:t>visits</a:t>
            </a:r>
            <a:r>
              <a:rPr lang="en-US" spc="-10" dirty="0">
                <a:cs typeface="Times New Roman"/>
              </a:rPr>
              <a:t> </a:t>
            </a:r>
            <a:r>
              <a:rPr lang="en-US" dirty="0">
                <a:cs typeface="Times New Roman"/>
              </a:rPr>
              <a:t>were</a:t>
            </a:r>
            <a:r>
              <a:rPr lang="en-US" spc="-3" dirty="0">
                <a:cs typeface="Times New Roman"/>
              </a:rPr>
              <a:t> </a:t>
            </a:r>
            <a:r>
              <a:rPr lang="en-US" dirty="0">
                <a:cs typeface="Times New Roman"/>
              </a:rPr>
              <a:t>classified</a:t>
            </a:r>
            <a:r>
              <a:rPr lang="en-US" spc="-3" dirty="0">
                <a:cs typeface="Times New Roman"/>
              </a:rPr>
              <a:t> </a:t>
            </a:r>
            <a:r>
              <a:rPr lang="en-US" spc="-17" dirty="0">
                <a:cs typeface="Times New Roman"/>
              </a:rPr>
              <a:t>as </a:t>
            </a:r>
            <a:r>
              <a:rPr lang="en-US" dirty="0">
                <a:cs typeface="Times New Roman"/>
              </a:rPr>
              <a:t>“urgent”</a:t>
            </a:r>
            <a:r>
              <a:rPr lang="en-US" spc="-10" dirty="0">
                <a:cs typeface="Times New Roman"/>
              </a:rPr>
              <a:t> </a:t>
            </a:r>
            <a:r>
              <a:rPr lang="en-US" dirty="0">
                <a:cs typeface="Times New Roman"/>
              </a:rPr>
              <a:t>or</a:t>
            </a:r>
            <a:r>
              <a:rPr lang="en-US" spc="-7" dirty="0">
                <a:cs typeface="Times New Roman"/>
              </a:rPr>
              <a:t> </a:t>
            </a:r>
            <a:r>
              <a:rPr lang="en-US" dirty="0">
                <a:cs typeface="Times New Roman"/>
              </a:rPr>
              <a:t>higher</a:t>
            </a:r>
            <a:r>
              <a:rPr lang="en-US" spc="-3" dirty="0">
                <a:cs typeface="Times New Roman"/>
              </a:rPr>
              <a:t> </a:t>
            </a:r>
            <a:r>
              <a:rPr lang="en-US" dirty="0">
                <a:cs typeface="Times New Roman"/>
              </a:rPr>
              <a:t>acuity,</a:t>
            </a:r>
            <a:r>
              <a:rPr lang="en-US" spc="-3" dirty="0">
                <a:cs typeface="Times New Roman"/>
              </a:rPr>
              <a:t> </a:t>
            </a:r>
            <a:r>
              <a:rPr lang="en-US" dirty="0">
                <a:cs typeface="Times New Roman"/>
              </a:rPr>
              <a:t>30.3%</a:t>
            </a:r>
            <a:r>
              <a:rPr lang="en-US" spc="-3" dirty="0">
                <a:cs typeface="Times New Roman"/>
              </a:rPr>
              <a:t> </a:t>
            </a:r>
            <a:r>
              <a:rPr lang="en-US" dirty="0">
                <a:cs typeface="Times New Roman"/>
              </a:rPr>
              <a:t>were</a:t>
            </a:r>
            <a:r>
              <a:rPr lang="en-US" spc="-3" dirty="0">
                <a:cs typeface="Times New Roman"/>
              </a:rPr>
              <a:t> </a:t>
            </a:r>
            <a:r>
              <a:rPr lang="en-US" dirty="0">
                <a:cs typeface="Times New Roman"/>
              </a:rPr>
              <a:t>classified</a:t>
            </a:r>
            <a:r>
              <a:rPr lang="en-US" spc="-7" dirty="0">
                <a:cs typeface="Times New Roman"/>
              </a:rPr>
              <a:t> </a:t>
            </a:r>
            <a:r>
              <a:rPr lang="en-US" dirty="0">
                <a:cs typeface="Times New Roman"/>
              </a:rPr>
              <a:t>as</a:t>
            </a:r>
            <a:r>
              <a:rPr lang="en-US" spc="-3" dirty="0">
                <a:cs typeface="Times New Roman"/>
              </a:rPr>
              <a:t> </a:t>
            </a:r>
            <a:r>
              <a:rPr lang="en-US" dirty="0">
                <a:cs typeface="Times New Roman"/>
              </a:rPr>
              <a:t>“</a:t>
            </a:r>
            <a:r>
              <a:rPr lang="en-US" dirty="0" err="1">
                <a:cs typeface="Times New Roman"/>
              </a:rPr>
              <a:t>semiurgent</a:t>
            </a:r>
            <a:r>
              <a:rPr lang="en-US" dirty="0">
                <a:cs typeface="Times New Roman"/>
              </a:rPr>
              <a:t>,”</a:t>
            </a:r>
            <a:r>
              <a:rPr lang="en-US" spc="-3" dirty="0">
                <a:cs typeface="Times New Roman"/>
              </a:rPr>
              <a:t> </a:t>
            </a:r>
            <a:r>
              <a:rPr lang="en-US" dirty="0">
                <a:cs typeface="Times New Roman"/>
              </a:rPr>
              <a:t>and</a:t>
            </a:r>
            <a:r>
              <a:rPr lang="en-US" spc="-3" dirty="0">
                <a:cs typeface="Times New Roman"/>
              </a:rPr>
              <a:t> </a:t>
            </a:r>
            <a:r>
              <a:rPr lang="en-US" dirty="0">
                <a:cs typeface="Times New Roman"/>
              </a:rPr>
              <a:t>only</a:t>
            </a:r>
            <a:r>
              <a:rPr lang="en-US" spc="-3" dirty="0">
                <a:cs typeface="Times New Roman"/>
              </a:rPr>
              <a:t> </a:t>
            </a:r>
            <a:r>
              <a:rPr lang="en-US" dirty="0">
                <a:cs typeface="Times New Roman"/>
              </a:rPr>
              <a:t>a</a:t>
            </a:r>
            <a:r>
              <a:rPr lang="en-US" spc="-3" dirty="0">
                <a:cs typeface="Times New Roman"/>
              </a:rPr>
              <a:t> </a:t>
            </a:r>
            <a:r>
              <a:rPr lang="en-US" dirty="0">
                <a:cs typeface="Times New Roman"/>
              </a:rPr>
              <a:t>few</a:t>
            </a:r>
            <a:r>
              <a:rPr lang="en-US" spc="-3" dirty="0">
                <a:cs typeface="Times New Roman"/>
              </a:rPr>
              <a:t> </a:t>
            </a:r>
            <a:r>
              <a:rPr lang="en-US" spc="-7" dirty="0">
                <a:cs typeface="Times New Roman"/>
              </a:rPr>
              <a:t>(3.9%)</a:t>
            </a:r>
            <a:r>
              <a:rPr lang="en-US" dirty="0">
                <a:cs typeface="Times New Roman"/>
              </a:rPr>
              <a:t> were</a:t>
            </a:r>
            <a:r>
              <a:rPr lang="en-US" spc="-7" dirty="0">
                <a:cs typeface="Times New Roman"/>
              </a:rPr>
              <a:t> </a:t>
            </a:r>
            <a:r>
              <a:rPr lang="en-US" dirty="0">
                <a:cs typeface="Times New Roman"/>
              </a:rPr>
              <a:t>deemed</a:t>
            </a:r>
            <a:r>
              <a:rPr lang="en-US" spc="-7" dirty="0">
                <a:cs typeface="Times New Roman"/>
              </a:rPr>
              <a:t> </a:t>
            </a:r>
            <a:r>
              <a:rPr lang="en-US" dirty="0">
                <a:cs typeface="Times New Roman"/>
              </a:rPr>
              <a:t>“nonurgent”</a:t>
            </a:r>
            <a:r>
              <a:rPr lang="en-US" spc="-7" dirty="0">
                <a:cs typeface="Times New Roman"/>
              </a:rPr>
              <a:t> </a:t>
            </a:r>
            <a:r>
              <a:rPr lang="en-US" dirty="0">
                <a:cs typeface="Times New Roman"/>
              </a:rPr>
              <a:t>(Figure</a:t>
            </a:r>
            <a:r>
              <a:rPr lang="en-US" spc="-7" dirty="0">
                <a:cs typeface="Times New Roman"/>
              </a:rPr>
              <a:t> </a:t>
            </a:r>
            <a:r>
              <a:rPr lang="en-US" spc="-14" dirty="0">
                <a:cs typeface="Times New Roman"/>
              </a:rPr>
              <a:t>21).</a:t>
            </a:r>
          </a:p>
          <a:p>
            <a:pPr marL="182880" marR="90918" indent="-182880"/>
            <a:r>
              <a:rPr lang="en-US" dirty="0">
                <a:cs typeface="Times New Roman"/>
              </a:rPr>
              <a:t>The</a:t>
            </a:r>
            <a:r>
              <a:rPr lang="en-US" spc="-10" dirty="0">
                <a:cs typeface="Times New Roman"/>
              </a:rPr>
              <a:t> </a:t>
            </a:r>
            <a:r>
              <a:rPr lang="en-US" dirty="0">
                <a:cs typeface="Times New Roman"/>
              </a:rPr>
              <a:t>five</a:t>
            </a:r>
            <a:r>
              <a:rPr lang="en-US" spc="-7" dirty="0">
                <a:cs typeface="Times New Roman"/>
              </a:rPr>
              <a:t> </a:t>
            </a:r>
            <a:r>
              <a:rPr lang="en-US" dirty="0">
                <a:cs typeface="Times New Roman"/>
              </a:rPr>
              <a:t>most common</a:t>
            </a:r>
            <a:r>
              <a:rPr lang="en-US" spc="-10" dirty="0">
                <a:cs typeface="Times New Roman"/>
              </a:rPr>
              <a:t> </a:t>
            </a:r>
            <a:r>
              <a:rPr lang="en-US" dirty="0">
                <a:cs typeface="Times New Roman"/>
              </a:rPr>
              <a:t>ED</a:t>
            </a:r>
            <a:r>
              <a:rPr lang="en-US" spc="-7" dirty="0">
                <a:cs typeface="Times New Roman"/>
              </a:rPr>
              <a:t> </a:t>
            </a:r>
            <a:r>
              <a:rPr lang="en-US" dirty="0">
                <a:cs typeface="Times New Roman"/>
              </a:rPr>
              <a:t>diagnoses recorded</a:t>
            </a:r>
            <a:r>
              <a:rPr lang="en-US" spc="-3" dirty="0">
                <a:cs typeface="Times New Roman"/>
              </a:rPr>
              <a:t> </a:t>
            </a:r>
            <a:r>
              <a:rPr lang="en-US" dirty="0">
                <a:cs typeface="Times New Roman"/>
              </a:rPr>
              <a:t>in 2019</a:t>
            </a:r>
            <a:r>
              <a:rPr lang="en-US" spc="-3" dirty="0">
                <a:cs typeface="Times New Roman"/>
              </a:rPr>
              <a:t> </a:t>
            </a:r>
            <a:r>
              <a:rPr lang="en-US" dirty="0">
                <a:cs typeface="Times New Roman"/>
              </a:rPr>
              <a:t>account</a:t>
            </a:r>
            <a:r>
              <a:rPr lang="en-US" spc="-3" dirty="0">
                <a:cs typeface="Times New Roman"/>
              </a:rPr>
              <a:t> </a:t>
            </a:r>
            <a:r>
              <a:rPr lang="en-US" dirty="0">
                <a:cs typeface="Times New Roman"/>
              </a:rPr>
              <a:t>for approximately</a:t>
            </a:r>
            <a:r>
              <a:rPr lang="en-US" spc="-10" dirty="0">
                <a:cs typeface="Times New Roman"/>
              </a:rPr>
              <a:t> </a:t>
            </a:r>
            <a:r>
              <a:rPr lang="en-US" spc="-7" dirty="0">
                <a:cs typeface="Times New Roman"/>
              </a:rPr>
              <a:t>two-</a:t>
            </a:r>
            <a:r>
              <a:rPr lang="en-US" dirty="0">
                <a:cs typeface="Times New Roman"/>
              </a:rPr>
              <a:t>thirds </a:t>
            </a:r>
            <a:r>
              <a:rPr lang="en-US" spc="-17" dirty="0">
                <a:cs typeface="Times New Roman"/>
              </a:rPr>
              <a:t>of </a:t>
            </a:r>
            <a:r>
              <a:rPr lang="en-US" dirty="0">
                <a:cs typeface="Times New Roman"/>
              </a:rPr>
              <a:t>all</a:t>
            </a:r>
            <a:r>
              <a:rPr lang="en-US" spc="-7" dirty="0">
                <a:cs typeface="Times New Roman"/>
              </a:rPr>
              <a:t> </a:t>
            </a:r>
            <a:r>
              <a:rPr lang="en-US" dirty="0">
                <a:cs typeface="Times New Roman"/>
              </a:rPr>
              <a:t>diagnoses</a:t>
            </a:r>
            <a:r>
              <a:rPr lang="en-US" spc="-3" dirty="0">
                <a:cs typeface="Times New Roman"/>
              </a:rPr>
              <a:t> </a:t>
            </a:r>
            <a:r>
              <a:rPr lang="en-US" dirty="0">
                <a:cs typeface="Times New Roman"/>
              </a:rPr>
              <a:t>made</a:t>
            </a:r>
            <a:r>
              <a:rPr lang="en-US" spc="-7" dirty="0">
                <a:cs typeface="Times New Roman"/>
              </a:rPr>
              <a:t> </a:t>
            </a:r>
            <a:r>
              <a:rPr lang="en-US" dirty="0">
                <a:cs typeface="Times New Roman"/>
              </a:rPr>
              <a:t>in</a:t>
            </a:r>
            <a:r>
              <a:rPr lang="en-US" spc="-3" dirty="0">
                <a:cs typeface="Times New Roman"/>
              </a:rPr>
              <a:t> </a:t>
            </a:r>
            <a:r>
              <a:rPr lang="en-US" dirty="0">
                <a:cs typeface="Times New Roman"/>
              </a:rPr>
              <a:t>this</a:t>
            </a:r>
            <a:r>
              <a:rPr lang="en-US" spc="-3" dirty="0">
                <a:cs typeface="Times New Roman"/>
              </a:rPr>
              <a:t> </a:t>
            </a:r>
            <a:r>
              <a:rPr lang="en-US" dirty="0">
                <a:cs typeface="Times New Roman"/>
              </a:rPr>
              <a:t>setting</a:t>
            </a:r>
            <a:r>
              <a:rPr lang="en-US" dirty="0">
                <a:cs typeface="Times New Roman"/>
                <a:hlinkClick r:id="rId3" action="ppaction://hlinksldjump"/>
              </a:rPr>
              <a:t>.</a:t>
            </a:r>
            <a:r>
              <a:rPr lang="en-US" baseline="31250" dirty="0">
                <a:cs typeface="Times New Roman"/>
                <a:hlinkClick r:id="rId3" action="ppaction://hlinksldjump"/>
              </a:rPr>
              <a:t>33</a:t>
            </a:r>
            <a:r>
              <a:rPr lang="en-US" spc="87" baseline="31250" dirty="0">
                <a:cs typeface="Times New Roman"/>
              </a:rPr>
              <a:t> </a:t>
            </a:r>
            <a:r>
              <a:rPr lang="en-US" dirty="0">
                <a:cs typeface="Times New Roman"/>
              </a:rPr>
              <a:t>They</a:t>
            </a:r>
            <a:r>
              <a:rPr lang="en-US" spc="-3" dirty="0">
                <a:cs typeface="Times New Roman"/>
              </a:rPr>
              <a:t> </a:t>
            </a:r>
            <a:r>
              <a:rPr lang="en-US" dirty="0">
                <a:cs typeface="Times New Roman"/>
              </a:rPr>
              <a:t>reflect</a:t>
            </a:r>
            <a:r>
              <a:rPr lang="en-US" spc="-7" dirty="0">
                <a:cs typeface="Times New Roman"/>
              </a:rPr>
              <a:t> </a:t>
            </a:r>
            <a:r>
              <a:rPr lang="en-US" dirty="0" err="1">
                <a:cs typeface="Times New Roman"/>
              </a:rPr>
              <a:t>EDs’</a:t>
            </a:r>
            <a:r>
              <a:rPr lang="en-US" spc="-3" dirty="0">
                <a:cs typeface="Times New Roman"/>
              </a:rPr>
              <a:t> </a:t>
            </a:r>
            <a:r>
              <a:rPr lang="en-US" dirty="0">
                <a:cs typeface="Times New Roman"/>
              </a:rPr>
              <a:t>importance</a:t>
            </a:r>
            <a:r>
              <a:rPr lang="en-US" spc="-3" dirty="0">
                <a:cs typeface="Times New Roman"/>
              </a:rPr>
              <a:t> </a:t>
            </a:r>
            <a:r>
              <a:rPr lang="en-US" dirty="0">
                <a:cs typeface="Times New Roman"/>
              </a:rPr>
              <a:t>as</a:t>
            </a:r>
            <a:r>
              <a:rPr lang="en-US" spc="-3" dirty="0">
                <a:cs typeface="Times New Roman"/>
              </a:rPr>
              <a:t> </a:t>
            </a:r>
            <a:r>
              <a:rPr lang="en-US" dirty="0">
                <a:cs typeface="Times New Roman"/>
              </a:rPr>
              <a:t>a</a:t>
            </a:r>
            <a:r>
              <a:rPr lang="en-US" spc="-10" dirty="0">
                <a:cs typeface="Times New Roman"/>
              </a:rPr>
              <a:t> </a:t>
            </a:r>
            <a:r>
              <a:rPr lang="en-US" dirty="0">
                <a:cs typeface="Times New Roman"/>
              </a:rPr>
              <a:t>source</a:t>
            </a:r>
            <a:r>
              <a:rPr lang="en-US" spc="-3" dirty="0">
                <a:cs typeface="Times New Roman"/>
              </a:rPr>
              <a:t> </a:t>
            </a:r>
            <a:r>
              <a:rPr lang="en-US" dirty="0">
                <a:cs typeface="Times New Roman"/>
              </a:rPr>
              <a:t>of</a:t>
            </a:r>
            <a:r>
              <a:rPr lang="en-US" spc="-7" dirty="0">
                <a:cs typeface="Times New Roman"/>
              </a:rPr>
              <a:t> </a:t>
            </a:r>
            <a:r>
              <a:rPr lang="en-US" dirty="0">
                <a:cs typeface="Times New Roman"/>
              </a:rPr>
              <a:t>care</a:t>
            </a:r>
            <a:r>
              <a:rPr lang="en-US" spc="-7" dirty="0">
                <a:cs typeface="Times New Roman"/>
              </a:rPr>
              <a:t> </a:t>
            </a:r>
            <a:r>
              <a:rPr lang="en-US" spc="-17" dirty="0">
                <a:cs typeface="Times New Roman"/>
              </a:rPr>
              <a:t>for </a:t>
            </a:r>
            <a:r>
              <a:rPr lang="en-US" dirty="0">
                <a:cs typeface="Times New Roman"/>
              </a:rPr>
              <a:t>conditions</a:t>
            </a:r>
            <a:r>
              <a:rPr lang="en-US" spc="-7" dirty="0">
                <a:cs typeface="Times New Roman"/>
              </a:rPr>
              <a:t> </a:t>
            </a:r>
            <a:r>
              <a:rPr lang="en-US" dirty="0">
                <a:cs typeface="Times New Roman"/>
              </a:rPr>
              <a:t>that</a:t>
            </a:r>
            <a:r>
              <a:rPr lang="en-US" spc="-3" dirty="0">
                <a:cs typeface="Times New Roman"/>
              </a:rPr>
              <a:t> </a:t>
            </a:r>
            <a:r>
              <a:rPr lang="en-US" dirty="0">
                <a:cs typeface="Times New Roman"/>
              </a:rPr>
              <a:t>lack</a:t>
            </a:r>
            <a:r>
              <a:rPr lang="en-US" spc="-3" dirty="0">
                <a:cs typeface="Times New Roman"/>
              </a:rPr>
              <a:t> </a:t>
            </a:r>
            <a:r>
              <a:rPr lang="en-US" dirty="0">
                <a:cs typeface="Times New Roman"/>
              </a:rPr>
              <a:t>a</a:t>
            </a:r>
            <a:r>
              <a:rPr lang="en-US" spc="-7" dirty="0">
                <a:cs typeface="Times New Roman"/>
              </a:rPr>
              <a:t> </a:t>
            </a:r>
            <a:r>
              <a:rPr lang="en-US" dirty="0">
                <a:cs typeface="Times New Roman"/>
              </a:rPr>
              <a:t>definitive</a:t>
            </a:r>
            <a:r>
              <a:rPr lang="en-US" spc="-3" dirty="0">
                <a:cs typeface="Times New Roman"/>
              </a:rPr>
              <a:t> </a:t>
            </a:r>
            <a:r>
              <a:rPr lang="en-US" dirty="0">
                <a:cs typeface="Times New Roman"/>
              </a:rPr>
              <a:t>diagnosis</a:t>
            </a:r>
            <a:r>
              <a:rPr lang="en-US" spc="-3" dirty="0">
                <a:cs typeface="Times New Roman"/>
              </a:rPr>
              <a:t> </a:t>
            </a:r>
            <a:r>
              <a:rPr lang="en-US" dirty="0">
                <a:cs typeface="Times New Roman"/>
              </a:rPr>
              <a:t>or</a:t>
            </a:r>
            <a:r>
              <a:rPr lang="en-US" spc="-10" dirty="0">
                <a:cs typeface="Times New Roman"/>
              </a:rPr>
              <a:t> </a:t>
            </a:r>
            <a:r>
              <a:rPr lang="en-US" dirty="0">
                <a:cs typeface="Times New Roman"/>
              </a:rPr>
              <a:t>may</a:t>
            </a:r>
            <a:r>
              <a:rPr lang="en-US" spc="-10" dirty="0">
                <a:cs typeface="Times New Roman"/>
              </a:rPr>
              <a:t> </a:t>
            </a:r>
            <a:r>
              <a:rPr lang="en-US" dirty="0">
                <a:cs typeface="Times New Roman"/>
              </a:rPr>
              <a:t>require</a:t>
            </a:r>
            <a:r>
              <a:rPr lang="en-US" spc="-3" dirty="0">
                <a:cs typeface="Times New Roman"/>
              </a:rPr>
              <a:t> </a:t>
            </a:r>
            <a:r>
              <a:rPr lang="en-US" dirty="0">
                <a:cs typeface="Times New Roman"/>
              </a:rPr>
              <a:t>urgent</a:t>
            </a:r>
            <a:r>
              <a:rPr lang="en-US" spc="-7" dirty="0">
                <a:cs typeface="Times New Roman"/>
              </a:rPr>
              <a:t> </a:t>
            </a:r>
            <a:r>
              <a:rPr lang="en-US" dirty="0">
                <a:cs typeface="Times New Roman"/>
              </a:rPr>
              <a:t>treatment.</a:t>
            </a:r>
            <a:r>
              <a:rPr lang="en-US" spc="-10" dirty="0">
                <a:cs typeface="Times New Roman"/>
              </a:rPr>
              <a:t> </a:t>
            </a:r>
            <a:r>
              <a:rPr lang="en-US" dirty="0">
                <a:cs typeface="Times New Roman"/>
              </a:rPr>
              <a:t>These</a:t>
            </a:r>
            <a:r>
              <a:rPr lang="en-US" spc="-3" dirty="0">
                <a:cs typeface="Times New Roman"/>
              </a:rPr>
              <a:t> </a:t>
            </a:r>
            <a:r>
              <a:rPr lang="en-US" dirty="0">
                <a:cs typeface="Times New Roman"/>
              </a:rPr>
              <a:t>diagnoses</a:t>
            </a:r>
            <a:r>
              <a:rPr lang="en-US" spc="-3" dirty="0">
                <a:cs typeface="Times New Roman"/>
              </a:rPr>
              <a:t> </a:t>
            </a:r>
            <a:r>
              <a:rPr lang="en-US" spc="-14" dirty="0">
                <a:cs typeface="Times New Roman"/>
              </a:rPr>
              <a:t>are:</a:t>
            </a:r>
            <a:endParaRPr lang="en-US" dirty="0">
              <a:cs typeface="Times New Roman"/>
            </a:endParaRPr>
          </a:p>
          <a:p>
            <a:pPr marL="379262" marR="222533" lvl="1" indent="-171450">
              <a:buClr>
                <a:srgbClr val="033466"/>
              </a:buClr>
              <a:buSzPct val="116666"/>
              <a:tabLst>
                <a:tab pos="363239" algn="l"/>
                <a:tab pos="363672" algn="l"/>
              </a:tabLst>
            </a:pPr>
            <a:r>
              <a:rPr lang="en-US" dirty="0">
                <a:cs typeface="Times New Roman"/>
              </a:rPr>
              <a:t>Symptoms,</a:t>
            </a:r>
            <a:r>
              <a:rPr lang="en-US" spc="-20" dirty="0">
                <a:cs typeface="Times New Roman"/>
              </a:rPr>
              <a:t> </a:t>
            </a:r>
            <a:r>
              <a:rPr lang="en-US" dirty="0">
                <a:cs typeface="Times New Roman"/>
              </a:rPr>
              <a:t>signs,</a:t>
            </a:r>
            <a:r>
              <a:rPr lang="en-US" spc="-7" dirty="0">
                <a:cs typeface="Times New Roman"/>
              </a:rPr>
              <a:t> </a:t>
            </a:r>
            <a:r>
              <a:rPr lang="en-US" dirty="0">
                <a:cs typeface="Times New Roman"/>
              </a:rPr>
              <a:t>and</a:t>
            </a:r>
            <a:r>
              <a:rPr lang="en-US" spc="-3" dirty="0">
                <a:cs typeface="Times New Roman"/>
              </a:rPr>
              <a:t> </a:t>
            </a:r>
            <a:r>
              <a:rPr lang="en-US" dirty="0">
                <a:cs typeface="Times New Roman"/>
              </a:rPr>
              <a:t>abnormal</a:t>
            </a:r>
            <a:r>
              <a:rPr lang="en-US" spc="-7" dirty="0">
                <a:cs typeface="Times New Roman"/>
              </a:rPr>
              <a:t> </a:t>
            </a:r>
            <a:r>
              <a:rPr lang="en-US" dirty="0">
                <a:cs typeface="Times New Roman"/>
              </a:rPr>
              <a:t>clinical</a:t>
            </a:r>
            <a:r>
              <a:rPr lang="en-US" spc="-7" dirty="0">
                <a:cs typeface="Times New Roman"/>
              </a:rPr>
              <a:t> </a:t>
            </a:r>
            <a:r>
              <a:rPr lang="en-US" dirty="0">
                <a:cs typeface="Times New Roman"/>
              </a:rPr>
              <a:t>laboratory</a:t>
            </a:r>
            <a:r>
              <a:rPr lang="en-US" spc="-7" dirty="0">
                <a:cs typeface="Times New Roman"/>
              </a:rPr>
              <a:t> </a:t>
            </a:r>
            <a:r>
              <a:rPr lang="en-US" dirty="0">
                <a:cs typeface="Times New Roman"/>
              </a:rPr>
              <a:t>findings,</a:t>
            </a:r>
            <a:r>
              <a:rPr lang="en-US" spc="-10" dirty="0">
                <a:cs typeface="Times New Roman"/>
              </a:rPr>
              <a:t> </a:t>
            </a:r>
            <a:r>
              <a:rPr lang="en-US" dirty="0">
                <a:cs typeface="Times New Roman"/>
              </a:rPr>
              <a:t>not</a:t>
            </a:r>
            <a:r>
              <a:rPr lang="en-US" spc="-7" dirty="0">
                <a:cs typeface="Times New Roman"/>
              </a:rPr>
              <a:t> </a:t>
            </a:r>
            <a:r>
              <a:rPr lang="en-US" dirty="0">
                <a:cs typeface="Times New Roman"/>
              </a:rPr>
              <a:t>classified</a:t>
            </a:r>
            <a:r>
              <a:rPr lang="en-US" spc="-3" dirty="0">
                <a:cs typeface="Times New Roman"/>
              </a:rPr>
              <a:t> </a:t>
            </a:r>
            <a:r>
              <a:rPr lang="en-US" spc="-7" dirty="0">
                <a:cs typeface="Times New Roman"/>
              </a:rPr>
              <a:t>elsewhere (25.9%).</a:t>
            </a:r>
            <a:endParaRPr lang="en-US" dirty="0">
              <a:cs typeface="Times New Roman"/>
            </a:endParaRPr>
          </a:p>
          <a:p>
            <a:pPr marL="379262" lvl="1" indent="-171450">
              <a:buClr>
                <a:srgbClr val="033466"/>
              </a:buClr>
              <a:buSzPct val="116666"/>
              <a:tabLst>
                <a:tab pos="363239" algn="l"/>
                <a:tab pos="363672" algn="l"/>
              </a:tabLst>
            </a:pPr>
            <a:r>
              <a:rPr lang="en-US" dirty="0">
                <a:cs typeface="Times New Roman"/>
              </a:rPr>
              <a:t>Injury,</a:t>
            </a:r>
            <a:r>
              <a:rPr lang="en-US" spc="-7" dirty="0">
                <a:cs typeface="Times New Roman"/>
              </a:rPr>
              <a:t> </a:t>
            </a:r>
            <a:r>
              <a:rPr lang="en-US" dirty="0">
                <a:cs typeface="Times New Roman"/>
              </a:rPr>
              <a:t>poisoning,</a:t>
            </a:r>
            <a:r>
              <a:rPr lang="en-US" spc="-3" dirty="0">
                <a:cs typeface="Times New Roman"/>
              </a:rPr>
              <a:t> </a:t>
            </a:r>
            <a:r>
              <a:rPr lang="en-US" dirty="0">
                <a:cs typeface="Times New Roman"/>
              </a:rPr>
              <a:t>and</a:t>
            </a:r>
            <a:r>
              <a:rPr lang="en-US" spc="-3" dirty="0">
                <a:cs typeface="Times New Roman"/>
              </a:rPr>
              <a:t> </a:t>
            </a:r>
            <a:r>
              <a:rPr lang="en-US" dirty="0">
                <a:cs typeface="Times New Roman"/>
              </a:rPr>
              <a:t>certain</a:t>
            </a:r>
            <a:r>
              <a:rPr lang="en-US" spc="-3" dirty="0">
                <a:cs typeface="Times New Roman"/>
              </a:rPr>
              <a:t> </a:t>
            </a:r>
            <a:r>
              <a:rPr lang="en-US" dirty="0">
                <a:cs typeface="Times New Roman"/>
              </a:rPr>
              <a:t>other</a:t>
            </a:r>
            <a:r>
              <a:rPr lang="en-US" spc="-3" dirty="0">
                <a:cs typeface="Times New Roman"/>
              </a:rPr>
              <a:t> </a:t>
            </a:r>
            <a:r>
              <a:rPr lang="en-US" dirty="0">
                <a:cs typeface="Times New Roman"/>
              </a:rPr>
              <a:t>consequences</a:t>
            </a:r>
            <a:r>
              <a:rPr lang="en-US" spc="-7" dirty="0">
                <a:cs typeface="Times New Roman"/>
              </a:rPr>
              <a:t> </a:t>
            </a:r>
            <a:r>
              <a:rPr lang="en-US" dirty="0">
                <a:cs typeface="Times New Roman"/>
              </a:rPr>
              <a:t>of</a:t>
            </a:r>
            <a:r>
              <a:rPr lang="en-US" spc="-3" dirty="0">
                <a:cs typeface="Times New Roman"/>
              </a:rPr>
              <a:t> </a:t>
            </a:r>
            <a:r>
              <a:rPr lang="en-US" dirty="0">
                <a:cs typeface="Times New Roman"/>
              </a:rPr>
              <a:t>external</a:t>
            </a:r>
            <a:r>
              <a:rPr lang="en-US" spc="-7" dirty="0">
                <a:cs typeface="Times New Roman"/>
              </a:rPr>
              <a:t> </a:t>
            </a:r>
            <a:r>
              <a:rPr lang="en-US" dirty="0">
                <a:cs typeface="Times New Roman"/>
              </a:rPr>
              <a:t>causes</a:t>
            </a:r>
            <a:r>
              <a:rPr lang="en-US" spc="-3" dirty="0">
                <a:cs typeface="Times New Roman"/>
              </a:rPr>
              <a:t> </a:t>
            </a:r>
            <a:r>
              <a:rPr lang="en-US" spc="-7" dirty="0">
                <a:cs typeface="Times New Roman"/>
              </a:rPr>
              <a:t>(17.4%).</a:t>
            </a:r>
            <a:endParaRPr lang="en-US" dirty="0">
              <a:cs typeface="Times New Roman"/>
            </a:endParaRPr>
          </a:p>
          <a:p>
            <a:pPr marL="379262" lvl="1" indent="-171450">
              <a:buClr>
                <a:srgbClr val="033466"/>
              </a:buClr>
              <a:buSzPct val="116666"/>
              <a:tabLst>
                <a:tab pos="363239" algn="l"/>
                <a:tab pos="363672" algn="l"/>
              </a:tabLst>
            </a:pPr>
            <a:r>
              <a:rPr lang="en-US" dirty="0">
                <a:cs typeface="Times New Roman"/>
              </a:rPr>
              <a:t>Diseases</a:t>
            </a:r>
            <a:r>
              <a:rPr lang="en-US" spc="-7" dirty="0">
                <a:cs typeface="Times New Roman"/>
              </a:rPr>
              <a:t> </a:t>
            </a:r>
            <a:r>
              <a:rPr lang="en-US" dirty="0">
                <a:cs typeface="Times New Roman"/>
              </a:rPr>
              <a:t>of</a:t>
            </a:r>
            <a:r>
              <a:rPr lang="en-US" spc="-7" dirty="0">
                <a:cs typeface="Times New Roman"/>
              </a:rPr>
              <a:t> </a:t>
            </a:r>
            <a:r>
              <a:rPr lang="en-US" dirty="0">
                <a:cs typeface="Times New Roman"/>
              </a:rPr>
              <a:t>the</a:t>
            </a:r>
            <a:r>
              <a:rPr lang="en-US" spc="-3" dirty="0">
                <a:cs typeface="Times New Roman"/>
              </a:rPr>
              <a:t> </a:t>
            </a:r>
            <a:r>
              <a:rPr lang="en-US" dirty="0">
                <a:cs typeface="Times New Roman"/>
              </a:rPr>
              <a:t>respiratory</a:t>
            </a:r>
            <a:r>
              <a:rPr lang="en-US" spc="-7" dirty="0">
                <a:cs typeface="Times New Roman"/>
              </a:rPr>
              <a:t> </a:t>
            </a:r>
            <a:r>
              <a:rPr lang="en-US" dirty="0">
                <a:cs typeface="Times New Roman"/>
              </a:rPr>
              <a:t>system</a:t>
            </a:r>
            <a:r>
              <a:rPr lang="en-US" spc="-7" dirty="0">
                <a:cs typeface="Times New Roman"/>
              </a:rPr>
              <a:t> (10.5%).</a:t>
            </a:r>
            <a:endParaRPr lang="en-US" dirty="0">
              <a:cs typeface="Times New Roman"/>
            </a:endParaRPr>
          </a:p>
          <a:p>
            <a:pPr marL="379262" lvl="1" indent="-171450">
              <a:buClr>
                <a:srgbClr val="033466"/>
              </a:buClr>
              <a:buSzPct val="116666"/>
              <a:tabLst>
                <a:tab pos="363239" algn="l"/>
                <a:tab pos="363672" algn="l"/>
              </a:tabLst>
            </a:pPr>
            <a:r>
              <a:rPr lang="en-US" dirty="0">
                <a:cs typeface="Times New Roman"/>
              </a:rPr>
              <a:t>Diseases</a:t>
            </a:r>
            <a:r>
              <a:rPr lang="en-US" spc="-14" dirty="0">
                <a:cs typeface="Times New Roman"/>
              </a:rPr>
              <a:t> </a:t>
            </a:r>
            <a:r>
              <a:rPr lang="en-US" dirty="0">
                <a:cs typeface="Times New Roman"/>
              </a:rPr>
              <a:t>of</a:t>
            </a:r>
            <a:r>
              <a:rPr lang="en-US" spc="-3" dirty="0">
                <a:cs typeface="Times New Roman"/>
              </a:rPr>
              <a:t> </a:t>
            </a:r>
            <a:r>
              <a:rPr lang="en-US" dirty="0">
                <a:cs typeface="Times New Roman"/>
              </a:rPr>
              <a:t>the</a:t>
            </a:r>
            <a:r>
              <a:rPr lang="en-US" spc="-7" dirty="0">
                <a:cs typeface="Times New Roman"/>
              </a:rPr>
              <a:t> </a:t>
            </a:r>
            <a:r>
              <a:rPr lang="en-US" dirty="0">
                <a:cs typeface="Times New Roman"/>
              </a:rPr>
              <a:t>musculoskeletal</a:t>
            </a:r>
            <a:r>
              <a:rPr lang="en-US" spc="-7" dirty="0">
                <a:cs typeface="Times New Roman"/>
              </a:rPr>
              <a:t> </a:t>
            </a:r>
            <a:r>
              <a:rPr lang="en-US" dirty="0">
                <a:cs typeface="Times New Roman"/>
              </a:rPr>
              <a:t>system</a:t>
            </a:r>
            <a:r>
              <a:rPr lang="en-US" spc="-3" dirty="0">
                <a:cs typeface="Times New Roman"/>
              </a:rPr>
              <a:t> </a:t>
            </a:r>
            <a:r>
              <a:rPr lang="en-US" dirty="0">
                <a:cs typeface="Times New Roman"/>
              </a:rPr>
              <a:t>and</a:t>
            </a:r>
            <a:r>
              <a:rPr lang="en-US" spc="-7" dirty="0">
                <a:cs typeface="Times New Roman"/>
              </a:rPr>
              <a:t> </a:t>
            </a:r>
            <a:r>
              <a:rPr lang="en-US" dirty="0">
                <a:cs typeface="Times New Roman"/>
              </a:rPr>
              <a:t>connective</a:t>
            </a:r>
            <a:r>
              <a:rPr lang="en-US" spc="-7" dirty="0">
                <a:cs typeface="Times New Roman"/>
              </a:rPr>
              <a:t> </a:t>
            </a:r>
            <a:r>
              <a:rPr lang="en-US" dirty="0">
                <a:cs typeface="Times New Roman"/>
              </a:rPr>
              <a:t>tissue</a:t>
            </a:r>
            <a:r>
              <a:rPr lang="en-US" spc="-3" dirty="0">
                <a:cs typeface="Times New Roman"/>
              </a:rPr>
              <a:t> </a:t>
            </a:r>
            <a:r>
              <a:rPr lang="en-US" spc="-7" dirty="0">
                <a:cs typeface="Times New Roman"/>
              </a:rPr>
              <a:t>(7.4%).</a:t>
            </a:r>
            <a:endParaRPr lang="en-US" dirty="0">
              <a:cs typeface="Times New Roman"/>
            </a:endParaRPr>
          </a:p>
          <a:p>
            <a:pPr marL="379262" lvl="1" indent="-171450">
              <a:buClr>
                <a:srgbClr val="033466"/>
              </a:buClr>
              <a:buSzPct val="116666"/>
              <a:tabLst>
                <a:tab pos="363239" algn="l"/>
                <a:tab pos="363672" algn="l"/>
              </a:tabLst>
            </a:pPr>
            <a:r>
              <a:rPr lang="en-US" dirty="0">
                <a:cs typeface="Times New Roman"/>
              </a:rPr>
              <a:t>Diseases</a:t>
            </a:r>
            <a:r>
              <a:rPr lang="en-US" spc="-3" dirty="0">
                <a:cs typeface="Times New Roman"/>
              </a:rPr>
              <a:t> </a:t>
            </a:r>
            <a:r>
              <a:rPr lang="en-US" dirty="0">
                <a:cs typeface="Times New Roman"/>
              </a:rPr>
              <a:t>of</a:t>
            </a:r>
            <a:r>
              <a:rPr lang="en-US" spc="-7" dirty="0">
                <a:cs typeface="Times New Roman"/>
              </a:rPr>
              <a:t> </a:t>
            </a:r>
            <a:r>
              <a:rPr lang="en-US" dirty="0">
                <a:cs typeface="Times New Roman"/>
              </a:rPr>
              <a:t>the</a:t>
            </a:r>
            <a:r>
              <a:rPr lang="en-US" spc="-3" dirty="0">
                <a:cs typeface="Times New Roman"/>
              </a:rPr>
              <a:t> </a:t>
            </a:r>
            <a:r>
              <a:rPr lang="en-US" dirty="0">
                <a:cs typeface="Times New Roman"/>
              </a:rPr>
              <a:t>digestive</a:t>
            </a:r>
            <a:r>
              <a:rPr lang="en-US" spc="-7" dirty="0">
                <a:cs typeface="Times New Roman"/>
              </a:rPr>
              <a:t> </a:t>
            </a:r>
            <a:r>
              <a:rPr lang="en-US" dirty="0">
                <a:cs typeface="Times New Roman"/>
              </a:rPr>
              <a:t>system</a:t>
            </a:r>
            <a:r>
              <a:rPr lang="en-US" spc="-3" dirty="0">
                <a:cs typeface="Times New Roman"/>
              </a:rPr>
              <a:t> </a:t>
            </a:r>
            <a:r>
              <a:rPr lang="en-US" spc="-7" dirty="0">
                <a:cs typeface="Times New Roman"/>
              </a:rPr>
              <a:t>(6.0%).</a:t>
            </a:r>
            <a:endParaRPr lang="en-US" dirty="0">
              <a:cs typeface="Times New Roman"/>
            </a:endParaRPr>
          </a:p>
          <a:p>
            <a:pPr marL="182880" marR="128584" indent="-182880"/>
            <a:r>
              <a:rPr lang="en-US" dirty="0">
                <a:cs typeface="Times New Roman"/>
              </a:rPr>
              <a:t>Although</a:t>
            </a:r>
            <a:r>
              <a:rPr lang="en-US" spc="-7" dirty="0">
                <a:cs typeface="Times New Roman"/>
              </a:rPr>
              <a:t> </a:t>
            </a:r>
            <a:r>
              <a:rPr lang="en-US" dirty="0">
                <a:cs typeface="Times New Roman"/>
              </a:rPr>
              <a:t>the</a:t>
            </a:r>
            <a:r>
              <a:rPr lang="en-US" spc="-7" dirty="0">
                <a:cs typeface="Times New Roman"/>
              </a:rPr>
              <a:t> </a:t>
            </a:r>
            <a:r>
              <a:rPr lang="en-US" dirty="0">
                <a:cs typeface="Times New Roman"/>
              </a:rPr>
              <a:t>number</a:t>
            </a:r>
            <a:r>
              <a:rPr lang="en-US" spc="-3" dirty="0">
                <a:cs typeface="Times New Roman"/>
              </a:rPr>
              <a:t> </a:t>
            </a:r>
            <a:r>
              <a:rPr lang="en-US" dirty="0">
                <a:cs typeface="Times New Roman"/>
              </a:rPr>
              <a:t>of</a:t>
            </a:r>
            <a:r>
              <a:rPr lang="en-US" spc="-10" dirty="0">
                <a:cs typeface="Times New Roman"/>
              </a:rPr>
              <a:t> </a:t>
            </a:r>
            <a:r>
              <a:rPr lang="en-US" dirty="0">
                <a:cs typeface="Times New Roman"/>
              </a:rPr>
              <a:t>freestanding</a:t>
            </a:r>
            <a:r>
              <a:rPr lang="en-US" spc="-10" dirty="0">
                <a:cs typeface="Times New Roman"/>
              </a:rPr>
              <a:t> </a:t>
            </a:r>
            <a:r>
              <a:rPr lang="en-US" dirty="0">
                <a:cs typeface="Times New Roman"/>
              </a:rPr>
              <a:t>EDs</a:t>
            </a:r>
            <a:r>
              <a:rPr lang="en-US" spc="-7" dirty="0">
                <a:cs typeface="Times New Roman"/>
              </a:rPr>
              <a:t> </a:t>
            </a:r>
            <a:r>
              <a:rPr lang="en-US" dirty="0">
                <a:cs typeface="Times New Roman"/>
              </a:rPr>
              <a:t>(defined</a:t>
            </a:r>
            <a:r>
              <a:rPr lang="en-US" spc="-3" dirty="0">
                <a:cs typeface="Times New Roman"/>
              </a:rPr>
              <a:t> </a:t>
            </a:r>
            <a:r>
              <a:rPr lang="en-US" dirty="0">
                <a:cs typeface="Times New Roman"/>
              </a:rPr>
              <a:t>as</a:t>
            </a:r>
            <a:r>
              <a:rPr lang="en-US" spc="-7" dirty="0">
                <a:cs typeface="Times New Roman"/>
              </a:rPr>
              <a:t> </a:t>
            </a:r>
            <a:r>
              <a:rPr lang="en-US" dirty="0">
                <a:cs typeface="Times New Roman"/>
              </a:rPr>
              <a:t>EDs</a:t>
            </a:r>
            <a:r>
              <a:rPr lang="en-US" spc="-3" dirty="0">
                <a:cs typeface="Times New Roman"/>
              </a:rPr>
              <a:t> </a:t>
            </a:r>
            <a:r>
              <a:rPr lang="en-US" dirty="0">
                <a:cs typeface="Times New Roman"/>
              </a:rPr>
              <a:t>that</a:t>
            </a:r>
            <a:r>
              <a:rPr lang="en-US" spc="-7" dirty="0">
                <a:cs typeface="Times New Roman"/>
              </a:rPr>
              <a:t> </a:t>
            </a:r>
            <a:r>
              <a:rPr lang="en-US" dirty="0">
                <a:cs typeface="Times New Roman"/>
              </a:rPr>
              <a:t>are</a:t>
            </a:r>
            <a:r>
              <a:rPr lang="en-US" spc="-3" dirty="0">
                <a:cs typeface="Times New Roman"/>
              </a:rPr>
              <a:t> </a:t>
            </a:r>
            <a:r>
              <a:rPr lang="en-US" dirty="0">
                <a:cs typeface="Times New Roman"/>
              </a:rPr>
              <a:t>not</a:t>
            </a:r>
            <a:r>
              <a:rPr lang="en-US" spc="-7" dirty="0">
                <a:cs typeface="Times New Roman"/>
              </a:rPr>
              <a:t> </a:t>
            </a:r>
            <a:r>
              <a:rPr lang="en-US" dirty="0">
                <a:cs typeface="Times New Roman"/>
              </a:rPr>
              <a:t>physically</a:t>
            </a:r>
            <a:r>
              <a:rPr lang="en-US" spc="-3" dirty="0">
                <a:cs typeface="Times New Roman"/>
              </a:rPr>
              <a:t> </a:t>
            </a:r>
            <a:r>
              <a:rPr lang="en-US" dirty="0">
                <a:cs typeface="Times New Roman"/>
              </a:rPr>
              <a:t>attached</a:t>
            </a:r>
            <a:r>
              <a:rPr lang="en-US" spc="-7" dirty="0">
                <a:cs typeface="Times New Roman"/>
              </a:rPr>
              <a:t> </a:t>
            </a:r>
            <a:r>
              <a:rPr lang="en-US" dirty="0">
                <a:cs typeface="Times New Roman"/>
              </a:rPr>
              <a:t>to</a:t>
            </a:r>
            <a:r>
              <a:rPr lang="en-US" spc="-3" dirty="0">
                <a:cs typeface="Times New Roman"/>
              </a:rPr>
              <a:t> </a:t>
            </a:r>
            <a:r>
              <a:rPr lang="en-US" spc="-34" dirty="0">
                <a:cs typeface="Times New Roman"/>
              </a:rPr>
              <a:t>a </a:t>
            </a:r>
            <a:r>
              <a:rPr lang="en-US" dirty="0">
                <a:cs typeface="Times New Roman"/>
              </a:rPr>
              <a:t>hospital)</a:t>
            </a:r>
            <a:r>
              <a:rPr lang="en-US" spc="-7" dirty="0">
                <a:cs typeface="Times New Roman"/>
              </a:rPr>
              <a:t> </a:t>
            </a:r>
            <a:r>
              <a:rPr lang="en-US" dirty="0">
                <a:cs typeface="Times New Roman"/>
              </a:rPr>
              <a:t>has</a:t>
            </a:r>
            <a:r>
              <a:rPr lang="en-US" spc="-7" dirty="0">
                <a:cs typeface="Times New Roman"/>
              </a:rPr>
              <a:t> </a:t>
            </a:r>
            <a:r>
              <a:rPr lang="en-US" dirty="0">
                <a:cs typeface="Times New Roman"/>
              </a:rPr>
              <a:t>increased</a:t>
            </a:r>
            <a:r>
              <a:rPr lang="en-US" spc="-3" dirty="0">
                <a:cs typeface="Times New Roman"/>
              </a:rPr>
              <a:t> </a:t>
            </a:r>
            <a:r>
              <a:rPr lang="en-US" dirty="0">
                <a:cs typeface="Times New Roman"/>
              </a:rPr>
              <a:t>in</a:t>
            </a:r>
            <a:r>
              <a:rPr lang="en-US" spc="-10" dirty="0">
                <a:cs typeface="Times New Roman"/>
              </a:rPr>
              <a:t> </a:t>
            </a:r>
            <a:r>
              <a:rPr lang="en-US" dirty="0">
                <a:cs typeface="Times New Roman"/>
              </a:rPr>
              <a:t>recent</a:t>
            </a:r>
            <a:r>
              <a:rPr lang="en-US" spc="-3" dirty="0">
                <a:cs typeface="Times New Roman"/>
              </a:rPr>
              <a:t> </a:t>
            </a:r>
            <a:r>
              <a:rPr lang="en-US" dirty="0">
                <a:cs typeface="Times New Roman"/>
              </a:rPr>
              <a:t>years,</a:t>
            </a:r>
            <a:r>
              <a:rPr lang="en-US" spc="-7" dirty="0">
                <a:cs typeface="Times New Roman"/>
              </a:rPr>
              <a:t> </a:t>
            </a:r>
            <a:r>
              <a:rPr lang="en-US" dirty="0">
                <a:cs typeface="Times New Roman"/>
              </a:rPr>
              <a:t>most</a:t>
            </a:r>
            <a:r>
              <a:rPr lang="en-US" spc="-3" dirty="0">
                <a:cs typeface="Times New Roman"/>
              </a:rPr>
              <a:t> </a:t>
            </a:r>
            <a:r>
              <a:rPr lang="en-US" dirty="0">
                <a:cs typeface="Times New Roman"/>
              </a:rPr>
              <a:t>EDs</a:t>
            </a:r>
            <a:r>
              <a:rPr lang="en-US" spc="-3" dirty="0">
                <a:cs typeface="Times New Roman"/>
              </a:rPr>
              <a:t> </a:t>
            </a:r>
            <a:r>
              <a:rPr lang="en-US" dirty="0">
                <a:cs typeface="Times New Roman"/>
              </a:rPr>
              <a:t>are</a:t>
            </a:r>
            <a:r>
              <a:rPr lang="en-US" spc="-3" dirty="0">
                <a:cs typeface="Times New Roman"/>
              </a:rPr>
              <a:t> </a:t>
            </a:r>
            <a:r>
              <a:rPr lang="en-US" dirty="0">
                <a:cs typeface="Times New Roman"/>
              </a:rPr>
              <a:t>located</a:t>
            </a:r>
            <a:r>
              <a:rPr lang="en-US" spc="-3" dirty="0">
                <a:cs typeface="Times New Roman"/>
              </a:rPr>
              <a:t> </a:t>
            </a:r>
            <a:r>
              <a:rPr lang="en-US" dirty="0">
                <a:cs typeface="Times New Roman"/>
              </a:rPr>
              <a:t>within</a:t>
            </a:r>
            <a:r>
              <a:rPr lang="en-US" spc="-3" dirty="0">
                <a:cs typeface="Times New Roman"/>
              </a:rPr>
              <a:t> </a:t>
            </a:r>
            <a:r>
              <a:rPr lang="en-US" spc="-7" dirty="0">
                <a:cs typeface="Times New Roman"/>
              </a:rPr>
              <a:t>hospitals.</a:t>
            </a:r>
            <a:r>
              <a:rPr lang="en-US" spc="-10" baseline="31250" dirty="0">
                <a:cs typeface="Times New Roman"/>
              </a:rPr>
              <a:t>34</a:t>
            </a:r>
            <a:endParaRPr lang="en-US" baseline="31250" dirty="0">
              <a:cs typeface="Times New Roman"/>
            </a:endParaRPr>
          </a:p>
          <a:p>
            <a:pPr marL="77930"/>
            <a:endParaRPr lang="en-US" baseline="31250" dirty="0">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52</a:t>
            </a:fld>
            <a:endParaRPr lang="en-US"/>
          </a:p>
        </p:txBody>
      </p:sp>
    </p:spTree>
    <p:extLst>
      <p:ext uri="{BB962C8B-B14F-4D97-AF65-F5344CB8AC3E}">
        <p14:creationId xmlns:p14="http://schemas.microsoft.com/office/powerpoint/2010/main" val="42307549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306957" indent="-182880"/>
            <a:r>
              <a:rPr lang="en-US" dirty="0">
                <a:latin typeface="+mn-lt"/>
              </a:rPr>
              <a:t>Hospitals are organizations that bring together different types of healthcare professionals, diagnostic and therapeutic equipment, and services, typically to provide medical and surgical care for short-term (acute) illnesses</a:t>
            </a:r>
            <a:r>
              <a:rPr lang="en-US" baseline="30000" dirty="0">
                <a:latin typeface="+mn-lt"/>
              </a:rPr>
              <a:t>35</a:t>
            </a:r>
          </a:p>
          <a:p>
            <a:pPr marL="182880" marR="306957" indent="-182880"/>
            <a:r>
              <a:rPr lang="en-US" dirty="0">
                <a:latin typeface="+mn-lt"/>
              </a:rPr>
              <a:t>The AHA defines a health system as “a central organization linking either two or more hospitals, or a hospital and three or more non-acute care entities, such as a multispecialty outpatient office or a skilled nursing facility.” </a:t>
            </a:r>
            <a:r>
              <a:rPr lang="en-US" sz="1200" dirty="0">
                <a:latin typeface="+mn-lt"/>
                <a:cs typeface="Times New Roman"/>
              </a:rPr>
              <a:t>The</a:t>
            </a:r>
            <a:r>
              <a:rPr lang="en-US" sz="1200" spc="-17" dirty="0">
                <a:latin typeface="+mn-lt"/>
                <a:cs typeface="Times New Roman"/>
              </a:rPr>
              <a:t> </a:t>
            </a:r>
            <a:r>
              <a:rPr lang="en-US" sz="1200" dirty="0">
                <a:latin typeface="+mn-lt"/>
                <a:cs typeface="Times New Roman"/>
              </a:rPr>
              <a:t>AHRQ</a:t>
            </a:r>
            <a:r>
              <a:rPr lang="en-US" sz="1200" spc="-17" dirty="0">
                <a:latin typeface="+mn-lt"/>
                <a:cs typeface="Times New Roman"/>
              </a:rPr>
              <a:t> </a:t>
            </a:r>
            <a:r>
              <a:rPr lang="en-US" sz="1200" dirty="0">
                <a:latin typeface="+mn-lt"/>
                <a:cs typeface="Times New Roman"/>
              </a:rPr>
              <a:t>Comparative</a:t>
            </a:r>
            <a:r>
              <a:rPr lang="en-US" sz="1200" spc="-17" dirty="0">
                <a:latin typeface="+mn-lt"/>
                <a:cs typeface="Times New Roman"/>
              </a:rPr>
              <a:t> </a:t>
            </a:r>
            <a:r>
              <a:rPr lang="en-US" sz="1200" dirty="0">
                <a:latin typeface="+mn-lt"/>
                <a:cs typeface="Times New Roman"/>
              </a:rPr>
              <a:t>Health</a:t>
            </a:r>
            <a:r>
              <a:rPr lang="en-US" sz="1200" spc="-7" dirty="0">
                <a:latin typeface="+mn-lt"/>
                <a:cs typeface="Times New Roman"/>
              </a:rPr>
              <a:t> </a:t>
            </a:r>
            <a:r>
              <a:rPr lang="en-US" sz="1200" dirty="0">
                <a:latin typeface="+mn-lt"/>
                <a:cs typeface="Times New Roman"/>
              </a:rPr>
              <a:t>System</a:t>
            </a:r>
            <a:r>
              <a:rPr lang="en-US" sz="1200" spc="-14" dirty="0">
                <a:latin typeface="+mn-lt"/>
                <a:cs typeface="Times New Roman"/>
              </a:rPr>
              <a:t> </a:t>
            </a:r>
            <a:r>
              <a:rPr lang="en-US" sz="1200" dirty="0">
                <a:latin typeface="+mn-lt"/>
                <a:cs typeface="Times New Roman"/>
              </a:rPr>
              <a:t>Performance</a:t>
            </a:r>
            <a:r>
              <a:rPr lang="en-US" sz="1200" spc="-17" dirty="0">
                <a:latin typeface="+mn-lt"/>
                <a:cs typeface="Times New Roman"/>
              </a:rPr>
              <a:t> </a:t>
            </a:r>
            <a:r>
              <a:rPr lang="en-US" sz="1200" dirty="0">
                <a:latin typeface="+mn-lt"/>
                <a:cs typeface="Times New Roman"/>
              </a:rPr>
              <a:t>Initiative</a:t>
            </a:r>
            <a:r>
              <a:rPr lang="en-US" sz="1200" spc="-14" dirty="0">
                <a:latin typeface="+mn-lt"/>
                <a:cs typeface="Times New Roman"/>
              </a:rPr>
              <a:t> </a:t>
            </a:r>
            <a:r>
              <a:rPr lang="en-US" sz="1200" dirty="0">
                <a:latin typeface="+mn-lt"/>
                <a:cs typeface="Times New Roman"/>
              </a:rPr>
              <a:t>similarly</a:t>
            </a:r>
            <a:r>
              <a:rPr lang="en-US" sz="1200" spc="-17" dirty="0">
                <a:latin typeface="+mn-lt"/>
                <a:cs typeface="Times New Roman"/>
              </a:rPr>
              <a:t> </a:t>
            </a:r>
            <a:r>
              <a:rPr lang="en-US" sz="1200" dirty="0">
                <a:latin typeface="+mn-lt"/>
                <a:cs typeface="Times New Roman"/>
              </a:rPr>
              <a:t>defines</a:t>
            </a:r>
            <a:r>
              <a:rPr lang="en-US" sz="1200" spc="-10" dirty="0">
                <a:latin typeface="+mn-lt"/>
                <a:cs typeface="Times New Roman"/>
              </a:rPr>
              <a:t> </a:t>
            </a:r>
            <a:r>
              <a:rPr lang="en-US" sz="1200" dirty="0">
                <a:latin typeface="+mn-lt"/>
                <a:cs typeface="Times New Roman"/>
              </a:rPr>
              <a:t>a</a:t>
            </a:r>
            <a:r>
              <a:rPr lang="en-US" sz="1200" spc="-17"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dirty="0">
                <a:latin typeface="+mn-lt"/>
                <a:cs typeface="Times New Roman"/>
              </a:rPr>
              <a:t>system</a:t>
            </a:r>
            <a:r>
              <a:rPr lang="en-US" sz="1200" spc="-14" dirty="0">
                <a:latin typeface="+mn-lt"/>
                <a:cs typeface="Times New Roman"/>
              </a:rPr>
              <a:t> </a:t>
            </a:r>
            <a:r>
              <a:rPr lang="en-US" sz="1200" dirty="0">
                <a:latin typeface="+mn-lt"/>
                <a:cs typeface="Times New Roman"/>
              </a:rPr>
              <a:t>as</a:t>
            </a:r>
            <a:r>
              <a:rPr lang="en-US" sz="1200" spc="-14" dirty="0">
                <a:latin typeface="+mn-lt"/>
                <a:cs typeface="Times New Roman"/>
              </a:rPr>
              <a:t> </a:t>
            </a:r>
            <a:r>
              <a:rPr lang="en-US" sz="1200" spc="-17" dirty="0">
                <a:latin typeface="+mn-lt"/>
                <a:cs typeface="Times New Roman"/>
              </a:rPr>
              <a:t>“an </a:t>
            </a:r>
            <a:r>
              <a:rPr lang="en-US" sz="1200" dirty="0">
                <a:latin typeface="+mn-lt"/>
                <a:cs typeface="Times New Roman"/>
              </a:rPr>
              <a:t>organization</a:t>
            </a:r>
            <a:r>
              <a:rPr lang="en-US" sz="1200" spc="-17" dirty="0">
                <a:latin typeface="+mn-lt"/>
                <a:cs typeface="Times New Roman"/>
              </a:rPr>
              <a:t> </a:t>
            </a:r>
            <a:r>
              <a:rPr lang="en-US" sz="1200" dirty="0">
                <a:latin typeface="+mn-lt"/>
                <a:cs typeface="Times New Roman"/>
              </a:rPr>
              <a:t>that</a:t>
            </a:r>
            <a:r>
              <a:rPr lang="en-US" sz="1200" spc="-14" dirty="0">
                <a:latin typeface="+mn-lt"/>
                <a:cs typeface="Times New Roman"/>
              </a:rPr>
              <a:t> </a:t>
            </a:r>
            <a:r>
              <a:rPr lang="en-US" sz="1200" dirty="0">
                <a:latin typeface="+mn-lt"/>
                <a:cs typeface="Times New Roman"/>
              </a:rPr>
              <a:t>includes</a:t>
            </a:r>
            <a:r>
              <a:rPr lang="en-US" sz="1200" spc="-14" dirty="0">
                <a:latin typeface="+mn-lt"/>
                <a:cs typeface="Times New Roman"/>
              </a:rPr>
              <a:t> </a:t>
            </a:r>
            <a:r>
              <a:rPr lang="en-US" sz="1200" dirty="0">
                <a:latin typeface="+mn-lt"/>
                <a:cs typeface="Times New Roman"/>
              </a:rPr>
              <a:t>at</a:t>
            </a:r>
            <a:r>
              <a:rPr lang="en-US" sz="1200" spc="-14" dirty="0">
                <a:latin typeface="+mn-lt"/>
                <a:cs typeface="Times New Roman"/>
              </a:rPr>
              <a:t> </a:t>
            </a:r>
            <a:r>
              <a:rPr lang="en-US" sz="1200" dirty="0">
                <a:latin typeface="+mn-lt"/>
                <a:cs typeface="Times New Roman"/>
              </a:rPr>
              <a:t>least</a:t>
            </a:r>
            <a:r>
              <a:rPr lang="en-US" sz="1200" spc="-14" dirty="0">
                <a:latin typeface="+mn-lt"/>
                <a:cs typeface="Times New Roman"/>
              </a:rPr>
              <a:t> </a:t>
            </a:r>
            <a:r>
              <a:rPr lang="en-US" sz="1200" dirty="0">
                <a:latin typeface="+mn-lt"/>
                <a:cs typeface="Times New Roman"/>
              </a:rPr>
              <a:t>one</a:t>
            </a:r>
            <a:r>
              <a:rPr lang="en-US" sz="1200" spc="-17" dirty="0">
                <a:latin typeface="+mn-lt"/>
                <a:cs typeface="Times New Roman"/>
              </a:rPr>
              <a:t> </a:t>
            </a:r>
            <a:r>
              <a:rPr lang="en-US" sz="1200" dirty="0">
                <a:latin typeface="+mn-lt"/>
                <a:cs typeface="Times New Roman"/>
              </a:rPr>
              <a:t>hospital</a:t>
            </a:r>
            <a:r>
              <a:rPr lang="en-US" sz="1200" spc="-14"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at</a:t>
            </a:r>
            <a:r>
              <a:rPr lang="en-US" sz="1200" spc="-17" dirty="0">
                <a:latin typeface="+mn-lt"/>
                <a:cs typeface="Times New Roman"/>
              </a:rPr>
              <a:t> </a:t>
            </a:r>
            <a:r>
              <a:rPr lang="en-US" sz="1200" dirty="0">
                <a:latin typeface="+mn-lt"/>
                <a:cs typeface="Times New Roman"/>
              </a:rPr>
              <a:t>least</a:t>
            </a:r>
            <a:r>
              <a:rPr lang="en-US" sz="1200" spc="-17" dirty="0">
                <a:latin typeface="+mn-lt"/>
                <a:cs typeface="Times New Roman"/>
              </a:rPr>
              <a:t> </a:t>
            </a:r>
            <a:r>
              <a:rPr lang="en-US" sz="1200" dirty="0">
                <a:latin typeface="+mn-lt"/>
                <a:cs typeface="Times New Roman"/>
              </a:rPr>
              <a:t>one</a:t>
            </a:r>
            <a:r>
              <a:rPr lang="en-US" sz="1200" spc="-14" dirty="0">
                <a:latin typeface="+mn-lt"/>
                <a:cs typeface="Times New Roman"/>
              </a:rPr>
              <a:t> </a:t>
            </a:r>
            <a:r>
              <a:rPr lang="en-US" sz="1200" dirty="0">
                <a:latin typeface="+mn-lt"/>
                <a:cs typeface="Times New Roman"/>
              </a:rPr>
              <a:t>group</a:t>
            </a:r>
            <a:r>
              <a:rPr lang="en-US" sz="1200" spc="-17" dirty="0">
                <a:latin typeface="+mn-lt"/>
                <a:cs typeface="Times New Roman"/>
              </a:rPr>
              <a:t> </a:t>
            </a:r>
            <a:r>
              <a:rPr lang="en-US" sz="1200" dirty="0">
                <a:latin typeface="+mn-lt"/>
                <a:cs typeface="Times New Roman"/>
              </a:rPr>
              <a:t>of</a:t>
            </a:r>
            <a:r>
              <a:rPr lang="en-US" sz="1200" spc="-14" dirty="0">
                <a:latin typeface="+mn-lt"/>
                <a:cs typeface="Times New Roman"/>
              </a:rPr>
              <a:t> </a:t>
            </a:r>
            <a:r>
              <a:rPr lang="en-US" sz="1200" dirty="0">
                <a:latin typeface="+mn-lt"/>
                <a:cs typeface="Times New Roman"/>
              </a:rPr>
              <a:t>physicians</a:t>
            </a:r>
            <a:r>
              <a:rPr lang="en-US" sz="1200" spc="-14" dirty="0">
                <a:latin typeface="+mn-lt"/>
                <a:cs typeface="Times New Roman"/>
              </a:rPr>
              <a:t> </a:t>
            </a:r>
            <a:r>
              <a:rPr lang="en-US" sz="1200" dirty="0">
                <a:latin typeface="+mn-lt"/>
                <a:cs typeface="Times New Roman"/>
              </a:rPr>
              <a:t>that</a:t>
            </a:r>
            <a:r>
              <a:rPr lang="en-US" sz="1200" spc="-20" dirty="0">
                <a:latin typeface="+mn-lt"/>
                <a:cs typeface="Times New Roman"/>
              </a:rPr>
              <a:t> </a:t>
            </a:r>
            <a:r>
              <a:rPr lang="en-US" sz="1200" dirty="0">
                <a:latin typeface="+mn-lt"/>
                <a:cs typeface="Times New Roman"/>
              </a:rPr>
              <a:t>provides</a:t>
            </a:r>
            <a:r>
              <a:rPr lang="en-US" sz="1200" spc="-10" dirty="0">
                <a:latin typeface="+mn-lt"/>
                <a:cs typeface="Times New Roman"/>
              </a:rPr>
              <a:t> </a:t>
            </a:r>
            <a:r>
              <a:rPr lang="en-US" sz="1200" dirty="0">
                <a:latin typeface="+mn-lt"/>
                <a:cs typeface="Times New Roman"/>
              </a:rPr>
              <a:t>comprehensive</a:t>
            </a:r>
            <a:r>
              <a:rPr lang="en-US" sz="1200" spc="-14" dirty="0">
                <a:latin typeface="+mn-lt"/>
                <a:cs typeface="Times New Roman"/>
              </a:rPr>
              <a:t> care </a:t>
            </a:r>
            <a:r>
              <a:rPr lang="en-US" sz="1200" dirty="0">
                <a:latin typeface="+mn-lt"/>
                <a:cs typeface="Times New Roman"/>
              </a:rPr>
              <a:t>(including</a:t>
            </a:r>
            <a:r>
              <a:rPr lang="en-US" sz="1200" spc="-24" dirty="0">
                <a:latin typeface="+mn-lt"/>
                <a:cs typeface="Times New Roman"/>
              </a:rPr>
              <a:t> </a:t>
            </a:r>
            <a:r>
              <a:rPr lang="en-US" sz="1200" dirty="0">
                <a:latin typeface="+mn-lt"/>
                <a:cs typeface="Times New Roman"/>
              </a:rPr>
              <a:t>primary</a:t>
            </a:r>
            <a:r>
              <a:rPr lang="en-US" sz="1200" spc="-10"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specialty</a:t>
            </a:r>
            <a:r>
              <a:rPr lang="en-US" sz="1200" spc="-10" dirty="0">
                <a:latin typeface="+mn-lt"/>
                <a:cs typeface="Times New Roman"/>
              </a:rPr>
              <a:t> </a:t>
            </a:r>
            <a:r>
              <a:rPr lang="en-US" sz="1200" dirty="0">
                <a:latin typeface="+mn-lt"/>
                <a:cs typeface="Times New Roman"/>
              </a:rPr>
              <a:t>care)</a:t>
            </a:r>
            <a:r>
              <a:rPr lang="en-US" sz="1200" spc="-10" dirty="0">
                <a:latin typeface="+mn-lt"/>
                <a:cs typeface="Times New Roman"/>
              </a:rPr>
              <a:t> </a:t>
            </a:r>
            <a:r>
              <a:rPr lang="en-US" sz="1200" dirty="0">
                <a:latin typeface="+mn-lt"/>
                <a:cs typeface="Times New Roman"/>
              </a:rPr>
              <a:t>who</a:t>
            </a:r>
            <a:r>
              <a:rPr lang="en-US" sz="1200" spc="-17" dirty="0">
                <a:latin typeface="+mn-lt"/>
                <a:cs typeface="Times New Roman"/>
              </a:rPr>
              <a:t> </a:t>
            </a:r>
            <a:r>
              <a:rPr lang="en-US" sz="1200" dirty="0">
                <a:latin typeface="+mn-lt"/>
                <a:cs typeface="Times New Roman"/>
              </a:rPr>
              <a:t>are</a:t>
            </a:r>
            <a:r>
              <a:rPr lang="en-US" sz="1200" spc="-10" dirty="0">
                <a:latin typeface="+mn-lt"/>
                <a:cs typeface="Times New Roman"/>
              </a:rPr>
              <a:t> </a:t>
            </a:r>
            <a:r>
              <a:rPr lang="en-US" sz="1200" dirty="0">
                <a:latin typeface="+mn-lt"/>
                <a:cs typeface="Times New Roman"/>
              </a:rPr>
              <a:t>connected</a:t>
            </a:r>
            <a:r>
              <a:rPr lang="en-US" sz="1200" spc="-17" dirty="0">
                <a:latin typeface="+mn-lt"/>
                <a:cs typeface="Times New Roman"/>
              </a:rPr>
              <a:t> </a:t>
            </a:r>
            <a:r>
              <a:rPr lang="en-US" sz="1200" dirty="0">
                <a:latin typeface="+mn-lt"/>
                <a:cs typeface="Times New Roman"/>
              </a:rPr>
              <a:t>with</a:t>
            </a:r>
            <a:r>
              <a:rPr lang="en-US" sz="1200" spc="-10" dirty="0">
                <a:latin typeface="+mn-lt"/>
                <a:cs typeface="Times New Roman"/>
              </a:rPr>
              <a:t> </a:t>
            </a:r>
            <a:r>
              <a:rPr lang="en-US" sz="1200" dirty="0">
                <a:latin typeface="+mn-lt"/>
                <a:cs typeface="Times New Roman"/>
              </a:rPr>
              <a:t>each</a:t>
            </a:r>
            <a:r>
              <a:rPr lang="en-US" sz="1200" spc="-17" dirty="0">
                <a:latin typeface="+mn-lt"/>
                <a:cs typeface="Times New Roman"/>
              </a:rPr>
              <a:t> </a:t>
            </a:r>
            <a:r>
              <a:rPr lang="en-US" sz="1200" dirty="0">
                <a:latin typeface="+mn-lt"/>
                <a:cs typeface="Times New Roman"/>
              </a:rPr>
              <a:t>other</a:t>
            </a:r>
            <a:r>
              <a:rPr lang="en-US" sz="1200" spc="-10" dirty="0">
                <a:latin typeface="+mn-lt"/>
                <a:cs typeface="Times New Roman"/>
              </a:rPr>
              <a:t> </a:t>
            </a:r>
            <a:r>
              <a:rPr lang="en-US" sz="1200" dirty="0">
                <a:latin typeface="+mn-lt"/>
                <a:cs typeface="Times New Roman"/>
              </a:rPr>
              <a:t>and</a:t>
            </a:r>
            <a:r>
              <a:rPr lang="en-US" sz="1200" spc="-17" dirty="0">
                <a:latin typeface="+mn-lt"/>
                <a:cs typeface="Times New Roman"/>
              </a:rPr>
              <a:t> </a:t>
            </a:r>
            <a:r>
              <a:rPr lang="en-US" sz="1200" dirty="0">
                <a:latin typeface="+mn-lt"/>
                <a:cs typeface="Times New Roman"/>
              </a:rPr>
              <a:t>with</a:t>
            </a:r>
            <a:r>
              <a:rPr lang="en-US" sz="1200" spc="-14"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hospital</a:t>
            </a:r>
            <a:r>
              <a:rPr lang="en-US" sz="1200" spc="-17" dirty="0">
                <a:latin typeface="+mn-lt"/>
                <a:cs typeface="Times New Roman"/>
              </a:rPr>
              <a:t> </a:t>
            </a:r>
            <a:r>
              <a:rPr lang="en-US" sz="1200" dirty="0">
                <a:latin typeface="+mn-lt"/>
                <a:cs typeface="Times New Roman"/>
              </a:rPr>
              <a:t>through</a:t>
            </a:r>
            <a:r>
              <a:rPr lang="en-US" sz="1200" spc="-7" dirty="0">
                <a:latin typeface="+mn-lt"/>
                <a:cs typeface="Times New Roman"/>
              </a:rPr>
              <a:t> common </a:t>
            </a:r>
            <a:r>
              <a:rPr lang="en-US" sz="1200" dirty="0">
                <a:latin typeface="+mn-lt"/>
                <a:cs typeface="Times New Roman"/>
              </a:rPr>
              <a:t>ownership</a:t>
            </a:r>
            <a:r>
              <a:rPr lang="en-US" sz="1200" spc="-24" dirty="0">
                <a:latin typeface="+mn-lt"/>
                <a:cs typeface="Times New Roman"/>
              </a:rPr>
              <a:t> </a:t>
            </a:r>
            <a:r>
              <a:rPr lang="en-US" sz="1200" dirty="0">
                <a:latin typeface="+mn-lt"/>
                <a:cs typeface="Times New Roman"/>
              </a:rPr>
              <a:t>or</a:t>
            </a:r>
            <a:r>
              <a:rPr lang="en-US" sz="1200" spc="-17" dirty="0">
                <a:latin typeface="+mn-lt"/>
                <a:cs typeface="Times New Roman"/>
              </a:rPr>
              <a:t> </a:t>
            </a:r>
            <a:r>
              <a:rPr lang="en-US" sz="1200" dirty="0">
                <a:latin typeface="+mn-lt"/>
                <a:cs typeface="Times New Roman"/>
              </a:rPr>
              <a:t>joint</a:t>
            </a:r>
            <a:r>
              <a:rPr lang="en-US" sz="1200" spc="-17" dirty="0">
                <a:latin typeface="+mn-lt"/>
                <a:cs typeface="Times New Roman"/>
              </a:rPr>
              <a:t> </a:t>
            </a:r>
            <a:r>
              <a:rPr lang="en-US" sz="1200" dirty="0">
                <a:latin typeface="+mn-lt"/>
                <a:cs typeface="Times New Roman"/>
              </a:rPr>
              <a:t>management.”</a:t>
            </a:r>
            <a:r>
              <a:rPr lang="en-US" sz="1200" spc="-17" dirty="0">
                <a:latin typeface="+mn-lt"/>
                <a:cs typeface="Times New Roman"/>
              </a:rPr>
              <a:t> </a:t>
            </a:r>
            <a:r>
              <a:rPr lang="en-US" sz="1200" dirty="0">
                <a:latin typeface="+mn-lt"/>
                <a:cs typeface="Times New Roman"/>
              </a:rPr>
              <a:t>More</a:t>
            </a:r>
            <a:r>
              <a:rPr lang="en-US" sz="1200" spc="-14" dirty="0">
                <a:latin typeface="+mn-lt"/>
                <a:cs typeface="Times New Roman"/>
              </a:rPr>
              <a:t> </a:t>
            </a:r>
            <a:r>
              <a:rPr lang="en-US" sz="1200" dirty="0">
                <a:latin typeface="+mn-lt"/>
                <a:cs typeface="Times New Roman"/>
              </a:rPr>
              <a:t>information</a:t>
            </a:r>
            <a:r>
              <a:rPr lang="en-US" sz="1200" spc="-14"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additional</a:t>
            </a:r>
            <a:r>
              <a:rPr lang="en-US" sz="1200" spc="-20" dirty="0">
                <a:latin typeface="+mn-lt"/>
                <a:cs typeface="Times New Roman"/>
              </a:rPr>
              <a:t> </a:t>
            </a:r>
            <a:r>
              <a:rPr lang="en-US" sz="1200" dirty="0">
                <a:latin typeface="+mn-lt"/>
                <a:cs typeface="Times New Roman"/>
              </a:rPr>
              <a:t>resources</a:t>
            </a:r>
            <a:r>
              <a:rPr lang="en-US" sz="1200" spc="-14" dirty="0">
                <a:latin typeface="+mn-lt"/>
                <a:cs typeface="Times New Roman"/>
              </a:rPr>
              <a:t> </a:t>
            </a:r>
            <a:r>
              <a:rPr lang="en-US" sz="1200" dirty="0">
                <a:latin typeface="+mn-lt"/>
                <a:cs typeface="Times New Roman"/>
              </a:rPr>
              <a:t>for</a:t>
            </a:r>
            <a:r>
              <a:rPr lang="en-US" sz="1200" spc="-17" dirty="0">
                <a:latin typeface="+mn-lt"/>
                <a:cs typeface="Times New Roman"/>
              </a:rPr>
              <a:t> </a:t>
            </a:r>
            <a:r>
              <a:rPr lang="en-US" sz="1200" dirty="0">
                <a:latin typeface="+mn-lt"/>
                <a:cs typeface="Times New Roman"/>
              </a:rPr>
              <a:t>examining</a:t>
            </a:r>
            <a:r>
              <a:rPr lang="en-US" sz="1200" spc="-17" dirty="0">
                <a:latin typeface="+mn-lt"/>
                <a:cs typeface="Times New Roman"/>
              </a:rPr>
              <a:t> </a:t>
            </a:r>
            <a:r>
              <a:rPr lang="en-US" sz="1200" dirty="0">
                <a:latin typeface="+mn-lt"/>
                <a:cs typeface="Times New Roman"/>
              </a:rPr>
              <a:t>health</a:t>
            </a:r>
            <a:r>
              <a:rPr lang="en-US" sz="1200" spc="-14" dirty="0">
                <a:latin typeface="+mn-lt"/>
                <a:cs typeface="Times New Roman"/>
              </a:rPr>
              <a:t> </a:t>
            </a:r>
            <a:r>
              <a:rPr lang="en-US" sz="1200" dirty="0">
                <a:latin typeface="+mn-lt"/>
                <a:cs typeface="Times New Roman"/>
              </a:rPr>
              <a:t>systems</a:t>
            </a:r>
            <a:r>
              <a:rPr lang="en-US" sz="1200" spc="-17" dirty="0">
                <a:latin typeface="+mn-lt"/>
                <a:cs typeface="Times New Roman"/>
              </a:rPr>
              <a:t> </a:t>
            </a:r>
            <a:r>
              <a:rPr lang="en-US" sz="1200" dirty="0">
                <a:latin typeface="+mn-lt"/>
                <a:cs typeface="Times New Roman"/>
              </a:rPr>
              <a:t>may</a:t>
            </a:r>
            <a:r>
              <a:rPr lang="en-US" sz="1200" spc="-14" dirty="0">
                <a:latin typeface="+mn-lt"/>
                <a:cs typeface="Times New Roman"/>
              </a:rPr>
              <a:t> </a:t>
            </a:r>
            <a:r>
              <a:rPr lang="en-US" sz="1200" spc="-17" dirty="0">
                <a:latin typeface="+mn-lt"/>
                <a:cs typeface="Times New Roman"/>
              </a:rPr>
              <a:t>be </a:t>
            </a:r>
            <a:r>
              <a:rPr lang="en-US" sz="1200" dirty="0">
                <a:latin typeface="+mn-lt"/>
                <a:cs typeface="Times New Roman"/>
              </a:rPr>
              <a:t>found</a:t>
            </a:r>
            <a:r>
              <a:rPr lang="en-US" sz="1200" spc="-7" dirty="0">
                <a:latin typeface="+mn-lt"/>
                <a:cs typeface="Times New Roman"/>
              </a:rPr>
              <a:t>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AHRQ</a:t>
            </a:r>
            <a:r>
              <a:rPr lang="en-US" sz="1200" spc="7" dirty="0">
                <a:latin typeface="+mn-lt"/>
                <a:cs typeface="Times New Roman"/>
              </a:rPr>
              <a:t> </a:t>
            </a:r>
            <a:r>
              <a:rPr lang="en-US" sz="1200" dirty="0">
                <a:latin typeface="+mn-lt"/>
                <a:cs typeface="Times New Roman"/>
              </a:rPr>
              <a:t>Compendium</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Health Systems:</a:t>
            </a:r>
            <a:r>
              <a:rPr lang="en-US" sz="1200" spc="10" dirty="0">
                <a:latin typeface="+mn-lt"/>
                <a:cs typeface="Times New Roman"/>
              </a:rPr>
              <a:t> </a:t>
            </a:r>
            <a:r>
              <a:rPr lang="en-US" sz="1200" u="sng" spc="-7" dirty="0">
                <a:solidFill>
                  <a:srgbClr val="0000FF"/>
                </a:solidFill>
                <a:uFill>
                  <a:solidFill>
                    <a:srgbClr val="0000FF"/>
                  </a:solidFill>
                </a:uFill>
                <a:latin typeface="+mn-lt"/>
                <a:cs typeface="Times New Roman"/>
                <a:hlinkClick r:id="rId3"/>
              </a:rPr>
              <a:t>https://www.ahrq.gov/chsp/data-resources/compendium.html</a:t>
            </a:r>
            <a:r>
              <a:rPr lang="en-US" sz="1200" spc="-7" dirty="0">
                <a:latin typeface="+mn-lt"/>
                <a:cs typeface="Times New Roman"/>
                <a:hlinkClick r:id="rId3"/>
              </a:rPr>
              <a:t>.</a:t>
            </a:r>
            <a:r>
              <a:rPr lang="en-US" sz="1200" spc="-7" dirty="0">
                <a:latin typeface="+mn-lt"/>
                <a:cs typeface="Times New Roman"/>
              </a:rPr>
              <a:t> </a:t>
            </a:r>
          </a:p>
          <a:p>
            <a:pPr marL="182880" marR="306957" indent="-182880"/>
            <a:r>
              <a:rPr lang="en-US" dirty="0">
                <a:latin typeface="+mn-lt"/>
              </a:rPr>
              <a:t>Health systems have the potential to extend the efficiencies hospitals offer by linking them to a broader network of resources and services than any individual hospital can provide onsite.</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53</a:t>
            </a:fld>
            <a:endParaRPr lang="en-US"/>
          </a:p>
        </p:txBody>
      </p:sp>
    </p:spTree>
    <p:extLst>
      <p:ext uri="{BB962C8B-B14F-4D97-AF65-F5344CB8AC3E}">
        <p14:creationId xmlns:p14="http://schemas.microsoft.com/office/powerpoint/2010/main" val="24524139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306957" indent="0">
              <a:buNone/>
            </a:pPr>
            <a:r>
              <a:rPr lang="en-US" sz="1200" b="1" dirty="0">
                <a:latin typeface="+mn-lt"/>
                <a:cs typeface="Arial"/>
              </a:rPr>
              <a:t>Hospitals</a:t>
            </a:r>
            <a:r>
              <a:rPr lang="en-US" sz="1200" b="1" spc="-20" dirty="0">
                <a:latin typeface="+mn-lt"/>
                <a:cs typeface="Arial"/>
              </a:rPr>
              <a:t> </a:t>
            </a:r>
            <a:r>
              <a:rPr lang="en-US" sz="1200" b="1" dirty="0">
                <a:latin typeface="+mn-lt"/>
                <a:cs typeface="Arial"/>
              </a:rPr>
              <a:t>Serving</a:t>
            </a:r>
            <a:r>
              <a:rPr lang="en-US" sz="1200" b="1" spc="-14" dirty="0">
                <a:latin typeface="+mn-lt"/>
                <a:cs typeface="Arial"/>
              </a:rPr>
              <a:t> </a:t>
            </a:r>
            <a:r>
              <a:rPr lang="en-US" sz="1200" b="1" dirty="0">
                <a:latin typeface="+mn-lt"/>
                <a:cs typeface="Arial"/>
              </a:rPr>
              <a:t>Communities</a:t>
            </a:r>
            <a:r>
              <a:rPr lang="en-US" sz="1200" b="1" spc="-10" dirty="0">
                <a:latin typeface="+mn-lt"/>
                <a:cs typeface="Arial"/>
              </a:rPr>
              <a:t> </a:t>
            </a:r>
            <a:r>
              <a:rPr lang="en-US" sz="1200" b="1" dirty="0">
                <a:latin typeface="+mn-lt"/>
                <a:cs typeface="Arial"/>
              </a:rPr>
              <a:t>That</a:t>
            </a:r>
            <a:r>
              <a:rPr lang="en-US" sz="1200" b="1" spc="-10" dirty="0">
                <a:latin typeface="+mn-lt"/>
                <a:cs typeface="Arial"/>
              </a:rPr>
              <a:t> </a:t>
            </a:r>
            <a:r>
              <a:rPr lang="en-US" sz="1200" b="1" dirty="0">
                <a:latin typeface="+mn-lt"/>
                <a:cs typeface="Arial"/>
              </a:rPr>
              <a:t>Experience</a:t>
            </a:r>
            <a:r>
              <a:rPr lang="en-US" sz="1200" b="1" spc="-14" dirty="0">
                <a:latin typeface="+mn-lt"/>
                <a:cs typeface="Arial"/>
              </a:rPr>
              <a:t> </a:t>
            </a:r>
            <a:r>
              <a:rPr lang="en-US" sz="1200" b="1" dirty="0">
                <a:latin typeface="+mn-lt"/>
                <a:cs typeface="Arial"/>
              </a:rPr>
              <a:t>Higher</a:t>
            </a:r>
            <a:r>
              <a:rPr lang="en-US" sz="1200" b="1" spc="-14" dirty="0">
                <a:latin typeface="+mn-lt"/>
                <a:cs typeface="Arial"/>
              </a:rPr>
              <a:t> </a:t>
            </a:r>
            <a:r>
              <a:rPr lang="en-US" sz="1200" b="1" dirty="0">
                <a:latin typeface="+mn-lt"/>
                <a:cs typeface="Arial"/>
              </a:rPr>
              <a:t>Risk</a:t>
            </a:r>
            <a:r>
              <a:rPr lang="en-US" sz="1200" b="1" spc="-10" dirty="0">
                <a:latin typeface="+mn-lt"/>
                <a:cs typeface="Arial"/>
              </a:rPr>
              <a:t> </a:t>
            </a:r>
            <a:r>
              <a:rPr lang="en-US" sz="1200" b="1" dirty="0">
                <a:latin typeface="+mn-lt"/>
                <a:cs typeface="Arial"/>
              </a:rPr>
              <a:t>for</a:t>
            </a:r>
            <a:r>
              <a:rPr lang="en-US" sz="1200" b="1" spc="-14" dirty="0">
                <a:latin typeface="+mn-lt"/>
                <a:cs typeface="Arial"/>
              </a:rPr>
              <a:t> </a:t>
            </a:r>
            <a:r>
              <a:rPr lang="en-US" sz="1200" b="1" dirty="0">
                <a:latin typeface="+mn-lt"/>
                <a:cs typeface="Arial"/>
              </a:rPr>
              <a:t>Poor</a:t>
            </a:r>
            <a:r>
              <a:rPr lang="en-US" sz="1200" b="1" spc="-10" dirty="0">
                <a:latin typeface="+mn-lt"/>
                <a:cs typeface="Arial"/>
              </a:rPr>
              <a:t> </a:t>
            </a:r>
            <a:r>
              <a:rPr lang="en-US" sz="1200" b="1" spc="-7" dirty="0">
                <a:latin typeface="+mn-lt"/>
                <a:cs typeface="Arial"/>
              </a:rPr>
              <a:t>Health Outcomes</a:t>
            </a:r>
            <a:endParaRPr lang="en-US" sz="1200" dirty="0">
              <a:latin typeface="+mn-lt"/>
              <a:cs typeface="Arial"/>
            </a:endParaRPr>
          </a:p>
          <a:p>
            <a:pPr marL="182880" marR="37665" indent="-182880"/>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NHQDR</a:t>
            </a:r>
            <a:r>
              <a:rPr lang="en-US" sz="1200" spc="-7" dirty="0">
                <a:latin typeface="+mn-lt"/>
                <a:cs typeface="Times New Roman"/>
              </a:rPr>
              <a:t> </a:t>
            </a:r>
            <a:r>
              <a:rPr lang="en-US" sz="1200" dirty="0">
                <a:latin typeface="+mn-lt"/>
                <a:cs typeface="Times New Roman"/>
              </a:rPr>
              <a:t>focuses</a:t>
            </a:r>
            <a:r>
              <a:rPr lang="en-US" sz="1200" spc="-3" dirty="0">
                <a:latin typeface="+mn-lt"/>
                <a:cs typeface="Times New Roman"/>
              </a:rPr>
              <a:t> </a:t>
            </a:r>
            <a:r>
              <a:rPr lang="en-US" sz="1200" dirty="0">
                <a:latin typeface="+mn-lt"/>
                <a:cs typeface="Times New Roman"/>
              </a:rPr>
              <a:t>additional</a:t>
            </a:r>
            <a:r>
              <a:rPr lang="en-US" sz="1200" spc="-3" dirty="0">
                <a:latin typeface="+mn-lt"/>
                <a:cs typeface="Times New Roman"/>
              </a:rPr>
              <a:t> </a:t>
            </a:r>
            <a:r>
              <a:rPr lang="en-US" sz="1200" dirty="0">
                <a:latin typeface="+mn-lt"/>
                <a:cs typeface="Times New Roman"/>
              </a:rPr>
              <a:t>attention</a:t>
            </a:r>
            <a:r>
              <a:rPr lang="en-US" sz="1200" spc="-3"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care</a:t>
            </a:r>
            <a:r>
              <a:rPr lang="en-US" sz="1200" spc="-7" dirty="0">
                <a:latin typeface="+mn-lt"/>
                <a:cs typeface="Times New Roman"/>
              </a:rPr>
              <a:t> </a:t>
            </a:r>
            <a:r>
              <a:rPr lang="en-US" sz="1200" dirty="0">
                <a:latin typeface="+mn-lt"/>
                <a:cs typeface="Times New Roman"/>
              </a:rPr>
              <a:t>delivered</a:t>
            </a:r>
            <a:r>
              <a:rPr lang="en-US" sz="1200" spc="-7" dirty="0">
                <a:latin typeface="+mn-lt"/>
                <a:cs typeface="Times New Roman"/>
              </a:rPr>
              <a:t> </a:t>
            </a: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three</a:t>
            </a:r>
            <a:r>
              <a:rPr lang="en-US" sz="1200" spc="-7" dirty="0">
                <a:latin typeface="+mn-lt"/>
                <a:cs typeface="Times New Roman"/>
              </a:rPr>
              <a:t> </a:t>
            </a:r>
            <a:r>
              <a:rPr lang="en-US" sz="1200" dirty="0">
                <a:latin typeface="+mn-lt"/>
                <a:cs typeface="Times New Roman"/>
              </a:rPr>
              <a:t>types</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hospitals</a:t>
            </a:r>
            <a:r>
              <a:rPr lang="en-US" sz="1200" spc="-7" dirty="0">
                <a:latin typeface="+mn-lt"/>
                <a:cs typeface="Times New Roman"/>
              </a:rPr>
              <a:t> </a:t>
            </a:r>
            <a:r>
              <a:rPr lang="en-US" sz="1200" dirty="0">
                <a:latin typeface="+mn-lt"/>
                <a:cs typeface="Times New Roman"/>
              </a:rPr>
              <a:t>that </a:t>
            </a:r>
            <a:r>
              <a:rPr lang="en-US" sz="1200" spc="-14" dirty="0">
                <a:latin typeface="+mn-lt"/>
                <a:cs typeface="Times New Roman"/>
              </a:rPr>
              <a:t>play</a:t>
            </a:r>
            <a:r>
              <a:rPr lang="en-US" sz="1200" spc="341" dirty="0">
                <a:latin typeface="+mn-lt"/>
                <a:cs typeface="Times New Roman"/>
              </a:rPr>
              <a:t> </a:t>
            </a:r>
            <a:r>
              <a:rPr lang="en-US" sz="1200" dirty="0">
                <a:latin typeface="+mn-lt"/>
                <a:cs typeface="Times New Roman"/>
              </a:rPr>
              <a:t>an</a:t>
            </a:r>
            <a:r>
              <a:rPr lang="en-US" sz="1200" spc="-10" dirty="0">
                <a:latin typeface="+mn-lt"/>
                <a:cs typeface="Times New Roman"/>
              </a:rPr>
              <a:t> </a:t>
            </a:r>
            <a:r>
              <a:rPr lang="en-US" sz="1200" dirty="0">
                <a:latin typeface="+mn-lt"/>
                <a:cs typeface="Times New Roman"/>
              </a:rPr>
              <a:t>important</a:t>
            </a:r>
            <a:r>
              <a:rPr lang="en-US" sz="1200" spc="-7" dirty="0">
                <a:latin typeface="+mn-lt"/>
                <a:cs typeface="Times New Roman"/>
              </a:rPr>
              <a:t> </a:t>
            </a:r>
            <a:r>
              <a:rPr lang="en-US" sz="1200" dirty="0">
                <a:latin typeface="+mn-lt"/>
                <a:cs typeface="Times New Roman"/>
              </a:rPr>
              <a:t>role</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rural</a:t>
            </a:r>
            <a:r>
              <a:rPr lang="en-US" sz="1200" spc="-7" dirty="0">
                <a:latin typeface="+mn-lt"/>
                <a:cs typeface="Times New Roman"/>
              </a:rPr>
              <a:t> </a:t>
            </a:r>
            <a:r>
              <a:rPr lang="en-US" sz="1200" dirty="0">
                <a:latin typeface="+mn-lt"/>
                <a:cs typeface="Times New Roman"/>
              </a:rPr>
              <a:t>areas</a:t>
            </a:r>
            <a:r>
              <a:rPr lang="en-US" sz="1200" spc="-7" dirty="0">
                <a:latin typeface="+mn-lt"/>
                <a:cs typeface="Times New Roman"/>
              </a:rPr>
              <a:t> </a:t>
            </a:r>
            <a:r>
              <a:rPr lang="en-US" sz="1200" dirty="0">
                <a:latin typeface="+mn-lt"/>
                <a:cs typeface="Times New Roman"/>
              </a:rPr>
              <a:t>and other</a:t>
            </a:r>
            <a:r>
              <a:rPr lang="en-US" sz="1200" spc="-3" dirty="0">
                <a:latin typeface="+mn-lt"/>
                <a:cs typeface="Times New Roman"/>
              </a:rPr>
              <a:t> </a:t>
            </a:r>
            <a:r>
              <a:rPr lang="en-US" sz="1200" spc="-7" dirty="0">
                <a:latin typeface="+mn-lt"/>
                <a:cs typeface="Times New Roman"/>
              </a:rPr>
              <a:t>at-</a:t>
            </a:r>
            <a:r>
              <a:rPr lang="en-US" sz="1200" dirty="0">
                <a:latin typeface="+mn-lt"/>
                <a:cs typeface="Times New Roman"/>
              </a:rPr>
              <a:t>risk</a:t>
            </a:r>
            <a:r>
              <a:rPr lang="en-US" sz="1200" spc="-7" dirty="0">
                <a:latin typeface="+mn-lt"/>
                <a:cs typeface="Times New Roman"/>
              </a:rPr>
              <a:t> </a:t>
            </a:r>
            <a:r>
              <a:rPr lang="en-US" sz="1200" dirty="0">
                <a:latin typeface="+mn-lt"/>
                <a:cs typeface="Times New Roman"/>
              </a:rPr>
              <a:t>communities.</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Healthcare</a:t>
            </a:r>
            <a:r>
              <a:rPr lang="en-US" sz="1200" spc="-3" dirty="0">
                <a:latin typeface="+mn-lt"/>
                <a:cs typeface="Times New Roman"/>
              </a:rPr>
              <a:t> </a:t>
            </a:r>
            <a:r>
              <a:rPr lang="en-US" sz="1200" dirty="0">
                <a:latin typeface="+mn-lt"/>
                <a:cs typeface="Times New Roman"/>
              </a:rPr>
              <a:t>Cost</a:t>
            </a:r>
            <a:r>
              <a:rPr lang="en-US" sz="1200" spc="-3" dirty="0">
                <a:latin typeface="+mn-lt"/>
                <a:cs typeface="Times New Roman"/>
              </a:rPr>
              <a:t> </a:t>
            </a:r>
            <a:r>
              <a:rPr lang="en-US" sz="1200" spc="-17" dirty="0">
                <a:latin typeface="+mn-lt"/>
                <a:cs typeface="Times New Roman"/>
              </a:rPr>
              <a:t>and </a:t>
            </a:r>
            <a:r>
              <a:rPr lang="en-US" sz="1200" dirty="0">
                <a:latin typeface="+mn-lt"/>
                <a:cs typeface="Times New Roman"/>
              </a:rPr>
              <a:t>Utilization</a:t>
            </a:r>
            <a:r>
              <a:rPr lang="en-US" sz="1200" spc="-14" dirty="0">
                <a:latin typeface="+mn-lt"/>
                <a:cs typeface="Times New Roman"/>
              </a:rPr>
              <a:t> </a:t>
            </a:r>
            <a:r>
              <a:rPr lang="en-US" sz="1200" dirty="0">
                <a:latin typeface="+mn-lt"/>
                <a:cs typeface="Times New Roman"/>
              </a:rPr>
              <a:t>Project</a:t>
            </a:r>
            <a:r>
              <a:rPr lang="en-US" sz="1200" spc="-7" dirty="0">
                <a:latin typeface="+mn-lt"/>
                <a:cs typeface="Times New Roman"/>
              </a:rPr>
              <a:t> </a:t>
            </a:r>
            <a:r>
              <a:rPr lang="en-US" sz="1200" dirty="0">
                <a:latin typeface="+mn-lt"/>
                <a:cs typeface="Times New Roman"/>
              </a:rPr>
              <a:t>(HCUP),</a:t>
            </a:r>
            <a:r>
              <a:rPr lang="en-US" sz="1200" spc="-7" dirty="0">
                <a:latin typeface="+mn-lt"/>
                <a:cs typeface="Times New Roman"/>
              </a:rPr>
              <a:t> </a:t>
            </a:r>
            <a:r>
              <a:rPr lang="en-US" sz="1200" dirty="0">
                <a:latin typeface="+mn-lt"/>
                <a:cs typeface="Times New Roman"/>
              </a:rPr>
              <a:t>which</a:t>
            </a:r>
            <a:r>
              <a:rPr lang="en-US" sz="1200" spc="-7" dirty="0">
                <a:latin typeface="+mn-lt"/>
                <a:cs typeface="Times New Roman"/>
              </a:rPr>
              <a:t> </a:t>
            </a:r>
            <a:r>
              <a:rPr lang="en-US" sz="1200" dirty="0">
                <a:latin typeface="+mn-lt"/>
                <a:cs typeface="Times New Roman"/>
              </a:rPr>
              <a:t>supplies</a:t>
            </a:r>
            <a:r>
              <a:rPr lang="en-US" sz="1200" spc="-7" dirty="0">
                <a:latin typeface="+mn-lt"/>
                <a:cs typeface="Times New Roman"/>
              </a:rPr>
              <a:t> </a:t>
            </a:r>
            <a:r>
              <a:rPr lang="en-US" sz="1200" dirty="0">
                <a:latin typeface="+mn-lt"/>
                <a:cs typeface="Times New Roman"/>
              </a:rPr>
              <a:t>data</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many</a:t>
            </a:r>
            <a:r>
              <a:rPr lang="en-US" sz="1200" spc="-10" dirty="0">
                <a:latin typeface="+mn-lt"/>
                <a:cs typeface="Times New Roman"/>
              </a:rPr>
              <a:t> </a:t>
            </a:r>
            <a:r>
              <a:rPr lang="en-US" sz="1200" dirty="0">
                <a:latin typeface="+mn-lt"/>
                <a:cs typeface="Times New Roman"/>
              </a:rPr>
              <a:t>NHQDR</a:t>
            </a:r>
            <a:r>
              <a:rPr lang="en-US" sz="1200" spc="-10" dirty="0">
                <a:latin typeface="+mn-lt"/>
                <a:cs typeface="Times New Roman"/>
              </a:rPr>
              <a:t> </a:t>
            </a:r>
            <a:r>
              <a:rPr lang="en-US" sz="1200" dirty="0">
                <a:latin typeface="+mn-lt"/>
                <a:cs typeface="Times New Roman"/>
              </a:rPr>
              <a:t>measures,</a:t>
            </a:r>
            <a:r>
              <a:rPr lang="en-US" sz="1200" spc="-7" dirty="0">
                <a:latin typeface="+mn-lt"/>
                <a:cs typeface="Times New Roman"/>
              </a:rPr>
              <a:t> </a:t>
            </a:r>
            <a:r>
              <a:rPr lang="en-US" sz="1200" dirty="0">
                <a:latin typeface="+mn-lt"/>
                <a:cs typeface="Times New Roman"/>
              </a:rPr>
              <a:t>defines</a:t>
            </a:r>
            <a:r>
              <a:rPr lang="en-US" sz="1200" spc="-10" dirty="0">
                <a:latin typeface="+mn-lt"/>
                <a:cs typeface="Times New Roman"/>
              </a:rPr>
              <a:t> </a:t>
            </a:r>
            <a:r>
              <a:rPr lang="en-US" sz="1200" spc="-7" dirty="0">
                <a:latin typeface="+mn-lt"/>
                <a:cs typeface="Times New Roman"/>
              </a:rPr>
              <a:t>minority-</a:t>
            </a:r>
            <a:r>
              <a:rPr lang="en-US" sz="1200" dirty="0">
                <a:latin typeface="+mn-lt"/>
                <a:cs typeface="Times New Roman"/>
              </a:rPr>
              <a:t>serving</a:t>
            </a:r>
            <a:r>
              <a:rPr lang="en-US" sz="1200" spc="-7" dirty="0">
                <a:latin typeface="+mn-lt"/>
                <a:cs typeface="Times New Roman"/>
              </a:rPr>
              <a:t> </a:t>
            </a:r>
            <a:r>
              <a:rPr lang="en-US" sz="1200" dirty="0">
                <a:latin typeface="+mn-lt"/>
                <a:cs typeface="Times New Roman"/>
              </a:rPr>
              <a:t>hospitals</a:t>
            </a:r>
            <a:r>
              <a:rPr lang="en-US" sz="1200" spc="-3" dirty="0">
                <a:latin typeface="+mn-lt"/>
                <a:cs typeface="Times New Roman"/>
              </a:rPr>
              <a:t> </a:t>
            </a:r>
            <a:r>
              <a:rPr lang="en-US" sz="1200" dirty="0">
                <a:latin typeface="+mn-lt"/>
                <a:cs typeface="Times New Roman"/>
              </a:rPr>
              <a:t>(MSHs)</a:t>
            </a:r>
            <a:r>
              <a:rPr lang="en-US" sz="1200" spc="-7" dirty="0">
                <a:latin typeface="+mn-lt"/>
                <a:cs typeface="Times New Roman"/>
              </a:rPr>
              <a:t> </a:t>
            </a:r>
            <a:r>
              <a:rPr lang="en-US" sz="1200" dirty="0">
                <a:latin typeface="+mn-lt"/>
                <a:cs typeface="Times New Roman"/>
              </a:rPr>
              <a:t>as</a:t>
            </a:r>
            <a:r>
              <a:rPr lang="en-US" sz="1200" spc="-3" dirty="0">
                <a:latin typeface="+mn-lt"/>
                <a:cs typeface="Times New Roman"/>
              </a:rPr>
              <a:t> </a:t>
            </a:r>
            <a:r>
              <a:rPr lang="en-US" sz="1200" dirty="0">
                <a:latin typeface="+mn-lt"/>
                <a:cs typeface="Times New Roman"/>
              </a:rPr>
              <a:t>hospitals</a:t>
            </a:r>
            <a:r>
              <a:rPr lang="en-US" sz="1200" spc="-3"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25%</a:t>
            </a:r>
            <a:r>
              <a:rPr lang="en-US" sz="1200" spc="-3" dirty="0">
                <a:latin typeface="+mn-lt"/>
                <a:cs typeface="Times New Roman"/>
              </a:rPr>
              <a:t> </a:t>
            </a:r>
            <a:r>
              <a:rPr lang="en-US" sz="1200" dirty="0">
                <a:latin typeface="+mn-lt"/>
                <a:cs typeface="Times New Roman"/>
              </a:rPr>
              <a:t>highest</a:t>
            </a:r>
            <a:r>
              <a:rPr lang="en-US" sz="1200" spc="-10" dirty="0">
                <a:latin typeface="+mn-lt"/>
                <a:cs typeface="Times New Roman"/>
              </a:rPr>
              <a:t> </a:t>
            </a:r>
            <a:r>
              <a:rPr lang="en-US" sz="1200" dirty="0">
                <a:latin typeface="+mn-lt"/>
                <a:cs typeface="Times New Roman"/>
              </a:rPr>
              <a:t>number</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discharges</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spc="-17" dirty="0">
                <a:latin typeface="+mn-lt"/>
                <a:cs typeface="Times New Roman"/>
              </a:rPr>
              <a:t>who </a:t>
            </a:r>
            <a:r>
              <a:rPr lang="en-US" sz="1200" dirty="0">
                <a:latin typeface="+mn-lt"/>
                <a:cs typeface="Times New Roman"/>
              </a:rPr>
              <a:t>are</a:t>
            </a:r>
            <a:r>
              <a:rPr lang="en-US" sz="1200" spc="-10" dirty="0">
                <a:latin typeface="+mn-lt"/>
                <a:cs typeface="Times New Roman"/>
              </a:rPr>
              <a:t> </a:t>
            </a:r>
            <a:r>
              <a:rPr lang="en-US" sz="1200" dirty="0">
                <a:latin typeface="+mn-lt"/>
                <a:cs typeface="Times New Roman"/>
              </a:rPr>
              <a:t>not</a:t>
            </a:r>
            <a:r>
              <a:rPr lang="en-US" sz="1200" spc="-7" dirty="0">
                <a:latin typeface="+mn-lt"/>
                <a:cs typeface="Times New Roman"/>
              </a:rPr>
              <a:t> </a:t>
            </a:r>
            <a:r>
              <a:rPr lang="en-US" sz="1200" dirty="0">
                <a:latin typeface="+mn-lt"/>
                <a:cs typeface="Times New Roman"/>
              </a:rPr>
              <a:t>identified</a:t>
            </a:r>
            <a:r>
              <a:rPr lang="en-US" sz="1200" spc="-3" dirty="0">
                <a:latin typeface="+mn-lt"/>
                <a:cs typeface="Times New Roman"/>
              </a:rPr>
              <a:t> </a:t>
            </a:r>
            <a:r>
              <a:rPr lang="en-US" sz="1200" dirty="0">
                <a:latin typeface="+mn-lt"/>
                <a:cs typeface="Times New Roman"/>
              </a:rPr>
              <a:t>as</a:t>
            </a:r>
            <a:r>
              <a:rPr lang="en-US" sz="1200" spc="-3" dirty="0">
                <a:latin typeface="+mn-lt"/>
                <a:cs typeface="Times New Roman"/>
              </a:rPr>
              <a:t> </a:t>
            </a:r>
            <a:r>
              <a:rPr lang="en-US" sz="1200" spc="-7" dirty="0">
                <a:latin typeface="+mn-lt"/>
                <a:cs typeface="Times New Roman"/>
              </a:rPr>
              <a:t>non-</a:t>
            </a:r>
            <a:r>
              <a:rPr lang="en-US" sz="1200" dirty="0">
                <a:latin typeface="+mn-lt"/>
                <a:cs typeface="Times New Roman"/>
              </a:rPr>
              <a:t>Hispanic</a:t>
            </a:r>
            <a:r>
              <a:rPr lang="en-US" sz="1200" spc="-3" dirty="0">
                <a:latin typeface="+mn-lt"/>
                <a:cs typeface="Times New Roman"/>
              </a:rPr>
              <a:t> </a:t>
            </a:r>
            <a:r>
              <a:rPr lang="en-US" sz="1200" dirty="0">
                <a:latin typeface="+mn-lt"/>
                <a:cs typeface="Times New Roman"/>
              </a:rPr>
              <a:t>White</a:t>
            </a:r>
            <a:r>
              <a:rPr lang="en-US" sz="1200" spc="-3" dirty="0">
                <a:latin typeface="+mn-lt"/>
                <a:cs typeface="Times New Roman"/>
              </a:rPr>
              <a:t> </a:t>
            </a:r>
            <a:r>
              <a:rPr lang="en-US" sz="1200" dirty="0">
                <a:latin typeface="+mn-lt"/>
                <a:cs typeface="Times New Roman"/>
              </a:rPr>
              <a:t>race/ethnicity.</a:t>
            </a:r>
            <a:r>
              <a:rPr lang="en-US" sz="1200" spc="-3" dirty="0">
                <a:latin typeface="+mn-lt"/>
                <a:cs typeface="Times New Roman"/>
              </a:rPr>
              <a:t> </a:t>
            </a:r>
            <a:r>
              <a:rPr lang="en-US" sz="1200" dirty="0">
                <a:latin typeface="+mn-lt"/>
                <a:cs typeface="Times New Roman"/>
              </a:rPr>
              <a:t>HCUP</a:t>
            </a:r>
            <a:r>
              <a:rPr lang="en-US" sz="1200" spc="-7" dirty="0">
                <a:latin typeface="+mn-lt"/>
                <a:cs typeface="Times New Roman"/>
              </a:rPr>
              <a:t> </a:t>
            </a:r>
            <a:r>
              <a:rPr lang="en-US" sz="1200" dirty="0">
                <a:latin typeface="+mn-lt"/>
                <a:cs typeface="Times New Roman"/>
              </a:rPr>
              <a:t>similarly</a:t>
            </a:r>
            <a:r>
              <a:rPr lang="en-US" sz="1200" spc="-3" dirty="0">
                <a:latin typeface="+mn-lt"/>
                <a:cs typeface="Times New Roman"/>
              </a:rPr>
              <a:t> </a:t>
            </a:r>
            <a:r>
              <a:rPr lang="en-US" sz="1200" dirty="0">
                <a:latin typeface="+mn-lt"/>
                <a:cs typeface="Times New Roman"/>
              </a:rPr>
              <a:t>defines</a:t>
            </a:r>
            <a:r>
              <a:rPr lang="en-US" sz="1200" spc="-10" dirty="0">
                <a:latin typeface="+mn-lt"/>
                <a:cs typeface="Times New Roman"/>
              </a:rPr>
              <a:t> </a:t>
            </a:r>
            <a:r>
              <a:rPr lang="en-US" sz="1200" dirty="0">
                <a:latin typeface="+mn-lt"/>
                <a:cs typeface="Times New Roman"/>
              </a:rPr>
              <a:t>safety</a:t>
            </a:r>
            <a:r>
              <a:rPr lang="en-US" sz="1200" spc="-7" dirty="0">
                <a:latin typeface="+mn-lt"/>
                <a:cs typeface="Times New Roman"/>
              </a:rPr>
              <a:t> </a:t>
            </a:r>
            <a:r>
              <a:rPr lang="en-US" sz="1200" spc="-17" dirty="0">
                <a:latin typeface="+mn-lt"/>
                <a:cs typeface="Times New Roman"/>
              </a:rPr>
              <a:t>net </a:t>
            </a:r>
            <a:r>
              <a:rPr lang="en-US" sz="1200" dirty="0">
                <a:latin typeface="+mn-lt"/>
                <a:cs typeface="Times New Roman"/>
              </a:rPr>
              <a:t>hospitals</a:t>
            </a:r>
            <a:r>
              <a:rPr lang="en-US" sz="1200" spc="-14" dirty="0">
                <a:latin typeface="+mn-lt"/>
                <a:cs typeface="Times New Roman"/>
              </a:rPr>
              <a:t> </a:t>
            </a:r>
            <a:r>
              <a:rPr lang="en-US" sz="1200" dirty="0">
                <a:latin typeface="+mn-lt"/>
                <a:cs typeface="Times New Roman"/>
              </a:rPr>
              <a:t>(SNHs)</a:t>
            </a:r>
            <a:r>
              <a:rPr lang="en-US" sz="1200" spc="-3" dirty="0">
                <a:latin typeface="+mn-lt"/>
                <a:cs typeface="Times New Roman"/>
              </a:rPr>
              <a:t> </a:t>
            </a:r>
            <a:r>
              <a:rPr lang="en-US" sz="1200" dirty="0">
                <a:latin typeface="+mn-lt"/>
                <a:cs typeface="Times New Roman"/>
              </a:rPr>
              <a:t>as</a:t>
            </a:r>
            <a:r>
              <a:rPr lang="en-US" sz="1200" spc="-3" dirty="0">
                <a:latin typeface="+mn-lt"/>
                <a:cs typeface="Times New Roman"/>
              </a:rPr>
              <a:t> </a:t>
            </a:r>
            <a:r>
              <a:rPr lang="en-US" sz="1200" dirty="0">
                <a:latin typeface="+mn-lt"/>
                <a:cs typeface="Times New Roman"/>
              </a:rPr>
              <a:t>hospitals</a:t>
            </a:r>
            <a:r>
              <a:rPr lang="en-US" sz="1200" spc="-3"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have</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highest</a:t>
            </a:r>
            <a:r>
              <a:rPr lang="en-US" sz="1200" spc="-3" dirty="0">
                <a:latin typeface="+mn-lt"/>
                <a:cs typeface="Times New Roman"/>
              </a:rPr>
              <a:t> </a:t>
            </a:r>
            <a:r>
              <a:rPr lang="en-US" sz="1200" dirty="0">
                <a:latin typeface="+mn-lt"/>
                <a:cs typeface="Times New Roman"/>
              </a:rPr>
              <a:t>25%</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hospital</a:t>
            </a:r>
            <a:r>
              <a:rPr lang="en-US" sz="1200" spc="-3" dirty="0">
                <a:latin typeface="+mn-lt"/>
                <a:cs typeface="Times New Roman"/>
              </a:rPr>
              <a:t> </a:t>
            </a:r>
            <a:r>
              <a:rPr lang="en-US" sz="1200" dirty="0">
                <a:latin typeface="+mn-lt"/>
                <a:cs typeface="Times New Roman"/>
              </a:rPr>
              <a:t>discharges</a:t>
            </a:r>
            <a:r>
              <a:rPr lang="en-US" sz="1200" spc="-3" dirty="0">
                <a:latin typeface="+mn-lt"/>
                <a:cs typeface="Times New Roman"/>
              </a:rPr>
              <a:t> </a:t>
            </a:r>
            <a:r>
              <a:rPr lang="en-US" sz="1200" dirty="0">
                <a:latin typeface="+mn-lt"/>
                <a:cs typeface="Times New Roman"/>
              </a:rPr>
              <a:t>paid</a:t>
            </a:r>
            <a:r>
              <a:rPr lang="en-US" sz="1200" spc="-10"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spc="-17" dirty="0">
                <a:latin typeface="+mn-lt"/>
                <a:cs typeface="Times New Roman"/>
              </a:rPr>
              <a:t>by </a:t>
            </a:r>
            <a:r>
              <a:rPr lang="en-US" sz="1200" dirty="0">
                <a:latin typeface="+mn-lt"/>
                <a:cs typeface="Times New Roman"/>
              </a:rPr>
              <a:t>Medicaid</a:t>
            </a:r>
            <a:r>
              <a:rPr lang="en-US" sz="1200" spc="-10" dirty="0">
                <a:latin typeface="+mn-lt"/>
                <a:cs typeface="Times New Roman"/>
              </a:rPr>
              <a:t> </a:t>
            </a:r>
            <a:r>
              <a:rPr lang="en-US" sz="1200" dirty="0">
                <a:latin typeface="+mn-lt"/>
                <a:cs typeface="Times New Roman"/>
              </a:rPr>
              <a:t>or</a:t>
            </a:r>
            <a:r>
              <a:rPr lang="en-US" sz="1200" spc="-7" dirty="0">
                <a:latin typeface="+mn-lt"/>
                <a:cs typeface="Times New Roman"/>
              </a:rPr>
              <a:t> </a:t>
            </a:r>
            <a:r>
              <a:rPr lang="en-US" sz="1200" dirty="0">
                <a:latin typeface="+mn-lt"/>
                <a:cs typeface="Times New Roman"/>
              </a:rPr>
              <a:t>uninsured.</a:t>
            </a:r>
            <a:r>
              <a:rPr lang="en-US" sz="1200" spc="-10" dirty="0">
                <a:latin typeface="+mn-lt"/>
                <a:cs typeface="Times New Roman"/>
              </a:rPr>
              <a:t> </a:t>
            </a:r>
            <a:r>
              <a:rPr lang="en-US" sz="1200" dirty="0">
                <a:latin typeface="+mn-lt"/>
                <a:cs typeface="Times New Roman"/>
              </a:rPr>
              <a:t>(It</a:t>
            </a:r>
            <a:r>
              <a:rPr lang="en-US" sz="1200" spc="-3" dirty="0">
                <a:latin typeface="+mn-lt"/>
                <a:cs typeface="Times New Roman"/>
              </a:rPr>
              <a:t> </a:t>
            </a:r>
            <a:r>
              <a:rPr lang="en-US" sz="1200" dirty="0">
                <a:latin typeface="+mn-lt"/>
                <a:cs typeface="Times New Roman"/>
              </a:rPr>
              <a:t>should</a:t>
            </a:r>
            <a:r>
              <a:rPr lang="en-US" sz="1200" spc="-3" dirty="0">
                <a:latin typeface="+mn-lt"/>
                <a:cs typeface="Times New Roman"/>
              </a:rPr>
              <a:t> </a:t>
            </a:r>
            <a:r>
              <a:rPr lang="en-US" sz="1200" dirty="0">
                <a:latin typeface="+mn-lt"/>
                <a:cs typeface="Times New Roman"/>
              </a:rPr>
              <a:t>be</a:t>
            </a:r>
            <a:r>
              <a:rPr lang="en-US" sz="1200" spc="-3" dirty="0">
                <a:latin typeface="+mn-lt"/>
                <a:cs typeface="Times New Roman"/>
              </a:rPr>
              <a:t> </a:t>
            </a:r>
            <a:r>
              <a:rPr lang="en-US" sz="1200" dirty="0">
                <a:latin typeface="+mn-lt"/>
                <a:cs typeface="Times New Roman"/>
              </a:rPr>
              <a:t>noted,</a:t>
            </a:r>
            <a:r>
              <a:rPr lang="en-US" sz="1200" spc="-3" dirty="0">
                <a:latin typeface="+mn-lt"/>
                <a:cs typeface="Times New Roman"/>
              </a:rPr>
              <a:t> </a:t>
            </a:r>
            <a:r>
              <a:rPr lang="en-US" sz="1200" dirty="0">
                <a:latin typeface="+mn-lt"/>
                <a:cs typeface="Times New Roman"/>
              </a:rPr>
              <a:t>however,</a:t>
            </a:r>
            <a:r>
              <a:rPr lang="en-US" sz="1200" spc="-3"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academic</a:t>
            </a:r>
            <a:r>
              <a:rPr lang="en-US" sz="1200" spc="-7" dirty="0">
                <a:latin typeface="+mn-lt"/>
                <a:cs typeface="Times New Roman"/>
              </a:rPr>
              <a:t> </a:t>
            </a:r>
            <a:r>
              <a:rPr lang="en-US" sz="1200" dirty="0">
                <a:latin typeface="+mn-lt"/>
                <a:cs typeface="Times New Roman"/>
              </a:rPr>
              <a:t>literature</a:t>
            </a:r>
            <a:r>
              <a:rPr lang="en-US" sz="1200" spc="-3" dirty="0">
                <a:latin typeface="+mn-lt"/>
                <a:cs typeface="Times New Roman"/>
              </a:rPr>
              <a:t> </a:t>
            </a:r>
            <a:r>
              <a:rPr lang="en-US" sz="1200" dirty="0">
                <a:latin typeface="+mn-lt"/>
                <a:cs typeface="Times New Roman"/>
              </a:rPr>
              <a:t>offers </a:t>
            </a:r>
            <a:r>
              <a:rPr lang="en-US" sz="1200" spc="-7" dirty="0">
                <a:latin typeface="+mn-lt"/>
                <a:cs typeface="Times New Roman"/>
              </a:rPr>
              <a:t>varying </a:t>
            </a:r>
            <a:r>
              <a:rPr lang="en-US" sz="1200" dirty="0">
                <a:latin typeface="+mn-lt"/>
                <a:cs typeface="Times New Roman"/>
              </a:rPr>
              <a:t>definitions</a:t>
            </a:r>
            <a:r>
              <a:rPr lang="en-US" sz="1200" spc="-10" dirty="0">
                <a:latin typeface="+mn-lt"/>
                <a:cs typeface="Times New Roman"/>
              </a:rPr>
              <a:t> </a:t>
            </a:r>
            <a:r>
              <a:rPr lang="en-US" sz="1200" dirty="0">
                <a:latin typeface="+mn-lt"/>
                <a:cs typeface="Times New Roman"/>
              </a:rPr>
              <a:t>for</a:t>
            </a:r>
            <a:r>
              <a:rPr lang="en-US" sz="1200" spc="-7" dirty="0">
                <a:latin typeface="+mn-lt"/>
                <a:cs typeface="Times New Roman"/>
              </a:rPr>
              <a:t> SNHs.)</a:t>
            </a:r>
            <a:endParaRPr lang="en-US" sz="1200" dirty="0">
              <a:latin typeface="+mn-lt"/>
              <a:cs typeface="Times New Roman"/>
            </a:endParaRPr>
          </a:p>
          <a:p>
            <a:pPr marL="182880" marR="145036" indent="-182880"/>
            <a:r>
              <a:rPr lang="en-US" sz="1200" dirty="0">
                <a:latin typeface="+mn-lt"/>
                <a:cs typeface="Times New Roman"/>
              </a:rPr>
              <a:t>MSHs</a:t>
            </a:r>
            <a:r>
              <a:rPr lang="en-US" sz="1200" spc="-7"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SNHs</a:t>
            </a:r>
            <a:r>
              <a:rPr lang="en-US" sz="1200" spc="-3"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often</a:t>
            </a:r>
            <a:r>
              <a:rPr lang="en-US" sz="1200" spc="-3" dirty="0">
                <a:latin typeface="+mn-lt"/>
                <a:cs typeface="Times New Roman"/>
              </a:rPr>
              <a:t> </a:t>
            </a:r>
            <a:r>
              <a:rPr lang="en-US" sz="1200" dirty="0">
                <a:latin typeface="+mn-lt"/>
                <a:cs typeface="Times New Roman"/>
              </a:rPr>
              <a:t>large,</a:t>
            </a:r>
            <a:r>
              <a:rPr lang="en-US" sz="1200" spc="-10" dirty="0">
                <a:latin typeface="+mn-lt"/>
                <a:cs typeface="Times New Roman"/>
              </a:rPr>
              <a:t> </a:t>
            </a:r>
            <a:r>
              <a:rPr lang="en-US" sz="1200" dirty="0">
                <a:latin typeface="+mn-lt"/>
                <a:cs typeface="Times New Roman"/>
              </a:rPr>
              <a:t>located</a:t>
            </a:r>
            <a:r>
              <a:rPr lang="en-US" sz="1200" spc="-7"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metropolitan</a:t>
            </a:r>
            <a:r>
              <a:rPr lang="en-US" sz="1200" spc="-3" dirty="0">
                <a:latin typeface="+mn-lt"/>
                <a:cs typeface="Times New Roman"/>
              </a:rPr>
              <a:t> </a:t>
            </a:r>
            <a:r>
              <a:rPr lang="en-US" sz="1200" dirty="0">
                <a:latin typeface="+mn-lt"/>
                <a:cs typeface="Times New Roman"/>
              </a:rPr>
              <a:t>centers,</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classified</a:t>
            </a:r>
            <a:r>
              <a:rPr lang="en-US" sz="1200" spc="-3" dirty="0">
                <a:latin typeface="+mn-lt"/>
                <a:cs typeface="Times New Roman"/>
              </a:rPr>
              <a:t> </a:t>
            </a:r>
            <a:r>
              <a:rPr lang="en-US" sz="1200" dirty="0">
                <a:latin typeface="+mn-lt"/>
                <a:cs typeface="Times New Roman"/>
              </a:rPr>
              <a:t>as</a:t>
            </a:r>
            <a:r>
              <a:rPr lang="en-US" sz="1200" spc="-7" dirty="0">
                <a:latin typeface="+mn-lt"/>
                <a:cs typeface="Times New Roman"/>
              </a:rPr>
              <a:t> teaching </a:t>
            </a:r>
            <a:r>
              <a:rPr lang="en-US" sz="1200" dirty="0">
                <a:latin typeface="+mn-lt"/>
                <a:cs typeface="Times New Roman"/>
              </a:rPr>
              <a:t>hospitals.</a:t>
            </a:r>
            <a:r>
              <a:rPr lang="en-US" sz="1200" spc="-3" dirty="0">
                <a:latin typeface="+mn-lt"/>
                <a:cs typeface="Times New Roman"/>
              </a:rPr>
              <a:t> </a:t>
            </a:r>
            <a:r>
              <a:rPr lang="en-US" sz="1200" dirty="0">
                <a:latin typeface="+mn-lt"/>
                <a:cs typeface="Times New Roman"/>
              </a:rPr>
              <a:t>Although</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MSH</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SNH</a:t>
            </a:r>
            <a:r>
              <a:rPr lang="en-US" sz="1200" spc="-7" dirty="0">
                <a:latin typeface="+mn-lt"/>
                <a:cs typeface="Times New Roman"/>
              </a:rPr>
              <a:t> </a:t>
            </a:r>
            <a:r>
              <a:rPr lang="en-US" sz="1200" dirty="0">
                <a:latin typeface="+mn-lt"/>
                <a:cs typeface="Times New Roman"/>
              </a:rPr>
              <a:t>designations</a:t>
            </a:r>
            <a:r>
              <a:rPr lang="en-US" sz="1200" spc="-3" dirty="0">
                <a:latin typeface="+mn-lt"/>
                <a:cs typeface="Times New Roman"/>
              </a:rPr>
              <a:t> </a:t>
            </a:r>
            <a:r>
              <a:rPr lang="en-US" sz="1200" dirty="0">
                <a:latin typeface="+mn-lt"/>
                <a:cs typeface="Times New Roman"/>
              </a:rPr>
              <a:t>do</a:t>
            </a:r>
            <a:r>
              <a:rPr lang="en-US" sz="1200" spc="-3" dirty="0">
                <a:latin typeface="+mn-lt"/>
                <a:cs typeface="Times New Roman"/>
              </a:rPr>
              <a:t> </a:t>
            </a:r>
            <a:r>
              <a:rPr lang="en-US" sz="1200" dirty="0">
                <a:latin typeface="+mn-lt"/>
                <a:cs typeface="Times New Roman"/>
              </a:rPr>
              <a:t>not</a:t>
            </a:r>
            <a:r>
              <a:rPr lang="en-US" sz="1200" spc="-7" dirty="0">
                <a:latin typeface="+mn-lt"/>
                <a:cs typeface="Times New Roman"/>
              </a:rPr>
              <a:t> </a:t>
            </a:r>
            <a:r>
              <a:rPr lang="en-US" sz="1200" dirty="0">
                <a:latin typeface="+mn-lt"/>
                <a:cs typeface="Times New Roman"/>
              </a:rPr>
              <a:t>confer</a:t>
            </a:r>
            <a:r>
              <a:rPr lang="en-US" sz="1200" spc="-7" dirty="0">
                <a:latin typeface="+mn-lt"/>
                <a:cs typeface="Times New Roman"/>
              </a:rPr>
              <a:t> </a:t>
            </a:r>
            <a:r>
              <a:rPr lang="en-US" sz="1200" dirty="0">
                <a:latin typeface="+mn-lt"/>
                <a:cs typeface="Times New Roman"/>
              </a:rPr>
              <a:t>additional</a:t>
            </a:r>
            <a:r>
              <a:rPr lang="en-US" sz="1200" spc="-3" dirty="0">
                <a:latin typeface="+mn-lt"/>
                <a:cs typeface="Times New Roman"/>
              </a:rPr>
              <a:t> </a:t>
            </a:r>
            <a:r>
              <a:rPr lang="en-US" sz="1200" dirty="0">
                <a:latin typeface="+mn-lt"/>
                <a:cs typeface="Times New Roman"/>
              </a:rPr>
              <a:t>resources</a:t>
            </a:r>
            <a:r>
              <a:rPr lang="en-US" sz="1200" spc="-3" dirty="0">
                <a:latin typeface="+mn-lt"/>
                <a:cs typeface="Times New Roman"/>
              </a:rPr>
              <a:t> </a:t>
            </a:r>
            <a:r>
              <a:rPr lang="en-US" sz="1200" spc="-17" dirty="0">
                <a:latin typeface="+mn-lt"/>
                <a:cs typeface="Times New Roman"/>
              </a:rPr>
              <a:t>on </a:t>
            </a:r>
            <a:r>
              <a:rPr lang="en-US" sz="1200" dirty="0">
                <a:latin typeface="+mn-lt"/>
                <a:cs typeface="Times New Roman"/>
              </a:rPr>
              <a:t>hospitals,</a:t>
            </a:r>
            <a:r>
              <a:rPr lang="en-US" sz="1200" spc="-14" dirty="0">
                <a:latin typeface="+mn-lt"/>
                <a:cs typeface="Times New Roman"/>
              </a:rPr>
              <a:t> </a:t>
            </a:r>
            <a:r>
              <a:rPr lang="en-US" sz="1200" dirty="0">
                <a:latin typeface="+mn-lt"/>
                <a:cs typeface="Times New Roman"/>
              </a:rPr>
              <a:t>they</a:t>
            </a:r>
            <a:r>
              <a:rPr lang="en-US" sz="1200" spc="-3" dirty="0">
                <a:latin typeface="+mn-lt"/>
                <a:cs typeface="Times New Roman"/>
              </a:rPr>
              <a:t> </a:t>
            </a:r>
            <a:r>
              <a:rPr lang="en-US" sz="1200" dirty="0">
                <a:latin typeface="+mn-lt"/>
                <a:cs typeface="Times New Roman"/>
              </a:rPr>
              <a:t>provide</a:t>
            </a:r>
            <a:r>
              <a:rPr lang="en-US" sz="1200" spc="-10" dirty="0">
                <a:latin typeface="+mn-lt"/>
                <a:cs typeface="Times New Roman"/>
              </a:rPr>
              <a:t>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useful</a:t>
            </a:r>
            <a:r>
              <a:rPr lang="en-US" sz="1200" spc="-7" dirty="0">
                <a:latin typeface="+mn-lt"/>
                <a:cs typeface="Times New Roman"/>
              </a:rPr>
              <a:t> </a:t>
            </a:r>
            <a:r>
              <a:rPr lang="en-US" sz="1200" dirty="0">
                <a:latin typeface="+mn-lt"/>
                <a:cs typeface="Times New Roman"/>
              </a:rPr>
              <a:t>window</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understanding</a:t>
            </a:r>
            <a:r>
              <a:rPr lang="en-US" sz="1200" spc="-3" dirty="0">
                <a:latin typeface="+mn-lt"/>
                <a:cs typeface="Times New Roman"/>
              </a:rPr>
              <a:t> </a:t>
            </a:r>
            <a:r>
              <a:rPr lang="en-US" sz="1200" dirty="0">
                <a:latin typeface="+mn-lt"/>
                <a:cs typeface="Times New Roman"/>
              </a:rPr>
              <a:t>differences</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hospital</a:t>
            </a:r>
            <a:r>
              <a:rPr lang="en-US" sz="1200" spc="-3" dirty="0">
                <a:latin typeface="+mn-lt"/>
                <a:cs typeface="Times New Roman"/>
              </a:rPr>
              <a:t> </a:t>
            </a:r>
            <a:r>
              <a:rPr lang="en-US" sz="1200" spc="-7" dirty="0">
                <a:latin typeface="+mn-lt"/>
                <a:cs typeface="Times New Roman"/>
              </a:rPr>
              <a:t>performance.</a:t>
            </a:r>
            <a:endParaRPr lang="en-US" sz="1200" dirty="0">
              <a:latin typeface="+mn-lt"/>
              <a:cs typeface="Times New Roman"/>
            </a:endParaRPr>
          </a:p>
          <a:p>
            <a:pPr marL="182880" marR="0" indent="-182880"/>
            <a:r>
              <a:rPr lang="en-US" sz="1200" b="1" dirty="0">
                <a:effectLst/>
                <a:latin typeface="+mn-lt"/>
                <a:ea typeface="Georgia" panose="02040502050405020303" pitchFamily="18" charset="0"/>
                <a:cs typeface="Georgia" panose="02040502050405020303" pitchFamily="18" charset="0"/>
              </a:rPr>
              <a:t>Critical Access Hospitals </a:t>
            </a:r>
            <a:r>
              <a:rPr lang="en-US" sz="1200" dirty="0">
                <a:effectLst/>
                <a:latin typeface="+mn-lt"/>
                <a:ea typeface="Georgia" panose="02040502050405020303" pitchFamily="18" charset="0"/>
                <a:cs typeface="Georgia" panose="02040502050405020303" pitchFamily="18" charset="0"/>
              </a:rPr>
              <a:t>(CAHs) are facilities that meet certain statutory and regulatory criteria. Such criteria include having fewer than 25 acute care inpatient beds, providing 24/7 emergency care services, being located more than 35 miles from another hospital or CAH (with exceptions), and maintaining an annual average length of stay of 96 hours or less. CAHs are thus smaller than most hospitals, and most are located in rural communities (Figure 22). The Centers for Medicare &amp; Medicaid Services (CMS) certifies a facility as a CAH if it (1) is located in a state that has established a Medicare rural hospital flexibility program; (2) is designated as a CAH by the State in which it is located; and (3) meets other criteria CMS may require.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54</a:t>
            </a:fld>
            <a:endParaRPr lang="en-US"/>
          </a:p>
        </p:txBody>
      </p:sp>
    </p:spTree>
    <p:extLst>
      <p:ext uri="{BB962C8B-B14F-4D97-AF65-F5344CB8AC3E}">
        <p14:creationId xmlns:p14="http://schemas.microsoft.com/office/powerpoint/2010/main" val="2115371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29007" indent="-182880"/>
            <a:r>
              <a:rPr lang="en-US" sz="1200" dirty="0">
                <a:latin typeface="+mn-lt"/>
                <a:cs typeface="Times New Roman"/>
              </a:rPr>
              <a:t>Hospital</a:t>
            </a:r>
            <a:r>
              <a:rPr lang="en-US" sz="1200" spc="-17" dirty="0">
                <a:latin typeface="+mn-lt"/>
                <a:cs typeface="Times New Roman"/>
              </a:rPr>
              <a:t> </a:t>
            </a:r>
            <a:r>
              <a:rPr lang="en-US" sz="1200" dirty="0">
                <a:latin typeface="+mn-lt"/>
                <a:cs typeface="Times New Roman"/>
              </a:rPr>
              <a:t>availability</a:t>
            </a:r>
            <a:r>
              <a:rPr lang="en-US" sz="1200" spc="-7"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nonmetropolitan</a:t>
            </a:r>
            <a:r>
              <a:rPr lang="en-US" sz="1200" spc="-7" dirty="0">
                <a:latin typeface="+mn-lt"/>
                <a:cs typeface="Times New Roman"/>
              </a:rPr>
              <a:t> </a:t>
            </a:r>
            <a:r>
              <a:rPr lang="en-US" sz="1200" dirty="0">
                <a:latin typeface="+mn-lt"/>
                <a:cs typeface="Times New Roman"/>
              </a:rPr>
              <a:t>(rural)</a:t>
            </a:r>
            <a:r>
              <a:rPr lang="en-US" sz="1200" spc="-7" dirty="0">
                <a:latin typeface="+mn-lt"/>
                <a:cs typeface="Times New Roman"/>
              </a:rPr>
              <a:t> </a:t>
            </a:r>
            <a:r>
              <a:rPr lang="en-US" sz="1200" dirty="0">
                <a:latin typeface="+mn-lt"/>
                <a:cs typeface="Times New Roman"/>
              </a:rPr>
              <a:t>communities</a:t>
            </a:r>
            <a:r>
              <a:rPr lang="en-US" sz="1200" spc="-10" dirty="0">
                <a:latin typeface="+mn-lt"/>
                <a:cs typeface="Times New Roman"/>
              </a:rPr>
              <a:t> </a:t>
            </a:r>
            <a:r>
              <a:rPr lang="en-US" sz="1200" dirty="0">
                <a:latin typeface="+mn-lt"/>
                <a:cs typeface="Times New Roman"/>
              </a:rPr>
              <a:t>is</a:t>
            </a:r>
            <a:r>
              <a:rPr lang="en-US" sz="1200" spc="-7"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particular</a:t>
            </a:r>
            <a:r>
              <a:rPr lang="en-US" sz="1200" spc="-7" dirty="0">
                <a:latin typeface="+mn-lt"/>
                <a:cs typeface="Times New Roman"/>
              </a:rPr>
              <a:t> </a:t>
            </a:r>
            <a:r>
              <a:rPr lang="en-US" sz="1200" dirty="0">
                <a:latin typeface="+mn-lt"/>
                <a:cs typeface="Times New Roman"/>
              </a:rPr>
              <a:t>interest</a:t>
            </a:r>
            <a:r>
              <a:rPr lang="en-US" sz="1200" spc="-7"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spc="-17" dirty="0">
                <a:latin typeface="+mn-lt"/>
                <a:cs typeface="Times New Roman"/>
              </a:rPr>
              <a:t>the </a:t>
            </a:r>
            <a:r>
              <a:rPr lang="en-US" sz="1200" dirty="0">
                <a:latin typeface="+mn-lt"/>
                <a:cs typeface="Times New Roman"/>
              </a:rPr>
              <a:t>nation’s</a:t>
            </a:r>
            <a:r>
              <a:rPr lang="en-US" sz="1200" spc="-7" dirty="0">
                <a:latin typeface="+mn-lt"/>
                <a:cs typeface="Times New Roman"/>
              </a:rPr>
              <a:t> </a:t>
            </a:r>
            <a:r>
              <a:rPr lang="en-US" sz="1200" dirty="0">
                <a:latin typeface="+mn-lt"/>
                <a:cs typeface="Times New Roman"/>
              </a:rPr>
              <a:t>health.</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sparsely</a:t>
            </a:r>
            <a:r>
              <a:rPr lang="en-US" sz="1200" spc="-7" dirty="0">
                <a:latin typeface="+mn-lt"/>
                <a:cs typeface="Times New Roman"/>
              </a:rPr>
              <a:t> </a:t>
            </a:r>
            <a:r>
              <a:rPr lang="en-US" sz="1200" dirty="0">
                <a:latin typeface="+mn-lt"/>
                <a:cs typeface="Times New Roman"/>
              </a:rPr>
              <a:t>populated</a:t>
            </a:r>
            <a:r>
              <a:rPr lang="en-US" sz="1200" spc="-3" dirty="0">
                <a:latin typeface="+mn-lt"/>
                <a:cs typeface="Times New Roman"/>
              </a:rPr>
              <a:t> </a:t>
            </a:r>
            <a:r>
              <a:rPr lang="en-US" sz="1200" dirty="0">
                <a:latin typeface="+mn-lt"/>
                <a:cs typeface="Times New Roman"/>
              </a:rPr>
              <a:t>communities,</a:t>
            </a:r>
            <a:r>
              <a:rPr lang="en-US" sz="1200" spc="-3" dirty="0">
                <a:latin typeface="+mn-lt"/>
                <a:cs typeface="Times New Roman"/>
              </a:rPr>
              <a:t> </a:t>
            </a:r>
            <a:r>
              <a:rPr lang="en-US" sz="1200" dirty="0">
                <a:latin typeface="+mn-lt"/>
                <a:cs typeface="Times New Roman"/>
              </a:rPr>
              <a:t>hospitals</a:t>
            </a:r>
            <a:r>
              <a:rPr lang="en-US" sz="1200" spc="-7" dirty="0">
                <a:latin typeface="+mn-lt"/>
                <a:cs typeface="Times New Roman"/>
              </a:rPr>
              <a:t> </a:t>
            </a:r>
            <a:r>
              <a:rPr lang="en-US" sz="1200" dirty="0">
                <a:latin typeface="+mn-lt"/>
                <a:cs typeface="Times New Roman"/>
              </a:rPr>
              <a:t>may</a:t>
            </a:r>
            <a:r>
              <a:rPr lang="en-US" sz="1200" spc="-3" dirty="0">
                <a:latin typeface="+mn-lt"/>
                <a:cs typeface="Times New Roman"/>
              </a:rPr>
              <a:t> </a:t>
            </a:r>
            <a:r>
              <a:rPr lang="en-US" sz="1200" dirty="0">
                <a:latin typeface="+mn-lt"/>
                <a:cs typeface="Times New Roman"/>
              </a:rPr>
              <a:t>be</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only</a:t>
            </a:r>
            <a:r>
              <a:rPr lang="en-US" sz="1200" spc="-3" dirty="0">
                <a:latin typeface="+mn-lt"/>
                <a:cs typeface="Times New Roman"/>
              </a:rPr>
              <a:t> </a:t>
            </a:r>
            <a:r>
              <a:rPr lang="en-US" sz="1200" dirty="0">
                <a:latin typeface="+mn-lt"/>
                <a:cs typeface="Times New Roman"/>
              </a:rPr>
              <a:t>source</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spc="-7" dirty="0">
                <a:latin typeface="+mn-lt"/>
                <a:cs typeface="Times New Roman"/>
              </a:rPr>
              <a:t>routine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specialized</a:t>
            </a:r>
            <a:r>
              <a:rPr lang="en-US" sz="1200" spc="-3" dirty="0">
                <a:latin typeface="+mn-lt"/>
                <a:cs typeface="Times New Roman"/>
              </a:rPr>
              <a:t> </a:t>
            </a:r>
            <a:r>
              <a:rPr lang="en-US" sz="1200" dirty="0">
                <a:latin typeface="+mn-lt"/>
                <a:cs typeface="Times New Roman"/>
              </a:rPr>
              <a:t>services</a:t>
            </a:r>
            <a:r>
              <a:rPr lang="en-US" sz="1200" spc="-7"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would</a:t>
            </a:r>
            <a:r>
              <a:rPr lang="en-US" sz="1200" spc="-7" dirty="0">
                <a:latin typeface="+mn-lt"/>
                <a:cs typeface="Times New Roman"/>
              </a:rPr>
              <a:t> </a:t>
            </a:r>
            <a:r>
              <a:rPr lang="en-US" sz="1200" dirty="0">
                <a:latin typeface="+mn-lt"/>
                <a:cs typeface="Times New Roman"/>
              </a:rPr>
              <a:t>otherwise</a:t>
            </a:r>
            <a:r>
              <a:rPr lang="en-US" sz="1200" spc="-3" dirty="0">
                <a:latin typeface="+mn-lt"/>
                <a:cs typeface="Times New Roman"/>
              </a:rPr>
              <a:t> </a:t>
            </a:r>
            <a:r>
              <a:rPr lang="en-US" sz="1200" dirty="0">
                <a:latin typeface="+mn-lt"/>
                <a:cs typeface="Times New Roman"/>
              </a:rPr>
              <a:t>be</a:t>
            </a:r>
            <a:r>
              <a:rPr lang="en-US" sz="1200" spc="-7" dirty="0">
                <a:latin typeface="+mn-lt"/>
                <a:cs typeface="Times New Roman"/>
              </a:rPr>
              <a:t> </a:t>
            </a:r>
            <a:r>
              <a:rPr lang="en-US" sz="1200" dirty="0">
                <a:latin typeface="+mn-lt"/>
                <a:cs typeface="Times New Roman"/>
              </a:rPr>
              <a:t>unavailable.</a:t>
            </a:r>
            <a:r>
              <a:rPr lang="en-US" sz="1200" spc="-10" dirty="0">
                <a:latin typeface="+mn-lt"/>
                <a:cs typeface="Times New Roman"/>
              </a:rPr>
              <a:t> </a:t>
            </a:r>
            <a:r>
              <a:rPr lang="en-US" sz="1200" dirty="0">
                <a:latin typeface="+mn-lt"/>
                <a:cs typeface="Times New Roman"/>
              </a:rPr>
              <a:t>They</a:t>
            </a:r>
            <a:r>
              <a:rPr lang="en-US" sz="1200" spc="-3" dirty="0">
                <a:latin typeface="+mn-lt"/>
                <a:cs typeface="Times New Roman"/>
              </a:rPr>
              <a:t> </a:t>
            </a:r>
            <a:r>
              <a:rPr lang="en-US" sz="1200" dirty="0">
                <a:latin typeface="+mn-lt"/>
                <a:cs typeface="Times New Roman"/>
              </a:rPr>
              <a:t>also</a:t>
            </a:r>
            <a:r>
              <a:rPr lang="en-US" sz="1200" spc="-10"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often</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only</a:t>
            </a:r>
            <a:r>
              <a:rPr lang="en-US" sz="1200" spc="-3" dirty="0">
                <a:latin typeface="+mn-lt"/>
                <a:cs typeface="Times New Roman"/>
              </a:rPr>
              <a:t> </a:t>
            </a:r>
            <a:r>
              <a:rPr lang="en-US" sz="1200" spc="-7" dirty="0">
                <a:latin typeface="+mn-lt"/>
                <a:cs typeface="Times New Roman"/>
              </a:rPr>
              <a:t>source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emergency and</a:t>
            </a:r>
            <a:r>
              <a:rPr lang="en-US" sz="1200" spc="-3" dirty="0">
                <a:latin typeface="+mn-lt"/>
                <a:cs typeface="Times New Roman"/>
              </a:rPr>
              <a:t> </a:t>
            </a:r>
            <a:r>
              <a:rPr lang="en-US" sz="1200" spc="-7" dirty="0">
                <a:latin typeface="+mn-lt"/>
                <a:cs typeface="Times New Roman"/>
              </a:rPr>
              <a:t>after-</a:t>
            </a:r>
            <a:r>
              <a:rPr lang="en-US" sz="1200" dirty="0">
                <a:latin typeface="+mn-lt"/>
                <a:cs typeface="Times New Roman"/>
              </a:rPr>
              <a:t>hours care. Thus,</a:t>
            </a:r>
            <a:r>
              <a:rPr lang="en-US" sz="1200" spc="-3" dirty="0">
                <a:latin typeface="+mn-lt"/>
                <a:cs typeface="Times New Roman"/>
              </a:rPr>
              <a:t> </a:t>
            </a:r>
            <a:r>
              <a:rPr lang="en-US" sz="1200" dirty="0">
                <a:latin typeface="+mn-lt"/>
                <a:cs typeface="Times New Roman"/>
              </a:rPr>
              <a:t>when rural</a:t>
            </a:r>
            <a:r>
              <a:rPr lang="en-US" sz="1200" spc="-3" dirty="0">
                <a:latin typeface="+mn-lt"/>
                <a:cs typeface="Times New Roman"/>
              </a:rPr>
              <a:t> </a:t>
            </a:r>
            <a:r>
              <a:rPr lang="en-US" sz="1200" dirty="0">
                <a:latin typeface="+mn-lt"/>
                <a:cs typeface="Times New Roman"/>
              </a:rPr>
              <a:t>hospitals are unavailable</a:t>
            </a:r>
            <a:r>
              <a:rPr lang="en-US" sz="1200" spc="-3" dirty="0">
                <a:latin typeface="+mn-lt"/>
                <a:cs typeface="Times New Roman"/>
              </a:rPr>
              <a:t> </a:t>
            </a:r>
            <a:r>
              <a:rPr lang="en-US" sz="1200" dirty="0">
                <a:latin typeface="+mn-lt"/>
                <a:cs typeface="Times New Roman"/>
              </a:rPr>
              <a:t>or stop</a:t>
            </a:r>
            <a:r>
              <a:rPr lang="en-US" sz="1200" spc="-7" dirty="0">
                <a:latin typeface="+mn-lt"/>
                <a:cs typeface="Times New Roman"/>
              </a:rPr>
              <a:t> providing </a:t>
            </a:r>
            <a:r>
              <a:rPr lang="en-US" sz="1200" dirty="0">
                <a:latin typeface="+mn-lt"/>
                <a:cs typeface="Times New Roman"/>
              </a:rPr>
              <a:t>services,</a:t>
            </a:r>
            <a:r>
              <a:rPr lang="en-US" sz="1200" spc="-7" dirty="0">
                <a:latin typeface="+mn-lt"/>
                <a:cs typeface="Times New Roman"/>
              </a:rPr>
              <a:t> </a:t>
            </a:r>
            <a:r>
              <a:rPr lang="en-US" sz="1200" dirty="0">
                <a:latin typeface="+mn-lt"/>
                <a:cs typeface="Times New Roman"/>
              </a:rPr>
              <a:t>access</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healthcare</a:t>
            </a:r>
            <a:r>
              <a:rPr lang="en-US" sz="1200" spc="-7" dirty="0">
                <a:latin typeface="+mn-lt"/>
                <a:cs typeface="Times New Roman"/>
              </a:rPr>
              <a:t> </a:t>
            </a:r>
            <a:r>
              <a:rPr lang="en-US" sz="1200" dirty="0">
                <a:latin typeface="+mn-lt"/>
                <a:cs typeface="Times New Roman"/>
              </a:rPr>
              <a:t>services</a:t>
            </a:r>
            <a:r>
              <a:rPr lang="en-US" sz="1200" spc="-3" dirty="0">
                <a:latin typeface="+mn-lt"/>
                <a:cs typeface="Times New Roman"/>
              </a:rPr>
              <a:t> </a:t>
            </a:r>
            <a:r>
              <a:rPr lang="en-US" sz="1200" dirty="0">
                <a:latin typeface="+mn-lt"/>
                <a:cs typeface="Times New Roman"/>
              </a:rPr>
              <a:t>may</a:t>
            </a:r>
            <a:r>
              <a:rPr lang="en-US" sz="1200" spc="-3" dirty="0">
                <a:latin typeface="+mn-lt"/>
                <a:cs typeface="Times New Roman"/>
              </a:rPr>
              <a:t> </a:t>
            </a:r>
            <a:r>
              <a:rPr lang="en-US" sz="1200" dirty="0">
                <a:latin typeface="+mn-lt"/>
                <a:cs typeface="Times New Roman"/>
              </a:rPr>
              <a:t>be</a:t>
            </a:r>
            <a:r>
              <a:rPr lang="en-US" sz="1200" spc="-3" dirty="0">
                <a:latin typeface="+mn-lt"/>
                <a:cs typeface="Times New Roman"/>
              </a:rPr>
              <a:t> </a:t>
            </a:r>
            <a:r>
              <a:rPr lang="en-US" sz="1200" spc="-7" dirty="0">
                <a:latin typeface="+mn-lt"/>
                <a:cs typeface="Times New Roman"/>
              </a:rPr>
              <a:t>hindered.</a:t>
            </a:r>
            <a:endParaRPr lang="en-US" sz="1200" dirty="0">
              <a:latin typeface="+mn-lt"/>
              <a:cs typeface="Times New Roman"/>
            </a:endParaRPr>
          </a:p>
          <a:p>
            <a:pPr marL="182880" marR="29440" indent="-182880"/>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example,</a:t>
            </a:r>
            <a:r>
              <a:rPr lang="en-US" sz="1200" spc="-3" dirty="0">
                <a:latin typeface="+mn-lt"/>
                <a:cs typeface="Times New Roman"/>
              </a:rPr>
              <a:t> </a:t>
            </a:r>
            <a:r>
              <a:rPr lang="en-US" sz="1200" dirty="0">
                <a:latin typeface="+mn-lt"/>
                <a:cs typeface="Times New Roman"/>
              </a:rPr>
              <a:t>135</a:t>
            </a:r>
            <a:r>
              <a:rPr lang="en-US" sz="1200" spc="-3" dirty="0">
                <a:latin typeface="+mn-lt"/>
                <a:cs typeface="Times New Roman"/>
              </a:rPr>
              <a:t> </a:t>
            </a:r>
            <a:r>
              <a:rPr lang="en-US" sz="1200" dirty="0">
                <a:latin typeface="+mn-lt"/>
                <a:cs typeface="Times New Roman"/>
              </a:rPr>
              <a:t>rural</a:t>
            </a:r>
            <a:r>
              <a:rPr lang="en-US" sz="1200" spc="-7" dirty="0">
                <a:latin typeface="+mn-lt"/>
                <a:cs typeface="Times New Roman"/>
              </a:rPr>
              <a:t> </a:t>
            </a:r>
            <a:r>
              <a:rPr lang="en-US" sz="1200" dirty="0">
                <a:latin typeface="+mn-lt"/>
                <a:cs typeface="Times New Roman"/>
              </a:rPr>
              <a:t>hospitals</a:t>
            </a:r>
            <a:r>
              <a:rPr lang="en-US" sz="1200" spc="-3" dirty="0">
                <a:latin typeface="+mn-lt"/>
                <a:cs typeface="Times New Roman"/>
              </a:rPr>
              <a:t> </a:t>
            </a:r>
            <a:r>
              <a:rPr lang="en-US" sz="1200" dirty="0">
                <a:latin typeface="+mn-lt"/>
                <a:cs typeface="Times New Roman"/>
              </a:rPr>
              <a:t>closed</a:t>
            </a:r>
            <a:r>
              <a:rPr lang="en-US" sz="1200" spc="-3" dirty="0">
                <a:latin typeface="+mn-lt"/>
                <a:cs typeface="Times New Roman"/>
              </a:rPr>
              <a:t> </a:t>
            </a:r>
            <a:r>
              <a:rPr lang="en-US" sz="1200" dirty="0">
                <a:latin typeface="+mn-lt"/>
                <a:cs typeface="Times New Roman"/>
              </a:rPr>
              <a:t>between</a:t>
            </a:r>
            <a:r>
              <a:rPr lang="en-US" sz="1200" spc="-7" dirty="0">
                <a:latin typeface="+mn-lt"/>
                <a:cs typeface="Times New Roman"/>
              </a:rPr>
              <a:t> </a:t>
            </a:r>
            <a:r>
              <a:rPr lang="en-US" sz="1200" dirty="0">
                <a:latin typeface="+mn-lt"/>
                <a:cs typeface="Times New Roman"/>
              </a:rPr>
              <a:t>2010</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spc="-7" dirty="0">
                <a:latin typeface="+mn-lt"/>
                <a:cs typeface="Times New Roman"/>
              </a:rPr>
              <a:t>Government</a:t>
            </a:r>
            <a:r>
              <a:rPr lang="en-US" sz="1200" spc="341" dirty="0">
                <a:latin typeface="+mn-lt"/>
                <a:cs typeface="Times New Roman"/>
              </a:rPr>
              <a:t> </a:t>
            </a:r>
            <a:r>
              <a:rPr lang="en-US" sz="1200" dirty="0">
                <a:latin typeface="+mn-lt"/>
                <a:cs typeface="Times New Roman"/>
              </a:rPr>
              <a:t>Accountability</a:t>
            </a:r>
            <a:r>
              <a:rPr lang="en-US" sz="1200" spc="-14" dirty="0">
                <a:latin typeface="+mn-lt"/>
                <a:cs typeface="Times New Roman"/>
              </a:rPr>
              <a:t> </a:t>
            </a:r>
            <a:r>
              <a:rPr lang="en-US" sz="1200" dirty="0">
                <a:latin typeface="+mn-lt"/>
                <a:cs typeface="Times New Roman"/>
              </a:rPr>
              <a:t>Office</a:t>
            </a:r>
            <a:r>
              <a:rPr lang="en-US" sz="1200" spc="-10" dirty="0">
                <a:latin typeface="+mn-lt"/>
                <a:cs typeface="Times New Roman"/>
              </a:rPr>
              <a:t> </a:t>
            </a:r>
            <a:r>
              <a:rPr lang="en-US" sz="1200" dirty="0">
                <a:latin typeface="+mn-lt"/>
                <a:cs typeface="Times New Roman"/>
              </a:rPr>
              <a:t>(GAO)</a:t>
            </a:r>
            <a:r>
              <a:rPr lang="en-US" sz="1200" spc="-7" dirty="0">
                <a:latin typeface="+mn-lt"/>
                <a:cs typeface="Times New Roman"/>
              </a:rPr>
              <a:t> </a:t>
            </a:r>
            <a:r>
              <a:rPr lang="en-US" sz="1200" dirty="0">
                <a:latin typeface="+mn-lt"/>
                <a:cs typeface="Times New Roman"/>
              </a:rPr>
              <a:t>recently</a:t>
            </a:r>
            <a:r>
              <a:rPr lang="en-US" sz="1200" spc="-3" dirty="0">
                <a:latin typeface="+mn-lt"/>
                <a:cs typeface="Times New Roman"/>
              </a:rPr>
              <a:t> </a:t>
            </a:r>
            <a:r>
              <a:rPr lang="en-US" sz="1200" dirty="0">
                <a:latin typeface="+mn-lt"/>
                <a:cs typeface="Times New Roman"/>
              </a:rPr>
              <a:t>examined</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effects</a:t>
            </a:r>
            <a:r>
              <a:rPr lang="en-US" sz="1200" spc="-10"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rural</a:t>
            </a:r>
            <a:r>
              <a:rPr lang="en-US" sz="1200" spc="-7" dirty="0">
                <a:latin typeface="+mn-lt"/>
                <a:cs typeface="Times New Roman"/>
              </a:rPr>
              <a:t> </a:t>
            </a:r>
            <a:r>
              <a:rPr lang="en-US" sz="1200" dirty="0">
                <a:latin typeface="+mn-lt"/>
                <a:cs typeface="Times New Roman"/>
              </a:rPr>
              <a:t>hospital</a:t>
            </a:r>
            <a:r>
              <a:rPr lang="en-US" sz="1200" spc="-7" dirty="0">
                <a:latin typeface="+mn-lt"/>
                <a:cs typeface="Times New Roman"/>
              </a:rPr>
              <a:t> </a:t>
            </a:r>
            <a:r>
              <a:rPr lang="en-US" sz="1200" dirty="0">
                <a:latin typeface="+mn-lt"/>
                <a:cs typeface="Times New Roman"/>
              </a:rPr>
              <a:t>closures</a:t>
            </a:r>
            <a:r>
              <a:rPr lang="en-US" sz="1200" spc="-3" dirty="0">
                <a:latin typeface="+mn-lt"/>
                <a:cs typeface="Times New Roman"/>
              </a:rPr>
              <a:t> </a:t>
            </a:r>
            <a:r>
              <a:rPr lang="en-US" sz="1200" spc="-17" dirty="0">
                <a:latin typeface="+mn-lt"/>
                <a:cs typeface="Times New Roman"/>
              </a:rPr>
              <a:t>on </a:t>
            </a:r>
            <a:r>
              <a:rPr lang="en-US" sz="1200" dirty="0">
                <a:latin typeface="+mn-lt"/>
                <a:cs typeface="Times New Roman"/>
              </a:rPr>
              <a:t>healthcare</a:t>
            </a:r>
            <a:r>
              <a:rPr lang="en-US" sz="1200" spc="-7" dirty="0">
                <a:latin typeface="+mn-lt"/>
                <a:cs typeface="Times New Roman"/>
              </a:rPr>
              <a:t> </a:t>
            </a:r>
            <a:r>
              <a:rPr lang="en-US" sz="1200" dirty="0">
                <a:latin typeface="+mn-lt"/>
                <a:cs typeface="Times New Roman"/>
              </a:rPr>
              <a:t>services</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found</a:t>
            </a:r>
            <a:r>
              <a:rPr lang="en-US" sz="1200" spc="-3" dirty="0">
                <a:latin typeface="+mn-lt"/>
                <a:cs typeface="Times New Roman"/>
              </a:rPr>
              <a:t> </a:t>
            </a:r>
            <a:r>
              <a:rPr lang="en-US" sz="1200" dirty="0">
                <a:latin typeface="+mn-lt"/>
                <a:cs typeface="Times New Roman"/>
              </a:rPr>
              <a:t>people</a:t>
            </a:r>
            <a:r>
              <a:rPr lang="en-US" sz="1200" spc="-7" dirty="0">
                <a:latin typeface="+mn-lt"/>
                <a:cs typeface="Times New Roman"/>
              </a:rPr>
              <a:t> </a:t>
            </a:r>
            <a:r>
              <a:rPr lang="en-US" sz="1200" dirty="0">
                <a:latin typeface="+mn-lt"/>
                <a:cs typeface="Times New Roman"/>
              </a:rPr>
              <a:t>who</a:t>
            </a:r>
            <a:r>
              <a:rPr lang="en-US" sz="1200" spc="-3" dirty="0">
                <a:latin typeface="+mn-lt"/>
                <a:cs typeface="Times New Roman"/>
              </a:rPr>
              <a:t> </a:t>
            </a:r>
            <a:r>
              <a:rPr lang="en-US" sz="1200" dirty="0">
                <a:latin typeface="+mn-lt"/>
                <a:cs typeface="Times New Roman"/>
              </a:rPr>
              <a:t>lived</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closed</a:t>
            </a:r>
            <a:r>
              <a:rPr lang="en-US" sz="1200" spc="-3" dirty="0">
                <a:latin typeface="+mn-lt"/>
                <a:cs typeface="Times New Roman"/>
              </a:rPr>
              <a:t> </a:t>
            </a:r>
            <a:r>
              <a:rPr lang="en-US" sz="1200" dirty="0">
                <a:latin typeface="+mn-lt"/>
                <a:cs typeface="Times New Roman"/>
              </a:rPr>
              <a:t>hospital’s</a:t>
            </a:r>
            <a:r>
              <a:rPr lang="en-US" sz="1200" spc="-3" dirty="0">
                <a:latin typeface="+mn-lt"/>
                <a:cs typeface="Times New Roman"/>
              </a:rPr>
              <a:t> </a:t>
            </a:r>
            <a:r>
              <a:rPr lang="en-US" sz="1200" dirty="0">
                <a:latin typeface="+mn-lt"/>
                <a:cs typeface="Times New Roman"/>
              </a:rPr>
              <a:t>service</a:t>
            </a:r>
            <a:r>
              <a:rPr lang="en-US" sz="1200" spc="-3" dirty="0">
                <a:latin typeface="+mn-lt"/>
                <a:cs typeface="Times New Roman"/>
              </a:rPr>
              <a:t> </a:t>
            </a:r>
            <a:r>
              <a:rPr lang="en-US" sz="1200" dirty="0">
                <a:latin typeface="+mn-lt"/>
                <a:cs typeface="Times New Roman"/>
              </a:rPr>
              <a:t>area</a:t>
            </a:r>
            <a:r>
              <a:rPr lang="en-US" sz="1200" spc="-3" dirty="0">
                <a:latin typeface="+mn-lt"/>
                <a:cs typeface="Times New Roman"/>
              </a:rPr>
              <a:t> </a:t>
            </a:r>
            <a:r>
              <a:rPr lang="en-US" sz="1200" dirty="0">
                <a:latin typeface="+mn-lt"/>
                <a:cs typeface="Times New Roman"/>
              </a:rPr>
              <a:t>had</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spc="-7" dirty="0">
                <a:latin typeface="+mn-lt"/>
                <a:cs typeface="Times New Roman"/>
              </a:rPr>
              <a:t>travel </a:t>
            </a:r>
            <a:r>
              <a:rPr lang="en-US" sz="1200" dirty="0">
                <a:latin typeface="+mn-lt"/>
                <a:cs typeface="Times New Roman"/>
              </a:rPr>
              <a:t>considerably</a:t>
            </a:r>
            <a:r>
              <a:rPr lang="en-US" sz="1200" spc="-14" dirty="0">
                <a:latin typeface="+mn-lt"/>
                <a:cs typeface="Times New Roman"/>
              </a:rPr>
              <a:t> </a:t>
            </a:r>
            <a:r>
              <a:rPr lang="en-US" sz="1200" dirty="0">
                <a:latin typeface="+mn-lt"/>
                <a:cs typeface="Times New Roman"/>
              </a:rPr>
              <a:t>farther</a:t>
            </a:r>
            <a:r>
              <a:rPr lang="en-US" sz="1200" spc="-7"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access</a:t>
            </a:r>
            <a:r>
              <a:rPr lang="en-US" sz="1200" spc="-3" dirty="0">
                <a:latin typeface="+mn-lt"/>
                <a:cs typeface="Times New Roman"/>
              </a:rPr>
              <a:t> </a:t>
            </a:r>
            <a:r>
              <a:rPr lang="en-US" sz="1200" dirty="0">
                <a:latin typeface="+mn-lt"/>
                <a:cs typeface="Times New Roman"/>
              </a:rPr>
              <a:t>dental,</a:t>
            </a:r>
            <a:r>
              <a:rPr lang="en-US" sz="1200" spc="-10" dirty="0">
                <a:latin typeface="+mn-lt"/>
                <a:cs typeface="Times New Roman"/>
              </a:rPr>
              <a:t> </a:t>
            </a:r>
            <a:r>
              <a:rPr lang="en-US" sz="1200" dirty="0">
                <a:latin typeface="+mn-lt"/>
                <a:cs typeface="Times New Roman"/>
              </a:rPr>
              <a:t>mental</a:t>
            </a:r>
            <a:r>
              <a:rPr lang="en-US" sz="1200" spc="-3" dirty="0">
                <a:latin typeface="+mn-lt"/>
                <a:cs typeface="Times New Roman"/>
              </a:rPr>
              <a:t> </a:t>
            </a:r>
            <a:r>
              <a:rPr lang="en-US" sz="1200" dirty="0">
                <a:latin typeface="+mn-lt"/>
                <a:cs typeface="Times New Roman"/>
              </a:rPr>
              <a:t>health,</a:t>
            </a:r>
            <a:r>
              <a:rPr lang="en-US" sz="1200" spc="-7" dirty="0">
                <a:latin typeface="+mn-lt"/>
                <a:cs typeface="Times New Roman"/>
              </a:rPr>
              <a:t> </a:t>
            </a:r>
            <a:r>
              <a:rPr lang="en-US" sz="1200" dirty="0">
                <a:latin typeface="+mn-lt"/>
                <a:cs typeface="Times New Roman"/>
              </a:rPr>
              <a:t>substance</a:t>
            </a:r>
            <a:r>
              <a:rPr lang="en-US" sz="1200" spc="-7" dirty="0">
                <a:latin typeface="+mn-lt"/>
                <a:cs typeface="Times New Roman"/>
              </a:rPr>
              <a:t> </a:t>
            </a:r>
            <a:r>
              <a:rPr lang="en-US" sz="1200" dirty="0">
                <a:latin typeface="+mn-lt"/>
                <a:cs typeface="Times New Roman"/>
              </a:rPr>
              <a:t>use,</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obstetric</a:t>
            </a:r>
            <a:r>
              <a:rPr lang="en-US" sz="1200" spc="-7" dirty="0">
                <a:latin typeface="+mn-lt"/>
                <a:cs typeface="Times New Roman"/>
              </a:rPr>
              <a:t> </a:t>
            </a:r>
            <a:r>
              <a:rPr lang="en-US" sz="1200" dirty="0">
                <a:latin typeface="+mn-lt"/>
                <a:cs typeface="Times New Roman"/>
              </a:rPr>
              <a:t>services,</a:t>
            </a:r>
            <a:r>
              <a:rPr lang="en-US" sz="1200" spc="-3" dirty="0">
                <a:latin typeface="+mn-lt"/>
                <a:cs typeface="Times New Roman"/>
              </a:rPr>
              <a:t> </a:t>
            </a:r>
            <a:r>
              <a:rPr lang="en-US" sz="1200" dirty="0">
                <a:latin typeface="+mn-lt"/>
                <a:cs typeface="Times New Roman"/>
              </a:rPr>
              <a:t>as</a:t>
            </a:r>
            <a:r>
              <a:rPr lang="en-US" sz="1200" spc="-3" dirty="0">
                <a:latin typeface="+mn-lt"/>
                <a:cs typeface="Times New Roman"/>
              </a:rPr>
              <a:t> </a:t>
            </a:r>
            <a:r>
              <a:rPr lang="en-US" sz="1200" spc="-14" dirty="0">
                <a:latin typeface="+mn-lt"/>
                <a:cs typeface="Times New Roman"/>
              </a:rPr>
              <a:t>well </a:t>
            </a:r>
            <a:r>
              <a:rPr lang="en-US" sz="1200" dirty="0">
                <a:latin typeface="+mn-lt"/>
                <a:cs typeface="Times New Roman"/>
              </a:rPr>
              <a:t>as</a:t>
            </a:r>
            <a:r>
              <a:rPr lang="en-US" sz="1200" spc="-14" dirty="0">
                <a:latin typeface="+mn-lt"/>
                <a:cs typeface="Times New Roman"/>
              </a:rPr>
              <a:t> </a:t>
            </a:r>
            <a:r>
              <a:rPr lang="en-US" sz="1200" dirty="0">
                <a:latin typeface="+mn-lt"/>
                <a:cs typeface="Times New Roman"/>
              </a:rPr>
              <a:t>services</a:t>
            </a:r>
            <a:r>
              <a:rPr lang="en-US" sz="1200" spc="-10" dirty="0">
                <a:latin typeface="+mn-lt"/>
                <a:cs typeface="Times New Roman"/>
              </a:rPr>
              <a:t> </a:t>
            </a:r>
            <a:r>
              <a:rPr lang="en-US" sz="1200" dirty="0">
                <a:latin typeface="+mn-lt"/>
                <a:cs typeface="Times New Roman"/>
              </a:rPr>
              <a:t>typically</a:t>
            </a:r>
            <a:r>
              <a:rPr lang="en-US" sz="1200" spc="-3" dirty="0">
                <a:latin typeface="+mn-lt"/>
                <a:cs typeface="Times New Roman"/>
              </a:rPr>
              <a:t> </a:t>
            </a:r>
            <a:r>
              <a:rPr lang="en-US" sz="1200" dirty="0">
                <a:latin typeface="+mn-lt"/>
                <a:cs typeface="Times New Roman"/>
              </a:rPr>
              <a:t>associated</a:t>
            </a:r>
            <a:r>
              <a:rPr lang="en-US" sz="1200" spc="-7" dirty="0">
                <a:latin typeface="+mn-lt"/>
                <a:cs typeface="Times New Roman"/>
              </a:rPr>
              <a:t> </a:t>
            </a:r>
            <a:r>
              <a:rPr lang="en-US" sz="1200" dirty="0">
                <a:latin typeface="+mn-lt"/>
                <a:cs typeface="Times New Roman"/>
              </a:rPr>
              <a:t>with</a:t>
            </a:r>
            <a:r>
              <a:rPr lang="en-US" sz="1200" spc="-14" dirty="0">
                <a:latin typeface="+mn-lt"/>
                <a:cs typeface="Times New Roman"/>
              </a:rPr>
              <a:t> </a:t>
            </a:r>
            <a:r>
              <a:rPr lang="en-US" sz="1200" dirty="0">
                <a:latin typeface="+mn-lt"/>
                <a:cs typeface="Times New Roman"/>
              </a:rPr>
              <a:t>hospital</a:t>
            </a:r>
            <a:r>
              <a:rPr lang="en-US" sz="1200" spc="-3" dirty="0">
                <a:latin typeface="+mn-lt"/>
                <a:cs typeface="Times New Roman"/>
              </a:rPr>
              <a:t> </a:t>
            </a:r>
            <a:r>
              <a:rPr lang="en-US" sz="1200" dirty="0">
                <a:latin typeface="+mn-lt"/>
                <a:cs typeface="Times New Roman"/>
              </a:rPr>
              <a:t>care</a:t>
            </a:r>
            <a:r>
              <a:rPr lang="en-US" sz="1200" spc="-7"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7" dirty="0">
                <a:latin typeface="+mn-lt"/>
                <a:cs typeface="Times New Roman"/>
              </a:rPr>
              <a:t>23).</a:t>
            </a:r>
            <a:r>
              <a:rPr lang="en-US" sz="1200" spc="-10" baseline="31250" dirty="0">
                <a:latin typeface="+mn-lt"/>
                <a:cs typeface="Times New Roman"/>
              </a:rPr>
              <a:t>38</a:t>
            </a:r>
            <a:endParaRPr lang="en-US" sz="1200" baseline="3125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55</a:t>
            </a:fld>
            <a:endParaRPr lang="en-US"/>
          </a:p>
        </p:txBody>
      </p:sp>
    </p:spTree>
    <p:extLst>
      <p:ext uri="{BB962C8B-B14F-4D97-AF65-F5344CB8AC3E}">
        <p14:creationId xmlns:p14="http://schemas.microsoft.com/office/powerpoint/2010/main" val="138967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cs typeface="Times New Roman"/>
              </a:rPr>
              <a:t>Data</a:t>
            </a:r>
            <a:r>
              <a:rPr lang="en-US" sz="1200" spc="-14" dirty="0">
                <a:latin typeface="+mn-lt"/>
                <a:cs typeface="Times New Roman"/>
              </a:rPr>
              <a:t> </a:t>
            </a: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North</a:t>
            </a:r>
            <a:r>
              <a:rPr lang="en-US" sz="1200" spc="-7" dirty="0">
                <a:latin typeface="+mn-lt"/>
                <a:cs typeface="Times New Roman"/>
              </a:rPr>
              <a:t> </a:t>
            </a:r>
            <a:r>
              <a:rPr lang="en-US" sz="1200" dirty="0">
                <a:latin typeface="+mn-lt"/>
                <a:cs typeface="Times New Roman"/>
              </a:rPr>
              <a:t>Carolina</a:t>
            </a:r>
            <a:r>
              <a:rPr lang="en-US" sz="1200" spc="-7" dirty="0">
                <a:latin typeface="+mn-lt"/>
                <a:cs typeface="Times New Roman"/>
              </a:rPr>
              <a:t> </a:t>
            </a:r>
            <a:r>
              <a:rPr lang="en-US" sz="1200" dirty="0">
                <a:latin typeface="+mn-lt"/>
                <a:cs typeface="Times New Roman"/>
              </a:rPr>
              <a:t>Rural</a:t>
            </a:r>
            <a:r>
              <a:rPr lang="en-US" sz="1200" spc="-7" dirty="0">
                <a:latin typeface="+mn-lt"/>
                <a:cs typeface="Times New Roman"/>
              </a:rPr>
              <a:t> </a:t>
            </a:r>
            <a:r>
              <a:rPr lang="en-US" sz="1200" dirty="0">
                <a:latin typeface="+mn-lt"/>
                <a:cs typeface="Times New Roman"/>
              </a:rPr>
              <a:t>Health</a:t>
            </a:r>
            <a:r>
              <a:rPr lang="en-US" sz="1200" spc="-7" dirty="0">
                <a:latin typeface="+mn-lt"/>
                <a:cs typeface="Times New Roman"/>
              </a:rPr>
              <a:t> </a:t>
            </a:r>
            <a:r>
              <a:rPr lang="en-US" sz="1200" dirty="0">
                <a:latin typeface="+mn-lt"/>
                <a:cs typeface="Times New Roman"/>
              </a:rPr>
              <a:t>Research</a:t>
            </a:r>
            <a:r>
              <a:rPr lang="en-US" sz="1200" spc="-3" dirty="0">
                <a:latin typeface="+mn-lt"/>
                <a:cs typeface="Times New Roman"/>
              </a:rPr>
              <a:t> </a:t>
            </a:r>
            <a:r>
              <a:rPr lang="en-US" sz="1200" dirty="0">
                <a:latin typeface="+mn-lt"/>
                <a:cs typeface="Times New Roman"/>
              </a:rPr>
              <a:t>Program</a:t>
            </a:r>
            <a:r>
              <a:rPr lang="en-US" sz="1200" spc="-7" dirty="0">
                <a:latin typeface="+mn-lt"/>
                <a:cs typeface="Times New Roman"/>
              </a:rPr>
              <a:t> </a:t>
            </a:r>
            <a:r>
              <a:rPr lang="en-US" sz="1200" dirty="0">
                <a:latin typeface="+mn-lt"/>
                <a:cs typeface="Times New Roman"/>
              </a:rPr>
              <a:t>suggests</a:t>
            </a:r>
            <a:r>
              <a:rPr lang="en-US" sz="1200" spc="-7"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rural</a:t>
            </a:r>
            <a:r>
              <a:rPr lang="en-US" sz="1200" spc="-7" dirty="0">
                <a:latin typeface="+mn-lt"/>
                <a:cs typeface="Times New Roman"/>
              </a:rPr>
              <a:t> </a:t>
            </a:r>
            <a:r>
              <a:rPr lang="en-US" sz="1200" dirty="0">
                <a:latin typeface="+mn-lt"/>
                <a:cs typeface="Times New Roman"/>
              </a:rPr>
              <a:t>hospitals</a:t>
            </a:r>
            <a:r>
              <a:rPr lang="en-US" sz="1200" spc="-3" dirty="0">
                <a:latin typeface="+mn-lt"/>
                <a:cs typeface="Times New Roman"/>
              </a:rPr>
              <a:t> </a:t>
            </a:r>
            <a:r>
              <a:rPr lang="en-US" sz="1200" spc="-14" dirty="0">
                <a:latin typeface="+mn-lt"/>
                <a:cs typeface="Times New Roman"/>
              </a:rPr>
              <a:t>have </a:t>
            </a:r>
            <a:r>
              <a:rPr lang="en-US" sz="1200" dirty="0">
                <a:latin typeface="+mn-lt"/>
                <a:cs typeface="Times New Roman"/>
              </a:rPr>
              <a:t>closed</a:t>
            </a:r>
            <a:r>
              <a:rPr lang="en-US" sz="1200" spc="-3" dirty="0">
                <a:latin typeface="+mn-lt"/>
                <a:cs typeface="Times New Roman"/>
              </a:rPr>
              <a:t> </a:t>
            </a:r>
            <a:r>
              <a:rPr lang="en-US" sz="1200" dirty="0">
                <a:latin typeface="+mn-lt"/>
                <a:cs typeface="Times New Roman"/>
              </a:rPr>
              <a:t>at</a:t>
            </a:r>
            <a:r>
              <a:rPr lang="en-US" sz="1200" spc="-3" dirty="0">
                <a:latin typeface="+mn-lt"/>
                <a:cs typeface="Times New Roman"/>
              </a:rPr>
              <a:t> </a:t>
            </a:r>
            <a:r>
              <a:rPr lang="en-US" sz="1200" dirty="0">
                <a:latin typeface="+mn-lt"/>
                <a:cs typeface="Times New Roman"/>
              </a:rPr>
              <a:t>an</a:t>
            </a:r>
            <a:r>
              <a:rPr lang="en-US" sz="1200" spc="-10" dirty="0">
                <a:latin typeface="+mn-lt"/>
                <a:cs typeface="Times New Roman"/>
              </a:rPr>
              <a:t> </a:t>
            </a:r>
            <a:r>
              <a:rPr lang="en-US" sz="1200" dirty="0">
                <a:latin typeface="+mn-lt"/>
                <a:cs typeface="Times New Roman"/>
              </a:rPr>
              <a:t>accelerating</a:t>
            </a:r>
            <a:r>
              <a:rPr lang="en-US" sz="1200" spc="-10" dirty="0">
                <a:latin typeface="+mn-lt"/>
                <a:cs typeface="Times New Roman"/>
              </a:rPr>
              <a:t> </a:t>
            </a:r>
            <a:r>
              <a:rPr lang="en-US" sz="1200" dirty="0">
                <a:latin typeface="+mn-lt"/>
                <a:cs typeface="Times New Roman"/>
              </a:rPr>
              <a:t>pace. Although</a:t>
            </a:r>
            <a:r>
              <a:rPr lang="en-US" sz="1200" spc="-3" dirty="0">
                <a:latin typeface="+mn-lt"/>
                <a:cs typeface="Times New Roman"/>
              </a:rPr>
              <a:t> </a:t>
            </a:r>
            <a:r>
              <a:rPr lang="en-US" sz="1200" dirty="0">
                <a:latin typeface="+mn-lt"/>
                <a:cs typeface="Times New Roman"/>
              </a:rPr>
              <a:t>concern</a:t>
            </a:r>
            <a:r>
              <a:rPr lang="en-US" sz="1200" spc="-10"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heightened</a:t>
            </a:r>
            <a:r>
              <a:rPr lang="en-US" sz="1200" spc="-3" dirty="0">
                <a:latin typeface="+mn-lt"/>
                <a:cs typeface="Times New Roman"/>
              </a:rPr>
              <a:t> </a:t>
            </a:r>
            <a:r>
              <a:rPr lang="en-US" sz="1200" dirty="0">
                <a:latin typeface="+mn-lt"/>
                <a:cs typeface="Times New Roman"/>
              </a:rPr>
              <a:t>during</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early</a:t>
            </a:r>
            <a:r>
              <a:rPr lang="en-US" sz="1200" spc="-3" dirty="0">
                <a:latin typeface="+mn-lt"/>
                <a:cs typeface="Times New Roman"/>
              </a:rPr>
              <a:t> </a:t>
            </a:r>
            <a:r>
              <a:rPr lang="en-US" sz="1200" dirty="0">
                <a:latin typeface="+mn-lt"/>
                <a:cs typeface="Times New Roman"/>
              </a:rPr>
              <a:t>phases</a:t>
            </a:r>
            <a:r>
              <a:rPr lang="en-US" sz="1200" spc="-3" dirty="0">
                <a:latin typeface="+mn-lt"/>
                <a:cs typeface="Times New Roman"/>
              </a:rPr>
              <a:t> </a:t>
            </a:r>
            <a:r>
              <a:rPr lang="en-US" sz="1200" dirty="0">
                <a:latin typeface="+mn-lt"/>
                <a:cs typeface="Times New Roman"/>
              </a:rPr>
              <a:t>of </a:t>
            </a:r>
            <a:r>
              <a:rPr lang="en-US" sz="1200" spc="-17" dirty="0">
                <a:latin typeface="+mn-lt"/>
                <a:cs typeface="Times New Roman"/>
              </a:rPr>
              <a:t>the </a:t>
            </a:r>
            <a:r>
              <a:rPr lang="en-US" sz="1200" spc="-7" dirty="0">
                <a:latin typeface="+mn-lt"/>
                <a:cs typeface="Times New Roman"/>
              </a:rPr>
              <a:t>COVID-</a:t>
            </a:r>
            <a:r>
              <a:rPr lang="en-US" sz="1200" dirty="0">
                <a:latin typeface="+mn-lt"/>
                <a:cs typeface="Times New Roman"/>
              </a:rPr>
              <a:t>19</a:t>
            </a:r>
            <a:r>
              <a:rPr lang="en-US" sz="1200" spc="-7" dirty="0">
                <a:latin typeface="+mn-lt"/>
                <a:cs typeface="Times New Roman"/>
              </a:rPr>
              <a:t> </a:t>
            </a:r>
            <a:r>
              <a:rPr lang="en-US" sz="1200" dirty="0">
                <a:latin typeface="+mn-lt"/>
                <a:cs typeface="Times New Roman"/>
              </a:rPr>
              <a:t>public health</a:t>
            </a:r>
            <a:r>
              <a:rPr lang="en-US" sz="1200" spc="-3" dirty="0">
                <a:latin typeface="+mn-lt"/>
                <a:cs typeface="Times New Roman"/>
              </a:rPr>
              <a:t> </a:t>
            </a:r>
            <a:r>
              <a:rPr lang="en-US" sz="1200" dirty="0">
                <a:latin typeface="+mn-lt"/>
                <a:cs typeface="Times New Roman"/>
              </a:rPr>
              <a:t>emergency, data</a:t>
            </a:r>
            <a:r>
              <a:rPr lang="en-US" sz="1200" spc="-3" dirty="0">
                <a:latin typeface="+mn-lt"/>
                <a:cs typeface="Times New Roman"/>
              </a:rPr>
              <a:t> </a:t>
            </a:r>
            <a:r>
              <a:rPr lang="en-US" sz="1200" dirty="0">
                <a:latin typeface="+mn-lt"/>
                <a:cs typeface="Times New Roman"/>
              </a:rPr>
              <a:t>point</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a trend</a:t>
            </a:r>
            <a:r>
              <a:rPr lang="en-US" sz="1200" spc="-3" dirty="0">
                <a:latin typeface="+mn-lt"/>
                <a:cs typeface="Times New Roman"/>
              </a:rPr>
              <a:t> </a:t>
            </a:r>
            <a:r>
              <a:rPr lang="en-US" sz="1200" dirty="0">
                <a:latin typeface="+mn-lt"/>
                <a:cs typeface="Times New Roman"/>
              </a:rPr>
              <a:t>that preceded</a:t>
            </a:r>
            <a:r>
              <a:rPr lang="en-US" sz="1200" spc="-3" dirty="0">
                <a:latin typeface="+mn-lt"/>
                <a:cs typeface="Times New Roman"/>
              </a:rPr>
              <a:t> </a:t>
            </a:r>
            <a:r>
              <a:rPr lang="en-US" sz="1200" dirty="0">
                <a:latin typeface="+mn-lt"/>
                <a:cs typeface="Times New Roman"/>
              </a:rPr>
              <a:t>the emergency </a:t>
            </a:r>
            <a:r>
              <a:rPr lang="en-US" sz="1200" spc="-7" dirty="0">
                <a:latin typeface="+mn-lt"/>
                <a:cs typeface="Times New Roman"/>
              </a:rPr>
              <a:t>(Figure </a:t>
            </a:r>
            <a:r>
              <a:rPr lang="en-US" sz="1200" dirty="0">
                <a:latin typeface="+mn-lt"/>
                <a:cs typeface="Times New Roman"/>
              </a:rPr>
              <a:t>24).</a:t>
            </a:r>
            <a:r>
              <a:rPr lang="en-US" sz="1200" spc="-14"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NHQDR</a:t>
            </a:r>
            <a:r>
              <a:rPr lang="en-US" sz="1200" spc="-7" dirty="0">
                <a:latin typeface="+mn-lt"/>
                <a:cs typeface="Times New Roman"/>
              </a:rPr>
              <a:t> </a:t>
            </a:r>
            <a:r>
              <a:rPr lang="en-US" sz="1200" dirty="0">
                <a:latin typeface="+mn-lt"/>
                <a:cs typeface="Times New Roman"/>
              </a:rPr>
              <a:t>team</a:t>
            </a:r>
            <a:r>
              <a:rPr lang="en-US" sz="1200" spc="-3" dirty="0">
                <a:latin typeface="+mn-lt"/>
                <a:cs typeface="Times New Roman"/>
              </a:rPr>
              <a:t> </a:t>
            </a:r>
            <a:r>
              <a:rPr lang="en-US" sz="1200" dirty="0">
                <a:latin typeface="+mn-lt"/>
                <a:cs typeface="Times New Roman"/>
              </a:rPr>
              <a:t>continues</a:t>
            </a:r>
            <a:r>
              <a:rPr lang="en-US" sz="1200" spc="-7"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monitor</a:t>
            </a:r>
            <a:r>
              <a:rPr lang="en-US" sz="1200" spc="-3" dirty="0">
                <a:latin typeface="+mn-lt"/>
                <a:cs typeface="Times New Roman"/>
              </a:rPr>
              <a:t> </a:t>
            </a:r>
            <a:r>
              <a:rPr lang="en-US" sz="1200" dirty="0">
                <a:latin typeface="+mn-lt"/>
                <a:cs typeface="Times New Roman"/>
              </a:rPr>
              <a:t>this</a:t>
            </a:r>
            <a:r>
              <a:rPr lang="en-US" sz="1200" spc="-7" dirty="0">
                <a:latin typeface="+mn-lt"/>
                <a:cs typeface="Times New Roman"/>
              </a:rPr>
              <a:t> trend.</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56</a:t>
            </a:fld>
            <a:endParaRPr lang="en-US"/>
          </a:p>
        </p:txBody>
      </p:sp>
    </p:spTree>
    <p:extLst>
      <p:ext uri="{BB962C8B-B14F-4D97-AF65-F5344CB8AC3E}">
        <p14:creationId xmlns:p14="http://schemas.microsoft.com/office/powerpoint/2010/main" val="33952442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mn-lt"/>
                <a:cs typeface="Arial"/>
              </a:rPr>
              <a:t>Hospital</a:t>
            </a:r>
            <a:r>
              <a:rPr lang="en-US" sz="1200" b="1" spc="-14" dirty="0">
                <a:latin typeface="+mn-lt"/>
                <a:cs typeface="Arial"/>
              </a:rPr>
              <a:t> </a:t>
            </a:r>
            <a:r>
              <a:rPr lang="en-US" sz="1200" b="1" dirty="0">
                <a:latin typeface="+mn-lt"/>
                <a:cs typeface="Arial"/>
              </a:rPr>
              <a:t>Bed</a:t>
            </a:r>
            <a:r>
              <a:rPr lang="en-US" sz="1200" b="1" spc="-10" dirty="0">
                <a:latin typeface="+mn-lt"/>
                <a:cs typeface="Arial"/>
              </a:rPr>
              <a:t> </a:t>
            </a:r>
            <a:r>
              <a:rPr lang="en-US" sz="1200" b="1" spc="-7" dirty="0">
                <a:latin typeface="+mn-lt"/>
                <a:cs typeface="Arial"/>
              </a:rPr>
              <a:t>Capacity</a:t>
            </a:r>
            <a:endParaRPr lang="en-US" sz="1200" dirty="0">
              <a:latin typeface="+mn-lt"/>
              <a:cs typeface="Arial"/>
            </a:endParaRPr>
          </a:p>
          <a:p>
            <a:pPr marL="182880" marR="46758" indent="-182880"/>
            <a:r>
              <a:rPr lang="en-US" dirty="0">
                <a:cs typeface="Times New Roman"/>
              </a:rPr>
              <a:t>Although</a:t>
            </a:r>
            <a:r>
              <a:rPr lang="en-US" spc="-14" dirty="0">
                <a:cs typeface="Times New Roman"/>
              </a:rPr>
              <a:t> </a:t>
            </a:r>
            <a:r>
              <a:rPr lang="en-US" dirty="0">
                <a:cs typeface="Times New Roman"/>
              </a:rPr>
              <a:t>hospitals</a:t>
            </a:r>
            <a:r>
              <a:rPr lang="en-US" spc="-3" dirty="0">
                <a:cs typeface="Times New Roman"/>
              </a:rPr>
              <a:t> </a:t>
            </a:r>
            <a:r>
              <a:rPr lang="en-US" dirty="0">
                <a:cs typeface="Times New Roman"/>
              </a:rPr>
              <a:t>provide</a:t>
            </a:r>
            <a:r>
              <a:rPr lang="en-US" spc="-3" dirty="0">
                <a:cs typeface="Times New Roman"/>
              </a:rPr>
              <a:t> </a:t>
            </a:r>
            <a:r>
              <a:rPr lang="en-US" dirty="0">
                <a:cs typeface="Times New Roman"/>
              </a:rPr>
              <a:t>a</a:t>
            </a:r>
            <a:r>
              <a:rPr lang="en-US" spc="-3" dirty="0">
                <a:cs typeface="Times New Roman"/>
              </a:rPr>
              <a:t> </a:t>
            </a:r>
            <a:r>
              <a:rPr lang="en-US" dirty="0">
                <a:cs typeface="Times New Roman"/>
              </a:rPr>
              <a:t>wide</a:t>
            </a:r>
            <a:r>
              <a:rPr lang="en-US" spc="-7" dirty="0">
                <a:cs typeface="Times New Roman"/>
              </a:rPr>
              <a:t> </a:t>
            </a:r>
            <a:r>
              <a:rPr lang="en-US" dirty="0">
                <a:cs typeface="Times New Roman"/>
              </a:rPr>
              <a:t>range</a:t>
            </a:r>
            <a:r>
              <a:rPr lang="en-US" spc="-3" dirty="0">
                <a:cs typeface="Times New Roman"/>
              </a:rPr>
              <a:t> </a:t>
            </a:r>
            <a:r>
              <a:rPr lang="en-US" dirty="0">
                <a:cs typeface="Times New Roman"/>
              </a:rPr>
              <a:t>of</a:t>
            </a:r>
            <a:r>
              <a:rPr lang="en-US" spc="-3" dirty="0">
                <a:cs typeface="Times New Roman"/>
              </a:rPr>
              <a:t> </a:t>
            </a:r>
            <a:r>
              <a:rPr lang="en-US" dirty="0">
                <a:cs typeface="Times New Roman"/>
              </a:rPr>
              <a:t>services,</a:t>
            </a:r>
            <a:r>
              <a:rPr lang="en-US" spc="-3" dirty="0">
                <a:cs typeface="Times New Roman"/>
              </a:rPr>
              <a:t> </a:t>
            </a:r>
            <a:r>
              <a:rPr lang="en-US" dirty="0">
                <a:cs typeface="Times New Roman"/>
              </a:rPr>
              <a:t>not</a:t>
            </a:r>
            <a:r>
              <a:rPr lang="en-US" spc="-7" dirty="0">
                <a:cs typeface="Times New Roman"/>
              </a:rPr>
              <a:t> </a:t>
            </a:r>
            <a:r>
              <a:rPr lang="en-US" dirty="0">
                <a:cs typeface="Times New Roman"/>
              </a:rPr>
              <a:t>every</a:t>
            </a:r>
            <a:r>
              <a:rPr lang="en-US" spc="-3" dirty="0">
                <a:cs typeface="Times New Roman"/>
              </a:rPr>
              <a:t> </a:t>
            </a:r>
            <a:r>
              <a:rPr lang="en-US" dirty="0">
                <a:cs typeface="Times New Roman"/>
              </a:rPr>
              <a:t>hospital</a:t>
            </a:r>
            <a:r>
              <a:rPr lang="en-US" spc="-3" dirty="0">
                <a:cs typeface="Times New Roman"/>
              </a:rPr>
              <a:t> </a:t>
            </a:r>
            <a:r>
              <a:rPr lang="en-US" dirty="0">
                <a:cs typeface="Times New Roman"/>
              </a:rPr>
              <a:t>provides</a:t>
            </a:r>
            <a:r>
              <a:rPr lang="en-US" spc="-3" dirty="0">
                <a:cs typeface="Times New Roman"/>
              </a:rPr>
              <a:t> </a:t>
            </a:r>
            <a:r>
              <a:rPr lang="en-US" dirty="0">
                <a:cs typeface="Times New Roman"/>
              </a:rPr>
              <a:t>every</a:t>
            </a:r>
            <a:r>
              <a:rPr lang="en-US" spc="-10" dirty="0">
                <a:cs typeface="Times New Roman"/>
              </a:rPr>
              <a:t> </a:t>
            </a:r>
            <a:r>
              <a:rPr lang="en-US" spc="-7" dirty="0">
                <a:cs typeface="Times New Roman"/>
              </a:rPr>
              <a:t>service, </a:t>
            </a:r>
            <a:r>
              <a:rPr lang="en-US" dirty="0">
                <a:cs typeface="Times New Roman"/>
              </a:rPr>
              <a:t>and</a:t>
            </a:r>
            <a:r>
              <a:rPr lang="en-US" spc="-10" dirty="0">
                <a:cs typeface="Times New Roman"/>
              </a:rPr>
              <a:t> </a:t>
            </a:r>
            <a:r>
              <a:rPr lang="en-US" dirty="0">
                <a:cs typeface="Times New Roman"/>
              </a:rPr>
              <a:t>not</a:t>
            </a:r>
            <a:r>
              <a:rPr lang="en-US" spc="-3" dirty="0">
                <a:cs typeface="Times New Roman"/>
              </a:rPr>
              <a:t> </a:t>
            </a:r>
            <a:r>
              <a:rPr lang="en-US" dirty="0">
                <a:cs typeface="Times New Roman"/>
              </a:rPr>
              <a:t>every</a:t>
            </a:r>
            <a:r>
              <a:rPr lang="en-US" spc="-3" dirty="0">
                <a:cs typeface="Times New Roman"/>
              </a:rPr>
              <a:t> </a:t>
            </a:r>
            <a:r>
              <a:rPr lang="en-US" dirty="0">
                <a:cs typeface="Times New Roman"/>
              </a:rPr>
              <a:t>staffed bed</a:t>
            </a:r>
            <a:r>
              <a:rPr lang="en-US" spc="-3" dirty="0">
                <a:cs typeface="Times New Roman"/>
              </a:rPr>
              <a:t> </a:t>
            </a:r>
            <a:r>
              <a:rPr lang="en-US" dirty="0">
                <a:cs typeface="Times New Roman"/>
              </a:rPr>
              <a:t>may</a:t>
            </a:r>
            <a:r>
              <a:rPr lang="en-US" spc="-3" dirty="0">
                <a:cs typeface="Times New Roman"/>
              </a:rPr>
              <a:t> </a:t>
            </a:r>
            <a:r>
              <a:rPr lang="en-US" dirty="0">
                <a:cs typeface="Times New Roman"/>
              </a:rPr>
              <a:t>be</a:t>
            </a:r>
            <a:r>
              <a:rPr lang="en-US" spc="-3" dirty="0">
                <a:cs typeface="Times New Roman"/>
              </a:rPr>
              <a:t> </a:t>
            </a:r>
            <a:r>
              <a:rPr lang="en-US" dirty="0">
                <a:cs typeface="Times New Roman"/>
              </a:rPr>
              <a:t>appropriate</a:t>
            </a:r>
            <a:r>
              <a:rPr lang="en-US" spc="-3" dirty="0">
                <a:cs typeface="Times New Roman"/>
              </a:rPr>
              <a:t> </a:t>
            </a:r>
            <a:r>
              <a:rPr lang="en-US" dirty="0">
                <a:cs typeface="Times New Roman"/>
              </a:rPr>
              <a:t>for</a:t>
            </a:r>
            <a:r>
              <a:rPr lang="en-US" spc="-7" dirty="0">
                <a:cs typeface="Times New Roman"/>
              </a:rPr>
              <a:t> </a:t>
            </a:r>
            <a:r>
              <a:rPr lang="en-US" dirty="0">
                <a:cs typeface="Times New Roman"/>
              </a:rPr>
              <a:t>every</a:t>
            </a:r>
            <a:r>
              <a:rPr lang="en-US" spc="-3" dirty="0">
                <a:cs typeface="Times New Roman"/>
              </a:rPr>
              <a:t> </a:t>
            </a:r>
            <a:r>
              <a:rPr lang="en-US" dirty="0">
                <a:cs typeface="Times New Roman"/>
              </a:rPr>
              <a:t>need.</a:t>
            </a:r>
            <a:r>
              <a:rPr lang="en-US" spc="-10" dirty="0">
                <a:cs typeface="Times New Roman"/>
              </a:rPr>
              <a:t> </a:t>
            </a:r>
            <a:r>
              <a:rPr lang="en-US" dirty="0">
                <a:cs typeface="Times New Roman"/>
              </a:rPr>
              <a:t>The AHA</a:t>
            </a:r>
            <a:r>
              <a:rPr lang="en-US" spc="-7" dirty="0">
                <a:cs typeface="Times New Roman"/>
              </a:rPr>
              <a:t> </a:t>
            </a:r>
            <a:r>
              <a:rPr lang="en-US" dirty="0">
                <a:cs typeface="Times New Roman"/>
              </a:rPr>
              <a:t>notes</a:t>
            </a:r>
            <a:r>
              <a:rPr lang="en-US" spc="-3" dirty="0">
                <a:cs typeface="Times New Roman"/>
              </a:rPr>
              <a:t> </a:t>
            </a:r>
            <a:r>
              <a:rPr lang="en-US" dirty="0">
                <a:cs typeface="Times New Roman"/>
              </a:rPr>
              <a:t>that </a:t>
            </a:r>
            <a:r>
              <a:rPr lang="en-US" spc="-7" dirty="0">
                <a:cs typeface="Times New Roman"/>
              </a:rPr>
              <a:t>789,354 </a:t>
            </a:r>
            <a:r>
              <a:rPr lang="en-US" dirty="0">
                <a:cs typeface="Times New Roman"/>
              </a:rPr>
              <a:t>(85.7%)</a:t>
            </a:r>
            <a:r>
              <a:rPr lang="en-US" spc="-3" dirty="0">
                <a:cs typeface="Times New Roman"/>
              </a:rPr>
              <a:t> </a:t>
            </a:r>
            <a:r>
              <a:rPr lang="en-US" dirty="0">
                <a:cs typeface="Times New Roman"/>
              </a:rPr>
              <a:t>staffed</a:t>
            </a:r>
            <a:r>
              <a:rPr lang="en-US" spc="-3" dirty="0">
                <a:cs typeface="Times New Roman"/>
              </a:rPr>
              <a:t> </a:t>
            </a:r>
            <a:r>
              <a:rPr lang="en-US" dirty="0">
                <a:cs typeface="Times New Roman"/>
              </a:rPr>
              <a:t>beds</a:t>
            </a:r>
            <a:r>
              <a:rPr lang="en-US" spc="-3" dirty="0">
                <a:cs typeface="Times New Roman"/>
              </a:rPr>
              <a:t> </a:t>
            </a:r>
            <a:r>
              <a:rPr lang="en-US" dirty="0">
                <a:cs typeface="Times New Roman"/>
              </a:rPr>
              <a:t>are</a:t>
            </a:r>
            <a:r>
              <a:rPr lang="en-US" spc="-7" dirty="0">
                <a:cs typeface="Times New Roman"/>
              </a:rPr>
              <a:t> </a:t>
            </a:r>
            <a:r>
              <a:rPr lang="en-US" dirty="0">
                <a:cs typeface="Times New Roman"/>
              </a:rPr>
              <a:t>in</a:t>
            </a:r>
            <a:r>
              <a:rPr lang="en-US" spc="-3" dirty="0">
                <a:cs typeface="Times New Roman"/>
              </a:rPr>
              <a:t> </a:t>
            </a:r>
            <a:r>
              <a:rPr lang="en-US" dirty="0">
                <a:cs typeface="Times New Roman"/>
              </a:rPr>
              <a:t>community</a:t>
            </a:r>
            <a:r>
              <a:rPr lang="en-US" spc="-3" dirty="0">
                <a:cs typeface="Times New Roman"/>
              </a:rPr>
              <a:t> </a:t>
            </a:r>
            <a:r>
              <a:rPr lang="en-US" dirty="0">
                <a:cs typeface="Times New Roman"/>
              </a:rPr>
              <a:t>hospitals</a:t>
            </a:r>
            <a:r>
              <a:rPr lang="en-US" dirty="0">
                <a:cs typeface="Times New Roman"/>
                <a:hlinkClick r:id="rId3" action="ppaction://hlinksldjump"/>
              </a:rPr>
              <a:t>,</a:t>
            </a:r>
            <a:r>
              <a:rPr lang="en-US" baseline="31250" dirty="0">
                <a:cs typeface="Times New Roman"/>
                <a:hlinkClick r:id="rId3" action="ppaction://hlinksldjump"/>
              </a:rPr>
              <a:t>36</a:t>
            </a:r>
            <a:r>
              <a:rPr lang="en-US" spc="97" baseline="31250" dirty="0">
                <a:cs typeface="Times New Roman"/>
              </a:rPr>
              <a:t> </a:t>
            </a:r>
            <a:r>
              <a:rPr lang="en-US" dirty="0">
                <a:cs typeface="Times New Roman"/>
              </a:rPr>
              <a:t>and</a:t>
            </a:r>
            <a:r>
              <a:rPr lang="en-US" spc="-3" dirty="0">
                <a:cs typeface="Times New Roman"/>
              </a:rPr>
              <a:t> </a:t>
            </a:r>
            <a:r>
              <a:rPr lang="en-US" dirty="0">
                <a:cs typeface="Times New Roman"/>
              </a:rPr>
              <a:t>696,233</a:t>
            </a:r>
            <a:r>
              <a:rPr lang="en-US" spc="-3" dirty="0">
                <a:cs typeface="Times New Roman"/>
              </a:rPr>
              <a:t> </a:t>
            </a:r>
            <a:r>
              <a:rPr lang="en-US" dirty="0">
                <a:cs typeface="Times New Roman"/>
              </a:rPr>
              <a:t>(76%)</a:t>
            </a:r>
            <a:r>
              <a:rPr lang="en-US" spc="-3" dirty="0">
                <a:cs typeface="Times New Roman"/>
              </a:rPr>
              <a:t> </a:t>
            </a:r>
            <a:r>
              <a:rPr lang="en-US" dirty="0">
                <a:cs typeface="Times New Roman"/>
              </a:rPr>
              <a:t>beds</a:t>
            </a:r>
            <a:r>
              <a:rPr lang="en-US" spc="-3" dirty="0">
                <a:cs typeface="Times New Roman"/>
              </a:rPr>
              <a:t> </a:t>
            </a:r>
            <a:r>
              <a:rPr lang="en-US" dirty="0">
                <a:cs typeface="Times New Roman"/>
              </a:rPr>
              <a:t>are</a:t>
            </a:r>
            <a:r>
              <a:rPr lang="en-US" spc="-3" dirty="0">
                <a:cs typeface="Times New Roman"/>
              </a:rPr>
              <a:t> </a:t>
            </a:r>
            <a:r>
              <a:rPr lang="en-US" dirty="0">
                <a:cs typeface="Times New Roman"/>
              </a:rPr>
              <a:t>in</a:t>
            </a:r>
            <a:r>
              <a:rPr lang="en-US" spc="-3" dirty="0">
                <a:cs typeface="Times New Roman"/>
              </a:rPr>
              <a:t> </a:t>
            </a:r>
            <a:r>
              <a:rPr lang="en-US" spc="-7" dirty="0">
                <a:cs typeface="Times New Roman"/>
              </a:rPr>
              <a:t>hospitals </a:t>
            </a:r>
            <a:r>
              <a:rPr lang="en-US" dirty="0">
                <a:cs typeface="Times New Roman"/>
              </a:rPr>
              <a:t>affiliated</a:t>
            </a:r>
            <a:r>
              <a:rPr lang="en-US" spc="-7" dirty="0">
                <a:cs typeface="Times New Roman"/>
              </a:rPr>
              <a:t> </a:t>
            </a:r>
            <a:r>
              <a:rPr lang="en-US" dirty="0">
                <a:cs typeface="Times New Roman"/>
              </a:rPr>
              <a:t>with</a:t>
            </a:r>
            <a:r>
              <a:rPr lang="en-US" spc="-7" dirty="0">
                <a:cs typeface="Times New Roman"/>
              </a:rPr>
              <a:t> </a:t>
            </a:r>
            <a:r>
              <a:rPr lang="en-US" dirty="0">
                <a:cs typeface="Times New Roman"/>
              </a:rPr>
              <a:t>health</a:t>
            </a:r>
            <a:r>
              <a:rPr lang="en-US" spc="-7" dirty="0">
                <a:cs typeface="Times New Roman"/>
              </a:rPr>
              <a:t> </a:t>
            </a:r>
            <a:r>
              <a:rPr lang="en-US" dirty="0">
                <a:cs typeface="Times New Roman"/>
              </a:rPr>
              <a:t>systems.</a:t>
            </a:r>
            <a:r>
              <a:rPr lang="en-US" baseline="31250" dirty="0">
                <a:cs typeface="Times New Roman"/>
              </a:rPr>
              <a:t>39</a:t>
            </a:r>
            <a:r>
              <a:rPr lang="en-US" spc="92" baseline="31250" dirty="0">
                <a:cs typeface="Times New Roman"/>
              </a:rPr>
              <a:t> </a:t>
            </a:r>
            <a:r>
              <a:rPr lang="en-US" dirty="0">
                <a:cs typeface="Times New Roman"/>
              </a:rPr>
              <a:t>However,</a:t>
            </a:r>
            <a:r>
              <a:rPr lang="en-US" spc="-3" dirty="0">
                <a:cs typeface="Times New Roman"/>
              </a:rPr>
              <a:t> </a:t>
            </a:r>
            <a:r>
              <a:rPr lang="en-US" dirty="0">
                <a:cs typeface="Times New Roman"/>
              </a:rPr>
              <a:t>only</a:t>
            </a:r>
            <a:r>
              <a:rPr lang="en-US" spc="-7" dirty="0">
                <a:cs typeface="Times New Roman"/>
              </a:rPr>
              <a:t> </a:t>
            </a:r>
            <a:r>
              <a:rPr lang="en-US" dirty="0">
                <a:cs typeface="Times New Roman"/>
              </a:rPr>
              <a:t>some</a:t>
            </a:r>
            <a:r>
              <a:rPr lang="en-US" spc="-7" dirty="0">
                <a:cs typeface="Times New Roman"/>
              </a:rPr>
              <a:t> </a:t>
            </a:r>
            <a:r>
              <a:rPr lang="en-US" dirty="0">
                <a:cs typeface="Times New Roman"/>
              </a:rPr>
              <a:t>support</a:t>
            </a:r>
            <a:r>
              <a:rPr lang="en-US" spc="-10" dirty="0">
                <a:cs typeface="Times New Roman"/>
              </a:rPr>
              <a:t> </a:t>
            </a:r>
            <a:r>
              <a:rPr lang="en-US" dirty="0">
                <a:cs typeface="Times New Roman"/>
              </a:rPr>
              <a:t>general</a:t>
            </a:r>
            <a:r>
              <a:rPr lang="en-US" spc="-7" dirty="0">
                <a:cs typeface="Times New Roman"/>
              </a:rPr>
              <a:t> </a:t>
            </a:r>
            <a:r>
              <a:rPr lang="en-US" dirty="0">
                <a:cs typeface="Times New Roman"/>
              </a:rPr>
              <a:t>healthcare</a:t>
            </a:r>
            <a:r>
              <a:rPr lang="en-US" spc="-3" dirty="0">
                <a:cs typeface="Times New Roman"/>
              </a:rPr>
              <a:t> </a:t>
            </a:r>
            <a:r>
              <a:rPr lang="en-US" dirty="0">
                <a:cs typeface="Times New Roman"/>
              </a:rPr>
              <a:t>activities,</a:t>
            </a:r>
            <a:r>
              <a:rPr lang="en-US" spc="-7" dirty="0">
                <a:cs typeface="Times New Roman"/>
              </a:rPr>
              <a:t> while </a:t>
            </a:r>
            <a:r>
              <a:rPr lang="en-US" dirty="0">
                <a:cs typeface="Times New Roman"/>
              </a:rPr>
              <a:t>many</a:t>
            </a:r>
            <a:r>
              <a:rPr lang="en-US" spc="-14" dirty="0">
                <a:cs typeface="Times New Roman"/>
              </a:rPr>
              <a:t> </a:t>
            </a:r>
            <a:r>
              <a:rPr lang="en-US" dirty="0">
                <a:cs typeface="Times New Roman"/>
              </a:rPr>
              <a:t>staffed</a:t>
            </a:r>
            <a:r>
              <a:rPr lang="en-US" spc="-3" dirty="0">
                <a:cs typeface="Times New Roman"/>
              </a:rPr>
              <a:t> </a:t>
            </a:r>
            <a:r>
              <a:rPr lang="en-US" dirty="0">
                <a:cs typeface="Times New Roman"/>
              </a:rPr>
              <a:t>beds</a:t>
            </a:r>
            <a:r>
              <a:rPr lang="en-US" spc="-3" dirty="0">
                <a:cs typeface="Times New Roman"/>
              </a:rPr>
              <a:t> </a:t>
            </a:r>
            <a:r>
              <a:rPr lang="en-US" dirty="0">
                <a:cs typeface="Times New Roman"/>
              </a:rPr>
              <a:t>are</a:t>
            </a:r>
            <a:r>
              <a:rPr lang="en-US" spc="-10" dirty="0">
                <a:cs typeface="Times New Roman"/>
              </a:rPr>
              <a:t> </a:t>
            </a:r>
            <a:r>
              <a:rPr lang="en-US" dirty="0">
                <a:cs typeface="Times New Roman"/>
              </a:rPr>
              <a:t>intended</a:t>
            </a:r>
            <a:r>
              <a:rPr lang="en-US" spc="-3" dirty="0">
                <a:cs typeface="Times New Roman"/>
              </a:rPr>
              <a:t> </a:t>
            </a:r>
            <a:r>
              <a:rPr lang="en-US" dirty="0">
                <a:cs typeface="Times New Roman"/>
              </a:rPr>
              <a:t>for</a:t>
            </a:r>
            <a:r>
              <a:rPr lang="en-US" spc="-3" dirty="0">
                <a:cs typeface="Times New Roman"/>
              </a:rPr>
              <a:t> </a:t>
            </a:r>
            <a:r>
              <a:rPr lang="en-US" dirty="0">
                <a:cs typeface="Times New Roman"/>
              </a:rPr>
              <a:t>specialized</a:t>
            </a:r>
            <a:r>
              <a:rPr lang="en-US" spc="-7" dirty="0">
                <a:cs typeface="Times New Roman"/>
              </a:rPr>
              <a:t> </a:t>
            </a:r>
            <a:r>
              <a:rPr lang="en-US" dirty="0">
                <a:cs typeface="Times New Roman"/>
              </a:rPr>
              <a:t>purposes,</a:t>
            </a:r>
            <a:r>
              <a:rPr lang="en-US" spc="-7" dirty="0">
                <a:cs typeface="Times New Roman"/>
              </a:rPr>
              <a:t> </a:t>
            </a:r>
            <a:r>
              <a:rPr lang="en-US" dirty="0">
                <a:cs typeface="Times New Roman"/>
              </a:rPr>
              <a:t>such</a:t>
            </a:r>
            <a:r>
              <a:rPr lang="en-US" spc="-3" dirty="0">
                <a:cs typeface="Times New Roman"/>
              </a:rPr>
              <a:t> </a:t>
            </a:r>
            <a:r>
              <a:rPr lang="en-US" dirty="0">
                <a:cs typeface="Times New Roman"/>
              </a:rPr>
              <a:t>as</a:t>
            </a:r>
            <a:r>
              <a:rPr lang="en-US" spc="-3" dirty="0">
                <a:cs typeface="Times New Roman"/>
              </a:rPr>
              <a:t> </a:t>
            </a:r>
            <a:r>
              <a:rPr lang="en-US" dirty="0">
                <a:cs typeface="Times New Roman"/>
              </a:rPr>
              <a:t>intensive</a:t>
            </a:r>
            <a:r>
              <a:rPr lang="en-US" spc="-7" dirty="0">
                <a:cs typeface="Times New Roman"/>
              </a:rPr>
              <a:t> </a:t>
            </a:r>
            <a:r>
              <a:rPr lang="en-US" dirty="0">
                <a:cs typeface="Times New Roman"/>
              </a:rPr>
              <a:t>care,</a:t>
            </a:r>
            <a:r>
              <a:rPr lang="en-US" spc="-10" dirty="0">
                <a:cs typeface="Times New Roman"/>
              </a:rPr>
              <a:t> </a:t>
            </a:r>
            <a:r>
              <a:rPr lang="en-US" dirty="0">
                <a:cs typeface="Times New Roman"/>
              </a:rPr>
              <a:t>care</a:t>
            </a:r>
            <a:r>
              <a:rPr lang="en-US" spc="-7" dirty="0">
                <a:cs typeface="Times New Roman"/>
              </a:rPr>
              <a:t> </a:t>
            </a:r>
            <a:r>
              <a:rPr lang="en-US" dirty="0">
                <a:cs typeface="Times New Roman"/>
              </a:rPr>
              <a:t>for</a:t>
            </a:r>
            <a:r>
              <a:rPr lang="en-US" spc="-3" dirty="0">
                <a:cs typeface="Times New Roman"/>
              </a:rPr>
              <a:t> </a:t>
            </a:r>
            <a:r>
              <a:rPr lang="en-US" spc="-7" dirty="0">
                <a:cs typeface="Times New Roman"/>
              </a:rPr>
              <a:t>children, </a:t>
            </a:r>
            <a:r>
              <a:rPr lang="en-US" dirty="0">
                <a:cs typeface="Times New Roman"/>
              </a:rPr>
              <a:t>or labor</a:t>
            </a:r>
            <a:r>
              <a:rPr lang="en-US" spc="-3" dirty="0">
                <a:cs typeface="Times New Roman"/>
              </a:rPr>
              <a:t> </a:t>
            </a:r>
            <a:r>
              <a:rPr lang="en-US" dirty="0">
                <a:cs typeface="Times New Roman"/>
              </a:rPr>
              <a:t>and</a:t>
            </a:r>
            <a:r>
              <a:rPr lang="en-US" spc="-7" dirty="0">
                <a:cs typeface="Times New Roman"/>
              </a:rPr>
              <a:t> delivery.</a:t>
            </a:r>
            <a:endParaRPr lang="en-US" dirty="0">
              <a:cs typeface="Times New Roman"/>
            </a:endParaRPr>
          </a:p>
          <a:p>
            <a:pPr marR="165384"/>
            <a:r>
              <a:rPr lang="en-US" dirty="0">
                <a:cs typeface="Times New Roman"/>
              </a:rPr>
              <a:t>For</a:t>
            </a:r>
            <a:r>
              <a:rPr lang="en-US" spc="-14" dirty="0">
                <a:cs typeface="Times New Roman"/>
              </a:rPr>
              <a:t> </a:t>
            </a:r>
            <a:r>
              <a:rPr lang="en-US" dirty="0">
                <a:cs typeface="Times New Roman"/>
              </a:rPr>
              <a:t>example,</a:t>
            </a:r>
            <a:r>
              <a:rPr lang="en-US" spc="-3" dirty="0">
                <a:cs typeface="Times New Roman"/>
              </a:rPr>
              <a:t> </a:t>
            </a:r>
            <a:r>
              <a:rPr lang="en-US" dirty="0">
                <a:cs typeface="Times New Roman"/>
              </a:rPr>
              <a:t>the</a:t>
            </a:r>
            <a:r>
              <a:rPr lang="en-US" spc="-3" dirty="0">
                <a:cs typeface="Times New Roman"/>
              </a:rPr>
              <a:t> </a:t>
            </a:r>
            <a:r>
              <a:rPr lang="en-US" dirty="0">
                <a:cs typeface="Times New Roman"/>
              </a:rPr>
              <a:t>AHA</a:t>
            </a:r>
            <a:r>
              <a:rPr lang="en-US" spc="-10" dirty="0">
                <a:cs typeface="Times New Roman"/>
              </a:rPr>
              <a:t> </a:t>
            </a:r>
            <a:r>
              <a:rPr lang="en-US" dirty="0">
                <a:cs typeface="Times New Roman"/>
              </a:rPr>
              <a:t>estimates</a:t>
            </a:r>
            <a:r>
              <a:rPr lang="en-US" spc="-3" dirty="0">
                <a:cs typeface="Times New Roman"/>
              </a:rPr>
              <a:t> </a:t>
            </a:r>
            <a:r>
              <a:rPr lang="en-US" dirty="0">
                <a:cs typeface="Times New Roman"/>
              </a:rPr>
              <a:t>that</a:t>
            </a:r>
            <a:r>
              <a:rPr lang="en-US" spc="-7" dirty="0">
                <a:cs typeface="Times New Roman"/>
              </a:rPr>
              <a:t> </a:t>
            </a:r>
            <a:r>
              <a:rPr lang="en-US" dirty="0">
                <a:cs typeface="Times New Roman"/>
              </a:rPr>
              <a:t>112,359</a:t>
            </a:r>
            <a:r>
              <a:rPr lang="en-US" spc="-7" dirty="0">
                <a:cs typeface="Times New Roman"/>
              </a:rPr>
              <a:t> </a:t>
            </a:r>
            <a:r>
              <a:rPr lang="en-US" dirty="0">
                <a:cs typeface="Times New Roman"/>
              </a:rPr>
              <a:t>(12.2%)</a:t>
            </a:r>
            <a:r>
              <a:rPr lang="en-US" spc="-3" dirty="0">
                <a:cs typeface="Times New Roman"/>
              </a:rPr>
              <a:t> </a:t>
            </a:r>
            <a:r>
              <a:rPr lang="en-US" dirty="0">
                <a:cs typeface="Times New Roman"/>
              </a:rPr>
              <a:t>staffed</a:t>
            </a:r>
            <a:r>
              <a:rPr lang="en-US" spc="-10" dirty="0">
                <a:cs typeface="Times New Roman"/>
              </a:rPr>
              <a:t> </a:t>
            </a:r>
            <a:r>
              <a:rPr lang="en-US" dirty="0">
                <a:cs typeface="Times New Roman"/>
              </a:rPr>
              <a:t>hospital</a:t>
            </a:r>
            <a:r>
              <a:rPr lang="en-US" spc="-7" dirty="0">
                <a:cs typeface="Times New Roman"/>
              </a:rPr>
              <a:t> </a:t>
            </a:r>
            <a:r>
              <a:rPr lang="en-US" dirty="0">
                <a:cs typeface="Times New Roman"/>
              </a:rPr>
              <a:t>beds</a:t>
            </a:r>
            <a:r>
              <a:rPr lang="en-US" spc="-3" dirty="0">
                <a:cs typeface="Times New Roman"/>
              </a:rPr>
              <a:t> </a:t>
            </a:r>
            <a:r>
              <a:rPr lang="en-US" dirty="0">
                <a:cs typeface="Times New Roman"/>
              </a:rPr>
              <a:t>are</a:t>
            </a:r>
            <a:r>
              <a:rPr lang="en-US" spc="-3" dirty="0">
                <a:cs typeface="Times New Roman"/>
              </a:rPr>
              <a:t> </a:t>
            </a:r>
            <a:r>
              <a:rPr lang="en-US" dirty="0">
                <a:cs typeface="Times New Roman"/>
              </a:rPr>
              <a:t>designated</a:t>
            </a:r>
            <a:r>
              <a:rPr lang="en-US" spc="-3" dirty="0">
                <a:cs typeface="Times New Roman"/>
              </a:rPr>
              <a:t> </a:t>
            </a:r>
            <a:r>
              <a:rPr lang="en-US" spc="-17" dirty="0">
                <a:cs typeface="Times New Roman"/>
              </a:rPr>
              <a:t>for </a:t>
            </a:r>
            <a:r>
              <a:rPr lang="en-US" dirty="0">
                <a:cs typeface="Times New Roman"/>
              </a:rPr>
              <a:t>providing</a:t>
            </a:r>
            <a:r>
              <a:rPr lang="en-US" spc="-14" dirty="0">
                <a:cs typeface="Times New Roman"/>
              </a:rPr>
              <a:t> </a:t>
            </a:r>
            <a:r>
              <a:rPr lang="en-US" dirty="0">
                <a:cs typeface="Times New Roman"/>
              </a:rPr>
              <a:t>intensive</a:t>
            </a:r>
            <a:r>
              <a:rPr lang="en-US" spc="-7" dirty="0">
                <a:cs typeface="Times New Roman"/>
              </a:rPr>
              <a:t> </a:t>
            </a:r>
            <a:r>
              <a:rPr lang="en-US" dirty="0">
                <a:cs typeface="Times New Roman"/>
              </a:rPr>
              <a:t>care</a:t>
            </a:r>
            <a:r>
              <a:rPr lang="en-US" spc="-10" dirty="0">
                <a:cs typeface="Times New Roman"/>
              </a:rPr>
              <a:t> </a:t>
            </a:r>
            <a:r>
              <a:rPr lang="en-US" dirty="0">
                <a:cs typeface="Times New Roman"/>
              </a:rPr>
              <a:t>services.</a:t>
            </a:r>
            <a:r>
              <a:rPr lang="en-US" baseline="31250" dirty="0">
                <a:cs typeface="Times New Roman"/>
                <a:hlinkClick r:id="rId3" action="ppaction://hlinksldjump"/>
              </a:rPr>
              <a:t>36</a:t>
            </a:r>
            <a:r>
              <a:rPr lang="en-US" spc="97" baseline="31250" dirty="0">
                <a:cs typeface="Times New Roman"/>
              </a:rPr>
              <a:t> </a:t>
            </a:r>
            <a:r>
              <a:rPr lang="en-US" dirty="0">
                <a:cs typeface="Times New Roman"/>
              </a:rPr>
              <a:t>However,</a:t>
            </a:r>
            <a:r>
              <a:rPr lang="en-US" spc="-10" dirty="0">
                <a:cs typeface="Times New Roman"/>
              </a:rPr>
              <a:t> </a:t>
            </a:r>
            <a:r>
              <a:rPr lang="en-US" dirty="0">
                <a:cs typeface="Times New Roman"/>
              </a:rPr>
              <a:t>the</a:t>
            </a:r>
            <a:r>
              <a:rPr lang="en-US" spc="-10" dirty="0">
                <a:cs typeface="Times New Roman"/>
              </a:rPr>
              <a:t> </a:t>
            </a:r>
            <a:r>
              <a:rPr lang="en-US" dirty="0">
                <a:cs typeface="Times New Roman"/>
              </a:rPr>
              <a:t>specific</a:t>
            </a:r>
            <a:r>
              <a:rPr lang="en-US" spc="-7" dirty="0">
                <a:cs typeface="Times New Roman"/>
              </a:rPr>
              <a:t> </a:t>
            </a:r>
            <a:r>
              <a:rPr lang="en-US" dirty="0">
                <a:cs typeface="Times New Roman"/>
              </a:rPr>
              <a:t>types</a:t>
            </a:r>
            <a:r>
              <a:rPr lang="en-US" spc="-7" dirty="0">
                <a:cs typeface="Times New Roman"/>
              </a:rPr>
              <a:t> </a:t>
            </a:r>
            <a:r>
              <a:rPr lang="en-US" dirty="0">
                <a:cs typeface="Times New Roman"/>
              </a:rPr>
              <a:t>of</a:t>
            </a:r>
            <a:r>
              <a:rPr lang="en-US" spc="-7" dirty="0">
                <a:cs typeface="Times New Roman"/>
              </a:rPr>
              <a:t> </a:t>
            </a:r>
            <a:r>
              <a:rPr lang="en-US" dirty="0">
                <a:cs typeface="Times New Roman"/>
              </a:rPr>
              <a:t>critical</a:t>
            </a:r>
            <a:r>
              <a:rPr lang="en-US" spc="-10" dirty="0">
                <a:cs typeface="Times New Roman"/>
              </a:rPr>
              <a:t> </a:t>
            </a:r>
            <a:r>
              <a:rPr lang="en-US" dirty="0">
                <a:cs typeface="Times New Roman"/>
              </a:rPr>
              <a:t>care</a:t>
            </a:r>
            <a:r>
              <a:rPr lang="en-US" spc="-3" dirty="0">
                <a:cs typeface="Times New Roman"/>
              </a:rPr>
              <a:t> </a:t>
            </a:r>
            <a:r>
              <a:rPr lang="en-US" dirty="0">
                <a:cs typeface="Times New Roman"/>
              </a:rPr>
              <a:t>services</a:t>
            </a:r>
            <a:r>
              <a:rPr lang="en-US" spc="-7" dirty="0">
                <a:cs typeface="Times New Roman"/>
              </a:rPr>
              <a:t> </a:t>
            </a:r>
            <a:r>
              <a:rPr lang="en-US" spc="-14" dirty="0">
                <a:cs typeface="Times New Roman"/>
              </a:rPr>
              <a:t>they </a:t>
            </a:r>
            <a:r>
              <a:rPr lang="en-US" dirty="0">
                <a:cs typeface="Times New Roman"/>
              </a:rPr>
              <a:t>provide</a:t>
            </a:r>
            <a:r>
              <a:rPr lang="en-US" spc="-10" dirty="0">
                <a:cs typeface="Times New Roman"/>
              </a:rPr>
              <a:t> </a:t>
            </a:r>
            <a:r>
              <a:rPr lang="en-US" dirty="0">
                <a:cs typeface="Times New Roman"/>
              </a:rPr>
              <a:t>vary</a:t>
            </a:r>
            <a:r>
              <a:rPr lang="en-US" spc="-7" dirty="0">
                <a:cs typeface="Times New Roman"/>
              </a:rPr>
              <a:t> </a:t>
            </a:r>
            <a:r>
              <a:rPr lang="en-US" dirty="0">
                <a:cs typeface="Times New Roman"/>
              </a:rPr>
              <a:t>(Figure 25).</a:t>
            </a:r>
            <a:r>
              <a:rPr lang="en-US" spc="-7" dirty="0">
                <a:cs typeface="Times New Roman"/>
              </a:rPr>
              <a:t> </a:t>
            </a:r>
            <a:r>
              <a:rPr lang="en-US" dirty="0">
                <a:cs typeface="Times New Roman"/>
              </a:rPr>
              <a:t>While</a:t>
            </a:r>
            <a:r>
              <a:rPr lang="en-US" spc="-3" dirty="0">
                <a:cs typeface="Times New Roman"/>
              </a:rPr>
              <a:t> </a:t>
            </a:r>
            <a:r>
              <a:rPr lang="en-US" dirty="0">
                <a:cs typeface="Times New Roman"/>
              </a:rPr>
              <a:t>a hospital where the need for</a:t>
            </a:r>
            <a:r>
              <a:rPr lang="en-US" spc="-3" dirty="0">
                <a:cs typeface="Times New Roman"/>
              </a:rPr>
              <a:t> </a:t>
            </a:r>
            <a:r>
              <a:rPr lang="en-US" spc="-7" dirty="0">
                <a:cs typeface="Times New Roman"/>
              </a:rPr>
              <a:t>medical-</a:t>
            </a:r>
            <a:r>
              <a:rPr lang="en-US" dirty="0">
                <a:cs typeface="Times New Roman"/>
              </a:rPr>
              <a:t>surgical</a:t>
            </a:r>
            <a:r>
              <a:rPr lang="en-US" spc="-3" dirty="0">
                <a:cs typeface="Times New Roman"/>
              </a:rPr>
              <a:t> </a:t>
            </a:r>
            <a:r>
              <a:rPr lang="en-US" dirty="0">
                <a:cs typeface="Times New Roman"/>
              </a:rPr>
              <a:t>intensive </a:t>
            </a:r>
            <a:r>
              <a:rPr lang="en-US" spc="-14" dirty="0">
                <a:cs typeface="Times New Roman"/>
              </a:rPr>
              <a:t>care </a:t>
            </a:r>
            <a:r>
              <a:rPr lang="en-US" dirty="0">
                <a:cs typeface="Times New Roman"/>
              </a:rPr>
              <a:t>beds</a:t>
            </a:r>
            <a:r>
              <a:rPr lang="en-US" spc="-3" dirty="0">
                <a:cs typeface="Times New Roman"/>
              </a:rPr>
              <a:t> </a:t>
            </a:r>
            <a:r>
              <a:rPr lang="en-US" dirty="0">
                <a:cs typeface="Times New Roman"/>
              </a:rPr>
              <a:t>has</a:t>
            </a:r>
            <a:r>
              <a:rPr lang="en-US" spc="-7" dirty="0">
                <a:cs typeface="Times New Roman"/>
              </a:rPr>
              <a:t> </a:t>
            </a:r>
            <a:r>
              <a:rPr lang="en-US" dirty="0">
                <a:cs typeface="Times New Roman"/>
              </a:rPr>
              <a:t>exceeded</a:t>
            </a:r>
            <a:r>
              <a:rPr lang="en-US" spc="-3" dirty="0">
                <a:cs typeface="Times New Roman"/>
              </a:rPr>
              <a:t> </a:t>
            </a:r>
            <a:r>
              <a:rPr lang="en-US" dirty="0">
                <a:cs typeface="Times New Roman"/>
              </a:rPr>
              <a:t>capacity</a:t>
            </a:r>
            <a:r>
              <a:rPr lang="en-US" spc="-3" dirty="0">
                <a:cs typeface="Times New Roman"/>
              </a:rPr>
              <a:t> </a:t>
            </a:r>
            <a:r>
              <a:rPr lang="en-US" dirty="0">
                <a:cs typeface="Times New Roman"/>
              </a:rPr>
              <a:t>may</a:t>
            </a:r>
            <a:r>
              <a:rPr lang="en-US" spc="-3" dirty="0">
                <a:cs typeface="Times New Roman"/>
              </a:rPr>
              <a:t> </a:t>
            </a:r>
            <a:r>
              <a:rPr lang="en-US" dirty="0">
                <a:cs typeface="Times New Roman"/>
              </a:rPr>
              <a:t>realistically</a:t>
            </a:r>
            <a:r>
              <a:rPr lang="en-US" spc="-10" dirty="0">
                <a:cs typeface="Times New Roman"/>
              </a:rPr>
              <a:t> </a:t>
            </a:r>
            <a:r>
              <a:rPr lang="en-US" dirty="0">
                <a:cs typeface="Times New Roman"/>
              </a:rPr>
              <a:t>reallocate</a:t>
            </a:r>
            <a:r>
              <a:rPr lang="en-US" spc="-3" dirty="0">
                <a:cs typeface="Times New Roman"/>
              </a:rPr>
              <a:t> </a:t>
            </a:r>
            <a:r>
              <a:rPr lang="en-US" dirty="0">
                <a:cs typeface="Times New Roman"/>
              </a:rPr>
              <a:t>a</a:t>
            </a:r>
            <a:r>
              <a:rPr lang="en-US" spc="-7" dirty="0">
                <a:cs typeface="Times New Roman"/>
              </a:rPr>
              <a:t> </a:t>
            </a:r>
            <a:r>
              <a:rPr lang="en-US" dirty="0">
                <a:cs typeface="Times New Roman"/>
              </a:rPr>
              <a:t>cardiac</a:t>
            </a:r>
            <a:r>
              <a:rPr lang="en-US" spc="-3" dirty="0">
                <a:cs typeface="Times New Roman"/>
              </a:rPr>
              <a:t> </a:t>
            </a:r>
            <a:r>
              <a:rPr lang="en-US" dirty="0">
                <a:cs typeface="Times New Roman"/>
              </a:rPr>
              <a:t>intensive</a:t>
            </a:r>
            <a:r>
              <a:rPr lang="en-US" spc="-7" dirty="0">
                <a:cs typeface="Times New Roman"/>
              </a:rPr>
              <a:t> </a:t>
            </a:r>
            <a:r>
              <a:rPr lang="en-US" dirty="0">
                <a:cs typeface="Times New Roman"/>
              </a:rPr>
              <a:t>care</a:t>
            </a:r>
            <a:r>
              <a:rPr lang="en-US" spc="-3" dirty="0">
                <a:cs typeface="Times New Roman"/>
              </a:rPr>
              <a:t> </a:t>
            </a:r>
            <a:r>
              <a:rPr lang="en-US" dirty="0">
                <a:cs typeface="Times New Roman"/>
              </a:rPr>
              <a:t>bed</a:t>
            </a:r>
            <a:r>
              <a:rPr lang="en-US" spc="-7" dirty="0">
                <a:cs typeface="Times New Roman"/>
              </a:rPr>
              <a:t> </a:t>
            </a:r>
            <a:r>
              <a:rPr lang="en-US" dirty="0">
                <a:cs typeface="Times New Roman"/>
              </a:rPr>
              <a:t>to</a:t>
            </a:r>
            <a:r>
              <a:rPr lang="en-US" spc="-3" dirty="0">
                <a:cs typeface="Times New Roman"/>
              </a:rPr>
              <a:t> </a:t>
            </a:r>
            <a:r>
              <a:rPr lang="en-US" dirty="0">
                <a:cs typeface="Times New Roman"/>
              </a:rPr>
              <a:t>treat</a:t>
            </a:r>
            <a:r>
              <a:rPr lang="en-US" spc="-7" dirty="0">
                <a:cs typeface="Times New Roman"/>
              </a:rPr>
              <a:t> </a:t>
            </a:r>
            <a:r>
              <a:rPr lang="en-US" spc="-17" dirty="0">
                <a:cs typeface="Times New Roman"/>
              </a:rPr>
              <a:t>an </a:t>
            </a:r>
            <a:r>
              <a:rPr lang="en-US" dirty="0">
                <a:cs typeface="Times New Roman"/>
              </a:rPr>
              <a:t>adult</a:t>
            </a:r>
            <a:r>
              <a:rPr lang="en-US" spc="-7" dirty="0">
                <a:cs typeface="Times New Roman"/>
              </a:rPr>
              <a:t> </a:t>
            </a:r>
            <a:r>
              <a:rPr lang="en-US" dirty="0">
                <a:cs typeface="Times New Roman"/>
              </a:rPr>
              <a:t>with </a:t>
            </a:r>
            <a:r>
              <a:rPr lang="en-US" spc="-7" dirty="0">
                <a:cs typeface="Times New Roman"/>
              </a:rPr>
              <a:t>pneumonia-</a:t>
            </a:r>
            <a:r>
              <a:rPr lang="en-US" dirty="0">
                <a:cs typeface="Times New Roman"/>
              </a:rPr>
              <a:t>induced respiratory</a:t>
            </a:r>
            <a:r>
              <a:rPr lang="en-US" spc="3" dirty="0">
                <a:cs typeface="Times New Roman"/>
              </a:rPr>
              <a:t> </a:t>
            </a:r>
            <a:r>
              <a:rPr lang="en-US" dirty="0">
                <a:cs typeface="Times New Roman"/>
              </a:rPr>
              <a:t>failure, it would be much more</a:t>
            </a:r>
            <a:r>
              <a:rPr lang="en-US" spc="-3" dirty="0">
                <a:cs typeface="Times New Roman"/>
              </a:rPr>
              <a:t> </a:t>
            </a:r>
            <a:r>
              <a:rPr lang="en-US" dirty="0">
                <a:cs typeface="Times New Roman"/>
              </a:rPr>
              <a:t>challenging</a:t>
            </a:r>
            <a:r>
              <a:rPr lang="en-US" spc="-3" dirty="0">
                <a:cs typeface="Times New Roman"/>
              </a:rPr>
              <a:t> </a:t>
            </a:r>
            <a:r>
              <a:rPr lang="en-US" spc="-17" dirty="0">
                <a:cs typeface="Times New Roman"/>
              </a:rPr>
              <a:t>to </a:t>
            </a:r>
            <a:r>
              <a:rPr lang="en-US" dirty="0">
                <a:cs typeface="Times New Roman"/>
              </a:rPr>
              <a:t>reallocate</a:t>
            </a:r>
            <a:r>
              <a:rPr lang="en-US" spc="-7" dirty="0">
                <a:cs typeface="Times New Roman"/>
              </a:rPr>
              <a:t> </a:t>
            </a:r>
            <a:r>
              <a:rPr lang="en-US" dirty="0">
                <a:cs typeface="Times New Roman"/>
              </a:rPr>
              <a:t>neonatal</a:t>
            </a:r>
            <a:r>
              <a:rPr lang="en-US" spc="-7" dirty="0">
                <a:cs typeface="Times New Roman"/>
              </a:rPr>
              <a:t> </a:t>
            </a:r>
            <a:r>
              <a:rPr lang="en-US" dirty="0">
                <a:cs typeface="Times New Roman"/>
              </a:rPr>
              <a:t>intensive</a:t>
            </a:r>
            <a:r>
              <a:rPr lang="en-US" spc="-7" dirty="0">
                <a:cs typeface="Times New Roman"/>
              </a:rPr>
              <a:t> </a:t>
            </a:r>
            <a:r>
              <a:rPr lang="en-US" dirty="0">
                <a:cs typeface="Times New Roman"/>
              </a:rPr>
              <a:t>care</a:t>
            </a:r>
            <a:r>
              <a:rPr lang="en-US" spc="-3" dirty="0">
                <a:cs typeface="Times New Roman"/>
              </a:rPr>
              <a:t> </a:t>
            </a:r>
            <a:r>
              <a:rPr lang="en-US" dirty="0">
                <a:cs typeface="Times New Roman"/>
              </a:rPr>
              <a:t>beds</a:t>
            </a:r>
            <a:r>
              <a:rPr lang="en-US" spc="-7" dirty="0">
                <a:cs typeface="Times New Roman"/>
              </a:rPr>
              <a:t> </a:t>
            </a:r>
            <a:r>
              <a:rPr lang="en-US" dirty="0">
                <a:cs typeface="Times New Roman"/>
              </a:rPr>
              <a:t>for</a:t>
            </a:r>
            <a:r>
              <a:rPr lang="en-US" spc="-3" dirty="0">
                <a:cs typeface="Times New Roman"/>
              </a:rPr>
              <a:t> </a:t>
            </a:r>
            <a:r>
              <a:rPr lang="en-US" dirty="0">
                <a:cs typeface="Times New Roman"/>
              </a:rPr>
              <a:t>the</a:t>
            </a:r>
            <a:r>
              <a:rPr lang="en-US" spc="-7" dirty="0">
                <a:cs typeface="Times New Roman"/>
              </a:rPr>
              <a:t> </a:t>
            </a:r>
            <a:r>
              <a:rPr lang="en-US" dirty="0">
                <a:cs typeface="Times New Roman"/>
              </a:rPr>
              <a:t>same</a:t>
            </a:r>
            <a:r>
              <a:rPr lang="en-US" spc="-3" dirty="0">
                <a:cs typeface="Times New Roman"/>
              </a:rPr>
              <a:t> </a:t>
            </a:r>
            <a:r>
              <a:rPr lang="en-US" spc="-7" dirty="0">
                <a:cs typeface="Times New Roman"/>
              </a:rPr>
              <a:t>purpose.</a:t>
            </a:r>
          </a:p>
          <a:p>
            <a:pPr marL="223403" marR="165384" indent="-171450">
              <a:defRPr/>
            </a:pPr>
            <a:r>
              <a:rPr lang="en-US" dirty="0">
                <a:cs typeface="Times New Roman"/>
              </a:rPr>
              <a:t>The</a:t>
            </a:r>
            <a:r>
              <a:rPr lang="en-US" spc="-10" dirty="0">
                <a:cs typeface="Times New Roman"/>
              </a:rPr>
              <a:t> </a:t>
            </a:r>
            <a:r>
              <a:rPr lang="en-US" dirty="0">
                <a:cs typeface="Times New Roman"/>
              </a:rPr>
              <a:t>number</a:t>
            </a:r>
            <a:r>
              <a:rPr lang="en-US" spc="-7" dirty="0">
                <a:cs typeface="Times New Roman"/>
              </a:rPr>
              <a:t> </a:t>
            </a:r>
            <a:r>
              <a:rPr lang="en-US" dirty="0">
                <a:cs typeface="Times New Roman"/>
              </a:rPr>
              <a:t>and</a:t>
            </a:r>
            <a:r>
              <a:rPr lang="en-US" spc="-3" dirty="0">
                <a:cs typeface="Times New Roman"/>
              </a:rPr>
              <a:t> </a:t>
            </a:r>
            <a:r>
              <a:rPr lang="en-US" dirty="0">
                <a:cs typeface="Times New Roman"/>
              </a:rPr>
              <a:t>type</a:t>
            </a:r>
            <a:r>
              <a:rPr lang="en-US" spc="-3" dirty="0">
                <a:cs typeface="Times New Roman"/>
              </a:rPr>
              <a:t> </a:t>
            </a:r>
            <a:r>
              <a:rPr lang="en-US" dirty="0">
                <a:cs typeface="Times New Roman"/>
              </a:rPr>
              <a:t>of</a:t>
            </a:r>
            <a:r>
              <a:rPr lang="en-US" spc="-7" dirty="0">
                <a:cs typeface="Times New Roman"/>
              </a:rPr>
              <a:t> </a:t>
            </a:r>
            <a:r>
              <a:rPr lang="en-US" dirty="0">
                <a:cs typeface="Times New Roman"/>
              </a:rPr>
              <a:t>hospital</a:t>
            </a:r>
            <a:r>
              <a:rPr lang="en-US" spc="-3" dirty="0">
                <a:cs typeface="Times New Roman"/>
              </a:rPr>
              <a:t> </a:t>
            </a:r>
            <a:r>
              <a:rPr lang="en-US" dirty="0">
                <a:cs typeface="Times New Roman"/>
              </a:rPr>
              <a:t>beds</a:t>
            </a:r>
            <a:r>
              <a:rPr lang="en-US" spc="-3" dirty="0">
                <a:cs typeface="Times New Roman"/>
              </a:rPr>
              <a:t> </a:t>
            </a:r>
            <a:r>
              <a:rPr lang="en-US" dirty="0">
                <a:cs typeface="Times New Roman"/>
              </a:rPr>
              <a:t>available</a:t>
            </a:r>
            <a:r>
              <a:rPr lang="en-US" spc="-7" dirty="0">
                <a:cs typeface="Times New Roman"/>
              </a:rPr>
              <a:t> </a:t>
            </a:r>
            <a:r>
              <a:rPr lang="en-US" dirty="0">
                <a:cs typeface="Times New Roman"/>
              </a:rPr>
              <a:t>in</a:t>
            </a:r>
            <a:r>
              <a:rPr lang="en-US" spc="-3" dirty="0">
                <a:cs typeface="Times New Roman"/>
              </a:rPr>
              <a:t> </a:t>
            </a:r>
            <a:r>
              <a:rPr lang="en-US" dirty="0">
                <a:cs typeface="Times New Roman"/>
              </a:rPr>
              <a:t>a</a:t>
            </a:r>
            <a:r>
              <a:rPr lang="en-US" spc="-3" dirty="0">
                <a:cs typeface="Times New Roman"/>
              </a:rPr>
              <a:t> </a:t>
            </a:r>
            <a:r>
              <a:rPr lang="en-US" dirty="0">
                <a:cs typeface="Times New Roman"/>
              </a:rPr>
              <a:t>community,</a:t>
            </a:r>
            <a:r>
              <a:rPr lang="en-US" spc="-3" dirty="0">
                <a:cs typeface="Times New Roman"/>
              </a:rPr>
              <a:t> </a:t>
            </a:r>
            <a:r>
              <a:rPr lang="en-US" dirty="0">
                <a:cs typeface="Times New Roman"/>
              </a:rPr>
              <a:t>especially</a:t>
            </a:r>
            <a:r>
              <a:rPr lang="en-US" spc="-3" dirty="0">
                <a:cs typeface="Times New Roman"/>
              </a:rPr>
              <a:t> </a:t>
            </a:r>
            <a:r>
              <a:rPr lang="en-US" dirty="0">
                <a:cs typeface="Times New Roman"/>
              </a:rPr>
              <a:t>in</a:t>
            </a:r>
            <a:r>
              <a:rPr lang="en-US" spc="-3" dirty="0">
                <a:cs typeface="Times New Roman"/>
              </a:rPr>
              <a:t> </a:t>
            </a:r>
            <a:r>
              <a:rPr lang="en-US" dirty="0">
                <a:cs typeface="Times New Roman"/>
              </a:rPr>
              <a:t>relation</a:t>
            </a:r>
            <a:r>
              <a:rPr lang="en-US" spc="-10" dirty="0">
                <a:cs typeface="Times New Roman"/>
              </a:rPr>
              <a:t> </a:t>
            </a:r>
            <a:r>
              <a:rPr lang="en-US" dirty="0">
                <a:cs typeface="Times New Roman"/>
              </a:rPr>
              <a:t>to </a:t>
            </a:r>
            <a:r>
              <a:rPr lang="en-US" spc="-7" dirty="0">
                <a:cs typeface="Times New Roman"/>
              </a:rPr>
              <a:t>specific </a:t>
            </a:r>
            <a:r>
              <a:rPr lang="en-US" dirty="0">
                <a:cs typeface="Times New Roman"/>
              </a:rPr>
              <a:t>needs,</a:t>
            </a:r>
            <a:r>
              <a:rPr lang="en-US" spc="-14" dirty="0">
                <a:cs typeface="Times New Roman"/>
              </a:rPr>
              <a:t> </a:t>
            </a:r>
            <a:r>
              <a:rPr lang="en-US" dirty="0">
                <a:cs typeface="Times New Roman"/>
              </a:rPr>
              <a:t>may</a:t>
            </a:r>
            <a:r>
              <a:rPr lang="en-US" spc="-10" dirty="0">
                <a:cs typeface="Times New Roman"/>
              </a:rPr>
              <a:t> </a:t>
            </a:r>
            <a:r>
              <a:rPr lang="en-US" dirty="0">
                <a:cs typeface="Times New Roman"/>
              </a:rPr>
              <a:t>provide</a:t>
            </a:r>
            <a:r>
              <a:rPr lang="en-US" spc="-3" dirty="0">
                <a:cs typeface="Times New Roman"/>
              </a:rPr>
              <a:t> </a:t>
            </a:r>
            <a:r>
              <a:rPr lang="en-US" dirty="0">
                <a:cs typeface="Times New Roman"/>
              </a:rPr>
              <a:t>a</a:t>
            </a:r>
            <a:r>
              <a:rPr lang="en-US" spc="-7" dirty="0">
                <a:cs typeface="Times New Roman"/>
              </a:rPr>
              <a:t> </a:t>
            </a:r>
            <a:r>
              <a:rPr lang="en-US" dirty="0">
                <a:cs typeface="Times New Roman"/>
              </a:rPr>
              <a:t>more</a:t>
            </a:r>
            <a:r>
              <a:rPr lang="en-US" spc="-3" dirty="0">
                <a:cs typeface="Times New Roman"/>
              </a:rPr>
              <a:t> </a:t>
            </a:r>
            <a:r>
              <a:rPr lang="en-US" dirty="0">
                <a:cs typeface="Times New Roman"/>
              </a:rPr>
              <a:t>meaningful</a:t>
            </a:r>
            <a:r>
              <a:rPr lang="en-US" spc="-3" dirty="0">
                <a:cs typeface="Times New Roman"/>
              </a:rPr>
              <a:t> </a:t>
            </a:r>
            <a:r>
              <a:rPr lang="en-US" dirty="0">
                <a:cs typeface="Times New Roman"/>
              </a:rPr>
              <a:t>way</a:t>
            </a:r>
            <a:r>
              <a:rPr lang="en-US" spc="-3" dirty="0">
                <a:cs typeface="Times New Roman"/>
              </a:rPr>
              <a:t> </a:t>
            </a:r>
            <a:r>
              <a:rPr lang="en-US" dirty="0">
                <a:cs typeface="Times New Roman"/>
              </a:rPr>
              <a:t>to</a:t>
            </a:r>
            <a:r>
              <a:rPr lang="en-US" spc="-3" dirty="0">
                <a:cs typeface="Times New Roman"/>
              </a:rPr>
              <a:t> </a:t>
            </a:r>
            <a:r>
              <a:rPr lang="en-US" dirty="0">
                <a:cs typeface="Times New Roman"/>
              </a:rPr>
              <a:t>assess</a:t>
            </a:r>
            <a:r>
              <a:rPr lang="en-US" spc="-3" dirty="0">
                <a:cs typeface="Times New Roman"/>
              </a:rPr>
              <a:t> </a:t>
            </a:r>
            <a:r>
              <a:rPr lang="en-US" dirty="0">
                <a:cs typeface="Times New Roman"/>
              </a:rPr>
              <a:t>the</a:t>
            </a:r>
            <a:r>
              <a:rPr lang="en-US" spc="-3" dirty="0">
                <a:cs typeface="Times New Roman"/>
              </a:rPr>
              <a:t> </a:t>
            </a:r>
            <a:r>
              <a:rPr lang="en-US" dirty="0">
                <a:cs typeface="Times New Roman"/>
              </a:rPr>
              <a:t>United</a:t>
            </a:r>
            <a:r>
              <a:rPr lang="en-US" spc="-3" dirty="0">
                <a:cs typeface="Times New Roman"/>
              </a:rPr>
              <a:t> </a:t>
            </a:r>
            <a:r>
              <a:rPr lang="en-US" dirty="0">
                <a:cs typeface="Times New Roman"/>
              </a:rPr>
              <a:t>States’</a:t>
            </a:r>
            <a:r>
              <a:rPr lang="en-US" spc="-7" dirty="0">
                <a:cs typeface="Times New Roman"/>
              </a:rPr>
              <a:t> </a:t>
            </a:r>
            <a:r>
              <a:rPr lang="en-US" dirty="0">
                <a:cs typeface="Times New Roman"/>
              </a:rPr>
              <a:t>capacity</a:t>
            </a:r>
            <a:r>
              <a:rPr lang="en-US" spc="-3" dirty="0">
                <a:cs typeface="Times New Roman"/>
              </a:rPr>
              <a:t> </a:t>
            </a:r>
            <a:r>
              <a:rPr lang="en-US" dirty="0">
                <a:cs typeface="Times New Roman"/>
              </a:rPr>
              <a:t>to</a:t>
            </a:r>
            <a:r>
              <a:rPr lang="en-US" spc="-3" dirty="0">
                <a:cs typeface="Times New Roman"/>
              </a:rPr>
              <a:t> </a:t>
            </a:r>
            <a:r>
              <a:rPr lang="en-US" spc="-7" dirty="0">
                <a:cs typeface="Times New Roman"/>
              </a:rPr>
              <a:t>anticipate </a:t>
            </a:r>
            <a:r>
              <a:rPr lang="en-US" dirty="0">
                <a:cs typeface="Times New Roman"/>
              </a:rPr>
              <a:t>and</a:t>
            </a:r>
            <a:r>
              <a:rPr lang="en-US" spc="-10" dirty="0">
                <a:cs typeface="Times New Roman"/>
              </a:rPr>
              <a:t> </a:t>
            </a:r>
            <a:r>
              <a:rPr lang="en-US" dirty="0">
                <a:cs typeface="Times New Roman"/>
              </a:rPr>
              <a:t>meet demand</a:t>
            </a:r>
            <a:r>
              <a:rPr lang="en-US" spc="-3" dirty="0">
                <a:cs typeface="Times New Roman"/>
              </a:rPr>
              <a:t> </a:t>
            </a:r>
            <a:r>
              <a:rPr lang="en-US" dirty="0">
                <a:cs typeface="Times New Roman"/>
              </a:rPr>
              <a:t>for hospital</a:t>
            </a:r>
            <a:r>
              <a:rPr lang="en-US" spc="-3" dirty="0">
                <a:cs typeface="Times New Roman"/>
              </a:rPr>
              <a:t> </a:t>
            </a:r>
            <a:r>
              <a:rPr lang="en-US" dirty="0">
                <a:cs typeface="Times New Roman"/>
              </a:rPr>
              <a:t>services. During the</a:t>
            </a:r>
            <a:r>
              <a:rPr lang="en-US" spc="-3" dirty="0">
                <a:cs typeface="Times New Roman"/>
              </a:rPr>
              <a:t> </a:t>
            </a:r>
            <a:r>
              <a:rPr lang="en-US" spc="-7" dirty="0">
                <a:cs typeface="Times New Roman"/>
              </a:rPr>
              <a:t>COVID-</a:t>
            </a:r>
            <a:r>
              <a:rPr lang="en-US" dirty="0">
                <a:cs typeface="Times New Roman"/>
              </a:rPr>
              <a:t>19 public</a:t>
            </a:r>
            <a:r>
              <a:rPr lang="en-US" spc="-3" dirty="0">
                <a:cs typeface="Times New Roman"/>
              </a:rPr>
              <a:t> </a:t>
            </a:r>
            <a:r>
              <a:rPr lang="en-US" dirty="0">
                <a:cs typeface="Times New Roman"/>
              </a:rPr>
              <a:t>health emergency, </a:t>
            </a:r>
            <a:r>
              <a:rPr lang="en-US" spc="-17" dirty="0">
                <a:cs typeface="Times New Roman"/>
              </a:rPr>
              <a:t>the </a:t>
            </a:r>
            <a:r>
              <a:rPr lang="en-US" dirty="0">
                <a:cs typeface="Times New Roman"/>
              </a:rPr>
              <a:t>Centers</a:t>
            </a:r>
            <a:r>
              <a:rPr lang="en-US" spc="-7" dirty="0">
                <a:cs typeface="Times New Roman"/>
              </a:rPr>
              <a:t> </a:t>
            </a:r>
            <a:r>
              <a:rPr lang="en-US" dirty="0">
                <a:cs typeface="Times New Roman"/>
              </a:rPr>
              <a:t>for</a:t>
            </a:r>
            <a:r>
              <a:rPr lang="en-US" spc="-10" dirty="0">
                <a:cs typeface="Times New Roman"/>
              </a:rPr>
              <a:t> </a:t>
            </a:r>
            <a:r>
              <a:rPr lang="en-US" dirty="0">
                <a:cs typeface="Times New Roman"/>
              </a:rPr>
              <a:t>Disease</a:t>
            </a:r>
            <a:r>
              <a:rPr lang="en-US" spc="-7" dirty="0">
                <a:cs typeface="Times New Roman"/>
              </a:rPr>
              <a:t> </a:t>
            </a:r>
            <a:r>
              <a:rPr lang="en-US" dirty="0">
                <a:cs typeface="Times New Roman"/>
              </a:rPr>
              <a:t>Control</a:t>
            </a:r>
            <a:r>
              <a:rPr lang="en-US" spc="-10" dirty="0">
                <a:cs typeface="Times New Roman"/>
              </a:rPr>
              <a:t> </a:t>
            </a:r>
            <a:r>
              <a:rPr lang="en-US" dirty="0">
                <a:cs typeface="Times New Roman"/>
              </a:rPr>
              <a:t>and</a:t>
            </a:r>
            <a:r>
              <a:rPr lang="en-US" spc="-7" dirty="0">
                <a:cs typeface="Times New Roman"/>
              </a:rPr>
              <a:t> </a:t>
            </a:r>
            <a:r>
              <a:rPr lang="en-US" dirty="0">
                <a:cs typeface="Times New Roman"/>
              </a:rPr>
              <a:t>Prevention’s</a:t>
            </a:r>
            <a:r>
              <a:rPr lang="en-US" spc="-7" dirty="0">
                <a:cs typeface="Times New Roman"/>
              </a:rPr>
              <a:t> </a:t>
            </a:r>
            <a:r>
              <a:rPr lang="en-US" dirty="0">
                <a:cs typeface="Times New Roman"/>
              </a:rPr>
              <a:t>(CDC)</a:t>
            </a:r>
            <a:r>
              <a:rPr lang="en-US" spc="-7" dirty="0">
                <a:cs typeface="Times New Roman"/>
              </a:rPr>
              <a:t> </a:t>
            </a:r>
            <a:r>
              <a:rPr lang="en-US" dirty="0">
                <a:cs typeface="Times New Roman"/>
              </a:rPr>
              <a:t>National</a:t>
            </a:r>
            <a:r>
              <a:rPr lang="en-US" spc="-7" dirty="0">
                <a:cs typeface="Times New Roman"/>
              </a:rPr>
              <a:t> </a:t>
            </a:r>
            <a:r>
              <a:rPr lang="en-US" dirty="0">
                <a:cs typeface="Times New Roman"/>
              </a:rPr>
              <a:t>Healthcare</a:t>
            </a:r>
            <a:r>
              <a:rPr lang="en-US" spc="-7" dirty="0">
                <a:cs typeface="Times New Roman"/>
              </a:rPr>
              <a:t> </a:t>
            </a:r>
            <a:r>
              <a:rPr lang="en-US" dirty="0">
                <a:cs typeface="Times New Roman"/>
              </a:rPr>
              <a:t>Safety</a:t>
            </a:r>
            <a:r>
              <a:rPr lang="en-US" spc="-7" dirty="0">
                <a:cs typeface="Times New Roman"/>
              </a:rPr>
              <a:t> Network </a:t>
            </a:r>
            <a:r>
              <a:rPr lang="en-US" dirty="0">
                <a:cs typeface="Times New Roman"/>
              </a:rPr>
              <a:t>established</a:t>
            </a:r>
            <a:r>
              <a:rPr lang="en-US" spc="-20" dirty="0">
                <a:cs typeface="Times New Roman"/>
              </a:rPr>
              <a:t> </a:t>
            </a:r>
            <a:r>
              <a:rPr lang="en-US" dirty="0">
                <a:cs typeface="Times New Roman"/>
              </a:rPr>
              <a:t>a</a:t>
            </a:r>
            <a:r>
              <a:rPr lang="en-US" spc="-3" dirty="0">
                <a:cs typeface="Times New Roman"/>
              </a:rPr>
              <a:t> </a:t>
            </a:r>
            <a:r>
              <a:rPr lang="en-US" dirty="0">
                <a:cs typeface="Times New Roman"/>
              </a:rPr>
              <a:t>system</a:t>
            </a:r>
            <a:r>
              <a:rPr lang="en-US" spc="-3" dirty="0">
                <a:cs typeface="Times New Roman"/>
              </a:rPr>
              <a:t> </a:t>
            </a:r>
            <a:r>
              <a:rPr lang="en-US" dirty="0">
                <a:cs typeface="Times New Roman"/>
              </a:rPr>
              <a:t>for</a:t>
            </a:r>
            <a:r>
              <a:rPr lang="en-US" spc="-7" dirty="0">
                <a:cs typeface="Times New Roman"/>
              </a:rPr>
              <a:t> </a:t>
            </a:r>
            <a:r>
              <a:rPr lang="en-US" dirty="0">
                <a:cs typeface="Times New Roman"/>
              </a:rPr>
              <a:t>estimating</a:t>
            </a:r>
            <a:r>
              <a:rPr lang="en-US" spc="-14" dirty="0">
                <a:cs typeface="Times New Roman"/>
              </a:rPr>
              <a:t> </a:t>
            </a:r>
            <a:r>
              <a:rPr lang="en-US" dirty="0">
                <a:cs typeface="Times New Roman"/>
              </a:rPr>
              <a:t>general</a:t>
            </a:r>
            <a:r>
              <a:rPr lang="en-US" spc="-3" dirty="0">
                <a:cs typeface="Times New Roman"/>
              </a:rPr>
              <a:t> </a:t>
            </a:r>
            <a:r>
              <a:rPr lang="en-US" dirty="0">
                <a:cs typeface="Times New Roman"/>
              </a:rPr>
              <a:t>medical</a:t>
            </a:r>
            <a:r>
              <a:rPr lang="en-US" spc="-7" dirty="0">
                <a:cs typeface="Times New Roman"/>
              </a:rPr>
              <a:t> </a:t>
            </a:r>
            <a:r>
              <a:rPr lang="en-US" dirty="0">
                <a:cs typeface="Times New Roman"/>
              </a:rPr>
              <a:t>and</a:t>
            </a:r>
            <a:r>
              <a:rPr lang="en-US" spc="-3" dirty="0">
                <a:cs typeface="Times New Roman"/>
              </a:rPr>
              <a:t> </a:t>
            </a:r>
            <a:r>
              <a:rPr lang="en-US" dirty="0">
                <a:cs typeface="Times New Roman"/>
              </a:rPr>
              <a:t>intensive</a:t>
            </a:r>
            <a:r>
              <a:rPr lang="en-US" spc="-7" dirty="0">
                <a:cs typeface="Times New Roman"/>
              </a:rPr>
              <a:t> </a:t>
            </a:r>
            <a:r>
              <a:rPr lang="en-US" dirty="0">
                <a:cs typeface="Times New Roman"/>
              </a:rPr>
              <a:t>care</a:t>
            </a:r>
            <a:r>
              <a:rPr lang="en-US" spc="-3" dirty="0">
                <a:cs typeface="Times New Roman"/>
              </a:rPr>
              <a:t> </a:t>
            </a:r>
            <a:r>
              <a:rPr lang="en-US" dirty="0">
                <a:cs typeface="Times New Roman"/>
              </a:rPr>
              <a:t>bed</a:t>
            </a:r>
            <a:r>
              <a:rPr lang="en-US" spc="-3" dirty="0">
                <a:cs typeface="Times New Roman"/>
              </a:rPr>
              <a:t> </a:t>
            </a:r>
            <a:r>
              <a:rPr lang="en-US" dirty="0">
                <a:cs typeface="Times New Roman"/>
              </a:rPr>
              <a:t>capacity</a:t>
            </a:r>
            <a:r>
              <a:rPr lang="en-US" spc="-10" dirty="0">
                <a:cs typeface="Times New Roman"/>
              </a:rPr>
              <a:t> </a:t>
            </a:r>
            <a:r>
              <a:rPr lang="en-US" dirty="0">
                <a:cs typeface="Times New Roman"/>
              </a:rPr>
              <a:t>at</a:t>
            </a:r>
            <a:r>
              <a:rPr lang="en-US" spc="-3" dirty="0">
                <a:cs typeface="Times New Roman"/>
              </a:rPr>
              <a:t> </a:t>
            </a:r>
            <a:r>
              <a:rPr lang="en-US" spc="-7" dirty="0">
                <a:cs typeface="Times New Roman"/>
              </a:rPr>
              <a:t>national </a:t>
            </a:r>
            <a:r>
              <a:rPr lang="en-US" dirty="0">
                <a:cs typeface="Times New Roman"/>
              </a:rPr>
              <a:t>and</a:t>
            </a:r>
            <a:r>
              <a:rPr lang="en-US" spc="-14" dirty="0">
                <a:cs typeface="Times New Roman"/>
              </a:rPr>
              <a:t> </a:t>
            </a:r>
            <a:r>
              <a:rPr lang="en-US" dirty="0">
                <a:cs typeface="Times New Roman"/>
              </a:rPr>
              <a:t>state</a:t>
            </a:r>
            <a:r>
              <a:rPr lang="en-US" spc="-3" dirty="0">
                <a:cs typeface="Times New Roman"/>
              </a:rPr>
              <a:t> </a:t>
            </a:r>
            <a:r>
              <a:rPr lang="en-US" dirty="0">
                <a:cs typeface="Times New Roman"/>
              </a:rPr>
              <a:t>levels.</a:t>
            </a:r>
            <a:r>
              <a:rPr lang="en-US" spc="-7" dirty="0">
                <a:cs typeface="Times New Roman"/>
              </a:rPr>
              <a:t> </a:t>
            </a:r>
            <a:r>
              <a:rPr lang="en-US" dirty="0">
                <a:cs typeface="Times New Roman"/>
              </a:rPr>
              <a:t>The</a:t>
            </a:r>
            <a:r>
              <a:rPr lang="en-US" spc="-7" dirty="0">
                <a:cs typeface="Times New Roman"/>
              </a:rPr>
              <a:t> </a:t>
            </a:r>
            <a:r>
              <a:rPr lang="en-US" dirty="0">
                <a:cs typeface="Times New Roman"/>
              </a:rPr>
              <a:t>system</a:t>
            </a:r>
            <a:r>
              <a:rPr lang="en-US" spc="-3" dirty="0">
                <a:cs typeface="Times New Roman"/>
              </a:rPr>
              <a:t> </a:t>
            </a:r>
            <a:r>
              <a:rPr lang="en-US" dirty="0">
                <a:cs typeface="Times New Roman"/>
              </a:rPr>
              <a:t>allowed</a:t>
            </a:r>
            <a:r>
              <a:rPr lang="en-US" spc="-10" dirty="0">
                <a:cs typeface="Times New Roman"/>
              </a:rPr>
              <a:t> </a:t>
            </a:r>
            <a:r>
              <a:rPr lang="en-US" dirty="0">
                <a:cs typeface="Times New Roman"/>
              </a:rPr>
              <a:t>estimates</a:t>
            </a:r>
            <a:r>
              <a:rPr lang="en-US" spc="-7" dirty="0">
                <a:cs typeface="Times New Roman"/>
              </a:rPr>
              <a:t> </a:t>
            </a:r>
            <a:r>
              <a:rPr lang="en-US" dirty="0">
                <a:cs typeface="Times New Roman"/>
              </a:rPr>
              <a:t>to</a:t>
            </a:r>
            <a:r>
              <a:rPr lang="en-US" spc="-10" dirty="0">
                <a:cs typeface="Times New Roman"/>
              </a:rPr>
              <a:t> </a:t>
            </a:r>
            <a:r>
              <a:rPr lang="en-US" dirty="0">
                <a:cs typeface="Times New Roman"/>
              </a:rPr>
              <a:t>be</a:t>
            </a:r>
            <a:r>
              <a:rPr lang="en-US" spc="-3" dirty="0">
                <a:cs typeface="Times New Roman"/>
              </a:rPr>
              <a:t> </a:t>
            </a:r>
            <a:r>
              <a:rPr lang="en-US" dirty="0">
                <a:cs typeface="Times New Roman"/>
              </a:rPr>
              <a:t>updated</a:t>
            </a:r>
            <a:r>
              <a:rPr lang="en-US" spc="-7" dirty="0">
                <a:cs typeface="Times New Roman"/>
              </a:rPr>
              <a:t> </a:t>
            </a:r>
            <a:r>
              <a:rPr lang="en-US" dirty="0">
                <a:cs typeface="Times New Roman"/>
              </a:rPr>
              <a:t>biweekly</a:t>
            </a:r>
            <a:r>
              <a:rPr lang="en-US" spc="-3" dirty="0">
                <a:cs typeface="Times New Roman"/>
              </a:rPr>
              <a:t> </a:t>
            </a:r>
            <a:r>
              <a:rPr lang="en-US" dirty="0">
                <a:cs typeface="Times New Roman"/>
              </a:rPr>
              <a:t>to</a:t>
            </a:r>
            <a:r>
              <a:rPr lang="en-US" spc="-3" dirty="0">
                <a:cs typeface="Times New Roman"/>
              </a:rPr>
              <a:t> </a:t>
            </a:r>
            <a:r>
              <a:rPr lang="en-US" dirty="0">
                <a:cs typeface="Times New Roman"/>
              </a:rPr>
              <a:t>provide</a:t>
            </a:r>
            <a:r>
              <a:rPr lang="en-US" spc="-3" dirty="0">
                <a:cs typeface="Times New Roman"/>
              </a:rPr>
              <a:t> </a:t>
            </a:r>
            <a:r>
              <a:rPr lang="en-US" spc="-7" dirty="0">
                <a:cs typeface="Times New Roman"/>
              </a:rPr>
              <a:t>federal </a:t>
            </a:r>
            <a:r>
              <a:rPr lang="en-US" dirty="0">
                <a:cs typeface="Times New Roman"/>
              </a:rPr>
              <a:t>decision</a:t>
            </a:r>
            <a:r>
              <a:rPr lang="en-US" spc="-3" dirty="0">
                <a:cs typeface="Times New Roman"/>
              </a:rPr>
              <a:t> </a:t>
            </a:r>
            <a:r>
              <a:rPr lang="en-US" dirty="0">
                <a:cs typeface="Times New Roman"/>
              </a:rPr>
              <a:t>makers</a:t>
            </a:r>
            <a:r>
              <a:rPr lang="en-US" spc="-7" dirty="0">
                <a:cs typeface="Times New Roman"/>
              </a:rPr>
              <a:t> </a:t>
            </a:r>
            <a:r>
              <a:rPr lang="en-US" dirty="0">
                <a:cs typeface="Times New Roman"/>
              </a:rPr>
              <a:t>with</a:t>
            </a:r>
            <a:r>
              <a:rPr lang="en-US" spc="-7" dirty="0">
                <a:cs typeface="Times New Roman"/>
              </a:rPr>
              <a:t> </a:t>
            </a:r>
            <a:r>
              <a:rPr lang="en-US" dirty="0">
                <a:cs typeface="Times New Roman"/>
              </a:rPr>
              <a:t>timely</a:t>
            </a:r>
            <a:r>
              <a:rPr lang="en-US" spc="-3" dirty="0">
                <a:cs typeface="Times New Roman"/>
              </a:rPr>
              <a:t> </a:t>
            </a:r>
            <a:r>
              <a:rPr lang="en-US" dirty="0">
                <a:cs typeface="Times New Roman"/>
              </a:rPr>
              <a:t>guidance.</a:t>
            </a:r>
            <a:r>
              <a:rPr lang="en-US" spc="-3" dirty="0">
                <a:cs typeface="Times New Roman"/>
              </a:rPr>
              <a:t> </a:t>
            </a:r>
            <a:r>
              <a:rPr lang="en-US" dirty="0">
                <a:cs typeface="Times New Roman"/>
              </a:rPr>
              <a:t>Although</a:t>
            </a:r>
            <a:r>
              <a:rPr lang="en-US" spc="-3" dirty="0">
                <a:cs typeface="Times New Roman"/>
              </a:rPr>
              <a:t> </a:t>
            </a:r>
            <a:r>
              <a:rPr lang="en-US" dirty="0">
                <a:cs typeface="Times New Roman"/>
              </a:rPr>
              <a:t>no</a:t>
            </a:r>
            <a:r>
              <a:rPr lang="en-US" spc="-7" dirty="0">
                <a:cs typeface="Times New Roman"/>
              </a:rPr>
              <a:t> </a:t>
            </a:r>
            <a:r>
              <a:rPr lang="en-US" dirty="0">
                <a:cs typeface="Times New Roman"/>
              </a:rPr>
              <a:t>longer</a:t>
            </a:r>
            <a:r>
              <a:rPr lang="en-US" spc="-3" dirty="0">
                <a:cs typeface="Times New Roman"/>
              </a:rPr>
              <a:t> </a:t>
            </a:r>
            <a:r>
              <a:rPr lang="en-US" dirty="0">
                <a:cs typeface="Times New Roman"/>
              </a:rPr>
              <a:t>updated</a:t>
            </a:r>
            <a:r>
              <a:rPr lang="en-US" spc="-3" dirty="0">
                <a:cs typeface="Times New Roman"/>
              </a:rPr>
              <a:t> </a:t>
            </a:r>
            <a:r>
              <a:rPr lang="en-US" dirty="0">
                <a:cs typeface="Times New Roman"/>
              </a:rPr>
              <a:t>after</a:t>
            </a:r>
            <a:r>
              <a:rPr lang="en-US" spc="-7" dirty="0">
                <a:cs typeface="Times New Roman"/>
              </a:rPr>
              <a:t> </a:t>
            </a:r>
            <a:r>
              <a:rPr lang="en-US" dirty="0">
                <a:cs typeface="Times New Roman"/>
              </a:rPr>
              <a:t>July</a:t>
            </a:r>
            <a:r>
              <a:rPr lang="en-US" spc="-3" dirty="0">
                <a:cs typeface="Times New Roman"/>
              </a:rPr>
              <a:t> </a:t>
            </a:r>
            <a:r>
              <a:rPr lang="en-US" dirty="0">
                <a:cs typeface="Times New Roman"/>
              </a:rPr>
              <a:t>2020,</a:t>
            </a:r>
            <a:r>
              <a:rPr lang="en-US" spc="-7" dirty="0">
                <a:cs typeface="Times New Roman"/>
              </a:rPr>
              <a:t> </a:t>
            </a:r>
            <a:r>
              <a:rPr lang="en-US" dirty="0">
                <a:cs typeface="Times New Roman"/>
              </a:rPr>
              <a:t>the</a:t>
            </a:r>
            <a:r>
              <a:rPr lang="en-US" spc="-3" dirty="0">
                <a:cs typeface="Times New Roman"/>
              </a:rPr>
              <a:t> </a:t>
            </a:r>
            <a:r>
              <a:rPr lang="en-US" spc="-7" dirty="0">
                <a:cs typeface="Times New Roman"/>
              </a:rPr>
              <a:t>hospital </a:t>
            </a:r>
            <a:r>
              <a:rPr lang="en-US" dirty="0">
                <a:cs typeface="Times New Roman"/>
              </a:rPr>
              <a:t>capacity</a:t>
            </a:r>
            <a:r>
              <a:rPr lang="en-US" spc="44" dirty="0">
                <a:cs typeface="Times New Roman"/>
              </a:rPr>
              <a:t> </a:t>
            </a:r>
            <a:r>
              <a:rPr lang="en-US" dirty="0">
                <a:cs typeface="Times New Roman"/>
              </a:rPr>
              <a:t>dashboard</a:t>
            </a:r>
            <a:r>
              <a:rPr lang="en-US" spc="55" dirty="0">
                <a:cs typeface="Times New Roman"/>
              </a:rPr>
              <a:t> </a:t>
            </a:r>
            <a:r>
              <a:rPr lang="en-US" spc="-7" dirty="0">
                <a:cs typeface="Times New Roman"/>
              </a:rPr>
              <a:t>(</a:t>
            </a:r>
            <a:r>
              <a:rPr lang="en-US" u="sng" spc="-7" dirty="0">
                <a:solidFill>
                  <a:srgbClr val="0000FF"/>
                </a:solidFill>
                <a:uFill>
                  <a:solidFill>
                    <a:srgbClr val="0000FF"/>
                  </a:solidFill>
                </a:uFill>
                <a:cs typeface="Times New Roman"/>
                <a:hlinkClick r:id="rId4"/>
              </a:rPr>
              <a:t>https://www.cdc.gov/nhsn/covid19/report-</a:t>
            </a:r>
            <a:r>
              <a:rPr lang="en-US" u="sng" dirty="0">
                <a:solidFill>
                  <a:srgbClr val="0000FF"/>
                </a:solidFill>
                <a:uFill>
                  <a:solidFill>
                    <a:srgbClr val="0000FF"/>
                  </a:solidFill>
                </a:uFill>
                <a:cs typeface="Times New Roman"/>
                <a:hlinkClick r:id="rId4"/>
              </a:rPr>
              <a:t>overview.html</a:t>
            </a:r>
            <a:r>
              <a:rPr lang="en-US" dirty="0">
                <a:cs typeface="Times New Roman"/>
              </a:rPr>
              <a:t>)</a:t>
            </a:r>
            <a:r>
              <a:rPr lang="en-US" spc="55" dirty="0">
                <a:cs typeface="Times New Roman"/>
              </a:rPr>
              <a:t> </a:t>
            </a:r>
            <a:r>
              <a:rPr lang="en-US" dirty="0">
                <a:cs typeface="Times New Roman"/>
              </a:rPr>
              <a:t>still</a:t>
            </a:r>
            <a:r>
              <a:rPr lang="en-US" spc="55" dirty="0">
                <a:cs typeface="Times New Roman"/>
              </a:rPr>
              <a:t> </a:t>
            </a:r>
            <a:r>
              <a:rPr lang="en-US" spc="-7" dirty="0">
                <a:cs typeface="Times New Roman"/>
              </a:rPr>
              <a:t>provides </a:t>
            </a:r>
            <a:r>
              <a:rPr lang="en-US" dirty="0">
                <a:cs typeface="Times New Roman"/>
              </a:rPr>
              <a:t>valuable</a:t>
            </a:r>
            <a:r>
              <a:rPr lang="en-US" spc="-14" dirty="0">
                <a:cs typeface="Times New Roman"/>
              </a:rPr>
              <a:t> </a:t>
            </a:r>
            <a:r>
              <a:rPr lang="en-US" dirty="0">
                <a:cs typeface="Times New Roman"/>
              </a:rPr>
              <a:t>information</a:t>
            </a:r>
            <a:r>
              <a:rPr lang="en-US" spc="-3" dirty="0">
                <a:cs typeface="Times New Roman"/>
              </a:rPr>
              <a:t> </a:t>
            </a:r>
            <a:r>
              <a:rPr lang="en-US" dirty="0">
                <a:cs typeface="Times New Roman"/>
              </a:rPr>
              <a:t>about</a:t>
            </a:r>
            <a:r>
              <a:rPr lang="en-US" spc="-7" dirty="0">
                <a:cs typeface="Times New Roman"/>
              </a:rPr>
              <a:t> </a:t>
            </a:r>
            <a:r>
              <a:rPr lang="en-US" dirty="0">
                <a:cs typeface="Times New Roman"/>
              </a:rPr>
              <a:t>the</a:t>
            </a:r>
            <a:r>
              <a:rPr lang="en-US" spc="-3" dirty="0">
                <a:cs typeface="Times New Roman"/>
              </a:rPr>
              <a:t> </a:t>
            </a:r>
            <a:r>
              <a:rPr lang="en-US" dirty="0">
                <a:cs typeface="Times New Roman"/>
              </a:rPr>
              <a:t>distribution</a:t>
            </a:r>
            <a:r>
              <a:rPr lang="en-US" spc="-3" dirty="0">
                <a:cs typeface="Times New Roman"/>
              </a:rPr>
              <a:t> </a:t>
            </a:r>
            <a:r>
              <a:rPr lang="en-US" dirty="0">
                <a:cs typeface="Times New Roman"/>
              </a:rPr>
              <a:t>of</a:t>
            </a:r>
            <a:r>
              <a:rPr lang="en-US" spc="-10" dirty="0">
                <a:cs typeface="Times New Roman"/>
              </a:rPr>
              <a:t> </a:t>
            </a:r>
            <a:r>
              <a:rPr lang="en-US" dirty="0">
                <a:cs typeface="Times New Roman"/>
              </a:rPr>
              <a:t>acute</a:t>
            </a:r>
            <a:r>
              <a:rPr lang="en-US" spc="-3" dirty="0">
                <a:cs typeface="Times New Roman"/>
              </a:rPr>
              <a:t> </a:t>
            </a:r>
            <a:r>
              <a:rPr lang="en-US" dirty="0">
                <a:cs typeface="Times New Roman"/>
              </a:rPr>
              <a:t>care</a:t>
            </a:r>
            <a:r>
              <a:rPr lang="en-US" spc="-3" dirty="0">
                <a:cs typeface="Times New Roman"/>
              </a:rPr>
              <a:t> </a:t>
            </a:r>
            <a:r>
              <a:rPr lang="en-US" dirty="0">
                <a:cs typeface="Times New Roman"/>
              </a:rPr>
              <a:t>services</a:t>
            </a:r>
            <a:r>
              <a:rPr lang="en-US" spc="-10" dirty="0">
                <a:cs typeface="Times New Roman"/>
              </a:rPr>
              <a:t> </a:t>
            </a:r>
            <a:r>
              <a:rPr lang="en-US" dirty="0">
                <a:cs typeface="Times New Roman"/>
              </a:rPr>
              <a:t>in</a:t>
            </a:r>
            <a:r>
              <a:rPr lang="en-US" spc="-7" dirty="0">
                <a:cs typeface="Times New Roman"/>
              </a:rPr>
              <a:t> </a:t>
            </a:r>
            <a:r>
              <a:rPr lang="en-US" dirty="0">
                <a:cs typeface="Times New Roman"/>
              </a:rPr>
              <a:t>the</a:t>
            </a:r>
            <a:r>
              <a:rPr lang="en-US" spc="-3" dirty="0">
                <a:cs typeface="Times New Roman"/>
              </a:rPr>
              <a:t> </a:t>
            </a:r>
            <a:r>
              <a:rPr lang="en-US" dirty="0">
                <a:cs typeface="Times New Roman"/>
              </a:rPr>
              <a:t>United</a:t>
            </a:r>
            <a:r>
              <a:rPr lang="en-US" spc="-3" dirty="0">
                <a:cs typeface="Times New Roman"/>
              </a:rPr>
              <a:t> </a:t>
            </a:r>
            <a:r>
              <a:rPr lang="en-US" spc="-7" dirty="0">
                <a:cs typeface="Times New Roman"/>
              </a:rPr>
              <a:t>States.</a:t>
            </a:r>
            <a:endParaRPr lang="en-US" dirty="0">
              <a:cs typeface="Times New Roman"/>
            </a:endParaRPr>
          </a:p>
          <a:p>
            <a:pPr marL="51953" marR="165384"/>
            <a:endParaRPr lang="en-US" sz="1200" dirty="0">
              <a:latin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57</a:t>
            </a:fld>
            <a:endParaRPr lang="en-US"/>
          </a:p>
        </p:txBody>
      </p:sp>
    </p:spTree>
    <p:extLst>
      <p:ext uri="{BB962C8B-B14F-4D97-AF65-F5344CB8AC3E}">
        <p14:creationId xmlns:p14="http://schemas.microsoft.com/office/powerpoint/2010/main" val="19249910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mn-lt"/>
                <a:cs typeface="Arial"/>
              </a:rPr>
              <a:t>Personal</a:t>
            </a:r>
            <a:r>
              <a:rPr lang="en-US" sz="1200" b="1" spc="-51" dirty="0">
                <a:latin typeface="+mn-lt"/>
                <a:cs typeface="Arial"/>
              </a:rPr>
              <a:t> </a:t>
            </a:r>
            <a:r>
              <a:rPr lang="en-US" sz="1200" b="1" dirty="0">
                <a:latin typeface="+mn-lt"/>
                <a:cs typeface="Arial"/>
              </a:rPr>
              <a:t>Healthcare</a:t>
            </a:r>
            <a:r>
              <a:rPr lang="en-US" sz="1200" b="1" spc="-55" dirty="0">
                <a:latin typeface="+mn-lt"/>
                <a:cs typeface="Arial"/>
              </a:rPr>
              <a:t> </a:t>
            </a:r>
            <a:r>
              <a:rPr lang="en-US" sz="1200" b="1" spc="-7" dirty="0">
                <a:latin typeface="+mn-lt"/>
                <a:cs typeface="Arial"/>
              </a:rPr>
              <a:t>Expenditures</a:t>
            </a:r>
            <a:endParaRPr lang="en-US" sz="1200" dirty="0">
              <a:latin typeface="+mn-lt"/>
              <a:cs typeface="Arial"/>
            </a:endParaRPr>
          </a:p>
          <a:p>
            <a:pPr marR="72734"/>
            <a:r>
              <a:rPr lang="en-US" sz="1200" spc="-7" dirty="0">
                <a:latin typeface="+mn-lt"/>
                <a:cs typeface="Times New Roman"/>
              </a:rPr>
              <a:t>“Personal</a:t>
            </a:r>
            <a:r>
              <a:rPr lang="en-US" sz="1200" spc="-37" dirty="0">
                <a:latin typeface="+mn-lt"/>
                <a:cs typeface="Times New Roman"/>
              </a:rPr>
              <a:t> </a:t>
            </a:r>
            <a:r>
              <a:rPr lang="en-US" sz="1200" spc="-7" dirty="0">
                <a:latin typeface="+mn-lt"/>
                <a:cs typeface="Times New Roman"/>
              </a:rPr>
              <a:t>healthcare</a:t>
            </a:r>
            <a:r>
              <a:rPr lang="en-US" sz="1200" spc="-31" dirty="0">
                <a:latin typeface="+mn-lt"/>
                <a:cs typeface="Times New Roman"/>
              </a:rPr>
              <a:t> </a:t>
            </a:r>
            <a:r>
              <a:rPr lang="en-US" sz="1200" spc="-7" dirty="0">
                <a:latin typeface="+mn-lt"/>
                <a:cs typeface="Times New Roman"/>
              </a:rPr>
              <a:t>expenditures”</a:t>
            </a:r>
            <a:r>
              <a:rPr lang="en-US" sz="1200" spc="-31" dirty="0">
                <a:latin typeface="+mn-lt"/>
                <a:cs typeface="Times New Roman"/>
              </a:rPr>
              <a:t> </a:t>
            </a:r>
            <a:r>
              <a:rPr lang="en-US" sz="1200" spc="-7" dirty="0">
                <a:latin typeface="+mn-lt"/>
                <a:cs typeface="Times New Roman"/>
              </a:rPr>
              <a:t>measures</a:t>
            </a:r>
            <a:r>
              <a:rPr lang="en-US" sz="1200" spc="-31" dirty="0">
                <a:latin typeface="+mn-lt"/>
                <a:cs typeface="Times New Roman"/>
              </a:rPr>
              <a:t> </a:t>
            </a:r>
            <a:r>
              <a:rPr lang="en-US" sz="1200" dirty="0">
                <a:latin typeface="+mn-lt"/>
                <a:cs typeface="Times New Roman"/>
              </a:rPr>
              <a:t>the</a:t>
            </a:r>
            <a:r>
              <a:rPr lang="en-US" sz="1200" spc="-31" dirty="0">
                <a:latin typeface="+mn-lt"/>
                <a:cs typeface="Times New Roman"/>
              </a:rPr>
              <a:t> </a:t>
            </a:r>
            <a:r>
              <a:rPr lang="en-US" sz="1200" dirty="0">
                <a:latin typeface="+mn-lt"/>
                <a:cs typeface="Times New Roman"/>
              </a:rPr>
              <a:t>total</a:t>
            </a:r>
            <a:r>
              <a:rPr lang="en-US" sz="1200" spc="-31" dirty="0">
                <a:latin typeface="+mn-lt"/>
                <a:cs typeface="Times New Roman"/>
              </a:rPr>
              <a:t> </a:t>
            </a:r>
            <a:r>
              <a:rPr lang="en-US" sz="1200" spc="-7" dirty="0">
                <a:latin typeface="+mn-lt"/>
                <a:cs typeface="Times New Roman"/>
              </a:rPr>
              <a:t>amount</a:t>
            </a:r>
            <a:r>
              <a:rPr lang="en-US" sz="1200" spc="-27" dirty="0">
                <a:latin typeface="+mn-lt"/>
                <a:cs typeface="Times New Roman"/>
              </a:rPr>
              <a:t> </a:t>
            </a:r>
            <a:r>
              <a:rPr lang="en-US" sz="1200" spc="-7" dirty="0">
                <a:latin typeface="+mn-lt"/>
                <a:cs typeface="Times New Roman"/>
              </a:rPr>
              <a:t>spent</a:t>
            </a:r>
            <a:r>
              <a:rPr lang="en-US" sz="1200" spc="-31" dirty="0">
                <a:latin typeface="+mn-lt"/>
                <a:cs typeface="Times New Roman"/>
              </a:rPr>
              <a:t> </a:t>
            </a:r>
            <a:r>
              <a:rPr lang="en-US" sz="1200" dirty="0">
                <a:latin typeface="+mn-lt"/>
                <a:cs typeface="Times New Roman"/>
              </a:rPr>
              <a:t>to</a:t>
            </a:r>
            <a:r>
              <a:rPr lang="en-US" sz="1200" spc="-27" dirty="0">
                <a:latin typeface="+mn-lt"/>
                <a:cs typeface="Times New Roman"/>
              </a:rPr>
              <a:t> </a:t>
            </a:r>
            <a:r>
              <a:rPr lang="en-US" sz="1200" dirty="0">
                <a:latin typeface="+mn-lt"/>
                <a:cs typeface="Times New Roman"/>
              </a:rPr>
              <a:t>treat</a:t>
            </a:r>
            <a:r>
              <a:rPr lang="en-US" sz="1200" spc="-27" dirty="0">
                <a:latin typeface="+mn-lt"/>
                <a:cs typeface="Times New Roman"/>
              </a:rPr>
              <a:t> </a:t>
            </a:r>
            <a:r>
              <a:rPr lang="en-US" sz="1200" spc="-7" dirty="0">
                <a:latin typeface="+mn-lt"/>
                <a:cs typeface="Times New Roman"/>
              </a:rPr>
              <a:t>individuals</a:t>
            </a:r>
            <a:r>
              <a:rPr lang="en-US" sz="1200" spc="-27" dirty="0">
                <a:latin typeface="+mn-lt"/>
                <a:cs typeface="Times New Roman"/>
              </a:rPr>
              <a:t> </a:t>
            </a:r>
            <a:r>
              <a:rPr lang="en-US" sz="1200" spc="-14" dirty="0">
                <a:latin typeface="+mn-lt"/>
                <a:cs typeface="Times New Roman"/>
              </a:rPr>
              <a:t>with </a:t>
            </a:r>
            <a:r>
              <a:rPr lang="en-US" sz="1200" spc="-7" dirty="0">
                <a:latin typeface="+mn-lt"/>
                <a:cs typeface="Times New Roman"/>
              </a:rPr>
              <a:t>specific</a:t>
            </a:r>
            <a:r>
              <a:rPr lang="en-US" sz="1200" spc="-37" dirty="0">
                <a:latin typeface="+mn-lt"/>
                <a:cs typeface="Times New Roman"/>
              </a:rPr>
              <a:t> </a:t>
            </a:r>
            <a:r>
              <a:rPr lang="en-US" sz="1200" spc="-7" dirty="0">
                <a:latin typeface="+mn-lt"/>
                <a:cs typeface="Times New Roman"/>
              </a:rPr>
              <a:t>medical</a:t>
            </a:r>
            <a:r>
              <a:rPr lang="en-US" sz="1200" spc="-27" dirty="0">
                <a:latin typeface="+mn-lt"/>
                <a:cs typeface="Times New Roman"/>
              </a:rPr>
              <a:t> </a:t>
            </a:r>
            <a:r>
              <a:rPr lang="en-US" sz="1200" spc="-7" dirty="0">
                <a:latin typeface="+mn-lt"/>
                <a:cs typeface="Times New Roman"/>
              </a:rPr>
              <a:t>conditions.</a:t>
            </a:r>
            <a:r>
              <a:rPr lang="en-US" sz="1200" spc="-27" dirty="0">
                <a:latin typeface="+mn-lt"/>
                <a:cs typeface="Times New Roman"/>
              </a:rPr>
              <a:t> </a:t>
            </a:r>
            <a:r>
              <a:rPr lang="en-US" sz="1200" dirty="0">
                <a:latin typeface="+mn-lt"/>
                <a:cs typeface="Times New Roman"/>
              </a:rPr>
              <a:t>It</a:t>
            </a:r>
            <a:r>
              <a:rPr lang="en-US" sz="1200" spc="-27" dirty="0">
                <a:latin typeface="+mn-lt"/>
                <a:cs typeface="Times New Roman"/>
              </a:rPr>
              <a:t> </a:t>
            </a:r>
            <a:r>
              <a:rPr lang="en-US" sz="1200" spc="-7" dirty="0">
                <a:latin typeface="+mn-lt"/>
                <a:cs typeface="Times New Roman"/>
              </a:rPr>
              <a:t>includes</a:t>
            </a:r>
            <a:r>
              <a:rPr lang="en-US" sz="1200" spc="-27" dirty="0">
                <a:latin typeface="+mn-lt"/>
                <a:cs typeface="Times New Roman"/>
              </a:rPr>
              <a:t> </a:t>
            </a:r>
            <a:r>
              <a:rPr lang="en-US" sz="1200" dirty="0">
                <a:latin typeface="+mn-lt"/>
                <a:cs typeface="Times New Roman"/>
              </a:rPr>
              <a:t>all</a:t>
            </a:r>
            <a:r>
              <a:rPr lang="en-US" sz="1200" spc="-27" dirty="0">
                <a:latin typeface="+mn-lt"/>
                <a:cs typeface="Times New Roman"/>
              </a:rPr>
              <a:t> </a:t>
            </a:r>
            <a:r>
              <a:rPr lang="en-US" sz="1200" dirty="0">
                <a:latin typeface="+mn-lt"/>
                <a:cs typeface="Times New Roman"/>
              </a:rPr>
              <a:t>the</a:t>
            </a:r>
            <a:r>
              <a:rPr lang="en-US" sz="1200" spc="-27" dirty="0">
                <a:latin typeface="+mn-lt"/>
                <a:cs typeface="Times New Roman"/>
              </a:rPr>
              <a:t> </a:t>
            </a:r>
            <a:r>
              <a:rPr lang="en-US" sz="1200" spc="-7" dirty="0">
                <a:latin typeface="+mn-lt"/>
                <a:cs typeface="Times New Roman"/>
              </a:rPr>
              <a:t>medical</a:t>
            </a:r>
            <a:r>
              <a:rPr lang="en-US" sz="1200" spc="-27" dirty="0">
                <a:latin typeface="+mn-lt"/>
                <a:cs typeface="Times New Roman"/>
              </a:rPr>
              <a:t> </a:t>
            </a:r>
            <a:r>
              <a:rPr lang="en-US" sz="1200" spc="-7" dirty="0">
                <a:latin typeface="+mn-lt"/>
                <a:cs typeface="Times New Roman"/>
              </a:rPr>
              <a:t>goods</a:t>
            </a:r>
            <a:r>
              <a:rPr lang="en-US" sz="1200" spc="-31" dirty="0">
                <a:latin typeface="+mn-lt"/>
                <a:cs typeface="Times New Roman"/>
              </a:rPr>
              <a:t> </a:t>
            </a:r>
            <a:r>
              <a:rPr lang="en-US" sz="1200" dirty="0">
                <a:latin typeface="+mn-lt"/>
                <a:cs typeface="Times New Roman"/>
              </a:rPr>
              <a:t>and</a:t>
            </a:r>
            <a:r>
              <a:rPr lang="en-US" sz="1200" spc="-27" dirty="0">
                <a:latin typeface="+mn-lt"/>
                <a:cs typeface="Times New Roman"/>
              </a:rPr>
              <a:t> </a:t>
            </a:r>
            <a:r>
              <a:rPr lang="en-US" sz="1200" spc="-7" dirty="0">
                <a:latin typeface="+mn-lt"/>
                <a:cs typeface="Times New Roman"/>
              </a:rPr>
              <a:t>services</a:t>
            </a:r>
            <a:r>
              <a:rPr lang="en-US" sz="1200" spc="-27" dirty="0">
                <a:latin typeface="+mn-lt"/>
                <a:cs typeface="Times New Roman"/>
              </a:rPr>
              <a:t> </a:t>
            </a:r>
            <a:r>
              <a:rPr lang="en-US" sz="1200" dirty="0">
                <a:latin typeface="+mn-lt"/>
                <a:cs typeface="Times New Roman"/>
              </a:rPr>
              <a:t>used</a:t>
            </a:r>
            <a:r>
              <a:rPr lang="en-US" sz="1200" spc="-27" dirty="0">
                <a:latin typeface="+mn-lt"/>
                <a:cs typeface="Times New Roman"/>
              </a:rPr>
              <a:t> </a:t>
            </a:r>
            <a:r>
              <a:rPr lang="en-US" sz="1200" dirty="0">
                <a:latin typeface="+mn-lt"/>
                <a:cs typeface="Times New Roman"/>
              </a:rPr>
              <a:t>to</a:t>
            </a:r>
            <a:r>
              <a:rPr lang="en-US" sz="1200" spc="-27" dirty="0">
                <a:latin typeface="+mn-lt"/>
                <a:cs typeface="Times New Roman"/>
              </a:rPr>
              <a:t> </a:t>
            </a:r>
            <a:r>
              <a:rPr lang="en-US" sz="1200" dirty="0">
                <a:latin typeface="+mn-lt"/>
                <a:cs typeface="Times New Roman"/>
              </a:rPr>
              <a:t>treat</a:t>
            </a:r>
            <a:r>
              <a:rPr lang="en-US" sz="1200" spc="-24" dirty="0">
                <a:latin typeface="+mn-lt"/>
                <a:cs typeface="Times New Roman"/>
              </a:rPr>
              <a:t> </a:t>
            </a:r>
            <a:r>
              <a:rPr lang="en-US" sz="1200" dirty="0">
                <a:latin typeface="+mn-lt"/>
                <a:cs typeface="Times New Roman"/>
              </a:rPr>
              <a:t>or</a:t>
            </a:r>
            <a:r>
              <a:rPr lang="en-US" sz="1200" spc="-27" dirty="0">
                <a:latin typeface="+mn-lt"/>
                <a:cs typeface="Times New Roman"/>
              </a:rPr>
              <a:t> </a:t>
            </a:r>
            <a:r>
              <a:rPr lang="en-US" sz="1200" spc="-7" dirty="0">
                <a:latin typeface="+mn-lt"/>
                <a:cs typeface="Times New Roman"/>
              </a:rPr>
              <a:t>prevent</a:t>
            </a:r>
            <a:r>
              <a:rPr lang="en-US" sz="1200" spc="-24" dirty="0">
                <a:latin typeface="+mn-lt"/>
                <a:cs typeface="Times New Roman"/>
              </a:rPr>
              <a:t> </a:t>
            </a:r>
            <a:r>
              <a:rPr lang="en-US" sz="1200" spc="-34" dirty="0">
                <a:latin typeface="+mn-lt"/>
                <a:cs typeface="Times New Roman"/>
              </a:rPr>
              <a:t>a </a:t>
            </a:r>
            <a:r>
              <a:rPr lang="en-US" sz="1200" spc="-7" dirty="0">
                <a:latin typeface="+mn-lt"/>
                <a:cs typeface="Times New Roman"/>
              </a:rPr>
              <a:t>specific</a:t>
            </a:r>
            <a:r>
              <a:rPr lang="en-US" sz="1200" spc="-24" dirty="0">
                <a:latin typeface="+mn-lt"/>
                <a:cs typeface="Times New Roman"/>
              </a:rPr>
              <a:t> </a:t>
            </a:r>
            <a:r>
              <a:rPr lang="en-US" sz="1200" spc="-7" dirty="0">
                <a:latin typeface="+mn-lt"/>
                <a:cs typeface="Times New Roman"/>
              </a:rPr>
              <a:t>disease</a:t>
            </a:r>
            <a:r>
              <a:rPr lang="en-US" sz="1200" spc="-24" dirty="0">
                <a:latin typeface="+mn-lt"/>
                <a:cs typeface="Times New Roman"/>
              </a:rPr>
              <a:t> </a:t>
            </a:r>
            <a:r>
              <a:rPr lang="en-US" sz="1200" dirty="0">
                <a:latin typeface="+mn-lt"/>
                <a:cs typeface="Times New Roman"/>
              </a:rPr>
              <a:t>or</a:t>
            </a:r>
            <a:r>
              <a:rPr lang="en-US" sz="1200" spc="-24" dirty="0">
                <a:latin typeface="+mn-lt"/>
                <a:cs typeface="Times New Roman"/>
              </a:rPr>
              <a:t> </a:t>
            </a:r>
            <a:r>
              <a:rPr lang="en-US" sz="1200" spc="-7" dirty="0">
                <a:latin typeface="+mn-lt"/>
                <a:cs typeface="Times New Roman"/>
              </a:rPr>
              <a:t>condition</a:t>
            </a:r>
            <a:r>
              <a:rPr lang="en-US" sz="1200" spc="-20" dirty="0">
                <a:latin typeface="+mn-lt"/>
                <a:cs typeface="Times New Roman"/>
              </a:rPr>
              <a:t> </a:t>
            </a:r>
            <a:r>
              <a:rPr lang="en-US" sz="1200" dirty="0">
                <a:latin typeface="+mn-lt"/>
                <a:cs typeface="Times New Roman"/>
              </a:rPr>
              <a:t>in</a:t>
            </a:r>
            <a:r>
              <a:rPr lang="en-US" sz="1200" spc="-20" dirty="0">
                <a:latin typeface="+mn-lt"/>
                <a:cs typeface="Times New Roman"/>
              </a:rPr>
              <a:t> </a:t>
            </a:r>
            <a:r>
              <a:rPr lang="en-US" sz="1200" dirty="0">
                <a:latin typeface="+mn-lt"/>
                <a:cs typeface="Times New Roman"/>
              </a:rPr>
              <a:t>a</a:t>
            </a:r>
            <a:r>
              <a:rPr lang="en-US" sz="1200" spc="-24" dirty="0">
                <a:latin typeface="+mn-lt"/>
                <a:cs typeface="Times New Roman"/>
              </a:rPr>
              <a:t> </a:t>
            </a:r>
            <a:r>
              <a:rPr lang="en-US" sz="1200" spc="-7" dirty="0">
                <a:latin typeface="+mn-lt"/>
                <a:cs typeface="Times New Roman"/>
              </a:rPr>
              <a:t>specific</a:t>
            </a:r>
            <a:r>
              <a:rPr lang="en-US" sz="1200" spc="-24" dirty="0">
                <a:latin typeface="+mn-lt"/>
                <a:cs typeface="Times New Roman"/>
              </a:rPr>
              <a:t> </a:t>
            </a:r>
            <a:r>
              <a:rPr lang="en-US" sz="1200" spc="-7" dirty="0">
                <a:latin typeface="+mn-lt"/>
                <a:cs typeface="Times New Roman"/>
              </a:rPr>
              <a:t>person.</a:t>
            </a:r>
            <a:r>
              <a:rPr lang="en-US" sz="1200" spc="-17" dirty="0">
                <a:latin typeface="+mn-lt"/>
                <a:cs typeface="Times New Roman"/>
              </a:rPr>
              <a:t> </a:t>
            </a:r>
            <a:r>
              <a:rPr lang="en-US" sz="1200" spc="-7" dirty="0">
                <a:latin typeface="+mn-lt"/>
                <a:cs typeface="Times New Roman"/>
              </a:rPr>
              <a:t>These</a:t>
            </a:r>
            <a:r>
              <a:rPr lang="en-US" sz="1200" spc="-20" dirty="0">
                <a:latin typeface="+mn-lt"/>
                <a:cs typeface="Times New Roman"/>
              </a:rPr>
              <a:t> </a:t>
            </a:r>
            <a:r>
              <a:rPr lang="en-US" sz="1200" spc="-7" dirty="0">
                <a:latin typeface="+mn-lt"/>
                <a:cs typeface="Times New Roman"/>
              </a:rPr>
              <a:t>include</a:t>
            </a:r>
            <a:r>
              <a:rPr lang="en-US" sz="1200" spc="-24" dirty="0">
                <a:latin typeface="+mn-lt"/>
                <a:cs typeface="Times New Roman"/>
              </a:rPr>
              <a:t> </a:t>
            </a:r>
            <a:r>
              <a:rPr lang="en-US" sz="1200" spc="-7" dirty="0">
                <a:latin typeface="+mn-lt"/>
                <a:cs typeface="Times New Roman"/>
              </a:rPr>
              <a:t>hospital</a:t>
            </a:r>
            <a:r>
              <a:rPr lang="en-US" sz="1200" spc="-24" dirty="0">
                <a:latin typeface="+mn-lt"/>
                <a:cs typeface="Times New Roman"/>
              </a:rPr>
              <a:t> </a:t>
            </a:r>
            <a:r>
              <a:rPr lang="en-US" sz="1200" dirty="0">
                <a:latin typeface="+mn-lt"/>
                <a:cs typeface="Times New Roman"/>
              </a:rPr>
              <a:t>care;</a:t>
            </a:r>
            <a:r>
              <a:rPr lang="en-US" sz="1200" spc="-20" dirty="0">
                <a:latin typeface="+mn-lt"/>
                <a:cs typeface="Times New Roman"/>
              </a:rPr>
              <a:t> </a:t>
            </a:r>
            <a:r>
              <a:rPr lang="en-US" sz="1200" spc="-7" dirty="0">
                <a:latin typeface="+mn-lt"/>
                <a:cs typeface="Times New Roman"/>
              </a:rPr>
              <a:t>professional</a:t>
            </a:r>
            <a:r>
              <a:rPr lang="en-US" sz="1200" spc="341" dirty="0">
                <a:latin typeface="+mn-lt"/>
                <a:cs typeface="Times New Roman"/>
              </a:rPr>
              <a:t> </a:t>
            </a:r>
            <a:r>
              <a:rPr lang="en-US" sz="1200" spc="-7" dirty="0">
                <a:latin typeface="+mn-lt"/>
                <a:cs typeface="Times New Roman"/>
              </a:rPr>
              <a:t>services;</a:t>
            </a:r>
            <a:r>
              <a:rPr lang="en-US" sz="1200" spc="-41" dirty="0">
                <a:latin typeface="+mn-lt"/>
                <a:cs typeface="Times New Roman"/>
              </a:rPr>
              <a:t> </a:t>
            </a:r>
            <a:r>
              <a:rPr lang="en-US" sz="1200" dirty="0">
                <a:latin typeface="+mn-lt"/>
                <a:cs typeface="Times New Roman"/>
              </a:rPr>
              <a:t>other</a:t>
            </a:r>
            <a:r>
              <a:rPr lang="en-US" sz="1200" spc="-34" dirty="0">
                <a:latin typeface="+mn-lt"/>
                <a:cs typeface="Times New Roman"/>
              </a:rPr>
              <a:t> </a:t>
            </a:r>
            <a:r>
              <a:rPr lang="en-US" sz="1200" spc="-7" dirty="0">
                <a:latin typeface="+mn-lt"/>
                <a:cs typeface="Times New Roman"/>
              </a:rPr>
              <a:t>health,</a:t>
            </a:r>
            <a:r>
              <a:rPr lang="en-US" sz="1200" spc="-31" dirty="0">
                <a:latin typeface="+mn-lt"/>
                <a:cs typeface="Times New Roman"/>
              </a:rPr>
              <a:t> </a:t>
            </a:r>
            <a:r>
              <a:rPr lang="en-US" sz="1200" spc="-7" dirty="0">
                <a:latin typeface="+mn-lt"/>
                <a:cs typeface="Times New Roman"/>
              </a:rPr>
              <a:t>residential,</a:t>
            </a:r>
            <a:r>
              <a:rPr lang="en-US" sz="1200" spc="-31" dirty="0">
                <a:latin typeface="+mn-lt"/>
                <a:cs typeface="Times New Roman"/>
              </a:rPr>
              <a:t> </a:t>
            </a:r>
            <a:r>
              <a:rPr lang="en-US" sz="1200" dirty="0">
                <a:latin typeface="+mn-lt"/>
                <a:cs typeface="Times New Roman"/>
              </a:rPr>
              <a:t>and</a:t>
            </a:r>
            <a:r>
              <a:rPr lang="en-US" sz="1200" spc="-31" dirty="0">
                <a:latin typeface="+mn-lt"/>
                <a:cs typeface="Times New Roman"/>
              </a:rPr>
              <a:t> </a:t>
            </a:r>
            <a:r>
              <a:rPr lang="en-US" sz="1200" spc="-7" dirty="0">
                <a:latin typeface="+mn-lt"/>
                <a:cs typeface="Times New Roman"/>
              </a:rPr>
              <a:t>personal</a:t>
            </a:r>
            <a:r>
              <a:rPr lang="en-US" sz="1200" spc="-31" dirty="0">
                <a:latin typeface="+mn-lt"/>
                <a:cs typeface="Times New Roman"/>
              </a:rPr>
              <a:t> </a:t>
            </a:r>
            <a:r>
              <a:rPr lang="en-US" sz="1200" dirty="0">
                <a:latin typeface="+mn-lt"/>
                <a:cs typeface="Times New Roman"/>
              </a:rPr>
              <a:t>care;</a:t>
            </a:r>
            <a:r>
              <a:rPr lang="en-US" sz="1200" spc="-34" dirty="0">
                <a:latin typeface="+mn-lt"/>
                <a:cs typeface="Times New Roman"/>
              </a:rPr>
              <a:t> </a:t>
            </a:r>
            <a:r>
              <a:rPr lang="en-US" sz="1200" dirty="0">
                <a:latin typeface="+mn-lt"/>
                <a:cs typeface="Times New Roman"/>
              </a:rPr>
              <a:t>home</a:t>
            </a:r>
            <a:r>
              <a:rPr lang="en-US" sz="1200" spc="-31" dirty="0">
                <a:latin typeface="+mn-lt"/>
                <a:cs typeface="Times New Roman"/>
              </a:rPr>
              <a:t> </a:t>
            </a:r>
            <a:r>
              <a:rPr lang="en-US" sz="1200" spc="-7" dirty="0">
                <a:latin typeface="+mn-lt"/>
                <a:cs typeface="Times New Roman"/>
              </a:rPr>
              <a:t>healthcare;</a:t>
            </a:r>
            <a:r>
              <a:rPr lang="en-US" sz="1200" spc="-31" dirty="0">
                <a:latin typeface="+mn-lt"/>
                <a:cs typeface="Times New Roman"/>
              </a:rPr>
              <a:t> </a:t>
            </a:r>
            <a:r>
              <a:rPr lang="en-US" sz="1200" spc="-7" dirty="0">
                <a:latin typeface="+mn-lt"/>
                <a:cs typeface="Times New Roman"/>
              </a:rPr>
              <a:t>nursing</a:t>
            </a:r>
            <a:r>
              <a:rPr lang="en-US" sz="1200" spc="-34" dirty="0">
                <a:latin typeface="+mn-lt"/>
                <a:cs typeface="Times New Roman"/>
              </a:rPr>
              <a:t> </a:t>
            </a:r>
            <a:r>
              <a:rPr lang="en-US" sz="1200" dirty="0">
                <a:latin typeface="+mn-lt"/>
                <a:cs typeface="Times New Roman"/>
              </a:rPr>
              <a:t>care</a:t>
            </a:r>
            <a:r>
              <a:rPr lang="en-US" sz="1200" spc="-31" dirty="0">
                <a:latin typeface="+mn-lt"/>
                <a:cs typeface="Times New Roman"/>
              </a:rPr>
              <a:t> </a:t>
            </a:r>
            <a:r>
              <a:rPr lang="en-US" sz="1200" spc="-7" dirty="0">
                <a:latin typeface="+mn-lt"/>
                <a:cs typeface="Times New Roman"/>
              </a:rPr>
              <a:t>facilities</a:t>
            </a:r>
            <a:r>
              <a:rPr lang="en-US" sz="1200" spc="-31" dirty="0">
                <a:latin typeface="+mn-lt"/>
                <a:cs typeface="Times New Roman"/>
              </a:rPr>
              <a:t> </a:t>
            </a:r>
            <a:r>
              <a:rPr lang="en-US" sz="1200" spc="-17" dirty="0">
                <a:latin typeface="+mn-lt"/>
                <a:cs typeface="Times New Roman"/>
              </a:rPr>
              <a:t>and </a:t>
            </a:r>
            <a:r>
              <a:rPr lang="en-US" sz="1200" spc="-7" dirty="0">
                <a:latin typeface="+mn-lt"/>
                <a:cs typeface="Times New Roman"/>
              </a:rPr>
              <a:t>continuing</a:t>
            </a:r>
            <a:r>
              <a:rPr lang="en-US" sz="1200" spc="-37" dirty="0">
                <a:latin typeface="+mn-lt"/>
                <a:cs typeface="Times New Roman"/>
              </a:rPr>
              <a:t> </a:t>
            </a:r>
            <a:r>
              <a:rPr lang="en-US" sz="1200" dirty="0">
                <a:latin typeface="+mn-lt"/>
                <a:cs typeface="Times New Roman"/>
              </a:rPr>
              <a:t>care</a:t>
            </a:r>
            <a:r>
              <a:rPr lang="en-US" sz="1200" spc="-31" dirty="0">
                <a:latin typeface="+mn-lt"/>
                <a:cs typeface="Times New Roman"/>
              </a:rPr>
              <a:t> </a:t>
            </a:r>
            <a:r>
              <a:rPr lang="en-US" sz="1200" spc="-7" dirty="0">
                <a:latin typeface="+mn-lt"/>
                <a:cs typeface="Times New Roman"/>
              </a:rPr>
              <a:t>retirement</a:t>
            </a:r>
            <a:r>
              <a:rPr lang="en-US" sz="1200" spc="-27" dirty="0">
                <a:latin typeface="+mn-lt"/>
                <a:cs typeface="Times New Roman"/>
              </a:rPr>
              <a:t> </a:t>
            </a:r>
            <a:r>
              <a:rPr lang="en-US" sz="1200" spc="-7" dirty="0">
                <a:latin typeface="+mn-lt"/>
                <a:cs typeface="Times New Roman"/>
              </a:rPr>
              <a:t>communities;</a:t>
            </a:r>
            <a:r>
              <a:rPr lang="en-US" sz="1200" spc="-31" dirty="0">
                <a:latin typeface="+mn-lt"/>
                <a:cs typeface="Times New Roman"/>
              </a:rPr>
              <a:t> </a:t>
            </a:r>
            <a:r>
              <a:rPr lang="en-US" sz="1200" dirty="0">
                <a:latin typeface="+mn-lt"/>
                <a:cs typeface="Times New Roman"/>
              </a:rPr>
              <a:t>and</a:t>
            </a:r>
            <a:r>
              <a:rPr lang="en-US" sz="1200" spc="-27" dirty="0">
                <a:latin typeface="+mn-lt"/>
                <a:cs typeface="Times New Roman"/>
              </a:rPr>
              <a:t> </a:t>
            </a:r>
            <a:r>
              <a:rPr lang="en-US" sz="1200" spc="-7" dirty="0">
                <a:latin typeface="+mn-lt"/>
                <a:cs typeface="Times New Roman"/>
              </a:rPr>
              <a:t>retail</a:t>
            </a:r>
            <a:r>
              <a:rPr lang="en-US" sz="1200" spc="-31" dirty="0">
                <a:latin typeface="+mn-lt"/>
                <a:cs typeface="Times New Roman"/>
              </a:rPr>
              <a:t> </a:t>
            </a:r>
            <a:r>
              <a:rPr lang="en-US" sz="1200" spc="-7" dirty="0">
                <a:latin typeface="+mn-lt"/>
                <a:cs typeface="Times New Roman"/>
              </a:rPr>
              <a:t>outlet</a:t>
            </a:r>
            <a:r>
              <a:rPr lang="en-US" sz="1200" spc="-31" dirty="0">
                <a:latin typeface="+mn-lt"/>
                <a:cs typeface="Times New Roman"/>
              </a:rPr>
              <a:t> </a:t>
            </a:r>
            <a:r>
              <a:rPr lang="en-US" sz="1200" dirty="0">
                <a:latin typeface="+mn-lt"/>
                <a:cs typeface="Times New Roman"/>
              </a:rPr>
              <a:t>sales</a:t>
            </a:r>
            <a:r>
              <a:rPr lang="en-US" sz="1200" spc="-24" dirty="0">
                <a:latin typeface="+mn-lt"/>
                <a:cs typeface="Times New Roman"/>
              </a:rPr>
              <a:t> </a:t>
            </a:r>
            <a:r>
              <a:rPr lang="en-US" sz="1200" dirty="0">
                <a:latin typeface="+mn-lt"/>
                <a:cs typeface="Times New Roman"/>
              </a:rPr>
              <a:t>of</a:t>
            </a:r>
            <a:r>
              <a:rPr lang="en-US" sz="1200" spc="-31" dirty="0">
                <a:latin typeface="+mn-lt"/>
                <a:cs typeface="Times New Roman"/>
              </a:rPr>
              <a:t> </a:t>
            </a:r>
            <a:r>
              <a:rPr lang="en-US" sz="1200" spc="-7" dirty="0">
                <a:latin typeface="+mn-lt"/>
                <a:cs typeface="Times New Roman"/>
              </a:rPr>
              <a:t>medical</a:t>
            </a:r>
            <a:r>
              <a:rPr lang="en-US" sz="1200" spc="-17" dirty="0">
                <a:latin typeface="+mn-lt"/>
                <a:cs typeface="Times New Roman"/>
              </a:rPr>
              <a:t> </a:t>
            </a:r>
            <a:r>
              <a:rPr lang="en-US" sz="1200" spc="-7" dirty="0">
                <a:latin typeface="+mn-lt"/>
                <a:cs typeface="Times New Roman"/>
              </a:rPr>
              <a:t>products.</a:t>
            </a:r>
            <a:r>
              <a:rPr lang="en-US" sz="1200" spc="-10" baseline="31250" dirty="0">
                <a:latin typeface="+mn-lt"/>
                <a:cs typeface="Times New Roman"/>
              </a:rPr>
              <a:t>40</a:t>
            </a:r>
          </a:p>
          <a:p>
            <a:pPr marR="72734"/>
            <a:r>
              <a:rPr lang="en-US" sz="1200" b="1" dirty="0">
                <a:latin typeface="Times New Roman"/>
                <a:cs typeface="Times New Roman"/>
              </a:rPr>
              <a:t>Hospital</a:t>
            </a:r>
            <a:r>
              <a:rPr lang="en-US" sz="1200" b="1" spc="-14" dirty="0">
                <a:latin typeface="Times New Roman"/>
                <a:cs typeface="Times New Roman"/>
              </a:rPr>
              <a:t> </a:t>
            </a:r>
            <a:r>
              <a:rPr lang="en-US" sz="1200" b="1" dirty="0">
                <a:latin typeface="Times New Roman"/>
                <a:cs typeface="Times New Roman"/>
              </a:rPr>
              <a:t>care</a:t>
            </a:r>
            <a:r>
              <a:rPr lang="en-US" sz="1200" b="1" spc="-7" dirty="0">
                <a:latin typeface="Times New Roman"/>
                <a:cs typeface="Times New Roman"/>
              </a:rPr>
              <a:t> </a:t>
            </a:r>
            <a:r>
              <a:rPr lang="en-US" sz="1200" b="1" dirty="0">
                <a:latin typeface="Times New Roman"/>
                <a:cs typeface="Times New Roman"/>
              </a:rPr>
              <a:t>accounted</a:t>
            </a:r>
            <a:r>
              <a:rPr lang="en-US" sz="1200" b="1" spc="-10" dirty="0">
                <a:latin typeface="Times New Roman"/>
                <a:cs typeface="Times New Roman"/>
              </a:rPr>
              <a:t> </a:t>
            </a:r>
            <a:r>
              <a:rPr lang="en-US" sz="1200" b="1" dirty="0">
                <a:latin typeface="Times New Roman"/>
                <a:cs typeface="Times New Roman"/>
              </a:rPr>
              <a:t>for</a:t>
            </a:r>
            <a:r>
              <a:rPr lang="en-US" sz="1200" b="1" spc="-7" dirty="0">
                <a:latin typeface="Times New Roman"/>
                <a:cs typeface="Times New Roman"/>
              </a:rPr>
              <a:t> </a:t>
            </a:r>
            <a:r>
              <a:rPr lang="en-US" sz="1200" b="1" dirty="0">
                <a:latin typeface="Times New Roman"/>
                <a:cs typeface="Times New Roman"/>
              </a:rPr>
              <a:t>nearly</a:t>
            </a:r>
            <a:r>
              <a:rPr lang="en-US" sz="1200" b="1" spc="-14" dirty="0">
                <a:latin typeface="Times New Roman"/>
                <a:cs typeface="Times New Roman"/>
              </a:rPr>
              <a:t> </a:t>
            </a:r>
            <a:r>
              <a:rPr lang="en-US" sz="1200" b="1" dirty="0">
                <a:latin typeface="Times New Roman"/>
                <a:cs typeface="Times New Roman"/>
              </a:rPr>
              <a:t>40</a:t>
            </a:r>
            <a:r>
              <a:rPr lang="en-US" sz="1200" b="1" spc="-3" dirty="0">
                <a:latin typeface="Times New Roman"/>
                <a:cs typeface="Times New Roman"/>
              </a:rPr>
              <a:t> </a:t>
            </a:r>
            <a:r>
              <a:rPr lang="en-US" sz="1200" b="1" dirty="0">
                <a:latin typeface="Times New Roman"/>
                <a:cs typeface="Times New Roman"/>
              </a:rPr>
              <a:t>percent</a:t>
            </a:r>
            <a:r>
              <a:rPr lang="en-US" sz="1200" b="1" spc="-10" dirty="0">
                <a:latin typeface="Times New Roman"/>
                <a:cs typeface="Times New Roman"/>
              </a:rPr>
              <a:t> </a:t>
            </a:r>
            <a:r>
              <a:rPr lang="en-US" sz="1200" b="1" dirty="0">
                <a:latin typeface="Times New Roman"/>
                <a:cs typeface="Times New Roman"/>
              </a:rPr>
              <a:t>of</a:t>
            </a:r>
            <a:r>
              <a:rPr lang="en-US" sz="1200" b="1" spc="-7" dirty="0">
                <a:latin typeface="Times New Roman"/>
                <a:cs typeface="Times New Roman"/>
              </a:rPr>
              <a:t> </a:t>
            </a:r>
            <a:r>
              <a:rPr lang="en-US" sz="1200" b="1" dirty="0">
                <a:latin typeface="Times New Roman"/>
                <a:cs typeface="Times New Roman"/>
              </a:rPr>
              <a:t>healthcare</a:t>
            </a:r>
            <a:r>
              <a:rPr lang="en-US" sz="1200" b="1" spc="-7" dirty="0">
                <a:latin typeface="Times New Roman"/>
                <a:cs typeface="Times New Roman"/>
              </a:rPr>
              <a:t> </a:t>
            </a:r>
            <a:r>
              <a:rPr lang="en-US" sz="1200" b="1" dirty="0">
                <a:latin typeface="Times New Roman"/>
                <a:cs typeface="Times New Roman"/>
              </a:rPr>
              <a:t>spending</a:t>
            </a:r>
            <a:r>
              <a:rPr lang="en-US" sz="1200" b="1" spc="-10" dirty="0">
                <a:latin typeface="Times New Roman"/>
                <a:cs typeface="Times New Roman"/>
              </a:rPr>
              <a:t> </a:t>
            </a:r>
            <a:r>
              <a:rPr lang="en-US" sz="1200" b="1" dirty="0">
                <a:latin typeface="Times New Roman"/>
                <a:cs typeface="Times New Roman"/>
              </a:rPr>
              <a:t>(Figure</a:t>
            </a:r>
            <a:r>
              <a:rPr lang="en-US" sz="1200" b="1" spc="-7" dirty="0">
                <a:latin typeface="Times New Roman"/>
                <a:cs typeface="Times New Roman"/>
              </a:rPr>
              <a:t> </a:t>
            </a:r>
            <a:r>
              <a:rPr lang="en-US" sz="1200" b="1" dirty="0">
                <a:latin typeface="Times New Roman"/>
                <a:cs typeface="Times New Roman"/>
              </a:rPr>
              <a:t>26).</a:t>
            </a:r>
            <a:r>
              <a:rPr lang="en-US" sz="1200" b="1" spc="-3" dirty="0">
                <a:latin typeface="Times New Roman"/>
                <a:cs typeface="Times New Roman"/>
              </a:rPr>
              <a:t> </a:t>
            </a:r>
            <a:r>
              <a:rPr lang="en-US" sz="1200" spc="-7" dirty="0">
                <a:latin typeface="Times New Roman"/>
                <a:cs typeface="Times New Roman"/>
              </a:rPr>
              <a:t>Although </a:t>
            </a:r>
            <a:r>
              <a:rPr lang="en-US" sz="1200" dirty="0">
                <a:latin typeface="Times New Roman"/>
                <a:cs typeface="Times New Roman"/>
              </a:rPr>
              <a:t>relatively</a:t>
            </a:r>
            <a:r>
              <a:rPr lang="en-US" sz="1200" spc="-7" dirty="0">
                <a:latin typeface="Times New Roman"/>
                <a:cs typeface="Times New Roman"/>
              </a:rPr>
              <a:t> </a:t>
            </a:r>
            <a:r>
              <a:rPr lang="en-US" sz="1200" dirty="0">
                <a:latin typeface="Times New Roman"/>
                <a:cs typeface="Times New Roman"/>
              </a:rPr>
              <a:t>few</a:t>
            </a:r>
            <a:r>
              <a:rPr lang="en-US" sz="1200" spc="-7" dirty="0">
                <a:latin typeface="Times New Roman"/>
                <a:cs typeface="Times New Roman"/>
              </a:rPr>
              <a:t> </a:t>
            </a:r>
            <a:r>
              <a:rPr lang="en-US" sz="1200" dirty="0">
                <a:latin typeface="Times New Roman"/>
                <a:cs typeface="Times New Roman"/>
              </a:rPr>
              <a:t>people</a:t>
            </a:r>
            <a:r>
              <a:rPr lang="en-US" sz="1200" spc="-3" dirty="0">
                <a:latin typeface="Times New Roman"/>
                <a:cs typeface="Times New Roman"/>
              </a:rPr>
              <a:t> </a:t>
            </a:r>
            <a:r>
              <a:rPr lang="en-US" sz="1200" dirty="0">
                <a:latin typeface="Times New Roman"/>
                <a:cs typeface="Times New Roman"/>
              </a:rPr>
              <a:t>in</a:t>
            </a:r>
            <a:r>
              <a:rPr lang="en-US" sz="1200" spc="-10" dirty="0">
                <a:latin typeface="Times New Roman"/>
                <a:cs typeface="Times New Roman"/>
              </a:rPr>
              <a:t> </a:t>
            </a:r>
            <a:r>
              <a:rPr lang="en-US" sz="1200" dirty="0">
                <a:latin typeface="Times New Roman"/>
                <a:cs typeface="Times New Roman"/>
              </a:rPr>
              <a:t>the</a:t>
            </a:r>
            <a:r>
              <a:rPr lang="en-US" sz="1200" spc="-7" dirty="0">
                <a:latin typeface="Times New Roman"/>
                <a:cs typeface="Times New Roman"/>
              </a:rPr>
              <a:t> </a:t>
            </a:r>
            <a:r>
              <a:rPr lang="en-US" sz="1200" dirty="0">
                <a:latin typeface="Times New Roman"/>
                <a:cs typeface="Times New Roman"/>
              </a:rPr>
              <a:t>United</a:t>
            </a:r>
            <a:r>
              <a:rPr lang="en-US" sz="1200" spc="-3" dirty="0">
                <a:latin typeface="Times New Roman"/>
                <a:cs typeface="Times New Roman"/>
              </a:rPr>
              <a:t> </a:t>
            </a:r>
            <a:r>
              <a:rPr lang="en-US" sz="1200" dirty="0">
                <a:latin typeface="Times New Roman"/>
                <a:cs typeface="Times New Roman"/>
              </a:rPr>
              <a:t>States</a:t>
            </a:r>
            <a:r>
              <a:rPr lang="en-US" sz="1200" spc="-3" dirty="0">
                <a:latin typeface="Times New Roman"/>
                <a:cs typeface="Times New Roman"/>
              </a:rPr>
              <a:t> </a:t>
            </a:r>
            <a:r>
              <a:rPr lang="en-US" sz="1200" dirty="0">
                <a:latin typeface="Times New Roman"/>
                <a:cs typeface="Times New Roman"/>
              </a:rPr>
              <a:t>require</a:t>
            </a:r>
            <a:r>
              <a:rPr lang="en-US" sz="1200" spc="-7" dirty="0">
                <a:latin typeface="Times New Roman"/>
                <a:cs typeface="Times New Roman"/>
              </a:rPr>
              <a:t> </a:t>
            </a:r>
            <a:r>
              <a:rPr lang="en-US" sz="1200" dirty="0">
                <a:latin typeface="Times New Roman"/>
                <a:cs typeface="Times New Roman"/>
              </a:rPr>
              <a:t>hospitalization,</a:t>
            </a:r>
            <a:r>
              <a:rPr lang="en-US" sz="1200" spc="-3" dirty="0">
                <a:latin typeface="Times New Roman"/>
                <a:cs typeface="Times New Roman"/>
              </a:rPr>
              <a:t> </a:t>
            </a:r>
            <a:r>
              <a:rPr lang="en-US" sz="1200" dirty="0">
                <a:latin typeface="Times New Roman"/>
                <a:cs typeface="Times New Roman"/>
              </a:rPr>
              <a:t>the</a:t>
            </a:r>
            <a:r>
              <a:rPr lang="en-US" sz="1200" spc="-7" dirty="0">
                <a:latin typeface="Times New Roman"/>
                <a:cs typeface="Times New Roman"/>
              </a:rPr>
              <a:t> </a:t>
            </a:r>
            <a:r>
              <a:rPr lang="en-US" sz="1200" dirty="0">
                <a:latin typeface="Times New Roman"/>
                <a:cs typeface="Times New Roman"/>
              </a:rPr>
              <a:t>people</a:t>
            </a:r>
            <a:r>
              <a:rPr lang="en-US" sz="1200" spc="-3" dirty="0">
                <a:latin typeface="Times New Roman"/>
                <a:cs typeface="Times New Roman"/>
              </a:rPr>
              <a:t> </a:t>
            </a:r>
            <a:r>
              <a:rPr lang="en-US" sz="1200" dirty="0">
                <a:latin typeface="Times New Roman"/>
                <a:cs typeface="Times New Roman"/>
              </a:rPr>
              <a:t>who</a:t>
            </a:r>
            <a:r>
              <a:rPr lang="en-US" sz="1200" spc="-3" dirty="0">
                <a:latin typeface="Times New Roman"/>
                <a:cs typeface="Times New Roman"/>
              </a:rPr>
              <a:t> </a:t>
            </a:r>
            <a:r>
              <a:rPr lang="en-US" sz="1200" dirty="0">
                <a:latin typeface="Times New Roman"/>
                <a:cs typeface="Times New Roman"/>
              </a:rPr>
              <a:t>do</a:t>
            </a:r>
            <a:r>
              <a:rPr lang="en-US" sz="1200" spc="-3" dirty="0">
                <a:latin typeface="Times New Roman"/>
                <a:cs typeface="Times New Roman"/>
              </a:rPr>
              <a:t> </a:t>
            </a:r>
            <a:r>
              <a:rPr lang="en-US" sz="1200" dirty="0">
                <a:latin typeface="Times New Roman"/>
                <a:cs typeface="Times New Roman"/>
              </a:rPr>
              <a:t>often</a:t>
            </a:r>
            <a:r>
              <a:rPr lang="en-US" sz="1200" spc="-3" dirty="0">
                <a:latin typeface="Times New Roman"/>
                <a:cs typeface="Times New Roman"/>
              </a:rPr>
              <a:t> </a:t>
            </a:r>
            <a:r>
              <a:rPr lang="en-US" sz="1200" spc="-14" dirty="0">
                <a:latin typeface="Times New Roman"/>
                <a:cs typeface="Times New Roman"/>
              </a:rPr>
              <a:t>need </a:t>
            </a:r>
            <a:r>
              <a:rPr lang="en-US" sz="1200" dirty="0">
                <a:latin typeface="Times New Roman"/>
                <a:cs typeface="Times New Roman"/>
              </a:rPr>
              <a:t>care</a:t>
            </a:r>
            <a:r>
              <a:rPr lang="en-US" sz="1200" spc="-7" dirty="0">
                <a:latin typeface="Times New Roman"/>
                <a:cs typeface="Times New Roman"/>
              </a:rPr>
              <a:t> </a:t>
            </a:r>
            <a:r>
              <a:rPr lang="en-US" sz="1200" dirty="0">
                <a:latin typeface="Times New Roman"/>
                <a:cs typeface="Times New Roman"/>
              </a:rPr>
              <a:t>that</a:t>
            </a:r>
            <a:r>
              <a:rPr lang="en-US" sz="1200" spc="-3" dirty="0">
                <a:latin typeface="Times New Roman"/>
                <a:cs typeface="Times New Roman"/>
              </a:rPr>
              <a:t> </a:t>
            </a:r>
            <a:r>
              <a:rPr lang="en-US" sz="1200" dirty="0">
                <a:latin typeface="Times New Roman"/>
                <a:cs typeface="Times New Roman"/>
              </a:rPr>
              <a:t>is complex,</a:t>
            </a:r>
            <a:r>
              <a:rPr lang="en-US" sz="1200" spc="-7" dirty="0">
                <a:latin typeface="Times New Roman"/>
                <a:cs typeface="Times New Roman"/>
              </a:rPr>
              <a:t> </a:t>
            </a:r>
            <a:r>
              <a:rPr lang="en-US" sz="1200" dirty="0">
                <a:latin typeface="Times New Roman"/>
                <a:cs typeface="Times New Roman"/>
              </a:rPr>
              <a:t>labor intensive,</a:t>
            </a:r>
            <a:r>
              <a:rPr lang="en-US" sz="1200" spc="-7" dirty="0">
                <a:latin typeface="Times New Roman"/>
                <a:cs typeface="Times New Roman"/>
              </a:rPr>
              <a:t> </a:t>
            </a:r>
            <a:r>
              <a:rPr lang="en-US" sz="1200" dirty="0">
                <a:latin typeface="Times New Roman"/>
                <a:cs typeface="Times New Roman"/>
              </a:rPr>
              <a:t>and expensive. Thus, acute and </a:t>
            </a:r>
            <a:r>
              <a:rPr lang="en-US" sz="1200" spc="-7" dirty="0">
                <a:latin typeface="Times New Roman"/>
                <a:cs typeface="Times New Roman"/>
              </a:rPr>
              <a:t>post-</a:t>
            </a:r>
            <a:r>
              <a:rPr lang="en-US" sz="1200" dirty="0">
                <a:latin typeface="Times New Roman"/>
                <a:cs typeface="Times New Roman"/>
              </a:rPr>
              <a:t>acute care </a:t>
            </a:r>
            <a:r>
              <a:rPr lang="en-US" sz="1200" spc="-7" dirty="0">
                <a:latin typeface="Times New Roman"/>
                <a:cs typeface="Times New Roman"/>
              </a:rPr>
              <a:t>services </a:t>
            </a:r>
            <a:r>
              <a:rPr lang="en-US" sz="1200" dirty="0">
                <a:latin typeface="Times New Roman"/>
                <a:cs typeface="Times New Roman"/>
              </a:rPr>
              <a:t>account</a:t>
            </a:r>
            <a:r>
              <a:rPr lang="en-US" sz="1200" spc="-10" dirty="0">
                <a:latin typeface="Times New Roman"/>
                <a:cs typeface="Times New Roman"/>
              </a:rPr>
              <a:t> </a:t>
            </a:r>
            <a:r>
              <a:rPr lang="en-US" sz="1200" dirty="0">
                <a:latin typeface="Times New Roman"/>
                <a:cs typeface="Times New Roman"/>
              </a:rPr>
              <a:t>for</a:t>
            </a:r>
            <a:r>
              <a:rPr lang="en-US" sz="1200" spc="-7" dirty="0">
                <a:latin typeface="Times New Roman"/>
                <a:cs typeface="Times New Roman"/>
              </a:rPr>
              <a:t> </a:t>
            </a:r>
            <a:r>
              <a:rPr lang="en-US" sz="1200" dirty="0">
                <a:latin typeface="Times New Roman"/>
                <a:cs typeface="Times New Roman"/>
              </a:rPr>
              <a:t>almost</a:t>
            </a:r>
            <a:r>
              <a:rPr lang="en-US" sz="1200" spc="-3" dirty="0">
                <a:latin typeface="Times New Roman"/>
                <a:cs typeface="Times New Roman"/>
              </a:rPr>
              <a:t> </a:t>
            </a:r>
            <a:r>
              <a:rPr lang="en-US" sz="1200" dirty="0">
                <a:latin typeface="Times New Roman"/>
                <a:cs typeface="Times New Roman"/>
              </a:rPr>
              <a:t>half</a:t>
            </a:r>
            <a:r>
              <a:rPr lang="en-US" sz="1200" spc="-7" dirty="0">
                <a:latin typeface="Times New Roman"/>
                <a:cs typeface="Times New Roman"/>
              </a:rPr>
              <a:t> </a:t>
            </a:r>
            <a:r>
              <a:rPr lang="en-US" sz="1200" dirty="0">
                <a:latin typeface="Times New Roman"/>
                <a:cs typeface="Times New Roman"/>
              </a:rPr>
              <a:t>of</a:t>
            </a:r>
            <a:r>
              <a:rPr lang="en-US" sz="1200" spc="-7" dirty="0">
                <a:latin typeface="Times New Roman"/>
                <a:cs typeface="Times New Roman"/>
              </a:rPr>
              <a:t> </a:t>
            </a:r>
            <a:r>
              <a:rPr lang="en-US" sz="1200" dirty="0">
                <a:latin typeface="Times New Roman"/>
                <a:cs typeface="Times New Roman"/>
              </a:rPr>
              <a:t>the</a:t>
            </a:r>
            <a:r>
              <a:rPr lang="en-US" sz="1200" spc="-3" dirty="0">
                <a:latin typeface="Times New Roman"/>
                <a:cs typeface="Times New Roman"/>
              </a:rPr>
              <a:t> </a:t>
            </a:r>
            <a:r>
              <a:rPr lang="en-US" sz="1200" dirty="0">
                <a:latin typeface="Times New Roman"/>
                <a:cs typeface="Times New Roman"/>
              </a:rPr>
              <a:t>nation’s</a:t>
            </a:r>
            <a:r>
              <a:rPr lang="en-US" sz="1200" spc="-3" dirty="0">
                <a:latin typeface="Times New Roman"/>
                <a:cs typeface="Times New Roman"/>
              </a:rPr>
              <a:t> </a:t>
            </a:r>
            <a:r>
              <a:rPr lang="en-US" sz="1200" dirty="0">
                <a:latin typeface="Times New Roman"/>
                <a:cs typeface="Times New Roman"/>
              </a:rPr>
              <a:t>personal</a:t>
            </a:r>
            <a:r>
              <a:rPr lang="en-US" sz="1200" spc="-3" dirty="0">
                <a:latin typeface="Times New Roman"/>
                <a:cs typeface="Times New Roman"/>
              </a:rPr>
              <a:t> </a:t>
            </a:r>
            <a:r>
              <a:rPr lang="en-US" sz="1200" dirty="0">
                <a:latin typeface="Times New Roman"/>
                <a:cs typeface="Times New Roman"/>
              </a:rPr>
              <a:t>healthcare</a:t>
            </a:r>
            <a:r>
              <a:rPr lang="en-US" sz="1200" spc="-7" dirty="0">
                <a:latin typeface="Times New Roman"/>
                <a:cs typeface="Times New Roman"/>
              </a:rPr>
              <a:t> expenditures.</a:t>
            </a:r>
            <a:endParaRPr lang="en-US" sz="1200" dirty="0">
              <a:latin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58</a:t>
            </a:fld>
            <a:endParaRPr lang="en-US"/>
          </a:p>
        </p:txBody>
      </p:sp>
    </p:spTree>
    <p:extLst>
      <p:ext uri="{BB962C8B-B14F-4D97-AF65-F5344CB8AC3E}">
        <p14:creationId xmlns:p14="http://schemas.microsoft.com/office/powerpoint/2010/main" val="21135663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109" marR="6494" lvl="0" indent="-171450">
              <a:buSzPct val="116666"/>
              <a:tabLst>
                <a:tab pos="164518" algn="l"/>
                <a:tab pos="164951" algn="l"/>
              </a:tabLst>
            </a:pPr>
            <a:r>
              <a:rPr lang="en-US" sz="1200" b="1" dirty="0">
                <a:latin typeface="+mn-lt"/>
                <a:cs typeface="Times New Roman"/>
              </a:rPr>
              <a:t>Private</a:t>
            </a:r>
            <a:r>
              <a:rPr lang="en-US" sz="1200" b="1" spc="-20" dirty="0">
                <a:latin typeface="+mn-lt"/>
                <a:cs typeface="Times New Roman"/>
              </a:rPr>
              <a:t> </a:t>
            </a:r>
            <a:r>
              <a:rPr lang="en-US" sz="1200" b="1" dirty="0">
                <a:latin typeface="+mn-lt"/>
                <a:cs typeface="Times New Roman"/>
              </a:rPr>
              <a:t>insurance</a:t>
            </a:r>
            <a:r>
              <a:rPr lang="en-US" sz="1200" b="1" spc="-7" dirty="0">
                <a:latin typeface="+mn-lt"/>
                <a:cs typeface="Times New Roman"/>
              </a:rPr>
              <a:t> </a:t>
            </a:r>
            <a:r>
              <a:rPr lang="en-US" sz="1200" b="1" dirty="0">
                <a:latin typeface="+mn-lt"/>
                <a:cs typeface="Times New Roman"/>
              </a:rPr>
              <a:t>paid</a:t>
            </a:r>
            <a:r>
              <a:rPr lang="en-US" sz="1200" b="1" spc="-10" dirty="0">
                <a:latin typeface="+mn-lt"/>
                <a:cs typeface="Times New Roman"/>
              </a:rPr>
              <a:t> </a:t>
            </a:r>
            <a:r>
              <a:rPr lang="en-US" sz="1200" b="1" dirty="0">
                <a:latin typeface="+mn-lt"/>
                <a:cs typeface="Times New Roman"/>
              </a:rPr>
              <a:t>for</a:t>
            </a:r>
            <a:r>
              <a:rPr lang="en-US" sz="1200" b="1" spc="-7" dirty="0">
                <a:latin typeface="+mn-lt"/>
                <a:cs typeface="Times New Roman"/>
              </a:rPr>
              <a:t> </a:t>
            </a:r>
            <a:r>
              <a:rPr lang="en-US" sz="1200" b="1" dirty="0">
                <a:latin typeface="+mn-lt"/>
                <a:cs typeface="Times New Roman"/>
              </a:rPr>
              <a:t>more</a:t>
            </a:r>
            <a:r>
              <a:rPr lang="en-US" sz="1200" b="1" spc="-7" dirty="0">
                <a:latin typeface="+mn-lt"/>
                <a:cs typeface="Times New Roman"/>
              </a:rPr>
              <a:t> </a:t>
            </a:r>
            <a:r>
              <a:rPr lang="en-US" sz="1200" b="1" dirty="0">
                <a:latin typeface="+mn-lt"/>
                <a:cs typeface="Times New Roman"/>
              </a:rPr>
              <a:t>healthcare</a:t>
            </a:r>
            <a:r>
              <a:rPr lang="en-US" sz="1200" b="1" spc="-7" dirty="0">
                <a:latin typeface="+mn-lt"/>
                <a:cs typeface="Times New Roman"/>
              </a:rPr>
              <a:t> </a:t>
            </a:r>
            <a:r>
              <a:rPr lang="en-US" sz="1200" b="1" dirty="0">
                <a:latin typeface="+mn-lt"/>
                <a:cs typeface="Times New Roman"/>
              </a:rPr>
              <a:t>than</a:t>
            </a:r>
            <a:r>
              <a:rPr lang="en-US" sz="1200" b="1" spc="-10" dirty="0">
                <a:latin typeface="+mn-lt"/>
                <a:cs typeface="Times New Roman"/>
              </a:rPr>
              <a:t> </a:t>
            </a:r>
            <a:r>
              <a:rPr lang="en-US" sz="1200" b="1" dirty="0">
                <a:latin typeface="+mn-lt"/>
                <a:cs typeface="Times New Roman"/>
              </a:rPr>
              <a:t>any</a:t>
            </a:r>
            <a:r>
              <a:rPr lang="en-US" sz="1200" b="1" spc="-7" dirty="0">
                <a:latin typeface="+mn-lt"/>
                <a:cs typeface="Times New Roman"/>
              </a:rPr>
              <a:t> </a:t>
            </a:r>
            <a:r>
              <a:rPr lang="en-US" sz="1200" b="1" dirty="0">
                <a:latin typeface="+mn-lt"/>
                <a:cs typeface="Times New Roman"/>
              </a:rPr>
              <a:t>other</a:t>
            </a:r>
            <a:r>
              <a:rPr lang="en-US" sz="1200" b="1" spc="-7" dirty="0">
                <a:latin typeface="+mn-lt"/>
                <a:cs typeface="Times New Roman"/>
              </a:rPr>
              <a:t> </a:t>
            </a:r>
            <a:r>
              <a:rPr lang="en-US" sz="1200" b="1" dirty="0">
                <a:latin typeface="+mn-lt"/>
                <a:cs typeface="Times New Roman"/>
              </a:rPr>
              <a:t>source</a:t>
            </a:r>
            <a:r>
              <a:rPr lang="en-US" sz="1200" b="1" spc="-7" dirty="0">
                <a:latin typeface="+mn-lt"/>
                <a:cs typeface="Times New Roman"/>
              </a:rPr>
              <a:t> </a:t>
            </a:r>
            <a:r>
              <a:rPr lang="en-US" sz="1200" b="1" dirty="0">
                <a:latin typeface="+mn-lt"/>
                <a:cs typeface="Times New Roman"/>
              </a:rPr>
              <a:t>(Figure</a:t>
            </a:r>
            <a:r>
              <a:rPr lang="en-US" sz="1200" b="1" spc="-7" dirty="0">
                <a:latin typeface="+mn-lt"/>
                <a:cs typeface="Times New Roman"/>
              </a:rPr>
              <a:t> </a:t>
            </a:r>
            <a:r>
              <a:rPr lang="en-US" sz="1200" b="1" spc="-14" dirty="0">
                <a:latin typeface="+mn-lt"/>
                <a:cs typeface="Times New Roman"/>
              </a:rPr>
              <a:t>27).</a:t>
            </a:r>
            <a:endParaRPr lang="en-US" sz="1200" dirty="0">
              <a:latin typeface="+mn-lt"/>
              <a:cs typeface="Times New Roman"/>
            </a:endParaRPr>
          </a:p>
          <a:p>
            <a:pPr marL="362989" marR="6494" lvl="1" indent="-171450">
              <a:buSzPct val="116666"/>
              <a:tabLst>
                <a:tab pos="164518" algn="l"/>
                <a:tab pos="164951" algn="l"/>
              </a:tabLst>
            </a:pPr>
            <a:r>
              <a:rPr lang="en-US" sz="1200" dirty="0">
                <a:latin typeface="+mn-lt"/>
                <a:cs typeface="Times New Roman"/>
              </a:rPr>
              <a:t>Private</a:t>
            </a:r>
            <a:r>
              <a:rPr lang="en-US" sz="1200" spc="-7"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dirty="0">
                <a:latin typeface="+mn-lt"/>
                <a:cs typeface="Times New Roman"/>
              </a:rPr>
              <a:t>accounted</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32%</a:t>
            </a:r>
            <a:r>
              <a:rPr lang="en-US" sz="1200" spc="-10"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hospital,</a:t>
            </a:r>
            <a:r>
              <a:rPr lang="en-US" sz="1200" spc="-10" dirty="0">
                <a:latin typeface="+mn-lt"/>
                <a:cs typeface="Times New Roman"/>
              </a:rPr>
              <a:t> </a:t>
            </a:r>
            <a:r>
              <a:rPr lang="en-US" sz="1200" dirty="0">
                <a:latin typeface="+mn-lt"/>
                <a:cs typeface="Times New Roman"/>
              </a:rPr>
              <a:t>37%</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physician,</a:t>
            </a:r>
            <a:r>
              <a:rPr lang="en-US" sz="1200" spc="-7" dirty="0">
                <a:latin typeface="+mn-lt"/>
                <a:cs typeface="Times New Roman"/>
              </a:rPr>
              <a:t> </a:t>
            </a:r>
            <a:r>
              <a:rPr lang="en-US" sz="1200" dirty="0">
                <a:latin typeface="+mn-lt"/>
                <a:cs typeface="Times New Roman"/>
              </a:rPr>
              <a:t>13%</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home</a:t>
            </a:r>
            <a:r>
              <a:rPr lang="en-US" sz="1200" spc="-3" dirty="0">
                <a:latin typeface="+mn-lt"/>
                <a:cs typeface="Times New Roman"/>
              </a:rPr>
              <a:t> </a:t>
            </a:r>
            <a:r>
              <a:rPr lang="en-US" sz="1200" dirty="0">
                <a:latin typeface="+mn-lt"/>
                <a:cs typeface="Times New Roman"/>
              </a:rPr>
              <a:t>health,</a:t>
            </a:r>
            <a:r>
              <a:rPr lang="en-US" sz="1200" spc="-3" dirty="0">
                <a:latin typeface="+mn-lt"/>
                <a:cs typeface="Times New Roman"/>
              </a:rPr>
              <a:t> </a:t>
            </a:r>
            <a:r>
              <a:rPr lang="en-US" sz="1200" spc="-17" dirty="0">
                <a:latin typeface="+mn-lt"/>
                <a:cs typeface="Times New Roman"/>
              </a:rPr>
              <a:t>9% </a:t>
            </a:r>
            <a:r>
              <a:rPr lang="en-US" sz="1200" dirty="0">
                <a:latin typeface="+mn-lt"/>
                <a:cs typeface="Times New Roman"/>
              </a:rPr>
              <a:t>of</a:t>
            </a:r>
            <a:r>
              <a:rPr lang="en-US" sz="1200" spc="-14" dirty="0">
                <a:latin typeface="+mn-lt"/>
                <a:cs typeface="Times New Roman"/>
              </a:rPr>
              <a:t> </a:t>
            </a:r>
            <a:r>
              <a:rPr lang="en-US" sz="1200" dirty="0">
                <a:latin typeface="+mn-lt"/>
                <a:cs typeface="Times New Roman"/>
              </a:rPr>
              <a:t>nursing</a:t>
            </a:r>
            <a:r>
              <a:rPr lang="en-US" sz="1200" spc="-3" dirty="0">
                <a:latin typeface="+mn-lt"/>
                <a:cs typeface="Times New Roman"/>
              </a:rPr>
              <a:t> </a:t>
            </a:r>
            <a:r>
              <a:rPr lang="en-US" sz="1200" dirty="0">
                <a:latin typeface="+mn-lt"/>
                <a:cs typeface="Times New Roman"/>
              </a:rPr>
              <a:t>home,</a:t>
            </a:r>
            <a:r>
              <a:rPr lang="en-US" sz="1200" spc="-3" dirty="0">
                <a:latin typeface="+mn-lt"/>
                <a:cs typeface="Times New Roman"/>
              </a:rPr>
              <a:t> </a:t>
            </a:r>
            <a:r>
              <a:rPr lang="en-US" sz="1200" dirty="0">
                <a:latin typeface="+mn-lt"/>
                <a:cs typeface="Times New Roman"/>
              </a:rPr>
              <a:t>42%</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40%</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prescription</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expenditures</a:t>
            </a:r>
            <a:r>
              <a:rPr lang="en-US" sz="1200" spc="-3"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not</a:t>
            </a:r>
            <a:r>
              <a:rPr lang="en-US" sz="1200" spc="-7" dirty="0">
                <a:latin typeface="+mn-lt"/>
                <a:cs typeface="Times New Roman"/>
              </a:rPr>
              <a:t> shown).</a:t>
            </a:r>
            <a:endParaRPr lang="en-US" sz="1200" dirty="0">
              <a:latin typeface="+mn-lt"/>
              <a:cs typeface="Times New Roman"/>
            </a:endParaRPr>
          </a:p>
          <a:p>
            <a:pPr marL="362989" marR="93516" lvl="1" indent="-171450">
              <a:buSzPct val="116666"/>
              <a:tabLst>
                <a:tab pos="164518" algn="l"/>
                <a:tab pos="164951" algn="l"/>
              </a:tabLst>
            </a:pPr>
            <a:r>
              <a:rPr lang="en-US" sz="1200" dirty="0">
                <a:latin typeface="+mn-lt"/>
                <a:cs typeface="Times New Roman"/>
              </a:rPr>
              <a:t>Medicare</a:t>
            </a:r>
            <a:r>
              <a:rPr lang="en-US" sz="1200" spc="-10" dirty="0">
                <a:latin typeface="+mn-lt"/>
                <a:cs typeface="Times New Roman"/>
              </a:rPr>
              <a:t> </a:t>
            </a:r>
            <a:r>
              <a:rPr lang="en-US" sz="1200" dirty="0">
                <a:latin typeface="+mn-lt"/>
                <a:cs typeface="Times New Roman"/>
              </a:rPr>
              <a:t>accounted</a:t>
            </a:r>
            <a:r>
              <a:rPr lang="en-US" sz="1200" spc="-3"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25%</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hospital,</a:t>
            </a:r>
            <a:r>
              <a:rPr lang="en-US" sz="1200" spc="-7" dirty="0">
                <a:latin typeface="+mn-lt"/>
                <a:cs typeface="Times New Roman"/>
              </a:rPr>
              <a:t> </a:t>
            </a:r>
            <a:r>
              <a:rPr lang="en-US" sz="1200" dirty="0">
                <a:latin typeface="+mn-lt"/>
                <a:cs typeface="Times New Roman"/>
              </a:rPr>
              <a:t>24%</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physician,</a:t>
            </a:r>
            <a:r>
              <a:rPr lang="en-US" sz="1200" spc="-3" dirty="0">
                <a:latin typeface="+mn-lt"/>
                <a:cs typeface="Times New Roman"/>
              </a:rPr>
              <a:t> </a:t>
            </a:r>
            <a:r>
              <a:rPr lang="en-US" sz="1200" dirty="0">
                <a:latin typeface="+mn-lt"/>
                <a:cs typeface="Times New Roman"/>
              </a:rPr>
              <a:t>34%</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home</a:t>
            </a:r>
            <a:r>
              <a:rPr lang="en-US" sz="1200" spc="-3" dirty="0">
                <a:latin typeface="+mn-lt"/>
                <a:cs typeface="Times New Roman"/>
              </a:rPr>
              <a:t> </a:t>
            </a:r>
            <a:r>
              <a:rPr lang="en-US" sz="1200" dirty="0">
                <a:latin typeface="+mn-lt"/>
                <a:cs typeface="Times New Roman"/>
              </a:rPr>
              <a:t>health,</a:t>
            </a:r>
            <a:r>
              <a:rPr lang="en-US" sz="1200" spc="-7" dirty="0">
                <a:latin typeface="+mn-lt"/>
                <a:cs typeface="Times New Roman"/>
              </a:rPr>
              <a:t> </a:t>
            </a:r>
            <a:r>
              <a:rPr lang="en-US" sz="1200" dirty="0">
                <a:latin typeface="+mn-lt"/>
                <a:cs typeface="Times New Roman"/>
              </a:rPr>
              <a:t>20%</a:t>
            </a:r>
            <a:r>
              <a:rPr lang="en-US" sz="1200" spc="-3" dirty="0">
                <a:latin typeface="+mn-lt"/>
                <a:cs typeface="Times New Roman"/>
              </a:rPr>
              <a:t> </a:t>
            </a:r>
            <a:r>
              <a:rPr lang="en-US" sz="1200" spc="-17" dirty="0">
                <a:latin typeface="+mn-lt"/>
                <a:cs typeface="Times New Roman"/>
              </a:rPr>
              <a:t>of </a:t>
            </a:r>
            <a:r>
              <a:rPr lang="en-US" sz="1200" dirty="0">
                <a:latin typeface="+mn-lt"/>
                <a:cs typeface="Times New Roman"/>
              </a:rPr>
              <a:t>nursing</a:t>
            </a:r>
            <a:r>
              <a:rPr lang="en-US" sz="1200" spc="-14" dirty="0">
                <a:latin typeface="+mn-lt"/>
                <a:cs typeface="Times New Roman"/>
              </a:rPr>
              <a:t> </a:t>
            </a:r>
            <a:r>
              <a:rPr lang="en-US" sz="1200" dirty="0">
                <a:latin typeface="+mn-lt"/>
                <a:cs typeface="Times New Roman"/>
              </a:rPr>
              <a:t>home,</a:t>
            </a:r>
            <a:r>
              <a:rPr lang="en-US" sz="1200" spc="-3" dirty="0">
                <a:latin typeface="+mn-lt"/>
                <a:cs typeface="Times New Roman"/>
              </a:rPr>
              <a:t> </a:t>
            </a:r>
            <a:r>
              <a:rPr lang="en-US" sz="1200" dirty="0">
                <a:latin typeface="+mn-lt"/>
                <a:cs typeface="Times New Roman"/>
              </a:rPr>
              <a:t>2.0%</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dental,</a:t>
            </a:r>
            <a:r>
              <a:rPr lang="en-US" sz="1200" spc="-1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32%</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prescription</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expenditures</a:t>
            </a:r>
            <a:r>
              <a:rPr lang="en-US" sz="1200" spc="-7"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not</a:t>
            </a:r>
            <a:r>
              <a:rPr lang="en-US" sz="1200" spc="-3" dirty="0">
                <a:latin typeface="+mn-lt"/>
                <a:cs typeface="Times New Roman"/>
              </a:rPr>
              <a:t> </a:t>
            </a:r>
            <a:r>
              <a:rPr lang="en-US" sz="1200" spc="-7" dirty="0">
                <a:latin typeface="+mn-lt"/>
                <a:cs typeface="Times New Roman"/>
              </a:rPr>
              <a:t>shown).</a:t>
            </a:r>
            <a:endParaRPr lang="en-US" sz="1200" dirty="0">
              <a:latin typeface="+mn-lt"/>
              <a:cs typeface="Times New Roman"/>
            </a:endParaRPr>
          </a:p>
          <a:p>
            <a:pPr marL="362989" marR="171012" lvl="1" indent="-171450">
              <a:buSzPct val="116666"/>
              <a:tabLst>
                <a:tab pos="164518" algn="l"/>
                <a:tab pos="164951" algn="l"/>
              </a:tabLst>
            </a:pPr>
            <a:r>
              <a:rPr lang="en-US" sz="1200" dirty="0">
                <a:latin typeface="+mn-lt"/>
                <a:cs typeface="Times New Roman"/>
              </a:rPr>
              <a:t>Medicaid</a:t>
            </a:r>
            <a:r>
              <a:rPr lang="en-US" sz="1200" spc="-3" dirty="0">
                <a:latin typeface="+mn-lt"/>
                <a:cs typeface="Times New Roman"/>
              </a:rPr>
              <a:t> </a:t>
            </a:r>
            <a:r>
              <a:rPr lang="en-US" sz="1200" dirty="0">
                <a:latin typeface="+mn-lt"/>
                <a:cs typeface="Times New Roman"/>
              </a:rPr>
              <a:t>accounted</a:t>
            </a:r>
            <a:r>
              <a:rPr lang="en-US" sz="1200" spc="-3"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17%</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hospital,</a:t>
            </a:r>
            <a:r>
              <a:rPr lang="en-US" sz="1200" spc="-3" dirty="0">
                <a:latin typeface="+mn-lt"/>
                <a:cs typeface="Times New Roman"/>
              </a:rPr>
              <a:t> </a:t>
            </a:r>
            <a:r>
              <a:rPr lang="en-US" sz="1200" dirty="0">
                <a:latin typeface="+mn-lt"/>
                <a:cs typeface="Times New Roman"/>
              </a:rPr>
              <a:t>11%</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physician,</a:t>
            </a:r>
            <a:r>
              <a:rPr lang="en-US" sz="1200" spc="-3" dirty="0">
                <a:latin typeface="+mn-lt"/>
                <a:cs typeface="Times New Roman"/>
              </a:rPr>
              <a:t> </a:t>
            </a:r>
            <a:r>
              <a:rPr lang="en-US" sz="1200" dirty="0">
                <a:latin typeface="+mn-lt"/>
                <a:cs typeface="Times New Roman"/>
              </a:rPr>
              <a:t>33%</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home</a:t>
            </a:r>
            <a:r>
              <a:rPr lang="en-US" sz="1200" spc="-7" dirty="0">
                <a:latin typeface="+mn-lt"/>
                <a:cs typeface="Times New Roman"/>
              </a:rPr>
              <a:t> </a:t>
            </a:r>
            <a:r>
              <a:rPr lang="en-US" sz="1200" dirty="0">
                <a:latin typeface="+mn-lt"/>
                <a:cs typeface="Times New Roman"/>
              </a:rPr>
              <a:t>health,</a:t>
            </a:r>
            <a:r>
              <a:rPr lang="en-US" sz="1200" spc="-3" dirty="0">
                <a:latin typeface="+mn-lt"/>
                <a:cs typeface="Times New Roman"/>
              </a:rPr>
              <a:t> </a:t>
            </a:r>
            <a:r>
              <a:rPr lang="en-US" sz="1200" dirty="0">
                <a:latin typeface="+mn-lt"/>
                <a:cs typeface="Times New Roman"/>
              </a:rPr>
              <a:t>27%</a:t>
            </a:r>
            <a:r>
              <a:rPr lang="en-US" sz="1200" spc="-3" dirty="0">
                <a:latin typeface="+mn-lt"/>
                <a:cs typeface="Times New Roman"/>
              </a:rPr>
              <a:t> </a:t>
            </a:r>
            <a:r>
              <a:rPr lang="en-US" sz="1200" spc="-17" dirty="0">
                <a:latin typeface="+mn-lt"/>
                <a:cs typeface="Times New Roman"/>
              </a:rPr>
              <a:t>of </a:t>
            </a:r>
            <a:r>
              <a:rPr lang="en-US" sz="1200" dirty="0">
                <a:latin typeface="+mn-lt"/>
                <a:cs typeface="Times New Roman"/>
              </a:rPr>
              <a:t>nursing</a:t>
            </a:r>
            <a:r>
              <a:rPr lang="en-US" sz="1200" spc="-14" dirty="0">
                <a:latin typeface="+mn-lt"/>
                <a:cs typeface="Times New Roman"/>
              </a:rPr>
              <a:t> </a:t>
            </a:r>
            <a:r>
              <a:rPr lang="en-US" sz="1200" dirty="0">
                <a:latin typeface="+mn-lt"/>
                <a:cs typeface="Times New Roman"/>
              </a:rPr>
              <a:t>home,</a:t>
            </a:r>
            <a:r>
              <a:rPr lang="en-US" sz="1200" spc="-3" dirty="0">
                <a:latin typeface="+mn-lt"/>
                <a:cs typeface="Times New Roman"/>
              </a:rPr>
              <a:t> </a:t>
            </a:r>
            <a:r>
              <a:rPr lang="en-US" sz="1200" dirty="0">
                <a:latin typeface="+mn-lt"/>
                <a:cs typeface="Times New Roman"/>
              </a:rPr>
              <a:t>9%</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dental,</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10%</a:t>
            </a:r>
            <a:r>
              <a:rPr lang="en-US" sz="1200" spc="-10"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prescription</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expenditures</a:t>
            </a:r>
            <a:r>
              <a:rPr lang="en-US" sz="1200" spc="-3"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not</a:t>
            </a:r>
            <a:r>
              <a:rPr lang="en-US" sz="1200" spc="-7" dirty="0">
                <a:latin typeface="+mn-lt"/>
                <a:cs typeface="Times New Roman"/>
              </a:rPr>
              <a:t> shown).</a:t>
            </a:r>
            <a:endParaRPr lang="en-US" sz="1200" dirty="0">
              <a:latin typeface="+mn-lt"/>
              <a:cs typeface="Times New Roman"/>
            </a:endParaRPr>
          </a:p>
          <a:p>
            <a:pPr marL="362989" marR="161055" lvl="1" indent="-171450">
              <a:buSzPct val="116666"/>
              <a:tabLst>
                <a:tab pos="164518" algn="l"/>
                <a:tab pos="164951" algn="l"/>
              </a:tabLst>
            </a:pPr>
            <a:r>
              <a:rPr lang="en-US" sz="1200" dirty="0">
                <a:latin typeface="+mn-lt"/>
                <a:cs typeface="Times New Roman"/>
              </a:rPr>
              <a:t>Out-of-pocket</a:t>
            </a:r>
            <a:r>
              <a:rPr lang="en-US" sz="1200" spc="34" dirty="0">
                <a:latin typeface="+mn-lt"/>
                <a:cs typeface="Times New Roman"/>
              </a:rPr>
              <a:t> </a:t>
            </a:r>
            <a:r>
              <a:rPr lang="en-US" sz="1200" dirty="0">
                <a:latin typeface="+mn-lt"/>
                <a:cs typeface="Times New Roman"/>
              </a:rPr>
              <a:t>payments</a:t>
            </a:r>
            <a:r>
              <a:rPr lang="en-US" sz="1200" spc="34" dirty="0">
                <a:latin typeface="+mn-lt"/>
                <a:cs typeface="Times New Roman"/>
              </a:rPr>
              <a:t> </a:t>
            </a:r>
            <a:r>
              <a:rPr lang="en-US" sz="1200" dirty="0">
                <a:latin typeface="+mn-lt"/>
                <a:cs typeface="Times New Roman"/>
              </a:rPr>
              <a:t>accounted</a:t>
            </a:r>
            <a:r>
              <a:rPr lang="en-US" sz="1200" spc="31" dirty="0">
                <a:latin typeface="+mn-lt"/>
                <a:cs typeface="Times New Roman"/>
              </a:rPr>
              <a:t> </a:t>
            </a:r>
            <a:r>
              <a:rPr lang="en-US" sz="1200" dirty="0">
                <a:latin typeface="+mn-lt"/>
                <a:cs typeface="Times New Roman"/>
              </a:rPr>
              <a:t>for</a:t>
            </a:r>
            <a:r>
              <a:rPr lang="en-US" sz="1200" spc="37" dirty="0">
                <a:latin typeface="+mn-lt"/>
                <a:cs typeface="Times New Roman"/>
              </a:rPr>
              <a:t> </a:t>
            </a:r>
            <a:r>
              <a:rPr lang="en-US" sz="1200" dirty="0">
                <a:latin typeface="+mn-lt"/>
                <a:cs typeface="Times New Roman"/>
              </a:rPr>
              <a:t>3%</a:t>
            </a:r>
            <a:r>
              <a:rPr lang="en-US" sz="1200" spc="34" dirty="0">
                <a:latin typeface="+mn-lt"/>
                <a:cs typeface="Times New Roman"/>
              </a:rPr>
              <a:t> </a:t>
            </a:r>
            <a:r>
              <a:rPr lang="en-US" sz="1200" dirty="0">
                <a:latin typeface="+mn-lt"/>
                <a:cs typeface="Times New Roman"/>
              </a:rPr>
              <a:t>of</a:t>
            </a:r>
            <a:r>
              <a:rPr lang="en-US" sz="1200" spc="37" dirty="0">
                <a:latin typeface="+mn-lt"/>
                <a:cs typeface="Times New Roman"/>
              </a:rPr>
              <a:t> </a:t>
            </a:r>
            <a:r>
              <a:rPr lang="en-US" sz="1200" dirty="0">
                <a:latin typeface="+mn-lt"/>
                <a:cs typeface="Times New Roman"/>
              </a:rPr>
              <a:t>hospital,</a:t>
            </a:r>
            <a:r>
              <a:rPr lang="en-US" sz="1200" spc="31" dirty="0">
                <a:latin typeface="+mn-lt"/>
                <a:cs typeface="Times New Roman"/>
              </a:rPr>
              <a:t> </a:t>
            </a:r>
            <a:r>
              <a:rPr lang="en-US" sz="1200" dirty="0">
                <a:latin typeface="+mn-lt"/>
                <a:cs typeface="Times New Roman"/>
              </a:rPr>
              <a:t>7%</a:t>
            </a:r>
            <a:r>
              <a:rPr lang="en-US" sz="1200" spc="37" dirty="0">
                <a:latin typeface="+mn-lt"/>
                <a:cs typeface="Times New Roman"/>
              </a:rPr>
              <a:t> </a:t>
            </a:r>
            <a:r>
              <a:rPr lang="en-US" sz="1200" dirty="0">
                <a:latin typeface="+mn-lt"/>
                <a:cs typeface="Times New Roman"/>
              </a:rPr>
              <a:t>of</a:t>
            </a:r>
            <a:r>
              <a:rPr lang="en-US" sz="1200" spc="41" dirty="0">
                <a:latin typeface="+mn-lt"/>
                <a:cs typeface="Times New Roman"/>
              </a:rPr>
              <a:t> </a:t>
            </a:r>
            <a:r>
              <a:rPr lang="en-US" sz="1200" dirty="0">
                <a:latin typeface="+mn-lt"/>
                <a:cs typeface="Times New Roman"/>
              </a:rPr>
              <a:t>physician,</a:t>
            </a:r>
            <a:r>
              <a:rPr lang="en-US" sz="1200" spc="31" dirty="0">
                <a:latin typeface="+mn-lt"/>
                <a:cs typeface="Times New Roman"/>
              </a:rPr>
              <a:t> </a:t>
            </a:r>
            <a:r>
              <a:rPr lang="en-US" sz="1200" dirty="0">
                <a:latin typeface="+mn-lt"/>
                <a:cs typeface="Times New Roman"/>
              </a:rPr>
              <a:t>10%</a:t>
            </a:r>
            <a:r>
              <a:rPr lang="en-US" sz="1200" spc="37" dirty="0">
                <a:latin typeface="+mn-lt"/>
                <a:cs typeface="Times New Roman"/>
              </a:rPr>
              <a:t> </a:t>
            </a:r>
            <a:r>
              <a:rPr lang="en-US" sz="1200" dirty="0">
                <a:latin typeface="+mn-lt"/>
                <a:cs typeface="Times New Roman"/>
              </a:rPr>
              <a:t>of</a:t>
            </a:r>
            <a:r>
              <a:rPr lang="en-US" sz="1200" spc="41" dirty="0">
                <a:latin typeface="+mn-lt"/>
                <a:cs typeface="Times New Roman"/>
              </a:rPr>
              <a:t> </a:t>
            </a:r>
            <a:r>
              <a:rPr lang="en-US" sz="1200" spc="-14" dirty="0">
                <a:latin typeface="+mn-lt"/>
                <a:cs typeface="Times New Roman"/>
              </a:rPr>
              <a:t>home </a:t>
            </a:r>
            <a:r>
              <a:rPr lang="en-US" sz="1200" dirty="0">
                <a:latin typeface="+mn-lt"/>
                <a:cs typeface="Times New Roman"/>
              </a:rPr>
              <a:t>health,</a:t>
            </a:r>
            <a:r>
              <a:rPr lang="en-US" sz="1200" spc="24" dirty="0">
                <a:latin typeface="+mn-lt"/>
                <a:cs typeface="Times New Roman"/>
              </a:rPr>
              <a:t> </a:t>
            </a:r>
            <a:r>
              <a:rPr lang="en-US" sz="1200" dirty="0">
                <a:latin typeface="+mn-lt"/>
                <a:cs typeface="Times New Roman"/>
              </a:rPr>
              <a:t>23%</a:t>
            </a:r>
            <a:r>
              <a:rPr lang="en-US" sz="1200" spc="34" dirty="0">
                <a:latin typeface="+mn-lt"/>
                <a:cs typeface="Times New Roman"/>
              </a:rPr>
              <a:t> </a:t>
            </a:r>
            <a:r>
              <a:rPr lang="en-US" sz="1200" dirty="0">
                <a:latin typeface="+mn-lt"/>
                <a:cs typeface="Times New Roman"/>
              </a:rPr>
              <a:t>of</a:t>
            </a:r>
            <a:r>
              <a:rPr lang="en-US" sz="1200" spc="31" dirty="0">
                <a:latin typeface="+mn-lt"/>
                <a:cs typeface="Times New Roman"/>
              </a:rPr>
              <a:t> </a:t>
            </a:r>
            <a:r>
              <a:rPr lang="en-US" sz="1200" dirty="0">
                <a:latin typeface="+mn-lt"/>
                <a:cs typeface="Times New Roman"/>
              </a:rPr>
              <a:t>nursing</a:t>
            </a:r>
            <a:r>
              <a:rPr lang="en-US" sz="1200" spc="31" dirty="0">
                <a:latin typeface="+mn-lt"/>
                <a:cs typeface="Times New Roman"/>
              </a:rPr>
              <a:t> </a:t>
            </a:r>
            <a:r>
              <a:rPr lang="en-US" sz="1200" dirty="0">
                <a:latin typeface="+mn-lt"/>
                <a:cs typeface="Times New Roman"/>
              </a:rPr>
              <a:t>home,</a:t>
            </a:r>
            <a:r>
              <a:rPr lang="en-US" sz="1200" spc="27" dirty="0">
                <a:latin typeface="+mn-lt"/>
                <a:cs typeface="Times New Roman"/>
              </a:rPr>
              <a:t> </a:t>
            </a:r>
            <a:r>
              <a:rPr lang="en-US" sz="1200" dirty="0">
                <a:latin typeface="+mn-lt"/>
                <a:cs typeface="Times New Roman"/>
              </a:rPr>
              <a:t>37%</a:t>
            </a:r>
            <a:r>
              <a:rPr lang="en-US" sz="1200" spc="34" dirty="0">
                <a:latin typeface="+mn-lt"/>
                <a:cs typeface="Times New Roman"/>
              </a:rPr>
              <a:t> </a:t>
            </a:r>
            <a:r>
              <a:rPr lang="en-US" sz="1200" dirty="0">
                <a:latin typeface="+mn-lt"/>
                <a:cs typeface="Times New Roman"/>
              </a:rPr>
              <a:t>of</a:t>
            </a:r>
            <a:r>
              <a:rPr lang="en-US" sz="1200" spc="31" dirty="0">
                <a:latin typeface="+mn-lt"/>
                <a:cs typeface="Times New Roman"/>
              </a:rPr>
              <a:t> </a:t>
            </a:r>
            <a:r>
              <a:rPr lang="en-US" sz="1200" dirty="0">
                <a:latin typeface="+mn-lt"/>
                <a:cs typeface="Times New Roman"/>
              </a:rPr>
              <a:t>dental,</a:t>
            </a:r>
            <a:r>
              <a:rPr lang="en-US" sz="1200" spc="31" dirty="0">
                <a:latin typeface="+mn-lt"/>
                <a:cs typeface="Times New Roman"/>
              </a:rPr>
              <a:t> </a:t>
            </a:r>
            <a:r>
              <a:rPr lang="en-US" sz="1200" dirty="0">
                <a:latin typeface="+mn-lt"/>
                <a:cs typeface="Times New Roman"/>
              </a:rPr>
              <a:t>and</a:t>
            </a:r>
            <a:r>
              <a:rPr lang="en-US" sz="1200" spc="31" dirty="0">
                <a:latin typeface="+mn-lt"/>
                <a:cs typeface="Times New Roman"/>
              </a:rPr>
              <a:t> </a:t>
            </a:r>
            <a:r>
              <a:rPr lang="en-US" sz="1200" dirty="0">
                <a:latin typeface="+mn-lt"/>
                <a:cs typeface="Times New Roman"/>
              </a:rPr>
              <a:t>13%</a:t>
            </a:r>
            <a:r>
              <a:rPr lang="en-US" sz="1200" spc="34" dirty="0">
                <a:latin typeface="+mn-lt"/>
                <a:cs typeface="Times New Roman"/>
              </a:rPr>
              <a:t> </a:t>
            </a:r>
            <a:r>
              <a:rPr lang="en-US" sz="1200" dirty="0">
                <a:latin typeface="+mn-lt"/>
                <a:cs typeface="Times New Roman"/>
              </a:rPr>
              <a:t>of</a:t>
            </a:r>
            <a:r>
              <a:rPr lang="en-US" sz="1200" spc="31" dirty="0">
                <a:latin typeface="+mn-lt"/>
                <a:cs typeface="Times New Roman"/>
              </a:rPr>
              <a:t> </a:t>
            </a:r>
            <a:r>
              <a:rPr lang="en-US" sz="1200" dirty="0">
                <a:latin typeface="+mn-lt"/>
                <a:cs typeface="Times New Roman"/>
              </a:rPr>
              <a:t>prescription</a:t>
            </a:r>
            <a:r>
              <a:rPr lang="en-US" sz="1200" spc="34" dirty="0">
                <a:latin typeface="+mn-lt"/>
                <a:cs typeface="Times New Roman"/>
              </a:rPr>
              <a:t> </a:t>
            </a:r>
            <a:r>
              <a:rPr lang="en-US" sz="1200" dirty="0">
                <a:latin typeface="+mn-lt"/>
                <a:cs typeface="Times New Roman"/>
              </a:rPr>
              <a:t>drug</a:t>
            </a:r>
            <a:r>
              <a:rPr lang="en-US" sz="1200" spc="31" dirty="0">
                <a:latin typeface="+mn-lt"/>
                <a:cs typeface="Times New Roman"/>
              </a:rPr>
              <a:t> </a:t>
            </a:r>
            <a:r>
              <a:rPr lang="en-US" sz="1200" spc="-7" dirty="0">
                <a:latin typeface="+mn-lt"/>
                <a:cs typeface="Times New Roman"/>
              </a:rPr>
              <a:t>expenditures </a:t>
            </a:r>
            <a:r>
              <a:rPr lang="en-US" sz="1200" dirty="0">
                <a:latin typeface="+mn-lt"/>
                <a:cs typeface="Times New Roman"/>
              </a:rPr>
              <a:t>(data</a:t>
            </a:r>
            <a:r>
              <a:rPr lang="en-US" sz="1200" spc="24" dirty="0">
                <a:latin typeface="+mn-lt"/>
                <a:cs typeface="Times New Roman"/>
              </a:rPr>
              <a:t> </a:t>
            </a:r>
            <a:r>
              <a:rPr lang="en-US" sz="1200" dirty="0">
                <a:latin typeface="+mn-lt"/>
                <a:cs typeface="Times New Roman"/>
              </a:rPr>
              <a:t>not</a:t>
            </a:r>
            <a:r>
              <a:rPr lang="en-US" sz="1200" spc="31" dirty="0">
                <a:latin typeface="+mn-lt"/>
                <a:cs typeface="Times New Roman"/>
              </a:rPr>
              <a:t> </a:t>
            </a:r>
            <a:r>
              <a:rPr lang="en-US" sz="1200" spc="-7" dirty="0">
                <a:latin typeface="+mn-lt"/>
                <a:cs typeface="Times New Roman"/>
              </a:rPr>
              <a:t>shown).</a:t>
            </a:r>
            <a:endParaRPr lang="en-US" sz="1200" dirty="0">
              <a:latin typeface="+mn-lt"/>
              <a:cs typeface="Times New Roman"/>
            </a:endParaRPr>
          </a:p>
          <a:p>
            <a:pPr marL="362556" lvl="1" indent="-171450">
              <a:buSzPct val="116666"/>
              <a:tabLst>
                <a:tab pos="164518" algn="l"/>
                <a:tab pos="164951" algn="l"/>
              </a:tabLst>
            </a:pPr>
            <a:r>
              <a:rPr lang="en-US" sz="1200" dirty="0">
                <a:latin typeface="+mn-lt"/>
                <a:cs typeface="Times New Roman"/>
              </a:rPr>
              <a:t>Hospital</a:t>
            </a:r>
            <a:r>
              <a:rPr lang="en-US" sz="1200" spc="-7"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accounted</a:t>
            </a:r>
            <a:r>
              <a:rPr lang="en-US" sz="1200" spc="-10"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most</a:t>
            </a:r>
            <a:r>
              <a:rPr lang="en-US" sz="1200" spc="-7" dirty="0">
                <a:latin typeface="+mn-lt"/>
                <a:cs typeface="Times New Roman"/>
              </a:rPr>
              <a:t> </a:t>
            </a:r>
            <a:r>
              <a:rPr lang="en-US" sz="1200" dirty="0">
                <a:latin typeface="+mn-lt"/>
                <a:cs typeface="Times New Roman"/>
              </a:rPr>
              <a:t>expenditures</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all</a:t>
            </a:r>
            <a:r>
              <a:rPr lang="en-US" sz="1200" spc="-3"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spc="-7" dirty="0">
                <a:latin typeface="+mn-lt"/>
                <a:cs typeface="Times New Roman"/>
              </a:rPr>
              <a:t>categories.</a:t>
            </a:r>
            <a:endParaRPr lang="en-US" dirty="0">
              <a:latin typeface="+mn-lt"/>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59</a:t>
            </a:fld>
            <a:endParaRPr lang="en-US"/>
          </a:p>
        </p:txBody>
      </p:sp>
    </p:spTree>
    <p:extLst>
      <p:ext uri="{BB962C8B-B14F-4D97-AF65-F5344CB8AC3E}">
        <p14:creationId xmlns:p14="http://schemas.microsoft.com/office/powerpoint/2010/main" val="412862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6</a:t>
            </a:fld>
            <a:endParaRPr lang="en-US"/>
          </a:p>
        </p:txBody>
      </p:sp>
    </p:spTree>
    <p:extLst>
      <p:ext uri="{BB962C8B-B14F-4D97-AF65-F5344CB8AC3E}">
        <p14:creationId xmlns:p14="http://schemas.microsoft.com/office/powerpoint/2010/main" val="2371978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109" marR="25544" lvl="0" indent="-171450" algn="l" defTabSz="914400" rtl="0" eaLnBrk="1" fontAlgn="auto" latinLnBrk="0" hangingPunct="1">
              <a:buClrTx/>
              <a:buSzPct val="116666"/>
              <a:tabLst>
                <a:tab pos="164518" algn="l"/>
                <a:tab pos="164951" algn="l"/>
              </a:tabLst>
              <a:defRPr/>
            </a:pPr>
            <a:r>
              <a:rPr lang="en-US" sz="1200" b="1" dirty="0">
                <a:latin typeface="+mn-lt"/>
                <a:cs typeface="Times New Roman"/>
              </a:rPr>
              <a:t>Private</a:t>
            </a:r>
            <a:r>
              <a:rPr lang="en-US" sz="1200" b="1" spc="-17" dirty="0">
                <a:latin typeface="+mn-lt"/>
                <a:cs typeface="Times New Roman"/>
              </a:rPr>
              <a:t> </a:t>
            </a:r>
            <a:r>
              <a:rPr lang="en-US" sz="1200" b="1" dirty="0">
                <a:latin typeface="+mn-lt"/>
                <a:cs typeface="Times New Roman"/>
              </a:rPr>
              <a:t>health</a:t>
            </a:r>
            <a:r>
              <a:rPr lang="en-US" sz="1200" b="1" spc="-10" dirty="0">
                <a:latin typeface="+mn-lt"/>
                <a:cs typeface="Times New Roman"/>
              </a:rPr>
              <a:t> </a:t>
            </a:r>
            <a:r>
              <a:rPr lang="en-US" sz="1200" b="1" dirty="0">
                <a:latin typeface="+mn-lt"/>
                <a:cs typeface="Times New Roman"/>
              </a:rPr>
              <a:t>insurers</a:t>
            </a:r>
            <a:r>
              <a:rPr lang="en-US" sz="1200" b="1" spc="-10" dirty="0">
                <a:latin typeface="+mn-lt"/>
                <a:cs typeface="Times New Roman"/>
              </a:rPr>
              <a:t> </a:t>
            </a:r>
            <a:r>
              <a:rPr lang="en-US" sz="1200" b="1" dirty="0">
                <a:latin typeface="+mn-lt"/>
                <a:cs typeface="Times New Roman"/>
              </a:rPr>
              <a:t>covered</a:t>
            </a:r>
            <a:r>
              <a:rPr lang="en-US" sz="1200" b="1" spc="-10" dirty="0">
                <a:latin typeface="+mn-lt"/>
                <a:cs typeface="Times New Roman"/>
              </a:rPr>
              <a:t> </a:t>
            </a:r>
            <a:r>
              <a:rPr lang="en-US" sz="1200" b="1" dirty="0">
                <a:latin typeface="+mn-lt"/>
                <a:cs typeface="Times New Roman"/>
              </a:rPr>
              <a:t>more</a:t>
            </a:r>
            <a:r>
              <a:rPr lang="en-US" sz="1200" b="1" spc="-7" dirty="0">
                <a:latin typeface="+mn-lt"/>
                <a:cs typeface="Times New Roman"/>
              </a:rPr>
              <a:t> </a:t>
            </a:r>
            <a:r>
              <a:rPr lang="en-US" sz="1200" b="1" dirty="0">
                <a:latin typeface="+mn-lt"/>
                <a:cs typeface="Times New Roman"/>
              </a:rPr>
              <a:t>prescription</a:t>
            </a:r>
            <a:r>
              <a:rPr lang="en-US" sz="1200" b="1" spc="-14" dirty="0">
                <a:latin typeface="+mn-lt"/>
                <a:cs typeface="Times New Roman"/>
              </a:rPr>
              <a:t> </a:t>
            </a:r>
            <a:r>
              <a:rPr lang="en-US" sz="1200" b="1" dirty="0">
                <a:latin typeface="+mn-lt"/>
                <a:cs typeface="Times New Roman"/>
              </a:rPr>
              <a:t>drug</a:t>
            </a:r>
            <a:r>
              <a:rPr lang="en-US" sz="1200" b="1" spc="-7" dirty="0">
                <a:latin typeface="+mn-lt"/>
                <a:cs typeface="Times New Roman"/>
              </a:rPr>
              <a:t> </a:t>
            </a:r>
            <a:r>
              <a:rPr lang="en-US" sz="1200" b="1" dirty="0">
                <a:latin typeface="+mn-lt"/>
                <a:cs typeface="Times New Roman"/>
              </a:rPr>
              <a:t>expenditures</a:t>
            </a:r>
            <a:r>
              <a:rPr lang="en-US" sz="1200" b="1" spc="-7" dirty="0">
                <a:latin typeface="+mn-lt"/>
                <a:cs typeface="Times New Roman"/>
              </a:rPr>
              <a:t> </a:t>
            </a:r>
            <a:r>
              <a:rPr lang="en-US" sz="1200" b="1" dirty="0">
                <a:latin typeface="+mn-lt"/>
                <a:cs typeface="Times New Roman"/>
              </a:rPr>
              <a:t>than</a:t>
            </a:r>
            <a:r>
              <a:rPr lang="en-US" sz="1200" b="1" spc="-10" dirty="0">
                <a:latin typeface="+mn-lt"/>
                <a:cs typeface="Times New Roman"/>
              </a:rPr>
              <a:t> </a:t>
            </a:r>
            <a:r>
              <a:rPr lang="en-US" sz="1200" b="1" dirty="0">
                <a:latin typeface="+mn-lt"/>
                <a:cs typeface="Times New Roman"/>
              </a:rPr>
              <a:t>other</a:t>
            </a:r>
            <a:r>
              <a:rPr lang="en-US" sz="1200" b="1" spc="-10" dirty="0">
                <a:latin typeface="+mn-lt"/>
                <a:cs typeface="Times New Roman"/>
              </a:rPr>
              <a:t> </a:t>
            </a:r>
            <a:r>
              <a:rPr lang="en-US" sz="1200" b="1" spc="-7" dirty="0">
                <a:latin typeface="+mn-lt"/>
                <a:cs typeface="Times New Roman"/>
              </a:rPr>
              <a:t>payers.</a:t>
            </a:r>
            <a:endParaRPr lang="en-US" sz="1200" dirty="0">
              <a:latin typeface="+mn-lt"/>
              <a:cs typeface="Times New Roman"/>
            </a:endParaRPr>
          </a:p>
          <a:p>
            <a:pPr marL="180109" marR="25544" indent="-171450">
              <a:buSzPct val="116666"/>
              <a:tabLst>
                <a:tab pos="164518" algn="l"/>
                <a:tab pos="164951" algn="l"/>
              </a:tabLst>
            </a:pP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retail</a:t>
            </a:r>
            <a:r>
              <a:rPr lang="en-US" sz="1200" spc="-3" dirty="0">
                <a:latin typeface="+mn-lt"/>
                <a:cs typeface="Times New Roman"/>
              </a:rPr>
              <a:t> </a:t>
            </a:r>
            <a:r>
              <a:rPr lang="en-US" sz="1200" dirty="0">
                <a:latin typeface="+mn-lt"/>
                <a:cs typeface="Times New Roman"/>
              </a:rPr>
              <a:t>prescription</a:t>
            </a:r>
            <a:r>
              <a:rPr lang="en-US" sz="1200" spc="-7" dirty="0">
                <a:latin typeface="+mn-lt"/>
                <a:cs typeface="Times New Roman"/>
              </a:rPr>
              <a:t> </a:t>
            </a:r>
            <a:r>
              <a:rPr lang="en-US" sz="1200" dirty="0">
                <a:latin typeface="+mn-lt"/>
                <a:cs typeface="Times New Roman"/>
              </a:rPr>
              <a:t>drug</a:t>
            </a:r>
            <a:r>
              <a:rPr lang="en-US" sz="1200" spc="-7" dirty="0">
                <a:latin typeface="+mn-lt"/>
                <a:cs typeface="Times New Roman"/>
              </a:rPr>
              <a:t> </a:t>
            </a:r>
            <a:r>
              <a:rPr lang="en-US" sz="1200" dirty="0">
                <a:latin typeface="+mn-lt"/>
                <a:cs typeface="Times New Roman"/>
              </a:rPr>
              <a:t>expenditures</a:t>
            </a:r>
            <a:r>
              <a:rPr lang="en-US" sz="1200" spc="-3" dirty="0">
                <a:latin typeface="+mn-lt"/>
                <a:cs typeface="Times New Roman"/>
              </a:rPr>
              <a:t> </a:t>
            </a:r>
            <a:r>
              <a:rPr lang="en-US" sz="1200" dirty="0">
                <a:latin typeface="+mn-lt"/>
                <a:cs typeface="Times New Roman"/>
              </a:rPr>
              <a:t>were</a:t>
            </a:r>
            <a:r>
              <a:rPr lang="en-US" sz="1200" spc="-7" dirty="0">
                <a:latin typeface="+mn-lt"/>
                <a:cs typeface="Times New Roman"/>
              </a:rPr>
              <a:t> </a:t>
            </a:r>
            <a:r>
              <a:rPr lang="en-US" sz="1200" dirty="0">
                <a:latin typeface="+mn-lt"/>
                <a:cs typeface="Times New Roman"/>
              </a:rPr>
              <a:t>$348.4</a:t>
            </a:r>
            <a:r>
              <a:rPr lang="en-US" sz="1200" spc="-3" dirty="0">
                <a:latin typeface="+mn-lt"/>
                <a:cs typeface="Times New Roman"/>
              </a:rPr>
              <a:t> </a:t>
            </a:r>
            <a:r>
              <a:rPr lang="en-US" sz="1200" dirty="0">
                <a:latin typeface="+mn-lt"/>
                <a:cs typeface="Times New Roman"/>
              </a:rPr>
              <a:t>billion.</a:t>
            </a:r>
            <a:r>
              <a:rPr lang="en-US" sz="1200" spc="-3" dirty="0">
                <a:latin typeface="+mn-lt"/>
                <a:cs typeface="Times New Roman"/>
              </a:rPr>
              <a:t> </a:t>
            </a:r>
            <a:r>
              <a:rPr lang="en-US" sz="1200" dirty="0">
                <a:latin typeface="+mn-lt"/>
                <a:cs typeface="Times New Roman"/>
              </a:rPr>
              <a:t>Patients</a:t>
            </a:r>
            <a:r>
              <a:rPr lang="en-US" sz="1200" spc="-10" dirty="0">
                <a:latin typeface="+mn-lt"/>
                <a:cs typeface="Times New Roman"/>
              </a:rPr>
              <a:t> </a:t>
            </a:r>
            <a:r>
              <a:rPr lang="en-US" sz="1200" dirty="0">
                <a:latin typeface="+mn-lt"/>
                <a:cs typeface="Times New Roman"/>
              </a:rPr>
              <a:t>paid</a:t>
            </a:r>
            <a:r>
              <a:rPr lang="en-US" sz="1200" spc="-3" dirty="0">
                <a:latin typeface="+mn-lt"/>
                <a:cs typeface="Times New Roman"/>
              </a:rPr>
              <a:t> </a:t>
            </a:r>
            <a:r>
              <a:rPr lang="en-US" sz="1200" dirty="0">
                <a:latin typeface="+mn-lt"/>
                <a:cs typeface="Times New Roman"/>
              </a:rPr>
              <a:t>13%</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7" dirty="0">
                <a:latin typeface="+mn-lt"/>
                <a:cs typeface="Times New Roman"/>
              </a:rPr>
              <a:t>these </a:t>
            </a:r>
            <a:r>
              <a:rPr lang="en-US" sz="1200" dirty="0">
                <a:latin typeface="+mn-lt"/>
                <a:cs typeface="Times New Roman"/>
              </a:rPr>
              <a:t>expenses</a:t>
            </a:r>
            <a:r>
              <a:rPr lang="en-US" sz="1200" spc="-7" dirty="0">
                <a:latin typeface="+mn-lt"/>
                <a:cs typeface="Times New Roman"/>
              </a:rPr>
              <a:t> </a:t>
            </a:r>
            <a:r>
              <a:rPr lang="en-US" sz="1200" dirty="0">
                <a:latin typeface="+mn-lt"/>
                <a:cs typeface="Times New Roman"/>
              </a:rPr>
              <a:t>out</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pocket</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28),</a:t>
            </a:r>
            <a:r>
              <a:rPr lang="en-US" sz="1200" spc="-10" dirty="0">
                <a:latin typeface="+mn-lt"/>
                <a:cs typeface="Times New Roman"/>
              </a:rPr>
              <a:t> </a:t>
            </a:r>
            <a:r>
              <a:rPr lang="en-US" sz="1200" dirty="0">
                <a:latin typeface="+mn-lt"/>
                <a:cs typeface="Times New Roman"/>
              </a:rPr>
              <a:t>totaling</a:t>
            </a:r>
            <a:r>
              <a:rPr lang="en-US" sz="1200" spc="-7" dirty="0">
                <a:latin typeface="+mn-lt"/>
                <a:cs typeface="Times New Roman"/>
              </a:rPr>
              <a:t> </a:t>
            </a:r>
            <a:r>
              <a:rPr lang="en-US" sz="1200" dirty="0">
                <a:latin typeface="+mn-lt"/>
                <a:cs typeface="Times New Roman"/>
              </a:rPr>
              <a:t>$46.5</a:t>
            </a:r>
            <a:r>
              <a:rPr lang="en-US" sz="1200" spc="-3" dirty="0">
                <a:latin typeface="+mn-lt"/>
                <a:cs typeface="Times New Roman"/>
              </a:rPr>
              <a:t> </a:t>
            </a:r>
            <a:r>
              <a:rPr lang="en-US" sz="1200" dirty="0">
                <a:latin typeface="+mn-lt"/>
                <a:cs typeface="Times New Roman"/>
              </a:rPr>
              <a:t>billion</a:t>
            </a:r>
            <a:r>
              <a:rPr lang="en-US" sz="1200" spc="-3" dirty="0">
                <a:latin typeface="+mn-lt"/>
                <a:cs typeface="Times New Roman"/>
              </a:rPr>
              <a:t> </a:t>
            </a:r>
            <a:r>
              <a:rPr lang="en-US" sz="1200" dirty="0">
                <a:latin typeface="+mn-lt"/>
                <a:cs typeface="Times New Roman"/>
              </a:rPr>
              <a:t>(rounded).</a:t>
            </a:r>
            <a:r>
              <a:rPr lang="en-US" sz="1200" spc="-3" dirty="0">
                <a:latin typeface="+mn-lt"/>
                <a:cs typeface="Times New Roman"/>
              </a:rPr>
              <a:t> </a:t>
            </a:r>
            <a:r>
              <a:rPr lang="en-US" sz="1200" dirty="0">
                <a:latin typeface="+mn-lt"/>
                <a:cs typeface="Times New Roman"/>
              </a:rPr>
              <a:t>All</a:t>
            </a:r>
            <a:r>
              <a:rPr lang="en-US" sz="1200" spc="-7" dirty="0">
                <a:latin typeface="+mn-lt"/>
                <a:cs typeface="Times New Roman"/>
              </a:rPr>
              <a:t> </a:t>
            </a:r>
            <a:r>
              <a:rPr lang="en-US" sz="1200" dirty="0">
                <a:latin typeface="+mn-lt"/>
                <a:cs typeface="Times New Roman"/>
              </a:rPr>
              <a:t>other</a:t>
            </a:r>
            <a:r>
              <a:rPr lang="en-US" sz="1200" spc="-3" dirty="0">
                <a:latin typeface="+mn-lt"/>
                <a:cs typeface="Times New Roman"/>
              </a:rPr>
              <a:t> </a:t>
            </a:r>
            <a:r>
              <a:rPr lang="en-US" sz="1200" spc="-7" dirty="0">
                <a:latin typeface="+mn-lt"/>
                <a:cs typeface="Times New Roman"/>
              </a:rPr>
              <a:t>health </a:t>
            </a:r>
            <a:r>
              <a:rPr lang="en-US" sz="1200" dirty="0">
                <a:latin typeface="+mn-lt"/>
                <a:cs typeface="Times New Roman"/>
              </a:rPr>
              <a:t>insurance</a:t>
            </a:r>
            <a:r>
              <a:rPr lang="en-US" sz="1200" spc="-17" dirty="0">
                <a:latin typeface="+mn-lt"/>
                <a:cs typeface="Times New Roman"/>
              </a:rPr>
              <a:t> </a:t>
            </a:r>
            <a:r>
              <a:rPr lang="en-US" sz="1200" dirty="0">
                <a:latin typeface="+mn-lt"/>
                <a:cs typeface="Times New Roman"/>
              </a:rPr>
              <a:t>entities,</a:t>
            </a:r>
            <a:r>
              <a:rPr lang="en-US" sz="1200" spc="-14" dirty="0">
                <a:latin typeface="+mn-lt"/>
                <a:cs typeface="Times New Roman"/>
              </a:rPr>
              <a:t> </a:t>
            </a:r>
            <a:r>
              <a:rPr lang="en-US" sz="1200" dirty="0">
                <a:latin typeface="+mn-lt"/>
                <a:cs typeface="Times New Roman"/>
              </a:rPr>
              <a:t>including</a:t>
            </a:r>
            <a:r>
              <a:rPr lang="en-US" sz="1200" spc="-7" dirty="0">
                <a:latin typeface="+mn-lt"/>
                <a:cs typeface="Times New Roman"/>
              </a:rPr>
              <a:t> </a:t>
            </a:r>
            <a:r>
              <a:rPr lang="en-US" sz="1200" dirty="0">
                <a:latin typeface="+mn-lt"/>
                <a:cs typeface="Times New Roman"/>
              </a:rPr>
              <a:t>private</a:t>
            </a:r>
            <a:r>
              <a:rPr lang="en-US" sz="1200" spc="-7" dirty="0">
                <a:latin typeface="+mn-lt"/>
                <a:cs typeface="Times New Roman"/>
              </a:rPr>
              <a:t> </a:t>
            </a:r>
            <a:r>
              <a:rPr lang="en-US" sz="1200" dirty="0">
                <a:latin typeface="+mn-lt"/>
                <a:cs typeface="Times New Roman"/>
              </a:rPr>
              <a:t>health</a:t>
            </a:r>
            <a:r>
              <a:rPr lang="en-US" sz="1200" spc="-14" dirty="0">
                <a:latin typeface="+mn-lt"/>
                <a:cs typeface="Times New Roman"/>
              </a:rPr>
              <a:t> </a:t>
            </a:r>
            <a:r>
              <a:rPr lang="en-US" sz="1200" dirty="0">
                <a:latin typeface="+mn-lt"/>
                <a:cs typeface="Times New Roman"/>
              </a:rPr>
              <a:t>insurance,</a:t>
            </a:r>
            <a:r>
              <a:rPr lang="en-US" sz="1200" spc="-7" dirty="0">
                <a:latin typeface="+mn-lt"/>
                <a:cs typeface="Times New Roman"/>
              </a:rPr>
              <a:t> </a:t>
            </a:r>
            <a:r>
              <a:rPr lang="en-US" sz="1200" dirty="0">
                <a:latin typeface="+mn-lt"/>
                <a:cs typeface="Times New Roman"/>
              </a:rPr>
              <a:t>Medicare,</a:t>
            </a:r>
            <a:r>
              <a:rPr lang="en-US" sz="1200" spc="-7" dirty="0">
                <a:latin typeface="+mn-lt"/>
                <a:cs typeface="Times New Roman"/>
              </a:rPr>
              <a:t> </a:t>
            </a:r>
            <a:r>
              <a:rPr lang="en-US" sz="1200" dirty="0">
                <a:latin typeface="+mn-lt"/>
                <a:cs typeface="Times New Roman"/>
              </a:rPr>
              <a:t>Medicaid,</a:t>
            </a:r>
            <a:r>
              <a:rPr lang="en-US" sz="1200" spc="-7" dirty="0">
                <a:latin typeface="+mn-lt"/>
                <a:cs typeface="Times New Roman"/>
              </a:rPr>
              <a:t> </a:t>
            </a:r>
            <a:r>
              <a:rPr lang="en-US" sz="1200" dirty="0">
                <a:latin typeface="+mn-lt"/>
                <a:cs typeface="Times New Roman"/>
              </a:rPr>
              <a:t>other</a:t>
            </a:r>
            <a:r>
              <a:rPr lang="en-US" sz="1200" spc="-7" dirty="0">
                <a:latin typeface="+mn-lt"/>
                <a:cs typeface="Times New Roman"/>
              </a:rPr>
              <a:t> health </a:t>
            </a:r>
            <a:r>
              <a:rPr lang="en-US" sz="1200" dirty="0">
                <a:latin typeface="+mn-lt"/>
                <a:cs typeface="Times New Roman"/>
              </a:rPr>
              <a:t>insurance</a:t>
            </a:r>
            <a:r>
              <a:rPr lang="en-US" sz="1200" spc="-7" dirty="0">
                <a:latin typeface="+mn-lt"/>
                <a:cs typeface="Times New Roman"/>
              </a:rPr>
              <a:t> </a:t>
            </a:r>
            <a:r>
              <a:rPr lang="en-US" sz="1200" dirty="0">
                <a:latin typeface="+mn-lt"/>
                <a:cs typeface="Times New Roman"/>
              </a:rPr>
              <a:t>programs, and</a:t>
            </a:r>
            <a:r>
              <a:rPr lang="en-US" sz="1200" spc="-7" dirty="0">
                <a:latin typeface="+mn-lt"/>
                <a:cs typeface="Times New Roman"/>
              </a:rPr>
              <a:t> third-</a:t>
            </a:r>
            <a:r>
              <a:rPr lang="en-US" sz="1200" dirty="0">
                <a:latin typeface="+mn-lt"/>
                <a:cs typeface="Times New Roman"/>
              </a:rPr>
              <a:t>party</a:t>
            </a:r>
            <a:r>
              <a:rPr lang="en-US" sz="1200" spc="-7" dirty="0">
                <a:latin typeface="+mn-lt"/>
                <a:cs typeface="Times New Roman"/>
              </a:rPr>
              <a:t> </a:t>
            </a:r>
            <a:r>
              <a:rPr lang="en-US" sz="1200" dirty="0">
                <a:latin typeface="+mn-lt"/>
                <a:cs typeface="Times New Roman"/>
              </a:rPr>
              <a:t>payers, accounted for 87% of the</a:t>
            </a:r>
            <a:r>
              <a:rPr lang="en-US" sz="1200" spc="-3" dirty="0">
                <a:latin typeface="+mn-lt"/>
                <a:cs typeface="Times New Roman"/>
              </a:rPr>
              <a:t> </a:t>
            </a:r>
            <a:r>
              <a:rPr lang="en-US" sz="1200" dirty="0">
                <a:latin typeface="+mn-lt"/>
                <a:cs typeface="Times New Roman"/>
              </a:rPr>
              <a:t>total costs </a:t>
            </a:r>
            <a:r>
              <a:rPr lang="en-US" sz="1200" spc="-7" dirty="0">
                <a:latin typeface="+mn-lt"/>
                <a:cs typeface="Times New Roman"/>
              </a:rPr>
              <a:t>($302 </a:t>
            </a:r>
            <a:r>
              <a:rPr lang="en-US" sz="1200" dirty="0">
                <a:latin typeface="+mn-lt"/>
                <a:cs typeface="Times New Roman"/>
              </a:rPr>
              <a:t>billion,</a:t>
            </a:r>
            <a:r>
              <a:rPr lang="en-US" sz="1200" spc="-7" dirty="0">
                <a:latin typeface="+mn-lt"/>
                <a:cs typeface="Times New Roman"/>
              </a:rPr>
              <a:t> rounded).</a:t>
            </a:r>
            <a:endParaRPr lang="en-US" sz="1200" dirty="0">
              <a:latin typeface="+mn-lt"/>
              <a:cs typeface="Times New Roman"/>
            </a:endParaRPr>
          </a:p>
          <a:p>
            <a:pPr marL="335969" marR="69271" lvl="1" indent="-171450">
              <a:buClr>
                <a:srgbClr val="005EB8"/>
              </a:buClr>
              <a:buSzPct val="83333"/>
              <a:tabLst>
                <a:tab pos="320378" algn="l"/>
                <a:tab pos="320810" algn="l"/>
              </a:tabLst>
            </a:pPr>
            <a:r>
              <a:rPr lang="en-US" sz="1200" dirty="0">
                <a:latin typeface="+mn-lt"/>
                <a:cs typeface="Times New Roman"/>
              </a:rPr>
              <a:t>Private</a:t>
            </a:r>
            <a:r>
              <a:rPr lang="en-US" sz="1200" spc="-10" dirty="0">
                <a:latin typeface="+mn-lt"/>
                <a:cs typeface="Times New Roman"/>
              </a:rPr>
              <a:t> </a:t>
            </a:r>
            <a:r>
              <a:rPr lang="en-US" sz="1200" dirty="0">
                <a:latin typeface="+mn-lt"/>
                <a:cs typeface="Times New Roman"/>
              </a:rPr>
              <a:t>health</a:t>
            </a:r>
            <a:r>
              <a:rPr lang="en-US" sz="1200" spc="-7"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dirty="0">
                <a:latin typeface="+mn-lt"/>
                <a:cs typeface="Times New Roman"/>
              </a:rPr>
              <a:t>companies</a:t>
            </a:r>
            <a:r>
              <a:rPr lang="en-US" sz="1200" spc="-3" dirty="0">
                <a:latin typeface="+mn-lt"/>
                <a:cs typeface="Times New Roman"/>
              </a:rPr>
              <a:t> </a:t>
            </a:r>
            <a:r>
              <a:rPr lang="en-US" sz="1200" dirty="0">
                <a:latin typeface="+mn-lt"/>
                <a:cs typeface="Times New Roman"/>
              </a:rPr>
              <a:t>accounted</a:t>
            </a:r>
            <a:r>
              <a:rPr lang="en-US" sz="1200" spc="-10"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40.4%</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retail</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dirty="0">
                <a:latin typeface="+mn-lt"/>
                <a:cs typeface="Times New Roman"/>
              </a:rPr>
              <a:t>expenses</a:t>
            </a:r>
            <a:r>
              <a:rPr lang="en-US" sz="1200" spc="-3" dirty="0">
                <a:latin typeface="+mn-lt"/>
                <a:cs typeface="Times New Roman"/>
              </a:rPr>
              <a:t> </a:t>
            </a:r>
            <a:r>
              <a:rPr lang="en-US" sz="1200" spc="-7" dirty="0">
                <a:latin typeface="+mn-lt"/>
                <a:cs typeface="Times New Roman"/>
              </a:rPr>
              <a:t>($140.9 </a:t>
            </a:r>
            <a:r>
              <a:rPr lang="en-US" sz="1200" dirty="0">
                <a:latin typeface="+mn-lt"/>
                <a:cs typeface="Times New Roman"/>
              </a:rPr>
              <a:t>billion</a:t>
            </a:r>
            <a:r>
              <a:rPr lang="en-US" sz="1200" spc="-10" dirty="0">
                <a:latin typeface="+mn-lt"/>
                <a:cs typeface="Times New Roman"/>
              </a:rPr>
              <a:t> </a:t>
            </a:r>
            <a:r>
              <a:rPr lang="en-US" sz="1200" dirty="0">
                <a:latin typeface="+mn-lt"/>
                <a:cs typeface="Times New Roman"/>
              </a:rPr>
              <a:t>in </a:t>
            </a:r>
            <a:r>
              <a:rPr lang="en-US" sz="1200" spc="-7" dirty="0">
                <a:latin typeface="+mn-lt"/>
                <a:cs typeface="Times New Roman"/>
              </a:rPr>
              <a:t>2020).</a:t>
            </a:r>
            <a:endParaRPr lang="en-US" sz="1200" dirty="0">
              <a:latin typeface="+mn-lt"/>
              <a:cs typeface="Times New Roman"/>
            </a:endParaRPr>
          </a:p>
          <a:p>
            <a:pPr marL="335536" lvl="1" indent="-171450">
              <a:buClr>
                <a:srgbClr val="005EB8"/>
              </a:buClr>
              <a:buSzPct val="83333"/>
              <a:tabLst>
                <a:tab pos="320378" algn="l"/>
                <a:tab pos="320810" algn="l"/>
              </a:tabLst>
            </a:pPr>
            <a:r>
              <a:rPr lang="en-US" sz="1200" dirty="0">
                <a:latin typeface="+mn-lt"/>
                <a:cs typeface="Times New Roman"/>
              </a:rPr>
              <a:t>Medicare</a:t>
            </a:r>
            <a:r>
              <a:rPr lang="en-US" sz="1200" spc="-14" dirty="0">
                <a:latin typeface="+mn-lt"/>
                <a:cs typeface="Times New Roman"/>
              </a:rPr>
              <a:t> </a:t>
            </a:r>
            <a:r>
              <a:rPr lang="en-US" sz="1200" dirty="0">
                <a:latin typeface="+mn-lt"/>
                <a:cs typeface="Times New Roman"/>
              </a:rPr>
              <a:t>accounted</a:t>
            </a:r>
            <a:r>
              <a:rPr lang="en-US" sz="1200" spc="-3"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31.5%</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retail</a:t>
            </a:r>
            <a:r>
              <a:rPr lang="en-US" sz="1200" spc="-3" dirty="0">
                <a:latin typeface="+mn-lt"/>
                <a:cs typeface="Times New Roman"/>
              </a:rPr>
              <a:t> </a:t>
            </a:r>
            <a:r>
              <a:rPr lang="en-US" sz="1200" dirty="0">
                <a:latin typeface="+mn-lt"/>
                <a:cs typeface="Times New Roman"/>
              </a:rPr>
              <a:t>drug</a:t>
            </a:r>
            <a:r>
              <a:rPr lang="en-US" sz="1200" spc="-7" dirty="0">
                <a:latin typeface="+mn-lt"/>
                <a:cs typeface="Times New Roman"/>
              </a:rPr>
              <a:t> </a:t>
            </a:r>
            <a:r>
              <a:rPr lang="en-US" sz="1200" dirty="0">
                <a:latin typeface="+mn-lt"/>
                <a:cs typeface="Times New Roman"/>
              </a:rPr>
              <a:t>expenses</a:t>
            </a:r>
            <a:r>
              <a:rPr lang="en-US" sz="1200" spc="-3" dirty="0">
                <a:latin typeface="+mn-lt"/>
                <a:cs typeface="Times New Roman"/>
              </a:rPr>
              <a:t> </a:t>
            </a:r>
            <a:r>
              <a:rPr lang="en-US" sz="1200" dirty="0">
                <a:latin typeface="+mn-lt"/>
                <a:cs typeface="Times New Roman"/>
              </a:rPr>
              <a:t>($109.9</a:t>
            </a:r>
            <a:r>
              <a:rPr lang="en-US" sz="1200" spc="-3" dirty="0">
                <a:latin typeface="+mn-lt"/>
                <a:cs typeface="Times New Roman"/>
              </a:rPr>
              <a:t> </a:t>
            </a:r>
            <a:r>
              <a:rPr lang="en-US" sz="1200" spc="-7" dirty="0">
                <a:latin typeface="+mn-lt"/>
                <a:cs typeface="Times New Roman"/>
              </a:rPr>
              <a:t>billion).</a:t>
            </a:r>
            <a:endParaRPr lang="en-US" sz="1200" dirty="0">
              <a:latin typeface="+mn-lt"/>
              <a:cs typeface="Times New Roman"/>
            </a:endParaRPr>
          </a:p>
          <a:p>
            <a:pPr marL="335536" lvl="1" indent="-171450">
              <a:buClr>
                <a:srgbClr val="005EB8"/>
              </a:buClr>
              <a:buSzPct val="83333"/>
              <a:tabLst>
                <a:tab pos="320378" algn="l"/>
                <a:tab pos="320810" algn="l"/>
              </a:tabLst>
            </a:pPr>
            <a:r>
              <a:rPr lang="en-US" sz="1200" dirty="0">
                <a:latin typeface="+mn-lt"/>
                <a:cs typeface="Times New Roman"/>
              </a:rPr>
              <a:t>Medicaid</a:t>
            </a:r>
            <a:r>
              <a:rPr lang="en-US" sz="1200" spc="-10" dirty="0">
                <a:latin typeface="+mn-lt"/>
                <a:cs typeface="Times New Roman"/>
              </a:rPr>
              <a:t> </a:t>
            </a:r>
            <a:r>
              <a:rPr lang="en-US" sz="1200" dirty="0">
                <a:latin typeface="+mn-lt"/>
                <a:cs typeface="Times New Roman"/>
              </a:rPr>
              <a:t>accounted</a:t>
            </a:r>
            <a:r>
              <a:rPr lang="en-US" sz="1200" spc="-3"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9.9%</a:t>
            </a:r>
            <a:r>
              <a:rPr lang="en-US" sz="1200" spc="-3" dirty="0">
                <a:latin typeface="+mn-lt"/>
                <a:cs typeface="Times New Roman"/>
              </a:rPr>
              <a:t> </a:t>
            </a:r>
            <a:r>
              <a:rPr lang="en-US" sz="1200" dirty="0">
                <a:latin typeface="+mn-lt"/>
                <a:cs typeface="Times New Roman"/>
              </a:rPr>
              <a:t>of retail</a:t>
            </a:r>
            <a:r>
              <a:rPr lang="en-US" sz="1200" spc="-3" dirty="0">
                <a:latin typeface="+mn-lt"/>
                <a:cs typeface="Times New Roman"/>
              </a:rPr>
              <a:t> </a:t>
            </a:r>
            <a:r>
              <a:rPr lang="en-US" sz="1200" dirty="0">
                <a:latin typeface="+mn-lt"/>
                <a:cs typeface="Times New Roman"/>
              </a:rPr>
              <a:t>drug</a:t>
            </a:r>
            <a:r>
              <a:rPr lang="en-US" sz="1200" spc="-10" dirty="0">
                <a:latin typeface="+mn-lt"/>
                <a:cs typeface="Times New Roman"/>
              </a:rPr>
              <a:t> </a:t>
            </a:r>
            <a:r>
              <a:rPr lang="en-US" sz="1200" dirty="0">
                <a:latin typeface="+mn-lt"/>
                <a:cs typeface="Times New Roman"/>
              </a:rPr>
              <a:t>expenses</a:t>
            </a:r>
            <a:r>
              <a:rPr lang="en-US" sz="1200" spc="-3" dirty="0">
                <a:latin typeface="+mn-lt"/>
                <a:cs typeface="Times New Roman"/>
              </a:rPr>
              <a:t> </a:t>
            </a:r>
            <a:r>
              <a:rPr lang="en-US" sz="1200" dirty="0">
                <a:latin typeface="+mn-lt"/>
                <a:cs typeface="Times New Roman"/>
              </a:rPr>
              <a:t>($34.5</a:t>
            </a:r>
            <a:r>
              <a:rPr lang="en-US" sz="1200" spc="-7" dirty="0">
                <a:latin typeface="+mn-lt"/>
                <a:cs typeface="Times New Roman"/>
              </a:rPr>
              <a:t> billion).</a:t>
            </a:r>
            <a:endParaRPr lang="en-US" sz="1200" dirty="0">
              <a:latin typeface="+mn-lt"/>
              <a:cs typeface="Times New Roman"/>
            </a:endParaRPr>
          </a:p>
          <a:p>
            <a:pPr marL="335536" lvl="1" indent="-171450">
              <a:buClr>
                <a:srgbClr val="005EB8"/>
              </a:buClr>
              <a:buSzPct val="83333"/>
              <a:tabLst>
                <a:tab pos="320378" algn="l"/>
                <a:tab pos="320810" algn="l"/>
              </a:tabLst>
            </a:pPr>
            <a:r>
              <a:rPr lang="en-US" sz="1200" dirty="0">
                <a:latin typeface="+mn-lt"/>
                <a:cs typeface="Times New Roman"/>
              </a:rPr>
              <a:t>Other</a:t>
            </a:r>
            <a:r>
              <a:rPr lang="en-US" sz="1200" spc="-34" dirty="0">
                <a:latin typeface="+mn-lt"/>
                <a:cs typeface="Times New Roman"/>
              </a:rPr>
              <a:t> </a:t>
            </a:r>
            <a:r>
              <a:rPr lang="en-US" sz="1200" spc="-7" dirty="0">
                <a:latin typeface="+mn-lt"/>
                <a:cs typeface="Times New Roman"/>
              </a:rPr>
              <a:t>health</a:t>
            </a:r>
            <a:r>
              <a:rPr lang="en-US" sz="1200" spc="-27" dirty="0">
                <a:latin typeface="+mn-lt"/>
                <a:cs typeface="Times New Roman"/>
              </a:rPr>
              <a:t> </a:t>
            </a:r>
            <a:r>
              <a:rPr lang="en-US" sz="1200" spc="-7" dirty="0">
                <a:latin typeface="+mn-lt"/>
                <a:cs typeface="Times New Roman"/>
              </a:rPr>
              <a:t>insurance</a:t>
            </a:r>
            <a:r>
              <a:rPr lang="en-US" sz="1200" spc="-24" dirty="0">
                <a:latin typeface="+mn-lt"/>
                <a:cs typeface="Times New Roman"/>
              </a:rPr>
              <a:t> </a:t>
            </a:r>
            <a:r>
              <a:rPr lang="en-US" sz="1200" spc="-7" dirty="0">
                <a:latin typeface="+mn-lt"/>
                <a:cs typeface="Times New Roman"/>
              </a:rPr>
              <a:t>programs</a:t>
            </a:r>
            <a:r>
              <a:rPr lang="en-US" sz="1200" spc="-31" dirty="0">
                <a:latin typeface="+mn-lt"/>
                <a:cs typeface="Times New Roman"/>
              </a:rPr>
              <a:t> </a:t>
            </a:r>
            <a:r>
              <a:rPr lang="en-US" sz="1200" spc="-7" dirty="0">
                <a:latin typeface="+mn-lt"/>
                <a:cs typeface="Times New Roman"/>
              </a:rPr>
              <a:t>accounted</a:t>
            </a:r>
            <a:r>
              <a:rPr lang="en-US" sz="1200" spc="-27" dirty="0">
                <a:latin typeface="+mn-lt"/>
                <a:cs typeface="Times New Roman"/>
              </a:rPr>
              <a:t> </a:t>
            </a:r>
            <a:r>
              <a:rPr lang="en-US" sz="1200" dirty="0">
                <a:latin typeface="+mn-lt"/>
                <a:cs typeface="Times New Roman"/>
              </a:rPr>
              <a:t>for</a:t>
            </a:r>
            <a:r>
              <a:rPr lang="en-US" sz="1200" spc="-31" dirty="0">
                <a:latin typeface="+mn-lt"/>
                <a:cs typeface="Times New Roman"/>
              </a:rPr>
              <a:t> </a:t>
            </a:r>
            <a:r>
              <a:rPr lang="en-US" sz="1200" dirty="0">
                <a:latin typeface="+mn-lt"/>
                <a:cs typeface="Times New Roman"/>
              </a:rPr>
              <a:t>3.5%</a:t>
            </a:r>
            <a:r>
              <a:rPr lang="en-US" sz="1200" spc="-31" dirty="0">
                <a:latin typeface="+mn-lt"/>
                <a:cs typeface="Times New Roman"/>
              </a:rPr>
              <a:t> </a:t>
            </a:r>
            <a:r>
              <a:rPr lang="en-US" sz="1200" dirty="0">
                <a:latin typeface="+mn-lt"/>
                <a:cs typeface="Times New Roman"/>
              </a:rPr>
              <a:t>of</a:t>
            </a:r>
            <a:r>
              <a:rPr lang="en-US" sz="1200" spc="-27" dirty="0">
                <a:latin typeface="+mn-lt"/>
                <a:cs typeface="Times New Roman"/>
              </a:rPr>
              <a:t> </a:t>
            </a:r>
            <a:r>
              <a:rPr lang="en-US" sz="1200" spc="-7" dirty="0">
                <a:latin typeface="+mn-lt"/>
                <a:cs typeface="Times New Roman"/>
              </a:rPr>
              <a:t>retail</a:t>
            </a:r>
            <a:r>
              <a:rPr lang="en-US" sz="1200" spc="-31" dirty="0">
                <a:latin typeface="+mn-lt"/>
                <a:cs typeface="Times New Roman"/>
              </a:rPr>
              <a:t> </a:t>
            </a:r>
            <a:r>
              <a:rPr lang="en-US" sz="1200" dirty="0">
                <a:latin typeface="+mn-lt"/>
                <a:cs typeface="Times New Roman"/>
              </a:rPr>
              <a:t>drug</a:t>
            </a:r>
            <a:r>
              <a:rPr lang="en-US" sz="1200" spc="-27" dirty="0">
                <a:latin typeface="+mn-lt"/>
                <a:cs typeface="Times New Roman"/>
              </a:rPr>
              <a:t> </a:t>
            </a:r>
            <a:r>
              <a:rPr lang="en-US" sz="1200" spc="-7" dirty="0">
                <a:latin typeface="+mn-lt"/>
                <a:cs typeface="Times New Roman"/>
              </a:rPr>
              <a:t>expenses</a:t>
            </a:r>
            <a:r>
              <a:rPr lang="en-US" sz="1200" spc="-27" dirty="0">
                <a:latin typeface="+mn-lt"/>
                <a:cs typeface="Times New Roman"/>
              </a:rPr>
              <a:t> </a:t>
            </a:r>
            <a:r>
              <a:rPr lang="en-US" sz="1200" spc="-7" dirty="0">
                <a:latin typeface="+mn-lt"/>
                <a:cs typeface="Times New Roman"/>
              </a:rPr>
              <a:t>($12.3</a:t>
            </a:r>
            <a:r>
              <a:rPr lang="en-US" sz="1200" spc="-24" dirty="0">
                <a:latin typeface="+mn-lt"/>
                <a:cs typeface="Times New Roman"/>
              </a:rPr>
              <a:t> </a:t>
            </a:r>
            <a:r>
              <a:rPr lang="en-US" sz="1200" spc="-7" dirty="0">
                <a:latin typeface="+mn-lt"/>
                <a:cs typeface="Times New Roman"/>
              </a:rPr>
              <a:t>billion).</a:t>
            </a:r>
            <a:endParaRPr lang="en-US" sz="1200" dirty="0">
              <a:latin typeface="+mn-lt"/>
              <a:cs typeface="Times New Roman"/>
            </a:endParaRPr>
          </a:p>
          <a:p>
            <a:pPr marL="335536" lvl="1" indent="-171450">
              <a:buClr>
                <a:srgbClr val="005EB8"/>
              </a:buClr>
              <a:buSzPct val="83333"/>
              <a:tabLst>
                <a:tab pos="320378" algn="l"/>
                <a:tab pos="320810" algn="l"/>
              </a:tabLst>
            </a:pPr>
            <a:r>
              <a:rPr lang="en-US" sz="1200" dirty="0">
                <a:latin typeface="+mn-lt"/>
                <a:cs typeface="Times New Roman"/>
              </a:rPr>
              <a:t>Other</a:t>
            </a:r>
            <a:r>
              <a:rPr lang="en-US" sz="1200" spc="-10" dirty="0">
                <a:latin typeface="+mn-lt"/>
                <a:cs typeface="Times New Roman"/>
              </a:rPr>
              <a:t> </a:t>
            </a:r>
            <a:r>
              <a:rPr lang="en-US" sz="1200" spc="-7" dirty="0">
                <a:latin typeface="+mn-lt"/>
                <a:cs typeface="Times New Roman"/>
              </a:rPr>
              <a:t>third-</a:t>
            </a:r>
            <a:r>
              <a:rPr lang="en-US" sz="1200" dirty="0">
                <a:latin typeface="+mn-lt"/>
                <a:cs typeface="Times New Roman"/>
              </a:rPr>
              <a:t>party payers</a:t>
            </a:r>
            <a:r>
              <a:rPr lang="en-US" sz="1200" spc="-7" dirty="0">
                <a:latin typeface="+mn-lt"/>
                <a:cs typeface="Times New Roman"/>
              </a:rPr>
              <a:t> </a:t>
            </a:r>
            <a:r>
              <a:rPr lang="en-US" sz="1200" dirty="0">
                <a:latin typeface="+mn-lt"/>
                <a:cs typeface="Times New Roman"/>
              </a:rPr>
              <a:t>had the smallest</a:t>
            </a:r>
            <a:r>
              <a:rPr lang="en-US" sz="1200" spc="-3" dirty="0">
                <a:latin typeface="+mn-lt"/>
                <a:cs typeface="Times New Roman"/>
              </a:rPr>
              <a:t> </a:t>
            </a:r>
            <a:r>
              <a:rPr lang="en-US" sz="1200" dirty="0">
                <a:latin typeface="+mn-lt"/>
                <a:cs typeface="Times New Roman"/>
              </a:rPr>
              <a:t>percentage of costs</a:t>
            </a:r>
            <a:r>
              <a:rPr lang="en-US" sz="1200" spc="-10" dirty="0">
                <a:latin typeface="+mn-lt"/>
                <a:cs typeface="Times New Roman"/>
              </a:rPr>
              <a:t> </a:t>
            </a:r>
            <a:r>
              <a:rPr lang="en-US" sz="1200" dirty="0">
                <a:latin typeface="+mn-lt"/>
                <a:cs typeface="Times New Roman"/>
              </a:rPr>
              <a:t>(1.3%), which </a:t>
            </a:r>
            <a:r>
              <a:rPr lang="en-US" sz="1200" spc="-7" dirty="0">
                <a:latin typeface="+mn-lt"/>
                <a:cs typeface="Times New Roman"/>
              </a:rPr>
              <a:t>represented </a:t>
            </a:r>
            <a:r>
              <a:rPr lang="en-US" sz="1200" dirty="0">
                <a:latin typeface="+mn-lt"/>
                <a:cs typeface="Times New Roman"/>
              </a:rPr>
              <a:t>$4.4</a:t>
            </a:r>
            <a:r>
              <a:rPr lang="en-US" sz="1200" spc="-3" dirty="0">
                <a:latin typeface="+mn-lt"/>
                <a:cs typeface="Times New Roman"/>
              </a:rPr>
              <a:t> </a:t>
            </a:r>
            <a:r>
              <a:rPr lang="en-US" sz="1200" dirty="0">
                <a:latin typeface="+mn-lt"/>
                <a:cs typeface="Times New Roman"/>
              </a:rPr>
              <a:t>billion</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retail</a:t>
            </a:r>
            <a:r>
              <a:rPr lang="en-US" sz="1200" spc="-3" dirty="0">
                <a:latin typeface="+mn-lt"/>
                <a:cs typeface="Times New Roman"/>
              </a:rPr>
              <a:t> </a:t>
            </a:r>
            <a:r>
              <a:rPr lang="en-US" sz="1200" dirty="0">
                <a:latin typeface="+mn-lt"/>
                <a:cs typeface="Times New Roman"/>
              </a:rPr>
              <a:t>drug</a:t>
            </a:r>
            <a:r>
              <a:rPr lang="en-US" sz="1200" spc="-3" dirty="0">
                <a:latin typeface="+mn-lt"/>
                <a:cs typeface="Times New Roman"/>
              </a:rPr>
              <a:t> </a:t>
            </a:r>
            <a:r>
              <a:rPr lang="en-US" sz="1200" spc="-7" dirty="0">
                <a:latin typeface="+mn-lt"/>
                <a:cs typeface="Times New Roman"/>
              </a:rPr>
              <a:t>costs.</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60</a:t>
            </a:fld>
            <a:endParaRPr lang="en-US"/>
          </a:p>
        </p:txBody>
      </p:sp>
    </p:spTree>
    <p:extLst>
      <p:ext uri="{BB962C8B-B14F-4D97-AF65-F5344CB8AC3E}">
        <p14:creationId xmlns:p14="http://schemas.microsoft.com/office/powerpoint/2010/main" val="8300439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886200"/>
            <a:ext cx="6400800" cy="4724400"/>
          </a:xfrm>
        </p:spPr>
        <p:txBody>
          <a:bodyPr/>
          <a:lstStyle/>
          <a:p>
            <a:pPr marL="0" marR="0" indent="0">
              <a:spcBef>
                <a:spcPts val="0"/>
              </a:spcBef>
              <a:buNone/>
            </a:pPr>
            <a:r>
              <a:rPr lang="en-US" sz="1200" b="1" u="none" dirty="0">
                <a:effectLst/>
                <a:latin typeface="+mn-lt"/>
                <a:ea typeface="Arial" panose="020B0604020202020204" pitchFamily="34" charset="0"/>
              </a:rPr>
              <a:t>Geographic Variations in Care</a:t>
            </a:r>
          </a:p>
          <a:p>
            <a:pPr marL="182880" marR="0" indent="-182880">
              <a:spcBef>
                <a:spcPts val="0"/>
              </a:spcBef>
            </a:pPr>
            <a:r>
              <a:rPr lang="en-US" sz="1200" u="none" spc="10" dirty="0">
                <a:effectLst/>
                <a:latin typeface="+mn-lt"/>
                <a:ea typeface="Georgia" panose="02040502050405020303" pitchFamily="18" charset="0"/>
                <a:cs typeface="Georgia" panose="02040502050405020303" pitchFamily="18" charset="0"/>
              </a:rPr>
              <a:t>States have been described as “laboratories of democracy</a:t>
            </a:r>
            <a:r>
              <a:rPr lang="en-US" sz="1200" u="none" spc="10" baseline="30000" dirty="0">
                <a:effectLst/>
                <a:latin typeface="+mn-lt"/>
                <a:ea typeface="Georgia" panose="02040502050405020303" pitchFamily="18" charset="0"/>
                <a:cs typeface="Georgia" panose="02040502050405020303" pitchFamily="18" charset="0"/>
              </a:rPr>
              <a:t>”</a:t>
            </a:r>
            <a:r>
              <a:rPr lang="en-US" sz="1200" u="none" spc="10" baseline="30000" dirty="0">
                <a:solidFill>
                  <a:srgbClr val="0000FF"/>
                </a:solidFill>
                <a:effectLst/>
                <a:latin typeface="+mn-lt"/>
                <a:ea typeface="Georgia" panose="02040502050405020303" pitchFamily="18" charset="0"/>
                <a:cs typeface="Georgia" panose="02040502050405020303" pitchFamily="18" charset="0"/>
              </a:rPr>
              <a:t>41</a:t>
            </a:r>
            <a:r>
              <a:rPr lang="en-US" sz="1200" u="none" spc="10" baseline="0" dirty="0">
                <a:effectLst/>
                <a:latin typeface="+mn-lt"/>
                <a:ea typeface="Georgia" panose="02040502050405020303" pitchFamily="18" charset="0"/>
                <a:cs typeface="Georgia" panose="02040502050405020303" pitchFamily="18" charset="0"/>
              </a:rPr>
              <a:t>;</a:t>
            </a:r>
            <a:r>
              <a:rPr lang="en-US" sz="1200" u="none" spc="10" dirty="0">
                <a:effectLst/>
                <a:latin typeface="+mn-lt"/>
                <a:ea typeface="Georgia" panose="02040502050405020303" pitchFamily="18" charset="0"/>
                <a:cs typeface="Georgia" panose="02040502050405020303" pitchFamily="18" charset="0"/>
              </a:rPr>
              <a:t> variations in quality of care and health disparity measures provide indicators to guide efforts to improve state-specific healthcare delivery.</a:t>
            </a:r>
          </a:p>
          <a:p>
            <a:pPr marL="182880" marR="0" indent="-182880">
              <a:spcBef>
                <a:spcPts val="0"/>
              </a:spcBef>
            </a:pPr>
            <a:r>
              <a:rPr lang="en-US" sz="1200" u="none" dirty="0">
                <a:effectLst/>
                <a:latin typeface="+mn-lt"/>
                <a:ea typeface="Georgia" panose="02040502050405020303" pitchFamily="18" charset="0"/>
                <a:cs typeface="Georgia" panose="02040502050405020303" pitchFamily="18" charset="0"/>
              </a:rPr>
              <a:t>State-level data show that healthcare quality and disparities vary widely depending on state and region. Although a state may perform well in overall quality, the same state may face significant disparities in healthcare access or disparities within specific areas of quality.</a:t>
            </a:r>
          </a:p>
          <a:p>
            <a:pPr marL="182880" marR="0" indent="-182880">
              <a:spcBef>
                <a:spcPts val="0"/>
              </a:spcBef>
            </a:pPr>
            <a:r>
              <a:rPr lang="en-US" sz="1200" u="none" spc="10" dirty="0">
                <a:effectLst/>
                <a:latin typeface="+mn-lt"/>
                <a:ea typeface="Georgia" panose="02040502050405020303" pitchFamily="18" charset="0"/>
                <a:cs typeface="Georgia" panose="02040502050405020303" pitchFamily="18" charset="0"/>
              </a:rPr>
              <a:t>State-level analysis included 179 measures for which state data were available. Of these measures, 137 are core measures and 42 are supplemental measures from the National CAHPS [</a:t>
            </a:r>
            <a:r>
              <a:rPr lang="en-US" sz="1200" u="none" dirty="0">
                <a:effectLst/>
                <a:latin typeface="+mn-lt"/>
                <a:ea typeface="Calibri" panose="020F0502020204030204" pitchFamily="34" charset="0"/>
                <a:cs typeface="Times New Roman" panose="02020603050405020304" pitchFamily="18" charset="0"/>
              </a:rPr>
              <a:t>Consumer Assessment of Healthcare Providers and Systems]</a:t>
            </a:r>
            <a:r>
              <a:rPr lang="en-US" sz="1200" u="none" spc="10" dirty="0">
                <a:effectLst/>
                <a:latin typeface="+mn-lt"/>
                <a:ea typeface="Georgia" panose="02040502050405020303" pitchFamily="18" charset="0"/>
                <a:cs typeface="Georgia" panose="02040502050405020303" pitchFamily="18" charset="0"/>
              </a:rPr>
              <a:t> Benchmarking Database, which provides state data for core measures with Medical Expenditure Panel Survey national data only. The state healthcare quality analysis included all 179 measures, and the state disparities analysis included 110 measures for which state-by-race or state-by-ethnicity data were available. </a:t>
            </a:r>
          </a:p>
          <a:p>
            <a:pPr marL="182880" marR="0" indent="-182880">
              <a:spcBef>
                <a:spcPts val="0"/>
              </a:spcBef>
            </a:pPr>
            <a:r>
              <a:rPr lang="en-US" sz="1200" u="none" dirty="0">
                <a:effectLst/>
                <a:latin typeface="+mn-lt"/>
                <a:ea typeface="Georgia" panose="02040502050405020303" pitchFamily="18" charset="0"/>
                <a:cs typeface="Georgia" panose="02040502050405020303" pitchFamily="18" charset="0"/>
              </a:rPr>
              <a:t>State-level data are also available for 110 supplemental measures. These data are available from the </a:t>
            </a:r>
            <a:r>
              <a:rPr lang="en-US" sz="1200" u="none" dirty="0">
                <a:solidFill>
                  <a:srgbClr val="0000FF"/>
                </a:solidFill>
                <a:effectLst/>
                <a:latin typeface="+mn-lt"/>
                <a:ea typeface="Georgia" panose="02040502050405020303" pitchFamily="18" charset="0"/>
                <a:cs typeface="Georgia" panose="02040502050405020303" pitchFamily="18" charset="0"/>
                <a:hlinkClick r:id="rId3"/>
              </a:rPr>
              <a:t>Data Query</a:t>
            </a:r>
            <a:r>
              <a:rPr lang="en-US" sz="1200" u="none" dirty="0">
                <a:effectLst/>
                <a:latin typeface="+mn-lt"/>
                <a:ea typeface="Georgia" panose="02040502050405020303" pitchFamily="18" charset="0"/>
                <a:cs typeface="Georgia" panose="02040502050405020303" pitchFamily="18" charset="0"/>
              </a:rPr>
              <a:t> tool on the NHQDR website but are not included in data analysis. </a:t>
            </a:r>
            <a:endParaRPr lang="en-US" sz="1200" u="none" dirty="0">
              <a:solidFill>
                <a:schemeClr val="bg1"/>
              </a:solidFill>
              <a:latin typeface="+mn-lt"/>
              <a:cs typeface="Times New Roman"/>
            </a:endParaRPr>
          </a:p>
          <a:p>
            <a:pPr marL="182880" marR="0" lvl="0" indent="-182880">
              <a:spcBef>
                <a:spcPts val="0"/>
              </a:spcBef>
              <a:buSzPts val="1400"/>
            </a:pPr>
            <a:r>
              <a:rPr lang="en-US" sz="1200" u="none" dirty="0">
                <a:effectLst/>
                <a:latin typeface="+mn-lt"/>
                <a:ea typeface="Calibri" panose="020F0502020204030204" pitchFamily="34" charset="0"/>
                <a:cs typeface="Times New Roman" panose="02020603050405020304" pitchFamily="18" charset="0"/>
              </a:rPr>
              <a:t>Overall quality of care varied across the United States (Figure 29):</a:t>
            </a:r>
          </a:p>
          <a:p>
            <a:pPr marL="365760" marR="0" lvl="1" indent="-182880">
              <a:spcBef>
                <a:spcPts val="0"/>
              </a:spcBef>
              <a:buClr>
                <a:srgbClr val="005EB8"/>
              </a:buClr>
              <a:buSzPts val="1000"/>
            </a:pPr>
            <a:r>
              <a:rPr lang="en-US" sz="1200" u="none" dirty="0">
                <a:effectLst/>
                <a:latin typeface="+mn-lt"/>
                <a:ea typeface="Calibri" panose="020F0502020204030204" pitchFamily="34" charset="0"/>
                <a:cs typeface="Times New Roman" panose="02020603050405020304" pitchFamily="18" charset="0"/>
              </a:rPr>
              <a:t>Five states in the Northeast region (Maine, Massachusetts, New Hampshire, Pennsylvania, and Rhode Island), four in the Midwest region (Iowa, Minnesota, North Dakota, and Wisconsin), and two states in the West region (Colorado and Utah) had the highest overall quality scores. </a:t>
            </a:r>
          </a:p>
          <a:p>
            <a:pPr marL="365760" marR="0" lvl="1" indent="-182880">
              <a:spcBef>
                <a:spcPts val="0"/>
              </a:spcBef>
              <a:buClr>
                <a:srgbClr val="005EB8"/>
              </a:buClr>
              <a:buSzPts val="1000"/>
            </a:pPr>
            <a:r>
              <a:rPr lang="en-US" sz="1200" u="none" dirty="0">
                <a:effectLst/>
                <a:latin typeface="+mn-lt"/>
                <a:ea typeface="Calibri" panose="020F0502020204030204" pitchFamily="34" charset="0"/>
                <a:cs typeface="Times New Roman" panose="02020603050405020304" pitchFamily="18" charset="0"/>
              </a:rPr>
              <a:t>Seven states in the West region (Alaska, Arizona, California, Montana, Nevada, New Mexico, and Wyoming), five states in the South region (District of Columbia, Georgia, Mississippi, Oklahoma, and Texas), and New York had the lowest overall quality scores.</a:t>
            </a:r>
          </a:p>
          <a:p>
            <a:pPr marL="182880" marR="0" lvl="0" indent="-182880">
              <a:spcBef>
                <a:spcPts val="0"/>
              </a:spcBef>
              <a:buClr>
                <a:srgbClr val="005EB8"/>
              </a:buClr>
              <a:buSzPts val="1000"/>
            </a:pPr>
            <a:r>
              <a:rPr lang="en-US" sz="1200" u="none" dirty="0">
                <a:effectLst/>
                <a:latin typeface="+mn-lt"/>
                <a:ea typeface="Calibri" panose="020F0502020204030204" pitchFamily="34" charset="0"/>
                <a:cs typeface="Times New Roman" panose="02020603050405020304" pitchFamily="18" charset="0"/>
              </a:rPr>
              <a:t>More information about healthcare quality in each state can be found on the NHQDR Data Tools website, </a:t>
            </a:r>
            <a:r>
              <a:rPr lang="en-US" sz="1200" u="none" dirty="0">
                <a:solidFill>
                  <a:srgbClr val="0000FF"/>
                </a:solidFill>
                <a:effectLst/>
                <a:latin typeface="+mn-lt"/>
                <a:ea typeface="DengXian Light" panose="020B0503020204020204" pitchFamily="2" charset="-122"/>
                <a:cs typeface="Times New Roman" panose="02020603050405020304" pitchFamily="18" charset="0"/>
                <a:hlinkClick r:id="rId3"/>
              </a:rPr>
              <a:t>https://datatools.ahrq.gov/nhqdr</a:t>
            </a:r>
            <a:r>
              <a:rPr lang="en-US" sz="1200" u="none" dirty="0">
                <a:effectLst/>
                <a:latin typeface="+mn-lt"/>
                <a:ea typeface="Calibri" panose="020F0502020204030204" pitchFamily="34" charset="0"/>
                <a:cs typeface="Times New Roman" panose="02020603050405020304" pitchFamily="18" charset="0"/>
              </a:rPr>
              <a:t>.</a:t>
            </a:r>
          </a:p>
          <a:p>
            <a:pPr marL="182880" marR="0" indent="-182880">
              <a:spcBef>
                <a:spcPts val="0"/>
              </a:spcBef>
            </a:pPr>
            <a:r>
              <a:rPr lang="en-US" sz="1200" u="none" dirty="0">
                <a:effectLst/>
                <a:latin typeface="+mn-lt"/>
                <a:ea typeface="Calibri" panose="020F0502020204030204" pitchFamily="34" charset="0"/>
                <a:cs typeface="Times New Roman" panose="02020603050405020304" pitchFamily="18" charset="0"/>
              </a:rPr>
              <a:t>For purposes of this report, the District of Columbia is treated as a state.</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61</a:t>
            </a:fld>
            <a:endParaRPr lang="en-US"/>
          </a:p>
        </p:txBody>
      </p:sp>
    </p:spTree>
    <p:extLst>
      <p:ext uri="{BB962C8B-B14F-4D97-AF65-F5344CB8AC3E}">
        <p14:creationId xmlns:p14="http://schemas.microsoft.com/office/powerpoint/2010/main" val="3688522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32471" indent="-182880"/>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disparities</a:t>
            </a:r>
            <a:r>
              <a:rPr lang="en-US" sz="1200" spc="-7" dirty="0">
                <a:latin typeface="+mn-lt"/>
                <a:cs typeface="Times New Roman"/>
              </a:rPr>
              <a:t> </a:t>
            </a:r>
            <a:r>
              <a:rPr lang="en-US" sz="1200" dirty="0">
                <a:latin typeface="+mn-lt"/>
                <a:cs typeface="Times New Roman"/>
              </a:rPr>
              <a:t>map</a:t>
            </a:r>
            <a:r>
              <a:rPr lang="en-US" sz="1200" spc="-3" dirty="0">
                <a:latin typeface="+mn-lt"/>
                <a:cs typeface="Times New Roman"/>
              </a:rPr>
              <a:t> </a:t>
            </a:r>
            <a:r>
              <a:rPr lang="en-US" sz="1200" dirty="0">
                <a:latin typeface="+mn-lt"/>
                <a:cs typeface="Times New Roman"/>
              </a:rPr>
              <a:t>(Figure</a:t>
            </a:r>
            <a:r>
              <a:rPr lang="en-US" sz="1200" spc="-7" dirty="0">
                <a:latin typeface="+mn-lt"/>
                <a:cs typeface="Times New Roman"/>
              </a:rPr>
              <a:t> </a:t>
            </a:r>
            <a:r>
              <a:rPr lang="en-US" sz="1200" dirty="0">
                <a:latin typeface="+mn-lt"/>
                <a:cs typeface="Times New Roman"/>
              </a:rPr>
              <a:t>30)</a:t>
            </a:r>
            <a:r>
              <a:rPr lang="en-US" sz="1200" spc="-3" dirty="0">
                <a:latin typeface="+mn-lt"/>
                <a:cs typeface="Times New Roman"/>
              </a:rPr>
              <a:t> </a:t>
            </a:r>
            <a:r>
              <a:rPr lang="en-US" sz="1200" dirty="0">
                <a:latin typeface="+mn-lt"/>
                <a:cs typeface="Times New Roman"/>
              </a:rPr>
              <a:t>shows</a:t>
            </a:r>
            <a:r>
              <a:rPr lang="en-US" sz="1200" spc="-7" dirty="0">
                <a:latin typeface="+mn-lt"/>
                <a:cs typeface="Times New Roman"/>
              </a:rPr>
              <a:t> </a:t>
            </a:r>
            <a:r>
              <a:rPr lang="en-US" sz="1200" dirty="0">
                <a:latin typeface="+mn-lt"/>
                <a:cs typeface="Times New Roman"/>
              </a:rPr>
              <a:t>average</a:t>
            </a:r>
            <a:r>
              <a:rPr lang="en-US" sz="1200" spc="-7" dirty="0">
                <a:latin typeface="+mn-lt"/>
                <a:cs typeface="Times New Roman"/>
              </a:rPr>
              <a:t> </a:t>
            </a:r>
            <a:r>
              <a:rPr lang="en-US" sz="1200" dirty="0">
                <a:latin typeface="+mn-lt"/>
                <a:cs typeface="Times New Roman"/>
              </a:rPr>
              <a:t>differences</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quality</a:t>
            </a:r>
            <a:r>
              <a:rPr lang="en-US" sz="1200" spc="-7"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care</a:t>
            </a:r>
            <a:r>
              <a:rPr lang="en-US" sz="1200" spc="-10"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AI/AN,</a:t>
            </a:r>
            <a:r>
              <a:rPr lang="en-US" sz="1200" spc="-7" dirty="0">
                <a:latin typeface="+mn-lt"/>
                <a:cs typeface="Times New Roman"/>
              </a:rPr>
              <a:t> Asian, </a:t>
            </a:r>
            <a:r>
              <a:rPr lang="en-US" sz="1200" dirty="0">
                <a:latin typeface="+mn-lt"/>
                <a:cs typeface="Times New Roman"/>
              </a:rPr>
              <a:t>Black,</a:t>
            </a:r>
            <a:r>
              <a:rPr lang="en-US" sz="1200" spc="-14" dirty="0">
                <a:latin typeface="+mn-lt"/>
                <a:cs typeface="Times New Roman"/>
              </a:rPr>
              <a:t> </a:t>
            </a:r>
            <a:r>
              <a:rPr lang="en-US" sz="1200" dirty="0">
                <a:latin typeface="+mn-lt"/>
                <a:cs typeface="Times New Roman"/>
              </a:rPr>
              <a:t>Hispanic,</a:t>
            </a:r>
            <a:r>
              <a:rPr lang="en-US" sz="1200" spc="-3" dirty="0">
                <a:latin typeface="+mn-lt"/>
                <a:cs typeface="Times New Roman"/>
              </a:rPr>
              <a:t> </a:t>
            </a:r>
            <a:r>
              <a:rPr lang="en-US" sz="1200" dirty="0">
                <a:latin typeface="+mn-lt"/>
                <a:cs typeface="Times New Roman"/>
              </a:rPr>
              <a:t>NHPI,</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multiracial</a:t>
            </a:r>
            <a:r>
              <a:rPr lang="en-US" sz="1200" spc="-3" dirty="0">
                <a:latin typeface="+mn-lt"/>
                <a:cs typeface="Times New Roman"/>
              </a:rPr>
              <a:t> </a:t>
            </a:r>
            <a:r>
              <a:rPr lang="en-US" sz="1200" dirty="0">
                <a:latin typeface="+mn-lt"/>
                <a:cs typeface="Times New Roman"/>
              </a:rPr>
              <a:t>people</a:t>
            </a:r>
            <a:r>
              <a:rPr lang="en-US" sz="1200" spc="-7" dirty="0">
                <a:latin typeface="+mn-lt"/>
                <a:cs typeface="Times New Roman"/>
              </a:rPr>
              <a:t> </a:t>
            </a:r>
            <a:r>
              <a:rPr lang="en-US" sz="1200" dirty="0">
                <a:latin typeface="+mn-lt"/>
                <a:cs typeface="Times New Roman"/>
              </a:rPr>
              <a:t>compared</a:t>
            </a:r>
            <a:r>
              <a:rPr lang="en-US" sz="1200" spc="-3" dirty="0">
                <a:latin typeface="+mn-lt"/>
                <a:cs typeface="Times New Roman"/>
              </a:rPr>
              <a:t> </a:t>
            </a:r>
            <a:r>
              <a:rPr lang="en-US" sz="1200" dirty="0">
                <a:latin typeface="+mn-lt"/>
                <a:cs typeface="Times New Roman"/>
              </a:rPr>
              <a:t>with</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reference</a:t>
            </a:r>
            <a:r>
              <a:rPr lang="en-US" sz="1200" spc="-3" dirty="0">
                <a:latin typeface="+mn-lt"/>
                <a:cs typeface="Times New Roman"/>
              </a:rPr>
              <a:t> </a:t>
            </a:r>
            <a:r>
              <a:rPr lang="en-US" sz="1200" dirty="0">
                <a:latin typeface="+mn-lt"/>
                <a:cs typeface="Times New Roman"/>
              </a:rPr>
              <a:t>group,</a:t>
            </a:r>
            <a:r>
              <a:rPr lang="en-US" sz="1200" spc="-3" dirty="0">
                <a:latin typeface="+mn-lt"/>
                <a:cs typeface="Times New Roman"/>
              </a:rPr>
              <a:t> </a:t>
            </a:r>
            <a:r>
              <a:rPr lang="en-US" sz="1200" spc="-7" dirty="0">
                <a:latin typeface="+mn-lt"/>
                <a:cs typeface="Times New Roman"/>
              </a:rPr>
              <a:t>non-Hispanic </a:t>
            </a:r>
            <a:r>
              <a:rPr lang="en-US" sz="1200" dirty="0">
                <a:latin typeface="+mn-lt"/>
                <a:cs typeface="Times New Roman"/>
              </a:rPr>
              <a:t>White</a:t>
            </a:r>
            <a:r>
              <a:rPr lang="en-US" sz="1200" spc="-7"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dirty="0">
                <a:latin typeface="+mn-lt"/>
                <a:cs typeface="Times New Roman"/>
              </a:rPr>
              <a:t>White</a:t>
            </a:r>
            <a:r>
              <a:rPr lang="en-US" sz="1200" spc="-3" dirty="0">
                <a:latin typeface="+mn-lt"/>
                <a:cs typeface="Times New Roman"/>
              </a:rPr>
              <a:t> </a:t>
            </a:r>
            <a:r>
              <a:rPr lang="en-US" sz="1200" dirty="0">
                <a:latin typeface="+mn-lt"/>
                <a:cs typeface="Times New Roman"/>
              </a:rPr>
              <a:t>people.</a:t>
            </a:r>
            <a:r>
              <a:rPr lang="en-US" sz="1200" spc="-14" dirty="0">
                <a:latin typeface="+mn-lt"/>
                <a:cs typeface="Times New Roman"/>
              </a:rPr>
              <a:t> </a:t>
            </a:r>
            <a:r>
              <a:rPr lang="en-US" sz="1200" dirty="0">
                <a:latin typeface="+mn-lt"/>
                <a:cs typeface="Times New Roman"/>
              </a:rPr>
              <a:t>States</a:t>
            </a:r>
            <a:r>
              <a:rPr lang="en-US" sz="1200" spc="-3"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fewer</a:t>
            </a:r>
            <a:r>
              <a:rPr lang="en-US" sz="1200" spc="-3" dirty="0">
                <a:latin typeface="+mn-lt"/>
                <a:cs typeface="Times New Roman"/>
              </a:rPr>
              <a:t> </a:t>
            </a:r>
            <a:r>
              <a:rPr lang="en-US" sz="1200" dirty="0">
                <a:latin typeface="+mn-lt"/>
                <a:cs typeface="Times New Roman"/>
              </a:rPr>
              <a:t>than</a:t>
            </a:r>
            <a:r>
              <a:rPr lang="en-US" sz="1200" spc="-7" dirty="0">
                <a:latin typeface="+mn-lt"/>
                <a:cs typeface="Times New Roman"/>
              </a:rPr>
              <a:t> </a:t>
            </a:r>
            <a:r>
              <a:rPr lang="en-US" sz="1200" dirty="0">
                <a:latin typeface="+mn-lt"/>
                <a:cs typeface="Times New Roman"/>
              </a:rPr>
              <a:t>50</a:t>
            </a:r>
            <a:r>
              <a:rPr lang="en-US" sz="1200" spc="-3"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points</a:t>
            </a:r>
            <a:r>
              <a:rPr lang="en-US" sz="1200" spc="-7" dirty="0">
                <a:latin typeface="+mn-lt"/>
                <a:cs typeface="Times New Roman"/>
              </a:rPr>
              <a:t> </a:t>
            </a:r>
            <a:r>
              <a:rPr lang="en-US" sz="1200" dirty="0">
                <a:latin typeface="+mn-lt"/>
                <a:cs typeface="Times New Roman"/>
              </a:rPr>
              <a:t>are</a:t>
            </a:r>
            <a:r>
              <a:rPr lang="en-US" sz="1200" spc="-7" dirty="0">
                <a:latin typeface="+mn-lt"/>
                <a:cs typeface="Times New Roman"/>
              </a:rPr>
              <a:t> </a:t>
            </a:r>
            <a:r>
              <a:rPr lang="en-US" sz="1200" dirty="0">
                <a:latin typeface="+mn-lt"/>
                <a:cs typeface="Times New Roman"/>
              </a:rPr>
              <a:t>excluded.</a:t>
            </a:r>
            <a:r>
              <a:rPr lang="en-US" sz="1200" spc="-3" dirty="0">
                <a:latin typeface="+mn-lt"/>
                <a:cs typeface="Times New Roman"/>
              </a:rPr>
              <a:t> </a:t>
            </a:r>
            <a:r>
              <a:rPr lang="en-US" sz="1200" dirty="0">
                <a:latin typeface="+mn-lt"/>
                <a:cs typeface="Times New Roman"/>
              </a:rPr>
              <a:t>Racial</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ethnic </a:t>
            </a:r>
            <a:r>
              <a:rPr lang="en-US" sz="1200" dirty="0">
                <a:latin typeface="+mn-lt"/>
                <a:cs typeface="Times New Roman"/>
              </a:rPr>
              <a:t>disparities</a:t>
            </a:r>
            <a:r>
              <a:rPr lang="en-US" sz="1200" spc="-7" dirty="0">
                <a:latin typeface="+mn-lt"/>
                <a:cs typeface="Times New Roman"/>
              </a:rPr>
              <a:t> </a:t>
            </a:r>
            <a:r>
              <a:rPr lang="en-US" sz="1200" dirty="0">
                <a:latin typeface="+mn-lt"/>
                <a:cs typeface="Times New Roman"/>
              </a:rPr>
              <a:t>varied</a:t>
            </a:r>
            <a:r>
              <a:rPr lang="en-US" sz="1200" spc="-14" dirty="0">
                <a:latin typeface="+mn-lt"/>
                <a:cs typeface="Times New Roman"/>
              </a:rPr>
              <a:t> </a:t>
            </a:r>
            <a:r>
              <a:rPr lang="en-US" sz="1200" dirty="0">
                <a:latin typeface="+mn-lt"/>
                <a:cs typeface="Times New Roman"/>
              </a:rPr>
              <a:t>across</a:t>
            </a:r>
            <a:r>
              <a:rPr lang="en-US" sz="1200" spc="-10"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United</a:t>
            </a:r>
            <a:r>
              <a:rPr lang="en-US" sz="1200" spc="-3" dirty="0">
                <a:latin typeface="+mn-lt"/>
                <a:cs typeface="Times New Roman"/>
              </a:rPr>
              <a:t> </a:t>
            </a:r>
            <a:r>
              <a:rPr lang="en-US" sz="1200" spc="-7" dirty="0">
                <a:latin typeface="+mn-lt"/>
                <a:cs typeface="Times New Roman"/>
              </a:rPr>
              <a:t>States.</a:t>
            </a:r>
            <a:endParaRPr lang="en-US" sz="1200" dirty="0">
              <a:latin typeface="+mn-lt"/>
              <a:cs typeface="Times New Roman"/>
            </a:endParaRPr>
          </a:p>
          <a:p>
            <a:pPr marL="182880" marR="12122" indent="-182880"/>
            <a:r>
              <a:rPr lang="en-US" sz="1200" b="1" dirty="0">
                <a:latin typeface="+mn-lt"/>
                <a:cs typeface="Times New Roman"/>
              </a:rPr>
              <a:t>Many</a:t>
            </a:r>
            <a:r>
              <a:rPr lang="en-US" sz="1200" b="1" spc="-14" dirty="0">
                <a:latin typeface="+mn-lt"/>
                <a:cs typeface="Times New Roman"/>
              </a:rPr>
              <a:t> </a:t>
            </a:r>
            <a:r>
              <a:rPr lang="en-US" sz="1200" b="1" dirty="0">
                <a:latin typeface="+mn-lt"/>
                <a:cs typeface="Times New Roman"/>
              </a:rPr>
              <a:t>factors</a:t>
            </a:r>
            <a:r>
              <a:rPr lang="en-US" sz="1200" b="1" spc="-7" dirty="0">
                <a:latin typeface="+mn-lt"/>
                <a:cs typeface="Times New Roman"/>
              </a:rPr>
              <a:t> </a:t>
            </a:r>
            <a:r>
              <a:rPr lang="en-US" sz="1200" b="1" dirty="0">
                <a:latin typeface="+mn-lt"/>
                <a:cs typeface="Times New Roman"/>
              </a:rPr>
              <a:t>may</a:t>
            </a:r>
            <a:r>
              <a:rPr lang="en-US" sz="1200" b="1" spc="-3" dirty="0">
                <a:latin typeface="+mn-lt"/>
                <a:cs typeface="Times New Roman"/>
              </a:rPr>
              <a:t> </a:t>
            </a:r>
            <a:r>
              <a:rPr lang="en-US" sz="1200" b="1" dirty="0">
                <a:latin typeface="+mn-lt"/>
                <a:cs typeface="Times New Roman"/>
              </a:rPr>
              <a:t>account</a:t>
            </a:r>
            <a:r>
              <a:rPr lang="en-US" sz="1200" b="1" spc="-7" dirty="0">
                <a:latin typeface="+mn-lt"/>
                <a:cs typeface="Times New Roman"/>
              </a:rPr>
              <a:t> </a:t>
            </a:r>
            <a:r>
              <a:rPr lang="en-US" sz="1200" b="1" dirty="0">
                <a:latin typeface="+mn-lt"/>
                <a:cs typeface="Times New Roman"/>
              </a:rPr>
              <a:t>for</a:t>
            </a:r>
            <a:r>
              <a:rPr lang="en-US" sz="1200" b="1" spc="-7" dirty="0">
                <a:latin typeface="+mn-lt"/>
                <a:cs typeface="Times New Roman"/>
              </a:rPr>
              <a:t> </a:t>
            </a:r>
            <a:r>
              <a:rPr lang="en-US" sz="1200" b="1" dirty="0">
                <a:latin typeface="+mn-lt"/>
                <a:cs typeface="Times New Roman"/>
              </a:rPr>
              <a:t>the</a:t>
            </a:r>
            <a:r>
              <a:rPr lang="en-US" sz="1200" b="1" spc="-7" dirty="0">
                <a:latin typeface="+mn-lt"/>
                <a:cs typeface="Times New Roman"/>
              </a:rPr>
              <a:t> </a:t>
            </a:r>
            <a:r>
              <a:rPr lang="en-US" sz="1200" b="1" dirty="0">
                <a:latin typeface="+mn-lt"/>
                <a:cs typeface="Times New Roman"/>
              </a:rPr>
              <a:t>variation</a:t>
            </a:r>
            <a:r>
              <a:rPr lang="en-US" sz="1200" b="1" spc="-10" dirty="0">
                <a:latin typeface="+mn-lt"/>
                <a:cs typeface="Times New Roman"/>
              </a:rPr>
              <a:t> </a:t>
            </a:r>
            <a:r>
              <a:rPr lang="en-US" sz="1200" b="1" dirty="0">
                <a:latin typeface="+mn-lt"/>
                <a:cs typeface="Times New Roman"/>
              </a:rPr>
              <a:t>in</a:t>
            </a:r>
            <a:r>
              <a:rPr lang="en-US" sz="1200" b="1" spc="-10" dirty="0">
                <a:latin typeface="+mn-lt"/>
                <a:cs typeface="Times New Roman"/>
              </a:rPr>
              <a:t> </a:t>
            </a:r>
            <a:r>
              <a:rPr lang="en-US" sz="1200" b="1" dirty="0">
                <a:latin typeface="+mn-lt"/>
                <a:cs typeface="Times New Roman"/>
              </a:rPr>
              <a:t>disparities</a:t>
            </a:r>
            <a:r>
              <a:rPr lang="en-US" sz="1200" b="1" spc="-10" dirty="0">
                <a:latin typeface="+mn-lt"/>
                <a:cs typeface="Times New Roman"/>
              </a:rPr>
              <a:t> </a:t>
            </a:r>
            <a:r>
              <a:rPr lang="en-US" sz="1200" b="1" dirty="0">
                <a:latin typeface="+mn-lt"/>
                <a:cs typeface="Times New Roman"/>
              </a:rPr>
              <a:t>between</a:t>
            </a:r>
            <a:r>
              <a:rPr lang="en-US" sz="1200" b="1" spc="-7" dirty="0">
                <a:latin typeface="+mn-lt"/>
                <a:cs typeface="Times New Roman"/>
              </a:rPr>
              <a:t> </a:t>
            </a:r>
            <a:r>
              <a:rPr lang="en-US" sz="1200" b="1" dirty="0">
                <a:latin typeface="+mn-lt"/>
                <a:cs typeface="Times New Roman"/>
              </a:rPr>
              <a:t>states.</a:t>
            </a:r>
            <a:r>
              <a:rPr lang="en-US" sz="1200" b="1" spc="-10" dirty="0">
                <a:latin typeface="+mn-lt"/>
                <a:cs typeface="Times New Roman"/>
              </a:rPr>
              <a:t> </a:t>
            </a:r>
            <a:r>
              <a:rPr lang="en-US" sz="1200" dirty="0">
                <a:latin typeface="+mn-lt"/>
                <a:cs typeface="Times New Roman"/>
              </a:rPr>
              <a:t>Factors</a:t>
            </a:r>
            <a:r>
              <a:rPr lang="en-US" sz="1200" spc="-10" dirty="0">
                <a:latin typeface="+mn-lt"/>
                <a:cs typeface="Times New Roman"/>
              </a:rPr>
              <a:t> </a:t>
            </a:r>
            <a:r>
              <a:rPr lang="en-US" sz="1200" spc="-17" dirty="0">
                <a:latin typeface="+mn-lt"/>
                <a:cs typeface="Times New Roman"/>
              </a:rPr>
              <a:t>may </a:t>
            </a:r>
            <a:r>
              <a:rPr lang="en-US" sz="1200" dirty="0">
                <a:latin typeface="+mn-lt"/>
                <a:cs typeface="Times New Roman"/>
              </a:rPr>
              <a:t>include</a:t>
            </a:r>
            <a:r>
              <a:rPr lang="en-US" sz="1200" spc="-14" dirty="0">
                <a:latin typeface="+mn-lt"/>
                <a:cs typeface="Times New Roman"/>
              </a:rPr>
              <a:t> </a:t>
            </a:r>
            <a:r>
              <a:rPr lang="en-US" sz="1200" dirty="0">
                <a:latin typeface="+mn-lt"/>
                <a:cs typeface="Times New Roman"/>
              </a:rPr>
              <a:t>differences</a:t>
            </a:r>
            <a:r>
              <a:rPr lang="en-US" sz="1200" spc="-7"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prevalence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chronic</a:t>
            </a:r>
            <a:r>
              <a:rPr lang="en-US" sz="1200" spc="-3" dirty="0">
                <a:latin typeface="+mn-lt"/>
                <a:cs typeface="Times New Roman"/>
              </a:rPr>
              <a:t> </a:t>
            </a:r>
            <a:r>
              <a:rPr lang="en-US" sz="1200" dirty="0">
                <a:latin typeface="+mn-lt"/>
                <a:cs typeface="Times New Roman"/>
              </a:rPr>
              <a:t>conditions,</a:t>
            </a:r>
            <a:r>
              <a:rPr lang="en-US" sz="1200" spc="-7" dirty="0">
                <a:latin typeface="+mn-lt"/>
                <a:cs typeface="Times New Roman"/>
              </a:rPr>
              <a:t> </a:t>
            </a:r>
            <a:r>
              <a:rPr lang="en-US" sz="1200" dirty="0">
                <a:latin typeface="+mn-lt"/>
                <a:cs typeface="Times New Roman"/>
              </a:rPr>
              <a:t>policies</a:t>
            </a:r>
            <a:r>
              <a:rPr lang="en-US" sz="1200" spc="-7"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limit</a:t>
            </a:r>
            <a:r>
              <a:rPr lang="en-US" sz="1200" spc="-10" dirty="0">
                <a:latin typeface="+mn-lt"/>
                <a:cs typeface="Times New Roman"/>
              </a:rPr>
              <a:t> </a:t>
            </a:r>
            <a:r>
              <a:rPr lang="en-US" sz="1200" dirty="0">
                <a:latin typeface="+mn-lt"/>
                <a:cs typeface="Times New Roman"/>
              </a:rPr>
              <a:t>care</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spc="-7" dirty="0">
                <a:latin typeface="+mn-lt"/>
                <a:cs typeface="Times New Roman"/>
              </a:rPr>
              <a:t>behavioral</a:t>
            </a:r>
            <a:r>
              <a:rPr lang="en-US" sz="1200" spc="341" dirty="0">
                <a:latin typeface="+mn-lt"/>
                <a:cs typeface="Times New Roman"/>
              </a:rPr>
              <a:t> </a:t>
            </a:r>
            <a:r>
              <a:rPr lang="en-US" sz="1200" dirty="0">
                <a:latin typeface="+mn-lt"/>
                <a:cs typeface="Times New Roman"/>
              </a:rPr>
              <a:t>risk</a:t>
            </a:r>
            <a:r>
              <a:rPr lang="en-US" sz="1200" spc="-17" dirty="0">
                <a:latin typeface="+mn-lt"/>
                <a:cs typeface="Times New Roman"/>
              </a:rPr>
              <a:t> </a:t>
            </a:r>
            <a:r>
              <a:rPr lang="en-US" sz="1200" dirty="0">
                <a:latin typeface="+mn-lt"/>
                <a:cs typeface="Times New Roman"/>
              </a:rPr>
              <a:t>factors,</a:t>
            </a:r>
            <a:r>
              <a:rPr lang="en-US" sz="1200" spc="-10"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lack</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availability</a:t>
            </a:r>
            <a:r>
              <a:rPr lang="en-US" sz="1200" spc="-14"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infrastructure</a:t>
            </a:r>
            <a:r>
              <a:rPr lang="en-US" sz="1200" spc="-7"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allows</a:t>
            </a:r>
            <a:r>
              <a:rPr lang="en-US" sz="1200" spc="-3" dirty="0">
                <a:latin typeface="+mn-lt"/>
                <a:cs typeface="Times New Roman"/>
              </a:rPr>
              <a:t> </a:t>
            </a:r>
            <a:r>
              <a:rPr lang="en-US" sz="1200" dirty="0">
                <a:latin typeface="+mn-lt"/>
                <a:cs typeface="Times New Roman"/>
              </a:rPr>
              <a:t>easy</a:t>
            </a:r>
            <a:r>
              <a:rPr lang="en-US" sz="1200" spc="-3" dirty="0">
                <a:latin typeface="+mn-lt"/>
                <a:cs typeface="Times New Roman"/>
              </a:rPr>
              <a:t> </a:t>
            </a:r>
            <a:r>
              <a:rPr lang="en-US" sz="1200" dirty="0">
                <a:latin typeface="+mn-lt"/>
                <a:cs typeface="Times New Roman"/>
              </a:rPr>
              <a:t>access</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quality</a:t>
            </a:r>
            <a:r>
              <a:rPr lang="en-US" sz="1200" spc="-3" dirty="0">
                <a:latin typeface="+mn-lt"/>
                <a:cs typeface="Times New Roman"/>
              </a:rPr>
              <a:t> </a:t>
            </a:r>
            <a:r>
              <a:rPr lang="en-US" sz="1200" spc="-7" dirty="0">
                <a:latin typeface="+mn-lt"/>
                <a:cs typeface="Times New Roman"/>
              </a:rPr>
              <a:t>healthcare.</a:t>
            </a:r>
          </a:p>
          <a:p>
            <a:pPr marL="335969" marR="105205" indent="-171450">
              <a:buClr>
                <a:srgbClr val="033466"/>
              </a:buClr>
              <a:buSzPct val="116666"/>
              <a:tabLst>
                <a:tab pos="320378" algn="l"/>
                <a:tab pos="320810" algn="l"/>
              </a:tabLst>
            </a:pPr>
            <a:r>
              <a:rPr lang="en-US" sz="1200" dirty="0">
                <a:latin typeface="+mn-lt"/>
                <a:cs typeface="Times New Roman"/>
              </a:rPr>
              <a:t>Five</a:t>
            </a:r>
            <a:r>
              <a:rPr lang="en-US" sz="1200" spc="-14" dirty="0">
                <a:latin typeface="+mn-lt"/>
                <a:cs typeface="Times New Roman"/>
              </a:rPr>
              <a:t> </a:t>
            </a:r>
            <a:r>
              <a:rPr lang="en-US" sz="1200" dirty="0">
                <a:latin typeface="+mn-lt"/>
                <a:cs typeface="Times New Roman"/>
              </a:rPr>
              <a:t>states</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West</a:t>
            </a:r>
            <a:r>
              <a:rPr lang="en-US" sz="1200" spc="-3" dirty="0">
                <a:latin typeface="+mn-lt"/>
                <a:cs typeface="Times New Roman"/>
              </a:rPr>
              <a:t> </a:t>
            </a:r>
            <a:r>
              <a:rPr lang="en-US" sz="1200" dirty="0">
                <a:latin typeface="+mn-lt"/>
                <a:cs typeface="Times New Roman"/>
              </a:rPr>
              <a:t>region</a:t>
            </a:r>
            <a:r>
              <a:rPr lang="en-US" sz="1200" spc="-3" dirty="0">
                <a:latin typeface="+mn-lt"/>
                <a:cs typeface="Times New Roman"/>
              </a:rPr>
              <a:t> </a:t>
            </a:r>
            <a:r>
              <a:rPr lang="en-US" sz="1200" dirty="0">
                <a:latin typeface="+mn-lt"/>
                <a:cs typeface="Times New Roman"/>
              </a:rPr>
              <a:t>(Arizona,</a:t>
            </a:r>
            <a:r>
              <a:rPr lang="en-US" sz="1200" spc="-3" dirty="0">
                <a:latin typeface="+mn-lt"/>
                <a:cs typeface="Times New Roman"/>
              </a:rPr>
              <a:t> </a:t>
            </a:r>
            <a:r>
              <a:rPr lang="en-US" sz="1200" dirty="0">
                <a:latin typeface="+mn-lt"/>
                <a:cs typeface="Times New Roman"/>
              </a:rPr>
              <a:t>Hawaii,</a:t>
            </a:r>
            <a:r>
              <a:rPr lang="en-US" sz="1200" spc="-10" dirty="0">
                <a:latin typeface="+mn-lt"/>
                <a:cs typeface="Times New Roman"/>
              </a:rPr>
              <a:t> </a:t>
            </a:r>
            <a:r>
              <a:rPr lang="en-US" sz="1200" dirty="0">
                <a:latin typeface="+mn-lt"/>
                <a:cs typeface="Times New Roman"/>
              </a:rPr>
              <a:t>Idaho,</a:t>
            </a:r>
            <a:r>
              <a:rPr lang="en-US" sz="1200" spc="-7" dirty="0">
                <a:latin typeface="+mn-lt"/>
                <a:cs typeface="Times New Roman"/>
              </a:rPr>
              <a:t> </a:t>
            </a:r>
            <a:r>
              <a:rPr lang="en-US" sz="1200" dirty="0">
                <a:latin typeface="+mn-lt"/>
                <a:cs typeface="Times New Roman"/>
              </a:rPr>
              <a:t>Oregon,</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Washington),</a:t>
            </a:r>
            <a:r>
              <a:rPr lang="en-US" sz="1200" spc="-10" dirty="0">
                <a:latin typeface="+mn-lt"/>
                <a:cs typeface="Times New Roman"/>
              </a:rPr>
              <a:t> </a:t>
            </a:r>
            <a:r>
              <a:rPr lang="en-US" sz="1200" spc="-14" dirty="0">
                <a:latin typeface="+mn-lt"/>
                <a:cs typeface="Times New Roman"/>
              </a:rPr>
              <a:t>four </a:t>
            </a:r>
            <a:r>
              <a:rPr lang="en-US" sz="1200" dirty="0">
                <a:latin typeface="+mn-lt"/>
                <a:cs typeface="Times New Roman"/>
              </a:rPr>
              <a:t>states</a:t>
            </a:r>
            <a:r>
              <a:rPr lang="en-US" sz="1200" spc="-14"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South</a:t>
            </a:r>
            <a:r>
              <a:rPr lang="en-US" sz="1200" spc="-7" dirty="0">
                <a:latin typeface="+mn-lt"/>
                <a:cs typeface="Times New Roman"/>
              </a:rPr>
              <a:t> </a:t>
            </a:r>
            <a:r>
              <a:rPr lang="en-US" sz="1200" dirty="0">
                <a:latin typeface="+mn-lt"/>
                <a:cs typeface="Times New Roman"/>
              </a:rPr>
              <a:t>region</a:t>
            </a:r>
            <a:r>
              <a:rPr lang="en-US" sz="1200" spc="-3" dirty="0">
                <a:latin typeface="+mn-lt"/>
                <a:cs typeface="Times New Roman"/>
              </a:rPr>
              <a:t> </a:t>
            </a:r>
            <a:r>
              <a:rPr lang="en-US" sz="1200" dirty="0">
                <a:latin typeface="+mn-lt"/>
                <a:cs typeface="Times New Roman"/>
              </a:rPr>
              <a:t>(Arkansas,</a:t>
            </a:r>
            <a:r>
              <a:rPr lang="en-US" sz="1200" spc="-10" dirty="0">
                <a:latin typeface="+mn-lt"/>
                <a:cs typeface="Times New Roman"/>
              </a:rPr>
              <a:t> </a:t>
            </a:r>
            <a:r>
              <a:rPr lang="en-US" sz="1200" dirty="0">
                <a:latin typeface="+mn-lt"/>
                <a:cs typeface="Times New Roman"/>
              </a:rPr>
              <a:t>Kentucky,</a:t>
            </a:r>
            <a:r>
              <a:rPr lang="en-US" sz="1200" spc="-3" dirty="0">
                <a:latin typeface="+mn-lt"/>
                <a:cs typeface="Times New Roman"/>
              </a:rPr>
              <a:t> </a:t>
            </a:r>
            <a:r>
              <a:rPr lang="en-US" sz="1200" dirty="0">
                <a:latin typeface="+mn-lt"/>
                <a:cs typeface="Times New Roman"/>
              </a:rPr>
              <a:t>Virginia,</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West</a:t>
            </a:r>
            <a:r>
              <a:rPr lang="en-US" sz="1200" spc="-3" dirty="0">
                <a:latin typeface="+mn-lt"/>
                <a:cs typeface="Times New Roman"/>
              </a:rPr>
              <a:t> </a:t>
            </a:r>
            <a:r>
              <a:rPr lang="en-US" sz="1200" dirty="0">
                <a:latin typeface="+mn-lt"/>
                <a:cs typeface="Times New Roman"/>
              </a:rPr>
              <a:t>Virginia),</a:t>
            </a:r>
            <a:r>
              <a:rPr lang="en-US" sz="1200" spc="-3" dirty="0">
                <a:latin typeface="+mn-lt"/>
                <a:cs typeface="Times New Roman"/>
              </a:rPr>
              <a:t> </a:t>
            </a:r>
            <a:r>
              <a:rPr lang="en-US" sz="1200" spc="-7" dirty="0">
                <a:latin typeface="+mn-lt"/>
                <a:cs typeface="Times New Roman"/>
              </a:rPr>
              <a:t>Kansas,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New</a:t>
            </a:r>
            <a:r>
              <a:rPr lang="en-US" sz="1200" spc="-7" dirty="0">
                <a:latin typeface="+mn-lt"/>
                <a:cs typeface="Times New Roman"/>
              </a:rPr>
              <a:t> </a:t>
            </a:r>
            <a:r>
              <a:rPr lang="en-US" sz="1200" dirty="0">
                <a:latin typeface="+mn-lt"/>
                <a:cs typeface="Times New Roman"/>
              </a:rPr>
              <a:t>Jersey</a:t>
            </a:r>
            <a:r>
              <a:rPr lang="en-US" sz="1200" spc="-10" dirty="0">
                <a:latin typeface="+mn-lt"/>
                <a:cs typeface="Times New Roman"/>
              </a:rPr>
              <a:t> </a:t>
            </a:r>
            <a:r>
              <a:rPr lang="en-US" sz="1200" dirty="0">
                <a:latin typeface="+mn-lt"/>
                <a:cs typeface="Times New Roman"/>
              </a:rPr>
              <a:t>had</a:t>
            </a:r>
            <a:r>
              <a:rPr lang="en-US" sz="1200" spc="-3"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fewest</a:t>
            </a:r>
            <a:r>
              <a:rPr lang="en-US" sz="1200" spc="-3" dirty="0">
                <a:latin typeface="+mn-lt"/>
                <a:cs typeface="Times New Roman"/>
              </a:rPr>
              <a:t> </a:t>
            </a:r>
            <a:r>
              <a:rPr lang="en-US" sz="1200" dirty="0">
                <a:latin typeface="+mn-lt"/>
                <a:cs typeface="Times New Roman"/>
              </a:rPr>
              <a:t>racial</a:t>
            </a:r>
            <a:r>
              <a:rPr lang="en-US" sz="1200" spc="-7"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ethnic</a:t>
            </a:r>
            <a:r>
              <a:rPr lang="en-US" sz="1200" spc="-3" dirty="0">
                <a:latin typeface="+mn-lt"/>
                <a:cs typeface="Times New Roman"/>
              </a:rPr>
              <a:t> </a:t>
            </a:r>
            <a:r>
              <a:rPr lang="en-US" sz="1200" dirty="0">
                <a:latin typeface="+mn-lt"/>
                <a:cs typeface="Times New Roman"/>
              </a:rPr>
              <a:t>disparities</a:t>
            </a:r>
            <a:r>
              <a:rPr lang="en-US" sz="1200" spc="-7" dirty="0">
                <a:latin typeface="+mn-lt"/>
                <a:cs typeface="Times New Roman"/>
              </a:rPr>
              <a:t> </a:t>
            </a:r>
            <a:r>
              <a:rPr lang="en-US" sz="1200" dirty="0">
                <a:latin typeface="+mn-lt"/>
                <a:cs typeface="Times New Roman"/>
              </a:rPr>
              <a:t>overall</a:t>
            </a:r>
            <a:r>
              <a:rPr lang="en-US" sz="1200" spc="-3" dirty="0">
                <a:latin typeface="+mn-lt"/>
                <a:cs typeface="Times New Roman"/>
              </a:rPr>
              <a:t> </a:t>
            </a:r>
            <a:r>
              <a:rPr lang="en-US" sz="1200" dirty="0">
                <a:latin typeface="+mn-lt"/>
                <a:cs typeface="Times New Roman"/>
              </a:rPr>
              <a:t>(Figure</a:t>
            </a:r>
            <a:r>
              <a:rPr lang="en-US" sz="1200" spc="-7" dirty="0">
                <a:latin typeface="+mn-lt"/>
                <a:cs typeface="Times New Roman"/>
              </a:rPr>
              <a:t> </a:t>
            </a:r>
            <a:r>
              <a:rPr lang="en-US" sz="1200" spc="-14" dirty="0">
                <a:latin typeface="+mn-lt"/>
                <a:cs typeface="Times New Roman"/>
              </a:rPr>
              <a:t>30).</a:t>
            </a:r>
            <a:endParaRPr lang="en-US" sz="1200" dirty="0">
              <a:latin typeface="+mn-lt"/>
              <a:cs typeface="Times New Roman"/>
            </a:endParaRPr>
          </a:p>
          <a:p>
            <a:pPr marL="335969" marR="3464" indent="-171450">
              <a:buClr>
                <a:srgbClr val="033466"/>
              </a:buClr>
              <a:buSzPct val="116666"/>
              <a:tabLst>
                <a:tab pos="320378" algn="l"/>
                <a:tab pos="320810" algn="l"/>
              </a:tabLst>
            </a:pPr>
            <a:r>
              <a:rPr lang="en-US" sz="1200" dirty="0">
                <a:latin typeface="+mn-lt"/>
                <a:cs typeface="Times New Roman"/>
              </a:rPr>
              <a:t>Four</a:t>
            </a:r>
            <a:r>
              <a:rPr lang="en-US" sz="1200" spc="-14" dirty="0">
                <a:latin typeface="+mn-lt"/>
                <a:cs typeface="Times New Roman"/>
              </a:rPr>
              <a:t> </a:t>
            </a:r>
            <a:r>
              <a:rPr lang="en-US" sz="1200" dirty="0">
                <a:latin typeface="+mn-lt"/>
                <a:cs typeface="Times New Roman"/>
              </a:rPr>
              <a:t>states</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North</a:t>
            </a:r>
            <a:r>
              <a:rPr lang="en-US" sz="1200" spc="-10" dirty="0">
                <a:latin typeface="+mn-lt"/>
                <a:cs typeface="Times New Roman"/>
              </a:rPr>
              <a:t> </a:t>
            </a:r>
            <a:r>
              <a:rPr lang="en-US" sz="1200" dirty="0">
                <a:latin typeface="+mn-lt"/>
                <a:cs typeface="Times New Roman"/>
              </a:rPr>
              <a:t>region</a:t>
            </a:r>
            <a:r>
              <a:rPr lang="en-US" sz="1200" spc="-7" dirty="0">
                <a:latin typeface="+mn-lt"/>
                <a:cs typeface="Times New Roman"/>
              </a:rPr>
              <a:t> </a:t>
            </a:r>
            <a:r>
              <a:rPr lang="en-US" sz="1200" dirty="0">
                <a:latin typeface="+mn-lt"/>
                <a:cs typeface="Times New Roman"/>
              </a:rPr>
              <a:t>(Connecticut,</a:t>
            </a:r>
            <a:r>
              <a:rPr lang="en-US" sz="1200" spc="-3" dirty="0">
                <a:latin typeface="+mn-lt"/>
                <a:cs typeface="Times New Roman"/>
              </a:rPr>
              <a:t> </a:t>
            </a:r>
            <a:r>
              <a:rPr lang="en-US" sz="1200" dirty="0">
                <a:latin typeface="+mn-lt"/>
                <a:cs typeface="Times New Roman"/>
              </a:rPr>
              <a:t>Massachusetts,</a:t>
            </a:r>
            <a:r>
              <a:rPr lang="en-US" sz="1200" spc="-10" dirty="0">
                <a:latin typeface="+mn-lt"/>
                <a:cs typeface="Times New Roman"/>
              </a:rPr>
              <a:t> </a:t>
            </a:r>
            <a:r>
              <a:rPr lang="en-US" sz="1200" dirty="0">
                <a:latin typeface="+mn-lt"/>
                <a:cs typeface="Times New Roman"/>
              </a:rPr>
              <a:t>New</a:t>
            </a:r>
            <a:r>
              <a:rPr lang="en-US" sz="1200" spc="-10" dirty="0">
                <a:latin typeface="+mn-lt"/>
                <a:cs typeface="Times New Roman"/>
              </a:rPr>
              <a:t> </a:t>
            </a:r>
            <a:r>
              <a:rPr lang="en-US" sz="1200" dirty="0">
                <a:latin typeface="+mn-lt"/>
                <a:cs typeface="Times New Roman"/>
              </a:rPr>
              <a:t>York, </a:t>
            </a:r>
            <a:r>
              <a:rPr lang="en-US" sz="1200" spc="-17" dirty="0">
                <a:latin typeface="+mn-lt"/>
                <a:cs typeface="Times New Roman"/>
              </a:rPr>
              <a:t>and </a:t>
            </a:r>
            <a:r>
              <a:rPr lang="en-US" sz="1200" dirty="0">
                <a:latin typeface="+mn-lt"/>
                <a:cs typeface="Times New Roman"/>
              </a:rPr>
              <a:t>Pennsylvania),</a:t>
            </a:r>
            <a:r>
              <a:rPr lang="en-US" sz="1200" spc="-14" dirty="0">
                <a:latin typeface="+mn-lt"/>
                <a:cs typeface="Times New Roman"/>
              </a:rPr>
              <a:t> </a:t>
            </a:r>
            <a:r>
              <a:rPr lang="en-US" sz="1200" dirty="0">
                <a:latin typeface="+mn-lt"/>
                <a:cs typeface="Times New Roman"/>
              </a:rPr>
              <a:t>three</a:t>
            </a:r>
            <a:r>
              <a:rPr lang="en-US" sz="1200" spc="-3" dirty="0">
                <a:latin typeface="+mn-lt"/>
                <a:cs typeface="Times New Roman"/>
              </a:rPr>
              <a:t> </a:t>
            </a:r>
            <a:r>
              <a:rPr lang="en-US" sz="1200" dirty="0">
                <a:latin typeface="+mn-lt"/>
                <a:cs typeface="Times New Roman"/>
              </a:rPr>
              <a:t>states</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Midwest</a:t>
            </a:r>
            <a:r>
              <a:rPr lang="en-US" sz="1200" spc="-3" dirty="0">
                <a:latin typeface="+mn-lt"/>
                <a:cs typeface="Times New Roman"/>
              </a:rPr>
              <a:t> </a:t>
            </a:r>
            <a:r>
              <a:rPr lang="en-US" sz="1200" dirty="0">
                <a:latin typeface="+mn-lt"/>
                <a:cs typeface="Times New Roman"/>
              </a:rPr>
              <a:t>region</a:t>
            </a:r>
            <a:r>
              <a:rPr lang="en-US" sz="1200" spc="-7" dirty="0">
                <a:latin typeface="+mn-lt"/>
                <a:cs typeface="Times New Roman"/>
              </a:rPr>
              <a:t> </a:t>
            </a:r>
            <a:r>
              <a:rPr lang="en-US" sz="1200" dirty="0">
                <a:latin typeface="+mn-lt"/>
                <a:cs typeface="Times New Roman"/>
              </a:rPr>
              <a:t>(Illinois,</a:t>
            </a:r>
            <a:r>
              <a:rPr lang="en-US" sz="1200" spc="-10" dirty="0">
                <a:latin typeface="+mn-lt"/>
                <a:cs typeface="Times New Roman"/>
              </a:rPr>
              <a:t> </a:t>
            </a:r>
            <a:r>
              <a:rPr lang="en-US" sz="1200" dirty="0">
                <a:latin typeface="+mn-lt"/>
                <a:cs typeface="Times New Roman"/>
              </a:rPr>
              <a:t>Minnesota,</a:t>
            </a:r>
            <a:r>
              <a:rPr lang="en-US" sz="1200" spc="-14"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Ohio),</a:t>
            </a:r>
            <a:r>
              <a:rPr lang="en-US" sz="1200" spc="-3" dirty="0">
                <a:latin typeface="+mn-lt"/>
                <a:cs typeface="Times New Roman"/>
              </a:rPr>
              <a:t> </a:t>
            </a:r>
            <a:r>
              <a:rPr lang="en-US" sz="1200" spc="-17" dirty="0">
                <a:latin typeface="+mn-lt"/>
                <a:cs typeface="Times New Roman"/>
              </a:rPr>
              <a:t>and </a:t>
            </a:r>
            <a:r>
              <a:rPr lang="en-US" sz="1200" dirty="0">
                <a:latin typeface="+mn-lt"/>
                <a:cs typeface="Times New Roman"/>
              </a:rPr>
              <a:t>three</a:t>
            </a:r>
            <a:r>
              <a:rPr lang="en-US" sz="1200" spc="-14" dirty="0">
                <a:latin typeface="+mn-lt"/>
                <a:cs typeface="Times New Roman"/>
              </a:rPr>
              <a:t> </a:t>
            </a:r>
            <a:r>
              <a:rPr lang="en-US" sz="1200" dirty="0">
                <a:latin typeface="+mn-lt"/>
                <a:cs typeface="Times New Roman"/>
              </a:rPr>
              <a:t>states</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South</a:t>
            </a:r>
            <a:r>
              <a:rPr lang="en-US" sz="1200" spc="-10" dirty="0">
                <a:latin typeface="+mn-lt"/>
                <a:cs typeface="Times New Roman"/>
              </a:rPr>
              <a:t> </a:t>
            </a:r>
            <a:r>
              <a:rPr lang="en-US" sz="1200" dirty="0">
                <a:latin typeface="+mn-lt"/>
                <a:cs typeface="Times New Roman"/>
              </a:rPr>
              <a:t>region</a:t>
            </a:r>
            <a:r>
              <a:rPr lang="en-US" sz="1200" spc="-3" dirty="0">
                <a:latin typeface="+mn-lt"/>
                <a:cs typeface="Times New Roman"/>
              </a:rPr>
              <a:t> </a:t>
            </a:r>
            <a:r>
              <a:rPr lang="en-US" sz="1200" dirty="0">
                <a:latin typeface="+mn-lt"/>
                <a:cs typeface="Times New Roman"/>
              </a:rPr>
              <a:t>(District</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Columbia,</a:t>
            </a:r>
            <a:r>
              <a:rPr lang="en-US" sz="1200" spc="-3" dirty="0">
                <a:latin typeface="+mn-lt"/>
                <a:cs typeface="Times New Roman"/>
              </a:rPr>
              <a:t> </a:t>
            </a:r>
            <a:r>
              <a:rPr lang="en-US" sz="1200" dirty="0">
                <a:latin typeface="+mn-lt"/>
                <a:cs typeface="Times New Roman"/>
              </a:rPr>
              <a:t>North</a:t>
            </a:r>
            <a:r>
              <a:rPr lang="en-US" sz="1200" spc="-10" dirty="0">
                <a:latin typeface="+mn-lt"/>
                <a:cs typeface="Times New Roman"/>
              </a:rPr>
              <a:t> </a:t>
            </a:r>
            <a:r>
              <a:rPr lang="en-US" sz="1200" dirty="0">
                <a:latin typeface="+mn-lt"/>
                <a:cs typeface="Times New Roman"/>
              </a:rPr>
              <a:t>Carolina,</a:t>
            </a:r>
            <a:r>
              <a:rPr lang="en-US" sz="1200" spc="-14"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Texas)</a:t>
            </a:r>
            <a:r>
              <a:rPr lang="en-US" sz="1200" spc="-3" dirty="0">
                <a:latin typeface="+mn-lt"/>
                <a:cs typeface="Times New Roman"/>
              </a:rPr>
              <a:t> </a:t>
            </a:r>
            <a:r>
              <a:rPr lang="en-US" sz="1200" dirty="0">
                <a:latin typeface="+mn-lt"/>
                <a:cs typeface="Times New Roman"/>
              </a:rPr>
              <a:t>had</a:t>
            </a:r>
            <a:r>
              <a:rPr lang="en-US" sz="1200" spc="-3" dirty="0">
                <a:latin typeface="+mn-lt"/>
                <a:cs typeface="Times New Roman"/>
              </a:rPr>
              <a:t> </a:t>
            </a:r>
            <a:r>
              <a:rPr lang="en-US" sz="1200" spc="-17" dirty="0">
                <a:latin typeface="+mn-lt"/>
                <a:cs typeface="Times New Roman"/>
              </a:rPr>
              <a:t>the </a:t>
            </a:r>
            <a:r>
              <a:rPr lang="en-US" sz="1200" dirty="0">
                <a:latin typeface="+mn-lt"/>
                <a:cs typeface="Times New Roman"/>
              </a:rPr>
              <a:t>most</a:t>
            </a:r>
            <a:r>
              <a:rPr lang="en-US" sz="1200" spc="-7" dirty="0">
                <a:latin typeface="+mn-lt"/>
                <a:cs typeface="Times New Roman"/>
              </a:rPr>
              <a:t> </a:t>
            </a:r>
            <a:r>
              <a:rPr lang="en-US" sz="1200" dirty="0">
                <a:latin typeface="+mn-lt"/>
                <a:cs typeface="Times New Roman"/>
              </a:rPr>
              <a:t>racial</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ethnic</a:t>
            </a:r>
            <a:r>
              <a:rPr lang="en-US" sz="1200" spc="-7" dirty="0">
                <a:latin typeface="+mn-lt"/>
                <a:cs typeface="Times New Roman"/>
              </a:rPr>
              <a:t> </a:t>
            </a:r>
            <a:r>
              <a:rPr lang="en-US" sz="1200" dirty="0">
                <a:latin typeface="+mn-lt"/>
                <a:cs typeface="Times New Roman"/>
              </a:rPr>
              <a:t>disparities</a:t>
            </a:r>
            <a:r>
              <a:rPr lang="en-US" sz="1200" spc="-3" dirty="0">
                <a:latin typeface="+mn-lt"/>
                <a:cs typeface="Times New Roman"/>
              </a:rPr>
              <a:t> </a:t>
            </a:r>
            <a:r>
              <a:rPr lang="en-US" sz="1200" spc="-7" dirty="0">
                <a:latin typeface="+mn-lt"/>
                <a:cs typeface="Times New Roman"/>
              </a:rPr>
              <a:t>overall.</a:t>
            </a:r>
            <a:endParaRPr lang="en-US" sz="1200" dirty="0">
              <a:latin typeface="+mn-lt"/>
              <a:cs typeface="Times New Roman"/>
            </a:endParaRPr>
          </a:p>
          <a:p>
            <a:pPr marL="43294" marR="12122"/>
            <a:endParaRPr lang="en-US" sz="1200" dirty="0">
              <a:latin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62</a:t>
            </a:fld>
            <a:endParaRPr lang="en-US"/>
          </a:p>
        </p:txBody>
      </p:sp>
    </p:spTree>
    <p:extLst>
      <p:ext uri="{BB962C8B-B14F-4D97-AF65-F5344CB8AC3E}">
        <p14:creationId xmlns:p14="http://schemas.microsoft.com/office/powerpoint/2010/main" val="11100302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63</a:t>
            </a:fld>
            <a:endParaRPr lang="en-US"/>
          </a:p>
        </p:txBody>
      </p:sp>
    </p:spTree>
    <p:extLst>
      <p:ext uri="{BB962C8B-B14F-4D97-AF65-F5344CB8AC3E}">
        <p14:creationId xmlns:p14="http://schemas.microsoft.com/office/powerpoint/2010/main" val="26660002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64</a:t>
            </a:fld>
            <a:endParaRPr lang="en-US"/>
          </a:p>
        </p:txBody>
      </p:sp>
    </p:spTree>
    <p:extLst>
      <p:ext uri="{BB962C8B-B14F-4D97-AF65-F5344CB8AC3E}">
        <p14:creationId xmlns:p14="http://schemas.microsoft.com/office/powerpoint/2010/main" val="17991171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65</a:t>
            </a:fld>
            <a:endParaRPr lang="en-US"/>
          </a:p>
        </p:txBody>
      </p:sp>
    </p:spTree>
    <p:extLst>
      <p:ext uri="{BB962C8B-B14F-4D97-AF65-F5344CB8AC3E}">
        <p14:creationId xmlns:p14="http://schemas.microsoft.com/office/powerpoint/2010/main" val="24948073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20781" indent="-182880"/>
            <a:r>
              <a:rPr lang="en-US" sz="1200" dirty="0">
                <a:latin typeface="+mn-lt"/>
                <a:cs typeface="Times New Roman"/>
              </a:rPr>
              <a:t>Findings</a:t>
            </a:r>
            <a:r>
              <a:rPr lang="en-US" sz="1200" spc="-14" dirty="0">
                <a:latin typeface="+mn-lt"/>
                <a:cs typeface="Times New Roman"/>
              </a:rPr>
              <a:t> </a:t>
            </a:r>
            <a:r>
              <a:rPr lang="en-US" sz="1200" dirty="0">
                <a:latin typeface="+mn-lt"/>
                <a:cs typeface="Times New Roman"/>
              </a:rPr>
              <a:t>showed</a:t>
            </a:r>
            <a:r>
              <a:rPr lang="en-US" sz="1200" spc="-3"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despite</a:t>
            </a:r>
            <a:r>
              <a:rPr lang="en-US" sz="1200" spc="-3" dirty="0">
                <a:latin typeface="+mn-lt"/>
                <a:cs typeface="Times New Roman"/>
              </a:rPr>
              <a:t> </a:t>
            </a:r>
            <a:r>
              <a:rPr lang="en-US" sz="1200" dirty="0">
                <a:latin typeface="+mn-lt"/>
                <a:cs typeface="Times New Roman"/>
              </a:rPr>
              <a:t>efforts</a:t>
            </a:r>
            <a:r>
              <a:rPr lang="en-US" sz="1200" spc="-3"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improve</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quality</a:t>
            </a:r>
            <a:r>
              <a:rPr lang="en-US" sz="1200" spc="-10"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maternal</a:t>
            </a:r>
            <a:r>
              <a:rPr lang="en-US" sz="1200" spc="-10" dirty="0">
                <a:latin typeface="+mn-lt"/>
                <a:cs typeface="Times New Roman"/>
              </a:rPr>
              <a:t> </a:t>
            </a:r>
            <a:r>
              <a:rPr lang="en-US" sz="1200" dirty="0">
                <a:latin typeface="+mn-lt"/>
                <a:cs typeface="Times New Roman"/>
              </a:rPr>
              <a:t>care,</a:t>
            </a:r>
            <a:r>
              <a:rPr lang="en-US" sz="1200" spc="-10" dirty="0">
                <a:latin typeface="+mn-lt"/>
                <a:cs typeface="Times New Roman"/>
              </a:rPr>
              <a:t> </a:t>
            </a:r>
            <a:r>
              <a:rPr lang="en-US" sz="1200" dirty="0">
                <a:latin typeface="+mn-lt"/>
                <a:cs typeface="Times New Roman"/>
              </a:rPr>
              <a:t>maternal</a:t>
            </a:r>
            <a:r>
              <a:rPr lang="en-US" sz="1200" spc="-3" dirty="0">
                <a:latin typeface="+mn-lt"/>
                <a:cs typeface="Times New Roman"/>
              </a:rPr>
              <a:t> </a:t>
            </a:r>
            <a:r>
              <a:rPr lang="en-US" sz="1200" spc="-7" dirty="0">
                <a:latin typeface="+mn-lt"/>
                <a:cs typeface="Times New Roman"/>
              </a:rPr>
              <a:t>morbidity </a:t>
            </a:r>
            <a:r>
              <a:rPr lang="en-US" sz="1200" dirty="0">
                <a:latin typeface="+mn-lt"/>
                <a:cs typeface="Times New Roman"/>
              </a:rPr>
              <a:t>increased across nearly all population</a:t>
            </a:r>
            <a:r>
              <a:rPr lang="en-US" sz="1200" spc="-7" dirty="0">
                <a:latin typeface="+mn-lt"/>
                <a:cs typeface="Times New Roman"/>
              </a:rPr>
              <a:t> </a:t>
            </a:r>
            <a:r>
              <a:rPr lang="en-US" sz="1200" dirty="0">
                <a:latin typeface="+mn-lt"/>
                <a:cs typeface="Times New Roman"/>
              </a:rPr>
              <a:t>groups in the years</a:t>
            </a:r>
            <a:r>
              <a:rPr lang="en-US" sz="1200" spc="-3" dirty="0">
                <a:latin typeface="+mn-lt"/>
                <a:cs typeface="Times New Roman"/>
              </a:rPr>
              <a:t> </a:t>
            </a:r>
            <a:r>
              <a:rPr lang="en-US" sz="1200" dirty="0">
                <a:latin typeface="+mn-lt"/>
                <a:cs typeface="Times New Roman"/>
              </a:rPr>
              <a:t>assessed for</a:t>
            </a:r>
            <a:r>
              <a:rPr lang="en-US" sz="1200" spc="-3" dirty="0">
                <a:latin typeface="+mn-lt"/>
                <a:cs typeface="Times New Roman"/>
              </a:rPr>
              <a:t> </a:t>
            </a:r>
            <a:r>
              <a:rPr lang="en-US" sz="1200" dirty="0">
                <a:latin typeface="+mn-lt"/>
                <a:cs typeface="Times New Roman"/>
              </a:rPr>
              <a:t>this</a:t>
            </a:r>
            <a:r>
              <a:rPr lang="en-US" sz="1200" spc="-3" dirty="0">
                <a:latin typeface="+mn-lt"/>
                <a:cs typeface="Times New Roman"/>
              </a:rPr>
              <a:t> </a:t>
            </a:r>
            <a:r>
              <a:rPr lang="en-US" sz="1200" dirty="0">
                <a:latin typeface="+mn-lt"/>
                <a:cs typeface="Times New Roman"/>
              </a:rPr>
              <a:t>report </a:t>
            </a:r>
            <a:r>
              <a:rPr lang="en-US" sz="1200" spc="-7" dirty="0">
                <a:latin typeface="+mn-lt"/>
                <a:cs typeface="Times New Roman"/>
              </a:rPr>
              <a:t>(2016-2019).</a:t>
            </a:r>
            <a:endParaRPr lang="en-US" sz="1200" dirty="0">
              <a:latin typeface="+mn-lt"/>
              <a:cs typeface="Times New Roman"/>
            </a:endParaRPr>
          </a:p>
          <a:p>
            <a:pPr marL="182880" indent="-182880"/>
            <a:r>
              <a:rPr lang="en-US" sz="1200" dirty="0">
                <a:latin typeface="+mn-lt"/>
                <a:cs typeface="Times New Roman"/>
              </a:rPr>
              <a:t>For</a:t>
            </a:r>
            <a:r>
              <a:rPr lang="en-US" sz="1200" spc="-3" dirty="0">
                <a:latin typeface="+mn-lt"/>
                <a:cs typeface="Times New Roman"/>
              </a:rPr>
              <a:t> </a:t>
            </a:r>
            <a:r>
              <a:rPr lang="en-US" sz="1200" spc="-7" dirty="0">
                <a:latin typeface="+mn-lt"/>
                <a:cs typeface="Times New Roman"/>
              </a:rPr>
              <a:t>example:</a:t>
            </a:r>
            <a:endParaRPr lang="en-US" sz="1200" dirty="0">
              <a:latin typeface="+mn-lt"/>
              <a:cs typeface="Times New Roman"/>
            </a:endParaRPr>
          </a:p>
          <a:p>
            <a:pPr marL="335968" marR="182702" indent="-171450">
              <a:buClr>
                <a:srgbClr val="033466"/>
              </a:buClr>
              <a:buSzPct val="116666"/>
              <a:tabLst>
                <a:tab pos="319945" algn="l"/>
                <a:tab pos="320378" algn="l"/>
              </a:tabLst>
            </a:pPr>
            <a:r>
              <a:rPr lang="en-US" sz="1200" dirty="0">
                <a:latin typeface="+mn-lt"/>
                <a:cs typeface="Times New Roman"/>
              </a:rPr>
              <a:t>Rates</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cesarean</a:t>
            </a:r>
            <a:r>
              <a:rPr lang="en-US" sz="1200" spc="-3" dirty="0">
                <a:latin typeface="+mn-lt"/>
                <a:cs typeface="Times New Roman"/>
              </a:rPr>
              <a:t> </a:t>
            </a:r>
            <a:r>
              <a:rPr lang="en-US" sz="1200" dirty="0">
                <a:latin typeface="+mn-lt"/>
                <a:cs typeface="Times New Roman"/>
              </a:rPr>
              <a:t>deliveries</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first</a:t>
            </a:r>
            <a:r>
              <a:rPr lang="en-US" sz="1200" spc="-3" dirty="0">
                <a:latin typeface="+mn-lt"/>
                <a:cs typeface="Times New Roman"/>
              </a:rPr>
              <a:t> </a:t>
            </a:r>
            <a:r>
              <a:rPr lang="en-US" sz="1200" dirty="0">
                <a:latin typeface="+mn-lt"/>
                <a:cs typeface="Times New Roman"/>
              </a:rPr>
              <a:t>time,</a:t>
            </a:r>
            <a:r>
              <a:rPr lang="en-US" sz="1200" spc="-10" dirty="0">
                <a:latin typeface="+mn-lt"/>
                <a:cs typeface="Times New Roman"/>
              </a:rPr>
              <a:t> </a:t>
            </a:r>
            <a:r>
              <a:rPr lang="en-US" sz="1200" spc="-7" dirty="0">
                <a:latin typeface="+mn-lt"/>
                <a:cs typeface="Times New Roman"/>
              </a:rPr>
              <a:t>low-</a:t>
            </a:r>
            <a:r>
              <a:rPr lang="en-US" sz="1200" dirty="0">
                <a:latin typeface="+mn-lt"/>
                <a:cs typeface="Times New Roman"/>
              </a:rPr>
              <a:t>risk pregnancies</a:t>
            </a:r>
            <a:r>
              <a:rPr lang="en-US" sz="1200" spc="-3" dirty="0">
                <a:latin typeface="+mn-lt"/>
                <a:cs typeface="Times New Roman"/>
              </a:rPr>
              <a:t> </a:t>
            </a:r>
            <a:r>
              <a:rPr lang="en-US" sz="1200" dirty="0">
                <a:latin typeface="+mn-lt"/>
                <a:cs typeface="Times New Roman"/>
              </a:rPr>
              <a:t>were</a:t>
            </a:r>
            <a:r>
              <a:rPr lang="en-US" sz="1200" spc="-3" dirty="0">
                <a:latin typeface="+mn-lt"/>
                <a:cs typeface="Times New Roman"/>
              </a:rPr>
              <a:t> </a:t>
            </a:r>
            <a:r>
              <a:rPr lang="en-US" sz="1200" dirty="0">
                <a:latin typeface="+mn-lt"/>
                <a:cs typeface="Times New Roman"/>
              </a:rPr>
              <a:t>higher</a:t>
            </a:r>
            <a:r>
              <a:rPr lang="en-US" sz="1200" spc="-3" dirty="0">
                <a:latin typeface="+mn-lt"/>
                <a:cs typeface="Times New Roman"/>
              </a:rPr>
              <a:t> </a:t>
            </a:r>
            <a:r>
              <a:rPr lang="en-US" sz="1200" dirty="0">
                <a:latin typeface="+mn-lt"/>
                <a:cs typeface="Times New Roman"/>
              </a:rPr>
              <a:t>for </a:t>
            </a:r>
            <a:r>
              <a:rPr lang="en-US" sz="1200" spc="-14" dirty="0">
                <a:latin typeface="+mn-lt"/>
                <a:cs typeface="Times New Roman"/>
              </a:rPr>
              <a:t>non- </a:t>
            </a:r>
            <a:r>
              <a:rPr lang="en-US" sz="1200" dirty="0">
                <a:latin typeface="+mn-lt"/>
                <a:cs typeface="Times New Roman"/>
              </a:rPr>
              <a:t>Hispanic</a:t>
            </a:r>
            <a:r>
              <a:rPr lang="en-US" sz="1200" spc="-10" dirty="0">
                <a:latin typeface="+mn-lt"/>
                <a:cs typeface="Times New Roman"/>
              </a:rPr>
              <a:t> </a:t>
            </a:r>
            <a:r>
              <a:rPr lang="en-US" sz="1200" dirty="0">
                <a:latin typeface="+mn-lt"/>
                <a:cs typeface="Times New Roman"/>
              </a:rPr>
              <a:t>Black people</a:t>
            </a:r>
            <a:r>
              <a:rPr lang="en-US" sz="1200" spc="-7" dirty="0">
                <a:latin typeface="+mn-lt"/>
                <a:cs typeface="Times New Roman"/>
              </a:rPr>
              <a:t> </a:t>
            </a:r>
            <a:r>
              <a:rPr lang="en-US" sz="1200" dirty="0">
                <a:latin typeface="+mn-lt"/>
                <a:cs typeface="Times New Roman"/>
              </a:rPr>
              <a:t>than for</a:t>
            </a:r>
            <a:r>
              <a:rPr lang="en-US" sz="1200" spc="-3" dirty="0">
                <a:latin typeface="+mn-lt"/>
                <a:cs typeface="Times New Roman"/>
              </a:rPr>
              <a:t> </a:t>
            </a:r>
            <a:r>
              <a:rPr lang="en-US" sz="1200" spc="-7" dirty="0">
                <a:latin typeface="+mn-lt"/>
                <a:cs typeface="Times New Roman"/>
              </a:rPr>
              <a:t>non-</a:t>
            </a:r>
            <a:r>
              <a:rPr lang="en-US" sz="1200" dirty="0">
                <a:latin typeface="+mn-lt"/>
                <a:cs typeface="Times New Roman"/>
              </a:rPr>
              <a:t>Hispanic White</a:t>
            </a:r>
            <a:r>
              <a:rPr lang="en-US" sz="1200" spc="-3" dirty="0">
                <a:latin typeface="+mn-lt"/>
                <a:cs typeface="Times New Roman"/>
              </a:rPr>
              <a:t> </a:t>
            </a:r>
            <a:r>
              <a:rPr lang="en-US" sz="1200" dirty="0">
                <a:latin typeface="+mn-lt"/>
                <a:cs typeface="Times New Roman"/>
              </a:rPr>
              <a:t>people and</a:t>
            </a:r>
            <a:r>
              <a:rPr lang="en-US" sz="1200" spc="-3" dirty="0">
                <a:latin typeface="+mn-lt"/>
                <a:cs typeface="Times New Roman"/>
              </a:rPr>
              <a:t> </a:t>
            </a:r>
            <a:r>
              <a:rPr lang="en-US" sz="1200" dirty="0">
                <a:latin typeface="+mn-lt"/>
                <a:cs typeface="Times New Roman"/>
              </a:rPr>
              <a:t>the disparity </a:t>
            </a:r>
            <a:r>
              <a:rPr lang="en-US" sz="1200" spc="-7" dirty="0">
                <a:latin typeface="+mn-lt"/>
                <a:cs typeface="Times New Roman"/>
              </a:rPr>
              <a:t>widened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spc="-7" dirty="0">
                <a:latin typeface="+mn-lt"/>
                <a:cs typeface="Times New Roman"/>
              </a:rPr>
              <a:t>mother.</a:t>
            </a:r>
            <a:endParaRPr lang="en-US" sz="1200" dirty="0">
              <a:latin typeface="+mn-lt"/>
              <a:cs typeface="Times New Roman"/>
            </a:endParaRPr>
          </a:p>
          <a:p>
            <a:pPr marL="335968" marR="34202" indent="-171450">
              <a:buClr>
                <a:srgbClr val="033466"/>
              </a:buClr>
              <a:buSzPct val="116666"/>
              <a:tabLst>
                <a:tab pos="319945" algn="l"/>
                <a:tab pos="320378" algn="l"/>
              </a:tabLst>
            </a:pPr>
            <a:r>
              <a:rPr lang="en-US" sz="1200" dirty="0">
                <a:latin typeface="+mn-lt"/>
                <a:cs typeface="Times New Roman"/>
              </a:rPr>
              <a:t>Rates</a:t>
            </a:r>
            <a:r>
              <a:rPr lang="en-US" sz="1200" spc="44" dirty="0">
                <a:latin typeface="+mn-lt"/>
                <a:cs typeface="Times New Roman"/>
              </a:rPr>
              <a:t> </a:t>
            </a:r>
            <a:r>
              <a:rPr lang="en-US" sz="1200" dirty="0">
                <a:latin typeface="+mn-lt"/>
                <a:cs typeface="Times New Roman"/>
              </a:rPr>
              <a:t>for</a:t>
            </a:r>
            <a:r>
              <a:rPr lang="en-US" sz="1200" spc="51" dirty="0">
                <a:latin typeface="+mn-lt"/>
                <a:cs typeface="Times New Roman"/>
              </a:rPr>
              <a:t> </a:t>
            </a:r>
            <a:r>
              <a:rPr lang="en-US" sz="1200" dirty="0">
                <a:latin typeface="+mn-lt"/>
                <a:cs typeface="Times New Roman"/>
              </a:rPr>
              <a:t>severe</a:t>
            </a:r>
            <a:r>
              <a:rPr lang="en-US" sz="1200" spc="48" dirty="0">
                <a:latin typeface="+mn-lt"/>
                <a:cs typeface="Times New Roman"/>
              </a:rPr>
              <a:t> </a:t>
            </a:r>
            <a:r>
              <a:rPr lang="en-US" sz="1200" dirty="0">
                <a:latin typeface="+mn-lt"/>
                <a:cs typeface="Times New Roman"/>
              </a:rPr>
              <a:t>maternal</a:t>
            </a:r>
            <a:r>
              <a:rPr lang="en-US" sz="1200" spc="51" dirty="0">
                <a:latin typeface="+mn-lt"/>
                <a:cs typeface="Times New Roman"/>
              </a:rPr>
              <a:t> </a:t>
            </a:r>
            <a:r>
              <a:rPr lang="en-US" sz="1200" dirty="0">
                <a:latin typeface="+mn-lt"/>
                <a:cs typeface="Times New Roman"/>
              </a:rPr>
              <a:t>morbidity,</a:t>
            </a:r>
            <a:r>
              <a:rPr lang="en-US" sz="1200" spc="51" dirty="0">
                <a:latin typeface="+mn-lt"/>
                <a:cs typeface="Times New Roman"/>
              </a:rPr>
              <a:t> </a:t>
            </a:r>
            <a:r>
              <a:rPr lang="en-US" sz="1200" dirty="0">
                <a:latin typeface="+mn-lt"/>
                <a:cs typeface="Times New Roman"/>
              </a:rPr>
              <a:t>eclampsia/preeclampsia,</a:t>
            </a:r>
            <a:r>
              <a:rPr lang="en-US" sz="1200" spc="44" dirty="0">
                <a:latin typeface="+mn-lt"/>
                <a:cs typeface="Times New Roman"/>
              </a:rPr>
              <a:t> </a:t>
            </a:r>
            <a:r>
              <a:rPr lang="en-US" sz="1200" dirty="0">
                <a:latin typeface="+mn-lt"/>
                <a:cs typeface="Times New Roman"/>
              </a:rPr>
              <a:t>severe</a:t>
            </a:r>
            <a:r>
              <a:rPr lang="en-US" sz="1200" spc="58" dirty="0">
                <a:latin typeface="+mn-lt"/>
                <a:cs typeface="Times New Roman"/>
              </a:rPr>
              <a:t> </a:t>
            </a:r>
            <a:r>
              <a:rPr lang="en-US" sz="1200" spc="-7" dirty="0">
                <a:latin typeface="+mn-lt"/>
                <a:cs typeface="Times New Roman"/>
              </a:rPr>
              <a:t>postpartum </a:t>
            </a:r>
            <a:r>
              <a:rPr lang="en-US" sz="1200" dirty="0">
                <a:latin typeface="+mn-lt"/>
                <a:cs typeface="Times New Roman"/>
              </a:rPr>
              <a:t>hemorrhage,</a:t>
            </a:r>
            <a:r>
              <a:rPr lang="en-US" sz="1200" spc="34" dirty="0">
                <a:latin typeface="+mn-lt"/>
                <a:cs typeface="Times New Roman"/>
              </a:rPr>
              <a:t> </a:t>
            </a:r>
            <a:r>
              <a:rPr lang="en-US" sz="1200" dirty="0">
                <a:latin typeface="+mn-lt"/>
                <a:cs typeface="Times New Roman"/>
              </a:rPr>
              <a:t>and</a:t>
            </a:r>
            <a:r>
              <a:rPr lang="en-US" sz="1200" spc="44" dirty="0">
                <a:latin typeface="+mn-lt"/>
                <a:cs typeface="Times New Roman"/>
              </a:rPr>
              <a:t> </a:t>
            </a:r>
            <a:r>
              <a:rPr lang="en-US" sz="1200" dirty="0">
                <a:latin typeface="+mn-lt"/>
                <a:cs typeface="Times New Roman"/>
              </a:rPr>
              <a:t>venous</a:t>
            </a:r>
            <a:r>
              <a:rPr lang="en-US" sz="1200" spc="41" dirty="0">
                <a:latin typeface="+mn-lt"/>
                <a:cs typeface="Times New Roman"/>
              </a:rPr>
              <a:t> </a:t>
            </a:r>
            <a:r>
              <a:rPr lang="en-US" sz="1200" dirty="0">
                <a:latin typeface="+mn-lt"/>
                <a:cs typeface="Times New Roman"/>
              </a:rPr>
              <a:t>thromboembolism</a:t>
            </a:r>
            <a:r>
              <a:rPr lang="en-US" sz="1200" spc="48" dirty="0">
                <a:latin typeface="+mn-lt"/>
                <a:cs typeface="Times New Roman"/>
              </a:rPr>
              <a:t> </a:t>
            </a:r>
            <a:r>
              <a:rPr lang="en-US" sz="1200" dirty="0">
                <a:latin typeface="+mn-lt"/>
                <a:cs typeface="Times New Roman"/>
              </a:rPr>
              <a:t>or</a:t>
            </a:r>
            <a:r>
              <a:rPr lang="en-US" sz="1200" spc="44" dirty="0">
                <a:latin typeface="+mn-lt"/>
                <a:cs typeface="Times New Roman"/>
              </a:rPr>
              <a:t> </a:t>
            </a:r>
            <a:r>
              <a:rPr lang="en-US" sz="1200" dirty="0">
                <a:latin typeface="+mn-lt"/>
                <a:cs typeface="Times New Roman"/>
              </a:rPr>
              <a:t>pulmonary</a:t>
            </a:r>
            <a:r>
              <a:rPr lang="en-US" sz="1200" spc="41" dirty="0">
                <a:latin typeface="+mn-lt"/>
                <a:cs typeface="Times New Roman"/>
              </a:rPr>
              <a:t> </a:t>
            </a:r>
            <a:r>
              <a:rPr lang="en-US" sz="1200" dirty="0">
                <a:latin typeface="+mn-lt"/>
                <a:cs typeface="Times New Roman"/>
              </a:rPr>
              <a:t>embolism</a:t>
            </a:r>
            <a:r>
              <a:rPr lang="en-US" sz="1200" spc="44" dirty="0">
                <a:latin typeface="+mn-lt"/>
                <a:cs typeface="Times New Roman"/>
              </a:rPr>
              <a:t> </a:t>
            </a:r>
            <a:r>
              <a:rPr lang="en-US" sz="1200" dirty="0">
                <a:latin typeface="+mn-lt"/>
                <a:cs typeface="Times New Roman"/>
              </a:rPr>
              <a:t>were</a:t>
            </a:r>
            <a:r>
              <a:rPr lang="en-US" sz="1200" spc="44" dirty="0">
                <a:latin typeface="+mn-lt"/>
                <a:cs typeface="Times New Roman"/>
              </a:rPr>
              <a:t> </a:t>
            </a:r>
            <a:r>
              <a:rPr lang="en-US" sz="1200" spc="-7" dirty="0">
                <a:latin typeface="+mn-lt"/>
                <a:cs typeface="Times New Roman"/>
              </a:rPr>
              <a:t>increasing </a:t>
            </a:r>
            <a:r>
              <a:rPr lang="en-US" sz="1200" dirty="0">
                <a:latin typeface="+mn-lt"/>
                <a:cs typeface="Times New Roman"/>
              </a:rPr>
              <a:t>over</a:t>
            </a:r>
            <a:r>
              <a:rPr lang="en-US" sz="1200" spc="34" dirty="0">
                <a:latin typeface="+mn-lt"/>
                <a:cs typeface="Times New Roman"/>
              </a:rPr>
              <a:t> </a:t>
            </a:r>
            <a:r>
              <a:rPr lang="en-US" sz="1200" dirty="0">
                <a:latin typeface="+mn-lt"/>
                <a:cs typeface="Times New Roman"/>
              </a:rPr>
              <a:t>time</a:t>
            </a:r>
            <a:r>
              <a:rPr lang="en-US" sz="1200" spc="34" dirty="0">
                <a:latin typeface="+mn-lt"/>
                <a:cs typeface="Times New Roman"/>
              </a:rPr>
              <a:t> </a:t>
            </a:r>
            <a:r>
              <a:rPr lang="en-US" sz="1200" dirty="0">
                <a:latin typeface="+mn-lt"/>
                <a:cs typeface="Times New Roman"/>
              </a:rPr>
              <a:t>across</a:t>
            </a:r>
            <a:r>
              <a:rPr lang="en-US" sz="1200" spc="37" dirty="0">
                <a:latin typeface="+mn-lt"/>
                <a:cs typeface="Times New Roman"/>
              </a:rPr>
              <a:t> </a:t>
            </a:r>
            <a:r>
              <a:rPr lang="en-US" sz="1200" dirty="0">
                <a:latin typeface="+mn-lt"/>
                <a:cs typeface="Times New Roman"/>
              </a:rPr>
              <a:t>all</a:t>
            </a:r>
            <a:r>
              <a:rPr lang="en-US" sz="1200" spc="44" dirty="0">
                <a:latin typeface="+mn-lt"/>
                <a:cs typeface="Times New Roman"/>
              </a:rPr>
              <a:t> </a:t>
            </a:r>
            <a:r>
              <a:rPr lang="en-US" sz="1200" dirty="0">
                <a:latin typeface="+mn-lt"/>
                <a:cs typeface="Times New Roman"/>
              </a:rPr>
              <a:t>deliveries.</a:t>
            </a:r>
            <a:r>
              <a:rPr lang="en-US" sz="1200" spc="37" dirty="0">
                <a:latin typeface="+mn-lt"/>
                <a:cs typeface="Times New Roman"/>
              </a:rPr>
              <a:t> </a:t>
            </a:r>
            <a:r>
              <a:rPr lang="en-US" sz="1200" dirty="0">
                <a:latin typeface="+mn-lt"/>
                <a:cs typeface="Times New Roman"/>
              </a:rPr>
              <a:t>In</a:t>
            </a:r>
            <a:r>
              <a:rPr lang="en-US" sz="1200" spc="37" dirty="0">
                <a:latin typeface="+mn-lt"/>
                <a:cs typeface="Times New Roman"/>
              </a:rPr>
              <a:t> </a:t>
            </a:r>
            <a:r>
              <a:rPr lang="en-US" sz="1200" dirty="0">
                <a:latin typeface="+mn-lt"/>
                <a:cs typeface="Times New Roman"/>
              </a:rPr>
              <a:t>addition,</a:t>
            </a:r>
            <a:r>
              <a:rPr lang="en-US" sz="1200" spc="41" dirty="0">
                <a:latin typeface="+mn-lt"/>
                <a:cs typeface="Times New Roman"/>
              </a:rPr>
              <a:t> </a:t>
            </a:r>
            <a:r>
              <a:rPr lang="en-US" sz="1200" dirty="0">
                <a:latin typeface="+mn-lt"/>
                <a:cs typeface="Times New Roman"/>
              </a:rPr>
              <a:t>disparities</a:t>
            </a:r>
            <a:r>
              <a:rPr lang="en-US" sz="1200" spc="37" dirty="0">
                <a:latin typeface="+mn-lt"/>
                <a:cs typeface="Times New Roman"/>
              </a:rPr>
              <a:t> </a:t>
            </a:r>
            <a:r>
              <a:rPr lang="en-US" sz="1200" dirty="0">
                <a:latin typeface="+mn-lt"/>
                <a:cs typeface="Times New Roman"/>
              </a:rPr>
              <a:t>related</a:t>
            </a:r>
            <a:r>
              <a:rPr lang="en-US" sz="1200" spc="37" dirty="0">
                <a:latin typeface="+mn-lt"/>
                <a:cs typeface="Times New Roman"/>
              </a:rPr>
              <a:t> </a:t>
            </a:r>
            <a:r>
              <a:rPr lang="en-US" sz="1200" dirty="0">
                <a:latin typeface="+mn-lt"/>
                <a:cs typeface="Times New Roman"/>
              </a:rPr>
              <a:t>to</a:t>
            </a:r>
            <a:r>
              <a:rPr lang="en-US" sz="1200" spc="34" dirty="0">
                <a:latin typeface="+mn-lt"/>
                <a:cs typeface="Times New Roman"/>
              </a:rPr>
              <a:t> </a:t>
            </a:r>
            <a:r>
              <a:rPr lang="en-US" sz="1200" dirty="0">
                <a:latin typeface="+mn-lt"/>
                <a:cs typeface="Times New Roman"/>
              </a:rPr>
              <a:t>racial/ethnic</a:t>
            </a:r>
            <a:r>
              <a:rPr lang="en-US" sz="1200" spc="37" dirty="0">
                <a:latin typeface="+mn-lt"/>
                <a:cs typeface="Times New Roman"/>
              </a:rPr>
              <a:t> </a:t>
            </a:r>
            <a:r>
              <a:rPr lang="en-US" sz="1200" spc="-7" dirty="0">
                <a:latin typeface="+mn-lt"/>
                <a:cs typeface="Times New Roman"/>
              </a:rPr>
              <a:t>categories </a:t>
            </a:r>
            <a:r>
              <a:rPr lang="en-US" sz="1200" dirty="0">
                <a:latin typeface="+mn-lt"/>
                <a:cs typeface="Times New Roman"/>
              </a:rPr>
              <a:t>were</a:t>
            </a:r>
            <a:r>
              <a:rPr lang="en-US" sz="1200" spc="24" dirty="0">
                <a:latin typeface="+mn-lt"/>
                <a:cs typeface="Times New Roman"/>
              </a:rPr>
              <a:t> </a:t>
            </a:r>
            <a:r>
              <a:rPr lang="en-US" sz="1200" spc="-7" dirty="0">
                <a:latin typeface="+mn-lt"/>
                <a:cs typeface="Times New Roman"/>
              </a:rPr>
              <a:t>common.</a:t>
            </a:r>
            <a:endParaRPr lang="en-US" sz="1200" dirty="0">
              <a:latin typeface="+mn-lt"/>
              <a:cs typeface="Times New Roman"/>
            </a:endParaRPr>
          </a:p>
          <a:p>
            <a:pPr marL="335968" marR="173610" indent="-171450">
              <a:buClr>
                <a:srgbClr val="033466"/>
              </a:buClr>
              <a:buSzPct val="116666"/>
              <a:tabLst>
                <a:tab pos="319945" algn="l"/>
                <a:tab pos="320378" algn="l"/>
              </a:tabLst>
            </a:pPr>
            <a:r>
              <a:rPr lang="en-US" sz="1200" dirty="0">
                <a:latin typeface="+mn-lt"/>
                <a:cs typeface="Times New Roman"/>
              </a:rPr>
              <a:t>Rates</a:t>
            </a:r>
            <a:r>
              <a:rPr lang="en-US" sz="1200" spc="-14"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severe</a:t>
            </a:r>
            <a:r>
              <a:rPr lang="en-US" sz="1200" spc="-7" dirty="0">
                <a:latin typeface="+mn-lt"/>
                <a:cs typeface="Times New Roman"/>
              </a:rPr>
              <a:t> </a:t>
            </a:r>
            <a:r>
              <a:rPr lang="en-US" sz="1200" dirty="0">
                <a:latin typeface="+mn-lt"/>
                <a:cs typeface="Times New Roman"/>
              </a:rPr>
              <a:t>maternal</a:t>
            </a:r>
            <a:r>
              <a:rPr lang="en-US" sz="1200" spc="-7" dirty="0">
                <a:latin typeface="+mn-lt"/>
                <a:cs typeface="Times New Roman"/>
              </a:rPr>
              <a:t> </a:t>
            </a:r>
            <a:r>
              <a:rPr lang="en-US" sz="1200" dirty="0">
                <a:latin typeface="+mn-lt"/>
                <a:cs typeface="Times New Roman"/>
              </a:rPr>
              <a:t>morbidity,</a:t>
            </a:r>
            <a:r>
              <a:rPr lang="en-US" sz="1200" spc="-14" dirty="0">
                <a:latin typeface="+mn-lt"/>
                <a:cs typeface="Times New Roman"/>
              </a:rPr>
              <a:t> </a:t>
            </a:r>
            <a:r>
              <a:rPr lang="en-US" sz="1200" dirty="0">
                <a:latin typeface="+mn-lt"/>
                <a:cs typeface="Times New Roman"/>
              </a:rPr>
              <a:t>eclampsia/preeclampsia,</a:t>
            </a:r>
            <a:r>
              <a:rPr lang="en-US" sz="1200" spc="-14"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venous </a:t>
            </a:r>
            <a:r>
              <a:rPr lang="en-US" sz="1200" dirty="0">
                <a:latin typeface="+mn-lt"/>
                <a:cs typeface="Times New Roman"/>
              </a:rPr>
              <a:t>thromboembolism</a:t>
            </a:r>
            <a:r>
              <a:rPr lang="en-US" sz="1200" spc="-14" dirty="0">
                <a:latin typeface="+mn-lt"/>
                <a:cs typeface="Times New Roman"/>
              </a:rPr>
              <a:t> </a:t>
            </a:r>
            <a:r>
              <a:rPr lang="en-US" sz="1200" dirty="0">
                <a:latin typeface="+mn-lt"/>
                <a:cs typeface="Times New Roman"/>
              </a:rPr>
              <a:t>or</a:t>
            </a:r>
            <a:r>
              <a:rPr lang="en-US" sz="1200" spc="-7" dirty="0">
                <a:latin typeface="+mn-lt"/>
                <a:cs typeface="Times New Roman"/>
              </a:rPr>
              <a:t> </a:t>
            </a:r>
            <a:r>
              <a:rPr lang="en-US" sz="1200" dirty="0">
                <a:latin typeface="+mn-lt"/>
                <a:cs typeface="Times New Roman"/>
              </a:rPr>
              <a:t>pulmonary</a:t>
            </a:r>
            <a:r>
              <a:rPr lang="en-US" sz="1200" spc="-3" dirty="0">
                <a:latin typeface="+mn-lt"/>
                <a:cs typeface="Times New Roman"/>
              </a:rPr>
              <a:t> </a:t>
            </a:r>
            <a:r>
              <a:rPr lang="en-US" sz="1200" dirty="0">
                <a:latin typeface="+mn-lt"/>
                <a:cs typeface="Times New Roman"/>
              </a:rPr>
              <a:t>embolism</a:t>
            </a:r>
            <a:r>
              <a:rPr lang="en-US" sz="1200" spc="-7" dirty="0">
                <a:latin typeface="+mn-lt"/>
                <a:cs typeface="Times New Roman"/>
              </a:rPr>
              <a:t> </a:t>
            </a:r>
            <a:r>
              <a:rPr lang="en-US" sz="1200" dirty="0">
                <a:latin typeface="+mn-lt"/>
                <a:cs typeface="Times New Roman"/>
              </a:rPr>
              <a:t>were</a:t>
            </a:r>
            <a:r>
              <a:rPr lang="en-US" sz="1200" spc="-7" dirty="0">
                <a:latin typeface="+mn-lt"/>
                <a:cs typeface="Times New Roman"/>
              </a:rPr>
              <a:t> </a:t>
            </a:r>
            <a:r>
              <a:rPr lang="en-US" sz="1200" dirty="0">
                <a:latin typeface="+mn-lt"/>
                <a:cs typeface="Times New Roman"/>
              </a:rPr>
              <a:t>significantly</a:t>
            </a:r>
            <a:r>
              <a:rPr lang="en-US" sz="1200" spc="-10" dirty="0">
                <a:latin typeface="+mn-lt"/>
                <a:cs typeface="Times New Roman"/>
              </a:rPr>
              <a:t> </a:t>
            </a:r>
            <a:r>
              <a:rPr lang="en-US" sz="1200" dirty="0">
                <a:latin typeface="+mn-lt"/>
                <a:cs typeface="Times New Roman"/>
              </a:rPr>
              <a:t>worse</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spc="-7" dirty="0">
                <a:latin typeface="+mn-lt"/>
                <a:cs typeface="Times New Roman"/>
              </a:rPr>
              <a:t>non-Hispanic </a:t>
            </a:r>
            <a:r>
              <a:rPr lang="en-US" sz="1200" dirty="0">
                <a:latin typeface="+mn-lt"/>
                <a:cs typeface="Times New Roman"/>
              </a:rPr>
              <a:t>Black</a:t>
            </a:r>
            <a:r>
              <a:rPr lang="en-US" sz="1200" spc="-10"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compared</a:t>
            </a:r>
            <a:r>
              <a:rPr lang="en-US" sz="1200" spc="-3" dirty="0">
                <a:latin typeface="+mn-lt"/>
                <a:cs typeface="Times New Roman"/>
              </a:rPr>
              <a:t> </a:t>
            </a:r>
            <a:r>
              <a:rPr lang="en-US" sz="1200" dirty="0">
                <a:latin typeface="+mn-lt"/>
                <a:cs typeface="Times New Roman"/>
              </a:rPr>
              <a:t>with </a:t>
            </a:r>
            <a:r>
              <a:rPr lang="en-US" sz="1200" spc="-7" dirty="0">
                <a:latin typeface="+mn-lt"/>
                <a:cs typeface="Times New Roman"/>
              </a:rPr>
              <a:t>non-</a:t>
            </a:r>
            <a:r>
              <a:rPr lang="en-US" sz="1200" dirty="0">
                <a:latin typeface="+mn-lt"/>
                <a:cs typeface="Times New Roman"/>
              </a:rPr>
              <a:t>Hispanic</a:t>
            </a:r>
            <a:r>
              <a:rPr lang="en-US" sz="1200" spc="-7" dirty="0">
                <a:latin typeface="+mn-lt"/>
                <a:cs typeface="Times New Roman"/>
              </a:rPr>
              <a:t> </a:t>
            </a:r>
            <a:r>
              <a:rPr lang="en-US" sz="1200" dirty="0">
                <a:latin typeface="+mn-lt"/>
                <a:cs typeface="Times New Roman"/>
              </a:rPr>
              <a:t>White</a:t>
            </a:r>
            <a:r>
              <a:rPr lang="en-US" sz="1200" spc="-3" dirty="0">
                <a:latin typeface="+mn-lt"/>
                <a:cs typeface="Times New Roman"/>
              </a:rPr>
              <a:t> </a:t>
            </a:r>
            <a:r>
              <a:rPr lang="en-US" sz="1200" spc="-7" dirty="0">
                <a:latin typeface="+mn-lt"/>
                <a:cs typeface="Times New Roman"/>
              </a:rPr>
              <a:t>individuals.</a:t>
            </a:r>
            <a:endParaRPr lang="en-US" sz="1200" dirty="0">
              <a:latin typeface="+mn-lt"/>
              <a:cs typeface="Times New Roman"/>
            </a:endParaRPr>
          </a:p>
          <a:p>
            <a:pPr marL="335536" marR="26842" indent="-171450" algn="just">
              <a:buClr>
                <a:srgbClr val="033466"/>
              </a:buClr>
              <a:buSzPct val="116666"/>
              <a:tabLst>
                <a:tab pos="320378" algn="l"/>
              </a:tabLst>
            </a:pPr>
            <a:r>
              <a:rPr lang="en-US" sz="1200" dirty="0">
                <a:latin typeface="+mn-lt"/>
                <a:cs typeface="Times New Roman"/>
              </a:rPr>
              <a:t>Rates</a:t>
            </a:r>
            <a:r>
              <a:rPr lang="en-US" sz="1200" spc="-14"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severe</a:t>
            </a:r>
            <a:r>
              <a:rPr lang="en-US" sz="1200" spc="-7" dirty="0">
                <a:latin typeface="+mn-lt"/>
                <a:cs typeface="Times New Roman"/>
              </a:rPr>
              <a:t> </a:t>
            </a:r>
            <a:r>
              <a:rPr lang="en-US" sz="1200" dirty="0">
                <a:latin typeface="+mn-lt"/>
                <a:cs typeface="Times New Roman"/>
              </a:rPr>
              <a:t>postpartum</a:t>
            </a:r>
            <a:r>
              <a:rPr lang="en-US" sz="1200" spc="-3" dirty="0">
                <a:latin typeface="+mn-lt"/>
                <a:cs typeface="Times New Roman"/>
              </a:rPr>
              <a:t> </a:t>
            </a:r>
            <a:r>
              <a:rPr lang="en-US" sz="1200" dirty="0">
                <a:latin typeface="+mn-lt"/>
                <a:cs typeface="Times New Roman"/>
              </a:rPr>
              <a:t>hemorrhage</a:t>
            </a:r>
            <a:r>
              <a:rPr lang="en-US" sz="1200" spc="-7" dirty="0">
                <a:latin typeface="+mn-lt"/>
                <a:cs typeface="Times New Roman"/>
              </a:rPr>
              <a:t> </a:t>
            </a:r>
            <a:r>
              <a:rPr lang="en-US" sz="1200" dirty="0">
                <a:latin typeface="+mn-lt"/>
                <a:cs typeface="Times New Roman"/>
              </a:rPr>
              <a:t>were</a:t>
            </a:r>
            <a:r>
              <a:rPr lang="en-US" sz="1200" spc="-7" dirty="0">
                <a:latin typeface="+mn-lt"/>
                <a:cs typeface="Times New Roman"/>
              </a:rPr>
              <a:t> </a:t>
            </a:r>
            <a:r>
              <a:rPr lang="en-US" sz="1200" dirty="0">
                <a:latin typeface="+mn-lt"/>
                <a:cs typeface="Times New Roman"/>
              </a:rPr>
              <a:t>significantly</a:t>
            </a:r>
            <a:r>
              <a:rPr lang="en-US" sz="1200" spc="-3" dirty="0">
                <a:latin typeface="+mn-lt"/>
                <a:cs typeface="Times New Roman"/>
              </a:rPr>
              <a:t> </a:t>
            </a:r>
            <a:r>
              <a:rPr lang="en-US" sz="1200" dirty="0">
                <a:latin typeface="+mn-lt"/>
                <a:cs typeface="Times New Roman"/>
              </a:rPr>
              <a:t>worse</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non-</a:t>
            </a:r>
            <a:r>
              <a:rPr lang="en-US" sz="1200" dirty="0">
                <a:latin typeface="+mn-lt"/>
                <a:cs typeface="Times New Roman"/>
              </a:rPr>
              <a:t>Hispanic</a:t>
            </a:r>
            <a:r>
              <a:rPr lang="en-US" sz="1200" spc="-3" dirty="0">
                <a:latin typeface="+mn-lt"/>
                <a:cs typeface="Times New Roman"/>
              </a:rPr>
              <a:t> </a:t>
            </a:r>
            <a:r>
              <a:rPr lang="en-US" sz="1200" spc="-7" dirty="0">
                <a:latin typeface="+mn-lt"/>
                <a:cs typeface="Times New Roman"/>
              </a:rPr>
              <a:t>Asian </a:t>
            </a:r>
            <a:r>
              <a:rPr lang="en-US" sz="1200" dirty="0">
                <a:latin typeface="+mn-lt"/>
                <a:cs typeface="Times New Roman"/>
              </a:rPr>
              <a:t>or</a:t>
            </a:r>
            <a:r>
              <a:rPr lang="en-US" sz="1200" spc="-14" dirty="0">
                <a:latin typeface="+mn-lt"/>
                <a:cs typeface="Times New Roman"/>
              </a:rPr>
              <a:t> </a:t>
            </a:r>
            <a:r>
              <a:rPr lang="en-US" sz="1200" dirty="0">
                <a:latin typeface="+mn-lt"/>
                <a:cs typeface="Times New Roman"/>
              </a:rPr>
              <a:t>Pacific</a:t>
            </a:r>
            <a:r>
              <a:rPr lang="en-US" sz="1200" spc="-10" dirty="0">
                <a:latin typeface="+mn-lt"/>
                <a:cs typeface="Times New Roman"/>
              </a:rPr>
              <a:t> </a:t>
            </a:r>
            <a:r>
              <a:rPr lang="en-US" sz="1200" dirty="0">
                <a:latin typeface="+mn-lt"/>
                <a:cs typeface="Times New Roman"/>
              </a:rPr>
              <a:t>Islander</a:t>
            </a:r>
            <a:r>
              <a:rPr lang="en-US" sz="1200" spc="-3" dirty="0">
                <a:latin typeface="+mn-lt"/>
                <a:cs typeface="Times New Roman"/>
              </a:rPr>
              <a:t> </a:t>
            </a:r>
            <a:r>
              <a:rPr lang="en-US" sz="1200" dirty="0">
                <a:latin typeface="+mn-lt"/>
                <a:cs typeface="Times New Roman"/>
              </a:rPr>
              <a:t>(API)</a:t>
            </a:r>
            <a:r>
              <a:rPr lang="en-US" sz="1200" spc="-10" dirty="0">
                <a:latin typeface="+mn-lt"/>
                <a:cs typeface="Times New Roman"/>
              </a:rPr>
              <a:t> </a:t>
            </a:r>
            <a:r>
              <a:rPr lang="en-US" sz="1200" dirty="0">
                <a:latin typeface="+mn-lt"/>
                <a:cs typeface="Times New Roman"/>
              </a:rPr>
              <a:t>individuals</a:t>
            </a:r>
            <a:r>
              <a:rPr lang="en-US" sz="1200" spc="-7" dirty="0">
                <a:latin typeface="+mn-lt"/>
                <a:cs typeface="Times New Roman"/>
              </a:rPr>
              <a:t> </a:t>
            </a:r>
            <a:r>
              <a:rPr lang="en-US" sz="1200" dirty="0">
                <a:latin typeface="+mn-lt"/>
                <a:cs typeface="Times New Roman"/>
              </a:rPr>
              <a:t>compared</a:t>
            </a:r>
            <a:r>
              <a:rPr lang="en-US" sz="1200" spc="-7"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non-Hispanic</a:t>
            </a:r>
            <a:r>
              <a:rPr lang="en-US" sz="1200" spc="-3" dirty="0">
                <a:latin typeface="+mn-lt"/>
                <a:cs typeface="Times New Roman"/>
              </a:rPr>
              <a:t> </a:t>
            </a:r>
            <a:r>
              <a:rPr lang="en-US" sz="1200" dirty="0">
                <a:latin typeface="+mn-lt"/>
                <a:cs typeface="Times New Roman"/>
              </a:rPr>
              <a:t>White</a:t>
            </a:r>
            <a:r>
              <a:rPr lang="en-US" sz="1200" spc="-10"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spc="-17" dirty="0">
                <a:latin typeface="+mn-lt"/>
                <a:cs typeface="Times New Roman"/>
              </a:rPr>
              <a:t>and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disparity</a:t>
            </a:r>
            <a:r>
              <a:rPr lang="en-US" sz="1200" spc="-10"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growing</a:t>
            </a:r>
            <a:r>
              <a:rPr lang="en-US" sz="1200" spc="-3" dirty="0">
                <a:latin typeface="+mn-lt"/>
                <a:cs typeface="Times New Roman"/>
              </a:rPr>
              <a:t> </a:t>
            </a:r>
            <a:r>
              <a:rPr lang="en-US" sz="1200" dirty="0">
                <a:latin typeface="+mn-lt"/>
                <a:cs typeface="Times New Roman"/>
              </a:rPr>
              <a:t>larger</a:t>
            </a:r>
            <a:r>
              <a:rPr lang="en-US" sz="1200" spc="-3" dirty="0">
                <a:latin typeface="+mn-lt"/>
                <a:cs typeface="Times New Roman"/>
              </a:rPr>
              <a:t> </a:t>
            </a:r>
            <a:r>
              <a:rPr lang="en-US" sz="1200" dirty="0">
                <a:latin typeface="+mn-lt"/>
                <a:cs typeface="Times New Roman"/>
              </a:rPr>
              <a:t>over</a:t>
            </a:r>
            <a:r>
              <a:rPr lang="en-US" sz="1200" spc="-7" dirty="0">
                <a:latin typeface="+mn-lt"/>
                <a:cs typeface="Times New Roman"/>
              </a:rPr>
              <a:t> </a:t>
            </a:r>
            <a:r>
              <a:rPr lang="en-US" sz="1200" spc="-14" dirty="0">
                <a:latin typeface="+mn-lt"/>
                <a:cs typeface="Times New Roman"/>
              </a:rPr>
              <a:t>time.</a:t>
            </a:r>
            <a:endParaRPr lang="en-US" sz="1200" dirty="0">
              <a:latin typeface="+mn-lt"/>
              <a:cs typeface="Times New Roman"/>
            </a:endParaRPr>
          </a:p>
          <a:p>
            <a:pPr marL="335968" marR="31605" indent="-171450">
              <a:buClr>
                <a:srgbClr val="033466"/>
              </a:buClr>
              <a:buSzPct val="116666"/>
              <a:tabLst>
                <a:tab pos="319945" algn="l"/>
                <a:tab pos="320378" algn="l"/>
              </a:tabLst>
            </a:pP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addition</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assessing</a:t>
            </a:r>
            <a:r>
              <a:rPr lang="en-US" sz="1200" spc="-14" dirty="0">
                <a:latin typeface="+mn-lt"/>
                <a:cs typeface="Times New Roman"/>
              </a:rPr>
              <a:t> </a:t>
            </a:r>
            <a:r>
              <a:rPr lang="en-US" sz="1200" dirty="0">
                <a:latin typeface="+mn-lt"/>
                <a:cs typeface="Times New Roman"/>
              </a:rPr>
              <a:t>disparities</a:t>
            </a:r>
            <a:r>
              <a:rPr lang="en-US" sz="1200" spc="-3" dirty="0">
                <a:latin typeface="+mn-lt"/>
                <a:cs typeface="Times New Roman"/>
              </a:rPr>
              <a:t> </a:t>
            </a:r>
            <a:r>
              <a:rPr lang="en-US" sz="1200" dirty="0">
                <a:latin typeface="+mn-lt"/>
                <a:cs typeface="Times New Roman"/>
              </a:rPr>
              <a:t>across</a:t>
            </a:r>
            <a:r>
              <a:rPr lang="en-US" sz="1200" spc="-7" dirty="0">
                <a:latin typeface="+mn-lt"/>
                <a:cs typeface="Times New Roman"/>
              </a:rPr>
              <a:t> </a:t>
            </a:r>
            <a:r>
              <a:rPr lang="en-US" sz="1200" dirty="0">
                <a:latin typeface="+mn-lt"/>
                <a:cs typeface="Times New Roman"/>
              </a:rPr>
              <a:t>various</a:t>
            </a:r>
            <a:r>
              <a:rPr lang="en-US" sz="1200" spc="-7" dirty="0">
                <a:latin typeface="+mn-lt"/>
                <a:cs typeface="Times New Roman"/>
              </a:rPr>
              <a:t> </a:t>
            </a:r>
            <a:r>
              <a:rPr lang="en-US" sz="1200" dirty="0">
                <a:latin typeface="+mn-lt"/>
                <a:cs typeface="Times New Roman"/>
              </a:rPr>
              <a:t>characteristics,</a:t>
            </a:r>
            <a:r>
              <a:rPr lang="en-US" sz="1200" spc="-10" dirty="0">
                <a:latin typeface="+mn-lt"/>
                <a:cs typeface="Times New Roman"/>
              </a:rPr>
              <a:t> </a:t>
            </a:r>
            <a:r>
              <a:rPr lang="en-US" sz="1200" dirty="0">
                <a:latin typeface="+mn-lt"/>
                <a:cs typeface="Times New Roman"/>
              </a:rPr>
              <a:t>maternal</a:t>
            </a:r>
            <a:r>
              <a:rPr lang="en-US" sz="1200" spc="-7" dirty="0">
                <a:latin typeface="+mn-lt"/>
                <a:cs typeface="Times New Roman"/>
              </a:rPr>
              <a:t> </a:t>
            </a:r>
            <a:r>
              <a:rPr lang="en-US" sz="1200" dirty="0">
                <a:latin typeface="+mn-lt"/>
                <a:cs typeface="Times New Roman"/>
              </a:rPr>
              <a:t>health</a:t>
            </a:r>
            <a:r>
              <a:rPr lang="en-US" sz="1200" spc="-3" dirty="0">
                <a:latin typeface="+mn-lt"/>
                <a:cs typeface="Times New Roman"/>
              </a:rPr>
              <a:t> </a:t>
            </a:r>
            <a:r>
              <a:rPr lang="en-US" sz="1200" spc="-17" dirty="0">
                <a:latin typeface="+mn-lt"/>
                <a:cs typeface="Times New Roman"/>
              </a:rPr>
              <a:t>was </a:t>
            </a:r>
            <a:r>
              <a:rPr lang="en-US" sz="1200" dirty="0">
                <a:latin typeface="+mn-lt"/>
                <a:cs typeface="Times New Roman"/>
              </a:rPr>
              <a:t>trended</a:t>
            </a:r>
            <a:r>
              <a:rPr lang="en-US" sz="1200" spc="-14" dirty="0">
                <a:latin typeface="+mn-lt"/>
                <a:cs typeface="Times New Roman"/>
              </a:rPr>
              <a:t> </a:t>
            </a:r>
            <a:r>
              <a:rPr lang="en-US" sz="1200" dirty="0">
                <a:latin typeface="+mn-lt"/>
                <a:cs typeface="Times New Roman"/>
              </a:rPr>
              <a:t>over</a:t>
            </a:r>
            <a:r>
              <a:rPr lang="en-US" sz="1200" spc="-7" dirty="0">
                <a:latin typeface="+mn-lt"/>
                <a:cs typeface="Times New Roman"/>
              </a:rPr>
              <a:t> </a:t>
            </a:r>
            <a:r>
              <a:rPr lang="en-US" sz="1200" dirty="0">
                <a:latin typeface="+mn-lt"/>
                <a:cs typeface="Times New Roman"/>
              </a:rPr>
              <a:t>time.</a:t>
            </a:r>
            <a:r>
              <a:rPr lang="en-US" sz="1200" spc="-3" dirty="0">
                <a:latin typeface="+mn-lt"/>
                <a:cs typeface="Times New Roman"/>
              </a:rPr>
              <a:t> </a:t>
            </a:r>
            <a:r>
              <a:rPr lang="en-US" sz="1200" dirty="0">
                <a:latin typeface="+mn-lt"/>
                <a:cs typeface="Times New Roman"/>
              </a:rPr>
              <a:t>Results</a:t>
            </a:r>
            <a:r>
              <a:rPr lang="en-US" sz="1200" spc="-7" dirty="0">
                <a:latin typeface="+mn-lt"/>
                <a:cs typeface="Times New Roman"/>
              </a:rPr>
              <a:t> </a:t>
            </a:r>
            <a:r>
              <a:rPr lang="en-US" sz="1200" dirty="0">
                <a:latin typeface="+mn-lt"/>
                <a:cs typeface="Times New Roman"/>
              </a:rPr>
              <a:t>showed</a:t>
            </a:r>
            <a:r>
              <a:rPr lang="en-US" sz="1200" spc="-3" dirty="0">
                <a:latin typeface="+mn-lt"/>
                <a:cs typeface="Times New Roman"/>
              </a:rPr>
              <a:t> </a:t>
            </a:r>
            <a:r>
              <a:rPr lang="en-US" sz="1200" dirty="0">
                <a:latin typeface="+mn-lt"/>
                <a:cs typeface="Times New Roman"/>
              </a:rPr>
              <a:t>that,</a:t>
            </a:r>
            <a:r>
              <a:rPr lang="en-US" sz="1200" spc="-3" dirty="0">
                <a:latin typeface="+mn-lt"/>
                <a:cs typeface="Times New Roman"/>
              </a:rPr>
              <a:t> </a:t>
            </a:r>
            <a:r>
              <a:rPr lang="en-US" sz="1200" dirty="0">
                <a:latin typeface="+mn-lt"/>
                <a:cs typeface="Times New Roman"/>
              </a:rPr>
              <a:t>despite</a:t>
            </a:r>
            <a:r>
              <a:rPr lang="en-US" sz="1200" spc="-7" dirty="0">
                <a:latin typeface="+mn-lt"/>
                <a:cs typeface="Times New Roman"/>
              </a:rPr>
              <a:t> </a:t>
            </a:r>
            <a:r>
              <a:rPr lang="en-US" sz="1200" dirty="0">
                <a:latin typeface="+mn-lt"/>
                <a:cs typeface="Times New Roman"/>
              </a:rPr>
              <a:t>efforts</a:t>
            </a:r>
            <a:r>
              <a:rPr lang="en-US" sz="1200" spc="-10"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improve</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quality</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maternal </a:t>
            </a:r>
            <a:r>
              <a:rPr lang="en-US" sz="1200" dirty="0">
                <a:latin typeface="+mn-lt"/>
                <a:cs typeface="Times New Roman"/>
              </a:rPr>
              <a:t>care,</a:t>
            </a:r>
            <a:r>
              <a:rPr lang="en-US" sz="1200" spc="-20" dirty="0">
                <a:latin typeface="+mn-lt"/>
                <a:cs typeface="Times New Roman"/>
              </a:rPr>
              <a:t> </a:t>
            </a:r>
            <a:r>
              <a:rPr lang="en-US" sz="1200" dirty="0">
                <a:latin typeface="+mn-lt"/>
                <a:cs typeface="Times New Roman"/>
              </a:rPr>
              <a:t>most</a:t>
            </a:r>
            <a:r>
              <a:rPr lang="en-US" sz="1200" spc="-7" dirty="0">
                <a:latin typeface="+mn-lt"/>
                <a:cs typeface="Times New Roman"/>
              </a:rPr>
              <a:t> </a:t>
            </a:r>
            <a:r>
              <a:rPr lang="en-US" sz="1200" dirty="0">
                <a:latin typeface="+mn-lt"/>
                <a:cs typeface="Times New Roman"/>
              </a:rPr>
              <a:t>morbidities</a:t>
            </a:r>
            <a:r>
              <a:rPr lang="en-US" sz="1200" spc="-3"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across</a:t>
            </a:r>
            <a:r>
              <a:rPr lang="en-US" sz="1200" spc="-3" dirty="0">
                <a:latin typeface="+mn-lt"/>
                <a:cs typeface="Times New Roman"/>
              </a:rPr>
              <a:t> </a:t>
            </a:r>
            <a:r>
              <a:rPr lang="en-US" sz="1200" dirty="0">
                <a:latin typeface="+mn-lt"/>
                <a:cs typeface="Times New Roman"/>
              </a:rPr>
              <a:t>nearly</a:t>
            </a:r>
            <a:r>
              <a:rPr lang="en-US" sz="1200" spc="-3" dirty="0">
                <a:latin typeface="+mn-lt"/>
                <a:cs typeface="Times New Roman"/>
              </a:rPr>
              <a:t> </a:t>
            </a:r>
            <a:r>
              <a:rPr lang="en-US" sz="1200" dirty="0">
                <a:latin typeface="+mn-lt"/>
                <a:cs typeface="Times New Roman"/>
              </a:rPr>
              <a:t>all</a:t>
            </a:r>
            <a:r>
              <a:rPr lang="en-US" sz="1200" spc="-3" dirty="0">
                <a:latin typeface="+mn-lt"/>
                <a:cs typeface="Times New Roman"/>
              </a:rPr>
              <a:t> </a:t>
            </a:r>
            <a:r>
              <a:rPr lang="en-US" sz="1200" dirty="0">
                <a:latin typeface="+mn-lt"/>
                <a:cs typeface="Times New Roman"/>
              </a:rPr>
              <a:t>population</a:t>
            </a:r>
            <a:r>
              <a:rPr lang="en-US" sz="1200" spc="-10" dirty="0">
                <a:latin typeface="+mn-lt"/>
                <a:cs typeface="Times New Roman"/>
              </a:rPr>
              <a:t> </a:t>
            </a:r>
            <a:r>
              <a:rPr lang="en-US" sz="1200" dirty="0">
                <a:latin typeface="+mn-lt"/>
                <a:cs typeface="Times New Roman"/>
              </a:rPr>
              <a:t>groups</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years</a:t>
            </a:r>
            <a:r>
              <a:rPr lang="en-US" sz="1200" spc="-10" dirty="0">
                <a:latin typeface="+mn-lt"/>
                <a:cs typeface="Times New Roman"/>
              </a:rPr>
              <a:t> </a:t>
            </a:r>
            <a:r>
              <a:rPr lang="en-US" sz="1200" spc="-7" dirty="0">
                <a:latin typeface="+mn-lt"/>
                <a:cs typeface="Times New Roman"/>
              </a:rPr>
              <a:t>assessed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this</a:t>
            </a:r>
            <a:r>
              <a:rPr lang="en-US" sz="1200" spc="-3" dirty="0">
                <a:latin typeface="+mn-lt"/>
                <a:cs typeface="Times New Roman"/>
              </a:rPr>
              <a:t> </a:t>
            </a:r>
            <a:r>
              <a:rPr lang="en-US" sz="1200" spc="-7" dirty="0">
                <a:latin typeface="+mn-lt"/>
                <a:cs typeface="Times New Roman"/>
              </a:rPr>
              <a:t>report.</a:t>
            </a:r>
            <a:endParaRPr lang="en-US" sz="1200" dirty="0">
              <a:latin typeface="+mn-lt"/>
              <a:cs typeface="Times New Roman"/>
            </a:endParaRPr>
          </a:p>
          <a:p>
            <a:pPr marL="182880" marR="164518" indent="-182880"/>
            <a:r>
              <a:rPr lang="en-US" sz="1200" dirty="0">
                <a:latin typeface="+mn-lt"/>
                <a:cs typeface="Times New Roman"/>
              </a:rPr>
              <a:t>HHS</a:t>
            </a:r>
            <a:r>
              <a:rPr lang="en-US" sz="1200" spc="75" dirty="0">
                <a:latin typeface="+mn-lt"/>
                <a:cs typeface="Times New Roman"/>
              </a:rPr>
              <a:t> </a:t>
            </a:r>
            <a:r>
              <a:rPr lang="en-US" sz="1200" dirty="0">
                <a:latin typeface="+mn-lt"/>
                <a:cs typeface="Times New Roman"/>
              </a:rPr>
              <a:t>has</a:t>
            </a:r>
            <a:r>
              <a:rPr lang="en-US" sz="1200" spc="85" dirty="0">
                <a:latin typeface="+mn-lt"/>
                <a:cs typeface="Times New Roman"/>
              </a:rPr>
              <a:t> </a:t>
            </a:r>
            <a:r>
              <a:rPr lang="en-US" sz="1200" dirty="0">
                <a:latin typeface="+mn-lt"/>
                <a:cs typeface="Times New Roman"/>
              </a:rPr>
              <a:t>developed</a:t>
            </a:r>
            <a:r>
              <a:rPr lang="en-US" sz="1200" spc="82" dirty="0">
                <a:latin typeface="+mn-lt"/>
                <a:cs typeface="Times New Roman"/>
              </a:rPr>
              <a:t> </a:t>
            </a:r>
            <a:r>
              <a:rPr lang="en-US" sz="1200" dirty="0">
                <a:latin typeface="+mn-lt"/>
                <a:cs typeface="Times New Roman"/>
              </a:rPr>
              <a:t>tools,</a:t>
            </a:r>
            <a:r>
              <a:rPr lang="en-US" sz="1200" spc="82" dirty="0">
                <a:latin typeface="+mn-lt"/>
                <a:cs typeface="Times New Roman"/>
              </a:rPr>
              <a:t> </a:t>
            </a:r>
            <a:r>
              <a:rPr lang="en-US" sz="1200" dirty="0">
                <a:latin typeface="+mn-lt"/>
                <a:cs typeface="Times New Roman"/>
              </a:rPr>
              <a:t>resources,</a:t>
            </a:r>
            <a:r>
              <a:rPr lang="en-US" sz="1200" spc="78" dirty="0">
                <a:latin typeface="+mn-lt"/>
                <a:cs typeface="Times New Roman"/>
              </a:rPr>
              <a:t> </a:t>
            </a:r>
            <a:r>
              <a:rPr lang="en-US" sz="1200" dirty="0">
                <a:latin typeface="+mn-lt"/>
                <a:cs typeface="Times New Roman"/>
              </a:rPr>
              <a:t>and</a:t>
            </a:r>
            <a:r>
              <a:rPr lang="en-US" sz="1200" spc="82" dirty="0">
                <a:latin typeface="+mn-lt"/>
                <a:cs typeface="Times New Roman"/>
              </a:rPr>
              <a:t> </a:t>
            </a:r>
            <a:r>
              <a:rPr lang="en-US" sz="1200" dirty="0">
                <a:latin typeface="+mn-lt"/>
                <a:cs typeface="Times New Roman"/>
              </a:rPr>
              <a:t>programs</a:t>
            </a:r>
            <a:r>
              <a:rPr lang="en-US" sz="1200" spc="78" dirty="0">
                <a:latin typeface="+mn-lt"/>
                <a:cs typeface="Times New Roman"/>
              </a:rPr>
              <a:t> </a:t>
            </a:r>
            <a:r>
              <a:rPr lang="en-US" sz="1200" dirty="0">
                <a:latin typeface="+mn-lt"/>
                <a:cs typeface="Times New Roman"/>
              </a:rPr>
              <a:t>to</a:t>
            </a:r>
            <a:r>
              <a:rPr lang="en-US" sz="1200" spc="78" dirty="0">
                <a:latin typeface="+mn-lt"/>
                <a:cs typeface="Times New Roman"/>
              </a:rPr>
              <a:t> </a:t>
            </a:r>
            <a:r>
              <a:rPr lang="en-US" sz="1200" dirty="0">
                <a:latin typeface="+mn-lt"/>
                <a:cs typeface="Times New Roman"/>
              </a:rPr>
              <a:t>improve</a:t>
            </a:r>
            <a:r>
              <a:rPr lang="en-US" sz="1200" spc="82" dirty="0">
                <a:latin typeface="+mn-lt"/>
                <a:cs typeface="Times New Roman"/>
              </a:rPr>
              <a:t> </a:t>
            </a:r>
            <a:r>
              <a:rPr lang="en-US" sz="1200" dirty="0">
                <a:latin typeface="+mn-lt"/>
                <a:cs typeface="Times New Roman"/>
              </a:rPr>
              <a:t>maternal</a:t>
            </a:r>
            <a:r>
              <a:rPr lang="en-US" sz="1200" spc="78" dirty="0">
                <a:latin typeface="+mn-lt"/>
                <a:cs typeface="Times New Roman"/>
              </a:rPr>
              <a:t> </a:t>
            </a:r>
            <a:r>
              <a:rPr lang="en-US" sz="1200" dirty="0">
                <a:latin typeface="+mn-lt"/>
                <a:cs typeface="Times New Roman"/>
              </a:rPr>
              <a:t>health,</a:t>
            </a:r>
            <a:r>
              <a:rPr lang="en-US" sz="1200" spc="85" dirty="0">
                <a:latin typeface="+mn-lt"/>
                <a:cs typeface="Times New Roman"/>
              </a:rPr>
              <a:t> </a:t>
            </a:r>
            <a:r>
              <a:rPr lang="en-US" sz="1200" dirty="0">
                <a:latin typeface="+mn-lt"/>
                <a:cs typeface="Times New Roman"/>
              </a:rPr>
              <a:t>which</a:t>
            </a:r>
            <a:r>
              <a:rPr lang="en-US" sz="1200" spc="78" dirty="0">
                <a:latin typeface="+mn-lt"/>
                <a:cs typeface="Times New Roman"/>
              </a:rPr>
              <a:t> </a:t>
            </a:r>
            <a:r>
              <a:rPr lang="en-US" sz="1200" dirty="0">
                <a:latin typeface="+mn-lt"/>
                <a:cs typeface="Times New Roman"/>
              </a:rPr>
              <a:t>is</a:t>
            </a:r>
            <a:r>
              <a:rPr lang="en-US" sz="1200" spc="82" dirty="0">
                <a:latin typeface="+mn-lt"/>
                <a:cs typeface="Times New Roman"/>
              </a:rPr>
              <a:t> </a:t>
            </a:r>
            <a:r>
              <a:rPr lang="en-US" sz="1200" spc="-34" dirty="0">
                <a:latin typeface="+mn-lt"/>
                <a:cs typeface="Times New Roman"/>
              </a:rPr>
              <a:t>a </a:t>
            </a:r>
            <a:r>
              <a:rPr lang="en-US" sz="1200" dirty="0">
                <a:latin typeface="+mn-lt"/>
                <a:cs typeface="Times New Roman"/>
              </a:rPr>
              <a:t>priority</a:t>
            </a:r>
            <a:r>
              <a:rPr lang="en-US" sz="1200" spc="85" dirty="0">
                <a:latin typeface="+mn-lt"/>
                <a:cs typeface="Times New Roman"/>
              </a:rPr>
              <a:t> </a:t>
            </a:r>
            <a:r>
              <a:rPr lang="en-US" sz="1200" dirty="0">
                <a:latin typeface="+mn-lt"/>
                <a:cs typeface="Times New Roman"/>
              </a:rPr>
              <a:t>of</a:t>
            </a:r>
            <a:r>
              <a:rPr lang="en-US" sz="1200" spc="95" dirty="0">
                <a:latin typeface="+mn-lt"/>
                <a:cs typeface="Times New Roman"/>
              </a:rPr>
              <a:t> </a:t>
            </a:r>
            <a:r>
              <a:rPr lang="en-US" sz="1200" dirty="0">
                <a:latin typeface="+mn-lt"/>
                <a:cs typeface="Times New Roman"/>
              </a:rPr>
              <a:t>the</a:t>
            </a:r>
            <a:r>
              <a:rPr lang="en-US" sz="1200" spc="92" dirty="0">
                <a:latin typeface="+mn-lt"/>
                <a:cs typeface="Times New Roman"/>
              </a:rPr>
              <a:t> </a:t>
            </a:r>
            <a:r>
              <a:rPr lang="en-US" sz="1200" dirty="0">
                <a:latin typeface="+mn-lt"/>
                <a:cs typeface="Times New Roman"/>
              </a:rPr>
              <a:t>Biden-Harris</a:t>
            </a:r>
            <a:r>
              <a:rPr lang="en-US" sz="1200" spc="95" dirty="0">
                <a:latin typeface="+mn-lt"/>
                <a:cs typeface="Times New Roman"/>
              </a:rPr>
              <a:t> </a:t>
            </a:r>
            <a:r>
              <a:rPr lang="en-US" sz="1200" dirty="0">
                <a:latin typeface="+mn-lt"/>
                <a:cs typeface="Times New Roman"/>
              </a:rPr>
              <a:t>Administration.</a:t>
            </a:r>
            <a:r>
              <a:rPr lang="en-US" sz="1200" spc="95" dirty="0">
                <a:latin typeface="+mn-lt"/>
                <a:cs typeface="Times New Roman"/>
              </a:rPr>
              <a:t> </a:t>
            </a:r>
            <a:r>
              <a:rPr lang="en-US" sz="1200" dirty="0">
                <a:latin typeface="+mn-lt"/>
                <a:cs typeface="Times New Roman"/>
              </a:rPr>
              <a:t>These</a:t>
            </a:r>
            <a:r>
              <a:rPr lang="en-US" sz="1200" spc="95" dirty="0">
                <a:latin typeface="+mn-lt"/>
                <a:cs typeface="Times New Roman"/>
              </a:rPr>
              <a:t> </a:t>
            </a:r>
            <a:r>
              <a:rPr lang="en-US" sz="1200" dirty="0">
                <a:latin typeface="+mn-lt"/>
                <a:cs typeface="Times New Roman"/>
              </a:rPr>
              <a:t>include</a:t>
            </a:r>
            <a:r>
              <a:rPr lang="en-US" sz="1200" spc="99" dirty="0">
                <a:latin typeface="+mn-lt"/>
                <a:cs typeface="Times New Roman"/>
              </a:rPr>
              <a:t> </a:t>
            </a:r>
            <a:r>
              <a:rPr lang="en-US" sz="1200" dirty="0">
                <a:latin typeface="+mn-lt"/>
                <a:cs typeface="Times New Roman"/>
              </a:rPr>
              <a:t>the</a:t>
            </a:r>
            <a:r>
              <a:rPr lang="en-US" sz="1200" spc="92" dirty="0">
                <a:latin typeface="+mn-lt"/>
                <a:cs typeface="Times New Roman"/>
              </a:rPr>
              <a:t> </a:t>
            </a:r>
            <a:r>
              <a:rPr lang="en-US" sz="1200" dirty="0">
                <a:latin typeface="+mn-lt"/>
                <a:cs typeface="Times New Roman"/>
              </a:rPr>
              <a:t>White</a:t>
            </a:r>
            <a:r>
              <a:rPr lang="en-US" sz="1200" spc="99" dirty="0">
                <a:latin typeface="+mn-lt"/>
                <a:cs typeface="Times New Roman"/>
              </a:rPr>
              <a:t> </a:t>
            </a:r>
            <a:r>
              <a:rPr lang="en-US" sz="1200" dirty="0">
                <a:latin typeface="+mn-lt"/>
                <a:cs typeface="Times New Roman"/>
              </a:rPr>
              <a:t>House</a:t>
            </a:r>
            <a:r>
              <a:rPr lang="en-US" sz="1200" spc="99" dirty="0">
                <a:latin typeface="+mn-lt"/>
                <a:cs typeface="Times New Roman"/>
              </a:rPr>
              <a:t> </a:t>
            </a:r>
            <a:r>
              <a:rPr lang="en-US" sz="1200" dirty="0">
                <a:latin typeface="+mn-lt"/>
                <a:cs typeface="Times New Roman"/>
              </a:rPr>
              <a:t>Blueprint</a:t>
            </a:r>
            <a:r>
              <a:rPr lang="en-US" sz="1200" spc="95" dirty="0">
                <a:latin typeface="+mn-lt"/>
                <a:cs typeface="Times New Roman"/>
              </a:rPr>
              <a:t> </a:t>
            </a:r>
            <a:r>
              <a:rPr lang="en-US" sz="1200" spc="-17" dirty="0">
                <a:latin typeface="+mn-lt"/>
                <a:cs typeface="Times New Roman"/>
              </a:rPr>
              <a:t>for </a:t>
            </a:r>
            <a:r>
              <a:rPr lang="en-US" sz="1200" dirty="0">
                <a:latin typeface="+mn-lt"/>
                <a:cs typeface="Times New Roman"/>
              </a:rPr>
              <a:t>Addressing</a:t>
            </a:r>
            <a:r>
              <a:rPr lang="en-US" sz="1200" spc="85" dirty="0">
                <a:latin typeface="+mn-lt"/>
                <a:cs typeface="Times New Roman"/>
              </a:rPr>
              <a:t> </a:t>
            </a:r>
            <a:r>
              <a:rPr lang="en-US" sz="1200" dirty="0">
                <a:latin typeface="+mn-lt"/>
                <a:cs typeface="Times New Roman"/>
              </a:rPr>
              <a:t>the</a:t>
            </a:r>
            <a:r>
              <a:rPr lang="en-US" sz="1200" spc="82" dirty="0">
                <a:latin typeface="+mn-lt"/>
                <a:cs typeface="Times New Roman"/>
              </a:rPr>
              <a:t> </a:t>
            </a:r>
            <a:r>
              <a:rPr lang="en-US" sz="1200" dirty="0">
                <a:latin typeface="+mn-lt"/>
                <a:cs typeface="Times New Roman"/>
              </a:rPr>
              <a:t>Maternal</a:t>
            </a:r>
            <a:r>
              <a:rPr lang="en-US" sz="1200" spc="85" dirty="0">
                <a:latin typeface="+mn-lt"/>
                <a:cs typeface="Times New Roman"/>
              </a:rPr>
              <a:t> </a:t>
            </a:r>
            <a:r>
              <a:rPr lang="en-US" sz="1200" dirty="0">
                <a:latin typeface="+mn-lt"/>
                <a:cs typeface="Times New Roman"/>
              </a:rPr>
              <a:t>Health</a:t>
            </a:r>
            <a:r>
              <a:rPr lang="en-US" sz="1200" spc="89" dirty="0">
                <a:latin typeface="+mn-lt"/>
                <a:cs typeface="Times New Roman"/>
              </a:rPr>
              <a:t> </a:t>
            </a:r>
            <a:r>
              <a:rPr lang="en-US" sz="1200" dirty="0">
                <a:latin typeface="+mn-lt"/>
                <a:cs typeface="Times New Roman"/>
              </a:rPr>
              <a:t>Crisis,</a:t>
            </a:r>
            <a:r>
              <a:rPr lang="en-US" sz="1200" spc="85" dirty="0">
                <a:latin typeface="+mn-lt"/>
                <a:cs typeface="Times New Roman"/>
              </a:rPr>
              <a:t> </a:t>
            </a:r>
            <a:r>
              <a:rPr lang="en-US" sz="1200" dirty="0">
                <a:latin typeface="+mn-lt"/>
                <a:cs typeface="Times New Roman"/>
              </a:rPr>
              <a:t>the</a:t>
            </a:r>
            <a:r>
              <a:rPr lang="en-US" sz="1200" spc="89" dirty="0">
                <a:latin typeface="+mn-lt"/>
                <a:cs typeface="Times New Roman"/>
              </a:rPr>
              <a:t> </a:t>
            </a:r>
            <a:r>
              <a:rPr lang="en-US" sz="1200" dirty="0">
                <a:latin typeface="+mn-lt"/>
                <a:cs typeface="Times New Roman"/>
              </a:rPr>
              <a:t>Healthy</a:t>
            </a:r>
            <a:r>
              <a:rPr lang="en-US" sz="1200" spc="82" dirty="0">
                <a:latin typeface="+mn-lt"/>
                <a:cs typeface="Times New Roman"/>
              </a:rPr>
              <a:t> </a:t>
            </a:r>
            <a:r>
              <a:rPr lang="en-US" sz="1200" dirty="0">
                <a:latin typeface="+mn-lt"/>
                <a:cs typeface="Times New Roman"/>
              </a:rPr>
              <a:t>Start</a:t>
            </a:r>
            <a:r>
              <a:rPr lang="en-US" sz="1200" spc="85" dirty="0">
                <a:latin typeface="+mn-lt"/>
                <a:cs typeface="Times New Roman"/>
              </a:rPr>
              <a:t> </a:t>
            </a:r>
            <a:r>
              <a:rPr lang="en-US" sz="1200" dirty="0">
                <a:latin typeface="+mn-lt"/>
                <a:cs typeface="Times New Roman"/>
              </a:rPr>
              <a:t>Initiative,</a:t>
            </a:r>
            <a:r>
              <a:rPr lang="en-US" sz="1200" spc="85" dirty="0">
                <a:latin typeface="+mn-lt"/>
                <a:cs typeface="Times New Roman"/>
              </a:rPr>
              <a:t> </a:t>
            </a:r>
            <a:r>
              <a:rPr lang="en-US" sz="1200" dirty="0">
                <a:latin typeface="+mn-lt"/>
                <a:cs typeface="Times New Roman"/>
              </a:rPr>
              <a:t>and</a:t>
            </a:r>
            <a:r>
              <a:rPr lang="en-US" sz="1200" spc="89" dirty="0">
                <a:latin typeface="+mn-lt"/>
                <a:cs typeface="Times New Roman"/>
              </a:rPr>
              <a:t> </a:t>
            </a:r>
            <a:r>
              <a:rPr lang="en-US" sz="1200" dirty="0">
                <a:latin typeface="+mn-lt"/>
                <a:cs typeface="Times New Roman"/>
              </a:rPr>
              <a:t>the</a:t>
            </a:r>
            <a:r>
              <a:rPr lang="en-US" sz="1200" spc="89" dirty="0">
                <a:latin typeface="+mn-lt"/>
                <a:cs typeface="Times New Roman"/>
              </a:rPr>
              <a:t> </a:t>
            </a:r>
            <a:r>
              <a:rPr lang="en-US" sz="1200" spc="-7" dirty="0">
                <a:latin typeface="+mn-lt"/>
                <a:cs typeface="Times New Roman"/>
              </a:rPr>
              <a:t>Perinatal </a:t>
            </a:r>
            <a:r>
              <a:rPr lang="en-US" sz="1200" dirty="0">
                <a:latin typeface="+mn-lt"/>
                <a:cs typeface="Times New Roman"/>
              </a:rPr>
              <a:t>Improvement</a:t>
            </a:r>
            <a:r>
              <a:rPr lang="en-US" sz="1200" spc="147" dirty="0">
                <a:latin typeface="+mn-lt"/>
                <a:cs typeface="Times New Roman"/>
              </a:rPr>
              <a:t> </a:t>
            </a:r>
            <a:r>
              <a:rPr lang="en-US" sz="1200" spc="-7" dirty="0">
                <a:latin typeface="+mn-lt"/>
                <a:cs typeface="Times New Roman"/>
              </a:rPr>
              <a:t>Collaborative.</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66</a:t>
            </a:fld>
            <a:endParaRPr lang="en-US"/>
          </a:p>
        </p:txBody>
      </p:sp>
    </p:spTree>
    <p:extLst>
      <p:ext uri="{BB962C8B-B14F-4D97-AF65-F5344CB8AC3E}">
        <p14:creationId xmlns:p14="http://schemas.microsoft.com/office/powerpoint/2010/main" val="3082840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rPr>
              <a:t>Maternal health encompasses the physical, emotional, and mental health of individuals giving birth during the pregnancy, childbirth, and postnatal period.</a:t>
            </a:r>
          </a:p>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total</a:t>
            </a:r>
            <a:r>
              <a:rPr lang="en-US" sz="1200" spc="-10" dirty="0">
                <a:latin typeface="+mn-lt"/>
                <a:cs typeface="Times New Roman"/>
              </a:rPr>
              <a:t> </a:t>
            </a:r>
            <a:r>
              <a:rPr lang="en-US" sz="1200" dirty="0">
                <a:latin typeface="+mn-lt"/>
                <a:cs typeface="Times New Roman"/>
              </a:rPr>
              <a:t>fertility</a:t>
            </a:r>
            <a:r>
              <a:rPr lang="en-US" sz="1200" spc="-10" dirty="0">
                <a:latin typeface="+mn-lt"/>
                <a:cs typeface="Times New Roman"/>
              </a:rPr>
              <a:t> </a:t>
            </a:r>
            <a:r>
              <a:rPr lang="en-US" sz="1200" dirty="0">
                <a:latin typeface="+mn-lt"/>
                <a:cs typeface="Times New Roman"/>
              </a:rPr>
              <a:t>rate</a:t>
            </a:r>
            <a:r>
              <a:rPr lang="en-US" sz="1200" spc="-14"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a</a:t>
            </a:r>
            <a:r>
              <a:rPr lang="en-US" sz="1200" spc="-14" dirty="0">
                <a:latin typeface="+mn-lt"/>
                <a:cs typeface="Times New Roman"/>
              </a:rPr>
              <a:t> </a:t>
            </a:r>
            <a:r>
              <a:rPr lang="en-US" sz="1200" dirty="0">
                <a:latin typeface="+mn-lt"/>
                <a:cs typeface="Times New Roman"/>
              </a:rPr>
              <a:t>population</a:t>
            </a:r>
            <a:r>
              <a:rPr lang="en-US" sz="1200" spc="-10" dirty="0">
                <a:latin typeface="+mn-lt"/>
                <a:cs typeface="Times New Roman"/>
              </a:rPr>
              <a:t> </a:t>
            </a:r>
            <a:r>
              <a:rPr lang="en-US" sz="1200" dirty="0">
                <a:latin typeface="+mn-lt"/>
                <a:cs typeface="Times New Roman"/>
              </a:rPr>
              <a:t>is</a:t>
            </a:r>
            <a:r>
              <a:rPr lang="en-US" sz="1200" spc="-7"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average</a:t>
            </a:r>
            <a:r>
              <a:rPr lang="en-US" sz="1200" spc="-14" dirty="0">
                <a:latin typeface="+mn-lt"/>
                <a:cs typeface="Times New Roman"/>
              </a:rPr>
              <a:t> </a:t>
            </a:r>
            <a:r>
              <a:rPr lang="en-US" sz="1200" dirty="0">
                <a:latin typeface="+mn-lt"/>
                <a:cs typeface="Times New Roman"/>
              </a:rPr>
              <a:t>number</a:t>
            </a:r>
            <a:r>
              <a:rPr lang="en-US" sz="1200" spc="-10"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children</a:t>
            </a:r>
            <a:r>
              <a:rPr lang="en-US" sz="1200" spc="-14" dirty="0">
                <a:latin typeface="+mn-lt"/>
                <a:cs typeface="Times New Roman"/>
              </a:rPr>
              <a:t> </a:t>
            </a:r>
            <a:r>
              <a:rPr lang="en-US" sz="1200" dirty="0">
                <a:latin typeface="+mn-lt"/>
                <a:cs typeface="Times New Roman"/>
              </a:rPr>
              <a:t>a</a:t>
            </a:r>
            <a:r>
              <a:rPr lang="en-US" sz="1200" spc="-10" dirty="0">
                <a:latin typeface="+mn-lt"/>
                <a:cs typeface="Times New Roman"/>
              </a:rPr>
              <a:t> </a:t>
            </a:r>
            <a:r>
              <a:rPr lang="en-US" sz="1200" dirty="0">
                <a:latin typeface="+mn-lt"/>
                <a:cs typeface="Times New Roman"/>
              </a:rPr>
              <a:t>hypothetical</a:t>
            </a:r>
            <a:r>
              <a:rPr lang="en-US" sz="1200" spc="-14" dirty="0">
                <a:latin typeface="+mn-lt"/>
                <a:cs typeface="Times New Roman"/>
              </a:rPr>
              <a:t> </a:t>
            </a:r>
            <a:r>
              <a:rPr lang="en-US" sz="1200" dirty="0">
                <a:latin typeface="+mn-lt"/>
                <a:cs typeface="Times New Roman"/>
              </a:rPr>
              <a:t>cohort</a:t>
            </a:r>
            <a:r>
              <a:rPr lang="en-US" sz="1200" spc="-17"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women</a:t>
            </a:r>
            <a:r>
              <a:rPr lang="en-US" sz="1200" spc="-14" dirty="0">
                <a:latin typeface="+mn-lt"/>
                <a:cs typeface="Times New Roman"/>
              </a:rPr>
              <a:t> </a:t>
            </a:r>
            <a:r>
              <a:rPr lang="en-US" sz="1200" spc="-7" dirty="0">
                <a:latin typeface="+mn-lt"/>
                <a:cs typeface="Times New Roman"/>
              </a:rPr>
              <a:t>would </a:t>
            </a:r>
            <a:r>
              <a:rPr lang="en-US" sz="1200" dirty="0">
                <a:latin typeface="+mn-lt"/>
                <a:cs typeface="Times New Roman"/>
              </a:rPr>
              <a:t>have</a:t>
            </a:r>
            <a:r>
              <a:rPr lang="en-US" sz="1200" spc="-20" dirty="0">
                <a:latin typeface="+mn-lt"/>
                <a:cs typeface="Times New Roman"/>
              </a:rPr>
              <a:t> </a:t>
            </a:r>
            <a:r>
              <a:rPr lang="en-US" sz="1200" dirty="0">
                <a:latin typeface="+mn-lt"/>
                <a:cs typeface="Times New Roman"/>
              </a:rPr>
              <a:t>at</a:t>
            </a:r>
            <a:r>
              <a:rPr lang="en-US" sz="1200" spc="-14"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end</a:t>
            </a:r>
            <a:r>
              <a:rPr lang="en-US" sz="1200" spc="-14" dirty="0">
                <a:latin typeface="+mn-lt"/>
                <a:cs typeface="Times New Roman"/>
              </a:rPr>
              <a:t> </a:t>
            </a:r>
            <a:r>
              <a:rPr lang="en-US" sz="1200" dirty="0">
                <a:latin typeface="+mn-lt"/>
                <a:cs typeface="Times New Roman"/>
              </a:rPr>
              <a:t>of</a:t>
            </a:r>
            <a:r>
              <a:rPr lang="en-US" sz="1200" spc="-10" dirty="0">
                <a:latin typeface="+mn-lt"/>
                <a:cs typeface="Times New Roman"/>
              </a:rPr>
              <a:t> </a:t>
            </a:r>
            <a:r>
              <a:rPr lang="en-US" sz="1200" dirty="0">
                <a:latin typeface="+mn-lt"/>
                <a:cs typeface="Times New Roman"/>
              </a:rPr>
              <a:t>their</a:t>
            </a:r>
            <a:r>
              <a:rPr lang="en-US" sz="1200" spc="-10" dirty="0">
                <a:latin typeface="+mn-lt"/>
                <a:cs typeface="Times New Roman"/>
              </a:rPr>
              <a:t> </a:t>
            </a:r>
            <a:r>
              <a:rPr lang="en-US" sz="1200" dirty="0">
                <a:latin typeface="+mn-lt"/>
                <a:cs typeface="Times New Roman"/>
              </a:rPr>
              <a:t>reproductive</a:t>
            </a:r>
            <a:r>
              <a:rPr lang="en-US" sz="1200" spc="-14" dirty="0">
                <a:latin typeface="+mn-lt"/>
                <a:cs typeface="Times New Roman"/>
              </a:rPr>
              <a:t> </a:t>
            </a:r>
            <a:r>
              <a:rPr lang="en-US" sz="1200" dirty="0">
                <a:latin typeface="+mn-lt"/>
                <a:cs typeface="Times New Roman"/>
              </a:rPr>
              <a:t>period</a:t>
            </a:r>
            <a:r>
              <a:rPr lang="en-US" sz="1200" spc="-14" dirty="0">
                <a:latin typeface="+mn-lt"/>
                <a:cs typeface="Times New Roman"/>
              </a:rPr>
              <a:t> </a:t>
            </a:r>
            <a:r>
              <a:rPr lang="en-US" sz="1200" dirty="0">
                <a:latin typeface="+mn-lt"/>
                <a:cs typeface="Times New Roman"/>
              </a:rPr>
              <a:t>if</a:t>
            </a:r>
            <a:r>
              <a:rPr lang="en-US" sz="1200" spc="-10" dirty="0">
                <a:latin typeface="+mn-lt"/>
                <a:cs typeface="Times New Roman"/>
              </a:rPr>
              <a:t> </a:t>
            </a:r>
            <a:r>
              <a:rPr lang="en-US" sz="1200" dirty="0">
                <a:latin typeface="+mn-lt"/>
                <a:cs typeface="Times New Roman"/>
              </a:rPr>
              <a:t>they</a:t>
            </a:r>
            <a:r>
              <a:rPr lang="en-US" sz="1200" spc="-14" dirty="0">
                <a:latin typeface="+mn-lt"/>
                <a:cs typeface="Times New Roman"/>
              </a:rPr>
              <a:t> </a:t>
            </a:r>
            <a:r>
              <a:rPr lang="en-US" sz="1200" dirty="0">
                <a:latin typeface="+mn-lt"/>
                <a:cs typeface="Times New Roman"/>
              </a:rPr>
              <a:t>were</a:t>
            </a:r>
            <a:r>
              <a:rPr lang="en-US" sz="1200" spc="-10" dirty="0">
                <a:latin typeface="+mn-lt"/>
                <a:cs typeface="Times New Roman"/>
              </a:rPr>
              <a:t> </a:t>
            </a:r>
            <a:r>
              <a:rPr lang="en-US" sz="1200" dirty="0">
                <a:latin typeface="+mn-lt"/>
                <a:cs typeface="Times New Roman"/>
              </a:rPr>
              <a:t>subject</a:t>
            </a:r>
            <a:r>
              <a:rPr lang="en-US" sz="1200" spc="-10" dirty="0">
                <a:latin typeface="+mn-lt"/>
                <a:cs typeface="Times New Roman"/>
              </a:rPr>
              <a:t> </a:t>
            </a:r>
            <a:r>
              <a:rPr lang="en-US" sz="1200" dirty="0">
                <a:latin typeface="+mn-lt"/>
                <a:cs typeface="Times New Roman"/>
              </a:rPr>
              <a:t>during</a:t>
            </a:r>
            <a:r>
              <a:rPr lang="en-US" sz="1200" spc="-7" dirty="0">
                <a:latin typeface="+mn-lt"/>
                <a:cs typeface="Times New Roman"/>
              </a:rPr>
              <a:t> </a:t>
            </a:r>
            <a:r>
              <a:rPr lang="en-US" sz="1200" dirty="0">
                <a:latin typeface="+mn-lt"/>
                <a:cs typeface="Times New Roman"/>
              </a:rPr>
              <a:t>their</a:t>
            </a:r>
            <a:r>
              <a:rPr lang="en-US" sz="1200" spc="-14" dirty="0">
                <a:latin typeface="+mn-lt"/>
                <a:cs typeface="Times New Roman"/>
              </a:rPr>
              <a:t> </a:t>
            </a:r>
            <a:r>
              <a:rPr lang="en-US" sz="1200" dirty="0">
                <a:latin typeface="+mn-lt"/>
                <a:cs typeface="Times New Roman"/>
              </a:rPr>
              <a:t>whole</a:t>
            </a:r>
            <a:r>
              <a:rPr lang="en-US" sz="1200" spc="-7" dirty="0">
                <a:latin typeface="+mn-lt"/>
                <a:cs typeface="Times New Roman"/>
              </a:rPr>
              <a:t> </a:t>
            </a:r>
            <a:r>
              <a:rPr lang="en-US" sz="1200" dirty="0">
                <a:latin typeface="+mn-lt"/>
                <a:cs typeface="Times New Roman"/>
              </a:rPr>
              <a:t>lives</a:t>
            </a:r>
            <a:r>
              <a:rPr lang="en-US" sz="1200" spc="-10" dirty="0">
                <a:latin typeface="+mn-lt"/>
                <a:cs typeface="Times New Roman"/>
              </a:rPr>
              <a:t> </a:t>
            </a:r>
            <a:r>
              <a:rPr lang="en-US" sz="1200" dirty="0">
                <a:latin typeface="+mn-lt"/>
                <a:cs typeface="Times New Roman"/>
              </a:rPr>
              <a:t>to</a:t>
            </a:r>
            <a:r>
              <a:rPr lang="en-US" sz="1200" spc="-1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fertility</a:t>
            </a:r>
            <a:r>
              <a:rPr lang="en-US" sz="1200" spc="-7" dirty="0">
                <a:latin typeface="+mn-lt"/>
                <a:cs typeface="Times New Roman"/>
              </a:rPr>
              <a:t> </a:t>
            </a:r>
            <a:r>
              <a:rPr lang="en-US" sz="1200" dirty="0">
                <a:latin typeface="+mn-lt"/>
                <a:cs typeface="Times New Roman"/>
              </a:rPr>
              <a:t>rates</a:t>
            </a:r>
            <a:r>
              <a:rPr lang="en-US" sz="1200" spc="-10"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spc="-34" dirty="0">
                <a:latin typeface="+mn-lt"/>
                <a:cs typeface="Times New Roman"/>
              </a:rPr>
              <a:t>a</a:t>
            </a:r>
            <a:r>
              <a:rPr lang="en-US" sz="1200" dirty="0">
                <a:latin typeface="+mn-lt"/>
                <a:cs typeface="Times New Roman"/>
              </a:rPr>
              <a:t> given</a:t>
            </a:r>
            <a:r>
              <a:rPr lang="en-US" sz="1200" spc="-20" dirty="0">
                <a:latin typeface="+mn-lt"/>
                <a:cs typeface="Times New Roman"/>
              </a:rPr>
              <a:t> </a:t>
            </a:r>
            <a:r>
              <a:rPr lang="en-US" sz="1200" dirty="0">
                <a:latin typeface="+mn-lt"/>
                <a:cs typeface="Times New Roman"/>
              </a:rPr>
              <a:t>period</a:t>
            </a:r>
            <a:r>
              <a:rPr lang="en-US" sz="1200" spc="-14"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if</a:t>
            </a:r>
            <a:r>
              <a:rPr lang="en-US" sz="1200" spc="-7" dirty="0">
                <a:latin typeface="+mn-lt"/>
                <a:cs typeface="Times New Roman"/>
              </a:rPr>
              <a:t> </a:t>
            </a:r>
            <a:r>
              <a:rPr lang="en-US" sz="1200" dirty="0">
                <a:latin typeface="+mn-lt"/>
                <a:cs typeface="Times New Roman"/>
              </a:rPr>
              <a:t>they</a:t>
            </a:r>
            <a:r>
              <a:rPr lang="en-US" sz="1200" spc="-14" dirty="0">
                <a:latin typeface="+mn-lt"/>
                <a:cs typeface="Times New Roman"/>
              </a:rPr>
              <a:t> </a:t>
            </a:r>
            <a:r>
              <a:rPr lang="en-US" sz="1200" dirty="0">
                <a:latin typeface="+mn-lt"/>
                <a:cs typeface="Times New Roman"/>
              </a:rPr>
              <a:t>were</a:t>
            </a:r>
            <a:r>
              <a:rPr lang="en-US" sz="1200" spc="-14" dirty="0">
                <a:latin typeface="+mn-lt"/>
                <a:cs typeface="Times New Roman"/>
              </a:rPr>
              <a:t> </a:t>
            </a:r>
            <a:r>
              <a:rPr lang="en-US" sz="1200" dirty="0">
                <a:latin typeface="+mn-lt"/>
                <a:cs typeface="Times New Roman"/>
              </a:rPr>
              <a:t>not</a:t>
            </a:r>
            <a:r>
              <a:rPr lang="en-US" sz="1200" spc="-14" dirty="0">
                <a:latin typeface="+mn-lt"/>
                <a:cs typeface="Times New Roman"/>
              </a:rPr>
              <a:t> </a:t>
            </a:r>
            <a:r>
              <a:rPr lang="en-US" sz="1200" dirty="0">
                <a:latin typeface="+mn-lt"/>
                <a:cs typeface="Times New Roman"/>
              </a:rPr>
              <a:t>subject</a:t>
            </a:r>
            <a:r>
              <a:rPr lang="en-US" sz="1200" spc="-10" dirty="0">
                <a:latin typeface="+mn-lt"/>
                <a:cs typeface="Times New Roman"/>
              </a:rPr>
              <a:t> </a:t>
            </a:r>
            <a:r>
              <a:rPr lang="en-US" sz="1200" dirty="0">
                <a:latin typeface="+mn-lt"/>
                <a:cs typeface="Times New Roman"/>
              </a:rPr>
              <a:t>to</a:t>
            </a:r>
            <a:r>
              <a:rPr lang="en-US" sz="1200" spc="-17" dirty="0">
                <a:latin typeface="+mn-lt"/>
                <a:cs typeface="Times New Roman"/>
              </a:rPr>
              <a:t> </a:t>
            </a:r>
            <a:r>
              <a:rPr lang="en-US" sz="1200" dirty="0">
                <a:latin typeface="+mn-lt"/>
                <a:cs typeface="Times New Roman"/>
              </a:rPr>
              <a:t>mortality.</a:t>
            </a:r>
            <a:r>
              <a:rPr lang="en-US" sz="1200" spc="-10" dirty="0">
                <a:latin typeface="+mn-lt"/>
                <a:cs typeface="Times New Roman"/>
              </a:rPr>
              <a:t> </a:t>
            </a:r>
            <a:r>
              <a:rPr lang="en-US" sz="1200" dirty="0">
                <a:latin typeface="+mn-lt"/>
                <a:cs typeface="Times New Roman"/>
              </a:rPr>
              <a:t>It</a:t>
            </a:r>
            <a:r>
              <a:rPr lang="en-US" sz="1200" spc="-14" dirty="0">
                <a:latin typeface="+mn-lt"/>
                <a:cs typeface="Times New Roman"/>
              </a:rPr>
              <a:t> </a:t>
            </a:r>
            <a:r>
              <a:rPr lang="en-US" sz="1200" dirty="0">
                <a:latin typeface="+mn-lt"/>
                <a:cs typeface="Times New Roman"/>
              </a:rPr>
              <a:t>is</a:t>
            </a:r>
            <a:r>
              <a:rPr lang="en-US" sz="1200" spc="-10" dirty="0">
                <a:latin typeface="+mn-lt"/>
                <a:cs typeface="Times New Roman"/>
              </a:rPr>
              <a:t> </a:t>
            </a:r>
            <a:r>
              <a:rPr lang="en-US" sz="1200" dirty="0">
                <a:latin typeface="+mn-lt"/>
                <a:cs typeface="Times New Roman"/>
              </a:rPr>
              <a:t>expressed</a:t>
            </a:r>
            <a:r>
              <a:rPr lang="en-US" sz="1200" spc="-7" dirty="0">
                <a:latin typeface="+mn-lt"/>
                <a:cs typeface="Times New Roman"/>
              </a:rPr>
              <a:t> </a:t>
            </a:r>
            <a:r>
              <a:rPr lang="en-US" sz="1200" dirty="0">
                <a:latin typeface="+mn-lt"/>
                <a:cs typeface="Times New Roman"/>
              </a:rPr>
              <a:t>as</a:t>
            </a:r>
            <a:r>
              <a:rPr lang="en-US" sz="1200" spc="-14" dirty="0">
                <a:latin typeface="+mn-lt"/>
                <a:cs typeface="Times New Roman"/>
              </a:rPr>
              <a:t> </a:t>
            </a:r>
            <a:r>
              <a:rPr lang="en-US" sz="1200" dirty="0">
                <a:latin typeface="+mn-lt"/>
                <a:cs typeface="Times New Roman"/>
              </a:rPr>
              <a:t>children</a:t>
            </a:r>
            <a:r>
              <a:rPr lang="en-US" sz="1200" spc="-14" dirty="0">
                <a:latin typeface="+mn-lt"/>
                <a:cs typeface="Times New Roman"/>
              </a:rPr>
              <a:t> </a:t>
            </a:r>
            <a:r>
              <a:rPr lang="en-US" sz="1200" dirty="0">
                <a:latin typeface="+mn-lt"/>
                <a:cs typeface="Times New Roman"/>
              </a:rPr>
              <a:t>per</a:t>
            </a:r>
            <a:r>
              <a:rPr lang="en-US" sz="1200" spc="-10" dirty="0">
                <a:latin typeface="+mn-lt"/>
                <a:cs typeface="Times New Roman"/>
              </a:rPr>
              <a:t> </a:t>
            </a:r>
            <a:r>
              <a:rPr lang="en-US" sz="1200" dirty="0">
                <a:latin typeface="+mn-lt"/>
                <a:cs typeface="Times New Roman"/>
              </a:rPr>
              <a:t>woman.</a:t>
            </a:r>
            <a:r>
              <a:rPr lang="en-US" sz="1200" spc="-17" dirty="0">
                <a:latin typeface="+mn-lt"/>
                <a:cs typeface="Times New Roman"/>
              </a:rPr>
              <a:t> </a:t>
            </a:r>
            <a:r>
              <a:rPr lang="en-US" sz="1200" dirty="0">
                <a:latin typeface="+mn-lt"/>
                <a:cs typeface="Times New Roman"/>
              </a:rPr>
              <a:t>More</a:t>
            </a:r>
            <a:r>
              <a:rPr lang="en-US" sz="1200" spc="-10" dirty="0">
                <a:latin typeface="+mn-lt"/>
                <a:cs typeface="Times New Roman"/>
              </a:rPr>
              <a:t> </a:t>
            </a:r>
            <a:r>
              <a:rPr lang="en-US" sz="1200" dirty="0">
                <a:latin typeface="+mn-lt"/>
                <a:cs typeface="Times New Roman"/>
              </a:rPr>
              <a:t>information</a:t>
            </a:r>
            <a:r>
              <a:rPr lang="en-US" sz="1200" spc="-10" dirty="0">
                <a:latin typeface="+mn-lt"/>
                <a:cs typeface="Times New Roman"/>
              </a:rPr>
              <a:t> </a:t>
            </a:r>
            <a:r>
              <a:rPr lang="en-US" sz="1200" spc="-17" dirty="0">
                <a:latin typeface="+mn-lt"/>
                <a:cs typeface="Times New Roman"/>
              </a:rPr>
              <a:t>is </a:t>
            </a:r>
            <a:r>
              <a:rPr lang="en-US" sz="1200" dirty="0">
                <a:latin typeface="+mn-lt"/>
                <a:cs typeface="Times New Roman"/>
              </a:rPr>
              <a:t>available</a:t>
            </a:r>
            <a:r>
              <a:rPr lang="en-US" sz="1200" spc="10" dirty="0">
                <a:latin typeface="+mn-lt"/>
                <a:cs typeface="Times New Roman"/>
              </a:rPr>
              <a:t> </a:t>
            </a:r>
            <a:r>
              <a:rPr lang="en-US" sz="1200" dirty="0">
                <a:latin typeface="+mn-lt"/>
                <a:cs typeface="Times New Roman"/>
              </a:rPr>
              <a:t>from</a:t>
            </a:r>
            <a:r>
              <a:rPr lang="en-US" sz="1200" spc="14" dirty="0">
                <a:latin typeface="+mn-lt"/>
                <a:cs typeface="Times New Roman"/>
              </a:rPr>
              <a:t> </a:t>
            </a:r>
            <a:r>
              <a:rPr lang="en-US" sz="1200" dirty="0">
                <a:latin typeface="+mn-lt"/>
                <a:cs typeface="Times New Roman"/>
              </a:rPr>
              <a:t>the</a:t>
            </a:r>
            <a:r>
              <a:rPr lang="en-US" sz="1200" spc="17" dirty="0">
                <a:latin typeface="+mn-lt"/>
                <a:cs typeface="Times New Roman"/>
              </a:rPr>
              <a:t> </a:t>
            </a:r>
            <a:r>
              <a:rPr lang="en-US" sz="1200" dirty="0">
                <a:latin typeface="+mn-lt"/>
                <a:cs typeface="Times New Roman"/>
              </a:rPr>
              <a:t>World</a:t>
            </a:r>
            <a:r>
              <a:rPr lang="en-US" sz="1200" spc="14" dirty="0">
                <a:latin typeface="+mn-lt"/>
                <a:cs typeface="Times New Roman"/>
              </a:rPr>
              <a:t> </a:t>
            </a:r>
            <a:r>
              <a:rPr lang="en-US" sz="1200" dirty="0">
                <a:latin typeface="+mn-lt"/>
                <a:cs typeface="Times New Roman"/>
              </a:rPr>
              <a:t>Health</a:t>
            </a:r>
            <a:r>
              <a:rPr lang="en-US" sz="1200" spc="20" dirty="0">
                <a:latin typeface="+mn-lt"/>
                <a:cs typeface="Times New Roman"/>
              </a:rPr>
              <a:t> </a:t>
            </a:r>
            <a:r>
              <a:rPr lang="en-US" sz="1200" dirty="0">
                <a:latin typeface="+mn-lt"/>
                <a:cs typeface="Times New Roman"/>
              </a:rPr>
              <a:t>Organization</a:t>
            </a:r>
            <a:r>
              <a:rPr lang="en-US" sz="1200" spc="24" dirty="0">
                <a:latin typeface="+mn-lt"/>
                <a:cs typeface="Times New Roman"/>
              </a:rPr>
              <a:t> </a:t>
            </a:r>
            <a:r>
              <a:rPr lang="en-US" sz="1200" dirty="0">
                <a:latin typeface="+mn-lt"/>
                <a:cs typeface="Times New Roman"/>
              </a:rPr>
              <a:t>at</a:t>
            </a:r>
            <a:r>
              <a:rPr lang="en-US" sz="1200" spc="10" dirty="0">
                <a:latin typeface="+mn-lt"/>
                <a:cs typeface="Times New Roman"/>
              </a:rPr>
              <a:t> </a:t>
            </a:r>
            <a:r>
              <a:rPr lang="en-US" sz="1200" u="sng" spc="-7" dirty="0">
                <a:solidFill>
                  <a:srgbClr val="0000FF"/>
                </a:solidFill>
                <a:uFill>
                  <a:solidFill>
                    <a:srgbClr val="0000FF"/>
                  </a:solidFill>
                </a:uFill>
                <a:latin typeface="+mn-lt"/>
                <a:cs typeface="Times New Roman"/>
                <a:hlinkClick r:id="rId3"/>
              </a:rPr>
              <a:t>https://www.who.int/data/gho/indicator-metadata-registry/imr-</a:t>
            </a:r>
            <a:r>
              <a:rPr lang="en-US" sz="1200" spc="-7" dirty="0">
                <a:solidFill>
                  <a:srgbClr val="0000FF"/>
                </a:solidFill>
                <a:latin typeface="+mn-lt"/>
                <a:cs typeface="Times New Roman"/>
              </a:rPr>
              <a:t> </a:t>
            </a:r>
            <a:r>
              <a:rPr lang="en-US" sz="1200" u="sng" spc="-7" dirty="0">
                <a:solidFill>
                  <a:srgbClr val="0000FF"/>
                </a:solidFill>
                <a:uFill>
                  <a:solidFill>
                    <a:srgbClr val="0000FF"/>
                  </a:solidFill>
                </a:uFill>
                <a:latin typeface="+mn-lt"/>
                <a:cs typeface="Times New Roman"/>
                <a:hlinkClick r:id="rId3"/>
              </a:rPr>
              <a:t>details/123#:~:text=Total%20fertility%20rate%20is%20directly,in%20five%2Dyear%20age%20groups</a:t>
            </a:r>
            <a:r>
              <a:rPr lang="en-US" sz="1200" spc="-7" dirty="0">
                <a:latin typeface="+mn-lt"/>
                <a:cs typeface="Times New Roman"/>
                <a:hlinkClick r:id="rId3"/>
              </a:rPr>
              <a:t>.</a:t>
            </a:r>
            <a:endParaRPr lang="en-US" sz="1200" spc="-7" dirty="0">
              <a:latin typeface="+mn-lt"/>
              <a:cs typeface="Times New Roman"/>
            </a:endParaRPr>
          </a:p>
          <a:p>
            <a:r>
              <a:rPr lang="en-US" sz="1200" dirty="0">
                <a:latin typeface="+mn-lt"/>
              </a:rPr>
              <a:t>The Centers for Disease Control and Prevention (CDC) states that “severe maternal morbidity includes unexpected outcomes of labor and delivery that result in significant short- or long-term consequences to a woman’s health.”</a:t>
            </a:r>
            <a:r>
              <a:rPr lang="en-US" sz="1200" baseline="30000" dirty="0">
                <a:latin typeface="+mn-lt"/>
              </a:rPr>
              <a:t>6</a:t>
            </a:r>
            <a:r>
              <a:rPr lang="en-US" sz="1200" dirty="0">
                <a:latin typeface="+mn-lt"/>
              </a:rPr>
              <a:t> More than 25,000 deliveries each year involve severe maternal morbidity, including conditions such as intravascular coagulation, hysterectomy, renal failure, sepsis, and adult respiratory distress syndrome.</a:t>
            </a:r>
          </a:p>
          <a:p>
            <a:r>
              <a:rPr lang="en-US" sz="1200" dirty="0">
                <a:latin typeface="+mn-lt"/>
              </a:rPr>
              <a:t>When deliveries with receipt of blood transfusions are included, the number of deliveries with severe maternal morbidity more than doubles.</a:t>
            </a:r>
            <a:r>
              <a:rPr lang="en-US" sz="1200" baseline="30000" dirty="0">
                <a:latin typeface="+mn-lt"/>
              </a:rPr>
              <a:t>7,8,9</a:t>
            </a:r>
            <a:r>
              <a:rPr lang="en-US" sz="1200" dirty="0">
                <a:latin typeface="+mn-lt"/>
              </a:rPr>
              <a:t> Additional types of maternal morbidity include preeclampsia and obstetric trauma.</a:t>
            </a:r>
            <a:r>
              <a:rPr lang="en-US" sz="1200" baseline="30000" dirty="0">
                <a:latin typeface="+mn-lt"/>
              </a:rPr>
              <a:t>10,11</a:t>
            </a:r>
            <a:r>
              <a:rPr lang="en-US" sz="1200" dirty="0">
                <a:latin typeface="+mn-lt"/>
              </a:rPr>
              <a:t> Similar to the increasing rate of maternal mortality, many types of maternal morbidity are also on the rise.</a:t>
            </a:r>
            <a:r>
              <a:rPr lang="en-US" sz="1200" baseline="30000" dirty="0">
                <a:latin typeface="+mn-lt"/>
              </a:rPr>
              <a:t>5</a:t>
            </a:r>
          </a:p>
          <a:p>
            <a:r>
              <a:rPr lang="en-US" sz="1200" dirty="0">
                <a:latin typeface="+mn-lt"/>
              </a:rPr>
              <a:t>Maternal mental health issues are common; 10% to 25% of postpartum women develop a depressive disorder.</a:t>
            </a:r>
            <a:r>
              <a:rPr lang="en-US" sz="1200" baseline="30000" dirty="0">
                <a:latin typeface="+mn-lt"/>
              </a:rPr>
              <a:t>12</a:t>
            </a:r>
            <a:r>
              <a:rPr lang="en-US" sz="1200" dirty="0">
                <a:latin typeface="+mn-lt"/>
              </a:rPr>
              <a:t> The risk of suicide increases among depressed people during the perinatal period and up to 20% of postpartum deaths are due to suicide.</a:t>
            </a:r>
            <a:r>
              <a:rPr lang="en-US" sz="1200" baseline="30000" dirty="0">
                <a:latin typeface="+mn-lt"/>
              </a:rPr>
              <a:t>13</a:t>
            </a:r>
            <a:r>
              <a:rPr lang="en-US" sz="1200" dirty="0">
                <a:latin typeface="+mn-lt"/>
              </a:rPr>
              <a:t> However, the percentage of providers who ask about depression during postpartum visits varies widely, from 51% to 96%.</a:t>
            </a:r>
            <a:r>
              <a:rPr lang="en-US" sz="1200" baseline="30000" dirty="0">
                <a:latin typeface="+mn-lt"/>
              </a:rPr>
              <a:t>13</a:t>
            </a:r>
          </a:p>
          <a:p>
            <a:r>
              <a:rPr lang="en-US" sz="1200" dirty="0">
                <a:latin typeface="+mn-lt"/>
              </a:rPr>
              <a:t>Violence against pregnant people and those who recently gave birth is also of concern. Homicide is the leading cause of death during pregnancy and within 42 days postpartum in the United States.</a:t>
            </a:r>
            <a:r>
              <a:rPr lang="en-US" sz="1200" baseline="30000" dirty="0">
                <a:latin typeface="+mn-lt"/>
              </a:rPr>
              <a:t>14</a:t>
            </a:r>
          </a:p>
          <a:p>
            <a:pPr marL="182880" marR="0" lvl="0" indent="-182880" algn="l" defTabSz="914400" rtl="0" eaLnBrk="1" fontAlgn="auto" latinLnBrk="0" hangingPunct="1">
              <a:lnSpc>
                <a:spcPct val="100000"/>
              </a:lnSpc>
              <a:spcBef>
                <a:spcPts val="0"/>
              </a:spcBef>
              <a:spcAft>
                <a:spcPts val="0"/>
              </a:spcAft>
              <a:buClrTx/>
              <a:buSzTx/>
              <a:tabLst/>
              <a:defRPr/>
            </a:pP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67</a:t>
            </a:fld>
            <a:endParaRPr lang="en-US"/>
          </a:p>
        </p:txBody>
      </p:sp>
    </p:spTree>
    <p:extLst>
      <p:ext uri="{BB962C8B-B14F-4D97-AF65-F5344CB8AC3E}">
        <p14:creationId xmlns:p14="http://schemas.microsoft.com/office/powerpoint/2010/main" val="19895426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733800"/>
            <a:ext cx="6400800" cy="5181600"/>
          </a:xfrm>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cs typeface="Times New Roman"/>
              </a:rPr>
              <a:t>Some</a:t>
            </a:r>
            <a:r>
              <a:rPr lang="en-US" sz="1200" spc="-7" dirty="0">
                <a:latin typeface="+mn-lt"/>
                <a:cs typeface="Times New Roman"/>
              </a:rPr>
              <a:t> </a:t>
            </a:r>
            <a:r>
              <a:rPr lang="en-US" sz="1200" dirty="0">
                <a:latin typeface="+mn-lt"/>
                <a:cs typeface="Times New Roman"/>
              </a:rPr>
              <a:t>studies</a:t>
            </a:r>
            <a:r>
              <a:rPr lang="en-US" sz="1200" spc="-14" dirty="0">
                <a:latin typeface="+mn-lt"/>
                <a:cs typeface="Times New Roman"/>
              </a:rPr>
              <a:t> </a:t>
            </a:r>
            <a:r>
              <a:rPr lang="en-US" sz="1200" dirty="0">
                <a:latin typeface="+mn-lt"/>
                <a:cs typeface="Times New Roman"/>
              </a:rPr>
              <a:t>assessed</a:t>
            </a:r>
            <a:r>
              <a:rPr lang="en-US" sz="1200" spc="-10" dirty="0">
                <a:latin typeface="+mn-lt"/>
                <a:cs typeface="Times New Roman"/>
              </a:rPr>
              <a:t> </a:t>
            </a:r>
            <a:r>
              <a:rPr lang="en-US" sz="1200" dirty="0">
                <a:latin typeface="+mn-lt"/>
                <a:cs typeface="Times New Roman"/>
              </a:rPr>
              <a:t>rates</a:t>
            </a:r>
            <a:r>
              <a:rPr lang="en-US" sz="1200" spc="-14" dirty="0">
                <a:latin typeface="+mn-lt"/>
                <a:cs typeface="Times New Roman"/>
              </a:rPr>
              <a:t> </a:t>
            </a:r>
            <a:r>
              <a:rPr lang="en-US" sz="1200" dirty="0">
                <a:latin typeface="+mn-lt"/>
                <a:cs typeface="Times New Roman"/>
              </a:rPr>
              <a:t>for</a:t>
            </a:r>
            <a:r>
              <a:rPr lang="en-US" sz="1200" spc="-10" dirty="0">
                <a:latin typeface="+mn-lt"/>
                <a:cs typeface="Times New Roman"/>
              </a:rPr>
              <a:t> </a:t>
            </a:r>
            <a:r>
              <a:rPr lang="en-US" sz="1200" dirty="0">
                <a:latin typeface="+mn-lt"/>
                <a:cs typeface="Times New Roman"/>
              </a:rPr>
              <a:t>Black</a:t>
            </a:r>
            <a:r>
              <a:rPr lang="en-US" sz="1200" spc="-10" dirty="0">
                <a:latin typeface="+mn-lt"/>
                <a:cs typeface="Times New Roman"/>
              </a:rPr>
              <a:t> </a:t>
            </a:r>
            <a:r>
              <a:rPr lang="en-US" sz="1200" dirty="0">
                <a:latin typeface="+mn-lt"/>
                <a:cs typeface="Times New Roman"/>
              </a:rPr>
              <a:t>women</a:t>
            </a:r>
            <a:r>
              <a:rPr lang="en-US" sz="1200" spc="-14" dirty="0">
                <a:latin typeface="+mn-lt"/>
                <a:cs typeface="Times New Roman"/>
              </a:rPr>
              <a:t> </a:t>
            </a:r>
            <a:r>
              <a:rPr lang="en-US" sz="1200" dirty="0">
                <a:latin typeface="+mn-lt"/>
                <a:cs typeface="Times New Roman"/>
              </a:rPr>
              <a:t>while</a:t>
            </a:r>
            <a:r>
              <a:rPr lang="en-US" sz="1200" spc="-10" dirty="0">
                <a:latin typeface="+mn-lt"/>
                <a:cs typeface="Times New Roman"/>
              </a:rPr>
              <a:t> </a:t>
            </a:r>
            <a:r>
              <a:rPr lang="en-US" sz="1200" dirty="0">
                <a:latin typeface="+mn-lt"/>
                <a:cs typeface="Times New Roman"/>
              </a:rPr>
              <a:t>others</a:t>
            </a:r>
            <a:r>
              <a:rPr lang="en-US" sz="1200" spc="-10" dirty="0">
                <a:latin typeface="+mn-lt"/>
                <a:cs typeface="Times New Roman"/>
              </a:rPr>
              <a:t> </a:t>
            </a:r>
            <a:r>
              <a:rPr lang="en-US" sz="1200" dirty="0">
                <a:latin typeface="+mn-lt"/>
                <a:cs typeface="Times New Roman"/>
              </a:rPr>
              <a:t>assessed</a:t>
            </a:r>
            <a:r>
              <a:rPr lang="en-US" sz="1200" spc="-14" dirty="0">
                <a:latin typeface="+mn-lt"/>
                <a:cs typeface="Times New Roman"/>
              </a:rPr>
              <a:t> </a:t>
            </a:r>
            <a:r>
              <a:rPr lang="en-US" sz="1200" dirty="0">
                <a:latin typeface="+mn-lt"/>
                <a:cs typeface="Times New Roman"/>
              </a:rPr>
              <a:t>rates</a:t>
            </a:r>
            <a:r>
              <a:rPr lang="en-US" sz="1200" spc="-10"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spc="-7" dirty="0">
                <a:latin typeface="+mn-lt"/>
                <a:cs typeface="Times New Roman"/>
              </a:rPr>
              <a:t>non-</a:t>
            </a:r>
            <a:r>
              <a:rPr lang="en-US" sz="1200" dirty="0">
                <a:latin typeface="+mn-lt"/>
                <a:cs typeface="Times New Roman"/>
              </a:rPr>
              <a:t>Hispanic</a:t>
            </a:r>
            <a:r>
              <a:rPr lang="en-US" sz="1200" spc="-7" dirty="0">
                <a:latin typeface="+mn-lt"/>
                <a:cs typeface="Times New Roman"/>
              </a:rPr>
              <a:t> </a:t>
            </a:r>
            <a:r>
              <a:rPr lang="en-US" sz="1200" dirty="0">
                <a:latin typeface="+mn-lt"/>
                <a:cs typeface="Times New Roman"/>
              </a:rPr>
              <a:t>Black</a:t>
            </a:r>
            <a:r>
              <a:rPr lang="en-US" sz="1200" spc="-10" dirty="0">
                <a:latin typeface="+mn-lt"/>
                <a:cs typeface="Times New Roman"/>
              </a:rPr>
              <a:t> </a:t>
            </a:r>
            <a:r>
              <a:rPr lang="en-US" sz="1200" spc="-7" dirty="0">
                <a:latin typeface="+mn-lt"/>
                <a:cs typeface="Times New Roman"/>
              </a:rPr>
              <a:t>women.</a:t>
            </a:r>
          </a:p>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rPr>
              <a:t>Rates of adverse maternal outcomes vary across hospitals,</a:t>
            </a:r>
            <a:r>
              <a:rPr lang="en-US" sz="1200" baseline="30000" dirty="0">
                <a:latin typeface="+mn-lt"/>
              </a:rPr>
              <a:t>23</a:t>
            </a:r>
            <a:r>
              <a:rPr lang="en-US" sz="1200" dirty="0">
                <a:latin typeface="+mn-lt"/>
              </a:rPr>
              <a:t> and Black individuals are more likely to give birth in lower performing hospitals due to location and access issues. In addition, within similar hospitals, Black individuals continue to have higher rates of adverse outcomes.</a:t>
            </a:r>
            <a:r>
              <a:rPr lang="en-US" sz="1200" baseline="30000" dirty="0">
                <a:latin typeface="+mn-lt"/>
              </a:rPr>
              <a:t>24</a:t>
            </a:r>
            <a:r>
              <a:rPr lang="en-US" sz="1200" dirty="0">
                <a:latin typeface="+mn-lt"/>
              </a:rPr>
              <a:t> For example, Black individuals who gave birth at hospitals serving a high percentage of Black people (high Black-serving hospitals) had higher rates of severe maternal morbidity than both White individuals who gave birth at high Black-serving hospitals and Black individuals who gave birth at low Black-serving hospitals. White individuals who gave birth in low Black-serving hospitals had the lowest rates of severe maternal morbidity.</a:t>
            </a:r>
            <a:r>
              <a:rPr lang="en-US" sz="1200" baseline="30000" dirty="0">
                <a:latin typeface="+mn-lt"/>
              </a:rPr>
              <a:t>25</a:t>
            </a:r>
          </a:p>
          <a:p>
            <a:pPr marL="182880" indent="-182880"/>
            <a:r>
              <a:rPr lang="en-US" sz="1200" dirty="0">
                <a:latin typeface="+mn-lt"/>
              </a:rPr>
              <a:t>Studies suggest that the physiological effects caused by the stress of racism lead to negative effects on the birthing person and infant, and structural racism, discrimination, and resulting mistrust of the healthcare system contribute to systemic disparities in maternal health outcomes.</a:t>
            </a:r>
            <a:r>
              <a:rPr lang="en-US" sz="1200" baseline="30000" dirty="0">
                <a:latin typeface="+mn-lt"/>
              </a:rPr>
              <a:t>19,28,29,30</a:t>
            </a:r>
          </a:p>
          <a:p>
            <a:pPr marL="182880" indent="-182880"/>
            <a:r>
              <a:rPr lang="en-US" sz="1200" dirty="0">
                <a:latin typeface="+mn-lt"/>
              </a:rPr>
              <a:t>Maternal morbidity and mortality also vary substantially by age. Studies have shown that older women are more likely to have severe maternal morbidity.31 In addition, individuals under 18 years old are at risk for certain complications. Research shows that teenagers and women in their 40s and 50s are more likely to have eclampsia/preeclampsia</a:t>
            </a:r>
            <a:r>
              <a:rPr lang="en-US" sz="1200" baseline="30000" dirty="0">
                <a:latin typeface="+mn-lt"/>
              </a:rPr>
              <a:t>32</a:t>
            </a:r>
            <a:r>
              <a:rPr lang="en-US" sz="1200" dirty="0">
                <a:latin typeface="+mn-lt"/>
              </a:rPr>
              <a:t> or severe postpartum hemorrhage.</a:t>
            </a:r>
            <a:r>
              <a:rPr lang="en-US" sz="1200" baseline="30000" dirty="0">
                <a:latin typeface="+mn-lt"/>
              </a:rPr>
              <a:t>33,34</a:t>
            </a:r>
          </a:p>
          <a:p>
            <a:pPr marL="182880" indent="-182880"/>
            <a:r>
              <a:rPr lang="en-US" sz="1200" dirty="0">
                <a:latin typeface="+mn-lt"/>
              </a:rPr>
              <a:t>Studies have also cited variation in maternal health by geographic location. Individuals in rural communities have higher rates of some types of maternal mortality and morbidity.</a:t>
            </a:r>
            <a:r>
              <a:rPr lang="en-US" sz="1200" baseline="30000" dirty="0">
                <a:latin typeface="+mn-lt"/>
              </a:rPr>
              <a:t>20,35,36</a:t>
            </a:r>
            <a:r>
              <a:rPr lang="en-US" sz="1200" baseline="0" dirty="0">
                <a:latin typeface="+mn-lt"/>
              </a:rPr>
              <a:t> </a:t>
            </a:r>
            <a:r>
              <a:rPr lang="en-US" sz="1200" dirty="0">
                <a:latin typeface="+mn-lt"/>
              </a:rPr>
              <a:t>Severe maternal morbidity varies by region, with states in the Northeast often having the highest rates and states in the Northwest often having the lowest rates.</a:t>
            </a:r>
            <a:r>
              <a:rPr lang="en-US" sz="1200" baseline="30000" dirty="0">
                <a:latin typeface="+mn-lt"/>
              </a:rPr>
              <a:t>37</a:t>
            </a:r>
            <a:r>
              <a:rPr lang="en-US" sz="1200" dirty="0">
                <a:latin typeface="+mn-lt"/>
              </a:rPr>
              <a:t> Evidence also shows that some immigrant populations in high-income countries, including immigrants to the United States, have worse maternal outcomes than individuals born in the high-income country.</a:t>
            </a:r>
            <a:r>
              <a:rPr lang="en-US" sz="1200" baseline="30000" dirty="0">
                <a:latin typeface="+mn-lt"/>
              </a:rPr>
              <a:t>38,39</a:t>
            </a:r>
          </a:p>
          <a:p>
            <a:pPr marL="182880" indent="-182880"/>
            <a:r>
              <a:rPr lang="en-US" sz="1200" dirty="0">
                <a:latin typeface="+mn-lt"/>
              </a:rPr>
              <a:t>Additional disparities noted in the literature suggest that food insecurity,</a:t>
            </a:r>
            <a:r>
              <a:rPr lang="en-US" sz="1200" baseline="30000" dirty="0">
                <a:latin typeface="+mn-lt"/>
              </a:rPr>
              <a:t>40</a:t>
            </a:r>
            <a:r>
              <a:rPr lang="en-US" sz="1200" dirty="0">
                <a:latin typeface="+mn-lt"/>
              </a:rPr>
              <a:t> COVID-19,</a:t>
            </a:r>
            <a:r>
              <a:rPr lang="en-US" sz="1200" baseline="30000" dirty="0">
                <a:latin typeface="+mn-lt"/>
              </a:rPr>
              <a:t>41,42</a:t>
            </a:r>
            <a:r>
              <a:rPr lang="en-US" sz="1200" dirty="0">
                <a:latin typeface="+mn-lt"/>
              </a:rPr>
              <a:t> substance use disorders,</a:t>
            </a:r>
            <a:r>
              <a:rPr lang="en-US" sz="1200" baseline="30000" dirty="0">
                <a:latin typeface="+mn-lt"/>
              </a:rPr>
              <a:t>43</a:t>
            </a:r>
            <a:r>
              <a:rPr lang="en-US" sz="1200" dirty="0">
                <a:latin typeface="+mn-lt"/>
              </a:rPr>
              <a:t> and pollution</a:t>
            </a:r>
            <a:r>
              <a:rPr lang="en-US" sz="1200" baseline="30000" dirty="0">
                <a:latin typeface="+mn-lt"/>
              </a:rPr>
              <a:t>44,45</a:t>
            </a:r>
            <a:r>
              <a:rPr lang="en-US" sz="1200" dirty="0">
                <a:latin typeface="+mn-lt"/>
              </a:rPr>
              <a:t> negatively affect maternal and infant health outcomes.</a:t>
            </a: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68</a:t>
            </a:fld>
            <a:endParaRPr lang="en-US"/>
          </a:p>
        </p:txBody>
      </p:sp>
    </p:spTree>
    <p:extLst>
      <p:ext uri="{BB962C8B-B14F-4D97-AF65-F5344CB8AC3E}">
        <p14:creationId xmlns:p14="http://schemas.microsoft.com/office/powerpoint/2010/main" val="41484062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spcBef>
                <a:spcPts val="753"/>
              </a:spcBef>
            </a:pPr>
            <a:r>
              <a:rPr lang="en-US" sz="1200" dirty="0">
                <a:latin typeface="+mn-lt"/>
                <a:cs typeface="Times New Roman"/>
              </a:rPr>
              <a:t>Petersen,</a:t>
            </a:r>
            <a:r>
              <a:rPr lang="en-US" sz="1200" spc="-14" dirty="0">
                <a:latin typeface="+mn-lt"/>
                <a:cs typeface="Times New Roman"/>
              </a:rPr>
              <a:t> </a:t>
            </a:r>
            <a:r>
              <a:rPr lang="en-US" sz="1200" dirty="0">
                <a:latin typeface="+mn-lt"/>
                <a:cs typeface="Times New Roman"/>
              </a:rPr>
              <a:t>et</a:t>
            </a:r>
            <a:r>
              <a:rPr lang="en-US" sz="1200" spc="-7" dirty="0">
                <a:latin typeface="+mn-lt"/>
                <a:cs typeface="Times New Roman"/>
              </a:rPr>
              <a:t> </a:t>
            </a:r>
            <a:r>
              <a:rPr lang="en-US" sz="1200" dirty="0">
                <a:latin typeface="+mn-lt"/>
                <a:cs typeface="Times New Roman"/>
              </a:rPr>
              <a:t>al.,</a:t>
            </a:r>
            <a:r>
              <a:rPr lang="en-US" sz="1200" baseline="31250" dirty="0">
                <a:latin typeface="+mn-lt"/>
                <a:cs typeface="Times New Roman"/>
              </a:rPr>
              <a:t>11</a:t>
            </a:r>
            <a:r>
              <a:rPr lang="en-US" sz="1200" spc="87" baseline="31250" dirty="0">
                <a:latin typeface="+mn-lt"/>
                <a:cs typeface="Times New Roman"/>
              </a:rPr>
              <a:t> </a:t>
            </a:r>
            <a:r>
              <a:rPr lang="en-US" sz="1200" dirty="0">
                <a:latin typeface="+mn-lt"/>
                <a:cs typeface="Times New Roman"/>
              </a:rPr>
              <a:t>identified</a:t>
            </a:r>
            <a:r>
              <a:rPr lang="en-US" sz="1200" spc="-3" dirty="0">
                <a:latin typeface="+mn-lt"/>
                <a:cs typeface="Times New Roman"/>
              </a:rPr>
              <a:t> </a:t>
            </a:r>
            <a:r>
              <a:rPr lang="en-US" sz="1200" dirty="0">
                <a:latin typeface="+mn-lt"/>
                <a:cs typeface="Times New Roman"/>
              </a:rPr>
              <a:t>contributing</a:t>
            </a:r>
            <a:r>
              <a:rPr lang="en-US" sz="1200" spc="-7" dirty="0">
                <a:latin typeface="+mn-lt"/>
                <a:cs typeface="Times New Roman"/>
              </a:rPr>
              <a:t> </a:t>
            </a:r>
            <a:r>
              <a:rPr lang="en-US" sz="1200" dirty="0">
                <a:latin typeface="+mn-lt"/>
                <a:cs typeface="Times New Roman"/>
              </a:rPr>
              <a:t>factors</a:t>
            </a:r>
            <a:r>
              <a:rPr lang="en-US" sz="1200" spc="-3" dirty="0">
                <a:latin typeface="+mn-lt"/>
                <a:cs typeface="Times New Roman"/>
              </a:rPr>
              <a:t> </a:t>
            </a:r>
            <a:r>
              <a:rPr lang="en-US" sz="1200" dirty="0">
                <a:latin typeface="+mn-lt"/>
                <a:cs typeface="Times New Roman"/>
              </a:rPr>
              <a:t>to</a:t>
            </a:r>
            <a:r>
              <a:rPr lang="en-US" sz="1200" spc="-14" dirty="0">
                <a:latin typeface="+mn-lt"/>
                <a:cs typeface="Times New Roman"/>
              </a:rPr>
              <a:t> </a:t>
            </a:r>
            <a:r>
              <a:rPr lang="en-US" sz="1200" dirty="0">
                <a:latin typeface="+mn-lt"/>
                <a:cs typeface="Times New Roman"/>
              </a:rPr>
              <a:t>care</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five</a:t>
            </a:r>
            <a:r>
              <a:rPr lang="en-US" sz="1200" spc="-3" dirty="0">
                <a:latin typeface="+mn-lt"/>
                <a:cs typeface="Times New Roman"/>
              </a:rPr>
              <a:t> </a:t>
            </a:r>
            <a:r>
              <a:rPr lang="en-US" sz="1200" spc="-7" dirty="0">
                <a:latin typeface="+mn-lt"/>
                <a:cs typeface="Times New Roman"/>
              </a:rPr>
              <a:t>levels:</a:t>
            </a:r>
            <a:endParaRPr lang="en-US" sz="1200" dirty="0">
              <a:latin typeface="+mn-lt"/>
              <a:cs typeface="Times New Roman"/>
            </a:endParaRPr>
          </a:p>
          <a:p>
            <a:pPr marL="405239" indent="-171450">
              <a:spcBef>
                <a:spcPts val="835"/>
              </a:spcBef>
              <a:tabLst>
                <a:tab pos="389216" algn="l"/>
                <a:tab pos="389649" algn="l"/>
              </a:tabLst>
            </a:pPr>
            <a:r>
              <a:rPr lang="en-US" sz="1200" dirty="0">
                <a:latin typeface="+mn-lt"/>
                <a:cs typeface="Times New Roman"/>
              </a:rPr>
              <a:t>Community</a:t>
            </a:r>
            <a:r>
              <a:rPr lang="en-US" sz="1200" spc="-20" dirty="0">
                <a:latin typeface="+mn-lt"/>
                <a:cs typeface="Times New Roman"/>
              </a:rPr>
              <a:t> </a:t>
            </a:r>
            <a:r>
              <a:rPr lang="en-US" sz="1200" dirty="0">
                <a:latin typeface="+mn-lt"/>
                <a:cs typeface="Times New Roman"/>
              </a:rPr>
              <a:t>(e.g.,</a:t>
            </a:r>
            <a:r>
              <a:rPr lang="en-US" sz="1200" spc="-3" dirty="0">
                <a:latin typeface="+mn-lt"/>
                <a:cs typeface="Times New Roman"/>
              </a:rPr>
              <a:t> </a:t>
            </a:r>
            <a:r>
              <a:rPr lang="en-US" sz="1200" dirty="0">
                <a:latin typeface="+mn-lt"/>
                <a:cs typeface="Times New Roman"/>
              </a:rPr>
              <a:t>inadequate</a:t>
            </a:r>
            <a:r>
              <a:rPr lang="en-US" sz="1200" spc="-7" dirty="0">
                <a:latin typeface="+mn-lt"/>
                <a:cs typeface="Times New Roman"/>
              </a:rPr>
              <a:t> </a:t>
            </a:r>
            <a:r>
              <a:rPr lang="en-US" sz="1200" dirty="0">
                <a:latin typeface="+mn-lt"/>
                <a:cs typeface="Times New Roman"/>
              </a:rPr>
              <a:t>access</a:t>
            </a:r>
            <a:r>
              <a:rPr lang="en-US" sz="1200" spc="-7"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clinical</a:t>
            </a:r>
            <a:r>
              <a:rPr lang="en-US" sz="1200" spc="-7" dirty="0">
                <a:latin typeface="+mn-lt"/>
                <a:cs typeface="Times New Roman"/>
              </a:rPr>
              <a:t> care),</a:t>
            </a:r>
            <a:endParaRPr lang="en-US" sz="1200" dirty="0">
              <a:latin typeface="+mn-lt"/>
              <a:cs typeface="Times New Roman"/>
            </a:endParaRPr>
          </a:p>
          <a:p>
            <a:pPr marL="405239" indent="-171450">
              <a:spcBef>
                <a:spcPts val="20"/>
              </a:spcBef>
              <a:tabLst>
                <a:tab pos="389216" algn="l"/>
                <a:tab pos="389649" algn="l"/>
              </a:tabLst>
            </a:pPr>
            <a:r>
              <a:rPr lang="en-US" sz="1200" dirty="0">
                <a:latin typeface="+mn-lt"/>
                <a:cs typeface="Times New Roman"/>
              </a:rPr>
              <a:t>Health</a:t>
            </a:r>
            <a:r>
              <a:rPr lang="en-US" sz="1200" spc="-14" dirty="0">
                <a:latin typeface="+mn-lt"/>
                <a:cs typeface="Times New Roman"/>
              </a:rPr>
              <a:t> </a:t>
            </a:r>
            <a:r>
              <a:rPr lang="en-US" sz="1200" dirty="0">
                <a:latin typeface="+mn-lt"/>
                <a:cs typeface="Times New Roman"/>
              </a:rPr>
              <a:t>facility</a:t>
            </a:r>
            <a:r>
              <a:rPr lang="en-US" sz="1200" spc="-7" dirty="0">
                <a:latin typeface="+mn-lt"/>
                <a:cs typeface="Times New Roman"/>
              </a:rPr>
              <a:t> </a:t>
            </a:r>
            <a:r>
              <a:rPr lang="en-US" sz="1200" dirty="0">
                <a:latin typeface="+mn-lt"/>
                <a:cs typeface="Times New Roman"/>
              </a:rPr>
              <a:t>(e.g.,</a:t>
            </a:r>
            <a:r>
              <a:rPr lang="en-US" sz="1200" spc="-14" dirty="0">
                <a:latin typeface="+mn-lt"/>
                <a:cs typeface="Times New Roman"/>
              </a:rPr>
              <a:t> </a:t>
            </a:r>
            <a:r>
              <a:rPr lang="en-US" sz="1200" dirty="0">
                <a:latin typeface="+mn-lt"/>
                <a:cs typeface="Times New Roman"/>
              </a:rPr>
              <a:t>limited</a:t>
            </a:r>
            <a:r>
              <a:rPr lang="en-US" sz="1200" spc="-7" dirty="0">
                <a:latin typeface="+mn-lt"/>
                <a:cs typeface="Times New Roman"/>
              </a:rPr>
              <a:t> </a:t>
            </a:r>
            <a:r>
              <a:rPr lang="en-US" sz="1200" dirty="0">
                <a:latin typeface="+mn-lt"/>
                <a:cs typeface="Times New Roman"/>
              </a:rPr>
              <a:t>experience</a:t>
            </a:r>
            <a:r>
              <a:rPr lang="en-US" sz="1200" spc="-7"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obstetric</a:t>
            </a:r>
            <a:r>
              <a:rPr lang="en-US" sz="1200" spc="-3" dirty="0">
                <a:latin typeface="+mn-lt"/>
                <a:cs typeface="Times New Roman"/>
              </a:rPr>
              <a:t> </a:t>
            </a:r>
            <a:r>
              <a:rPr lang="en-US" sz="1200" spc="-7" dirty="0">
                <a:latin typeface="+mn-lt"/>
                <a:cs typeface="Times New Roman"/>
              </a:rPr>
              <a:t>emergencies),</a:t>
            </a:r>
            <a:endParaRPr lang="en-US" sz="1200" dirty="0">
              <a:latin typeface="+mn-lt"/>
              <a:cs typeface="Times New Roman"/>
            </a:endParaRPr>
          </a:p>
          <a:p>
            <a:pPr marL="405239" indent="-171450">
              <a:spcBef>
                <a:spcPts val="17"/>
              </a:spcBef>
              <a:tabLst>
                <a:tab pos="389216" algn="l"/>
                <a:tab pos="389649" algn="l"/>
              </a:tabLst>
            </a:pPr>
            <a:r>
              <a:rPr lang="en-US" sz="1200" dirty="0">
                <a:latin typeface="+mn-lt"/>
                <a:cs typeface="Times New Roman"/>
              </a:rPr>
              <a:t>Patient/family</a:t>
            </a:r>
            <a:r>
              <a:rPr lang="en-US" sz="1200" spc="-3" dirty="0">
                <a:latin typeface="+mn-lt"/>
                <a:cs typeface="Times New Roman"/>
              </a:rPr>
              <a:t> </a:t>
            </a:r>
            <a:r>
              <a:rPr lang="en-US" sz="1200" dirty="0">
                <a:latin typeface="+mn-lt"/>
                <a:cs typeface="Times New Roman"/>
              </a:rPr>
              <a:t>(e.g.,</a:t>
            </a:r>
            <a:r>
              <a:rPr lang="en-US" sz="1200" spc="-10" dirty="0">
                <a:latin typeface="+mn-lt"/>
                <a:cs typeface="Times New Roman"/>
              </a:rPr>
              <a:t> </a:t>
            </a:r>
            <a:r>
              <a:rPr lang="en-US" sz="1200" dirty="0">
                <a:latin typeface="+mn-lt"/>
                <a:cs typeface="Times New Roman"/>
              </a:rPr>
              <a:t>lack</a:t>
            </a:r>
            <a:r>
              <a:rPr lang="en-US" sz="1200" spc="-10"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knowledge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warning</a:t>
            </a:r>
            <a:r>
              <a:rPr lang="en-US" sz="1200" spc="-3" dirty="0">
                <a:latin typeface="+mn-lt"/>
                <a:cs typeface="Times New Roman"/>
              </a:rPr>
              <a:t> </a:t>
            </a:r>
            <a:r>
              <a:rPr lang="en-US" sz="1200" dirty="0">
                <a:latin typeface="+mn-lt"/>
                <a:cs typeface="Times New Roman"/>
              </a:rPr>
              <a:t>signs</a:t>
            </a:r>
            <a:r>
              <a:rPr lang="en-US" sz="1200" spc="-3"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dirty="0">
                <a:latin typeface="+mn-lt"/>
                <a:cs typeface="Times New Roman"/>
              </a:rPr>
              <a:t>need</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seek</a:t>
            </a:r>
            <a:r>
              <a:rPr lang="en-US" sz="1200" spc="-7" dirty="0">
                <a:latin typeface="+mn-lt"/>
                <a:cs typeface="Times New Roman"/>
              </a:rPr>
              <a:t> care),</a:t>
            </a:r>
            <a:endParaRPr lang="en-US" sz="1200" dirty="0">
              <a:latin typeface="+mn-lt"/>
              <a:cs typeface="Times New Roman"/>
            </a:endParaRPr>
          </a:p>
          <a:p>
            <a:pPr marL="405239" indent="-171450">
              <a:spcBef>
                <a:spcPts val="17"/>
              </a:spcBef>
              <a:tabLst>
                <a:tab pos="389216" algn="l"/>
                <a:tab pos="389649" algn="l"/>
              </a:tabLst>
            </a:pPr>
            <a:r>
              <a:rPr lang="en-US" sz="1200" dirty="0">
                <a:latin typeface="+mn-lt"/>
                <a:cs typeface="Times New Roman"/>
              </a:rPr>
              <a:t>Provider</a:t>
            </a:r>
            <a:r>
              <a:rPr lang="en-US" sz="1200" spc="-10" dirty="0">
                <a:latin typeface="+mn-lt"/>
                <a:cs typeface="Times New Roman"/>
              </a:rPr>
              <a:t> </a:t>
            </a:r>
            <a:r>
              <a:rPr lang="en-US" sz="1200" dirty="0">
                <a:latin typeface="+mn-lt"/>
                <a:cs typeface="Times New Roman"/>
              </a:rPr>
              <a:t>(e.g.,</a:t>
            </a:r>
            <a:r>
              <a:rPr lang="en-US" sz="1200" spc="-3" dirty="0">
                <a:latin typeface="+mn-lt"/>
                <a:cs typeface="Times New Roman"/>
              </a:rPr>
              <a:t> </a:t>
            </a:r>
            <a:r>
              <a:rPr lang="en-US" sz="1200" dirty="0">
                <a:latin typeface="+mn-lt"/>
                <a:cs typeface="Times New Roman"/>
              </a:rPr>
              <a:t>missed</a:t>
            </a:r>
            <a:r>
              <a:rPr lang="en-US" sz="1200" spc="-3" dirty="0">
                <a:latin typeface="+mn-lt"/>
                <a:cs typeface="Times New Roman"/>
              </a:rPr>
              <a:t> </a:t>
            </a:r>
            <a:r>
              <a:rPr lang="en-US" sz="1200" dirty="0">
                <a:latin typeface="+mn-lt"/>
                <a:cs typeface="Times New Roman"/>
              </a:rPr>
              <a:t>or</a:t>
            </a:r>
            <a:r>
              <a:rPr lang="en-US" sz="1200" spc="-10" dirty="0">
                <a:latin typeface="+mn-lt"/>
                <a:cs typeface="Times New Roman"/>
              </a:rPr>
              <a:t> </a:t>
            </a:r>
            <a:r>
              <a:rPr lang="en-US" sz="1200" dirty="0">
                <a:latin typeface="+mn-lt"/>
                <a:cs typeface="Times New Roman"/>
              </a:rPr>
              <a:t>delayed</a:t>
            </a:r>
            <a:r>
              <a:rPr lang="en-US" sz="1200" spc="-3" dirty="0">
                <a:latin typeface="+mn-lt"/>
                <a:cs typeface="Times New Roman"/>
              </a:rPr>
              <a:t> </a:t>
            </a:r>
            <a:r>
              <a:rPr lang="en-US" sz="1200" dirty="0">
                <a:latin typeface="+mn-lt"/>
                <a:cs typeface="Times New Roman"/>
              </a:rPr>
              <a:t>diagnosis),</a:t>
            </a:r>
            <a:r>
              <a:rPr lang="en-US" sz="1200" spc="-3" dirty="0">
                <a:latin typeface="+mn-lt"/>
                <a:cs typeface="Times New Roman"/>
              </a:rPr>
              <a:t> </a:t>
            </a:r>
            <a:r>
              <a:rPr lang="en-US" sz="1200" spc="-17" dirty="0">
                <a:latin typeface="+mn-lt"/>
                <a:cs typeface="Times New Roman"/>
              </a:rPr>
              <a:t>and</a:t>
            </a:r>
            <a:endParaRPr lang="en-US" sz="1200" dirty="0">
              <a:latin typeface="+mn-lt"/>
              <a:cs typeface="Times New Roman"/>
            </a:endParaRPr>
          </a:p>
          <a:p>
            <a:pPr marL="405239" indent="-171450">
              <a:spcBef>
                <a:spcPts val="20"/>
              </a:spcBef>
              <a:tabLst>
                <a:tab pos="389216" algn="l"/>
                <a:tab pos="389649" algn="l"/>
              </a:tabLst>
            </a:pPr>
            <a:r>
              <a:rPr lang="en-US" sz="1200" dirty="0">
                <a:latin typeface="+mn-lt"/>
                <a:cs typeface="Times New Roman"/>
              </a:rPr>
              <a:t>System</a:t>
            </a:r>
            <a:r>
              <a:rPr lang="en-US" sz="1200" spc="-7" dirty="0">
                <a:latin typeface="+mn-lt"/>
                <a:cs typeface="Times New Roman"/>
              </a:rPr>
              <a:t> </a:t>
            </a:r>
            <a:r>
              <a:rPr lang="en-US" sz="1200" dirty="0">
                <a:latin typeface="+mn-lt"/>
                <a:cs typeface="Times New Roman"/>
              </a:rPr>
              <a:t>(e.g.,</a:t>
            </a:r>
            <a:r>
              <a:rPr lang="en-US" sz="1200" spc="-3" dirty="0">
                <a:latin typeface="+mn-lt"/>
                <a:cs typeface="Times New Roman"/>
              </a:rPr>
              <a:t> </a:t>
            </a:r>
            <a:r>
              <a:rPr lang="en-US" sz="1200" dirty="0">
                <a:latin typeface="+mn-lt"/>
                <a:cs typeface="Times New Roman"/>
              </a:rPr>
              <a:t>inadequate</a:t>
            </a:r>
            <a:r>
              <a:rPr lang="en-US" sz="1200" spc="-7" dirty="0">
                <a:latin typeface="+mn-lt"/>
                <a:cs typeface="Times New Roman"/>
              </a:rPr>
              <a:t> </a:t>
            </a:r>
            <a:r>
              <a:rPr lang="en-US" sz="1200" dirty="0">
                <a:latin typeface="+mn-lt"/>
                <a:cs typeface="Times New Roman"/>
              </a:rPr>
              <a:t>receipt</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care).</a:t>
            </a:r>
            <a:endParaRPr lang="en-US" sz="1200" dirty="0">
              <a:latin typeface="+mn-lt"/>
              <a:cs typeface="Times New Roman"/>
            </a:endParaRPr>
          </a:p>
          <a:p>
            <a:pPr marL="182880" indent="-182880">
              <a:spcBef>
                <a:spcPts val="777"/>
              </a:spcBef>
            </a:pPr>
            <a:r>
              <a:rPr lang="en-US" sz="1200" dirty="0">
                <a:latin typeface="+mn-lt"/>
                <a:cs typeface="Times New Roman"/>
              </a:rPr>
              <a:t>Additional</a:t>
            </a:r>
            <a:r>
              <a:rPr lang="en-US" sz="1200" spc="-14" dirty="0">
                <a:latin typeface="+mn-lt"/>
                <a:cs typeface="Times New Roman"/>
              </a:rPr>
              <a:t> </a:t>
            </a:r>
            <a:r>
              <a:rPr lang="en-US" sz="1200" dirty="0">
                <a:latin typeface="+mn-lt"/>
                <a:cs typeface="Times New Roman"/>
              </a:rPr>
              <a:t>studies</a:t>
            </a:r>
            <a:r>
              <a:rPr lang="en-US" sz="1200" spc="-3" dirty="0">
                <a:latin typeface="+mn-lt"/>
                <a:cs typeface="Times New Roman"/>
              </a:rPr>
              <a:t> </a:t>
            </a:r>
            <a:r>
              <a:rPr lang="en-US" sz="1200" dirty="0">
                <a:latin typeface="+mn-lt"/>
                <a:cs typeface="Times New Roman"/>
              </a:rPr>
              <a:t>have</a:t>
            </a:r>
            <a:r>
              <a:rPr lang="en-US" sz="1200" spc="-7" dirty="0">
                <a:latin typeface="+mn-lt"/>
                <a:cs typeface="Times New Roman"/>
              </a:rPr>
              <a:t> </a:t>
            </a:r>
            <a:r>
              <a:rPr lang="en-US" sz="1200" dirty="0">
                <a:latin typeface="+mn-lt"/>
                <a:cs typeface="Times New Roman"/>
              </a:rPr>
              <a:t>supported</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need</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address</a:t>
            </a:r>
            <a:r>
              <a:rPr lang="en-US" sz="1200" spc="-3" dirty="0">
                <a:latin typeface="+mn-lt"/>
                <a:cs typeface="Times New Roman"/>
              </a:rPr>
              <a:t> </a:t>
            </a:r>
            <a:r>
              <a:rPr lang="en-US" sz="1200" dirty="0">
                <a:latin typeface="+mn-lt"/>
                <a:cs typeface="Times New Roman"/>
              </a:rPr>
              <a:t>such</a:t>
            </a:r>
            <a:r>
              <a:rPr lang="en-US" sz="1200" spc="-10" dirty="0">
                <a:latin typeface="+mn-lt"/>
                <a:cs typeface="Times New Roman"/>
              </a:rPr>
              <a:t> </a:t>
            </a:r>
            <a:r>
              <a:rPr lang="en-US" sz="1200" dirty="0">
                <a:latin typeface="+mn-lt"/>
                <a:cs typeface="Times New Roman"/>
              </a:rPr>
              <a:t>factors,</a:t>
            </a:r>
            <a:r>
              <a:rPr lang="en-US" sz="1200" spc="-7" dirty="0">
                <a:latin typeface="+mn-lt"/>
                <a:cs typeface="Times New Roman"/>
              </a:rPr>
              <a:t> including:</a:t>
            </a:r>
            <a:endParaRPr lang="en-US" sz="1200" dirty="0">
              <a:latin typeface="+mn-lt"/>
              <a:cs typeface="Times New Roman"/>
            </a:endParaRPr>
          </a:p>
          <a:p>
            <a:pPr marL="405239" indent="-171450">
              <a:tabLst>
                <a:tab pos="389216" algn="l"/>
                <a:tab pos="389649" algn="l"/>
              </a:tabLst>
            </a:pPr>
            <a:r>
              <a:rPr lang="en-US" sz="1200" dirty="0">
                <a:latin typeface="+mn-lt"/>
                <a:cs typeface="Times New Roman"/>
              </a:rPr>
              <a:t>Existing</a:t>
            </a:r>
            <a:r>
              <a:rPr lang="en-US" sz="1200" spc="-10" dirty="0">
                <a:latin typeface="+mn-lt"/>
                <a:cs typeface="Times New Roman"/>
              </a:rPr>
              <a:t> </a:t>
            </a:r>
            <a:r>
              <a:rPr lang="en-US" sz="1200" dirty="0">
                <a:latin typeface="+mn-lt"/>
                <a:cs typeface="Times New Roman"/>
              </a:rPr>
              <a:t>healthcare</a:t>
            </a:r>
            <a:r>
              <a:rPr lang="en-US" sz="1200" spc="-10" dirty="0">
                <a:latin typeface="+mn-lt"/>
                <a:cs typeface="Times New Roman"/>
              </a:rPr>
              <a:t> </a:t>
            </a:r>
            <a:r>
              <a:rPr lang="en-US" sz="1200" spc="-7" dirty="0">
                <a:latin typeface="+mn-lt"/>
                <a:cs typeface="Times New Roman"/>
              </a:rPr>
              <a:t>needs,</a:t>
            </a:r>
            <a:endParaRPr lang="en-US" sz="1200" dirty="0">
              <a:latin typeface="+mn-lt"/>
              <a:cs typeface="Times New Roman"/>
            </a:endParaRPr>
          </a:p>
          <a:p>
            <a:pPr marL="405239" indent="-171450">
              <a:spcBef>
                <a:spcPts val="17"/>
              </a:spcBef>
              <a:tabLst>
                <a:tab pos="389216" algn="l"/>
                <a:tab pos="389649" algn="l"/>
              </a:tabLst>
            </a:pPr>
            <a:r>
              <a:rPr lang="en-US" sz="1200" dirty="0">
                <a:latin typeface="+mn-lt"/>
                <a:cs typeface="Times New Roman"/>
              </a:rPr>
              <a:t>Lack</a:t>
            </a:r>
            <a:r>
              <a:rPr lang="en-US" sz="1200" spc="-7"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insurance/inability</a:t>
            </a:r>
            <a:r>
              <a:rPr lang="en-US" sz="1200" spc="-7"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afford</a:t>
            </a:r>
            <a:r>
              <a:rPr lang="en-US" sz="1200" spc="-10" dirty="0">
                <a:latin typeface="+mn-lt"/>
                <a:cs typeface="Times New Roman"/>
              </a:rPr>
              <a:t> </a:t>
            </a:r>
            <a:r>
              <a:rPr lang="en-US" sz="1200" spc="-7" dirty="0">
                <a:latin typeface="+mn-lt"/>
                <a:cs typeface="Times New Roman"/>
              </a:rPr>
              <a:t>care,</a:t>
            </a:r>
            <a:endParaRPr lang="en-US" sz="1200" dirty="0">
              <a:latin typeface="+mn-lt"/>
              <a:cs typeface="Times New Roman"/>
            </a:endParaRPr>
          </a:p>
          <a:p>
            <a:pPr marL="405239" indent="-171450">
              <a:spcBef>
                <a:spcPts val="20"/>
              </a:spcBef>
              <a:tabLst>
                <a:tab pos="389216" algn="l"/>
                <a:tab pos="389649" algn="l"/>
              </a:tabLst>
            </a:pPr>
            <a:r>
              <a:rPr lang="en-US" sz="1200" dirty="0">
                <a:latin typeface="+mn-lt"/>
                <a:cs typeface="Times New Roman"/>
              </a:rPr>
              <a:t>Closures</a:t>
            </a:r>
            <a:r>
              <a:rPr lang="en-US" sz="1200" spc="-7"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service</a:t>
            </a:r>
            <a:r>
              <a:rPr lang="en-US" sz="1200" spc="-3" dirty="0">
                <a:latin typeface="+mn-lt"/>
                <a:cs typeface="Times New Roman"/>
              </a:rPr>
              <a:t> </a:t>
            </a:r>
            <a:r>
              <a:rPr lang="en-US" sz="1200" dirty="0">
                <a:latin typeface="+mn-lt"/>
                <a:cs typeface="Times New Roman"/>
              </a:rPr>
              <a:t>reductions</a:t>
            </a:r>
            <a:r>
              <a:rPr lang="en-US" sz="1200" spc="-10" dirty="0">
                <a:latin typeface="+mn-lt"/>
                <a:cs typeface="Times New Roman"/>
              </a:rPr>
              <a:t> </a:t>
            </a:r>
            <a:r>
              <a:rPr lang="en-US" sz="1200" dirty="0">
                <a:latin typeface="+mn-lt"/>
                <a:cs typeface="Times New Roman"/>
              </a:rPr>
              <a:t>at</a:t>
            </a:r>
            <a:r>
              <a:rPr lang="en-US" sz="1200" spc="-7" dirty="0">
                <a:latin typeface="+mn-lt"/>
                <a:cs typeface="Times New Roman"/>
              </a:rPr>
              <a:t> </a:t>
            </a:r>
            <a:r>
              <a:rPr lang="en-US" sz="1200" dirty="0">
                <a:latin typeface="+mn-lt"/>
                <a:cs typeface="Times New Roman"/>
              </a:rPr>
              <a:t>rural</a:t>
            </a:r>
            <a:r>
              <a:rPr lang="en-US" sz="1200" spc="-3" dirty="0">
                <a:latin typeface="+mn-lt"/>
                <a:cs typeface="Times New Roman"/>
              </a:rPr>
              <a:t> </a:t>
            </a:r>
            <a:r>
              <a:rPr lang="en-US" sz="1200" spc="-7" dirty="0">
                <a:latin typeface="+mn-lt"/>
                <a:cs typeface="Times New Roman"/>
              </a:rPr>
              <a:t>hospitals,</a:t>
            </a:r>
            <a:endParaRPr lang="en-US" sz="1200" dirty="0">
              <a:latin typeface="+mn-lt"/>
              <a:cs typeface="Times New Roman"/>
            </a:endParaRPr>
          </a:p>
          <a:p>
            <a:pPr marL="405239" indent="-171450">
              <a:spcBef>
                <a:spcPts val="17"/>
              </a:spcBef>
              <a:tabLst>
                <a:tab pos="389216" algn="l"/>
                <a:tab pos="389649" algn="l"/>
              </a:tabLst>
            </a:pPr>
            <a:r>
              <a:rPr lang="en-US" sz="1200" dirty="0">
                <a:latin typeface="+mn-lt"/>
                <a:cs typeface="Times New Roman"/>
              </a:rPr>
              <a:t>Maternal</a:t>
            </a:r>
            <a:r>
              <a:rPr lang="en-US" sz="1200" spc="-10" dirty="0">
                <a:latin typeface="+mn-lt"/>
                <a:cs typeface="Times New Roman"/>
              </a:rPr>
              <a:t> </a:t>
            </a:r>
            <a:r>
              <a:rPr lang="en-US" sz="1200" dirty="0">
                <a:latin typeface="+mn-lt"/>
                <a:cs typeface="Times New Roman"/>
              </a:rPr>
              <a:t>healthcare</a:t>
            </a:r>
            <a:r>
              <a:rPr lang="en-US" sz="1200" spc="-7" dirty="0">
                <a:latin typeface="+mn-lt"/>
                <a:cs typeface="Times New Roman"/>
              </a:rPr>
              <a:t> </a:t>
            </a:r>
            <a:r>
              <a:rPr lang="en-US" sz="1200" dirty="0">
                <a:latin typeface="+mn-lt"/>
                <a:cs typeface="Times New Roman"/>
              </a:rPr>
              <a:t>workforce</a:t>
            </a:r>
            <a:r>
              <a:rPr lang="en-US" sz="1200" spc="-7" dirty="0">
                <a:latin typeface="+mn-lt"/>
                <a:cs typeface="Times New Roman"/>
              </a:rPr>
              <a:t> shortages,</a:t>
            </a:r>
            <a:endParaRPr lang="en-US" sz="1200" dirty="0">
              <a:latin typeface="+mn-lt"/>
              <a:cs typeface="Times New Roman"/>
            </a:endParaRPr>
          </a:p>
          <a:p>
            <a:pPr marL="405239" indent="-171450">
              <a:spcBef>
                <a:spcPts val="14"/>
              </a:spcBef>
              <a:tabLst>
                <a:tab pos="389216" algn="l"/>
                <a:tab pos="389649" algn="l"/>
              </a:tabLst>
            </a:pPr>
            <a:r>
              <a:rPr lang="en-US" sz="1200" dirty="0">
                <a:latin typeface="+mn-lt"/>
                <a:cs typeface="Times New Roman"/>
              </a:rPr>
              <a:t>Long</a:t>
            </a:r>
            <a:r>
              <a:rPr lang="en-US" sz="1200" spc="-3" dirty="0">
                <a:latin typeface="+mn-lt"/>
                <a:cs typeface="Times New Roman"/>
              </a:rPr>
              <a:t> </a:t>
            </a:r>
            <a:r>
              <a:rPr lang="en-US" sz="1200" dirty="0">
                <a:latin typeface="+mn-lt"/>
                <a:cs typeface="Times New Roman"/>
              </a:rPr>
              <a:t>travel</a:t>
            </a:r>
            <a:r>
              <a:rPr lang="en-US" sz="1200" spc="-7" dirty="0">
                <a:latin typeface="+mn-lt"/>
                <a:cs typeface="Times New Roman"/>
              </a:rPr>
              <a:t> </a:t>
            </a:r>
            <a:r>
              <a:rPr lang="en-US" sz="1200" dirty="0">
                <a:latin typeface="+mn-lt"/>
                <a:cs typeface="Times New Roman"/>
              </a:rPr>
              <a:t>times</a:t>
            </a:r>
            <a:r>
              <a:rPr lang="en-US" sz="1200" spc="-3" dirty="0">
                <a:latin typeface="+mn-lt"/>
                <a:cs typeface="Times New Roman"/>
              </a:rPr>
              <a:t> </a:t>
            </a:r>
            <a:r>
              <a:rPr lang="en-US" sz="1200" dirty="0">
                <a:latin typeface="+mn-lt"/>
                <a:cs typeface="Times New Roman"/>
              </a:rPr>
              <a:t>due</a:t>
            </a:r>
            <a:r>
              <a:rPr lang="en-US" sz="1200" spc="-3"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lack</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transportation</a:t>
            </a:r>
            <a:r>
              <a:rPr lang="en-US" sz="1200" spc="-3" dirty="0">
                <a:latin typeface="+mn-lt"/>
                <a:cs typeface="Times New Roman"/>
              </a:rPr>
              <a:t> </a:t>
            </a:r>
            <a:r>
              <a:rPr lang="en-US" sz="1200" dirty="0">
                <a:latin typeface="+mn-lt"/>
                <a:cs typeface="Times New Roman"/>
              </a:rPr>
              <a:t>or</a:t>
            </a:r>
            <a:r>
              <a:rPr lang="en-US" sz="1200" spc="-7" dirty="0">
                <a:latin typeface="+mn-lt"/>
                <a:cs typeface="Times New Roman"/>
              </a:rPr>
              <a:t> </a:t>
            </a:r>
            <a:r>
              <a:rPr lang="en-US" sz="1200" dirty="0">
                <a:latin typeface="+mn-lt"/>
                <a:cs typeface="Times New Roman"/>
              </a:rPr>
              <a:t>nearby</a:t>
            </a:r>
            <a:r>
              <a:rPr lang="en-US" sz="1200" spc="-3" dirty="0">
                <a:latin typeface="+mn-lt"/>
                <a:cs typeface="Times New Roman"/>
              </a:rPr>
              <a:t> </a:t>
            </a:r>
            <a:r>
              <a:rPr lang="en-US" sz="1200" dirty="0">
                <a:latin typeface="+mn-lt"/>
                <a:cs typeface="Times New Roman"/>
              </a:rPr>
              <a:t>provider, </a:t>
            </a:r>
            <a:r>
              <a:rPr lang="en-US" sz="1200" spc="-17" dirty="0">
                <a:latin typeface="+mn-lt"/>
                <a:cs typeface="Times New Roman"/>
              </a:rPr>
              <a:t>and</a:t>
            </a:r>
            <a:endParaRPr lang="en-US" sz="1200" dirty="0">
              <a:latin typeface="+mn-lt"/>
              <a:cs typeface="Times New Roman"/>
            </a:endParaRPr>
          </a:p>
          <a:p>
            <a:pPr marL="405239" indent="-171450">
              <a:spcBef>
                <a:spcPts val="20"/>
              </a:spcBef>
              <a:tabLst>
                <a:tab pos="389216" algn="l"/>
                <a:tab pos="389649" algn="l"/>
              </a:tabLst>
            </a:pPr>
            <a:r>
              <a:rPr lang="en-US" sz="1200" dirty="0">
                <a:latin typeface="+mn-lt"/>
                <a:cs typeface="Times New Roman"/>
              </a:rPr>
              <a:t>Long</a:t>
            </a:r>
            <a:r>
              <a:rPr lang="en-US" sz="1200" spc="-14" dirty="0">
                <a:latin typeface="+mn-lt"/>
                <a:cs typeface="Times New Roman"/>
              </a:rPr>
              <a:t> </a:t>
            </a:r>
            <a:r>
              <a:rPr lang="en-US" sz="1200" dirty="0">
                <a:latin typeface="+mn-lt"/>
                <a:cs typeface="Times New Roman"/>
              </a:rPr>
              <a:t>wait</a:t>
            </a:r>
            <a:r>
              <a:rPr lang="en-US" sz="1200" spc="-3" dirty="0">
                <a:latin typeface="+mn-lt"/>
                <a:cs typeface="Times New Roman"/>
              </a:rPr>
              <a:t> </a:t>
            </a:r>
            <a:r>
              <a:rPr lang="en-US" sz="1200" dirty="0">
                <a:latin typeface="+mn-lt"/>
                <a:cs typeface="Times New Roman"/>
              </a:rPr>
              <a:t>times</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an</a:t>
            </a:r>
            <a:r>
              <a:rPr lang="en-US" sz="1200" spc="-3" dirty="0">
                <a:latin typeface="+mn-lt"/>
                <a:cs typeface="Times New Roman"/>
              </a:rPr>
              <a:t> </a:t>
            </a:r>
            <a:r>
              <a:rPr lang="en-US" sz="1200" dirty="0">
                <a:latin typeface="+mn-lt"/>
                <a:cs typeface="Times New Roman"/>
              </a:rPr>
              <a:t>appointment</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limited</a:t>
            </a:r>
            <a:r>
              <a:rPr lang="en-US" sz="1200" spc="-10" dirty="0">
                <a:latin typeface="+mn-lt"/>
                <a:cs typeface="Times New Roman"/>
              </a:rPr>
              <a:t> </a:t>
            </a:r>
            <a:r>
              <a:rPr lang="en-US" sz="1200" dirty="0">
                <a:latin typeface="+mn-lt"/>
                <a:cs typeface="Times New Roman"/>
              </a:rPr>
              <a:t>appointment</a:t>
            </a:r>
            <a:r>
              <a:rPr lang="en-US" sz="1200" spc="-7" dirty="0">
                <a:latin typeface="+mn-lt"/>
                <a:cs typeface="Times New Roman"/>
              </a:rPr>
              <a:t> times.</a:t>
            </a:r>
            <a:r>
              <a:rPr lang="en-US" sz="1200" spc="-10" baseline="31250" dirty="0">
                <a:latin typeface="+mn-lt"/>
                <a:cs typeface="Times New Roman"/>
              </a:rPr>
              <a:t>49,50,51,52</a:t>
            </a:r>
            <a:endParaRPr lang="en-US" sz="1200" dirty="0">
              <a:latin typeface="+mn-lt"/>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69</a:t>
            </a:fld>
            <a:endParaRPr lang="en-US"/>
          </a:p>
        </p:txBody>
      </p:sp>
    </p:spTree>
    <p:extLst>
      <p:ext uri="{BB962C8B-B14F-4D97-AF65-F5344CB8AC3E}">
        <p14:creationId xmlns:p14="http://schemas.microsoft.com/office/powerpoint/2010/main" val="632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A loss of healthcare workers in professions that require less educational attainment accounts for much of shrinking workforce size.</a:t>
            </a:r>
          </a:p>
          <a:p>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Current</a:t>
            </a:r>
            <a:r>
              <a:rPr lang="en-US" sz="1200" spc="-14" dirty="0">
                <a:latin typeface="+mn-lt"/>
                <a:cs typeface="Times New Roman"/>
              </a:rPr>
              <a:t> </a:t>
            </a:r>
            <a:r>
              <a:rPr lang="en-US" sz="1200" dirty="0">
                <a:latin typeface="+mn-lt"/>
                <a:cs typeface="Times New Roman"/>
              </a:rPr>
              <a:t>Population</a:t>
            </a:r>
            <a:r>
              <a:rPr lang="en-US" sz="1200" spc="-17" dirty="0">
                <a:latin typeface="+mn-lt"/>
                <a:cs typeface="Times New Roman"/>
              </a:rPr>
              <a:t> </a:t>
            </a:r>
            <a:r>
              <a:rPr lang="en-US" sz="1200" dirty="0">
                <a:latin typeface="+mn-lt"/>
                <a:cs typeface="Times New Roman"/>
              </a:rPr>
              <a:t>Survey,</a:t>
            </a:r>
            <a:r>
              <a:rPr lang="en-US" sz="1200" spc="-14" dirty="0">
                <a:latin typeface="+mn-lt"/>
                <a:cs typeface="Times New Roman"/>
              </a:rPr>
              <a:t> </a:t>
            </a:r>
            <a:r>
              <a:rPr lang="en-US" sz="1200" dirty="0">
                <a:latin typeface="+mn-lt"/>
                <a:cs typeface="Times New Roman"/>
              </a:rPr>
              <a:t>which</a:t>
            </a:r>
            <a:r>
              <a:rPr lang="en-US" sz="1200" spc="-14" dirty="0">
                <a:latin typeface="+mn-lt"/>
                <a:cs typeface="Times New Roman"/>
              </a:rPr>
              <a:t> </a:t>
            </a:r>
            <a:r>
              <a:rPr lang="en-US" sz="1200" dirty="0">
                <a:latin typeface="+mn-lt"/>
                <a:cs typeface="Times New Roman"/>
              </a:rPr>
              <a:t>provides</a:t>
            </a:r>
            <a:r>
              <a:rPr lang="en-US" sz="1200" spc="-14" dirty="0">
                <a:latin typeface="+mn-lt"/>
                <a:cs typeface="Times New Roman"/>
              </a:rPr>
              <a:t>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data</a:t>
            </a:r>
            <a:r>
              <a:rPr lang="en-US" sz="1200" spc="-14"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these</a:t>
            </a:r>
            <a:r>
              <a:rPr lang="en-US" sz="1200" spc="-14" dirty="0">
                <a:latin typeface="+mn-lt"/>
                <a:cs typeface="Times New Roman"/>
              </a:rPr>
              <a:t> </a:t>
            </a:r>
            <a:r>
              <a:rPr lang="en-US" sz="1200" dirty="0">
                <a:latin typeface="+mn-lt"/>
                <a:cs typeface="Times New Roman"/>
              </a:rPr>
              <a:t>analyses,</a:t>
            </a:r>
            <a:r>
              <a:rPr lang="en-US" sz="1200" spc="-10" dirty="0">
                <a:latin typeface="+mn-lt"/>
                <a:cs typeface="Times New Roman"/>
              </a:rPr>
              <a:t> </a:t>
            </a:r>
            <a:r>
              <a:rPr lang="en-US" sz="1200" dirty="0">
                <a:latin typeface="+mn-lt"/>
                <a:cs typeface="Times New Roman"/>
              </a:rPr>
              <a:t>classifies</a:t>
            </a:r>
            <a:r>
              <a:rPr lang="en-US" sz="1200" spc="-17" dirty="0">
                <a:latin typeface="+mn-lt"/>
                <a:cs typeface="Times New Roman"/>
              </a:rPr>
              <a:t> </a:t>
            </a:r>
            <a:r>
              <a:rPr lang="en-US" sz="1200" dirty="0">
                <a:latin typeface="+mn-lt"/>
                <a:cs typeface="Times New Roman"/>
              </a:rPr>
              <a:t>people</a:t>
            </a:r>
            <a:r>
              <a:rPr lang="en-US" sz="1200" spc="-10" dirty="0">
                <a:latin typeface="+mn-lt"/>
                <a:cs typeface="Times New Roman"/>
              </a:rPr>
              <a:t> </a:t>
            </a:r>
            <a:r>
              <a:rPr lang="en-US" sz="1200" dirty="0">
                <a:latin typeface="+mn-lt"/>
                <a:cs typeface="Times New Roman"/>
              </a:rPr>
              <a:t>as</a:t>
            </a:r>
            <a:r>
              <a:rPr lang="en-US" sz="1200" spc="-10" dirty="0">
                <a:latin typeface="+mn-lt"/>
                <a:cs typeface="Times New Roman"/>
              </a:rPr>
              <a:t> </a:t>
            </a:r>
            <a:r>
              <a:rPr lang="en-US" sz="1200" dirty="0">
                <a:latin typeface="+mn-lt"/>
                <a:cs typeface="Times New Roman"/>
              </a:rPr>
              <a:t>“employed”</a:t>
            </a:r>
            <a:r>
              <a:rPr lang="en-US" sz="1200" spc="-17" dirty="0">
                <a:latin typeface="+mn-lt"/>
                <a:cs typeface="Times New Roman"/>
              </a:rPr>
              <a:t> </a:t>
            </a:r>
            <a:r>
              <a:rPr lang="en-US" sz="1200" dirty="0">
                <a:latin typeface="+mn-lt"/>
                <a:cs typeface="Times New Roman"/>
              </a:rPr>
              <a:t>if</a:t>
            </a:r>
            <a:r>
              <a:rPr lang="en-US" sz="1200" spc="-10" dirty="0">
                <a:latin typeface="+mn-lt"/>
                <a:cs typeface="Times New Roman"/>
              </a:rPr>
              <a:t> </a:t>
            </a:r>
            <a:r>
              <a:rPr lang="en-US" sz="1200" spc="-14" dirty="0">
                <a:latin typeface="+mn-lt"/>
                <a:cs typeface="Times New Roman"/>
              </a:rPr>
              <a:t>they </a:t>
            </a:r>
            <a:r>
              <a:rPr lang="en-US" sz="1200" dirty="0">
                <a:latin typeface="+mn-lt"/>
                <a:cs typeface="Times New Roman"/>
              </a:rPr>
              <a:t>had</a:t>
            </a:r>
            <a:r>
              <a:rPr lang="en-US" sz="1200" spc="-20" dirty="0">
                <a:latin typeface="+mn-lt"/>
                <a:cs typeface="Times New Roman"/>
              </a:rPr>
              <a:t>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job</a:t>
            </a:r>
            <a:r>
              <a:rPr lang="en-US" sz="1200" spc="-10" dirty="0">
                <a:latin typeface="+mn-lt"/>
                <a:cs typeface="Times New Roman"/>
              </a:rPr>
              <a:t> </a:t>
            </a:r>
            <a:r>
              <a:rPr lang="en-US" sz="1200" dirty="0">
                <a:latin typeface="+mn-lt"/>
                <a:cs typeface="Times New Roman"/>
              </a:rPr>
              <a:t>or</a:t>
            </a:r>
            <a:r>
              <a:rPr lang="en-US" sz="1200" spc="-14" dirty="0">
                <a:latin typeface="+mn-lt"/>
                <a:cs typeface="Times New Roman"/>
              </a:rPr>
              <a:t> </a:t>
            </a:r>
            <a:r>
              <a:rPr lang="en-US" sz="1200" dirty="0">
                <a:latin typeface="+mn-lt"/>
                <a:cs typeface="Times New Roman"/>
              </a:rPr>
              <a:t>business</a:t>
            </a:r>
            <a:r>
              <a:rPr lang="en-US" sz="1200" spc="-10" dirty="0">
                <a:latin typeface="+mn-lt"/>
                <a:cs typeface="Times New Roman"/>
              </a:rPr>
              <a:t> </a:t>
            </a:r>
            <a:r>
              <a:rPr lang="en-US" sz="1200" dirty="0">
                <a:latin typeface="+mn-lt"/>
                <a:cs typeface="Times New Roman"/>
              </a:rPr>
              <a:t>during</a:t>
            </a:r>
            <a:r>
              <a:rPr lang="en-US" sz="1200" spc="-3"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survey’s</a:t>
            </a:r>
            <a:r>
              <a:rPr lang="en-US" sz="1200" spc="-10" dirty="0">
                <a:latin typeface="+mn-lt"/>
                <a:cs typeface="Times New Roman"/>
              </a:rPr>
              <a:t> </a:t>
            </a:r>
            <a:r>
              <a:rPr lang="en-US" sz="1200" dirty="0">
                <a:latin typeface="+mn-lt"/>
                <a:cs typeface="Times New Roman"/>
              </a:rPr>
              <a:t>reference</a:t>
            </a:r>
            <a:r>
              <a:rPr lang="en-US" sz="1200" spc="-10" dirty="0">
                <a:latin typeface="+mn-lt"/>
                <a:cs typeface="Times New Roman"/>
              </a:rPr>
              <a:t> </a:t>
            </a:r>
            <a:r>
              <a:rPr lang="en-US" sz="1200" dirty="0">
                <a:latin typeface="+mn-lt"/>
                <a:cs typeface="Times New Roman"/>
              </a:rPr>
              <a:t>week.</a:t>
            </a:r>
            <a:r>
              <a:rPr lang="en-US" sz="1200" spc="-14" dirty="0">
                <a:latin typeface="+mn-lt"/>
                <a:cs typeface="Times New Roman"/>
              </a:rPr>
              <a:t> </a:t>
            </a:r>
            <a:r>
              <a:rPr lang="en-US" sz="1200" dirty="0">
                <a:latin typeface="+mn-lt"/>
                <a:cs typeface="Times New Roman"/>
              </a:rPr>
              <a:t>It</a:t>
            </a:r>
            <a:r>
              <a:rPr lang="en-US" sz="1200" spc="-14" dirty="0">
                <a:latin typeface="+mn-lt"/>
                <a:cs typeface="Times New Roman"/>
              </a:rPr>
              <a:t> </a:t>
            </a:r>
            <a:r>
              <a:rPr lang="en-US" sz="1200" dirty="0">
                <a:latin typeface="+mn-lt"/>
                <a:cs typeface="Times New Roman"/>
              </a:rPr>
              <a:t>classifies</a:t>
            </a:r>
            <a:r>
              <a:rPr lang="en-US" sz="1200" spc="-7" dirty="0">
                <a:latin typeface="+mn-lt"/>
                <a:cs typeface="Times New Roman"/>
              </a:rPr>
              <a:t> </a:t>
            </a:r>
            <a:r>
              <a:rPr lang="en-US" sz="1200" dirty="0">
                <a:latin typeface="+mn-lt"/>
                <a:cs typeface="Times New Roman"/>
              </a:rPr>
              <a:t>people</a:t>
            </a:r>
            <a:r>
              <a:rPr lang="en-US" sz="1200" spc="-10" dirty="0">
                <a:latin typeface="+mn-lt"/>
                <a:cs typeface="Times New Roman"/>
              </a:rPr>
              <a:t> </a:t>
            </a:r>
            <a:r>
              <a:rPr lang="en-US" sz="1200" dirty="0">
                <a:latin typeface="+mn-lt"/>
                <a:cs typeface="Times New Roman"/>
              </a:rPr>
              <a:t>as</a:t>
            </a:r>
            <a:r>
              <a:rPr lang="en-US" sz="1200" spc="-7" dirty="0">
                <a:latin typeface="+mn-lt"/>
                <a:cs typeface="Times New Roman"/>
              </a:rPr>
              <a:t> </a:t>
            </a:r>
            <a:r>
              <a:rPr lang="en-US" sz="1200" dirty="0">
                <a:latin typeface="+mn-lt"/>
                <a:cs typeface="Times New Roman"/>
              </a:rPr>
              <a:t>“at</a:t>
            </a:r>
            <a:r>
              <a:rPr lang="en-US" sz="1200" spc="-10" dirty="0">
                <a:latin typeface="+mn-lt"/>
                <a:cs typeface="Times New Roman"/>
              </a:rPr>
              <a:t> </a:t>
            </a:r>
            <a:r>
              <a:rPr lang="en-US" sz="1200" dirty="0">
                <a:latin typeface="+mn-lt"/>
                <a:cs typeface="Times New Roman"/>
              </a:rPr>
              <a:t>work”</a:t>
            </a:r>
            <a:r>
              <a:rPr lang="en-US" sz="1200" spc="-14" dirty="0">
                <a:latin typeface="+mn-lt"/>
                <a:cs typeface="Times New Roman"/>
              </a:rPr>
              <a:t> </a:t>
            </a:r>
            <a:r>
              <a:rPr lang="en-US" sz="1200" dirty="0">
                <a:latin typeface="+mn-lt"/>
                <a:cs typeface="Times New Roman"/>
              </a:rPr>
              <a:t>if</a:t>
            </a:r>
            <a:r>
              <a:rPr lang="en-US" sz="1200" spc="-7" dirty="0">
                <a:latin typeface="+mn-lt"/>
                <a:cs typeface="Times New Roman"/>
              </a:rPr>
              <a:t> </a:t>
            </a:r>
            <a:r>
              <a:rPr lang="en-US" sz="1200" dirty="0">
                <a:latin typeface="+mn-lt"/>
                <a:cs typeface="Times New Roman"/>
              </a:rPr>
              <a:t>they</a:t>
            </a:r>
            <a:r>
              <a:rPr lang="en-US" sz="1200" spc="-10" dirty="0">
                <a:latin typeface="+mn-lt"/>
                <a:cs typeface="Times New Roman"/>
              </a:rPr>
              <a:t> </a:t>
            </a:r>
            <a:r>
              <a:rPr lang="en-US" sz="1200" dirty="0">
                <a:latin typeface="+mn-lt"/>
                <a:cs typeface="Times New Roman"/>
              </a:rPr>
              <a:t>did</a:t>
            </a:r>
            <a:r>
              <a:rPr lang="en-US" sz="1200" spc="-14" dirty="0">
                <a:latin typeface="+mn-lt"/>
                <a:cs typeface="Times New Roman"/>
              </a:rPr>
              <a:t> </a:t>
            </a:r>
            <a:r>
              <a:rPr lang="en-US" sz="1200" dirty="0">
                <a:latin typeface="+mn-lt"/>
                <a:cs typeface="Times New Roman"/>
              </a:rPr>
              <a:t>at</a:t>
            </a:r>
            <a:r>
              <a:rPr lang="en-US" sz="1200" spc="-10" dirty="0">
                <a:latin typeface="+mn-lt"/>
                <a:cs typeface="Times New Roman"/>
              </a:rPr>
              <a:t> </a:t>
            </a:r>
            <a:r>
              <a:rPr lang="en-US" sz="1200" dirty="0">
                <a:latin typeface="+mn-lt"/>
                <a:cs typeface="Times New Roman"/>
              </a:rPr>
              <a:t>least</a:t>
            </a:r>
            <a:r>
              <a:rPr lang="en-US" sz="1200" spc="-10" dirty="0">
                <a:latin typeface="+mn-lt"/>
                <a:cs typeface="Times New Roman"/>
              </a:rPr>
              <a:t> </a:t>
            </a:r>
            <a:r>
              <a:rPr lang="en-US" sz="1200" dirty="0">
                <a:latin typeface="+mn-lt"/>
                <a:cs typeface="Times New Roman"/>
              </a:rPr>
              <a:t>1</a:t>
            </a:r>
            <a:r>
              <a:rPr lang="en-US" sz="1200" spc="-10" dirty="0">
                <a:latin typeface="+mn-lt"/>
                <a:cs typeface="Times New Roman"/>
              </a:rPr>
              <a:t> </a:t>
            </a:r>
            <a:r>
              <a:rPr lang="en-US" sz="1200" spc="-14" dirty="0">
                <a:latin typeface="+mn-lt"/>
                <a:cs typeface="Times New Roman"/>
              </a:rPr>
              <a:t>hour</a:t>
            </a:r>
            <a:r>
              <a:rPr lang="en-US" sz="1200" spc="341" dirty="0">
                <a:latin typeface="+mn-lt"/>
                <a:cs typeface="Times New Roman"/>
              </a:rPr>
              <a:t> </a:t>
            </a:r>
            <a:r>
              <a:rPr lang="en-US" sz="1200" dirty="0">
                <a:latin typeface="+mn-lt"/>
                <a:cs typeface="Times New Roman"/>
              </a:rPr>
              <a:t>of</a:t>
            </a:r>
            <a:r>
              <a:rPr lang="en-US" sz="1200" spc="-20" dirty="0">
                <a:latin typeface="+mn-lt"/>
                <a:cs typeface="Times New Roman"/>
              </a:rPr>
              <a:t> </a:t>
            </a:r>
            <a:r>
              <a:rPr lang="en-US" sz="1200" dirty="0">
                <a:latin typeface="+mn-lt"/>
                <a:cs typeface="Times New Roman"/>
              </a:rPr>
              <a:t>work</a:t>
            </a:r>
            <a:r>
              <a:rPr lang="en-US" sz="1200" spc="-3" dirty="0">
                <a:latin typeface="+mn-lt"/>
                <a:cs typeface="Times New Roman"/>
              </a:rPr>
              <a:t> </a:t>
            </a:r>
            <a:r>
              <a:rPr lang="en-US" sz="1200" dirty="0">
                <a:latin typeface="+mn-lt"/>
                <a:cs typeface="Times New Roman"/>
              </a:rPr>
              <a:t>as</a:t>
            </a:r>
            <a:r>
              <a:rPr lang="en-US" sz="1200" spc="-10" dirty="0">
                <a:latin typeface="+mn-lt"/>
                <a:cs typeface="Times New Roman"/>
              </a:rPr>
              <a:t> </a:t>
            </a:r>
            <a:r>
              <a:rPr lang="en-US" sz="1200" dirty="0">
                <a:latin typeface="+mn-lt"/>
                <a:cs typeface="Times New Roman"/>
              </a:rPr>
              <a:t>a</a:t>
            </a:r>
            <a:r>
              <a:rPr lang="en-US" sz="1200" spc="-10" dirty="0">
                <a:latin typeface="+mn-lt"/>
                <a:cs typeface="Times New Roman"/>
              </a:rPr>
              <a:t> </a:t>
            </a:r>
            <a:r>
              <a:rPr lang="en-US" sz="1200" dirty="0">
                <a:latin typeface="+mn-lt"/>
                <a:cs typeface="Times New Roman"/>
              </a:rPr>
              <a:t>paid</a:t>
            </a:r>
            <a:r>
              <a:rPr lang="en-US" sz="1200" spc="-3" dirty="0">
                <a:latin typeface="+mn-lt"/>
                <a:cs typeface="Times New Roman"/>
              </a:rPr>
              <a:t> </a:t>
            </a:r>
            <a:r>
              <a:rPr lang="en-US" sz="1200" dirty="0">
                <a:latin typeface="+mn-lt"/>
                <a:cs typeface="Times New Roman"/>
              </a:rPr>
              <a:t>employee,</a:t>
            </a:r>
            <a:r>
              <a:rPr lang="en-US" sz="1200" spc="-10" dirty="0">
                <a:latin typeface="+mn-lt"/>
                <a:cs typeface="Times New Roman"/>
              </a:rPr>
              <a:t> </a:t>
            </a:r>
            <a:r>
              <a:rPr lang="en-US" sz="1200" dirty="0">
                <a:latin typeface="+mn-lt"/>
                <a:cs typeface="Times New Roman"/>
              </a:rPr>
              <a:t>worked</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their</a:t>
            </a:r>
            <a:r>
              <a:rPr lang="en-US" sz="1200" spc="-10" dirty="0">
                <a:latin typeface="+mn-lt"/>
                <a:cs typeface="Times New Roman"/>
              </a:rPr>
              <a:t> </a:t>
            </a:r>
            <a:r>
              <a:rPr lang="en-US" sz="1200" dirty="0">
                <a:latin typeface="+mn-lt"/>
                <a:cs typeface="Times New Roman"/>
              </a:rPr>
              <a:t>own</a:t>
            </a:r>
            <a:r>
              <a:rPr lang="en-US" sz="1200" spc="-10" dirty="0">
                <a:latin typeface="+mn-lt"/>
                <a:cs typeface="Times New Roman"/>
              </a:rPr>
              <a:t> </a:t>
            </a:r>
            <a:r>
              <a:rPr lang="en-US" sz="1200" dirty="0">
                <a:latin typeface="+mn-lt"/>
                <a:cs typeface="Times New Roman"/>
              </a:rPr>
              <a:t>business</a:t>
            </a:r>
            <a:r>
              <a:rPr lang="en-US" sz="1200" spc="-10" dirty="0">
                <a:latin typeface="+mn-lt"/>
                <a:cs typeface="Times New Roman"/>
              </a:rPr>
              <a:t> </a:t>
            </a:r>
            <a:r>
              <a:rPr lang="en-US" sz="1200" dirty="0">
                <a:latin typeface="+mn-lt"/>
                <a:cs typeface="Times New Roman"/>
              </a:rPr>
              <a:t>or</a:t>
            </a:r>
            <a:r>
              <a:rPr lang="en-US" sz="1200" spc="-10" dirty="0">
                <a:latin typeface="+mn-lt"/>
                <a:cs typeface="Times New Roman"/>
              </a:rPr>
              <a:t> </a:t>
            </a:r>
            <a:r>
              <a:rPr lang="en-US" sz="1200" dirty="0">
                <a:latin typeface="+mn-lt"/>
                <a:cs typeface="Times New Roman"/>
              </a:rPr>
              <a:t>profession</a:t>
            </a:r>
            <a:r>
              <a:rPr lang="en-US" sz="1200" spc="-10" dirty="0">
                <a:latin typeface="+mn-lt"/>
                <a:cs typeface="Times New Roman"/>
              </a:rPr>
              <a:t> </a:t>
            </a:r>
            <a:r>
              <a:rPr lang="en-US" sz="1200" dirty="0">
                <a:latin typeface="+mn-lt"/>
                <a:cs typeface="Times New Roman"/>
              </a:rPr>
              <a:t>or</a:t>
            </a:r>
            <a:r>
              <a:rPr lang="en-US" sz="1200" spc="-10" dirty="0">
                <a:latin typeface="+mn-lt"/>
                <a:cs typeface="Times New Roman"/>
              </a:rPr>
              <a:t> </a:t>
            </a:r>
            <a:r>
              <a:rPr lang="en-US" sz="1200" dirty="0">
                <a:latin typeface="+mn-lt"/>
                <a:cs typeface="Times New Roman"/>
              </a:rPr>
              <a:t>on</a:t>
            </a:r>
            <a:r>
              <a:rPr lang="en-US" sz="1200" spc="-10" dirty="0">
                <a:latin typeface="+mn-lt"/>
                <a:cs typeface="Times New Roman"/>
              </a:rPr>
              <a:t> </a:t>
            </a:r>
            <a:r>
              <a:rPr lang="en-US" sz="1200" dirty="0">
                <a:latin typeface="+mn-lt"/>
                <a:cs typeface="Times New Roman"/>
              </a:rPr>
              <a:t>their</a:t>
            </a:r>
            <a:r>
              <a:rPr lang="en-US" sz="1200" spc="-10" dirty="0">
                <a:latin typeface="+mn-lt"/>
                <a:cs typeface="Times New Roman"/>
              </a:rPr>
              <a:t> </a:t>
            </a:r>
            <a:r>
              <a:rPr lang="en-US" sz="1200" dirty="0">
                <a:latin typeface="+mn-lt"/>
                <a:cs typeface="Times New Roman"/>
              </a:rPr>
              <a:t>own</a:t>
            </a:r>
            <a:r>
              <a:rPr lang="en-US" sz="1200" spc="-3" dirty="0">
                <a:latin typeface="+mn-lt"/>
                <a:cs typeface="Times New Roman"/>
              </a:rPr>
              <a:t> </a:t>
            </a:r>
            <a:r>
              <a:rPr lang="en-US" sz="1200" dirty="0">
                <a:latin typeface="+mn-lt"/>
                <a:cs typeface="Times New Roman"/>
              </a:rPr>
              <a:t>farm,</a:t>
            </a:r>
            <a:r>
              <a:rPr lang="en-US" sz="1200" spc="-10" dirty="0">
                <a:latin typeface="+mn-lt"/>
                <a:cs typeface="Times New Roman"/>
              </a:rPr>
              <a:t> </a:t>
            </a:r>
            <a:r>
              <a:rPr lang="en-US" sz="1200" dirty="0">
                <a:latin typeface="+mn-lt"/>
                <a:cs typeface="Times New Roman"/>
              </a:rPr>
              <a:t>or</a:t>
            </a:r>
            <a:r>
              <a:rPr lang="en-US" sz="1200" spc="-10" dirty="0">
                <a:latin typeface="+mn-lt"/>
                <a:cs typeface="Times New Roman"/>
              </a:rPr>
              <a:t> </a:t>
            </a:r>
            <a:r>
              <a:rPr lang="en-US" sz="1200" dirty="0">
                <a:latin typeface="+mn-lt"/>
                <a:cs typeface="Times New Roman"/>
              </a:rPr>
              <a:t>worked</a:t>
            </a:r>
            <a:r>
              <a:rPr lang="en-US" sz="1200" spc="-14" dirty="0">
                <a:latin typeface="+mn-lt"/>
                <a:cs typeface="Times New Roman"/>
              </a:rPr>
              <a:t> </a:t>
            </a:r>
            <a:r>
              <a:rPr lang="en-US" sz="1200" dirty="0">
                <a:latin typeface="+mn-lt"/>
                <a:cs typeface="Times New Roman"/>
              </a:rPr>
              <a:t>15</a:t>
            </a:r>
            <a:r>
              <a:rPr lang="en-US" sz="1200" spc="-10" dirty="0">
                <a:latin typeface="+mn-lt"/>
                <a:cs typeface="Times New Roman"/>
              </a:rPr>
              <a:t> </a:t>
            </a:r>
            <a:r>
              <a:rPr lang="en-US" sz="1200" dirty="0">
                <a:latin typeface="+mn-lt"/>
                <a:cs typeface="Times New Roman"/>
              </a:rPr>
              <a:t>hours</a:t>
            </a:r>
            <a:r>
              <a:rPr lang="en-US" sz="1200" spc="-10" dirty="0">
                <a:latin typeface="+mn-lt"/>
                <a:cs typeface="Times New Roman"/>
              </a:rPr>
              <a:t> </a:t>
            </a:r>
            <a:r>
              <a:rPr lang="en-US" sz="1200" spc="-17" dirty="0">
                <a:latin typeface="+mn-lt"/>
                <a:cs typeface="Times New Roman"/>
              </a:rPr>
              <a:t>or </a:t>
            </a:r>
            <a:r>
              <a:rPr lang="en-US" sz="1200" dirty="0">
                <a:latin typeface="+mn-lt"/>
                <a:cs typeface="Times New Roman"/>
              </a:rPr>
              <a:t>more</a:t>
            </a:r>
            <a:r>
              <a:rPr lang="en-US" sz="1200" spc="-17" dirty="0">
                <a:latin typeface="+mn-lt"/>
                <a:cs typeface="Times New Roman"/>
              </a:rPr>
              <a:t> </a:t>
            </a:r>
            <a:r>
              <a:rPr lang="en-US" sz="1200" dirty="0">
                <a:latin typeface="+mn-lt"/>
                <a:cs typeface="Times New Roman"/>
              </a:rPr>
              <a:t>as</a:t>
            </a:r>
            <a:r>
              <a:rPr lang="en-US" sz="1200" spc="-10" dirty="0">
                <a:latin typeface="+mn-lt"/>
                <a:cs typeface="Times New Roman"/>
              </a:rPr>
              <a:t> </a:t>
            </a:r>
            <a:r>
              <a:rPr lang="en-US" sz="1200" dirty="0">
                <a:latin typeface="+mn-lt"/>
                <a:cs typeface="Times New Roman"/>
              </a:rPr>
              <a:t>unpaid</a:t>
            </a:r>
            <a:r>
              <a:rPr lang="en-US" sz="1200" spc="-10" dirty="0">
                <a:latin typeface="+mn-lt"/>
                <a:cs typeface="Times New Roman"/>
              </a:rPr>
              <a:t> </a:t>
            </a:r>
            <a:r>
              <a:rPr lang="en-US" sz="1200" dirty="0">
                <a:latin typeface="+mn-lt"/>
                <a:cs typeface="Times New Roman"/>
              </a:rPr>
              <a:t>workers</a:t>
            </a:r>
            <a:r>
              <a:rPr lang="en-US" sz="1200" spc="-14" dirty="0">
                <a:latin typeface="+mn-lt"/>
                <a:cs typeface="Times New Roman"/>
              </a:rPr>
              <a:t> </a:t>
            </a:r>
            <a:r>
              <a:rPr lang="en-US" sz="1200" dirty="0">
                <a:latin typeface="+mn-lt"/>
                <a:cs typeface="Times New Roman"/>
              </a:rPr>
              <a:t>owned</a:t>
            </a:r>
            <a:r>
              <a:rPr lang="en-US" sz="1200" spc="-10" dirty="0">
                <a:latin typeface="+mn-lt"/>
                <a:cs typeface="Times New Roman"/>
              </a:rPr>
              <a:t> </a:t>
            </a:r>
            <a:r>
              <a:rPr lang="en-US" sz="1200" dirty="0">
                <a:latin typeface="+mn-lt"/>
                <a:cs typeface="Times New Roman"/>
              </a:rPr>
              <a:t>by</a:t>
            </a:r>
            <a:r>
              <a:rPr lang="en-US" sz="1200" spc="-10" dirty="0">
                <a:latin typeface="+mn-lt"/>
                <a:cs typeface="Times New Roman"/>
              </a:rPr>
              <a:t>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member</a:t>
            </a:r>
            <a:r>
              <a:rPr lang="en-US" sz="1200" spc="-14"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their</a:t>
            </a:r>
            <a:r>
              <a:rPr lang="en-US" sz="1200" spc="-10" dirty="0">
                <a:latin typeface="+mn-lt"/>
                <a:cs typeface="Times New Roman"/>
              </a:rPr>
              <a:t> </a:t>
            </a:r>
            <a:r>
              <a:rPr lang="en-US" sz="1200" dirty="0">
                <a:latin typeface="+mn-lt"/>
                <a:cs typeface="Times New Roman"/>
              </a:rPr>
              <a:t>family;</a:t>
            </a:r>
            <a:r>
              <a:rPr lang="en-US" sz="1200" spc="-10" dirty="0">
                <a:latin typeface="+mn-lt"/>
                <a:cs typeface="Times New Roman"/>
              </a:rPr>
              <a:t> </a:t>
            </a:r>
            <a:r>
              <a:rPr lang="en-US" sz="1200" dirty="0">
                <a:latin typeface="+mn-lt"/>
                <a:cs typeface="Times New Roman"/>
              </a:rPr>
              <a:t>it</a:t>
            </a:r>
            <a:r>
              <a:rPr lang="en-US" sz="1200" spc="-14" dirty="0">
                <a:latin typeface="+mn-lt"/>
                <a:cs typeface="Times New Roman"/>
              </a:rPr>
              <a:t> </a:t>
            </a:r>
            <a:r>
              <a:rPr lang="en-US" sz="1200" dirty="0">
                <a:latin typeface="+mn-lt"/>
                <a:cs typeface="Times New Roman"/>
              </a:rPr>
              <a:t>excludes</a:t>
            </a:r>
            <a:r>
              <a:rPr lang="en-US" sz="1200" spc="-10" dirty="0">
                <a:latin typeface="+mn-lt"/>
                <a:cs typeface="Times New Roman"/>
              </a:rPr>
              <a:t> </a:t>
            </a:r>
            <a:r>
              <a:rPr lang="en-US" sz="1200" dirty="0">
                <a:latin typeface="+mn-lt"/>
                <a:cs typeface="Times New Roman"/>
              </a:rPr>
              <a:t>people</a:t>
            </a:r>
            <a:r>
              <a:rPr lang="en-US" sz="1200" spc="-10" dirty="0">
                <a:latin typeface="+mn-lt"/>
                <a:cs typeface="Times New Roman"/>
              </a:rPr>
              <a:t> </a:t>
            </a:r>
            <a:r>
              <a:rPr lang="en-US" sz="1200" dirty="0">
                <a:latin typeface="+mn-lt"/>
                <a:cs typeface="Times New Roman"/>
              </a:rPr>
              <a:t>who</a:t>
            </a:r>
            <a:r>
              <a:rPr lang="en-US" sz="1200" spc="-10" dirty="0">
                <a:latin typeface="+mn-lt"/>
                <a:cs typeface="Times New Roman"/>
              </a:rPr>
              <a:t> </a:t>
            </a:r>
            <a:r>
              <a:rPr lang="en-US" sz="1200" dirty="0">
                <a:latin typeface="+mn-lt"/>
                <a:cs typeface="Times New Roman"/>
              </a:rPr>
              <a:t>were</a:t>
            </a:r>
            <a:r>
              <a:rPr lang="en-US" sz="1200" spc="-14" dirty="0">
                <a:latin typeface="+mn-lt"/>
                <a:cs typeface="Times New Roman"/>
              </a:rPr>
              <a:t> </a:t>
            </a:r>
            <a:r>
              <a:rPr lang="en-US" sz="1200" dirty="0">
                <a:latin typeface="+mn-lt"/>
                <a:cs typeface="Times New Roman"/>
              </a:rPr>
              <a:t>not</a:t>
            </a:r>
            <a:r>
              <a:rPr lang="en-US" sz="1200" spc="-14" dirty="0">
                <a:latin typeface="+mn-lt"/>
                <a:cs typeface="Times New Roman"/>
              </a:rPr>
              <a:t> </a:t>
            </a:r>
            <a:r>
              <a:rPr lang="en-US" sz="1200" dirty="0">
                <a:latin typeface="+mn-lt"/>
                <a:cs typeface="Times New Roman"/>
              </a:rPr>
              <a:t>working</a:t>
            </a:r>
            <a:r>
              <a:rPr lang="en-US" sz="1200" spc="-10" dirty="0">
                <a:latin typeface="+mn-lt"/>
                <a:cs typeface="Times New Roman"/>
              </a:rPr>
              <a:t> </a:t>
            </a:r>
            <a:r>
              <a:rPr lang="en-US" sz="1200" dirty="0">
                <a:latin typeface="+mn-lt"/>
                <a:cs typeface="Times New Roman"/>
              </a:rPr>
              <a:t>but</a:t>
            </a:r>
            <a:r>
              <a:rPr lang="en-US" sz="1200" spc="-10" dirty="0">
                <a:latin typeface="+mn-lt"/>
                <a:cs typeface="Times New Roman"/>
              </a:rPr>
              <a:t> </a:t>
            </a:r>
            <a:r>
              <a:rPr lang="en-US" sz="1200" dirty="0">
                <a:latin typeface="+mn-lt"/>
                <a:cs typeface="Times New Roman"/>
              </a:rPr>
              <a:t>had</a:t>
            </a:r>
            <a:r>
              <a:rPr lang="en-US" sz="1200" spc="-10" dirty="0">
                <a:latin typeface="+mn-lt"/>
                <a:cs typeface="Times New Roman"/>
              </a:rPr>
              <a:t> </a:t>
            </a:r>
            <a:r>
              <a:rPr lang="en-US" sz="1200" spc="-14" dirty="0">
                <a:latin typeface="+mn-lt"/>
                <a:cs typeface="Times New Roman"/>
              </a:rPr>
              <a:t>jobs</a:t>
            </a:r>
            <a:r>
              <a:rPr lang="en-US" sz="1200" spc="341" dirty="0">
                <a:latin typeface="+mn-lt"/>
                <a:cs typeface="Times New Roman"/>
              </a:rPr>
              <a:t> </a:t>
            </a:r>
            <a:r>
              <a:rPr lang="en-US" sz="1200" dirty="0">
                <a:latin typeface="+mn-lt"/>
                <a:cs typeface="Times New Roman"/>
              </a:rPr>
              <a:t>or</a:t>
            </a:r>
            <a:r>
              <a:rPr lang="en-US" sz="1200" spc="-20" dirty="0">
                <a:latin typeface="+mn-lt"/>
                <a:cs typeface="Times New Roman"/>
              </a:rPr>
              <a:t> </a:t>
            </a:r>
            <a:r>
              <a:rPr lang="en-US" sz="1200" dirty="0">
                <a:latin typeface="+mn-lt"/>
                <a:cs typeface="Times New Roman"/>
              </a:rPr>
              <a:t>businesses</a:t>
            </a:r>
            <a:r>
              <a:rPr lang="en-US" sz="1200" spc="-14" dirty="0">
                <a:latin typeface="+mn-lt"/>
                <a:cs typeface="Times New Roman"/>
              </a:rPr>
              <a:t> </a:t>
            </a:r>
            <a:r>
              <a:rPr lang="en-US" sz="1200" dirty="0">
                <a:latin typeface="+mn-lt"/>
                <a:cs typeface="Times New Roman"/>
              </a:rPr>
              <a:t>from</a:t>
            </a:r>
            <a:r>
              <a:rPr lang="en-US" sz="1200" spc="-14" dirty="0">
                <a:latin typeface="+mn-lt"/>
                <a:cs typeface="Times New Roman"/>
              </a:rPr>
              <a:t> </a:t>
            </a:r>
            <a:r>
              <a:rPr lang="en-US" sz="1200" dirty="0">
                <a:latin typeface="+mn-lt"/>
                <a:cs typeface="Times New Roman"/>
              </a:rPr>
              <a:t>which</a:t>
            </a:r>
            <a:r>
              <a:rPr lang="en-US" sz="1200" spc="-7" dirty="0">
                <a:latin typeface="+mn-lt"/>
                <a:cs typeface="Times New Roman"/>
              </a:rPr>
              <a:t> </a:t>
            </a:r>
            <a:r>
              <a:rPr lang="en-US" sz="1200" dirty="0">
                <a:latin typeface="+mn-lt"/>
                <a:cs typeface="Times New Roman"/>
              </a:rPr>
              <a:t>they</a:t>
            </a:r>
            <a:r>
              <a:rPr lang="en-US" sz="1200" spc="-14" dirty="0">
                <a:latin typeface="+mn-lt"/>
                <a:cs typeface="Times New Roman"/>
              </a:rPr>
              <a:t> </a:t>
            </a:r>
            <a:r>
              <a:rPr lang="en-US" sz="1200" dirty="0">
                <a:latin typeface="+mn-lt"/>
                <a:cs typeface="Times New Roman"/>
              </a:rPr>
              <a:t>were</a:t>
            </a:r>
            <a:r>
              <a:rPr lang="en-US" sz="1200" spc="-10" dirty="0">
                <a:latin typeface="+mn-lt"/>
                <a:cs typeface="Times New Roman"/>
              </a:rPr>
              <a:t> </a:t>
            </a:r>
            <a:r>
              <a:rPr lang="en-US" sz="1200" dirty="0">
                <a:latin typeface="+mn-lt"/>
                <a:cs typeface="Times New Roman"/>
              </a:rPr>
              <a:t>temporarily</a:t>
            </a:r>
            <a:r>
              <a:rPr lang="en-US" sz="1200" spc="-7" dirty="0">
                <a:latin typeface="+mn-lt"/>
                <a:cs typeface="Times New Roman"/>
              </a:rPr>
              <a:t> </a:t>
            </a:r>
            <a:r>
              <a:rPr lang="en-US" sz="1200" dirty="0">
                <a:latin typeface="+mn-lt"/>
                <a:cs typeface="Times New Roman"/>
              </a:rPr>
              <a:t>absent.</a:t>
            </a:r>
            <a:r>
              <a:rPr lang="en-US" sz="1200" spc="-14" dirty="0">
                <a:latin typeface="+mn-lt"/>
                <a:cs typeface="Times New Roman"/>
              </a:rPr>
              <a:t> </a:t>
            </a:r>
            <a:r>
              <a:rPr lang="en-US" sz="1200" dirty="0">
                <a:latin typeface="+mn-lt"/>
                <a:cs typeface="Times New Roman"/>
              </a:rPr>
              <a:t>Thus</a:t>
            </a:r>
            <a:r>
              <a:rPr lang="en-US" sz="1200" spc="-14" dirty="0">
                <a:latin typeface="+mn-lt"/>
                <a:cs typeface="Times New Roman"/>
              </a:rPr>
              <a:t> </a:t>
            </a:r>
            <a:r>
              <a:rPr lang="en-US" sz="1200" dirty="0">
                <a:latin typeface="+mn-lt"/>
                <a:cs typeface="Times New Roman"/>
              </a:rPr>
              <a:t>“employed</a:t>
            </a:r>
            <a:r>
              <a:rPr lang="en-US" sz="1200" spc="-14"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at</a:t>
            </a:r>
            <a:r>
              <a:rPr lang="en-US" sz="1200" spc="-14" dirty="0">
                <a:latin typeface="+mn-lt"/>
                <a:cs typeface="Times New Roman"/>
              </a:rPr>
              <a:t> </a:t>
            </a:r>
            <a:r>
              <a:rPr lang="en-US" sz="1200" dirty="0">
                <a:latin typeface="+mn-lt"/>
                <a:cs typeface="Times New Roman"/>
              </a:rPr>
              <a:t>work”</a:t>
            </a:r>
            <a:r>
              <a:rPr lang="en-US" sz="1200" spc="-10" dirty="0">
                <a:latin typeface="+mn-lt"/>
                <a:cs typeface="Times New Roman"/>
              </a:rPr>
              <a:t> </a:t>
            </a:r>
            <a:r>
              <a:rPr lang="en-US" sz="1200" dirty="0">
                <a:latin typeface="+mn-lt"/>
                <a:cs typeface="Times New Roman"/>
              </a:rPr>
              <a:t>refers</a:t>
            </a:r>
            <a:r>
              <a:rPr lang="en-US" sz="1200" spc="-14" dirty="0">
                <a:latin typeface="+mn-lt"/>
                <a:cs typeface="Times New Roman"/>
              </a:rPr>
              <a:t> </a:t>
            </a:r>
            <a:r>
              <a:rPr lang="en-US" sz="1200" dirty="0">
                <a:latin typeface="+mn-lt"/>
                <a:cs typeface="Times New Roman"/>
              </a:rPr>
              <a:t>to</a:t>
            </a:r>
            <a:r>
              <a:rPr lang="en-US" sz="1200" spc="-14" dirty="0">
                <a:latin typeface="+mn-lt"/>
                <a:cs typeface="Times New Roman"/>
              </a:rPr>
              <a:t> </a:t>
            </a:r>
            <a:r>
              <a:rPr lang="en-US" sz="1200" dirty="0">
                <a:latin typeface="+mn-lt"/>
                <a:cs typeface="Times New Roman"/>
              </a:rPr>
              <a:t>people</a:t>
            </a:r>
            <a:r>
              <a:rPr lang="en-US" sz="1200" spc="-14" dirty="0">
                <a:latin typeface="+mn-lt"/>
                <a:cs typeface="Times New Roman"/>
              </a:rPr>
              <a:t> </a:t>
            </a:r>
            <a:r>
              <a:rPr lang="en-US" sz="1200" dirty="0">
                <a:latin typeface="+mn-lt"/>
                <a:cs typeface="Times New Roman"/>
              </a:rPr>
              <a:t>who</a:t>
            </a:r>
            <a:r>
              <a:rPr lang="en-US" sz="1200" spc="-14" dirty="0">
                <a:latin typeface="+mn-lt"/>
                <a:cs typeface="Times New Roman"/>
              </a:rPr>
              <a:t> </a:t>
            </a:r>
            <a:r>
              <a:rPr lang="en-US" sz="1200" dirty="0">
                <a:latin typeface="+mn-lt"/>
                <a:cs typeface="Times New Roman"/>
              </a:rPr>
              <a:t>had</a:t>
            </a:r>
            <a:r>
              <a:rPr lang="en-US" sz="1200" spc="-3" dirty="0">
                <a:latin typeface="+mn-lt"/>
                <a:cs typeface="Times New Roman"/>
              </a:rPr>
              <a:t> </a:t>
            </a:r>
            <a:r>
              <a:rPr lang="en-US" sz="1200" spc="-34" dirty="0">
                <a:latin typeface="+mn-lt"/>
                <a:cs typeface="Times New Roman"/>
              </a:rPr>
              <a:t>a</a:t>
            </a:r>
            <a:r>
              <a:rPr lang="en-US" sz="1200" spc="341" dirty="0">
                <a:latin typeface="+mn-lt"/>
                <a:cs typeface="Times New Roman"/>
              </a:rPr>
              <a:t> </a:t>
            </a:r>
            <a:r>
              <a:rPr lang="en-US" sz="1200" dirty="0">
                <a:latin typeface="+mn-lt"/>
                <a:cs typeface="Times New Roman"/>
              </a:rPr>
              <a:t>job</a:t>
            </a:r>
            <a:r>
              <a:rPr lang="en-US" sz="1200" spc="-17"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were</a:t>
            </a:r>
            <a:r>
              <a:rPr lang="en-US" sz="1200" spc="-14" dirty="0">
                <a:latin typeface="+mn-lt"/>
                <a:cs typeface="Times New Roman"/>
              </a:rPr>
              <a:t> </a:t>
            </a:r>
            <a:r>
              <a:rPr lang="en-US" sz="1200" dirty="0">
                <a:latin typeface="+mn-lt"/>
                <a:cs typeface="Times New Roman"/>
              </a:rPr>
              <a:t>not</a:t>
            </a:r>
            <a:r>
              <a:rPr lang="en-US" sz="1200" spc="-14" dirty="0">
                <a:latin typeface="+mn-lt"/>
                <a:cs typeface="Times New Roman"/>
              </a:rPr>
              <a:t> </a:t>
            </a:r>
            <a:r>
              <a:rPr lang="en-US" sz="1200" dirty="0">
                <a:latin typeface="+mn-lt"/>
                <a:cs typeface="Times New Roman"/>
              </a:rPr>
              <a:t>temporarily</a:t>
            </a:r>
            <a:r>
              <a:rPr lang="en-US" sz="1200" spc="-17" dirty="0">
                <a:latin typeface="+mn-lt"/>
                <a:cs typeface="Times New Roman"/>
              </a:rPr>
              <a:t> </a:t>
            </a:r>
            <a:r>
              <a:rPr lang="en-US" sz="1200" dirty="0">
                <a:latin typeface="+mn-lt"/>
                <a:cs typeface="Times New Roman"/>
              </a:rPr>
              <a:t>absent</a:t>
            </a:r>
            <a:r>
              <a:rPr lang="en-US" sz="1200" spc="-10" dirty="0">
                <a:latin typeface="+mn-lt"/>
                <a:cs typeface="Times New Roman"/>
              </a:rPr>
              <a:t> </a:t>
            </a:r>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reasons</a:t>
            </a:r>
            <a:r>
              <a:rPr lang="en-US" sz="1200" spc="-14" dirty="0">
                <a:latin typeface="+mn-lt"/>
                <a:cs typeface="Times New Roman"/>
              </a:rPr>
              <a:t> </a:t>
            </a:r>
            <a:r>
              <a:rPr lang="en-US" sz="1200" dirty="0">
                <a:latin typeface="+mn-lt"/>
                <a:cs typeface="Times New Roman"/>
              </a:rPr>
              <a:t>such</a:t>
            </a:r>
            <a:r>
              <a:rPr lang="en-US" sz="1200" spc="-14" dirty="0">
                <a:latin typeface="+mn-lt"/>
                <a:cs typeface="Times New Roman"/>
              </a:rPr>
              <a:t> </a:t>
            </a:r>
            <a:r>
              <a:rPr lang="en-US" sz="1200" dirty="0">
                <a:latin typeface="+mn-lt"/>
                <a:cs typeface="Times New Roman"/>
              </a:rPr>
              <a:t>as</a:t>
            </a:r>
            <a:r>
              <a:rPr lang="en-US" sz="1200" spc="-14" dirty="0">
                <a:latin typeface="+mn-lt"/>
                <a:cs typeface="Times New Roman"/>
              </a:rPr>
              <a:t> </a:t>
            </a:r>
            <a:r>
              <a:rPr lang="en-US" sz="1200" dirty="0">
                <a:latin typeface="+mn-lt"/>
                <a:cs typeface="Times New Roman"/>
              </a:rPr>
              <a:t>vacation,</a:t>
            </a:r>
            <a:r>
              <a:rPr lang="en-US" sz="1200" spc="-10" dirty="0">
                <a:latin typeface="+mn-lt"/>
                <a:cs typeface="Times New Roman"/>
              </a:rPr>
              <a:t> </a:t>
            </a:r>
            <a:r>
              <a:rPr lang="en-US" sz="1200" dirty="0">
                <a:latin typeface="+mn-lt"/>
                <a:cs typeface="Times New Roman"/>
              </a:rPr>
              <a:t>illness,</a:t>
            </a:r>
            <a:r>
              <a:rPr lang="en-US" sz="1200" spc="-14" dirty="0">
                <a:latin typeface="+mn-lt"/>
                <a:cs typeface="Times New Roman"/>
              </a:rPr>
              <a:t> </a:t>
            </a:r>
            <a:r>
              <a:rPr lang="en-US" sz="1200" dirty="0">
                <a:latin typeface="+mn-lt"/>
                <a:cs typeface="Times New Roman"/>
              </a:rPr>
              <a:t>or</a:t>
            </a:r>
            <a:r>
              <a:rPr lang="en-US" sz="1200" spc="-14" dirty="0">
                <a:latin typeface="+mn-lt"/>
                <a:cs typeface="Times New Roman"/>
              </a:rPr>
              <a:t> </a:t>
            </a:r>
            <a:r>
              <a:rPr lang="en-US" sz="1200" dirty="0">
                <a:latin typeface="+mn-lt"/>
                <a:cs typeface="Times New Roman"/>
              </a:rPr>
              <a:t>industrial</a:t>
            </a:r>
            <a:r>
              <a:rPr lang="en-US" sz="1200" spc="-14" dirty="0">
                <a:latin typeface="+mn-lt"/>
                <a:cs typeface="Times New Roman"/>
              </a:rPr>
              <a:t> </a:t>
            </a:r>
            <a:r>
              <a:rPr lang="en-US" sz="1200" spc="-7" dirty="0">
                <a:latin typeface="+mn-lt"/>
                <a:cs typeface="Times New Roman"/>
              </a:rPr>
              <a:t>dispute.</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Primary care health professional shortage area indicates areas where lack of primary care professionals threatens access to services when needed. Disproportionately more rural counties have received this designation than metropolitan ones.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 COVID-19, 135 rural hospitals had closed between 2010 and 2020, threatening rural residents’ access to services provided by those hospitals.</a:t>
            </a:r>
          </a:p>
          <a:p>
            <a:endParaRPr lang="en-US" sz="1200" dirty="0">
              <a:latin typeface="+mn-lt"/>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7</a:t>
            </a:fld>
            <a:endParaRPr lang="en-US"/>
          </a:p>
        </p:txBody>
      </p:sp>
    </p:spTree>
    <p:extLst>
      <p:ext uri="{BB962C8B-B14F-4D97-AF65-F5344CB8AC3E}">
        <p14:creationId xmlns:p14="http://schemas.microsoft.com/office/powerpoint/2010/main" val="27360295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20781" indent="-182880"/>
            <a:r>
              <a:rPr lang="en-US" sz="1200" dirty="0">
                <a:latin typeface="+mn-lt"/>
                <a:cs typeface="Times New Roman"/>
              </a:rPr>
              <a:t>Figure</a:t>
            </a:r>
            <a:r>
              <a:rPr lang="en-US" sz="1200" spc="-14" dirty="0">
                <a:latin typeface="+mn-lt"/>
                <a:cs typeface="Times New Roman"/>
              </a:rPr>
              <a:t> </a:t>
            </a:r>
            <a:r>
              <a:rPr lang="en-US" sz="1200" dirty="0">
                <a:latin typeface="+mn-lt"/>
                <a:cs typeface="Times New Roman"/>
              </a:rPr>
              <a:t>1</a:t>
            </a:r>
            <a:r>
              <a:rPr lang="en-US" sz="1200" spc="-3" dirty="0">
                <a:latin typeface="+mn-lt"/>
                <a:cs typeface="Times New Roman"/>
              </a:rPr>
              <a:t> </a:t>
            </a:r>
            <a:r>
              <a:rPr lang="en-US" sz="1200" dirty="0">
                <a:latin typeface="+mn-lt"/>
                <a:cs typeface="Times New Roman"/>
              </a:rPr>
              <a:t>shows</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locations</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maternity</a:t>
            </a:r>
            <a:r>
              <a:rPr lang="en-US" sz="1200" spc="-3"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deserts,</a:t>
            </a:r>
            <a:r>
              <a:rPr lang="en-US" sz="1200" spc="-3" dirty="0">
                <a:latin typeface="+mn-lt"/>
                <a:cs typeface="Times New Roman"/>
              </a:rPr>
              <a:t> </a:t>
            </a:r>
            <a:r>
              <a:rPr lang="en-US" sz="1200" dirty="0">
                <a:latin typeface="+mn-lt"/>
                <a:cs typeface="Times New Roman"/>
              </a:rPr>
              <a:t>defined</a:t>
            </a:r>
            <a:r>
              <a:rPr lang="en-US" sz="1200" spc="-10" dirty="0">
                <a:latin typeface="+mn-lt"/>
                <a:cs typeface="Times New Roman"/>
              </a:rPr>
              <a:t> </a:t>
            </a:r>
            <a:r>
              <a:rPr lang="en-US" sz="1200" dirty="0">
                <a:latin typeface="+mn-lt"/>
                <a:cs typeface="Times New Roman"/>
              </a:rPr>
              <a:t>as</a:t>
            </a:r>
            <a:r>
              <a:rPr lang="en-US" sz="1200" spc="-3" dirty="0">
                <a:latin typeface="+mn-lt"/>
                <a:cs typeface="Times New Roman"/>
              </a:rPr>
              <a:t> </a:t>
            </a:r>
            <a:r>
              <a:rPr lang="en-US" sz="1200" dirty="0">
                <a:latin typeface="+mn-lt"/>
                <a:cs typeface="Times New Roman"/>
              </a:rPr>
              <a:t>counties</a:t>
            </a:r>
            <a:r>
              <a:rPr lang="en-US" sz="1200" spc="-7"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no</a:t>
            </a:r>
            <a:r>
              <a:rPr lang="en-US" sz="1200" spc="-3" dirty="0">
                <a:latin typeface="+mn-lt"/>
                <a:cs typeface="Times New Roman"/>
              </a:rPr>
              <a:t> </a:t>
            </a:r>
            <a:r>
              <a:rPr lang="en-US" sz="1200" spc="-7" dirty="0">
                <a:latin typeface="+mn-lt"/>
                <a:cs typeface="Times New Roman"/>
              </a:rPr>
              <a:t>hospital </a:t>
            </a:r>
            <a:r>
              <a:rPr lang="en-US" sz="1200" dirty="0">
                <a:latin typeface="+mn-lt"/>
                <a:cs typeface="Times New Roman"/>
              </a:rPr>
              <a:t>offering</a:t>
            </a:r>
            <a:r>
              <a:rPr lang="en-US" sz="1200" spc="-7" dirty="0">
                <a:latin typeface="+mn-lt"/>
                <a:cs typeface="Times New Roman"/>
              </a:rPr>
              <a:t> </a:t>
            </a:r>
            <a:r>
              <a:rPr lang="en-US" sz="1200" dirty="0">
                <a:latin typeface="+mn-lt"/>
                <a:cs typeface="Times New Roman"/>
              </a:rPr>
              <a:t>obstetric</a:t>
            </a:r>
            <a:r>
              <a:rPr lang="en-US" sz="1200" spc="-3" dirty="0">
                <a:latin typeface="+mn-lt"/>
                <a:cs typeface="Times New Roman"/>
              </a:rPr>
              <a:t> </a:t>
            </a:r>
            <a:r>
              <a:rPr lang="en-US" sz="1200" dirty="0">
                <a:latin typeface="+mn-lt"/>
                <a:cs typeface="Times New Roman"/>
              </a:rPr>
              <a:t>care</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no</a:t>
            </a:r>
            <a:r>
              <a:rPr lang="en-US" sz="1200" spc="-7" dirty="0">
                <a:latin typeface="+mn-lt"/>
                <a:cs typeface="Times New Roman"/>
              </a:rPr>
              <a:t> </a:t>
            </a:r>
            <a:r>
              <a:rPr lang="en-US" sz="1200" dirty="0">
                <a:latin typeface="+mn-lt"/>
                <a:cs typeface="Times New Roman"/>
              </a:rPr>
              <a:t>obstetric</a:t>
            </a:r>
            <a:r>
              <a:rPr lang="en-US" sz="1200" spc="-3" dirty="0">
                <a:latin typeface="+mn-lt"/>
                <a:cs typeface="Times New Roman"/>
              </a:rPr>
              <a:t> </a:t>
            </a:r>
            <a:r>
              <a:rPr lang="en-US" sz="1200" dirty="0">
                <a:latin typeface="+mn-lt"/>
                <a:cs typeface="Times New Roman"/>
              </a:rPr>
              <a:t>providers.</a:t>
            </a:r>
            <a:r>
              <a:rPr lang="en-US" sz="1200" spc="-3" dirty="0">
                <a:latin typeface="+mn-lt"/>
                <a:cs typeface="Times New Roman"/>
              </a:rPr>
              <a:t> </a:t>
            </a:r>
            <a:r>
              <a:rPr lang="en-US" sz="1200" dirty="0">
                <a:latin typeface="+mn-lt"/>
                <a:cs typeface="Times New Roman"/>
              </a:rPr>
              <a:t>It</a:t>
            </a:r>
            <a:r>
              <a:rPr lang="en-US" sz="1200" spc="-3" dirty="0">
                <a:latin typeface="+mn-lt"/>
                <a:cs typeface="Times New Roman"/>
              </a:rPr>
              <a:t> </a:t>
            </a:r>
            <a:r>
              <a:rPr lang="en-US" sz="1200" dirty="0">
                <a:latin typeface="+mn-lt"/>
                <a:cs typeface="Times New Roman"/>
              </a:rPr>
              <a:t>also</a:t>
            </a:r>
            <a:r>
              <a:rPr lang="en-US" sz="1200" spc="-3" dirty="0">
                <a:latin typeface="+mn-lt"/>
                <a:cs typeface="Times New Roman"/>
              </a:rPr>
              <a:t> </a:t>
            </a:r>
            <a:r>
              <a:rPr lang="en-US" sz="1200" dirty="0">
                <a:latin typeface="+mn-lt"/>
                <a:cs typeface="Times New Roman"/>
              </a:rPr>
              <a:t>presents</a:t>
            </a:r>
            <a:r>
              <a:rPr lang="en-US" sz="1200" spc="-7" dirty="0">
                <a:latin typeface="+mn-lt"/>
                <a:cs typeface="Times New Roman"/>
              </a:rPr>
              <a:t> </a:t>
            </a:r>
            <a:r>
              <a:rPr lang="en-US" sz="1200" dirty="0">
                <a:latin typeface="+mn-lt"/>
                <a:cs typeface="Times New Roman"/>
              </a:rPr>
              <a:t>limited</a:t>
            </a:r>
            <a:r>
              <a:rPr lang="en-US" sz="1200" spc="-10" dirty="0">
                <a:latin typeface="+mn-lt"/>
                <a:cs typeface="Times New Roman"/>
              </a:rPr>
              <a:t> </a:t>
            </a:r>
            <a:r>
              <a:rPr lang="en-US" sz="1200" dirty="0">
                <a:latin typeface="+mn-lt"/>
                <a:cs typeface="Times New Roman"/>
              </a:rPr>
              <a:t>access</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maternity</a:t>
            </a:r>
            <a:r>
              <a:rPr lang="en-US" sz="1200" spc="-3" dirty="0">
                <a:latin typeface="+mn-lt"/>
                <a:cs typeface="Times New Roman"/>
              </a:rPr>
              <a:t> </a:t>
            </a:r>
            <a:r>
              <a:rPr lang="en-US" sz="1200" spc="-14" dirty="0">
                <a:latin typeface="+mn-lt"/>
                <a:cs typeface="Times New Roman"/>
              </a:rPr>
              <a:t>care </a:t>
            </a:r>
            <a:r>
              <a:rPr lang="en-US" sz="1200" dirty="0">
                <a:latin typeface="+mn-lt"/>
                <a:cs typeface="Times New Roman"/>
              </a:rPr>
              <a:t>(LAMC)</a:t>
            </a:r>
            <a:r>
              <a:rPr lang="en-US" sz="1200" spc="-14" dirty="0">
                <a:latin typeface="+mn-lt"/>
                <a:cs typeface="Times New Roman"/>
              </a:rPr>
              <a:t> </a:t>
            </a:r>
            <a:r>
              <a:rPr lang="en-US" sz="1200" dirty="0">
                <a:latin typeface="+mn-lt"/>
                <a:cs typeface="Times New Roman"/>
              </a:rPr>
              <a:t>counties,</a:t>
            </a:r>
            <a:r>
              <a:rPr lang="en-US" sz="1200" spc="-7" dirty="0">
                <a:latin typeface="+mn-lt"/>
                <a:cs typeface="Times New Roman"/>
              </a:rPr>
              <a:t> </a:t>
            </a:r>
            <a:r>
              <a:rPr lang="en-US" sz="1200" dirty="0">
                <a:latin typeface="+mn-lt"/>
                <a:cs typeface="Times New Roman"/>
              </a:rPr>
              <a:t>defined</a:t>
            </a:r>
            <a:r>
              <a:rPr lang="en-US" sz="1200" spc="-3" dirty="0">
                <a:latin typeface="+mn-lt"/>
                <a:cs typeface="Times New Roman"/>
              </a:rPr>
              <a:t> </a:t>
            </a:r>
            <a:r>
              <a:rPr lang="en-US" sz="1200" dirty="0">
                <a:latin typeface="+mn-lt"/>
                <a:cs typeface="Times New Roman"/>
              </a:rPr>
              <a:t>as</a:t>
            </a:r>
            <a:r>
              <a:rPr lang="en-US" sz="1200" spc="-7" dirty="0">
                <a:latin typeface="+mn-lt"/>
                <a:cs typeface="Times New Roman"/>
              </a:rPr>
              <a:t> </a:t>
            </a:r>
            <a:r>
              <a:rPr lang="en-US" sz="1200" dirty="0">
                <a:latin typeface="+mn-lt"/>
                <a:cs typeface="Times New Roman"/>
              </a:rPr>
              <a:t>counties</a:t>
            </a:r>
            <a:r>
              <a:rPr lang="en-US" sz="1200" spc="-3"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fewer</a:t>
            </a:r>
            <a:r>
              <a:rPr lang="en-US" sz="1200" spc="-3" dirty="0">
                <a:latin typeface="+mn-lt"/>
                <a:cs typeface="Times New Roman"/>
              </a:rPr>
              <a:t> </a:t>
            </a:r>
            <a:r>
              <a:rPr lang="en-US" sz="1200" dirty="0">
                <a:latin typeface="+mn-lt"/>
                <a:cs typeface="Times New Roman"/>
              </a:rPr>
              <a:t>than</a:t>
            </a:r>
            <a:r>
              <a:rPr lang="en-US" sz="1200" spc="-14" dirty="0">
                <a:latin typeface="+mn-lt"/>
                <a:cs typeface="Times New Roman"/>
              </a:rPr>
              <a:t> </a:t>
            </a:r>
            <a:r>
              <a:rPr lang="en-US" sz="1200" dirty="0">
                <a:latin typeface="+mn-lt"/>
                <a:cs typeface="Times New Roman"/>
              </a:rPr>
              <a:t>two</a:t>
            </a:r>
            <a:r>
              <a:rPr lang="en-US" sz="1200" spc="-3" dirty="0">
                <a:latin typeface="+mn-lt"/>
                <a:cs typeface="Times New Roman"/>
              </a:rPr>
              <a:t> </a:t>
            </a:r>
            <a:r>
              <a:rPr lang="en-US" sz="1200" dirty="0">
                <a:latin typeface="+mn-lt"/>
                <a:cs typeface="Times New Roman"/>
              </a:rPr>
              <a:t>hospitals</a:t>
            </a:r>
            <a:r>
              <a:rPr lang="en-US" sz="1200" spc="-7" dirty="0">
                <a:latin typeface="+mn-lt"/>
                <a:cs typeface="Times New Roman"/>
              </a:rPr>
              <a:t> </a:t>
            </a:r>
            <a:r>
              <a:rPr lang="en-US" sz="1200" dirty="0">
                <a:latin typeface="+mn-lt"/>
                <a:cs typeface="Times New Roman"/>
              </a:rPr>
              <a:t>offering</a:t>
            </a:r>
            <a:r>
              <a:rPr lang="en-US" sz="1200" spc="-3" dirty="0">
                <a:latin typeface="+mn-lt"/>
                <a:cs typeface="Times New Roman"/>
              </a:rPr>
              <a:t> </a:t>
            </a:r>
            <a:r>
              <a:rPr lang="en-US" sz="1200" dirty="0">
                <a:latin typeface="+mn-lt"/>
                <a:cs typeface="Times New Roman"/>
              </a:rPr>
              <a:t>obstetric</a:t>
            </a:r>
            <a:r>
              <a:rPr lang="en-US" sz="1200" spc="-7" dirty="0">
                <a:latin typeface="+mn-lt"/>
                <a:cs typeface="Times New Roman"/>
              </a:rPr>
              <a:t> </a:t>
            </a:r>
            <a:r>
              <a:rPr lang="en-US" sz="1200" dirty="0">
                <a:latin typeface="+mn-lt"/>
                <a:cs typeface="Times New Roman"/>
              </a:rPr>
              <a:t>care</a:t>
            </a:r>
            <a:r>
              <a:rPr lang="en-US" sz="1200" spc="-7" dirty="0">
                <a:latin typeface="+mn-lt"/>
                <a:cs typeface="Times New Roman"/>
              </a:rPr>
              <a:t> </a:t>
            </a:r>
            <a:r>
              <a:rPr lang="en-US" sz="1200" spc="-17" dirty="0">
                <a:latin typeface="+mn-lt"/>
                <a:cs typeface="Times New Roman"/>
              </a:rPr>
              <a:t>and </a:t>
            </a:r>
            <a:r>
              <a:rPr lang="en-US" sz="1200" dirty="0">
                <a:latin typeface="+mn-lt"/>
                <a:cs typeface="Times New Roman"/>
              </a:rPr>
              <a:t>fewer</a:t>
            </a:r>
            <a:r>
              <a:rPr lang="en-US" sz="1200" spc="-3"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60</a:t>
            </a:r>
            <a:r>
              <a:rPr lang="en-US" sz="1200" spc="-3" dirty="0">
                <a:latin typeface="+mn-lt"/>
                <a:cs typeface="Times New Roman"/>
              </a:rPr>
              <a:t> </a:t>
            </a:r>
            <a:r>
              <a:rPr lang="en-US" sz="1200" dirty="0">
                <a:latin typeface="+mn-lt"/>
                <a:cs typeface="Times New Roman"/>
              </a:rPr>
              <a:t>obstetric/gynecologic</a:t>
            </a:r>
            <a:r>
              <a:rPr lang="en-US" sz="1200" spc="-3" dirty="0">
                <a:latin typeface="+mn-lt"/>
                <a:cs typeface="Times New Roman"/>
              </a:rPr>
              <a:t> </a:t>
            </a:r>
            <a:r>
              <a:rPr lang="en-US" sz="1200" spc="-7" dirty="0">
                <a:latin typeface="+mn-lt"/>
                <a:cs typeface="Times New Roman"/>
              </a:rPr>
              <a:t>(OB-</a:t>
            </a:r>
            <a:r>
              <a:rPr lang="en-US" sz="1200" dirty="0">
                <a:latin typeface="+mn-lt"/>
                <a:cs typeface="Times New Roman"/>
              </a:rPr>
              <a:t>GYN)</a:t>
            </a:r>
            <a:r>
              <a:rPr lang="en-US" sz="1200" spc="-7" dirty="0">
                <a:latin typeface="+mn-lt"/>
                <a:cs typeface="Times New Roman"/>
              </a:rPr>
              <a:t> </a:t>
            </a:r>
            <a:r>
              <a:rPr lang="en-US" sz="1200" dirty="0">
                <a:latin typeface="+mn-lt"/>
                <a:cs typeface="Times New Roman"/>
              </a:rPr>
              <a:t>providers</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a:t>
            </a:r>
            <a:r>
              <a:rPr lang="en-US" sz="1200" spc="-3" dirty="0">
                <a:latin typeface="+mn-lt"/>
                <a:cs typeface="Times New Roman"/>
              </a:rPr>
              <a:t> </a:t>
            </a:r>
            <a:r>
              <a:rPr lang="en-US" sz="1200" spc="-7" dirty="0">
                <a:latin typeface="+mn-lt"/>
                <a:cs typeface="Times New Roman"/>
              </a:rPr>
              <a:t>births.</a:t>
            </a:r>
            <a:endParaRPr lang="en-US" sz="1200" dirty="0">
              <a:latin typeface="+mn-lt"/>
              <a:cs typeface="Times New Roman"/>
            </a:endParaRPr>
          </a:p>
          <a:p>
            <a:pPr marL="182880" marR="142438" indent="-182880"/>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counties</a:t>
            </a:r>
            <a:r>
              <a:rPr lang="en-US" sz="1200" spc="-3"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separated</a:t>
            </a:r>
            <a:r>
              <a:rPr lang="en-US" sz="1200" spc="-3" dirty="0">
                <a:latin typeface="+mn-lt"/>
                <a:cs typeface="Times New Roman"/>
              </a:rPr>
              <a:t> </a:t>
            </a:r>
            <a:r>
              <a:rPr lang="en-US" sz="1200" dirty="0">
                <a:latin typeface="+mn-lt"/>
                <a:cs typeface="Times New Roman"/>
              </a:rPr>
              <a:t>into</a:t>
            </a:r>
            <a:r>
              <a:rPr lang="en-US" sz="1200" spc="-3" dirty="0">
                <a:latin typeface="+mn-lt"/>
                <a:cs typeface="Times New Roman"/>
              </a:rPr>
              <a:t> </a:t>
            </a:r>
            <a:r>
              <a:rPr lang="en-US" sz="1200" dirty="0">
                <a:latin typeface="+mn-lt"/>
                <a:cs typeface="Times New Roman"/>
              </a:rPr>
              <a:t>LAMC</a:t>
            </a:r>
            <a:r>
              <a:rPr lang="en-US" sz="1200" spc="-3" dirty="0">
                <a:latin typeface="+mn-lt"/>
                <a:cs typeface="Times New Roman"/>
              </a:rPr>
              <a:t> </a:t>
            </a:r>
            <a:r>
              <a:rPr lang="en-US" sz="1200" dirty="0">
                <a:latin typeface="+mn-lt"/>
                <a:cs typeface="Times New Roman"/>
              </a:rPr>
              <a:t>level</a:t>
            </a:r>
            <a:r>
              <a:rPr lang="en-US" sz="1200" spc="-3" dirty="0">
                <a:latin typeface="+mn-lt"/>
                <a:cs typeface="Times New Roman"/>
              </a:rPr>
              <a:t> </a:t>
            </a:r>
            <a:r>
              <a:rPr lang="en-US" sz="1200" dirty="0">
                <a:latin typeface="+mn-lt"/>
                <a:cs typeface="Times New Roman"/>
              </a:rPr>
              <a:t>1,</a:t>
            </a:r>
            <a:r>
              <a:rPr lang="en-US" sz="1200" spc="-10" dirty="0">
                <a:latin typeface="+mn-lt"/>
                <a:cs typeface="Times New Roman"/>
              </a:rPr>
              <a:t> </a:t>
            </a:r>
            <a:r>
              <a:rPr lang="en-US" sz="1200" dirty="0">
                <a:latin typeface="+mn-lt"/>
                <a:cs typeface="Times New Roman"/>
              </a:rPr>
              <a:t>where</a:t>
            </a:r>
            <a:r>
              <a:rPr lang="en-US" sz="1200" spc="-3" dirty="0">
                <a:latin typeface="+mn-lt"/>
                <a:cs typeface="Times New Roman"/>
              </a:rPr>
              <a:t> </a:t>
            </a:r>
            <a:r>
              <a:rPr lang="en-US" sz="1200" dirty="0">
                <a:latin typeface="+mn-lt"/>
                <a:cs typeface="Times New Roman"/>
              </a:rPr>
              <a:t>10%</a:t>
            </a:r>
            <a:r>
              <a:rPr lang="en-US" sz="1200" spc="-7" dirty="0">
                <a:latin typeface="+mn-lt"/>
                <a:cs typeface="Times New Roman"/>
              </a:rPr>
              <a:t> </a:t>
            </a:r>
            <a:r>
              <a:rPr lang="en-US" sz="1200" dirty="0">
                <a:latin typeface="+mn-lt"/>
                <a:cs typeface="Times New Roman"/>
              </a:rPr>
              <a:t>or more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women</a:t>
            </a:r>
            <a:r>
              <a:rPr lang="en-US" sz="1200" spc="-3" dirty="0">
                <a:latin typeface="+mn-lt"/>
                <a:cs typeface="Times New Roman"/>
              </a:rPr>
              <a:t> </a:t>
            </a:r>
            <a:r>
              <a:rPr lang="en-US" sz="1200" dirty="0">
                <a:latin typeface="+mn-lt"/>
                <a:cs typeface="Times New Roman"/>
              </a:rPr>
              <a:t>ages</a:t>
            </a:r>
            <a:r>
              <a:rPr lang="en-US" sz="1200" spc="-7" dirty="0">
                <a:latin typeface="+mn-lt"/>
                <a:cs typeface="Times New Roman"/>
              </a:rPr>
              <a:t> </a:t>
            </a:r>
            <a:r>
              <a:rPr lang="en-US" sz="1200" dirty="0">
                <a:latin typeface="+mn-lt"/>
                <a:cs typeface="Times New Roman"/>
              </a:rPr>
              <a:t>18-64 </a:t>
            </a:r>
            <a:r>
              <a:rPr lang="en-US" sz="1200" spc="-14" dirty="0">
                <a:latin typeface="+mn-lt"/>
                <a:cs typeface="Times New Roman"/>
              </a:rPr>
              <a:t>lack </a:t>
            </a:r>
            <a:r>
              <a:rPr lang="en-US" sz="1200" dirty="0">
                <a:latin typeface="+mn-lt"/>
                <a:cs typeface="Times New Roman"/>
              </a:rPr>
              <a:t>health</a:t>
            </a:r>
            <a:r>
              <a:rPr lang="en-US" sz="1200" spc="-17" dirty="0">
                <a:latin typeface="+mn-lt"/>
                <a:cs typeface="Times New Roman"/>
              </a:rPr>
              <a:t> </a:t>
            </a:r>
            <a:r>
              <a:rPr lang="en-US" sz="1200" dirty="0">
                <a:latin typeface="+mn-lt"/>
                <a:cs typeface="Times New Roman"/>
              </a:rPr>
              <a:t>insurance,</a:t>
            </a:r>
            <a:r>
              <a:rPr lang="en-US" sz="1200" spc="-3" dirty="0">
                <a:latin typeface="+mn-lt"/>
                <a:cs typeface="Times New Roman"/>
              </a:rPr>
              <a:t> </a:t>
            </a:r>
            <a:r>
              <a:rPr lang="en-US" sz="1200" dirty="0">
                <a:latin typeface="+mn-lt"/>
                <a:cs typeface="Times New Roman"/>
              </a:rPr>
              <a:t>and LAMC</a:t>
            </a:r>
            <a:r>
              <a:rPr lang="en-US" sz="1200" spc="-7" dirty="0">
                <a:latin typeface="+mn-lt"/>
                <a:cs typeface="Times New Roman"/>
              </a:rPr>
              <a:t> </a:t>
            </a:r>
            <a:r>
              <a:rPr lang="en-US" sz="1200" dirty="0">
                <a:latin typeface="+mn-lt"/>
                <a:cs typeface="Times New Roman"/>
              </a:rPr>
              <a:t>level</a:t>
            </a:r>
            <a:r>
              <a:rPr lang="en-US" sz="1200" spc="-3" dirty="0">
                <a:latin typeface="+mn-lt"/>
                <a:cs typeface="Times New Roman"/>
              </a:rPr>
              <a:t> </a:t>
            </a:r>
            <a:r>
              <a:rPr lang="en-US" sz="1200" dirty="0">
                <a:latin typeface="+mn-lt"/>
                <a:cs typeface="Times New Roman"/>
              </a:rPr>
              <a:t>2,</a:t>
            </a:r>
            <a:r>
              <a:rPr lang="en-US" sz="1200" spc="-3" dirty="0">
                <a:latin typeface="+mn-lt"/>
                <a:cs typeface="Times New Roman"/>
              </a:rPr>
              <a:t> </a:t>
            </a:r>
            <a:r>
              <a:rPr lang="en-US" sz="1200" dirty="0">
                <a:latin typeface="+mn-lt"/>
                <a:cs typeface="Times New Roman"/>
              </a:rPr>
              <a:t>where</a:t>
            </a:r>
            <a:r>
              <a:rPr lang="en-US" sz="1200" spc="-3" dirty="0">
                <a:latin typeface="+mn-lt"/>
                <a:cs typeface="Times New Roman"/>
              </a:rPr>
              <a:t> </a:t>
            </a:r>
            <a:r>
              <a:rPr lang="en-US" sz="1200" dirty="0">
                <a:latin typeface="+mn-lt"/>
                <a:cs typeface="Times New Roman"/>
              </a:rPr>
              <a:t>less than</a:t>
            </a:r>
            <a:r>
              <a:rPr lang="en-US" sz="1200" spc="-3" dirty="0">
                <a:latin typeface="+mn-lt"/>
                <a:cs typeface="Times New Roman"/>
              </a:rPr>
              <a:t> </a:t>
            </a:r>
            <a:r>
              <a:rPr lang="en-US" sz="1200" dirty="0">
                <a:latin typeface="+mn-lt"/>
                <a:cs typeface="Times New Roman"/>
              </a:rPr>
              <a:t>10%</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women</a:t>
            </a:r>
            <a:r>
              <a:rPr lang="en-US" sz="1200" spc="-3" dirty="0">
                <a:latin typeface="+mn-lt"/>
                <a:cs typeface="Times New Roman"/>
              </a:rPr>
              <a:t> </a:t>
            </a:r>
            <a:r>
              <a:rPr lang="en-US" sz="1200" dirty="0">
                <a:latin typeface="+mn-lt"/>
                <a:cs typeface="Times New Roman"/>
              </a:rPr>
              <a:t>ages 18-64</a:t>
            </a:r>
            <a:r>
              <a:rPr lang="en-US" sz="1200" spc="-3" dirty="0">
                <a:latin typeface="+mn-lt"/>
                <a:cs typeface="Times New Roman"/>
              </a:rPr>
              <a:t> </a:t>
            </a:r>
            <a:r>
              <a:rPr lang="en-US" sz="1200" dirty="0">
                <a:latin typeface="+mn-lt"/>
                <a:cs typeface="Times New Roman"/>
              </a:rPr>
              <a:t>lack </a:t>
            </a:r>
            <a:r>
              <a:rPr lang="en-US" sz="1200" spc="-7" dirty="0">
                <a:latin typeface="+mn-lt"/>
                <a:cs typeface="Times New Roman"/>
              </a:rPr>
              <a:t>health </a:t>
            </a:r>
            <a:r>
              <a:rPr lang="en-US" sz="1200" dirty="0">
                <a:latin typeface="+mn-lt"/>
                <a:cs typeface="Times New Roman"/>
              </a:rPr>
              <a:t>insurance.</a:t>
            </a:r>
            <a:r>
              <a:rPr lang="en-US" sz="1200" baseline="31250" dirty="0">
                <a:latin typeface="+mn-lt"/>
                <a:cs typeface="Times New Roman"/>
              </a:rPr>
              <a:t>53</a:t>
            </a:r>
            <a:r>
              <a:rPr lang="en-US" sz="1200" spc="97" baseline="31250" dirty="0">
                <a:latin typeface="+mn-lt"/>
                <a:cs typeface="Times New Roman"/>
              </a:rPr>
              <a:t> </a:t>
            </a:r>
            <a:r>
              <a:rPr lang="en-US" sz="1200" dirty="0">
                <a:latin typeface="+mn-lt"/>
                <a:cs typeface="Times New Roman"/>
              </a:rPr>
              <a:t>Only</a:t>
            </a:r>
            <a:r>
              <a:rPr lang="en-US" sz="1200" spc="-3" dirty="0">
                <a:latin typeface="+mn-lt"/>
                <a:cs typeface="Times New Roman"/>
              </a:rPr>
              <a:t> </a:t>
            </a:r>
            <a:r>
              <a:rPr lang="en-US" sz="1200" dirty="0">
                <a:latin typeface="+mn-lt"/>
                <a:cs typeface="Times New Roman"/>
              </a:rPr>
              <a:t>6%</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7" dirty="0">
                <a:latin typeface="+mn-lt"/>
                <a:cs typeface="Times New Roman"/>
              </a:rPr>
              <a:t>OB-</a:t>
            </a:r>
            <a:r>
              <a:rPr lang="en-US" sz="1200" dirty="0">
                <a:latin typeface="+mn-lt"/>
                <a:cs typeface="Times New Roman"/>
              </a:rPr>
              <a:t>GYNs are</a:t>
            </a:r>
            <a:r>
              <a:rPr lang="en-US" sz="1200" spc="-3" dirty="0">
                <a:latin typeface="+mn-lt"/>
                <a:cs typeface="Times New Roman"/>
              </a:rPr>
              <a:t> </a:t>
            </a:r>
            <a:r>
              <a:rPr lang="en-US" sz="1200" dirty="0">
                <a:latin typeface="+mn-lt"/>
                <a:cs typeface="Times New Roman"/>
              </a:rPr>
              <a:t>located</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rural areas</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ratio</a:t>
            </a:r>
            <a:r>
              <a:rPr lang="en-US" sz="1200" spc="-7" dirty="0">
                <a:latin typeface="+mn-lt"/>
                <a:cs typeface="Times New Roman"/>
              </a:rPr>
              <a:t> </a:t>
            </a:r>
            <a:r>
              <a:rPr lang="en-US" sz="1200" dirty="0">
                <a:latin typeface="+mn-lt"/>
                <a:cs typeface="Times New Roman"/>
              </a:rPr>
              <a:t>of </a:t>
            </a:r>
            <a:r>
              <a:rPr lang="en-US" sz="1200" spc="-7" dirty="0">
                <a:latin typeface="+mn-lt"/>
                <a:cs typeface="Times New Roman"/>
              </a:rPr>
              <a:t>OB-</a:t>
            </a:r>
            <a:r>
              <a:rPr lang="en-US" sz="1200" dirty="0">
                <a:latin typeface="+mn-lt"/>
                <a:cs typeface="Times New Roman"/>
              </a:rPr>
              <a:t>GYNs </a:t>
            </a:r>
            <a:r>
              <a:rPr lang="en-US" sz="1200" spc="-17" dirty="0">
                <a:latin typeface="+mn-lt"/>
                <a:cs typeface="Times New Roman"/>
              </a:rPr>
              <a:t>per </a:t>
            </a:r>
            <a:r>
              <a:rPr lang="en-US" sz="1200" dirty="0">
                <a:latin typeface="+mn-lt"/>
                <a:cs typeface="Times New Roman"/>
              </a:rPr>
              <a:t>10,000</a:t>
            </a:r>
            <a:r>
              <a:rPr lang="en-US" sz="1200" spc="-14" dirty="0">
                <a:latin typeface="+mn-lt"/>
                <a:cs typeface="Times New Roman"/>
              </a:rPr>
              <a:t> </a:t>
            </a:r>
            <a:r>
              <a:rPr lang="en-US" sz="1200" dirty="0">
                <a:latin typeface="+mn-lt"/>
                <a:cs typeface="Times New Roman"/>
              </a:rPr>
              <a:t>women</a:t>
            </a:r>
            <a:r>
              <a:rPr lang="en-US" sz="1200" spc="-3" dirty="0">
                <a:latin typeface="+mn-lt"/>
                <a:cs typeface="Times New Roman"/>
              </a:rPr>
              <a:t> </a:t>
            </a:r>
            <a:r>
              <a:rPr lang="en-US" sz="1200" dirty="0">
                <a:latin typeface="+mn-lt"/>
                <a:cs typeface="Times New Roman"/>
              </a:rPr>
              <a:t>is</a:t>
            </a:r>
            <a:r>
              <a:rPr lang="en-US" sz="1200" spc="-3" dirty="0">
                <a:latin typeface="+mn-lt"/>
                <a:cs typeface="Times New Roman"/>
              </a:rPr>
              <a:t> </a:t>
            </a:r>
            <a:r>
              <a:rPr lang="en-US" sz="1200" dirty="0">
                <a:latin typeface="+mn-lt"/>
                <a:cs typeface="Times New Roman"/>
              </a:rPr>
              <a:t>lower</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nonmetropolitan</a:t>
            </a:r>
            <a:r>
              <a:rPr lang="en-US" sz="1200" spc="-3" dirty="0">
                <a:latin typeface="+mn-lt"/>
                <a:cs typeface="Times New Roman"/>
              </a:rPr>
              <a:t> </a:t>
            </a:r>
            <a:r>
              <a:rPr lang="en-US" sz="1200" dirty="0">
                <a:latin typeface="+mn-lt"/>
                <a:cs typeface="Times New Roman"/>
              </a:rPr>
              <a:t>areas</a:t>
            </a:r>
            <a:r>
              <a:rPr lang="en-US" sz="1200" spc="-7"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metropolitan</a:t>
            </a:r>
            <a:r>
              <a:rPr lang="en-US" sz="1200" spc="-3" dirty="0">
                <a:latin typeface="+mn-lt"/>
                <a:cs typeface="Times New Roman"/>
              </a:rPr>
              <a:t> </a:t>
            </a:r>
            <a:r>
              <a:rPr lang="en-US" sz="1200" spc="-7" dirty="0">
                <a:latin typeface="+mn-lt"/>
                <a:cs typeface="Times New Roman"/>
              </a:rPr>
              <a:t>areas.</a:t>
            </a:r>
            <a:r>
              <a:rPr lang="en-US" sz="1200" spc="-10" baseline="31250" dirty="0">
                <a:latin typeface="+mn-lt"/>
                <a:cs typeface="Times New Roman"/>
              </a:rPr>
              <a:t>54</a:t>
            </a:r>
            <a:endParaRPr lang="en-US" sz="1200" baseline="3125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70</a:t>
            </a:fld>
            <a:endParaRPr lang="en-US"/>
          </a:p>
        </p:txBody>
      </p:sp>
    </p:spTree>
    <p:extLst>
      <p:ext uri="{BB962C8B-B14F-4D97-AF65-F5344CB8AC3E}">
        <p14:creationId xmlns:p14="http://schemas.microsoft.com/office/powerpoint/2010/main" val="38673630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spc="-7" dirty="0">
                <a:latin typeface="+mn-lt"/>
                <a:cs typeface="Arial"/>
              </a:rPr>
              <a:t>Findings</a:t>
            </a:r>
            <a:endParaRPr lang="en-US" sz="1200" dirty="0">
              <a:latin typeface="+mn-lt"/>
              <a:cs typeface="Arial"/>
            </a:endParaRPr>
          </a:p>
          <a:p>
            <a:pPr marL="182880" marR="3464" indent="-182880"/>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figures</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maternal</a:t>
            </a:r>
            <a:r>
              <a:rPr lang="en-US" sz="1200" spc="-7" dirty="0">
                <a:latin typeface="+mn-lt"/>
                <a:cs typeface="Times New Roman"/>
              </a:rPr>
              <a:t> </a:t>
            </a:r>
            <a:r>
              <a:rPr lang="en-US" sz="1200" dirty="0">
                <a:latin typeface="+mn-lt"/>
                <a:cs typeface="Times New Roman"/>
              </a:rPr>
              <a:t>health</a:t>
            </a:r>
            <a:r>
              <a:rPr lang="en-US" sz="1200" spc="-3" dirty="0">
                <a:latin typeface="+mn-lt"/>
                <a:cs typeface="Times New Roman"/>
              </a:rPr>
              <a:t> </a:t>
            </a:r>
            <a:r>
              <a:rPr lang="en-US" sz="1200" dirty="0">
                <a:latin typeface="+mn-lt"/>
                <a:cs typeface="Times New Roman"/>
              </a:rPr>
              <a:t>section</a:t>
            </a:r>
            <a:r>
              <a:rPr lang="en-US" sz="1200" spc="-7"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NHQDR</a:t>
            </a:r>
            <a:r>
              <a:rPr lang="en-US" sz="1200" spc="-10" dirty="0">
                <a:latin typeface="+mn-lt"/>
                <a:cs typeface="Times New Roman"/>
              </a:rPr>
              <a:t> </a:t>
            </a:r>
            <a:r>
              <a:rPr lang="en-US" sz="1200" dirty="0">
                <a:latin typeface="+mn-lt"/>
                <a:cs typeface="Times New Roman"/>
              </a:rPr>
              <a:t>illustrate</a:t>
            </a:r>
            <a:r>
              <a:rPr lang="en-US" sz="1200" spc="-3" dirty="0">
                <a:latin typeface="+mn-lt"/>
                <a:cs typeface="Times New Roman"/>
              </a:rPr>
              <a:t> </a:t>
            </a:r>
            <a:r>
              <a:rPr lang="en-US" sz="1200" dirty="0">
                <a:latin typeface="+mn-lt"/>
                <a:cs typeface="Times New Roman"/>
              </a:rPr>
              <a:t>significant</a:t>
            </a:r>
            <a:r>
              <a:rPr lang="en-US" sz="1200" spc="-7" dirty="0">
                <a:latin typeface="+mn-lt"/>
                <a:cs typeface="Times New Roman"/>
              </a:rPr>
              <a:t> </a:t>
            </a:r>
            <a:r>
              <a:rPr lang="en-US" sz="1200" dirty="0">
                <a:latin typeface="+mn-lt"/>
                <a:cs typeface="Times New Roman"/>
              </a:rPr>
              <a:t>trends</a:t>
            </a:r>
            <a:r>
              <a:rPr lang="en-US" sz="1200" spc="-3" dirty="0">
                <a:latin typeface="+mn-lt"/>
                <a:cs typeface="Times New Roman"/>
              </a:rPr>
              <a:t> </a:t>
            </a:r>
            <a:r>
              <a:rPr lang="en-US" sz="1200" dirty="0">
                <a:latin typeface="+mn-lt"/>
                <a:cs typeface="Times New Roman"/>
              </a:rPr>
              <a:t>over</a:t>
            </a:r>
            <a:r>
              <a:rPr lang="en-US" sz="1200" spc="-3" dirty="0">
                <a:latin typeface="+mn-lt"/>
                <a:cs typeface="Times New Roman"/>
              </a:rPr>
              <a:t> </a:t>
            </a:r>
            <a:r>
              <a:rPr lang="en-US" sz="1200" spc="-14" dirty="0">
                <a:latin typeface="+mn-lt"/>
                <a:cs typeface="Times New Roman"/>
              </a:rPr>
              <a:t>time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most</a:t>
            </a:r>
            <a:r>
              <a:rPr lang="en-US" sz="1200" spc="-7" dirty="0">
                <a:latin typeface="+mn-lt"/>
                <a:cs typeface="Times New Roman"/>
              </a:rPr>
              <a:t> </a:t>
            </a:r>
            <a:r>
              <a:rPr lang="en-US" sz="1200" dirty="0">
                <a:latin typeface="+mn-lt"/>
                <a:cs typeface="Times New Roman"/>
              </a:rPr>
              <a:t>significant</a:t>
            </a:r>
            <a:r>
              <a:rPr lang="en-US" sz="1200" spc="-7" dirty="0">
                <a:latin typeface="+mn-lt"/>
                <a:cs typeface="Times New Roman"/>
              </a:rPr>
              <a:t> </a:t>
            </a:r>
            <a:r>
              <a:rPr lang="en-US" sz="1200" dirty="0">
                <a:latin typeface="+mn-lt"/>
                <a:cs typeface="Times New Roman"/>
              </a:rPr>
              <a:t>disparities</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most</a:t>
            </a:r>
            <a:r>
              <a:rPr lang="en-US" sz="1200" spc="-3" dirty="0">
                <a:latin typeface="+mn-lt"/>
                <a:cs typeface="Times New Roman"/>
              </a:rPr>
              <a:t> </a:t>
            </a:r>
            <a:r>
              <a:rPr lang="en-US" sz="1200" dirty="0">
                <a:latin typeface="+mn-lt"/>
                <a:cs typeface="Times New Roman"/>
              </a:rPr>
              <a:t>recent</a:t>
            </a:r>
            <a:r>
              <a:rPr lang="en-US" sz="1200" spc="-7"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year.</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deeper</a:t>
            </a:r>
            <a:r>
              <a:rPr lang="en-US" sz="1200" spc="-3" dirty="0">
                <a:latin typeface="+mn-lt"/>
                <a:cs typeface="Times New Roman"/>
              </a:rPr>
              <a:t> </a:t>
            </a:r>
            <a:r>
              <a:rPr lang="en-US" sz="1200" dirty="0">
                <a:latin typeface="+mn-lt"/>
                <a:cs typeface="Times New Roman"/>
              </a:rPr>
              <a:t>look</a:t>
            </a:r>
            <a:r>
              <a:rPr lang="en-US" sz="1200" spc="-10" dirty="0">
                <a:latin typeface="+mn-lt"/>
                <a:cs typeface="Times New Roman"/>
              </a:rPr>
              <a:t> </a:t>
            </a:r>
            <a:r>
              <a:rPr lang="en-US" sz="1200" dirty="0">
                <a:latin typeface="+mn-lt"/>
                <a:cs typeface="Times New Roman"/>
              </a:rPr>
              <a:t>at</a:t>
            </a:r>
            <a:r>
              <a:rPr lang="en-US" sz="1200" spc="-7" dirty="0">
                <a:latin typeface="+mn-lt"/>
                <a:cs typeface="Times New Roman"/>
              </a:rPr>
              <a:t> </a:t>
            </a:r>
            <a:r>
              <a:rPr lang="en-US" sz="1200" spc="-17" dirty="0">
                <a:latin typeface="+mn-lt"/>
                <a:cs typeface="Times New Roman"/>
              </a:rPr>
              <a:t>the </a:t>
            </a:r>
            <a:r>
              <a:rPr lang="en-US" sz="1200" dirty="0">
                <a:latin typeface="+mn-lt"/>
                <a:cs typeface="Times New Roman"/>
              </a:rPr>
              <a:t>disparities</a:t>
            </a:r>
            <a:r>
              <a:rPr lang="en-US" sz="1200" spc="-14" dirty="0">
                <a:latin typeface="+mn-lt"/>
                <a:cs typeface="Times New Roman"/>
              </a:rPr>
              <a:t> </a:t>
            </a:r>
            <a:r>
              <a:rPr lang="en-US" sz="1200" dirty="0">
                <a:latin typeface="+mn-lt"/>
                <a:cs typeface="Times New Roman"/>
              </a:rPr>
              <a:t>by</a:t>
            </a:r>
            <a:r>
              <a:rPr lang="en-US" sz="1200" spc="-7" dirty="0">
                <a:latin typeface="+mn-lt"/>
                <a:cs typeface="Times New Roman"/>
              </a:rPr>
              <a:t> </a:t>
            </a:r>
            <a:r>
              <a:rPr lang="en-US" sz="1200" dirty="0">
                <a:latin typeface="+mn-lt"/>
                <a:cs typeface="Times New Roman"/>
              </a:rPr>
              <a:t>geographic</a:t>
            </a:r>
            <a:r>
              <a:rPr lang="en-US" sz="1200" spc="-7" dirty="0">
                <a:latin typeface="+mn-lt"/>
                <a:cs typeface="Times New Roman"/>
              </a:rPr>
              <a:t> </a:t>
            </a:r>
            <a:r>
              <a:rPr lang="en-US" sz="1200" dirty="0">
                <a:latin typeface="+mn-lt"/>
                <a:cs typeface="Times New Roman"/>
              </a:rPr>
              <a:t>location,</a:t>
            </a:r>
            <a:r>
              <a:rPr lang="en-US" sz="1200" spc="-7" dirty="0">
                <a:latin typeface="+mn-lt"/>
                <a:cs typeface="Times New Roman"/>
              </a:rPr>
              <a:t> </a:t>
            </a:r>
            <a:r>
              <a:rPr lang="en-US" sz="1200" dirty="0">
                <a:latin typeface="+mn-lt"/>
                <a:cs typeface="Times New Roman"/>
              </a:rPr>
              <a:t>statistics</a:t>
            </a:r>
            <a:r>
              <a:rPr lang="en-US" sz="1200" spc="-7" dirty="0">
                <a:latin typeface="+mn-lt"/>
                <a:cs typeface="Times New Roman"/>
              </a:rPr>
              <a:t> </a:t>
            </a:r>
            <a:r>
              <a:rPr lang="en-US" sz="1200" dirty="0">
                <a:latin typeface="+mn-lt"/>
                <a:cs typeface="Times New Roman"/>
              </a:rPr>
              <a:t>about</a:t>
            </a:r>
            <a:r>
              <a:rPr lang="en-US" sz="1200" spc="-3" dirty="0">
                <a:latin typeface="+mn-lt"/>
                <a:cs typeface="Times New Roman"/>
              </a:rPr>
              <a:t> </a:t>
            </a:r>
            <a:r>
              <a:rPr lang="en-US" sz="1200" dirty="0">
                <a:latin typeface="+mn-lt"/>
                <a:cs typeface="Times New Roman"/>
              </a:rPr>
              <a:t>rural/urban</a:t>
            </a:r>
            <a:r>
              <a:rPr lang="en-US" sz="1200" spc="-14" dirty="0">
                <a:latin typeface="+mn-lt"/>
                <a:cs typeface="Times New Roman"/>
              </a:rPr>
              <a:t> </a:t>
            </a:r>
            <a:r>
              <a:rPr lang="en-US" sz="1200" dirty="0">
                <a:latin typeface="+mn-lt"/>
                <a:cs typeface="Times New Roman"/>
              </a:rPr>
              <a:t>location</a:t>
            </a:r>
            <a:r>
              <a:rPr lang="en-US" sz="1200" spc="-7" dirty="0">
                <a:latin typeface="+mn-lt"/>
                <a:cs typeface="Times New Roman"/>
              </a:rPr>
              <a:t> </a:t>
            </a:r>
            <a:r>
              <a:rPr lang="en-US" sz="1200" dirty="0">
                <a:latin typeface="+mn-lt"/>
                <a:cs typeface="Times New Roman"/>
              </a:rPr>
              <a:t>are</a:t>
            </a:r>
            <a:r>
              <a:rPr lang="en-US" sz="1200" spc="-10" dirty="0">
                <a:latin typeface="+mn-lt"/>
                <a:cs typeface="Times New Roman"/>
              </a:rPr>
              <a:t> </a:t>
            </a:r>
            <a:r>
              <a:rPr lang="en-US" sz="1200" dirty="0">
                <a:latin typeface="+mn-lt"/>
                <a:cs typeface="Times New Roman"/>
              </a:rPr>
              <a:t>also</a:t>
            </a:r>
            <a:r>
              <a:rPr lang="en-US" sz="1200" spc="-7" dirty="0">
                <a:latin typeface="+mn-lt"/>
                <a:cs typeface="Times New Roman"/>
              </a:rPr>
              <a:t> </a:t>
            </a:r>
            <a:r>
              <a:rPr lang="en-US" sz="1200" dirty="0">
                <a:latin typeface="+mn-lt"/>
                <a:cs typeface="Times New Roman"/>
              </a:rPr>
              <a:t>included</a:t>
            </a:r>
            <a:r>
              <a:rPr lang="en-US" sz="1200" spc="-3" dirty="0">
                <a:latin typeface="+mn-lt"/>
                <a:cs typeface="Times New Roman"/>
              </a:rPr>
              <a:t> </a:t>
            </a:r>
            <a:r>
              <a:rPr lang="en-US" sz="1200" spc="-7" dirty="0">
                <a:latin typeface="+mn-lt"/>
                <a:cs typeface="Times New Roman"/>
              </a:rPr>
              <a:t>where </a:t>
            </a:r>
            <a:r>
              <a:rPr lang="en-US" sz="1200" dirty="0">
                <a:latin typeface="+mn-lt"/>
                <a:cs typeface="Times New Roman"/>
              </a:rPr>
              <a:t>data</a:t>
            </a:r>
            <a:r>
              <a:rPr lang="en-US" sz="1200" spc="-14"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available.</a:t>
            </a:r>
            <a:r>
              <a:rPr lang="en-US" sz="1200" spc="-14"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addition,</a:t>
            </a:r>
            <a:r>
              <a:rPr lang="en-US" sz="1200" spc="-3" dirty="0">
                <a:latin typeface="+mn-lt"/>
                <a:cs typeface="Times New Roman"/>
              </a:rPr>
              <a:t> </a:t>
            </a:r>
            <a:r>
              <a:rPr lang="en-US" sz="1200" dirty="0">
                <a:latin typeface="+mn-lt"/>
                <a:cs typeface="Times New Roman"/>
              </a:rPr>
              <a:t>bivariate</a:t>
            </a:r>
            <a:r>
              <a:rPr lang="en-US" sz="1200" spc="-7" dirty="0">
                <a:latin typeface="+mn-lt"/>
                <a:cs typeface="Times New Roman"/>
              </a:rPr>
              <a:t> </a:t>
            </a:r>
            <a:r>
              <a:rPr lang="en-US" sz="1200" dirty="0">
                <a:latin typeface="+mn-lt"/>
                <a:cs typeface="Times New Roman"/>
              </a:rPr>
              <a:t>analyses</a:t>
            </a:r>
            <a:r>
              <a:rPr lang="en-US" sz="1200" spc="-3" dirty="0">
                <a:latin typeface="+mn-lt"/>
                <a:cs typeface="Times New Roman"/>
              </a:rPr>
              <a:t> </a:t>
            </a:r>
            <a:r>
              <a:rPr lang="en-US" sz="1200" dirty="0">
                <a:latin typeface="+mn-lt"/>
                <a:cs typeface="Times New Roman"/>
              </a:rPr>
              <a:t>are</a:t>
            </a:r>
            <a:r>
              <a:rPr lang="en-US" sz="1200" spc="-7" dirty="0">
                <a:latin typeface="+mn-lt"/>
                <a:cs typeface="Times New Roman"/>
              </a:rPr>
              <a:t> </a:t>
            </a:r>
            <a:r>
              <a:rPr lang="en-US" sz="1200" dirty="0">
                <a:latin typeface="+mn-lt"/>
                <a:cs typeface="Times New Roman"/>
              </a:rPr>
              <a:t>shown</a:t>
            </a:r>
            <a:r>
              <a:rPr lang="en-US" sz="1200" spc="-7" dirty="0">
                <a:latin typeface="+mn-lt"/>
                <a:cs typeface="Times New Roman"/>
              </a:rPr>
              <a:t> </a:t>
            </a:r>
            <a:r>
              <a:rPr lang="en-US" sz="1200" dirty="0">
                <a:latin typeface="+mn-lt"/>
                <a:cs typeface="Times New Roman"/>
              </a:rPr>
              <a:t>when</a:t>
            </a:r>
            <a:r>
              <a:rPr lang="en-US" sz="1200" spc="-3" dirty="0">
                <a:latin typeface="+mn-lt"/>
                <a:cs typeface="Times New Roman"/>
              </a:rPr>
              <a:t> </a:t>
            </a:r>
            <a:r>
              <a:rPr lang="en-US" sz="1200" dirty="0">
                <a:latin typeface="+mn-lt"/>
                <a:cs typeface="Times New Roman"/>
              </a:rPr>
              <a:t>such</a:t>
            </a:r>
            <a:r>
              <a:rPr lang="en-US" sz="1200" spc="-7" dirty="0">
                <a:latin typeface="+mn-lt"/>
                <a:cs typeface="Times New Roman"/>
              </a:rPr>
              <a:t> </a:t>
            </a:r>
            <a:r>
              <a:rPr lang="en-US" sz="1200" dirty="0">
                <a:latin typeface="+mn-lt"/>
                <a:cs typeface="Times New Roman"/>
              </a:rPr>
              <a:t>analyses</a:t>
            </a:r>
            <a:r>
              <a:rPr lang="en-US" sz="1200" spc="-3"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spc="-7" dirty="0">
                <a:latin typeface="+mn-lt"/>
                <a:cs typeface="Times New Roman"/>
              </a:rPr>
              <a:t>possible.</a:t>
            </a:r>
          </a:p>
          <a:p>
            <a:pPr marL="8659" marR="3464" lvl="0" indent="0" algn="l" defTabSz="914400" rtl="0" eaLnBrk="1" fontAlgn="auto" latinLnBrk="0" hangingPunct="1">
              <a:buClrTx/>
              <a:buSzTx/>
              <a:buNone/>
              <a:tabLst/>
              <a:defRPr/>
            </a:pPr>
            <a:r>
              <a:rPr lang="en-US" sz="1200" b="1" i="1" dirty="0">
                <a:effectLst/>
                <a:latin typeface="+mn-lt"/>
                <a:ea typeface="DengXian Light" panose="02010600030101010101" pitchFamily="2" charset="-122"/>
                <a:cs typeface="Times New Roman" panose="02020603050405020304" pitchFamily="18" charset="0"/>
              </a:rPr>
              <a:t>Large Racial and Ethnic Disparities in Prenatal Care</a:t>
            </a:r>
          </a:p>
          <a:p>
            <a:pPr marL="180108" marR="3464" indent="-171450">
              <a:buSzPct val="116666"/>
              <a:tabLst>
                <a:tab pos="164085" algn="l"/>
                <a:tab pos="164518" algn="l"/>
              </a:tabLst>
            </a:pP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2020,</a:t>
            </a:r>
            <a:r>
              <a:rPr lang="en-US" sz="1200" spc="-7" dirty="0">
                <a:latin typeface="+mn-lt"/>
                <a:cs typeface="Times New Roman"/>
              </a:rPr>
              <a:t> </a:t>
            </a:r>
            <a:r>
              <a:rPr lang="en-US" sz="1200" dirty="0">
                <a:latin typeface="+mn-lt"/>
                <a:cs typeface="Times New Roman"/>
              </a:rPr>
              <a:t>there</a:t>
            </a:r>
            <a:r>
              <a:rPr lang="en-US" sz="1200" spc="-3" dirty="0">
                <a:latin typeface="+mn-lt"/>
                <a:cs typeface="Times New Roman"/>
              </a:rPr>
              <a:t> </a:t>
            </a:r>
            <a:r>
              <a:rPr lang="en-US" sz="1200" dirty="0">
                <a:latin typeface="+mn-lt"/>
                <a:cs typeface="Times New Roman"/>
              </a:rPr>
              <a:t>were</a:t>
            </a:r>
            <a:r>
              <a:rPr lang="en-US" sz="1200" spc="-10" dirty="0">
                <a:latin typeface="+mn-lt"/>
                <a:cs typeface="Times New Roman"/>
              </a:rPr>
              <a:t> </a:t>
            </a:r>
            <a:r>
              <a:rPr lang="en-US" sz="1200" dirty="0">
                <a:latin typeface="+mn-lt"/>
                <a:cs typeface="Times New Roman"/>
              </a:rPr>
              <a:t>large</a:t>
            </a:r>
            <a:r>
              <a:rPr lang="en-US" sz="1200" spc="-3" dirty="0">
                <a:latin typeface="+mn-lt"/>
                <a:cs typeface="Times New Roman"/>
              </a:rPr>
              <a:t> </a:t>
            </a:r>
            <a:r>
              <a:rPr lang="en-US" sz="1200" dirty="0">
                <a:latin typeface="+mn-lt"/>
                <a:cs typeface="Times New Roman"/>
              </a:rPr>
              <a:t>racial/ethnic</a:t>
            </a:r>
            <a:r>
              <a:rPr lang="en-US" sz="1200" spc="-7" dirty="0">
                <a:latin typeface="+mn-lt"/>
                <a:cs typeface="Times New Roman"/>
              </a:rPr>
              <a:t> </a:t>
            </a:r>
            <a:r>
              <a:rPr lang="en-US" sz="1200" dirty="0">
                <a:latin typeface="+mn-lt"/>
                <a:cs typeface="Times New Roman"/>
              </a:rPr>
              <a:t>differences</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spc="-14" dirty="0">
                <a:latin typeface="+mn-lt"/>
                <a:cs typeface="Times New Roman"/>
              </a:rPr>
              <a:t>live </a:t>
            </a:r>
            <a:r>
              <a:rPr lang="en-US" sz="1200" dirty="0">
                <a:latin typeface="+mn-lt"/>
                <a:cs typeface="Times New Roman"/>
              </a:rPr>
              <a:t>birth</a:t>
            </a:r>
            <a:r>
              <a:rPr lang="en-US" sz="1200" spc="-2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last</a:t>
            </a:r>
            <a:r>
              <a:rPr lang="en-US" sz="1200" spc="-3" dirty="0">
                <a:latin typeface="+mn-lt"/>
                <a:cs typeface="Times New Roman"/>
              </a:rPr>
              <a:t> </a:t>
            </a:r>
            <a:r>
              <a:rPr lang="en-US" sz="1200" dirty="0">
                <a:latin typeface="+mn-lt"/>
                <a:cs typeface="Times New Roman"/>
              </a:rPr>
              <a:t>12</a:t>
            </a:r>
            <a:r>
              <a:rPr lang="en-US" sz="1200" spc="-3" dirty="0">
                <a:latin typeface="+mn-lt"/>
                <a:cs typeface="Times New Roman"/>
              </a:rPr>
              <a:t> </a:t>
            </a:r>
            <a:r>
              <a:rPr lang="en-US" sz="1200" dirty="0">
                <a:latin typeface="+mn-lt"/>
                <a:cs typeface="Times New Roman"/>
              </a:rPr>
              <a:t>months</a:t>
            </a:r>
            <a:r>
              <a:rPr lang="en-US" sz="1200" spc="-3" dirty="0">
                <a:latin typeface="+mn-lt"/>
                <a:cs typeface="Times New Roman"/>
              </a:rPr>
              <a:t> </a:t>
            </a:r>
            <a:r>
              <a:rPr lang="en-US" sz="1200" dirty="0">
                <a:latin typeface="+mn-lt"/>
                <a:cs typeface="Times New Roman"/>
              </a:rPr>
              <a:t>who</a:t>
            </a:r>
            <a:r>
              <a:rPr lang="en-US" sz="1200" spc="-3" dirty="0">
                <a:latin typeface="+mn-lt"/>
                <a:cs typeface="Times New Roman"/>
              </a:rPr>
              <a:t> </a:t>
            </a:r>
            <a:r>
              <a:rPr lang="en-US" sz="1200" dirty="0">
                <a:latin typeface="+mn-lt"/>
                <a:cs typeface="Times New Roman"/>
              </a:rPr>
              <a:t>received</a:t>
            </a:r>
            <a:r>
              <a:rPr lang="en-US" sz="1200" spc="-3" dirty="0">
                <a:latin typeface="+mn-lt"/>
                <a:cs typeface="Times New Roman"/>
              </a:rPr>
              <a:t> </a:t>
            </a:r>
            <a:r>
              <a:rPr lang="en-US" sz="1200" dirty="0">
                <a:latin typeface="+mn-lt"/>
                <a:cs typeface="Times New Roman"/>
              </a:rPr>
              <a:t>early</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adequate</a:t>
            </a:r>
            <a:r>
              <a:rPr lang="en-US" sz="1200" spc="-3" dirty="0">
                <a:latin typeface="+mn-lt"/>
                <a:cs typeface="Times New Roman"/>
              </a:rPr>
              <a:t> </a:t>
            </a:r>
            <a:r>
              <a:rPr lang="en-US" sz="1200" dirty="0">
                <a:latin typeface="+mn-lt"/>
                <a:cs typeface="Times New Roman"/>
              </a:rPr>
              <a:t>prenatal</a:t>
            </a:r>
            <a:r>
              <a:rPr lang="en-US" sz="1200" spc="-3" dirty="0">
                <a:latin typeface="+mn-lt"/>
                <a:cs typeface="Times New Roman"/>
              </a:rPr>
              <a:t> </a:t>
            </a:r>
            <a:r>
              <a:rPr lang="en-US" sz="1200" dirty="0">
                <a:latin typeface="+mn-lt"/>
                <a:cs typeface="Times New Roman"/>
              </a:rPr>
              <a:t>care</a:t>
            </a:r>
            <a:r>
              <a:rPr lang="en-US" sz="1200" spc="-10"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2).</a:t>
            </a:r>
            <a:r>
              <a:rPr lang="en-US" sz="1200" spc="-10" dirty="0">
                <a:latin typeface="+mn-lt"/>
                <a:cs typeface="Times New Roman"/>
              </a:rPr>
              <a:t> </a:t>
            </a:r>
            <a:r>
              <a:rPr lang="en-US" sz="1200" spc="-7" dirty="0">
                <a:latin typeface="+mn-lt"/>
                <a:cs typeface="Times New Roman"/>
              </a:rPr>
              <a:t>There </a:t>
            </a:r>
            <a:r>
              <a:rPr lang="en-US" sz="1200" dirty="0">
                <a:latin typeface="+mn-lt"/>
                <a:cs typeface="Times New Roman"/>
              </a:rPr>
              <a:t>was</a:t>
            </a:r>
            <a:r>
              <a:rPr lang="en-US" sz="1200" spc="-7" dirty="0">
                <a:latin typeface="+mn-lt"/>
                <a:cs typeface="Times New Roman"/>
              </a:rPr>
              <a:t> </a:t>
            </a:r>
            <a:r>
              <a:rPr lang="en-US" sz="1200" dirty="0">
                <a:latin typeface="+mn-lt"/>
                <a:cs typeface="Times New Roman"/>
              </a:rPr>
              <a:t>also</a:t>
            </a:r>
            <a:r>
              <a:rPr lang="en-US" sz="1200" spc="-10" dirty="0">
                <a:latin typeface="+mn-lt"/>
                <a:cs typeface="Times New Roman"/>
              </a:rPr>
              <a:t>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significant</a:t>
            </a:r>
            <a:r>
              <a:rPr lang="en-US" sz="1200" spc="-7" dirty="0">
                <a:latin typeface="+mn-lt"/>
                <a:cs typeface="Times New Roman"/>
              </a:rPr>
              <a:t> </a:t>
            </a:r>
            <a:r>
              <a:rPr lang="en-US" sz="1200" dirty="0">
                <a:latin typeface="+mn-lt"/>
                <a:cs typeface="Times New Roman"/>
              </a:rPr>
              <a:t>difference</a:t>
            </a:r>
            <a:r>
              <a:rPr lang="en-US" sz="1200" spc="-7" dirty="0">
                <a:latin typeface="+mn-lt"/>
                <a:cs typeface="Times New Roman"/>
              </a:rPr>
              <a:t> </a:t>
            </a:r>
            <a:r>
              <a:rPr lang="en-US" sz="1200" dirty="0">
                <a:latin typeface="+mn-lt"/>
                <a:cs typeface="Times New Roman"/>
              </a:rPr>
              <a:t>by</a:t>
            </a:r>
            <a:r>
              <a:rPr lang="en-US" sz="1200" spc="-7" dirty="0">
                <a:latin typeface="+mn-lt"/>
                <a:cs typeface="Times New Roman"/>
              </a:rPr>
              <a:t> </a:t>
            </a:r>
            <a:r>
              <a:rPr lang="en-US" sz="1200" dirty="0">
                <a:latin typeface="+mn-lt"/>
                <a:cs typeface="Times New Roman"/>
              </a:rPr>
              <a:t>geographic</a:t>
            </a:r>
            <a:r>
              <a:rPr lang="en-US" sz="1200" spc="-7" dirty="0">
                <a:latin typeface="+mn-lt"/>
                <a:cs typeface="Times New Roman"/>
              </a:rPr>
              <a:t> </a:t>
            </a:r>
            <a:r>
              <a:rPr lang="en-US" sz="1200" dirty="0">
                <a:latin typeface="+mn-lt"/>
                <a:cs typeface="Times New Roman"/>
              </a:rPr>
              <a:t>location.</a:t>
            </a:r>
            <a:r>
              <a:rPr lang="en-US" sz="1200" spc="-7" dirty="0">
                <a:latin typeface="+mn-lt"/>
                <a:cs typeface="Times New Roman"/>
              </a:rPr>
              <a:t> </a:t>
            </a:r>
            <a:r>
              <a:rPr lang="en-US" sz="1200" dirty="0">
                <a:latin typeface="+mn-lt"/>
                <a:cs typeface="Times New Roman"/>
              </a:rPr>
              <a:t>However,</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disparities</a:t>
            </a:r>
            <a:r>
              <a:rPr lang="en-US" sz="1200" spc="-3" dirty="0">
                <a:latin typeface="+mn-lt"/>
                <a:cs typeface="Times New Roman"/>
              </a:rPr>
              <a:t> </a:t>
            </a:r>
            <a:r>
              <a:rPr lang="en-US" sz="1200" spc="-17" dirty="0">
                <a:latin typeface="+mn-lt"/>
                <a:cs typeface="Times New Roman"/>
              </a:rPr>
              <a:t>by </a:t>
            </a:r>
            <a:r>
              <a:rPr lang="en-US" sz="1200" dirty="0">
                <a:latin typeface="+mn-lt"/>
                <a:cs typeface="Times New Roman"/>
              </a:rPr>
              <a:t>race/ethnicity</a:t>
            </a:r>
            <a:r>
              <a:rPr lang="en-US" sz="1200" spc="-14" dirty="0">
                <a:latin typeface="+mn-lt"/>
                <a:cs typeface="Times New Roman"/>
              </a:rPr>
              <a:t> </a:t>
            </a:r>
            <a:r>
              <a:rPr lang="en-US" sz="1200" dirty="0">
                <a:latin typeface="+mn-lt"/>
                <a:cs typeface="Times New Roman"/>
              </a:rPr>
              <a:t>(41%</a:t>
            </a:r>
            <a:r>
              <a:rPr lang="en-US" sz="1200" spc="-7" dirty="0">
                <a:latin typeface="+mn-lt"/>
                <a:cs typeface="Times New Roman"/>
              </a:rPr>
              <a:t> </a:t>
            </a:r>
            <a:r>
              <a:rPr lang="en-US" sz="1200" dirty="0">
                <a:latin typeface="+mn-lt"/>
                <a:cs typeface="Times New Roman"/>
              </a:rPr>
              <a:t>relative</a:t>
            </a:r>
            <a:r>
              <a:rPr lang="en-US" sz="1200" spc="-3" dirty="0">
                <a:latin typeface="+mn-lt"/>
                <a:cs typeface="Times New Roman"/>
              </a:rPr>
              <a:t> </a:t>
            </a:r>
            <a:r>
              <a:rPr lang="en-US" sz="1200" dirty="0">
                <a:latin typeface="+mn-lt"/>
                <a:cs typeface="Times New Roman"/>
              </a:rPr>
              <a:t>difference</a:t>
            </a:r>
            <a:r>
              <a:rPr lang="en-US" sz="1200" spc="-7"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groups</a:t>
            </a:r>
            <a:r>
              <a:rPr lang="en-US" sz="1200" spc="-3"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highest</a:t>
            </a:r>
            <a:r>
              <a:rPr lang="en-US" sz="1200" spc="-1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lowest </a:t>
            </a:r>
            <a:r>
              <a:rPr lang="en-US" sz="1200" dirty="0">
                <a:latin typeface="+mn-lt"/>
                <a:cs typeface="Times New Roman"/>
              </a:rPr>
              <a:t>percentages)</a:t>
            </a:r>
            <a:r>
              <a:rPr lang="en-US" sz="1200" spc="-17" dirty="0">
                <a:latin typeface="+mn-lt"/>
                <a:cs typeface="Times New Roman"/>
              </a:rPr>
              <a:t> </a:t>
            </a:r>
            <a:r>
              <a:rPr lang="en-US" sz="1200" dirty="0">
                <a:latin typeface="+mn-lt"/>
                <a:cs typeface="Times New Roman"/>
              </a:rPr>
              <a:t>were</a:t>
            </a:r>
            <a:r>
              <a:rPr lang="en-US" sz="1200" spc="-3" dirty="0">
                <a:latin typeface="+mn-lt"/>
                <a:cs typeface="Times New Roman"/>
              </a:rPr>
              <a:t> </a:t>
            </a:r>
            <a:r>
              <a:rPr lang="en-US" sz="1200" dirty="0">
                <a:latin typeface="+mn-lt"/>
                <a:cs typeface="Times New Roman"/>
              </a:rPr>
              <a:t>much</a:t>
            </a:r>
            <a:r>
              <a:rPr lang="en-US" sz="1200" spc="-14" dirty="0">
                <a:latin typeface="+mn-lt"/>
                <a:cs typeface="Times New Roman"/>
              </a:rPr>
              <a:t> </a:t>
            </a:r>
            <a:r>
              <a:rPr lang="en-US" sz="1200" dirty="0">
                <a:latin typeface="+mn-lt"/>
                <a:cs typeface="Times New Roman"/>
              </a:rPr>
              <a:t>larger</a:t>
            </a:r>
            <a:r>
              <a:rPr lang="en-US" sz="1200" spc="-3" dirty="0">
                <a:latin typeface="+mn-lt"/>
                <a:cs typeface="Times New Roman"/>
              </a:rPr>
              <a:t> </a:t>
            </a:r>
            <a:r>
              <a:rPr lang="en-US" sz="1200" dirty="0">
                <a:latin typeface="+mn-lt"/>
                <a:cs typeface="Times New Roman"/>
              </a:rPr>
              <a:t>than</a:t>
            </a:r>
            <a:r>
              <a:rPr lang="en-US" sz="1200" spc="-7" dirty="0">
                <a:latin typeface="+mn-lt"/>
                <a:cs typeface="Times New Roman"/>
              </a:rPr>
              <a:t> </a:t>
            </a: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geographic</a:t>
            </a:r>
            <a:r>
              <a:rPr lang="en-US" sz="1200" spc="-7" dirty="0">
                <a:latin typeface="+mn-lt"/>
                <a:cs typeface="Times New Roman"/>
              </a:rPr>
              <a:t> </a:t>
            </a:r>
            <a:r>
              <a:rPr lang="en-US" sz="1200" dirty="0">
                <a:latin typeface="+mn-lt"/>
                <a:cs typeface="Times New Roman"/>
              </a:rPr>
              <a:t>location</a:t>
            </a:r>
            <a:r>
              <a:rPr lang="en-US" sz="1200" spc="-3" dirty="0">
                <a:latin typeface="+mn-lt"/>
                <a:cs typeface="Times New Roman"/>
              </a:rPr>
              <a:t> </a:t>
            </a:r>
            <a:r>
              <a:rPr lang="en-US" sz="1200" dirty="0">
                <a:latin typeface="+mn-lt"/>
                <a:cs typeface="Times New Roman"/>
              </a:rPr>
              <a:t>(6%</a:t>
            </a:r>
            <a:r>
              <a:rPr lang="en-US" sz="1200" spc="-7" dirty="0">
                <a:latin typeface="+mn-lt"/>
                <a:cs typeface="Times New Roman"/>
              </a:rPr>
              <a:t> </a:t>
            </a:r>
            <a:r>
              <a:rPr lang="en-US" sz="1200" dirty="0">
                <a:latin typeface="+mn-lt"/>
                <a:cs typeface="Times New Roman"/>
              </a:rPr>
              <a:t>relative</a:t>
            </a:r>
            <a:r>
              <a:rPr lang="en-US" sz="1200" spc="-3" dirty="0">
                <a:latin typeface="+mn-lt"/>
                <a:cs typeface="Times New Roman"/>
              </a:rPr>
              <a:t> </a:t>
            </a:r>
            <a:r>
              <a:rPr lang="en-US" sz="1200" dirty="0">
                <a:latin typeface="+mn-lt"/>
                <a:cs typeface="Times New Roman"/>
              </a:rPr>
              <a:t>difference</a:t>
            </a:r>
            <a:r>
              <a:rPr lang="en-US" sz="1200" spc="-3" dirty="0">
                <a:latin typeface="+mn-lt"/>
                <a:cs typeface="Times New Roman"/>
              </a:rPr>
              <a:t> </a:t>
            </a:r>
            <a:r>
              <a:rPr lang="en-US" sz="1200" spc="-7" dirty="0">
                <a:latin typeface="+mn-lt"/>
                <a:cs typeface="Times New Roman"/>
              </a:rPr>
              <a:t>between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groups</a:t>
            </a:r>
            <a:r>
              <a:rPr lang="en-US" sz="1200" spc="-7"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highest</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lowest </a:t>
            </a:r>
            <a:r>
              <a:rPr lang="en-US" sz="1200" spc="-7" dirty="0">
                <a:latin typeface="+mn-lt"/>
                <a:cs typeface="Times New Roman"/>
              </a:rPr>
              <a:t>percentages).</a:t>
            </a:r>
            <a:endParaRPr lang="en-US" sz="1200" dirty="0">
              <a:latin typeface="+mn-lt"/>
              <a:cs typeface="Times New Roman"/>
            </a:endParaRPr>
          </a:p>
          <a:p>
            <a:pPr marL="179676" marR="135944" indent="-171450">
              <a:buSzPct val="116666"/>
              <a:tabLst>
                <a:tab pos="164085" algn="l"/>
                <a:tab pos="164518" algn="l"/>
              </a:tabLst>
            </a:pP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individuals</a:t>
            </a:r>
            <a:r>
              <a:rPr lang="en-US" sz="1200" spc="-7"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live</a:t>
            </a:r>
            <a:r>
              <a:rPr lang="en-US" sz="1200" spc="-7" dirty="0">
                <a:latin typeface="+mn-lt"/>
                <a:cs typeface="Times New Roman"/>
              </a:rPr>
              <a:t> </a:t>
            </a:r>
            <a:r>
              <a:rPr lang="en-US" sz="1200" dirty="0">
                <a:latin typeface="+mn-lt"/>
                <a:cs typeface="Times New Roman"/>
              </a:rPr>
              <a:t>birth</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last</a:t>
            </a:r>
            <a:r>
              <a:rPr lang="en-US" sz="1200" spc="-3" dirty="0">
                <a:latin typeface="+mn-lt"/>
                <a:cs typeface="Times New Roman"/>
              </a:rPr>
              <a:t> </a:t>
            </a:r>
            <a:r>
              <a:rPr lang="en-US" sz="1200" dirty="0">
                <a:latin typeface="+mn-lt"/>
                <a:cs typeface="Times New Roman"/>
              </a:rPr>
              <a:t>12</a:t>
            </a:r>
            <a:r>
              <a:rPr lang="en-US" sz="1200" spc="-3" dirty="0">
                <a:latin typeface="+mn-lt"/>
                <a:cs typeface="Times New Roman"/>
              </a:rPr>
              <a:t> </a:t>
            </a:r>
            <a:r>
              <a:rPr lang="en-US" sz="1200" dirty="0">
                <a:latin typeface="+mn-lt"/>
                <a:cs typeface="Times New Roman"/>
              </a:rPr>
              <a:t>months</a:t>
            </a:r>
            <a:r>
              <a:rPr lang="en-US" sz="1200" spc="-3" dirty="0">
                <a:latin typeface="+mn-lt"/>
                <a:cs typeface="Times New Roman"/>
              </a:rPr>
              <a:t> </a:t>
            </a:r>
            <a:r>
              <a:rPr lang="en-US" sz="1200" dirty="0">
                <a:latin typeface="+mn-lt"/>
                <a:cs typeface="Times New Roman"/>
              </a:rPr>
              <a:t>who </a:t>
            </a:r>
            <a:r>
              <a:rPr lang="en-US" sz="1200" spc="-7" dirty="0">
                <a:latin typeface="+mn-lt"/>
                <a:cs typeface="Times New Roman"/>
              </a:rPr>
              <a:t>received </a:t>
            </a:r>
            <a:r>
              <a:rPr lang="en-US" sz="1200" dirty="0">
                <a:latin typeface="+mn-lt"/>
                <a:cs typeface="Times New Roman"/>
              </a:rPr>
              <a:t>early</a:t>
            </a:r>
            <a:r>
              <a:rPr lang="en-US" sz="1200" spc="-2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adequate</a:t>
            </a:r>
            <a:r>
              <a:rPr lang="en-US" sz="1200" spc="-7" dirty="0">
                <a:latin typeface="+mn-lt"/>
                <a:cs typeface="Times New Roman"/>
              </a:rPr>
              <a:t> </a:t>
            </a:r>
            <a:r>
              <a:rPr lang="en-US" sz="1200" dirty="0">
                <a:latin typeface="+mn-lt"/>
                <a:cs typeface="Times New Roman"/>
              </a:rPr>
              <a:t>prenatal</a:t>
            </a:r>
            <a:r>
              <a:rPr lang="en-US" sz="1200" spc="-3"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was</a:t>
            </a:r>
            <a:r>
              <a:rPr lang="en-US" sz="1200" spc="-10" dirty="0">
                <a:latin typeface="+mn-lt"/>
                <a:cs typeface="Times New Roman"/>
              </a:rPr>
              <a:t> </a:t>
            </a:r>
            <a:r>
              <a:rPr lang="en-US" sz="1200" dirty="0">
                <a:latin typeface="+mn-lt"/>
                <a:cs typeface="Times New Roman"/>
              </a:rPr>
              <a:t>lower</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Hispanic</a:t>
            </a:r>
            <a:r>
              <a:rPr lang="en-US" sz="1200" spc="-7" dirty="0">
                <a:latin typeface="+mn-lt"/>
                <a:cs typeface="Times New Roman"/>
              </a:rPr>
              <a:t> </a:t>
            </a:r>
            <a:r>
              <a:rPr lang="en-US" sz="1200" dirty="0">
                <a:latin typeface="+mn-lt"/>
                <a:cs typeface="Times New Roman"/>
              </a:rPr>
              <a:t>(69.5%),</a:t>
            </a:r>
            <a:r>
              <a:rPr lang="en-US" sz="1200" spc="-3" dirty="0">
                <a:latin typeface="+mn-lt"/>
                <a:cs typeface="Times New Roman"/>
              </a:rPr>
              <a:t> </a:t>
            </a:r>
            <a:r>
              <a:rPr lang="en-US" sz="1200" dirty="0">
                <a:latin typeface="+mn-lt"/>
                <a:cs typeface="Times New Roman"/>
              </a:rPr>
              <a:t>non-Hispanic</a:t>
            </a:r>
            <a:r>
              <a:rPr lang="en-US" sz="1200" spc="-3" dirty="0">
                <a:latin typeface="+mn-lt"/>
                <a:cs typeface="Times New Roman"/>
              </a:rPr>
              <a:t> </a:t>
            </a:r>
            <a:r>
              <a:rPr lang="en-US" sz="1200" spc="-7" dirty="0">
                <a:latin typeface="+mn-lt"/>
                <a:cs typeface="Times New Roman"/>
              </a:rPr>
              <a:t>AI/AN </a:t>
            </a:r>
            <a:r>
              <a:rPr lang="en-US" sz="1200" dirty="0">
                <a:latin typeface="+mn-lt"/>
                <a:cs typeface="Times New Roman"/>
              </a:rPr>
              <a:t>(59.1%),</a:t>
            </a:r>
            <a:r>
              <a:rPr lang="en-US" sz="1200" spc="-10" dirty="0">
                <a:latin typeface="+mn-lt"/>
                <a:cs typeface="Times New Roman"/>
              </a:rPr>
              <a:t> </a:t>
            </a:r>
            <a:r>
              <a:rPr lang="en-US" sz="1200" spc="-7" dirty="0">
                <a:latin typeface="+mn-lt"/>
                <a:cs typeface="Times New Roman"/>
              </a:rPr>
              <a:t>non-</a:t>
            </a:r>
            <a:r>
              <a:rPr lang="en-US" sz="1200" dirty="0">
                <a:latin typeface="+mn-lt"/>
                <a:cs typeface="Times New Roman"/>
              </a:rPr>
              <a:t>Hispanic</a:t>
            </a:r>
            <a:r>
              <a:rPr lang="en-US" sz="1200" spc="-3" dirty="0">
                <a:latin typeface="+mn-lt"/>
                <a:cs typeface="Times New Roman"/>
              </a:rPr>
              <a:t> </a:t>
            </a:r>
            <a:r>
              <a:rPr lang="en-US" sz="1200" dirty="0">
                <a:latin typeface="+mn-lt"/>
                <a:cs typeface="Times New Roman"/>
              </a:rPr>
              <a:t>Asian</a:t>
            </a:r>
            <a:r>
              <a:rPr lang="en-US" sz="1200" spc="-3" dirty="0">
                <a:latin typeface="+mn-lt"/>
                <a:cs typeface="Times New Roman"/>
              </a:rPr>
              <a:t> </a:t>
            </a:r>
            <a:r>
              <a:rPr lang="en-US" sz="1200" dirty="0">
                <a:latin typeface="+mn-lt"/>
                <a:cs typeface="Times New Roman"/>
              </a:rPr>
              <a:t>(76.5%), non-Hispanic Black</a:t>
            </a:r>
            <a:r>
              <a:rPr lang="en-US" sz="1200" spc="-10" dirty="0">
                <a:latin typeface="+mn-lt"/>
                <a:cs typeface="Times New Roman"/>
              </a:rPr>
              <a:t> </a:t>
            </a:r>
            <a:r>
              <a:rPr lang="en-US" sz="1200" dirty="0">
                <a:latin typeface="+mn-lt"/>
                <a:cs typeface="Times New Roman"/>
              </a:rPr>
              <a:t>(67.3%), and non-</a:t>
            </a:r>
            <a:r>
              <a:rPr lang="en-US" sz="1200" spc="-7" dirty="0">
                <a:latin typeface="+mn-lt"/>
                <a:cs typeface="Times New Roman"/>
              </a:rPr>
              <a:t>Hispanic </a:t>
            </a:r>
            <a:r>
              <a:rPr lang="en-US" sz="1200" dirty="0">
                <a:latin typeface="+mn-lt"/>
                <a:cs typeface="Times New Roman"/>
              </a:rPr>
              <a:t>Native</a:t>
            </a:r>
            <a:r>
              <a:rPr lang="en-US" sz="1200" spc="-14" dirty="0">
                <a:latin typeface="+mn-lt"/>
                <a:cs typeface="Times New Roman"/>
              </a:rPr>
              <a:t> </a:t>
            </a:r>
            <a:r>
              <a:rPr lang="en-US" sz="1200" dirty="0">
                <a:latin typeface="+mn-lt"/>
                <a:cs typeface="Times New Roman"/>
              </a:rPr>
              <a:t>Hawaiian/Pacific</a:t>
            </a:r>
            <a:r>
              <a:rPr lang="en-US" sz="1200" spc="-10" dirty="0">
                <a:latin typeface="+mn-lt"/>
                <a:cs typeface="Times New Roman"/>
              </a:rPr>
              <a:t> </a:t>
            </a:r>
            <a:r>
              <a:rPr lang="en-US" sz="1200" dirty="0">
                <a:latin typeface="+mn-lt"/>
                <a:cs typeface="Times New Roman"/>
              </a:rPr>
              <a:t>Islander</a:t>
            </a:r>
            <a:r>
              <a:rPr lang="en-US" sz="1200" spc="-7" dirty="0">
                <a:latin typeface="+mn-lt"/>
                <a:cs typeface="Times New Roman"/>
              </a:rPr>
              <a:t> </a:t>
            </a:r>
            <a:r>
              <a:rPr lang="en-US" sz="1200" dirty="0">
                <a:latin typeface="+mn-lt"/>
                <a:cs typeface="Times New Roman"/>
              </a:rPr>
              <a:t>(47.1%)</a:t>
            </a:r>
            <a:r>
              <a:rPr lang="en-US" sz="1200" spc="-7" dirty="0">
                <a:latin typeface="+mn-lt"/>
                <a:cs typeface="Times New Roman"/>
              </a:rPr>
              <a:t> </a:t>
            </a:r>
            <a:r>
              <a:rPr lang="en-US" sz="1200" dirty="0">
                <a:latin typeface="+mn-lt"/>
                <a:cs typeface="Times New Roman"/>
              </a:rPr>
              <a:t>individuals</a:t>
            </a:r>
            <a:r>
              <a:rPr lang="en-US" sz="1200" spc="-7" dirty="0">
                <a:latin typeface="+mn-lt"/>
                <a:cs typeface="Times New Roman"/>
              </a:rPr>
              <a:t> </a:t>
            </a:r>
            <a:r>
              <a:rPr lang="en-US" sz="1200" dirty="0">
                <a:latin typeface="+mn-lt"/>
                <a:cs typeface="Times New Roman"/>
              </a:rPr>
              <a:t>than</a:t>
            </a:r>
            <a:r>
              <a:rPr lang="en-US" sz="1200" spc="-7" dirty="0">
                <a:latin typeface="+mn-lt"/>
                <a:cs typeface="Times New Roman"/>
              </a:rPr>
              <a:t> </a:t>
            </a:r>
            <a:r>
              <a:rPr lang="en-US" sz="1200" dirty="0">
                <a:latin typeface="+mn-lt"/>
                <a:cs typeface="Times New Roman"/>
              </a:rPr>
              <a:t>for</a:t>
            </a:r>
            <a:r>
              <a:rPr lang="en-US" sz="1200" spc="-10" dirty="0">
                <a:latin typeface="+mn-lt"/>
                <a:cs typeface="Times New Roman"/>
              </a:rPr>
              <a:t> </a:t>
            </a:r>
            <a:r>
              <a:rPr lang="en-US" sz="1200" spc="-7" dirty="0">
                <a:latin typeface="+mn-lt"/>
                <a:cs typeface="Times New Roman"/>
              </a:rPr>
              <a:t>non-</a:t>
            </a:r>
            <a:r>
              <a:rPr lang="en-US" sz="1200" dirty="0">
                <a:latin typeface="+mn-lt"/>
                <a:cs typeface="Times New Roman"/>
              </a:rPr>
              <a:t>Hispanic</a:t>
            </a:r>
            <a:r>
              <a:rPr lang="en-US" sz="1200" spc="-3" dirty="0">
                <a:latin typeface="+mn-lt"/>
                <a:cs typeface="Times New Roman"/>
              </a:rPr>
              <a:t> </a:t>
            </a:r>
            <a:r>
              <a:rPr lang="en-US" sz="1200" spc="-7" dirty="0">
                <a:latin typeface="+mn-lt"/>
                <a:cs typeface="Times New Roman"/>
              </a:rPr>
              <a:t>White </a:t>
            </a:r>
            <a:r>
              <a:rPr lang="en-US" sz="1200" dirty="0">
                <a:latin typeface="+mn-lt"/>
                <a:cs typeface="Times New Roman"/>
              </a:rPr>
              <a:t>individuals</a:t>
            </a:r>
            <a:r>
              <a:rPr lang="en-US" sz="1200" spc="-17" dirty="0">
                <a:latin typeface="+mn-lt"/>
                <a:cs typeface="Times New Roman"/>
              </a:rPr>
              <a:t> </a:t>
            </a:r>
            <a:r>
              <a:rPr lang="en-US" sz="1200" spc="-7" dirty="0">
                <a:latin typeface="+mn-lt"/>
                <a:cs typeface="Times New Roman"/>
              </a:rPr>
              <a:t>(79.6%).</a:t>
            </a:r>
            <a:endParaRPr lang="en-US" sz="1200" dirty="0">
              <a:latin typeface="+mn-lt"/>
              <a:cs typeface="Times New Roman"/>
            </a:endParaRPr>
          </a:p>
          <a:p>
            <a:pPr marL="180108" marR="135944" indent="-171450">
              <a:buSzPct val="116666"/>
              <a:tabLst>
                <a:tab pos="164085" algn="l"/>
                <a:tab pos="164518" algn="l"/>
              </a:tabLst>
            </a:pP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individuals</a:t>
            </a:r>
            <a:r>
              <a:rPr lang="en-US" sz="1200" spc="-7"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live</a:t>
            </a:r>
            <a:r>
              <a:rPr lang="en-US" sz="1200" spc="-7" dirty="0">
                <a:latin typeface="+mn-lt"/>
                <a:cs typeface="Times New Roman"/>
              </a:rPr>
              <a:t> </a:t>
            </a:r>
            <a:r>
              <a:rPr lang="en-US" sz="1200" dirty="0">
                <a:latin typeface="+mn-lt"/>
                <a:cs typeface="Times New Roman"/>
              </a:rPr>
              <a:t>birth</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last</a:t>
            </a:r>
            <a:r>
              <a:rPr lang="en-US" sz="1200" spc="-3" dirty="0">
                <a:latin typeface="+mn-lt"/>
                <a:cs typeface="Times New Roman"/>
              </a:rPr>
              <a:t> </a:t>
            </a:r>
            <a:r>
              <a:rPr lang="en-US" sz="1200" dirty="0">
                <a:latin typeface="+mn-lt"/>
                <a:cs typeface="Times New Roman"/>
              </a:rPr>
              <a:t>12</a:t>
            </a:r>
            <a:r>
              <a:rPr lang="en-US" sz="1200" spc="-3" dirty="0">
                <a:latin typeface="+mn-lt"/>
                <a:cs typeface="Times New Roman"/>
              </a:rPr>
              <a:t> </a:t>
            </a:r>
            <a:r>
              <a:rPr lang="en-US" sz="1200" dirty="0">
                <a:latin typeface="+mn-lt"/>
                <a:cs typeface="Times New Roman"/>
              </a:rPr>
              <a:t>months</a:t>
            </a:r>
            <a:r>
              <a:rPr lang="en-US" sz="1200" spc="-3" dirty="0">
                <a:latin typeface="+mn-lt"/>
                <a:cs typeface="Times New Roman"/>
              </a:rPr>
              <a:t> </a:t>
            </a:r>
            <a:r>
              <a:rPr lang="en-US" sz="1200" dirty="0">
                <a:latin typeface="+mn-lt"/>
                <a:cs typeface="Times New Roman"/>
              </a:rPr>
              <a:t>who </a:t>
            </a:r>
            <a:r>
              <a:rPr lang="en-US" sz="1200" spc="-7" dirty="0">
                <a:latin typeface="+mn-lt"/>
                <a:cs typeface="Times New Roman"/>
              </a:rPr>
              <a:t>received </a:t>
            </a:r>
            <a:r>
              <a:rPr lang="en-US" sz="1200" dirty="0">
                <a:latin typeface="+mn-lt"/>
                <a:cs typeface="Times New Roman"/>
              </a:rPr>
              <a:t>early</a:t>
            </a:r>
            <a:r>
              <a:rPr lang="en-US" sz="1200" spc="-2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adequate</a:t>
            </a:r>
            <a:r>
              <a:rPr lang="en-US" sz="1200" spc="-3" dirty="0">
                <a:latin typeface="+mn-lt"/>
                <a:cs typeface="Times New Roman"/>
              </a:rPr>
              <a:t> </a:t>
            </a:r>
            <a:r>
              <a:rPr lang="en-US" sz="1200" dirty="0">
                <a:latin typeface="+mn-lt"/>
                <a:cs typeface="Times New Roman"/>
              </a:rPr>
              <a:t>prenatal</a:t>
            </a:r>
            <a:r>
              <a:rPr lang="en-US" sz="1200" spc="-3"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was</a:t>
            </a:r>
            <a:r>
              <a:rPr lang="en-US" sz="1200" spc="-7" dirty="0">
                <a:latin typeface="+mn-lt"/>
                <a:cs typeface="Times New Roman"/>
              </a:rPr>
              <a:t> </a:t>
            </a:r>
            <a:r>
              <a:rPr lang="en-US" sz="1200" dirty="0">
                <a:latin typeface="+mn-lt"/>
                <a:cs typeface="Times New Roman"/>
              </a:rPr>
              <a:t>lower</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large</a:t>
            </a:r>
            <a:r>
              <a:rPr lang="en-US" sz="1200" spc="-7" dirty="0">
                <a:latin typeface="+mn-lt"/>
                <a:cs typeface="Times New Roman"/>
              </a:rPr>
              <a:t> </a:t>
            </a:r>
            <a:r>
              <a:rPr lang="en-US" sz="1200" dirty="0">
                <a:latin typeface="+mn-lt"/>
                <a:cs typeface="Times New Roman"/>
              </a:rPr>
              <a:t>central</a:t>
            </a:r>
            <a:r>
              <a:rPr lang="en-US" sz="1200" spc="-7" dirty="0">
                <a:latin typeface="+mn-lt"/>
                <a:cs typeface="Times New Roman"/>
              </a:rPr>
              <a:t> </a:t>
            </a:r>
            <a:r>
              <a:rPr lang="en-US" sz="1200" dirty="0">
                <a:latin typeface="+mn-lt"/>
                <a:cs typeface="Times New Roman"/>
              </a:rPr>
              <a:t>metro</a:t>
            </a:r>
            <a:r>
              <a:rPr lang="en-US" sz="1200" spc="-3" dirty="0">
                <a:latin typeface="+mn-lt"/>
                <a:cs typeface="Times New Roman"/>
              </a:rPr>
              <a:t> </a:t>
            </a:r>
            <a:r>
              <a:rPr lang="en-US" sz="1200" spc="-7" dirty="0">
                <a:latin typeface="+mn-lt"/>
                <a:cs typeface="Times New Roman"/>
              </a:rPr>
              <a:t>areas </a:t>
            </a:r>
            <a:r>
              <a:rPr lang="en-US" sz="1200" dirty="0">
                <a:latin typeface="+mn-lt"/>
                <a:cs typeface="Times New Roman"/>
              </a:rPr>
              <a:t>(71.9%)</a:t>
            </a:r>
            <a:r>
              <a:rPr lang="en-US" sz="1200" spc="-14" dirty="0">
                <a:latin typeface="+mn-lt"/>
                <a:cs typeface="Times New Roman"/>
              </a:rPr>
              <a:t> </a:t>
            </a:r>
            <a:r>
              <a:rPr lang="en-US" sz="1200" dirty="0">
                <a:latin typeface="+mn-lt"/>
                <a:cs typeface="Times New Roman"/>
              </a:rPr>
              <a:t>compared</a:t>
            </a:r>
            <a:r>
              <a:rPr lang="en-US" sz="1200" spc="-3" dirty="0">
                <a:latin typeface="+mn-lt"/>
                <a:cs typeface="Times New Roman"/>
              </a:rPr>
              <a:t> </a:t>
            </a:r>
            <a:r>
              <a:rPr lang="en-US" sz="1200" dirty="0">
                <a:latin typeface="+mn-lt"/>
                <a:cs typeface="Times New Roman"/>
              </a:rPr>
              <a:t>with</a:t>
            </a:r>
            <a:r>
              <a:rPr lang="en-US" sz="1200" spc="-14" dirty="0">
                <a:latin typeface="+mn-lt"/>
                <a:cs typeface="Times New Roman"/>
              </a:rPr>
              <a:t> </a:t>
            </a:r>
            <a:r>
              <a:rPr lang="en-US" sz="1200" dirty="0">
                <a:latin typeface="+mn-lt"/>
                <a:cs typeface="Times New Roman"/>
              </a:rPr>
              <a:t>individuals</a:t>
            </a:r>
            <a:r>
              <a:rPr lang="en-US" sz="1200" spc="-7"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large</a:t>
            </a:r>
            <a:r>
              <a:rPr lang="en-US" sz="1200" spc="-3" dirty="0">
                <a:latin typeface="+mn-lt"/>
                <a:cs typeface="Times New Roman"/>
              </a:rPr>
              <a:t> </a:t>
            </a:r>
            <a:r>
              <a:rPr lang="en-US" sz="1200" dirty="0">
                <a:latin typeface="+mn-lt"/>
                <a:cs typeface="Times New Roman"/>
              </a:rPr>
              <a:t>fringe</a:t>
            </a:r>
            <a:r>
              <a:rPr lang="en-US" sz="1200" spc="-7" dirty="0">
                <a:latin typeface="+mn-lt"/>
                <a:cs typeface="Times New Roman"/>
              </a:rPr>
              <a:t> </a:t>
            </a:r>
            <a:r>
              <a:rPr lang="en-US" sz="1200" dirty="0">
                <a:latin typeface="+mn-lt"/>
                <a:cs typeface="Times New Roman"/>
              </a:rPr>
              <a:t>metro</a:t>
            </a:r>
            <a:r>
              <a:rPr lang="en-US" sz="1200" spc="-3" dirty="0">
                <a:latin typeface="+mn-lt"/>
                <a:cs typeface="Times New Roman"/>
              </a:rPr>
              <a:t> </a:t>
            </a:r>
            <a:r>
              <a:rPr lang="en-US" sz="1200" dirty="0">
                <a:latin typeface="+mn-lt"/>
                <a:cs typeface="Times New Roman"/>
              </a:rPr>
              <a:t>areas</a:t>
            </a:r>
            <a:r>
              <a:rPr lang="en-US" sz="1200" spc="-7" dirty="0">
                <a:latin typeface="+mn-lt"/>
                <a:cs typeface="Times New Roman"/>
              </a:rPr>
              <a:t> </a:t>
            </a:r>
            <a:r>
              <a:rPr lang="en-US" sz="1200" dirty="0">
                <a:latin typeface="+mn-lt"/>
                <a:cs typeface="Times New Roman"/>
              </a:rPr>
              <a:t>(75.9%)</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7" dirty="0">
                <a:latin typeface="+mn-lt"/>
                <a:cs typeface="Times New Roman"/>
              </a:rPr>
              <a:t>2).</a:t>
            </a:r>
            <a:endParaRPr lang="en-US" sz="1200" dirty="0">
              <a:latin typeface="+mn-lt"/>
              <a:cs typeface="Times New Roman"/>
            </a:endParaRPr>
          </a:p>
          <a:p>
            <a:pPr marL="182880" marR="3464" indent="-182880"/>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71</a:t>
            </a:fld>
            <a:endParaRPr lang="en-US"/>
          </a:p>
        </p:txBody>
      </p:sp>
    </p:spTree>
    <p:extLst>
      <p:ext uri="{BB962C8B-B14F-4D97-AF65-F5344CB8AC3E}">
        <p14:creationId xmlns:p14="http://schemas.microsoft.com/office/powerpoint/2010/main" val="16834312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59" marR="3464" indent="0">
              <a:buSzPct val="116666"/>
              <a:buNone/>
              <a:tabLst>
                <a:tab pos="164518" algn="l"/>
                <a:tab pos="164951" algn="l"/>
              </a:tabLst>
            </a:pPr>
            <a:r>
              <a:rPr lang="en-US" sz="1200" b="1" dirty="0">
                <a:effectLst/>
                <a:latin typeface="+mn-lt"/>
                <a:ea typeface="Georgia" panose="02040502050405020303" pitchFamily="18" charset="0"/>
                <a:cs typeface="Georgia" panose="02040502050405020303" pitchFamily="18" charset="0"/>
              </a:rPr>
              <a:t>Higher Rates of Low-Risk Cesarean Deliveries for Black Women and Older Women</a:t>
            </a:r>
            <a:endParaRPr lang="en-US" sz="1200" b="1" dirty="0">
              <a:latin typeface="+mn-lt"/>
              <a:cs typeface="Times New Roman"/>
            </a:endParaRPr>
          </a:p>
          <a:p>
            <a:pPr marL="180109" marR="3464" indent="-171450">
              <a:buSzPct val="116666"/>
              <a:tabLst>
                <a:tab pos="164518" algn="l"/>
                <a:tab pos="164951" algn="l"/>
              </a:tabLst>
            </a:pP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within</a:t>
            </a:r>
            <a:r>
              <a:rPr lang="en-US" sz="1200" spc="-3" dirty="0">
                <a:latin typeface="+mn-lt"/>
                <a:cs typeface="Times New Roman"/>
              </a:rPr>
              <a:t> </a:t>
            </a:r>
            <a:r>
              <a:rPr lang="en-US" sz="1200" dirty="0">
                <a:latin typeface="+mn-lt"/>
                <a:cs typeface="Times New Roman"/>
              </a:rPr>
              <a:t>all age</a:t>
            </a:r>
            <a:r>
              <a:rPr lang="en-US" sz="1200" spc="-3" dirty="0">
                <a:latin typeface="+mn-lt"/>
                <a:cs typeface="Times New Roman"/>
              </a:rPr>
              <a:t> </a:t>
            </a:r>
            <a:r>
              <a:rPr lang="en-US" sz="1200" dirty="0">
                <a:latin typeface="+mn-lt"/>
                <a:cs typeface="Times New Roman"/>
              </a:rPr>
              <a:t>groups,</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 of</a:t>
            </a:r>
            <a:r>
              <a:rPr lang="en-US" sz="1200" spc="-7" dirty="0">
                <a:latin typeface="+mn-lt"/>
                <a:cs typeface="Times New Roman"/>
              </a:rPr>
              <a:t> </a:t>
            </a:r>
            <a:r>
              <a:rPr lang="en-US" sz="1200" dirty="0">
                <a:latin typeface="+mn-lt"/>
                <a:cs typeface="Times New Roman"/>
              </a:rPr>
              <a:t>cesarean</a:t>
            </a:r>
            <a:r>
              <a:rPr lang="en-US" sz="1200" spc="-3" dirty="0">
                <a:latin typeface="+mn-lt"/>
                <a:cs typeface="Times New Roman"/>
              </a:rPr>
              <a:t> </a:t>
            </a:r>
            <a:r>
              <a:rPr lang="en-US" sz="1200" dirty="0">
                <a:latin typeface="+mn-lt"/>
                <a:cs typeface="Times New Roman"/>
              </a:rPr>
              <a:t>deliveries of</a:t>
            </a:r>
            <a:r>
              <a:rPr lang="en-US" sz="1200" spc="-3" dirty="0">
                <a:latin typeface="+mn-lt"/>
                <a:cs typeface="Times New Roman"/>
              </a:rPr>
              <a:t> </a:t>
            </a:r>
            <a:r>
              <a:rPr lang="en-US" sz="1200" spc="-7" dirty="0">
                <a:latin typeface="+mn-lt"/>
                <a:cs typeface="Times New Roman"/>
              </a:rPr>
              <a:t>low-</a:t>
            </a:r>
            <a:r>
              <a:rPr lang="en-US" sz="1200" dirty="0">
                <a:latin typeface="+mn-lt"/>
                <a:cs typeface="Times New Roman"/>
              </a:rPr>
              <a:t>risk</a:t>
            </a:r>
            <a:r>
              <a:rPr lang="en-US" sz="1200" spc="-3" dirty="0">
                <a:latin typeface="+mn-lt"/>
                <a:cs typeface="Times New Roman"/>
              </a:rPr>
              <a:t> </a:t>
            </a:r>
            <a:r>
              <a:rPr lang="en-US" sz="1200" dirty="0">
                <a:latin typeface="+mn-lt"/>
                <a:cs typeface="Times New Roman"/>
              </a:rPr>
              <a:t>births</a:t>
            </a:r>
            <a:r>
              <a:rPr lang="en-US" sz="1200" spc="-3" dirty="0">
                <a:latin typeface="+mn-lt"/>
                <a:cs typeface="Times New Roman"/>
              </a:rPr>
              <a:t> </a:t>
            </a:r>
            <a:r>
              <a:rPr lang="en-US" sz="1200" spc="-7" dirty="0">
                <a:latin typeface="+mn-lt"/>
                <a:cs typeface="Times New Roman"/>
              </a:rPr>
              <a:t>among </a:t>
            </a:r>
            <a:r>
              <a:rPr lang="en-US" sz="1200" dirty="0">
                <a:latin typeface="+mn-lt"/>
                <a:cs typeface="Times New Roman"/>
              </a:rPr>
              <a:t>people</a:t>
            </a:r>
            <a:r>
              <a:rPr lang="en-US" sz="1200" spc="-14" dirty="0">
                <a:latin typeface="+mn-lt"/>
                <a:cs typeface="Times New Roman"/>
              </a:rPr>
              <a:t> </a:t>
            </a:r>
            <a:r>
              <a:rPr lang="en-US" sz="1200" dirty="0">
                <a:latin typeface="+mn-lt"/>
                <a:cs typeface="Times New Roman"/>
              </a:rPr>
              <a:t>giving</a:t>
            </a:r>
            <a:r>
              <a:rPr lang="en-US" sz="1200" spc="-3" dirty="0">
                <a:latin typeface="+mn-lt"/>
                <a:cs typeface="Times New Roman"/>
              </a:rPr>
              <a:t> </a:t>
            </a:r>
            <a:r>
              <a:rPr lang="en-US" sz="1200" dirty="0">
                <a:latin typeface="+mn-lt"/>
                <a:cs typeface="Times New Roman"/>
              </a:rPr>
              <a:t>birth</a:t>
            </a:r>
            <a:r>
              <a:rPr lang="en-US" sz="1200" spc="-10"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first</a:t>
            </a:r>
            <a:r>
              <a:rPr lang="en-US" sz="1200" spc="-7" dirty="0">
                <a:latin typeface="+mn-lt"/>
                <a:cs typeface="Times New Roman"/>
              </a:rPr>
              <a:t> </a:t>
            </a:r>
            <a:r>
              <a:rPr lang="en-US" sz="1200" dirty="0">
                <a:latin typeface="+mn-lt"/>
                <a:cs typeface="Times New Roman"/>
              </a:rPr>
              <a:t>time</a:t>
            </a:r>
            <a:r>
              <a:rPr lang="en-US" sz="1200" spc="-7"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higher</a:t>
            </a:r>
            <a:r>
              <a:rPr lang="en-US" sz="1200" spc="-3"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non-Hispanic</a:t>
            </a:r>
            <a:r>
              <a:rPr lang="en-US" sz="1200" spc="-3" dirty="0">
                <a:latin typeface="+mn-lt"/>
                <a:cs typeface="Times New Roman"/>
              </a:rPr>
              <a:t> </a:t>
            </a:r>
            <a:r>
              <a:rPr lang="en-US" sz="1200" dirty="0">
                <a:latin typeface="+mn-lt"/>
                <a:cs typeface="Times New Roman"/>
              </a:rPr>
              <a:t>Black</a:t>
            </a:r>
            <a:r>
              <a:rPr lang="en-US" sz="1200" spc="-10"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spc="-17" dirty="0">
                <a:latin typeface="+mn-lt"/>
                <a:cs typeface="Times New Roman"/>
              </a:rPr>
              <a:t>for </a:t>
            </a:r>
            <a:r>
              <a:rPr lang="en-US" sz="1200" dirty="0">
                <a:latin typeface="+mn-lt"/>
                <a:cs typeface="Times New Roman"/>
              </a:rPr>
              <a:t>non-Hispanic</a:t>
            </a:r>
            <a:r>
              <a:rPr lang="en-US" sz="1200" spc="-14" dirty="0">
                <a:latin typeface="+mn-lt"/>
                <a:cs typeface="Times New Roman"/>
              </a:rPr>
              <a:t> </a:t>
            </a:r>
            <a:r>
              <a:rPr lang="en-US" sz="1200" dirty="0">
                <a:latin typeface="+mn-lt"/>
                <a:cs typeface="Times New Roman"/>
              </a:rPr>
              <a:t>White</a:t>
            </a:r>
            <a:r>
              <a:rPr lang="en-US" sz="1200" spc="-7" dirty="0">
                <a:latin typeface="+mn-lt"/>
                <a:cs typeface="Times New Roman"/>
              </a:rPr>
              <a:t> </a:t>
            </a:r>
            <a:r>
              <a:rPr lang="en-US" sz="1200" dirty="0">
                <a:latin typeface="+mn-lt"/>
                <a:cs typeface="Times New Roman"/>
              </a:rPr>
              <a:t>individuals</a:t>
            </a:r>
            <a:r>
              <a:rPr lang="en-US" sz="1200" spc="-7" dirty="0">
                <a:latin typeface="+mn-lt"/>
                <a:cs typeface="Times New Roman"/>
              </a:rPr>
              <a:t> </a:t>
            </a:r>
            <a:r>
              <a:rPr lang="en-US" sz="1200" dirty="0">
                <a:latin typeface="+mn-lt"/>
                <a:cs typeface="Times New Roman"/>
              </a:rPr>
              <a:t>(Figure</a:t>
            </a:r>
            <a:r>
              <a:rPr lang="en-US" sz="1200" spc="-7" dirty="0">
                <a:latin typeface="+mn-lt"/>
                <a:cs typeface="Times New Roman"/>
              </a:rPr>
              <a:t> </a:t>
            </a:r>
            <a:r>
              <a:rPr lang="en-US" sz="1200" dirty="0">
                <a:latin typeface="+mn-lt"/>
                <a:cs typeface="Times New Roman"/>
              </a:rPr>
              <a:t>3).</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addition,</a:t>
            </a:r>
            <a:r>
              <a:rPr lang="en-US" sz="1200" spc="-14"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disparity</a:t>
            </a:r>
            <a:r>
              <a:rPr lang="en-US" sz="1200" spc="-7" dirty="0">
                <a:latin typeface="+mn-lt"/>
                <a:cs typeface="Times New Roman"/>
              </a:rPr>
              <a:t> </a:t>
            </a:r>
            <a:r>
              <a:rPr lang="en-US" sz="1200" dirty="0">
                <a:latin typeface="+mn-lt"/>
                <a:cs typeface="Times New Roman"/>
              </a:rPr>
              <a:t>between</a:t>
            </a:r>
            <a:r>
              <a:rPr lang="en-US" sz="1200" spc="-3" dirty="0">
                <a:latin typeface="+mn-lt"/>
                <a:cs typeface="Times New Roman"/>
              </a:rPr>
              <a:t> </a:t>
            </a:r>
            <a:r>
              <a:rPr lang="en-US" sz="1200" dirty="0">
                <a:latin typeface="+mn-lt"/>
                <a:cs typeface="Times New Roman"/>
              </a:rPr>
              <a:t>non-</a:t>
            </a:r>
            <a:r>
              <a:rPr lang="en-US" sz="1200" spc="-7" dirty="0">
                <a:latin typeface="+mn-lt"/>
                <a:cs typeface="Times New Roman"/>
              </a:rPr>
              <a:t>Hispanic </a:t>
            </a:r>
            <a:r>
              <a:rPr lang="en-US" sz="1200" dirty="0">
                <a:latin typeface="+mn-lt"/>
                <a:cs typeface="Times New Roman"/>
              </a:rPr>
              <a:t>Black</a:t>
            </a:r>
            <a:r>
              <a:rPr lang="en-US" sz="1200" spc="-1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non-</a:t>
            </a:r>
            <a:r>
              <a:rPr lang="en-US" sz="1200" dirty="0">
                <a:latin typeface="+mn-lt"/>
                <a:cs typeface="Times New Roman"/>
              </a:rPr>
              <a:t>Hispanic</a:t>
            </a:r>
            <a:r>
              <a:rPr lang="en-US" sz="1200" spc="-7" dirty="0">
                <a:latin typeface="+mn-lt"/>
                <a:cs typeface="Times New Roman"/>
              </a:rPr>
              <a:t> </a:t>
            </a:r>
            <a:r>
              <a:rPr lang="en-US" sz="1200" dirty="0">
                <a:latin typeface="+mn-lt"/>
                <a:cs typeface="Times New Roman"/>
              </a:rPr>
              <a:t>White</a:t>
            </a:r>
            <a:r>
              <a:rPr lang="en-US" sz="1200" spc="-7"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was greater</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higher</a:t>
            </a:r>
            <a:r>
              <a:rPr lang="en-US" sz="1200" spc="-3" dirty="0">
                <a:latin typeface="+mn-lt"/>
                <a:cs typeface="Times New Roman"/>
              </a:rPr>
              <a:t> </a:t>
            </a:r>
            <a:r>
              <a:rPr lang="en-US" sz="1200" dirty="0">
                <a:latin typeface="+mn-lt"/>
                <a:cs typeface="Times New Roman"/>
              </a:rPr>
              <a:t>age</a:t>
            </a:r>
            <a:r>
              <a:rPr lang="en-US" sz="1200" spc="-3" dirty="0">
                <a:latin typeface="+mn-lt"/>
                <a:cs typeface="Times New Roman"/>
              </a:rPr>
              <a:t> </a:t>
            </a:r>
            <a:r>
              <a:rPr lang="en-US" sz="1200" dirty="0">
                <a:latin typeface="+mn-lt"/>
                <a:cs typeface="Times New Roman"/>
              </a:rPr>
              <a:t>groups.</a:t>
            </a:r>
            <a:r>
              <a:rPr lang="en-US" sz="1200" spc="-3" dirty="0">
                <a:latin typeface="+mn-lt"/>
                <a:cs typeface="Times New Roman"/>
              </a:rPr>
              <a:t> </a:t>
            </a:r>
            <a:r>
              <a:rPr lang="en-US" sz="1200" dirty="0">
                <a:latin typeface="+mn-lt"/>
                <a:cs typeface="Times New Roman"/>
              </a:rPr>
              <a:t>The </a:t>
            </a:r>
            <a:r>
              <a:rPr lang="en-US" sz="1200" spc="-7" dirty="0">
                <a:latin typeface="+mn-lt"/>
                <a:cs typeface="Times New Roman"/>
              </a:rPr>
              <a:t>relative </a:t>
            </a:r>
            <a:r>
              <a:rPr lang="en-US" sz="1200" dirty="0">
                <a:latin typeface="+mn-lt"/>
                <a:cs typeface="Times New Roman"/>
              </a:rPr>
              <a:t>difference</a:t>
            </a:r>
            <a:r>
              <a:rPr lang="en-US" sz="1200" spc="-3"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22%</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ages</a:t>
            </a:r>
            <a:r>
              <a:rPr lang="en-US" sz="1200" spc="-3" dirty="0">
                <a:latin typeface="+mn-lt"/>
                <a:cs typeface="Times New Roman"/>
              </a:rPr>
              <a:t> </a:t>
            </a:r>
            <a:r>
              <a:rPr lang="en-US" sz="1200" dirty="0">
                <a:latin typeface="+mn-lt"/>
                <a:cs typeface="Times New Roman"/>
              </a:rPr>
              <a:t>15-19 years,</a:t>
            </a:r>
            <a:r>
              <a:rPr lang="en-US" sz="1200" spc="-3" dirty="0">
                <a:latin typeface="+mn-lt"/>
                <a:cs typeface="Times New Roman"/>
              </a:rPr>
              <a:t> </a:t>
            </a:r>
            <a:r>
              <a:rPr lang="en-US" sz="1200" dirty="0">
                <a:latin typeface="+mn-lt"/>
                <a:cs typeface="Times New Roman"/>
              </a:rPr>
              <a:t>41%</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individuals</a:t>
            </a:r>
            <a:r>
              <a:rPr lang="en-US" sz="1200" spc="-7" dirty="0">
                <a:latin typeface="+mn-lt"/>
                <a:cs typeface="Times New Roman"/>
              </a:rPr>
              <a:t> </a:t>
            </a:r>
            <a:r>
              <a:rPr lang="en-US" sz="1200" dirty="0">
                <a:latin typeface="+mn-lt"/>
                <a:cs typeface="Times New Roman"/>
              </a:rPr>
              <a:t>ages</a:t>
            </a:r>
            <a:r>
              <a:rPr lang="en-US" sz="1200" spc="-3" dirty="0">
                <a:latin typeface="+mn-lt"/>
                <a:cs typeface="Times New Roman"/>
              </a:rPr>
              <a:t> </a:t>
            </a:r>
            <a:r>
              <a:rPr lang="en-US" sz="1200" dirty="0">
                <a:latin typeface="+mn-lt"/>
                <a:cs typeface="Times New Roman"/>
              </a:rPr>
              <a:t>30-34 </a:t>
            </a:r>
            <a:r>
              <a:rPr lang="en-US" sz="1200" spc="-7" dirty="0">
                <a:latin typeface="+mn-lt"/>
                <a:cs typeface="Times New Roman"/>
              </a:rPr>
              <a:t>years,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30% for</a:t>
            </a:r>
            <a:r>
              <a:rPr lang="en-US" sz="1200" spc="-7"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age 35</a:t>
            </a:r>
            <a:r>
              <a:rPr lang="en-US" sz="1200" spc="-3"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and </a:t>
            </a:r>
            <a:r>
              <a:rPr lang="en-US" sz="1200" spc="-7" dirty="0">
                <a:latin typeface="+mn-lt"/>
                <a:cs typeface="Times New Roman"/>
              </a:rPr>
              <a:t>over.</a:t>
            </a:r>
            <a:endParaRPr lang="en-US" sz="1200" dirty="0">
              <a:latin typeface="+mn-lt"/>
              <a:cs typeface="Times New Roman"/>
            </a:endParaRPr>
          </a:p>
          <a:p>
            <a:pPr marL="180109" marR="32904" indent="-171450">
              <a:buSzPct val="116666"/>
              <a:tabLst>
                <a:tab pos="164518" algn="l"/>
                <a:tab pos="164951" algn="l"/>
              </a:tabLst>
            </a:pP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within</a:t>
            </a:r>
            <a:r>
              <a:rPr lang="en-US" sz="1200" spc="-3" dirty="0">
                <a:latin typeface="+mn-lt"/>
                <a:cs typeface="Times New Roman"/>
              </a:rPr>
              <a:t> </a:t>
            </a:r>
            <a:r>
              <a:rPr lang="en-US" sz="1200" dirty="0">
                <a:latin typeface="+mn-lt"/>
                <a:cs typeface="Times New Roman"/>
              </a:rPr>
              <a:t>all racial</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ethnic</a:t>
            </a:r>
            <a:r>
              <a:rPr lang="en-US" sz="1200" spc="-3" dirty="0">
                <a:latin typeface="+mn-lt"/>
                <a:cs typeface="Times New Roman"/>
              </a:rPr>
              <a:t> </a:t>
            </a:r>
            <a:r>
              <a:rPr lang="en-US" sz="1200" dirty="0">
                <a:latin typeface="+mn-lt"/>
                <a:cs typeface="Times New Roman"/>
              </a:rPr>
              <a:t>groups,</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 cesarean</a:t>
            </a:r>
            <a:r>
              <a:rPr lang="en-US" sz="1200" spc="-3" dirty="0">
                <a:latin typeface="+mn-lt"/>
                <a:cs typeface="Times New Roman"/>
              </a:rPr>
              <a:t> </a:t>
            </a:r>
            <a:r>
              <a:rPr lang="en-US" sz="1200" dirty="0">
                <a:latin typeface="+mn-lt"/>
                <a:cs typeface="Times New Roman"/>
              </a:rPr>
              <a:t>deliveries</a:t>
            </a:r>
            <a:r>
              <a:rPr lang="en-US" sz="1200" spc="-3" dirty="0">
                <a:latin typeface="+mn-lt"/>
                <a:cs typeface="Times New Roman"/>
              </a:rPr>
              <a:t> </a:t>
            </a:r>
            <a:r>
              <a:rPr lang="en-US" sz="1200" dirty="0">
                <a:latin typeface="+mn-lt"/>
                <a:cs typeface="Times New Roman"/>
              </a:rPr>
              <a:t>of </a:t>
            </a:r>
            <a:r>
              <a:rPr lang="en-US" sz="1200" spc="-7" dirty="0">
                <a:latin typeface="+mn-lt"/>
                <a:cs typeface="Times New Roman"/>
              </a:rPr>
              <a:t>low-</a:t>
            </a:r>
            <a:r>
              <a:rPr lang="en-US" sz="1200" spc="-14" dirty="0">
                <a:latin typeface="+mn-lt"/>
                <a:cs typeface="Times New Roman"/>
              </a:rPr>
              <a:t>risk </a:t>
            </a:r>
            <a:r>
              <a:rPr lang="en-US" sz="1200" dirty="0">
                <a:latin typeface="+mn-lt"/>
                <a:cs typeface="Times New Roman"/>
              </a:rPr>
              <a:t>births</a:t>
            </a:r>
            <a:r>
              <a:rPr lang="en-US" sz="1200" spc="-14" dirty="0">
                <a:latin typeface="+mn-lt"/>
                <a:cs typeface="Times New Roman"/>
              </a:rPr>
              <a:t> </a:t>
            </a:r>
            <a:r>
              <a:rPr lang="en-US" sz="1200" dirty="0">
                <a:latin typeface="+mn-lt"/>
                <a:cs typeface="Times New Roman"/>
              </a:rPr>
              <a:t>among</a:t>
            </a:r>
            <a:r>
              <a:rPr lang="en-US" sz="1200" spc="-3"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giving</a:t>
            </a:r>
            <a:r>
              <a:rPr lang="en-US" sz="1200" spc="-3" dirty="0">
                <a:latin typeface="+mn-lt"/>
                <a:cs typeface="Times New Roman"/>
              </a:rPr>
              <a:t> </a:t>
            </a:r>
            <a:r>
              <a:rPr lang="en-US" sz="1200" dirty="0">
                <a:latin typeface="+mn-lt"/>
                <a:cs typeface="Times New Roman"/>
              </a:rPr>
              <a:t>birth</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first</a:t>
            </a:r>
            <a:r>
              <a:rPr lang="en-US" sz="1200" spc="-3" dirty="0">
                <a:latin typeface="+mn-lt"/>
                <a:cs typeface="Times New Roman"/>
              </a:rPr>
              <a:t> </a:t>
            </a:r>
            <a:r>
              <a:rPr lang="en-US" sz="1200" dirty="0">
                <a:latin typeface="+mn-lt"/>
                <a:cs typeface="Times New Roman"/>
              </a:rPr>
              <a:t>time</a:t>
            </a:r>
            <a:r>
              <a:rPr lang="en-US" sz="1200" spc="-3"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lower</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ages</a:t>
            </a:r>
            <a:r>
              <a:rPr lang="en-US" sz="1200" spc="-3" dirty="0">
                <a:latin typeface="+mn-lt"/>
                <a:cs typeface="Times New Roman"/>
              </a:rPr>
              <a:t> </a:t>
            </a:r>
            <a:r>
              <a:rPr lang="en-US" sz="1200" spc="-7" dirty="0">
                <a:latin typeface="+mn-lt"/>
                <a:cs typeface="Times New Roman"/>
              </a:rPr>
              <a:t>15-</a:t>
            </a:r>
            <a:r>
              <a:rPr lang="en-US" sz="1200" spc="-17" dirty="0">
                <a:latin typeface="+mn-lt"/>
                <a:cs typeface="Times New Roman"/>
              </a:rPr>
              <a:t>19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for individuals</a:t>
            </a:r>
            <a:r>
              <a:rPr lang="en-US" sz="1200" spc="-3" dirty="0">
                <a:latin typeface="+mn-lt"/>
                <a:cs typeface="Times New Roman"/>
              </a:rPr>
              <a:t> </a:t>
            </a:r>
            <a:r>
              <a:rPr lang="en-US" sz="1200" dirty="0">
                <a:latin typeface="+mn-lt"/>
                <a:cs typeface="Times New Roman"/>
              </a:rPr>
              <a:t>ages</a:t>
            </a:r>
            <a:r>
              <a:rPr lang="en-US" sz="1200" spc="-3" dirty="0">
                <a:latin typeface="+mn-lt"/>
                <a:cs typeface="Times New Roman"/>
              </a:rPr>
              <a:t> </a:t>
            </a:r>
            <a:r>
              <a:rPr lang="en-US" sz="1200" spc="-7" dirty="0">
                <a:latin typeface="+mn-lt"/>
                <a:cs typeface="Times New Roman"/>
              </a:rPr>
              <a:t>20-</a:t>
            </a:r>
            <a:r>
              <a:rPr lang="en-US" sz="1200" dirty="0">
                <a:latin typeface="+mn-lt"/>
                <a:cs typeface="Times New Roman"/>
              </a:rPr>
              <a:t>24 </a:t>
            </a:r>
            <a:r>
              <a:rPr lang="en-US" sz="1200" spc="-7" dirty="0">
                <a:latin typeface="+mn-lt"/>
                <a:cs typeface="Times New Roman"/>
              </a:rPr>
              <a:t>years.</a:t>
            </a:r>
            <a:endParaRPr lang="en-US" sz="1200" dirty="0">
              <a:latin typeface="+mn-lt"/>
              <a:cs typeface="Times New Roman"/>
            </a:endParaRPr>
          </a:p>
          <a:p>
            <a:pPr marL="180109" marR="32904" indent="-171450" algn="just">
              <a:buSzPct val="116666"/>
              <a:tabLst>
                <a:tab pos="164951" algn="l"/>
              </a:tabLst>
            </a:pP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within all</a:t>
            </a:r>
            <a:r>
              <a:rPr lang="en-US" sz="1200" spc="-3" dirty="0">
                <a:latin typeface="+mn-lt"/>
                <a:cs typeface="Times New Roman"/>
              </a:rPr>
              <a:t> </a:t>
            </a:r>
            <a:r>
              <a:rPr lang="en-US" sz="1200" dirty="0">
                <a:latin typeface="+mn-lt"/>
                <a:cs typeface="Times New Roman"/>
              </a:rPr>
              <a:t>racial</a:t>
            </a:r>
            <a:r>
              <a:rPr lang="en-US" sz="1200" spc="-7" dirty="0">
                <a:latin typeface="+mn-lt"/>
                <a:cs typeface="Times New Roman"/>
              </a:rPr>
              <a:t> </a:t>
            </a:r>
            <a:r>
              <a:rPr lang="en-US" sz="1200" dirty="0">
                <a:latin typeface="+mn-lt"/>
                <a:cs typeface="Times New Roman"/>
              </a:rPr>
              <a:t>and ethnic</a:t>
            </a:r>
            <a:r>
              <a:rPr lang="en-US" sz="1200" spc="-7" dirty="0">
                <a:latin typeface="+mn-lt"/>
                <a:cs typeface="Times New Roman"/>
              </a:rPr>
              <a:t> </a:t>
            </a:r>
            <a:r>
              <a:rPr lang="en-US" sz="1200" dirty="0">
                <a:latin typeface="+mn-lt"/>
                <a:cs typeface="Times New Roman"/>
              </a:rPr>
              <a:t>groups,</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cesarean deliveries</a:t>
            </a:r>
            <a:r>
              <a:rPr lang="en-US" sz="1200" spc="-3" dirty="0">
                <a:latin typeface="+mn-lt"/>
                <a:cs typeface="Times New Roman"/>
              </a:rPr>
              <a:t> </a:t>
            </a:r>
            <a:r>
              <a:rPr lang="en-US" sz="1200" dirty="0">
                <a:latin typeface="+mn-lt"/>
                <a:cs typeface="Times New Roman"/>
              </a:rPr>
              <a:t>of </a:t>
            </a:r>
            <a:r>
              <a:rPr lang="en-US" sz="1200" spc="-7" dirty="0">
                <a:latin typeface="+mn-lt"/>
                <a:cs typeface="Times New Roman"/>
              </a:rPr>
              <a:t>low-</a:t>
            </a:r>
            <a:r>
              <a:rPr lang="en-US" sz="1200" spc="-14" dirty="0">
                <a:latin typeface="+mn-lt"/>
                <a:cs typeface="Times New Roman"/>
              </a:rPr>
              <a:t>risk </a:t>
            </a:r>
            <a:r>
              <a:rPr lang="en-US" sz="1200" dirty="0">
                <a:latin typeface="+mn-lt"/>
                <a:cs typeface="Times New Roman"/>
              </a:rPr>
              <a:t>births</a:t>
            </a:r>
            <a:r>
              <a:rPr lang="en-US" sz="1200" spc="-17" dirty="0">
                <a:latin typeface="+mn-lt"/>
                <a:cs typeface="Times New Roman"/>
              </a:rPr>
              <a:t> </a:t>
            </a:r>
            <a:r>
              <a:rPr lang="en-US" sz="1200" dirty="0">
                <a:latin typeface="+mn-lt"/>
                <a:cs typeface="Times New Roman"/>
              </a:rPr>
              <a:t>among</a:t>
            </a:r>
            <a:r>
              <a:rPr lang="en-US" sz="1200" spc="-3"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giving</a:t>
            </a:r>
            <a:r>
              <a:rPr lang="en-US" sz="1200" spc="-3" dirty="0">
                <a:latin typeface="+mn-lt"/>
                <a:cs typeface="Times New Roman"/>
              </a:rPr>
              <a:t> </a:t>
            </a:r>
            <a:r>
              <a:rPr lang="en-US" sz="1200" dirty="0">
                <a:latin typeface="+mn-lt"/>
                <a:cs typeface="Times New Roman"/>
              </a:rPr>
              <a:t>birth</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first</a:t>
            </a:r>
            <a:r>
              <a:rPr lang="en-US" sz="1200" spc="-3" dirty="0">
                <a:latin typeface="+mn-lt"/>
                <a:cs typeface="Times New Roman"/>
              </a:rPr>
              <a:t> </a:t>
            </a:r>
            <a:r>
              <a:rPr lang="en-US" sz="1200" dirty="0">
                <a:latin typeface="+mn-lt"/>
                <a:cs typeface="Times New Roman"/>
              </a:rPr>
              <a:t>time</a:t>
            </a:r>
            <a:r>
              <a:rPr lang="en-US" sz="1200" spc="-3"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higher</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ages</a:t>
            </a:r>
            <a:r>
              <a:rPr lang="en-US" sz="1200" spc="-3" dirty="0">
                <a:latin typeface="+mn-lt"/>
                <a:cs typeface="Times New Roman"/>
              </a:rPr>
              <a:t> </a:t>
            </a:r>
            <a:r>
              <a:rPr lang="en-US" sz="1200" spc="-7" dirty="0">
                <a:latin typeface="+mn-lt"/>
                <a:cs typeface="Times New Roman"/>
              </a:rPr>
              <a:t>25-</a:t>
            </a:r>
            <a:r>
              <a:rPr lang="en-US" sz="1200" spc="-17" dirty="0">
                <a:latin typeface="+mn-lt"/>
                <a:cs typeface="Times New Roman"/>
              </a:rPr>
              <a:t>29 </a:t>
            </a:r>
            <a:r>
              <a:rPr lang="en-US" sz="1200" dirty="0">
                <a:latin typeface="+mn-lt"/>
                <a:cs typeface="Times New Roman"/>
              </a:rPr>
              <a:t>years,</a:t>
            </a:r>
            <a:r>
              <a:rPr lang="en-US" sz="1200" spc="-10" dirty="0">
                <a:latin typeface="+mn-lt"/>
                <a:cs typeface="Times New Roman"/>
              </a:rPr>
              <a:t> </a:t>
            </a:r>
            <a:r>
              <a:rPr lang="en-US" sz="1200" dirty="0">
                <a:latin typeface="+mn-lt"/>
                <a:cs typeface="Times New Roman"/>
              </a:rPr>
              <a:t>30-34</a:t>
            </a:r>
            <a:r>
              <a:rPr lang="en-US" sz="1200" spc="-7" dirty="0">
                <a:latin typeface="+mn-lt"/>
                <a:cs typeface="Times New Roman"/>
              </a:rPr>
              <a:t> </a:t>
            </a:r>
            <a:r>
              <a:rPr lang="en-US" sz="1200" dirty="0">
                <a:latin typeface="+mn-lt"/>
                <a:cs typeface="Times New Roman"/>
              </a:rPr>
              <a:t>years, and 35 years and</a:t>
            </a:r>
            <a:r>
              <a:rPr lang="en-US" sz="1200" spc="-10" dirty="0">
                <a:latin typeface="+mn-lt"/>
                <a:cs typeface="Times New Roman"/>
              </a:rPr>
              <a:t> </a:t>
            </a:r>
            <a:r>
              <a:rPr lang="en-US" sz="1200" dirty="0">
                <a:latin typeface="+mn-lt"/>
                <a:cs typeface="Times New Roman"/>
              </a:rPr>
              <a:t>over than</a:t>
            </a:r>
            <a:r>
              <a:rPr lang="en-US" sz="1200" spc="-7" dirty="0">
                <a:latin typeface="+mn-lt"/>
                <a:cs typeface="Times New Roman"/>
              </a:rPr>
              <a:t> </a:t>
            </a:r>
            <a:r>
              <a:rPr lang="en-US" sz="1200" dirty="0">
                <a:latin typeface="+mn-lt"/>
                <a:cs typeface="Times New Roman"/>
              </a:rPr>
              <a:t>for individuals</a:t>
            </a:r>
            <a:r>
              <a:rPr lang="en-US" sz="1200" spc="-7" dirty="0">
                <a:latin typeface="+mn-lt"/>
                <a:cs typeface="Times New Roman"/>
              </a:rPr>
              <a:t> </a:t>
            </a:r>
            <a:r>
              <a:rPr lang="en-US" sz="1200" dirty="0">
                <a:latin typeface="+mn-lt"/>
                <a:cs typeface="Times New Roman"/>
              </a:rPr>
              <a:t>ages </a:t>
            </a:r>
            <a:r>
              <a:rPr lang="en-US" sz="1200" spc="-7" dirty="0">
                <a:latin typeface="+mn-lt"/>
                <a:cs typeface="Times New Roman"/>
              </a:rPr>
              <a:t>20-</a:t>
            </a:r>
            <a:r>
              <a:rPr lang="en-US" sz="1200" dirty="0">
                <a:latin typeface="+mn-lt"/>
                <a:cs typeface="Times New Roman"/>
              </a:rPr>
              <a:t>24</a:t>
            </a:r>
            <a:r>
              <a:rPr lang="en-US" sz="1200" spc="-7" dirty="0">
                <a:latin typeface="+mn-lt"/>
                <a:cs typeface="Times New Roman"/>
              </a:rPr>
              <a:t> years.</a:t>
            </a:r>
            <a:endParaRPr lang="en-US" sz="1200" dirty="0">
              <a:latin typeface="+mn-lt"/>
              <a:cs typeface="Times New Roman"/>
            </a:endParaRPr>
          </a:p>
          <a:p>
            <a:pPr marL="180109" marR="50654" indent="-171450">
              <a:buSzPct val="116666"/>
              <a:tabLst>
                <a:tab pos="164518" algn="l"/>
                <a:tab pos="164951" algn="l"/>
              </a:tabLst>
            </a:pP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cesarean deliveries</a:t>
            </a:r>
            <a:r>
              <a:rPr lang="en-US" sz="1200" spc="-3" dirty="0">
                <a:latin typeface="+mn-lt"/>
                <a:cs typeface="Times New Roman"/>
              </a:rPr>
              <a:t> </a:t>
            </a:r>
            <a:r>
              <a:rPr lang="en-US" sz="1200" dirty="0">
                <a:latin typeface="+mn-lt"/>
                <a:cs typeface="Times New Roman"/>
              </a:rPr>
              <a:t>of </a:t>
            </a:r>
            <a:r>
              <a:rPr lang="en-US" sz="1200" spc="-7" dirty="0">
                <a:latin typeface="+mn-lt"/>
                <a:cs typeface="Times New Roman"/>
              </a:rPr>
              <a:t>low-</a:t>
            </a:r>
            <a:r>
              <a:rPr lang="en-US" sz="1200" dirty="0">
                <a:latin typeface="+mn-lt"/>
                <a:cs typeface="Times New Roman"/>
              </a:rPr>
              <a:t>risk</a:t>
            </a:r>
            <a:r>
              <a:rPr lang="en-US" sz="1200" spc="-3" dirty="0">
                <a:latin typeface="+mn-lt"/>
                <a:cs typeface="Times New Roman"/>
              </a:rPr>
              <a:t> </a:t>
            </a:r>
            <a:r>
              <a:rPr lang="en-US" sz="1200" dirty="0">
                <a:latin typeface="+mn-lt"/>
                <a:cs typeface="Times New Roman"/>
              </a:rPr>
              <a:t>births</a:t>
            </a:r>
            <a:r>
              <a:rPr lang="en-US" sz="1200" spc="-3" dirty="0">
                <a:latin typeface="+mn-lt"/>
                <a:cs typeface="Times New Roman"/>
              </a:rPr>
              <a:t> </a:t>
            </a:r>
            <a:r>
              <a:rPr lang="en-US" sz="1200" dirty="0">
                <a:latin typeface="+mn-lt"/>
                <a:cs typeface="Times New Roman"/>
              </a:rPr>
              <a:t>among women</a:t>
            </a:r>
            <a:r>
              <a:rPr lang="en-US" sz="1200" spc="-3" dirty="0">
                <a:latin typeface="+mn-lt"/>
                <a:cs typeface="Times New Roman"/>
              </a:rPr>
              <a:t> </a:t>
            </a:r>
            <a:r>
              <a:rPr lang="en-US" sz="1200" dirty="0">
                <a:latin typeface="+mn-lt"/>
                <a:cs typeface="Times New Roman"/>
              </a:rPr>
              <a:t>giving</a:t>
            </a:r>
            <a:r>
              <a:rPr lang="en-US" sz="1200" spc="-7" dirty="0">
                <a:latin typeface="+mn-lt"/>
                <a:cs typeface="Times New Roman"/>
              </a:rPr>
              <a:t> birth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first</a:t>
            </a:r>
            <a:r>
              <a:rPr lang="en-US" sz="1200" spc="-7" dirty="0">
                <a:latin typeface="+mn-lt"/>
                <a:cs typeface="Times New Roman"/>
              </a:rPr>
              <a:t> </a:t>
            </a:r>
            <a:r>
              <a:rPr lang="en-US" sz="1200" dirty="0">
                <a:latin typeface="+mn-lt"/>
                <a:cs typeface="Times New Roman"/>
              </a:rPr>
              <a:t>time</a:t>
            </a:r>
            <a:r>
              <a:rPr lang="en-US" sz="1200" spc="-3" dirty="0">
                <a:latin typeface="+mn-lt"/>
                <a:cs typeface="Times New Roman"/>
              </a:rPr>
              <a:t> </a:t>
            </a:r>
            <a:r>
              <a:rPr lang="en-US" sz="1200" dirty="0">
                <a:latin typeface="+mn-lt"/>
                <a:cs typeface="Times New Roman"/>
              </a:rPr>
              <a:t>was</a:t>
            </a:r>
            <a:r>
              <a:rPr lang="en-US" sz="1200" spc="-7" dirty="0">
                <a:latin typeface="+mn-lt"/>
                <a:cs typeface="Times New Roman"/>
              </a:rPr>
              <a:t> </a:t>
            </a:r>
            <a:r>
              <a:rPr lang="en-US" sz="1200" dirty="0">
                <a:latin typeface="+mn-lt"/>
                <a:cs typeface="Times New Roman"/>
              </a:rPr>
              <a:t>lower</a:t>
            </a:r>
            <a:r>
              <a:rPr lang="en-US" sz="1200" spc="-3"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large</a:t>
            </a:r>
            <a:r>
              <a:rPr lang="en-US" sz="1200" spc="-7" dirty="0">
                <a:latin typeface="+mn-lt"/>
                <a:cs typeface="Times New Roman"/>
              </a:rPr>
              <a:t> </a:t>
            </a:r>
            <a:r>
              <a:rPr lang="en-US" sz="1200" dirty="0">
                <a:latin typeface="+mn-lt"/>
                <a:cs typeface="Times New Roman"/>
              </a:rPr>
              <a:t>central</a:t>
            </a:r>
            <a:r>
              <a:rPr lang="en-US" sz="1200" spc="-3" dirty="0">
                <a:latin typeface="+mn-lt"/>
                <a:cs typeface="Times New Roman"/>
              </a:rPr>
              <a:t> </a:t>
            </a:r>
            <a:r>
              <a:rPr lang="en-US" sz="1200" dirty="0">
                <a:latin typeface="+mn-lt"/>
                <a:cs typeface="Times New Roman"/>
              </a:rPr>
              <a:t>metro</a:t>
            </a:r>
            <a:r>
              <a:rPr lang="en-US" sz="1200" spc="-10" dirty="0">
                <a:latin typeface="+mn-lt"/>
                <a:cs typeface="Times New Roman"/>
              </a:rPr>
              <a:t> </a:t>
            </a:r>
            <a:r>
              <a:rPr lang="en-US" sz="1200" dirty="0">
                <a:latin typeface="+mn-lt"/>
                <a:cs typeface="Times New Roman"/>
              </a:rPr>
              <a:t>areas</a:t>
            </a:r>
            <a:r>
              <a:rPr lang="en-US" sz="1200" spc="-7" dirty="0">
                <a:latin typeface="+mn-lt"/>
                <a:cs typeface="Times New Roman"/>
              </a:rPr>
              <a:t> </a:t>
            </a:r>
            <a:r>
              <a:rPr lang="en-US" sz="1200" dirty="0">
                <a:latin typeface="+mn-lt"/>
                <a:cs typeface="Times New Roman"/>
              </a:rPr>
              <a:t>(26.2%),</a:t>
            </a:r>
            <a:r>
              <a:rPr lang="en-US" sz="1200" spc="-3" dirty="0">
                <a:latin typeface="+mn-lt"/>
                <a:cs typeface="Times New Roman"/>
              </a:rPr>
              <a:t> </a:t>
            </a:r>
            <a:r>
              <a:rPr lang="en-US" sz="1200" dirty="0">
                <a:latin typeface="+mn-lt"/>
                <a:cs typeface="Times New Roman"/>
              </a:rPr>
              <a:t>medium</a:t>
            </a:r>
            <a:r>
              <a:rPr lang="en-US" sz="1200" spc="-7" dirty="0">
                <a:latin typeface="+mn-lt"/>
                <a:cs typeface="Times New Roman"/>
              </a:rPr>
              <a:t> </a:t>
            </a:r>
            <a:r>
              <a:rPr lang="en-US" sz="1200" dirty="0">
                <a:latin typeface="+mn-lt"/>
                <a:cs typeface="Times New Roman"/>
              </a:rPr>
              <a:t>metro </a:t>
            </a:r>
            <a:r>
              <a:rPr lang="en-US" sz="1200" spc="-7" dirty="0">
                <a:latin typeface="+mn-lt"/>
                <a:cs typeface="Times New Roman"/>
              </a:rPr>
              <a:t>areas </a:t>
            </a:r>
            <a:r>
              <a:rPr lang="en-US" sz="1200" dirty="0">
                <a:latin typeface="+mn-lt"/>
                <a:cs typeface="Times New Roman"/>
              </a:rPr>
              <a:t>(25.6%),</a:t>
            </a:r>
            <a:r>
              <a:rPr lang="en-US" sz="1200" spc="-14" dirty="0">
                <a:latin typeface="+mn-lt"/>
                <a:cs typeface="Times New Roman"/>
              </a:rPr>
              <a:t> </a:t>
            </a:r>
            <a:r>
              <a:rPr lang="en-US" sz="1200" dirty="0">
                <a:latin typeface="+mn-lt"/>
                <a:cs typeface="Times New Roman"/>
              </a:rPr>
              <a:t>small</a:t>
            </a:r>
            <a:r>
              <a:rPr lang="en-US" sz="1200" spc="-7" dirty="0">
                <a:latin typeface="+mn-lt"/>
                <a:cs typeface="Times New Roman"/>
              </a:rPr>
              <a:t> </a:t>
            </a:r>
            <a:r>
              <a:rPr lang="en-US" sz="1200" dirty="0">
                <a:latin typeface="+mn-lt"/>
                <a:cs typeface="Times New Roman"/>
              </a:rPr>
              <a:t>metro</a:t>
            </a:r>
            <a:r>
              <a:rPr lang="en-US" sz="1200" spc="-3" dirty="0">
                <a:latin typeface="+mn-lt"/>
                <a:cs typeface="Times New Roman"/>
              </a:rPr>
              <a:t> </a:t>
            </a:r>
            <a:r>
              <a:rPr lang="en-US" sz="1200" dirty="0">
                <a:latin typeface="+mn-lt"/>
                <a:cs typeface="Times New Roman"/>
              </a:rPr>
              <a:t>areas</a:t>
            </a:r>
            <a:r>
              <a:rPr lang="en-US" sz="1200" spc="-3" dirty="0">
                <a:latin typeface="+mn-lt"/>
                <a:cs typeface="Times New Roman"/>
              </a:rPr>
              <a:t> </a:t>
            </a:r>
            <a:r>
              <a:rPr lang="en-US" sz="1200" dirty="0">
                <a:latin typeface="+mn-lt"/>
                <a:cs typeface="Times New Roman"/>
              </a:rPr>
              <a:t>(24.5%),</a:t>
            </a:r>
            <a:r>
              <a:rPr lang="en-US" sz="1200" spc="-10" dirty="0">
                <a:latin typeface="+mn-lt"/>
                <a:cs typeface="Times New Roman"/>
              </a:rPr>
              <a:t> </a:t>
            </a:r>
            <a:r>
              <a:rPr lang="en-US" sz="1200" dirty="0">
                <a:latin typeface="+mn-lt"/>
                <a:cs typeface="Times New Roman"/>
              </a:rPr>
              <a:t>micropolitan</a:t>
            </a:r>
            <a:r>
              <a:rPr lang="en-US" sz="1200" spc="-10" dirty="0">
                <a:latin typeface="+mn-lt"/>
                <a:cs typeface="Times New Roman"/>
              </a:rPr>
              <a:t> </a:t>
            </a:r>
            <a:r>
              <a:rPr lang="en-US" sz="1200" dirty="0">
                <a:latin typeface="+mn-lt"/>
                <a:cs typeface="Times New Roman"/>
              </a:rPr>
              <a:t>areas</a:t>
            </a:r>
            <a:r>
              <a:rPr lang="en-US" sz="1200" spc="-7" dirty="0">
                <a:latin typeface="+mn-lt"/>
                <a:cs typeface="Times New Roman"/>
              </a:rPr>
              <a:t> </a:t>
            </a:r>
            <a:r>
              <a:rPr lang="en-US" sz="1200" dirty="0">
                <a:latin typeface="+mn-lt"/>
                <a:cs typeface="Times New Roman"/>
              </a:rPr>
              <a:t>(25.0%),</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noncore</a:t>
            </a:r>
            <a:r>
              <a:rPr lang="en-US" sz="1200" spc="-3" dirty="0">
                <a:latin typeface="+mn-lt"/>
                <a:cs typeface="Times New Roman"/>
              </a:rPr>
              <a:t> </a:t>
            </a:r>
            <a:r>
              <a:rPr lang="en-US" sz="1200" dirty="0">
                <a:latin typeface="+mn-lt"/>
                <a:cs typeface="Times New Roman"/>
              </a:rPr>
              <a:t>areas</a:t>
            </a:r>
            <a:r>
              <a:rPr lang="en-US" sz="1200" spc="-7" dirty="0">
                <a:latin typeface="+mn-lt"/>
                <a:cs typeface="Times New Roman"/>
              </a:rPr>
              <a:t> (25.5%) </a:t>
            </a:r>
            <a:r>
              <a:rPr lang="en-US" sz="1200" dirty="0">
                <a:latin typeface="+mn-lt"/>
                <a:cs typeface="Times New Roman"/>
              </a:rPr>
              <a:t>compared</a:t>
            </a:r>
            <a:r>
              <a:rPr lang="en-US" sz="1200" spc="-14"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large</a:t>
            </a:r>
            <a:r>
              <a:rPr lang="en-US" sz="1200" spc="-7" dirty="0">
                <a:latin typeface="+mn-lt"/>
                <a:cs typeface="Times New Roman"/>
              </a:rPr>
              <a:t> </a:t>
            </a:r>
            <a:r>
              <a:rPr lang="en-US" sz="1200" dirty="0">
                <a:latin typeface="+mn-lt"/>
                <a:cs typeface="Times New Roman"/>
              </a:rPr>
              <a:t>fringe</a:t>
            </a:r>
            <a:r>
              <a:rPr lang="en-US" sz="1200" spc="-7" dirty="0">
                <a:latin typeface="+mn-lt"/>
                <a:cs typeface="Times New Roman"/>
              </a:rPr>
              <a:t> </a:t>
            </a:r>
            <a:r>
              <a:rPr lang="en-US" sz="1200" dirty="0">
                <a:latin typeface="+mn-lt"/>
                <a:cs typeface="Times New Roman"/>
              </a:rPr>
              <a:t>metro</a:t>
            </a:r>
            <a:r>
              <a:rPr lang="en-US" sz="1200" spc="-3" dirty="0">
                <a:latin typeface="+mn-lt"/>
                <a:cs typeface="Times New Roman"/>
              </a:rPr>
              <a:t> </a:t>
            </a:r>
            <a:r>
              <a:rPr lang="en-US" sz="1200" dirty="0">
                <a:latin typeface="+mn-lt"/>
                <a:cs typeface="Times New Roman"/>
              </a:rPr>
              <a:t>areas</a:t>
            </a:r>
            <a:r>
              <a:rPr lang="en-US" sz="1200" spc="-7" dirty="0">
                <a:latin typeface="+mn-lt"/>
                <a:cs typeface="Times New Roman"/>
              </a:rPr>
              <a:t> </a:t>
            </a:r>
            <a:r>
              <a:rPr lang="en-US" sz="1200" dirty="0">
                <a:latin typeface="+mn-lt"/>
                <a:cs typeface="Times New Roman"/>
              </a:rPr>
              <a:t>(26.6%)</a:t>
            </a:r>
            <a:r>
              <a:rPr lang="en-US" sz="1200" spc="-7"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not</a:t>
            </a:r>
            <a:r>
              <a:rPr lang="en-US" sz="1200" spc="-3" dirty="0">
                <a:latin typeface="+mn-lt"/>
                <a:cs typeface="Times New Roman"/>
              </a:rPr>
              <a:t> </a:t>
            </a:r>
            <a:r>
              <a:rPr lang="en-US" sz="1200" spc="-7" dirty="0">
                <a:latin typeface="+mn-lt"/>
                <a:cs typeface="Times New Roman"/>
              </a:rPr>
              <a:t>shown).</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72</a:t>
            </a:fld>
            <a:endParaRPr lang="en-US"/>
          </a:p>
        </p:txBody>
      </p:sp>
    </p:spTree>
    <p:extLst>
      <p:ext uri="{BB962C8B-B14F-4D97-AF65-F5344CB8AC3E}">
        <p14:creationId xmlns:p14="http://schemas.microsoft.com/office/powerpoint/2010/main" val="15289577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2007</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within all</a:t>
            </a:r>
            <a:r>
              <a:rPr lang="en-US" sz="1200" spc="-3" dirty="0">
                <a:latin typeface="+mn-lt"/>
                <a:cs typeface="Times New Roman"/>
              </a:rPr>
              <a:t> </a:t>
            </a:r>
            <a:r>
              <a:rPr lang="en-US" sz="1200" dirty="0">
                <a:latin typeface="+mn-lt"/>
                <a:cs typeface="Times New Roman"/>
              </a:rPr>
              <a:t>age</a:t>
            </a:r>
            <a:r>
              <a:rPr lang="en-US" sz="1200" spc="-3" dirty="0">
                <a:latin typeface="+mn-lt"/>
                <a:cs typeface="Times New Roman"/>
              </a:rPr>
              <a:t> </a:t>
            </a:r>
            <a:r>
              <a:rPr lang="en-US" sz="1200" dirty="0">
                <a:latin typeface="+mn-lt"/>
                <a:cs typeface="Times New Roman"/>
              </a:rPr>
              <a:t>groups,</a:t>
            </a:r>
            <a:r>
              <a:rPr lang="en-US" sz="1200" spc="-3" dirty="0">
                <a:latin typeface="+mn-lt"/>
                <a:cs typeface="Times New Roman"/>
              </a:rPr>
              <a:t> </a:t>
            </a:r>
            <a:r>
              <a:rPr lang="en-US" sz="1200" dirty="0">
                <a:latin typeface="+mn-lt"/>
                <a:cs typeface="Times New Roman"/>
              </a:rPr>
              <a:t>the percentage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cesarean</a:t>
            </a:r>
            <a:r>
              <a:rPr lang="en-US" sz="1200" spc="-3" dirty="0">
                <a:latin typeface="+mn-lt"/>
                <a:cs typeface="Times New Roman"/>
              </a:rPr>
              <a:t> </a:t>
            </a:r>
            <a:r>
              <a:rPr lang="en-US" sz="1200" dirty="0">
                <a:latin typeface="+mn-lt"/>
                <a:cs typeface="Times New Roman"/>
              </a:rPr>
              <a:t>deliveries </a:t>
            </a:r>
            <a:r>
              <a:rPr lang="en-US" sz="1200" spc="-7" dirty="0">
                <a:latin typeface="+mn-lt"/>
                <a:cs typeface="Times New Roman"/>
              </a:rPr>
              <a:t>decreased </a:t>
            </a:r>
            <a:r>
              <a:rPr lang="en-US" sz="1200" dirty="0">
                <a:latin typeface="+mn-lt"/>
                <a:cs typeface="Times New Roman"/>
              </a:rPr>
              <a:t>(Figure</a:t>
            </a:r>
            <a:r>
              <a:rPr lang="en-US" sz="1200" spc="-14" dirty="0">
                <a:latin typeface="+mn-lt"/>
                <a:cs typeface="Times New Roman"/>
              </a:rPr>
              <a:t> </a:t>
            </a:r>
            <a:r>
              <a:rPr lang="en-US" sz="1200" dirty="0">
                <a:latin typeface="+mn-lt"/>
                <a:cs typeface="Times New Roman"/>
              </a:rPr>
              <a:t>4).</a:t>
            </a:r>
            <a:r>
              <a:rPr lang="en-US" sz="1200" spc="-10" dirty="0">
                <a:latin typeface="+mn-lt"/>
                <a:cs typeface="Times New Roman"/>
              </a:rPr>
              <a:t> </a:t>
            </a:r>
            <a:r>
              <a:rPr lang="en-US" sz="1200" dirty="0">
                <a:latin typeface="+mn-lt"/>
                <a:cs typeface="Times New Roman"/>
              </a:rPr>
              <a:t>However,</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10"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all</a:t>
            </a:r>
            <a:r>
              <a:rPr lang="en-US" sz="1200" spc="-3" dirty="0">
                <a:latin typeface="+mn-lt"/>
                <a:cs typeface="Times New Roman"/>
              </a:rPr>
              <a:t> </a:t>
            </a:r>
            <a:r>
              <a:rPr lang="en-US" sz="1200" dirty="0">
                <a:latin typeface="+mn-lt"/>
                <a:cs typeface="Times New Roman"/>
              </a:rPr>
              <a:t>cesarean</a:t>
            </a:r>
            <a:r>
              <a:rPr lang="en-US" sz="1200" spc="-3" dirty="0">
                <a:latin typeface="+mn-lt"/>
                <a:cs typeface="Times New Roman"/>
              </a:rPr>
              <a:t> </a:t>
            </a:r>
            <a:r>
              <a:rPr lang="en-US" sz="1200" dirty="0">
                <a:latin typeface="+mn-lt"/>
                <a:cs typeface="Times New Roman"/>
              </a:rPr>
              <a:t>deliveries</a:t>
            </a:r>
            <a:r>
              <a:rPr lang="en-US" sz="1200" spc="-10" dirty="0">
                <a:latin typeface="+mn-lt"/>
                <a:cs typeface="Times New Roman"/>
              </a:rPr>
              <a:t> </a:t>
            </a:r>
            <a:r>
              <a:rPr lang="en-US" sz="1200" dirty="0">
                <a:latin typeface="+mn-lt"/>
                <a:cs typeface="Times New Roman"/>
              </a:rPr>
              <a:t>did</a:t>
            </a:r>
            <a:r>
              <a:rPr lang="en-US" sz="1200" spc="-3" dirty="0">
                <a:latin typeface="+mn-lt"/>
                <a:cs typeface="Times New Roman"/>
              </a:rPr>
              <a:t> </a:t>
            </a:r>
            <a:r>
              <a:rPr lang="en-US" sz="1200" dirty="0">
                <a:latin typeface="+mn-lt"/>
                <a:cs typeface="Times New Roman"/>
              </a:rPr>
              <a:t>not</a:t>
            </a:r>
            <a:r>
              <a:rPr lang="en-US" sz="1200" spc="-3" dirty="0">
                <a:latin typeface="+mn-lt"/>
                <a:cs typeface="Times New Roman"/>
              </a:rPr>
              <a:t> </a:t>
            </a:r>
            <a:r>
              <a:rPr lang="en-US" sz="1200" dirty="0">
                <a:latin typeface="+mn-lt"/>
                <a:cs typeface="Times New Roman"/>
              </a:rPr>
              <a:t>decline</a:t>
            </a:r>
            <a:r>
              <a:rPr lang="en-US" sz="1200" spc="-3" dirty="0">
                <a:latin typeface="+mn-lt"/>
                <a:cs typeface="Times New Roman"/>
              </a:rPr>
              <a:t> </a:t>
            </a:r>
            <a:r>
              <a:rPr lang="en-US" sz="1200" spc="-7" dirty="0">
                <a:latin typeface="+mn-lt"/>
                <a:cs typeface="Times New Roman"/>
              </a:rPr>
              <a:t>significantly </a:t>
            </a: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27.5%</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25.9%)</a:t>
            </a:r>
            <a:r>
              <a:rPr lang="en-US" sz="1200" spc="-3" dirty="0">
                <a:latin typeface="+mn-lt"/>
                <a:cs typeface="Times New Roman"/>
              </a:rPr>
              <a:t> </a:t>
            </a:r>
            <a:r>
              <a:rPr lang="en-US" sz="1200" dirty="0">
                <a:latin typeface="+mn-lt"/>
                <a:cs typeface="Times New Roman"/>
              </a:rPr>
              <a:t>since</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ages</a:t>
            </a:r>
            <a:r>
              <a:rPr lang="en-US" sz="1200" spc="-7" dirty="0">
                <a:latin typeface="+mn-lt"/>
                <a:cs typeface="Times New Roman"/>
              </a:rPr>
              <a:t> </a:t>
            </a:r>
            <a:r>
              <a:rPr lang="en-US" sz="1200" dirty="0">
                <a:latin typeface="+mn-lt"/>
                <a:cs typeface="Times New Roman"/>
              </a:rPr>
              <a:t>of individuals</a:t>
            </a:r>
            <a:r>
              <a:rPr lang="en-US" sz="1200" spc="-3" dirty="0">
                <a:latin typeface="+mn-lt"/>
                <a:cs typeface="Times New Roman"/>
              </a:rPr>
              <a:t> </a:t>
            </a:r>
            <a:r>
              <a:rPr lang="en-US" sz="1200" dirty="0">
                <a:latin typeface="+mn-lt"/>
                <a:cs typeface="Times New Roman"/>
              </a:rPr>
              <a:t>giving</a:t>
            </a:r>
            <a:r>
              <a:rPr lang="en-US" sz="1200" spc="-10" dirty="0">
                <a:latin typeface="+mn-lt"/>
                <a:cs typeface="Times New Roman"/>
              </a:rPr>
              <a:t> </a:t>
            </a:r>
            <a:r>
              <a:rPr lang="en-US" sz="1200" dirty="0">
                <a:latin typeface="+mn-lt"/>
                <a:cs typeface="Times New Roman"/>
              </a:rPr>
              <a:t>birth</a:t>
            </a:r>
            <a:r>
              <a:rPr lang="en-US" sz="1200" spc="-3" dirty="0">
                <a:latin typeface="+mn-lt"/>
                <a:cs typeface="Times New Roman"/>
              </a:rPr>
              <a:t> </a:t>
            </a:r>
            <a:r>
              <a:rPr lang="en-US" sz="1200" dirty="0">
                <a:latin typeface="+mn-lt"/>
                <a:cs typeface="Times New Roman"/>
              </a:rPr>
              <a:t>increased</a:t>
            </a:r>
            <a:r>
              <a:rPr lang="en-US" sz="1200" spc="-1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older </a:t>
            </a:r>
            <a:r>
              <a:rPr lang="en-US" sz="1200" spc="-7" dirty="0">
                <a:latin typeface="+mn-lt"/>
                <a:cs typeface="Times New Roman"/>
              </a:rPr>
              <a:t>birthing </a:t>
            </a:r>
            <a:r>
              <a:rPr lang="en-US" sz="1200" dirty="0">
                <a:latin typeface="+mn-lt"/>
                <a:cs typeface="Times New Roman"/>
              </a:rPr>
              <a:t>individuals</a:t>
            </a:r>
            <a:r>
              <a:rPr lang="en-US" sz="1200" spc="-10" dirty="0">
                <a:latin typeface="+mn-lt"/>
                <a:cs typeface="Times New Roman"/>
              </a:rPr>
              <a:t> </a:t>
            </a:r>
            <a:r>
              <a:rPr lang="en-US" sz="1200" dirty="0">
                <a:latin typeface="+mn-lt"/>
                <a:cs typeface="Times New Roman"/>
              </a:rPr>
              <a:t>have</a:t>
            </a:r>
            <a:r>
              <a:rPr lang="en-US" sz="1200" spc="-3" dirty="0">
                <a:latin typeface="+mn-lt"/>
                <a:cs typeface="Times New Roman"/>
              </a:rPr>
              <a:t> </a:t>
            </a:r>
            <a:r>
              <a:rPr lang="en-US" sz="1200" dirty="0">
                <a:latin typeface="+mn-lt"/>
                <a:cs typeface="Times New Roman"/>
              </a:rPr>
              <a:t>higher</a:t>
            </a:r>
            <a:r>
              <a:rPr lang="en-US" sz="1200" spc="-7" dirty="0">
                <a:latin typeface="+mn-lt"/>
                <a:cs typeface="Times New Roman"/>
              </a:rPr>
              <a:t> </a:t>
            </a:r>
            <a:r>
              <a:rPr lang="en-US" sz="1200" dirty="0">
                <a:latin typeface="+mn-lt"/>
                <a:cs typeface="Times New Roman"/>
              </a:rPr>
              <a:t>rates</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cesarean</a:t>
            </a:r>
            <a:r>
              <a:rPr lang="en-US" sz="1200" spc="-3" dirty="0">
                <a:latin typeface="+mn-lt"/>
                <a:cs typeface="Times New Roman"/>
              </a:rPr>
              <a:t> </a:t>
            </a:r>
            <a:r>
              <a:rPr lang="en-US" sz="1200" spc="-7" dirty="0">
                <a:latin typeface="+mn-lt"/>
                <a:cs typeface="Times New Roman"/>
              </a:rPr>
              <a:t>deliveries.</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73</a:t>
            </a:fld>
            <a:endParaRPr lang="en-US"/>
          </a:p>
        </p:txBody>
      </p:sp>
    </p:spTree>
    <p:extLst>
      <p:ext uri="{BB962C8B-B14F-4D97-AF65-F5344CB8AC3E}">
        <p14:creationId xmlns:p14="http://schemas.microsoft.com/office/powerpoint/2010/main" val="26083092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effectLst/>
                <a:latin typeface="+mn-lt"/>
                <a:ea typeface="Georgia" panose="02040502050405020303" pitchFamily="18" charset="0"/>
                <a:cs typeface="Georgia" panose="02040502050405020303" pitchFamily="18" charset="0"/>
              </a:rPr>
              <a:t>Worsening Rates and Large Racial and Ethnic Disparities in Maternal Morbidity</a:t>
            </a:r>
            <a:endParaRPr lang="en-US" sz="1200" b="1" dirty="0">
              <a:latin typeface="+mn-lt"/>
              <a:cs typeface="Times New Roman"/>
            </a:endParaRPr>
          </a:p>
          <a:p>
            <a:pPr marL="180109" marR="185733" indent="-171450">
              <a:buSzPct val="116666"/>
              <a:tabLst>
                <a:tab pos="164518" algn="l"/>
                <a:tab pos="164951" algn="l"/>
              </a:tabLst>
            </a:pP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rate</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deliveries</a:t>
            </a:r>
            <a:r>
              <a:rPr lang="en-US" sz="1200" spc="-3"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severe</a:t>
            </a:r>
            <a:r>
              <a:rPr lang="en-US" sz="1200" spc="-3" dirty="0">
                <a:latin typeface="+mn-lt"/>
                <a:cs typeface="Times New Roman"/>
              </a:rPr>
              <a:t> </a:t>
            </a:r>
            <a:r>
              <a:rPr lang="en-US" sz="1200" dirty="0">
                <a:latin typeface="+mn-lt"/>
                <a:cs typeface="Times New Roman"/>
              </a:rPr>
              <a:t>maternal</a:t>
            </a:r>
            <a:r>
              <a:rPr lang="en-US" sz="1200" spc="-3" dirty="0">
                <a:latin typeface="+mn-lt"/>
                <a:cs typeface="Times New Roman"/>
              </a:rPr>
              <a:t> </a:t>
            </a:r>
            <a:r>
              <a:rPr lang="en-US" sz="1200" dirty="0">
                <a:latin typeface="+mn-lt"/>
                <a:cs typeface="Times New Roman"/>
              </a:rPr>
              <a:t>morbidity</a:t>
            </a:r>
            <a:r>
              <a:rPr lang="en-US" sz="1200" spc="-10" dirty="0">
                <a:latin typeface="+mn-lt"/>
                <a:cs typeface="Times New Roman"/>
              </a:rPr>
              <a:t> </a:t>
            </a:r>
            <a:r>
              <a:rPr lang="en-US" sz="1200" dirty="0">
                <a:latin typeface="+mn-lt"/>
                <a:cs typeface="Times New Roman"/>
              </a:rPr>
              <a:t>was</a:t>
            </a:r>
            <a:r>
              <a:rPr lang="en-US" sz="1200" spc="-7" dirty="0">
                <a:latin typeface="+mn-lt"/>
                <a:cs typeface="Times New Roman"/>
              </a:rPr>
              <a:t> </a:t>
            </a:r>
            <a:r>
              <a:rPr lang="en-US" sz="1200" dirty="0">
                <a:latin typeface="+mn-lt"/>
                <a:cs typeface="Times New Roman"/>
              </a:rPr>
              <a:t>87%</a:t>
            </a:r>
            <a:r>
              <a:rPr lang="en-US" sz="1200" spc="-3" dirty="0">
                <a:latin typeface="+mn-lt"/>
                <a:cs typeface="Times New Roman"/>
              </a:rPr>
              <a:t> </a:t>
            </a:r>
            <a:r>
              <a:rPr lang="en-US" sz="1200" dirty="0">
                <a:latin typeface="+mn-lt"/>
                <a:cs typeface="Times New Roman"/>
              </a:rPr>
              <a:t>higher</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spc="-14" dirty="0">
                <a:latin typeface="+mn-lt"/>
                <a:cs typeface="Times New Roman"/>
              </a:rPr>
              <a:t>non- </a:t>
            </a:r>
            <a:r>
              <a:rPr lang="en-US" sz="1200" dirty="0">
                <a:latin typeface="+mn-lt"/>
                <a:cs typeface="Times New Roman"/>
              </a:rPr>
              <a:t>Hispanic</a:t>
            </a:r>
            <a:r>
              <a:rPr lang="en-US" sz="1200" spc="-14" dirty="0">
                <a:latin typeface="+mn-lt"/>
                <a:cs typeface="Times New Roman"/>
              </a:rPr>
              <a:t> </a:t>
            </a:r>
            <a:r>
              <a:rPr lang="en-US" sz="1200" dirty="0">
                <a:latin typeface="+mn-lt"/>
                <a:cs typeface="Times New Roman"/>
              </a:rPr>
              <a:t>Black</a:t>
            </a:r>
            <a:r>
              <a:rPr lang="en-US" sz="1200" spc="-7" dirty="0">
                <a:latin typeface="+mn-lt"/>
                <a:cs typeface="Times New Roman"/>
              </a:rPr>
              <a:t> </a:t>
            </a:r>
            <a:r>
              <a:rPr lang="en-US" sz="1200" dirty="0">
                <a:latin typeface="+mn-lt"/>
                <a:cs typeface="Times New Roman"/>
              </a:rPr>
              <a:t>individuals</a:t>
            </a:r>
            <a:r>
              <a:rPr lang="en-US" sz="1200" spc="-7"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for</a:t>
            </a:r>
            <a:r>
              <a:rPr lang="en-US" sz="1200" spc="-10" dirty="0">
                <a:latin typeface="+mn-lt"/>
                <a:cs typeface="Times New Roman"/>
              </a:rPr>
              <a:t> </a:t>
            </a:r>
            <a:r>
              <a:rPr lang="en-US" sz="1200" dirty="0">
                <a:latin typeface="+mn-lt"/>
                <a:cs typeface="Times New Roman"/>
              </a:rPr>
              <a:t>non-Hispanic</a:t>
            </a:r>
            <a:r>
              <a:rPr lang="en-US" sz="1200" spc="-7" dirty="0">
                <a:latin typeface="+mn-lt"/>
                <a:cs typeface="Times New Roman"/>
              </a:rPr>
              <a:t> </a:t>
            </a:r>
            <a:r>
              <a:rPr lang="en-US" sz="1200" dirty="0">
                <a:latin typeface="+mn-lt"/>
                <a:cs typeface="Times New Roman"/>
              </a:rPr>
              <a:t>White</a:t>
            </a:r>
            <a:r>
              <a:rPr lang="en-US" sz="1200" spc="-3" dirty="0">
                <a:latin typeface="+mn-lt"/>
                <a:cs typeface="Times New Roman"/>
              </a:rPr>
              <a:t> </a:t>
            </a:r>
            <a:r>
              <a:rPr lang="en-US" sz="1200" dirty="0">
                <a:latin typeface="+mn-lt"/>
                <a:cs typeface="Times New Roman"/>
              </a:rPr>
              <a:t>individuals</a:t>
            </a:r>
            <a:r>
              <a:rPr lang="en-US" sz="1200" spc="-10" dirty="0">
                <a:latin typeface="+mn-lt"/>
                <a:cs typeface="Times New Roman"/>
              </a:rPr>
              <a:t> </a:t>
            </a:r>
            <a:r>
              <a:rPr lang="en-US" sz="1200" dirty="0">
                <a:latin typeface="+mn-lt"/>
                <a:cs typeface="Times New Roman"/>
              </a:rPr>
              <a:t>(Figure</a:t>
            </a:r>
            <a:r>
              <a:rPr lang="en-US" sz="1200" spc="-7" dirty="0">
                <a:latin typeface="+mn-lt"/>
                <a:cs typeface="Times New Roman"/>
              </a:rPr>
              <a:t> </a:t>
            </a:r>
            <a:r>
              <a:rPr lang="en-US" sz="1200" dirty="0">
                <a:latin typeface="+mn-lt"/>
                <a:cs typeface="Times New Roman"/>
              </a:rPr>
              <a:t>5,</a:t>
            </a:r>
            <a:r>
              <a:rPr lang="en-US" sz="1200" spc="-3" dirty="0">
                <a:latin typeface="+mn-lt"/>
                <a:cs typeface="Times New Roman"/>
              </a:rPr>
              <a:t> </a:t>
            </a:r>
            <a:r>
              <a:rPr lang="en-US" sz="1200" spc="-7" dirty="0">
                <a:latin typeface="+mn-lt"/>
                <a:cs typeface="Times New Roman"/>
              </a:rPr>
              <a:t>left).</a:t>
            </a:r>
            <a:endParaRPr lang="en-US" sz="1200" dirty="0">
              <a:latin typeface="+mn-lt"/>
              <a:cs typeface="Times New Roman"/>
            </a:endParaRPr>
          </a:p>
          <a:p>
            <a:pPr marL="180109" marR="3464" indent="-171450">
              <a:buSzPct val="116666"/>
              <a:tabLst>
                <a:tab pos="164518" algn="l"/>
                <a:tab pos="164951" algn="l"/>
              </a:tabLst>
            </a:pP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the</a:t>
            </a:r>
            <a:r>
              <a:rPr lang="en-US" sz="1200" spc="-10"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deliveries</a:t>
            </a:r>
            <a:r>
              <a:rPr lang="en-US" sz="1200" spc="-3"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severe</a:t>
            </a:r>
            <a:r>
              <a:rPr lang="en-US" sz="1200" spc="-3" dirty="0">
                <a:latin typeface="+mn-lt"/>
                <a:cs typeface="Times New Roman"/>
              </a:rPr>
              <a:t> </a:t>
            </a:r>
            <a:r>
              <a:rPr lang="en-US" sz="1200" dirty="0">
                <a:latin typeface="+mn-lt"/>
                <a:cs typeface="Times New Roman"/>
              </a:rPr>
              <a:t>maternal</a:t>
            </a:r>
            <a:r>
              <a:rPr lang="en-US" sz="1200" spc="-3" dirty="0">
                <a:latin typeface="+mn-lt"/>
                <a:cs typeface="Times New Roman"/>
              </a:rPr>
              <a:t> </a:t>
            </a:r>
            <a:r>
              <a:rPr lang="en-US" sz="1200" dirty="0">
                <a:latin typeface="+mn-lt"/>
                <a:cs typeface="Times New Roman"/>
              </a:rPr>
              <a:t>morbidity</a:t>
            </a:r>
            <a:r>
              <a:rPr lang="en-US" sz="1200" spc="-14"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higher</a:t>
            </a:r>
            <a:r>
              <a:rPr lang="en-US" sz="1200" spc="-10"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Hispanic</a:t>
            </a:r>
            <a:r>
              <a:rPr lang="en-US" sz="1200" spc="-7" dirty="0">
                <a:latin typeface="+mn-lt"/>
                <a:cs typeface="Times New Roman"/>
              </a:rPr>
              <a:t> </a:t>
            </a:r>
            <a:r>
              <a:rPr lang="en-US" sz="1200" spc="-14" dirty="0">
                <a:latin typeface="+mn-lt"/>
                <a:cs typeface="Times New Roman"/>
              </a:rPr>
              <a:t>(8.2 </a:t>
            </a:r>
            <a:r>
              <a:rPr lang="en-US" sz="1200" dirty="0">
                <a:latin typeface="+mn-lt"/>
                <a:cs typeface="Times New Roman"/>
              </a:rPr>
              <a:t>per</a:t>
            </a:r>
            <a:r>
              <a:rPr lang="en-US" sz="1200" spc="-7" dirty="0">
                <a:latin typeface="+mn-lt"/>
                <a:cs typeface="Times New Roman"/>
              </a:rPr>
              <a:t> </a:t>
            </a:r>
            <a:r>
              <a:rPr lang="en-US" sz="1200" dirty="0">
                <a:latin typeface="+mn-lt"/>
                <a:cs typeface="Times New Roman"/>
              </a:rPr>
              <a:t>1,000 deliveries), </a:t>
            </a:r>
            <a:r>
              <a:rPr lang="en-US" sz="1200" spc="-7" dirty="0">
                <a:latin typeface="+mn-lt"/>
                <a:cs typeface="Times New Roman"/>
              </a:rPr>
              <a:t>non-</a:t>
            </a:r>
            <a:r>
              <a:rPr lang="en-US" sz="1200" dirty="0">
                <a:latin typeface="+mn-lt"/>
                <a:cs typeface="Times New Roman"/>
              </a:rPr>
              <a:t>Hispanic</a:t>
            </a:r>
            <a:r>
              <a:rPr lang="en-US" sz="1200" spc="-3" dirty="0">
                <a:latin typeface="+mn-lt"/>
                <a:cs typeface="Times New Roman"/>
              </a:rPr>
              <a:t> </a:t>
            </a:r>
            <a:r>
              <a:rPr lang="en-US" sz="1200" dirty="0">
                <a:latin typeface="+mn-lt"/>
                <a:cs typeface="Times New Roman"/>
              </a:rPr>
              <a:t>API (8.7 per</a:t>
            </a:r>
            <a:r>
              <a:rPr lang="en-US" sz="1200" spc="-3" dirty="0">
                <a:latin typeface="+mn-lt"/>
                <a:cs typeface="Times New Roman"/>
              </a:rPr>
              <a:t> </a:t>
            </a:r>
            <a:r>
              <a:rPr lang="en-US" sz="1200" dirty="0">
                <a:latin typeface="+mn-lt"/>
                <a:cs typeface="Times New Roman"/>
              </a:rPr>
              <a:t>1,000 deliveries), and </a:t>
            </a:r>
            <a:r>
              <a:rPr lang="en-US" sz="1200" spc="-7" dirty="0">
                <a:latin typeface="+mn-lt"/>
                <a:cs typeface="Times New Roman"/>
              </a:rPr>
              <a:t>non-</a:t>
            </a:r>
            <a:r>
              <a:rPr lang="en-US" sz="1200" dirty="0">
                <a:latin typeface="+mn-lt"/>
                <a:cs typeface="Times New Roman"/>
              </a:rPr>
              <a:t>Hispanic</a:t>
            </a:r>
            <a:r>
              <a:rPr lang="en-US" sz="1200" spc="-3" dirty="0">
                <a:latin typeface="+mn-lt"/>
                <a:cs typeface="Times New Roman"/>
              </a:rPr>
              <a:t> </a:t>
            </a:r>
            <a:r>
              <a:rPr lang="en-US" sz="1200" spc="-7" dirty="0">
                <a:latin typeface="+mn-lt"/>
                <a:cs typeface="Times New Roman"/>
              </a:rPr>
              <a:t>Black </a:t>
            </a:r>
            <a:r>
              <a:rPr lang="en-US" sz="1200" dirty="0">
                <a:latin typeface="+mn-lt"/>
                <a:cs typeface="Times New Roman"/>
              </a:rPr>
              <a:t>(12.3</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a:t>
            </a:r>
            <a:r>
              <a:rPr lang="en-US" sz="1200" spc="-3" dirty="0">
                <a:latin typeface="+mn-lt"/>
                <a:cs typeface="Times New Roman"/>
              </a:rPr>
              <a:t> </a:t>
            </a:r>
            <a:r>
              <a:rPr lang="en-US" sz="1200" dirty="0">
                <a:latin typeface="+mn-lt"/>
                <a:cs typeface="Times New Roman"/>
              </a:rPr>
              <a:t>deliveries)</a:t>
            </a:r>
            <a:r>
              <a:rPr lang="en-US" sz="1200" spc="-3"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than for</a:t>
            </a:r>
            <a:r>
              <a:rPr lang="en-US" sz="1200" spc="-3" dirty="0">
                <a:latin typeface="+mn-lt"/>
                <a:cs typeface="Times New Roman"/>
              </a:rPr>
              <a:t> </a:t>
            </a:r>
            <a:r>
              <a:rPr lang="en-US" sz="1200" spc="-7" dirty="0">
                <a:latin typeface="+mn-lt"/>
                <a:cs typeface="Times New Roman"/>
              </a:rPr>
              <a:t>non-</a:t>
            </a:r>
            <a:r>
              <a:rPr lang="en-US" sz="1200" dirty="0">
                <a:latin typeface="+mn-lt"/>
                <a:cs typeface="Times New Roman"/>
              </a:rPr>
              <a:t>Hispanic</a:t>
            </a:r>
            <a:r>
              <a:rPr lang="en-US" sz="1200" spc="-7" dirty="0">
                <a:latin typeface="+mn-lt"/>
                <a:cs typeface="Times New Roman"/>
              </a:rPr>
              <a:t> </a:t>
            </a:r>
            <a:r>
              <a:rPr lang="en-US" sz="1200" dirty="0">
                <a:latin typeface="+mn-lt"/>
                <a:cs typeface="Times New Roman"/>
              </a:rPr>
              <a:t>White</a:t>
            </a:r>
            <a:r>
              <a:rPr lang="en-US" sz="1200" spc="-7"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(6.6 </a:t>
            </a:r>
            <a:r>
              <a:rPr lang="en-US" sz="1200" spc="-17" dirty="0">
                <a:latin typeface="+mn-lt"/>
                <a:cs typeface="Times New Roman"/>
              </a:rPr>
              <a:t>per </a:t>
            </a:r>
            <a:r>
              <a:rPr lang="en-US" sz="1200" dirty="0">
                <a:latin typeface="+mn-lt"/>
                <a:cs typeface="Times New Roman"/>
              </a:rPr>
              <a:t>1,000 </a:t>
            </a:r>
            <a:r>
              <a:rPr lang="en-US" sz="1200" spc="-7" dirty="0">
                <a:latin typeface="+mn-lt"/>
                <a:cs typeface="Times New Roman"/>
              </a:rPr>
              <a:t>deliveries).</a:t>
            </a:r>
            <a:endParaRPr lang="en-US" sz="1200" dirty="0">
              <a:latin typeface="+mn-lt"/>
              <a:cs typeface="Times New Roman"/>
            </a:endParaRPr>
          </a:p>
          <a:p>
            <a:pPr marL="180109" marR="127285" indent="-171450">
              <a:buSzPct val="116666"/>
              <a:tabLst>
                <a:tab pos="164518" algn="l"/>
                <a:tab pos="164951" algn="l"/>
              </a:tabLst>
            </a:pPr>
            <a:r>
              <a:rPr lang="en-US" sz="1200" dirty="0">
                <a:latin typeface="+mn-lt"/>
                <a:cs typeface="Times New Roman"/>
              </a:rPr>
              <a:t>From</a:t>
            </a:r>
            <a:r>
              <a:rPr lang="en-US" sz="1200" spc="-14" dirty="0">
                <a:latin typeface="+mn-lt"/>
                <a:cs typeface="Times New Roman"/>
              </a:rPr>
              <a:t> </a:t>
            </a:r>
            <a:r>
              <a:rPr lang="en-US" sz="1200" dirty="0">
                <a:latin typeface="+mn-lt"/>
                <a:cs typeface="Times New Roman"/>
              </a:rPr>
              <a:t>2016</a:t>
            </a:r>
            <a:r>
              <a:rPr lang="en-US" sz="1200" spc="-3"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rate</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deliveries</a:t>
            </a:r>
            <a:r>
              <a:rPr lang="en-US" sz="1200" spc="-7"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severe</a:t>
            </a:r>
            <a:r>
              <a:rPr lang="en-US" sz="1200" spc="-3" dirty="0">
                <a:latin typeface="+mn-lt"/>
                <a:cs typeface="Times New Roman"/>
              </a:rPr>
              <a:t> </a:t>
            </a:r>
            <a:r>
              <a:rPr lang="en-US" sz="1200" dirty="0">
                <a:latin typeface="+mn-lt"/>
                <a:cs typeface="Times New Roman"/>
              </a:rPr>
              <a:t>maternal</a:t>
            </a:r>
            <a:r>
              <a:rPr lang="en-US" sz="1200" spc="-10" dirty="0">
                <a:latin typeface="+mn-lt"/>
                <a:cs typeface="Times New Roman"/>
              </a:rPr>
              <a:t> </a:t>
            </a:r>
            <a:r>
              <a:rPr lang="en-US" sz="1200" dirty="0">
                <a:latin typeface="+mn-lt"/>
                <a:cs typeface="Times New Roman"/>
              </a:rPr>
              <a:t>morbidity</a:t>
            </a:r>
            <a:r>
              <a:rPr lang="en-US" sz="1200" spc="-10"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spc="-17" dirty="0">
                <a:latin typeface="+mn-lt"/>
                <a:cs typeface="Times New Roman"/>
              </a:rPr>
              <a:t>for </a:t>
            </a:r>
            <a:r>
              <a:rPr lang="en-US" sz="1200" dirty="0">
                <a:latin typeface="+mn-lt"/>
                <a:cs typeface="Times New Roman"/>
              </a:rPr>
              <a:t>Hispanic</a:t>
            </a:r>
            <a:r>
              <a:rPr lang="en-US" sz="1200" spc="-10"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7.1</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a:t>
            </a:r>
            <a:r>
              <a:rPr lang="en-US" sz="1200" spc="-3" dirty="0">
                <a:latin typeface="+mn-lt"/>
                <a:cs typeface="Times New Roman"/>
              </a:rPr>
              <a:t> </a:t>
            </a:r>
            <a:r>
              <a:rPr lang="en-US" sz="1200" dirty="0">
                <a:latin typeface="+mn-lt"/>
                <a:cs typeface="Times New Roman"/>
              </a:rPr>
              <a:t>deliveries</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8.2</a:t>
            </a:r>
            <a:r>
              <a:rPr lang="en-US" sz="1200" spc="-3" dirty="0">
                <a:latin typeface="+mn-lt"/>
                <a:cs typeface="Times New Roman"/>
              </a:rPr>
              <a:t> </a:t>
            </a:r>
            <a:r>
              <a:rPr lang="en-US" sz="1200" dirty="0">
                <a:latin typeface="+mn-lt"/>
                <a:cs typeface="Times New Roman"/>
              </a:rPr>
              <a:t>per</a:t>
            </a:r>
            <a:r>
              <a:rPr lang="en-US" sz="1200" spc="-7" dirty="0">
                <a:latin typeface="+mn-lt"/>
                <a:cs typeface="Times New Roman"/>
              </a:rPr>
              <a:t> </a:t>
            </a:r>
            <a:r>
              <a:rPr lang="en-US" sz="1200" dirty="0">
                <a:latin typeface="+mn-lt"/>
                <a:cs typeface="Times New Roman"/>
              </a:rPr>
              <a:t>1,000</a:t>
            </a:r>
            <a:r>
              <a:rPr lang="en-US" sz="1200" spc="-3" dirty="0">
                <a:latin typeface="+mn-lt"/>
                <a:cs typeface="Times New Roman"/>
              </a:rPr>
              <a:t> </a:t>
            </a:r>
            <a:r>
              <a:rPr lang="en-US" sz="1200" dirty="0">
                <a:latin typeface="+mn-lt"/>
                <a:cs typeface="Times New Roman"/>
              </a:rPr>
              <a:t>deliveries)</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14" dirty="0">
                <a:latin typeface="+mn-lt"/>
                <a:cs typeface="Times New Roman"/>
              </a:rPr>
              <a:t>non- </a:t>
            </a:r>
            <a:r>
              <a:rPr lang="en-US" sz="1200" dirty="0">
                <a:latin typeface="+mn-lt"/>
                <a:cs typeface="Times New Roman"/>
              </a:rPr>
              <a:t>Hispanic</a:t>
            </a:r>
            <a:r>
              <a:rPr lang="en-US" sz="1200" spc="-14" dirty="0">
                <a:latin typeface="+mn-lt"/>
                <a:cs typeface="Times New Roman"/>
              </a:rPr>
              <a:t> </a:t>
            </a:r>
            <a:r>
              <a:rPr lang="en-US" sz="1200" dirty="0">
                <a:latin typeface="+mn-lt"/>
                <a:cs typeface="Times New Roman"/>
              </a:rPr>
              <a:t>Black</a:t>
            </a:r>
            <a:r>
              <a:rPr lang="en-US" sz="1200" spc="-3"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11.3</a:t>
            </a:r>
            <a:r>
              <a:rPr lang="en-US" sz="1200" spc="-3" dirty="0">
                <a:latin typeface="+mn-lt"/>
                <a:cs typeface="Times New Roman"/>
              </a:rPr>
              <a:t> </a:t>
            </a:r>
            <a:r>
              <a:rPr lang="en-US" sz="1200" dirty="0">
                <a:latin typeface="+mn-lt"/>
                <a:cs typeface="Times New Roman"/>
              </a:rPr>
              <a:t>per</a:t>
            </a:r>
            <a:r>
              <a:rPr lang="en-US" sz="1200" spc="-7" dirty="0">
                <a:latin typeface="+mn-lt"/>
                <a:cs typeface="Times New Roman"/>
              </a:rPr>
              <a:t> </a:t>
            </a:r>
            <a:r>
              <a:rPr lang="en-US" sz="1200" dirty="0">
                <a:latin typeface="+mn-lt"/>
                <a:cs typeface="Times New Roman"/>
              </a:rPr>
              <a:t>1,000</a:t>
            </a:r>
            <a:r>
              <a:rPr lang="en-US" sz="1200" spc="-10" dirty="0">
                <a:latin typeface="+mn-lt"/>
                <a:cs typeface="Times New Roman"/>
              </a:rPr>
              <a:t> </a:t>
            </a:r>
            <a:r>
              <a:rPr lang="en-US" sz="1200" dirty="0">
                <a:latin typeface="+mn-lt"/>
                <a:cs typeface="Times New Roman"/>
              </a:rPr>
              <a:t>deliveries</a:t>
            </a:r>
            <a:r>
              <a:rPr lang="en-US" sz="1200" spc="-3"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12.3</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a:t>
            </a:r>
            <a:r>
              <a:rPr lang="en-US" sz="1200" spc="-3" dirty="0">
                <a:latin typeface="+mn-lt"/>
                <a:cs typeface="Times New Roman"/>
              </a:rPr>
              <a:t> </a:t>
            </a:r>
            <a:r>
              <a:rPr lang="en-US" sz="1200" spc="-7" dirty="0">
                <a:latin typeface="+mn-lt"/>
                <a:cs typeface="Times New Roman"/>
              </a:rPr>
              <a:t>deliveries).</a:t>
            </a:r>
            <a:endParaRPr lang="en-US" sz="1200" dirty="0">
              <a:latin typeface="+mn-lt"/>
              <a:cs typeface="Times New Roman"/>
            </a:endParaRPr>
          </a:p>
          <a:p>
            <a:pPr marL="180109" marR="3464" indent="-171450">
              <a:buSzPct val="116666"/>
              <a:tabLst>
                <a:tab pos="164518" algn="l"/>
                <a:tab pos="164951" algn="l"/>
              </a:tabLst>
            </a:pPr>
            <a:r>
              <a:rPr lang="en-US" sz="1200" dirty="0">
                <a:latin typeface="+mn-lt"/>
                <a:cs typeface="Times New Roman"/>
              </a:rPr>
              <a:t>In</a:t>
            </a:r>
            <a:r>
              <a:rPr lang="en-US" sz="1200" spc="31" dirty="0">
                <a:latin typeface="+mn-lt"/>
                <a:cs typeface="Times New Roman"/>
              </a:rPr>
              <a:t> </a:t>
            </a:r>
            <a:r>
              <a:rPr lang="en-US" sz="1200" dirty="0">
                <a:latin typeface="+mn-lt"/>
                <a:cs typeface="Times New Roman"/>
              </a:rPr>
              <a:t>2019,</a:t>
            </a:r>
            <a:r>
              <a:rPr lang="en-US" sz="1200" spc="31" dirty="0">
                <a:latin typeface="+mn-lt"/>
                <a:cs typeface="Times New Roman"/>
              </a:rPr>
              <a:t> </a:t>
            </a:r>
            <a:r>
              <a:rPr lang="en-US" sz="1200" dirty="0">
                <a:latin typeface="+mn-lt"/>
                <a:cs typeface="Times New Roman"/>
              </a:rPr>
              <a:t>the</a:t>
            </a:r>
            <a:r>
              <a:rPr lang="en-US" sz="1200" spc="31" dirty="0">
                <a:latin typeface="+mn-lt"/>
                <a:cs typeface="Times New Roman"/>
              </a:rPr>
              <a:t> </a:t>
            </a:r>
            <a:r>
              <a:rPr lang="en-US" sz="1200" dirty="0">
                <a:latin typeface="+mn-lt"/>
                <a:cs typeface="Times New Roman"/>
              </a:rPr>
              <a:t>rate</a:t>
            </a:r>
            <a:r>
              <a:rPr lang="en-US" sz="1200" spc="31" dirty="0">
                <a:latin typeface="+mn-lt"/>
                <a:cs typeface="Times New Roman"/>
              </a:rPr>
              <a:t> </a:t>
            </a:r>
            <a:r>
              <a:rPr lang="en-US" sz="1200" dirty="0">
                <a:latin typeface="+mn-lt"/>
                <a:cs typeface="Times New Roman"/>
              </a:rPr>
              <a:t>of</a:t>
            </a:r>
            <a:r>
              <a:rPr lang="en-US" sz="1200" spc="34" dirty="0">
                <a:latin typeface="+mn-lt"/>
                <a:cs typeface="Times New Roman"/>
              </a:rPr>
              <a:t> </a:t>
            </a:r>
            <a:r>
              <a:rPr lang="en-US" sz="1200" dirty="0">
                <a:latin typeface="+mn-lt"/>
                <a:cs typeface="Times New Roman"/>
              </a:rPr>
              <a:t>deliveries</a:t>
            </a:r>
            <a:r>
              <a:rPr lang="en-US" sz="1200" spc="31" dirty="0">
                <a:latin typeface="+mn-lt"/>
                <a:cs typeface="Times New Roman"/>
              </a:rPr>
              <a:t> </a:t>
            </a:r>
            <a:r>
              <a:rPr lang="en-US" sz="1200" dirty="0">
                <a:latin typeface="+mn-lt"/>
                <a:cs typeface="Times New Roman"/>
              </a:rPr>
              <a:t>with</a:t>
            </a:r>
            <a:r>
              <a:rPr lang="en-US" sz="1200" spc="31" dirty="0">
                <a:latin typeface="+mn-lt"/>
                <a:cs typeface="Times New Roman"/>
              </a:rPr>
              <a:t> </a:t>
            </a:r>
            <a:r>
              <a:rPr lang="en-US" sz="1200" dirty="0">
                <a:latin typeface="+mn-lt"/>
                <a:cs typeface="Times New Roman"/>
              </a:rPr>
              <a:t>severe</a:t>
            </a:r>
            <a:r>
              <a:rPr lang="en-US" sz="1200" spc="31" dirty="0">
                <a:latin typeface="+mn-lt"/>
                <a:cs typeface="Times New Roman"/>
              </a:rPr>
              <a:t> </a:t>
            </a:r>
            <a:r>
              <a:rPr lang="en-US" sz="1200" dirty="0">
                <a:latin typeface="+mn-lt"/>
                <a:cs typeface="Times New Roman"/>
              </a:rPr>
              <a:t>maternal</a:t>
            </a:r>
            <a:r>
              <a:rPr lang="en-US" sz="1200" spc="27" dirty="0">
                <a:latin typeface="+mn-lt"/>
                <a:cs typeface="Times New Roman"/>
              </a:rPr>
              <a:t> </a:t>
            </a:r>
            <a:r>
              <a:rPr lang="en-US" sz="1200" dirty="0">
                <a:latin typeface="+mn-lt"/>
                <a:cs typeface="Times New Roman"/>
              </a:rPr>
              <a:t>morbidity</a:t>
            </a:r>
            <a:r>
              <a:rPr lang="en-US" sz="1200" spc="34" dirty="0">
                <a:latin typeface="+mn-lt"/>
                <a:cs typeface="Times New Roman"/>
              </a:rPr>
              <a:t> </a:t>
            </a:r>
            <a:r>
              <a:rPr lang="en-US" sz="1200" dirty="0">
                <a:latin typeface="+mn-lt"/>
                <a:cs typeface="Times New Roman"/>
              </a:rPr>
              <a:t>was</a:t>
            </a:r>
            <a:r>
              <a:rPr lang="en-US" sz="1200" spc="27" dirty="0">
                <a:latin typeface="+mn-lt"/>
                <a:cs typeface="Times New Roman"/>
              </a:rPr>
              <a:t> </a:t>
            </a:r>
            <a:r>
              <a:rPr lang="en-US" sz="1200" dirty="0">
                <a:latin typeface="+mn-lt"/>
                <a:cs typeface="Times New Roman"/>
              </a:rPr>
              <a:t>lower</a:t>
            </a:r>
            <a:r>
              <a:rPr lang="en-US" sz="1200" spc="34" dirty="0">
                <a:latin typeface="+mn-lt"/>
                <a:cs typeface="Times New Roman"/>
              </a:rPr>
              <a:t> </a:t>
            </a:r>
            <a:r>
              <a:rPr lang="en-US" sz="1200" dirty="0">
                <a:latin typeface="+mn-lt"/>
                <a:cs typeface="Times New Roman"/>
              </a:rPr>
              <a:t>in</a:t>
            </a:r>
            <a:r>
              <a:rPr lang="en-US" sz="1200" spc="31" dirty="0">
                <a:latin typeface="+mn-lt"/>
                <a:cs typeface="Times New Roman"/>
              </a:rPr>
              <a:t> </a:t>
            </a:r>
            <a:r>
              <a:rPr lang="en-US" sz="1200" dirty="0">
                <a:latin typeface="+mn-lt"/>
                <a:cs typeface="Times New Roman"/>
              </a:rPr>
              <a:t>hospitals</a:t>
            </a:r>
            <a:r>
              <a:rPr lang="en-US" sz="1200" spc="41" dirty="0">
                <a:latin typeface="+mn-lt"/>
                <a:cs typeface="Times New Roman"/>
              </a:rPr>
              <a:t> </a:t>
            </a:r>
            <a:r>
              <a:rPr lang="en-US" sz="1200" spc="-14" dirty="0">
                <a:latin typeface="+mn-lt"/>
                <a:cs typeface="Times New Roman"/>
              </a:rPr>
              <a:t>with </a:t>
            </a:r>
            <a:r>
              <a:rPr lang="en-US" sz="1200" dirty="0">
                <a:latin typeface="+mn-lt"/>
                <a:cs typeface="Times New Roman"/>
              </a:rPr>
              <a:t>fewer</a:t>
            </a:r>
            <a:r>
              <a:rPr lang="en-US" sz="1200" spc="34" dirty="0">
                <a:latin typeface="+mn-lt"/>
                <a:cs typeface="Times New Roman"/>
              </a:rPr>
              <a:t> </a:t>
            </a:r>
            <a:r>
              <a:rPr lang="en-US" sz="1200" dirty="0">
                <a:latin typeface="+mn-lt"/>
                <a:cs typeface="Times New Roman"/>
              </a:rPr>
              <a:t>than</a:t>
            </a:r>
            <a:r>
              <a:rPr lang="en-US" sz="1200" spc="31" dirty="0">
                <a:latin typeface="+mn-lt"/>
                <a:cs typeface="Times New Roman"/>
              </a:rPr>
              <a:t> </a:t>
            </a:r>
            <a:r>
              <a:rPr lang="en-US" sz="1200" dirty="0">
                <a:latin typeface="+mn-lt"/>
                <a:cs typeface="Times New Roman"/>
              </a:rPr>
              <a:t>500</a:t>
            </a:r>
            <a:r>
              <a:rPr lang="en-US" sz="1200" spc="34" dirty="0">
                <a:latin typeface="+mn-lt"/>
                <a:cs typeface="Times New Roman"/>
              </a:rPr>
              <a:t> </a:t>
            </a:r>
            <a:r>
              <a:rPr lang="en-US" sz="1200" dirty="0">
                <a:latin typeface="+mn-lt"/>
                <a:cs typeface="Times New Roman"/>
              </a:rPr>
              <a:t>deliveries</a:t>
            </a:r>
            <a:r>
              <a:rPr lang="en-US" sz="1200" spc="31" dirty="0">
                <a:latin typeface="+mn-lt"/>
                <a:cs typeface="Times New Roman"/>
              </a:rPr>
              <a:t> </a:t>
            </a:r>
            <a:r>
              <a:rPr lang="en-US" sz="1200" dirty="0">
                <a:latin typeface="+mn-lt"/>
                <a:cs typeface="Times New Roman"/>
              </a:rPr>
              <a:t>(4.9</a:t>
            </a:r>
            <a:r>
              <a:rPr lang="en-US" sz="1200" spc="34" dirty="0">
                <a:latin typeface="+mn-lt"/>
                <a:cs typeface="Times New Roman"/>
              </a:rPr>
              <a:t> </a:t>
            </a:r>
            <a:r>
              <a:rPr lang="en-US" sz="1200" dirty="0">
                <a:latin typeface="+mn-lt"/>
                <a:cs typeface="Times New Roman"/>
              </a:rPr>
              <a:t>per</a:t>
            </a:r>
            <a:r>
              <a:rPr lang="en-US" sz="1200" spc="41" dirty="0">
                <a:latin typeface="+mn-lt"/>
                <a:cs typeface="Times New Roman"/>
              </a:rPr>
              <a:t> </a:t>
            </a:r>
            <a:r>
              <a:rPr lang="en-US" sz="1200" dirty="0">
                <a:latin typeface="+mn-lt"/>
                <a:cs typeface="Times New Roman"/>
              </a:rPr>
              <a:t>1,000</a:t>
            </a:r>
            <a:r>
              <a:rPr lang="en-US" sz="1200" spc="31" dirty="0">
                <a:latin typeface="+mn-lt"/>
                <a:cs typeface="Times New Roman"/>
              </a:rPr>
              <a:t> </a:t>
            </a:r>
            <a:r>
              <a:rPr lang="en-US" sz="1200" dirty="0">
                <a:latin typeface="+mn-lt"/>
                <a:cs typeface="Times New Roman"/>
              </a:rPr>
              <a:t>deliveries)</a:t>
            </a:r>
            <a:r>
              <a:rPr lang="en-US" sz="1200" spc="34" dirty="0">
                <a:latin typeface="+mn-lt"/>
                <a:cs typeface="Times New Roman"/>
              </a:rPr>
              <a:t> </a:t>
            </a:r>
            <a:r>
              <a:rPr lang="en-US" sz="1200" dirty="0">
                <a:latin typeface="+mn-lt"/>
                <a:cs typeface="Times New Roman"/>
              </a:rPr>
              <a:t>and</a:t>
            </a:r>
            <a:r>
              <a:rPr lang="en-US" sz="1200" spc="31" dirty="0">
                <a:latin typeface="+mn-lt"/>
                <a:cs typeface="Times New Roman"/>
              </a:rPr>
              <a:t> </a:t>
            </a:r>
            <a:r>
              <a:rPr lang="en-US" sz="1200" dirty="0">
                <a:latin typeface="+mn-lt"/>
                <a:cs typeface="Times New Roman"/>
              </a:rPr>
              <a:t>500</a:t>
            </a:r>
            <a:r>
              <a:rPr lang="en-US" sz="1200" spc="31" dirty="0">
                <a:latin typeface="+mn-lt"/>
                <a:cs typeface="Times New Roman"/>
              </a:rPr>
              <a:t> </a:t>
            </a:r>
            <a:r>
              <a:rPr lang="en-US" sz="1200" dirty="0">
                <a:latin typeface="+mn-lt"/>
                <a:cs typeface="Times New Roman"/>
              </a:rPr>
              <a:t>to</a:t>
            </a:r>
            <a:r>
              <a:rPr lang="en-US" sz="1200" spc="31" dirty="0">
                <a:latin typeface="+mn-lt"/>
                <a:cs typeface="Times New Roman"/>
              </a:rPr>
              <a:t> </a:t>
            </a:r>
            <a:r>
              <a:rPr lang="en-US" sz="1200" dirty="0">
                <a:latin typeface="+mn-lt"/>
                <a:cs typeface="Times New Roman"/>
              </a:rPr>
              <a:t>1,000</a:t>
            </a:r>
            <a:r>
              <a:rPr lang="en-US" sz="1200" spc="31" dirty="0">
                <a:latin typeface="+mn-lt"/>
                <a:cs typeface="Times New Roman"/>
              </a:rPr>
              <a:t> </a:t>
            </a:r>
            <a:r>
              <a:rPr lang="en-US" sz="1200" dirty="0">
                <a:latin typeface="+mn-lt"/>
                <a:cs typeface="Times New Roman"/>
              </a:rPr>
              <a:t>deliveries</a:t>
            </a:r>
            <a:r>
              <a:rPr lang="en-US" sz="1200" spc="31" dirty="0">
                <a:latin typeface="+mn-lt"/>
                <a:cs typeface="Times New Roman"/>
              </a:rPr>
              <a:t> </a:t>
            </a:r>
            <a:r>
              <a:rPr lang="en-US" sz="1200" dirty="0">
                <a:latin typeface="+mn-lt"/>
                <a:cs typeface="Times New Roman"/>
              </a:rPr>
              <a:t>(5.6</a:t>
            </a:r>
            <a:r>
              <a:rPr lang="en-US" sz="1200" spc="31" dirty="0">
                <a:latin typeface="+mn-lt"/>
                <a:cs typeface="Times New Roman"/>
              </a:rPr>
              <a:t> </a:t>
            </a:r>
            <a:r>
              <a:rPr lang="en-US" sz="1200" spc="-17" dirty="0">
                <a:latin typeface="+mn-lt"/>
                <a:cs typeface="Times New Roman"/>
              </a:rPr>
              <a:t>per </a:t>
            </a:r>
            <a:r>
              <a:rPr lang="en-US" sz="1200" dirty="0">
                <a:latin typeface="+mn-lt"/>
                <a:cs typeface="Times New Roman"/>
              </a:rPr>
              <a:t>1,000</a:t>
            </a:r>
            <a:r>
              <a:rPr lang="en-US" sz="1200" spc="34" dirty="0">
                <a:latin typeface="+mn-lt"/>
                <a:cs typeface="Times New Roman"/>
              </a:rPr>
              <a:t> </a:t>
            </a:r>
            <a:r>
              <a:rPr lang="en-US" sz="1200" dirty="0">
                <a:latin typeface="+mn-lt"/>
                <a:cs typeface="Times New Roman"/>
              </a:rPr>
              <a:t>deliveries)</a:t>
            </a:r>
            <a:r>
              <a:rPr lang="en-US" sz="1200" spc="37" dirty="0">
                <a:latin typeface="+mn-lt"/>
                <a:cs typeface="Times New Roman"/>
              </a:rPr>
              <a:t> </a:t>
            </a:r>
            <a:r>
              <a:rPr lang="en-US" sz="1200" dirty="0">
                <a:latin typeface="+mn-lt"/>
                <a:cs typeface="Times New Roman"/>
              </a:rPr>
              <a:t>than</a:t>
            </a:r>
            <a:r>
              <a:rPr lang="en-US" sz="1200" spc="31" dirty="0">
                <a:latin typeface="+mn-lt"/>
                <a:cs typeface="Times New Roman"/>
              </a:rPr>
              <a:t> </a:t>
            </a:r>
            <a:r>
              <a:rPr lang="en-US" sz="1200" dirty="0">
                <a:latin typeface="+mn-lt"/>
                <a:cs typeface="Times New Roman"/>
              </a:rPr>
              <a:t>in</a:t>
            </a:r>
            <a:r>
              <a:rPr lang="en-US" sz="1200" spc="34" dirty="0">
                <a:latin typeface="+mn-lt"/>
                <a:cs typeface="Times New Roman"/>
              </a:rPr>
              <a:t> </a:t>
            </a:r>
            <a:r>
              <a:rPr lang="en-US" sz="1200" dirty="0">
                <a:latin typeface="+mn-lt"/>
                <a:cs typeface="Times New Roman"/>
              </a:rPr>
              <a:t>hospitals</a:t>
            </a:r>
            <a:r>
              <a:rPr lang="en-US" sz="1200" spc="31" dirty="0">
                <a:latin typeface="+mn-lt"/>
                <a:cs typeface="Times New Roman"/>
              </a:rPr>
              <a:t> </a:t>
            </a:r>
            <a:r>
              <a:rPr lang="en-US" sz="1200" dirty="0">
                <a:latin typeface="+mn-lt"/>
                <a:cs typeface="Times New Roman"/>
              </a:rPr>
              <a:t>with</a:t>
            </a:r>
            <a:r>
              <a:rPr lang="en-US" sz="1200" spc="34" dirty="0">
                <a:latin typeface="+mn-lt"/>
                <a:cs typeface="Times New Roman"/>
              </a:rPr>
              <a:t> </a:t>
            </a:r>
            <a:r>
              <a:rPr lang="en-US" sz="1200" dirty="0">
                <a:latin typeface="+mn-lt"/>
                <a:cs typeface="Times New Roman"/>
              </a:rPr>
              <a:t>more</a:t>
            </a:r>
            <a:r>
              <a:rPr lang="en-US" sz="1200" spc="34" dirty="0">
                <a:latin typeface="+mn-lt"/>
                <a:cs typeface="Times New Roman"/>
              </a:rPr>
              <a:t> </a:t>
            </a:r>
            <a:r>
              <a:rPr lang="en-US" sz="1200" dirty="0">
                <a:latin typeface="+mn-lt"/>
                <a:cs typeface="Times New Roman"/>
              </a:rPr>
              <a:t>than</a:t>
            </a:r>
            <a:r>
              <a:rPr lang="en-US" sz="1200" spc="34" dirty="0">
                <a:latin typeface="+mn-lt"/>
                <a:cs typeface="Times New Roman"/>
              </a:rPr>
              <a:t> </a:t>
            </a:r>
            <a:r>
              <a:rPr lang="en-US" sz="1200" dirty="0">
                <a:latin typeface="+mn-lt"/>
                <a:cs typeface="Times New Roman"/>
              </a:rPr>
              <a:t>1,000</a:t>
            </a:r>
            <a:r>
              <a:rPr lang="en-US" sz="1200" spc="34" dirty="0">
                <a:latin typeface="+mn-lt"/>
                <a:cs typeface="Times New Roman"/>
              </a:rPr>
              <a:t> </a:t>
            </a:r>
            <a:r>
              <a:rPr lang="en-US" sz="1200" dirty="0">
                <a:latin typeface="+mn-lt"/>
                <a:cs typeface="Times New Roman"/>
              </a:rPr>
              <a:t>deliveries</a:t>
            </a:r>
            <a:r>
              <a:rPr lang="en-US" sz="1200" spc="27" dirty="0">
                <a:latin typeface="+mn-lt"/>
                <a:cs typeface="Times New Roman"/>
              </a:rPr>
              <a:t> </a:t>
            </a:r>
            <a:r>
              <a:rPr lang="en-US" sz="1200" dirty="0">
                <a:latin typeface="+mn-lt"/>
                <a:cs typeface="Times New Roman"/>
              </a:rPr>
              <a:t>(8.6</a:t>
            </a:r>
            <a:r>
              <a:rPr lang="en-US" sz="1200" spc="37" dirty="0">
                <a:latin typeface="+mn-lt"/>
                <a:cs typeface="Times New Roman"/>
              </a:rPr>
              <a:t> </a:t>
            </a:r>
            <a:r>
              <a:rPr lang="en-US" sz="1200" dirty="0">
                <a:latin typeface="+mn-lt"/>
                <a:cs typeface="Times New Roman"/>
              </a:rPr>
              <a:t>per</a:t>
            </a:r>
            <a:r>
              <a:rPr lang="en-US" sz="1200" spc="37" dirty="0">
                <a:latin typeface="+mn-lt"/>
                <a:cs typeface="Times New Roman"/>
              </a:rPr>
              <a:t> </a:t>
            </a:r>
            <a:r>
              <a:rPr lang="en-US" sz="1200" spc="-7" dirty="0">
                <a:latin typeface="+mn-lt"/>
                <a:cs typeface="Times New Roman"/>
              </a:rPr>
              <a:t>1,000 </a:t>
            </a:r>
            <a:r>
              <a:rPr lang="en-US" sz="1200" dirty="0">
                <a:latin typeface="+mn-lt"/>
                <a:cs typeface="Times New Roman"/>
              </a:rPr>
              <a:t>deliveries)</a:t>
            </a:r>
            <a:r>
              <a:rPr lang="en-US" sz="1200" spc="37" dirty="0">
                <a:latin typeface="+mn-lt"/>
                <a:cs typeface="Times New Roman"/>
              </a:rPr>
              <a:t> </a:t>
            </a:r>
            <a:r>
              <a:rPr lang="en-US" sz="1200" dirty="0">
                <a:latin typeface="+mn-lt"/>
                <a:cs typeface="Times New Roman"/>
              </a:rPr>
              <a:t>(Figure</a:t>
            </a:r>
            <a:r>
              <a:rPr lang="en-US" sz="1200" spc="37" dirty="0">
                <a:latin typeface="+mn-lt"/>
                <a:cs typeface="Times New Roman"/>
              </a:rPr>
              <a:t> </a:t>
            </a:r>
            <a:r>
              <a:rPr lang="en-US" sz="1200" dirty="0">
                <a:latin typeface="+mn-lt"/>
                <a:cs typeface="Times New Roman"/>
              </a:rPr>
              <a:t>5,</a:t>
            </a:r>
            <a:r>
              <a:rPr lang="en-US" sz="1200" spc="41" dirty="0">
                <a:latin typeface="+mn-lt"/>
                <a:cs typeface="Times New Roman"/>
              </a:rPr>
              <a:t> </a:t>
            </a:r>
            <a:r>
              <a:rPr lang="en-US" sz="1200" spc="-7" dirty="0">
                <a:latin typeface="+mn-lt"/>
                <a:cs typeface="Times New Roman"/>
              </a:rPr>
              <a:t>right).</a:t>
            </a:r>
            <a:endParaRPr lang="en-US" sz="1200" dirty="0">
              <a:latin typeface="+mn-lt"/>
              <a:cs typeface="Times New Roman"/>
            </a:endParaRPr>
          </a:p>
          <a:p>
            <a:pPr marL="180109" marR="133779" indent="-171450">
              <a:buSzPct val="116666"/>
              <a:tabLst>
                <a:tab pos="164518" algn="l"/>
                <a:tab pos="164951" algn="l"/>
              </a:tabLst>
            </a:pPr>
            <a:r>
              <a:rPr lang="en-US" sz="1200" dirty="0">
                <a:latin typeface="+mn-lt"/>
                <a:cs typeface="Times New Roman"/>
              </a:rPr>
              <a:t>From</a:t>
            </a:r>
            <a:r>
              <a:rPr lang="en-US" sz="1200" spc="-14" dirty="0">
                <a:latin typeface="+mn-lt"/>
                <a:cs typeface="Times New Roman"/>
              </a:rPr>
              <a:t> </a:t>
            </a:r>
            <a:r>
              <a:rPr lang="en-US" sz="1200" dirty="0">
                <a:latin typeface="+mn-lt"/>
                <a:cs typeface="Times New Roman"/>
              </a:rPr>
              <a:t>2016</a:t>
            </a:r>
            <a:r>
              <a:rPr lang="en-US" sz="1200" spc="-3"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rate</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deliveries</a:t>
            </a:r>
            <a:r>
              <a:rPr lang="en-US" sz="1200" spc="-7"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severe</a:t>
            </a:r>
            <a:r>
              <a:rPr lang="en-US" sz="1200" spc="-3" dirty="0">
                <a:latin typeface="+mn-lt"/>
                <a:cs typeface="Times New Roman"/>
              </a:rPr>
              <a:t> </a:t>
            </a:r>
            <a:r>
              <a:rPr lang="en-US" sz="1200" dirty="0">
                <a:latin typeface="+mn-lt"/>
                <a:cs typeface="Times New Roman"/>
              </a:rPr>
              <a:t>maternal</a:t>
            </a:r>
            <a:r>
              <a:rPr lang="en-US" sz="1200" spc="-10" dirty="0">
                <a:latin typeface="+mn-lt"/>
                <a:cs typeface="Times New Roman"/>
              </a:rPr>
              <a:t> </a:t>
            </a:r>
            <a:r>
              <a:rPr lang="en-US" sz="1200" dirty="0">
                <a:latin typeface="+mn-lt"/>
                <a:cs typeface="Times New Roman"/>
              </a:rPr>
              <a:t>morbidity</a:t>
            </a:r>
            <a:r>
              <a:rPr lang="en-US" sz="1200" spc="-10"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spc="-17" dirty="0">
                <a:latin typeface="+mn-lt"/>
                <a:cs typeface="Times New Roman"/>
              </a:rPr>
              <a:t>for </a:t>
            </a:r>
            <a:r>
              <a:rPr lang="en-US" sz="1200" dirty="0">
                <a:latin typeface="+mn-lt"/>
                <a:cs typeface="Times New Roman"/>
              </a:rPr>
              <a:t>hospitals</a:t>
            </a:r>
            <a:r>
              <a:rPr lang="en-US" sz="1200" spc="-10"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more</a:t>
            </a:r>
            <a:r>
              <a:rPr lang="en-US" sz="1200" spc="-7" dirty="0">
                <a:latin typeface="+mn-lt"/>
                <a:cs typeface="Times New Roman"/>
              </a:rPr>
              <a:t> </a:t>
            </a:r>
            <a:r>
              <a:rPr lang="en-US" sz="1200" dirty="0">
                <a:latin typeface="+mn-lt"/>
                <a:cs typeface="Times New Roman"/>
              </a:rPr>
              <a:t>than</a:t>
            </a:r>
            <a:r>
              <a:rPr lang="en-US" sz="1200" spc="-7" dirty="0">
                <a:latin typeface="+mn-lt"/>
                <a:cs typeface="Times New Roman"/>
              </a:rPr>
              <a:t> </a:t>
            </a:r>
            <a:r>
              <a:rPr lang="en-US" sz="1200" dirty="0">
                <a:latin typeface="+mn-lt"/>
                <a:cs typeface="Times New Roman"/>
              </a:rPr>
              <a:t>1,000</a:t>
            </a:r>
            <a:r>
              <a:rPr lang="en-US" sz="1200" spc="-3" dirty="0">
                <a:latin typeface="+mn-lt"/>
                <a:cs typeface="Times New Roman"/>
              </a:rPr>
              <a:t> </a:t>
            </a:r>
            <a:r>
              <a:rPr lang="en-US" sz="1200" dirty="0">
                <a:latin typeface="+mn-lt"/>
                <a:cs typeface="Times New Roman"/>
              </a:rPr>
              <a:t>deliveries</a:t>
            </a:r>
            <a:r>
              <a:rPr lang="en-US" sz="1200" spc="-7" dirty="0">
                <a:latin typeface="+mn-lt"/>
                <a:cs typeface="Times New Roman"/>
              </a:rPr>
              <a:t> </a:t>
            </a:r>
            <a:r>
              <a:rPr lang="en-US" sz="1200" dirty="0">
                <a:latin typeface="+mn-lt"/>
                <a:cs typeface="Times New Roman"/>
              </a:rPr>
              <a:t>(from 7.6</a:t>
            </a:r>
            <a:r>
              <a:rPr lang="en-US" sz="1200" spc="-7"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a:t>
            </a:r>
            <a:r>
              <a:rPr lang="en-US" sz="1200" spc="-10" dirty="0">
                <a:latin typeface="+mn-lt"/>
                <a:cs typeface="Times New Roman"/>
              </a:rPr>
              <a:t> </a:t>
            </a:r>
            <a:r>
              <a:rPr lang="en-US" sz="1200" dirty="0">
                <a:latin typeface="+mn-lt"/>
                <a:cs typeface="Times New Roman"/>
              </a:rPr>
              <a:t>deliveries to</a:t>
            </a:r>
            <a:r>
              <a:rPr lang="en-US" sz="1200" spc="-10" dirty="0">
                <a:latin typeface="+mn-lt"/>
                <a:cs typeface="Times New Roman"/>
              </a:rPr>
              <a:t> </a:t>
            </a:r>
            <a:r>
              <a:rPr lang="en-US" sz="1200" dirty="0">
                <a:latin typeface="+mn-lt"/>
                <a:cs typeface="Times New Roman"/>
              </a:rPr>
              <a:t>8.6</a:t>
            </a:r>
            <a:r>
              <a:rPr lang="en-US" sz="1200" spc="-3" dirty="0">
                <a:latin typeface="+mn-lt"/>
                <a:cs typeface="Times New Roman"/>
              </a:rPr>
              <a:t> </a:t>
            </a:r>
            <a:r>
              <a:rPr lang="en-US" sz="1200" dirty="0">
                <a:latin typeface="+mn-lt"/>
                <a:cs typeface="Times New Roman"/>
              </a:rPr>
              <a:t>per </a:t>
            </a:r>
            <a:r>
              <a:rPr lang="en-US" sz="1200" spc="-7" dirty="0">
                <a:latin typeface="+mn-lt"/>
                <a:cs typeface="Times New Roman"/>
              </a:rPr>
              <a:t>1,000 deliveries).</a:t>
            </a:r>
          </a:p>
          <a:p>
            <a:pPr marL="180109" marR="133779" lvl="0" indent="-171450" algn="l" defTabSz="914400" rtl="0" eaLnBrk="1" fontAlgn="auto" latinLnBrk="0" hangingPunct="1">
              <a:buClrTx/>
              <a:buSzPct val="116666"/>
              <a:tabLst>
                <a:tab pos="164518" algn="l"/>
                <a:tab pos="164951" algn="l"/>
              </a:tabLst>
              <a:defRPr/>
            </a:pPr>
            <a:r>
              <a:rPr lang="en-US" sz="1200" spc="-10" dirty="0">
                <a:effectLst/>
                <a:latin typeface="+mn-lt"/>
                <a:ea typeface="Calibri" panose="020F0502020204030204" pitchFamily="34" charset="0"/>
                <a:cs typeface="Times New Roman" panose="02020603050405020304" pitchFamily="18" charset="0"/>
              </a:rPr>
              <a:t>In 2019, the rate of deliveries with severe maternal morbidity was higher for deliveries to individuals from large central metro areas (9.8 per 1,000 deliveries) compared with large fringe metro areas (7.2 per 1,000 deliveries). The rate of deliveries with severe maternal morbidity was lower for deliveries to individuals from small metro areas (6.0 per 1,000 deliveries), micropolitan areas (5.2 per 1,000 deliveries), and noncore areas (5.1 per 1,000 deliveries) compared with large fringe metro areas (7.2 per 1,000 deliveries) (data not shown).</a:t>
            </a:r>
            <a:endParaRPr lang="en-US" sz="1200" dirty="0">
              <a:effectLst/>
              <a:latin typeface="+mn-lt"/>
              <a:ea typeface="Calibri" panose="020F0502020204030204" pitchFamily="34" charset="0"/>
              <a:cs typeface="Times New Roman" panose="02020603050405020304" pitchFamily="18" charset="0"/>
            </a:endParaRPr>
          </a:p>
          <a:p>
            <a:pPr marL="180109" marR="133779" indent="-171450">
              <a:buSzPct val="116666"/>
              <a:tabLst>
                <a:tab pos="164518" algn="l"/>
                <a:tab pos="164951" algn="l"/>
              </a:tabLst>
            </a:pP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74</a:t>
            </a:fld>
            <a:endParaRPr lang="en-US"/>
          </a:p>
        </p:txBody>
      </p:sp>
    </p:spTree>
    <p:extLst>
      <p:ext uri="{BB962C8B-B14F-4D97-AF65-F5344CB8AC3E}">
        <p14:creationId xmlns:p14="http://schemas.microsoft.com/office/powerpoint/2010/main" val="3791150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57600"/>
            <a:ext cx="6400800" cy="4953000"/>
          </a:xfrm>
        </p:spPr>
        <p:txBody>
          <a:bodyPr/>
          <a:lstStyle/>
          <a:p>
            <a:pPr marL="180109" marR="74466" indent="-171450">
              <a:buSzPct val="116666"/>
              <a:tabLst>
                <a:tab pos="164518" algn="l"/>
                <a:tab pos="164951" algn="l"/>
              </a:tabLst>
            </a:pPr>
            <a:r>
              <a:rPr lang="en-US" sz="1100" dirty="0">
                <a:latin typeface="+mn-lt"/>
                <a:cs typeface="Times New Roman" panose="02020603050405020304" pitchFamily="18" charset="0"/>
              </a:rPr>
              <a:t>Between</a:t>
            </a:r>
            <a:r>
              <a:rPr lang="en-US" sz="1100" spc="-14" dirty="0">
                <a:latin typeface="+mn-lt"/>
                <a:cs typeface="Times New Roman" panose="02020603050405020304" pitchFamily="18" charset="0"/>
              </a:rPr>
              <a:t> </a:t>
            </a:r>
            <a:r>
              <a:rPr lang="en-US" sz="1100" dirty="0">
                <a:latin typeface="+mn-lt"/>
                <a:cs typeface="Times New Roman" panose="02020603050405020304" pitchFamily="18" charset="0"/>
              </a:rPr>
              <a:t>2016</a:t>
            </a:r>
            <a:r>
              <a:rPr lang="en-US" sz="1100" spc="-7" dirty="0">
                <a:latin typeface="+mn-lt"/>
                <a:cs typeface="Times New Roman" panose="02020603050405020304" pitchFamily="18" charset="0"/>
              </a:rPr>
              <a:t> </a:t>
            </a:r>
            <a:r>
              <a:rPr lang="en-US" sz="1100" dirty="0">
                <a:latin typeface="+mn-lt"/>
                <a:cs typeface="Times New Roman" panose="02020603050405020304" pitchFamily="18" charset="0"/>
              </a:rPr>
              <a:t>and</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2019,</a:t>
            </a:r>
            <a:r>
              <a:rPr lang="en-US" sz="1100" spc="-7" dirty="0">
                <a:latin typeface="+mn-lt"/>
                <a:cs typeface="Times New Roman" panose="02020603050405020304" pitchFamily="18" charset="0"/>
              </a:rPr>
              <a:t> </a:t>
            </a:r>
            <a:r>
              <a:rPr lang="en-US" sz="1100" dirty="0">
                <a:latin typeface="+mn-lt"/>
                <a:cs typeface="Times New Roman" panose="02020603050405020304" pitchFamily="18" charset="0"/>
              </a:rPr>
              <a:t>the</a:t>
            </a:r>
            <a:r>
              <a:rPr lang="en-US" sz="1100" spc="-7" dirty="0">
                <a:latin typeface="+mn-lt"/>
                <a:cs typeface="Times New Roman" panose="02020603050405020304" pitchFamily="18" charset="0"/>
              </a:rPr>
              <a:t> </a:t>
            </a:r>
            <a:r>
              <a:rPr lang="en-US" sz="1100" dirty="0">
                <a:latin typeface="+mn-lt"/>
                <a:cs typeface="Times New Roman" panose="02020603050405020304" pitchFamily="18" charset="0"/>
              </a:rPr>
              <a:t>rate</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of</a:t>
            </a:r>
            <a:r>
              <a:rPr lang="en-US" sz="1100" spc="-10" dirty="0">
                <a:latin typeface="+mn-lt"/>
                <a:cs typeface="Times New Roman" panose="02020603050405020304" pitchFamily="18" charset="0"/>
              </a:rPr>
              <a:t> </a:t>
            </a:r>
            <a:r>
              <a:rPr lang="en-US" sz="1100" dirty="0">
                <a:latin typeface="+mn-lt"/>
                <a:cs typeface="Times New Roman" panose="02020603050405020304" pitchFamily="18" charset="0"/>
              </a:rPr>
              <a:t>deliveries</a:t>
            </a:r>
            <a:r>
              <a:rPr lang="en-US" sz="1100" spc="-7" dirty="0">
                <a:latin typeface="+mn-lt"/>
                <a:cs typeface="Times New Roman" panose="02020603050405020304" pitchFamily="18" charset="0"/>
              </a:rPr>
              <a:t> </a:t>
            </a:r>
            <a:r>
              <a:rPr lang="en-US" sz="1100" dirty="0">
                <a:latin typeface="+mn-lt"/>
                <a:cs typeface="Times New Roman" panose="02020603050405020304" pitchFamily="18" charset="0"/>
              </a:rPr>
              <a:t>with</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eclampsia/preeclampsia</a:t>
            </a:r>
            <a:r>
              <a:rPr lang="en-US" sz="1100" spc="-7" dirty="0">
                <a:latin typeface="+mn-lt"/>
                <a:cs typeface="Times New Roman" panose="02020603050405020304" pitchFamily="18" charset="0"/>
              </a:rPr>
              <a:t> </a:t>
            </a:r>
            <a:r>
              <a:rPr lang="en-US" sz="1100" dirty="0">
                <a:latin typeface="+mn-lt"/>
                <a:cs typeface="Times New Roman" panose="02020603050405020304" pitchFamily="18" charset="0"/>
              </a:rPr>
              <a:t>increased</a:t>
            </a:r>
            <a:r>
              <a:rPr lang="en-US" sz="1100" spc="-3" dirty="0">
                <a:latin typeface="+mn-lt"/>
                <a:cs typeface="Times New Roman" panose="02020603050405020304" pitchFamily="18" charset="0"/>
              </a:rPr>
              <a:t> </a:t>
            </a:r>
            <a:r>
              <a:rPr lang="en-US" sz="1100" spc="-17" dirty="0">
                <a:latin typeface="+mn-lt"/>
                <a:cs typeface="Times New Roman" panose="02020603050405020304" pitchFamily="18" charset="0"/>
              </a:rPr>
              <a:t>30% </a:t>
            </a:r>
            <a:r>
              <a:rPr lang="en-US" sz="1100" dirty="0">
                <a:latin typeface="+mn-lt"/>
                <a:cs typeface="Times New Roman" panose="02020603050405020304" pitchFamily="18" charset="0"/>
              </a:rPr>
              <a:t>across</a:t>
            </a:r>
            <a:r>
              <a:rPr lang="en-US" sz="1100" spc="-14" dirty="0">
                <a:latin typeface="+mn-lt"/>
                <a:cs typeface="Times New Roman" panose="02020603050405020304" pitchFamily="18" charset="0"/>
              </a:rPr>
              <a:t> </a:t>
            </a:r>
            <a:r>
              <a:rPr lang="en-US" sz="1100" dirty="0">
                <a:latin typeface="+mn-lt"/>
                <a:cs typeface="Times New Roman" panose="02020603050405020304" pitchFamily="18" charset="0"/>
              </a:rPr>
              <a:t>all</a:t>
            </a:r>
            <a:r>
              <a:rPr lang="en-US" sz="1100" spc="-7" dirty="0">
                <a:latin typeface="+mn-lt"/>
                <a:cs typeface="Times New Roman" panose="02020603050405020304" pitchFamily="18" charset="0"/>
              </a:rPr>
              <a:t> </a:t>
            </a:r>
            <a:r>
              <a:rPr lang="en-US" sz="1100" dirty="0">
                <a:latin typeface="+mn-lt"/>
                <a:cs typeface="Times New Roman" panose="02020603050405020304" pitchFamily="18" charset="0"/>
              </a:rPr>
              <a:t>deliveries.</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The</a:t>
            </a:r>
            <a:r>
              <a:rPr lang="en-US" sz="1100" spc="-10" dirty="0">
                <a:latin typeface="+mn-lt"/>
                <a:cs typeface="Times New Roman" panose="02020603050405020304" pitchFamily="18" charset="0"/>
              </a:rPr>
              <a:t> </a:t>
            </a:r>
            <a:r>
              <a:rPr lang="en-US" sz="1100" dirty="0">
                <a:latin typeface="+mn-lt"/>
                <a:cs typeface="Times New Roman" panose="02020603050405020304" pitchFamily="18" charset="0"/>
              </a:rPr>
              <a:t>increase</a:t>
            </a:r>
            <a:r>
              <a:rPr lang="en-US" sz="1100" spc="-7" dirty="0">
                <a:latin typeface="+mn-lt"/>
                <a:cs typeface="Times New Roman" panose="02020603050405020304" pitchFamily="18" charset="0"/>
              </a:rPr>
              <a:t> </a:t>
            </a:r>
            <a:r>
              <a:rPr lang="en-US" sz="1100" dirty="0">
                <a:latin typeface="+mn-lt"/>
                <a:cs typeface="Times New Roman" panose="02020603050405020304" pitchFamily="18" charset="0"/>
              </a:rPr>
              <a:t>was</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significant</a:t>
            </a:r>
            <a:r>
              <a:rPr lang="en-US" sz="1100" spc="-10" dirty="0">
                <a:latin typeface="+mn-lt"/>
                <a:cs typeface="Times New Roman" panose="02020603050405020304" pitchFamily="18" charset="0"/>
              </a:rPr>
              <a:t> </a:t>
            </a:r>
            <a:r>
              <a:rPr lang="en-US" sz="1100" dirty="0">
                <a:latin typeface="+mn-lt"/>
                <a:cs typeface="Times New Roman" panose="02020603050405020304" pitchFamily="18" charset="0"/>
              </a:rPr>
              <a:t>for</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all</a:t>
            </a:r>
            <a:r>
              <a:rPr lang="en-US" sz="1100" spc="-7" dirty="0">
                <a:latin typeface="+mn-lt"/>
                <a:cs typeface="Times New Roman" panose="02020603050405020304" pitchFamily="18" charset="0"/>
              </a:rPr>
              <a:t> </a:t>
            </a:r>
            <a:r>
              <a:rPr lang="en-US" sz="1100" dirty="0">
                <a:latin typeface="+mn-lt"/>
                <a:cs typeface="Times New Roman" panose="02020603050405020304" pitchFamily="18" charset="0"/>
              </a:rPr>
              <a:t>racial/ethnic</a:t>
            </a:r>
            <a:r>
              <a:rPr lang="en-US" sz="1100" spc="-7" dirty="0">
                <a:latin typeface="+mn-lt"/>
                <a:cs typeface="Times New Roman" panose="02020603050405020304" pitchFamily="18" charset="0"/>
              </a:rPr>
              <a:t> </a:t>
            </a:r>
            <a:r>
              <a:rPr lang="en-US" sz="1100" dirty="0">
                <a:latin typeface="+mn-lt"/>
                <a:cs typeface="Times New Roman" panose="02020603050405020304" pitchFamily="18" charset="0"/>
              </a:rPr>
              <a:t>groups</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(Figure</a:t>
            </a:r>
            <a:r>
              <a:rPr lang="en-US" sz="1100" spc="-7" dirty="0">
                <a:latin typeface="+mn-lt"/>
                <a:cs typeface="Times New Roman" panose="02020603050405020304" pitchFamily="18" charset="0"/>
              </a:rPr>
              <a:t> </a:t>
            </a:r>
            <a:r>
              <a:rPr lang="en-US" sz="1100" dirty="0">
                <a:latin typeface="+mn-lt"/>
                <a:cs typeface="Times New Roman" panose="02020603050405020304" pitchFamily="18" charset="0"/>
              </a:rPr>
              <a:t>6,</a:t>
            </a:r>
            <a:r>
              <a:rPr lang="en-US" sz="1100" spc="-10" dirty="0">
                <a:latin typeface="+mn-lt"/>
                <a:cs typeface="Times New Roman" panose="02020603050405020304" pitchFamily="18" charset="0"/>
              </a:rPr>
              <a:t> </a:t>
            </a:r>
            <a:r>
              <a:rPr lang="en-US" sz="1100" spc="-7" dirty="0">
                <a:latin typeface="+mn-lt"/>
                <a:cs typeface="Times New Roman" panose="02020603050405020304" pitchFamily="18" charset="0"/>
              </a:rPr>
              <a:t>left) </a:t>
            </a:r>
            <a:r>
              <a:rPr lang="en-US" sz="1100" dirty="0">
                <a:latin typeface="+mn-lt"/>
                <a:cs typeface="Times New Roman" panose="02020603050405020304" pitchFamily="18" charset="0"/>
              </a:rPr>
              <a:t>and</a:t>
            </a:r>
            <a:r>
              <a:rPr lang="en-US" sz="1100" spc="-14" dirty="0">
                <a:latin typeface="+mn-lt"/>
                <a:cs typeface="Times New Roman" panose="02020603050405020304" pitchFamily="18" charset="0"/>
              </a:rPr>
              <a:t> </a:t>
            </a:r>
            <a:r>
              <a:rPr lang="en-US" sz="1100" dirty="0">
                <a:latin typeface="+mn-lt"/>
                <a:cs typeface="Times New Roman" panose="02020603050405020304" pitchFamily="18" charset="0"/>
              </a:rPr>
              <a:t>most</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of</a:t>
            </a:r>
            <a:r>
              <a:rPr lang="en-US" sz="1100" spc="-7" dirty="0">
                <a:latin typeface="+mn-lt"/>
                <a:cs typeface="Times New Roman" panose="02020603050405020304" pitchFamily="18" charset="0"/>
              </a:rPr>
              <a:t> </a:t>
            </a:r>
            <a:r>
              <a:rPr lang="en-US" sz="1100" dirty="0">
                <a:latin typeface="+mn-lt"/>
                <a:cs typeface="Times New Roman" panose="02020603050405020304" pitchFamily="18" charset="0"/>
              </a:rPr>
              <a:t>the</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hospital</a:t>
            </a:r>
            <a:r>
              <a:rPr lang="en-US" sz="1100" spc="-7" dirty="0">
                <a:latin typeface="+mn-lt"/>
                <a:cs typeface="Times New Roman" panose="02020603050405020304" pitchFamily="18" charset="0"/>
              </a:rPr>
              <a:t> </a:t>
            </a:r>
            <a:r>
              <a:rPr lang="en-US" sz="1100" dirty="0">
                <a:latin typeface="+mn-lt"/>
                <a:cs typeface="Times New Roman" panose="02020603050405020304" pitchFamily="18" charset="0"/>
              </a:rPr>
              <a:t>characteristics</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examined</a:t>
            </a:r>
            <a:r>
              <a:rPr lang="en-US" sz="1100" spc="-10" dirty="0">
                <a:latin typeface="+mn-lt"/>
                <a:cs typeface="Times New Roman" panose="02020603050405020304" pitchFamily="18" charset="0"/>
              </a:rPr>
              <a:t> </a:t>
            </a:r>
            <a:r>
              <a:rPr lang="en-US" sz="1100" dirty="0">
                <a:latin typeface="+mn-lt"/>
                <a:cs typeface="Times New Roman" panose="02020603050405020304" pitchFamily="18" charset="0"/>
              </a:rPr>
              <a:t>(Figure</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6,</a:t>
            </a:r>
            <a:r>
              <a:rPr lang="en-US" sz="1100" spc="-10" dirty="0">
                <a:latin typeface="+mn-lt"/>
                <a:cs typeface="Times New Roman" panose="02020603050405020304" pitchFamily="18" charset="0"/>
              </a:rPr>
              <a:t> </a:t>
            </a:r>
            <a:r>
              <a:rPr lang="en-US" sz="1100" spc="-7" dirty="0">
                <a:latin typeface="+mn-lt"/>
                <a:cs typeface="Times New Roman" panose="02020603050405020304" pitchFamily="18" charset="0"/>
              </a:rPr>
              <a:t>right).</a:t>
            </a:r>
            <a:endParaRPr lang="en-US" sz="1100" dirty="0">
              <a:latin typeface="+mn-lt"/>
              <a:cs typeface="Times New Roman" panose="02020603050405020304" pitchFamily="18" charset="0"/>
            </a:endParaRPr>
          </a:p>
          <a:p>
            <a:pPr marL="180109" marR="61045" indent="-171450">
              <a:buSzPct val="116666"/>
              <a:tabLst>
                <a:tab pos="164518" algn="l"/>
                <a:tab pos="164951" algn="l"/>
              </a:tabLst>
            </a:pPr>
            <a:r>
              <a:rPr lang="en-US" sz="1100" dirty="0">
                <a:latin typeface="+mn-lt"/>
                <a:cs typeface="Times New Roman" panose="02020603050405020304" pitchFamily="18" charset="0"/>
              </a:rPr>
              <a:t>There</a:t>
            </a:r>
            <a:r>
              <a:rPr lang="en-US" sz="1100" spc="-37" dirty="0">
                <a:latin typeface="+mn-lt"/>
                <a:cs typeface="Times New Roman" panose="02020603050405020304" pitchFamily="18" charset="0"/>
              </a:rPr>
              <a:t> </a:t>
            </a:r>
            <a:r>
              <a:rPr lang="en-US" sz="1100" dirty="0">
                <a:latin typeface="+mn-lt"/>
                <a:cs typeface="Times New Roman" panose="02020603050405020304" pitchFamily="18" charset="0"/>
              </a:rPr>
              <a:t>were</a:t>
            </a:r>
            <a:r>
              <a:rPr lang="en-US" sz="1100" spc="-27" dirty="0">
                <a:latin typeface="+mn-lt"/>
                <a:cs typeface="Times New Roman" panose="02020603050405020304" pitchFamily="18" charset="0"/>
              </a:rPr>
              <a:t> </a:t>
            </a:r>
            <a:r>
              <a:rPr lang="en-US" sz="1100" dirty="0">
                <a:latin typeface="+mn-lt"/>
                <a:cs typeface="Times New Roman" panose="02020603050405020304" pitchFamily="18" charset="0"/>
              </a:rPr>
              <a:t>also</a:t>
            </a:r>
            <a:r>
              <a:rPr lang="en-US" sz="1100" spc="-31" dirty="0">
                <a:latin typeface="+mn-lt"/>
                <a:cs typeface="Times New Roman" panose="02020603050405020304" pitchFamily="18" charset="0"/>
              </a:rPr>
              <a:t> </a:t>
            </a:r>
            <a:r>
              <a:rPr lang="en-US" sz="1100" spc="-7" dirty="0">
                <a:latin typeface="+mn-lt"/>
                <a:cs typeface="Times New Roman" panose="02020603050405020304" pitchFamily="18" charset="0"/>
              </a:rPr>
              <a:t>significant</a:t>
            </a:r>
            <a:r>
              <a:rPr lang="en-US" sz="1100" spc="-34" dirty="0">
                <a:latin typeface="+mn-lt"/>
                <a:cs typeface="Times New Roman" panose="02020603050405020304" pitchFamily="18" charset="0"/>
              </a:rPr>
              <a:t> </a:t>
            </a:r>
            <a:r>
              <a:rPr lang="en-US" sz="1100" spc="-7" dirty="0">
                <a:latin typeface="+mn-lt"/>
                <a:cs typeface="Times New Roman" panose="02020603050405020304" pitchFamily="18" charset="0"/>
              </a:rPr>
              <a:t>racial/ethnic</a:t>
            </a:r>
            <a:r>
              <a:rPr lang="en-US" sz="1100" spc="-31" dirty="0">
                <a:latin typeface="+mn-lt"/>
                <a:cs typeface="Times New Roman" panose="02020603050405020304" pitchFamily="18" charset="0"/>
              </a:rPr>
              <a:t> </a:t>
            </a:r>
            <a:r>
              <a:rPr lang="en-US" sz="1100" spc="-7" dirty="0">
                <a:latin typeface="+mn-lt"/>
                <a:cs typeface="Times New Roman" panose="02020603050405020304" pitchFamily="18" charset="0"/>
              </a:rPr>
              <a:t>disparities.</a:t>
            </a:r>
            <a:r>
              <a:rPr lang="en-US" sz="1100" spc="-31" dirty="0">
                <a:latin typeface="+mn-lt"/>
                <a:cs typeface="Times New Roman" panose="02020603050405020304" pitchFamily="18" charset="0"/>
              </a:rPr>
              <a:t> </a:t>
            </a:r>
            <a:r>
              <a:rPr lang="en-US" sz="1100" dirty="0">
                <a:latin typeface="+mn-lt"/>
                <a:cs typeface="Times New Roman" panose="02020603050405020304" pitchFamily="18" charset="0"/>
              </a:rPr>
              <a:t>In</a:t>
            </a:r>
            <a:r>
              <a:rPr lang="en-US" sz="1100" spc="-27" dirty="0">
                <a:latin typeface="+mn-lt"/>
                <a:cs typeface="Times New Roman" panose="02020603050405020304" pitchFamily="18" charset="0"/>
              </a:rPr>
              <a:t> </a:t>
            </a:r>
            <a:r>
              <a:rPr lang="en-US" sz="1100" dirty="0">
                <a:latin typeface="+mn-lt"/>
                <a:cs typeface="Times New Roman" panose="02020603050405020304" pitchFamily="18" charset="0"/>
              </a:rPr>
              <a:t>2019,</a:t>
            </a:r>
            <a:r>
              <a:rPr lang="en-US" sz="1100" spc="-31" dirty="0">
                <a:latin typeface="+mn-lt"/>
                <a:cs typeface="Times New Roman" panose="02020603050405020304" pitchFamily="18" charset="0"/>
              </a:rPr>
              <a:t> </a:t>
            </a:r>
            <a:r>
              <a:rPr lang="en-US" sz="1100" spc="-7" dirty="0">
                <a:latin typeface="+mn-lt"/>
                <a:cs typeface="Times New Roman" panose="02020603050405020304" pitchFamily="18" charset="0"/>
              </a:rPr>
              <a:t>deliveries</a:t>
            </a:r>
            <a:r>
              <a:rPr lang="en-US" sz="1100" spc="-31" dirty="0">
                <a:latin typeface="+mn-lt"/>
                <a:cs typeface="Times New Roman" panose="02020603050405020304" pitchFamily="18" charset="0"/>
              </a:rPr>
              <a:t> </a:t>
            </a:r>
            <a:r>
              <a:rPr lang="en-US" sz="1100" dirty="0">
                <a:latin typeface="+mn-lt"/>
                <a:cs typeface="Times New Roman" panose="02020603050405020304" pitchFamily="18" charset="0"/>
              </a:rPr>
              <a:t>to</a:t>
            </a:r>
            <a:r>
              <a:rPr lang="en-US" sz="1100" spc="-27" dirty="0">
                <a:latin typeface="+mn-lt"/>
                <a:cs typeface="Times New Roman" panose="02020603050405020304" pitchFamily="18" charset="0"/>
              </a:rPr>
              <a:t> </a:t>
            </a:r>
            <a:r>
              <a:rPr lang="en-US" sz="1100" spc="-14" dirty="0">
                <a:latin typeface="+mn-lt"/>
                <a:cs typeface="Times New Roman" panose="02020603050405020304" pitchFamily="18" charset="0"/>
              </a:rPr>
              <a:t>non-</a:t>
            </a:r>
            <a:r>
              <a:rPr lang="en-US" sz="1100" spc="-7" dirty="0">
                <a:latin typeface="+mn-lt"/>
                <a:cs typeface="Times New Roman" panose="02020603050405020304" pitchFamily="18" charset="0"/>
              </a:rPr>
              <a:t>Hispanic</a:t>
            </a:r>
            <a:r>
              <a:rPr lang="en-US" sz="1100" spc="-27" dirty="0">
                <a:latin typeface="+mn-lt"/>
                <a:cs typeface="Times New Roman" panose="02020603050405020304" pitchFamily="18" charset="0"/>
              </a:rPr>
              <a:t> </a:t>
            </a:r>
            <a:r>
              <a:rPr lang="en-US" sz="1100" spc="-7" dirty="0">
                <a:latin typeface="+mn-lt"/>
                <a:cs typeface="Times New Roman" panose="02020603050405020304" pitchFamily="18" charset="0"/>
              </a:rPr>
              <a:t>Black individuals</a:t>
            </a:r>
            <a:r>
              <a:rPr lang="en-US" sz="1100" spc="-24" dirty="0">
                <a:latin typeface="+mn-lt"/>
                <a:cs typeface="Times New Roman" panose="02020603050405020304" pitchFamily="18" charset="0"/>
              </a:rPr>
              <a:t> </a:t>
            </a:r>
            <a:r>
              <a:rPr lang="en-US" sz="1100" dirty="0">
                <a:latin typeface="+mn-lt"/>
                <a:cs typeface="Times New Roman" panose="02020603050405020304" pitchFamily="18" charset="0"/>
              </a:rPr>
              <a:t>had</a:t>
            </a:r>
            <a:r>
              <a:rPr lang="en-US" sz="1100" spc="-20" dirty="0">
                <a:latin typeface="+mn-lt"/>
                <a:cs typeface="Times New Roman" panose="02020603050405020304" pitchFamily="18" charset="0"/>
              </a:rPr>
              <a:t> </a:t>
            </a:r>
            <a:r>
              <a:rPr lang="en-US" sz="1100" dirty="0">
                <a:latin typeface="+mn-lt"/>
                <a:cs typeface="Times New Roman" panose="02020603050405020304" pitchFamily="18" charset="0"/>
              </a:rPr>
              <a:t>a</a:t>
            </a:r>
            <a:r>
              <a:rPr lang="en-US" sz="1100" spc="-17" dirty="0">
                <a:latin typeface="+mn-lt"/>
                <a:cs typeface="Times New Roman" panose="02020603050405020304" pitchFamily="18" charset="0"/>
              </a:rPr>
              <a:t> </a:t>
            </a:r>
            <a:r>
              <a:rPr lang="en-US" sz="1100" dirty="0">
                <a:latin typeface="+mn-lt"/>
                <a:cs typeface="Times New Roman" panose="02020603050405020304" pitchFamily="18" charset="0"/>
              </a:rPr>
              <a:t>58%</a:t>
            </a:r>
            <a:r>
              <a:rPr lang="en-US" sz="1100" spc="-20" dirty="0">
                <a:latin typeface="+mn-lt"/>
                <a:cs typeface="Times New Roman" panose="02020603050405020304" pitchFamily="18" charset="0"/>
              </a:rPr>
              <a:t> </a:t>
            </a:r>
            <a:r>
              <a:rPr lang="en-US" sz="1100" spc="-7" dirty="0">
                <a:latin typeface="+mn-lt"/>
                <a:cs typeface="Times New Roman" panose="02020603050405020304" pitchFamily="18" charset="0"/>
              </a:rPr>
              <a:t>higher</a:t>
            </a:r>
            <a:r>
              <a:rPr lang="en-US" sz="1100" spc="-20" dirty="0">
                <a:latin typeface="+mn-lt"/>
                <a:cs typeface="Times New Roman" panose="02020603050405020304" pitchFamily="18" charset="0"/>
              </a:rPr>
              <a:t> </a:t>
            </a:r>
            <a:r>
              <a:rPr lang="en-US" sz="1100" dirty="0">
                <a:latin typeface="+mn-lt"/>
                <a:cs typeface="Times New Roman" panose="02020603050405020304" pitchFamily="18" charset="0"/>
              </a:rPr>
              <a:t>rate</a:t>
            </a:r>
            <a:r>
              <a:rPr lang="en-US" sz="1100" spc="-14" dirty="0">
                <a:latin typeface="+mn-lt"/>
                <a:cs typeface="Times New Roman" panose="02020603050405020304" pitchFamily="18" charset="0"/>
              </a:rPr>
              <a:t> </a:t>
            </a:r>
            <a:r>
              <a:rPr lang="en-US" sz="1100" dirty="0">
                <a:latin typeface="+mn-lt"/>
                <a:cs typeface="Times New Roman" panose="02020603050405020304" pitchFamily="18" charset="0"/>
              </a:rPr>
              <a:t>of</a:t>
            </a:r>
            <a:r>
              <a:rPr lang="en-US" sz="1100" spc="-17" dirty="0">
                <a:latin typeface="+mn-lt"/>
                <a:cs typeface="Times New Roman" panose="02020603050405020304" pitchFamily="18" charset="0"/>
              </a:rPr>
              <a:t> </a:t>
            </a:r>
            <a:r>
              <a:rPr lang="en-US" sz="1100" spc="-14" dirty="0">
                <a:latin typeface="+mn-lt"/>
                <a:cs typeface="Times New Roman" panose="02020603050405020304" pitchFamily="18" charset="0"/>
              </a:rPr>
              <a:t>eclampsia/preeclampsia</a:t>
            </a:r>
            <a:r>
              <a:rPr lang="en-US" sz="1100" spc="-20" dirty="0">
                <a:latin typeface="+mn-lt"/>
                <a:cs typeface="Times New Roman" panose="02020603050405020304" pitchFamily="18" charset="0"/>
              </a:rPr>
              <a:t> </a:t>
            </a:r>
            <a:r>
              <a:rPr lang="en-US" sz="1100" dirty="0">
                <a:latin typeface="+mn-lt"/>
                <a:cs typeface="Times New Roman" panose="02020603050405020304" pitchFamily="18" charset="0"/>
              </a:rPr>
              <a:t>(99.2</a:t>
            </a:r>
            <a:r>
              <a:rPr lang="en-US" sz="1100" spc="-17" dirty="0">
                <a:latin typeface="+mn-lt"/>
                <a:cs typeface="Times New Roman" panose="02020603050405020304" pitchFamily="18" charset="0"/>
              </a:rPr>
              <a:t> </a:t>
            </a:r>
            <a:r>
              <a:rPr lang="en-US" sz="1100" dirty="0">
                <a:latin typeface="+mn-lt"/>
                <a:cs typeface="Times New Roman" panose="02020603050405020304" pitchFamily="18" charset="0"/>
              </a:rPr>
              <a:t>per</a:t>
            </a:r>
            <a:r>
              <a:rPr lang="en-US" sz="1100" spc="-17" dirty="0">
                <a:latin typeface="+mn-lt"/>
                <a:cs typeface="Times New Roman" panose="02020603050405020304" pitchFamily="18" charset="0"/>
              </a:rPr>
              <a:t> </a:t>
            </a:r>
            <a:r>
              <a:rPr lang="en-US" sz="1100" spc="-7" dirty="0">
                <a:latin typeface="+mn-lt"/>
                <a:cs typeface="Times New Roman" panose="02020603050405020304" pitchFamily="18" charset="0"/>
              </a:rPr>
              <a:t>1,000</a:t>
            </a:r>
            <a:r>
              <a:rPr lang="en-US" sz="1100" spc="-17" dirty="0">
                <a:latin typeface="+mn-lt"/>
                <a:cs typeface="Times New Roman" panose="02020603050405020304" pitchFamily="18" charset="0"/>
              </a:rPr>
              <a:t> </a:t>
            </a:r>
            <a:r>
              <a:rPr lang="en-US" sz="1100" spc="-7" dirty="0">
                <a:latin typeface="+mn-lt"/>
                <a:cs typeface="Times New Roman" panose="02020603050405020304" pitchFamily="18" charset="0"/>
              </a:rPr>
              <a:t>deliveries) compared</a:t>
            </a:r>
            <a:r>
              <a:rPr lang="en-US" sz="1100" spc="-37" dirty="0">
                <a:latin typeface="+mn-lt"/>
                <a:cs typeface="Times New Roman" panose="02020603050405020304" pitchFamily="18" charset="0"/>
              </a:rPr>
              <a:t> </a:t>
            </a:r>
            <a:r>
              <a:rPr lang="en-US" sz="1100" dirty="0">
                <a:latin typeface="+mn-lt"/>
                <a:cs typeface="Times New Roman" panose="02020603050405020304" pitchFamily="18" charset="0"/>
              </a:rPr>
              <a:t>with</a:t>
            </a:r>
            <a:r>
              <a:rPr lang="en-US" sz="1100" spc="-31" dirty="0">
                <a:latin typeface="+mn-lt"/>
                <a:cs typeface="Times New Roman" panose="02020603050405020304" pitchFamily="18" charset="0"/>
              </a:rPr>
              <a:t> </a:t>
            </a:r>
            <a:r>
              <a:rPr lang="en-US" sz="1100" spc="-7" dirty="0">
                <a:latin typeface="+mn-lt"/>
                <a:cs typeface="Times New Roman" panose="02020603050405020304" pitchFamily="18" charset="0"/>
              </a:rPr>
              <a:t>deliveries</a:t>
            </a:r>
            <a:r>
              <a:rPr lang="en-US" sz="1100" spc="-27" dirty="0">
                <a:latin typeface="+mn-lt"/>
                <a:cs typeface="Times New Roman" panose="02020603050405020304" pitchFamily="18" charset="0"/>
              </a:rPr>
              <a:t> </a:t>
            </a:r>
            <a:r>
              <a:rPr lang="en-US" sz="1100" dirty="0">
                <a:latin typeface="+mn-lt"/>
                <a:cs typeface="Times New Roman" panose="02020603050405020304" pitchFamily="18" charset="0"/>
              </a:rPr>
              <a:t>to</a:t>
            </a:r>
            <a:r>
              <a:rPr lang="en-US" sz="1100" spc="-34" dirty="0">
                <a:latin typeface="+mn-lt"/>
                <a:cs typeface="Times New Roman" panose="02020603050405020304" pitchFamily="18" charset="0"/>
              </a:rPr>
              <a:t> </a:t>
            </a:r>
            <a:r>
              <a:rPr lang="en-US" sz="1100" spc="-14" dirty="0">
                <a:latin typeface="+mn-lt"/>
                <a:cs typeface="Times New Roman" panose="02020603050405020304" pitchFamily="18" charset="0"/>
              </a:rPr>
              <a:t>non-</a:t>
            </a:r>
            <a:r>
              <a:rPr lang="en-US" sz="1100" spc="-7" dirty="0">
                <a:latin typeface="+mn-lt"/>
                <a:cs typeface="Times New Roman" panose="02020603050405020304" pitchFamily="18" charset="0"/>
              </a:rPr>
              <a:t>Hispanic</a:t>
            </a:r>
            <a:r>
              <a:rPr lang="en-US" sz="1100" spc="-31" dirty="0">
                <a:latin typeface="+mn-lt"/>
                <a:cs typeface="Times New Roman" panose="02020603050405020304" pitchFamily="18" charset="0"/>
              </a:rPr>
              <a:t> </a:t>
            </a:r>
            <a:r>
              <a:rPr lang="en-US" sz="1100" dirty="0">
                <a:latin typeface="+mn-lt"/>
                <a:cs typeface="Times New Roman" panose="02020603050405020304" pitchFamily="18" charset="0"/>
              </a:rPr>
              <a:t>White</a:t>
            </a:r>
            <a:r>
              <a:rPr lang="en-US" sz="1100" spc="-31" dirty="0">
                <a:latin typeface="+mn-lt"/>
                <a:cs typeface="Times New Roman" panose="02020603050405020304" pitchFamily="18" charset="0"/>
              </a:rPr>
              <a:t> </a:t>
            </a:r>
            <a:r>
              <a:rPr lang="en-US" sz="1100" spc="-7" dirty="0">
                <a:latin typeface="+mn-lt"/>
                <a:cs typeface="Times New Roman" panose="02020603050405020304" pitchFamily="18" charset="0"/>
              </a:rPr>
              <a:t>individuals</a:t>
            </a:r>
            <a:r>
              <a:rPr lang="en-US" sz="1100" spc="-31" dirty="0">
                <a:latin typeface="+mn-lt"/>
                <a:cs typeface="Times New Roman" panose="02020603050405020304" pitchFamily="18" charset="0"/>
              </a:rPr>
              <a:t> </a:t>
            </a:r>
            <a:r>
              <a:rPr lang="en-US" sz="1100" dirty="0">
                <a:latin typeface="+mn-lt"/>
                <a:cs typeface="Times New Roman" panose="02020603050405020304" pitchFamily="18" charset="0"/>
              </a:rPr>
              <a:t>(62.8</a:t>
            </a:r>
            <a:r>
              <a:rPr lang="en-US" sz="1100" spc="-31" dirty="0">
                <a:latin typeface="+mn-lt"/>
                <a:cs typeface="Times New Roman" panose="02020603050405020304" pitchFamily="18" charset="0"/>
              </a:rPr>
              <a:t> </a:t>
            </a:r>
            <a:r>
              <a:rPr lang="en-US" sz="1100" dirty="0">
                <a:latin typeface="+mn-lt"/>
                <a:cs typeface="Times New Roman" panose="02020603050405020304" pitchFamily="18" charset="0"/>
              </a:rPr>
              <a:t>per</a:t>
            </a:r>
            <a:r>
              <a:rPr lang="en-US" sz="1100" spc="-31" dirty="0">
                <a:latin typeface="+mn-lt"/>
                <a:cs typeface="Times New Roman" panose="02020603050405020304" pitchFamily="18" charset="0"/>
              </a:rPr>
              <a:t> </a:t>
            </a:r>
            <a:r>
              <a:rPr lang="en-US" sz="1100" dirty="0">
                <a:latin typeface="+mn-lt"/>
                <a:cs typeface="Times New Roman" panose="02020603050405020304" pitchFamily="18" charset="0"/>
              </a:rPr>
              <a:t>1,000</a:t>
            </a:r>
            <a:r>
              <a:rPr lang="en-US" sz="1100" spc="-31" dirty="0">
                <a:latin typeface="+mn-lt"/>
                <a:cs typeface="Times New Roman" panose="02020603050405020304" pitchFamily="18" charset="0"/>
              </a:rPr>
              <a:t> </a:t>
            </a:r>
            <a:r>
              <a:rPr lang="en-US" sz="1100" spc="-7" dirty="0">
                <a:latin typeface="+mn-lt"/>
                <a:cs typeface="Times New Roman" panose="02020603050405020304" pitchFamily="18" charset="0"/>
              </a:rPr>
              <a:t>deliveries).</a:t>
            </a:r>
            <a:endParaRPr lang="en-US" sz="1100" dirty="0">
              <a:latin typeface="+mn-lt"/>
              <a:cs typeface="Times New Roman" panose="02020603050405020304" pitchFamily="18" charset="0"/>
            </a:endParaRPr>
          </a:p>
          <a:p>
            <a:pPr marL="180109" marR="100443" indent="-171450" algn="just">
              <a:buSzPct val="116666"/>
              <a:tabLst>
                <a:tab pos="164951" algn="l"/>
              </a:tabLst>
            </a:pPr>
            <a:r>
              <a:rPr lang="en-US" sz="1100" dirty="0">
                <a:latin typeface="+mn-lt"/>
                <a:cs typeface="Times New Roman" panose="02020603050405020304" pitchFamily="18" charset="0"/>
              </a:rPr>
              <a:t>In</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2019,</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deliveries</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to</a:t>
            </a:r>
            <a:r>
              <a:rPr lang="en-US" sz="1100" spc="-3" dirty="0">
                <a:latin typeface="+mn-lt"/>
                <a:cs typeface="Times New Roman" panose="02020603050405020304" pitchFamily="18" charset="0"/>
              </a:rPr>
              <a:t> </a:t>
            </a:r>
            <a:r>
              <a:rPr lang="en-US" sz="1100" spc="-7" dirty="0">
                <a:latin typeface="+mn-lt"/>
                <a:cs typeface="Times New Roman" panose="02020603050405020304" pitchFamily="18" charset="0"/>
              </a:rPr>
              <a:t>non-</a:t>
            </a:r>
            <a:r>
              <a:rPr lang="en-US" sz="1100" dirty="0">
                <a:latin typeface="+mn-lt"/>
                <a:cs typeface="Times New Roman" panose="02020603050405020304" pitchFamily="18" charset="0"/>
              </a:rPr>
              <a:t>Hispanic</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API</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individuals (49.3</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per 1,000</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deliveries) had</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a</a:t>
            </a:r>
            <a:r>
              <a:rPr lang="en-US" sz="1100" spc="-3" dirty="0">
                <a:latin typeface="+mn-lt"/>
                <a:cs typeface="Times New Roman" panose="02020603050405020304" pitchFamily="18" charset="0"/>
              </a:rPr>
              <a:t> </a:t>
            </a:r>
            <a:r>
              <a:rPr lang="en-US" sz="1100" spc="-7" dirty="0">
                <a:latin typeface="+mn-lt"/>
                <a:cs typeface="Times New Roman" panose="02020603050405020304" pitchFamily="18" charset="0"/>
              </a:rPr>
              <a:t>lower </a:t>
            </a:r>
            <a:r>
              <a:rPr lang="en-US" sz="1100" dirty="0">
                <a:latin typeface="+mn-lt"/>
                <a:cs typeface="Times New Roman" panose="02020603050405020304" pitchFamily="18" charset="0"/>
              </a:rPr>
              <a:t>rate</a:t>
            </a:r>
            <a:r>
              <a:rPr lang="en-US" sz="1100" spc="-14" dirty="0">
                <a:latin typeface="+mn-lt"/>
                <a:cs typeface="Times New Roman" panose="02020603050405020304" pitchFamily="18" charset="0"/>
              </a:rPr>
              <a:t> </a:t>
            </a:r>
            <a:r>
              <a:rPr lang="en-US" sz="1100" dirty="0">
                <a:latin typeface="+mn-lt"/>
                <a:cs typeface="Times New Roman" panose="02020603050405020304" pitchFamily="18" charset="0"/>
              </a:rPr>
              <a:t>of</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eclampsia/preeclampsia</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than</a:t>
            </a:r>
            <a:r>
              <a:rPr lang="en-US" sz="1100" spc="-10" dirty="0">
                <a:latin typeface="+mn-lt"/>
                <a:cs typeface="Times New Roman" panose="02020603050405020304" pitchFamily="18" charset="0"/>
              </a:rPr>
              <a:t> </a:t>
            </a:r>
            <a:r>
              <a:rPr lang="en-US" sz="1100" dirty="0">
                <a:latin typeface="+mn-lt"/>
                <a:cs typeface="Times New Roman" panose="02020603050405020304" pitchFamily="18" charset="0"/>
              </a:rPr>
              <a:t>deliveries</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to</a:t>
            </a:r>
            <a:r>
              <a:rPr lang="en-US" sz="1100" spc="-14" dirty="0">
                <a:latin typeface="+mn-lt"/>
                <a:cs typeface="Times New Roman" panose="02020603050405020304" pitchFamily="18" charset="0"/>
              </a:rPr>
              <a:t> </a:t>
            </a:r>
            <a:r>
              <a:rPr lang="en-US" sz="1100" spc="-7" dirty="0">
                <a:latin typeface="+mn-lt"/>
                <a:cs typeface="Times New Roman" panose="02020603050405020304" pitchFamily="18" charset="0"/>
              </a:rPr>
              <a:t>non-</a:t>
            </a:r>
            <a:r>
              <a:rPr lang="en-US" sz="1100" dirty="0">
                <a:latin typeface="+mn-lt"/>
                <a:cs typeface="Times New Roman" panose="02020603050405020304" pitchFamily="18" charset="0"/>
              </a:rPr>
              <a:t>Hispanic</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White</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individuals</a:t>
            </a:r>
            <a:r>
              <a:rPr lang="en-US" sz="1100" spc="-3" dirty="0">
                <a:latin typeface="+mn-lt"/>
                <a:cs typeface="Times New Roman" panose="02020603050405020304" pitchFamily="18" charset="0"/>
              </a:rPr>
              <a:t> </a:t>
            </a:r>
            <a:r>
              <a:rPr lang="en-US" sz="1100" dirty="0">
                <a:latin typeface="+mn-lt"/>
                <a:cs typeface="Times New Roman" panose="02020603050405020304" pitchFamily="18" charset="0"/>
              </a:rPr>
              <a:t>(62.8</a:t>
            </a:r>
            <a:r>
              <a:rPr lang="en-US" sz="1100" spc="-3" dirty="0">
                <a:latin typeface="+mn-lt"/>
                <a:cs typeface="Times New Roman" panose="02020603050405020304" pitchFamily="18" charset="0"/>
              </a:rPr>
              <a:t> </a:t>
            </a:r>
            <a:r>
              <a:rPr lang="en-US" sz="1100" spc="-17" dirty="0">
                <a:latin typeface="+mn-lt"/>
                <a:cs typeface="Times New Roman" panose="02020603050405020304" pitchFamily="18" charset="0"/>
              </a:rPr>
              <a:t>per </a:t>
            </a:r>
            <a:r>
              <a:rPr lang="en-US" sz="1100" dirty="0">
                <a:latin typeface="+mn-lt"/>
                <a:cs typeface="Times New Roman" panose="02020603050405020304" pitchFamily="18" charset="0"/>
              </a:rPr>
              <a:t>1,000 </a:t>
            </a:r>
            <a:r>
              <a:rPr lang="en-US" sz="1100" spc="-7" dirty="0">
                <a:latin typeface="+mn-lt"/>
                <a:cs typeface="Times New Roman" panose="02020603050405020304" pitchFamily="18" charset="0"/>
              </a:rPr>
              <a:t>deliveries).</a:t>
            </a:r>
            <a:endParaRPr lang="en-US" sz="1100" dirty="0">
              <a:latin typeface="+mn-lt"/>
              <a:cs typeface="Times New Roman" panose="02020603050405020304" pitchFamily="18" charset="0"/>
            </a:endParaRPr>
          </a:p>
          <a:p>
            <a:pPr marL="180109" marR="3464" indent="-171450">
              <a:buSzPct val="116666"/>
              <a:tabLst>
                <a:tab pos="164518" algn="l"/>
                <a:tab pos="164951" algn="l"/>
              </a:tabLst>
            </a:pPr>
            <a:r>
              <a:rPr lang="en-US" sz="1100" dirty="0">
                <a:latin typeface="+mn-lt"/>
                <a:cs typeface="Times New Roman" panose="02020603050405020304" pitchFamily="18" charset="0"/>
              </a:rPr>
              <a:t>In</a:t>
            </a:r>
            <a:r>
              <a:rPr lang="en-US" sz="1100" spc="68" dirty="0">
                <a:latin typeface="+mn-lt"/>
                <a:cs typeface="Times New Roman" panose="02020603050405020304" pitchFamily="18" charset="0"/>
              </a:rPr>
              <a:t> </a:t>
            </a:r>
            <a:r>
              <a:rPr lang="en-US" sz="1100" dirty="0">
                <a:latin typeface="+mn-lt"/>
                <a:cs typeface="Times New Roman" panose="02020603050405020304" pitchFamily="18" charset="0"/>
              </a:rPr>
              <a:t>2019,</a:t>
            </a:r>
            <a:r>
              <a:rPr lang="en-US" sz="1100" spc="78" dirty="0">
                <a:latin typeface="+mn-lt"/>
                <a:cs typeface="Times New Roman" panose="02020603050405020304" pitchFamily="18" charset="0"/>
              </a:rPr>
              <a:t> </a:t>
            </a:r>
            <a:r>
              <a:rPr lang="en-US" sz="1100" dirty="0">
                <a:latin typeface="+mn-lt"/>
                <a:cs typeface="Times New Roman" panose="02020603050405020304" pitchFamily="18" charset="0"/>
              </a:rPr>
              <a:t>deliveries</a:t>
            </a:r>
            <a:r>
              <a:rPr lang="en-US" sz="1100" spc="78" dirty="0">
                <a:latin typeface="+mn-lt"/>
                <a:cs typeface="Times New Roman" panose="02020603050405020304" pitchFamily="18" charset="0"/>
              </a:rPr>
              <a:t> </a:t>
            </a:r>
            <a:r>
              <a:rPr lang="en-US" sz="1100" dirty="0">
                <a:latin typeface="+mn-lt"/>
                <a:cs typeface="Times New Roman" panose="02020603050405020304" pitchFamily="18" charset="0"/>
              </a:rPr>
              <a:t>to</a:t>
            </a:r>
            <a:r>
              <a:rPr lang="en-US" sz="1100" spc="78" dirty="0">
                <a:latin typeface="+mn-lt"/>
                <a:cs typeface="Times New Roman" panose="02020603050405020304" pitchFamily="18" charset="0"/>
              </a:rPr>
              <a:t> </a:t>
            </a:r>
            <a:r>
              <a:rPr lang="en-US" sz="1100" dirty="0">
                <a:latin typeface="+mn-lt"/>
                <a:cs typeface="Times New Roman" panose="02020603050405020304" pitchFamily="18" charset="0"/>
              </a:rPr>
              <a:t>Hispanic</a:t>
            </a:r>
            <a:r>
              <a:rPr lang="en-US" sz="1100" spc="78" dirty="0">
                <a:latin typeface="+mn-lt"/>
                <a:cs typeface="Times New Roman" panose="02020603050405020304" pitchFamily="18" charset="0"/>
              </a:rPr>
              <a:t> </a:t>
            </a:r>
            <a:r>
              <a:rPr lang="en-US" sz="1100" dirty="0">
                <a:latin typeface="+mn-lt"/>
                <a:cs typeface="Times New Roman" panose="02020603050405020304" pitchFamily="18" charset="0"/>
              </a:rPr>
              <a:t>individuals</a:t>
            </a:r>
            <a:r>
              <a:rPr lang="en-US" sz="1100" spc="75" dirty="0">
                <a:latin typeface="+mn-lt"/>
                <a:cs typeface="Times New Roman" panose="02020603050405020304" pitchFamily="18" charset="0"/>
              </a:rPr>
              <a:t> </a:t>
            </a:r>
            <a:r>
              <a:rPr lang="en-US" sz="1100" dirty="0">
                <a:latin typeface="+mn-lt"/>
                <a:cs typeface="Times New Roman" panose="02020603050405020304" pitchFamily="18" charset="0"/>
              </a:rPr>
              <a:t>(69.7</a:t>
            </a:r>
            <a:r>
              <a:rPr lang="en-US" sz="1100" spc="75" dirty="0">
                <a:latin typeface="+mn-lt"/>
                <a:cs typeface="Times New Roman" panose="02020603050405020304" pitchFamily="18" charset="0"/>
              </a:rPr>
              <a:t> </a:t>
            </a:r>
            <a:r>
              <a:rPr lang="en-US" sz="1100" dirty="0">
                <a:latin typeface="+mn-lt"/>
                <a:cs typeface="Times New Roman" panose="02020603050405020304" pitchFamily="18" charset="0"/>
              </a:rPr>
              <a:t>per</a:t>
            </a:r>
            <a:r>
              <a:rPr lang="en-US" sz="1100" spc="82" dirty="0">
                <a:latin typeface="+mn-lt"/>
                <a:cs typeface="Times New Roman" panose="02020603050405020304" pitchFamily="18" charset="0"/>
              </a:rPr>
              <a:t> </a:t>
            </a:r>
            <a:r>
              <a:rPr lang="en-US" sz="1100" dirty="0">
                <a:latin typeface="+mn-lt"/>
                <a:cs typeface="Times New Roman" panose="02020603050405020304" pitchFamily="18" charset="0"/>
              </a:rPr>
              <a:t>1,000</a:t>
            </a:r>
            <a:r>
              <a:rPr lang="en-US" sz="1100" spc="78" dirty="0">
                <a:latin typeface="+mn-lt"/>
                <a:cs typeface="Times New Roman" panose="02020603050405020304" pitchFamily="18" charset="0"/>
              </a:rPr>
              <a:t> </a:t>
            </a:r>
            <a:r>
              <a:rPr lang="en-US" sz="1100" dirty="0">
                <a:latin typeface="+mn-lt"/>
                <a:cs typeface="Times New Roman" panose="02020603050405020304" pitchFamily="18" charset="0"/>
              </a:rPr>
              <a:t>deliveries)</a:t>
            </a:r>
            <a:r>
              <a:rPr lang="en-US" sz="1100" spc="82" dirty="0">
                <a:latin typeface="+mn-lt"/>
                <a:cs typeface="Times New Roman" panose="02020603050405020304" pitchFamily="18" charset="0"/>
              </a:rPr>
              <a:t> </a:t>
            </a:r>
            <a:r>
              <a:rPr lang="en-US" sz="1100" dirty="0">
                <a:latin typeface="+mn-lt"/>
                <a:cs typeface="Times New Roman" panose="02020603050405020304" pitchFamily="18" charset="0"/>
              </a:rPr>
              <a:t>had</a:t>
            </a:r>
            <a:r>
              <a:rPr lang="en-US" sz="1100" spc="75" dirty="0">
                <a:latin typeface="+mn-lt"/>
                <a:cs typeface="Times New Roman" panose="02020603050405020304" pitchFamily="18" charset="0"/>
              </a:rPr>
              <a:t> </a:t>
            </a:r>
            <a:r>
              <a:rPr lang="en-US" sz="1100" dirty="0">
                <a:latin typeface="+mn-lt"/>
                <a:cs typeface="Times New Roman" panose="02020603050405020304" pitchFamily="18" charset="0"/>
              </a:rPr>
              <a:t>a</a:t>
            </a:r>
            <a:r>
              <a:rPr lang="en-US" sz="1100" spc="82" dirty="0">
                <a:latin typeface="+mn-lt"/>
                <a:cs typeface="Times New Roman" panose="02020603050405020304" pitchFamily="18" charset="0"/>
              </a:rPr>
              <a:t> </a:t>
            </a:r>
            <a:r>
              <a:rPr lang="en-US" sz="1100" dirty="0">
                <a:latin typeface="+mn-lt"/>
                <a:cs typeface="Times New Roman" panose="02020603050405020304" pitchFamily="18" charset="0"/>
              </a:rPr>
              <a:t>higher</a:t>
            </a:r>
            <a:r>
              <a:rPr lang="en-US" sz="1100" spc="75" dirty="0">
                <a:latin typeface="+mn-lt"/>
                <a:cs typeface="Times New Roman" panose="02020603050405020304" pitchFamily="18" charset="0"/>
              </a:rPr>
              <a:t> </a:t>
            </a:r>
            <a:r>
              <a:rPr lang="en-US" sz="1100" dirty="0">
                <a:latin typeface="+mn-lt"/>
                <a:cs typeface="Times New Roman" panose="02020603050405020304" pitchFamily="18" charset="0"/>
              </a:rPr>
              <a:t>rate</a:t>
            </a:r>
            <a:r>
              <a:rPr lang="en-US" sz="1100" spc="78" dirty="0">
                <a:latin typeface="+mn-lt"/>
                <a:cs typeface="Times New Roman" panose="02020603050405020304" pitchFamily="18" charset="0"/>
              </a:rPr>
              <a:t> </a:t>
            </a:r>
            <a:r>
              <a:rPr lang="en-US" sz="1100" spc="-17" dirty="0">
                <a:latin typeface="+mn-lt"/>
                <a:cs typeface="Times New Roman" panose="02020603050405020304" pitchFamily="18" charset="0"/>
              </a:rPr>
              <a:t>of </a:t>
            </a:r>
            <a:r>
              <a:rPr lang="en-US" sz="1100" dirty="0">
                <a:latin typeface="+mn-lt"/>
                <a:cs typeface="Times New Roman" panose="02020603050405020304" pitchFamily="18" charset="0"/>
              </a:rPr>
              <a:t>eclampsia/preeclampsia</a:t>
            </a:r>
            <a:r>
              <a:rPr lang="en-US" sz="1100" spc="116" dirty="0">
                <a:latin typeface="+mn-lt"/>
                <a:cs typeface="Times New Roman" panose="02020603050405020304" pitchFamily="18" charset="0"/>
              </a:rPr>
              <a:t> </a:t>
            </a:r>
            <a:r>
              <a:rPr lang="en-US" sz="1100" dirty="0">
                <a:latin typeface="+mn-lt"/>
                <a:cs typeface="Times New Roman" panose="02020603050405020304" pitchFamily="18" charset="0"/>
              </a:rPr>
              <a:t>than</a:t>
            </a:r>
            <a:r>
              <a:rPr lang="en-US" sz="1100" spc="123" dirty="0">
                <a:latin typeface="+mn-lt"/>
                <a:cs typeface="Times New Roman" panose="02020603050405020304" pitchFamily="18" charset="0"/>
              </a:rPr>
              <a:t> </a:t>
            </a:r>
            <a:r>
              <a:rPr lang="en-US" sz="1100" dirty="0">
                <a:latin typeface="+mn-lt"/>
                <a:cs typeface="Times New Roman" panose="02020603050405020304" pitchFamily="18" charset="0"/>
              </a:rPr>
              <a:t>deliveries</a:t>
            </a:r>
            <a:r>
              <a:rPr lang="en-US" sz="1100" spc="119" dirty="0">
                <a:latin typeface="+mn-lt"/>
                <a:cs typeface="Times New Roman" panose="02020603050405020304" pitchFamily="18" charset="0"/>
              </a:rPr>
              <a:t> </a:t>
            </a:r>
            <a:r>
              <a:rPr lang="en-US" sz="1100" dirty="0">
                <a:latin typeface="+mn-lt"/>
                <a:cs typeface="Times New Roman" panose="02020603050405020304" pitchFamily="18" charset="0"/>
              </a:rPr>
              <a:t>to</a:t>
            </a:r>
            <a:r>
              <a:rPr lang="en-US" sz="1100" spc="119" dirty="0">
                <a:latin typeface="+mn-lt"/>
                <a:cs typeface="Times New Roman" panose="02020603050405020304" pitchFamily="18" charset="0"/>
              </a:rPr>
              <a:t> </a:t>
            </a:r>
            <a:r>
              <a:rPr lang="en-US" sz="1100" dirty="0">
                <a:latin typeface="+mn-lt"/>
                <a:cs typeface="Times New Roman" panose="02020603050405020304" pitchFamily="18" charset="0"/>
              </a:rPr>
              <a:t>non-Hispanic</a:t>
            </a:r>
            <a:r>
              <a:rPr lang="en-US" sz="1100" spc="119" dirty="0">
                <a:latin typeface="+mn-lt"/>
                <a:cs typeface="Times New Roman" panose="02020603050405020304" pitchFamily="18" charset="0"/>
              </a:rPr>
              <a:t> </a:t>
            </a:r>
            <a:r>
              <a:rPr lang="en-US" sz="1100" dirty="0">
                <a:latin typeface="+mn-lt"/>
                <a:cs typeface="Times New Roman" panose="02020603050405020304" pitchFamily="18" charset="0"/>
              </a:rPr>
              <a:t>White</a:t>
            </a:r>
            <a:r>
              <a:rPr lang="en-US" sz="1100" spc="119" dirty="0">
                <a:latin typeface="+mn-lt"/>
                <a:cs typeface="Times New Roman" panose="02020603050405020304" pitchFamily="18" charset="0"/>
              </a:rPr>
              <a:t> </a:t>
            </a:r>
            <a:r>
              <a:rPr lang="en-US" sz="1100" dirty="0">
                <a:latin typeface="+mn-lt"/>
                <a:cs typeface="Times New Roman" panose="02020603050405020304" pitchFamily="18" charset="0"/>
              </a:rPr>
              <a:t>individuals</a:t>
            </a:r>
            <a:r>
              <a:rPr lang="en-US" sz="1100" spc="119" dirty="0">
                <a:latin typeface="+mn-lt"/>
                <a:cs typeface="Times New Roman" panose="02020603050405020304" pitchFamily="18" charset="0"/>
              </a:rPr>
              <a:t> </a:t>
            </a:r>
            <a:r>
              <a:rPr lang="en-US" sz="1100" dirty="0">
                <a:latin typeface="+mn-lt"/>
                <a:cs typeface="Times New Roman" panose="02020603050405020304" pitchFamily="18" charset="0"/>
              </a:rPr>
              <a:t>(62.8</a:t>
            </a:r>
            <a:r>
              <a:rPr lang="en-US" sz="1100" spc="126" dirty="0">
                <a:latin typeface="+mn-lt"/>
                <a:cs typeface="Times New Roman" panose="02020603050405020304" pitchFamily="18" charset="0"/>
              </a:rPr>
              <a:t> </a:t>
            </a:r>
            <a:r>
              <a:rPr lang="en-US" sz="1100" spc="-17" dirty="0">
                <a:latin typeface="+mn-lt"/>
                <a:cs typeface="Times New Roman" panose="02020603050405020304" pitchFamily="18" charset="0"/>
              </a:rPr>
              <a:t>per</a:t>
            </a:r>
            <a:r>
              <a:rPr lang="en-US" sz="1100" spc="341" dirty="0">
                <a:latin typeface="+mn-lt"/>
                <a:cs typeface="Times New Roman" panose="02020603050405020304" pitchFamily="18" charset="0"/>
              </a:rPr>
              <a:t> </a:t>
            </a:r>
            <a:r>
              <a:rPr lang="en-US" sz="1100" dirty="0">
                <a:latin typeface="+mn-lt"/>
                <a:cs typeface="Times New Roman" panose="02020603050405020304" pitchFamily="18" charset="0"/>
              </a:rPr>
              <a:t>1,000</a:t>
            </a:r>
            <a:r>
              <a:rPr lang="en-US" sz="1100" spc="68" dirty="0">
                <a:latin typeface="+mn-lt"/>
                <a:cs typeface="Times New Roman" panose="02020603050405020304" pitchFamily="18" charset="0"/>
              </a:rPr>
              <a:t> </a:t>
            </a:r>
            <a:r>
              <a:rPr lang="en-US" sz="1100" spc="-7" dirty="0">
                <a:latin typeface="+mn-lt"/>
                <a:cs typeface="Times New Roman" panose="02020603050405020304" pitchFamily="18" charset="0"/>
              </a:rPr>
              <a:t>deliveries).</a:t>
            </a:r>
          </a:p>
          <a:p>
            <a:pPr marL="180109" marR="3464" indent="-171450">
              <a:buSzPct val="116666"/>
              <a:tabLst>
                <a:tab pos="164518" algn="l"/>
                <a:tab pos="164951" algn="l"/>
              </a:tabLst>
            </a:pPr>
            <a:r>
              <a:rPr lang="en-US" sz="1100" dirty="0">
                <a:effectLst/>
                <a:latin typeface="+mn-lt"/>
                <a:ea typeface="Calibri" panose="020F0502020204030204" pitchFamily="34" charset="0"/>
                <a:cs typeface="Times New Roman" panose="02020603050405020304" pitchFamily="18" charset="0"/>
              </a:rPr>
              <a:t>From 2016 to 2019, the rate of deliveries with eclampsia/preeclampsia increased for Hispanic individuals (from 53.8 per 1,000 deliveries to 69.7 per 1,000 deliveries), non-Hispanic API individuals (from 34.8 per 1,000 deliveries to 49.3 per 1,000 deliveries), non-Hispanic Black individuals (from 77.0 per 1,000 deliveries to 99.2 per 1,000 deliveries), and non-Hispanic White individuals (from 45.8 per 1,000 deliveries to 62.8 per 1,000 deliveries).</a:t>
            </a:r>
          </a:p>
          <a:p>
            <a:pPr marL="180109" marR="3464" indent="-171450">
              <a:buSzPct val="116666"/>
              <a:tabLst>
                <a:tab pos="164518" algn="l"/>
                <a:tab pos="164951" algn="l"/>
              </a:tabLst>
            </a:pPr>
            <a:r>
              <a:rPr lang="en-US" sz="1100" spc="10" dirty="0">
                <a:effectLst/>
                <a:latin typeface="+mn-lt"/>
                <a:ea typeface="Calibri" panose="020F0502020204030204" pitchFamily="34" charset="0"/>
                <a:cs typeface="Times New Roman" panose="02020603050405020304" pitchFamily="18" charset="0"/>
              </a:rPr>
              <a:t>Differences were also seen by hospital characteristics. For example, in 2019, the rate of deliveries with eclampsia/preeclampsia was nearly 40% lower at critical access hospitals (CAHs) compared with deliveries at non-CAHs (43.4 per 1,000 deliveries vs. 69.8 per 1,000 deliveries).</a:t>
            </a:r>
          </a:p>
          <a:p>
            <a:pPr marL="180109" marR="3464" indent="-171450">
              <a:buSzPct val="116666"/>
              <a:tabLst>
                <a:tab pos="164518" algn="l"/>
                <a:tab pos="164951" algn="l"/>
              </a:tabLst>
            </a:pPr>
            <a:r>
              <a:rPr lang="en-US" sz="1100" dirty="0">
                <a:effectLst/>
                <a:latin typeface="+mn-lt"/>
                <a:ea typeface="Calibri" panose="020F0502020204030204" pitchFamily="34" charset="0"/>
                <a:cs typeface="Times New Roman" panose="02020603050405020304" pitchFamily="18" charset="0"/>
              </a:rPr>
              <a:t>In 2019, minority-serving hospitals had an 18% higher rate of deliveries with eclampsia/preeclampsia than non-minority-serving hospitals (75.9 per 1,000 deliveries vs. 64.4 per 1,000 deliveries).</a:t>
            </a:r>
          </a:p>
          <a:p>
            <a:pPr marL="180109" marR="3464" indent="-171450">
              <a:buSzPct val="116666"/>
              <a:tabLst>
                <a:tab pos="164518" algn="l"/>
                <a:tab pos="164951" algn="l"/>
              </a:tabLst>
            </a:pPr>
            <a:r>
              <a:rPr lang="en-US" sz="1100" dirty="0">
                <a:effectLst/>
                <a:latin typeface="+mn-lt"/>
                <a:ea typeface="Calibri" panose="020F0502020204030204" pitchFamily="34" charset="0"/>
                <a:cs typeface="Times New Roman" panose="02020603050405020304" pitchFamily="18" charset="0"/>
              </a:rPr>
              <a:t>From 2016 to 2019, the rate of deliveries with eclampsia/preeclampsia increased for non-CAHs (from 53.6 per 1,000 deliveries to 69.8 per 1,000 deliveries), minority-serving hospitals (from 58.1 per 1,000 deliveries to 75.9 per 1,000 deliveries), and non-minority-serving hospitals (from 49.7 per 1,000 deliveries to 64.4 per 1,000 deliveries).</a:t>
            </a:r>
          </a:p>
          <a:p>
            <a:pPr marL="180109" marR="3464" indent="-171450">
              <a:buSzPct val="116666"/>
              <a:tabLst>
                <a:tab pos="164518" algn="l"/>
                <a:tab pos="164951" algn="l"/>
              </a:tabLst>
            </a:pPr>
            <a:r>
              <a:rPr lang="en-US" sz="1100" dirty="0">
                <a:effectLst/>
                <a:latin typeface="+mn-lt"/>
                <a:ea typeface="Calibri" panose="020F0502020204030204" pitchFamily="34" charset="0"/>
                <a:cs typeface="Times New Roman" panose="02020603050405020304" pitchFamily="18" charset="0"/>
              </a:rPr>
              <a:t>In 2019, the rate of deliveries with eclampsia/preeclampsia was higher for individuals from large central metro areas (73.9 per 1,000 deliveries) compared with large fringe metro areas (66.2 per 1,000 deliveries) (data not shown).</a:t>
            </a:r>
          </a:p>
          <a:p>
            <a:endParaRPr lang="en-US" sz="1100" dirty="0"/>
          </a:p>
        </p:txBody>
      </p:sp>
      <p:sp>
        <p:nvSpPr>
          <p:cNvPr id="4" name="Slide Number Placeholder 3"/>
          <p:cNvSpPr>
            <a:spLocks noGrp="1"/>
          </p:cNvSpPr>
          <p:nvPr>
            <p:ph type="sldNum" sz="quarter" idx="5"/>
          </p:nvPr>
        </p:nvSpPr>
        <p:spPr/>
        <p:txBody>
          <a:bodyPr/>
          <a:lstStyle/>
          <a:p>
            <a:fld id="{B17BA40C-25F7-4A81-B7B0-365A5351FE20}" type="slidenum">
              <a:rPr lang="en-US" smtClean="0"/>
              <a:t>75</a:t>
            </a:fld>
            <a:endParaRPr lang="en-US"/>
          </a:p>
        </p:txBody>
      </p:sp>
    </p:spTree>
    <p:extLst>
      <p:ext uri="{BB962C8B-B14F-4D97-AF65-F5344CB8AC3E}">
        <p14:creationId xmlns:p14="http://schemas.microsoft.com/office/powerpoint/2010/main" val="27362242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57600"/>
            <a:ext cx="6400800" cy="4953000"/>
          </a:xfrm>
        </p:spPr>
        <p:txBody>
          <a:bodyPr/>
          <a:lstStyle/>
          <a:p>
            <a:pPr marL="182880" marR="0" lvl="0" indent="-182880">
              <a:spcBef>
                <a:spcPts val="0"/>
              </a:spcBef>
              <a:spcAft>
                <a:spcPts val="0"/>
              </a:spcAft>
              <a:buSzPts val="1400"/>
            </a:pPr>
            <a:r>
              <a:rPr lang="en-US" sz="1100" dirty="0">
                <a:effectLst/>
                <a:latin typeface="+mn-lt"/>
                <a:ea typeface="Calibri" panose="020F0502020204030204" pitchFamily="34" charset="0"/>
                <a:cs typeface="Times New Roman" panose="02020603050405020304" pitchFamily="18" charset="0"/>
              </a:rPr>
              <a:t>Between 2016 and 2019, the rate of deliveries with severe postpartum hemorrhage increased 27% across all deliveries (Figure 7). The increase was significant for all racial/ethnic groups and most hospital ownership categories examined. </a:t>
            </a:r>
          </a:p>
          <a:p>
            <a:pPr marL="182880" marR="0" lvl="0" indent="-182880">
              <a:spcBef>
                <a:spcPts val="0"/>
              </a:spcBef>
              <a:spcAft>
                <a:spcPts val="0"/>
              </a:spcAft>
              <a:buSzPts val="1400"/>
            </a:pPr>
            <a:r>
              <a:rPr lang="en-US" sz="1100" dirty="0">
                <a:effectLst/>
                <a:latin typeface="+mn-lt"/>
                <a:ea typeface="Calibri" panose="020F0502020204030204" pitchFamily="34" charset="0"/>
                <a:cs typeface="Times New Roman" panose="02020603050405020304" pitchFamily="18" charset="0"/>
              </a:rPr>
              <a:t>Significant disparities were observed (Figure 7, left). In 2019, deliveries to non-Hispanic API individuals had a 45% higher rate of severe postpartum hemorrhage compared with deliveries to non-Hispanic White individuals, and the disparity had worsened over time. In addition, the rate of severe postpartum hemorrhage for public hospitals was more than double that of private, for-profit hospitals in 2019. </a:t>
            </a:r>
          </a:p>
          <a:p>
            <a:pPr marL="182880" marR="0" lvl="0" indent="-182880">
              <a:spcBef>
                <a:spcPts val="0"/>
              </a:spcBef>
              <a:spcAft>
                <a:spcPts val="0"/>
              </a:spcAft>
              <a:buSzPts val="1400"/>
            </a:pPr>
            <a:r>
              <a:rPr lang="en-US" sz="1100" dirty="0">
                <a:effectLst/>
                <a:latin typeface="+mn-lt"/>
                <a:ea typeface="Calibri" panose="020F0502020204030204" pitchFamily="34" charset="0"/>
                <a:cs typeface="Times New Roman" panose="02020603050405020304" pitchFamily="18" charset="0"/>
              </a:rPr>
              <a:t>In 2019, Hispanic individuals (48.0 per 1,000 deliveries) and non-Hispanic API individuals (57.3 per 1,000 deliveries) were more likely than non-Hispanic White individuals (39.6 per 1,000 deliveries) to have a severe postpartum hemorrhage.</a:t>
            </a:r>
          </a:p>
          <a:p>
            <a:pPr marL="182880" marR="0" lvl="0" indent="-182880">
              <a:spcBef>
                <a:spcPts val="0"/>
              </a:spcBef>
              <a:spcAft>
                <a:spcPts val="0"/>
              </a:spcAft>
              <a:buSzPts val="1400"/>
            </a:pPr>
            <a:r>
              <a:rPr lang="en-US" sz="1100" dirty="0">
                <a:effectLst/>
                <a:latin typeface="+mn-lt"/>
                <a:ea typeface="Calibri" panose="020F0502020204030204" pitchFamily="34" charset="0"/>
                <a:cs typeface="Times New Roman" panose="02020603050405020304" pitchFamily="18" charset="0"/>
              </a:rPr>
              <a:t>From 2016 to 2019, the disparity in severe postpartum hemorrhage rates worsened for deliveries to API individuals compared with deliveries to non-Hispanic White individuals.</a:t>
            </a:r>
          </a:p>
          <a:p>
            <a:pPr marL="182880" marR="0" lvl="0" indent="-182880">
              <a:spcBef>
                <a:spcPts val="0"/>
              </a:spcBef>
              <a:spcAft>
                <a:spcPts val="0"/>
              </a:spcAft>
              <a:buSzPts val="1400"/>
            </a:pPr>
            <a:r>
              <a:rPr lang="en-US" sz="1100" dirty="0">
                <a:effectLst/>
                <a:latin typeface="+mn-lt"/>
                <a:ea typeface="Calibri" panose="020F0502020204030204" pitchFamily="34" charset="0"/>
                <a:cs typeface="Times New Roman" panose="02020603050405020304" pitchFamily="18" charset="0"/>
              </a:rPr>
              <a:t>From 2016 to 2019, the rate of deliveries with severe postpartum hemorrhage increased for Hispanic individuals (from 38.6 per 1,000 deliveries to 48.0 per 1,000 deliveries), non-Hispanic API individuals (from 43.8 per 1,000 deliveries to 57.3 per 1,000 deliveries), non-Hispanic Black individuals (from 33.8 per 1,000 deliveries to 43.5 per 1,000 deliveries), and non-Hispanic White individuals (from 30.9 per 1,000 deliveries to 39.6 per 1,000 deliveries).</a:t>
            </a:r>
          </a:p>
          <a:p>
            <a:pPr marL="182880" marR="0" lvl="0" indent="-182880">
              <a:spcBef>
                <a:spcPts val="0"/>
              </a:spcBef>
              <a:spcAft>
                <a:spcPts val="0"/>
              </a:spcAft>
              <a:buSzPts val="1400"/>
            </a:pPr>
            <a:r>
              <a:rPr lang="en-US" sz="1100" spc="-10" dirty="0">
                <a:effectLst/>
                <a:latin typeface="+mn-lt"/>
                <a:ea typeface="Calibri" panose="020F0502020204030204" pitchFamily="34" charset="0"/>
                <a:cs typeface="Times New Roman" panose="02020603050405020304" pitchFamily="18" charset="0"/>
              </a:rPr>
              <a:t>In 2019, the rate of deliveries with severe postpartum hemorrhage at public hospitals (53.0 per 1,000 deliveries) and private, not-for-profit hospitals (45.1 per 1,000 deliveries) was higher compared with private, for-profit hospitals (25.7 per 1,000 deliveries) (Figure 7, right).</a:t>
            </a:r>
            <a:endParaRPr lang="en-US" sz="1100" dirty="0">
              <a:effectLst/>
              <a:latin typeface="+mn-lt"/>
              <a:ea typeface="Calibri" panose="020F0502020204030204" pitchFamily="34" charset="0"/>
              <a:cs typeface="Times New Roman" panose="02020603050405020304" pitchFamily="18" charset="0"/>
            </a:endParaRPr>
          </a:p>
          <a:p>
            <a:pPr marL="182880" marR="0" lvl="0" indent="-182880">
              <a:spcBef>
                <a:spcPts val="0"/>
              </a:spcBef>
              <a:spcAft>
                <a:spcPts val="0"/>
              </a:spcAft>
              <a:buSzPts val="1400"/>
            </a:pPr>
            <a:r>
              <a:rPr lang="en-US" sz="1100" dirty="0">
                <a:effectLst/>
                <a:latin typeface="+mn-lt"/>
                <a:ea typeface="Calibri" panose="020F0502020204030204" pitchFamily="34" charset="0"/>
                <a:cs typeface="Times New Roman" panose="02020603050405020304" pitchFamily="18" charset="0"/>
              </a:rPr>
              <a:t>From 2016 to 2019, the rate of deliveries with severe postpartum hemorrhage increased for public hospitals (from 44.9 per 1,000 deliveries to 53.0 per 1,000 deliveries), private, not-for-profit hospitals (from 35.2 per 1,000 deliveries to 45.1 per 1,000 deliveries), and private, for-profit hospitals (from 19.7 per 1,000 deliveries to 25.7 per 1,000 deliveries).</a:t>
            </a:r>
          </a:p>
          <a:p>
            <a:pPr marL="182880" marR="0" lvl="0" indent="-182880">
              <a:spcBef>
                <a:spcPts val="0"/>
              </a:spcBef>
              <a:spcAft>
                <a:spcPts val="1200"/>
              </a:spcAft>
              <a:buSzPts val="1400"/>
            </a:pPr>
            <a:r>
              <a:rPr lang="en-US" sz="1100" dirty="0">
                <a:effectLst/>
                <a:latin typeface="+mn-lt"/>
                <a:ea typeface="Calibri" panose="020F0502020204030204" pitchFamily="34" charset="0"/>
                <a:cs typeface="Times New Roman" panose="02020603050405020304" pitchFamily="18" charset="0"/>
              </a:rPr>
              <a:t>In 2019, the rate of deliveries with severe postpartum hemorrhage was higher for individuals from large central metro areas (49.0 per 1,000 deliveries) compared with large fringe metro areas (42.8 per 1,000 deliveries). The rate of deliveries with severe postpartum hemorrhage was lower for individuals from small metro areas (37.6 per 1,000 deliveries) and micropolitan areas (37.0 per 1,000 deliveries) compared with large fringe metro areas (42.8 per 1,000 deliveries) (data not shown).</a:t>
            </a:r>
          </a:p>
          <a:p>
            <a:endParaRPr lang="en-US" sz="1100" dirty="0"/>
          </a:p>
        </p:txBody>
      </p:sp>
      <p:sp>
        <p:nvSpPr>
          <p:cNvPr id="4" name="Slide Number Placeholder 3"/>
          <p:cNvSpPr>
            <a:spLocks noGrp="1"/>
          </p:cNvSpPr>
          <p:nvPr>
            <p:ph type="sldNum" sz="quarter" idx="5"/>
          </p:nvPr>
        </p:nvSpPr>
        <p:spPr/>
        <p:txBody>
          <a:bodyPr/>
          <a:lstStyle/>
          <a:p>
            <a:fld id="{B17BA40C-25F7-4A81-B7B0-365A5351FE20}" type="slidenum">
              <a:rPr lang="en-US" smtClean="0"/>
              <a:t>76</a:t>
            </a:fld>
            <a:endParaRPr lang="en-US"/>
          </a:p>
        </p:txBody>
      </p:sp>
    </p:spTree>
    <p:extLst>
      <p:ext uri="{BB962C8B-B14F-4D97-AF65-F5344CB8AC3E}">
        <p14:creationId xmlns:p14="http://schemas.microsoft.com/office/powerpoint/2010/main" val="37870940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108" marR="24678" indent="-171450">
              <a:buSzPct val="116666"/>
              <a:tabLst>
                <a:tab pos="164085" algn="l"/>
                <a:tab pos="164518" algn="l"/>
              </a:tabLst>
            </a:pPr>
            <a:r>
              <a:rPr lang="en-US" sz="1200" dirty="0">
                <a:latin typeface="+mn-lt"/>
                <a:cs typeface="Times New Roman"/>
              </a:rPr>
              <a:t>From</a:t>
            </a:r>
            <a:r>
              <a:rPr lang="en-US" sz="1200" spc="-14" dirty="0">
                <a:latin typeface="+mn-lt"/>
                <a:cs typeface="Times New Roman"/>
              </a:rPr>
              <a:t> </a:t>
            </a:r>
            <a:r>
              <a:rPr lang="en-US" sz="1200" dirty="0">
                <a:latin typeface="+mn-lt"/>
                <a:cs typeface="Times New Roman"/>
              </a:rPr>
              <a:t>2016</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deliveries</a:t>
            </a:r>
            <a:r>
              <a:rPr lang="en-US" sz="1200" spc="-3"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venous</a:t>
            </a:r>
            <a:r>
              <a:rPr lang="en-US" sz="1200" spc="-3" dirty="0">
                <a:latin typeface="+mn-lt"/>
                <a:cs typeface="Times New Roman"/>
              </a:rPr>
              <a:t> </a:t>
            </a:r>
            <a:r>
              <a:rPr lang="en-US" sz="1200" dirty="0">
                <a:latin typeface="+mn-lt"/>
                <a:cs typeface="Times New Roman"/>
              </a:rPr>
              <a:t>thromboembolism</a:t>
            </a:r>
            <a:r>
              <a:rPr lang="en-US" sz="1200" spc="-7"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spc="-7" dirty="0">
                <a:latin typeface="+mn-lt"/>
                <a:cs typeface="Times New Roman"/>
              </a:rPr>
              <a:t>pulmonary </a:t>
            </a:r>
            <a:r>
              <a:rPr lang="en-US" sz="1200" dirty="0">
                <a:latin typeface="+mn-lt"/>
                <a:cs typeface="Times New Roman"/>
              </a:rPr>
              <a:t>embolism</a:t>
            </a:r>
            <a:r>
              <a:rPr lang="en-US" sz="1200" spc="-17" dirty="0">
                <a:latin typeface="+mn-lt"/>
                <a:cs typeface="Times New Roman"/>
              </a:rPr>
              <a:t> </a:t>
            </a:r>
            <a:r>
              <a:rPr lang="en-US" sz="1200" dirty="0">
                <a:latin typeface="+mn-lt"/>
                <a:cs typeface="Times New Roman"/>
              </a:rPr>
              <a:t>increased</a:t>
            </a:r>
            <a:r>
              <a:rPr lang="en-US" sz="1200" spc="-7" dirty="0">
                <a:latin typeface="+mn-lt"/>
                <a:cs typeface="Times New Roman"/>
              </a:rPr>
              <a:t> </a:t>
            </a:r>
            <a:r>
              <a:rPr lang="en-US" sz="1200" dirty="0">
                <a:latin typeface="+mn-lt"/>
                <a:cs typeface="Times New Roman"/>
              </a:rPr>
              <a:t>nearly</a:t>
            </a:r>
            <a:r>
              <a:rPr lang="en-US" sz="1200" spc="-7" dirty="0">
                <a:latin typeface="+mn-lt"/>
                <a:cs typeface="Times New Roman"/>
              </a:rPr>
              <a:t> </a:t>
            </a:r>
            <a:r>
              <a:rPr lang="en-US" sz="1200" dirty="0">
                <a:latin typeface="+mn-lt"/>
                <a:cs typeface="Times New Roman"/>
              </a:rPr>
              <a:t>10%</a:t>
            </a:r>
            <a:r>
              <a:rPr lang="en-US" sz="1200" spc="-7" dirty="0">
                <a:latin typeface="+mn-lt"/>
                <a:cs typeface="Times New Roman"/>
              </a:rPr>
              <a:t> </a:t>
            </a:r>
            <a:r>
              <a:rPr lang="en-US" sz="1200" dirty="0">
                <a:latin typeface="+mn-lt"/>
                <a:cs typeface="Times New Roman"/>
              </a:rPr>
              <a:t>across</a:t>
            </a:r>
            <a:r>
              <a:rPr lang="en-US" sz="1200" spc="-7" dirty="0">
                <a:latin typeface="+mn-lt"/>
                <a:cs typeface="Times New Roman"/>
              </a:rPr>
              <a:t> </a:t>
            </a:r>
            <a:r>
              <a:rPr lang="en-US" sz="1200" dirty="0">
                <a:latin typeface="+mn-lt"/>
                <a:cs typeface="Times New Roman"/>
              </a:rPr>
              <a:t>all</a:t>
            </a:r>
            <a:r>
              <a:rPr lang="en-US" sz="1200" spc="-7" dirty="0">
                <a:latin typeface="+mn-lt"/>
                <a:cs typeface="Times New Roman"/>
              </a:rPr>
              <a:t> </a:t>
            </a:r>
            <a:r>
              <a:rPr lang="en-US" sz="1200" dirty="0">
                <a:latin typeface="+mn-lt"/>
                <a:cs typeface="Times New Roman"/>
              </a:rPr>
              <a:t>deliveries</a:t>
            </a:r>
            <a:r>
              <a:rPr lang="en-US" sz="1200" spc="-7" dirty="0">
                <a:latin typeface="+mn-lt"/>
                <a:cs typeface="Times New Roman"/>
              </a:rPr>
              <a:t> </a:t>
            </a:r>
            <a:r>
              <a:rPr lang="en-US" sz="1200" dirty="0">
                <a:latin typeface="+mn-lt"/>
                <a:cs typeface="Times New Roman"/>
              </a:rPr>
              <a:t>(Figure</a:t>
            </a:r>
            <a:r>
              <a:rPr lang="en-US" sz="1200" spc="-7" dirty="0">
                <a:latin typeface="+mn-lt"/>
                <a:cs typeface="Times New Roman"/>
              </a:rPr>
              <a:t> </a:t>
            </a:r>
            <a:r>
              <a:rPr lang="en-US" sz="1200" dirty="0">
                <a:latin typeface="+mn-lt"/>
                <a:cs typeface="Times New Roman"/>
              </a:rPr>
              <a:t>8).</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percentage</a:t>
            </a:r>
            <a:r>
              <a:rPr lang="en-US" sz="1200" spc="-7" dirty="0">
                <a:latin typeface="+mn-lt"/>
                <a:cs typeface="Times New Roman"/>
              </a:rPr>
              <a:t> </a:t>
            </a:r>
            <a:r>
              <a:rPr lang="en-US" sz="1200" dirty="0">
                <a:latin typeface="+mn-lt"/>
                <a:cs typeface="Times New Roman"/>
              </a:rPr>
              <a:t>increase</a:t>
            </a:r>
            <a:r>
              <a:rPr lang="en-US" sz="1200" spc="-3" dirty="0">
                <a:latin typeface="+mn-lt"/>
                <a:cs typeface="Times New Roman"/>
              </a:rPr>
              <a:t> </a:t>
            </a:r>
            <a:r>
              <a:rPr lang="en-US" sz="1200" spc="-17" dirty="0">
                <a:latin typeface="+mn-lt"/>
                <a:cs typeface="Times New Roman"/>
              </a:rPr>
              <a:t>was </a:t>
            </a:r>
            <a:r>
              <a:rPr lang="en-US" sz="1200" dirty="0">
                <a:latin typeface="+mn-lt"/>
                <a:cs typeface="Times New Roman"/>
              </a:rPr>
              <a:t>highest</a:t>
            </a:r>
            <a:r>
              <a:rPr lang="en-US" sz="1200" spc="-1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hospitals</a:t>
            </a:r>
            <a:r>
              <a:rPr lang="en-US" sz="1200" spc="-3" dirty="0">
                <a:latin typeface="+mn-lt"/>
                <a:cs typeface="Times New Roman"/>
              </a:rPr>
              <a:t> </a:t>
            </a:r>
            <a:r>
              <a:rPr lang="en-US" sz="1200" dirty="0">
                <a:latin typeface="+mn-lt"/>
                <a:cs typeface="Times New Roman"/>
              </a:rPr>
              <a:t>with</a:t>
            </a:r>
            <a:r>
              <a:rPr lang="en-US" sz="1200" spc="-10" dirty="0">
                <a:latin typeface="+mn-lt"/>
                <a:cs typeface="Times New Roman"/>
              </a:rPr>
              <a:t> </a:t>
            </a:r>
            <a:r>
              <a:rPr lang="en-US" sz="1200" dirty="0">
                <a:latin typeface="+mn-lt"/>
                <a:cs typeface="Times New Roman"/>
              </a:rPr>
              <a:t>fewer</a:t>
            </a:r>
            <a:r>
              <a:rPr lang="en-US" sz="1200" spc="-3" dirty="0">
                <a:latin typeface="+mn-lt"/>
                <a:cs typeface="Times New Roman"/>
              </a:rPr>
              <a:t> </a:t>
            </a:r>
            <a:r>
              <a:rPr lang="en-US" sz="1200" dirty="0">
                <a:latin typeface="+mn-lt"/>
                <a:cs typeface="Times New Roman"/>
              </a:rPr>
              <a:t>than</a:t>
            </a:r>
            <a:r>
              <a:rPr lang="en-US" sz="1200" spc="-10" dirty="0">
                <a:latin typeface="+mn-lt"/>
                <a:cs typeface="Times New Roman"/>
              </a:rPr>
              <a:t> </a:t>
            </a:r>
            <a:r>
              <a:rPr lang="en-US" sz="1200" dirty="0">
                <a:latin typeface="+mn-lt"/>
                <a:cs typeface="Times New Roman"/>
              </a:rPr>
              <a:t>100</a:t>
            </a:r>
            <a:r>
              <a:rPr lang="en-US" sz="1200" spc="-3" dirty="0">
                <a:latin typeface="+mn-lt"/>
                <a:cs typeface="Times New Roman"/>
              </a:rPr>
              <a:t> </a:t>
            </a:r>
            <a:r>
              <a:rPr lang="en-US" sz="1200" dirty="0">
                <a:latin typeface="+mn-lt"/>
                <a:cs typeface="Times New Roman"/>
              </a:rPr>
              <a:t>beds</a:t>
            </a:r>
            <a:r>
              <a:rPr lang="en-US" sz="1200" spc="-3" dirty="0">
                <a:latin typeface="+mn-lt"/>
                <a:cs typeface="Times New Roman"/>
              </a:rPr>
              <a:t> </a:t>
            </a:r>
            <a:r>
              <a:rPr lang="en-US" sz="1200" dirty="0">
                <a:latin typeface="+mn-lt"/>
                <a:cs typeface="Times New Roman"/>
              </a:rPr>
              <a:t>(54%</a:t>
            </a:r>
            <a:r>
              <a:rPr lang="en-US" sz="1200" spc="-3" dirty="0">
                <a:latin typeface="+mn-lt"/>
                <a:cs typeface="Times New Roman"/>
              </a:rPr>
              <a:t> </a:t>
            </a:r>
            <a:r>
              <a:rPr lang="en-US" sz="1200" dirty="0">
                <a:latin typeface="+mn-lt"/>
                <a:cs typeface="Times New Roman"/>
              </a:rPr>
              <a:t>increase)</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8,</a:t>
            </a:r>
            <a:r>
              <a:rPr lang="en-US" sz="1200" spc="-3" dirty="0">
                <a:latin typeface="+mn-lt"/>
                <a:cs typeface="Times New Roman"/>
              </a:rPr>
              <a:t> </a:t>
            </a:r>
            <a:r>
              <a:rPr lang="en-US" sz="1200" spc="-7" dirty="0">
                <a:latin typeface="+mn-lt"/>
                <a:cs typeface="Times New Roman"/>
              </a:rPr>
              <a:t>right).</a:t>
            </a:r>
            <a:endParaRPr lang="en-US" sz="1200" dirty="0">
              <a:latin typeface="+mn-lt"/>
              <a:cs typeface="Times New Roman"/>
            </a:endParaRPr>
          </a:p>
          <a:p>
            <a:pPr marL="179676" marR="42861" indent="-171450">
              <a:buSzPct val="116666"/>
              <a:tabLst>
                <a:tab pos="164085" algn="l"/>
                <a:tab pos="164518" algn="l"/>
              </a:tabLst>
            </a:pP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Hispanic</a:t>
            </a:r>
            <a:r>
              <a:rPr lang="en-US" sz="1200" spc="-3" dirty="0">
                <a:latin typeface="+mn-lt"/>
                <a:cs typeface="Times New Roman"/>
              </a:rPr>
              <a:t> </a:t>
            </a:r>
            <a:r>
              <a:rPr lang="en-US" sz="1200" dirty="0">
                <a:latin typeface="+mn-lt"/>
                <a:cs typeface="Times New Roman"/>
              </a:rPr>
              <a:t>individuals</a:t>
            </a:r>
            <a:r>
              <a:rPr lang="en-US" sz="1200" spc="-7" dirty="0">
                <a:latin typeface="+mn-lt"/>
                <a:cs typeface="Times New Roman"/>
              </a:rPr>
              <a:t> </a:t>
            </a:r>
            <a:r>
              <a:rPr lang="en-US" sz="1200" dirty="0">
                <a:latin typeface="+mn-lt"/>
                <a:cs typeface="Times New Roman"/>
              </a:rPr>
              <a:t>(0.23</a:t>
            </a:r>
            <a:r>
              <a:rPr lang="en-US" sz="1200" spc="-10"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a:t>
            </a:r>
            <a:r>
              <a:rPr lang="en-US" sz="1200" spc="-3" dirty="0">
                <a:latin typeface="+mn-lt"/>
                <a:cs typeface="Times New Roman"/>
              </a:rPr>
              <a:t> </a:t>
            </a:r>
            <a:r>
              <a:rPr lang="en-US" sz="1200" dirty="0">
                <a:latin typeface="+mn-lt"/>
                <a:cs typeface="Times New Roman"/>
              </a:rPr>
              <a:t>deliveries)</a:t>
            </a:r>
            <a:r>
              <a:rPr lang="en-US" sz="1200" spc="-7"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non-Hispanic</a:t>
            </a:r>
            <a:r>
              <a:rPr lang="en-US" sz="1200" spc="-3" dirty="0">
                <a:latin typeface="+mn-lt"/>
                <a:cs typeface="Times New Roman"/>
              </a:rPr>
              <a:t> </a:t>
            </a:r>
            <a:r>
              <a:rPr lang="en-US" sz="1200" dirty="0">
                <a:latin typeface="+mn-lt"/>
                <a:cs typeface="Times New Roman"/>
              </a:rPr>
              <a:t>API</a:t>
            </a:r>
            <a:r>
              <a:rPr lang="en-US" sz="1200" spc="-3" dirty="0">
                <a:latin typeface="+mn-lt"/>
                <a:cs typeface="Times New Roman"/>
              </a:rPr>
              <a:t> </a:t>
            </a:r>
            <a:r>
              <a:rPr lang="en-US" sz="1200" spc="-7" dirty="0">
                <a:latin typeface="+mn-lt"/>
                <a:cs typeface="Times New Roman"/>
              </a:rPr>
              <a:t>individuals </a:t>
            </a:r>
            <a:r>
              <a:rPr lang="en-US" sz="1200" dirty="0">
                <a:latin typeface="+mn-lt"/>
                <a:cs typeface="Times New Roman"/>
              </a:rPr>
              <a:t>(0.12</a:t>
            </a:r>
            <a:r>
              <a:rPr lang="en-US" sz="1200" spc="-10" dirty="0">
                <a:latin typeface="+mn-lt"/>
                <a:cs typeface="Times New Roman"/>
              </a:rPr>
              <a:t> </a:t>
            </a:r>
            <a:r>
              <a:rPr lang="en-US" sz="1200" dirty="0">
                <a:latin typeface="+mn-lt"/>
                <a:cs typeface="Times New Roman"/>
              </a:rPr>
              <a:t>per 1,000</a:t>
            </a:r>
            <a:r>
              <a:rPr lang="en-US" sz="1200" spc="-3" dirty="0">
                <a:latin typeface="+mn-lt"/>
                <a:cs typeface="Times New Roman"/>
              </a:rPr>
              <a:t> </a:t>
            </a:r>
            <a:r>
              <a:rPr lang="en-US" sz="1200" dirty="0">
                <a:latin typeface="+mn-lt"/>
                <a:cs typeface="Times New Roman"/>
              </a:rPr>
              <a:t>deliveries) giving</a:t>
            </a:r>
            <a:r>
              <a:rPr lang="en-US" sz="1200" spc="-3" dirty="0">
                <a:latin typeface="+mn-lt"/>
                <a:cs typeface="Times New Roman"/>
              </a:rPr>
              <a:t> </a:t>
            </a:r>
            <a:r>
              <a:rPr lang="en-US" sz="1200" dirty="0">
                <a:latin typeface="+mn-lt"/>
                <a:cs typeface="Times New Roman"/>
              </a:rPr>
              <a:t>birth were less</a:t>
            </a:r>
            <a:r>
              <a:rPr lang="en-US" sz="1200" spc="-7" dirty="0">
                <a:latin typeface="+mn-lt"/>
                <a:cs typeface="Times New Roman"/>
              </a:rPr>
              <a:t> </a:t>
            </a:r>
            <a:r>
              <a:rPr lang="en-US" sz="1200" dirty="0">
                <a:latin typeface="+mn-lt"/>
                <a:cs typeface="Times New Roman"/>
              </a:rPr>
              <a:t>likely than</a:t>
            </a:r>
            <a:r>
              <a:rPr lang="en-US" sz="1200" spc="-3" dirty="0">
                <a:latin typeface="+mn-lt"/>
                <a:cs typeface="Times New Roman"/>
              </a:rPr>
              <a:t> </a:t>
            </a:r>
            <a:r>
              <a:rPr lang="en-US" sz="1200" spc="-7" dirty="0">
                <a:latin typeface="+mn-lt"/>
                <a:cs typeface="Times New Roman"/>
              </a:rPr>
              <a:t>non-</a:t>
            </a:r>
            <a:r>
              <a:rPr lang="en-US" sz="1200" dirty="0">
                <a:latin typeface="+mn-lt"/>
                <a:cs typeface="Times New Roman"/>
              </a:rPr>
              <a:t>Hispanic</a:t>
            </a:r>
            <a:r>
              <a:rPr lang="en-US" sz="1200" spc="-3" dirty="0">
                <a:latin typeface="+mn-lt"/>
                <a:cs typeface="Times New Roman"/>
              </a:rPr>
              <a:t> </a:t>
            </a:r>
            <a:r>
              <a:rPr lang="en-US" sz="1200" dirty="0">
                <a:latin typeface="+mn-lt"/>
                <a:cs typeface="Times New Roman"/>
              </a:rPr>
              <a:t>White</a:t>
            </a:r>
            <a:r>
              <a:rPr lang="en-US" sz="1200" spc="-3" dirty="0">
                <a:latin typeface="+mn-lt"/>
                <a:cs typeface="Times New Roman"/>
              </a:rPr>
              <a:t> </a:t>
            </a:r>
            <a:r>
              <a:rPr lang="en-US" sz="1200" spc="-7" dirty="0">
                <a:latin typeface="+mn-lt"/>
                <a:cs typeface="Times New Roman"/>
              </a:rPr>
              <a:t>individuals </a:t>
            </a:r>
            <a:r>
              <a:rPr lang="en-US" sz="1200" dirty="0">
                <a:latin typeface="+mn-lt"/>
                <a:cs typeface="Times New Roman"/>
              </a:rPr>
              <a:t>(0.31</a:t>
            </a:r>
            <a:r>
              <a:rPr lang="en-US" sz="1200" spc="-10"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a:t>
            </a:r>
            <a:r>
              <a:rPr lang="en-US" sz="1200" spc="-3" dirty="0">
                <a:latin typeface="+mn-lt"/>
                <a:cs typeface="Times New Roman"/>
              </a:rPr>
              <a:t> </a:t>
            </a:r>
            <a:r>
              <a:rPr lang="en-US" sz="1200" dirty="0">
                <a:latin typeface="+mn-lt"/>
                <a:cs typeface="Times New Roman"/>
              </a:rPr>
              <a:t>deliveries)</a:t>
            </a:r>
            <a:r>
              <a:rPr lang="en-US" sz="1200" spc="-7" dirty="0">
                <a:latin typeface="+mn-lt"/>
                <a:cs typeface="Times New Roman"/>
              </a:rPr>
              <a:t> </a:t>
            </a:r>
            <a:r>
              <a:rPr lang="en-US" sz="1200" dirty="0">
                <a:latin typeface="+mn-lt"/>
                <a:cs typeface="Times New Roman"/>
              </a:rPr>
              <a:t>giving</a:t>
            </a:r>
            <a:r>
              <a:rPr lang="en-US" sz="1200" spc="-3" dirty="0">
                <a:latin typeface="+mn-lt"/>
                <a:cs typeface="Times New Roman"/>
              </a:rPr>
              <a:t> </a:t>
            </a:r>
            <a:r>
              <a:rPr lang="en-US" sz="1200" dirty="0">
                <a:latin typeface="+mn-lt"/>
                <a:cs typeface="Times New Roman"/>
              </a:rPr>
              <a:t>birth</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have</a:t>
            </a:r>
            <a:r>
              <a:rPr lang="en-US" sz="1200" spc="-3" dirty="0">
                <a:latin typeface="+mn-lt"/>
                <a:cs typeface="Times New Roman"/>
              </a:rPr>
              <a:t>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venous</a:t>
            </a:r>
            <a:r>
              <a:rPr lang="en-US" sz="1200" spc="-3" dirty="0">
                <a:latin typeface="+mn-lt"/>
                <a:cs typeface="Times New Roman"/>
              </a:rPr>
              <a:t> </a:t>
            </a:r>
            <a:r>
              <a:rPr lang="en-US" sz="1200" dirty="0">
                <a:latin typeface="+mn-lt"/>
                <a:cs typeface="Times New Roman"/>
              </a:rPr>
              <a:t>thromboembolism</a:t>
            </a:r>
            <a:r>
              <a:rPr lang="en-US" sz="1200" spc="-3"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spc="-7" dirty="0">
                <a:latin typeface="+mn-lt"/>
                <a:cs typeface="Times New Roman"/>
              </a:rPr>
              <a:t>pulmonary </a:t>
            </a:r>
            <a:r>
              <a:rPr lang="en-US" sz="1200" dirty="0">
                <a:latin typeface="+mn-lt"/>
                <a:cs typeface="Times New Roman"/>
              </a:rPr>
              <a:t>embolism</a:t>
            </a:r>
            <a:r>
              <a:rPr lang="en-US" sz="1200" spc="-7"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dirty="0">
                <a:latin typeface="+mn-lt"/>
                <a:cs typeface="Times New Roman"/>
              </a:rPr>
              <a:t>8,</a:t>
            </a:r>
            <a:r>
              <a:rPr lang="en-US" sz="1200" spc="-7" dirty="0">
                <a:latin typeface="+mn-lt"/>
                <a:cs typeface="Times New Roman"/>
              </a:rPr>
              <a:t> left).</a:t>
            </a:r>
            <a:endParaRPr lang="en-US" sz="1200" dirty="0">
              <a:latin typeface="+mn-lt"/>
              <a:cs typeface="Times New Roman"/>
            </a:endParaRPr>
          </a:p>
          <a:p>
            <a:pPr marL="179676" marR="53252" indent="-171450">
              <a:buSzPct val="116666"/>
              <a:tabLst>
                <a:tab pos="164085" algn="l"/>
                <a:tab pos="164518" algn="l"/>
              </a:tabLst>
            </a:pP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non-Hispanic</a:t>
            </a:r>
            <a:r>
              <a:rPr lang="en-US" sz="1200" spc="-7" dirty="0">
                <a:latin typeface="+mn-lt"/>
                <a:cs typeface="Times New Roman"/>
              </a:rPr>
              <a:t> </a:t>
            </a:r>
            <a:r>
              <a:rPr lang="en-US" sz="1200" dirty="0">
                <a:latin typeface="+mn-lt"/>
                <a:cs typeface="Times New Roman"/>
              </a:rPr>
              <a:t>Black</a:t>
            </a:r>
            <a:r>
              <a:rPr lang="en-US" sz="1200" spc="-3" dirty="0">
                <a:latin typeface="+mn-lt"/>
                <a:cs typeface="Times New Roman"/>
              </a:rPr>
              <a:t> </a:t>
            </a:r>
            <a:r>
              <a:rPr lang="en-US" sz="1200" dirty="0">
                <a:latin typeface="+mn-lt"/>
                <a:cs typeface="Times New Roman"/>
              </a:rPr>
              <a:t>individuals</a:t>
            </a:r>
            <a:r>
              <a:rPr lang="en-US" sz="1200" spc="-3" dirty="0">
                <a:latin typeface="+mn-lt"/>
                <a:cs typeface="Times New Roman"/>
              </a:rPr>
              <a:t> </a:t>
            </a:r>
            <a:r>
              <a:rPr lang="en-US" sz="1200" dirty="0">
                <a:latin typeface="+mn-lt"/>
                <a:cs typeface="Times New Roman"/>
              </a:rPr>
              <a:t>(0.35</a:t>
            </a:r>
            <a:r>
              <a:rPr lang="en-US" sz="1200" spc="-7" dirty="0">
                <a:latin typeface="+mn-lt"/>
                <a:cs typeface="Times New Roman"/>
              </a:rPr>
              <a:t> </a:t>
            </a:r>
            <a:r>
              <a:rPr lang="en-US" sz="1200" dirty="0">
                <a:latin typeface="+mn-lt"/>
                <a:cs typeface="Times New Roman"/>
              </a:rPr>
              <a:t>per</a:t>
            </a:r>
            <a:r>
              <a:rPr lang="en-US" sz="1200" spc="-7" dirty="0">
                <a:latin typeface="+mn-lt"/>
                <a:cs typeface="Times New Roman"/>
              </a:rPr>
              <a:t> </a:t>
            </a:r>
            <a:r>
              <a:rPr lang="en-US" sz="1200" dirty="0">
                <a:latin typeface="+mn-lt"/>
                <a:cs typeface="Times New Roman"/>
              </a:rPr>
              <a:t>1,000</a:t>
            </a:r>
            <a:r>
              <a:rPr lang="en-US" sz="1200" spc="-3" dirty="0">
                <a:latin typeface="+mn-lt"/>
                <a:cs typeface="Times New Roman"/>
              </a:rPr>
              <a:t> </a:t>
            </a:r>
            <a:r>
              <a:rPr lang="en-US" sz="1200" dirty="0">
                <a:latin typeface="+mn-lt"/>
                <a:cs typeface="Times New Roman"/>
              </a:rPr>
              <a:t>deliveries)</a:t>
            </a:r>
            <a:r>
              <a:rPr lang="en-US" sz="1200" spc="-7" dirty="0">
                <a:latin typeface="+mn-lt"/>
                <a:cs typeface="Times New Roman"/>
              </a:rPr>
              <a:t> </a:t>
            </a:r>
            <a:r>
              <a:rPr lang="en-US" sz="1200" dirty="0">
                <a:latin typeface="+mn-lt"/>
                <a:cs typeface="Times New Roman"/>
              </a:rPr>
              <a:t>giving</a:t>
            </a:r>
            <a:r>
              <a:rPr lang="en-US" sz="1200" spc="-10" dirty="0">
                <a:latin typeface="+mn-lt"/>
                <a:cs typeface="Times New Roman"/>
              </a:rPr>
              <a:t> </a:t>
            </a:r>
            <a:r>
              <a:rPr lang="en-US" sz="1200" dirty="0">
                <a:latin typeface="+mn-lt"/>
                <a:cs typeface="Times New Roman"/>
              </a:rPr>
              <a:t>birth</a:t>
            </a:r>
            <a:r>
              <a:rPr lang="en-US" sz="1200" spc="-3" dirty="0">
                <a:latin typeface="+mn-lt"/>
                <a:cs typeface="Times New Roman"/>
              </a:rPr>
              <a:t> </a:t>
            </a:r>
            <a:r>
              <a:rPr lang="en-US" sz="1200" dirty="0">
                <a:latin typeface="+mn-lt"/>
                <a:cs typeface="Times New Roman"/>
              </a:rPr>
              <a:t>were</a:t>
            </a:r>
            <a:r>
              <a:rPr lang="en-US" sz="1200" spc="-7" dirty="0">
                <a:latin typeface="+mn-lt"/>
                <a:cs typeface="Times New Roman"/>
              </a:rPr>
              <a:t> </a:t>
            </a:r>
            <a:r>
              <a:rPr lang="en-US" sz="1200" spc="-14" dirty="0">
                <a:latin typeface="+mn-lt"/>
                <a:cs typeface="Times New Roman"/>
              </a:rPr>
              <a:t>more </a:t>
            </a:r>
            <a:r>
              <a:rPr lang="en-US" sz="1200" dirty="0">
                <a:latin typeface="+mn-lt"/>
                <a:cs typeface="Times New Roman"/>
              </a:rPr>
              <a:t>likely</a:t>
            </a:r>
            <a:r>
              <a:rPr lang="en-US" sz="1200" spc="-10" dirty="0">
                <a:latin typeface="+mn-lt"/>
                <a:cs typeface="Times New Roman"/>
              </a:rPr>
              <a:t> </a:t>
            </a:r>
            <a:r>
              <a:rPr lang="en-US" sz="1200" dirty="0">
                <a:latin typeface="+mn-lt"/>
                <a:cs typeface="Times New Roman"/>
              </a:rPr>
              <a:t>than </a:t>
            </a:r>
            <a:r>
              <a:rPr lang="en-US" sz="1200" spc="-7" dirty="0">
                <a:latin typeface="+mn-lt"/>
                <a:cs typeface="Times New Roman"/>
              </a:rPr>
              <a:t>non-</a:t>
            </a:r>
            <a:r>
              <a:rPr lang="en-US" sz="1200" dirty="0">
                <a:latin typeface="+mn-lt"/>
                <a:cs typeface="Times New Roman"/>
              </a:rPr>
              <a:t>Hispanic</a:t>
            </a:r>
            <a:r>
              <a:rPr lang="en-US" sz="1200" spc="-7" dirty="0">
                <a:latin typeface="+mn-lt"/>
                <a:cs typeface="Times New Roman"/>
              </a:rPr>
              <a:t> </a:t>
            </a:r>
            <a:r>
              <a:rPr lang="en-US" sz="1200" dirty="0">
                <a:latin typeface="+mn-lt"/>
                <a:cs typeface="Times New Roman"/>
              </a:rPr>
              <a:t>White</a:t>
            </a:r>
            <a:r>
              <a:rPr lang="en-US" sz="1200" spc="-3" dirty="0">
                <a:latin typeface="+mn-lt"/>
                <a:cs typeface="Times New Roman"/>
              </a:rPr>
              <a:t> </a:t>
            </a:r>
            <a:r>
              <a:rPr lang="en-US" sz="1200" dirty="0">
                <a:latin typeface="+mn-lt"/>
                <a:cs typeface="Times New Roman"/>
              </a:rPr>
              <a:t>individuals</a:t>
            </a:r>
            <a:r>
              <a:rPr lang="en-US" sz="1200" spc="-10" dirty="0">
                <a:latin typeface="+mn-lt"/>
                <a:cs typeface="Times New Roman"/>
              </a:rPr>
              <a:t> </a:t>
            </a:r>
            <a:r>
              <a:rPr lang="en-US" sz="1200" dirty="0">
                <a:latin typeface="+mn-lt"/>
                <a:cs typeface="Times New Roman"/>
              </a:rPr>
              <a:t>(0.31</a:t>
            </a:r>
            <a:r>
              <a:rPr lang="en-US" sz="1200" spc="-7"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 deliveries)</a:t>
            </a:r>
            <a:r>
              <a:rPr lang="en-US" sz="1200" spc="-3" dirty="0">
                <a:latin typeface="+mn-lt"/>
                <a:cs typeface="Times New Roman"/>
              </a:rPr>
              <a:t> </a:t>
            </a:r>
            <a:r>
              <a:rPr lang="en-US" sz="1200" dirty="0">
                <a:latin typeface="+mn-lt"/>
                <a:cs typeface="Times New Roman"/>
              </a:rPr>
              <a:t>giving birth</a:t>
            </a:r>
            <a:r>
              <a:rPr lang="en-US" sz="1200" spc="-10" dirty="0">
                <a:latin typeface="+mn-lt"/>
                <a:cs typeface="Times New Roman"/>
              </a:rPr>
              <a:t> </a:t>
            </a:r>
            <a:r>
              <a:rPr lang="en-US" sz="1200" dirty="0">
                <a:latin typeface="+mn-lt"/>
                <a:cs typeface="Times New Roman"/>
              </a:rPr>
              <a:t>to have </a:t>
            </a:r>
            <a:r>
              <a:rPr lang="en-US" sz="1200" spc="-34" dirty="0">
                <a:latin typeface="+mn-lt"/>
                <a:cs typeface="Times New Roman"/>
              </a:rPr>
              <a:t>a </a:t>
            </a:r>
            <a:r>
              <a:rPr lang="en-US" sz="1200" dirty="0">
                <a:latin typeface="+mn-lt"/>
                <a:cs typeface="Times New Roman"/>
              </a:rPr>
              <a:t>venous</a:t>
            </a:r>
            <a:r>
              <a:rPr lang="en-US" sz="1200" spc="-14" dirty="0">
                <a:latin typeface="+mn-lt"/>
                <a:cs typeface="Times New Roman"/>
              </a:rPr>
              <a:t> </a:t>
            </a:r>
            <a:r>
              <a:rPr lang="en-US" sz="1200" dirty="0">
                <a:latin typeface="+mn-lt"/>
                <a:cs typeface="Times New Roman"/>
              </a:rPr>
              <a:t>thromboembolism</a:t>
            </a:r>
            <a:r>
              <a:rPr lang="en-US" sz="1200" spc="-7" dirty="0">
                <a:latin typeface="+mn-lt"/>
                <a:cs typeface="Times New Roman"/>
              </a:rPr>
              <a:t> </a:t>
            </a:r>
            <a:r>
              <a:rPr lang="en-US" sz="1200" dirty="0">
                <a:latin typeface="+mn-lt"/>
                <a:cs typeface="Times New Roman"/>
              </a:rPr>
              <a:t>or</a:t>
            </a:r>
            <a:r>
              <a:rPr lang="en-US" sz="1200" spc="-7" dirty="0">
                <a:latin typeface="+mn-lt"/>
                <a:cs typeface="Times New Roman"/>
              </a:rPr>
              <a:t> </a:t>
            </a:r>
            <a:r>
              <a:rPr lang="en-US" sz="1200" dirty="0">
                <a:latin typeface="+mn-lt"/>
                <a:cs typeface="Times New Roman"/>
              </a:rPr>
              <a:t>pulmonary</a:t>
            </a:r>
            <a:r>
              <a:rPr lang="en-US" sz="1200" spc="-7" dirty="0">
                <a:latin typeface="+mn-lt"/>
                <a:cs typeface="Times New Roman"/>
              </a:rPr>
              <a:t> embolism.</a:t>
            </a:r>
            <a:endParaRPr lang="en-US" sz="1200" dirty="0">
              <a:latin typeface="+mn-lt"/>
              <a:cs typeface="Times New Roman"/>
            </a:endParaRPr>
          </a:p>
          <a:p>
            <a:pPr marL="180108" marR="88320" indent="-171450">
              <a:buSzPct val="116666"/>
              <a:tabLst>
                <a:tab pos="164085" algn="l"/>
                <a:tab pos="164518" algn="l"/>
              </a:tabLst>
            </a:pP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hospitals</a:t>
            </a:r>
            <a:r>
              <a:rPr lang="en-US" sz="1200" spc="-3" dirty="0">
                <a:latin typeface="+mn-lt"/>
                <a:cs typeface="Times New Roman"/>
              </a:rPr>
              <a:t> </a:t>
            </a:r>
            <a:r>
              <a:rPr lang="en-US" sz="1200" dirty="0">
                <a:latin typeface="+mn-lt"/>
                <a:cs typeface="Times New Roman"/>
              </a:rPr>
              <a:t>with</a:t>
            </a:r>
            <a:r>
              <a:rPr lang="en-US" sz="1200" spc="-10" dirty="0">
                <a:latin typeface="+mn-lt"/>
                <a:cs typeface="Times New Roman"/>
              </a:rPr>
              <a:t> </a:t>
            </a:r>
            <a:r>
              <a:rPr lang="en-US" sz="1200" dirty="0">
                <a:latin typeface="+mn-lt"/>
                <a:cs typeface="Times New Roman"/>
              </a:rPr>
              <a:t>fewer</a:t>
            </a:r>
            <a:r>
              <a:rPr lang="en-US" sz="1200" spc="-3" dirty="0">
                <a:latin typeface="+mn-lt"/>
                <a:cs typeface="Times New Roman"/>
              </a:rPr>
              <a:t> </a:t>
            </a:r>
            <a:r>
              <a:rPr lang="en-US" sz="1200" dirty="0">
                <a:latin typeface="+mn-lt"/>
                <a:cs typeface="Times New Roman"/>
              </a:rPr>
              <a:t>than</a:t>
            </a:r>
            <a:r>
              <a:rPr lang="en-US" sz="1200" spc="-3" dirty="0">
                <a:latin typeface="+mn-lt"/>
                <a:cs typeface="Times New Roman"/>
              </a:rPr>
              <a:t> </a:t>
            </a:r>
            <a:r>
              <a:rPr lang="en-US" sz="1200" dirty="0">
                <a:latin typeface="+mn-lt"/>
                <a:cs typeface="Times New Roman"/>
              </a:rPr>
              <a:t>100</a:t>
            </a:r>
            <a:r>
              <a:rPr lang="en-US" sz="1200" spc="-3" dirty="0">
                <a:latin typeface="+mn-lt"/>
                <a:cs typeface="Times New Roman"/>
              </a:rPr>
              <a:t> </a:t>
            </a:r>
            <a:r>
              <a:rPr lang="en-US" sz="1200" dirty="0">
                <a:latin typeface="+mn-lt"/>
                <a:cs typeface="Times New Roman"/>
              </a:rPr>
              <a:t>beds</a:t>
            </a:r>
            <a:r>
              <a:rPr lang="en-US" sz="1200" spc="-3" dirty="0">
                <a:latin typeface="+mn-lt"/>
                <a:cs typeface="Times New Roman"/>
              </a:rPr>
              <a:t> </a:t>
            </a:r>
            <a:r>
              <a:rPr lang="en-US" sz="1200" dirty="0">
                <a:latin typeface="+mn-lt"/>
                <a:cs typeface="Times New Roman"/>
              </a:rPr>
              <a:t>(0.20</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a:t>
            </a:r>
            <a:r>
              <a:rPr lang="en-US" sz="1200" spc="-10" dirty="0">
                <a:latin typeface="+mn-lt"/>
                <a:cs typeface="Times New Roman"/>
              </a:rPr>
              <a:t> </a:t>
            </a:r>
            <a:r>
              <a:rPr lang="en-US" sz="1200" dirty="0">
                <a:latin typeface="+mn-lt"/>
                <a:cs typeface="Times New Roman"/>
              </a:rPr>
              <a:t>deliveries),</a:t>
            </a:r>
            <a:r>
              <a:rPr lang="en-US" sz="1200" spc="-10" dirty="0">
                <a:latin typeface="+mn-lt"/>
                <a:cs typeface="Times New Roman"/>
              </a:rPr>
              <a:t> </a:t>
            </a:r>
            <a:r>
              <a:rPr lang="en-US" sz="1200" dirty="0">
                <a:latin typeface="+mn-lt"/>
                <a:cs typeface="Times New Roman"/>
              </a:rPr>
              <a:t>100-299</a:t>
            </a:r>
            <a:r>
              <a:rPr lang="en-US" sz="1200" spc="-3" dirty="0">
                <a:latin typeface="+mn-lt"/>
                <a:cs typeface="Times New Roman"/>
              </a:rPr>
              <a:t> </a:t>
            </a:r>
            <a:r>
              <a:rPr lang="en-US" sz="1200" dirty="0">
                <a:latin typeface="+mn-lt"/>
                <a:cs typeface="Times New Roman"/>
              </a:rPr>
              <a:t>beds </a:t>
            </a:r>
            <a:r>
              <a:rPr lang="en-US" sz="1200" spc="-7" dirty="0">
                <a:latin typeface="+mn-lt"/>
                <a:cs typeface="Times New Roman"/>
              </a:rPr>
              <a:t>(0.21 </a:t>
            </a:r>
            <a:r>
              <a:rPr lang="en-US" sz="1200" dirty="0">
                <a:latin typeface="+mn-lt"/>
                <a:cs typeface="Times New Roman"/>
              </a:rPr>
              <a:t>per</a:t>
            </a:r>
            <a:r>
              <a:rPr lang="en-US" sz="1200" spc="-10" dirty="0">
                <a:latin typeface="+mn-lt"/>
                <a:cs typeface="Times New Roman"/>
              </a:rPr>
              <a:t> </a:t>
            </a:r>
            <a:r>
              <a:rPr lang="en-US" sz="1200" dirty="0">
                <a:latin typeface="+mn-lt"/>
                <a:cs typeface="Times New Roman"/>
              </a:rPr>
              <a:t>1,000</a:t>
            </a:r>
            <a:r>
              <a:rPr lang="en-US" sz="1200" spc="-3" dirty="0">
                <a:latin typeface="+mn-lt"/>
                <a:cs typeface="Times New Roman"/>
              </a:rPr>
              <a:t> </a:t>
            </a:r>
            <a:r>
              <a:rPr lang="en-US" sz="1200" dirty="0">
                <a:latin typeface="+mn-lt"/>
                <a:cs typeface="Times New Roman"/>
              </a:rPr>
              <a:t>deliveries),</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300-499</a:t>
            </a:r>
            <a:r>
              <a:rPr lang="en-US" sz="1200" spc="-3" dirty="0">
                <a:latin typeface="+mn-lt"/>
                <a:cs typeface="Times New Roman"/>
              </a:rPr>
              <a:t> </a:t>
            </a:r>
            <a:r>
              <a:rPr lang="en-US" sz="1200" dirty="0">
                <a:latin typeface="+mn-lt"/>
                <a:cs typeface="Times New Roman"/>
              </a:rPr>
              <a:t>(0.28</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a:t>
            </a:r>
            <a:r>
              <a:rPr lang="en-US" sz="1200" spc="-7" dirty="0">
                <a:latin typeface="+mn-lt"/>
                <a:cs typeface="Times New Roman"/>
              </a:rPr>
              <a:t> </a:t>
            </a:r>
            <a:r>
              <a:rPr lang="en-US" sz="1200" dirty="0">
                <a:latin typeface="+mn-lt"/>
                <a:cs typeface="Times New Roman"/>
              </a:rPr>
              <a:t>deliveries)</a:t>
            </a:r>
            <a:r>
              <a:rPr lang="en-US" sz="1200" spc="-3" dirty="0">
                <a:latin typeface="+mn-lt"/>
                <a:cs typeface="Times New Roman"/>
              </a:rPr>
              <a:t> </a:t>
            </a:r>
            <a:r>
              <a:rPr lang="en-US" sz="1200" dirty="0">
                <a:latin typeface="+mn-lt"/>
                <a:cs typeface="Times New Roman"/>
              </a:rPr>
              <a:t>had</a:t>
            </a:r>
            <a:r>
              <a:rPr lang="en-US" sz="1200" spc="-3" dirty="0">
                <a:latin typeface="+mn-lt"/>
                <a:cs typeface="Times New Roman"/>
              </a:rPr>
              <a:t> </a:t>
            </a:r>
            <a:r>
              <a:rPr lang="en-US" sz="1200" dirty="0">
                <a:latin typeface="+mn-lt"/>
                <a:cs typeface="Times New Roman"/>
              </a:rPr>
              <a:t>lower</a:t>
            </a:r>
            <a:r>
              <a:rPr lang="en-US" sz="1200" spc="-3" dirty="0">
                <a:latin typeface="+mn-lt"/>
                <a:cs typeface="Times New Roman"/>
              </a:rPr>
              <a:t> </a:t>
            </a:r>
            <a:r>
              <a:rPr lang="en-US" sz="1200" dirty="0">
                <a:latin typeface="+mn-lt"/>
                <a:cs typeface="Times New Roman"/>
              </a:rPr>
              <a:t>rates</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spc="-7" dirty="0">
                <a:latin typeface="+mn-lt"/>
                <a:cs typeface="Times New Roman"/>
              </a:rPr>
              <a:t>venous </a:t>
            </a:r>
            <a:r>
              <a:rPr lang="en-US" sz="1200" dirty="0">
                <a:latin typeface="+mn-lt"/>
                <a:cs typeface="Times New Roman"/>
              </a:rPr>
              <a:t>thromboembolism</a:t>
            </a:r>
            <a:r>
              <a:rPr lang="en-US" sz="1200" spc="-14"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dirty="0">
                <a:latin typeface="+mn-lt"/>
                <a:cs typeface="Times New Roman"/>
              </a:rPr>
              <a:t>pulmonary</a:t>
            </a:r>
            <a:r>
              <a:rPr lang="en-US" sz="1200" spc="-3" dirty="0">
                <a:latin typeface="+mn-lt"/>
                <a:cs typeface="Times New Roman"/>
              </a:rPr>
              <a:t> </a:t>
            </a:r>
            <a:r>
              <a:rPr lang="en-US" sz="1200" dirty="0">
                <a:latin typeface="+mn-lt"/>
                <a:cs typeface="Times New Roman"/>
              </a:rPr>
              <a:t>embolism</a:t>
            </a:r>
            <a:r>
              <a:rPr lang="en-US" sz="1200" spc="-10" dirty="0">
                <a:latin typeface="+mn-lt"/>
                <a:cs typeface="Times New Roman"/>
              </a:rPr>
              <a:t> </a:t>
            </a:r>
            <a:r>
              <a:rPr lang="en-US" sz="1200" dirty="0">
                <a:latin typeface="+mn-lt"/>
                <a:cs typeface="Times New Roman"/>
              </a:rPr>
              <a:t>than</a:t>
            </a:r>
            <a:r>
              <a:rPr lang="en-US" sz="1200" spc="-7" dirty="0">
                <a:latin typeface="+mn-lt"/>
                <a:cs typeface="Times New Roman"/>
              </a:rPr>
              <a:t> </a:t>
            </a:r>
            <a:r>
              <a:rPr lang="en-US" sz="1200" dirty="0">
                <a:latin typeface="+mn-lt"/>
                <a:cs typeface="Times New Roman"/>
              </a:rPr>
              <a:t>hospitals</a:t>
            </a:r>
            <a:r>
              <a:rPr lang="en-US" sz="1200" spc="-3" dirty="0">
                <a:latin typeface="+mn-lt"/>
                <a:cs typeface="Times New Roman"/>
              </a:rPr>
              <a:t> </a:t>
            </a:r>
            <a:r>
              <a:rPr lang="en-US" sz="1200" dirty="0">
                <a:latin typeface="+mn-lt"/>
                <a:cs typeface="Times New Roman"/>
              </a:rPr>
              <a:t>with</a:t>
            </a:r>
            <a:r>
              <a:rPr lang="en-US" sz="1200" spc="-10" dirty="0">
                <a:latin typeface="+mn-lt"/>
                <a:cs typeface="Times New Roman"/>
              </a:rPr>
              <a:t> </a:t>
            </a:r>
            <a:r>
              <a:rPr lang="en-US" sz="1200" dirty="0">
                <a:latin typeface="+mn-lt"/>
                <a:cs typeface="Times New Roman"/>
              </a:rPr>
              <a:t>500</a:t>
            </a:r>
            <a:r>
              <a:rPr lang="en-US" sz="1200" spc="-3" dirty="0">
                <a:latin typeface="+mn-lt"/>
                <a:cs typeface="Times New Roman"/>
              </a:rPr>
              <a:t> </a:t>
            </a:r>
            <a:r>
              <a:rPr lang="en-US" sz="1200" dirty="0">
                <a:latin typeface="+mn-lt"/>
                <a:cs typeface="Times New Roman"/>
              </a:rPr>
              <a:t>or</a:t>
            </a:r>
            <a:r>
              <a:rPr lang="en-US" sz="1200" spc="-7" dirty="0">
                <a:latin typeface="+mn-lt"/>
                <a:cs typeface="Times New Roman"/>
              </a:rPr>
              <a:t> </a:t>
            </a:r>
            <a:r>
              <a:rPr lang="en-US" sz="1200" dirty="0">
                <a:latin typeface="+mn-lt"/>
                <a:cs typeface="Times New Roman"/>
              </a:rPr>
              <a:t>more</a:t>
            </a:r>
            <a:r>
              <a:rPr lang="en-US" sz="1200" spc="-3" dirty="0">
                <a:latin typeface="+mn-lt"/>
                <a:cs typeface="Times New Roman"/>
              </a:rPr>
              <a:t> </a:t>
            </a:r>
            <a:r>
              <a:rPr lang="en-US" sz="1200" dirty="0">
                <a:latin typeface="+mn-lt"/>
                <a:cs typeface="Times New Roman"/>
              </a:rPr>
              <a:t>beds</a:t>
            </a:r>
            <a:r>
              <a:rPr lang="en-US" sz="1200" spc="-3" dirty="0">
                <a:latin typeface="+mn-lt"/>
                <a:cs typeface="Times New Roman"/>
              </a:rPr>
              <a:t> </a:t>
            </a:r>
            <a:r>
              <a:rPr lang="en-US" sz="1200" dirty="0">
                <a:latin typeface="+mn-lt"/>
                <a:cs typeface="Times New Roman"/>
              </a:rPr>
              <a:t>(0.39</a:t>
            </a:r>
            <a:r>
              <a:rPr lang="en-US" sz="1200" spc="-10" dirty="0">
                <a:latin typeface="+mn-lt"/>
                <a:cs typeface="Times New Roman"/>
              </a:rPr>
              <a:t> </a:t>
            </a:r>
            <a:r>
              <a:rPr lang="en-US" sz="1200" spc="-17" dirty="0">
                <a:latin typeface="+mn-lt"/>
                <a:cs typeface="Times New Roman"/>
              </a:rPr>
              <a:t>per </a:t>
            </a:r>
            <a:r>
              <a:rPr lang="en-US" sz="1200" dirty="0">
                <a:latin typeface="+mn-lt"/>
                <a:cs typeface="Times New Roman"/>
              </a:rPr>
              <a:t>1,000 </a:t>
            </a:r>
            <a:r>
              <a:rPr lang="en-US" sz="1200" spc="-7" dirty="0">
                <a:latin typeface="+mn-lt"/>
                <a:cs typeface="Times New Roman"/>
              </a:rPr>
              <a:t>deliveries).</a:t>
            </a:r>
            <a:endParaRPr lang="en-US" sz="1200" dirty="0">
              <a:latin typeface="+mn-lt"/>
              <a:cs typeface="Times New Roman"/>
            </a:endParaRPr>
          </a:p>
          <a:p>
            <a:pPr marL="180108" marR="3464" indent="-171450">
              <a:buSzPct val="116666"/>
              <a:tabLst>
                <a:tab pos="164085" algn="l"/>
                <a:tab pos="164518" algn="l"/>
              </a:tabLst>
            </a:pP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2019,</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deliveries</a:t>
            </a:r>
            <a:r>
              <a:rPr lang="en-US" sz="1200" spc="-3" dirty="0">
                <a:latin typeface="+mn-lt"/>
                <a:cs typeface="Times New Roman"/>
              </a:rPr>
              <a:t>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venous</a:t>
            </a:r>
            <a:r>
              <a:rPr lang="en-US" sz="1200" spc="-3" dirty="0">
                <a:latin typeface="+mn-lt"/>
                <a:cs typeface="Times New Roman"/>
              </a:rPr>
              <a:t> </a:t>
            </a:r>
            <a:r>
              <a:rPr lang="en-US" sz="1200" dirty="0">
                <a:latin typeface="+mn-lt"/>
                <a:cs typeface="Times New Roman"/>
              </a:rPr>
              <a:t>thromboembolism</a:t>
            </a:r>
            <a:r>
              <a:rPr lang="en-US" sz="1200" spc="-7"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dirty="0">
                <a:latin typeface="+mn-lt"/>
                <a:cs typeface="Times New Roman"/>
              </a:rPr>
              <a:t>pulmonary</a:t>
            </a:r>
            <a:r>
              <a:rPr lang="en-US" sz="1200" spc="-3" dirty="0">
                <a:latin typeface="+mn-lt"/>
                <a:cs typeface="Times New Roman"/>
              </a:rPr>
              <a:t> </a:t>
            </a:r>
            <a:r>
              <a:rPr lang="en-US" sz="1200" dirty="0">
                <a:latin typeface="+mn-lt"/>
                <a:cs typeface="Times New Roman"/>
              </a:rPr>
              <a:t>embolism</a:t>
            </a:r>
            <a:r>
              <a:rPr lang="en-US" sz="1200" spc="-7" dirty="0">
                <a:latin typeface="+mn-lt"/>
                <a:cs typeface="Times New Roman"/>
              </a:rPr>
              <a:t> </a:t>
            </a:r>
            <a:r>
              <a:rPr lang="en-US" sz="1200" dirty="0">
                <a:latin typeface="+mn-lt"/>
                <a:cs typeface="Times New Roman"/>
              </a:rPr>
              <a:t>did</a:t>
            </a:r>
            <a:r>
              <a:rPr lang="en-US" sz="1200" spc="-3" dirty="0">
                <a:latin typeface="+mn-lt"/>
                <a:cs typeface="Times New Roman"/>
              </a:rPr>
              <a:t> </a:t>
            </a:r>
            <a:r>
              <a:rPr lang="en-US" sz="1200" spc="-17" dirty="0">
                <a:latin typeface="+mn-lt"/>
                <a:cs typeface="Times New Roman"/>
              </a:rPr>
              <a:t>not </a:t>
            </a:r>
            <a:r>
              <a:rPr lang="en-US" sz="1200" dirty="0">
                <a:latin typeface="+mn-lt"/>
                <a:cs typeface="Times New Roman"/>
              </a:rPr>
              <a:t>vary</a:t>
            </a:r>
            <a:r>
              <a:rPr lang="en-US" sz="1200" spc="-14" dirty="0">
                <a:latin typeface="+mn-lt"/>
                <a:cs typeface="Times New Roman"/>
              </a:rPr>
              <a:t> </a:t>
            </a:r>
            <a:r>
              <a:rPr lang="en-US" sz="1200" dirty="0">
                <a:latin typeface="+mn-lt"/>
                <a:cs typeface="Times New Roman"/>
              </a:rPr>
              <a:t>by</a:t>
            </a:r>
            <a:r>
              <a:rPr lang="en-US" sz="1200" spc="-3" dirty="0">
                <a:latin typeface="+mn-lt"/>
                <a:cs typeface="Times New Roman"/>
              </a:rPr>
              <a:t> </a:t>
            </a:r>
            <a:r>
              <a:rPr lang="en-US" sz="1200" dirty="0">
                <a:latin typeface="+mn-lt"/>
                <a:cs typeface="Times New Roman"/>
              </a:rPr>
              <a:t>geographic</a:t>
            </a:r>
            <a:r>
              <a:rPr lang="en-US" sz="1200" spc="-7" dirty="0">
                <a:latin typeface="+mn-lt"/>
                <a:cs typeface="Times New Roman"/>
              </a:rPr>
              <a:t> </a:t>
            </a:r>
            <a:r>
              <a:rPr lang="en-US" sz="1200" dirty="0">
                <a:latin typeface="+mn-lt"/>
                <a:cs typeface="Times New Roman"/>
              </a:rPr>
              <a:t>location</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birthing</a:t>
            </a:r>
            <a:r>
              <a:rPr lang="en-US" sz="1200" spc="-3" dirty="0">
                <a:latin typeface="+mn-lt"/>
                <a:cs typeface="Times New Roman"/>
              </a:rPr>
              <a:t> </a:t>
            </a:r>
            <a:r>
              <a:rPr lang="en-US" sz="1200" dirty="0">
                <a:latin typeface="+mn-lt"/>
                <a:cs typeface="Times New Roman"/>
              </a:rPr>
              <a:t>person</a:t>
            </a:r>
            <a:r>
              <a:rPr lang="en-US" sz="1200" spc="-3"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not</a:t>
            </a:r>
            <a:r>
              <a:rPr lang="en-US" sz="1200" spc="-3" dirty="0">
                <a:latin typeface="+mn-lt"/>
                <a:cs typeface="Times New Roman"/>
              </a:rPr>
              <a:t> </a:t>
            </a:r>
            <a:r>
              <a:rPr lang="en-US" sz="1200" spc="-7" dirty="0">
                <a:latin typeface="+mn-lt"/>
                <a:cs typeface="Times New Roman"/>
              </a:rPr>
              <a:t>shown).</a:t>
            </a: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77</a:t>
            </a:fld>
            <a:endParaRPr lang="en-US"/>
          </a:p>
        </p:txBody>
      </p:sp>
    </p:spTree>
    <p:extLst>
      <p:ext uri="{BB962C8B-B14F-4D97-AF65-F5344CB8AC3E}">
        <p14:creationId xmlns:p14="http://schemas.microsoft.com/office/powerpoint/2010/main" val="11690190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57600"/>
            <a:ext cx="6400800" cy="4825034"/>
          </a:xfrm>
        </p:spPr>
        <p:txBody>
          <a:bodyPr/>
          <a:lstStyle/>
          <a:p>
            <a:pPr marL="182880" indent="-182880"/>
            <a:r>
              <a:rPr lang="en-US" sz="1050" dirty="0">
                <a:latin typeface="+mn-lt"/>
              </a:rPr>
              <a:t>The findings from data collected and analyzed for the NHQDR mirror some conclusions reported by the literature and provide additional insights. For most maternal health measures included in the NHQDR, disparities are significant for comparisons by race/ethnicity, age, and hospital characteristics.</a:t>
            </a:r>
          </a:p>
          <a:p>
            <a:pPr marL="182880" indent="-182880"/>
            <a:r>
              <a:rPr lang="en-US" sz="1050" dirty="0">
                <a:latin typeface="+mn-lt"/>
              </a:rPr>
              <a:t>For prenatal care, the findings are consistent with those from the research community in that Hispanic, AI/AN, Black, and Native Hawaiian/Pacific Islander individuals are less likely than White and non-Hispanic White individuals to receive prenatal care. However, there was no evidence of large differences in prenatal care by urban/rural location.</a:t>
            </a:r>
          </a:p>
          <a:p>
            <a:pPr marL="182880" indent="-182880"/>
            <a:r>
              <a:rPr lang="en-US" sz="1050" dirty="0">
                <a:latin typeface="+mn-lt"/>
              </a:rPr>
              <a:t>The NHQDR findings also showed that the rate of cesarean deliveries for first time, low-risk pregnancies was higher for non-Hispanic Black individuals than for non-Hispanic White individuals and the disparity widened with maternal age. In addition, the rate of cesarean deliveries within each age group decreased, but because maternal age is increasing, the overall rate of cesarean deliveries did not change significantly.</a:t>
            </a:r>
          </a:p>
          <a:p>
            <a:pPr marL="182880" indent="-182880"/>
            <a:r>
              <a:rPr lang="en-US" sz="1050" dirty="0">
                <a:latin typeface="+mn-lt"/>
              </a:rPr>
              <a:t>The results also indicated that rates of the four pregnancy-related complications examined (severe maternal morbidity, eclampsia/preeclampsia, severe postpartum hemorrhage, venous thromboembolism or pulmonary embolism) were increasing over time across all deliveries. In addition, disparities related to racial/ethnic categories were common.</a:t>
            </a:r>
          </a:p>
          <a:p>
            <a:pPr marL="182880" indent="-182880"/>
            <a:r>
              <a:rPr lang="en-US" sz="1050" dirty="0">
                <a:latin typeface="+mn-lt"/>
              </a:rPr>
              <a:t>Rates of severe maternal morbidity, eclampsia/preeclampsia, and venous thromboembolism or pulmonary embolism were significantly worse for non-Hispanic Black individuals compared with non-Hispanic White individuals. Rates of severe postpartum hemorrhage were significantly worse for non-Hispanic API individuals compared with non-Hispanic White individuals, and the disparity was growing larger over time.</a:t>
            </a:r>
          </a:p>
          <a:p>
            <a:pPr marL="182880" indent="-182880"/>
            <a:r>
              <a:rPr lang="en-US" sz="1050" dirty="0">
                <a:latin typeface="+mn-lt"/>
              </a:rPr>
              <a:t>Differences were also seen by hospital characteristics. Hospitals with fewer beds (for severe maternal morbidity, venous thromboembolism or pulmonary embolism), private, for-profit hospitals (for severe postpartum hemorrhage), minority-serving hospitals</a:t>
            </a:r>
            <a:r>
              <a:rPr lang="en-US" sz="1050" baseline="30000" dirty="0">
                <a:latin typeface="+mn-lt"/>
              </a:rPr>
              <a:t> </a:t>
            </a:r>
            <a:r>
              <a:rPr lang="en-US" sz="1050" dirty="0">
                <a:latin typeface="+mn-lt"/>
              </a:rPr>
              <a:t>(for eclampsia/preeclampsia), and CAHs (for eclampsia/preeclampsia) had fewer complications. Although rural/urban location is associated with these hospital characteristics, none are a proxy for rural/urban location. For example, more than 80% of rural hospitals have fewer than 100 beds, but just over half of the hospitals with fewer than 100 beds are located in rural areas.</a:t>
            </a:r>
            <a:r>
              <a:rPr lang="en-US" sz="1050" baseline="30000" dirty="0">
                <a:latin typeface="+mn-lt"/>
              </a:rPr>
              <a:t>55,56</a:t>
            </a:r>
          </a:p>
          <a:p>
            <a:pPr marL="182880" indent="-182880"/>
            <a:r>
              <a:rPr lang="en-US" sz="1050" dirty="0">
                <a:latin typeface="+mn-lt"/>
              </a:rPr>
              <a:t>In addition to assessing disparities across various characteristics, maternal health was trended over time. Results showed that, despite efforts to improve the quality of maternal care, most morbidities increased across nearly all population groups in the years assessed for this report.</a:t>
            </a:r>
          </a:p>
          <a:p>
            <a:pPr marL="182880" marR="0" lvl="0" indent="-182880" algn="l" defTabSz="914400" rtl="0" eaLnBrk="1" fontAlgn="auto" latinLnBrk="0" hangingPunct="1">
              <a:lnSpc>
                <a:spcPct val="100000"/>
              </a:lnSpc>
              <a:spcBef>
                <a:spcPts val="0"/>
              </a:spcBef>
              <a:spcAft>
                <a:spcPts val="0"/>
              </a:spcAft>
              <a:buClrTx/>
              <a:buSzTx/>
              <a:tabLst/>
              <a:defRPr/>
            </a:pPr>
            <a:r>
              <a:rPr lang="en-US" sz="1050" baseline="0" dirty="0">
                <a:latin typeface="+mn-lt"/>
                <a:cs typeface="Times New Roman"/>
              </a:rPr>
              <a:t>H</a:t>
            </a:r>
            <a:r>
              <a:rPr lang="en-US" sz="1050" dirty="0">
                <a:latin typeface="+mn-lt"/>
                <a:cs typeface="Times New Roman"/>
              </a:rPr>
              <a:t>ospitals</a:t>
            </a:r>
            <a:r>
              <a:rPr lang="en-US" sz="1050" spc="-17" dirty="0">
                <a:latin typeface="+mn-lt"/>
                <a:cs typeface="Times New Roman"/>
              </a:rPr>
              <a:t> </a:t>
            </a:r>
            <a:r>
              <a:rPr lang="en-US" sz="1050" dirty="0">
                <a:latin typeface="+mn-lt"/>
                <a:cs typeface="Times New Roman"/>
              </a:rPr>
              <a:t>providing</a:t>
            </a:r>
            <a:r>
              <a:rPr lang="en-US" sz="1050" spc="-17" dirty="0">
                <a:latin typeface="+mn-lt"/>
                <a:cs typeface="Times New Roman"/>
              </a:rPr>
              <a:t> </a:t>
            </a:r>
            <a:r>
              <a:rPr lang="en-US" sz="1050" dirty="0" err="1">
                <a:latin typeface="+mn-lt"/>
                <a:cs typeface="Times New Roman"/>
              </a:rPr>
              <a:t>Heathcare</a:t>
            </a:r>
            <a:r>
              <a:rPr lang="en-US" sz="1050" spc="-14" dirty="0">
                <a:latin typeface="+mn-lt"/>
                <a:cs typeface="Times New Roman"/>
              </a:rPr>
              <a:t> </a:t>
            </a:r>
            <a:r>
              <a:rPr lang="en-US" sz="1050" dirty="0">
                <a:latin typeface="+mn-lt"/>
                <a:cs typeface="Times New Roman"/>
              </a:rPr>
              <a:t>Cost</a:t>
            </a:r>
            <a:r>
              <a:rPr lang="en-US" sz="1050" spc="-17" dirty="0">
                <a:latin typeface="+mn-lt"/>
                <a:cs typeface="Times New Roman"/>
              </a:rPr>
              <a:t> </a:t>
            </a:r>
            <a:r>
              <a:rPr lang="en-US" sz="1050" dirty="0">
                <a:latin typeface="+mn-lt"/>
                <a:cs typeface="Times New Roman"/>
              </a:rPr>
              <a:t>and</a:t>
            </a:r>
            <a:r>
              <a:rPr lang="en-US" sz="1050" spc="-17" dirty="0">
                <a:latin typeface="+mn-lt"/>
                <a:cs typeface="Times New Roman"/>
              </a:rPr>
              <a:t> </a:t>
            </a:r>
            <a:r>
              <a:rPr lang="en-US" sz="1050" dirty="0">
                <a:latin typeface="+mn-lt"/>
                <a:cs typeface="Times New Roman"/>
              </a:rPr>
              <a:t>Utilization</a:t>
            </a:r>
            <a:r>
              <a:rPr lang="en-US" sz="1050" spc="-14" dirty="0">
                <a:latin typeface="+mn-lt"/>
                <a:cs typeface="Times New Roman"/>
              </a:rPr>
              <a:t> </a:t>
            </a:r>
            <a:r>
              <a:rPr lang="en-US" sz="1050" dirty="0">
                <a:latin typeface="+mn-lt"/>
                <a:cs typeface="Times New Roman"/>
              </a:rPr>
              <a:t>Project</a:t>
            </a:r>
            <a:r>
              <a:rPr lang="en-US" sz="1050" spc="-17" dirty="0">
                <a:latin typeface="+mn-lt"/>
                <a:cs typeface="Times New Roman"/>
              </a:rPr>
              <a:t> </a:t>
            </a:r>
            <a:r>
              <a:rPr lang="en-US" sz="1050" dirty="0">
                <a:latin typeface="+mn-lt"/>
                <a:cs typeface="Times New Roman"/>
              </a:rPr>
              <a:t>data</a:t>
            </a:r>
            <a:r>
              <a:rPr lang="en-US" sz="1050" spc="-14" dirty="0">
                <a:latin typeface="+mn-lt"/>
                <a:cs typeface="Times New Roman"/>
              </a:rPr>
              <a:t> </a:t>
            </a:r>
            <a:r>
              <a:rPr lang="en-US" sz="1050" dirty="0">
                <a:latin typeface="+mn-lt"/>
                <a:cs typeface="Times New Roman"/>
              </a:rPr>
              <a:t>were</a:t>
            </a:r>
            <a:r>
              <a:rPr lang="en-US" sz="1050" spc="-17" dirty="0">
                <a:latin typeface="+mn-lt"/>
                <a:cs typeface="Times New Roman"/>
              </a:rPr>
              <a:t> </a:t>
            </a:r>
            <a:r>
              <a:rPr lang="en-US" sz="1050" dirty="0">
                <a:latin typeface="+mn-lt"/>
                <a:cs typeface="Times New Roman"/>
              </a:rPr>
              <a:t>ranked</a:t>
            </a:r>
            <a:r>
              <a:rPr lang="en-US" sz="1050" spc="-10" dirty="0">
                <a:latin typeface="+mn-lt"/>
                <a:cs typeface="Times New Roman"/>
              </a:rPr>
              <a:t> </a:t>
            </a:r>
            <a:r>
              <a:rPr lang="en-US" sz="1050" dirty="0">
                <a:latin typeface="+mn-lt"/>
                <a:cs typeface="Times New Roman"/>
              </a:rPr>
              <a:t>in</a:t>
            </a:r>
            <a:r>
              <a:rPr lang="en-US" sz="1050" spc="-17" dirty="0">
                <a:latin typeface="+mn-lt"/>
                <a:cs typeface="Times New Roman"/>
              </a:rPr>
              <a:t> </a:t>
            </a:r>
            <a:r>
              <a:rPr lang="en-US" sz="1050" dirty="0">
                <a:latin typeface="+mn-lt"/>
                <a:cs typeface="Times New Roman"/>
              </a:rPr>
              <a:t>descending</a:t>
            </a:r>
            <a:r>
              <a:rPr lang="en-US" sz="1050" spc="-17" dirty="0">
                <a:latin typeface="+mn-lt"/>
                <a:cs typeface="Times New Roman"/>
              </a:rPr>
              <a:t> </a:t>
            </a:r>
            <a:r>
              <a:rPr lang="en-US" sz="1050" dirty="0">
                <a:latin typeface="+mn-lt"/>
                <a:cs typeface="Times New Roman"/>
              </a:rPr>
              <a:t>order</a:t>
            </a:r>
            <a:r>
              <a:rPr lang="en-US" sz="1050" spc="-14" dirty="0">
                <a:latin typeface="+mn-lt"/>
                <a:cs typeface="Times New Roman"/>
              </a:rPr>
              <a:t> </a:t>
            </a:r>
            <a:r>
              <a:rPr lang="en-US" sz="1050" dirty="0">
                <a:latin typeface="+mn-lt"/>
                <a:cs typeface="Times New Roman"/>
              </a:rPr>
              <a:t>according</a:t>
            </a:r>
            <a:r>
              <a:rPr lang="en-US" sz="1050" spc="-10" dirty="0">
                <a:latin typeface="+mn-lt"/>
                <a:cs typeface="Times New Roman"/>
              </a:rPr>
              <a:t> </a:t>
            </a:r>
            <a:r>
              <a:rPr lang="en-US" sz="1050" dirty="0">
                <a:latin typeface="+mn-lt"/>
                <a:cs typeface="Times New Roman"/>
              </a:rPr>
              <a:t>to</a:t>
            </a:r>
            <a:r>
              <a:rPr lang="en-US" sz="1050" spc="-17" dirty="0">
                <a:latin typeface="+mn-lt"/>
                <a:cs typeface="Times New Roman"/>
              </a:rPr>
              <a:t> the </a:t>
            </a:r>
            <a:r>
              <a:rPr lang="en-US" sz="1050" dirty="0">
                <a:latin typeface="+mn-lt"/>
                <a:cs typeface="Times New Roman"/>
              </a:rPr>
              <a:t>percentage</a:t>
            </a:r>
            <a:r>
              <a:rPr lang="en-US" sz="1050" spc="-27" dirty="0">
                <a:latin typeface="+mn-lt"/>
                <a:cs typeface="Times New Roman"/>
              </a:rPr>
              <a:t> </a:t>
            </a:r>
            <a:r>
              <a:rPr lang="en-US" sz="1050" dirty="0">
                <a:latin typeface="+mn-lt"/>
                <a:cs typeface="Times New Roman"/>
              </a:rPr>
              <a:t>of</a:t>
            </a:r>
            <a:r>
              <a:rPr lang="en-US" sz="1050" spc="-14" dirty="0">
                <a:latin typeface="+mn-lt"/>
                <a:cs typeface="Times New Roman"/>
              </a:rPr>
              <a:t> </a:t>
            </a:r>
            <a:r>
              <a:rPr lang="en-US" sz="1050" dirty="0">
                <a:latin typeface="+mn-lt"/>
                <a:cs typeface="Times New Roman"/>
              </a:rPr>
              <a:t>total</a:t>
            </a:r>
            <a:r>
              <a:rPr lang="en-US" sz="1050" spc="-17" dirty="0">
                <a:latin typeface="+mn-lt"/>
                <a:cs typeface="Times New Roman"/>
              </a:rPr>
              <a:t> </a:t>
            </a:r>
            <a:r>
              <a:rPr lang="en-US" sz="1050" dirty="0">
                <a:latin typeface="+mn-lt"/>
                <a:cs typeface="Times New Roman"/>
              </a:rPr>
              <a:t>hospital</a:t>
            </a:r>
            <a:r>
              <a:rPr lang="en-US" sz="1050" spc="-17" dirty="0">
                <a:latin typeface="+mn-lt"/>
                <a:cs typeface="Times New Roman"/>
              </a:rPr>
              <a:t> </a:t>
            </a:r>
            <a:r>
              <a:rPr lang="en-US" sz="1050" dirty="0">
                <a:latin typeface="+mn-lt"/>
                <a:cs typeface="Times New Roman"/>
              </a:rPr>
              <a:t>discharges</a:t>
            </a:r>
            <a:r>
              <a:rPr lang="en-US" sz="1050" spc="-17" dirty="0">
                <a:latin typeface="+mn-lt"/>
                <a:cs typeface="Times New Roman"/>
              </a:rPr>
              <a:t> </a:t>
            </a:r>
            <a:r>
              <a:rPr lang="en-US" sz="1050" dirty="0">
                <a:latin typeface="+mn-lt"/>
                <a:cs typeface="Times New Roman"/>
              </a:rPr>
              <a:t>with</a:t>
            </a:r>
            <a:r>
              <a:rPr lang="en-US" sz="1050" spc="-20" dirty="0">
                <a:latin typeface="+mn-lt"/>
                <a:cs typeface="Times New Roman"/>
              </a:rPr>
              <a:t> </a:t>
            </a:r>
            <a:r>
              <a:rPr lang="en-US" sz="1050" dirty="0">
                <a:latin typeface="+mn-lt"/>
                <a:cs typeface="Times New Roman"/>
              </a:rPr>
              <a:t>a</a:t>
            </a:r>
            <a:r>
              <a:rPr lang="en-US" sz="1050" spc="-14" dirty="0">
                <a:latin typeface="+mn-lt"/>
                <a:cs typeface="Times New Roman"/>
              </a:rPr>
              <a:t> </a:t>
            </a:r>
            <a:r>
              <a:rPr lang="en-US" sz="1050" dirty="0">
                <a:latin typeface="+mn-lt"/>
                <a:cs typeface="Times New Roman"/>
              </a:rPr>
              <a:t>minority</a:t>
            </a:r>
            <a:r>
              <a:rPr lang="en-US" sz="1050" spc="-20" dirty="0">
                <a:latin typeface="+mn-lt"/>
                <a:cs typeface="Times New Roman"/>
              </a:rPr>
              <a:t> </a:t>
            </a:r>
            <a:r>
              <a:rPr lang="en-US" sz="1050" dirty="0">
                <a:latin typeface="+mn-lt"/>
                <a:cs typeface="Times New Roman"/>
              </a:rPr>
              <a:t>race/ethnicity</a:t>
            </a:r>
            <a:r>
              <a:rPr lang="en-US" sz="1050" spc="-10" dirty="0">
                <a:latin typeface="+mn-lt"/>
                <a:cs typeface="Times New Roman"/>
              </a:rPr>
              <a:t> </a:t>
            </a:r>
            <a:r>
              <a:rPr lang="en-US" sz="1050" dirty="0">
                <a:latin typeface="+mn-lt"/>
                <a:cs typeface="Times New Roman"/>
              </a:rPr>
              <a:t>(Black,</a:t>
            </a:r>
            <a:r>
              <a:rPr lang="en-US" sz="1050" spc="-17" dirty="0">
                <a:latin typeface="+mn-lt"/>
                <a:cs typeface="Times New Roman"/>
              </a:rPr>
              <a:t> </a:t>
            </a:r>
            <a:r>
              <a:rPr lang="en-US" sz="1050" dirty="0">
                <a:latin typeface="+mn-lt"/>
                <a:cs typeface="Times New Roman"/>
              </a:rPr>
              <a:t>Hispanic,</a:t>
            </a:r>
            <a:r>
              <a:rPr lang="en-US" sz="1050" spc="-20" dirty="0">
                <a:latin typeface="+mn-lt"/>
                <a:cs typeface="Times New Roman"/>
              </a:rPr>
              <a:t> </a:t>
            </a:r>
            <a:r>
              <a:rPr lang="en-US" sz="1050" dirty="0">
                <a:latin typeface="+mn-lt"/>
                <a:cs typeface="Times New Roman"/>
              </a:rPr>
              <a:t>Asian</a:t>
            </a:r>
            <a:r>
              <a:rPr lang="en-US" sz="1050" spc="-17" dirty="0">
                <a:latin typeface="+mn-lt"/>
                <a:cs typeface="Times New Roman"/>
              </a:rPr>
              <a:t> </a:t>
            </a:r>
            <a:r>
              <a:rPr lang="en-US" sz="1050" dirty="0">
                <a:latin typeface="+mn-lt"/>
                <a:cs typeface="Times New Roman"/>
              </a:rPr>
              <a:t>or</a:t>
            </a:r>
            <a:r>
              <a:rPr lang="en-US" sz="1050" spc="-14" dirty="0">
                <a:latin typeface="+mn-lt"/>
                <a:cs typeface="Times New Roman"/>
              </a:rPr>
              <a:t> </a:t>
            </a:r>
            <a:r>
              <a:rPr lang="en-US" sz="1050" dirty="0">
                <a:latin typeface="+mn-lt"/>
                <a:cs typeface="Times New Roman"/>
              </a:rPr>
              <a:t>Pacific</a:t>
            </a:r>
            <a:r>
              <a:rPr lang="en-US" sz="1050" spc="-14" dirty="0">
                <a:latin typeface="+mn-lt"/>
                <a:cs typeface="Times New Roman"/>
              </a:rPr>
              <a:t> </a:t>
            </a:r>
            <a:r>
              <a:rPr lang="en-US" sz="1050" spc="-7" dirty="0">
                <a:latin typeface="+mn-lt"/>
                <a:cs typeface="Times New Roman"/>
              </a:rPr>
              <a:t>Islander, </a:t>
            </a:r>
            <a:r>
              <a:rPr lang="en-US" sz="1050" dirty="0">
                <a:latin typeface="+mn-lt"/>
                <a:cs typeface="Times New Roman"/>
              </a:rPr>
              <a:t>American</a:t>
            </a:r>
            <a:r>
              <a:rPr lang="en-US" sz="1050" spc="-24" dirty="0">
                <a:latin typeface="+mn-lt"/>
                <a:cs typeface="Times New Roman"/>
              </a:rPr>
              <a:t> </a:t>
            </a:r>
            <a:r>
              <a:rPr lang="en-US" sz="1050" dirty="0">
                <a:latin typeface="+mn-lt"/>
                <a:cs typeface="Times New Roman"/>
              </a:rPr>
              <a:t>Indian</a:t>
            </a:r>
            <a:r>
              <a:rPr lang="en-US" sz="1050" spc="-14" dirty="0">
                <a:latin typeface="+mn-lt"/>
                <a:cs typeface="Times New Roman"/>
              </a:rPr>
              <a:t> </a:t>
            </a:r>
            <a:r>
              <a:rPr lang="en-US" sz="1050" dirty="0">
                <a:latin typeface="+mn-lt"/>
                <a:cs typeface="Times New Roman"/>
              </a:rPr>
              <a:t>or</a:t>
            </a:r>
            <a:r>
              <a:rPr lang="en-US" sz="1050" spc="-14" dirty="0">
                <a:latin typeface="+mn-lt"/>
                <a:cs typeface="Times New Roman"/>
              </a:rPr>
              <a:t> </a:t>
            </a:r>
            <a:r>
              <a:rPr lang="en-US" sz="1050" dirty="0">
                <a:latin typeface="+mn-lt"/>
                <a:cs typeface="Times New Roman"/>
              </a:rPr>
              <a:t>Alaska</a:t>
            </a:r>
            <a:r>
              <a:rPr lang="en-US" sz="1050" spc="-14" dirty="0">
                <a:latin typeface="+mn-lt"/>
                <a:cs typeface="Times New Roman"/>
              </a:rPr>
              <a:t> </a:t>
            </a:r>
            <a:r>
              <a:rPr lang="en-US" sz="1050" dirty="0">
                <a:latin typeface="+mn-lt"/>
                <a:cs typeface="Times New Roman"/>
              </a:rPr>
              <a:t>Native,</a:t>
            </a:r>
            <a:r>
              <a:rPr lang="en-US" sz="1050" spc="-10" dirty="0">
                <a:latin typeface="+mn-lt"/>
                <a:cs typeface="Times New Roman"/>
              </a:rPr>
              <a:t> </a:t>
            </a:r>
            <a:r>
              <a:rPr lang="en-US" sz="1050" dirty="0">
                <a:latin typeface="+mn-lt"/>
                <a:cs typeface="Times New Roman"/>
              </a:rPr>
              <a:t>other).</a:t>
            </a:r>
            <a:r>
              <a:rPr lang="en-US" sz="1050" spc="-14" dirty="0">
                <a:latin typeface="+mn-lt"/>
                <a:cs typeface="Times New Roman"/>
              </a:rPr>
              <a:t> </a:t>
            </a:r>
            <a:r>
              <a:rPr lang="en-US" sz="1050" dirty="0">
                <a:latin typeface="+mn-lt"/>
                <a:cs typeface="Times New Roman"/>
              </a:rPr>
              <a:t>The</a:t>
            </a:r>
            <a:r>
              <a:rPr lang="en-US" sz="1050" spc="-10" dirty="0">
                <a:latin typeface="+mn-lt"/>
                <a:cs typeface="Times New Roman"/>
              </a:rPr>
              <a:t> </a:t>
            </a:r>
            <a:r>
              <a:rPr lang="en-US" sz="1050" dirty="0">
                <a:latin typeface="+mn-lt"/>
                <a:cs typeface="Times New Roman"/>
              </a:rPr>
              <a:t>top</a:t>
            </a:r>
            <a:r>
              <a:rPr lang="en-US" sz="1050" spc="-14" dirty="0">
                <a:latin typeface="+mn-lt"/>
                <a:cs typeface="Times New Roman"/>
              </a:rPr>
              <a:t> </a:t>
            </a:r>
            <a:r>
              <a:rPr lang="en-US" sz="1050" dirty="0">
                <a:latin typeface="+mn-lt"/>
                <a:cs typeface="Times New Roman"/>
              </a:rPr>
              <a:t>25%</a:t>
            </a:r>
            <a:r>
              <a:rPr lang="en-US" sz="1050" spc="-14" dirty="0">
                <a:latin typeface="+mn-lt"/>
                <a:cs typeface="Times New Roman"/>
              </a:rPr>
              <a:t> </a:t>
            </a:r>
            <a:r>
              <a:rPr lang="en-US" sz="1050" dirty="0">
                <a:latin typeface="+mn-lt"/>
                <a:cs typeface="Times New Roman"/>
              </a:rPr>
              <a:t>of</a:t>
            </a:r>
            <a:r>
              <a:rPr lang="en-US" sz="1050" spc="-17" dirty="0">
                <a:latin typeface="+mn-lt"/>
                <a:cs typeface="Times New Roman"/>
              </a:rPr>
              <a:t> </a:t>
            </a:r>
            <a:r>
              <a:rPr lang="en-US" sz="1050" dirty="0">
                <a:latin typeface="+mn-lt"/>
                <a:cs typeface="Times New Roman"/>
              </a:rPr>
              <a:t>hospitals</a:t>
            </a:r>
            <a:r>
              <a:rPr lang="en-US" sz="1050" spc="-10" dirty="0">
                <a:latin typeface="+mn-lt"/>
                <a:cs typeface="Times New Roman"/>
              </a:rPr>
              <a:t> </a:t>
            </a:r>
            <a:r>
              <a:rPr lang="en-US" sz="1050" dirty="0">
                <a:latin typeface="+mn-lt"/>
                <a:cs typeface="Times New Roman"/>
              </a:rPr>
              <a:t>(i.e.,</a:t>
            </a:r>
            <a:r>
              <a:rPr lang="en-US" sz="1050" spc="-14" dirty="0">
                <a:latin typeface="+mn-lt"/>
                <a:cs typeface="Times New Roman"/>
              </a:rPr>
              <a:t> </a:t>
            </a:r>
            <a:r>
              <a:rPr lang="en-US" sz="1050" dirty="0">
                <a:latin typeface="+mn-lt"/>
                <a:cs typeface="Times New Roman"/>
              </a:rPr>
              <a:t>with</a:t>
            </a:r>
            <a:r>
              <a:rPr lang="en-US" sz="1050" spc="-7" dirty="0">
                <a:latin typeface="+mn-lt"/>
                <a:cs typeface="Times New Roman"/>
              </a:rPr>
              <a:t> </a:t>
            </a:r>
            <a:r>
              <a:rPr lang="en-US" sz="1050" dirty="0">
                <a:latin typeface="+mn-lt"/>
                <a:cs typeface="Times New Roman"/>
              </a:rPr>
              <a:t>the</a:t>
            </a:r>
            <a:r>
              <a:rPr lang="en-US" sz="1050" spc="-14" dirty="0">
                <a:latin typeface="+mn-lt"/>
                <a:cs typeface="Times New Roman"/>
              </a:rPr>
              <a:t> </a:t>
            </a:r>
            <a:r>
              <a:rPr lang="en-US" sz="1050" dirty="0">
                <a:latin typeface="+mn-lt"/>
                <a:cs typeface="Times New Roman"/>
              </a:rPr>
              <a:t>highest</a:t>
            </a:r>
            <a:r>
              <a:rPr lang="en-US" sz="1050" spc="-14" dirty="0">
                <a:latin typeface="+mn-lt"/>
                <a:cs typeface="Times New Roman"/>
              </a:rPr>
              <a:t> </a:t>
            </a:r>
            <a:r>
              <a:rPr lang="en-US" sz="1050" dirty="0">
                <a:latin typeface="+mn-lt"/>
                <a:cs typeface="Times New Roman"/>
              </a:rPr>
              <a:t>percentage</a:t>
            </a:r>
            <a:r>
              <a:rPr lang="en-US" sz="1050" spc="-14" dirty="0">
                <a:latin typeface="+mn-lt"/>
                <a:cs typeface="Times New Roman"/>
              </a:rPr>
              <a:t> </a:t>
            </a:r>
            <a:r>
              <a:rPr lang="en-US" sz="1050" dirty="0">
                <a:latin typeface="+mn-lt"/>
                <a:cs typeface="Times New Roman"/>
              </a:rPr>
              <a:t>of</a:t>
            </a:r>
            <a:r>
              <a:rPr lang="en-US" sz="1050" spc="-14" dirty="0">
                <a:latin typeface="+mn-lt"/>
                <a:cs typeface="Times New Roman"/>
              </a:rPr>
              <a:t> </a:t>
            </a:r>
            <a:r>
              <a:rPr lang="en-US" sz="1050" spc="-7" dirty="0">
                <a:latin typeface="+mn-lt"/>
                <a:cs typeface="Times New Roman"/>
              </a:rPr>
              <a:t>minority </a:t>
            </a:r>
            <a:r>
              <a:rPr lang="en-US" sz="1050" dirty="0">
                <a:latin typeface="+mn-lt"/>
                <a:cs typeface="Times New Roman"/>
              </a:rPr>
              <a:t>patients)</a:t>
            </a:r>
            <a:r>
              <a:rPr lang="en-US" sz="1050" spc="-17" dirty="0">
                <a:latin typeface="+mn-lt"/>
                <a:cs typeface="Times New Roman"/>
              </a:rPr>
              <a:t> </a:t>
            </a:r>
            <a:r>
              <a:rPr lang="en-US" sz="1050" dirty="0">
                <a:latin typeface="+mn-lt"/>
                <a:cs typeface="Times New Roman"/>
              </a:rPr>
              <a:t>were</a:t>
            </a:r>
            <a:r>
              <a:rPr lang="en-US" sz="1050" spc="-17" dirty="0">
                <a:latin typeface="+mn-lt"/>
                <a:cs typeface="Times New Roman"/>
              </a:rPr>
              <a:t> </a:t>
            </a:r>
            <a:r>
              <a:rPr lang="en-US" sz="1050" dirty="0">
                <a:latin typeface="+mn-lt"/>
                <a:cs typeface="Times New Roman"/>
              </a:rPr>
              <a:t>designated</a:t>
            </a:r>
            <a:r>
              <a:rPr lang="en-US" sz="1050" spc="-14" dirty="0">
                <a:latin typeface="+mn-lt"/>
                <a:cs typeface="Times New Roman"/>
              </a:rPr>
              <a:t> </a:t>
            </a:r>
            <a:r>
              <a:rPr lang="en-US" sz="1050" dirty="0">
                <a:latin typeface="+mn-lt"/>
                <a:cs typeface="Times New Roman"/>
              </a:rPr>
              <a:t>as</a:t>
            </a:r>
            <a:r>
              <a:rPr lang="en-US" sz="1050" spc="-17" dirty="0">
                <a:latin typeface="+mn-lt"/>
                <a:cs typeface="Times New Roman"/>
              </a:rPr>
              <a:t> </a:t>
            </a:r>
            <a:r>
              <a:rPr lang="en-US" sz="1050" dirty="0">
                <a:latin typeface="+mn-lt"/>
                <a:cs typeface="Times New Roman"/>
              </a:rPr>
              <a:t>minority</a:t>
            </a:r>
            <a:r>
              <a:rPr lang="en-US" sz="1050" spc="-10" dirty="0">
                <a:latin typeface="+mn-lt"/>
                <a:cs typeface="Times New Roman"/>
              </a:rPr>
              <a:t> </a:t>
            </a:r>
            <a:r>
              <a:rPr lang="en-US" sz="1050" spc="-7" dirty="0">
                <a:latin typeface="+mn-lt"/>
                <a:cs typeface="Times New Roman"/>
              </a:rPr>
              <a:t>serving.</a:t>
            </a:r>
            <a:endParaRPr lang="en-US" sz="1050" dirty="0">
              <a:latin typeface="+mn-lt"/>
              <a:cs typeface="Times New Roman"/>
            </a:endParaRPr>
          </a:p>
          <a:p>
            <a:endParaRPr lang="en-US" sz="1050" dirty="0"/>
          </a:p>
        </p:txBody>
      </p:sp>
      <p:sp>
        <p:nvSpPr>
          <p:cNvPr id="4" name="Slide Number Placeholder 3"/>
          <p:cNvSpPr>
            <a:spLocks noGrp="1"/>
          </p:cNvSpPr>
          <p:nvPr>
            <p:ph type="sldNum" sz="quarter" idx="5"/>
          </p:nvPr>
        </p:nvSpPr>
        <p:spPr/>
        <p:txBody>
          <a:bodyPr/>
          <a:lstStyle/>
          <a:p>
            <a:fld id="{B17BA40C-25F7-4A81-B7B0-365A5351FE20}" type="slidenum">
              <a:rPr lang="en-US" smtClean="0"/>
              <a:t>78</a:t>
            </a:fld>
            <a:endParaRPr lang="en-US"/>
          </a:p>
        </p:txBody>
      </p:sp>
    </p:spTree>
    <p:extLst>
      <p:ext uri="{BB962C8B-B14F-4D97-AF65-F5344CB8AC3E}">
        <p14:creationId xmlns:p14="http://schemas.microsoft.com/office/powerpoint/2010/main" val="32629961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733800"/>
            <a:ext cx="6400800" cy="4876800"/>
          </a:xfrm>
        </p:spPr>
        <p:txBody>
          <a:bodyPr/>
          <a:lstStyle/>
          <a:p>
            <a:pPr marL="182880" marR="4762" indent="-182880"/>
            <a:r>
              <a:rPr lang="en-US" sz="1000" dirty="0">
                <a:latin typeface="+mn-lt"/>
                <a:cs typeface="Times New Roman"/>
              </a:rPr>
              <a:t>The</a:t>
            </a:r>
            <a:r>
              <a:rPr lang="en-US" sz="1000" spc="-14" dirty="0">
                <a:latin typeface="+mn-lt"/>
                <a:cs typeface="Times New Roman"/>
              </a:rPr>
              <a:t> </a:t>
            </a:r>
            <a:r>
              <a:rPr lang="en-US" sz="1000" dirty="0">
                <a:latin typeface="+mn-lt"/>
                <a:cs typeface="Times New Roman"/>
              </a:rPr>
              <a:t>Department</a:t>
            </a:r>
            <a:r>
              <a:rPr lang="en-US" sz="1000" spc="-3" dirty="0">
                <a:latin typeface="+mn-lt"/>
                <a:cs typeface="Times New Roman"/>
              </a:rPr>
              <a:t> </a:t>
            </a:r>
            <a:r>
              <a:rPr lang="en-US" sz="1000" dirty="0">
                <a:latin typeface="+mn-lt"/>
                <a:cs typeface="Times New Roman"/>
              </a:rPr>
              <a:t>of</a:t>
            </a:r>
            <a:r>
              <a:rPr lang="en-US" sz="1000" spc="-7" dirty="0">
                <a:latin typeface="+mn-lt"/>
                <a:cs typeface="Times New Roman"/>
              </a:rPr>
              <a:t> </a:t>
            </a:r>
            <a:r>
              <a:rPr lang="en-US" sz="1000" dirty="0">
                <a:latin typeface="+mn-lt"/>
                <a:cs typeface="Times New Roman"/>
              </a:rPr>
              <a:t>Health</a:t>
            </a:r>
            <a:r>
              <a:rPr lang="en-US" sz="1000" spc="-3" dirty="0">
                <a:latin typeface="+mn-lt"/>
                <a:cs typeface="Times New Roman"/>
              </a:rPr>
              <a:t> </a:t>
            </a:r>
            <a:r>
              <a:rPr lang="en-US" sz="1000" dirty="0">
                <a:latin typeface="+mn-lt"/>
                <a:cs typeface="Times New Roman"/>
              </a:rPr>
              <a:t>and</a:t>
            </a:r>
            <a:r>
              <a:rPr lang="en-US" sz="1000" spc="-7" dirty="0">
                <a:latin typeface="+mn-lt"/>
                <a:cs typeface="Times New Roman"/>
              </a:rPr>
              <a:t> </a:t>
            </a:r>
            <a:r>
              <a:rPr lang="en-US" sz="1000" dirty="0">
                <a:latin typeface="+mn-lt"/>
                <a:cs typeface="Times New Roman"/>
              </a:rPr>
              <a:t>Human</a:t>
            </a:r>
            <a:r>
              <a:rPr lang="en-US" sz="1000" spc="-3" dirty="0">
                <a:latin typeface="+mn-lt"/>
                <a:cs typeface="Times New Roman"/>
              </a:rPr>
              <a:t> </a:t>
            </a:r>
            <a:r>
              <a:rPr lang="en-US" sz="1000" dirty="0">
                <a:latin typeface="+mn-lt"/>
                <a:cs typeface="Times New Roman"/>
              </a:rPr>
              <a:t>Services</a:t>
            </a:r>
            <a:r>
              <a:rPr lang="en-US" sz="1000" spc="-10" dirty="0">
                <a:latin typeface="+mn-lt"/>
                <a:cs typeface="Times New Roman"/>
              </a:rPr>
              <a:t> </a:t>
            </a:r>
            <a:r>
              <a:rPr lang="en-US" sz="1000" dirty="0">
                <a:latin typeface="+mn-lt"/>
                <a:cs typeface="Times New Roman"/>
              </a:rPr>
              <a:t>(HHS)</a:t>
            </a:r>
            <a:r>
              <a:rPr lang="en-US" sz="1000" spc="-3" dirty="0">
                <a:latin typeface="+mn-lt"/>
                <a:cs typeface="Times New Roman"/>
              </a:rPr>
              <a:t> </a:t>
            </a:r>
            <a:r>
              <a:rPr lang="en-US" sz="1000" dirty="0">
                <a:latin typeface="+mn-lt"/>
                <a:cs typeface="Times New Roman"/>
              </a:rPr>
              <a:t>has</a:t>
            </a:r>
            <a:r>
              <a:rPr lang="en-US" sz="1000" spc="-7" dirty="0">
                <a:latin typeface="+mn-lt"/>
                <a:cs typeface="Times New Roman"/>
              </a:rPr>
              <a:t> </a:t>
            </a:r>
            <a:r>
              <a:rPr lang="en-US" sz="1000" dirty="0">
                <a:latin typeface="+mn-lt"/>
                <a:cs typeface="Times New Roman"/>
              </a:rPr>
              <a:t>identified</a:t>
            </a:r>
            <a:r>
              <a:rPr lang="en-US" sz="1000" spc="-10" dirty="0">
                <a:latin typeface="+mn-lt"/>
                <a:cs typeface="Times New Roman"/>
              </a:rPr>
              <a:t> </a:t>
            </a:r>
            <a:r>
              <a:rPr lang="en-US" sz="1000" dirty="0">
                <a:latin typeface="+mn-lt"/>
                <a:cs typeface="Times New Roman"/>
              </a:rPr>
              <a:t>maternal</a:t>
            </a:r>
            <a:r>
              <a:rPr lang="en-US" sz="1000" spc="-7" dirty="0">
                <a:latin typeface="+mn-lt"/>
                <a:cs typeface="Times New Roman"/>
              </a:rPr>
              <a:t> </a:t>
            </a:r>
            <a:r>
              <a:rPr lang="en-US" sz="1000" dirty="0">
                <a:latin typeface="+mn-lt"/>
                <a:cs typeface="Times New Roman"/>
              </a:rPr>
              <a:t>health</a:t>
            </a:r>
            <a:r>
              <a:rPr lang="en-US" sz="1000" spc="-10" dirty="0">
                <a:latin typeface="+mn-lt"/>
                <a:cs typeface="Times New Roman"/>
              </a:rPr>
              <a:t> </a:t>
            </a:r>
            <a:r>
              <a:rPr lang="en-US" sz="1000" dirty="0">
                <a:latin typeface="+mn-lt"/>
                <a:cs typeface="Times New Roman"/>
              </a:rPr>
              <a:t>as</a:t>
            </a:r>
            <a:r>
              <a:rPr lang="en-US" sz="1000" spc="-3" dirty="0">
                <a:latin typeface="+mn-lt"/>
                <a:cs typeface="Times New Roman"/>
              </a:rPr>
              <a:t> </a:t>
            </a:r>
            <a:r>
              <a:rPr lang="en-US" sz="1000" spc="-34" dirty="0">
                <a:latin typeface="+mn-lt"/>
                <a:cs typeface="Times New Roman"/>
              </a:rPr>
              <a:t>a</a:t>
            </a:r>
            <a:r>
              <a:rPr lang="en-US" sz="1000" dirty="0">
                <a:latin typeface="+mn-lt"/>
                <a:cs typeface="Times New Roman"/>
              </a:rPr>
              <a:t> national</a:t>
            </a:r>
            <a:r>
              <a:rPr lang="en-US" sz="1000" spc="-14" dirty="0">
                <a:latin typeface="+mn-lt"/>
                <a:cs typeface="Times New Roman"/>
              </a:rPr>
              <a:t> </a:t>
            </a:r>
            <a:r>
              <a:rPr lang="en-US" sz="1000" dirty="0">
                <a:latin typeface="+mn-lt"/>
                <a:cs typeface="Times New Roman"/>
              </a:rPr>
              <a:t>priority</a:t>
            </a:r>
            <a:r>
              <a:rPr lang="en-US" sz="1000" spc="-14" dirty="0">
                <a:latin typeface="+mn-lt"/>
                <a:cs typeface="Times New Roman"/>
              </a:rPr>
              <a:t> </a:t>
            </a:r>
            <a:r>
              <a:rPr lang="en-US" sz="1000" dirty="0">
                <a:latin typeface="+mn-lt"/>
                <a:cs typeface="Times New Roman"/>
              </a:rPr>
              <a:t>to</a:t>
            </a:r>
            <a:r>
              <a:rPr lang="en-US" sz="1000" spc="-7" dirty="0">
                <a:latin typeface="+mn-lt"/>
                <a:cs typeface="Times New Roman"/>
              </a:rPr>
              <a:t> </a:t>
            </a:r>
            <a:r>
              <a:rPr lang="en-US" sz="1000" dirty="0">
                <a:latin typeface="+mn-lt"/>
                <a:cs typeface="Times New Roman"/>
              </a:rPr>
              <a:t>address</a:t>
            </a:r>
            <a:r>
              <a:rPr lang="en-US" sz="1000" spc="-3" dirty="0">
                <a:latin typeface="+mn-lt"/>
                <a:cs typeface="Times New Roman"/>
              </a:rPr>
              <a:t> </a:t>
            </a:r>
            <a:r>
              <a:rPr lang="en-US" sz="1000" dirty="0">
                <a:latin typeface="+mn-lt"/>
                <a:cs typeface="Times New Roman"/>
              </a:rPr>
              <a:t>factors</a:t>
            </a:r>
            <a:r>
              <a:rPr lang="en-US" sz="1000" spc="-10" dirty="0">
                <a:latin typeface="+mn-lt"/>
                <a:cs typeface="Times New Roman"/>
              </a:rPr>
              <a:t> </a:t>
            </a:r>
            <a:r>
              <a:rPr lang="en-US" sz="1000" dirty="0">
                <a:latin typeface="+mn-lt"/>
                <a:cs typeface="Times New Roman"/>
              </a:rPr>
              <a:t>that</a:t>
            </a:r>
            <a:r>
              <a:rPr lang="en-US" sz="1000" spc="-7" dirty="0">
                <a:latin typeface="+mn-lt"/>
                <a:cs typeface="Times New Roman"/>
              </a:rPr>
              <a:t> </a:t>
            </a:r>
            <a:r>
              <a:rPr lang="en-US" sz="1000" dirty="0">
                <a:latin typeface="+mn-lt"/>
                <a:cs typeface="Times New Roman"/>
              </a:rPr>
              <a:t>contribute</a:t>
            </a:r>
            <a:r>
              <a:rPr lang="en-US" sz="1000" spc="-10" dirty="0">
                <a:latin typeface="+mn-lt"/>
                <a:cs typeface="Times New Roman"/>
              </a:rPr>
              <a:t> </a:t>
            </a:r>
            <a:r>
              <a:rPr lang="en-US" sz="1000" dirty="0">
                <a:latin typeface="+mn-lt"/>
                <a:cs typeface="Times New Roman"/>
              </a:rPr>
              <a:t>to</a:t>
            </a:r>
            <a:r>
              <a:rPr lang="en-US" sz="1000" spc="-3" dirty="0">
                <a:latin typeface="+mn-lt"/>
                <a:cs typeface="Times New Roman"/>
              </a:rPr>
              <a:t> </a:t>
            </a:r>
            <a:r>
              <a:rPr lang="en-US" sz="1000" dirty="0">
                <a:latin typeface="+mn-lt"/>
                <a:cs typeface="Times New Roman"/>
              </a:rPr>
              <a:t>maternal</a:t>
            </a:r>
            <a:r>
              <a:rPr lang="en-US" sz="1000" spc="-10" dirty="0">
                <a:latin typeface="+mn-lt"/>
                <a:cs typeface="Times New Roman"/>
              </a:rPr>
              <a:t> </a:t>
            </a:r>
            <a:r>
              <a:rPr lang="en-US" sz="1000" dirty="0">
                <a:latin typeface="+mn-lt"/>
                <a:cs typeface="Times New Roman"/>
              </a:rPr>
              <a:t>mortality</a:t>
            </a:r>
            <a:r>
              <a:rPr lang="en-US" sz="1000" spc="-7" dirty="0">
                <a:latin typeface="+mn-lt"/>
                <a:cs typeface="Times New Roman"/>
              </a:rPr>
              <a:t> </a:t>
            </a:r>
            <a:r>
              <a:rPr lang="en-US" sz="1000" dirty="0">
                <a:latin typeface="+mn-lt"/>
                <a:cs typeface="Times New Roman"/>
              </a:rPr>
              <a:t>and</a:t>
            </a:r>
            <a:r>
              <a:rPr lang="en-US" sz="1000" spc="-7" dirty="0">
                <a:latin typeface="+mn-lt"/>
                <a:cs typeface="Times New Roman"/>
              </a:rPr>
              <a:t> </a:t>
            </a:r>
            <a:r>
              <a:rPr lang="en-US" sz="1000" spc="-17" dirty="0">
                <a:latin typeface="+mn-lt"/>
                <a:cs typeface="Times New Roman"/>
              </a:rPr>
              <a:t>are</a:t>
            </a:r>
            <a:r>
              <a:rPr lang="en-US" sz="1000" spc="341" dirty="0">
                <a:latin typeface="+mn-lt"/>
                <a:cs typeface="Times New Roman"/>
              </a:rPr>
              <a:t> </a:t>
            </a:r>
            <a:r>
              <a:rPr lang="en-US" sz="1000" dirty="0">
                <a:latin typeface="+mn-lt"/>
                <a:cs typeface="Times New Roman"/>
              </a:rPr>
              <a:t>disproportionately</a:t>
            </a:r>
            <a:r>
              <a:rPr lang="en-US" sz="1000" spc="-14" dirty="0">
                <a:latin typeface="+mn-lt"/>
                <a:cs typeface="Times New Roman"/>
              </a:rPr>
              <a:t> </a:t>
            </a:r>
            <a:r>
              <a:rPr lang="en-US" sz="1000" dirty="0">
                <a:latin typeface="+mn-lt"/>
                <a:cs typeface="Times New Roman"/>
              </a:rPr>
              <a:t>higher</a:t>
            </a:r>
            <a:r>
              <a:rPr lang="en-US" sz="1000" spc="-7" dirty="0">
                <a:latin typeface="+mn-lt"/>
                <a:cs typeface="Times New Roman"/>
              </a:rPr>
              <a:t> </a:t>
            </a:r>
            <a:r>
              <a:rPr lang="en-US" sz="1000" dirty="0">
                <a:latin typeface="+mn-lt"/>
                <a:cs typeface="Times New Roman"/>
              </a:rPr>
              <a:t>for</a:t>
            </a:r>
            <a:r>
              <a:rPr lang="en-US" sz="1000" spc="-7" dirty="0">
                <a:latin typeface="+mn-lt"/>
                <a:cs typeface="Times New Roman"/>
              </a:rPr>
              <a:t> </a:t>
            </a:r>
            <a:r>
              <a:rPr lang="en-US" sz="1000" dirty="0">
                <a:latin typeface="+mn-lt"/>
                <a:cs typeface="Times New Roman"/>
              </a:rPr>
              <a:t>Black</a:t>
            </a:r>
            <a:r>
              <a:rPr lang="en-US" sz="1000" spc="-3" dirty="0">
                <a:latin typeface="+mn-lt"/>
                <a:cs typeface="Times New Roman"/>
              </a:rPr>
              <a:t> </a:t>
            </a:r>
            <a:r>
              <a:rPr lang="en-US" sz="1000" dirty="0">
                <a:latin typeface="+mn-lt"/>
                <a:cs typeface="Times New Roman"/>
              </a:rPr>
              <a:t>and</a:t>
            </a:r>
            <a:r>
              <a:rPr lang="en-US" sz="1000" spc="-7" dirty="0">
                <a:latin typeface="+mn-lt"/>
                <a:cs typeface="Times New Roman"/>
              </a:rPr>
              <a:t> </a:t>
            </a:r>
            <a:r>
              <a:rPr lang="en-US" sz="1000" dirty="0">
                <a:latin typeface="+mn-lt"/>
                <a:cs typeface="Times New Roman"/>
              </a:rPr>
              <a:t>AI/AN</a:t>
            </a:r>
            <a:r>
              <a:rPr lang="en-US" sz="1000" spc="-7" dirty="0">
                <a:latin typeface="+mn-lt"/>
                <a:cs typeface="Times New Roman"/>
              </a:rPr>
              <a:t> </a:t>
            </a:r>
            <a:r>
              <a:rPr lang="en-US" sz="1000" dirty="0">
                <a:latin typeface="+mn-lt"/>
                <a:cs typeface="Times New Roman"/>
              </a:rPr>
              <a:t>women</a:t>
            </a:r>
            <a:r>
              <a:rPr lang="en-US" sz="1000" spc="-7" dirty="0">
                <a:latin typeface="+mn-lt"/>
                <a:cs typeface="Times New Roman"/>
              </a:rPr>
              <a:t> </a:t>
            </a:r>
            <a:r>
              <a:rPr lang="en-US" sz="1000" dirty="0">
                <a:latin typeface="+mn-lt"/>
                <a:cs typeface="Times New Roman"/>
              </a:rPr>
              <a:t>regardless</a:t>
            </a:r>
            <a:r>
              <a:rPr lang="en-US" sz="1000" spc="-7" dirty="0">
                <a:latin typeface="+mn-lt"/>
                <a:cs typeface="Times New Roman"/>
              </a:rPr>
              <a:t> </a:t>
            </a:r>
            <a:r>
              <a:rPr lang="en-US" sz="1000" dirty="0">
                <a:latin typeface="+mn-lt"/>
                <a:cs typeface="Times New Roman"/>
              </a:rPr>
              <a:t>of</a:t>
            </a:r>
            <a:r>
              <a:rPr lang="en-US" sz="1000" spc="-7" dirty="0">
                <a:latin typeface="+mn-lt"/>
                <a:cs typeface="Times New Roman"/>
              </a:rPr>
              <a:t> </a:t>
            </a:r>
            <a:r>
              <a:rPr lang="en-US" sz="1000" dirty="0">
                <a:latin typeface="+mn-lt"/>
                <a:cs typeface="Times New Roman"/>
              </a:rPr>
              <a:t>income</a:t>
            </a:r>
            <a:r>
              <a:rPr lang="en-US" sz="1000" spc="-7" dirty="0">
                <a:latin typeface="+mn-lt"/>
                <a:cs typeface="Times New Roman"/>
              </a:rPr>
              <a:t> </a:t>
            </a:r>
            <a:r>
              <a:rPr lang="en-US" sz="1000" dirty="0">
                <a:latin typeface="+mn-lt"/>
                <a:cs typeface="Times New Roman"/>
              </a:rPr>
              <a:t>or</a:t>
            </a:r>
            <a:r>
              <a:rPr lang="en-US" sz="1000" spc="-7" dirty="0">
                <a:latin typeface="+mn-lt"/>
                <a:cs typeface="Times New Roman"/>
              </a:rPr>
              <a:t> </a:t>
            </a:r>
            <a:r>
              <a:rPr lang="en-US" sz="1000" dirty="0">
                <a:latin typeface="+mn-lt"/>
                <a:cs typeface="Times New Roman"/>
              </a:rPr>
              <a:t>education.</a:t>
            </a:r>
            <a:r>
              <a:rPr lang="en-US" sz="1000" spc="-3" dirty="0">
                <a:latin typeface="+mn-lt"/>
                <a:cs typeface="Times New Roman"/>
              </a:rPr>
              <a:t> </a:t>
            </a:r>
            <a:r>
              <a:rPr lang="en-US" sz="1000" spc="-17" dirty="0">
                <a:latin typeface="+mn-lt"/>
                <a:cs typeface="Times New Roman"/>
              </a:rPr>
              <a:t>HHS</a:t>
            </a:r>
            <a:r>
              <a:rPr lang="en-US" sz="1000" spc="341" dirty="0">
                <a:latin typeface="+mn-lt"/>
                <a:cs typeface="Times New Roman"/>
              </a:rPr>
              <a:t> </a:t>
            </a:r>
            <a:r>
              <a:rPr lang="en-US" sz="1000" dirty="0">
                <a:latin typeface="+mn-lt"/>
                <a:cs typeface="Times New Roman"/>
              </a:rPr>
              <a:t>is</a:t>
            </a:r>
            <a:r>
              <a:rPr lang="en-US" sz="1000" spc="-14" dirty="0">
                <a:latin typeface="+mn-lt"/>
                <a:cs typeface="Times New Roman"/>
              </a:rPr>
              <a:t> </a:t>
            </a:r>
            <a:r>
              <a:rPr lang="en-US" sz="1000" dirty="0">
                <a:latin typeface="+mn-lt"/>
                <a:cs typeface="Times New Roman"/>
              </a:rPr>
              <a:t>also</a:t>
            </a:r>
            <a:r>
              <a:rPr lang="en-US" sz="1000" spc="-7" dirty="0">
                <a:latin typeface="+mn-lt"/>
                <a:cs typeface="Times New Roman"/>
              </a:rPr>
              <a:t> </a:t>
            </a:r>
            <a:r>
              <a:rPr lang="en-US" sz="1000" dirty="0">
                <a:latin typeface="+mn-lt"/>
                <a:cs typeface="Times New Roman"/>
              </a:rPr>
              <a:t>working</a:t>
            </a:r>
            <a:r>
              <a:rPr lang="en-US" sz="1000" spc="-3" dirty="0">
                <a:latin typeface="+mn-lt"/>
                <a:cs typeface="Times New Roman"/>
              </a:rPr>
              <a:t> </a:t>
            </a:r>
            <a:r>
              <a:rPr lang="en-US" sz="1000" dirty="0">
                <a:latin typeface="+mn-lt"/>
                <a:cs typeface="Times New Roman"/>
              </a:rPr>
              <a:t>to</a:t>
            </a:r>
            <a:r>
              <a:rPr lang="en-US" sz="1000" spc="-7" dirty="0">
                <a:latin typeface="+mn-lt"/>
                <a:cs typeface="Times New Roman"/>
              </a:rPr>
              <a:t> </a:t>
            </a:r>
            <a:r>
              <a:rPr lang="en-US" sz="1000" dirty="0">
                <a:latin typeface="+mn-lt"/>
                <a:cs typeface="Times New Roman"/>
              </a:rPr>
              <a:t>address</a:t>
            </a:r>
            <a:r>
              <a:rPr lang="en-US" sz="1000" spc="-7" dirty="0">
                <a:latin typeface="+mn-lt"/>
                <a:cs typeface="Times New Roman"/>
              </a:rPr>
              <a:t> </a:t>
            </a:r>
            <a:r>
              <a:rPr lang="en-US" sz="1000" dirty="0">
                <a:latin typeface="+mn-lt"/>
                <a:cs typeface="Times New Roman"/>
              </a:rPr>
              <a:t>factors</a:t>
            </a:r>
            <a:r>
              <a:rPr lang="en-US" sz="1000" spc="-3" dirty="0">
                <a:latin typeface="+mn-lt"/>
                <a:cs typeface="Times New Roman"/>
              </a:rPr>
              <a:t> </a:t>
            </a:r>
            <a:r>
              <a:rPr lang="en-US" sz="1000" dirty="0">
                <a:latin typeface="+mn-lt"/>
                <a:cs typeface="Times New Roman"/>
              </a:rPr>
              <a:t>contributing</a:t>
            </a:r>
            <a:r>
              <a:rPr lang="en-US" sz="1000" spc="-14" dirty="0">
                <a:latin typeface="+mn-lt"/>
                <a:cs typeface="Times New Roman"/>
              </a:rPr>
              <a:t> </a:t>
            </a:r>
            <a:r>
              <a:rPr lang="en-US" sz="1000" dirty="0">
                <a:latin typeface="+mn-lt"/>
                <a:cs typeface="Times New Roman"/>
              </a:rPr>
              <a:t>to</a:t>
            </a:r>
            <a:r>
              <a:rPr lang="en-US" sz="1000" spc="-14" dirty="0">
                <a:latin typeface="+mn-lt"/>
                <a:cs typeface="Times New Roman"/>
              </a:rPr>
              <a:t> </a:t>
            </a:r>
            <a:r>
              <a:rPr lang="en-US" sz="1000" dirty="0">
                <a:latin typeface="+mn-lt"/>
                <a:cs typeface="Times New Roman"/>
              </a:rPr>
              <a:t>women</a:t>
            </a:r>
            <a:r>
              <a:rPr lang="en-US" sz="1000" spc="-3" dirty="0">
                <a:latin typeface="+mn-lt"/>
                <a:cs typeface="Times New Roman"/>
              </a:rPr>
              <a:t> </a:t>
            </a:r>
            <a:r>
              <a:rPr lang="en-US" sz="1000" dirty="0">
                <a:latin typeface="+mn-lt"/>
                <a:cs typeface="Times New Roman"/>
              </a:rPr>
              <a:t>living</a:t>
            </a:r>
            <a:r>
              <a:rPr lang="en-US" sz="1000" spc="-7" dirty="0">
                <a:latin typeface="+mn-lt"/>
                <a:cs typeface="Times New Roman"/>
              </a:rPr>
              <a:t> </a:t>
            </a:r>
            <a:r>
              <a:rPr lang="en-US" sz="1000" dirty="0">
                <a:latin typeface="+mn-lt"/>
                <a:cs typeface="Times New Roman"/>
              </a:rPr>
              <a:t>in</a:t>
            </a:r>
            <a:r>
              <a:rPr lang="en-US" sz="1000" spc="-7" dirty="0">
                <a:latin typeface="+mn-lt"/>
                <a:cs typeface="Times New Roman"/>
              </a:rPr>
              <a:t> </a:t>
            </a:r>
            <a:r>
              <a:rPr lang="en-US" sz="1000" dirty="0">
                <a:latin typeface="+mn-lt"/>
                <a:cs typeface="Times New Roman"/>
              </a:rPr>
              <a:t>rural</a:t>
            </a:r>
            <a:r>
              <a:rPr lang="en-US" sz="1000" spc="-3" dirty="0">
                <a:latin typeface="+mn-lt"/>
                <a:cs typeface="Times New Roman"/>
              </a:rPr>
              <a:t> </a:t>
            </a:r>
            <a:r>
              <a:rPr lang="en-US" sz="1000" dirty="0">
                <a:latin typeface="+mn-lt"/>
                <a:cs typeface="Times New Roman"/>
              </a:rPr>
              <a:t>areas</a:t>
            </a:r>
            <a:r>
              <a:rPr lang="en-US" sz="1000" spc="-10" dirty="0">
                <a:latin typeface="+mn-lt"/>
                <a:cs typeface="Times New Roman"/>
              </a:rPr>
              <a:t> </a:t>
            </a:r>
            <a:r>
              <a:rPr lang="en-US" sz="1000" dirty="0">
                <a:latin typeface="+mn-lt"/>
                <a:cs typeface="Times New Roman"/>
              </a:rPr>
              <a:t>experiencing</a:t>
            </a:r>
            <a:r>
              <a:rPr lang="en-US" sz="1000" spc="-3" dirty="0">
                <a:latin typeface="+mn-lt"/>
                <a:cs typeface="Times New Roman"/>
              </a:rPr>
              <a:t> </a:t>
            </a:r>
            <a:r>
              <a:rPr lang="en-US" sz="1000" spc="-7" dirty="0">
                <a:latin typeface="+mn-lt"/>
                <a:cs typeface="Times New Roman"/>
              </a:rPr>
              <a:t>higher pregnancy-</a:t>
            </a:r>
            <a:r>
              <a:rPr lang="en-US" sz="1000" dirty="0">
                <a:latin typeface="+mn-lt"/>
                <a:cs typeface="Times New Roman"/>
              </a:rPr>
              <a:t>related</a:t>
            </a:r>
            <a:r>
              <a:rPr lang="en-US" sz="1000" spc="-7" dirty="0">
                <a:latin typeface="+mn-lt"/>
                <a:cs typeface="Times New Roman"/>
              </a:rPr>
              <a:t> </a:t>
            </a:r>
            <a:r>
              <a:rPr lang="en-US" sz="1000" dirty="0">
                <a:latin typeface="+mn-lt"/>
                <a:cs typeface="Times New Roman"/>
              </a:rPr>
              <a:t>mortality</a:t>
            </a:r>
            <a:r>
              <a:rPr lang="en-US" sz="1000" spc="-7" dirty="0">
                <a:latin typeface="+mn-lt"/>
                <a:cs typeface="Times New Roman"/>
              </a:rPr>
              <a:t> </a:t>
            </a:r>
            <a:r>
              <a:rPr lang="en-US" sz="1000" dirty="0">
                <a:latin typeface="+mn-lt"/>
                <a:cs typeface="Times New Roman"/>
              </a:rPr>
              <a:t>than women in nonrural areas,</a:t>
            </a:r>
            <a:r>
              <a:rPr lang="en-US" sz="1000" spc="-7" dirty="0">
                <a:latin typeface="+mn-lt"/>
                <a:cs typeface="Times New Roman"/>
              </a:rPr>
              <a:t> </a:t>
            </a:r>
            <a:r>
              <a:rPr lang="en-US" sz="1000" dirty="0">
                <a:latin typeface="+mn-lt"/>
                <a:cs typeface="Times New Roman"/>
              </a:rPr>
              <a:t>such as social</a:t>
            </a:r>
            <a:r>
              <a:rPr lang="en-US" sz="1000" spc="-3" dirty="0">
                <a:latin typeface="+mn-lt"/>
                <a:cs typeface="Times New Roman"/>
              </a:rPr>
              <a:t> </a:t>
            </a:r>
            <a:r>
              <a:rPr lang="en-US" sz="1000" dirty="0">
                <a:latin typeface="+mn-lt"/>
                <a:cs typeface="Times New Roman"/>
              </a:rPr>
              <a:t>determinants of </a:t>
            </a:r>
            <a:r>
              <a:rPr lang="en-US" sz="1000" spc="-7" dirty="0">
                <a:latin typeface="+mn-lt"/>
                <a:cs typeface="Times New Roman"/>
              </a:rPr>
              <a:t>health, </a:t>
            </a:r>
            <a:r>
              <a:rPr lang="en-US" sz="1000" dirty="0">
                <a:latin typeface="+mn-lt"/>
                <a:cs typeface="Times New Roman"/>
              </a:rPr>
              <a:t>mental</a:t>
            </a:r>
            <a:r>
              <a:rPr lang="en-US" sz="1000" spc="-10" dirty="0">
                <a:latin typeface="+mn-lt"/>
                <a:cs typeface="Times New Roman"/>
              </a:rPr>
              <a:t> </a:t>
            </a:r>
            <a:r>
              <a:rPr lang="en-US" sz="1000" dirty="0">
                <a:latin typeface="+mn-lt"/>
                <a:cs typeface="Times New Roman"/>
              </a:rPr>
              <a:t>health,</a:t>
            </a:r>
            <a:r>
              <a:rPr lang="en-US" sz="1000" spc="-3"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substance</a:t>
            </a:r>
            <a:r>
              <a:rPr lang="en-US" sz="1000" spc="-3" dirty="0">
                <a:latin typeface="+mn-lt"/>
                <a:cs typeface="Times New Roman"/>
              </a:rPr>
              <a:t> </a:t>
            </a:r>
            <a:r>
              <a:rPr lang="en-US" sz="1000" dirty="0">
                <a:latin typeface="+mn-lt"/>
                <a:cs typeface="Times New Roman"/>
              </a:rPr>
              <a:t>use</a:t>
            </a:r>
            <a:r>
              <a:rPr lang="en-US" sz="1000" spc="-3" dirty="0">
                <a:latin typeface="+mn-lt"/>
                <a:cs typeface="Times New Roman"/>
              </a:rPr>
              <a:t> </a:t>
            </a:r>
            <a:r>
              <a:rPr lang="en-US" sz="1000" dirty="0">
                <a:latin typeface="+mn-lt"/>
                <a:cs typeface="Times New Roman"/>
              </a:rPr>
              <a:t>as</a:t>
            </a:r>
            <a:r>
              <a:rPr lang="en-US" sz="1000" spc="-3" dirty="0">
                <a:latin typeface="+mn-lt"/>
                <a:cs typeface="Times New Roman"/>
              </a:rPr>
              <a:t> </a:t>
            </a:r>
            <a:r>
              <a:rPr lang="en-US" sz="1000" dirty="0">
                <a:latin typeface="+mn-lt"/>
                <a:cs typeface="Times New Roman"/>
              </a:rPr>
              <a:t>they</a:t>
            </a:r>
            <a:r>
              <a:rPr lang="en-US" sz="1000" spc="-3" dirty="0">
                <a:latin typeface="+mn-lt"/>
                <a:cs typeface="Times New Roman"/>
              </a:rPr>
              <a:t> </a:t>
            </a:r>
            <a:r>
              <a:rPr lang="en-US" sz="1000" dirty="0">
                <a:latin typeface="+mn-lt"/>
                <a:cs typeface="Times New Roman"/>
              </a:rPr>
              <a:t>relate</a:t>
            </a:r>
            <a:r>
              <a:rPr lang="en-US" sz="1000" spc="-7" dirty="0">
                <a:latin typeface="+mn-lt"/>
                <a:cs typeface="Times New Roman"/>
              </a:rPr>
              <a:t> </a:t>
            </a:r>
            <a:r>
              <a:rPr lang="en-US" sz="1000" dirty="0">
                <a:latin typeface="+mn-lt"/>
                <a:cs typeface="Times New Roman"/>
              </a:rPr>
              <a:t>to</a:t>
            </a:r>
            <a:r>
              <a:rPr lang="en-US" sz="1000" spc="-10" dirty="0">
                <a:latin typeface="+mn-lt"/>
                <a:cs typeface="Times New Roman"/>
              </a:rPr>
              <a:t> </a:t>
            </a:r>
            <a:r>
              <a:rPr lang="en-US" sz="1000" dirty="0">
                <a:latin typeface="+mn-lt"/>
                <a:cs typeface="Times New Roman"/>
              </a:rPr>
              <a:t>maternal </a:t>
            </a:r>
            <a:r>
              <a:rPr lang="en-US" sz="1000" spc="-7" dirty="0">
                <a:latin typeface="+mn-lt"/>
                <a:cs typeface="Times New Roman"/>
              </a:rPr>
              <a:t>healthcare.</a:t>
            </a:r>
            <a:endParaRPr lang="en-US" sz="1000" dirty="0">
              <a:latin typeface="+mn-lt"/>
              <a:cs typeface="Times New Roman"/>
            </a:endParaRPr>
          </a:p>
          <a:p>
            <a:pPr marL="182880" marR="131182" indent="-182880"/>
            <a:r>
              <a:rPr lang="en-US" sz="1000" dirty="0">
                <a:latin typeface="+mn-lt"/>
                <a:cs typeface="Times New Roman"/>
              </a:rPr>
              <a:t>The</a:t>
            </a:r>
            <a:r>
              <a:rPr lang="en-US" sz="1000" spc="-14" dirty="0">
                <a:latin typeface="+mn-lt"/>
                <a:cs typeface="Times New Roman"/>
              </a:rPr>
              <a:t> </a:t>
            </a:r>
            <a:r>
              <a:rPr lang="en-US" sz="1000" u="sng" dirty="0">
                <a:solidFill>
                  <a:srgbClr val="0000FF"/>
                </a:solidFill>
                <a:uFill>
                  <a:solidFill>
                    <a:srgbClr val="0000FF"/>
                  </a:solidFill>
                </a:uFill>
                <a:latin typeface="+mn-lt"/>
                <a:cs typeface="Times New Roman"/>
                <a:hlinkClick r:id="rId3"/>
              </a:rPr>
              <a:t>White</a:t>
            </a:r>
            <a:r>
              <a:rPr lang="en-US" sz="1000" u="sng" spc="-7"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House</a:t>
            </a:r>
            <a:r>
              <a:rPr lang="en-US" sz="1000" u="sng" spc="-7"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Blueprint</a:t>
            </a:r>
            <a:r>
              <a:rPr lang="en-US" sz="1000" u="sng" spc="-7"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for</a:t>
            </a:r>
            <a:r>
              <a:rPr lang="en-US" sz="1000" u="sng" spc="-3"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Addressing</a:t>
            </a:r>
            <a:r>
              <a:rPr lang="en-US" sz="1000" u="sng" spc="-10"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the</a:t>
            </a:r>
            <a:r>
              <a:rPr lang="en-US" sz="1000" u="sng" spc="-10"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Maternal</a:t>
            </a:r>
            <a:r>
              <a:rPr lang="en-US" sz="1000" u="sng" spc="-3"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Health</a:t>
            </a:r>
            <a:r>
              <a:rPr lang="en-US" sz="1000" u="sng" spc="-7"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Crisis</a:t>
            </a:r>
            <a:r>
              <a:rPr lang="en-US" sz="1000" spc="-10" dirty="0">
                <a:solidFill>
                  <a:srgbClr val="0000FF"/>
                </a:solidFill>
                <a:latin typeface="+mn-lt"/>
                <a:cs typeface="Times New Roman"/>
              </a:rPr>
              <a:t> </a:t>
            </a:r>
            <a:r>
              <a:rPr lang="en-US" sz="1000" dirty="0">
                <a:latin typeface="+mn-lt"/>
                <a:cs typeface="Times New Roman"/>
              </a:rPr>
              <a:t>addresses</a:t>
            </a:r>
            <a:r>
              <a:rPr lang="en-US" sz="1000" spc="-7" dirty="0">
                <a:latin typeface="+mn-lt"/>
                <a:cs typeface="Times New Roman"/>
              </a:rPr>
              <a:t> </a:t>
            </a:r>
            <a:r>
              <a:rPr lang="en-US" sz="1000" dirty="0">
                <a:latin typeface="+mn-lt"/>
                <a:cs typeface="Times New Roman"/>
              </a:rPr>
              <a:t>five</a:t>
            </a:r>
            <a:r>
              <a:rPr lang="en-US" sz="1000" spc="-3" dirty="0">
                <a:latin typeface="+mn-lt"/>
                <a:cs typeface="Times New Roman"/>
              </a:rPr>
              <a:t> </a:t>
            </a:r>
            <a:r>
              <a:rPr lang="en-US" sz="1000" spc="-7" dirty="0">
                <a:latin typeface="+mn-lt"/>
                <a:cs typeface="Times New Roman"/>
              </a:rPr>
              <a:t>maternal health-</a:t>
            </a:r>
            <a:r>
              <a:rPr lang="en-US" sz="1000" dirty="0">
                <a:latin typeface="+mn-lt"/>
                <a:cs typeface="Times New Roman"/>
              </a:rPr>
              <a:t>related</a:t>
            </a:r>
            <a:r>
              <a:rPr lang="en-US" sz="1000" spc="31" dirty="0">
                <a:latin typeface="+mn-lt"/>
                <a:cs typeface="Times New Roman"/>
              </a:rPr>
              <a:t> </a:t>
            </a:r>
            <a:r>
              <a:rPr lang="en-US" sz="1000" spc="-7" dirty="0">
                <a:latin typeface="+mn-lt"/>
                <a:cs typeface="Times New Roman"/>
              </a:rPr>
              <a:t>priorities:</a:t>
            </a:r>
            <a:endParaRPr lang="en-US" sz="1000" dirty="0">
              <a:latin typeface="+mn-lt"/>
              <a:cs typeface="Times New Roman"/>
            </a:endParaRPr>
          </a:p>
          <a:p>
            <a:pPr marL="335968" marR="364538" indent="-171450">
              <a:buClr>
                <a:srgbClr val="033466"/>
              </a:buClr>
              <a:buSzPct val="116666"/>
              <a:tabLst>
                <a:tab pos="319945" algn="l"/>
                <a:tab pos="320378" algn="l"/>
              </a:tabLst>
            </a:pPr>
            <a:r>
              <a:rPr lang="en-US" sz="1000" dirty="0">
                <a:latin typeface="+mn-lt"/>
                <a:cs typeface="Times New Roman"/>
              </a:rPr>
              <a:t>Increasing</a:t>
            </a:r>
            <a:r>
              <a:rPr lang="en-US" sz="1000" spc="-10" dirty="0">
                <a:latin typeface="+mn-lt"/>
                <a:cs typeface="Times New Roman"/>
              </a:rPr>
              <a:t> </a:t>
            </a:r>
            <a:r>
              <a:rPr lang="en-US" sz="1000" dirty="0">
                <a:latin typeface="+mn-lt"/>
                <a:cs typeface="Times New Roman"/>
              </a:rPr>
              <a:t>access to</a:t>
            </a:r>
            <a:r>
              <a:rPr lang="en-US" sz="1000" spc="-7" dirty="0">
                <a:latin typeface="+mn-lt"/>
                <a:cs typeface="Times New Roman"/>
              </a:rPr>
              <a:t> </a:t>
            </a:r>
            <a:r>
              <a:rPr lang="en-US" sz="1000" dirty="0">
                <a:latin typeface="+mn-lt"/>
                <a:cs typeface="Times New Roman"/>
              </a:rPr>
              <a:t>and</a:t>
            </a:r>
            <a:r>
              <a:rPr lang="en-US" sz="1000" spc="-7" dirty="0">
                <a:latin typeface="+mn-lt"/>
                <a:cs typeface="Times New Roman"/>
              </a:rPr>
              <a:t> </a:t>
            </a:r>
            <a:r>
              <a:rPr lang="en-US" sz="1000" dirty="0">
                <a:latin typeface="+mn-lt"/>
                <a:cs typeface="Times New Roman"/>
              </a:rPr>
              <a:t>coverage</a:t>
            </a:r>
            <a:r>
              <a:rPr lang="en-US" sz="1000" spc="-3"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comprehensive </a:t>
            </a:r>
            <a:r>
              <a:rPr lang="en-US" sz="1000" spc="-7" dirty="0">
                <a:latin typeface="+mn-lt"/>
                <a:cs typeface="Times New Roman"/>
              </a:rPr>
              <a:t>high-</a:t>
            </a:r>
            <a:r>
              <a:rPr lang="en-US" sz="1000" dirty="0">
                <a:latin typeface="+mn-lt"/>
                <a:cs typeface="Times New Roman"/>
              </a:rPr>
              <a:t>quality maternal</a:t>
            </a:r>
            <a:r>
              <a:rPr lang="en-US" sz="1000" spc="-3" dirty="0">
                <a:latin typeface="+mn-lt"/>
                <a:cs typeface="Times New Roman"/>
              </a:rPr>
              <a:t> </a:t>
            </a:r>
            <a:r>
              <a:rPr lang="en-US" sz="1000" spc="-7" dirty="0">
                <a:latin typeface="+mn-lt"/>
                <a:cs typeface="Times New Roman"/>
              </a:rPr>
              <a:t>health </a:t>
            </a:r>
            <a:r>
              <a:rPr lang="en-US" sz="1000" dirty="0">
                <a:latin typeface="+mn-lt"/>
                <a:cs typeface="Times New Roman"/>
              </a:rPr>
              <a:t>services,</a:t>
            </a:r>
            <a:r>
              <a:rPr lang="en-US" sz="1000" spc="-14" dirty="0">
                <a:latin typeface="+mn-lt"/>
                <a:cs typeface="Times New Roman"/>
              </a:rPr>
              <a:t> </a:t>
            </a:r>
            <a:r>
              <a:rPr lang="en-US" sz="1000" dirty="0">
                <a:latin typeface="+mn-lt"/>
                <a:cs typeface="Times New Roman"/>
              </a:rPr>
              <a:t>including</a:t>
            </a:r>
            <a:r>
              <a:rPr lang="en-US" sz="1000" spc="-7" dirty="0">
                <a:latin typeface="+mn-lt"/>
                <a:cs typeface="Times New Roman"/>
              </a:rPr>
              <a:t> </a:t>
            </a:r>
            <a:r>
              <a:rPr lang="en-US" sz="1000" dirty="0">
                <a:latin typeface="+mn-lt"/>
                <a:cs typeface="Times New Roman"/>
              </a:rPr>
              <a:t>behavioral</a:t>
            </a:r>
            <a:r>
              <a:rPr lang="en-US" sz="1000" spc="-7" dirty="0">
                <a:latin typeface="+mn-lt"/>
                <a:cs typeface="Times New Roman"/>
              </a:rPr>
              <a:t> </a:t>
            </a:r>
            <a:r>
              <a:rPr lang="en-US" sz="1000" dirty="0">
                <a:latin typeface="+mn-lt"/>
                <a:cs typeface="Times New Roman"/>
              </a:rPr>
              <a:t>health</a:t>
            </a:r>
            <a:r>
              <a:rPr lang="en-US" sz="1000" spc="-10" dirty="0">
                <a:latin typeface="+mn-lt"/>
                <a:cs typeface="Times New Roman"/>
              </a:rPr>
              <a:t> </a:t>
            </a:r>
            <a:r>
              <a:rPr lang="en-US" sz="1000" spc="-7" dirty="0">
                <a:latin typeface="+mn-lt"/>
                <a:cs typeface="Times New Roman"/>
              </a:rPr>
              <a:t>services.</a:t>
            </a:r>
            <a:endParaRPr lang="en-US" sz="1000" dirty="0">
              <a:latin typeface="+mn-lt"/>
              <a:cs typeface="Times New Roman"/>
            </a:endParaRPr>
          </a:p>
          <a:p>
            <a:pPr marL="335968" marR="120358" indent="-171450">
              <a:buClr>
                <a:srgbClr val="033466"/>
              </a:buClr>
              <a:buSzPct val="116666"/>
              <a:tabLst>
                <a:tab pos="319945" algn="l"/>
                <a:tab pos="320378" algn="l"/>
              </a:tabLst>
            </a:pPr>
            <a:r>
              <a:rPr lang="en-US" sz="1000" dirty="0">
                <a:latin typeface="+mn-lt"/>
                <a:cs typeface="Times New Roman"/>
              </a:rPr>
              <a:t>Ensuring</a:t>
            </a:r>
            <a:r>
              <a:rPr lang="en-US" sz="1000" spc="-14" dirty="0">
                <a:latin typeface="+mn-lt"/>
                <a:cs typeface="Times New Roman"/>
              </a:rPr>
              <a:t> </a:t>
            </a:r>
            <a:r>
              <a:rPr lang="en-US" sz="1000" dirty="0">
                <a:latin typeface="+mn-lt"/>
                <a:cs typeface="Times New Roman"/>
              </a:rPr>
              <a:t>that</a:t>
            </a:r>
            <a:r>
              <a:rPr lang="en-US" sz="1000" spc="-3" dirty="0">
                <a:latin typeface="+mn-lt"/>
                <a:cs typeface="Times New Roman"/>
              </a:rPr>
              <a:t> </a:t>
            </a:r>
            <a:r>
              <a:rPr lang="en-US" sz="1000" dirty="0">
                <a:latin typeface="+mn-lt"/>
                <a:cs typeface="Times New Roman"/>
              </a:rPr>
              <a:t>individuals</a:t>
            </a:r>
            <a:r>
              <a:rPr lang="en-US" sz="1000" spc="-10" dirty="0">
                <a:latin typeface="+mn-lt"/>
                <a:cs typeface="Times New Roman"/>
              </a:rPr>
              <a:t> </a:t>
            </a:r>
            <a:r>
              <a:rPr lang="en-US" sz="1000" dirty="0">
                <a:latin typeface="+mn-lt"/>
                <a:cs typeface="Times New Roman"/>
              </a:rPr>
              <a:t>giving</a:t>
            </a:r>
            <a:r>
              <a:rPr lang="en-US" sz="1000" spc="-3" dirty="0">
                <a:latin typeface="+mn-lt"/>
                <a:cs typeface="Times New Roman"/>
              </a:rPr>
              <a:t> </a:t>
            </a:r>
            <a:r>
              <a:rPr lang="en-US" sz="1000" dirty="0">
                <a:latin typeface="+mn-lt"/>
                <a:cs typeface="Times New Roman"/>
              </a:rPr>
              <a:t>birth</a:t>
            </a:r>
            <a:r>
              <a:rPr lang="en-US" sz="1000" spc="-10" dirty="0">
                <a:latin typeface="+mn-lt"/>
                <a:cs typeface="Times New Roman"/>
              </a:rPr>
              <a:t> </a:t>
            </a:r>
            <a:r>
              <a:rPr lang="en-US" sz="1000" dirty="0">
                <a:latin typeface="+mn-lt"/>
                <a:cs typeface="Times New Roman"/>
              </a:rPr>
              <a:t>are</a:t>
            </a:r>
            <a:r>
              <a:rPr lang="en-US" sz="1000" spc="-3" dirty="0">
                <a:latin typeface="+mn-lt"/>
                <a:cs typeface="Times New Roman"/>
              </a:rPr>
              <a:t> </a:t>
            </a:r>
            <a:r>
              <a:rPr lang="en-US" sz="1000" dirty="0">
                <a:latin typeface="+mn-lt"/>
                <a:cs typeface="Times New Roman"/>
              </a:rPr>
              <a:t>heard</a:t>
            </a:r>
            <a:r>
              <a:rPr lang="en-US" sz="1000" spc="-3"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are</a:t>
            </a:r>
            <a:r>
              <a:rPr lang="en-US" sz="1000" spc="-3" dirty="0">
                <a:latin typeface="+mn-lt"/>
                <a:cs typeface="Times New Roman"/>
              </a:rPr>
              <a:t> </a:t>
            </a:r>
            <a:r>
              <a:rPr lang="en-US" sz="1000" dirty="0">
                <a:latin typeface="+mn-lt"/>
                <a:cs typeface="Times New Roman"/>
              </a:rPr>
              <a:t>decision</a:t>
            </a:r>
            <a:r>
              <a:rPr lang="en-US" sz="1000" spc="-3" dirty="0">
                <a:latin typeface="+mn-lt"/>
                <a:cs typeface="Times New Roman"/>
              </a:rPr>
              <a:t> </a:t>
            </a:r>
            <a:r>
              <a:rPr lang="en-US" sz="1000" dirty="0">
                <a:latin typeface="+mn-lt"/>
                <a:cs typeface="Times New Roman"/>
              </a:rPr>
              <a:t>makers</a:t>
            </a:r>
            <a:r>
              <a:rPr lang="en-US" sz="1000" spc="-10" dirty="0">
                <a:latin typeface="+mn-lt"/>
                <a:cs typeface="Times New Roman"/>
              </a:rPr>
              <a:t> </a:t>
            </a:r>
            <a:r>
              <a:rPr lang="en-US" sz="1000" dirty="0">
                <a:latin typeface="+mn-lt"/>
                <a:cs typeface="Times New Roman"/>
              </a:rPr>
              <a:t>in</a:t>
            </a:r>
            <a:r>
              <a:rPr lang="en-US" sz="1000" spc="-3" dirty="0">
                <a:latin typeface="+mn-lt"/>
                <a:cs typeface="Times New Roman"/>
              </a:rPr>
              <a:t> </a:t>
            </a:r>
            <a:r>
              <a:rPr lang="en-US" sz="1000" spc="-7" dirty="0">
                <a:latin typeface="+mn-lt"/>
                <a:cs typeface="Times New Roman"/>
              </a:rPr>
              <a:t>accountable </a:t>
            </a:r>
            <a:r>
              <a:rPr lang="en-US" sz="1000" dirty="0">
                <a:latin typeface="+mn-lt"/>
                <a:cs typeface="Times New Roman"/>
              </a:rPr>
              <a:t>systems</a:t>
            </a:r>
            <a:r>
              <a:rPr lang="en-US" sz="1000" spc="-7"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spc="-7" dirty="0">
                <a:latin typeface="+mn-lt"/>
                <a:cs typeface="Times New Roman"/>
              </a:rPr>
              <a:t>care.</a:t>
            </a:r>
            <a:endParaRPr lang="en-US" sz="1000" dirty="0">
              <a:latin typeface="+mn-lt"/>
              <a:cs typeface="Times New Roman"/>
            </a:endParaRPr>
          </a:p>
          <a:p>
            <a:pPr marL="335968" indent="-171450">
              <a:buClr>
                <a:srgbClr val="033466"/>
              </a:buClr>
              <a:buSzPct val="116666"/>
              <a:tabLst>
                <a:tab pos="319945" algn="l"/>
                <a:tab pos="320378" algn="l"/>
              </a:tabLst>
            </a:pPr>
            <a:r>
              <a:rPr lang="en-US" sz="1000" dirty="0">
                <a:latin typeface="+mn-lt"/>
                <a:cs typeface="Times New Roman"/>
              </a:rPr>
              <a:t>Advancing</a:t>
            </a:r>
            <a:r>
              <a:rPr lang="en-US" sz="1000" spc="-14" dirty="0">
                <a:latin typeface="+mn-lt"/>
                <a:cs typeface="Times New Roman"/>
              </a:rPr>
              <a:t> </a:t>
            </a:r>
            <a:r>
              <a:rPr lang="en-US" sz="1000" dirty="0">
                <a:latin typeface="+mn-lt"/>
                <a:cs typeface="Times New Roman"/>
              </a:rPr>
              <a:t>data</a:t>
            </a:r>
            <a:r>
              <a:rPr lang="en-US" sz="1000" spc="-7" dirty="0">
                <a:latin typeface="+mn-lt"/>
                <a:cs typeface="Times New Roman"/>
              </a:rPr>
              <a:t> </a:t>
            </a:r>
            <a:r>
              <a:rPr lang="en-US" sz="1000" dirty="0">
                <a:latin typeface="+mn-lt"/>
                <a:cs typeface="Times New Roman"/>
              </a:rPr>
              <a:t>collection,</a:t>
            </a:r>
            <a:r>
              <a:rPr lang="en-US" sz="1000" spc="-7" dirty="0">
                <a:latin typeface="+mn-lt"/>
                <a:cs typeface="Times New Roman"/>
              </a:rPr>
              <a:t> </a:t>
            </a:r>
            <a:r>
              <a:rPr lang="en-US" sz="1000" dirty="0">
                <a:latin typeface="+mn-lt"/>
                <a:cs typeface="Times New Roman"/>
              </a:rPr>
              <a:t>standardization,</a:t>
            </a:r>
            <a:r>
              <a:rPr lang="en-US" sz="1000" spc="-7" dirty="0">
                <a:latin typeface="+mn-lt"/>
                <a:cs typeface="Times New Roman"/>
              </a:rPr>
              <a:t> </a:t>
            </a:r>
            <a:r>
              <a:rPr lang="en-US" sz="1000" dirty="0">
                <a:latin typeface="+mn-lt"/>
                <a:cs typeface="Times New Roman"/>
              </a:rPr>
              <a:t>harmonization,</a:t>
            </a:r>
            <a:r>
              <a:rPr lang="en-US" sz="1000" spc="-14" dirty="0">
                <a:latin typeface="+mn-lt"/>
                <a:cs typeface="Times New Roman"/>
              </a:rPr>
              <a:t> </a:t>
            </a:r>
            <a:r>
              <a:rPr lang="en-US" sz="1000" dirty="0">
                <a:latin typeface="+mn-lt"/>
                <a:cs typeface="Times New Roman"/>
              </a:rPr>
              <a:t>transparency,</a:t>
            </a:r>
            <a:r>
              <a:rPr lang="en-US" sz="1000" spc="-7"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spc="-7" dirty="0">
                <a:latin typeface="+mn-lt"/>
                <a:cs typeface="Times New Roman"/>
              </a:rPr>
              <a:t>research.</a:t>
            </a:r>
            <a:endParaRPr lang="en-US" sz="1000" dirty="0">
              <a:latin typeface="+mn-lt"/>
              <a:cs typeface="Times New Roman"/>
            </a:endParaRPr>
          </a:p>
          <a:p>
            <a:pPr marL="335968" indent="-171450">
              <a:buClr>
                <a:srgbClr val="033466"/>
              </a:buClr>
              <a:buSzPct val="116666"/>
              <a:tabLst>
                <a:tab pos="319945" algn="l"/>
                <a:tab pos="320378" algn="l"/>
              </a:tabLst>
            </a:pPr>
            <a:r>
              <a:rPr lang="en-US" sz="1000" dirty="0">
                <a:latin typeface="+mn-lt"/>
                <a:cs typeface="Times New Roman"/>
              </a:rPr>
              <a:t>Expanding</a:t>
            </a:r>
            <a:r>
              <a:rPr lang="en-US" sz="1000" spc="-7" dirty="0">
                <a:latin typeface="+mn-lt"/>
                <a:cs typeface="Times New Roman"/>
              </a:rPr>
              <a:t> </a:t>
            </a:r>
            <a:r>
              <a:rPr lang="en-US" sz="1000" dirty="0">
                <a:latin typeface="+mn-lt"/>
                <a:cs typeface="Times New Roman"/>
              </a:rPr>
              <a:t>and</a:t>
            </a:r>
            <a:r>
              <a:rPr lang="en-US" sz="1000" spc="-7" dirty="0">
                <a:latin typeface="+mn-lt"/>
                <a:cs typeface="Times New Roman"/>
              </a:rPr>
              <a:t> </a:t>
            </a:r>
            <a:r>
              <a:rPr lang="en-US" sz="1000" dirty="0">
                <a:latin typeface="+mn-lt"/>
                <a:cs typeface="Times New Roman"/>
              </a:rPr>
              <a:t>diversifying</a:t>
            </a:r>
            <a:r>
              <a:rPr lang="en-US" sz="1000" spc="-7" dirty="0">
                <a:latin typeface="+mn-lt"/>
                <a:cs typeface="Times New Roman"/>
              </a:rPr>
              <a:t> </a:t>
            </a:r>
            <a:r>
              <a:rPr lang="en-US" sz="1000" dirty="0">
                <a:latin typeface="+mn-lt"/>
                <a:cs typeface="Times New Roman"/>
              </a:rPr>
              <a:t>the</a:t>
            </a:r>
            <a:r>
              <a:rPr lang="en-US" sz="1000" spc="-7" dirty="0">
                <a:latin typeface="+mn-lt"/>
                <a:cs typeface="Times New Roman"/>
              </a:rPr>
              <a:t> </a:t>
            </a:r>
            <a:r>
              <a:rPr lang="en-US" sz="1000" dirty="0">
                <a:latin typeface="+mn-lt"/>
                <a:cs typeface="Times New Roman"/>
              </a:rPr>
              <a:t>perinatal</a:t>
            </a:r>
            <a:r>
              <a:rPr lang="en-US" sz="1000" spc="-3" dirty="0">
                <a:latin typeface="+mn-lt"/>
                <a:cs typeface="Times New Roman"/>
              </a:rPr>
              <a:t> </a:t>
            </a:r>
            <a:r>
              <a:rPr lang="en-US" sz="1000" spc="-7" dirty="0">
                <a:latin typeface="+mn-lt"/>
                <a:cs typeface="Times New Roman"/>
              </a:rPr>
              <a:t>workforce.</a:t>
            </a:r>
            <a:endParaRPr lang="en-US" sz="1000" dirty="0">
              <a:latin typeface="+mn-lt"/>
              <a:cs typeface="Times New Roman"/>
            </a:endParaRPr>
          </a:p>
          <a:p>
            <a:pPr marL="335968" marR="426016" indent="-171450">
              <a:buClr>
                <a:srgbClr val="033466"/>
              </a:buClr>
              <a:buSzPct val="116666"/>
              <a:tabLst>
                <a:tab pos="319945" algn="l"/>
                <a:tab pos="320378" algn="l"/>
              </a:tabLst>
            </a:pPr>
            <a:r>
              <a:rPr lang="en-US" sz="1000" dirty="0">
                <a:latin typeface="+mn-lt"/>
                <a:cs typeface="Times New Roman"/>
              </a:rPr>
              <a:t>Strengthening</a:t>
            </a:r>
            <a:r>
              <a:rPr lang="en-US" sz="1000" spc="-14" dirty="0">
                <a:latin typeface="+mn-lt"/>
                <a:cs typeface="Times New Roman"/>
              </a:rPr>
              <a:t> </a:t>
            </a:r>
            <a:r>
              <a:rPr lang="en-US" sz="1000" dirty="0">
                <a:latin typeface="+mn-lt"/>
                <a:cs typeface="Times New Roman"/>
              </a:rPr>
              <a:t>economic</a:t>
            </a:r>
            <a:r>
              <a:rPr lang="en-US" sz="1000" spc="-7" dirty="0">
                <a:latin typeface="+mn-lt"/>
                <a:cs typeface="Times New Roman"/>
              </a:rPr>
              <a:t> </a:t>
            </a:r>
            <a:r>
              <a:rPr lang="en-US" sz="1000" dirty="0">
                <a:latin typeface="+mn-lt"/>
                <a:cs typeface="Times New Roman"/>
              </a:rPr>
              <a:t>and</a:t>
            </a:r>
            <a:r>
              <a:rPr lang="en-US" sz="1000" spc="-7" dirty="0">
                <a:latin typeface="+mn-lt"/>
                <a:cs typeface="Times New Roman"/>
              </a:rPr>
              <a:t> </a:t>
            </a:r>
            <a:r>
              <a:rPr lang="en-US" sz="1000" dirty="0">
                <a:latin typeface="+mn-lt"/>
                <a:cs typeface="Times New Roman"/>
              </a:rPr>
              <a:t>social</a:t>
            </a:r>
            <a:r>
              <a:rPr lang="en-US" sz="1000" spc="-3" dirty="0">
                <a:latin typeface="+mn-lt"/>
                <a:cs typeface="Times New Roman"/>
              </a:rPr>
              <a:t> </a:t>
            </a:r>
            <a:r>
              <a:rPr lang="en-US" sz="1000" dirty="0">
                <a:latin typeface="+mn-lt"/>
                <a:cs typeface="Times New Roman"/>
              </a:rPr>
              <a:t>supports</a:t>
            </a:r>
            <a:r>
              <a:rPr lang="en-US" sz="1000" spc="-3" dirty="0">
                <a:latin typeface="+mn-lt"/>
                <a:cs typeface="Times New Roman"/>
              </a:rPr>
              <a:t> </a:t>
            </a:r>
            <a:r>
              <a:rPr lang="en-US" sz="1000" dirty="0">
                <a:latin typeface="+mn-lt"/>
                <a:cs typeface="Times New Roman"/>
              </a:rPr>
              <a:t>for</a:t>
            </a:r>
            <a:r>
              <a:rPr lang="en-US" sz="1000" spc="-10" dirty="0">
                <a:latin typeface="+mn-lt"/>
                <a:cs typeface="Times New Roman"/>
              </a:rPr>
              <a:t> </a:t>
            </a:r>
            <a:r>
              <a:rPr lang="en-US" sz="1000" dirty="0">
                <a:latin typeface="+mn-lt"/>
                <a:cs typeface="Times New Roman"/>
              </a:rPr>
              <a:t>people</a:t>
            </a:r>
            <a:r>
              <a:rPr lang="en-US" sz="1000" spc="-3" dirty="0">
                <a:latin typeface="+mn-lt"/>
                <a:cs typeface="Times New Roman"/>
              </a:rPr>
              <a:t> </a:t>
            </a:r>
            <a:r>
              <a:rPr lang="en-US" sz="1000" dirty="0">
                <a:latin typeface="+mn-lt"/>
                <a:cs typeface="Times New Roman"/>
              </a:rPr>
              <a:t>before,</a:t>
            </a:r>
            <a:r>
              <a:rPr lang="en-US" sz="1000" spc="-7" dirty="0">
                <a:latin typeface="+mn-lt"/>
                <a:cs typeface="Times New Roman"/>
              </a:rPr>
              <a:t> </a:t>
            </a:r>
            <a:r>
              <a:rPr lang="en-US" sz="1000" dirty="0">
                <a:latin typeface="+mn-lt"/>
                <a:cs typeface="Times New Roman"/>
              </a:rPr>
              <a:t>during,</a:t>
            </a:r>
            <a:r>
              <a:rPr lang="en-US" sz="1000" spc="-3"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spc="-7" dirty="0">
                <a:latin typeface="+mn-lt"/>
                <a:cs typeface="Times New Roman"/>
              </a:rPr>
              <a:t>after pregnancy.</a:t>
            </a:r>
            <a:endParaRPr lang="en-US" sz="1000" dirty="0">
              <a:latin typeface="+mn-lt"/>
              <a:cs typeface="Times New Roman"/>
            </a:endParaRPr>
          </a:p>
          <a:p>
            <a:pPr marL="182880" indent="-182880"/>
            <a:r>
              <a:rPr lang="en-US" sz="1000" dirty="0">
                <a:latin typeface="+mn-lt"/>
                <a:cs typeface="Times New Roman"/>
              </a:rPr>
              <a:t>The</a:t>
            </a:r>
            <a:r>
              <a:rPr lang="en-US" sz="1000" spc="-14" dirty="0">
                <a:latin typeface="+mn-lt"/>
                <a:cs typeface="Times New Roman"/>
              </a:rPr>
              <a:t> </a:t>
            </a:r>
            <a:r>
              <a:rPr lang="en-US" sz="1000" dirty="0">
                <a:latin typeface="+mn-lt"/>
                <a:cs typeface="Times New Roman"/>
              </a:rPr>
              <a:t>administration</a:t>
            </a:r>
            <a:r>
              <a:rPr lang="en-US" sz="1000" spc="-7" dirty="0">
                <a:latin typeface="+mn-lt"/>
                <a:cs typeface="Times New Roman"/>
              </a:rPr>
              <a:t> </a:t>
            </a:r>
            <a:r>
              <a:rPr lang="en-US" sz="1000" dirty="0">
                <a:latin typeface="+mn-lt"/>
                <a:cs typeface="Times New Roman"/>
              </a:rPr>
              <a:t>intends</a:t>
            </a:r>
            <a:r>
              <a:rPr lang="en-US" sz="1000" spc="-7" dirty="0">
                <a:latin typeface="+mn-lt"/>
                <a:cs typeface="Times New Roman"/>
              </a:rPr>
              <a:t> </a:t>
            </a:r>
            <a:r>
              <a:rPr lang="en-US" sz="1000" dirty="0">
                <a:latin typeface="+mn-lt"/>
                <a:cs typeface="Times New Roman"/>
              </a:rPr>
              <a:t>to</a:t>
            </a:r>
            <a:r>
              <a:rPr lang="en-US" sz="1000" spc="-7" dirty="0">
                <a:latin typeface="+mn-lt"/>
                <a:cs typeface="Times New Roman"/>
              </a:rPr>
              <a:t> </a:t>
            </a:r>
            <a:r>
              <a:rPr lang="en-US" sz="1000" dirty="0">
                <a:latin typeface="+mn-lt"/>
                <a:cs typeface="Times New Roman"/>
              </a:rPr>
              <a:t>address</a:t>
            </a:r>
            <a:r>
              <a:rPr lang="en-US" sz="1000" spc="-7" dirty="0">
                <a:latin typeface="+mn-lt"/>
                <a:cs typeface="Times New Roman"/>
              </a:rPr>
              <a:t> </a:t>
            </a:r>
            <a:r>
              <a:rPr lang="en-US" sz="1000" dirty="0">
                <a:latin typeface="+mn-lt"/>
                <a:cs typeface="Times New Roman"/>
              </a:rPr>
              <a:t>the</a:t>
            </a:r>
            <a:r>
              <a:rPr lang="en-US" sz="1000" spc="-7" dirty="0">
                <a:latin typeface="+mn-lt"/>
                <a:cs typeface="Times New Roman"/>
              </a:rPr>
              <a:t> </a:t>
            </a:r>
            <a:r>
              <a:rPr lang="en-US" sz="1000" dirty="0">
                <a:latin typeface="+mn-lt"/>
                <a:cs typeface="Times New Roman"/>
              </a:rPr>
              <a:t>priorities</a:t>
            </a:r>
            <a:r>
              <a:rPr lang="en-US" sz="1000" spc="-7" dirty="0">
                <a:latin typeface="+mn-lt"/>
                <a:cs typeface="Times New Roman"/>
              </a:rPr>
              <a:t> through:</a:t>
            </a:r>
            <a:endParaRPr lang="en-US" sz="1000" dirty="0">
              <a:latin typeface="+mn-lt"/>
              <a:cs typeface="Times New Roman"/>
            </a:endParaRPr>
          </a:p>
          <a:p>
            <a:pPr marL="335968" indent="-171450">
              <a:buClr>
                <a:srgbClr val="033466"/>
              </a:buClr>
              <a:buSzPct val="116666"/>
              <a:tabLst>
                <a:tab pos="319945" algn="l"/>
                <a:tab pos="320378" algn="l"/>
              </a:tabLst>
            </a:pPr>
            <a:r>
              <a:rPr lang="en-US" sz="1000" dirty="0">
                <a:latin typeface="+mn-lt"/>
                <a:cs typeface="Times New Roman"/>
              </a:rPr>
              <a:t>Extended</a:t>
            </a:r>
            <a:r>
              <a:rPr lang="en-US" sz="1000" spc="-7" dirty="0">
                <a:latin typeface="+mn-lt"/>
                <a:cs typeface="Times New Roman"/>
              </a:rPr>
              <a:t> </a:t>
            </a:r>
            <a:r>
              <a:rPr lang="en-US" sz="1000" dirty="0">
                <a:latin typeface="+mn-lt"/>
                <a:cs typeface="Times New Roman"/>
              </a:rPr>
              <a:t>postpartum</a:t>
            </a:r>
            <a:r>
              <a:rPr lang="en-US" sz="1000" spc="-7" dirty="0">
                <a:latin typeface="+mn-lt"/>
                <a:cs typeface="Times New Roman"/>
              </a:rPr>
              <a:t> coverage,</a:t>
            </a:r>
            <a:endParaRPr lang="en-US" sz="1000" dirty="0">
              <a:latin typeface="+mn-lt"/>
              <a:cs typeface="Times New Roman"/>
            </a:endParaRPr>
          </a:p>
          <a:p>
            <a:pPr marL="335968" indent="-171450">
              <a:buClr>
                <a:srgbClr val="033466"/>
              </a:buClr>
              <a:buSzPct val="116666"/>
              <a:tabLst>
                <a:tab pos="319945" algn="l"/>
                <a:tab pos="320378" algn="l"/>
              </a:tabLst>
            </a:pPr>
            <a:r>
              <a:rPr lang="en-US" sz="1000" dirty="0">
                <a:latin typeface="+mn-lt"/>
                <a:cs typeface="Times New Roman"/>
              </a:rPr>
              <a:t>Investments</a:t>
            </a:r>
            <a:r>
              <a:rPr lang="en-US" sz="1000" spc="-10" dirty="0">
                <a:latin typeface="+mn-lt"/>
                <a:cs typeface="Times New Roman"/>
              </a:rPr>
              <a:t> </a:t>
            </a:r>
            <a:r>
              <a:rPr lang="en-US" sz="1000" dirty="0">
                <a:latin typeface="+mn-lt"/>
                <a:cs typeface="Times New Roman"/>
              </a:rPr>
              <a:t>in</a:t>
            </a:r>
            <a:r>
              <a:rPr lang="en-US" sz="1000" spc="-3" dirty="0">
                <a:latin typeface="+mn-lt"/>
                <a:cs typeface="Times New Roman"/>
              </a:rPr>
              <a:t> </a:t>
            </a:r>
            <a:r>
              <a:rPr lang="en-US" sz="1000" dirty="0">
                <a:latin typeface="+mn-lt"/>
                <a:cs typeface="Times New Roman"/>
              </a:rPr>
              <a:t>rural</a:t>
            </a:r>
            <a:r>
              <a:rPr lang="en-US" sz="1000" spc="-3" dirty="0">
                <a:latin typeface="+mn-lt"/>
                <a:cs typeface="Times New Roman"/>
              </a:rPr>
              <a:t> </a:t>
            </a:r>
            <a:r>
              <a:rPr lang="en-US" sz="1000" dirty="0">
                <a:latin typeface="+mn-lt"/>
                <a:cs typeface="Times New Roman"/>
              </a:rPr>
              <a:t>maternal</a:t>
            </a:r>
            <a:r>
              <a:rPr lang="en-US" sz="1000" spc="-3" dirty="0">
                <a:latin typeface="+mn-lt"/>
                <a:cs typeface="Times New Roman"/>
              </a:rPr>
              <a:t> </a:t>
            </a:r>
            <a:r>
              <a:rPr lang="en-US" sz="1000" spc="-7" dirty="0">
                <a:latin typeface="+mn-lt"/>
                <a:cs typeface="Times New Roman"/>
              </a:rPr>
              <a:t>care,</a:t>
            </a:r>
            <a:endParaRPr lang="en-US" sz="1000" dirty="0">
              <a:latin typeface="+mn-lt"/>
              <a:cs typeface="Times New Roman"/>
            </a:endParaRPr>
          </a:p>
          <a:p>
            <a:pPr marL="335968" indent="-171450">
              <a:buClr>
                <a:srgbClr val="033466"/>
              </a:buClr>
              <a:buSzPct val="116666"/>
              <a:tabLst>
                <a:tab pos="319945" algn="l"/>
                <a:tab pos="320378" algn="l"/>
              </a:tabLst>
            </a:pPr>
            <a:r>
              <a:rPr lang="en-US" sz="1000" dirty="0">
                <a:latin typeface="+mn-lt"/>
                <a:cs typeface="Times New Roman"/>
              </a:rPr>
              <a:t>A</a:t>
            </a:r>
            <a:r>
              <a:rPr lang="en-US" sz="1000" spc="-10" dirty="0">
                <a:latin typeface="+mn-lt"/>
                <a:cs typeface="Times New Roman"/>
              </a:rPr>
              <a:t> </a:t>
            </a:r>
            <a:r>
              <a:rPr lang="en-US" sz="1000" dirty="0">
                <a:latin typeface="+mn-lt"/>
                <a:cs typeface="Times New Roman"/>
              </a:rPr>
              <a:t>maternal</a:t>
            </a:r>
            <a:r>
              <a:rPr lang="en-US" sz="1000" spc="-7" dirty="0">
                <a:latin typeface="+mn-lt"/>
                <a:cs typeface="Times New Roman"/>
              </a:rPr>
              <a:t> </a:t>
            </a:r>
            <a:r>
              <a:rPr lang="en-US" sz="1000" dirty="0">
                <a:latin typeface="+mn-lt"/>
                <a:cs typeface="Times New Roman"/>
              </a:rPr>
              <a:t>mental</a:t>
            </a:r>
            <a:r>
              <a:rPr lang="en-US" sz="1000" spc="-3" dirty="0">
                <a:latin typeface="+mn-lt"/>
                <a:cs typeface="Times New Roman"/>
              </a:rPr>
              <a:t> </a:t>
            </a:r>
            <a:r>
              <a:rPr lang="en-US" sz="1000" dirty="0">
                <a:latin typeface="+mn-lt"/>
                <a:cs typeface="Times New Roman"/>
              </a:rPr>
              <a:t>health</a:t>
            </a:r>
            <a:r>
              <a:rPr lang="en-US" sz="1000" spc="-3" dirty="0">
                <a:latin typeface="+mn-lt"/>
                <a:cs typeface="Times New Roman"/>
              </a:rPr>
              <a:t> </a:t>
            </a:r>
            <a:r>
              <a:rPr lang="en-US" sz="1000" spc="-7" dirty="0">
                <a:latin typeface="+mn-lt"/>
                <a:cs typeface="Times New Roman"/>
              </a:rPr>
              <a:t>hotline,</a:t>
            </a:r>
            <a:endParaRPr lang="en-US" sz="1000" dirty="0">
              <a:latin typeface="+mn-lt"/>
              <a:cs typeface="Times New Roman"/>
            </a:endParaRPr>
          </a:p>
          <a:p>
            <a:pPr marL="335968" indent="-171450">
              <a:buClr>
                <a:srgbClr val="033466"/>
              </a:buClr>
              <a:buSzPct val="116666"/>
              <a:tabLst>
                <a:tab pos="319945" algn="l"/>
                <a:tab pos="320378" algn="l"/>
              </a:tabLst>
            </a:pPr>
            <a:r>
              <a:rPr lang="en-US" sz="1000" dirty="0">
                <a:latin typeface="+mn-lt"/>
                <a:cs typeface="Times New Roman"/>
              </a:rPr>
              <a:t>Substance</a:t>
            </a:r>
            <a:r>
              <a:rPr lang="en-US" sz="1000" spc="-14" dirty="0">
                <a:latin typeface="+mn-lt"/>
                <a:cs typeface="Times New Roman"/>
              </a:rPr>
              <a:t> </a:t>
            </a:r>
            <a:r>
              <a:rPr lang="en-US" sz="1000" dirty="0">
                <a:latin typeface="+mn-lt"/>
                <a:cs typeface="Times New Roman"/>
              </a:rPr>
              <a:t>use</a:t>
            </a:r>
            <a:r>
              <a:rPr lang="en-US" sz="1000" spc="-3" dirty="0">
                <a:latin typeface="+mn-lt"/>
                <a:cs typeface="Times New Roman"/>
              </a:rPr>
              <a:t> </a:t>
            </a:r>
            <a:r>
              <a:rPr lang="en-US" sz="1000" spc="-7" dirty="0">
                <a:latin typeface="+mn-lt"/>
                <a:cs typeface="Times New Roman"/>
              </a:rPr>
              <a:t>services,</a:t>
            </a:r>
            <a:endParaRPr lang="en-US" sz="1000" dirty="0">
              <a:latin typeface="+mn-lt"/>
              <a:cs typeface="Times New Roman"/>
            </a:endParaRPr>
          </a:p>
          <a:p>
            <a:pPr marL="335968" indent="-171450">
              <a:buClr>
                <a:srgbClr val="033466"/>
              </a:buClr>
              <a:buSzPct val="116666"/>
              <a:tabLst>
                <a:tab pos="319945" algn="l"/>
                <a:tab pos="320378" algn="l"/>
              </a:tabLst>
            </a:pPr>
            <a:r>
              <a:rPr lang="en-US" sz="1000" dirty="0">
                <a:latin typeface="+mn-lt"/>
                <a:cs typeface="Times New Roman"/>
              </a:rPr>
              <a:t>Elimination</a:t>
            </a:r>
            <a:r>
              <a:rPr lang="en-US" sz="1000" spc="-14" dirty="0">
                <a:latin typeface="+mn-lt"/>
                <a:cs typeface="Times New Roman"/>
              </a:rPr>
              <a:t>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surprise</a:t>
            </a:r>
            <a:r>
              <a:rPr lang="en-US" sz="1000" spc="-3" dirty="0">
                <a:latin typeface="+mn-lt"/>
                <a:cs typeface="Times New Roman"/>
              </a:rPr>
              <a:t> </a:t>
            </a:r>
            <a:r>
              <a:rPr lang="en-US" sz="1000" spc="-7" dirty="0">
                <a:latin typeface="+mn-lt"/>
                <a:cs typeface="Times New Roman"/>
              </a:rPr>
              <a:t>bills,</a:t>
            </a:r>
            <a:endParaRPr lang="en-US" sz="1000" dirty="0">
              <a:latin typeface="+mn-lt"/>
              <a:cs typeface="Times New Roman"/>
            </a:endParaRPr>
          </a:p>
          <a:p>
            <a:pPr marL="335968" indent="-171450">
              <a:buClr>
                <a:srgbClr val="033466"/>
              </a:buClr>
              <a:buSzPct val="116666"/>
              <a:tabLst>
                <a:tab pos="319945" algn="l"/>
                <a:tab pos="320378" algn="l"/>
              </a:tabLst>
            </a:pPr>
            <a:r>
              <a:rPr lang="en-US" sz="1000" dirty="0">
                <a:latin typeface="+mn-lt"/>
                <a:cs typeface="Times New Roman"/>
              </a:rPr>
              <a:t>Improved</a:t>
            </a:r>
            <a:r>
              <a:rPr lang="en-US" sz="1000" spc="-14" dirty="0">
                <a:latin typeface="+mn-lt"/>
                <a:cs typeface="Times New Roman"/>
              </a:rPr>
              <a:t> </a:t>
            </a:r>
            <a:r>
              <a:rPr lang="en-US" sz="1000" dirty="0">
                <a:latin typeface="+mn-lt"/>
                <a:cs typeface="Times New Roman"/>
              </a:rPr>
              <a:t>maternal</a:t>
            </a:r>
            <a:r>
              <a:rPr lang="en-US" sz="1000" spc="-7" dirty="0">
                <a:latin typeface="+mn-lt"/>
                <a:cs typeface="Times New Roman"/>
              </a:rPr>
              <a:t> </a:t>
            </a:r>
            <a:r>
              <a:rPr lang="en-US" sz="1000" dirty="0">
                <a:latin typeface="+mn-lt"/>
                <a:cs typeface="Times New Roman"/>
              </a:rPr>
              <a:t>health</a:t>
            </a:r>
            <a:r>
              <a:rPr lang="en-US" sz="1000" spc="-3" dirty="0">
                <a:latin typeface="+mn-lt"/>
                <a:cs typeface="Times New Roman"/>
              </a:rPr>
              <a:t> </a:t>
            </a:r>
            <a:r>
              <a:rPr lang="en-US" sz="1000" spc="-7" dirty="0">
                <a:latin typeface="+mn-lt"/>
                <a:cs typeface="Times New Roman"/>
              </a:rPr>
              <a:t>data,</a:t>
            </a:r>
            <a:endParaRPr lang="en-US" sz="1000" dirty="0">
              <a:latin typeface="+mn-lt"/>
              <a:cs typeface="Times New Roman"/>
            </a:endParaRPr>
          </a:p>
          <a:p>
            <a:pPr marL="335968" indent="-171450">
              <a:buClr>
                <a:srgbClr val="033466"/>
              </a:buClr>
              <a:buSzPct val="116666"/>
              <a:tabLst>
                <a:tab pos="319945" algn="l"/>
                <a:tab pos="320378" algn="l"/>
              </a:tabLst>
            </a:pPr>
            <a:r>
              <a:rPr lang="en-US" sz="1000" dirty="0">
                <a:latin typeface="+mn-lt"/>
                <a:cs typeface="Times New Roman"/>
              </a:rPr>
              <a:t>A</a:t>
            </a:r>
            <a:r>
              <a:rPr lang="en-US" sz="1000" spc="-7" dirty="0">
                <a:latin typeface="+mn-lt"/>
                <a:cs typeface="Times New Roman"/>
              </a:rPr>
              <a:t> </a:t>
            </a:r>
            <a:r>
              <a:rPr lang="en-US" sz="1000" dirty="0">
                <a:latin typeface="+mn-lt"/>
                <a:cs typeface="Times New Roman"/>
              </a:rPr>
              <a:t>more</a:t>
            </a:r>
            <a:r>
              <a:rPr lang="en-US" sz="1000" spc="-3" dirty="0">
                <a:latin typeface="+mn-lt"/>
                <a:cs typeface="Times New Roman"/>
              </a:rPr>
              <a:t> </a:t>
            </a:r>
            <a:r>
              <a:rPr lang="en-US" sz="1000" dirty="0">
                <a:latin typeface="+mn-lt"/>
                <a:cs typeface="Times New Roman"/>
              </a:rPr>
              <a:t>diverse maternal</a:t>
            </a:r>
            <a:r>
              <a:rPr lang="en-US" sz="1000" spc="-7" dirty="0">
                <a:latin typeface="+mn-lt"/>
                <a:cs typeface="Times New Roman"/>
              </a:rPr>
              <a:t> </a:t>
            </a:r>
            <a:r>
              <a:rPr lang="en-US" sz="1000" dirty="0">
                <a:latin typeface="+mn-lt"/>
                <a:cs typeface="Times New Roman"/>
              </a:rPr>
              <a:t>care </a:t>
            </a:r>
            <a:r>
              <a:rPr lang="en-US" sz="1000" spc="-7" dirty="0">
                <a:latin typeface="+mn-lt"/>
                <a:cs typeface="Times New Roman"/>
              </a:rPr>
              <a:t>workforce,</a:t>
            </a:r>
            <a:endParaRPr lang="en-US" sz="1000" dirty="0">
              <a:latin typeface="+mn-lt"/>
              <a:cs typeface="Times New Roman"/>
            </a:endParaRPr>
          </a:p>
          <a:p>
            <a:pPr marL="335968" indent="-171450">
              <a:buClr>
                <a:srgbClr val="033466"/>
              </a:buClr>
              <a:buSzPct val="116666"/>
              <a:tabLst>
                <a:tab pos="319945" algn="l"/>
                <a:tab pos="320378" algn="l"/>
              </a:tabLst>
            </a:pPr>
            <a:r>
              <a:rPr lang="en-US" sz="1000" dirty="0">
                <a:latin typeface="+mn-lt"/>
                <a:cs typeface="Times New Roman"/>
              </a:rPr>
              <a:t>Better</a:t>
            </a:r>
            <a:r>
              <a:rPr lang="en-US" sz="1000" spc="-7" dirty="0">
                <a:latin typeface="+mn-lt"/>
                <a:cs typeface="Times New Roman"/>
              </a:rPr>
              <a:t> </a:t>
            </a:r>
            <a:r>
              <a:rPr lang="en-US" sz="1000" dirty="0">
                <a:latin typeface="+mn-lt"/>
                <a:cs typeface="Times New Roman"/>
              </a:rPr>
              <a:t>access</a:t>
            </a:r>
            <a:r>
              <a:rPr lang="en-US" sz="1000" spc="-3" dirty="0">
                <a:latin typeface="+mn-lt"/>
                <a:cs typeface="Times New Roman"/>
              </a:rPr>
              <a:t> </a:t>
            </a:r>
            <a:r>
              <a:rPr lang="en-US" sz="1000" dirty="0">
                <a:latin typeface="+mn-lt"/>
                <a:cs typeface="Times New Roman"/>
              </a:rPr>
              <a:t>to doulas</a:t>
            </a:r>
            <a:r>
              <a:rPr lang="en-US" sz="1000" spc="-10" dirty="0">
                <a:latin typeface="+mn-lt"/>
                <a:cs typeface="Times New Roman"/>
              </a:rPr>
              <a:t> </a:t>
            </a:r>
            <a:r>
              <a:rPr lang="en-US" sz="1000" dirty="0">
                <a:latin typeface="+mn-lt"/>
                <a:cs typeface="Times New Roman"/>
              </a:rPr>
              <a:t>and </a:t>
            </a:r>
            <a:r>
              <a:rPr lang="en-US" sz="1000" spc="-7" dirty="0">
                <a:latin typeface="+mn-lt"/>
                <a:cs typeface="Times New Roman"/>
              </a:rPr>
              <a:t>midwives,</a:t>
            </a:r>
            <a:endParaRPr lang="en-US" sz="1000" dirty="0">
              <a:latin typeface="+mn-lt"/>
              <a:cs typeface="Times New Roman"/>
            </a:endParaRPr>
          </a:p>
          <a:p>
            <a:pPr marL="335968" indent="-171450">
              <a:buClr>
                <a:srgbClr val="033466"/>
              </a:buClr>
              <a:buSzPct val="116666"/>
              <a:tabLst>
                <a:tab pos="319945" algn="l"/>
                <a:tab pos="320378" algn="l"/>
              </a:tabLst>
            </a:pPr>
            <a:r>
              <a:rPr lang="en-US" sz="1000" dirty="0">
                <a:latin typeface="+mn-lt"/>
                <a:cs typeface="Times New Roman"/>
              </a:rPr>
              <a:t>Expanded</a:t>
            </a:r>
            <a:r>
              <a:rPr lang="en-US" sz="1000" spc="-7" dirty="0">
                <a:latin typeface="+mn-lt"/>
                <a:cs typeface="Times New Roman"/>
              </a:rPr>
              <a:t> </a:t>
            </a:r>
            <a:r>
              <a:rPr lang="en-US" sz="1000" dirty="0">
                <a:latin typeface="+mn-lt"/>
                <a:cs typeface="Times New Roman"/>
              </a:rPr>
              <a:t>social</a:t>
            </a:r>
            <a:r>
              <a:rPr lang="en-US" sz="1000" spc="-7" dirty="0">
                <a:latin typeface="+mn-lt"/>
                <a:cs typeface="Times New Roman"/>
              </a:rPr>
              <a:t> </a:t>
            </a:r>
            <a:r>
              <a:rPr lang="en-US" sz="1000" dirty="0">
                <a:latin typeface="+mn-lt"/>
                <a:cs typeface="Times New Roman"/>
              </a:rPr>
              <a:t>services,</a:t>
            </a:r>
            <a:r>
              <a:rPr lang="en-US" sz="1000" spc="-3" dirty="0">
                <a:latin typeface="+mn-lt"/>
                <a:cs typeface="Times New Roman"/>
              </a:rPr>
              <a:t> </a:t>
            </a:r>
            <a:r>
              <a:rPr lang="en-US" sz="1000" spc="-17" dirty="0">
                <a:latin typeface="+mn-lt"/>
                <a:cs typeface="Times New Roman"/>
              </a:rPr>
              <a:t>and</a:t>
            </a:r>
            <a:endParaRPr lang="en-US" sz="1000" dirty="0">
              <a:latin typeface="+mn-lt"/>
              <a:cs typeface="Times New Roman"/>
            </a:endParaRPr>
          </a:p>
          <a:p>
            <a:pPr marL="335968" indent="-171450">
              <a:buClr>
                <a:srgbClr val="033466"/>
              </a:buClr>
              <a:buSzPct val="116666"/>
              <a:tabLst>
                <a:tab pos="319945" algn="l"/>
                <a:tab pos="320378" algn="l"/>
              </a:tabLst>
            </a:pPr>
            <a:r>
              <a:rPr lang="en-US" sz="1000" dirty="0">
                <a:latin typeface="+mn-lt"/>
                <a:cs typeface="Times New Roman"/>
              </a:rPr>
              <a:t>Stronger</a:t>
            </a:r>
            <a:r>
              <a:rPr lang="en-US" sz="1000" spc="-7" dirty="0">
                <a:latin typeface="+mn-lt"/>
                <a:cs typeface="Times New Roman"/>
              </a:rPr>
              <a:t> </a:t>
            </a:r>
            <a:r>
              <a:rPr lang="en-US" sz="1000" dirty="0">
                <a:latin typeface="+mn-lt"/>
                <a:cs typeface="Times New Roman"/>
              </a:rPr>
              <a:t>workplace</a:t>
            </a:r>
            <a:r>
              <a:rPr lang="en-US" sz="1000" spc="-10" dirty="0">
                <a:latin typeface="+mn-lt"/>
                <a:cs typeface="Times New Roman"/>
              </a:rPr>
              <a:t> </a:t>
            </a:r>
            <a:r>
              <a:rPr lang="en-US" sz="1000" dirty="0">
                <a:latin typeface="+mn-lt"/>
                <a:cs typeface="Times New Roman"/>
              </a:rPr>
              <a:t>protections</a:t>
            </a:r>
            <a:r>
              <a:rPr lang="en-US" sz="1000" spc="-7" dirty="0">
                <a:latin typeface="+mn-lt"/>
                <a:cs typeface="Times New Roman"/>
              </a:rPr>
              <a:t> </a:t>
            </a:r>
            <a:r>
              <a:rPr lang="en-US" sz="1000" dirty="0">
                <a:latin typeface="+mn-lt"/>
                <a:cs typeface="Times New Roman"/>
              </a:rPr>
              <a:t>for</a:t>
            </a:r>
            <a:r>
              <a:rPr lang="en-US" sz="1000" spc="-7" dirty="0">
                <a:latin typeface="+mn-lt"/>
                <a:cs typeface="Times New Roman"/>
              </a:rPr>
              <a:t> mothers.</a:t>
            </a:r>
            <a:endParaRPr lang="en-US" sz="1000" dirty="0">
              <a:latin typeface="+mn-lt"/>
              <a:cs typeface="Times New Roman"/>
            </a:endParaRPr>
          </a:p>
          <a:p>
            <a:pPr marL="182880" marR="33770" indent="-182880"/>
            <a:r>
              <a:rPr lang="en-US" sz="1000" dirty="0">
                <a:latin typeface="+mn-lt"/>
                <a:cs typeface="Times New Roman"/>
              </a:rPr>
              <a:t>In</a:t>
            </a:r>
            <a:r>
              <a:rPr lang="en-US" sz="1000" spc="-7" dirty="0">
                <a:latin typeface="+mn-lt"/>
                <a:cs typeface="Times New Roman"/>
              </a:rPr>
              <a:t> </a:t>
            </a:r>
            <a:r>
              <a:rPr lang="en-US" sz="1000" dirty="0">
                <a:latin typeface="+mn-lt"/>
                <a:cs typeface="Times New Roman"/>
              </a:rPr>
              <a:t>September</a:t>
            </a:r>
            <a:r>
              <a:rPr lang="en-US" sz="1000" spc="-3" dirty="0">
                <a:latin typeface="+mn-lt"/>
                <a:cs typeface="Times New Roman"/>
              </a:rPr>
              <a:t> </a:t>
            </a:r>
            <a:r>
              <a:rPr lang="en-US" sz="1000" dirty="0">
                <a:latin typeface="+mn-lt"/>
                <a:cs typeface="Times New Roman"/>
              </a:rPr>
              <a:t>2021,</a:t>
            </a:r>
            <a:r>
              <a:rPr lang="en-US" sz="1000" spc="-3" dirty="0">
                <a:latin typeface="+mn-lt"/>
                <a:cs typeface="Times New Roman"/>
              </a:rPr>
              <a:t> </a:t>
            </a:r>
            <a:r>
              <a:rPr lang="en-US" sz="1000" dirty="0">
                <a:latin typeface="+mn-lt"/>
                <a:cs typeface="Times New Roman"/>
              </a:rPr>
              <a:t>HHS</a:t>
            </a:r>
            <a:r>
              <a:rPr lang="en-US" sz="1000" spc="-3" dirty="0">
                <a:latin typeface="+mn-lt"/>
                <a:cs typeface="Times New Roman"/>
              </a:rPr>
              <a:t> </a:t>
            </a:r>
            <a:r>
              <a:rPr lang="en-US" sz="1000" dirty="0">
                <a:latin typeface="+mn-lt"/>
                <a:cs typeface="Times New Roman"/>
              </a:rPr>
              <a:t>announced</a:t>
            </a:r>
            <a:r>
              <a:rPr lang="en-US" sz="1000" spc="-10" dirty="0">
                <a:latin typeface="+mn-lt"/>
                <a:cs typeface="Times New Roman"/>
              </a:rPr>
              <a:t> </a:t>
            </a:r>
            <a:r>
              <a:rPr lang="en-US" sz="1000" dirty="0">
                <a:latin typeface="+mn-lt"/>
                <a:cs typeface="Times New Roman"/>
              </a:rPr>
              <a:t>$350</a:t>
            </a:r>
            <a:r>
              <a:rPr lang="en-US" sz="1000" spc="-3" dirty="0">
                <a:latin typeface="+mn-lt"/>
                <a:cs typeface="Times New Roman"/>
              </a:rPr>
              <a:t> </a:t>
            </a:r>
            <a:r>
              <a:rPr lang="en-US" sz="1000" dirty="0">
                <a:latin typeface="+mn-lt"/>
                <a:cs typeface="Times New Roman"/>
              </a:rPr>
              <a:t>million</a:t>
            </a:r>
            <a:r>
              <a:rPr lang="en-US" sz="1000" spc="-3" dirty="0">
                <a:latin typeface="+mn-lt"/>
                <a:cs typeface="Times New Roman"/>
              </a:rPr>
              <a:t> </a:t>
            </a:r>
            <a:r>
              <a:rPr lang="en-US" sz="1000" dirty="0">
                <a:latin typeface="+mn-lt"/>
                <a:cs typeface="Times New Roman"/>
              </a:rPr>
              <a:t>in</a:t>
            </a:r>
            <a:r>
              <a:rPr lang="en-US" sz="1000" spc="-3" dirty="0">
                <a:latin typeface="+mn-lt"/>
                <a:cs typeface="Times New Roman"/>
              </a:rPr>
              <a:t> </a:t>
            </a:r>
            <a:r>
              <a:rPr lang="en-US" sz="1000" dirty="0">
                <a:latin typeface="+mn-lt"/>
                <a:cs typeface="Times New Roman"/>
              </a:rPr>
              <a:t>awards</a:t>
            </a:r>
            <a:r>
              <a:rPr lang="en-US" sz="1000" spc="-7" dirty="0">
                <a:latin typeface="+mn-lt"/>
                <a:cs typeface="Times New Roman"/>
              </a:rPr>
              <a:t> </a:t>
            </a:r>
            <a:r>
              <a:rPr lang="en-US" sz="1000" dirty="0">
                <a:latin typeface="+mn-lt"/>
                <a:cs typeface="Times New Roman"/>
              </a:rPr>
              <a:t>to</a:t>
            </a:r>
            <a:r>
              <a:rPr lang="en-US" sz="1000" spc="-3" dirty="0">
                <a:latin typeface="+mn-lt"/>
                <a:cs typeface="Times New Roman"/>
              </a:rPr>
              <a:t> </a:t>
            </a:r>
            <a:r>
              <a:rPr lang="en-US" sz="1000" dirty="0">
                <a:latin typeface="+mn-lt"/>
                <a:cs typeface="Times New Roman"/>
              </a:rPr>
              <a:t>support</a:t>
            </a:r>
            <a:r>
              <a:rPr lang="en-US" sz="1000" spc="-7" dirty="0">
                <a:latin typeface="+mn-lt"/>
                <a:cs typeface="Times New Roman"/>
              </a:rPr>
              <a:t> </a:t>
            </a:r>
            <a:r>
              <a:rPr lang="en-US" sz="1000" dirty="0">
                <a:latin typeface="+mn-lt"/>
                <a:cs typeface="Times New Roman"/>
              </a:rPr>
              <a:t>maternal</a:t>
            </a:r>
            <a:r>
              <a:rPr lang="en-US" sz="1000" spc="-3" dirty="0">
                <a:latin typeface="+mn-lt"/>
                <a:cs typeface="Times New Roman"/>
              </a:rPr>
              <a:t> </a:t>
            </a:r>
            <a:r>
              <a:rPr lang="en-US" sz="1000" dirty="0">
                <a:latin typeface="+mn-lt"/>
                <a:cs typeface="Times New Roman"/>
              </a:rPr>
              <a:t>health.</a:t>
            </a:r>
            <a:r>
              <a:rPr lang="en-US" sz="1000" spc="-3" dirty="0">
                <a:latin typeface="+mn-lt"/>
                <a:cs typeface="Times New Roman"/>
              </a:rPr>
              <a:t> </a:t>
            </a:r>
            <a:r>
              <a:rPr lang="en-US" sz="1000" spc="-17" dirty="0">
                <a:latin typeface="+mn-lt"/>
                <a:cs typeface="Times New Roman"/>
              </a:rPr>
              <a:t>The </a:t>
            </a:r>
            <a:r>
              <a:rPr lang="en-US" sz="1000" dirty="0">
                <a:latin typeface="+mn-lt"/>
                <a:cs typeface="Times New Roman"/>
              </a:rPr>
              <a:t>programs</a:t>
            </a:r>
            <a:r>
              <a:rPr lang="en-US" sz="1000" spc="-14" dirty="0">
                <a:latin typeface="+mn-lt"/>
                <a:cs typeface="Times New Roman"/>
              </a:rPr>
              <a:t> </a:t>
            </a:r>
            <a:r>
              <a:rPr lang="en-US" sz="1000" dirty="0">
                <a:latin typeface="+mn-lt"/>
                <a:cs typeface="Times New Roman"/>
              </a:rPr>
              <a:t>included</a:t>
            </a:r>
            <a:r>
              <a:rPr lang="en-US" sz="1000" spc="-7" dirty="0">
                <a:latin typeface="+mn-lt"/>
                <a:cs typeface="Times New Roman"/>
              </a:rPr>
              <a:t> </a:t>
            </a:r>
            <a:r>
              <a:rPr lang="en-US" sz="1000" dirty="0">
                <a:latin typeface="+mn-lt"/>
                <a:cs typeface="Times New Roman"/>
                <a:hlinkClick r:id="rId4"/>
              </a:rPr>
              <a:t>the</a:t>
            </a:r>
            <a:r>
              <a:rPr lang="en-US" sz="1000" spc="-10" dirty="0">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Maternal,</a:t>
            </a:r>
            <a:r>
              <a:rPr lang="en-US" sz="1000" u="sng" spc="-10"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Infant,</a:t>
            </a:r>
            <a:r>
              <a:rPr lang="en-US" sz="1000" u="sng" spc="-7"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and</a:t>
            </a:r>
            <a:r>
              <a:rPr lang="en-US" sz="1000" u="sng" spc="-7"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Early</a:t>
            </a:r>
            <a:r>
              <a:rPr lang="en-US" sz="1000" u="sng" spc="-3"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Childhood</a:t>
            </a:r>
            <a:r>
              <a:rPr lang="en-US" sz="1000" u="sng" spc="-7"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Home</a:t>
            </a:r>
            <a:r>
              <a:rPr lang="en-US" sz="1000" u="sng" spc="-7"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Visiting</a:t>
            </a:r>
            <a:r>
              <a:rPr lang="en-US" sz="1000" u="sng" spc="-3" dirty="0">
                <a:solidFill>
                  <a:srgbClr val="0000FF"/>
                </a:solidFill>
                <a:uFill>
                  <a:solidFill>
                    <a:srgbClr val="0000FF"/>
                  </a:solidFill>
                </a:uFill>
                <a:latin typeface="+mn-lt"/>
                <a:cs typeface="Times New Roman"/>
                <a:hlinkClick r:id="rId4"/>
              </a:rPr>
              <a:t> </a:t>
            </a:r>
            <a:r>
              <a:rPr lang="en-US" sz="1000" u="sng" spc="-7" dirty="0">
                <a:solidFill>
                  <a:srgbClr val="0000FF"/>
                </a:solidFill>
                <a:uFill>
                  <a:solidFill>
                    <a:srgbClr val="0000FF"/>
                  </a:solidFill>
                </a:uFill>
                <a:latin typeface="+mn-lt"/>
                <a:cs typeface="Times New Roman"/>
                <a:hlinkClick r:id="rId4"/>
              </a:rPr>
              <a:t>(MIECHV)</a:t>
            </a:r>
            <a:r>
              <a:rPr lang="en-US" sz="1000" spc="-7" dirty="0">
                <a:solidFill>
                  <a:srgbClr val="0000FF"/>
                </a:solidFill>
                <a:latin typeface="+mn-lt"/>
                <a:cs typeface="Times New Roman"/>
              </a:rPr>
              <a:t> </a:t>
            </a:r>
            <a:r>
              <a:rPr lang="en-US" sz="1000" u="sng" dirty="0">
                <a:solidFill>
                  <a:srgbClr val="0000FF"/>
                </a:solidFill>
                <a:uFill>
                  <a:solidFill>
                    <a:srgbClr val="0000FF"/>
                  </a:solidFill>
                </a:uFill>
                <a:latin typeface="+mn-lt"/>
                <a:cs typeface="Times New Roman"/>
                <a:hlinkClick r:id="rId4"/>
              </a:rPr>
              <a:t>Program</a:t>
            </a:r>
            <a:r>
              <a:rPr lang="en-US" sz="1000" spc="-10" dirty="0">
                <a:solidFill>
                  <a:srgbClr val="0000FF"/>
                </a:solidFill>
                <a:latin typeface="+mn-lt"/>
                <a:cs typeface="Times New Roman"/>
              </a:rPr>
              <a:t> </a:t>
            </a:r>
            <a:r>
              <a:rPr lang="en-US" sz="1000" dirty="0">
                <a:latin typeface="+mn-lt"/>
                <a:cs typeface="Times New Roman"/>
              </a:rPr>
              <a:t>and </a:t>
            </a:r>
            <a:r>
              <a:rPr lang="en-US" sz="1000" dirty="0">
                <a:latin typeface="+mn-lt"/>
                <a:cs typeface="Times New Roman"/>
                <a:hlinkClick r:id="rId5"/>
              </a:rPr>
              <a:t>the </a:t>
            </a:r>
            <a:r>
              <a:rPr lang="en-US" sz="1000" u="sng" dirty="0">
                <a:solidFill>
                  <a:srgbClr val="0000FF"/>
                </a:solidFill>
                <a:uFill>
                  <a:solidFill>
                    <a:srgbClr val="0000FF"/>
                  </a:solidFill>
                </a:uFill>
                <a:latin typeface="+mn-lt"/>
                <a:cs typeface="Times New Roman"/>
                <a:hlinkClick r:id="rId5"/>
              </a:rPr>
              <a:t>Healthy Start</a:t>
            </a:r>
            <a:r>
              <a:rPr lang="en-US" sz="1000" u="sng" spc="-3" dirty="0">
                <a:solidFill>
                  <a:srgbClr val="0000FF"/>
                </a:solidFill>
                <a:uFill>
                  <a:solidFill>
                    <a:srgbClr val="0000FF"/>
                  </a:solidFill>
                </a:uFill>
                <a:latin typeface="+mn-lt"/>
                <a:cs typeface="Times New Roman"/>
                <a:hlinkClick r:id="rId5"/>
              </a:rPr>
              <a:t> </a:t>
            </a:r>
            <a:r>
              <a:rPr lang="en-US" sz="1000" u="sng" dirty="0">
                <a:solidFill>
                  <a:srgbClr val="0000FF"/>
                </a:solidFill>
                <a:uFill>
                  <a:solidFill>
                    <a:srgbClr val="0000FF"/>
                  </a:solidFill>
                </a:uFill>
                <a:latin typeface="+mn-lt"/>
                <a:cs typeface="Times New Roman"/>
                <a:hlinkClick r:id="rId5"/>
              </a:rPr>
              <a:t>Initiative</a:t>
            </a:r>
            <a:r>
              <a:rPr lang="en-US" sz="1000" dirty="0">
                <a:latin typeface="+mn-lt"/>
                <a:cs typeface="Times New Roman"/>
              </a:rPr>
              <a:t>. The</a:t>
            </a:r>
            <a:r>
              <a:rPr lang="en-US" sz="1000" spc="-3" dirty="0">
                <a:latin typeface="+mn-lt"/>
                <a:cs typeface="Times New Roman"/>
              </a:rPr>
              <a:t> </a:t>
            </a:r>
            <a:r>
              <a:rPr lang="en-US" sz="1000" dirty="0">
                <a:latin typeface="+mn-lt"/>
                <a:cs typeface="Times New Roman"/>
              </a:rPr>
              <a:t>latter focuses on </a:t>
            </a:r>
            <a:r>
              <a:rPr lang="en-US" sz="1000" u="sng" spc="-7" dirty="0">
                <a:solidFill>
                  <a:srgbClr val="0000FF"/>
                </a:solidFill>
                <a:uFill>
                  <a:solidFill>
                    <a:srgbClr val="0000FF"/>
                  </a:solidFill>
                </a:uFill>
                <a:latin typeface="+mn-lt"/>
                <a:cs typeface="Times New Roman"/>
                <a:hlinkClick r:id="rId6"/>
              </a:rPr>
              <a:t>Community-</a:t>
            </a:r>
            <a:r>
              <a:rPr lang="en-US" sz="1000" u="sng" dirty="0">
                <a:solidFill>
                  <a:srgbClr val="0000FF"/>
                </a:solidFill>
                <a:uFill>
                  <a:solidFill>
                    <a:srgbClr val="0000FF"/>
                  </a:solidFill>
                </a:uFill>
                <a:latin typeface="+mn-lt"/>
                <a:cs typeface="Times New Roman"/>
                <a:hlinkClick r:id="rId6"/>
              </a:rPr>
              <a:t>Based Doulas</a:t>
            </a:r>
            <a:r>
              <a:rPr lang="en-US" sz="1000" dirty="0">
                <a:latin typeface="+mn-lt"/>
                <a:cs typeface="Times New Roman"/>
              </a:rPr>
              <a:t>,</a:t>
            </a:r>
            <a:r>
              <a:rPr lang="en-US" sz="1000" spc="-3" dirty="0">
                <a:latin typeface="+mn-lt"/>
                <a:cs typeface="Times New Roman"/>
              </a:rPr>
              <a:t> </a:t>
            </a:r>
            <a:r>
              <a:rPr lang="en-US" sz="1000" u="sng" spc="-7" dirty="0">
                <a:solidFill>
                  <a:srgbClr val="0000FF"/>
                </a:solidFill>
                <a:uFill>
                  <a:solidFill>
                    <a:srgbClr val="0000FF"/>
                  </a:solidFill>
                </a:uFill>
                <a:latin typeface="+mn-lt"/>
                <a:cs typeface="Times New Roman"/>
                <a:hlinkClick r:id="rId7"/>
              </a:rPr>
              <a:t>Infant</a:t>
            </a:r>
            <a:r>
              <a:rPr lang="en-US" sz="1000" spc="-7" dirty="0">
                <a:solidFill>
                  <a:srgbClr val="0000FF"/>
                </a:solidFill>
                <a:latin typeface="+mn-lt"/>
                <a:cs typeface="Times New Roman"/>
              </a:rPr>
              <a:t> </a:t>
            </a:r>
            <a:r>
              <a:rPr lang="en-US" sz="1000" u="sng" dirty="0">
                <a:solidFill>
                  <a:srgbClr val="0000FF"/>
                </a:solidFill>
                <a:uFill>
                  <a:solidFill>
                    <a:srgbClr val="0000FF"/>
                  </a:solidFill>
                </a:uFill>
                <a:latin typeface="+mn-lt"/>
                <a:cs typeface="Times New Roman"/>
                <a:hlinkClick r:id="rId7"/>
              </a:rPr>
              <a:t>Health</a:t>
            </a:r>
            <a:r>
              <a:rPr lang="en-US" sz="1000" u="sng" spc="-14" dirty="0">
                <a:solidFill>
                  <a:srgbClr val="0000FF"/>
                </a:solidFill>
                <a:uFill>
                  <a:solidFill>
                    <a:srgbClr val="0000FF"/>
                  </a:solidFill>
                </a:uFill>
                <a:latin typeface="+mn-lt"/>
                <a:cs typeface="Times New Roman"/>
                <a:hlinkClick r:id="rId7"/>
              </a:rPr>
              <a:t> </a:t>
            </a:r>
            <a:r>
              <a:rPr lang="en-US" sz="1000" u="sng" dirty="0">
                <a:solidFill>
                  <a:srgbClr val="0000FF"/>
                </a:solidFill>
                <a:uFill>
                  <a:solidFill>
                    <a:srgbClr val="0000FF"/>
                  </a:solidFill>
                </a:uFill>
                <a:latin typeface="+mn-lt"/>
                <a:cs typeface="Times New Roman"/>
                <a:hlinkClick r:id="rId7"/>
              </a:rPr>
              <a:t>Equity</a:t>
            </a:r>
            <a:r>
              <a:rPr lang="en-US" sz="1000" dirty="0">
                <a:latin typeface="+mn-lt"/>
                <a:cs typeface="Times New Roman"/>
                <a:hlinkClick r:id="rId7"/>
              </a:rPr>
              <a:t>,</a:t>
            </a:r>
            <a:r>
              <a:rPr lang="en-US" sz="1000" spc="-7"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the</a:t>
            </a:r>
            <a:r>
              <a:rPr lang="en-US" sz="1000" spc="-7" dirty="0">
                <a:latin typeface="+mn-lt"/>
                <a:cs typeface="Times New Roman"/>
              </a:rPr>
              <a:t> </a:t>
            </a:r>
            <a:r>
              <a:rPr lang="en-US" sz="1000" u="sng" dirty="0">
                <a:solidFill>
                  <a:srgbClr val="0000FF"/>
                </a:solidFill>
                <a:uFill>
                  <a:solidFill>
                    <a:srgbClr val="0000FF"/>
                  </a:solidFill>
                </a:uFill>
                <a:latin typeface="+mn-lt"/>
                <a:cs typeface="Times New Roman"/>
                <a:hlinkClick r:id="rId8"/>
              </a:rPr>
              <a:t>State</a:t>
            </a:r>
            <a:r>
              <a:rPr lang="en-US" sz="1000" u="sng" spc="-3" dirty="0">
                <a:solidFill>
                  <a:srgbClr val="0000FF"/>
                </a:solidFill>
                <a:uFill>
                  <a:solidFill>
                    <a:srgbClr val="0000FF"/>
                  </a:solidFill>
                </a:uFill>
                <a:latin typeface="+mn-lt"/>
                <a:cs typeface="Times New Roman"/>
                <a:hlinkClick r:id="rId8"/>
              </a:rPr>
              <a:t> </a:t>
            </a:r>
            <a:r>
              <a:rPr lang="en-US" sz="1000" u="sng" dirty="0">
                <a:solidFill>
                  <a:srgbClr val="0000FF"/>
                </a:solidFill>
                <a:uFill>
                  <a:solidFill>
                    <a:srgbClr val="0000FF"/>
                  </a:solidFill>
                </a:uFill>
                <a:latin typeface="+mn-lt"/>
                <a:cs typeface="Times New Roman"/>
                <a:hlinkClick r:id="rId8"/>
              </a:rPr>
              <a:t>Systems</a:t>
            </a:r>
            <a:r>
              <a:rPr lang="en-US" sz="1000" u="sng" spc="-14" dirty="0">
                <a:solidFill>
                  <a:srgbClr val="0000FF"/>
                </a:solidFill>
                <a:uFill>
                  <a:solidFill>
                    <a:srgbClr val="0000FF"/>
                  </a:solidFill>
                </a:uFill>
                <a:latin typeface="+mn-lt"/>
                <a:cs typeface="Times New Roman"/>
                <a:hlinkClick r:id="rId8"/>
              </a:rPr>
              <a:t> </a:t>
            </a:r>
            <a:r>
              <a:rPr lang="en-US" sz="1000" u="sng" dirty="0">
                <a:solidFill>
                  <a:srgbClr val="0000FF"/>
                </a:solidFill>
                <a:uFill>
                  <a:solidFill>
                    <a:srgbClr val="0000FF"/>
                  </a:solidFill>
                </a:uFill>
                <a:latin typeface="+mn-lt"/>
                <a:cs typeface="Times New Roman"/>
                <a:hlinkClick r:id="rId8"/>
              </a:rPr>
              <a:t>Developmental</a:t>
            </a:r>
            <a:r>
              <a:rPr lang="en-US" sz="1000" u="sng" spc="-10" dirty="0">
                <a:solidFill>
                  <a:srgbClr val="0000FF"/>
                </a:solidFill>
                <a:uFill>
                  <a:solidFill>
                    <a:srgbClr val="0000FF"/>
                  </a:solidFill>
                </a:uFill>
                <a:latin typeface="+mn-lt"/>
                <a:cs typeface="Times New Roman"/>
                <a:hlinkClick r:id="rId8"/>
              </a:rPr>
              <a:t> </a:t>
            </a:r>
            <a:r>
              <a:rPr lang="en-US" sz="1000" u="sng" dirty="0">
                <a:solidFill>
                  <a:srgbClr val="0000FF"/>
                </a:solidFill>
                <a:uFill>
                  <a:solidFill>
                    <a:srgbClr val="0000FF"/>
                  </a:solidFill>
                </a:uFill>
                <a:latin typeface="+mn-lt"/>
                <a:cs typeface="Times New Roman"/>
                <a:hlinkClick r:id="rId8"/>
              </a:rPr>
              <a:t>Initiative</a:t>
            </a:r>
            <a:r>
              <a:rPr lang="en-US" sz="1000" dirty="0">
                <a:latin typeface="+mn-lt"/>
                <a:cs typeface="Times New Roman"/>
              </a:rPr>
              <a:t>.</a:t>
            </a:r>
            <a:r>
              <a:rPr lang="en-US" sz="1000" spc="-10" dirty="0">
                <a:latin typeface="+mn-lt"/>
                <a:cs typeface="Times New Roman"/>
              </a:rPr>
              <a:t> </a:t>
            </a:r>
            <a:r>
              <a:rPr lang="en-US" sz="1000" dirty="0">
                <a:latin typeface="+mn-lt"/>
                <a:cs typeface="Times New Roman"/>
              </a:rPr>
              <a:t>In</a:t>
            </a:r>
            <a:r>
              <a:rPr lang="en-US" sz="1000" spc="-7" dirty="0">
                <a:latin typeface="+mn-lt"/>
                <a:cs typeface="Times New Roman"/>
              </a:rPr>
              <a:t> </a:t>
            </a:r>
            <a:r>
              <a:rPr lang="en-US" sz="1000" dirty="0">
                <a:latin typeface="+mn-lt"/>
                <a:cs typeface="Times New Roman"/>
              </a:rPr>
              <a:t>April</a:t>
            </a:r>
            <a:r>
              <a:rPr lang="en-US" sz="1000" spc="-3" dirty="0">
                <a:latin typeface="+mn-lt"/>
                <a:cs typeface="Times New Roman"/>
              </a:rPr>
              <a:t> </a:t>
            </a:r>
            <a:r>
              <a:rPr lang="en-US" sz="1000" dirty="0">
                <a:latin typeface="+mn-lt"/>
                <a:cs typeface="Times New Roman"/>
              </a:rPr>
              <a:t>2022,</a:t>
            </a:r>
            <a:r>
              <a:rPr lang="en-US" sz="1000" spc="-7" dirty="0">
                <a:latin typeface="+mn-lt"/>
                <a:cs typeface="Times New Roman"/>
              </a:rPr>
              <a:t> </a:t>
            </a:r>
            <a:r>
              <a:rPr lang="en-US" sz="1000" dirty="0">
                <a:latin typeface="+mn-lt"/>
                <a:cs typeface="Times New Roman"/>
              </a:rPr>
              <a:t>HHS</a:t>
            </a:r>
            <a:r>
              <a:rPr lang="en-US" sz="1000" spc="-7" dirty="0">
                <a:latin typeface="+mn-lt"/>
                <a:cs typeface="Times New Roman"/>
              </a:rPr>
              <a:t> announced </a:t>
            </a:r>
            <a:r>
              <a:rPr lang="en-US" sz="1000" dirty="0">
                <a:latin typeface="+mn-lt"/>
                <a:cs typeface="Times New Roman"/>
              </a:rPr>
              <a:t>additional</a:t>
            </a:r>
            <a:r>
              <a:rPr lang="en-US" sz="1000" spc="-17" dirty="0">
                <a:latin typeface="+mn-lt"/>
                <a:cs typeface="Times New Roman"/>
              </a:rPr>
              <a:t> </a:t>
            </a:r>
            <a:r>
              <a:rPr lang="en-US" sz="1000" dirty="0">
                <a:latin typeface="+mn-lt"/>
                <a:cs typeface="Times New Roman"/>
              </a:rPr>
              <a:t>funds</a:t>
            </a:r>
            <a:r>
              <a:rPr lang="en-US" sz="1000" spc="-3" dirty="0">
                <a:latin typeface="+mn-lt"/>
                <a:cs typeface="Times New Roman"/>
              </a:rPr>
              <a:t> </a:t>
            </a:r>
            <a:r>
              <a:rPr lang="en-US" sz="1000" dirty="0">
                <a:latin typeface="+mn-lt"/>
                <a:cs typeface="Times New Roman"/>
              </a:rPr>
              <a:t>for</a:t>
            </a:r>
            <a:r>
              <a:rPr lang="en-US" sz="1000" spc="-3" dirty="0">
                <a:latin typeface="+mn-lt"/>
                <a:cs typeface="Times New Roman"/>
              </a:rPr>
              <a:t> </a:t>
            </a:r>
            <a:r>
              <a:rPr lang="en-US" sz="1000" dirty="0">
                <a:latin typeface="+mn-lt"/>
                <a:cs typeface="Times New Roman"/>
              </a:rPr>
              <a:t>MIECHV</a:t>
            </a:r>
            <a:r>
              <a:rPr lang="en-US" sz="1000" spc="-7"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the</a:t>
            </a:r>
            <a:r>
              <a:rPr lang="en-US" sz="1000" spc="-3" dirty="0">
                <a:latin typeface="+mn-lt"/>
                <a:cs typeface="Times New Roman"/>
              </a:rPr>
              <a:t> </a:t>
            </a:r>
            <a:r>
              <a:rPr lang="en-US" sz="1000" dirty="0">
                <a:latin typeface="+mn-lt"/>
                <a:cs typeface="Times New Roman"/>
              </a:rPr>
              <a:t>State</a:t>
            </a:r>
            <a:r>
              <a:rPr lang="en-US" sz="1000" spc="-7" dirty="0">
                <a:latin typeface="+mn-lt"/>
                <a:cs typeface="Times New Roman"/>
              </a:rPr>
              <a:t> </a:t>
            </a:r>
            <a:r>
              <a:rPr lang="en-US" sz="1000" dirty="0">
                <a:latin typeface="+mn-lt"/>
                <a:cs typeface="Times New Roman"/>
              </a:rPr>
              <a:t>Maternal</a:t>
            </a:r>
            <a:r>
              <a:rPr lang="en-US" sz="1000" spc="-3" dirty="0">
                <a:latin typeface="+mn-lt"/>
                <a:cs typeface="Times New Roman"/>
              </a:rPr>
              <a:t> </a:t>
            </a:r>
            <a:r>
              <a:rPr lang="en-US" sz="1000" dirty="0">
                <a:latin typeface="+mn-lt"/>
                <a:cs typeface="Times New Roman"/>
              </a:rPr>
              <a:t>Health</a:t>
            </a:r>
            <a:r>
              <a:rPr lang="en-US" sz="1000" spc="-3" dirty="0">
                <a:latin typeface="+mn-lt"/>
                <a:cs typeface="Times New Roman"/>
              </a:rPr>
              <a:t> </a:t>
            </a:r>
            <a:r>
              <a:rPr lang="en-US" sz="1000" dirty="0">
                <a:latin typeface="+mn-lt"/>
                <a:cs typeface="Times New Roman"/>
              </a:rPr>
              <a:t>Innovation</a:t>
            </a:r>
            <a:r>
              <a:rPr lang="en-US" sz="1000" spc="-3"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spc="-7" dirty="0">
                <a:latin typeface="+mn-lt"/>
                <a:cs typeface="Times New Roman"/>
              </a:rPr>
              <a:t>Implementation </a:t>
            </a:r>
            <a:r>
              <a:rPr lang="en-US" sz="1000" dirty="0">
                <a:latin typeface="+mn-lt"/>
                <a:cs typeface="Times New Roman"/>
              </a:rPr>
              <a:t>Program.</a:t>
            </a:r>
            <a:r>
              <a:rPr lang="en-US" sz="1000" spc="-14" dirty="0">
                <a:latin typeface="+mn-lt"/>
                <a:cs typeface="Times New Roman"/>
              </a:rPr>
              <a:t> </a:t>
            </a:r>
            <a:r>
              <a:rPr lang="en-US" sz="1000" dirty="0">
                <a:latin typeface="+mn-lt"/>
                <a:cs typeface="Times New Roman"/>
              </a:rPr>
              <a:t>HHS</a:t>
            </a:r>
            <a:r>
              <a:rPr lang="en-US" sz="1000" spc="-10" dirty="0">
                <a:latin typeface="+mn-lt"/>
                <a:cs typeface="Times New Roman"/>
              </a:rPr>
              <a:t> </a:t>
            </a:r>
            <a:r>
              <a:rPr lang="en-US" sz="1000" dirty="0">
                <a:latin typeface="+mn-lt"/>
                <a:cs typeface="Times New Roman"/>
              </a:rPr>
              <a:t>funding</a:t>
            </a:r>
            <a:r>
              <a:rPr lang="en-US" sz="1000" spc="-7" dirty="0">
                <a:latin typeface="+mn-lt"/>
                <a:cs typeface="Times New Roman"/>
              </a:rPr>
              <a:t> </a:t>
            </a:r>
            <a:r>
              <a:rPr lang="en-US" sz="1000" dirty="0">
                <a:latin typeface="+mn-lt"/>
                <a:cs typeface="Times New Roman"/>
              </a:rPr>
              <a:t>is</a:t>
            </a:r>
            <a:r>
              <a:rPr lang="en-US" sz="1000" spc="-3" dirty="0">
                <a:latin typeface="+mn-lt"/>
                <a:cs typeface="Times New Roman"/>
              </a:rPr>
              <a:t> </a:t>
            </a:r>
            <a:r>
              <a:rPr lang="en-US" sz="1000" dirty="0">
                <a:latin typeface="+mn-lt"/>
                <a:cs typeface="Times New Roman"/>
              </a:rPr>
              <a:t>also</a:t>
            </a:r>
            <a:r>
              <a:rPr lang="en-US" sz="1000" spc="-14" dirty="0">
                <a:latin typeface="+mn-lt"/>
                <a:cs typeface="Times New Roman"/>
              </a:rPr>
              <a:t> </a:t>
            </a:r>
            <a:r>
              <a:rPr lang="en-US" sz="1000" dirty="0">
                <a:latin typeface="+mn-lt"/>
                <a:cs typeface="Times New Roman"/>
              </a:rPr>
              <a:t>aimed</a:t>
            </a:r>
            <a:r>
              <a:rPr lang="en-US" sz="1000" spc="-7" dirty="0">
                <a:latin typeface="+mn-lt"/>
                <a:cs typeface="Times New Roman"/>
              </a:rPr>
              <a:t> </a:t>
            </a:r>
            <a:r>
              <a:rPr lang="en-US" sz="1000" dirty="0">
                <a:latin typeface="+mn-lt"/>
                <a:cs typeface="Times New Roman"/>
              </a:rPr>
              <a:t>at</a:t>
            </a:r>
            <a:r>
              <a:rPr lang="en-US" sz="1000" spc="-3" dirty="0">
                <a:latin typeface="+mn-lt"/>
                <a:cs typeface="Times New Roman"/>
              </a:rPr>
              <a:t> </a:t>
            </a:r>
            <a:r>
              <a:rPr lang="en-US" sz="1000" dirty="0">
                <a:latin typeface="+mn-lt"/>
                <a:cs typeface="Times New Roman"/>
              </a:rPr>
              <a:t>maternal</a:t>
            </a:r>
            <a:r>
              <a:rPr lang="en-US" sz="1000" spc="-7" dirty="0">
                <a:latin typeface="+mn-lt"/>
                <a:cs typeface="Times New Roman"/>
              </a:rPr>
              <a:t> </a:t>
            </a:r>
            <a:r>
              <a:rPr lang="en-US" sz="1000" dirty="0">
                <a:latin typeface="+mn-lt"/>
                <a:cs typeface="Times New Roman"/>
              </a:rPr>
              <a:t>health</a:t>
            </a:r>
            <a:r>
              <a:rPr lang="en-US" sz="1000" spc="-7" dirty="0">
                <a:latin typeface="+mn-lt"/>
                <a:cs typeface="Times New Roman"/>
              </a:rPr>
              <a:t> </a:t>
            </a:r>
            <a:r>
              <a:rPr lang="en-US" sz="1000" dirty="0">
                <a:latin typeface="+mn-lt"/>
                <a:cs typeface="Times New Roman"/>
              </a:rPr>
              <a:t>initiatives</a:t>
            </a:r>
            <a:r>
              <a:rPr lang="en-US" sz="1000" spc="-3" dirty="0">
                <a:latin typeface="+mn-lt"/>
                <a:cs typeface="Times New Roman"/>
              </a:rPr>
              <a:t> </a:t>
            </a:r>
            <a:r>
              <a:rPr lang="en-US" sz="1000" dirty="0">
                <a:latin typeface="+mn-lt"/>
                <a:cs typeface="Times New Roman"/>
              </a:rPr>
              <a:t>in</a:t>
            </a:r>
            <a:r>
              <a:rPr lang="en-US" sz="1000" spc="-7" dirty="0">
                <a:latin typeface="+mn-lt"/>
                <a:cs typeface="Times New Roman"/>
              </a:rPr>
              <a:t> </a:t>
            </a:r>
            <a:r>
              <a:rPr lang="en-US" sz="1000" dirty="0">
                <a:latin typeface="+mn-lt"/>
                <a:cs typeface="Times New Roman"/>
              </a:rPr>
              <a:t>rural</a:t>
            </a:r>
            <a:r>
              <a:rPr lang="en-US" sz="1000" spc="-7" dirty="0">
                <a:latin typeface="+mn-lt"/>
                <a:cs typeface="Times New Roman"/>
              </a:rPr>
              <a:t> </a:t>
            </a:r>
            <a:r>
              <a:rPr lang="en-US" sz="1000" dirty="0">
                <a:latin typeface="+mn-lt"/>
                <a:cs typeface="Times New Roman"/>
              </a:rPr>
              <a:t>communities,</a:t>
            </a:r>
            <a:r>
              <a:rPr lang="en-US" sz="1000" spc="-3" dirty="0">
                <a:latin typeface="+mn-lt"/>
                <a:cs typeface="Times New Roman"/>
              </a:rPr>
              <a:t> </a:t>
            </a:r>
            <a:r>
              <a:rPr lang="en-US" sz="1000" spc="-7" dirty="0">
                <a:latin typeface="+mn-lt"/>
                <a:cs typeface="Times New Roman"/>
              </a:rPr>
              <a:t>implicit </a:t>
            </a:r>
            <a:r>
              <a:rPr lang="en-US" sz="1000" dirty="0">
                <a:latin typeface="+mn-lt"/>
                <a:cs typeface="Times New Roman"/>
              </a:rPr>
              <a:t>bias</a:t>
            </a:r>
            <a:r>
              <a:rPr lang="en-US" sz="1000" spc="-7" dirty="0">
                <a:latin typeface="+mn-lt"/>
                <a:cs typeface="Times New Roman"/>
              </a:rPr>
              <a:t> </a:t>
            </a:r>
            <a:r>
              <a:rPr lang="en-US" sz="1000" dirty="0">
                <a:latin typeface="+mn-lt"/>
                <a:cs typeface="Times New Roman"/>
              </a:rPr>
              <a:t>training</a:t>
            </a:r>
            <a:r>
              <a:rPr lang="en-US" sz="1000" spc="-14" dirty="0">
                <a:latin typeface="+mn-lt"/>
                <a:cs typeface="Times New Roman"/>
              </a:rPr>
              <a:t> </a:t>
            </a:r>
            <a:r>
              <a:rPr lang="en-US" sz="1000" dirty="0">
                <a:latin typeface="+mn-lt"/>
                <a:cs typeface="Times New Roman"/>
              </a:rPr>
              <a:t>for</a:t>
            </a:r>
            <a:r>
              <a:rPr lang="en-US" sz="1000" spc="-7" dirty="0">
                <a:latin typeface="+mn-lt"/>
                <a:cs typeface="Times New Roman"/>
              </a:rPr>
              <a:t> </a:t>
            </a:r>
            <a:r>
              <a:rPr lang="en-US" sz="1000" dirty="0">
                <a:latin typeface="+mn-lt"/>
                <a:cs typeface="Times New Roman"/>
              </a:rPr>
              <a:t>healthcare</a:t>
            </a:r>
            <a:r>
              <a:rPr lang="en-US" sz="1000" spc="-3" dirty="0">
                <a:latin typeface="+mn-lt"/>
                <a:cs typeface="Times New Roman"/>
              </a:rPr>
              <a:t> </a:t>
            </a:r>
            <a:r>
              <a:rPr lang="en-US" sz="1000" dirty="0">
                <a:latin typeface="+mn-lt"/>
                <a:cs typeface="Times New Roman"/>
              </a:rPr>
              <a:t>providers,</a:t>
            </a:r>
            <a:r>
              <a:rPr lang="en-US" sz="1000" spc="-14" dirty="0">
                <a:latin typeface="+mn-lt"/>
                <a:cs typeface="Times New Roman"/>
              </a:rPr>
              <a:t> </a:t>
            </a:r>
            <a:r>
              <a:rPr lang="en-US" sz="1000" dirty="0">
                <a:latin typeface="+mn-lt"/>
                <a:cs typeface="Times New Roman"/>
              </a:rPr>
              <a:t>pregnancy</a:t>
            </a:r>
            <a:r>
              <a:rPr lang="en-US" sz="1000" spc="-14" dirty="0">
                <a:latin typeface="+mn-lt"/>
                <a:cs typeface="Times New Roman"/>
              </a:rPr>
              <a:t> </a:t>
            </a:r>
            <a:r>
              <a:rPr lang="en-US" sz="1000" dirty="0">
                <a:latin typeface="+mn-lt"/>
                <a:cs typeface="Times New Roman"/>
              </a:rPr>
              <a:t>medical</a:t>
            </a:r>
            <a:r>
              <a:rPr lang="en-US" sz="1000" spc="-3" dirty="0">
                <a:latin typeface="+mn-lt"/>
                <a:cs typeface="Times New Roman"/>
              </a:rPr>
              <a:t> </a:t>
            </a:r>
            <a:r>
              <a:rPr lang="en-US" sz="1000" dirty="0">
                <a:latin typeface="+mn-lt"/>
                <a:cs typeface="Times New Roman"/>
              </a:rPr>
              <a:t>home</a:t>
            </a:r>
            <a:r>
              <a:rPr lang="en-US" sz="1000" spc="-7" dirty="0">
                <a:latin typeface="+mn-lt"/>
                <a:cs typeface="Times New Roman"/>
              </a:rPr>
              <a:t> </a:t>
            </a:r>
            <a:r>
              <a:rPr lang="en-US" sz="1000" dirty="0">
                <a:latin typeface="+mn-lt"/>
                <a:cs typeface="Times New Roman"/>
              </a:rPr>
              <a:t>demonstration</a:t>
            </a:r>
            <a:r>
              <a:rPr lang="en-US" sz="1000" spc="-7" dirty="0">
                <a:latin typeface="+mn-lt"/>
                <a:cs typeface="Times New Roman"/>
              </a:rPr>
              <a:t> </a:t>
            </a:r>
            <a:r>
              <a:rPr lang="en-US" sz="1000" dirty="0">
                <a:latin typeface="+mn-lt"/>
                <a:cs typeface="Times New Roman"/>
              </a:rPr>
              <a:t>projects,</a:t>
            </a:r>
            <a:r>
              <a:rPr lang="en-US" sz="1000" spc="-3" dirty="0">
                <a:latin typeface="+mn-lt"/>
                <a:cs typeface="Times New Roman"/>
              </a:rPr>
              <a:t> </a:t>
            </a:r>
            <a:r>
              <a:rPr lang="en-US" sz="1000" spc="-7" dirty="0">
                <a:latin typeface="+mn-lt"/>
                <a:cs typeface="Times New Roman"/>
              </a:rPr>
              <a:t>perinatal </a:t>
            </a:r>
            <a:r>
              <a:rPr lang="en-US" sz="1000" dirty="0">
                <a:latin typeface="+mn-lt"/>
                <a:cs typeface="Times New Roman"/>
              </a:rPr>
              <a:t>health</a:t>
            </a:r>
            <a:r>
              <a:rPr lang="en-US" sz="1000" spc="-14" dirty="0">
                <a:latin typeface="+mn-lt"/>
                <a:cs typeface="Times New Roman"/>
              </a:rPr>
              <a:t> </a:t>
            </a:r>
            <a:r>
              <a:rPr lang="en-US" sz="1000" dirty="0">
                <a:latin typeface="+mn-lt"/>
                <a:cs typeface="Times New Roman"/>
              </a:rPr>
              <a:t>disparities,</a:t>
            </a:r>
            <a:r>
              <a:rPr lang="en-US" sz="1000" spc="-7" dirty="0">
                <a:latin typeface="+mn-lt"/>
                <a:cs typeface="Times New Roman"/>
              </a:rPr>
              <a:t> </a:t>
            </a:r>
            <a:r>
              <a:rPr lang="en-US" sz="1000" dirty="0">
                <a:latin typeface="+mn-lt"/>
                <a:cs typeface="Times New Roman"/>
              </a:rPr>
              <a:t>data</a:t>
            </a:r>
            <a:r>
              <a:rPr lang="en-US" sz="1000" spc="-3" dirty="0">
                <a:latin typeface="+mn-lt"/>
                <a:cs typeface="Times New Roman"/>
              </a:rPr>
              <a:t> </a:t>
            </a:r>
            <a:r>
              <a:rPr lang="en-US" sz="1000" dirty="0">
                <a:latin typeface="+mn-lt"/>
                <a:cs typeface="Times New Roman"/>
              </a:rPr>
              <a:t>collection</a:t>
            </a:r>
            <a:r>
              <a:rPr lang="en-US" sz="1000" spc="-7"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evaluation,</a:t>
            </a:r>
            <a:r>
              <a:rPr lang="en-US" sz="1000" spc="-7"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behavioral</a:t>
            </a:r>
            <a:r>
              <a:rPr lang="en-US" sz="1000" spc="-7" dirty="0">
                <a:latin typeface="+mn-lt"/>
                <a:cs typeface="Times New Roman"/>
              </a:rPr>
              <a:t> </a:t>
            </a:r>
            <a:r>
              <a:rPr lang="en-US" sz="1000" dirty="0">
                <a:latin typeface="+mn-lt"/>
                <a:cs typeface="Times New Roman"/>
              </a:rPr>
              <a:t>health</a:t>
            </a:r>
            <a:r>
              <a:rPr lang="en-US" sz="1000" spc="-3" dirty="0">
                <a:latin typeface="+mn-lt"/>
                <a:cs typeface="Times New Roman"/>
              </a:rPr>
              <a:t> </a:t>
            </a:r>
            <a:r>
              <a:rPr lang="en-US" sz="1000" spc="-7" dirty="0">
                <a:latin typeface="+mn-lt"/>
                <a:cs typeface="Times New Roman"/>
              </a:rPr>
              <a:t>disorders.</a:t>
            </a:r>
          </a:p>
          <a:p>
            <a:pPr marL="182880" marR="0" indent="-182880"/>
            <a:r>
              <a:rPr lang="en-US" sz="1000" dirty="0">
                <a:solidFill>
                  <a:srgbClr val="1B1B1B"/>
                </a:solidFill>
                <a:effectLst/>
                <a:latin typeface="+mn-lt"/>
                <a:ea typeface="Georgia" panose="02040502050405020303" pitchFamily="18" charset="0"/>
                <a:cs typeface="Calibri" panose="020F0502020204030204" pitchFamily="34" charset="0"/>
              </a:rPr>
              <a:t>In addition, HHS’s Office on Women’s Health is funding the</a:t>
            </a:r>
            <a:r>
              <a:rPr lang="en-US" sz="1000" u="sng" dirty="0">
                <a:solidFill>
                  <a:srgbClr val="0000FF"/>
                </a:solidFill>
                <a:effectLst/>
                <a:latin typeface="+mn-lt"/>
                <a:ea typeface="Georgia" panose="02040502050405020303" pitchFamily="18" charset="0"/>
                <a:cs typeface="Calibri" panose="020F0502020204030204" pitchFamily="34" charset="0"/>
                <a:hlinkClick r:id="rId9"/>
              </a:rPr>
              <a:t> Maternal Morbidity and Mortality Data and Analysis Initiative</a:t>
            </a:r>
            <a:r>
              <a:rPr lang="en-US" sz="1000" dirty="0">
                <a:solidFill>
                  <a:srgbClr val="1B1B1B"/>
                </a:solidFill>
                <a:effectLst/>
                <a:latin typeface="+mn-lt"/>
                <a:ea typeface="Georgia" panose="02040502050405020303" pitchFamily="18" charset="0"/>
                <a:cs typeface="Calibri" panose="020F0502020204030204" pitchFamily="34" charset="0"/>
              </a:rPr>
              <a:t>. The initiative improves maternal health data by creating a network of more than 200 hospitals to deploy clinical, evidence-based best practices in maternity care. As part of the contract, Maternal Mortality and Morbidity Advocates’ (</a:t>
            </a:r>
            <a:r>
              <a:rPr lang="en-US" sz="1000" dirty="0" err="1">
                <a:solidFill>
                  <a:srgbClr val="1B1B1B"/>
                </a:solidFill>
                <a:effectLst/>
                <a:latin typeface="+mn-lt"/>
                <a:ea typeface="Georgia" panose="02040502050405020303" pitchFamily="18" charset="0"/>
                <a:cs typeface="Calibri" panose="020F0502020204030204" pitchFamily="34" charset="0"/>
              </a:rPr>
              <a:t>MoMMA’s</a:t>
            </a:r>
            <a:r>
              <a:rPr lang="en-US" sz="1000" dirty="0">
                <a:solidFill>
                  <a:srgbClr val="1B1B1B"/>
                </a:solidFill>
                <a:effectLst/>
                <a:latin typeface="+mn-lt"/>
                <a:ea typeface="Georgia" panose="02040502050405020303" pitchFamily="18" charset="0"/>
                <a:cs typeface="Calibri" panose="020F0502020204030204" pitchFamily="34" charset="0"/>
              </a:rPr>
              <a:t>) Voices, a coalition of many organizations, will focus on the patient experience to ensure patients’ voices are heard. The </a:t>
            </a:r>
            <a:r>
              <a:rPr lang="en-US" sz="1000" u="sng" dirty="0">
                <a:solidFill>
                  <a:srgbClr val="0000FF"/>
                </a:solidFill>
                <a:effectLst/>
                <a:latin typeface="+mn-lt"/>
                <a:ea typeface="Georgia" panose="02040502050405020303" pitchFamily="18" charset="0"/>
                <a:cs typeface="Calibri" panose="020F0502020204030204" pitchFamily="34" charset="0"/>
                <a:hlinkClick r:id="rId10"/>
              </a:rPr>
              <a:t>Perinatal Improvement Collaborative</a:t>
            </a:r>
            <a:r>
              <a:rPr lang="en-US" sz="1000" dirty="0">
                <a:solidFill>
                  <a:srgbClr val="1B1B1B"/>
                </a:solidFill>
                <a:effectLst/>
                <a:latin typeface="+mn-lt"/>
                <a:ea typeface="Georgia" panose="02040502050405020303" pitchFamily="18" charset="0"/>
                <a:cs typeface="Calibri" panose="020F0502020204030204" pitchFamily="34" charset="0"/>
              </a:rPr>
              <a:t> is part of the initiative. Each of the more than 200 participating hospitals will capture more than 150 clinical and nonclinical measures that affect health outcomes (e.g., clinical data pertaining to hypertension, infection, and COVID-19).</a:t>
            </a:r>
            <a:endParaRPr lang="en-US" sz="1000" dirty="0">
              <a:effectLst/>
              <a:latin typeface="+mn-lt"/>
              <a:ea typeface="Georgia" panose="02040502050405020303" pitchFamily="18" charset="0"/>
              <a:cs typeface="Georgia" panose="02040502050405020303" pitchFamily="18" charset="0"/>
            </a:endParaRPr>
          </a:p>
          <a:p>
            <a:pPr marL="182880" marR="0" indent="-182880"/>
            <a:r>
              <a:rPr lang="en-US" sz="1000" spc="20" dirty="0">
                <a:solidFill>
                  <a:srgbClr val="1B1B1B"/>
                </a:solidFill>
                <a:effectLst/>
                <a:latin typeface="+mn-lt"/>
                <a:ea typeface="Georgia" panose="02040502050405020303" pitchFamily="18" charset="0"/>
                <a:cs typeface="Calibri" panose="020F0502020204030204" pitchFamily="34" charset="0"/>
              </a:rPr>
              <a:t>The following links provide information on additional initiatives aimed at improving maternal health:</a:t>
            </a:r>
            <a:endParaRPr lang="en-US" sz="1000" dirty="0">
              <a:effectLst/>
              <a:latin typeface="+mn-lt"/>
              <a:ea typeface="Georgia" panose="02040502050405020303" pitchFamily="18" charset="0"/>
              <a:cs typeface="Georgia" panose="02040502050405020303" pitchFamily="18" charset="0"/>
            </a:endParaRPr>
          </a:p>
          <a:p>
            <a:pPr marL="365760" marR="0" lvl="1" indent="-182880">
              <a:buClr>
                <a:srgbClr val="033466"/>
              </a:buClr>
              <a:buSzPts val="1400"/>
            </a:pPr>
            <a:r>
              <a:rPr lang="en-US" sz="1000" u="sng" dirty="0">
                <a:solidFill>
                  <a:srgbClr val="0000FF"/>
                </a:solidFill>
                <a:effectLst/>
                <a:latin typeface="+mn-lt"/>
                <a:ea typeface="Calibri" panose="020F0502020204030204" pitchFamily="34" charset="0"/>
                <a:cs typeface="Times New Roman" panose="02020603050405020304" pitchFamily="18" charset="0"/>
                <a:hlinkClick r:id="rId11"/>
              </a:rPr>
              <a:t>Surgeon General’s Call to Action to Improve Maternal Health</a:t>
            </a:r>
            <a:endParaRPr lang="en-US" sz="1000" dirty="0">
              <a:effectLst/>
              <a:latin typeface="+mn-lt"/>
              <a:ea typeface="Calibri" panose="020F0502020204030204" pitchFamily="34" charset="0"/>
              <a:cs typeface="Times New Roman" panose="02020603050405020304" pitchFamily="18" charset="0"/>
            </a:endParaRPr>
          </a:p>
          <a:p>
            <a:pPr marL="365760" marR="0" lvl="1" indent="-182880">
              <a:buClr>
                <a:srgbClr val="033466"/>
              </a:buClr>
              <a:buSzPts val="1400"/>
            </a:pPr>
            <a:r>
              <a:rPr lang="en-US" sz="1000" u="sng" dirty="0">
                <a:solidFill>
                  <a:srgbClr val="0000FF"/>
                </a:solidFill>
                <a:effectLst/>
                <a:latin typeface="+mn-lt"/>
                <a:ea typeface="Calibri" panose="020F0502020204030204" pitchFamily="34" charset="0"/>
                <a:cs typeface="Calibri" panose="020F0502020204030204" pitchFamily="34" charset="0"/>
                <a:hlinkClick r:id="rId12"/>
              </a:rPr>
              <a:t>HHS Rural Action Plan</a:t>
            </a:r>
            <a:endParaRPr lang="en-US" sz="1000" dirty="0">
              <a:effectLst/>
              <a:latin typeface="+mn-lt"/>
              <a:ea typeface="Calibri" panose="020F0502020204030204" pitchFamily="34" charset="0"/>
              <a:cs typeface="Times New Roman" panose="02020603050405020304" pitchFamily="18" charset="0"/>
            </a:endParaRPr>
          </a:p>
          <a:p>
            <a:pPr marL="365760" marR="0" lvl="1" indent="-182880">
              <a:buClr>
                <a:srgbClr val="033466"/>
              </a:buClr>
              <a:buSzPts val="1400"/>
            </a:pPr>
            <a:r>
              <a:rPr lang="en-US" sz="1000" u="sng" dirty="0">
                <a:solidFill>
                  <a:srgbClr val="0000FF"/>
                </a:solidFill>
                <a:effectLst/>
                <a:latin typeface="+mn-lt"/>
                <a:ea typeface="Calibri" panose="020F0502020204030204" pitchFamily="34" charset="0"/>
                <a:cs typeface="Times New Roman" panose="02020603050405020304" pitchFamily="18" charset="0"/>
                <a:hlinkClick r:id="rId13"/>
              </a:rPr>
              <a:t>HHS Hypertension Innovator Award Competition</a:t>
            </a:r>
            <a:r>
              <a:rPr lang="en-US" sz="1000" dirty="0">
                <a:effectLst/>
                <a:latin typeface="+mn-lt"/>
                <a:ea typeface="Calibri" panose="020F0502020204030204" pitchFamily="34" charset="0"/>
                <a:cs typeface="Times New Roman" panose="02020603050405020304" pitchFamily="18" charset="0"/>
              </a:rPr>
              <a:t> </a:t>
            </a:r>
          </a:p>
          <a:p>
            <a:pPr marL="365760" marR="0" lvl="1" indent="-182880">
              <a:buClr>
                <a:srgbClr val="033466"/>
              </a:buClr>
              <a:buSzPts val="1400"/>
            </a:pPr>
            <a:r>
              <a:rPr lang="en-US" sz="1000" u="sng" dirty="0">
                <a:solidFill>
                  <a:srgbClr val="0000FF"/>
                </a:solidFill>
                <a:effectLst/>
                <a:latin typeface="+mn-lt"/>
                <a:ea typeface="Calibri" panose="020F0502020204030204" pitchFamily="34" charset="0"/>
                <a:cs typeface="Times New Roman" panose="02020603050405020304" pitchFamily="18" charset="0"/>
                <a:hlinkClick r:id="rId14"/>
              </a:rPr>
              <a:t>Public-Private Partnership to Improve Maternal Outcomes for Black Mothers</a:t>
            </a:r>
            <a:r>
              <a:rPr lang="en-US" sz="1000" u="sng" dirty="0">
                <a:solidFill>
                  <a:srgbClr val="0000FF"/>
                </a:solidFill>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marL="365760" marR="0" lvl="1" indent="-182880">
              <a:buClr>
                <a:srgbClr val="033466"/>
              </a:buClr>
              <a:buSzPts val="1400"/>
            </a:pPr>
            <a:r>
              <a:rPr lang="en-US" sz="1000" u="sng" dirty="0">
                <a:solidFill>
                  <a:srgbClr val="0000FF"/>
                </a:solidFill>
                <a:effectLst/>
                <a:latin typeface="+mn-lt"/>
                <a:ea typeface="Calibri" panose="020F0502020204030204" pitchFamily="34" charset="0"/>
                <a:cs typeface="Calibri" panose="020F0502020204030204" pitchFamily="34" charset="0"/>
                <a:hlinkClick r:id="rId15"/>
              </a:rPr>
              <a:t>Initiative to Improve Maternal Health Data and Drive Quality Improvement </a:t>
            </a:r>
            <a:endParaRPr lang="en-US" sz="1000" dirty="0">
              <a:effectLst/>
              <a:latin typeface="+mn-lt"/>
              <a:ea typeface="Calibri" panose="020F0502020204030204" pitchFamily="34" charset="0"/>
              <a:cs typeface="Times New Roman" panose="02020603050405020304" pitchFamily="18" charset="0"/>
            </a:endParaRPr>
          </a:p>
          <a:p>
            <a:pPr marL="365760" marR="0" lvl="1" indent="-182880">
              <a:buClr>
                <a:srgbClr val="033466"/>
              </a:buClr>
              <a:buSzPts val="1400"/>
            </a:pPr>
            <a:r>
              <a:rPr lang="en-US" sz="1000" u="sng" dirty="0">
                <a:solidFill>
                  <a:srgbClr val="0000FF"/>
                </a:solidFill>
                <a:effectLst/>
                <a:latin typeface="+mn-lt"/>
                <a:ea typeface="Calibri" panose="020F0502020204030204" pitchFamily="34" charset="0"/>
                <a:cs typeface="Times New Roman" panose="02020603050405020304" pitchFamily="18" charset="0"/>
                <a:hlinkClick r:id="rId16"/>
              </a:rPr>
              <a:t>State Data for Conducting Patient Centered Outcomes Research to Improve Maternal Health: Stakeholder Discussions Summary Report</a:t>
            </a:r>
            <a:endParaRPr lang="en-US" sz="1000" dirty="0">
              <a:effectLst/>
              <a:latin typeface="+mn-lt"/>
              <a:ea typeface="Calibri" panose="020F0502020204030204" pitchFamily="34" charset="0"/>
              <a:cs typeface="Times New Roman" panose="02020603050405020304" pitchFamily="18" charset="0"/>
            </a:endParaRPr>
          </a:p>
          <a:p>
            <a:pPr marL="182880" marR="0" indent="-182880"/>
            <a:r>
              <a:rPr lang="en-US" sz="1000" dirty="0">
                <a:effectLst/>
                <a:latin typeface="+mn-lt"/>
                <a:ea typeface="Georgia" panose="02040502050405020303" pitchFamily="18" charset="0"/>
                <a:cs typeface="Georgia" panose="02040502050405020303" pitchFamily="18" charset="0"/>
              </a:rPr>
              <a:t>The literature presents and, in some cases, assesses strategies to address factors related to maternal health. At the provider level, those with fewer deliveries appear to have higher rates of adverse outcomes. Therefore, the recommendation was made to refer to higher volume providers or improve training for low-volume providers.</a:t>
            </a:r>
            <a:r>
              <a:rPr lang="en-US" sz="1000" baseline="30000" dirty="0">
                <a:effectLst/>
                <a:latin typeface="+mn-lt"/>
                <a:ea typeface="Georgia" panose="02040502050405020303" pitchFamily="18" charset="0"/>
                <a:cs typeface="Georgia" panose="02040502050405020303" pitchFamily="18" charset="0"/>
              </a:rPr>
              <a:t>57</a:t>
            </a:r>
            <a:r>
              <a:rPr lang="en-US" sz="1000" dirty="0">
                <a:effectLst/>
                <a:latin typeface="+mn-lt"/>
                <a:ea typeface="Georgia" panose="02040502050405020303" pitchFamily="18" charset="0"/>
                <a:cs typeface="Georgia" panose="02040502050405020303" pitchFamily="18" charset="0"/>
              </a:rPr>
              <a:t> Another study assessed the state-level earned income tax credit (EITC) and found that EITC overall was associated with better birth outcomes, with increasing effects the more generous an EITC was.</a:t>
            </a:r>
            <a:r>
              <a:rPr lang="en-US" sz="1000" baseline="30000" dirty="0">
                <a:effectLst/>
                <a:latin typeface="+mn-lt"/>
                <a:ea typeface="Georgia" panose="02040502050405020303" pitchFamily="18" charset="0"/>
                <a:cs typeface="Georgia" panose="02040502050405020303" pitchFamily="18" charset="0"/>
              </a:rPr>
              <a:t>58</a:t>
            </a:r>
            <a:r>
              <a:rPr lang="en-US" sz="1000" dirty="0">
                <a:effectLst/>
                <a:latin typeface="+mn-lt"/>
                <a:ea typeface="Georgia" panose="02040502050405020303" pitchFamily="18" charset="0"/>
                <a:cs typeface="Georgia" panose="02040502050405020303" pitchFamily="18" charset="0"/>
              </a:rPr>
              <a:t> Additional strategies include allowing presumptive eligibility for Medicaid</a:t>
            </a:r>
            <a:r>
              <a:rPr lang="en-US" sz="1000" baseline="30000" dirty="0">
                <a:effectLst/>
                <a:latin typeface="+mn-lt"/>
                <a:ea typeface="Georgia" panose="02040502050405020303" pitchFamily="18" charset="0"/>
                <a:cs typeface="Georgia" panose="02040502050405020303" pitchFamily="18" charset="0"/>
              </a:rPr>
              <a:t>59</a:t>
            </a:r>
            <a:r>
              <a:rPr lang="en-US" sz="1000" dirty="0">
                <a:effectLst/>
                <a:latin typeface="+mn-lt"/>
                <a:ea typeface="Georgia" panose="02040502050405020303" pitchFamily="18" charset="0"/>
                <a:cs typeface="Georgia" panose="02040502050405020303" pitchFamily="18" charset="0"/>
              </a:rPr>
              <a:t> and requiring implicit bias training for providers.</a:t>
            </a:r>
            <a:r>
              <a:rPr lang="en-US" sz="1000" baseline="30000" dirty="0">
                <a:effectLst/>
                <a:latin typeface="+mn-lt"/>
                <a:ea typeface="Georgia" panose="02040502050405020303" pitchFamily="18" charset="0"/>
                <a:cs typeface="Georgia" panose="02040502050405020303" pitchFamily="18" charset="0"/>
              </a:rPr>
              <a:t>16</a:t>
            </a:r>
            <a:endParaRPr lang="en-US" sz="1000" dirty="0">
              <a:effectLst/>
              <a:latin typeface="+mn-lt"/>
              <a:ea typeface="Georgia" panose="02040502050405020303" pitchFamily="18" charset="0"/>
              <a:cs typeface="Georgia" panose="02040502050405020303" pitchFamily="18" charset="0"/>
            </a:endParaRPr>
          </a:p>
          <a:p>
            <a:endParaRPr lang="en-US" sz="1000" dirty="0"/>
          </a:p>
        </p:txBody>
      </p:sp>
      <p:sp>
        <p:nvSpPr>
          <p:cNvPr id="4" name="Slide Number Placeholder 3"/>
          <p:cNvSpPr>
            <a:spLocks noGrp="1"/>
          </p:cNvSpPr>
          <p:nvPr>
            <p:ph type="sldNum" sz="quarter" idx="5"/>
          </p:nvPr>
        </p:nvSpPr>
        <p:spPr/>
        <p:txBody>
          <a:bodyPr/>
          <a:lstStyle/>
          <a:p>
            <a:fld id="{B17BA40C-25F7-4A81-B7B0-365A5351FE20}" type="slidenum">
              <a:rPr lang="en-US" smtClean="0"/>
              <a:t>79</a:t>
            </a:fld>
            <a:endParaRPr lang="en-US"/>
          </a:p>
        </p:txBody>
      </p:sp>
    </p:spTree>
    <p:extLst>
      <p:ext uri="{BB962C8B-B14F-4D97-AF65-F5344CB8AC3E}">
        <p14:creationId xmlns:p14="http://schemas.microsoft.com/office/powerpoint/2010/main" val="288936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Importantly, out-of-pocket spending accounts for 12% of personal healthcare expenditures.</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8</a:t>
            </a:fld>
            <a:endParaRPr lang="en-US"/>
          </a:p>
        </p:txBody>
      </p:sp>
    </p:spTree>
    <p:extLst>
      <p:ext uri="{BB962C8B-B14F-4D97-AF65-F5344CB8AC3E}">
        <p14:creationId xmlns:p14="http://schemas.microsoft.com/office/powerpoint/2010/main" val="8773059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80</a:t>
            </a:fld>
            <a:endParaRPr lang="en-US"/>
          </a:p>
        </p:txBody>
      </p:sp>
    </p:spTree>
    <p:extLst>
      <p:ext uri="{BB962C8B-B14F-4D97-AF65-F5344CB8AC3E}">
        <p14:creationId xmlns:p14="http://schemas.microsoft.com/office/powerpoint/2010/main" val="16809424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81</a:t>
            </a:fld>
            <a:endParaRPr lang="en-US"/>
          </a:p>
        </p:txBody>
      </p:sp>
    </p:spTree>
    <p:extLst>
      <p:ext uri="{BB962C8B-B14F-4D97-AF65-F5344CB8AC3E}">
        <p14:creationId xmlns:p14="http://schemas.microsoft.com/office/powerpoint/2010/main" val="20082580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82</a:t>
            </a:fld>
            <a:endParaRPr lang="en-US"/>
          </a:p>
        </p:txBody>
      </p:sp>
    </p:spTree>
    <p:extLst>
      <p:ext uri="{BB962C8B-B14F-4D97-AF65-F5344CB8AC3E}">
        <p14:creationId xmlns:p14="http://schemas.microsoft.com/office/powerpoint/2010/main" val="30122675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83</a:t>
            </a:fld>
            <a:endParaRPr lang="en-US"/>
          </a:p>
        </p:txBody>
      </p:sp>
    </p:spTree>
    <p:extLst>
      <p:ext uri="{BB962C8B-B14F-4D97-AF65-F5344CB8AC3E}">
        <p14:creationId xmlns:p14="http://schemas.microsoft.com/office/powerpoint/2010/main" val="20779948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84</a:t>
            </a:fld>
            <a:endParaRPr lang="en-US"/>
          </a:p>
        </p:txBody>
      </p:sp>
    </p:spTree>
    <p:extLst>
      <p:ext uri="{BB962C8B-B14F-4D97-AF65-F5344CB8AC3E}">
        <p14:creationId xmlns:p14="http://schemas.microsoft.com/office/powerpoint/2010/main" val="14246700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85</a:t>
            </a:fld>
            <a:endParaRPr lang="en-US"/>
          </a:p>
        </p:txBody>
      </p:sp>
    </p:spTree>
    <p:extLst>
      <p:ext uri="{BB962C8B-B14F-4D97-AF65-F5344CB8AC3E}">
        <p14:creationId xmlns:p14="http://schemas.microsoft.com/office/powerpoint/2010/main" val="13731688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86</a:t>
            </a:fld>
            <a:endParaRPr lang="en-US"/>
          </a:p>
        </p:txBody>
      </p:sp>
    </p:spTree>
    <p:extLst>
      <p:ext uri="{BB962C8B-B14F-4D97-AF65-F5344CB8AC3E}">
        <p14:creationId xmlns:p14="http://schemas.microsoft.com/office/powerpoint/2010/main" val="35961951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87</a:t>
            </a:fld>
            <a:endParaRPr lang="en-US"/>
          </a:p>
        </p:txBody>
      </p:sp>
    </p:spTree>
    <p:extLst>
      <p:ext uri="{BB962C8B-B14F-4D97-AF65-F5344CB8AC3E}">
        <p14:creationId xmlns:p14="http://schemas.microsoft.com/office/powerpoint/2010/main" val="1951496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88</a:t>
            </a:fld>
            <a:endParaRPr lang="en-US"/>
          </a:p>
        </p:txBody>
      </p:sp>
    </p:spTree>
    <p:extLst>
      <p:ext uri="{BB962C8B-B14F-4D97-AF65-F5344CB8AC3E}">
        <p14:creationId xmlns:p14="http://schemas.microsoft.com/office/powerpoint/2010/main" val="28461188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89</a:t>
            </a:fld>
            <a:endParaRPr lang="en-US"/>
          </a:p>
        </p:txBody>
      </p:sp>
    </p:spTree>
    <p:extLst>
      <p:ext uri="{BB962C8B-B14F-4D97-AF65-F5344CB8AC3E}">
        <p14:creationId xmlns:p14="http://schemas.microsoft.com/office/powerpoint/2010/main" val="3430267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tabLst/>
              <a:defRPr/>
            </a:pPr>
            <a:r>
              <a:rPr lang="en-US" sz="1200" dirty="0">
                <a:latin typeface="Calibri" panose="020F0502020204030204" pitchFamily="34" charset="0"/>
                <a:cs typeface="Calibri" panose="020F0502020204030204" pitchFamily="34" charset="0"/>
              </a:rPr>
              <a:t>For</a:t>
            </a:r>
            <a:r>
              <a:rPr lang="en-US" sz="1200" spc="-7"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the</a:t>
            </a:r>
            <a:r>
              <a:rPr lang="en-US" sz="1200" spc="-1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purposes</a:t>
            </a:r>
            <a:r>
              <a:rPr lang="en-US" sz="1200" spc="-7"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of</a:t>
            </a:r>
            <a:r>
              <a:rPr lang="en-US" sz="1200" spc="-7"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the</a:t>
            </a:r>
            <a:r>
              <a:rPr lang="en-US" sz="1200" spc="-14"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NHQDR,</a:t>
            </a:r>
            <a:r>
              <a:rPr lang="en-US" sz="1200" spc="-7"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the</a:t>
            </a:r>
            <a:r>
              <a:rPr lang="en-US" sz="1200" spc="-1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District</a:t>
            </a:r>
            <a:r>
              <a:rPr lang="en-US" sz="1200" spc="-1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of</a:t>
            </a:r>
            <a:r>
              <a:rPr lang="en-US" sz="1200" spc="-1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Columbia</a:t>
            </a:r>
            <a:r>
              <a:rPr lang="en-US" sz="1200" spc="-14"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is</a:t>
            </a:r>
            <a:r>
              <a:rPr lang="en-US" sz="1200" spc="-7"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treated</a:t>
            </a:r>
            <a:r>
              <a:rPr lang="en-US" sz="1200" spc="-3"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as</a:t>
            </a:r>
            <a:r>
              <a:rPr lang="en-US" sz="1200" spc="-7"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a</a:t>
            </a:r>
            <a:r>
              <a:rPr lang="en-US" sz="1200" spc="-7" dirty="0">
                <a:latin typeface="Calibri" panose="020F0502020204030204" pitchFamily="34" charset="0"/>
                <a:cs typeface="Calibri" panose="020F0502020204030204" pitchFamily="34" charset="0"/>
              </a:rPr>
              <a:t> state.</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a:t>
            </a:fld>
            <a:endParaRPr lang="en-US"/>
          </a:p>
        </p:txBody>
      </p:sp>
    </p:spTree>
    <p:extLst>
      <p:ext uri="{BB962C8B-B14F-4D97-AF65-F5344CB8AC3E}">
        <p14:creationId xmlns:p14="http://schemas.microsoft.com/office/powerpoint/2010/main" val="40683652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spc="-7" dirty="0">
                <a:latin typeface="+mn-lt"/>
                <a:cs typeface="Arial"/>
              </a:rPr>
              <a:t>Findings</a:t>
            </a:r>
            <a:endParaRPr lang="en-US" sz="1200" dirty="0">
              <a:latin typeface="+mn-lt"/>
              <a:cs typeface="Arial"/>
            </a:endParaRPr>
          </a:p>
          <a:p>
            <a:pPr marL="182880" marR="46758" indent="-182880"/>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figures</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child</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adolescent</a:t>
            </a:r>
            <a:r>
              <a:rPr lang="en-US" sz="1200" spc="-7" dirty="0">
                <a:latin typeface="+mn-lt"/>
                <a:cs typeface="Times New Roman"/>
              </a:rPr>
              <a:t> </a:t>
            </a:r>
            <a:r>
              <a:rPr lang="en-US" sz="1200" dirty="0">
                <a:latin typeface="+mn-lt"/>
                <a:cs typeface="Times New Roman"/>
              </a:rPr>
              <a:t>mental</a:t>
            </a:r>
            <a:r>
              <a:rPr lang="en-US" sz="1200" spc="-3" dirty="0">
                <a:latin typeface="+mn-lt"/>
                <a:cs typeface="Times New Roman"/>
              </a:rPr>
              <a:t> </a:t>
            </a:r>
            <a:r>
              <a:rPr lang="en-US" sz="1200" dirty="0">
                <a:latin typeface="+mn-lt"/>
                <a:cs typeface="Times New Roman"/>
              </a:rPr>
              <a:t>health</a:t>
            </a:r>
            <a:r>
              <a:rPr lang="en-US" sz="1200" spc="-3" dirty="0">
                <a:latin typeface="+mn-lt"/>
                <a:cs typeface="Times New Roman"/>
              </a:rPr>
              <a:t> </a:t>
            </a:r>
            <a:r>
              <a:rPr lang="en-US" sz="1200" dirty="0">
                <a:latin typeface="+mn-lt"/>
                <a:cs typeface="Times New Roman"/>
              </a:rPr>
              <a:t>section</a:t>
            </a:r>
            <a:r>
              <a:rPr lang="en-US" sz="1200" spc="-10"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NHQDR</a:t>
            </a:r>
            <a:r>
              <a:rPr lang="en-US" sz="1200" spc="-7" dirty="0">
                <a:latin typeface="+mn-lt"/>
                <a:cs typeface="Times New Roman"/>
              </a:rPr>
              <a:t> </a:t>
            </a:r>
            <a:r>
              <a:rPr lang="en-US" sz="1200" dirty="0">
                <a:latin typeface="+mn-lt"/>
                <a:cs typeface="Times New Roman"/>
              </a:rPr>
              <a:t>illustrate</a:t>
            </a:r>
            <a:r>
              <a:rPr lang="en-US" sz="1200" spc="-3" dirty="0">
                <a:latin typeface="+mn-lt"/>
                <a:cs typeface="Times New Roman"/>
              </a:rPr>
              <a:t> </a:t>
            </a:r>
            <a:r>
              <a:rPr lang="en-US" sz="1200" spc="-7" dirty="0">
                <a:latin typeface="+mn-lt"/>
                <a:cs typeface="Times New Roman"/>
              </a:rPr>
              <a:t>significant </a:t>
            </a:r>
            <a:r>
              <a:rPr lang="en-US" sz="1200" dirty="0">
                <a:latin typeface="+mn-lt"/>
                <a:cs typeface="Times New Roman"/>
              </a:rPr>
              <a:t>trends</a:t>
            </a:r>
            <a:r>
              <a:rPr lang="en-US" sz="1200" spc="-10" dirty="0">
                <a:latin typeface="+mn-lt"/>
                <a:cs typeface="Times New Roman"/>
              </a:rPr>
              <a:t> </a:t>
            </a:r>
            <a:r>
              <a:rPr lang="en-US" sz="1200" dirty="0">
                <a:latin typeface="+mn-lt"/>
                <a:cs typeface="Times New Roman"/>
              </a:rPr>
              <a:t>over</a:t>
            </a:r>
            <a:r>
              <a:rPr lang="en-US" sz="1200" spc="-3" dirty="0">
                <a:latin typeface="+mn-lt"/>
                <a:cs typeface="Times New Roman"/>
              </a:rPr>
              <a:t> </a:t>
            </a:r>
            <a:r>
              <a:rPr lang="en-US" sz="1200" dirty="0">
                <a:latin typeface="+mn-lt"/>
                <a:cs typeface="Times New Roman"/>
              </a:rPr>
              <a:t>time</a:t>
            </a:r>
            <a:r>
              <a:rPr lang="en-US" sz="1200" spc="-3"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most significant</a:t>
            </a:r>
            <a:r>
              <a:rPr lang="en-US" sz="1200" spc="-3" dirty="0">
                <a:latin typeface="+mn-lt"/>
                <a:cs typeface="Times New Roman"/>
              </a:rPr>
              <a:t> </a:t>
            </a:r>
            <a:r>
              <a:rPr lang="en-US" sz="1200" dirty="0">
                <a:latin typeface="+mn-lt"/>
                <a:cs typeface="Times New Roman"/>
              </a:rPr>
              <a:t>disparities</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most recent</a:t>
            </a:r>
            <a:r>
              <a:rPr lang="en-US" sz="1200" spc="-3"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year.</a:t>
            </a:r>
            <a:r>
              <a:rPr lang="en-US" sz="1200" spc="-3"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a </a:t>
            </a:r>
            <a:r>
              <a:rPr lang="en-US" sz="1200" spc="-7" dirty="0">
                <a:latin typeface="+mn-lt"/>
                <a:cs typeface="Times New Roman"/>
              </a:rPr>
              <a:t>deeper </a:t>
            </a:r>
            <a:r>
              <a:rPr lang="en-US" sz="1200" dirty="0">
                <a:latin typeface="+mn-lt"/>
                <a:cs typeface="Times New Roman"/>
              </a:rPr>
              <a:t>look</a:t>
            </a:r>
            <a:r>
              <a:rPr lang="en-US" sz="1200" spc="-10" dirty="0">
                <a:latin typeface="+mn-lt"/>
                <a:cs typeface="Times New Roman"/>
              </a:rPr>
              <a:t> </a:t>
            </a:r>
            <a:r>
              <a:rPr lang="en-US" sz="1200" dirty="0">
                <a:latin typeface="+mn-lt"/>
                <a:cs typeface="Times New Roman"/>
              </a:rPr>
              <a:t>at</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disparities</a:t>
            </a:r>
            <a:r>
              <a:rPr lang="en-US" sz="1200" spc="-3" dirty="0">
                <a:latin typeface="+mn-lt"/>
                <a:cs typeface="Times New Roman"/>
              </a:rPr>
              <a:t> </a:t>
            </a:r>
            <a:r>
              <a:rPr lang="en-US" sz="1200" dirty="0">
                <a:latin typeface="+mn-lt"/>
                <a:cs typeface="Times New Roman"/>
              </a:rPr>
              <a:t>by</a:t>
            </a:r>
            <a:r>
              <a:rPr lang="en-US" sz="1200" spc="-10" dirty="0">
                <a:latin typeface="+mn-lt"/>
                <a:cs typeface="Times New Roman"/>
              </a:rPr>
              <a:t> </a:t>
            </a:r>
            <a:r>
              <a:rPr lang="en-US" sz="1200" dirty="0">
                <a:latin typeface="+mn-lt"/>
                <a:cs typeface="Times New Roman"/>
              </a:rPr>
              <a:t>geographic</a:t>
            </a:r>
            <a:r>
              <a:rPr lang="en-US" sz="1200" spc="-3" dirty="0">
                <a:latin typeface="+mn-lt"/>
                <a:cs typeface="Times New Roman"/>
              </a:rPr>
              <a:t> </a:t>
            </a:r>
            <a:r>
              <a:rPr lang="en-US" sz="1200" dirty="0">
                <a:latin typeface="+mn-lt"/>
                <a:cs typeface="Times New Roman"/>
              </a:rPr>
              <a:t>location,</a:t>
            </a:r>
            <a:r>
              <a:rPr lang="en-US" sz="1200" spc="-10" dirty="0">
                <a:latin typeface="+mn-lt"/>
                <a:cs typeface="Times New Roman"/>
              </a:rPr>
              <a:t> </a:t>
            </a:r>
            <a:r>
              <a:rPr lang="en-US" sz="1200" dirty="0">
                <a:latin typeface="+mn-lt"/>
                <a:cs typeface="Times New Roman"/>
              </a:rPr>
              <a:t>statistics</a:t>
            </a:r>
            <a:r>
              <a:rPr lang="en-US" sz="1200" spc="-7" dirty="0">
                <a:latin typeface="+mn-lt"/>
                <a:cs typeface="Times New Roman"/>
              </a:rPr>
              <a:t> </a:t>
            </a:r>
            <a:r>
              <a:rPr lang="en-US" sz="1200" dirty="0">
                <a:latin typeface="+mn-lt"/>
                <a:cs typeface="Times New Roman"/>
              </a:rPr>
              <a:t>about</a:t>
            </a:r>
            <a:r>
              <a:rPr lang="en-US" sz="1200" spc="-7" dirty="0">
                <a:latin typeface="+mn-lt"/>
                <a:cs typeface="Times New Roman"/>
              </a:rPr>
              <a:t> </a:t>
            </a:r>
            <a:r>
              <a:rPr lang="en-US" sz="1200" dirty="0">
                <a:latin typeface="+mn-lt"/>
                <a:cs typeface="Times New Roman"/>
              </a:rPr>
              <a:t>rural/urban</a:t>
            </a:r>
            <a:r>
              <a:rPr lang="en-US" sz="1200" spc="-10" dirty="0">
                <a:latin typeface="+mn-lt"/>
                <a:cs typeface="Times New Roman"/>
              </a:rPr>
              <a:t> </a:t>
            </a:r>
            <a:r>
              <a:rPr lang="en-US" sz="1200" dirty="0">
                <a:latin typeface="+mn-lt"/>
                <a:cs typeface="Times New Roman"/>
              </a:rPr>
              <a:t>location</a:t>
            </a:r>
            <a:r>
              <a:rPr lang="en-US" sz="1200" spc="-10" dirty="0">
                <a:latin typeface="+mn-lt"/>
                <a:cs typeface="Times New Roman"/>
              </a:rPr>
              <a:t> </a:t>
            </a:r>
            <a:r>
              <a:rPr lang="en-US" sz="1200" dirty="0">
                <a:latin typeface="+mn-lt"/>
                <a:cs typeface="Times New Roman"/>
              </a:rPr>
              <a:t>are </a:t>
            </a:r>
            <a:r>
              <a:rPr lang="en-US" sz="1200" spc="-14" dirty="0">
                <a:latin typeface="+mn-lt"/>
                <a:cs typeface="Times New Roman"/>
              </a:rPr>
              <a:t>also </a:t>
            </a:r>
            <a:r>
              <a:rPr lang="en-US" sz="1200" dirty="0">
                <a:latin typeface="+mn-lt"/>
                <a:cs typeface="Times New Roman"/>
              </a:rPr>
              <a:t>included</a:t>
            </a:r>
            <a:r>
              <a:rPr lang="en-US" sz="1200" spc="-7" dirty="0">
                <a:latin typeface="+mn-lt"/>
                <a:cs typeface="Times New Roman"/>
              </a:rPr>
              <a:t> </a:t>
            </a:r>
            <a:r>
              <a:rPr lang="en-US" sz="1200" dirty="0">
                <a:latin typeface="+mn-lt"/>
                <a:cs typeface="Times New Roman"/>
              </a:rPr>
              <a:t>where</a:t>
            </a:r>
            <a:r>
              <a:rPr lang="en-US" sz="1200" spc="-3" dirty="0">
                <a:latin typeface="+mn-lt"/>
                <a:cs typeface="Times New Roman"/>
              </a:rPr>
              <a:t> </a:t>
            </a:r>
            <a:r>
              <a:rPr lang="en-US" sz="1200" dirty="0">
                <a:latin typeface="+mn-lt"/>
                <a:cs typeface="Times New Roman"/>
              </a:rPr>
              <a:t>data</a:t>
            </a:r>
            <a:r>
              <a:rPr lang="en-US" sz="1200" spc="-3" dirty="0">
                <a:latin typeface="+mn-lt"/>
                <a:cs typeface="Times New Roman"/>
              </a:rPr>
              <a:t> </a:t>
            </a:r>
            <a:r>
              <a:rPr lang="en-US" sz="1200" dirty="0">
                <a:latin typeface="+mn-lt"/>
                <a:cs typeface="Times New Roman"/>
              </a:rPr>
              <a:t>are</a:t>
            </a:r>
            <a:r>
              <a:rPr lang="en-US" sz="1200" spc="-7" dirty="0">
                <a:latin typeface="+mn-lt"/>
                <a:cs typeface="Times New Roman"/>
              </a:rPr>
              <a:t> available.</a:t>
            </a:r>
            <a:endParaRPr lang="en-US" sz="1200" dirty="0">
              <a:latin typeface="+mn-lt"/>
              <a:cs typeface="Times New Roman"/>
            </a:endParaRPr>
          </a:p>
          <a:p>
            <a:pPr marL="0" marR="187031" indent="0">
              <a:buNone/>
            </a:pPr>
            <a:r>
              <a:rPr lang="en-US" sz="1200" b="1" i="1" dirty="0">
                <a:latin typeface="+mn-lt"/>
                <a:cs typeface="Arial"/>
              </a:rPr>
              <a:t>Increases</a:t>
            </a:r>
            <a:r>
              <a:rPr lang="en-US" sz="1200" b="1" i="1" spc="-31" dirty="0">
                <a:latin typeface="+mn-lt"/>
                <a:cs typeface="Arial"/>
              </a:rPr>
              <a:t> </a:t>
            </a:r>
            <a:r>
              <a:rPr lang="en-US" sz="1200" b="1" i="1" dirty="0">
                <a:latin typeface="+mn-lt"/>
                <a:cs typeface="Arial"/>
              </a:rPr>
              <a:t>in</a:t>
            </a:r>
            <a:r>
              <a:rPr lang="en-US" sz="1200" b="1" i="1" spc="-34" dirty="0">
                <a:latin typeface="+mn-lt"/>
                <a:cs typeface="Arial"/>
              </a:rPr>
              <a:t> </a:t>
            </a:r>
            <a:r>
              <a:rPr lang="en-US" sz="1200" b="1" i="1" dirty="0">
                <a:latin typeface="+mn-lt"/>
                <a:cs typeface="Arial"/>
              </a:rPr>
              <a:t>Emergency</a:t>
            </a:r>
            <a:r>
              <a:rPr lang="en-US" sz="1200" b="1" i="1" spc="-27" dirty="0">
                <a:latin typeface="+mn-lt"/>
                <a:cs typeface="Arial"/>
              </a:rPr>
              <a:t> </a:t>
            </a:r>
            <a:r>
              <a:rPr lang="en-US" sz="1200" b="1" i="1" spc="-7" dirty="0">
                <a:latin typeface="+mn-lt"/>
                <a:cs typeface="Arial"/>
              </a:rPr>
              <a:t>Department</a:t>
            </a:r>
            <a:r>
              <a:rPr lang="en-US" sz="1200" b="1" i="1" spc="-31" dirty="0">
                <a:latin typeface="+mn-lt"/>
                <a:cs typeface="Arial"/>
              </a:rPr>
              <a:t> </a:t>
            </a:r>
            <a:r>
              <a:rPr lang="en-US" sz="1200" b="1" i="1" dirty="0">
                <a:latin typeface="+mn-lt"/>
                <a:cs typeface="Arial"/>
              </a:rPr>
              <a:t>Visits</a:t>
            </a:r>
            <a:r>
              <a:rPr lang="en-US" sz="1200" b="1" i="1" spc="-31" dirty="0">
                <a:latin typeface="+mn-lt"/>
                <a:cs typeface="Arial"/>
              </a:rPr>
              <a:t> </a:t>
            </a:r>
            <a:r>
              <a:rPr lang="en-US" sz="1200" b="1" i="1" dirty="0">
                <a:latin typeface="+mn-lt"/>
                <a:cs typeface="Arial"/>
              </a:rPr>
              <a:t>Related</a:t>
            </a:r>
            <a:r>
              <a:rPr lang="en-US" sz="1200" b="1" i="1" spc="-34" dirty="0">
                <a:latin typeface="+mn-lt"/>
                <a:cs typeface="Arial"/>
              </a:rPr>
              <a:t> </a:t>
            </a:r>
            <a:r>
              <a:rPr lang="en-US" sz="1200" b="1" i="1" dirty="0">
                <a:latin typeface="+mn-lt"/>
                <a:cs typeface="Arial"/>
              </a:rPr>
              <a:t>to</a:t>
            </a:r>
            <a:r>
              <a:rPr lang="en-US" sz="1200" b="1" i="1" spc="-31" dirty="0">
                <a:latin typeface="+mn-lt"/>
                <a:cs typeface="Arial"/>
              </a:rPr>
              <a:t> </a:t>
            </a:r>
            <a:r>
              <a:rPr lang="en-US" sz="1200" b="1" i="1" dirty="0">
                <a:latin typeface="+mn-lt"/>
                <a:cs typeface="Arial"/>
              </a:rPr>
              <a:t>Mental</a:t>
            </a:r>
            <a:r>
              <a:rPr lang="en-US" sz="1200" b="1" i="1" spc="-31" dirty="0">
                <a:latin typeface="+mn-lt"/>
                <a:cs typeface="Arial"/>
              </a:rPr>
              <a:t> </a:t>
            </a:r>
            <a:r>
              <a:rPr lang="en-US" sz="1200" b="1" i="1" spc="-7" dirty="0">
                <a:latin typeface="+mn-lt"/>
                <a:cs typeface="Arial"/>
              </a:rPr>
              <a:t>Health </a:t>
            </a:r>
            <a:r>
              <a:rPr lang="en-US" sz="1200" b="1" i="1" dirty="0">
                <a:latin typeface="+mn-lt"/>
                <a:cs typeface="Arial"/>
              </a:rPr>
              <a:t>Higher</a:t>
            </a:r>
            <a:r>
              <a:rPr lang="en-US" sz="1200" b="1" i="1" spc="-31" dirty="0">
                <a:latin typeface="+mn-lt"/>
                <a:cs typeface="Arial"/>
              </a:rPr>
              <a:t> </a:t>
            </a:r>
            <a:r>
              <a:rPr lang="en-US" sz="1200" b="1" i="1" dirty="0">
                <a:latin typeface="+mn-lt"/>
                <a:cs typeface="Arial"/>
              </a:rPr>
              <a:t>for</a:t>
            </a:r>
            <a:r>
              <a:rPr lang="en-US" sz="1200" b="1" i="1" spc="-27" dirty="0">
                <a:latin typeface="+mn-lt"/>
                <a:cs typeface="Arial"/>
              </a:rPr>
              <a:t> </a:t>
            </a:r>
            <a:r>
              <a:rPr lang="en-US" sz="1200" b="1" i="1" spc="-7" dirty="0">
                <a:latin typeface="+mn-lt"/>
                <a:cs typeface="Arial"/>
              </a:rPr>
              <a:t>Adolescents</a:t>
            </a:r>
            <a:endParaRPr lang="en-US" sz="1200" dirty="0">
              <a:latin typeface="+mn-lt"/>
              <a:cs typeface="Arial"/>
            </a:endParaRPr>
          </a:p>
          <a:p>
            <a:pPr marL="182880" marR="113431" indent="-182880"/>
            <a:r>
              <a:rPr lang="en-US" sz="1200" dirty="0">
                <a:latin typeface="+mn-lt"/>
                <a:cs typeface="Times New Roman"/>
              </a:rPr>
              <a:t>Among</a:t>
            </a:r>
            <a:r>
              <a:rPr lang="en-US" sz="1200" spc="-10" dirty="0">
                <a:latin typeface="+mn-lt"/>
                <a:cs typeface="Times New Roman"/>
              </a:rPr>
              <a:t> </a:t>
            </a:r>
            <a:r>
              <a:rPr lang="en-US" sz="1200" dirty="0">
                <a:latin typeface="+mn-lt"/>
                <a:cs typeface="Times New Roman"/>
              </a:rPr>
              <a:t>U.S.</a:t>
            </a:r>
            <a:r>
              <a:rPr lang="en-US" sz="1200" spc="3"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dirty="0">
                <a:latin typeface="+mn-lt"/>
                <a:cs typeface="Times New Roman"/>
              </a:rPr>
              <a:t>ages 5-11</a:t>
            </a:r>
            <a:r>
              <a:rPr lang="en-US" sz="1200" spc="-3" dirty="0">
                <a:latin typeface="+mn-lt"/>
                <a:cs typeface="Times New Roman"/>
              </a:rPr>
              <a:t> </a:t>
            </a:r>
            <a:r>
              <a:rPr lang="en-US" sz="1200" dirty="0">
                <a:latin typeface="+mn-lt"/>
                <a:cs typeface="Times New Roman"/>
              </a:rPr>
              <a:t>years,</a:t>
            </a:r>
            <a:r>
              <a:rPr lang="en-US" sz="1200" spc="-3" dirty="0">
                <a:latin typeface="+mn-lt"/>
                <a:cs typeface="Times New Roman"/>
              </a:rPr>
              <a:t> </a:t>
            </a:r>
            <a:r>
              <a:rPr lang="en-US" sz="1200" dirty="0">
                <a:latin typeface="+mn-lt"/>
                <a:cs typeface="Times New Roman"/>
              </a:rPr>
              <a:t>the percentage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mental</a:t>
            </a:r>
            <a:r>
              <a:rPr lang="en-US" sz="1200" spc="-3" dirty="0">
                <a:latin typeface="+mn-lt"/>
                <a:cs typeface="Times New Roman"/>
              </a:rPr>
              <a:t> </a:t>
            </a:r>
            <a:r>
              <a:rPr lang="en-US" sz="1200" spc="-7" dirty="0">
                <a:latin typeface="+mn-lt"/>
                <a:cs typeface="Times New Roman"/>
              </a:rPr>
              <a:t>health-</a:t>
            </a:r>
            <a:r>
              <a:rPr lang="en-US" sz="1200" dirty="0">
                <a:latin typeface="+mn-lt"/>
                <a:cs typeface="Times New Roman"/>
              </a:rPr>
              <a:t>related ED</a:t>
            </a:r>
            <a:r>
              <a:rPr lang="en-US" sz="1200" spc="-3" dirty="0">
                <a:latin typeface="+mn-lt"/>
                <a:cs typeface="Times New Roman"/>
              </a:rPr>
              <a:t> </a:t>
            </a:r>
            <a:r>
              <a:rPr lang="en-US" sz="1200" spc="-7" dirty="0">
                <a:latin typeface="+mn-lt"/>
                <a:cs typeface="Times New Roman"/>
              </a:rPr>
              <a:t>visits </a:t>
            </a:r>
            <a:r>
              <a:rPr lang="en-US" sz="1200" dirty="0">
                <a:latin typeface="+mn-lt"/>
                <a:cs typeface="Times New Roman"/>
              </a:rPr>
              <a:t>increased</a:t>
            </a:r>
            <a:r>
              <a:rPr lang="en-US" sz="1200" spc="-10" dirty="0">
                <a:latin typeface="+mn-lt"/>
                <a:cs typeface="Times New Roman"/>
              </a:rPr>
              <a:t> </a:t>
            </a:r>
            <a:r>
              <a:rPr lang="en-US" sz="1200" dirty="0">
                <a:latin typeface="+mn-lt"/>
                <a:cs typeface="Times New Roman"/>
              </a:rPr>
              <a:t>24%,</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the percentage</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these</a:t>
            </a:r>
            <a:r>
              <a:rPr lang="en-US" sz="1200" spc="-3" dirty="0">
                <a:latin typeface="+mn-lt"/>
                <a:cs typeface="Times New Roman"/>
              </a:rPr>
              <a:t> </a:t>
            </a:r>
            <a:r>
              <a:rPr lang="en-US" sz="1200" dirty="0">
                <a:latin typeface="+mn-lt"/>
                <a:cs typeface="Times New Roman"/>
              </a:rPr>
              <a:t>ED</a:t>
            </a:r>
            <a:r>
              <a:rPr lang="en-US" sz="1200" spc="-3" dirty="0">
                <a:latin typeface="+mn-lt"/>
                <a:cs typeface="Times New Roman"/>
              </a:rPr>
              <a:t> </a:t>
            </a:r>
            <a:r>
              <a:rPr lang="en-US" sz="1200" dirty="0">
                <a:latin typeface="+mn-lt"/>
                <a:cs typeface="Times New Roman"/>
              </a:rPr>
              <a:t>visits</a:t>
            </a:r>
            <a:r>
              <a:rPr lang="en-US" sz="1200" spc="-10"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adolescents</a:t>
            </a:r>
            <a:r>
              <a:rPr lang="en-US" sz="1200" spc="-7" dirty="0">
                <a:latin typeface="+mn-lt"/>
                <a:cs typeface="Times New Roman"/>
              </a:rPr>
              <a:t> </a:t>
            </a:r>
            <a:r>
              <a:rPr lang="en-US" sz="1200" dirty="0">
                <a:latin typeface="+mn-lt"/>
                <a:cs typeface="Times New Roman"/>
              </a:rPr>
              <a:t>ages</a:t>
            </a:r>
            <a:r>
              <a:rPr lang="en-US" sz="1200" spc="-7" dirty="0">
                <a:latin typeface="+mn-lt"/>
                <a:cs typeface="Times New Roman"/>
              </a:rPr>
              <a:t> 12-</a:t>
            </a:r>
            <a:r>
              <a:rPr lang="en-US" sz="1200" dirty="0">
                <a:latin typeface="+mn-lt"/>
                <a:cs typeface="Times New Roman"/>
              </a:rPr>
              <a:t>17</a:t>
            </a:r>
            <a:r>
              <a:rPr lang="en-US" sz="1200" spc="-3" dirty="0">
                <a:latin typeface="+mn-lt"/>
                <a:cs typeface="Times New Roman"/>
              </a:rPr>
              <a:t> </a:t>
            </a:r>
            <a:r>
              <a:rPr lang="en-US" sz="1200" dirty="0">
                <a:latin typeface="+mn-lt"/>
                <a:cs typeface="Times New Roman"/>
              </a:rPr>
              <a:t>increased </a:t>
            </a:r>
            <a:r>
              <a:rPr lang="en-US" sz="1200" spc="-17" dirty="0">
                <a:latin typeface="+mn-lt"/>
                <a:cs typeface="Times New Roman"/>
              </a:rPr>
              <a:t>31%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2019</a:t>
            </a:r>
            <a:r>
              <a:rPr lang="en-US" sz="1200" spc="-10"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March-October </a:t>
            </a:r>
            <a:r>
              <a:rPr lang="en-US" sz="1200" spc="-7" dirty="0">
                <a:latin typeface="+mn-lt"/>
                <a:cs typeface="Times New Roman"/>
              </a:rPr>
              <a:t>2020.</a:t>
            </a:r>
            <a:r>
              <a:rPr lang="en-US" sz="1200" spc="-10" baseline="31250" dirty="0">
                <a:latin typeface="+mn-lt"/>
                <a:cs typeface="Times New Roman"/>
              </a:rPr>
              <a:t>11</a:t>
            </a:r>
          </a:p>
          <a:p>
            <a:pPr marL="182880" marR="0" lvl="0" indent="-182880">
              <a:buSzPts val="1400"/>
            </a:pPr>
            <a:r>
              <a:rPr lang="en-US" sz="1200" dirty="0">
                <a:effectLst/>
                <a:latin typeface="+mn-lt"/>
                <a:ea typeface="Calibri" panose="020F0502020204030204" pitchFamily="34" charset="0"/>
                <a:cs typeface="Times New Roman" panose="02020603050405020304" pitchFamily="18" charset="0"/>
              </a:rPr>
              <a:t>From 2016 to 2019, overall, there were no statistically significant changes in the rate of ED visits with a principal diagnosis related to mental health (from 1,052.6 per 100,000 population to 1,080.4 per 100,000 population (Figure 1). </a:t>
            </a:r>
          </a:p>
          <a:p>
            <a:pPr marL="182880" marR="0" lvl="0" indent="-182880">
              <a:buSzPts val="1400"/>
            </a:pPr>
            <a:r>
              <a:rPr lang="en-US" sz="1200" dirty="0">
                <a:effectLst/>
                <a:latin typeface="+mn-lt"/>
                <a:ea typeface="Calibri" panose="020F0502020204030204" pitchFamily="34" charset="0"/>
                <a:cs typeface="Times New Roman" panose="02020603050405020304" pitchFamily="18" charset="0"/>
              </a:rPr>
              <a:t>From 2016 to 2019, the rates of ED visits with a principal diagnosis related to mental health only increased for ages 0-17 years, from 784.1 per 100,000 population to 869.3 per 100,000 population. The rate for this age group dropped slightly in 2019, but in 2018, the rate was 976.8 per 100,000 population, a 25% increase from 2016. </a:t>
            </a:r>
          </a:p>
          <a:p>
            <a:pPr marL="182880" marR="0" lvl="0" indent="-182880">
              <a:buSzPts val="1400"/>
            </a:pPr>
            <a:r>
              <a:rPr lang="en-US" sz="1200" dirty="0">
                <a:effectLst/>
                <a:latin typeface="+mn-lt"/>
                <a:ea typeface="Calibri" panose="020F0502020204030204" pitchFamily="34" charset="0"/>
                <a:cs typeface="Times New Roman" panose="02020603050405020304" pitchFamily="18" charset="0"/>
              </a:rPr>
              <a:t>Due to the slight drop in 2019, there was no statistically significant change for ages 0-17, but its trend was worsening from 2016 to 2018. </a:t>
            </a:r>
          </a:p>
          <a:p>
            <a:pPr marL="182880" marR="0" lvl="0" indent="-182880">
              <a:buSzPts val="1400"/>
            </a:pPr>
            <a:r>
              <a:rPr lang="en-US" sz="1200" dirty="0">
                <a:effectLst/>
                <a:latin typeface="+mn-lt"/>
                <a:ea typeface="Calibri" panose="020F0502020204030204" pitchFamily="34" charset="0"/>
                <a:cs typeface="Times New Roman" panose="02020603050405020304" pitchFamily="18" charset="0"/>
              </a:rPr>
              <a:t>From 2016 to 2019, the rate of ED visits with a principal diagnosis related to mental health for adults age 85 and over was improving. There were no statistically significant changes for all other age groups. </a:t>
            </a:r>
          </a:p>
          <a:p>
            <a:pPr marL="182880" marR="113431" indent="-182880"/>
            <a:endParaRPr lang="en-US" sz="1200" baseline="3125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90</a:t>
            </a:fld>
            <a:endParaRPr lang="en-US"/>
          </a:p>
        </p:txBody>
      </p:sp>
    </p:spTree>
    <p:extLst>
      <p:ext uri="{BB962C8B-B14F-4D97-AF65-F5344CB8AC3E}">
        <p14:creationId xmlns:p14="http://schemas.microsoft.com/office/powerpoint/2010/main" val="30656344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a:latin typeface="+mn-lt"/>
                <a:cs typeface="Arial"/>
              </a:rPr>
              <a:t>Increase</a:t>
            </a:r>
            <a:r>
              <a:rPr lang="en-US" sz="1200" b="1" i="1" spc="-37" dirty="0">
                <a:latin typeface="+mn-lt"/>
                <a:cs typeface="Arial"/>
              </a:rPr>
              <a:t> </a:t>
            </a:r>
            <a:r>
              <a:rPr lang="en-US" sz="1200" b="1" i="1" dirty="0">
                <a:latin typeface="+mn-lt"/>
                <a:cs typeface="Arial"/>
              </a:rPr>
              <a:t>in</a:t>
            </a:r>
            <a:r>
              <a:rPr lang="en-US" sz="1200" b="1" i="1" spc="-34" dirty="0">
                <a:latin typeface="+mn-lt"/>
                <a:cs typeface="Arial"/>
              </a:rPr>
              <a:t> </a:t>
            </a:r>
            <a:r>
              <a:rPr lang="en-US" sz="1200" b="1" i="1" dirty="0">
                <a:latin typeface="+mn-lt"/>
                <a:cs typeface="Arial"/>
              </a:rPr>
              <a:t>Suicide</a:t>
            </a:r>
            <a:r>
              <a:rPr lang="en-US" sz="1200" b="1" i="1" spc="-31" dirty="0">
                <a:latin typeface="+mn-lt"/>
                <a:cs typeface="Arial"/>
              </a:rPr>
              <a:t> </a:t>
            </a:r>
            <a:r>
              <a:rPr lang="en-US" sz="1200" b="1" i="1" dirty="0">
                <a:latin typeface="+mn-lt"/>
                <a:cs typeface="Arial"/>
              </a:rPr>
              <a:t>Deaths</a:t>
            </a:r>
            <a:r>
              <a:rPr lang="en-US" sz="1200" b="1" i="1" spc="-34" dirty="0">
                <a:latin typeface="+mn-lt"/>
                <a:cs typeface="Arial"/>
              </a:rPr>
              <a:t> </a:t>
            </a:r>
            <a:r>
              <a:rPr lang="en-US" sz="1200" b="1" i="1" dirty="0">
                <a:latin typeface="+mn-lt"/>
                <a:cs typeface="Arial"/>
              </a:rPr>
              <a:t>Among</a:t>
            </a:r>
            <a:r>
              <a:rPr lang="en-US" sz="1200" b="1" i="1" spc="-27" dirty="0">
                <a:latin typeface="+mn-lt"/>
                <a:cs typeface="Arial"/>
              </a:rPr>
              <a:t> </a:t>
            </a:r>
            <a:r>
              <a:rPr lang="en-US" sz="1200" b="1" i="1" dirty="0">
                <a:latin typeface="+mn-lt"/>
                <a:cs typeface="Arial"/>
              </a:rPr>
              <a:t>Most</a:t>
            </a:r>
            <a:r>
              <a:rPr lang="en-US" sz="1200" b="1" i="1" spc="-34" dirty="0">
                <a:latin typeface="+mn-lt"/>
                <a:cs typeface="Arial"/>
              </a:rPr>
              <a:t> </a:t>
            </a:r>
            <a:r>
              <a:rPr lang="en-US" sz="1200" b="1" i="1" dirty="0">
                <a:latin typeface="+mn-lt"/>
                <a:cs typeface="Arial"/>
              </a:rPr>
              <a:t>Age</a:t>
            </a:r>
            <a:r>
              <a:rPr lang="en-US" sz="1200" b="1" i="1" spc="-31" dirty="0">
                <a:latin typeface="+mn-lt"/>
                <a:cs typeface="Arial"/>
              </a:rPr>
              <a:t> </a:t>
            </a:r>
            <a:r>
              <a:rPr lang="en-US" sz="1200" b="1" i="1" spc="-7" dirty="0">
                <a:latin typeface="+mn-lt"/>
                <a:cs typeface="Arial"/>
              </a:rPr>
              <a:t>Groups</a:t>
            </a:r>
            <a:endParaRPr lang="en-US" sz="1200" dirty="0">
              <a:latin typeface="+mn-lt"/>
              <a:cs typeface="Arial"/>
            </a:endParaRPr>
          </a:p>
          <a:p>
            <a:pPr marL="182880" marR="116029" indent="-182880"/>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suicide</a:t>
            </a:r>
            <a:r>
              <a:rPr lang="en-US" sz="1200" spc="-3" dirty="0">
                <a:latin typeface="+mn-lt"/>
                <a:cs typeface="Times New Roman"/>
              </a:rPr>
              <a:t> </a:t>
            </a:r>
            <a:r>
              <a:rPr lang="en-US" sz="1200" dirty="0">
                <a:latin typeface="+mn-lt"/>
                <a:cs typeface="Times New Roman"/>
              </a:rPr>
              <a:t>was</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12th</a:t>
            </a:r>
            <a:r>
              <a:rPr lang="en-US" sz="1200" spc="-3" dirty="0">
                <a:latin typeface="+mn-lt"/>
                <a:cs typeface="Times New Roman"/>
              </a:rPr>
              <a:t> </a:t>
            </a:r>
            <a:r>
              <a:rPr lang="en-US" sz="1200" dirty="0">
                <a:latin typeface="+mn-lt"/>
                <a:cs typeface="Times New Roman"/>
              </a:rPr>
              <a:t>leading</a:t>
            </a:r>
            <a:r>
              <a:rPr lang="en-US" sz="1200" spc="-3" dirty="0">
                <a:latin typeface="+mn-lt"/>
                <a:cs typeface="Times New Roman"/>
              </a:rPr>
              <a:t> </a:t>
            </a:r>
            <a:r>
              <a:rPr lang="en-US" sz="1200" dirty="0">
                <a:latin typeface="+mn-lt"/>
                <a:cs typeface="Times New Roman"/>
              </a:rPr>
              <a:t>cause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death</a:t>
            </a:r>
            <a:r>
              <a:rPr lang="en-US" sz="1200" spc="-3" dirty="0">
                <a:latin typeface="+mn-lt"/>
                <a:cs typeface="Times New Roman"/>
              </a:rPr>
              <a:t> </a:t>
            </a:r>
            <a:r>
              <a:rPr lang="en-US" sz="1200" dirty="0">
                <a:latin typeface="+mn-lt"/>
                <a:cs typeface="Times New Roman"/>
              </a:rPr>
              <a:t>in</a:t>
            </a:r>
            <a:r>
              <a:rPr lang="en-US" sz="1200" spc="-10"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United</a:t>
            </a:r>
            <a:r>
              <a:rPr lang="en-US" sz="1200" spc="-3" dirty="0">
                <a:latin typeface="+mn-lt"/>
                <a:cs typeface="Times New Roman"/>
              </a:rPr>
              <a:t> </a:t>
            </a:r>
            <a:r>
              <a:rPr lang="en-US" sz="1200" dirty="0">
                <a:latin typeface="+mn-lt"/>
                <a:cs typeface="Times New Roman"/>
              </a:rPr>
              <a:t>States</a:t>
            </a:r>
            <a:r>
              <a:rPr lang="en-US" sz="1200" spc="-3" dirty="0">
                <a:latin typeface="+mn-lt"/>
                <a:cs typeface="Times New Roman"/>
              </a:rPr>
              <a:t> </a:t>
            </a:r>
            <a:r>
              <a:rPr lang="en-US" sz="1200" dirty="0">
                <a:latin typeface="+mn-lt"/>
                <a:cs typeface="Times New Roman"/>
              </a:rPr>
              <a:t>overall;</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spc="-7" dirty="0">
                <a:latin typeface="+mn-lt"/>
                <a:cs typeface="Times New Roman"/>
              </a:rPr>
              <a:t>second </a:t>
            </a:r>
            <a:r>
              <a:rPr lang="en-US" sz="1200" dirty="0">
                <a:latin typeface="+mn-lt"/>
                <a:cs typeface="Times New Roman"/>
              </a:rPr>
              <a:t>leading</a:t>
            </a:r>
            <a:r>
              <a:rPr lang="en-US" sz="1200" spc="-17" dirty="0">
                <a:latin typeface="+mn-lt"/>
                <a:cs typeface="Times New Roman"/>
              </a:rPr>
              <a:t> </a:t>
            </a:r>
            <a:r>
              <a:rPr lang="en-US" sz="1200" dirty="0">
                <a:latin typeface="+mn-lt"/>
                <a:cs typeface="Times New Roman"/>
              </a:rPr>
              <a:t>cause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death</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youths</a:t>
            </a:r>
            <a:r>
              <a:rPr lang="en-US" sz="1200" spc="-3" dirty="0">
                <a:latin typeface="+mn-lt"/>
                <a:cs typeface="Times New Roman"/>
              </a:rPr>
              <a:t> </a:t>
            </a:r>
            <a:r>
              <a:rPr lang="en-US" sz="1200" dirty="0">
                <a:latin typeface="+mn-lt"/>
                <a:cs typeface="Times New Roman"/>
              </a:rPr>
              <a:t>ages</a:t>
            </a:r>
            <a:r>
              <a:rPr lang="en-US" sz="1200" spc="-3" dirty="0">
                <a:latin typeface="+mn-lt"/>
                <a:cs typeface="Times New Roman"/>
              </a:rPr>
              <a:t> </a:t>
            </a:r>
            <a:r>
              <a:rPr lang="en-US" sz="1200" dirty="0">
                <a:latin typeface="+mn-lt"/>
                <a:cs typeface="Times New Roman"/>
              </a:rPr>
              <a:t>10-14 years;</a:t>
            </a:r>
            <a:r>
              <a:rPr lang="en-US" sz="1200" spc="-3"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third</a:t>
            </a:r>
            <a:r>
              <a:rPr lang="en-US" sz="1200" spc="-3" dirty="0">
                <a:latin typeface="+mn-lt"/>
                <a:cs typeface="Times New Roman"/>
              </a:rPr>
              <a:t> </a:t>
            </a:r>
            <a:r>
              <a:rPr lang="en-US" sz="1200" dirty="0">
                <a:latin typeface="+mn-lt"/>
                <a:cs typeface="Times New Roman"/>
              </a:rPr>
              <a:t>leading</a:t>
            </a:r>
            <a:r>
              <a:rPr lang="en-US" sz="1200" spc="-3" dirty="0">
                <a:latin typeface="+mn-lt"/>
                <a:cs typeface="Times New Roman"/>
              </a:rPr>
              <a:t> </a:t>
            </a:r>
            <a:r>
              <a:rPr lang="en-US" sz="1200" dirty="0">
                <a:latin typeface="+mn-lt"/>
                <a:cs typeface="Times New Roman"/>
              </a:rPr>
              <a:t>cause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death </a:t>
            </a:r>
            <a:r>
              <a:rPr lang="en-US" sz="1200" spc="-17" dirty="0">
                <a:latin typeface="+mn-lt"/>
                <a:cs typeface="Times New Roman"/>
              </a:rPr>
              <a:t>for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ages</a:t>
            </a:r>
            <a:r>
              <a:rPr lang="en-US" sz="1200" spc="-7" dirty="0">
                <a:latin typeface="+mn-lt"/>
                <a:cs typeface="Times New Roman"/>
              </a:rPr>
              <a:t> </a:t>
            </a:r>
            <a:r>
              <a:rPr lang="en-US" sz="1200" dirty="0">
                <a:latin typeface="+mn-lt"/>
                <a:cs typeface="Times New Roman"/>
              </a:rPr>
              <a:t>15-24</a:t>
            </a:r>
            <a:r>
              <a:rPr lang="en-US" sz="1200" spc="-3" dirty="0">
                <a:latin typeface="+mn-lt"/>
                <a:cs typeface="Times New Roman"/>
              </a:rPr>
              <a:t> </a:t>
            </a:r>
            <a:r>
              <a:rPr lang="en-US" sz="1200" dirty="0">
                <a:latin typeface="+mn-lt"/>
                <a:cs typeface="Times New Roman"/>
              </a:rPr>
              <a:t>years.</a:t>
            </a:r>
            <a:r>
              <a:rPr lang="en-US" sz="1200" baseline="31250" dirty="0">
                <a:latin typeface="+mn-lt"/>
                <a:cs typeface="Times New Roman"/>
              </a:rPr>
              <a:t>12</a:t>
            </a:r>
            <a:r>
              <a:rPr lang="en-US" sz="1200" spc="97" baseline="31250" dirty="0">
                <a:latin typeface="+mn-lt"/>
                <a:cs typeface="Times New Roman"/>
              </a:rPr>
              <a:t> </a:t>
            </a:r>
            <a:r>
              <a:rPr lang="en-US" sz="1200" dirty="0">
                <a:latin typeface="+mn-lt"/>
                <a:cs typeface="Times New Roman"/>
              </a:rPr>
              <a:t>Depression</a:t>
            </a:r>
            <a:r>
              <a:rPr lang="en-US" sz="1200" spc="-10" dirty="0">
                <a:latin typeface="+mn-lt"/>
                <a:cs typeface="Times New Roman"/>
              </a:rPr>
              <a:t> </a:t>
            </a:r>
            <a:r>
              <a:rPr lang="en-US" sz="1200" dirty="0">
                <a:latin typeface="+mn-lt"/>
                <a:cs typeface="Times New Roman"/>
              </a:rPr>
              <a:t>is</a:t>
            </a:r>
            <a:r>
              <a:rPr lang="en-US" sz="1200" spc="-3" dirty="0">
                <a:latin typeface="+mn-lt"/>
                <a:cs typeface="Times New Roman"/>
              </a:rPr>
              <a:t> </a:t>
            </a:r>
            <a:r>
              <a:rPr lang="en-US" sz="1200" dirty="0">
                <a:latin typeface="+mn-lt"/>
                <a:cs typeface="Times New Roman"/>
              </a:rPr>
              <a:t>strongly related</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both</a:t>
            </a:r>
            <a:r>
              <a:rPr lang="en-US" sz="1200" spc="-3" dirty="0">
                <a:latin typeface="+mn-lt"/>
                <a:cs typeface="Times New Roman"/>
              </a:rPr>
              <a:t> </a:t>
            </a:r>
            <a:r>
              <a:rPr lang="en-US" sz="1200" dirty="0">
                <a:latin typeface="+mn-lt"/>
                <a:cs typeface="Times New Roman"/>
              </a:rPr>
              <a:t>suicidal</a:t>
            </a:r>
            <a:r>
              <a:rPr lang="en-US" sz="1200" spc="-3" dirty="0">
                <a:latin typeface="+mn-lt"/>
                <a:cs typeface="Times New Roman"/>
              </a:rPr>
              <a:t> </a:t>
            </a:r>
            <a:r>
              <a:rPr lang="en-US" sz="1200" dirty="0">
                <a:latin typeface="+mn-lt"/>
                <a:cs typeface="Times New Roman"/>
              </a:rPr>
              <a:t>ideation</a:t>
            </a:r>
            <a:r>
              <a:rPr lang="en-US" sz="1200" spc="-10"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it</a:t>
            </a:r>
            <a:r>
              <a:rPr lang="en-US" sz="1200" spc="-3" dirty="0">
                <a:latin typeface="+mn-lt"/>
                <a:cs typeface="Times New Roman"/>
              </a:rPr>
              <a:t> </a:t>
            </a:r>
            <a:r>
              <a:rPr lang="en-US" sz="1200" dirty="0">
                <a:latin typeface="+mn-lt"/>
                <a:cs typeface="Times New Roman"/>
              </a:rPr>
              <a:t>is</a:t>
            </a:r>
            <a:r>
              <a:rPr lang="en-US" sz="1200" spc="-3" dirty="0">
                <a:latin typeface="+mn-lt"/>
                <a:cs typeface="Times New Roman"/>
              </a:rPr>
              <a:t> </a:t>
            </a:r>
            <a:r>
              <a:rPr lang="en-US" sz="1200" dirty="0">
                <a:latin typeface="+mn-lt"/>
                <a:cs typeface="Times New Roman"/>
              </a:rPr>
              <a:t>one</a:t>
            </a:r>
            <a:r>
              <a:rPr lang="en-US" sz="1200" spc="-3" dirty="0">
                <a:latin typeface="+mn-lt"/>
                <a:cs typeface="Times New Roman"/>
              </a:rPr>
              <a:t> </a:t>
            </a:r>
            <a:r>
              <a:rPr lang="en-US" sz="1200" spc="-17" dirty="0">
                <a:latin typeface="+mn-lt"/>
                <a:cs typeface="Times New Roman"/>
              </a:rPr>
              <a:t>of </a:t>
            </a:r>
            <a:r>
              <a:rPr lang="en-US" sz="1200" dirty="0">
                <a:latin typeface="+mn-lt"/>
                <a:cs typeface="Times New Roman"/>
              </a:rPr>
              <a:t>the</a:t>
            </a:r>
            <a:r>
              <a:rPr lang="en-US" sz="1200" spc="-14" dirty="0">
                <a:latin typeface="+mn-lt"/>
                <a:cs typeface="Times New Roman"/>
              </a:rPr>
              <a:t> </a:t>
            </a:r>
            <a:r>
              <a:rPr lang="en-US" sz="1200" dirty="0">
                <a:latin typeface="+mn-lt"/>
                <a:cs typeface="Times New Roman"/>
              </a:rPr>
              <a:t>characteristics</a:t>
            </a:r>
            <a:r>
              <a:rPr lang="en-US" sz="1200" spc="-7" dirty="0">
                <a:latin typeface="+mn-lt"/>
                <a:cs typeface="Times New Roman"/>
              </a:rPr>
              <a:t> </a:t>
            </a:r>
            <a:r>
              <a:rPr lang="en-US" sz="1200" dirty="0">
                <a:latin typeface="+mn-lt"/>
                <a:cs typeface="Times New Roman"/>
              </a:rPr>
              <a:t>that</a:t>
            </a:r>
            <a:r>
              <a:rPr lang="en-US" sz="1200" spc="-10" dirty="0">
                <a:latin typeface="+mn-lt"/>
                <a:cs typeface="Times New Roman"/>
              </a:rPr>
              <a:t> </a:t>
            </a:r>
            <a:r>
              <a:rPr lang="en-US" sz="1200" dirty="0">
                <a:latin typeface="+mn-lt"/>
                <a:cs typeface="Times New Roman"/>
              </a:rPr>
              <a:t>increase</a:t>
            </a:r>
            <a:r>
              <a:rPr lang="en-US" sz="1200" spc="-3"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risk</a:t>
            </a:r>
            <a:r>
              <a:rPr lang="en-US" sz="1200" spc="-10"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suicide</a:t>
            </a:r>
            <a:r>
              <a:rPr lang="en-US" sz="1200" spc="-3" dirty="0">
                <a:latin typeface="+mn-lt"/>
                <a:cs typeface="Times New Roman"/>
              </a:rPr>
              <a:t> </a:t>
            </a:r>
            <a:r>
              <a:rPr lang="en-US" sz="1200" dirty="0">
                <a:latin typeface="+mn-lt"/>
                <a:cs typeface="Times New Roman"/>
              </a:rPr>
              <a:t>among</a:t>
            </a:r>
            <a:r>
              <a:rPr lang="en-US" sz="1200" spc="-7" dirty="0">
                <a:latin typeface="+mn-lt"/>
                <a:cs typeface="Times New Roman"/>
              </a:rPr>
              <a:t> </a:t>
            </a:r>
            <a:r>
              <a:rPr lang="en-US" sz="1200" dirty="0">
                <a:latin typeface="+mn-lt"/>
                <a:cs typeface="Times New Roman"/>
              </a:rPr>
              <a:t>people</a:t>
            </a:r>
            <a:r>
              <a:rPr lang="en-US" sz="1200" spc="-3"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spc="-7" dirty="0">
                <a:latin typeface="+mn-lt"/>
                <a:cs typeface="Times New Roman"/>
              </a:rPr>
              <a:t>depression.</a:t>
            </a:r>
            <a:r>
              <a:rPr lang="en-US" sz="1200" spc="-10" baseline="31250" dirty="0">
                <a:latin typeface="+mn-lt"/>
                <a:cs typeface="Times New Roman"/>
              </a:rPr>
              <a:t>13</a:t>
            </a:r>
            <a:endParaRPr lang="en-US" sz="1200" baseline="31250" dirty="0">
              <a:latin typeface="+mn-lt"/>
              <a:cs typeface="Times New Roman"/>
            </a:endParaRPr>
          </a:p>
          <a:p>
            <a:pPr marL="182880" marR="229460" indent="-182880"/>
            <a:r>
              <a:rPr lang="en-US" sz="1200" dirty="0">
                <a:latin typeface="+mn-lt"/>
                <a:cs typeface="Times New Roman"/>
              </a:rPr>
              <a:t>For</a:t>
            </a:r>
            <a:r>
              <a:rPr lang="en-US" sz="1200" spc="-14" dirty="0">
                <a:latin typeface="+mn-lt"/>
                <a:cs typeface="Times New Roman"/>
              </a:rPr>
              <a:t> </a:t>
            </a:r>
            <a:r>
              <a:rPr lang="en-US" sz="1200" dirty="0">
                <a:latin typeface="+mn-lt"/>
                <a:cs typeface="Times New Roman"/>
              </a:rPr>
              <a:t>children</a:t>
            </a:r>
            <a:r>
              <a:rPr lang="en-US" sz="1200" spc="-10"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dirty="0">
                <a:latin typeface="+mn-lt"/>
                <a:cs typeface="Times New Roman"/>
              </a:rPr>
              <a:t>teens</a:t>
            </a:r>
            <a:r>
              <a:rPr lang="en-US" sz="1200" spc="-3" dirty="0">
                <a:latin typeface="+mn-lt"/>
                <a:cs typeface="Times New Roman"/>
              </a:rPr>
              <a:t> </a:t>
            </a:r>
            <a:r>
              <a:rPr lang="en-US" sz="1200" dirty="0">
                <a:latin typeface="+mn-lt"/>
                <a:cs typeface="Times New Roman"/>
              </a:rPr>
              <a:t>who</a:t>
            </a:r>
            <a:r>
              <a:rPr lang="en-US" sz="1200" spc="-7" dirty="0">
                <a:latin typeface="+mn-lt"/>
                <a:cs typeface="Times New Roman"/>
              </a:rPr>
              <a:t> </a:t>
            </a:r>
            <a:r>
              <a:rPr lang="en-US" sz="1200" dirty="0">
                <a:latin typeface="+mn-lt"/>
                <a:cs typeface="Times New Roman"/>
              </a:rPr>
              <a:t>identify</a:t>
            </a:r>
            <a:r>
              <a:rPr lang="en-US" sz="1200" spc="-7" dirty="0">
                <a:latin typeface="+mn-lt"/>
                <a:cs typeface="Times New Roman"/>
              </a:rPr>
              <a:t> </a:t>
            </a:r>
            <a:r>
              <a:rPr lang="en-US" sz="1200" dirty="0">
                <a:latin typeface="+mn-lt"/>
                <a:cs typeface="Times New Roman"/>
              </a:rPr>
              <a:t>as</a:t>
            </a:r>
            <a:r>
              <a:rPr lang="en-US" sz="1200" spc="-7" dirty="0">
                <a:latin typeface="+mn-lt"/>
                <a:cs typeface="Times New Roman"/>
              </a:rPr>
              <a:t> </a:t>
            </a:r>
            <a:r>
              <a:rPr lang="en-US" sz="1200" dirty="0">
                <a:latin typeface="+mn-lt"/>
                <a:cs typeface="Times New Roman"/>
              </a:rPr>
              <a:t>lesbian,</a:t>
            </a:r>
            <a:r>
              <a:rPr lang="en-US" sz="1200" spc="-3" dirty="0">
                <a:latin typeface="+mn-lt"/>
                <a:cs typeface="Times New Roman"/>
              </a:rPr>
              <a:t> </a:t>
            </a:r>
            <a:r>
              <a:rPr lang="en-US" sz="1200" dirty="0">
                <a:latin typeface="+mn-lt"/>
                <a:cs typeface="Times New Roman"/>
              </a:rPr>
              <a:t>gay,</a:t>
            </a:r>
            <a:r>
              <a:rPr lang="en-US" sz="1200" spc="-7" dirty="0">
                <a:latin typeface="+mn-lt"/>
                <a:cs typeface="Times New Roman"/>
              </a:rPr>
              <a:t> </a:t>
            </a:r>
            <a:r>
              <a:rPr lang="en-US" sz="1200" dirty="0">
                <a:latin typeface="+mn-lt"/>
                <a:cs typeface="Times New Roman"/>
              </a:rPr>
              <a:t>bisexual,</a:t>
            </a:r>
            <a:r>
              <a:rPr lang="en-US" sz="1200" spc="-3" dirty="0">
                <a:latin typeface="+mn-lt"/>
                <a:cs typeface="Times New Roman"/>
              </a:rPr>
              <a:t> </a:t>
            </a:r>
            <a:r>
              <a:rPr lang="en-US" sz="1200" dirty="0">
                <a:latin typeface="+mn-lt"/>
                <a:cs typeface="Times New Roman"/>
              </a:rPr>
              <a:t>transgender,</a:t>
            </a:r>
            <a:r>
              <a:rPr lang="en-US" sz="1200" spc="-3" dirty="0">
                <a:latin typeface="+mn-lt"/>
                <a:cs typeface="Times New Roman"/>
              </a:rPr>
              <a:t> </a:t>
            </a:r>
            <a:r>
              <a:rPr lang="en-US" sz="1200" dirty="0">
                <a:latin typeface="+mn-lt"/>
                <a:cs typeface="Times New Roman"/>
              </a:rPr>
              <a:t>questioning,</a:t>
            </a:r>
            <a:r>
              <a:rPr lang="en-US" sz="1200" spc="-10" dirty="0">
                <a:latin typeface="+mn-lt"/>
                <a:cs typeface="Times New Roman"/>
              </a:rPr>
              <a:t> </a:t>
            </a:r>
            <a:r>
              <a:rPr lang="en-US" sz="1200" dirty="0">
                <a:latin typeface="+mn-lt"/>
                <a:cs typeface="Times New Roman"/>
              </a:rPr>
              <a:t>or</a:t>
            </a:r>
            <a:r>
              <a:rPr lang="en-US" sz="1200" spc="-3" dirty="0">
                <a:latin typeface="+mn-lt"/>
                <a:cs typeface="Times New Roman"/>
              </a:rPr>
              <a:t> </a:t>
            </a:r>
            <a:r>
              <a:rPr lang="en-US" sz="1200" spc="-7" dirty="0">
                <a:latin typeface="+mn-lt"/>
                <a:cs typeface="Times New Roman"/>
              </a:rPr>
              <a:t>queer </a:t>
            </a:r>
            <a:r>
              <a:rPr lang="en-US" sz="1200" dirty="0">
                <a:latin typeface="+mn-lt"/>
                <a:cs typeface="Times New Roman"/>
              </a:rPr>
              <a:t>(LGBTQ),</a:t>
            </a:r>
            <a:r>
              <a:rPr lang="en-US" sz="1200" spc="-14"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risk</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suicidal</a:t>
            </a:r>
            <a:r>
              <a:rPr lang="en-US" sz="1200" spc="-3" dirty="0">
                <a:latin typeface="+mn-lt"/>
                <a:cs typeface="Times New Roman"/>
              </a:rPr>
              <a:t> </a:t>
            </a:r>
            <a:r>
              <a:rPr lang="en-US" sz="1200" dirty="0">
                <a:latin typeface="+mn-lt"/>
                <a:cs typeface="Times New Roman"/>
              </a:rPr>
              <a:t>thoughts</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behaviors</a:t>
            </a:r>
            <a:r>
              <a:rPr lang="en-US" sz="1200" spc="-7" dirty="0">
                <a:latin typeface="+mn-lt"/>
                <a:cs typeface="Times New Roman"/>
              </a:rPr>
              <a:t> </a:t>
            </a:r>
            <a:r>
              <a:rPr lang="en-US" sz="1200" dirty="0">
                <a:latin typeface="+mn-lt"/>
                <a:cs typeface="Times New Roman"/>
              </a:rPr>
              <a:t>is</a:t>
            </a:r>
            <a:r>
              <a:rPr lang="en-US" sz="1200" spc="-3" dirty="0">
                <a:latin typeface="+mn-lt"/>
                <a:cs typeface="Times New Roman"/>
              </a:rPr>
              <a:t> </a:t>
            </a:r>
            <a:r>
              <a:rPr lang="en-US" sz="1200" spc="-7" dirty="0">
                <a:latin typeface="+mn-lt"/>
                <a:cs typeface="Times New Roman"/>
              </a:rPr>
              <a:t>higher.</a:t>
            </a:r>
          </a:p>
          <a:p>
            <a:pPr marL="182880" marR="229460" indent="-182880"/>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2008 to</a:t>
            </a:r>
            <a:r>
              <a:rPr lang="en-US" sz="1200" spc="-3" dirty="0">
                <a:latin typeface="+mn-lt"/>
                <a:cs typeface="Times New Roman"/>
              </a:rPr>
              <a:t> </a:t>
            </a:r>
            <a:r>
              <a:rPr lang="en-US" sz="1200" dirty="0">
                <a:latin typeface="+mn-lt"/>
                <a:cs typeface="Times New Roman"/>
              </a:rPr>
              <a:t>2020, the</a:t>
            </a:r>
            <a:r>
              <a:rPr lang="en-US" sz="1200" spc="-3" dirty="0">
                <a:latin typeface="+mn-lt"/>
                <a:cs typeface="Times New Roman"/>
              </a:rPr>
              <a:t> </a:t>
            </a:r>
            <a:r>
              <a:rPr lang="en-US" sz="1200" dirty="0">
                <a:latin typeface="+mn-lt"/>
                <a:cs typeface="Times New Roman"/>
              </a:rPr>
              <a:t>rates of</a:t>
            </a:r>
            <a:r>
              <a:rPr lang="en-US" sz="1200" spc="-7" dirty="0">
                <a:latin typeface="+mn-lt"/>
                <a:cs typeface="Times New Roman"/>
              </a:rPr>
              <a:t> </a:t>
            </a:r>
            <a:r>
              <a:rPr lang="en-US" sz="1200" dirty="0">
                <a:latin typeface="+mn-lt"/>
                <a:cs typeface="Times New Roman"/>
              </a:rPr>
              <a:t>suicide death</a:t>
            </a:r>
            <a:r>
              <a:rPr lang="en-US" sz="1200" spc="-3" dirty="0">
                <a:latin typeface="+mn-lt"/>
                <a:cs typeface="Times New Roman"/>
              </a:rPr>
              <a:t> </a:t>
            </a:r>
            <a:r>
              <a:rPr lang="en-US" sz="1200" dirty="0">
                <a:latin typeface="+mn-lt"/>
                <a:cs typeface="Times New Roman"/>
              </a:rPr>
              <a:t>among people</a:t>
            </a:r>
            <a:r>
              <a:rPr lang="en-US" sz="1200" spc="-3" dirty="0">
                <a:latin typeface="+mn-lt"/>
                <a:cs typeface="Times New Roman"/>
              </a:rPr>
              <a:t> </a:t>
            </a:r>
            <a:r>
              <a:rPr lang="en-US" sz="1200" dirty="0">
                <a:latin typeface="+mn-lt"/>
                <a:cs typeface="Times New Roman"/>
              </a:rPr>
              <a:t>age 12</a:t>
            </a:r>
            <a:r>
              <a:rPr lang="en-US" sz="1200" spc="-3" dirty="0">
                <a:latin typeface="+mn-lt"/>
                <a:cs typeface="Times New Roman"/>
              </a:rPr>
              <a:t> </a:t>
            </a:r>
            <a:r>
              <a:rPr lang="en-US" sz="1200" dirty="0">
                <a:latin typeface="+mn-lt"/>
                <a:cs typeface="Times New Roman"/>
              </a:rPr>
              <a:t>and over</a:t>
            </a:r>
            <a:r>
              <a:rPr lang="en-US" sz="1200" spc="-3" dirty="0">
                <a:latin typeface="+mn-lt"/>
                <a:cs typeface="Times New Roman"/>
              </a:rPr>
              <a:t> </a:t>
            </a:r>
            <a:r>
              <a:rPr lang="en-US" sz="1200" dirty="0">
                <a:latin typeface="+mn-lt"/>
                <a:cs typeface="Times New Roman"/>
              </a:rPr>
              <a:t>per </a:t>
            </a:r>
            <a:r>
              <a:rPr lang="en-US" sz="1200" spc="-7" dirty="0">
                <a:latin typeface="+mn-lt"/>
                <a:cs typeface="Times New Roman"/>
              </a:rPr>
              <a:t>100,000 </a:t>
            </a:r>
            <a:r>
              <a:rPr lang="en-US" sz="1200" dirty="0">
                <a:latin typeface="+mn-lt"/>
                <a:cs typeface="Times New Roman"/>
              </a:rPr>
              <a:t>population</a:t>
            </a:r>
            <a:r>
              <a:rPr lang="en-US" sz="1200" spc="-10"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16%</a:t>
            </a:r>
            <a:r>
              <a:rPr lang="en-US" sz="1200" spc="-3" dirty="0">
                <a:latin typeface="+mn-lt"/>
                <a:cs typeface="Times New Roman"/>
              </a:rPr>
              <a:t> </a:t>
            </a:r>
            <a:r>
              <a:rPr lang="en-US" sz="1200" dirty="0">
                <a:latin typeface="+mn-lt"/>
                <a:cs typeface="Times New Roman"/>
              </a:rPr>
              <a:t>overall</a:t>
            </a:r>
            <a:r>
              <a:rPr lang="en-US" sz="1200" spc="-7"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14.0 per</a:t>
            </a:r>
            <a:r>
              <a:rPr lang="en-US" sz="1200" spc="-7"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16.3</a:t>
            </a:r>
            <a:r>
              <a:rPr lang="en-US" sz="1200" spc="-3" dirty="0">
                <a:latin typeface="+mn-lt"/>
                <a:cs typeface="Times New Roman"/>
              </a:rPr>
              <a:t> </a:t>
            </a:r>
            <a:r>
              <a:rPr lang="en-US" sz="1200" dirty="0">
                <a:latin typeface="+mn-lt"/>
                <a:cs typeface="Times New Roman"/>
              </a:rPr>
              <a:t>per </a:t>
            </a:r>
            <a:r>
              <a:rPr lang="en-US" sz="1200" spc="-7" dirty="0">
                <a:latin typeface="+mn-lt"/>
                <a:cs typeface="Times New Roman"/>
              </a:rPr>
              <a:t>100,000 </a:t>
            </a:r>
            <a:r>
              <a:rPr lang="en-US" sz="1200" dirty="0">
                <a:latin typeface="+mn-lt"/>
                <a:cs typeface="Times New Roman"/>
              </a:rPr>
              <a:t>population</a:t>
            </a:r>
            <a:r>
              <a:rPr lang="en-US" sz="1200" spc="-7"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7" dirty="0">
                <a:latin typeface="+mn-lt"/>
                <a:cs typeface="Times New Roman"/>
              </a:rPr>
              <a:t>2).</a:t>
            </a:r>
          </a:p>
          <a:p>
            <a:pPr marL="182880" marR="229460" indent="-182880"/>
            <a:r>
              <a:rPr lang="en-US" sz="1200" dirty="0">
                <a:effectLst/>
                <a:latin typeface="+mn-lt"/>
                <a:ea typeface="Calibri" panose="020F0502020204030204" pitchFamily="34" charset="0"/>
                <a:cs typeface="Times New Roman" panose="02020603050405020304" pitchFamily="18" charset="0"/>
              </a:rPr>
              <a:t>From 2008 to 2020, the rate of suicide death among youths ages 12-17 increased from 3.7 per 100,000 population to 6.3 per 100,000 population. </a:t>
            </a:r>
          </a:p>
          <a:p>
            <a:pPr marL="182880" marR="229460" indent="-182880"/>
            <a:r>
              <a:rPr lang="en-US" sz="1200" dirty="0">
                <a:effectLst/>
                <a:latin typeface="+mn-lt"/>
                <a:ea typeface="Calibri" panose="020F0502020204030204" pitchFamily="34" charset="0"/>
                <a:cs typeface="Times New Roman" panose="02020603050405020304" pitchFamily="18" charset="0"/>
              </a:rPr>
              <a:t>Adults under age 65 have the highest rates and youths ages 12-17 have the lowest rates of suicide death per 100,000 population, but the 70% increase in the rate for youths ages 12-17 is the biggest increase among all age groups. </a:t>
            </a:r>
          </a:p>
          <a:p>
            <a:pPr marL="182880" marR="229460" indent="-182880"/>
            <a:r>
              <a:rPr lang="en-US" sz="1200" dirty="0">
                <a:effectLst/>
                <a:latin typeface="+mn-lt"/>
                <a:ea typeface="Calibri" panose="020F0502020204030204" pitchFamily="34" charset="0"/>
                <a:cs typeface="Times New Roman" panose="02020603050405020304" pitchFamily="18" charset="0"/>
              </a:rPr>
              <a:t>For adults ages 45-64, the suicide rate dropped between 2019 and 2020 after having the highest rate in 2018, while the rates for youths ages 12-17 and adults ages 18-44 had no statistically significant changes. </a:t>
            </a:r>
          </a:p>
          <a:p>
            <a:pPr marL="292674" marR="287474" indent="-171450">
              <a:buSzPct val="116666"/>
              <a:tabLst>
                <a:tab pos="276651" algn="l"/>
                <a:tab pos="277084" algn="l"/>
              </a:tabLst>
            </a:pPr>
            <a:endParaRPr lang="en-US" sz="120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91</a:t>
            </a:fld>
            <a:endParaRPr lang="en-US"/>
          </a:p>
        </p:txBody>
      </p:sp>
    </p:spTree>
    <p:extLst>
      <p:ext uri="{BB962C8B-B14F-4D97-AF65-F5344CB8AC3E}">
        <p14:creationId xmlns:p14="http://schemas.microsoft.com/office/powerpoint/2010/main" val="14188817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a:latin typeface="+mn-lt"/>
                <a:cs typeface="Arial"/>
              </a:rPr>
              <a:t>High</a:t>
            </a:r>
            <a:r>
              <a:rPr lang="en-US" sz="1200" b="1" i="1" spc="-27" dirty="0">
                <a:latin typeface="+mn-lt"/>
                <a:cs typeface="Arial"/>
              </a:rPr>
              <a:t> </a:t>
            </a:r>
            <a:r>
              <a:rPr lang="en-US" sz="1200" b="1" i="1" dirty="0">
                <a:latin typeface="+mn-lt"/>
                <a:cs typeface="Arial"/>
              </a:rPr>
              <a:t>Rate</a:t>
            </a:r>
            <a:r>
              <a:rPr lang="en-US" sz="1200" b="1" i="1" spc="-31" dirty="0">
                <a:latin typeface="+mn-lt"/>
                <a:cs typeface="Arial"/>
              </a:rPr>
              <a:t> </a:t>
            </a:r>
            <a:r>
              <a:rPr lang="en-US" sz="1200" b="1" i="1" dirty="0">
                <a:latin typeface="+mn-lt"/>
                <a:cs typeface="Arial"/>
              </a:rPr>
              <a:t>of</a:t>
            </a:r>
            <a:r>
              <a:rPr lang="en-US" sz="1200" b="1" i="1" spc="-31" dirty="0">
                <a:latin typeface="+mn-lt"/>
                <a:cs typeface="Arial"/>
              </a:rPr>
              <a:t> </a:t>
            </a:r>
            <a:r>
              <a:rPr lang="en-US" sz="1200" b="1" i="1" dirty="0">
                <a:latin typeface="+mn-lt"/>
                <a:cs typeface="Arial"/>
              </a:rPr>
              <a:t>Increase</a:t>
            </a:r>
            <a:r>
              <a:rPr lang="en-US" sz="1200" b="1" i="1" spc="-31" dirty="0">
                <a:latin typeface="+mn-lt"/>
                <a:cs typeface="Arial"/>
              </a:rPr>
              <a:t> </a:t>
            </a:r>
            <a:r>
              <a:rPr lang="en-US" sz="1200" b="1" i="1" dirty="0">
                <a:latin typeface="+mn-lt"/>
                <a:cs typeface="Arial"/>
              </a:rPr>
              <a:t>in</a:t>
            </a:r>
            <a:r>
              <a:rPr lang="en-US" sz="1200" b="1" i="1" spc="-31" dirty="0">
                <a:latin typeface="+mn-lt"/>
                <a:cs typeface="Arial"/>
              </a:rPr>
              <a:t> </a:t>
            </a:r>
            <a:r>
              <a:rPr lang="en-US" sz="1200" b="1" i="1" dirty="0">
                <a:latin typeface="+mn-lt"/>
                <a:cs typeface="Arial"/>
              </a:rPr>
              <a:t>Suicide</a:t>
            </a:r>
            <a:r>
              <a:rPr lang="en-US" sz="1200" b="1" i="1" spc="-31" dirty="0">
                <a:latin typeface="+mn-lt"/>
                <a:cs typeface="Arial"/>
              </a:rPr>
              <a:t> </a:t>
            </a:r>
            <a:r>
              <a:rPr lang="en-US" sz="1200" b="1" i="1" dirty="0">
                <a:latin typeface="+mn-lt"/>
                <a:cs typeface="Arial"/>
              </a:rPr>
              <a:t>Deaths</a:t>
            </a:r>
            <a:r>
              <a:rPr lang="en-US" sz="1200" b="1" i="1" spc="-31" dirty="0">
                <a:latin typeface="+mn-lt"/>
                <a:cs typeface="Arial"/>
              </a:rPr>
              <a:t> </a:t>
            </a:r>
            <a:r>
              <a:rPr lang="en-US" sz="1200" b="1" i="1" dirty="0">
                <a:latin typeface="+mn-lt"/>
                <a:cs typeface="Arial"/>
              </a:rPr>
              <a:t>Among</a:t>
            </a:r>
            <a:r>
              <a:rPr lang="en-US" sz="1200" b="1" i="1" spc="-31" dirty="0">
                <a:latin typeface="+mn-lt"/>
                <a:cs typeface="Arial"/>
              </a:rPr>
              <a:t> </a:t>
            </a:r>
            <a:r>
              <a:rPr lang="en-US" sz="1200" b="1" i="1" spc="-7" dirty="0">
                <a:latin typeface="+mn-lt"/>
                <a:cs typeface="Arial"/>
              </a:rPr>
              <a:t>Adolescents</a:t>
            </a:r>
            <a:endParaRPr lang="en-US" sz="1200" dirty="0">
              <a:latin typeface="+mn-lt"/>
              <a:cs typeface="Arial"/>
            </a:endParaRPr>
          </a:p>
          <a:p>
            <a:pPr marL="182880" marR="98278" indent="-182880"/>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recent</a:t>
            </a:r>
            <a:r>
              <a:rPr lang="en-US" sz="1200" spc="-7" dirty="0">
                <a:latin typeface="+mn-lt"/>
                <a:cs typeface="Times New Roman"/>
              </a:rPr>
              <a:t> </a:t>
            </a:r>
            <a:r>
              <a:rPr lang="en-US" sz="1200" dirty="0">
                <a:latin typeface="+mn-lt"/>
                <a:cs typeface="Times New Roman"/>
              </a:rPr>
              <a:t>years,</a:t>
            </a:r>
            <a:r>
              <a:rPr lang="en-US" sz="1200" spc="-7" dirty="0">
                <a:latin typeface="+mn-lt"/>
                <a:cs typeface="Times New Roman"/>
              </a:rPr>
              <a:t> </a:t>
            </a:r>
            <a:r>
              <a:rPr lang="en-US" sz="1200" dirty="0">
                <a:latin typeface="+mn-lt"/>
                <a:cs typeface="Times New Roman"/>
              </a:rPr>
              <a:t>suicide</a:t>
            </a:r>
            <a:r>
              <a:rPr lang="en-US" sz="1200" spc="-10" dirty="0">
                <a:latin typeface="+mn-lt"/>
                <a:cs typeface="Times New Roman"/>
              </a:rPr>
              <a:t> </a:t>
            </a:r>
            <a:r>
              <a:rPr lang="en-US" sz="1200" dirty="0">
                <a:latin typeface="+mn-lt"/>
                <a:cs typeface="Times New Roman"/>
              </a:rPr>
              <a:t>death</a:t>
            </a:r>
            <a:r>
              <a:rPr lang="en-US" sz="1200" spc="-7" dirty="0">
                <a:latin typeface="+mn-lt"/>
                <a:cs typeface="Times New Roman"/>
              </a:rPr>
              <a:t> </a:t>
            </a:r>
            <a:r>
              <a:rPr lang="en-US" sz="1200" dirty="0">
                <a:latin typeface="+mn-lt"/>
                <a:cs typeface="Times New Roman"/>
              </a:rPr>
              <a:t>rates</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Black</a:t>
            </a:r>
            <a:r>
              <a:rPr lang="en-US" sz="1200" spc="-7" dirty="0">
                <a:latin typeface="+mn-lt"/>
                <a:cs typeface="Times New Roman"/>
              </a:rPr>
              <a:t> </a:t>
            </a:r>
            <a:r>
              <a:rPr lang="en-US" sz="1200" dirty="0">
                <a:latin typeface="+mn-lt"/>
                <a:cs typeface="Times New Roman"/>
              </a:rPr>
              <a:t>children</a:t>
            </a:r>
            <a:r>
              <a:rPr lang="en-US" sz="1200" spc="-7" dirty="0">
                <a:latin typeface="+mn-lt"/>
                <a:cs typeface="Times New Roman"/>
              </a:rPr>
              <a:t> </a:t>
            </a:r>
            <a:r>
              <a:rPr lang="en-US" sz="1200" dirty="0">
                <a:latin typeface="+mn-lt"/>
                <a:cs typeface="Times New Roman"/>
              </a:rPr>
              <a:t>and</a:t>
            </a:r>
            <a:r>
              <a:rPr lang="en-US" sz="1200" spc="-10" dirty="0">
                <a:latin typeface="+mn-lt"/>
                <a:cs typeface="Times New Roman"/>
              </a:rPr>
              <a:t> </a:t>
            </a:r>
            <a:r>
              <a:rPr lang="en-US" sz="1200" dirty="0">
                <a:latin typeface="+mn-lt"/>
                <a:cs typeface="Times New Roman"/>
              </a:rPr>
              <a:t>adolescents</a:t>
            </a:r>
            <a:r>
              <a:rPr lang="en-US" sz="1200" spc="-7" dirty="0">
                <a:latin typeface="+mn-lt"/>
                <a:cs typeface="Times New Roman"/>
              </a:rPr>
              <a:t> </a:t>
            </a:r>
            <a:r>
              <a:rPr lang="en-US" sz="1200" dirty="0">
                <a:latin typeface="+mn-lt"/>
                <a:cs typeface="Times New Roman"/>
              </a:rPr>
              <a:t>significantly</a:t>
            </a:r>
            <a:r>
              <a:rPr lang="en-US" sz="1200" spc="-3" dirty="0">
                <a:latin typeface="+mn-lt"/>
                <a:cs typeface="Times New Roman"/>
              </a:rPr>
              <a:t> </a:t>
            </a:r>
            <a:r>
              <a:rPr lang="en-US" sz="1200" spc="-7" dirty="0">
                <a:latin typeface="+mn-lt"/>
                <a:cs typeface="Times New Roman"/>
              </a:rPr>
              <a:t>increased. </a:t>
            </a: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2007</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2017, the</a:t>
            </a:r>
            <a:r>
              <a:rPr lang="en-US" sz="1200" spc="-3" dirty="0">
                <a:latin typeface="+mn-lt"/>
                <a:cs typeface="Times New Roman"/>
              </a:rPr>
              <a:t> </a:t>
            </a:r>
            <a:r>
              <a:rPr lang="en-US" sz="1200" dirty="0">
                <a:latin typeface="+mn-lt"/>
                <a:cs typeface="Times New Roman"/>
              </a:rPr>
              <a:t>suicide</a:t>
            </a:r>
            <a:r>
              <a:rPr lang="en-US" sz="1200" spc="-3" dirty="0">
                <a:latin typeface="+mn-lt"/>
                <a:cs typeface="Times New Roman"/>
              </a:rPr>
              <a:t> </a:t>
            </a:r>
            <a:r>
              <a:rPr lang="en-US" sz="1200" dirty="0">
                <a:latin typeface="+mn-lt"/>
                <a:cs typeface="Times New Roman"/>
              </a:rPr>
              <a:t>death</a:t>
            </a:r>
            <a:r>
              <a:rPr lang="en-US" sz="1200" spc="-7" dirty="0">
                <a:latin typeface="+mn-lt"/>
                <a:cs typeface="Times New Roman"/>
              </a:rPr>
              <a:t> </a:t>
            </a:r>
            <a:r>
              <a:rPr lang="en-US" sz="1200" dirty="0">
                <a:latin typeface="+mn-lt"/>
                <a:cs typeface="Times New Roman"/>
              </a:rPr>
              <a:t>rate</a:t>
            </a:r>
            <a:r>
              <a:rPr lang="en-US" sz="1200" spc="-7" dirty="0">
                <a:latin typeface="+mn-lt"/>
                <a:cs typeface="Times New Roman"/>
              </a:rPr>
              <a:t> </a:t>
            </a:r>
            <a:r>
              <a:rPr lang="en-US" sz="1200" dirty="0">
                <a:latin typeface="+mn-lt"/>
                <a:cs typeface="Times New Roman"/>
              </a:rPr>
              <a:t>increased for</a:t>
            </a:r>
            <a:r>
              <a:rPr lang="en-US" sz="1200" spc="-3" dirty="0">
                <a:latin typeface="+mn-lt"/>
                <a:cs typeface="Times New Roman"/>
              </a:rPr>
              <a:t> </a:t>
            </a:r>
            <a:r>
              <a:rPr lang="en-US" sz="1200" dirty="0">
                <a:latin typeface="+mn-lt"/>
                <a:cs typeface="Times New Roman"/>
              </a:rPr>
              <a:t>Black</a:t>
            </a:r>
            <a:r>
              <a:rPr lang="en-US" sz="1200" spc="-10" dirty="0">
                <a:latin typeface="+mn-lt"/>
                <a:cs typeface="Times New Roman"/>
              </a:rPr>
              <a:t> </a:t>
            </a:r>
            <a:r>
              <a:rPr lang="en-US" sz="1200" dirty="0">
                <a:latin typeface="+mn-lt"/>
                <a:cs typeface="Times New Roman"/>
              </a:rPr>
              <a:t>youths from</a:t>
            </a:r>
            <a:r>
              <a:rPr lang="en-US" sz="1200" spc="-7" dirty="0">
                <a:latin typeface="+mn-lt"/>
                <a:cs typeface="Times New Roman"/>
              </a:rPr>
              <a:t> </a:t>
            </a:r>
            <a:r>
              <a:rPr lang="en-US" sz="1200" dirty="0">
                <a:latin typeface="+mn-lt"/>
                <a:cs typeface="Times New Roman"/>
              </a:rPr>
              <a:t>2.6</a:t>
            </a:r>
            <a:r>
              <a:rPr lang="en-US" sz="1200" spc="-3" dirty="0">
                <a:latin typeface="+mn-lt"/>
                <a:cs typeface="Times New Roman"/>
              </a:rPr>
              <a:t> </a:t>
            </a:r>
            <a:r>
              <a:rPr lang="en-US" sz="1200" dirty="0">
                <a:latin typeface="+mn-lt"/>
                <a:cs typeface="Times New Roman"/>
              </a:rPr>
              <a:t>per </a:t>
            </a:r>
            <a:r>
              <a:rPr lang="en-US" sz="1200" spc="-7" dirty="0">
                <a:latin typeface="+mn-lt"/>
                <a:cs typeface="Times New Roman"/>
              </a:rPr>
              <a:t>100,000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2017 to</a:t>
            </a:r>
            <a:r>
              <a:rPr lang="en-US" sz="1200" spc="-3" dirty="0">
                <a:latin typeface="+mn-lt"/>
                <a:cs typeface="Times New Roman"/>
              </a:rPr>
              <a:t> </a:t>
            </a:r>
            <a:r>
              <a:rPr lang="en-US" sz="1200" dirty="0">
                <a:latin typeface="+mn-lt"/>
                <a:cs typeface="Times New Roman"/>
              </a:rPr>
              <a:t>4.8</a:t>
            </a:r>
            <a:r>
              <a:rPr lang="en-US" sz="1200" spc="-3" dirty="0">
                <a:latin typeface="+mn-lt"/>
                <a:cs typeface="Times New Roman"/>
              </a:rPr>
              <a:t> </a:t>
            </a:r>
            <a:r>
              <a:rPr lang="en-US" sz="1200" dirty="0">
                <a:latin typeface="+mn-lt"/>
                <a:cs typeface="Times New Roman"/>
              </a:rPr>
              <a:t>per 100,000</a:t>
            </a:r>
            <a:r>
              <a:rPr lang="en-US" sz="1200" spc="-3" dirty="0">
                <a:latin typeface="+mn-lt"/>
                <a:cs typeface="Times New Roman"/>
              </a:rPr>
              <a:t> </a:t>
            </a:r>
            <a:r>
              <a:rPr lang="en-US" sz="1200" dirty="0">
                <a:latin typeface="+mn-lt"/>
                <a:cs typeface="Times New Roman"/>
              </a:rPr>
              <a:t>population</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2018.</a:t>
            </a:r>
            <a:r>
              <a:rPr lang="en-US" sz="1200" spc="-3" dirty="0">
                <a:latin typeface="+mn-lt"/>
                <a:cs typeface="Times New Roman"/>
              </a:rPr>
              <a:t> </a:t>
            </a:r>
            <a:r>
              <a:rPr lang="en-US" sz="1200" dirty="0">
                <a:latin typeface="+mn-lt"/>
                <a:cs typeface="Times New Roman"/>
              </a:rPr>
              <a:t>Black males</a:t>
            </a:r>
            <a:r>
              <a:rPr lang="en-US" sz="1200" spc="-3" dirty="0">
                <a:latin typeface="+mn-lt"/>
                <a:cs typeface="Times New Roman"/>
              </a:rPr>
              <a:t> </a:t>
            </a:r>
            <a:r>
              <a:rPr lang="en-US" sz="1200" dirty="0">
                <a:latin typeface="+mn-lt"/>
                <a:cs typeface="Times New Roman"/>
              </a:rPr>
              <a:t>ages</a:t>
            </a:r>
            <a:r>
              <a:rPr lang="en-US" sz="1200" spc="-3" dirty="0">
                <a:latin typeface="+mn-lt"/>
                <a:cs typeface="Times New Roman"/>
              </a:rPr>
              <a:t> </a:t>
            </a:r>
            <a:r>
              <a:rPr lang="en-US" sz="1200" dirty="0">
                <a:latin typeface="+mn-lt"/>
                <a:cs typeface="Times New Roman"/>
              </a:rPr>
              <a:t>5-11 years</a:t>
            </a:r>
            <a:r>
              <a:rPr lang="en-US" sz="1200" spc="-3"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spc="-14" dirty="0">
                <a:latin typeface="+mn-lt"/>
                <a:cs typeface="Times New Roman"/>
              </a:rPr>
              <a:t>more </a:t>
            </a:r>
            <a:r>
              <a:rPr lang="en-US" sz="1200" dirty="0">
                <a:latin typeface="+mn-lt"/>
                <a:cs typeface="Times New Roman"/>
              </a:rPr>
              <a:t>likely</a:t>
            </a:r>
            <a:r>
              <a:rPr lang="en-US" sz="1200" spc="-10"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die</a:t>
            </a:r>
            <a:r>
              <a:rPr lang="en-US" sz="1200" spc="-3" dirty="0">
                <a:latin typeface="+mn-lt"/>
                <a:cs typeface="Times New Roman"/>
              </a:rPr>
              <a:t> </a:t>
            </a:r>
            <a:r>
              <a:rPr lang="en-US" sz="1200" dirty="0">
                <a:latin typeface="+mn-lt"/>
                <a:cs typeface="Times New Roman"/>
              </a:rPr>
              <a:t>from</a:t>
            </a:r>
            <a:r>
              <a:rPr lang="en-US" sz="1200" spc="-7" dirty="0">
                <a:latin typeface="+mn-lt"/>
                <a:cs typeface="Times New Roman"/>
              </a:rPr>
              <a:t> </a:t>
            </a:r>
            <a:r>
              <a:rPr lang="en-US" sz="1200" dirty="0">
                <a:latin typeface="+mn-lt"/>
                <a:cs typeface="Times New Roman"/>
              </a:rPr>
              <a:t>suicide</a:t>
            </a:r>
            <a:r>
              <a:rPr lang="en-US" sz="1200" spc="-3" dirty="0">
                <a:latin typeface="+mn-lt"/>
                <a:cs typeface="Times New Roman"/>
              </a:rPr>
              <a:t> </a:t>
            </a:r>
            <a:r>
              <a:rPr lang="en-US" sz="1200" dirty="0">
                <a:latin typeface="+mn-lt"/>
                <a:cs typeface="Times New Roman"/>
              </a:rPr>
              <a:t>compared</a:t>
            </a:r>
            <a:r>
              <a:rPr lang="en-US" sz="1200" spc="-10"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their</a:t>
            </a:r>
            <a:r>
              <a:rPr lang="en-US" sz="1200" spc="-3" dirty="0">
                <a:latin typeface="+mn-lt"/>
                <a:cs typeface="Times New Roman"/>
              </a:rPr>
              <a:t> </a:t>
            </a:r>
            <a:r>
              <a:rPr lang="en-US" sz="1200" dirty="0">
                <a:latin typeface="+mn-lt"/>
                <a:cs typeface="Times New Roman"/>
              </a:rPr>
              <a:t>White</a:t>
            </a:r>
            <a:r>
              <a:rPr lang="en-US" sz="1200" spc="-3" dirty="0">
                <a:latin typeface="+mn-lt"/>
                <a:cs typeface="Times New Roman"/>
              </a:rPr>
              <a:t> </a:t>
            </a:r>
            <a:r>
              <a:rPr lang="en-US" sz="1200" spc="-7" dirty="0">
                <a:latin typeface="+mn-lt"/>
                <a:cs typeface="Times New Roman"/>
              </a:rPr>
              <a:t>peers.</a:t>
            </a:r>
            <a:r>
              <a:rPr lang="en-US" sz="1200" spc="-10" baseline="31250" dirty="0">
                <a:latin typeface="+mn-lt"/>
                <a:cs typeface="Times New Roman"/>
              </a:rPr>
              <a:t>14</a:t>
            </a:r>
          </a:p>
          <a:p>
            <a:pPr marL="182880" marR="98278" indent="-182880"/>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2018</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2020,</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suicide death</a:t>
            </a:r>
            <a:r>
              <a:rPr lang="en-US" sz="1200" spc="-3" dirty="0">
                <a:latin typeface="+mn-lt"/>
                <a:cs typeface="Times New Roman"/>
              </a:rPr>
              <a:t> </a:t>
            </a:r>
            <a:r>
              <a:rPr lang="en-US" sz="1200" dirty="0">
                <a:latin typeface="+mn-lt"/>
                <a:cs typeface="Times New Roman"/>
              </a:rPr>
              <a:t>decreased</a:t>
            </a:r>
            <a:r>
              <a:rPr lang="en-US" sz="1200" spc="-3" dirty="0">
                <a:latin typeface="+mn-lt"/>
                <a:cs typeface="Times New Roman"/>
              </a:rPr>
              <a:t> </a:t>
            </a:r>
            <a:r>
              <a:rPr lang="en-US" sz="1200" dirty="0">
                <a:latin typeface="+mn-lt"/>
                <a:cs typeface="Times New Roman"/>
              </a:rPr>
              <a:t>10%</a:t>
            </a:r>
            <a:r>
              <a:rPr lang="en-US" sz="1200" spc="-3" dirty="0">
                <a:latin typeface="+mn-lt"/>
                <a:cs typeface="Times New Roman"/>
              </a:rPr>
              <a:t> </a:t>
            </a:r>
            <a:r>
              <a:rPr lang="en-US" sz="1200" dirty="0">
                <a:latin typeface="+mn-lt"/>
                <a:cs typeface="Times New Roman"/>
              </a:rPr>
              <a:t>overall</a:t>
            </a:r>
            <a:r>
              <a:rPr lang="en-US" sz="1200" spc="-3"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youths</a:t>
            </a:r>
            <a:r>
              <a:rPr lang="en-US" sz="1200" spc="-3" dirty="0">
                <a:latin typeface="+mn-lt"/>
                <a:cs typeface="Times New Roman"/>
              </a:rPr>
              <a:t> </a:t>
            </a:r>
            <a:r>
              <a:rPr lang="en-US" sz="1200" dirty="0">
                <a:latin typeface="+mn-lt"/>
                <a:cs typeface="Times New Roman"/>
              </a:rPr>
              <a:t>ages </a:t>
            </a:r>
            <a:r>
              <a:rPr lang="en-US" sz="1200" spc="-7" dirty="0">
                <a:latin typeface="+mn-lt"/>
                <a:cs typeface="Times New Roman"/>
              </a:rPr>
              <a:t>12-</a:t>
            </a:r>
            <a:r>
              <a:rPr lang="en-US" sz="1200" spc="-17" dirty="0">
                <a:latin typeface="+mn-lt"/>
                <a:cs typeface="Times New Roman"/>
              </a:rPr>
              <a:t>17,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7.0</a:t>
            </a:r>
            <a:r>
              <a:rPr lang="en-US" sz="1200" spc="-3" dirty="0">
                <a:latin typeface="+mn-lt"/>
                <a:cs typeface="Times New Roman"/>
              </a:rPr>
              <a:t> </a:t>
            </a:r>
            <a:r>
              <a:rPr lang="en-US" sz="1200" dirty="0">
                <a:latin typeface="+mn-lt"/>
                <a:cs typeface="Times New Roman"/>
              </a:rPr>
              <a:t>per</a:t>
            </a:r>
            <a:r>
              <a:rPr lang="en-US" sz="1200" spc="-7"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6.3</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7" dirty="0">
                <a:latin typeface="+mn-lt"/>
                <a:cs typeface="Times New Roman"/>
              </a:rPr>
              <a:t>3).</a:t>
            </a:r>
          </a:p>
          <a:p>
            <a:pPr marL="182880" marR="98278" indent="-182880"/>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2018</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2020, the</a:t>
            </a:r>
            <a:r>
              <a:rPr lang="en-US" sz="1200" spc="-3" dirty="0">
                <a:latin typeface="+mn-lt"/>
                <a:cs typeface="Times New Roman"/>
              </a:rPr>
              <a:t> </a:t>
            </a:r>
            <a:r>
              <a:rPr lang="en-US" sz="1200" dirty="0">
                <a:latin typeface="+mn-lt"/>
                <a:cs typeface="Times New Roman"/>
              </a:rPr>
              <a:t>rate</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suicide death</a:t>
            </a:r>
            <a:r>
              <a:rPr lang="en-US" sz="1200" spc="-3" dirty="0">
                <a:latin typeface="+mn-lt"/>
                <a:cs typeface="Times New Roman"/>
              </a:rPr>
              <a:t> </a:t>
            </a:r>
            <a:r>
              <a:rPr lang="en-US" sz="1200" dirty="0">
                <a:latin typeface="+mn-lt"/>
                <a:cs typeface="Times New Roman"/>
              </a:rPr>
              <a:t>among</a:t>
            </a:r>
            <a:r>
              <a:rPr lang="en-US" sz="1200" spc="-3" dirty="0">
                <a:latin typeface="+mn-lt"/>
                <a:cs typeface="Times New Roman"/>
              </a:rPr>
              <a:t> </a:t>
            </a:r>
            <a:r>
              <a:rPr lang="en-US" sz="1200" dirty="0">
                <a:latin typeface="+mn-lt"/>
                <a:cs typeface="Times New Roman"/>
              </a:rPr>
              <a:t>adolescents</a:t>
            </a:r>
            <a:r>
              <a:rPr lang="en-US" sz="1200" spc="-3" dirty="0">
                <a:latin typeface="+mn-lt"/>
                <a:cs typeface="Times New Roman"/>
              </a:rPr>
              <a:t> </a:t>
            </a:r>
            <a:r>
              <a:rPr lang="en-US" sz="1200" dirty="0">
                <a:latin typeface="+mn-lt"/>
                <a:cs typeface="Times New Roman"/>
              </a:rPr>
              <a:t>ages </a:t>
            </a:r>
            <a:r>
              <a:rPr lang="en-US" sz="1200" spc="-7" dirty="0">
                <a:latin typeface="+mn-lt"/>
                <a:cs typeface="Times New Roman"/>
              </a:rPr>
              <a:t>12-</a:t>
            </a:r>
            <a:r>
              <a:rPr lang="en-US" sz="1200" dirty="0">
                <a:latin typeface="+mn-lt"/>
                <a:cs typeface="Times New Roman"/>
              </a:rPr>
              <a:t>17</a:t>
            </a:r>
            <a:r>
              <a:rPr lang="en-US" sz="1200" spc="-3" dirty="0">
                <a:latin typeface="+mn-lt"/>
                <a:cs typeface="Times New Roman"/>
              </a:rPr>
              <a:t> </a:t>
            </a:r>
            <a:r>
              <a:rPr lang="en-US" sz="1200" dirty="0">
                <a:latin typeface="+mn-lt"/>
                <a:cs typeface="Times New Roman"/>
              </a:rPr>
              <a:t>increased</a:t>
            </a:r>
            <a:r>
              <a:rPr lang="en-US" sz="1200" spc="-10" dirty="0">
                <a:latin typeface="+mn-lt"/>
                <a:cs typeface="Times New Roman"/>
              </a:rPr>
              <a:t> </a:t>
            </a:r>
            <a:r>
              <a:rPr lang="en-US" sz="1200" dirty="0">
                <a:latin typeface="+mn-lt"/>
                <a:cs typeface="Times New Roman"/>
              </a:rPr>
              <a:t>2% </a:t>
            </a:r>
            <a:r>
              <a:rPr lang="en-US" sz="1200" spc="-17" dirty="0">
                <a:latin typeface="+mn-lt"/>
                <a:cs typeface="Times New Roman"/>
              </a:rPr>
              <a:t>for </a:t>
            </a:r>
            <a:r>
              <a:rPr lang="en-US" sz="1200" dirty="0">
                <a:latin typeface="+mn-lt"/>
                <a:cs typeface="Times New Roman"/>
              </a:rPr>
              <a:t>Hispanic</a:t>
            </a:r>
            <a:r>
              <a:rPr lang="en-US" sz="1200" spc="-10" dirty="0">
                <a:latin typeface="+mn-lt"/>
                <a:cs typeface="Times New Roman"/>
              </a:rPr>
              <a:t> </a:t>
            </a:r>
            <a:r>
              <a:rPr lang="en-US" sz="1200" dirty="0">
                <a:latin typeface="+mn-lt"/>
                <a:cs typeface="Times New Roman"/>
              </a:rPr>
              <a:t>adolescents,</a:t>
            </a:r>
            <a:r>
              <a:rPr lang="en-US" sz="1200" spc="-7"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4.9</a:t>
            </a:r>
            <a:r>
              <a:rPr lang="en-US" sz="1200" spc="-3"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3" dirty="0">
                <a:latin typeface="+mn-lt"/>
                <a:cs typeface="Times New Roman"/>
              </a:rPr>
              <a:t> </a:t>
            </a:r>
            <a:r>
              <a:rPr lang="en-US" sz="1200" dirty="0">
                <a:latin typeface="+mn-lt"/>
                <a:cs typeface="Times New Roman"/>
              </a:rPr>
              <a:t>population</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5.0</a:t>
            </a:r>
            <a:r>
              <a:rPr lang="en-US" sz="1200" spc="-10" dirty="0">
                <a:latin typeface="+mn-lt"/>
                <a:cs typeface="Times New Roman"/>
              </a:rPr>
              <a:t>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10" dirty="0">
                <a:latin typeface="+mn-lt"/>
                <a:cs typeface="Times New Roman"/>
              </a:rPr>
              <a:t> </a:t>
            </a:r>
            <a:r>
              <a:rPr lang="en-US" sz="1200" dirty="0">
                <a:latin typeface="+mn-lt"/>
                <a:cs typeface="Times New Roman"/>
              </a:rPr>
              <a:t>population.</a:t>
            </a:r>
            <a:r>
              <a:rPr lang="en-US" sz="1200" spc="-7" dirty="0">
                <a:latin typeface="+mn-lt"/>
                <a:cs typeface="Times New Roman"/>
              </a:rPr>
              <a:t> </a:t>
            </a:r>
            <a:r>
              <a:rPr lang="en-US" sz="1200" spc="-17" dirty="0">
                <a:latin typeface="+mn-lt"/>
                <a:cs typeface="Times New Roman"/>
              </a:rPr>
              <a:t>The </a:t>
            </a:r>
            <a:r>
              <a:rPr lang="en-US" sz="1200" dirty="0">
                <a:latin typeface="+mn-lt"/>
                <a:cs typeface="Times New Roman"/>
              </a:rPr>
              <a:t>rate</a:t>
            </a:r>
            <a:r>
              <a:rPr lang="en-US" sz="1200" spc="-14" dirty="0">
                <a:latin typeface="+mn-lt"/>
                <a:cs typeface="Times New Roman"/>
              </a:rPr>
              <a:t> </a:t>
            </a:r>
            <a:r>
              <a:rPr lang="en-US" sz="1200" dirty="0">
                <a:latin typeface="+mn-lt"/>
                <a:cs typeface="Times New Roman"/>
              </a:rPr>
              <a:t>for </a:t>
            </a:r>
            <a:r>
              <a:rPr lang="en-US" sz="1200" spc="-7" dirty="0">
                <a:latin typeface="+mn-lt"/>
                <a:cs typeface="Times New Roman"/>
              </a:rPr>
              <a:t>non-</a:t>
            </a:r>
            <a:r>
              <a:rPr lang="en-US" sz="1200" dirty="0">
                <a:latin typeface="+mn-lt"/>
                <a:cs typeface="Times New Roman"/>
              </a:rPr>
              <a:t>Hispanic White</a:t>
            </a:r>
            <a:r>
              <a:rPr lang="en-US" sz="1200" spc="-3" dirty="0">
                <a:latin typeface="+mn-lt"/>
                <a:cs typeface="Times New Roman"/>
              </a:rPr>
              <a:t> </a:t>
            </a:r>
            <a:r>
              <a:rPr lang="en-US" sz="1200" dirty="0">
                <a:latin typeface="+mn-lt"/>
                <a:cs typeface="Times New Roman"/>
              </a:rPr>
              <a:t>adolescents decreased from</a:t>
            </a:r>
            <a:r>
              <a:rPr lang="en-US" sz="1200" spc="-3" dirty="0">
                <a:latin typeface="+mn-lt"/>
                <a:cs typeface="Times New Roman"/>
              </a:rPr>
              <a:t> </a:t>
            </a:r>
            <a:r>
              <a:rPr lang="en-US" sz="1200" dirty="0">
                <a:latin typeface="+mn-lt"/>
                <a:cs typeface="Times New Roman"/>
              </a:rPr>
              <a:t>8.5</a:t>
            </a:r>
            <a:r>
              <a:rPr lang="en-US" sz="1200" spc="-7" dirty="0">
                <a:latin typeface="+mn-lt"/>
                <a:cs typeface="Times New Roman"/>
              </a:rPr>
              <a:t> </a:t>
            </a:r>
            <a:r>
              <a:rPr lang="en-US" sz="1200" dirty="0">
                <a:latin typeface="+mn-lt"/>
                <a:cs typeface="Times New Roman"/>
              </a:rPr>
              <a:t>per 100,000</a:t>
            </a:r>
            <a:r>
              <a:rPr lang="en-US" sz="1200" spc="-10" dirty="0">
                <a:latin typeface="+mn-lt"/>
                <a:cs typeface="Times New Roman"/>
              </a:rPr>
              <a:t> </a:t>
            </a:r>
            <a:r>
              <a:rPr lang="en-US" sz="1200" dirty="0">
                <a:latin typeface="+mn-lt"/>
                <a:cs typeface="Times New Roman"/>
              </a:rPr>
              <a:t>population to </a:t>
            </a:r>
            <a:r>
              <a:rPr lang="en-US" sz="1200" spc="-17" dirty="0">
                <a:latin typeface="+mn-lt"/>
                <a:cs typeface="Times New Roman"/>
              </a:rPr>
              <a:t>7.4 </a:t>
            </a:r>
            <a:r>
              <a:rPr lang="en-US" sz="1200" dirty="0">
                <a:latin typeface="+mn-lt"/>
                <a:cs typeface="Times New Roman"/>
              </a:rPr>
              <a:t>per</a:t>
            </a:r>
            <a:r>
              <a:rPr lang="en-US" sz="1200" spc="-3" dirty="0">
                <a:latin typeface="+mn-lt"/>
                <a:cs typeface="Times New Roman"/>
              </a:rPr>
              <a:t> </a:t>
            </a:r>
            <a:r>
              <a:rPr lang="en-US" sz="1200" dirty="0">
                <a:latin typeface="+mn-lt"/>
                <a:cs typeface="Times New Roman"/>
              </a:rPr>
              <a:t>100,000</a:t>
            </a:r>
            <a:r>
              <a:rPr lang="en-US" sz="1200" spc="-7" dirty="0">
                <a:latin typeface="+mn-lt"/>
                <a:cs typeface="Times New Roman"/>
              </a:rPr>
              <a:t> </a:t>
            </a:r>
            <a:r>
              <a:rPr lang="en-US" sz="1200" dirty="0">
                <a:latin typeface="+mn-lt"/>
                <a:cs typeface="Times New Roman"/>
              </a:rPr>
              <a:t>population,</a:t>
            </a:r>
            <a:r>
              <a:rPr lang="en-US" sz="1200" spc="-7" dirty="0">
                <a:latin typeface="+mn-lt"/>
                <a:cs typeface="Times New Roman"/>
              </a:rPr>
              <a:t> </a:t>
            </a:r>
            <a:r>
              <a:rPr lang="en-US" sz="1200" dirty="0">
                <a:latin typeface="+mn-lt"/>
                <a:cs typeface="Times New Roman"/>
              </a:rPr>
              <a:t>a 13% </a:t>
            </a:r>
            <a:r>
              <a:rPr lang="en-US" sz="1200" spc="-7" dirty="0">
                <a:latin typeface="+mn-lt"/>
                <a:cs typeface="Times New Roman"/>
              </a:rPr>
              <a:t>decrease.</a:t>
            </a:r>
          </a:p>
          <a:p>
            <a:pPr marL="182880" marR="98278" indent="-182880"/>
            <a:r>
              <a:rPr lang="en-US" sz="1200" dirty="0">
                <a:effectLst/>
                <a:latin typeface="+mn-lt"/>
                <a:ea typeface="Georgia" panose="02040502050405020303" pitchFamily="18" charset="0"/>
                <a:cs typeface="Georgia" panose="02040502050405020303" pitchFamily="18" charset="0"/>
              </a:rPr>
              <a:t>Preliminary 2020 National Vital Statistics System data also show that suicide was the leading cause of death for Asian and Pacific Islander (API) and American Indian or Alaska Native (AI/AN) youths ages 10-14 years. Suicide among minority youths such as API and AI/AN groups is increasing and concerning. </a:t>
            </a:r>
          </a:p>
          <a:p>
            <a:pPr marL="249379" marR="84424" indent="-171450">
              <a:buSzPct val="116666"/>
              <a:tabLst>
                <a:tab pos="233356" algn="l"/>
                <a:tab pos="233789" algn="l"/>
              </a:tabLst>
            </a:pPr>
            <a:endParaRPr lang="en-US" sz="1200" dirty="0">
              <a:latin typeface="+mn-lt"/>
              <a:cs typeface="Times New Roman"/>
            </a:endParaRPr>
          </a:p>
          <a:p>
            <a:pPr marL="182880" marR="98278" indent="-182880"/>
            <a:endParaRPr lang="en-US" sz="1200" baseline="3125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92</a:t>
            </a:fld>
            <a:endParaRPr lang="en-US"/>
          </a:p>
        </p:txBody>
      </p:sp>
    </p:spTree>
    <p:extLst>
      <p:ext uri="{BB962C8B-B14F-4D97-AF65-F5344CB8AC3E}">
        <p14:creationId xmlns:p14="http://schemas.microsoft.com/office/powerpoint/2010/main" val="33162315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300895" indent="0">
              <a:lnSpc>
                <a:spcPts val="1098"/>
              </a:lnSpc>
              <a:buNone/>
            </a:pPr>
            <a:r>
              <a:rPr lang="en-US" sz="1200" b="1" i="1" dirty="0">
                <a:latin typeface="+mn-lt"/>
                <a:cs typeface="Arial"/>
              </a:rPr>
              <a:t>Increase</a:t>
            </a:r>
            <a:r>
              <a:rPr lang="en-US" sz="1200" b="1" i="1" spc="-37" dirty="0">
                <a:latin typeface="+mn-lt"/>
                <a:cs typeface="Arial"/>
              </a:rPr>
              <a:t> </a:t>
            </a:r>
            <a:r>
              <a:rPr lang="en-US" sz="1200" b="1" i="1" dirty="0">
                <a:latin typeface="+mn-lt"/>
                <a:cs typeface="Arial"/>
              </a:rPr>
              <a:t>in</a:t>
            </a:r>
            <a:r>
              <a:rPr lang="en-US" sz="1200" b="1" i="1" spc="-34" dirty="0">
                <a:latin typeface="+mn-lt"/>
                <a:cs typeface="Arial"/>
              </a:rPr>
              <a:t> </a:t>
            </a:r>
            <a:r>
              <a:rPr lang="en-US" sz="1200" b="1" i="1" dirty="0">
                <a:latin typeface="+mn-lt"/>
                <a:cs typeface="Arial"/>
              </a:rPr>
              <a:t>Major</a:t>
            </a:r>
            <a:r>
              <a:rPr lang="en-US" sz="1200" b="1" i="1" spc="-31" dirty="0">
                <a:latin typeface="+mn-lt"/>
                <a:cs typeface="Arial"/>
              </a:rPr>
              <a:t> </a:t>
            </a:r>
            <a:r>
              <a:rPr lang="en-US" sz="1200" b="1" i="1" dirty="0">
                <a:latin typeface="+mn-lt"/>
                <a:cs typeface="Arial"/>
              </a:rPr>
              <a:t>Depressive</a:t>
            </a:r>
            <a:r>
              <a:rPr lang="en-US" sz="1200" b="1" i="1" spc="-31" dirty="0">
                <a:latin typeface="+mn-lt"/>
                <a:cs typeface="Arial"/>
              </a:rPr>
              <a:t> </a:t>
            </a:r>
            <a:r>
              <a:rPr lang="en-US" sz="1200" b="1" i="1" dirty="0">
                <a:latin typeface="+mn-lt"/>
                <a:cs typeface="Arial"/>
              </a:rPr>
              <a:t>Episodes</a:t>
            </a:r>
            <a:r>
              <a:rPr lang="en-US" sz="1200" b="1" i="1" spc="-31" dirty="0">
                <a:latin typeface="+mn-lt"/>
                <a:cs typeface="Arial"/>
              </a:rPr>
              <a:t> </a:t>
            </a:r>
            <a:r>
              <a:rPr lang="en-US" sz="1200" b="1" i="1" dirty="0">
                <a:latin typeface="+mn-lt"/>
                <a:cs typeface="Arial"/>
              </a:rPr>
              <a:t>for</a:t>
            </a:r>
            <a:r>
              <a:rPr lang="en-US" sz="1200" b="1" i="1" spc="-31" dirty="0">
                <a:latin typeface="+mn-lt"/>
                <a:cs typeface="Arial"/>
              </a:rPr>
              <a:t> </a:t>
            </a:r>
            <a:r>
              <a:rPr lang="en-US" sz="1200" b="1" i="1" spc="-7" dirty="0">
                <a:latin typeface="+mn-lt"/>
                <a:cs typeface="Arial"/>
              </a:rPr>
              <a:t>Adolescents</a:t>
            </a:r>
            <a:r>
              <a:rPr lang="en-US" sz="1200" b="1" i="1" spc="-31" dirty="0">
                <a:latin typeface="+mn-lt"/>
                <a:cs typeface="Arial"/>
              </a:rPr>
              <a:t> </a:t>
            </a:r>
            <a:r>
              <a:rPr lang="en-US" sz="1200" b="1" i="1" dirty="0">
                <a:latin typeface="+mn-lt"/>
                <a:cs typeface="Arial"/>
              </a:rPr>
              <a:t>Among</a:t>
            </a:r>
            <a:r>
              <a:rPr lang="en-US" sz="1200" b="1" i="1" spc="-34" dirty="0">
                <a:latin typeface="+mn-lt"/>
                <a:cs typeface="Arial"/>
              </a:rPr>
              <a:t> </a:t>
            </a:r>
            <a:r>
              <a:rPr lang="en-US" sz="1200" b="1" i="1" spc="-17" dirty="0">
                <a:latin typeface="+mn-lt"/>
                <a:cs typeface="Arial"/>
              </a:rPr>
              <a:t>All </a:t>
            </a:r>
            <a:r>
              <a:rPr lang="en-US" sz="1200" b="1" i="1" dirty="0">
                <a:latin typeface="+mn-lt"/>
                <a:cs typeface="Arial"/>
              </a:rPr>
              <a:t>Ethnic</a:t>
            </a:r>
            <a:r>
              <a:rPr lang="en-US" sz="1200" b="1" i="1" spc="-41" dirty="0">
                <a:latin typeface="+mn-lt"/>
                <a:cs typeface="Arial"/>
              </a:rPr>
              <a:t> </a:t>
            </a:r>
            <a:r>
              <a:rPr lang="en-US" sz="1200" b="1" i="1" dirty="0">
                <a:latin typeface="+mn-lt"/>
                <a:cs typeface="Arial"/>
              </a:rPr>
              <a:t>Groups</a:t>
            </a:r>
            <a:r>
              <a:rPr lang="en-US" sz="1200" b="1" i="1" spc="-41" dirty="0">
                <a:latin typeface="+mn-lt"/>
                <a:cs typeface="Arial"/>
              </a:rPr>
              <a:t> </a:t>
            </a:r>
            <a:r>
              <a:rPr lang="en-US" sz="1200" b="1" i="1" dirty="0">
                <a:latin typeface="+mn-lt"/>
                <a:cs typeface="Arial"/>
              </a:rPr>
              <a:t>and</a:t>
            </a:r>
            <a:r>
              <a:rPr lang="en-US" sz="1200" b="1" i="1" spc="-41" dirty="0">
                <a:latin typeface="+mn-lt"/>
                <a:cs typeface="Arial"/>
              </a:rPr>
              <a:t> </a:t>
            </a:r>
            <a:r>
              <a:rPr lang="en-US" sz="1200" b="1" i="1" dirty="0">
                <a:latin typeface="+mn-lt"/>
                <a:cs typeface="Arial"/>
              </a:rPr>
              <a:t>Residence</a:t>
            </a:r>
            <a:r>
              <a:rPr lang="en-US" sz="1200" b="1" i="1" spc="-41" dirty="0">
                <a:latin typeface="+mn-lt"/>
                <a:cs typeface="Arial"/>
              </a:rPr>
              <a:t> </a:t>
            </a:r>
            <a:r>
              <a:rPr lang="en-US" sz="1200" b="1" i="1" spc="-7" dirty="0">
                <a:latin typeface="+mn-lt"/>
                <a:cs typeface="Arial"/>
              </a:rPr>
              <a:t>Locations</a:t>
            </a:r>
            <a:endParaRPr lang="en-US" sz="1200" dirty="0">
              <a:latin typeface="+mn-lt"/>
              <a:cs typeface="Arial"/>
            </a:endParaRPr>
          </a:p>
          <a:p>
            <a:pPr marL="182880" marR="142005" indent="-182880">
              <a:lnSpc>
                <a:spcPct val="95700"/>
              </a:lnSpc>
              <a:spcBef>
                <a:spcPts val="382"/>
              </a:spcBef>
            </a:pP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most diagnosed</a:t>
            </a:r>
            <a:r>
              <a:rPr lang="en-US" sz="1200" spc="-3" dirty="0">
                <a:latin typeface="+mn-lt"/>
                <a:cs typeface="Times New Roman"/>
              </a:rPr>
              <a:t> </a:t>
            </a:r>
            <a:r>
              <a:rPr lang="en-US" sz="1200" dirty="0">
                <a:latin typeface="+mn-lt"/>
                <a:cs typeface="Times New Roman"/>
              </a:rPr>
              <a:t>mental health</a:t>
            </a:r>
            <a:r>
              <a:rPr lang="en-US" sz="1200" spc="-3" dirty="0">
                <a:latin typeface="+mn-lt"/>
                <a:cs typeface="Times New Roman"/>
              </a:rPr>
              <a:t> </a:t>
            </a:r>
            <a:r>
              <a:rPr lang="en-US" sz="1200" dirty="0">
                <a:latin typeface="+mn-lt"/>
                <a:cs typeface="Times New Roman"/>
              </a:rPr>
              <a:t>disorders among</a:t>
            </a:r>
            <a:r>
              <a:rPr lang="en-US" sz="1200" spc="-3" dirty="0">
                <a:latin typeface="+mn-lt"/>
                <a:cs typeface="Times New Roman"/>
              </a:rPr>
              <a:t> </a:t>
            </a:r>
            <a:r>
              <a:rPr lang="en-US" sz="1200" dirty="0">
                <a:latin typeface="+mn-lt"/>
                <a:cs typeface="Times New Roman"/>
              </a:rPr>
              <a:t>children</a:t>
            </a:r>
            <a:r>
              <a:rPr lang="en-US" sz="1200" spc="-7" dirty="0">
                <a:latin typeface="+mn-lt"/>
                <a:cs typeface="Times New Roman"/>
              </a:rPr>
              <a:t> </a:t>
            </a:r>
            <a:r>
              <a:rPr lang="en-US" sz="1200" dirty="0">
                <a:latin typeface="+mn-lt"/>
                <a:cs typeface="Times New Roman"/>
              </a:rPr>
              <a:t>ages</a:t>
            </a:r>
            <a:r>
              <a:rPr lang="en-US" sz="1200" spc="-3" dirty="0">
                <a:latin typeface="+mn-lt"/>
                <a:cs typeface="Times New Roman"/>
              </a:rPr>
              <a:t> </a:t>
            </a:r>
            <a:r>
              <a:rPr lang="en-US" sz="1200" dirty="0">
                <a:latin typeface="+mn-lt"/>
                <a:cs typeface="Times New Roman"/>
              </a:rPr>
              <a:t>3-17 years</a:t>
            </a:r>
            <a:r>
              <a:rPr lang="en-US" sz="1200" spc="-3" dirty="0">
                <a:latin typeface="+mn-lt"/>
                <a:cs typeface="Times New Roman"/>
              </a:rPr>
              <a:t> </a:t>
            </a:r>
            <a:r>
              <a:rPr lang="en-US" sz="1200" dirty="0">
                <a:latin typeface="+mn-lt"/>
                <a:cs typeface="Times New Roman"/>
              </a:rPr>
              <a:t>in </a:t>
            </a:r>
            <a:r>
              <a:rPr lang="en-US" sz="1200" spc="-7" dirty="0">
                <a:latin typeface="+mn-lt"/>
                <a:cs typeface="Times New Roman"/>
              </a:rPr>
              <a:t>2016-</a:t>
            </a:r>
            <a:r>
              <a:rPr lang="en-US" sz="1200" dirty="0">
                <a:latin typeface="+mn-lt"/>
                <a:cs typeface="Times New Roman"/>
              </a:rPr>
              <a:t>2019 </a:t>
            </a:r>
            <a:r>
              <a:rPr lang="en-US" sz="1200" spc="-14" dirty="0">
                <a:latin typeface="+mn-lt"/>
                <a:cs typeface="Times New Roman"/>
              </a:rPr>
              <a:t>were </a:t>
            </a:r>
            <a:r>
              <a:rPr lang="en-US" sz="1200" dirty="0">
                <a:latin typeface="+mn-lt"/>
                <a:cs typeface="Times New Roman"/>
              </a:rPr>
              <a:t>attention</a:t>
            </a:r>
            <a:r>
              <a:rPr lang="en-US" sz="1200" spc="-14" dirty="0">
                <a:latin typeface="+mn-lt"/>
                <a:cs typeface="Times New Roman"/>
              </a:rPr>
              <a:t> </a:t>
            </a:r>
            <a:r>
              <a:rPr lang="en-US" sz="1200" dirty="0">
                <a:latin typeface="+mn-lt"/>
                <a:cs typeface="Times New Roman"/>
              </a:rPr>
              <a:t>deficit</a:t>
            </a:r>
            <a:r>
              <a:rPr lang="en-US" sz="1200" spc="-7" dirty="0">
                <a:latin typeface="+mn-lt"/>
                <a:cs typeface="Times New Roman"/>
              </a:rPr>
              <a:t> </a:t>
            </a:r>
            <a:r>
              <a:rPr lang="en-US" sz="1200" dirty="0">
                <a:latin typeface="+mn-lt"/>
                <a:cs typeface="Times New Roman"/>
              </a:rPr>
              <a:t>disorder</a:t>
            </a:r>
            <a:r>
              <a:rPr lang="en-US" sz="1200" spc="-7" dirty="0">
                <a:latin typeface="+mn-lt"/>
                <a:cs typeface="Times New Roman"/>
              </a:rPr>
              <a:t> </a:t>
            </a:r>
            <a:r>
              <a:rPr lang="en-US" sz="1200" dirty="0">
                <a:latin typeface="+mn-lt"/>
                <a:cs typeface="Times New Roman"/>
              </a:rPr>
              <a:t>(9.8%,</a:t>
            </a:r>
            <a:r>
              <a:rPr lang="en-US" sz="1200" spc="-7" dirty="0">
                <a:latin typeface="+mn-lt"/>
                <a:cs typeface="Times New Roman"/>
              </a:rPr>
              <a:t> </a:t>
            </a:r>
            <a:r>
              <a:rPr lang="en-US" sz="1200" dirty="0">
                <a:latin typeface="+mn-lt"/>
                <a:cs typeface="Times New Roman"/>
              </a:rPr>
              <a:t>approximately</a:t>
            </a:r>
            <a:r>
              <a:rPr lang="en-US" sz="1200" spc="-7" dirty="0">
                <a:latin typeface="+mn-lt"/>
                <a:cs typeface="Times New Roman"/>
              </a:rPr>
              <a:t> </a:t>
            </a:r>
            <a:r>
              <a:rPr lang="en-US" sz="1200" dirty="0">
                <a:latin typeface="+mn-lt"/>
                <a:cs typeface="Times New Roman"/>
              </a:rPr>
              <a:t>6</a:t>
            </a:r>
            <a:r>
              <a:rPr lang="en-US" sz="1200" spc="-10" dirty="0">
                <a:latin typeface="+mn-lt"/>
                <a:cs typeface="Times New Roman"/>
              </a:rPr>
              <a:t> </a:t>
            </a:r>
            <a:r>
              <a:rPr lang="en-US" sz="1200" dirty="0">
                <a:latin typeface="+mn-lt"/>
                <a:cs typeface="Times New Roman"/>
              </a:rPr>
              <a:t>million),</a:t>
            </a:r>
            <a:r>
              <a:rPr lang="en-US" sz="1200" spc="-7" dirty="0">
                <a:latin typeface="+mn-lt"/>
                <a:cs typeface="Times New Roman"/>
              </a:rPr>
              <a:t> </a:t>
            </a:r>
            <a:r>
              <a:rPr lang="en-US" sz="1200" dirty="0">
                <a:latin typeface="+mn-lt"/>
                <a:cs typeface="Times New Roman"/>
              </a:rPr>
              <a:t>anxiety</a:t>
            </a:r>
            <a:r>
              <a:rPr lang="en-US" sz="1200" spc="-10" dirty="0">
                <a:latin typeface="+mn-lt"/>
                <a:cs typeface="Times New Roman"/>
              </a:rPr>
              <a:t> </a:t>
            </a:r>
            <a:r>
              <a:rPr lang="en-US" sz="1200" dirty="0">
                <a:latin typeface="+mn-lt"/>
                <a:cs typeface="Times New Roman"/>
              </a:rPr>
              <a:t>(9.4%,</a:t>
            </a:r>
            <a:r>
              <a:rPr lang="en-US" sz="1200" spc="-14" dirty="0">
                <a:latin typeface="+mn-lt"/>
                <a:cs typeface="Times New Roman"/>
              </a:rPr>
              <a:t> </a:t>
            </a:r>
            <a:r>
              <a:rPr lang="en-US" sz="1200" dirty="0">
                <a:latin typeface="+mn-lt"/>
                <a:cs typeface="Times New Roman"/>
              </a:rPr>
              <a:t>approximately</a:t>
            </a:r>
            <a:r>
              <a:rPr lang="en-US" sz="1200" spc="-3" dirty="0">
                <a:latin typeface="+mn-lt"/>
                <a:cs typeface="Times New Roman"/>
              </a:rPr>
              <a:t> </a:t>
            </a:r>
            <a:r>
              <a:rPr lang="en-US" sz="1200" spc="-17" dirty="0">
                <a:latin typeface="+mn-lt"/>
                <a:cs typeface="Times New Roman"/>
              </a:rPr>
              <a:t>5.8 </a:t>
            </a:r>
            <a:r>
              <a:rPr lang="en-US" sz="1200" dirty="0">
                <a:latin typeface="+mn-lt"/>
                <a:cs typeface="Times New Roman"/>
              </a:rPr>
              <a:t>million),</a:t>
            </a:r>
            <a:r>
              <a:rPr lang="en-US" sz="1200" spc="-7" dirty="0">
                <a:latin typeface="+mn-lt"/>
                <a:cs typeface="Times New Roman"/>
              </a:rPr>
              <a:t> </a:t>
            </a:r>
            <a:r>
              <a:rPr lang="en-US" sz="1200" dirty="0">
                <a:latin typeface="+mn-lt"/>
                <a:cs typeface="Times New Roman"/>
              </a:rPr>
              <a:t>behavior</a:t>
            </a:r>
            <a:r>
              <a:rPr lang="en-US" sz="1200" spc="-7" dirty="0">
                <a:latin typeface="+mn-lt"/>
                <a:cs typeface="Times New Roman"/>
              </a:rPr>
              <a:t> </a:t>
            </a:r>
            <a:r>
              <a:rPr lang="en-US" sz="1200" dirty="0">
                <a:latin typeface="+mn-lt"/>
                <a:cs typeface="Times New Roman"/>
              </a:rPr>
              <a:t>problems</a:t>
            </a:r>
            <a:r>
              <a:rPr lang="en-US" sz="1200" spc="-7" dirty="0">
                <a:latin typeface="+mn-lt"/>
                <a:cs typeface="Times New Roman"/>
              </a:rPr>
              <a:t> </a:t>
            </a:r>
            <a:r>
              <a:rPr lang="en-US" sz="1200" dirty="0">
                <a:latin typeface="+mn-lt"/>
                <a:cs typeface="Times New Roman"/>
              </a:rPr>
              <a:t>(8.9%,</a:t>
            </a:r>
            <a:r>
              <a:rPr lang="en-US" sz="1200" spc="-14" dirty="0">
                <a:latin typeface="+mn-lt"/>
                <a:cs typeface="Times New Roman"/>
              </a:rPr>
              <a:t> </a:t>
            </a:r>
            <a:r>
              <a:rPr lang="en-US" sz="1200" dirty="0">
                <a:latin typeface="+mn-lt"/>
                <a:cs typeface="Times New Roman"/>
              </a:rPr>
              <a:t>approximately</a:t>
            </a:r>
            <a:r>
              <a:rPr lang="en-US" sz="1200" spc="-3" dirty="0">
                <a:latin typeface="+mn-lt"/>
                <a:cs typeface="Times New Roman"/>
              </a:rPr>
              <a:t> </a:t>
            </a:r>
            <a:r>
              <a:rPr lang="en-US" sz="1200" dirty="0">
                <a:latin typeface="+mn-lt"/>
                <a:cs typeface="Times New Roman"/>
              </a:rPr>
              <a:t>5.5</a:t>
            </a:r>
            <a:r>
              <a:rPr lang="en-US" sz="1200" spc="-7" dirty="0">
                <a:latin typeface="+mn-lt"/>
                <a:cs typeface="Times New Roman"/>
              </a:rPr>
              <a:t> </a:t>
            </a:r>
            <a:r>
              <a:rPr lang="en-US" sz="1200" dirty="0">
                <a:latin typeface="+mn-lt"/>
                <a:cs typeface="Times New Roman"/>
              </a:rPr>
              <a:t>million),</a:t>
            </a:r>
            <a:r>
              <a:rPr lang="en-US" sz="1200" spc="-7"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depression</a:t>
            </a:r>
            <a:r>
              <a:rPr lang="en-US" sz="1200" spc="-3" dirty="0">
                <a:latin typeface="+mn-lt"/>
                <a:cs typeface="Times New Roman"/>
              </a:rPr>
              <a:t> </a:t>
            </a:r>
            <a:r>
              <a:rPr lang="en-US" sz="1200" spc="-7" dirty="0">
                <a:latin typeface="+mn-lt"/>
                <a:cs typeface="Times New Roman"/>
              </a:rPr>
              <a:t>(4.4%, </a:t>
            </a:r>
            <a:r>
              <a:rPr lang="en-US" sz="1200" dirty="0">
                <a:latin typeface="+mn-lt"/>
                <a:cs typeface="Times New Roman"/>
              </a:rPr>
              <a:t>approximately</a:t>
            </a:r>
            <a:r>
              <a:rPr lang="en-US" sz="1200" spc="-14" dirty="0">
                <a:latin typeface="+mn-lt"/>
                <a:cs typeface="Times New Roman"/>
              </a:rPr>
              <a:t> </a:t>
            </a:r>
            <a:r>
              <a:rPr lang="en-US" sz="1200" dirty="0">
                <a:latin typeface="+mn-lt"/>
                <a:cs typeface="Times New Roman"/>
              </a:rPr>
              <a:t>2.7</a:t>
            </a:r>
            <a:r>
              <a:rPr lang="en-US" sz="1200" spc="-7" dirty="0">
                <a:latin typeface="+mn-lt"/>
                <a:cs typeface="Times New Roman"/>
              </a:rPr>
              <a:t> </a:t>
            </a:r>
            <a:r>
              <a:rPr lang="en-US" sz="1200" dirty="0">
                <a:latin typeface="+mn-lt"/>
                <a:cs typeface="Times New Roman"/>
              </a:rPr>
              <a:t>million).</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adolescents,</a:t>
            </a:r>
            <a:r>
              <a:rPr lang="en-US" sz="1200" spc="-7" dirty="0">
                <a:latin typeface="+mn-lt"/>
                <a:cs typeface="Times New Roman"/>
              </a:rPr>
              <a:t> </a:t>
            </a:r>
            <a:r>
              <a:rPr lang="en-US" sz="1200" dirty="0">
                <a:latin typeface="+mn-lt"/>
                <a:cs typeface="Times New Roman"/>
              </a:rPr>
              <a:t>depression</a:t>
            </a:r>
            <a:r>
              <a:rPr lang="en-US" sz="1200" spc="-14" dirty="0">
                <a:latin typeface="+mn-lt"/>
                <a:cs typeface="Times New Roman"/>
              </a:rPr>
              <a:t> </a:t>
            </a:r>
            <a:r>
              <a:rPr lang="en-US" sz="1200" dirty="0">
                <a:latin typeface="+mn-lt"/>
                <a:cs typeface="Times New Roman"/>
              </a:rPr>
              <a:t>is</a:t>
            </a:r>
            <a:r>
              <a:rPr lang="en-US" sz="1200" spc="-3" dirty="0">
                <a:latin typeface="+mn-lt"/>
                <a:cs typeface="Times New Roman"/>
              </a:rPr>
              <a:t> </a:t>
            </a:r>
            <a:r>
              <a:rPr lang="en-US" sz="1200" dirty="0">
                <a:latin typeface="+mn-lt"/>
                <a:cs typeface="Times New Roman"/>
              </a:rPr>
              <a:t>concerning</a:t>
            </a:r>
            <a:r>
              <a:rPr lang="en-US" sz="1200" spc="-7" dirty="0">
                <a:latin typeface="+mn-lt"/>
                <a:cs typeface="Times New Roman"/>
              </a:rPr>
              <a:t> </a:t>
            </a:r>
            <a:r>
              <a:rPr lang="en-US" sz="1200" dirty="0">
                <a:latin typeface="+mn-lt"/>
                <a:cs typeface="Times New Roman"/>
              </a:rPr>
              <a:t>because</a:t>
            </a:r>
            <a:r>
              <a:rPr lang="en-US" sz="1200" spc="-7" dirty="0">
                <a:latin typeface="+mn-lt"/>
                <a:cs typeface="Times New Roman"/>
              </a:rPr>
              <a:t> </a:t>
            </a:r>
            <a:r>
              <a:rPr lang="en-US" sz="1200" dirty="0">
                <a:latin typeface="+mn-lt"/>
                <a:cs typeface="Times New Roman"/>
              </a:rPr>
              <a:t>15.1%</a:t>
            </a:r>
            <a:r>
              <a:rPr lang="en-US" sz="1200" spc="-7" dirty="0">
                <a:latin typeface="+mn-lt"/>
                <a:cs typeface="Times New Roman"/>
              </a:rPr>
              <a:t> </a:t>
            </a:r>
            <a:r>
              <a:rPr lang="en-US" sz="1200" spc="-17" dirty="0">
                <a:latin typeface="+mn-lt"/>
                <a:cs typeface="Times New Roman"/>
              </a:rPr>
              <a:t>of </a:t>
            </a:r>
            <a:r>
              <a:rPr lang="en-US" sz="1200" dirty="0">
                <a:latin typeface="+mn-lt"/>
                <a:cs typeface="Times New Roman"/>
              </a:rPr>
              <a:t>adolescents</a:t>
            </a:r>
            <a:r>
              <a:rPr lang="en-US" sz="1200" spc="-10" dirty="0">
                <a:latin typeface="+mn-lt"/>
                <a:cs typeface="Times New Roman"/>
              </a:rPr>
              <a:t> </a:t>
            </a:r>
            <a:r>
              <a:rPr lang="en-US" sz="1200" dirty="0">
                <a:latin typeface="+mn-lt"/>
                <a:cs typeface="Times New Roman"/>
              </a:rPr>
              <a:t>ages </a:t>
            </a:r>
            <a:r>
              <a:rPr lang="en-US" sz="1200" spc="-7" dirty="0">
                <a:latin typeface="+mn-lt"/>
                <a:cs typeface="Times New Roman"/>
              </a:rPr>
              <a:t>12-</a:t>
            </a:r>
            <a:r>
              <a:rPr lang="en-US" sz="1200" dirty="0">
                <a:latin typeface="+mn-lt"/>
                <a:cs typeface="Times New Roman"/>
              </a:rPr>
              <a:t>17</a:t>
            </a:r>
            <a:r>
              <a:rPr lang="en-US" sz="1200" spc="-3" dirty="0">
                <a:latin typeface="+mn-lt"/>
                <a:cs typeface="Times New Roman"/>
              </a:rPr>
              <a:t> </a:t>
            </a:r>
            <a:r>
              <a:rPr lang="en-US" sz="1200" dirty="0">
                <a:latin typeface="+mn-lt"/>
                <a:cs typeface="Times New Roman"/>
              </a:rPr>
              <a:t>years had</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major depressive</a:t>
            </a:r>
            <a:r>
              <a:rPr lang="en-US" sz="1200" spc="-3" dirty="0">
                <a:latin typeface="+mn-lt"/>
                <a:cs typeface="Times New Roman"/>
              </a:rPr>
              <a:t> </a:t>
            </a:r>
            <a:r>
              <a:rPr lang="en-US" sz="1200" dirty="0">
                <a:latin typeface="+mn-lt"/>
                <a:cs typeface="Times New Roman"/>
              </a:rPr>
              <a:t>episode</a:t>
            </a:r>
            <a:r>
              <a:rPr lang="en-US" sz="1200" spc="-3" dirty="0">
                <a:latin typeface="+mn-lt"/>
                <a:cs typeface="Times New Roman"/>
              </a:rPr>
              <a:t> </a:t>
            </a:r>
            <a:r>
              <a:rPr lang="en-US" sz="1200" dirty="0">
                <a:latin typeface="+mn-lt"/>
                <a:cs typeface="Times New Roman"/>
              </a:rPr>
              <a:t>in 2018-</a:t>
            </a:r>
            <a:r>
              <a:rPr lang="en-US" sz="1200" spc="-7" dirty="0">
                <a:latin typeface="+mn-lt"/>
                <a:cs typeface="Times New Roman"/>
              </a:rPr>
              <a:t>2019.</a:t>
            </a:r>
            <a:r>
              <a:rPr lang="en-US" sz="1200" spc="-7" baseline="30000" dirty="0">
                <a:latin typeface="+mn-lt"/>
                <a:cs typeface="Times New Roman"/>
              </a:rPr>
              <a:t>4</a:t>
            </a:r>
            <a:endParaRPr lang="en-US" sz="1200" baseline="31250" dirty="0">
              <a:latin typeface="+mn-lt"/>
              <a:cs typeface="Times New Roman"/>
            </a:endParaRPr>
          </a:p>
          <a:p>
            <a:pPr marL="182880" marR="0" lvl="0" indent="-182880">
              <a:spcBef>
                <a:spcPts val="0"/>
              </a:spcBef>
              <a:spcAft>
                <a:spcPts val="0"/>
              </a:spcAft>
              <a:buSzPts val="1400"/>
            </a:pPr>
            <a:r>
              <a:rPr lang="en-US" sz="1200" dirty="0">
                <a:effectLst/>
                <a:latin typeface="+mn-lt"/>
                <a:ea typeface="Calibri" panose="020F0502020204030204" pitchFamily="34" charset="0"/>
                <a:cs typeface="Times New Roman" panose="02020603050405020304" pitchFamily="18" charset="0"/>
              </a:rPr>
              <a:t>From 2008 to 2019, the percentage of adolescents ages 12-17 with a major depressive episode in the last 12 months who received treatment increased overall, from 37.7% to 43.3% (Figure 4, top). For 2020, the overall rate was 41.6% (Figure 4, bottom).</a:t>
            </a:r>
          </a:p>
          <a:p>
            <a:pPr marL="182880" marR="0" lvl="0" indent="-182880">
              <a:spcBef>
                <a:spcPts val="0"/>
              </a:spcBef>
              <a:spcAft>
                <a:spcPts val="0"/>
              </a:spcAft>
              <a:buSzPts val="1400"/>
            </a:pPr>
            <a:r>
              <a:rPr lang="en-US" sz="1200" spc="-10" dirty="0">
                <a:effectLst/>
                <a:latin typeface="+mn-lt"/>
                <a:ea typeface="Calibri" panose="020F0502020204030204" pitchFamily="34" charset="0"/>
                <a:cs typeface="Times New Roman" panose="02020603050405020304" pitchFamily="18" charset="0"/>
              </a:rPr>
              <a:t>From 2008 to 2019, the percentage of adolescents ages 12-17 with a major depressive episode in the last 12 months who received treatment increased for non-Hispanic White children from 43.1% to 50.3%. For 2020, the rate for non-Hispanic White adolescents was 49.1%.</a:t>
            </a:r>
            <a:endParaRPr lang="en-US" sz="1200" dirty="0">
              <a:effectLst/>
              <a:latin typeface="+mn-lt"/>
              <a:ea typeface="Calibri" panose="020F0502020204030204" pitchFamily="34" charset="0"/>
              <a:cs typeface="Times New Roman" panose="02020603050405020304" pitchFamily="18" charset="0"/>
            </a:endParaRPr>
          </a:p>
          <a:p>
            <a:pPr marL="182880" marR="0" lvl="0" indent="-182880">
              <a:spcBef>
                <a:spcPts val="0"/>
              </a:spcBef>
              <a:spcAft>
                <a:spcPts val="0"/>
              </a:spcAft>
              <a:buSzPts val="1400"/>
            </a:pPr>
            <a:r>
              <a:rPr lang="en-US" sz="1200" dirty="0">
                <a:effectLst/>
                <a:latin typeface="+mn-lt"/>
                <a:ea typeface="Calibri" panose="020F0502020204030204" pitchFamily="34" charset="0"/>
                <a:cs typeface="Times New Roman" panose="02020603050405020304" pitchFamily="18" charset="0"/>
              </a:rPr>
              <a:t>From 2008 to 2019, there was no statistically significant change in the percentage of Hispanic adolescents ages 12-17 with a major depressive episode in the last 12 months who received treatment. For 2020, the rate for Hispanic adolescents was 37.0%. </a:t>
            </a:r>
          </a:p>
          <a:p>
            <a:pPr marL="182880" marR="0" lvl="0" indent="-182880">
              <a:spcBef>
                <a:spcPts val="0"/>
              </a:spcBef>
              <a:spcAft>
                <a:spcPts val="0"/>
              </a:spcAft>
              <a:buSzPts val="1400"/>
            </a:pPr>
            <a:r>
              <a:rPr lang="en-US" sz="1200" dirty="0">
                <a:effectLst/>
                <a:latin typeface="+mn-lt"/>
                <a:ea typeface="Calibri" panose="020F0502020204030204" pitchFamily="34" charset="0"/>
                <a:cs typeface="Times New Roman" panose="02020603050405020304" pitchFamily="18" charset="0"/>
              </a:rPr>
              <a:t>Although the percentage of adolescents ages 12-17 with a major depressive episode who received treatment was lower for Hispanic adolescents than for non-Hispanic White adolescents, the 21% increase for Hispanic adolescents was higher than the 17% increase for non-Hispanic White adolescents between 2008 and 2019.</a:t>
            </a:r>
          </a:p>
          <a:p>
            <a:pPr marL="182880" marR="0" lvl="0" indent="-182880">
              <a:spcBef>
                <a:spcPts val="0"/>
              </a:spcBef>
              <a:spcAft>
                <a:spcPts val="1200"/>
              </a:spcAft>
              <a:buSzPts val="1400"/>
            </a:pPr>
            <a:r>
              <a:rPr lang="en-US" sz="1200" dirty="0">
                <a:effectLst/>
                <a:latin typeface="+mn-lt"/>
                <a:ea typeface="Calibri" panose="020F0502020204030204" pitchFamily="34" charset="0"/>
                <a:cs typeface="Times New Roman" panose="02020603050405020304" pitchFamily="18" charset="0"/>
              </a:rPr>
              <a:t>From 2008 to 2019, there was no statistically significant change in the percentage of non-Hispanic Black adolescents ages 12-17 with a major depressive episode in the last 12 months who received treatment, but the percentage varied greatly over time.</a:t>
            </a:r>
          </a:p>
          <a:p>
            <a:pPr marL="182880" indent="-182880"/>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93</a:t>
            </a:fld>
            <a:endParaRPr lang="en-US"/>
          </a:p>
        </p:txBody>
      </p:sp>
    </p:spTree>
    <p:extLst>
      <p:ext uri="{BB962C8B-B14F-4D97-AF65-F5344CB8AC3E}">
        <p14:creationId xmlns:p14="http://schemas.microsoft.com/office/powerpoint/2010/main" val="5239716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109" marR="3464" indent="-171450">
              <a:buSzPct val="116666"/>
              <a:tabLst>
                <a:tab pos="164518" algn="l"/>
                <a:tab pos="164951" algn="l"/>
              </a:tabLst>
            </a:pPr>
            <a:r>
              <a:rPr lang="en-US" sz="1200" dirty="0">
                <a:latin typeface="+mn-lt"/>
                <a:cs typeface="Times New Roman"/>
              </a:rPr>
              <a:t>From</a:t>
            </a:r>
            <a:r>
              <a:rPr lang="en-US" sz="1200" spc="-10" dirty="0">
                <a:latin typeface="+mn-lt"/>
                <a:cs typeface="Times New Roman"/>
              </a:rPr>
              <a:t> </a:t>
            </a:r>
            <a:r>
              <a:rPr lang="en-US" sz="1200" dirty="0">
                <a:latin typeface="+mn-lt"/>
                <a:cs typeface="Times New Roman"/>
              </a:rPr>
              <a:t>2009</a:t>
            </a:r>
            <a:r>
              <a:rPr lang="en-US" sz="1200" spc="-3" dirty="0">
                <a:latin typeface="+mn-lt"/>
                <a:cs typeface="Times New Roman"/>
              </a:rPr>
              <a:t> </a:t>
            </a:r>
            <a:r>
              <a:rPr lang="en-US" sz="1200" dirty="0">
                <a:latin typeface="+mn-lt"/>
                <a:cs typeface="Times New Roman"/>
              </a:rPr>
              <a:t>to 2019,</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large fringe</a:t>
            </a:r>
            <a:r>
              <a:rPr lang="en-US" sz="1200" spc="-7" dirty="0">
                <a:latin typeface="+mn-lt"/>
                <a:cs typeface="Times New Roman"/>
              </a:rPr>
              <a:t> </a:t>
            </a:r>
            <a:r>
              <a:rPr lang="en-US" sz="1200" dirty="0">
                <a:latin typeface="+mn-lt"/>
                <a:cs typeface="Times New Roman"/>
              </a:rPr>
              <a:t>metro</a:t>
            </a:r>
            <a:r>
              <a:rPr lang="en-US" sz="1200" spc="-3" dirty="0">
                <a:latin typeface="+mn-lt"/>
                <a:cs typeface="Times New Roman"/>
              </a:rPr>
              <a:t> </a:t>
            </a:r>
            <a:r>
              <a:rPr lang="en-US" sz="1200" dirty="0">
                <a:latin typeface="+mn-lt"/>
                <a:cs typeface="Times New Roman"/>
              </a:rPr>
              <a:t>areas,</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percentage</a:t>
            </a:r>
            <a:r>
              <a:rPr lang="en-US" sz="1200" spc="-3" dirty="0">
                <a:latin typeface="+mn-lt"/>
                <a:cs typeface="Times New Roman"/>
              </a:rPr>
              <a:t> </a:t>
            </a:r>
            <a:r>
              <a:rPr lang="en-US" sz="1200" dirty="0">
                <a:latin typeface="+mn-lt"/>
                <a:cs typeface="Times New Roman"/>
              </a:rPr>
              <a:t>of adolescents</a:t>
            </a:r>
            <a:r>
              <a:rPr lang="en-US" sz="1200" spc="-3" dirty="0">
                <a:latin typeface="+mn-lt"/>
                <a:cs typeface="Times New Roman"/>
              </a:rPr>
              <a:t> </a:t>
            </a:r>
            <a:r>
              <a:rPr lang="en-US" sz="1200" dirty="0">
                <a:latin typeface="+mn-lt"/>
                <a:cs typeface="Times New Roman"/>
              </a:rPr>
              <a:t>ages </a:t>
            </a:r>
            <a:r>
              <a:rPr lang="en-US" sz="1200" spc="-7" dirty="0">
                <a:latin typeface="+mn-lt"/>
                <a:cs typeface="Times New Roman"/>
              </a:rPr>
              <a:t>12-</a:t>
            </a:r>
            <a:r>
              <a:rPr lang="en-US" sz="1200" spc="-17" dirty="0">
                <a:latin typeface="+mn-lt"/>
                <a:cs typeface="Times New Roman"/>
              </a:rPr>
              <a:t>17 </a:t>
            </a:r>
            <a:r>
              <a:rPr lang="en-US" sz="1200" dirty="0">
                <a:latin typeface="+mn-lt"/>
                <a:cs typeface="Times New Roman"/>
              </a:rPr>
              <a:t>with</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major</a:t>
            </a:r>
            <a:r>
              <a:rPr lang="en-US" sz="1200" spc="-7" dirty="0">
                <a:latin typeface="+mn-lt"/>
                <a:cs typeface="Times New Roman"/>
              </a:rPr>
              <a:t> </a:t>
            </a:r>
            <a:r>
              <a:rPr lang="en-US" sz="1200" dirty="0">
                <a:latin typeface="+mn-lt"/>
                <a:cs typeface="Times New Roman"/>
              </a:rPr>
              <a:t>depressive</a:t>
            </a:r>
            <a:r>
              <a:rPr lang="en-US" sz="1200" spc="-7" dirty="0">
                <a:latin typeface="+mn-lt"/>
                <a:cs typeface="Times New Roman"/>
              </a:rPr>
              <a:t> </a:t>
            </a:r>
            <a:r>
              <a:rPr lang="en-US" sz="1200" dirty="0">
                <a:latin typeface="+mn-lt"/>
                <a:cs typeface="Times New Roman"/>
              </a:rPr>
              <a:t>episode</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last</a:t>
            </a:r>
            <a:r>
              <a:rPr lang="en-US" sz="1200" spc="-7" dirty="0">
                <a:latin typeface="+mn-lt"/>
                <a:cs typeface="Times New Roman"/>
              </a:rPr>
              <a:t> </a:t>
            </a:r>
            <a:r>
              <a:rPr lang="en-US" sz="1200" dirty="0">
                <a:latin typeface="+mn-lt"/>
                <a:cs typeface="Times New Roman"/>
              </a:rPr>
              <a:t>12</a:t>
            </a:r>
            <a:r>
              <a:rPr lang="en-US" sz="1200" spc="-3" dirty="0">
                <a:latin typeface="+mn-lt"/>
                <a:cs typeface="Times New Roman"/>
              </a:rPr>
              <a:t> </a:t>
            </a:r>
            <a:r>
              <a:rPr lang="en-US" sz="1200" dirty="0">
                <a:latin typeface="+mn-lt"/>
                <a:cs typeface="Times New Roman"/>
              </a:rPr>
              <a:t>months</a:t>
            </a:r>
            <a:r>
              <a:rPr lang="en-US" sz="1200" spc="-3" dirty="0">
                <a:latin typeface="+mn-lt"/>
                <a:cs typeface="Times New Roman"/>
              </a:rPr>
              <a:t> </a:t>
            </a:r>
            <a:r>
              <a:rPr lang="en-US" sz="1200" dirty="0">
                <a:latin typeface="+mn-lt"/>
                <a:cs typeface="Times New Roman"/>
              </a:rPr>
              <a:t>who</a:t>
            </a:r>
            <a:r>
              <a:rPr lang="en-US" sz="1200" spc="-3" dirty="0">
                <a:latin typeface="+mn-lt"/>
                <a:cs typeface="Times New Roman"/>
              </a:rPr>
              <a:t> </a:t>
            </a:r>
            <a:r>
              <a:rPr lang="en-US" sz="1200" dirty="0">
                <a:latin typeface="+mn-lt"/>
                <a:cs typeface="Times New Roman"/>
              </a:rPr>
              <a:t>received</a:t>
            </a:r>
            <a:r>
              <a:rPr lang="en-US" sz="1200" spc="-3" dirty="0">
                <a:latin typeface="+mn-lt"/>
                <a:cs typeface="Times New Roman"/>
              </a:rPr>
              <a:t> </a:t>
            </a:r>
            <a:r>
              <a:rPr lang="en-US" sz="1200" dirty="0">
                <a:latin typeface="+mn-lt"/>
                <a:cs typeface="Times New Roman"/>
              </a:rPr>
              <a:t>treatment</a:t>
            </a:r>
            <a:r>
              <a:rPr lang="en-US" sz="1200" spc="-3"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spc="-14" dirty="0">
                <a:latin typeface="+mn-lt"/>
                <a:cs typeface="Times New Roman"/>
              </a:rPr>
              <a:t>from </a:t>
            </a:r>
            <a:r>
              <a:rPr lang="en-US" sz="1200" dirty="0">
                <a:latin typeface="+mn-lt"/>
                <a:cs typeface="Times New Roman"/>
              </a:rPr>
              <a:t>34.1%</a:t>
            </a:r>
            <a:r>
              <a:rPr lang="en-US" sz="1200" spc="-3"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45.0%,</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32%</a:t>
            </a:r>
            <a:r>
              <a:rPr lang="en-US" sz="1200" spc="-3" dirty="0">
                <a:latin typeface="+mn-lt"/>
                <a:cs typeface="Times New Roman"/>
              </a:rPr>
              <a:t> </a:t>
            </a:r>
            <a:r>
              <a:rPr lang="en-US" sz="1200" dirty="0">
                <a:latin typeface="+mn-lt"/>
                <a:cs typeface="Times New Roman"/>
              </a:rPr>
              <a:t>increase</a:t>
            </a:r>
            <a:r>
              <a:rPr lang="en-US" sz="1200" spc="-3" dirty="0">
                <a:latin typeface="+mn-lt"/>
                <a:cs typeface="Times New Roman"/>
              </a:rPr>
              <a:t> </a:t>
            </a:r>
            <a:r>
              <a:rPr lang="en-US" sz="1200" dirty="0">
                <a:latin typeface="+mn-lt"/>
                <a:cs typeface="Times New Roman"/>
              </a:rPr>
              <a:t>(Figure</a:t>
            </a:r>
            <a:r>
              <a:rPr lang="en-US" sz="1200" spc="-3" dirty="0">
                <a:latin typeface="+mn-lt"/>
                <a:cs typeface="Times New Roman"/>
              </a:rPr>
              <a:t> </a:t>
            </a:r>
            <a:r>
              <a:rPr lang="en-US" sz="1200" spc="-17" dirty="0">
                <a:latin typeface="+mn-lt"/>
                <a:cs typeface="Times New Roman"/>
              </a:rPr>
              <a:t>5).</a:t>
            </a:r>
          </a:p>
          <a:p>
            <a:pPr marL="180109" marR="3464" indent="-171450">
              <a:buSzPct val="116666"/>
              <a:tabLst>
                <a:tab pos="164518" algn="l"/>
                <a:tab pos="164951" algn="l"/>
              </a:tabLst>
            </a:pPr>
            <a:r>
              <a:rPr lang="en-US" sz="1200" dirty="0">
                <a:effectLst/>
                <a:latin typeface="+mn-lt"/>
                <a:ea typeface="Calibri" panose="020F0502020204030204" pitchFamily="34" charset="0"/>
                <a:cs typeface="Times New Roman" panose="02020603050405020304" pitchFamily="18" charset="0"/>
              </a:rPr>
              <a:t>From 2009 to 2019, in noncore areas, the percentage of adolescents ages 12-17 with a major depressive episode in the last 12 months who received treatment increased from 37.6% to 48.1%, a 28% increase.</a:t>
            </a:r>
          </a:p>
          <a:p>
            <a:pPr marL="180109" marR="3464" indent="-171450">
              <a:buSzPct val="116666"/>
              <a:tabLst>
                <a:tab pos="164518" algn="l"/>
                <a:tab pos="164951" algn="l"/>
              </a:tabLst>
            </a:pPr>
            <a:r>
              <a:rPr lang="en-US" sz="1200" dirty="0">
                <a:effectLst/>
                <a:latin typeface="+mn-lt"/>
                <a:ea typeface="Calibri" panose="020F0502020204030204" pitchFamily="34" charset="0"/>
                <a:cs typeface="Times New Roman" panose="02020603050405020304" pitchFamily="18" charset="0"/>
              </a:rPr>
              <a:t>From 2009 to 2019, in large central metro areas, the percentage of adolescents ages 12-17 with a major depressive episode in the last 12 months who received treatment increased from 32.4% to 40.5%, a 25% increase.</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94</a:t>
            </a:fld>
            <a:endParaRPr lang="en-US"/>
          </a:p>
        </p:txBody>
      </p:sp>
    </p:spTree>
    <p:extLst>
      <p:ext uri="{BB962C8B-B14F-4D97-AF65-F5344CB8AC3E}">
        <p14:creationId xmlns:p14="http://schemas.microsoft.com/office/powerpoint/2010/main" val="13084940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69271" indent="-182880" algn="just"/>
            <a:r>
              <a:rPr lang="en-US" sz="1200" dirty="0">
                <a:latin typeface="+mn-lt"/>
                <a:cs typeface="Times New Roman"/>
              </a:rPr>
              <a:t>These</a:t>
            </a:r>
            <a:r>
              <a:rPr lang="en-US" sz="1200" spc="-14" dirty="0">
                <a:latin typeface="+mn-lt"/>
                <a:cs typeface="Times New Roman"/>
              </a:rPr>
              <a:t> </a:t>
            </a:r>
            <a:r>
              <a:rPr lang="en-US" sz="1200" dirty="0">
                <a:latin typeface="+mn-lt"/>
                <a:cs typeface="Times New Roman"/>
              </a:rPr>
              <a:t>findings</a:t>
            </a:r>
            <a:r>
              <a:rPr lang="en-US" sz="1200" spc="-7" dirty="0">
                <a:latin typeface="+mn-lt"/>
                <a:cs typeface="Times New Roman"/>
              </a:rPr>
              <a:t> </a:t>
            </a:r>
            <a:r>
              <a:rPr lang="en-US" sz="1200" dirty="0">
                <a:latin typeface="+mn-lt"/>
                <a:cs typeface="Times New Roman"/>
              </a:rPr>
              <a:t>indicate</a:t>
            </a:r>
            <a:r>
              <a:rPr lang="en-US" sz="1200" spc="-10"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the</a:t>
            </a:r>
            <a:r>
              <a:rPr lang="en-US" sz="1200" spc="-3" dirty="0">
                <a:latin typeface="+mn-lt"/>
                <a:cs typeface="Times New Roman"/>
              </a:rPr>
              <a:t> </a:t>
            </a:r>
            <a:r>
              <a:rPr lang="en-US" sz="1200" dirty="0">
                <a:latin typeface="+mn-lt"/>
                <a:cs typeface="Times New Roman"/>
              </a:rPr>
              <a:t>need</a:t>
            </a:r>
            <a:r>
              <a:rPr lang="en-US" sz="1200" spc="-14"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mental</a:t>
            </a:r>
            <a:r>
              <a:rPr lang="en-US" sz="1200" spc="-7"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dirty="0">
                <a:latin typeface="+mn-lt"/>
                <a:cs typeface="Times New Roman"/>
              </a:rPr>
              <a:t>treatment,</a:t>
            </a:r>
            <a:r>
              <a:rPr lang="en-US" sz="1200" spc="-7" dirty="0">
                <a:latin typeface="+mn-lt"/>
                <a:cs typeface="Times New Roman"/>
              </a:rPr>
              <a:t> </a:t>
            </a:r>
            <a:r>
              <a:rPr lang="en-US" sz="1200" dirty="0">
                <a:latin typeface="+mn-lt"/>
                <a:cs typeface="Times New Roman"/>
              </a:rPr>
              <a:t>especially</a:t>
            </a:r>
            <a:r>
              <a:rPr lang="en-US" sz="1200" spc="-7" dirty="0">
                <a:latin typeface="+mn-lt"/>
                <a:cs typeface="Times New Roman"/>
              </a:rPr>
              <a:t> </a:t>
            </a:r>
            <a:r>
              <a:rPr lang="en-US" sz="1200" dirty="0">
                <a:latin typeface="+mn-lt"/>
                <a:cs typeface="Times New Roman"/>
              </a:rPr>
              <a:t>among</a:t>
            </a:r>
            <a:r>
              <a:rPr lang="en-US" sz="1200" spc="-7" dirty="0">
                <a:latin typeface="+mn-lt"/>
                <a:cs typeface="Times New Roman"/>
              </a:rPr>
              <a:t> </a:t>
            </a:r>
            <a:r>
              <a:rPr lang="en-US" sz="1200" dirty="0">
                <a:latin typeface="+mn-lt"/>
                <a:cs typeface="Times New Roman"/>
              </a:rPr>
              <a:t>children</a:t>
            </a:r>
            <a:r>
              <a:rPr lang="en-US" sz="1200" spc="-3" dirty="0">
                <a:latin typeface="+mn-lt"/>
                <a:cs typeface="Times New Roman"/>
              </a:rPr>
              <a:t> </a:t>
            </a:r>
            <a:r>
              <a:rPr lang="en-US" sz="1200" spc="-17" dirty="0">
                <a:latin typeface="+mn-lt"/>
                <a:cs typeface="Times New Roman"/>
              </a:rPr>
              <a:t>and </a:t>
            </a:r>
            <a:r>
              <a:rPr lang="en-US" sz="1200" dirty="0">
                <a:latin typeface="+mn-lt"/>
                <a:cs typeface="Times New Roman"/>
              </a:rPr>
              <a:t>youths,</a:t>
            </a:r>
            <a:r>
              <a:rPr lang="en-US" sz="1200" spc="-14" dirty="0">
                <a:latin typeface="+mn-lt"/>
                <a:cs typeface="Times New Roman"/>
              </a:rPr>
              <a:t> </a:t>
            </a:r>
            <a:r>
              <a:rPr lang="en-US" sz="1200" dirty="0">
                <a:latin typeface="+mn-lt"/>
                <a:cs typeface="Times New Roman"/>
              </a:rPr>
              <a:t>is</a:t>
            </a:r>
            <a:r>
              <a:rPr lang="en-US" sz="1200" spc="-3" dirty="0">
                <a:latin typeface="+mn-lt"/>
                <a:cs typeface="Times New Roman"/>
              </a:rPr>
              <a:t> </a:t>
            </a:r>
            <a:r>
              <a:rPr lang="en-US" sz="1200" dirty="0">
                <a:latin typeface="+mn-lt"/>
                <a:cs typeface="Times New Roman"/>
              </a:rPr>
              <a:t>not</a:t>
            </a:r>
            <a:r>
              <a:rPr lang="en-US" sz="1200" spc="-3" dirty="0">
                <a:latin typeface="+mn-lt"/>
                <a:cs typeface="Times New Roman"/>
              </a:rPr>
              <a:t> </a:t>
            </a:r>
            <a:r>
              <a:rPr lang="en-US" sz="1200" dirty="0">
                <a:latin typeface="+mn-lt"/>
                <a:cs typeface="Times New Roman"/>
              </a:rPr>
              <a:t>being</a:t>
            </a:r>
            <a:r>
              <a:rPr lang="en-US" sz="1200" spc="-10" dirty="0">
                <a:latin typeface="+mn-lt"/>
                <a:cs typeface="Times New Roman"/>
              </a:rPr>
              <a:t> </a:t>
            </a:r>
            <a:r>
              <a:rPr lang="en-US" sz="1200" dirty="0">
                <a:latin typeface="+mn-lt"/>
                <a:cs typeface="Times New Roman"/>
              </a:rPr>
              <a:t>met.</a:t>
            </a:r>
            <a:r>
              <a:rPr lang="en-US" sz="1200" spc="-10" dirty="0">
                <a:latin typeface="+mn-lt"/>
                <a:cs typeface="Times New Roman"/>
              </a:rPr>
              <a:t> </a:t>
            </a:r>
            <a:r>
              <a:rPr lang="en-US" sz="1200" dirty="0">
                <a:latin typeface="+mn-lt"/>
                <a:cs typeface="Times New Roman"/>
              </a:rPr>
              <a:t>Depression</a:t>
            </a:r>
            <a:r>
              <a:rPr lang="en-US" sz="1200" spc="-10" dirty="0">
                <a:latin typeface="+mn-lt"/>
                <a:cs typeface="Times New Roman"/>
              </a:rPr>
              <a:t> </a:t>
            </a:r>
            <a:r>
              <a:rPr lang="en-US" sz="1200" dirty="0">
                <a:latin typeface="+mn-lt"/>
                <a:cs typeface="Times New Roman"/>
              </a:rPr>
              <a:t>is associated</a:t>
            </a:r>
            <a:r>
              <a:rPr lang="en-US" sz="1200" spc="-10" dirty="0">
                <a:latin typeface="+mn-lt"/>
                <a:cs typeface="Times New Roman"/>
              </a:rPr>
              <a:t> </a:t>
            </a:r>
            <a:r>
              <a:rPr lang="en-US" sz="1200" dirty="0">
                <a:latin typeface="+mn-lt"/>
                <a:cs typeface="Times New Roman"/>
              </a:rPr>
              <a:t>with</a:t>
            </a:r>
            <a:r>
              <a:rPr lang="en-US" sz="1200" spc="-3" dirty="0">
                <a:latin typeface="+mn-lt"/>
                <a:cs typeface="Times New Roman"/>
              </a:rPr>
              <a:t> </a:t>
            </a:r>
            <a:r>
              <a:rPr lang="en-US" sz="1200" dirty="0">
                <a:latin typeface="+mn-lt"/>
                <a:cs typeface="Times New Roman"/>
              </a:rPr>
              <a:t>suicide</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has</a:t>
            </a:r>
            <a:r>
              <a:rPr lang="en-US" sz="1200" spc="-3" dirty="0">
                <a:latin typeface="+mn-lt"/>
                <a:cs typeface="Times New Roman"/>
              </a:rPr>
              <a:t> </a:t>
            </a:r>
            <a:r>
              <a:rPr lang="en-US" sz="1200" dirty="0">
                <a:latin typeface="+mn-lt"/>
                <a:cs typeface="Times New Roman"/>
              </a:rPr>
              <a:t>increased</a:t>
            </a:r>
            <a:r>
              <a:rPr lang="en-US" sz="1200" spc="-3" dirty="0">
                <a:latin typeface="+mn-lt"/>
                <a:cs typeface="Times New Roman"/>
              </a:rPr>
              <a:t> </a:t>
            </a:r>
            <a:r>
              <a:rPr lang="en-US" sz="1200" dirty="0">
                <a:latin typeface="+mn-lt"/>
                <a:cs typeface="Times New Roman"/>
              </a:rPr>
              <a:t>for </a:t>
            </a:r>
            <a:r>
              <a:rPr lang="en-US" sz="1200" spc="-7" dirty="0">
                <a:latin typeface="+mn-lt"/>
                <a:cs typeface="Times New Roman"/>
              </a:rPr>
              <a:t>adolescents </a:t>
            </a:r>
            <a:r>
              <a:rPr lang="en-US" sz="1200" dirty="0">
                <a:latin typeface="+mn-lt"/>
                <a:cs typeface="Times New Roman"/>
              </a:rPr>
              <a:t>ages</a:t>
            </a:r>
            <a:r>
              <a:rPr lang="en-US" sz="1200" spc="-10" dirty="0">
                <a:latin typeface="+mn-lt"/>
                <a:cs typeface="Times New Roman"/>
              </a:rPr>
              <a:t> </a:t>
            </a:r>
            <a:r>
              <a:rPr lang="en-US" sz="1200" spc="-7" dirty="0">
                <a:latin typeface="+mn-lt"/>
                <a:cs typeface="Times New Roman"/>
              </a:rPr>
              <a:t>12-</a:t>
            </a:r>
            <a:r>
              <a:rPr lang="en-US" sz="1200" dirty="0">
                <a:latin typeface="+mn-lt"/>
                <a:cs typeface="Times New Roman"/>
              </a:rPr>
              <a:t>17</a:t>
            </a:r>
            <a:r>
              <a:rPr lang="en-US" sz="1200" spc="-7" dirty="0">
                <a:latin typeface="+mn-lt"/>
                <a:cs typeface="Times New Roman"/>
              </a:rPr>
              <a:t> </a:t>
            </a:r>
            <a:r>
              <a:rPr lang="en-US" sz="1200" dirty="0">
                <a:latin typeface="+mn-lt"/>
                <a:cs typeface="Times New Roman"/>
              </a:rPr>
              <a:t>while</a:t>
            </a:r>
            <a:r>
              <a:rPr lang="en-US" sz="1200" spc="-3" dirty="0">
                <a:latin typeface="+mn-lt"/>
                <a:cs typeface="Times New Roman"/>
              </a:rPr>
              <a:t> </a:t>
            </a:r>
            <a:r>
              <a:rPr lang="en-US" sz="1200" dirty="0">
                <a:latin typeface="+mn-lt"/>
                <a:cs typeface="Times New Roman"/>
              </a:rPr>
              <a:t>utilization of</a:t>
            </a:r>
            <a:r>
              <a:rPr lang="en-US" sz="1200" spc="-7" dirty="0">
                <a:latin typeface="+mn-lt"/>
                <a:cs typeface="Times New Roman"/>
              </a:rPr>
              <a:t> </a:t>
            </a:r>
            <a:r>
              <a:rPr lang="en-US" sz="1200" dirty="0">
                <a:latin typeface="+mn-lt"/>
                <a:cs typeface="Times New Roman"/>
              </a:rPr>
              <a:t>mental health</a:t>
            </a:r>
            <a:r>
              <a:rPr lang="en-US" sz="1200" spc="-3" dirty="0">
                <a:latin typeface="+mn-lt"/>
                <a:cs typeface="Times New Roman"/>
              </a:rPr>
              <a:t> </a:t>
            </a:r>
            <a:r>
              <a:rPr lang="en-US" sz="1200" dirty="0">
                <a:latin typeface="+mn-lt"/>
                <a:cs typeface="Times New Roman"/>
              </a:rPr>
              <a:t>services has</a:t>
            </a:r>
            <a:r>
              <a:rPr lang="en-US" sz="1200" spc="-3" dirty="0">
                <a:latin typeface="+mn-lt"/>
                <a:cs typeface="Times New Roman"/>
              </a:rPr>
              <a:t> </a:t>
            </a:r>
            <a:r>
              <a:rPr lang="en-US" sz="1200" dirty="0">
                <a:latin typeface="+mn-lt"/>
                <a:cs typeface="Times New Roman"/>
              </a:rPr>
              <a:t>not changed </a:t>
            </a:r>
            <a:r>
              <a:rPr lang="en-US" sz="1200" spc="-7" dirty="0">
                <a:latin typeface="+mn-lt"/>
                <a:cs typeface="Times New Roman"/>
              </a:rPr>
              <a:t>significantly.</a:t>
            </a:r>
            <a:endParaRPr lang="en-US" sz="1200" dirty="0">
              <a:latin typeface="+mn-lt"/>
              <a:cs typeface="Times New Roman"/>
            </a:endParaRPr>
          </a:p>
          <a:p>
            <a:pPr marL="182880" marR="64076" indent="-182880"/>
            <a:r>
              <a:rPr lang="en-US" sz="1200" dirty="0">
                <a:latin typeface="+mn-lt"/>
                <a:cs typeface="Times New Roman"/>
              </a:rPr>
              <a:t>Families</a:t>
            </a:r>
            <a:r>
              <a:rPr lang="en-US" sz="1200" spc="-14" dirty="0">
                <a:latin typeface="+mn-lt"/>
                <a:cs typeface="Times New Roman"/>
              </a:rPr>
              <a:t> </a:t>
            </a:r>
            <a:r>
              <a:rPr lang="en-US" sz="1200" dirty="0">
                <a:latin typeface="+mn-lt"/>
                <a:cs typeface="Times New Roman"/>
              </a:rPr>
              <a:t>often</a:t>
            </a:r>
            <a:r>
              <a:rPr lang="en-US" sz="1200" spc="-7" dirty="0">
                <a:latin typeface="+mn-lt"/>
                <a:cs typeface="Times New Roman"/>
              </a:rPr>
              <a:t> </a:t>
            </a:r>
            <a:r>
              <a:rPr lang="en-US" sz="1200" dirty="0">
                <a:latin typeface="+mn-lt"/>
                <a:cs typeface="Times New Roman"/>
              </a:rPr>
              <a:t>face</a:t>
            </a:r>
            <a:r>
              <a:rPr lang="en-US" sz="1200" spc="-10" dirty="0">
                <a:latin typeface="+mn-lt"/>
                <a:cs typeface="Times New Roman"/>
              </a:rPr>
              <a:t> </a:t>
            </a:r>
            <a:r>
              <a:rPr lang="en-US" sz="1200" dirty="0">
                <a:latin typeface="+mn-lt"/>
                <a:cs typeface="Times New Roman"/>
              </a:rPr>
              <a:t>significant</a:t>
            </a:r>
            <a:r>
              <a:rPr lang="en-US" sz="1200" spc="-3" dirty="0">
                <a:latin typeface="+mn-lt"/>
                <a:cs typeface="Times New Roman"/>
              </a:rPr>
              <a:t> </a:t>
            </a:r>
            <a:r>
              <a:rPr lang="en-US" sz="1200" dirty="0">
                <a:latin typeface="+mn-lt"/>
                <a:cs typeface="Times New Roman"/>
              </a:rPr>
              <a:t>challenges</a:t>
            </a:r>
            <a:r>
              <a:rPr lang="en-US" sz="1200" spc="-7"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navigating</a:t>
            </a:r>
            <a:r>
              <a:rPr lang="en-US" sz="1200" spc="-14" dirty="0">
                <a:latin typeface="+mn-lt"/>
                <a:cs typeface="Times New Roman"/>
              </a:rPr>
              <a:t> </a:t>
            </a:r>
            <a:r>
              <a:rPr lang="en-US" sz="1200" dirty="0">
                <a:latin typeface="+mn-lt"/>
                <a:cs typeface="Times New Roman"/>
              </a:rPr>
              <a:t>mental</a:t>
            </a:r>
            <a:r>
              <a:rPr lang="en-US" sz="1200" spc="-3" dirty="0">
                <a:latin typeface="+mn-lt"/>
                <a:cs typeface="Times New Roman"/>
              </a:rPr>
              <a:t> </a:t>
            </a:r>
            <a:r>
              <a:rPr lang="en-US" sz="1200" dirty="0">
                <a:latin typeface="+mn-lt"/>
                <a:cs typeface="Times New Roman"/>
              </a:rPr>
              <a:t>health</a:t>
            </a:r>
            <a:r>
              <a:rPr lang="en-US" sz="1200" spc="-7" dirty="0">
                <a:latin typeface="+mn-lt"/>
                <a:cs typeface="Times New Roman"/>
              </a:rPr>
              <a:t> </a:t>
            </a:r>
            <a:r>
              <a:rPr lang="en-US" sz="1200" dirty="0">
                <a:latin typeface="+mn-lt"/>
                <a:cs typeface="Times New Roman"/>
              </a:rPr>
              <a:t>treatment</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services </a:t>
            </a:r>
            <a:r>
              <a:rPr lang="en-US" sz="1200" dirty="0">
                <a:latin typeface="+mn-lt"/>
                <a:cs typeface="Times New Roman"/>
              </a:rPr>
              <a:t>through</a:t>
            </a:r>
            <a:r>
              <a:rPr lang="en-US" sz="1200" spc="-14"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complex</a:t>
            </a:r>
            <a:r>
              <a:rPr lang="en-US" sz="1200" spc="-7" dirty="0">
                <a:latin typeface="+mn-lt"/>
                <a:cs typeface="Times New Roman"/>
              </a:rPr>
              <a:t> </a:t>
            </a:r>
            <a:r>
              <a:rPr lang="en-US" sz="1200" dirty="0">
                <a:latin typeface="+mn-lt"/>
                <a:cs typeface="Times New Roman"/>
              </a:rPr>
              <a:t>network</a:t>
            </a:r>
            <a:r>
              <a:rPr lang="en-US" sz="1200" spc="-3"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schools,</a:t>
            </a:r>
            <a:r>
              <a:rPr lang="en-US" sz="1200" spc="-7" dirty="0">
                <a:latin typeface="+mn-lt"/>
                <a:cs typeface="Times New Roman"/>
              </a:rPr>
              <a:t> </a:t>
            </a:r>
            <a:r>
              <a:rPr lang="en-US" sz="1200" dirty="0">
                <a:latin typeface="+mn-lt"/>
                <a:cs typeface="Times New Roman"/>
              </a:rPr>
              <a:t>primary</a:t>
            </a:r>
            <a:r>
              <a:rPr lang="en-US" sz="1200" spc="-3"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community</a:t>
            </a:r>
            <a:r>
              <a:rPr lang="en-US" sz="1200" spc="-7" dirty="0">
                <a:latin typeface="+mn-lt"/>
                <a:cs typeface="Times New Roman"/>
              </a:rPr>
              <a:t> </a:t>
            </a:r>
            <a:r>
              <a:rPr lang="en-US" sz="1200" dirty="0">
                <a:latin typeface="+mn-lt"/>
                <a:cs typeface="Times New Roman"/>
              </a:rPr>
              <a:t>mental</a:t>
            </a:r>
            <a:r>
              <a:rPr lang="en-US" sz="1200" spc="-7"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dirty="0">
                <a:latin typeface="+mn-lt"/>
                <a:cs typeface="Times New Roman"/>
              </a:rPr>
              <a:t>centers,</a:t>
            </a:r>
            <a:r>
              <a:rPr lang="en-US" sz="1200" spc="-3" dirty="0">
                <a:latin typeface="+mn-lt"/>
                <a:cs typeface="Times New Roman"/>
              </a:rPr>
              <a:t> </a:t>
            </a:r>
            <a:r>
              <a:rPr lang="en-US" sz="1200" spc="-7" dirty="0">
                <a:latin typeface="+mn-lt"/>
                <a:cs typeface="Times New Roman"/>
              </a:rPr>
              <a:t>public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private</a:t>
            </a:r>
            <a:r>
              <a:rPr lang="en-US" sz="1200" spc="-3" dirty="0">
                <a:latin typeface="+mn-lt"/>
                <a:cs typeface="Times New Roman"/>
              </a:rPr>
              <a:t> </a:t>
            </a:r>
            <a:r>
              <a:rPr lang="en-US" sz="1200" dirty="0">
                <a:latin typeface="+mn-lt"/>
                <a:cs typeface="Times New Roman"/>
              </a:rPr>
              <a:t>insurance</a:t>
            </a:r>
            <a:r>
              <a:rPr lang="en-US" sz="1200" spc="-7" dirty="0">
                <a:latin typeface="+mn-lt"/>
                <a:cs typeface="Times New Roman"/>
              </a:rPr>
              <a:t> </a:t>
            </a:r>
            <a:r>
              <a:rPr lang="en-US" sz="1200" dirty="0">
                <a:latin typeface="+mn-lt"/>
                <a:cs typeface="Times New Roman"/>
              </a:rPr>
              <a:t>systems,</a:t>
            </a:r>
            <a:r>
              <a:rPr lang="en-US" sz="1200" spc="-10"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more.</a:t>
            </a:r>
            <a:r>
              <a:rPr lang="en-US" sz="1200" spc="-3" dirty="0">
                <a:latin typeface="+mn-lt"/>
                <a:cs typeface="Times New Roman"/>
              </a:rPr>
              <a:t> </a:t>
            </a:r>
            <a:r>
              <a:rPr lang="en-US" sz="1200" dirty="0">
                <a:latin typeface="+mn-lt"/>
                <a:cs typeface="Times New Roman"/>
              </a:rPr>
              <a:t>Individuals</a:t>
            </a:r>
            <a:r>
              <a:rPr lang="en-US" sz="1200" spc="-7" dirty="0">
                <a:latin typeface="+mn-lt"/>
                <a:cs typeface="Times New Roman"/>
              </a:rPr>
              <a:t> </a:t>
            </a:r>
            <a:r>
              <a:rPr lang="en-US" sz="1200" dirty="0">
                <a:latin typeface="+mn-lt"/>
                <a:cs typeface="Times New Roman"/>
              </a:rPr>
              <a:t>do</a:t>
            </a:r>
            <a:r>
              <a:rPr lang="en-US" sz="1200" spc="-3" dirty="0">
                <a:latin typeface="+mn-lt"/>
                <a:cs typeface="Times New Roman"/>
              </a:rPr>
              <a:t> </a:t>
            </a:r>
            <a:r>
              <a:rPr lang="en-US" sz="1200" dirty="0">
                <a:latin typeface="+mn-lt"/>
                <a:cs typeface="Times New Roman"/>
              </a:rPr>
              <a:t>not</a:t>
            </a:r>
            <a:r>
              <a:rPr lang="en-US" sz="1200" spc="-7" dirty="0">
                <a:latin typeface="+mn-lt"/>
                <a:cs typeface="Times New Roman"/>
              </a:rPr>
              <a:t> </a:t>
            </a:r>
            <a:r>
              <a:rPr lang="en-US" sz="1200" dirty="0">
                <a:latin typeface="+mn-lt"/>
                <a:cs typeface="Times New Roman"/>
              </a:rPr>
              <a:t>experience</a:t>
            </a:r>
            <a:r>
              <a:rPr lang="en-US" sz="1200" spc="-7" dirty="0">
                <a:latin typeface="+mn-lt"/>
                <a:cs typeface="Times New Roman"/>
              </a:rPr>
              <a:t> </a:t>
            </a:r>
            <a:r>
              <a:rPr lang="en-US" sz="1200" dirty="0">
                <a:latin typeface="+mn-lt"/>
                <a:cs typeface="Times New Roman"/>
              </a:rPr>
              <a:t>mental</a:t>
            </a:r>
            <a:r>
              <a:rPr lang="en-US" sz="1200" spc="-3" dirty="0">
                <a:latin typeface="+mn-lt"/>
                <a:cs typeface="Times New Roman"/>
              </a:rPr>
              <a:t> </a:t>
            </a:r>
            <a:r>
              <a:rPr lang="en-US" sz="1200" dirty="0">
                <a:latin typeface="+mn-lt"/>
                <a:cs typeface="Times New Roman"/>
              </a:rPr>
              <a:t>health</a:t>
            </a:r>
            <a:r>
              <a:rPr lang="en-US" sz="1200" spc="-14" dirty="0">
                <a:latin typeface="+mn-lt"/>
                <a:cs typeface="Times New Roman"/>
              </a:rPr>
              <a:t> </a:t>
            </a:r>
            <a:r>
              <a:rPr lang="en-US" sz="1200" dirty="0">
                <a:latin typeface="+mn-lt"/>
                <a:cs typeface="Times New Roman"/>
              </a:rPr>
              <a:t>issues</a:t>
            </a:r>
            <a:r>
              <a:rPr lang="en-US" sz="1200" spc="-7"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spc="-34" dirty="0">
                <a:latin typeface="+mn-lt"/>
                <a:cs typeface="Times New Roman"/>
              </a:rPr>
              <a:t>a </a:t>
            </a:r>
            <a:r>
              <a:rPr lang="en-US" sz="1200" dirty="0">
                <a:latin typeface="+mn-lt"/>
                <a:cs typeface="Times New Roman"/>
              </a:rPr>
              <a:t>vacuum.</a:t>
            </a:r>
            <a:r>
              <a:rPr lang="en-US" sz="1200" spc="-14"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social</a:t>
            </a:r>
            <a:r>
              <a:rPr lang="en-US" sz="1200" spc="-3" dirty="0">
                <a:latin typeface="+mn-lt"/>
                <a:cs typeface="Times New Roman"/>
              </a:rPr>
              <a:t> </a:t>
            </a:r>
            <a:r>
              <a:rPr lang="en-US" sz="1200" dirty="0">
                <a:latin typeface="+mn-lt"/>
                <a:cs typeface="Times New Roman"/>
              </a:rPr>
              <a:t>and</a:t>
            </a:r>
            <a:r>
              <a:rPr lang="en-US" sz="1200" spc="-14" dirty="0">
                <a:latin typeface="+mn-lt"/>
                <a:cs typeface="Times New Roman"/>
              </a:rPr>
              <a:t> </a:t>
            </a:r>
            <a:r>
              <a:rPr lang="en-US" sz="1200" dirty="0">
                <a:latin typeface="+mn-lt"/>
                <a:cs typeface="Times New Roman"/>
              </a:rPr>
              <a:t>economic</a:t>
            </a:r>
            <a:r>
              <a:rPr lang="en-US" sz="1200" spc="-3" dirty="0">
                <a:latin typeface="+mn-lt"/>
                <a:cs typeface="Times New Roman"/>
              </a:rPr>
              <a:t> </a:t>
            </a:r>
            <a:r>
              <a:rPr lang="en-US" sz="1200" dirty="0">
                <a:latin typeface="+mn-lt"/>
                <a:cs typeface="Times New Roman"/>
              </a:rPr>
              <a:t>context</a:t>
            </a:r>
            <a:r>
              <a:rPr lang="en-US" sz="1200" spc="-7"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important</a:t>
            </a:r>
            <a:r>
              <a:rPr lang="en-US" sz="1200" spc="-7" dirty="0">
                <a:latin typeface="+mn-lt"/>
                <a:cs typeface="Times New Roman"/>
              </a:rPr>
              <a:t> </a:t>
            </a:r>
            <a:r>
              <a:rPr lang="en-US" sz="1200" dirty="0">
                <a:latin typeface="+mn-lt"/>
                <a:cs typeface="Times New Roman"/>
              </a:rPr>
              <a:t>factors</a:t>
            </a:r>
            <a:r>
              <a:rPr lang="en-US" sz="1200" spc="-3"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contribute</a:t>
            </a:r>
            <a:r>
              <a:rPr lang="en-US" sz="1200" spc="-3"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one’s</a:t>
            </a:r>
            <a:r>
              <a:rPr lang="en-US" sz="1200" spc="-3" dirty="0">
                <a:latin typeface="+mn-lt"/>
                <a:cs typeface="Times New Roman"/>
              </a:rPr>
              <a:t> </a:t>
            </a:r>
            <a:r>
              <a:rPr lang="en-US" sz="1200" spc="-7" dirty="0">
                <a:latin typeface="+mn-lt"/>
                <a:cs typeface="Times New Roman"/>
              </a:rPr>
              <a:t>physical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mental</a:t>
            </a:r>
            <a:r>
              <a:rPr lang="en-US" sz="1200" spc="-3" dirty="0">
                <a:latin typeface="+mn-lt"/>
                <a:cs typeface="Times New Roman"/>
              </a:rPr>
              <a:t> </a:t>
            </a:r>
            <a:r>
              <a:rPr lang="en-US" sz="1200" spc="-7" dirty="0">
                <a:latin typeface="+mn-lt"/>
                <a:cs typeface="Times New Roman"/>
              </a:rPr>
              <a:t>health.</a:t>
            </a:r>
            <a:endParaRPr lang="en-US" sz="1200" dirty="0">
              <a:latin typeface="+mn-lt"/>
              <a:cs typeface="Times New Roman"/>
            </a:endParaRPr>
          </a:p>
          <a:p>
            <a:pPr marL="182880" marR="122090" indent="-182880"/>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NHQDR</a:t>
            </a:r>
            <a:r>
              <a:rPr lang="en-US" sz="1200" spc="-7" dirty="0">
                <a:latin typeface="+mn-lt"/>
                <a:cs typeface="Times New Roman"/>
              </a:rPr>
              <a:t> </a:t>
            </a:r>
            <a:r>
              <a:rPr lang="en-US" sz="1200" dirty="0">
                <a:latin typeface="+mn-lt"/>
                <a:cs typeface="Times New Roman"/>
              </a:rPr>
              <a:t>will</a:t>
            </a:r>
            <a:r>
              <a:rPr lang="en-US" sz="1200" spc="-3" dirty="0">
                <a:latin typeface="+mn-lt"/>
                <a:cs typeface="Times New Roman"/>
              </a:rPr>
              <a:t> </a:t>
            </a:r>
            <a:r>
              <a:rPr lang="en-US" sz="1200" dirty="0">
                <a:latin typeface="+mn-lt"/>
                <a:cs typeface="Times New Roman"/>
              </a:rPr>
              <a:t>continue</a:t>
            </a:r>
            <a:r>
              <a:rPr lang="en-US" sz="1200" spc="-3"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support</a:t>
            </a:r>
            <a:r>
              <a:rPr lang="en-US" sz="1200" spc="-3" dirty="0">
                <a:latin typeface="+mn-lt"/>
                <a:cs typeface="Times New Roman"/>
              </a:rPr>
              <a:t> </a:t>
            </a:r>
            <a:r>
              <a:rPr lang="en-US" sz="1200" dirty="0">
                <a:latin typeface="+mn-lt"/>
                <a:cs typeface="Times New Roman"/>
              </a:rPr>
              <a:t>work</a:t>
            </a:r>
            <a:r>
              <a:rPr lang="en-US" sz="1200" spc="-3"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dirty="0">
                <a:latin typeface="+mn-lt"/>
                <a:cs typeface="Times New Roman"/>
              </a:rPr>
              <a:t>improve</a:t>
            </a:r>
            <a:r>
              <a:rPr lang="en-US" sz="1200" spc="-3" dirty="0">
                <a:latin typeface="+mn-lt"/>
                <a:cs typeface="Times New Roman"/>
              </a:rPr>
              <a:t> </a:t>
            </a:r>
            <a:r>
              <a:rPr lang="en-US" sz="1200" dirty="0">
                <a:latin typeface="+mn-lt"/>
                <a:cs typeface="Times New Roman"/>
              </a:rPr>
              <a:t>quality</a:t>
            </a:r>
            <a:r>
              <a:rPr lang="en-US" sz="1200" spc="-7" dirty="0">
                <a:latin typeface="+mn-lt"/>
                <a:cs typeface="Times New Roman"/>
              </a:rPr>
              <a:t> </a:t>
            </a:r>
            <a:r>
              <a:rPr lang="en-US" sz="1200" dirty="0">
                <a:latin typeface="+mn-lt"/>
                <a:cs typeface="Times New Roman"/>
              </a:rPr>
              <a:t>measures</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mental</a:t>
            </a:r>
            <a:r>
              <a:rPr lang="en-US" sz="1200" spc="-7"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spc="-14" dirty="0">
                <a:latin typeface="+mn-lt"/>
                <a:cs typeface="Times New Roman"/>
              </a:rPr>
              <a:t>care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order</a:t>
            </a:r>
            <a:r>
              <a:rPr lang="en-US" sz="1200" spc="-7" dirty="0">
                <a:latin typeface="+mn-lt"/>
                <a:cs typeface="Times New Roman"/>
              </a:rPr>
              <a:t> </a:t>
            </a:r>
            <a:r>
              <a:rPr lang="en-US" sz="1200" dirty="0">
                <a:latin typeface="+mn-lt"/>
                <a:cs typeface="Times New Roman"/>
              </a:rPr>
              <a:t>to</a:t>
            </a:r>
            <a:r>
              <a:rPr lang="en-US" sz="1200" spc="-7" dirty="0">
                <a:latin typeface="+mn-lt"/>
                <a:cs typeface="Times New Roman"/>
              </a:rPr>
              <a:t> </a:t>
            </a:r>
            <a:r>
              <a:rPr lang="en-US" sz="1200" dirty="0">
                <a:latin typeface="+mn-lt"/>
                <a:cs typeface="Times New Roman"/>
              </a:rPr>
              <a:t>provide</a:t>
            </a:r>
            <a:r>
              <a:rPr lang="en-US" sz="1200" spc="-7" dirty="0">
                <a:latin typeface="+mn-lt"/>
                <a:cs typeface="Times New Roman"/>
              </a:rPr>
              <a:t> </a:t>
            </a:r>
            <a:r>
              <a:rPr lang="en-US" sz="1200" dirty="0">
                <a:latin typeface="+mn-lt"/>
                <a:cs typeface="Times New Roman"/>
              </a:rPr>
              <a:t>important</a:t>
            </a:r>
            <a:r>
              <a:rPr lang="en-US" sz="1200" spc="-3" dirty="0">
                <a:latin typeface="+mn-lt"/>
                <a:cs typeface="Times New Roman"/>
              </a:rPr>
              <a:t> </a:t>
            </a:r>
            <a:r>
              <a:rPr lang="en-US" sz="1200" dirty="0">
                <a:latin typeface="+mn-lt"/>
                <a:cs typeface="Times New Roman"/>
              </a:rPr>
              <a:t>information</a:t>
            </a:r>
            <a:r>
              <a:rPr lang="en-US" sz="1200" spc="-7" dirty="0">
                <a:latin typeface="+mn-lt"/>
                <a:cs typeface="Times New Roman"/>
              </a:rPr>
              <a:t> </a:t>
            </a:r>
            <a:r>
              <a:rPr lang="en-US" sz="1200" dirty="0">
                <a:latin typeface="+mn-lt"/>
                <a:cs typeface="Times New Roman"/>
              </a:rPr>
              <a:t>on</a:t>
            </a:r>
            <a:r>
              <a:rPr lang="en-US" sz="1200" spc="-3" dirty="0">
                <a:latin typeface="+mn-lt"/>
                <a:cs typeface="Times New Roman"/>
              </a:rPr>
              <a:t> </a:t>
            </a:r>
            <a:r>
              <a:rPr lang="en-US" sz="1200" dirty="0">
                <a:latin typeface="+mn-lt"/>
                <a:cs typeface="Times New Roman"/>
              </a:rPr>
              <a:t>areas</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improvement</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areas</a:t>
            </a:r>
            <a:r>
              <a:rPr lang="en-US" sz="1200" spc="-7" dirty="0">
                <a:latin typeface="+mn-lt"/>
                <a:cs typeface="Times New Roman"/>
              </a:rPr>
              <a:t> </a:t>
            </a:r>
            <a:r>
              <a:rPr lang="en-US" sz="1200" dirty="0">
                <a:latin typeface="+mn-lt"/>
                <a:cs typeface="Times New Roman"/>
              </a:rPr>
              <a:t>that</a:t>
            </a:r>
            <a:r>
              <a:rPr lang="en-US" sz="1200" spc="-7" dirty="0">
                <a:latin typeface="+mn-lt"/>
                <a:cs typeface="Times New Roman"/>
              </a:rPr>
              <a:t> </a:t>
            </a:r>
            <a:r>
              <a:rPr lang="en-US" sz="1200" dirty="0">
                <a:latin typeface="+mn-lt"/>
                <a:cs typeface="Times New Roman"/>
              </a:rPr>
              <a:t>require</a:t>
            </a:r>
            <a:r>
              <a:rPr lang="en-US" sz="1200" spc="-7" dirty="0">
                <a:latin typeface="+mn-lt"/>
                <a:cs typeface="Times New Roman"/>
              </a:rPr>
              <a:t> </a:t>
            </a:r>
            <a:r>
              <a:rPr lang="en-US" sz="1200" spc="-14" dirty="0">
                <a:latin typeface="+mn-lt"/>
                <a:cs typeface="Times New Roman"/>
              </a:rPr>
              <a:t>more </a:t>
            </a:r>
            <a:r>
              <a:rPr lang="en-US" sz="1200" dirty="0">
                <a:latin typeface="+mn-lt"/>
                <a:cs typeface="Times New Roman"/>
              </a:rPr>
              <a:t>attention.</a:t>
            </a:r>
            <a:r>
              <a:rPr lang="en-US" sz="1200" spc="-7" dirty="0">
                <a:latin typeface="+mn-lt"/>
                <a:cs typeface="Times New Roman"/>
              </a:rPr>
              <a:t> </a:t>
            </a:r>
            <a:r>
              <a:rPr lang="en-US" sz="1200" dirty="0">
                <a:latin typeface="+mn-lt"/>
                <a:cs typeface="Times New Roman"/>
              </a:rPr>
              <a:t>Efforts</a:t>
            </a:r>
            <a:r>
              <a:rPr lang="en-US" sz="1200" spc="-10" dirty="0">
                <a:latin typeface="+mn-lt"/>
                <a:cs typeface="Times New Roman"/>
              </a:rPr>
              <a:t> </a:t>
            </a:r>
            <a:r>
              <a:rPr lang="en-US" sz="1200" dirty="0">
                <a:latin typeface="+mn-lt"/>
                <a:cs typeface="Times New Roman"/>
              </a:rPr>
              <a:t>are</a:t>
            </a:r>
            <a:r>
              <a:rPr lang="en-US" sz="1200" spc="-3" dirty="0">
                <a:latin typeface="+mn-lt"/>
                <a:cs typeface="Times New Roman"/>
              </a:rPr>
              <a:t> </a:t>
            </a:r>
            <a:r>
              <a:rPr lang="en-US" sz="1200" dirty="0">
                <a:latin typeface="+mn-lt"/>
                <a:cs typeface="Times New Roman"/>
              </a:rPr>
              <a:t>underway</a:t>
            </a:r>
            <a:r>
              <a:rPr lang="en-US" sz="1200" spc="-7" dirty="0">
                <a:latin typeface="+mn-lt"/>
                <a:cs typeface="Times New Roman"/>
              </a:rPr>
              <a:t> </a:t>
            </a:r>
            <a:r>
              <a:rPr lang="en-US" sz="1200" dirty="0">
                <a:latin typeface="+mn-lt"/>
                <a:cs typeface="Times New Roman"/>
              </a:rPr>
              <a:t>to</a:t>
            </a:r>
            <a:r>
              <a:rPr lang="en-US" sz="1200" spc="-3" dirty="0">
                <a:latin typeface="+mn-lt"/>
                <a:cs typeface="Times New Roman"/>
              </a:rPr>
              <a:t> </a:t>
            </a:r>
            <a:r>
              <a:rPr lang="en-US" sz="1200" dirty="0">
                <a:latin typeface="+mn-lt"/>
                <a:cs typeface="Times New Roman"/>
              </a:rPr>
              <a:t>improve</a:t>
            </a:r>
            <a:r>
              <a:rPr lang="en-US" sz="1200" spc="-7" dirty="0">
                <a:latin typeface="+mn-lt"/>
                <a:cs typeface="Times New Roman"/>
              </a:rPr>
              <a:t> </a:t>
            </a:r>
            <a:r>
              <a:rPr lang="en-US" sz="1200" dirty="0">
                <a:latin typeface="+mn-lt"/>
                <a:cs typeface="Times New Roman"/>
              </a:rPr>
              <a:t>measures</a:t>
            </a:r>
            <a:r>
              <a:rPr lang="en-US" sz="1200" spc="-7" dirty="0">
                <a:latin typeface="+mn-lt"/>
                <a:cs typeface="Times New Roman"/>
              </a:rPr>
              <a:t> </a:t>
            </a:r>
            <a:r>
              <a:rPr lang="en-US" sz="1200" dirty="0">
                <a:latin typeface="+mn-lt"/>
                <a:cs typeface="Times New Roman"/>
              </a:rPr>
              <a:t>for</a:t>
            </a:r>
            <a:r>
              <a:rPr lang="en-US" sz="1200" spc="-3" dirty="0">
                <a:latin typeface="+mn-lt"/>
                <a:cs typeface="Times New Roman"/>
              </a:rPr>
              <a:t> </a:t>
            </a:r>
            <a:r>
              <a:rPr lang="en-US" sz="1200" dirty="0">
                <a:latin typeface="+mn-lt"/>
                <a:cs typeface="Times New Roman"/>
              </a:rPr>
              <a:t>assessing</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spc="-7" dirty="0">
                <a:latin typeface="+mn-lt"/>
                <a:cs typeface="Times New Roman"/>
              </a:rPr>
              <a:t>implementing </a:t>
            </a:r>
            <a:r>
              <a:rPr lang="en-US" sz="1200" dirty="0">
                <a:latin typeface="+mn-lt"/>
                <a:cs typeface="Times New Roman"/>
              </a:rPr>
              <a:t>improvements</a:t>
            </a:r>
            <a:r>
              <a:rPr lang="en-US" sz="1200" spc="-14" dirty="0">
                <a:latin typeface="+mn-lt"/>
                <a:cs typeface="Times New Roman"/>
              </a:rPr>
              <a:t> </a:t>
            </a:r>
            <a:r>
              <a:rPr lang="en-US" sz="1200" dirty="0">
                <a:latin typeface="+mn-lt"/>
                <a:cs typeface="Times New Roman"/>
              </a:rPr>
              <a:t>in</a:t>
            </a:r>
            <a:r>
              <a:rPr lang="en-US" sz="1200" spc="-7" dirty="0">
                <a:latin typeface="+mn-lt"/>
                <a:cs typeface="Times New Roman"/>
              </a:rPr>
              <a:t> </a:t>
            </a:r>
            <a:r>
              <a:rPr lang="en-US" sz="1200" dirty="0">
                <a:latin typeface="+mn-lt"/>
                <a:cs typeface="Times New Roman"/>
              </a:rPr>
              <a:t>the</a:t>
            </a:r>
            <a:r>
              <a:rPr lang="en-US" sz="1200" spc="-7" dirty="0">
                <a:latin typeface="+mn-lt"/>
                <a:cs typeface="Times New Roman"/>
              </a:rPr>
              <a:t> </a:t>
            </a:r>
            <a:r>
              <a:rPr lang="en-US" sz="1200" dirty="0">
                <a:latin typeface="+mn-lt"/>
                <a:cs typeface="Times New Roman"/>
              </a:rPr>
              <a:t>quality</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care</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mental</a:t>
            </a:r>
            <a:r>
              <a:rPr lang="en-US" sz="1200" spc="-7" dirty="0">
                <a:latin typeface="+mn-lt"/>
                <a:cs typeface="Times New Roman"/>
              </a:rPr>
              <a:t> </a:t>
            </a:r>
            <a:r>
              <a:rPr lang="en-US" sz="1200" dirty="0">
                <a:latin typeface="+mn-lt"/>
                <a:cs typeface="Times New Roman"/>
              </a:rPr>
              <a:t>health</a:t>
            </a:r>
            <a:r>
              <a:rPr lang="en-US" sz="1200" spc="-10" dirty="0">
                <a:latin typeface="+mn-lt"/>
                <a:cs typeface="Times New Roman"/>
              </a:rPr>
              <a:t> </a:t>
            </a:r>
            <a:r>
              <a:rPr lang="en-US" sz="1200" dirty="0">
                <a:latin typeface="+mn-lt"/>
                <a:cs typeface="Times New Roman"/>
              </a:rPr>
              <a:t>treatment</a:t>
            </a:r>
            <a:r>
              <a:rPr lang="en-US" sz="1200" spc="-7" dirty="0">
                <a:latin typeface="+mn-lt"/>
                <a:cs typeface="Times New Roman"/>
              </a:rPr>
              <a:t> </a:t>
            </a:r>
            <a:r>
              <a:rPr lang="en-US" sz="1200" dirty="0">
                <a:latin typeface="+mn-lt"/>
                <a:cs typeface="Times New Roman"/>
              </a:rPr>
              <a:t>for</a:t>
            </a:r>
            <a:r>
              <a:rPr lang="en-US" sz="1200" spc="-7" dirty="0">
                <a:latin typeface="+mn-lt"/>
                <a:cs typeface="Times New Roman"/>
              </a:rPr>
              <a:t> </a:t>
            </a:r>
            <a:r>
              <a:rPr lang="en-US" sz="1200" dirty="0">
                <a:latin typeface="+mn-lt"/>
                <a:cs typeface="Times New Roman"/>
              </a:rPr>
              <a:t>children.</a:t>
            </a:r>
            <a:r>
              <a:rPr lang="en-US" sz="1200" spc="-7" dirty="0">
                <a:latin typeface="+mn-lt"/>
                <a:cs typeface="Times New Roman"/>
              </a:rPr>
              <a:t> </a:t>
            </a:r>
            <a:r>
              <a:rPr lang="en-US" sz="1200" dirty="0">
                <a:latin typeface="+mn-lt"/>
                <a:cs typeface="Times New Roman"/>
              </a:rPr>
              <a:t>These</a:t>
            </a:r>
            <a:r>
              <a:rPr lang="en-US" sz="1200" spc="-3" dirty="0">
                <a:latin typeface="+mn-lt"/>
                <a:cs typeface="Times New Roman"/>
              </a:rPr>
              <a:t> </a:t>
            </a:r>
            <a:r>
              <a:rPr lang="en-US" sz="1200" spc="-7" dirty="0">
                <a:latin typeface="+mn-lt"/>
                <a:cs typeface="Times New Roman"/>
              </a:rPr>
              <a:t>include </a:t>
            </a:r>
            <a:r>
              <a:rPr lang="en-US" sz="1200" dirty="0">
                <a:latin typeface="+mn-lt"/>
                <a:cs typeface="Times New Roman"/>
              </a:rPr>
              <a:t>increasing</a:t>
            </a:r>
            <a:r>
              <a:rPr lang="en-US" sz="1200" spc="-14" dirty="0">
                <a:latin typeface="+mn-lt"/>
                <a:cs typeface="Times New Roman"/>
              </a:rPr>
              <a:t> </a:t>
            </a:r>
            <a:r>
              <a:rPr lang="en-US" sz="1200" dirty="0">
                <a:latin typeface="+mn-lt"/>
                <a:cs typeface="Times New Roman"/>
              </a:rPr>
              <a:t>the percentage</a:t>
            </a:r>
            <a:r>
              <a:rPr lang="en-US" sz="1200" spc="3" dirty="0">
                <a:latin typeface="+mn-lt"/>
                <a:cs typeface="Times New Roman"/>
              </a:rPr>
              <a:t> </a:t>
            </a:r>
            <a:r>
              <a:rPr lang="en-US" sz="1200" dirty="0">
                <a:latin typeface="+mn-lt"/>
                <a:cs typeface="Times New Roman"/>
              </a:rPr>
              <a:t>of children</a:t>
            </a:r>
            <a:r>
              <a:rPr lang="en-US" sz="1200" spc="-7" dirty="0">
                <a:latin typeface="+mn-lt"/>
                <a:cs typeface="Times New Roman"/>
              </a:rPr>
              <a:t> </a:t>
            </a:r>
            <a:r>
              <a:rPr lang="en-US" sz="1200" dirty="0">
                <a:latin typeface="+mn-lt"/>
                <a:cs typeface="Times New Roman"/>
              </a:rPr>
              <a:t>and</a:t>
            </a:r>
            <a:r>
              <a:rPr lang="en-US" sz="1200" spc="3" dirty="0">
                <a:latin typeface="+mn-lt"/>
                <a:cs typeface="Times New Roman"/>
              </a:rPr>
              <a:t> </a:t>
            </a:r>
            <a:r>
              <a:rPr lang="en-US" sz="1200" dirty="0">
                <a:latin typeface="+mn-lt"/>
                <a:cs typeface="Times New Roman"/>
              </a:rPr>
              <a:t>adolescents who</a:t>
            </a:r>
            <a:r>
              <a:rPr lang="en-US" sz="1200" spc="3" dirty="0">
                <a:latin typeface="+mn-lt"/>
                <a:cs typeface="Times New Roman"/>
              </a:rPr>
              <a:t> </a:t>
            </a:r>
            <a:r>
              <a:rPr lang="en-US" sz="1200" dirty="0">
                <a:latin typeface="+mn-lt"/>
                <a:cs typeface="Times New Roman"/>
              </a:rPr>
              <a:t>receive </a:t>
            </a:r>
            <a:r>
              <a:rPr lang="en-US" sz="1200" spc="-7" dirty="0">
                <a:latin typeface="+mn-lt"/>
                <a:cs typeface="Times New Roman"/>
              </a:rPr>
              <a:t>evidence-</a:t>
            </a:r>
            <a:r>
              <a:rPr lang="en-US" sz="1200" dirty="0">
                <a:latin typeface="+mn-lt"/>
                <a:cs typeface="Times New Roman"/>
              </a:rPr>
              <a:t>based</a:t>
            </a:r>
            <a:r>
              <a:rPr lang="en-US" sz="1200" spc="3" dirty="0">
                <a:latin typeface="+mn-lt"/>
                <a:cs typeface="Times New Roman"/>
              </a:rPr>
              <a:t> </a:t>
            </a:r>
            <a:r>
              <a:rPr lang="en-US" sz="1200" spc="-7" dirty="0">
                <a:latin typeface="+mn-lt"/>
                <a:cs typeface="Times New Roman"/>
              </a:rPr>
              <a:t>preventive </a:t>
            </a:r>
            <a:r>
              <a:rPr lang="en-US" sz="1200" dirty="0">
                <a:latin typeface="+mn-lt"/>
                <a:cs typeface="Times New Roman"/>
              </a:rPr>
              <a:t>mental</a:t>
            </a:r>
            <a:r>
              <a:rPr lang="en-US" sz="1200" spc="-14" dirty="0">
                <a:latin typeface="+mn-lt"/>
                <a:cs typeface="Times New Roman"/>
              </a:rPr>
              <a:t> </a:t>
            </a:r>
            <a:r>
              <a:rPr lang="en-US" sz="1200" dirty="0">
                <a:latin typeface="+mn-lt"/>
                <a:cs typeface="Times New Roman"/>
              </a:rPr>
              <a:t>health</a:t>
            </a:r>
            <a:r>
              <a:rPr lang="en-US" sz="1200" spc="-3" dirty="0">
                <a:latin typeface="+mn-lt"/>
                <a:cs typeface="Times New Roman"/>
              </a:rPr>
              <a:t> </a:t>
            </a:r>
            <a:r>
              <a:rPr lang="en-US" sz="1200" dirty="0">
                <a:latin typeface="+mn-lt"/>
                <a:cs typeface="Times New Roman"/>
              </a:rPr>
              <a:t>interventions</a:t>
            </a:r>
            <a:r>
              <a:rPr lang="en-US" sz="1200" spc="-3"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school.</a:t>
            </a:r>
            <a:r>
              <a:rPr lang="en-US" sz="1200" spc="-10" dirty="0">
                <a:latin typeface="+mn-lt"/>
                <a:cs typeface="Times New Roman"/>
              </a:rPr>
              <a:t> </a:t>
            </a:r>
            <a:r>
              <a:rPr lang="en-US" sz="1200" dirty="0">
                <a:latin typeface="+mn-lt"/>
                <a:cs typeface="Times New Roman"/>
              </a:rPr>
              <a:t>In</a:t>
            </a:r>
            <a:r>
              <a:rPr lang="en-US" sz="1200" spc="-3" dirty="0">
                <a:latin typeface="+mn-lt"/>
                <a:cs typeface="Times New Roman"/>
              </a:rPr>
              <a:t> </a:t>
            </a:r>
            <a:r>
              <a:rPr lang="en-US" sz="1200" dirty="0">
                <a:latin typeface="+mn-lt"/>
                <a:cs typeface="Times New Roman"/>
              </a:rPr>
              <a:t>addition,</a:t>
            </a:r>
            <a:r>
              <a:rPr lang="en-US" sz="1200" spc="-7"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mental</a:t>
            </a:r>
            <a:r>
              <a:rPr lang="en-US" sz="1200" spc="-3" dirty="0">
                <a:latin typeface="+mn-lt"/>
                <a:cs typeface="Times New Roman"/>
              </a:rPr>
              <a:t> </a:t>
            </a:r>
            <a:r>
              <a:rPr lang="en-US" sz="1200" dirty="0">
                <a:latin typeface="+mn-lt"/>
                <a:cs typeface="Times New Roman"/>
              </a:rPr>
              <a:t>health</a:t>
            </a:r>
            <a:r>
              <a:rPr lang="en-US" sz="1200" spc="-3" dirty="0">
                <a:latin typeface="+mn-lt"/>
                <a:cs typeface="Times New Roman"/>
              </a:rPr>
              <a:t> </a:t>
            </a:r>
            <a:r>
              <a:rPr lang="en-US" sz="1200" dirty="0">
                <a:latin typeface="+mn-lt"/>
                <a:cs typeface="Times New Roman"/>
              </a:rPr>
              <a:t>measure</a:t>
            </a:r>
            <a:r>
              <a:rPr lang="en-US" sz="1200" spc="-7" dirty="0">
                <a:latin typeface="+mn-lt"/>
                <a:cs typeface="Times New Roman"/>
              </a:rPr>
              <a:t> </a:t>
            </a:r>
            <a:r>
              <a:rPr lang="en-US" sz="1200" dirty="0">
                <a:latin typeface="+mn-lt"/>
                <a:cs typeface="Times New Roman"/>
              </a:rPr>
              <a:t>related</a:t>
            </a:r>
            <a:r>
              <a:rPr lang="en-US" sz="1200" spc="-3" dirty="0">
                <a:latin typeface="+mn-lt"/>
                <a:cs typeface="Times New Roman"/>
              </a:rPr>
              <a:t> </a:t>
            </a:r>
            <a:r>
              <a:rPr lang="en-US" sz="1200" dirty="0">
                <a:latin typeface="+mn-lt"/>
                <a:cs typeface="Times New Roman"/>
              </a:rPr>
              <a:t>to</a:t>
            </a:r>
            <a:r>
              <a:rPr lang="en-US" sz="1200" spc="-10" dirty="0">
                <a:latin typeface="+mn-lt"/>
                <a:cs typeface="Times New Roman"/>
              </a:rPr>
              <a:t> </a:t>
            </a:r>
            <a:r>
              <a:rPr lang="en-US" sz="1200" spc="-7" dirty="0">
                <a:latin typeface="+mn-lt"/>
                <a:cs typeface="Times New Roman"/>
              </a:rPr>
              <a:t>early </a:t>
            </a:r>
            <a:r>
              <a:rPr lang="en-US" sz="1200" dirty="0">
                <a:latin typeface="+mn-lt"/>
                <a:cs typeface="Times New Roman"/>
              </a:rPr>
              <a:t>childhood</a:t>
            </a:r>
            <a:r>
              <a:rPr lang="en-US" sz="1200" spc="-14" dirty="0">
                <a:latin typeface="+mn-lt"/>
                <a:cs typeface="Times New Roman"/>
              </a:rPr>
              <a:t> </a:t>
            </a:r>
            <a:r>
              <a:rPr lang="en-US" sz="1200" dirty="0">
                <a:latin typeface="+mn-lt"/>
                <a:cs typeface="Times New Roman"/>
              </a:rPr>
              <a:t>care</a:t>
            </a:r>
            <a:r>
              <a:rPr lang="en-US" sz="1200" spc="-3" dirty="0">
                <a:latin typeface="+mn-lt"/>
                <a:cs typeface="Times New Roman"/>
              </a:rPr>
              <a:t> </a:t>
            </a:r>
            <a:r>
              <a:rPr lang="en-US" sz="1200" dirty="0">
                <a:latin typeface="+mn-lt"/>
                <a:cs typeface="Times New Roman"/>
              </a:rPr>
              <a:t>and</a:t>
            </a:r>
            <a:r>
              <a:rPr lang="en-US" sz="1200" spc="-7" dirty="0">
                <a:latin typeface="+mn-lt"/>
                <a:cs typeface="Times New Roman"/>
              </a:rPr>
              <a:t> </a:t>
            </a:r>
            <a:r>
              <a:rPr lang="en-US" sz="1200" dirty="0">
                <a:latin typeface="+mn-lt"/>
                <a:cs typeface="Times New Roman"/>
              </a:rPr>
              <a:t>education</a:t>
            </a:r>
            <a:r>
              <a:rPr lang="en-US" sz="1200" spc="-3" dirty="0">
                <a:latin typeface="+mn-lt"/>
                <a:cs typeface="Times New Roman"/>
              </a:rPr>
              <a:t> </a:t>
            </a:r>
            <a:r>
              <a:rPr lang="en-US" sz="1200" dirty="0">
                <a:latin typeface="+mn-lt"/>
                <a:cs typeface="Times New Roman"/>
              </a:rPr>
              <a:t>programs</a:t>
            </a:r>
            <a:r>
              <a:rPr lang="en-US" sz="1200" spc="-7" dirty="0">
                <a:latin typeface="+mn-lt"/>
                <a:cs typeface="Times New Roman"/>
              </a:rPr>
              <a:t> </a:t>
            </a:r>
            <a:r>
              <a:rPr lang="en-US" sz="1200" dirty="0">
                <a:latin typeface="+mn-lt"/>
                <a:cs typeface="Times New Roman"/>
              </a:rPr>
              <a:t>is</a:t>
            </a:r>
            <a:r>
              <a:rPr lang="en-US" sz="1200" spc="-3" dirty="0">
                <a:latin typeface="+mn-lt"/>
                <a:cs typeface="Times New Roman"/>
              </a:rPr>
              <a:t> </a:t>
            </a:r>
            <a:r>
              <a:rPr lang="en-US" sz="1200" dirty="0">
                <a:latin typeface="+mn-lt"/>
                <a:cs typeface="Times New Roman"/>
              </a:rPr>
              <a:t>under</a:t>
            </a:r>
            <a:r>
              <a:rPr lang="en-US" sz="1200" spc="-10" dirty="0">
                <a:latin typeface="+mn-lt"/>
                <a:cs typeface="Times New Roman"/>
              </a:rPr>
              <a:t> </a:t>
            </a:r>
            <a:r>
              <a:rPr lang="en-US" sz="1200" dirty="0">
                <a:latin typeface="+mn-lt"/>
                <a:cs typeface="Times New Roman"/>
              </a:rPr>
              <a:t>development</a:t>
            </a:r>
            <a:r>
              <a:rPr lang="en-US" sz="1200" spc="-3" dirty="0">
                <a:latin typeface="+mn-lt"/>
                <a:cs typeface="Times New Roman"/>
              </a:rPr>
              <a:t> </a:t>
            </a:r>
            <a:r>
              <a:rPr lang="en-US" sz="1200" dirty="0">
                <a:latin typeface="+mn-lt"/>
                <a:cs typeface="Times New Roman"/>
              </a:rPr>
              <a:t>through</a:t>
            </a:r>
            <a:r>
              <a:rPr lang="en-US" sz="1200" spc="-7" dirty="0">
                <a:latin typeface="+mn-lt"/>
                <a:cs typeface="Times New Roman"/>
              </a:rPr>
              <a:t> </a:t>
            </a:r>
            <a:r>
              <a:rPr lang="en-US" sz="1200" dirty="0">
                <a:latin typeface="+mn-lt"/>
                <a:cs typeface="Times New Roman"/>
              </a:rPr>
              <a:t>Healthy</a:t>
            </a:r>
            <a:r>
              <a:rPr lang="en-US" sz="1200" spc="-3" dirty="0">
                <a:latin typeface="+mn-lt"/>
                <a:cs typeface="Times New Roman"/>
              </a:rPr>
              <a:t> </a:t>
            </a:r>
            <a:r>
              <a:rPr lang="en-US" sz="1200" dirty="0">
                <a:latin typeface="+mn-lt"/>
                <a:cs typeface="Times New Roman"/>
              </a:rPr>
              <a:t>People</a:t>
            </a:r>
            <a:r>
              <a:rPr lang="en-US" sz="1200" spc="-7" dirty="0">
                <a:latin typeface="+mn-lt"/>
                <a:cs typeface="Times New Roman"/>
              </a:rPr>
              <a:t> 2030.</a:t>
            </a:r>
            <a:r>
              <a:rPr lang="en-US" sz="1200" spc="-10" baseline="31250" dirty="0">
                <a:latin typeface="+mn-lt"/>
                <a:cs typeface="Times New Roman"/>
              </a:rPr>
              <a:t>15</a:t>
            </a:r>
            <a:endParaRPr lang="en-US" sz="1200" baseline="31250" dirty="0">
              <a:latin typeface="+mn-lt"/>
              <a:cs typeface="Times New Roman"/>
            </a:endParaRPr>
          </a:p>
          <a:p>
            <a:pPr marL="182880" marR="186165" indent="-182880"/>
            <a:r>
              <a:rPr lang="en-US" sz="1200" dirty="0">
                <a:latin typeface="+mn-lt"/>
                <a:cs typeface="Times New Roman"/>
              </a:rPr>
              <a:t>Research</a:t>
            </a:r>
            <a:r>
              <a:rPr lang="en-US" sz="1200" spc="-10" dirty="0">
                <a:latin typeface="+mn-lt"/>
                <a:cs typeface="Times New Roman"/>
              </a:rPr>
              <a:t> </a:t>
            </a:r>
            <a:r>
              <a:rPr lang="en-US" sz="1200" dirty="0">
                <a:latin typeface="+mn-lt"/>
                <a:cs typeface="Times New Roman"/>
              </a:rPr>
              <a:t>is</a:t>
            </a:r>
            <a:r>
              <a:rPr lang="en-US" sz="1200" spc="-7" dirty="0">
                <a:latin typeface="+mn-lt"/>
                <a:cs typeface="Times New Roman"/>
              </a:rPr>
              <a:t> </a:t>
            </a:r>
            <a:r>
              <a:rPr lang="en-US" sz="1200" dirty="0">
                <a:latin typeface="+mn-lt"/>
                <a:cs typeface="Times New Roman"/>
              </a:rPr>
              <a:t>also</a:t>
            </a:r>
            <a:r>
              <a:rPr lang="en-US" sz="1200" spc="-3" dirty="0">
                <a:latin typeface="+mn-lt"/>
                <a:cs typeface="Times New Roman"/>
              </a:rPr>
              <a:t> </a:t>
            </a:r>
            <a:r>
              <a:rPr lang="en-US" sz="1200" dirty="0">
                <a:latin typeface="+mn-lt"/>
                <a:cs typeface="Times New Roman"/>
              </a:rPr>
              <a:t>being conducted</a:t>
            </a:r>
            <a:r>
              <a:rPr lang="en-US" sz="1200" spc="-3" dirty="0">
                <a:latin typeface="+mn-lt"/>
                <a:cs typeface="Times New Roman"/>
              </a:rPr>
              <a:t> </a:t>
            </a:r>
            <a:r>
              <a:rPr lang="en-US" sz="1200" dirty="0">
                <a:latin typeface="+mn-lt"/>
                <a:cs typeface="Times New Roman"/>
              </a:rPr>
              <a:t>on</a:t>
            </a:r>
            <a:r>
              <a:rPr lang="en-US" sz="1200" spc="-10" dirty="0">
                <a:latin typeface="+mn-lt"/>
                <a:cs typeface="Times New Roman"/>
              </a:rPr>
              <a:t> </a:t>
            </a:r>
            <a:r>
              <a:rPr lang="en-US" sz="1200" dirty="0">
                <a:latin typeface="+mn-lt"/>
                <a:cs typeface="Times New Roman"/>
              </a:rPr>
              <a:t>the impact</a:t>
            </a:r>
            <a:r>
              <a:rPr lang="en-US" sz="1200" spc="-7" dirty="0">
                <a:latin typeface="+mn-lt"/>
                <a:cs typeface="Times New Roman"/>
              </a:rPr>
              <a:t> </a:t>
            </a:r>
            <a:r>
              <a:rPr lang="en-US" sz="1200" dirty="0">
                <a:latin typeface="+mn-lt"/>
                <a:cs typeface="Times New Roman"/>
              </a:rPr>
              <a:t>of</a:t>
            </a:r>
            <a:r>
              <a:rPr lang="en-US" sz="1200" spc="-3" dirty="0">
                <a:latin typeface="+mn-lt"/>
                <a:cs typeface="Times New Roman"/>
              </a:rPr>
              <a:t> </a:t>
            </a:r>
            <a:r>
              <a:rPr lang="en-US" sz="1200" dirty="0">
                <a:latin typeface="+mn-lt"/>
                <a:cs typeface="Times New Roman"/>
              </a:rPr>
              <a:t>climate change</a:t>
            </a:r>
            <a:r>
              <a:rPr lang="en-US" sz="1200" spc="-3" dirty="0">
                <a:latin typeface="+mn-lt"/>
                <a:cs typeface="Times New Roman"/>
              </a:rPr>
              <a:t> </a:t>
            </a:r>
            <a:r>
              <a:rPr lang="en-US" sz="1200" dirty="0">
                <a:latin typeface="+mn-lt"/>
                <a:cs typeface="Times New Roman"/>
              </a:rPr>
              <a:t>awareness</a:t>
            </a:r>
            <a:r>
              <a:rPr lang="en-US" sz="1200" spc="-3" dirty="0">
                <a:latin typeface="+mn-lt"/>
                <a:cs typeface="Times New Roman"/>
              </a:rPr>
              <a:t> </a:t>
            </a:r>
            <a:r>
              <a:rPr lang="en-US" sz="1200" dirty="0">
                <a:latin typeface="+mn-lt"/>
                <a:cs typeface="Times New Roman"/>
              </a:rPr>
              <a:t>on </a:t>
            </a:r>
            <a:r>
              <a:rPr lang="en-US" sz="1200" spc="-7" dirty="0">
                <a:latin typeface="+mn-lt"/>
                <a:cs typeface="Times New Roman"/>
              </a:rPr>
              <a:t>children’s </a:t>
            </a:r>
            <a:r>
              <a:rPr lang="en-US" sz="1200" dirty="0">
                <a:latin typeface="+mn-lt"/>
                <a:cs typeface="Times New Roman"/>
              </a:rPr>
              <a:t>mental</a:t>
            </a:r>
            <a:r>
              <a:rPr lang="en-US" sz="1200" spc="-10" dirty="0">
                <a:latin typeface="+mn-lt"/>
                <a:cs typeface="Times New Roman"/>
              </a:rPr>
              <a:t> </a:t>
            </a:r>
            <a:r>
              <a:rPr lang="en-US" sz="1200" spc="-7" dirty="0">
                <a:latin typeface="+mn-lt"/>
                <a:cs typeface="Times New Roman"/>
              </a:rPr>
              <a:t>well-</a:t>
            </a:r>
            <a:r>
              <a:rPr lang="en-US" sz="1200" dirty="0">
                <a:latin typeface="+mn-lt"/>
                <a:cs typeface="Times New Roman"/>
              </a:rPr>
              <a:t>being</a:t>
            </a:r>
            <a:r>
              <a:rPr lang="en-US" sz="1200" spc="-3" dirty="0">
                <a:latin typeface="+mn-lt"/>
                <a:cs typeface="Times New Roman"/>
              </a:rPr>
              <a:t> </a:t>
            </a:r>
            <a:r>
              <a:rPr lang="en-US" sz="1200" dirty="0">
                <a:latin typeface="+mn-lt"/>
                <a:cs typeface="Times New Roman"/>
              </a:rPr>
              <a:t>and negative</a:t>
            </a:r>
            <a:r>
              <a:rPr lang="en-US" sz="1200" spc="-7" dirty="0">
                <a:latin typeface="+mn-lt"/>
                <a:cs typeface="Times New Roman"/>
              </a:rPr>
              <a:t> </a:t>
            </a:r>
            <a:r>
              <a:rPr lang="en-US" sz="1200" dirty="0">
                <a:latin typeface="+mn-lt"/>
                <a:cs typeface="Times New Roman"/>
              </a:rPr>
              <a:t>emotions among</a:t>
            </a:r>
            <a:r>
              <a:rPr lang="en-US" sz="1200" spc="-3" dirty="0">
                <a:latin typeface="+mn-lt"/>
                <a:cs typeface="Times New Roman"/>
              </a:rPr>
              <a:t> </a:t>
            </a:r>
            <a:r>
              <a:rPr lang="en-US" sz="1200" dirty="0">
                <a:latin typeface="+mn-lt"/>
                <a:cs typeface="Times New Roman"/>
              </a:rPr>
              <a:t>a</a:t>
            </a:r>
            <a:r>
              <a:rPr lang="en-US" sz="1200" spc="-3" dirty="0">
                <a:latin typeface="+mn-lt"/>
                <a:cs typeface="Times New Roman"/>
              </a:rPr>
              <a:t> </a:t>
            </a:r>
            <a:r>
              <a:rPr lang="en-US" sz="1200" dirty="0">
                <a:latin typeface="+mn-lt"/>
                <a:cs typeface="Times New Roman"/>
              </a:rPr>
              <a:t>greater</a:t>
            </a:r>
            <a:r>
              <a:rPr lang="en-US" sz="1200" spc="-3" dirty="0">
                <a:latin typeface="+mn-lt"/>
                <a:cs typeface="Times New Roman"/>
              </a:rPr>
              <a:t> </a:t>
            </a:r>
            <a:r>
              <a:rPr lang="en-US" sz="1200" dirty="0">
                <a:latin typeface="+mn-lt"/>
                <a:cs typeface="Times New Roman"/>
              </a:rPr>
              <a:t>diversity of</a:t>
            </a:r>
            <a:r>
              <a:rPr lang="en-US" sz="1200" spc="-3" dirty="0">
                <a:latin typeface="+mn-lt"/>
                <a:cs typeface="Times New Roman"/>
              </a:rPr>
              <a:t> </a:t>
            </a:r>
            <a:r>
              <a:rPr lang="en-US" sz="1200" dirty="0">
                <a:latin typeface="+mn-lt"/>
                <a:cs typeface="Times New Roman"/>
              </a:rPr>
              <a:t>people and</a:t>
            </a:r>
            <a:r>
              <a:rPr lang="en-US" sz="1200" spc="-3" dirty="0">
                <a:latin typeface="+mn-lt"/>
                <a:cs typeface="Times New Roman"/>
              </a:rPr>
              <a:t> </a:t>
            </a:r>
            <a:r>
              <a:rPr lang="en-US" sz="1200" dirty="0">
                <a:latin typeface="+mn-lt"/>
                <a:cs typeface="Times New Roman"/>
              </a:rPr>
              <a:t>places. </a:t>
            </a:r>
            <a:r>
              <a:rPr lang="en-US" sz="1200" spc="-17" dirty="0">
                <a:latin typeface="+mn-lt"/>
                <a:cs typeface="Times New Roman"/>
              </a:rPr>
              <a:t>The </a:t>
            </a:r>
            <a:r>
              <a:rPr lang="en-US" sz="1200" dirty="0">
                <a:latin typeface="+mn-lt"/>
                <a:cs typeface="Times New Roman"/>
              </a:rPr>
              <a:t>research</a:t>
            </a:r>
            <a:r>
              <a:rPr lang="en-US" sz="1200" spc="-10" dirty="0">
                <a:latin typeface="+mn-lt"/>
                <a:cs typeface="Times New Roman"/>
              </a:rPr>
              <a:t> </a:t>
            </a:r>
            <a:r>
              <a:rPr lang="en-US" sz="1200" dirty="0">
                <a:latin typeface="+mn-lt"/>
                <a:cs typeface="Times New Roman"/>
              </a:rPr>
              <a:t>on</a:t>
            </a:r>
            <a:r>
              <a:rPr lang="en-US" sz="1200" spc="-3" dirty="0">
                <a:latin typeface="+mn-lt"/>
                <a:cs typeface="Times New Roman"/>
              </a:rPr>
              <a:t> </a:t>
            </a:r>
            <a:r>
              <a:rPr lang="en-US" sz="1200" dirty="0">
                <a:latin typeface="+mn-lt"/>
                <a:cs typeface="Times New Roman"/>
              </a:rPr>
              <a:t>the impact</a:t>
            </a:r>
            <a:r>
              <a:rPr lang="en-US" sz="1200" spc="-3" dirty="0">
                <a:latin typeface="+mn-lt"/>
                <a:cs typeface="Times New Roman"/>
              </a:rPr>
              <a:t> </a:t>
            </a:r>
            <a:r>
              <a:rPr lang="en-US" sz="1200" dirty="0">
                <a:latin typeface="+mn-lt"/>
                <a:cs typeface="Times New Roman"/>
              </a:rPr>
              <a:t>of</a:t>
            </a:r>
            <a:r>
              <a:rPr lang="en-US" sz="1200" spc="-7" dirty="0">
                <a:latin typeface="+mn-lt"/>
                <a:cs typeface="Times New Roman"/>
              </a:rPr>
              <a:t> </a:t>
            </a:r>
            <a:r>
              <a:rPr lang="en-US" sz="1200" dirty="0">
                <a:latin typeface="+mn-lt"/>
                <a:cs typeface="Times New Roman"/>
              </a:rPr>
              <a:t>awareness of</a:t>
            </a:r>
            <a:r>
              <a:rPr lang="en-US" sz="1200" spc="-3" dirty="0">
                <a:latin typeface="+mn-lt"/>
                <a:cs typeface="Times New Roman"/>
              </a:rPr>
              <a:t> </a:t>
            </a:r>
            <a:r>
              <a:rPr lang="en-US" sz="1200" dirty="0">
                <a:latin typeface="+mn-lt"/>
                <a:cs typeface="Times New Roman"/>
              </a:rPr>
              <a:t>climate change</a:t>
            </a:r>
            <a:r>
              <a:rPr lang="en-US" sz="1200" spc="-3" dirty="0">
                <a:latin typeface="+mn-lt"/>
                <a:cs typeface="Times New Roman"/>
              </a:rPr>
              <a:t> </a:t>
            </a:r>
            <a:r>
              <a:rPr lang="en-US" sz="1200" dirty="0">
                <a:latin typeface="+mn-lt"/>
                <a:cs typeface="Times New Roman"/>
              </a:rPr>
              <a:t>on</a:t>
            </a:r>
            <a:r>
              <a:rPr lang="en-US" sz="1200" spc="-3" dirty="0">
                <a:latin typeface="+mn-lt"/>
                <a:cs typeface="Times New Roman"/>
              </a:rPr>
              <a:t> </a:t>
            </a:r>
            <a:r>
              <a:rPr lang="en-US" sz="1200" dirty="0">
                <a:latin typeface="+mn-lt"/>
                <a:cs typeface="Times New Roman"/>
              </a:rPr>
              <a:t>children’s</a:t>
            </a:r>
            <a:r>
              <a:rPr lang="en-US" sz="1200" spc="-7" dirty="0">
                <a:latin typeface="+mn-lt"/>
                <a:cs typeface="Times New Roman"/>
              </a:rPr>
              <a:t> </a:t>
            </a:r>
            <a:r>
              <a:rPr lang="en-US" sz="1200" dirty="0">
                <a:latin typeface="+mn-lt"/>
                <a:cs typeface="Times New Roman"/>
              </a:rPr>
              <a:t>mental</a:t>
            </a:r>
            <a:r>
              <a:rPr lang="en-US" sz="1200" spc="-3" dirty="0">
                <a:latin typeface="+mn-lt"/>
                <a:cs typeface="Times New Roman"/>
              </a:rPr>
              <a:t> </a:t>
            </a:r>
            <a:r>
              <a:rPr lang="en-US" sz="1200" spc="-7" dirty="0">
                <a:latin typeface="+mn-lt"/>
                <a:cs typeface="Times New Roman"/>
              </a:rPr>
              <a:t>well-</a:t>
            </a:r>
            <a:r>
              <a:rPr lang="en-US" sz="1200" dirty="0">
                <a:latin typeface="+mn-lt"/>
                <a:cs typeface="Times New Roman"/>
              </a:rPr>
              <a:t>being </a:t>
            </a:r>
            <a:r>
              <a:rPr lang="en-US" sz="1200" spc="-17" dirty="0">
                <a:latin typeface="+mn-lt"/>
                <a:cs typeface="Times New Roman"/>
              </a:rPr>
              <a:t>and </a:t>
            </a:r>
            <a:r>
              <a:rPr lang="en-US" sz="1200" dirty="0">
                <a:latin typeface="+mn-lt"/>
                <a:cs typeface="Times New Roman"/>
              </a:rPr>
              <a:t>negative</a:t>
            </a:r>
            <a:r>
              <a:rPr lang="en-US" sz="1200" spc="-7" dirty="0">
                <a:latin typeface="+mn-lt"/>
                <a:cs typeface="Times New Roman"/>
              </a:rPr>
              <a:t> </a:t>
            </a:r>
            <a:r>
              <a:rPr lang="en-US" sz="1200" dirty="0">
                <a:latin typeface="+mn-lt"/>
                <a:cs typeface="Times New Roman"/>
              </a:rPr>
              <a:t>emotions</a:t>
            </a:r>
            <a:r>
              <a:rPr lang="en-US" sz="1200" spc="-3" dirty="0">
                <a:latin typeface="+mn-lt"/>
                <a:cs typeface="Times New Roman"/>
              </a:rPr>
              <a:t> </a:t>
            </a:r>
            <a:r>
              <a:rPr lang="en-US" sz="1200" dirty="0">
                <a:latin typeface="+mn-lt"/>
                <a:cs typeface="Times New Roman"/>
              </a:rPr>
              <a:t>is</a:t>
            </a:r>
            <a:r>
              <a:rPr lang="en-US" sz="1200" spc="-3" dirty="0">
                <a:latin typeface="+mn-lt"/>
                <a:cs typeface="Times New Roman"/>
              </a:rPr>
              <a:t> </a:t>
            </a:r>
            <a:r>
              <a:rPr lang="en-US" sz="1200" dirty="0">
                <a:latin typeface="+mn-lt"/>
                <a:cs typeface="Times New Roman"/>
              </a:rPr>
              <a:t>in</a:t>
            </a:r>
            <a:r>
              <a:rPr lang="en-US" sz="1200" spc="-14" dirty="0">
                <a:latin typeface="+mn-lt"/>
                <a:cs typeface="Times New Roman"/>
              </a:rPr>
              <a:t> </a:t>
            </a:r>
            <a:r>
              <a:rPr lang="en-US" sz="1200" dirty="0">
                <a:latin typeface="+mn-lt"/>
                <a:cs typeface="Times New Roman"/>
              </a:rPr>
              <a:t>its</a:t>
            </a:r>
            <a:r>
              <a:rPr lang="en-US" sz="1200" spc="-3" dirty="0">
                <a:latin typeface="+mn-lt"/>
                <a:cs typeface="Times New Roman"/>
              </a:rPr>
              <a:t> </a:t>
            </a:r>
            <a:r>
              <a:rPr lang="en-US" sz="1200" dirty="0">
                <a:latin typeface="+mn-lt"/>
                <a:cs typeface="Times New Roman"/>
              </a:rPr>
              <a:t>early</a:t>
            </a:r>
            <a:r>
              <a:rPr lang="en-US" sz="1200" spc="-3" dirty="0">
                <a:latin typeface="+mn-lt"/>
                <a:cs typeface="Times New Roman"/>
              </a:rPr>
              <a:t> </a:t>
            </a:r>
            <a:r>
              <a:rPr lang="en-US" sz="1200" dirty="0">
                <a:latin typeface="+mn-lt"/>
                <a:cs typeface="Times New Roman"/>
              </a:rPr>
              <a:t>phases,</a:t>
            </a:r>
            <a:r>
              <a:rPr lang="en-US" sz="1200" spc="-3" dirty="0">
                <a:latin typeface="+mn-lt"/>
                <a:cs typeface="Times New Roman"/>
              </a:rPr>
              <a:t> </a:t>
            </a:r>
            <a:r>
              <a:rPr lang="en-US" sz="1200" dirty="0">
                <a:latin typeface="+mn-lt"/>
                <a:cs typeface="Times New Roman"/>
              </a:rPr>
              <a:t>but</a:t>
            </a:r>
            <a:r>
              <a:rPr lang="en-US" sz="1200" spc="-7" dirty="0">
                <a:latin typeface="+mn-lt"/>
                <a:cs typeface="Times New Roman"/>
              </a:rPr>
              <a:t> </a:t>
            </a:r>
            <a:r>
              <a:rPr lang="en-US" sz="1200" dirty="0">
                <a:latin typeface="+mn-lt"/>
                <a:cs typeface="Times New Roman"/>
              </a:rPr>
              <a:t>existing</a:t>
            </a:r>
            <a:r>
              <a:rPr lang="en-US" sz="1200" spc="-3" dirty="0">
                <a:latin typeface="+mn-lt"/>
                <a:cs typeface="Times New Roman"/>
              </a:rPr>
              <a:t> </a:t>
            </a:r>
            <a:r>
              <a:rPr lang="en-US" sz="1200" dirty="0">
                <a:latin typeface="+mn-lt"/>
                <a:cs typeface="Times New Roman"/>
              </a:rPr>
              <a:t>studies</a:t>
            </a:r>
            <a:r>
              <a:rPr lang="en-US" sz="1200" spc="-3" dirty="0">
                <a:latin typeface="+mn-lt"/>
                <a:cs typeface="Times New Roman"/>
              </a:rPr>
              <a:t> </a:t>
            </a:r>
            <a:r>
              <a:rPr lang="en-US" sz="1200" dirty="0">
                <a:latin typeface="+mn-lt"/>
                <a:cs typeface="Times New Roman"/>
              </a:rPr>
              <a:t>provide</a:t>
            </a:r>
            <a:r>
              <a:rPr lang="en-US" sz="1200" spc="-3" dirty="0">
                <a:latin typeface="+mn-lt"/>
                <a:cs typeface="Times New Roman"/>
              </a:rPr>
              <a:t> </a:t>
            </a:r>
            <a:r>
              <a:rPr lang="en-US" sz="1200" dirty="0">
                <a:latin typeface="+mn-lt"/>
                <a:cs typeface="Times New Roman"/>
              </a:rPr>
              <a:t>a</a:t>
            </a:r>
            <a:r>
              <a:rPr lang="en-US" sz="1200" spc="-7" dirty="0">
                <a:latin typeface="+mn-lt"/>
                <a:cs typeface="Times New Roman"/>
              </a:rPr>
              <a:t> </a:t>
            </a:r>
            <a:r>
              <a:rPr lang="en-US" sz="1200" dirty="0">
                <a:latin typeface="+mn-lt"/>
                <a:cs typeface="Times New Roman"/>
              </a:rPr>
              <a:t>basis</a:t>
            </a:r>
            <a:r>
              <a:rPr lang="en-US" sz="1200" spc="-3" dirty="0">
                <a:latin typeface="+mn-lt"/>
                <a:cs typeface="Times New Roman"/>
              </a:rPr>
              <a:t> </a:t>
            </a:r>
            <a:r>
              <a:rPr lang="en-US" sz="1200" dirty="0">
                <a:latin typeface="+mn-lt"/>
                <a:cs typeface="Times New Roman"/>
              </a:rPr>
              <a:t>from</a:t>
            </a:r>
            <a:r>
              <a:rPr lang="en-US" sz="1200" spc="-3" dirty="0">
                <a:latin typeface="+mn-lt"/>
                <a:cs typeface="Times New Roman"/>
              </a:rPr>
              <a:t> </a:t>
            </a:r>
            <a:r>
              <a:rPr lang="en-US" sz="1200" dirty="0">
                <a:latin typeface="+mn-lt"/>
                <a:cs typeface="Times New Roman"/>
              </a:rPr>
              <a:t>which</a:t>
            </a:r>
            <a:r>
              <a:rPr lang="en-US" sz="1200" spc="-3" dirty="0">
                <a:latin typeface="+mn-lt"/>
                <a:cs typeface="Times New Roman"/>
              </a:rPr>
              <a:t> </a:t>
            </a:r>
            <a:r>
              <a:rPr lang="en-US" sz="1200" spc="-17" dirty="0">
                <a:latin typeface="+mn-lt"/>
                <a:cs typeface="Times New Roman"/>
              </a:rPr>
              <a:t>to </a:t>
            </a:r>
            <a:r>
              <a:rPr lang="en-US" sz="1200" dirty="0">
                <a:latin typeface="+mn-lt"/>
                <a:cs typeface="Times New Roman"/>
              </a:rPr>
              <a:t>develop</a:t>
            </a:r>
            <a:r>
              <a:rPr lang="en-US" sz="1200" spc="-10" dirty="0">
                <a:latin typeface="+mn-lt"/>
                <a:cs typeface="Times New Roman"/>
              </a:rPr>
              <a:t> </a:t>
            </a:r>
            <a:r>
              <a:rPr lang="en-US" sz="1200" dirty="0">
                <a:latin typeface="+mn-lt"/>
                <a:cs typeface="Times New Roman"/>
              </a:rPr>
              <a:t>future</a:t>
            </a:r>
            <a:r>
              <a:rPr lang="en-US" sz="1200" spc="-7" dirty="0">
                <a:latin typeface="+mn-lt"/>
                <a:cs typeface="Times New Roman"/>
              </a:rPr>
              <a:t> research.</a:t>
            </a:r>
            <a:r>
              <a:rPr lang="en-US" sz="1200" spc="-10" baseline="31250" dirty="0">
                <a:latin typeface="+mn-lt"/>
                <a:cs typeface="Times New Roman"/>
              </a:rPr>
              <a:t>16</a:t>
            </a:r>
            <a:endParaRPr lang="en-US" sz="1200" baseline="31250" dirty="0">
              <a:latin typeface="+mn-lt"/>
              <a:cs typeface="Times New Roman"/>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95</a:t>
            </a:fld>
            <a:endParaRPr lang="en-US"/>
          </a:p>
        </p:txBody>
      </p:sp>
    </p:spTree>
    <p:extLst>
      <p:ext uri="{BB962C8B-B14F-4D97-AF65-F5344CB8AC3E}">
        <p14:creationId xmlns:p14="http://schemas.microsoft.com/office/powerpoint/2010/main" val="14389325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75856"/>
            <a:ext cx="6400800" cy="4876800"/>
          </a:xfrm>
        </p:spPr>
        <p:txBody>
          <a:bodyPr/>
          <a:lstStyle/>
          <a:p>
            <a:pPr marL="182880" marR="274919" indent="-182880"/>
            <a:r>
              <a:rPr lang="en-US" sz="1000" dirty="0">
                <a:solidFill>
                  <a:srgbClr val="293340"/>
                </a:solidFill>
                <a:latin typeface="+mn-lt"/>
                <a:cs typeface="Times New Roman"/>
              </a:rPr>
              <a:t>The</a:t>
            </a:r>
            <a:r>
              <a:rPr lang="en-US" sz="1000" spc="-7" dirty="0">
                <a:solidFill>
                  <a:srgbClr val="293340"/>
                </a:solidFill>
                <a:latin typeface="+mn-lt"/>
                <a:cs typeface="Times New Roman"/>
              </a:rPr>
              <a:t> </a:t>
            </a:r>
            <a:r>
              <a:rPr lang="en-US" sz="1000" dirty="0">
                <a:solidFill>
                  <a:srgbClr val="293340"/>
                </a:solidFill>
                <a:latin typeface="+mn-lt"/>
                <a:cs typeface="Times New Roman"/>
              </a:rPr>
              <a:t>Department</a:t>
            </a:r>
            <a:r>
              <a:rPr lang="en-US" sz="1000" spc="-7" dirty="0">
                <a:solidFill>
                  <a:srgbClr val="293340"/>
                </a:solidFill>
                <a:latin typeface="+mn-lt"/>
                <a:cs typeface="Times New Roman"/>
              </a:rPr>
              <a:t> </a:t>
            </a:r>
            <a:r>
              <a:rPr lang="en-US" sz="1000" dirty="0">
                <a:solidFill>
                  <a:srgbClr val="293340"/>
                </a:solidFill>
                <a:latin typeface="+mn-lt"/>
                <a:cs typeface="Times New Roman"/>
              </a:rPr>
              <a:t>of</a:t>
            </a:r>
            <a:r>
              <a:rPr lang="en-US" sz="1000" spc="-7" dirty="0">
                <a:solidFill>
                  <a:srgbClr val="293340"/>
                </a:solidFill>
                <a:latin typeface="+mn-lt"/>
                <a:cs typeface="Times New Roman"/>
              </a:rPr>
              <a:t> </a:t>
            </a:r>
            <a:r>
              <a:rPr lang="en-US" sz="1000" dirty="0">
                <a:solidFill>
                  <a:srgbClr val="293340"/>
                </a:solidFill>
                <a:latin typeface="+mn-lt"/>
                <a:cs typeface="Times New Roman"/>
              </a:rPr>
              <a:t>Health</a:t>
            </a:r>
            <a:r>
              <a:rPr lang="en-US" sz="1000" spc="-7" dirty="0">
                <a:solidFill>
                  <a:srgbClr val="293340"/>
                </a:solidFill>
                <a:latin typeface="+mn-lt"/>
                <a:cs typeface="Times New Roman"/>
              </a:rPr>
              <a:t> </a:t>
            </a:r>
            <a:r>
              <a:rPr lang="en-US" sz="1000" dirty="0">
                <a:solidFill>
                  <a:srgbClr val="293340"/>
                </a:solidFill>
                <a:latin typeface="+mn-lt"/>
                <a:cs typeface="Times New Roman"/>
              </a:rPr>
              <a:t>and</a:t>
            </a:r>
            <a:r>
              <a:rPr lang="en-US" sz="1000" spc="-3" dirty="0">
                <a:solidFill>
                  <a:srgbClr val="293340"/>
                </a:solidFill>
                <a:latin typeface="+mn-lt"/>
                <a:cs typeface="Times New Roman"/>
              </a:rPr>
              <a:t> </a:t>
            </a:r>
            <a:r>
              <a:rPr lang="en-US" sz="1000" dirty="0">
                <a:solidFill>
                  <a:srgbClr val="293340"/>
                </a:solidFill>
                <a:latin typeface="+mn-lt"/>
                <a:cs typeface="Times New Roman"/>
              </a:rPr>
              <a:t>Human</a:t>
            </a:r>
            <a:r>
              <a:rPr lang="en-US" sz="1000" spc="-7" dirty="0">
                <a:solidFill>
                  <a:srgbClr val="293340"/>
                </a:solidFill>
                <a:latin typeface="+mn-lt"/>
                <a:cs typeface="Times New Roman"/>
              </a:rPr>
              <a:t> </a:t>
            </a:r>
            <a:r>
              <a:rPr lang="en-US" sz="1000" dirty="0">
                <a:solidFill>
                  <a:srgbClr val="293340"/>
                </a:solidFill>
                <a:latin typeface="+mn-lt"/>
                <a:cs typeface="Times New Roman"/>
              </a:rPr>
              <a:t>Services</a:t>
            </a:r>
            <a:r>
              <a:rPr lang="en-US" sz="1000" spc="-14" dirty="0">
                <a:solidFill>
                  <a:srgbClr val="293340"/>
                </a:solidFill>
                <a:latin typeface="+mn-lt"/>
                <a:cs typeface="Times New Roman"/>
              </a:rPr>
              <a:t> </a:t>
            </a:r>
            <a:r>
              <a:rPr lang="en-US" sz="1000" dirty="0">
                <a:solidFill>
                  <a:srgbClr val="293340"/>
                </a:solidFill>
                <a:latin typeface="+mn-lt"/>
                <a:cs typeface="Times New Roman"/>
              </a:rPr>
              <a:t>(HHS)</a:t>
            </a:r>
            <a:r>
              <a:rPr lang="en-US" sz="1000" spc="-3" dirty="0">
                <a:solidFill>
                  <a:srgbClr val="293340"/>
                </a:solidFill>
                <a:latin typeface="+mn-lt"/>
                <a:cs typeface="Times New Roman"/>
              </a:rPr>
              <a:t> </a:t>
            </a:r>
            <a:r>
              <a:rPr lang="en-US" sz="1000" dirty="0">
                <a:solidFill>
                  <a:srgbClr val="293340"/>
                </a:solidFill>
                <a:latin typeface="+mn-lt"/>
                <a:cs typeface="Times New Roman"/>
              </a:rPr>
              <a:t>and</a:t>
            </a:r>
            <a:r>
              <a:rPr lang="en-US" sz="1000" spc="-7" dirty="0">
                <a:solidFill>
                  <a:srgbClr val="293340"/>
                </a:solidFill>
                <a:latin typeface="+mn-lt"/>
                <a:cs typeface="Times New Roman"/>
              </a:rPr>
              <a:t> </a:t>
            </a:r>
            <a:r>
              <a:rPr lang="en-US" sz="1000" dirty="0">
                <a:solidFill>
                  <a:srgbClr val="293340"/>
                </a:solidFill>
                <a:latin typeface="+mn-lt"/>
                <a:cs typeface="Times New Roman"/>
              </a:rPr>
              <a:t>other</a:t>
            </a:r>
            <a:r>
              <a:rPr lang="en-US" sz="1000" spc="-7" dirty="0">
                <a:solidFill>
                  <a:srgbClr val="293340"/>
                </a:solidFill>
                <a:latin typeface="+mn-lt"/>
                <a:cs typeface="Times New Roman"/>
              </a:rPr>
              <a:t> </a:t>
            </a:r>
            <a:r>
              <a:rPr lang="en-US" sz="1000" dirty="0">
                <a:solidFill>
                  <a:srgbClr val="293340"/>
                </a:solidFill>
                <a:latin typeface="+mn-lt"/>
                <a:cs typeface="Times New Roman"/>
              </a:rPr>
              <a:t>government</a:t>
            </a:r>
            <a:r>
              <a:rPr lang="en-US" sz="1000" spc="-7" dirty="0">
                <a:solidFill>
                  <a:srgbClr val="293340"/>
                </a:solidFill>
                <a:latin typeface="+mn-lt"/>
                <a:cs typeface="Times New Roman"/>
              </a:rPr>
              <a:t> </a:t>
            </a:r>
            <a:r>
              <a:rPr lang="en-US" sz="1000" dirty="0">
                <a:solidFill>
                  <a:srgbClr val="293340"/>
                </a:solidFill>
                <a:latin typeface="+mn-lt"/>
                <a:cs typeface="Times New Roman"/>
              </a:rPr>
              <a:t>agencies</a:t>
            </a:r>
            <a:r>
              <a:rPr lang="en-US" sz="1000" spc="-3" dirty="0">
                <a:solidFill>
                  <a:srgbClr val="293340"/>
                </a:solidFill>
                <a:latin typeface="+mn-lt"/>
                <a:cs typeface="Times New Roman"/>
              </a:rPr>
              <a:t> </a:t>
            </a:r>
            <a:r>
              <a:rPr lang="en-US" sz="1000" spc="-17" dirty="0">
                <a:solidFill>
                  <a:srgbClr val="293340"/>
                </a:solidFill>
                <a:latin typeface="+mn-lt"/>
                <a:cs typeface="Times New Roman"/>
              </a:rPr>
              <a:t>are </a:t>
            </a:r>
            <a:r>
              <a:rPr lang="en-US" sz="1000" dirty="0">
                <a:solidFill>
                  <a:srgbClr val="293340"/>
                </a:solidFill>
                <a:latin typeface="+mn-lt"/>
                <a:cs typeface="Times New Roman"/>
              </a:rPr>
              <a:t>committed</a:t>
            </a:r>
            <a:r>
              <a:rPr lang="en-US" sz="1000" spc="-7" dirty="0">
                <a:solidFill>
                  <a:srgbClr val="293340"/>
                </a:solidFill>
                <a:latin typeface="+mn-lt"/>
                <a:cs typeface="Times New Roman"/>
              </a:rPr>
              <a:t> </a:t>
            </a:r>
            <a:r>
              <a:rPr lang="en-US" sz="1000" dirty="0">
                <a:solidFill>
                  <a:srgbClr val="293340"/>
                </a:solidFill>
                <a:latin typeface="+mn-lt"/>
                <a:cs typeface="Times New Roman"/>
              </a:rPr>
              <a:t>to</a:t>
            </a:r>
            <a:r>
              <a:rPr lang="en-US" sz="1000" spc="-3" dirty="0">
                <a:solidFill>
                  <a:srgbClr val="293340"/>
                </a:solidFill>
                <a:latin typeface="+mn-lt"/>
                <a:cs typeface="Times New Roman"/>
              </a:rPr>
              <a:t> </a:t>
            </a:r>
            <a:r>
              <a:rPr lang="en-US" sz="1000" dirty="0">
                <a:solidFill>
                  <a:srgbClr val="293340"/>
                </a:solidFill>
                <a:latin typeface="+mn-lt"/>
                <a:cs typeface="Times New Roman"/>
              </a:rPr>
              <a:t>improving</a:t>
            </a:r>
            <a:r>
              <a:rPr lang="en-US" sz="1000" spc="-14" dirty="0">
                <a:solidFill>
                  <a:srgbClr val="293340"/>
                </a:solidFill>
                <a:latin typeface="+mn-lt"/>
                <a:cs typeface="Times New Roman"/>
              </a:rPr>
              <a:t> </a:t>
            </a:r>
            <a:r>
              <a:rPr lang="en-US" sz="1000" dirty="0">
                <a:solidFill>
                  <a:srgbClr val="293340"/>
                </a:solidFill>
                <a:latin typeface="+mn-lt"/>
                <a:cs typeface="Times New Roman"/>
              </a:rPr>
              <a:t>child</a:t>
            </a:r>
            <a:r>
              <a:rPr lang="en-US" sz="1000" spc="-3" dirty="0">
                <a:solidFill>
                  <a:srgbClr val="293340"/>
                </a:solidFill>
                <a:latin typeface="+mn-lt"/>
                <a:cs typeface="Times New Roman"/>
              </a:rPr>
              <a:t> </a:t>
            </a:r>
            <a:r>
              <a:rPr lang="en-US" sz="1000" dirty="0">
                <a:solidFill>
                  <a:srgbClr val="293340"/>
                </a:solidFill>
                <a:latin typeface="+mn-lt"/>
                <a:cs typeface="Times New Roman"/>
              </a:rPr>
              <a:t>and</a:t>
            </a:r>
            <a:r>
              <a:rPr lang="en-US" sz="1000" spc="-14" dirty="0">
                <a:solidFill>
                  <a:srgbClr val="293340"/>
                </a:solidFill>
                <a:latin typeface="+mn-lt"/>
                <a:cs typeface="Times New Roman"/>
              </a:rPr>
              <a:t> </a:t>
            </a:r>
            <a:r>
              <a:rPr lang="en-US" sz="1000" dirty="0">
                <a:solidFill>
                  <a:srgbClr val="293340"/>
                </a:solidFill>
                <a:latin typeface="+mn-lt"/>
                <a:cs typeface="Times New Roman"/>
              </a:rPr>
              <a:t>adolescent</a:t>
            </a:r>
            <a:r>
              <a:rPr lang="en-US" sz="1000" spc="-3" dirty="0">
                <a:solidFill>
                  <a:srgbClr val="293340"/>
                </a:solidFill>
                <a:latin typeface="+mn-lt"/>
                <a:cs typeface="Times New Roman"/>
              </a:rPr>
              <a:t> </a:t>
            </a:r>
            <a:r>
              <a:rPr lang="en-US" sz="1000" dirty="0">
                <a:solidFill>
                  <a:srgbClr val="293340"/>
                </a:solidFill>
                <a:latin typeface="+mn-lt"/>
                <a:cs typeface="Times New Roman"/>
              </a:rPr>
              <a:t>mental</a:t>
            </a:r>
            <a:r>
              <a:rPr lang="en-US" sz="1000" spc="-3" dirty="0">
                <a:solidFill>
                  <a:srgbClr val="293340"/>
                </a:solidFill>
                <a:latin typeface="+mn-lt"/>
                <a:cs typeface="Times New Roman"/>
              </a:rPr>
              <a:t> </a:t>
            </a:r>
            <a:r>
              <a:rPr lang="en-US" sz="1000" dirty="0">
                <a:solidFill>
                  <a:srgbClr val="293340"/>
                </a:solidFill>
                <a:latin typeface="+mn-lt"/>
                <a:cs typeface="Times New Roman"/>
              </a:rPr>
              <a:t>health.</a:t>
            </a:r>
            <a:r>
              <a:rPr lang="en-US" sz="1000" spc="-14" dirty="0">
                <a:solidFill>
                  <a:srgbClr val="293340"/>
                </a:solidFill>
                <a:latin typeface="+mn-lt"/>
                <a:cs typeface="Times New Roman"/>
              </a:rPr>
              <a:t> </a:t>
            </a:r>
            <a:r>
              <a:rPr lang="en-US" sz="1000" dirty="0">
                <a:solidFill>
                  <a:srgbClr val="293340"/>
                </a:solidFill>
                <a:latin typeface="+mn-lt"/>
                <a:cs typeface="Times New Roman"/>
              </a:rPr>
              <a:t>The</a:t>
            </a:r>
            <a:r>
              <a:rPr lang="en-US" sz="1000" spc="-3" dirty="0">
                <a:solidFill>
                  <a:srgbClr val="293340"/>
                </a:solidFill>
                <a:latin typeface="+mn-lt"/>
                <a:cs typeface="Times New Roman"/>
              </a:rPr>
              <a:t> </a:t>
            </a:r>
            <a:r>
              <a:rPr lang="en-US" sz="1000" dirty="0">
                <a:solidFill>
                  <a:srgbClr val="293340"/>
                </a:solidFill>
                <a:latin typeface="+mn-lt"/>
                <a:cs typeface="Times New Roman"/>
              </a:rPr>
              <a:t>following</a:t>
            </a:r>
            <a:r>
              <a:rPr lang="en-US" sz="1000" spc="-7" dirty="0">
                <a:solidFill>
                  <a:srgbClr val="293340"/>
                </a:solidFill>
                <a:latin typeface="+mn-lt"/>
                <a:cs typeface="Times New Roman"/>
              </a:rPr>
              <a:t> </a:t>
            </a:r>
            <a:r>
              <a:rPr lang="en-US" sz="1000" dirty="0">
                <a:solidFill>
                  <a:srgbClr val="293340"/>
                </a:solidFill>
                <a:latin typeface="+mn-lt"/>
                <a:cs typeface="Times New Roman"/>
              </a:rPr>
              <a:t>are</a:t>
            </a:r>
            <a:r>
              <a:rPr lang="en-US" sz="1000" spc="-3" dirty="0">
                <a:solidFill>
                  <a:srgbClr val="293340"/>
                </a:solidFill>
                <a:latin typeface="+mn-lt"/>
                <a:cs typeface="Times New Roman"/>
              </a:rPr>
              <a:t> </a:t>
            </a:r>
            <a:r>
              <a:rPr lang="en-US" sz="1000" dirty="0">
                <a:solidFill>
                  <a:srgbClr val="293340"/>
                </a:solidFill>
                <a:latin typeface="+mn-lt"/>
                <a:cs typeface="Times New Roman"/>
              </a:rPr>
              <a:t>examples</a:t>
            </a:r>
            <a:r>
              <a:rPr lang="en-US" sz="1000" spc="-3" dirty="0">
                <a:solidFill>
                  <a:srgbClr val="293340"/>
                </a:solidFill>
                <a:latin typeface="+mn-lt"/>
                <a:cs typeface="Times New Roman"/>
              </a:rPr>
              <a:t> </a:t>
            </a:r>
            <a:r>
              <a:rPr lang="en-US" sz="1000" spc="-17" dirty="0">
                <a:solidFill>
                  <a:srgbClr val="293340"/>
                </a:solidFill>
                <a:latin typeface="+mn-lt"/>
                <a:cs typeface="Times New Roman"/>
              </a:rPr>
              <a:t>of </a:t>
            </a:r>
            <a:r>
              <a:rPr lang="en-US" sz="1000" dirty="0">
                <a:solidFill>
                  <a:srgbClr val="293340"/>
                </a:solidFill>
                <a:latin typeface="+mn-lt"/>
                <a:cs typeface="Times New Roman"/>
              </a:rPr>
              <a:t>available</a:t>
            </a:r>
            <a:r>
              <a:rPr lang="en-US" sz="1000" spc="-7" dirty="0">
                <a:solidFill>
                  <a:srgbClr val="293340"/>
                </a:solidFill>
                <a:latin typeface="+mn-lt"/>
                <a:cs typeface="Times New Roman"/>
              </a:rPr>
              <a:t> resources:</a:t>
            </a:r>
          </a:p>
          <a:p>
            <a:pPr marL="365760" marR="274919" lvl="1" indent="-182880"/>
            <a:r>
              <a:rPr lang="en-US" sz="1000" dirty="0">
                <a:latin typeface="+mn-lt"/>
                <a:cs typeface="Times New Roman"/>
              </a:rPr>
              <a:t>The</a:t>
            </a:r>
            <a:r>
              <a:rPr lang="en-US" sz="1000" spc="-27" dirty="0">
                <a:latin typeface="+mn-lt"/>
                <a:cs typeface="Times New Roman"/>
              </a:rPr>
              <a:t> </a:t>
            </a:r>
            <a:r>
              <a:rPr lang="en-US" sz="1000" spc="-17" dirty="0">
                <a:latin typeface="+mn-lt"/>
                <a:cs typeface="Times New Roman"/>
              </a:rPr>
              <a:t>National</a:t>
            </a:r>
            <a:r>
              <a:rPr lang="en-US" sz="1000" spc="-20" dirty="0">
                <a:latin typeface="+mn-lt"/>
                <a:cs typeface="Times New Roman"/>
              </a:rPr>
              <a:t> </a:t>
            </a:r>
            <a:r>
              <a:rPr lang="en-US" sz="1000" spc="-14" dirty="0">
                <a:latin typeface="+mn-lt"/>
                <a:cs typeface="Times New Roman"/>
              </a:rPr>
              <a:t>Suicide</a:t>
            </a:r>
            <a:r>
              <a:rPr lang="en-US" sz="1000" spc="-20" dirty="0">
                <a:latin typeface="+mn-lt"/>
                <a:cs typeface="Times New Roman"/>
              </a:rPr>
              <a:t> </a:t>
            </a:r>
            <a:r>
              <a:rPr lang="en-US" sz="1000" spc="-17" dirty="0">
                <a:latin typeface="+mn-lt"/>
                <a:cs typeface="Times New Roman"/>
              </a:rPr>
              <a:t>Hotline Designation</a:t>
            </a:r>
            <a:r>
              <a:rPr lang="en-US" sz="1000" spc="-20" dirty="0">
                <a:latin typeface="+mn-lt"/>
                <a:cs typeface="Times New Roman"/>
              </a:rPr>
              <a:t> </a:t>
            </a:r>
            <a:r>
              <a:rPr lang="en-US" sz="1000" spc="-7" dirty="0">
                <a:latin typeface="+mn-lt"/>
                <a:cs typeface="Times New Roman"/>
              </a:rPr>
              <a:t>Act</a:t>
            </a:r>
            <a:r>
              <a:rPr lang="en-US" sz="1000" spc="-24" dirty="0">
                <a:latin typeface="+mn-lt"/>
                <a:cs typeface="Times New Roman"/>
              </a:rPr>
              <a:t> </a:t>
            </a:r>
            <a:r>
              <a:rPr lang="en-US" sz="1000" dirty="0">
                <a:latin typeface="+mn-lt"/>
                <a:cs typeface="Times New Roman"/>
              </a:rPr>
              <a:t>of</a:t>
            </a:r>
            <a:r>
              <a:rPr lang="en-US" sz="1000" spc="-17" dirty="0">
                <a:latin typeface="+mn-lt"/>
                <a:cs typeface="Times New Roman"/>
              </a:rPr>
              <a:t> </a:t>
            </a:r>
            <a:r>
              <a:rPr lang="en-US" sz="1000" spc="-14" dirty="0">
                <a:latin typeface="+mn-lt"/>
                <a:cs typeface="Times New Roman"/>
              </a:rPr>
              <a:t>2019</a:t>
            </a:r>
            <a:r>
              <a:rPr lang="en-US" sz="1000" spc="-24" dirty="0">
                <a:latin typeface="+mn-lt"/>
                <a:cs typeface="Times New Roman"/>
              </a:rPr>
              <a:t> </a:t>
            </a:r>
            <a:r>
              <a:rPr lang="en-US" sz="1000" spc="-17" dirty="0">
                <a:latin typeface="+mn-lt"/>
                <a:cs typeface="Times New Roman"/>
              </a:rPr>
              <a:t>requires</a:t>
            </a:r>
            <a:r>
              <a:rPr lang="en-US" sz="1000" spc="-27" dirty="0">
                <a:latin typeface="+mn-lt"/>
                <a:cs typeface="Times New Roman"/>
              </a:rPr>
              <a:t> </a:t>
            </a:r>
            <a:r>
              <a:rPr lang="en-US" sz="1000" spc="-7" dirty="0">
                <a:latin typeface="+mn-lt"/>
                <a:cs typeface="Times New Roman"/>
              </a:rPr>
              <a:t>the</a:t>
            </a:r>
            <a:r>
              <a:rPr lang="en-US" sz="1000" spc="-17" dirty="0">
                <a:latin typeface="+mn-lt"/>
                <a:cs typeface="Times New Roman"/>
              </a:rPr>
              <a:t> Federal </a:t>
            </a:r>
            <a:r>
              <a:rPr lang="en-US" sz="1000" spc="-7" dirty="0">
                <a:latin typeface="+mn-lt"/>
                <a:cs typeface="Times New Roman"/>
              </a:rPr>
              <a:t>Communications </a:t>
            </a:r>
            <a:r>
              <a:rPr lang="en-US" sz="1000" spc="-17" dirty="0">
                <a:latin typeface="+mn-lt"/>
                <a:cs typeface="Times New Roman"/>
              </a:rPr>
              <a:t>Commission</a:t>
            </a:r>
            <a:r>
              <a:rPr lang="en-US" sz="1000" spc="-24" dirty="0">
                <a:latin typeface="+mn-lt"/>
                <a:cs typeface="Times New Roman"/>
              </a:rPr>
              <a:t> </a:t>
            </a:r>
            <a:r>
              <a:rPr lang="en-US" sz="1000" dirty="0">
                <a:latin typeface="+mn-lt"/>
                <a:cs typeface="Times New Roman"/>
              </a:rPr>
              <a:t>to</a:t>
            </a:r>
            <a:r>
              <a:rPr lang="en-US" sz="1000" spc="-24" dirty="0">
                <a:latin typeface="+mn-lt"/>
                <a:cs typeface="Times New Roman"/>
              </a:rPr>
              <a:t> </a:t>
            </a:r>
            <a:r>
              <a:rPr lang="en-US" sz="1000" spc="-17" dirty="0">
                <a:latin typeface="+mn-lt"/>
                <a:cs typeface="Times New Roman"/>
              </a:rPr>
              <a:t>designate</a:t>
            </a:r>
            <a:r>
              <a:rPr lang="en-US" sz="1000" spc="-24" dirty="0">
                <a:latin typeface="+mn-lt"/>
                <a:cs typeface="Times New Roman"/>
              </a:rPr>
              <a:t> </a:t>
            </a:r>
            <a:r>
              <a:rPr lang="en-US" sz="1000" spc="-7" dirty="0">
                <a:latin typeface="+mn-lt"/>
                <a:cs typeface="Times New Roman"/>
              </a:rPr>
              <a:t>988</a:t>
            </a:r>
            <a:r>
              <a:rPr lang="en-US" sz="1000" spc="-20" dirty="0">
                <a:latin typeface="+mn-lt"/>
                <a:cs typeface="Times New Roman"/>
              </a:rPr>
              <a:t> </a:t>
            </a:r>
            <a:r>
              <a:rPr lang="en-US" sz="1000" dirty="0">
                <a:latin typeface="+mn-lt"/>
                <a:cs typeface="Times New Roman"/>
              </a:rPr>
              <a:t>as</a:t>
            </a:r>
            <a:r>
              <a:rPr lang="en-US" sz="1000" spc="-27" dirty="0">
                <a:latin typeface="+mn-lt"/>
                <a:cs typeface="Times New Roman"/>
              </a:rPr>
              <a:t> </a:t>
            </a:r>
            <a:r>
              <a:rPr lang="en-US" sz="1000" spc="-7" dirty="0">
                <a:latin typeface="+mn-lt"/>
                <a:cs typeface="Times New Roman"/>
              </a:rPr>
              <a:t>the</a:t>
            </a:r>
            <a:r>
              <a:rPr lang="en-US" sz="1000" spc="-24" dirty="0">
                <a:latin typeface="+mn-lt"/>
                <a:cs typeface="Times New Roman"/>
              </a:rPr>
              <a:t> </a:t>
            </a:r>
            <a:r>
              <a:rPr lang="en-US" sz="1000" spc="-17" dirty="0">
                <a:latin typeface="+mn-lt"/>
                <a:cs typeface="Times New Roman"/>
              </a:rPr>
              <a:t>universal telephone </a:t>
            </a:r>
            <a:r>
              <a:rPr lang="en-US" sz="1000" spc="-14" dirty="0">
                <a:latin typeface="+mn-lt"/>
                <a:cs typeface="Times New Roman"/>
              </a:rPr>
              <a:t>number</a:t>
            </a:r>
            <a:r>
              <a:rPr lang="en-US" sz="1000" spc="-20" dirty="0">
                <a:latin typeface="+mn-lt"/>
                <a:cs typeface="Times New Roman"/>
              </a:rPr>
              <a:t> </a:t>
            </a:r>
            <a:r>
              <a:rPr lang="en-US" sz="1000" spc="-7" dirty="0">
                <a:latin typeface="+mn-lt"/>
                <a:cs typeface="Times New Roman"/>
              </a:rPr>
              <a:t>for</a:t>
            </a:r>
            <a:r>
              <a:rPr lang="en-US" sz="1000" spc="-17" dirty="0">
                <a:latin typeface="+mn-lt"/>
                <a:cs typeface="Times New Roman"/>
              </a:rPr>
              <a:t> </a:t>
            </a:r>
            <a:r>
              <a:rPr lang="en-US" sz="1000" dirty="0">
                <a:latin typeface="+mn-lt"/>
                <a:cs typeface="Times New Roman"/>
              </a:rPr>
              <a:t>a</a:t>
            </a:r>
            <a:r>
              <a:rPr lang="en-US" sz="1000" spc="-24" dirty="0">
                <a:latin typeface="+mn-lt"/>
                <a:cs typeface="Times New Roman"/>
              </a:rPr>
              <a:t> </a:t>
            </a:r>
            <a:r>
              <a:rPr lang="en-US" sz="1000" spc="-17" dirty="0">
                <a:latin typeface="+mn-lt"/>
                <a:cs typeface="Times New Roman"/>
              </a:rPr>
              <a:t>national </a:t>
            </a:r>
            <a:r>
              <a:rPr lang="en-US" sz="1000" spc="-7" dirty="0">
                <a:latin typeface="+mn-lt"/>
                <a:cs typeface="Times New Roman"/>
              </a:rPr>
              <a:t>suicide </a:t>
            </a:r>
            <a:r>
              <a:rPr lang="en-US" sz="1000" spc="-17" dirty="0">
                <a:latin typeface="+mn-lt"/>
                <a:cs typeface="Times New Roman"/>
              </a:rPr>
              <a:t>prevention</a:t>
            </a:r>
            <a:r>
              <a:rPr lang="en-US" sz="1000" spc="-34" dirty="0">
                <a:latin typeface="+mn-lt"/>
                <a:cs typeface="Times New Roman"/>
              </a:rPr>
              <a:t> </a:t>
            </a:r>
            <a:r>
              <a:rPr lang="en-US" sz="1000" spc="-7" dirty="0">
                <a:latin typeface="+mn-lt"/>
                <a:cs typeface="Times New Roman"/>
              </a:rPr>
              <a:t>and</a:t>
            </a:r>
            <a:r>
              <a:rPr lang="en-US" sz="1000" spc="-31" dirty="0">
                <a:latin typeface="+mn-lt"/>
                <a:cs typeface="Times New Roman"/>
              </a:rPr>
              <a:t> </a:t>
            </a:r>
            <a:r>
              <a:rPr lang="en-US" sz="1000" spc="-14" dirty="0">
                <a:latin typeface="+mn-lt"/>
                <a:cs typeface="Times New Roman"/>
              </a:rPr>
              <a:t>mental</a:t>
            </a:r>
            <a:r>
              <a:rPr lang="en-US" sz="1000" spc="-27" dirty="0">
                <a:latin typeface="+mn-lt"/>
                <a:cs typeface="Times New Roman"/>
              </a:rPr>
              <a:t> </a:t>
            </a:r>
            <a:r>
              <a:rPr lang="en-US" sz="1000" spc="-14" dirty="0">
                <a:latin typeface="+mn-lt"/>
                <a:cs typeface="Times New Roman"/>
              </a:rPr>
              <a:t>health</a:t>
            </a:r>
            <a:r>
              <a:rPr lang="en-US" sz="1000" spc="-31" dirty="0">
                <a:latin typeface="+mn-lt"/>
                <a:cs typeface="Times New Roman"/>
              </a:rPr>
              <a:t> </a:t>
            </a:r>
            <a:r>
              <a:rPr lang="en-US" sz="1000" spc="-14" dirty="0">
                <a:latin typeface="+mn-lt"/>
                <a:cs typeface="Times New Roman"/>
              </a:rPr>
              <a:t>crisis</a:t>
            </a:r>
            <a:r>
              <a:rPr lang="en-US" sz="1000" spc="-27" dirty="0">
                <a:latin typeface="+mn-lt"/>
                <a:cs typeface="Times New Roman"/>
              </a:rPr>
              <a:t> </a:t>
            </a:r>
            <a:r>
              <a:rPr lang="en-US" sz="1000" spc="-7" dirty="0">
                <a:latin typeface="+mn-lt"/>
                <a:cs typeface="Times New Roman"/>
              </a:rPr>
              <a:t>hotline.</a:t>
            </a:r>
            <a:r>
              <a:rPr lang="en-US" sz="1000" spc="-10" baseline="31250" dirty="0">
                <a:solidFill>
                  <a:srgbClr val="293340"/>
                </a:solidFill>
                <a:latin typeface="+mn-lt"/>
                <a:cs typeface="Times New Roman"/>
              </a:rPr>
              <a:t>17</a:t>
            </a:r>
            <a:r>
              <a:rPr lang="en-US" sz="1000" spc="82" baseline="31250" dirty="0">
                <a:solidFill>
                  <a:srgbClr val="293340"/>
                </a:solidFill>
                <a:latin typeface="+mn-lt"/>
                <a:cs typeface="Times New Roman"/>
              </a:rPr>
              <a:t> </a:t>
            </a:r>
            <a:r>
              <a:rPr lang="en-US" sz="1000" spc="-7" dirty="0">
                <a:latin typeface="+mn-lt"/>
                <a:cs typeface="Times New Roman"/>
              </a:rPr>
              <a:t>988</a:t>
            </a:r>
            <a:r>
              <a:rPr lang="en-US" sz="1000" spc="-34" dirty="0">
                <a:latin typeface="+mn-lt"/>
                <a:cs typeface="Times New Roman"/>
              </a:rPr>
              <a:t> </a:t>
            </a:r>
            <a:r>
              <a:rPr lang="en-US" sz="1000" spc="-7" dirty="0">
                <a:latin typeface="+mn-lt"/>
                <a:cs typeface="Times New Roman"/>
              </a:rPr>
              <a:t>has</a:t>
            </a:r>
            <a:r>
              <a:rPr lang="en-US" sz="1000" spc="-24" dirty="0">
                <a:latin typeface="+mn-lt"/>
                <a:cs typeface="Times New Roman"/>
              </a:rPr>
              <a:t> </a:t>
            </a:r>
            <a:r>
              <a:rPr lang="en-US" sz="1000" spc="-14" dirty="0">
                <a:latin typeface="+mn-lt"/>
                <a:cs typeface="Times New Roman"/>
              </a:rPr>
              <a:t>been</a:t>
            </a:r>
            <a:r>
              <a:rPr lang="en-US" sz="1000" spc="-27" dirty="0">
                <a:latin typeface="+mn-lt"/>
                <a:cs typeface="Times New Roman"/>
              </a:rPr>
              <a:t> </a:t>
            </a:r>
            <a:r>
              <a:rPr lang="en-US" sz="1000" spc="-17" dirty="0">
                <a:latin typeface="+mn-lt"/>
                <a:cs typeface="Times New Roman"/>
              </a:rPr>
              <a:t>designated</a:t>
            </a:r>
            <a:r>
              <a:rPr lang="en-US" sz="1000" spc="-31" dirty="0">
                <a:latin typeface="+mn-lt"/>
                <a:cs typeface="Times New Roman"/>
              </a:rPr>
              <a:t> </a:t>
            </a:r>
            <a:r>
              <a:rPr lang="en-US" sz="1000" dirty="0">
                <a:latin typeface="+mn-lt"/>
                <a:cs typeface="Times New Roman"/>
              </a:rPr>
              <a:t>as</a:t>
            </a:r>
            <a:r>
              <a:rPr lang="en-US" sz="1000" spc="-31" dirty="0">
                <a:latin typeface="+mn-lt"/>
                <a:cs typeface="Times New Roman"/>
              </a:rPr>
              <a:t> </a:t>
            </a:r>
            <a:r>
              <a:rPr lang="en-US" sz="1000" spc="-7" dirty="0">
                <a:latin typeface="+mn-lt"/>
                <a:cs typeface="Times New Roman"/>
              </a:rPr>
              <a:t>the</a:t>
            </a:r>
            <a:r>
              <a:rPr lang="en-US" sz="1000" spc="-34" dirty="0">
                <a:latin typeface="+mn-lt"/>
                <a:cs typeface="Times New Roman"/>
              </a:rPr>
              <a:t> </a:t>
            </a:r>
            <a:r>
              <a:rPr lang="en-US" sz="1000" spc="-7" dirty="0">
                <a:latin typeface="+mn-lt"/>
                <a:cs typeface="Times New Roman"/>
              </a:rPr>
              <a:t>new</a:t>
            </a:r>
            <a:r>
              <a:rPr lang="en-US" sz="1000" spc="-31" dirty="0">
                <a:latin typeface="+mn-lt"/>
                <a:cs typeface="Times New Roman"/>
              </a:rPr>
              <a:t> </a:t>
            </a:r>
            <a:r>
              <a:rPr lang="en-US" sz="1000" spc="-20" dirty="0">
                <a:latin typeface="+mn-lt"/>
                <a:cs typeface="Times New Roman"/>
              </a:rPr>
              <a:t>three-</a:t>
            </a:r>
            <a:r>
              <a:rPr lang="en-US" sz="1000" spc="-7" dirty="0">
                <a:latin typeface="+mn-lt"/>
                <a:cs typeface="Times New Roman"/>
              </a:rPr>
              <a:t>digit </a:t>
            </a:r>
            <a:r>
              <a:rPr lang="en-US" sz="1000" spc="-17" dirty="0">
                <a:latin typeface="+mn-lt"/>
                <a:cs typeface="Times New Roman"/>
              </a:rPr>
              <a:t>dialing</a:t>
            </a:r>
            <a:r>
              <a:rPr lang="en-US" sz="1000" spc="-24" dirty="0">
                <a:latin typeface="+mn-lt"/>
                <a:cs typeface="Times New Roman"/>
              </a:rPr>
              <a:t> </a:t>
            </a:r>
            <a:r>
              <a:rPr lang="en-US" sz="1000" spc="-14" dirty="0">
                <a:latin typeface="+mn-lt"/>
                <a:cs typeface="Times New Roman"/>
              </a:rPr>
              <a:t>code</a:t>
            </a:r>
            <a:r>
              <a:rPr lang="en-US" sz="1000" spc="-20" dirty="0">
                <a:latin typeface="+mn-lt"/>
                <a:cs typeface="Times New Roman"/>
              </a:rPr>
              <a:t> </a:t>
            </a:r>
            <a:r>
              <a:rPr lang="en-US" sz="1000" spc="-7" dirty="0">
                <a:latin typeface="+mn-lt"/>
                <a:cs typeface="Times New Roman"/>
              </a:rPr>
              <a:t>that</a:t>
            </a:r>
            <a:r>
              <a:rPr lang="en-US" sz="1000" spc="-17" dirty="0">
                <a:latin typeface="+mn-lt"/>
                <a:cs typeface="Times New Roman"/>
              </a:rPr>
              <a:t> </a:t>
            </a:r>
            <a:r>
              <a:rPr lang="en-US" sz="1000" spc="-14" dirty="0">
                <a:latin typeface="+mn-lt"/>
                <a:cs typeface="Times New Roman"/>
              </a:rPr>
              <a:t>will</a:t>
            </a:r>
            <a:r>
              <a:rPr lang="en-US" sz="1000" spc="-20" dirty="0">
                <a:latin typeface="+mn-lt"/>
                <a:cs typeface="Times New Roman"/>
              </a:rPr>
              <a:t> </a:t>
            </a:r>
            <a:r>
              <a:rPr lang="en-US" sz="1000" spc="-14" dirty="0">
                <a:latin typeface="+mn-lt"/>
                <a:cs typeface="Times New Roman"/>
              </a:rPr>
              <a:t>route </a:t>
            </a:r>
            <a:r>
              <a:rPr lang="en-US" sz="1000" spc="-17" dirty="0">
                <a:latin typeface="+mn-lt"/>
                <a:cs typeface="Times New Roman"/>
              </a:rPr>
              <a:t>callers</a:t>
            </a:r>
            <a:r>
              <a:rPr lang="en-US" sz="1000" spc="-20" dirty="0">
                <a:latin typeface="+mn-lt"/>
                <a:cs typeface="Times New Roman"/>
              </a:rPr>
              <a:t> </a:t>
            </a:r>
            <a:r>
              <a:rPr lang="en-US" sz="1000" dirty="0">
                <a:latin typeface="+mn-lt"/>
                <a:cs typeface="Times New Roman"/>
              </a:rPr>
              <a:t>to</a:t>
            </a:r>
            <a:r>
              <a:rPr lang="en-US" sz="1000" spc="-20" dirty="0">
                <a:latin typeface="+mn-lt"/>
                <a:cs typeface="Times New Roman"/>
              </a:rPr>
              <a:t> </a:t>
            </a:r>
            <a:r>
              <a:rPr lang="en-US" sz="1000" spc="-7" dirty="0">
                <a:latin typeface="+mn-lt"/>
                <a:cs typeface="Times New Roman"/>
              </a:rPr>
              <a:t>the</a:t>
            </a:r>
            <a:r>
              <a:rPr lang="en-US" sz="1000" spc="-17" dirty="0">
                <a:latin typeface="+mn-lt"/>
                <a:cs typeface="Times New Roman"/>
              </a:rPr>
              <a:t> National</a:t>
            </a:r>
            <a:r>
              <a:rPr lang="en-US" sz="1000" spc="-14" dirty="0">
                <a:latin typeface="+mn-lt"/>
                <a:cs typeface="Times New Roman"/>
              </a:rPr>
              <a:t> </a:t>
            </a:r>
            <a:r>
              <a:rPr lang="en-US" sz="1000" spc="-17" dirty="0">
                <a:latin typeface="+mn-lt"/>
                <a:cs typeface="Times New Roman"/>
              </a:rPr>
              <a:t>Suicide</a:t>
            </a:r>
            <a:r>
              <a:rPr lang="en-US" sz="1000" spc="-20" dirty="0">
                <a:latin typeface="+mn-lt"/>
                <a:cs typeface="Times New Roman"/>
              </a:rPr>
              <a:t> </a:t>
            </a:r>
            <a:r>
              <a:rPr lang="en-US" sz="1000" spc="-17" dirty="0">
                <a:latin typeface="+mn-lt"/>
                <a:cs typeface="Times New Roman"/>
              </a:rPr>
              <a:t>Prevention </a:t>
            </a:r>
            <a:r>
              <a:rPr lang="en-US" sz="1000" spc="-7" dirty="0">
                <a:latin typeface="+mn-lt"/>
                <a:cs typeface="Times New Roman"/>
              </a:rPr>
              <a:t>Lifeline.</a:t>
            </a:r>
          </a:p>
          <a:p>
            <a:pPr marL="365760" marR="274919" lvl="1" indent="-182880"/>
            <a:r>
              <a:rPr lang="en-US" sz="1000" dirty="0">
                <a:latin typeface="+mn-lt"/>
                <a:cs typeface="Times New Roman"/>
              </a:rPr>
              <a:t>While</a:t>
            </a:r>
            <a:r>
              <a:rPr lang="en-US" sz="1000" spc="-14" dirty="0">
                <a:latin typeface="+mn-lt"/>
                <a:cs typeface="Times New Roman"/>
              </a:rPr>
              <a:t> </a:t>
            </a:r>
            <a:r>
              <a:rPr lang="en-US" sz="1000" dirty="0">
                <a:latin typeface="+mn-lt"/>
                <a:cs typeface="Times New Roman"/>
              </a:rPr>
              <a:t>some</a:t>
            </a:r>
            <a:r>
              <a:rPr lang="en-US" sz="1000" spc="-7" dirty="0">
                <a:latin typeface="+mn-lt"/>
                <a:cs typeface="Times New Roman"/>
              </a:rPr>
              <a:t> </a:t>
            </a:r>
            <a:r>
              <a:rPr lang="en-US" sz="1000" dirty="0">
                <a:latin typeface="+mn-lt"/>
                <a:cs typeface="Times New Roman"/>
              </a:rPr>
              <a:t>areas</a:t>
            </a:r>
            <a:r>
              <a:rPr lang="en-US" sz="1000" spc="-7" dirty="0">
                <a:latin typeface="+mn-lt"/>
                <a:cs typeface="Times New Roman"/>
              </a:rPr>
              <a:t> </a:t>
            </a:r>
            <a:r>
              <a:rPr lang="en-US" sz="1000" dirty="0">
                <a:latin typeface="+mn-lt"/>
                <a:cs typeface="Times New Roman"/>
              </a:rPr>
              <a:t>could</a:t>
            </a:r>
            <a:r>
              <a:rPr lang="en-US" sz="1000" spc="-10" dirty="0">
                <a:latin typeface="+mn-lt"/>
                <a:cs typeface="Times New Roman"/>
              </a:rPr>
              <a:t> </a:t>
            </a:r>
            <a:r>
              <a:rPr lang="en-US" sz="1000" dirty="0">
                <a:latin typeface="+mn-lt"/>
                <a:cs typeface="Times New Roman"/>
              </a:rPr>
              <a:t>connect</a:t>
            </a:r>
            <a:r>
              <a:rPr lang="en-US" sz="1000" spc="-7" dirty="0">
                <a:latin typeface="+mn-lt"/>
                <a:cs typeface="Times New Roman"/>
              </a:rPr>
              <a:t> </a:t>
            </a:r>
            <a:r>
              <a:rPr lang="en-US" sz="1000" dirty="0">
                <a:latin typeface="+mn-lt"/>
                <a:cs typeface="Times New Roman"/>
              </a:rPr>
              <a:t>to</a:t>
            </a:r>
            <a:r>
              <a:rPr lang="en-US" sz="1000" spc="-3" dirty="0">
                <a:latin typeface="+mn-lt"/>
                <a:cs typeface="Times New Roman"/>
              </a:rPr>
              <a:t> </a:t>
            </a:r>
            <a:r>
              <a:rPr lang="en-US" sz="1000" dirty="0">
                <a:latin typeface="+mn-lt"/>
                <a:cs typeface="Times New Roman"/>
              </a:rPr>
              <a:t>the</a:t>
            </a:r>
            <a:r>
              <a:rPr lang="en-US" sz="1000" spc="-3" dirty="0">
                <a:latin typeface="+mn-lt"/>
                <a:cs typeface="Times New Roman"/>
              </a:rPr>
              <a:t> </a:t>
            </a:r>
            <a:r>
              <a:rPr lang="en-US" sz="1000" dirty="0">
                <a:latin typeface="+mn-lt"/>
                <a:cs typeface="Times New Roman"/>
              </a:rPr>
              <a:t>Lifeline</a:t>
            </a:r>
            <a:r>
              <a:rPr lang="en-US" sz="1000" spc="-3" dirty="0">
                <a:latin typeface="+mn-lt"/>
                <a:cs typeface="Times New Roman"/>
              </a:rPr>
              <a:t> </a:t>
            </a:r>
            <a:r>
              <a:rPr lang="en-US" sz="1000" dirty="0">
                <a:latin typeface="+mn-lt"/>
                <a:cs typeface="Times New Roman"/>
              </a:rPr>
              <a:t>by</a:t>
            </a:r>
            <a:r>
              <a:rPr lang="en-US" sz="1000" spc="-3" dirty="0">
                <a:latin typeface="+mn-lt"/>
                <a:cs typeface="Times New Roman"/>
              </a:rPr>
              <a:t> </a:t>
            </a:r>
            <a:r>
              <a:rPr lang="en-US" sz="1000" dirty="0">
                <a:latin typeface="+mn-lt"/>
                <a:cs typeface="Times New Roman"/>
              </a:rPr>
              <a:t>dialing</a:t>
            </a:r>
            <a:r>
              <a:rPr lang="en-US" sz="1000" spc="-3" dirty="0">
                <a:latin typeface="+mn-lt"/>
                <a:cs typeface="Times New Roman"/>
              </a:rPr>
              <a:t> </a:t>
            </a:r>
            <a:r>
              <a:rPr lang="en-US" sz="1000" dirty="0">
                <a:latin typeface="+mn-lt"/>
                <a:cs typeface="Times New Roman"/>
              </a:rPr>
              <a:t>988,</a:t>
            </a:r>
            <a:r>
              <a:rPr lang="en-US" sz="1000" spc="-3" dirty="0">
                <a:latin typeface="+mn-lt"/>
                <a:cs typeface="Times New Roman"/>
              </a:rPr>
              <a:t> </a:t>
            </a:r>
            <a:r>
              <a:rPr lang="en-US" sz="1000" dirty="0">
                <a:latin typeface="+mn-lt"/>
                <a:cs typeface="Times New Roman"/>
              </a:rPr>
              <a:t>this</a:t>
            </a:r>
            <a:r>
              <a:rPr lang="en-US" sz="1000" spc="-3" dirty="0">
                <a:latin typeface="+mn-lt"/>
                <a:cs typeface="Times New Roman"/>
              </a:rPr>
              <a:t> </a:t>
            </a:r>
            <a:r>
              <a:rPr lang="en-US" sz="1000" dirty="0">
                <a:latin typeface="+mn-lt"/>
                <a:cs typeface="Times New Roman"/>
              </a:rPr>
              <a:t>dialing</a:t>
            </a:r>
            <a:r>
              <a:rPr lang="en-US" sz="1000" spc="-3" dirty="0">
                <a:latin typeface="+mn-lt"/>
                <a:cs typeface="Times New Roman"/>
              </a:rPr>
              <a:t> </a:t>
            </a:r>
            <a:r>
              <a:rPr lang="en-US" sz="1000" dirty="0">
                <a:latin typeface="+mn-lt"/>
                <a:cs typeface="Times New Roman"/>
              </a:rPr>
              <a:t>code </a:t>
            </a:r>
            <a:r>
              <a:rPr lang="en-US" sz="1000" spc="-7" dirty="0">
                <a:latin typeface="+mn-lt"/>
                <a:cs typeface="Times New Roman"/>
              </a:rPr>
              <a:t>became </a:t>
            </a:r>
            <a:r>
              <a:rPr lang="en-US" sz="1000" dirty="0">
                <a:latin typeface="+mn-lt"/>
                <a:cs typeface="Times New Roman"/>
              </a:rPr>
              <a:t>available</a:t>
            </a:r>
            <a:r>
              <a:rPr lang="en-US" sz="1000" spc="-10" dirty="0">
                <a:latin typeface="+mn-lt"/>
                <a:cs typeface="Times New Roman"/>
              </a:rPr>
              <a:t> </a:t>
            </a:r>
            <a:r>
              <a:rPr lang="en-US" sz="1000" dirty="0">
                <a:latin typeface="+mn-lt"/>
                <a:cs typeface="Times New Roman"/>
              </a:rPr>
              <a:t>to</a:t>
            </a:r>
            <a:r>
              <a:rPr lang="en-US" sz="1000" spc="-10" dirty="0">
                <a:latin typeface="+mn-lt"/>
                <a:cs typeface="Times New Roman"/>
              </a:rPr>
              <a:t> </a:t>
            </a:r>
            <a:r>
              <a:rPr lang="en-US" sz="1000" dirty="0">
                <a:latin typeface="+mn-lt"/>
                <a:cs typeface="Times New Roman"/>
              </a:rPr>
              <a:t>everyone</a:t>
            </a:r>
            <a:r>
              <a:rPr lang="en-US" sz="1000" spc="-3" dirty="0">
                <a:latin typeface="+mn-lt"/>
                <a:cs typeface="Times New Roman"/>
              </a:rPr>
              <a:t> </a:t>
            </a:r>
            <a:r>
              <a:rPr lang="en-US" sz="1000" dirty="0">
                <a:latin typeface="+mn-lt"/>
                <a:cs typeface="Times New Roman"/>
              </a:rPr>
              <a:t>across</a:t>
            </a:r>
            <a:r>
              <a:rPr lang="en-US" sz="1000" spc="-3" dirty="0">
                <a:latin typeface="+mn-lt"/>
                <a:cs typeface="Times New Roman"/>
              </a:rPr>
              <a:t> </a:t>
            </a:r>
            <a:r>
              <a:rPr lang="en-US" sz="1000" dirty="0">
                <a:latin typeface="+mn-lt"/>
                <a:cs typeface="Times New Roman"/>
              </a:rPr>
              <a:t>the</a:t>
            </a:r>
            <a:r>
              <a:rPr lang="en-US" sz="1000" spc="-3" dirty="0">
                <a:latin typeface="+mn-lt"/>
                <a:cs typeface="Times New Roman"/>
              </a:rPr>
              <a:t> </a:t>
            </a:r>
            <a:r>
              <a:rPr lang="en-US" sz="1000" dirty="0">
                <a:latin typeface="+mn-lt"/>
                <a:cs typeface="Times New Roman"/>
              </a:rPr>
              <a:t>United</a:t>
            </a:r>
            <a:r>
              <a:rPr lang="en-US" sz="1000" spc="-3" dirty="0">
                <a:latin typeface="+mn-lt"/>
                <a:cs typeface="Times New Roman"/>
              </a:rPr>
              <a:t> </a:t>
            </a:r>
            <a:r>
              <a:rPr lang="en-US" sz="1000" dirty="0">
                <a:latin typeface="+mn-lt"/>
                <a:cs typeface="Times New Roman"/>
              </a:rPr>
              <a:t>States</a:t>
            </a:r>
            <a:r>
              <a:rPr lang="en-US" sz="1000" spc="-3" dirty="0">
                <a:latin typeface="+mn-lt"/>
                <a:cs typeface="Times New Roman"/>
              </a:rPr>
              <a:t> </a:t>
            </a:r>
            <a:r>
              <a:rPr lang="en-US" sz="1000" dirty="0">
                <a:latin typeface="+mn-lt"/>
                <a:cs typeface="Times New Roman"/>
              </a:rPr>
              <a:t>on</a:t>
            </a:r>
            <a:r>
              <a:rPr lang="en-US" sz="1000" spc="-10" dirty="0">
                <a:latin typeface="+mn-lt"/>
                <a:cs typeface="Times New Roman"/>
              </a:rPr>
              <a:t> </a:t>
            </a:r>
            <a:r>
              <a:rPr lang="en-US" sz="1000" dirty="0">
                <a:latin typeface="+mn-lt"/>
                <a:cs typeface="Times New Roman"/>
              </a:rPr>
              <a:t>July</a:t>
            </a:r>
            <a:r>
              <a:rPr lang="en-US" sz="1000" spc="-3" dirty="0">
                <a:latin typeface="+mn-lt"/>
                <a:cs typeface="Times New Roman"/>
              </a:rPr>
              <a:t> </a:t>
            </a:r>
            <a:r>
              <a:rPr lang="en-US" sz="1000" dirty="0">
                <a:latin typeface="+mn-lt"/>
                <a:cs typeface="Times New Roman"/>
              </a:rPr>
              <a:t>16,</a:t>
            </a:r>
            <a:r>
              <a:rPr lang="en-US" sz="1000" spc="-3" dirty="0">
                <a:latin typeface="+mn-lt"/>
                <a:cs typeface="Times New Roman"/>
              </a:rPr>
              <a:t> </a:t>
            </a:r>
            <a:r>
              <a:rPr lang="en-US" sz="1000" dirty="0">
                <a:latin typeface="+mn-lt"/>
                <a:cs typeface="Times New Roman"/>
              </a:rPr>
              <a:t>2022.</a:t>
            </a:r>
            <a:r>
              <a:rPr lang="en-US" sz="1000" baseline="31250" dirty="0">
                <a:solidFill>
                  <a:srgbClr val="293340"/>
                </a:solidFill>
                <a:latin typeface="+mn-lt"/>
                <a:cs typeface="Times New Roman"/>
              </a:rPr>
              <a:t>18</a:t>
            </a:r>
            <a:r>
              <a:rPr lang="en-US" sz="1000" spc="97" baseline="31250" dirty="0">
                <a:solidFill>
                  <a:srgbClr val="293340"/>
                </a:solidFill>
                <a:latin typeface="+mn-lt"/>
                <a:cs typeface="Times New Roman"/>
              </a:rPr>
              <a:t> </a:t>
            </a:r>
            <a:r>
              <a:rPr lang="en-US" sz="1000" dirty="0">
                <a:latin typeface="+mn-lt"/>
                <a:cs typeface="Times New Roman"/>
              </a:rPr>
              <a:t>The</a:t>
            </a:r>
            <a:r>
              <a:rPr lang="en-US" sz="1000" spc="-3" dirty="0">
                <a:latin typeface="+mn-lt"/>
                <a:cs typeface="Times New Roman"/>
              </a:rPr>
              <a:t> </a:t>
            </a:r>
            <a:r>
              <a:rPr lang="en-US" sz="1000" dirty="0">
                <a:latin typeface="+mn-lt"/>
                <a:cs typeface="Times New Roman"/>
              </a:rPr>
              <a:t>current</a:t>
            </a:r>
            <a:r>
              <a:rPr lang="en-US" sz="1000" spc="-3" dirty="0">
                <a:latin typeface="+mn-lt"/>
                <a:cs typeface="Times New Roman"/>
              </a:rPr>
              <a:t> </a:t>
            </a:r>
            <a:r>
              <a:rPr lang="en-US" sz="1000" spc="-7" dirty="0">
                <a:latin typeface="+mn-lt"/>
                <a:cs typeface="Times New Roman"/>
              </a:rPr>
              <a:t>Lifeline </a:t>
            </a:r>
            <a:r>
              <a:rPr lang="en-US" sz="1000" dirty="0">
                <a:latin typeface="+mn-lt"/>
                <a:cs typeface="Times New Roman"/>
              </a:rPr>
              <a:t>phone</a:t>
            </a:r>
            <a:r>
              <a:rPr lang="en-US" sz="1000" spc="-7" dirty="0">
                <a:latin typeface="+mn-lt"/>
                <a:cs typeface="Times New Roman"/>
              </a:rPr>
              <a:t> </a:t>
            </a:r>
            <a:r>
              <a:rPr lang="en-US" sz="1000" dirty="0">
                <a:latin typeface="+mn-lt"/>
                <a:cs typeface="Times New Roman"/>
              </a:rPr>
              <a:t>number (1-</a:t>
            </a:r>
            <a:r>
              <a:rPr lang="en-US" sz="1000" spc="-7" dirty="0">
                <a:latin typeface="+mn-lt"/>
                <a:cs typeface="Times New Roman"/>
              </a:rPr>
              <a:t>800-273-</a:t>
            </a:r>
            <a:r>
              <a:rPr lang="en-US" sz="1000" dirty="0">
                <a:latin typeface="+mn-lt"/>
                <a:cs typeface="Times New Roman"/>
              </a:rPr>
              <a:t>8255) will</a:t>
            </a:r>
            <a:r>
              <a:rPr lang="en-US" sz="1000" spc="-3" dirty="0">
                <a:latin typeface="+mn-lt"/>
                <a:cs typeface="Times New Roman"/>
              </a:rPr>
              <a:t> </a:t>
            </a:r>
            <a:r>
              <a:rPr lang="en-US" sz="1000" dirty="0">
                <a:latin typeface="+mn-lt"/>
                <a:cs typeface="Times New Roman"/>
              </a:rPr>
              <a:t>always</a:t>
            </a:r>
            <a:r>
              <a:rPr lang="en-US" sz="1000" spc="3" dirty="0">
                <a:latin typeface="+mn-lt"/>
                <a:cs typeface="Times New Roman"/>
              </a:rPr>
              <a:t> </a:t>
            </a:r>
            <a:r>
              <a:rPr lang="en-US" sz="1000" dirty="0">
                <a:latin typeface="+mn-lt"/>
                <a:cs typeface="Times New Roman"/>
              </a:rPr>
              <a:t>remain available</a:t>
            </a:r>
            <a:r>
              <a:rPr lang="en-US" sz="1000" spc="-3" dirty="0">
                <a:latin typeface="+mn-lt"/>
                <a:cs typeface="Times New Roman"/>
              </a:rPr>
              <a:t> </a:t>
            </a:r>
            <a:r>
              <a:rPr lang="en-US" sz="1000" dirty="0">
                <a:latin typeface="+mn-lt"/>
                <a:cs typeface="Times New Roman"/>
              </a:rPr>
              <a:t>to people</a:t>
            </a:r>
            <a:r>
              <a:rPr lang="en-US" sz="1000" spc="-3" dirty="0">
                <a:latin typeface="+mn-lt"/>
                <a:cs typeface="Times New Roman"/>
              </a:rPr>
              <a:t> </a:t>
            </a:r>
            <a:r>
              <a:rPr lang="en-US" sz="1000" dirty="0">
                <a:latin typeface="+mn-lt"/>
                <a:cs typeface="Times New Roman"/>
              </a:rPr>
              <a:t>in</a:t>
            </a:r>
            <a:r>
              <a:rPr lang="en-US" sz="1000" spc="-3" dirty="0">
                <a:latin typeface="+mn-lt"/>
                <a:cs typeface="Times New Roman"/>
              </a:rPr>
              <a:t> </a:t>
            </a:r>
            <a:r>
              <a:rPr lang="en-US" sz="1000" spc="-7" dirty="0">
                <a:latin typeface="+mn-lt"/>
                <a:cs typeface="Times New Roman"/>
              </a:rPr>
              <a:t>emotional </a:t>
            </a:r>
            <a:r>
              <a:rPr lang="en-US" sz="1000" dirty="0">
                <a:latin typeface="+mn-lt"/>
                <a:cs typeface="Times New Roman"/>
              </a:rPr>
              <a:t>distress</a:t>
            </a:r>
            <a:r>
              <a:rPr lang="en-US" sz="1000" spc="-3" dirty="0">
                <a:latin typeface="+mn-lt"/>
                <a:cs typeface="Times New Roman"/>
              </a:rPr>
              <a:t> </a:t>
            </a:r>
            <a:r>
              <a:rPr lang="en-US" sz="1000" dirty="0">
                <a:latin typeface="+mn-lt"/>
                <a:cs typeface="Times New Roman"/>
              </a:rPr>
              <a:t>or</a:t>
            </a:r>
            <a:r>
              <a:rPr lang="en-US" sz="1000" spc="-7" dirty="0">
                <a:latin typeface="+mn-lt"/>
                <a:cs typeface="Times New Roman"/>
              </a:rPr>
              <a:t> </a:t>
            </a:r>
            <a:r>
              <a:rPr lang="en-US" sz="1000" dirty="0">
                <a:latin typeface="+mn-lt"/>
                <a:cs typeface="Times New Roman"/>
              </a:rPr>
              <a:t>suicidal</a:t>
            </a:r>
            <a:r>
              <a:rPr lang="en-US" sz="1000" spc="-3" dirty="0">
                <a:latin typeface="+mn-lt"/>
                <a:cs typeface="Times New Roman"/>
              </a:rPr>
              <a:t> </a:t>
            </a:r>
            <a:r>
              <a:rPr lang="en-US" sz="1000" spc="-7" dirty="0">
                <a:latin typeface="+mn-lt"/>
                <a:cs typeface="Times New Roman"/>
              </a:rPr>
              <a:t>crisis.</a:t>
            </a:r>
          </a:p>
          <a:p>
            <a:pPr marL="365760" marR="274919" lvl="1" indent="-182880"/>
            <a:r>
              <a:rPr lang="en-US" sz="1000" u="sng" dirty="0">
                <a:solidFill>
                  <a:srgbClr val="0000FF"/>
                </a:solidFill>
                <a:uFill>
                  <a:solidFill>
                    <a:srgbClr val="0000FF"/>
                  </a:solidFill>
                </a:uFill>
                <a:latin typeface="+mn-lt"/>
                <a:cs typeface="Times New Roman"/>
                <a:hlinkClick r:id="rId3"/>
              </a:rPr>
              <a:t>HHS</a:t>
            </a:r>
            <a:r>
              <a:rPr lang="en-US" sz="1000" u="sng" spc="68"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leaders</a:t>
            </a:r>
            <a:r>
              <a:rPr lang="en-US" sz="1000" u="sng" spc="82"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urge</a:t>
            </a:r>
            <a:r>
              <a:rPr lang="en-US" sz="1000" u="sng" spc="82"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states</a:t>
            </a:r>
            <a:r>
              <a:rPr lang="en-US" sz="1000" u="sng" spc="85"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to</a:t>
            </a:r>
            <a:r>
              <a:rPr lang="en-US" sz="1000" u="sng" spc="82"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maximize</a:t>
            </a:r>
            <a:r>
              <a:rPr lang="en-US" sz="1000" u="sng" spc="82"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efforts</a:t>
            </a:r>
            <a:r>
              <a:rPr lang="en-US" sz="1000" u="sng" spc="78"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to</a:t>
            </a:r>
            <a:r>
              <a:rPr lang="en-US" sz="1000" u="sng" spc="89"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support</a:t>
            </a:r>
            <a:r>
              <a:rPr lang="en-US" sz="1000" u="sng" spc="85"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children’s</a:t>
            </a:r>
            <a:r>
              <a:rPr lang="en-US" sz="1000" u="sng" spc="82"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mental</a:t>
            </a:r>
            <a:r>
              <a:rPr lang="en-US" sz="1000" u="sng" spc="82" dirty="0">
                <a:solidFill>
                  <a:srgbClr val="0000FF"/>
                </a:solidFill>
                <a:uFill>
                  <a:solidFill>
                    <a:srgbClr val="0000FF"/>
                  </a:solidFill>
                </a:uFill>
                <a:latin typeface="+mn-lt"/>
                <a:cs typeface="Times New Roman"/>
                <a:hlinkClick r:id="rId3"/>
              </a:rPr>
              <a:t> </a:t>
            </a:r>
            <a:r>
              <a:rPr lang="en-US" sz="1000" u="sng" dirty="0">
                <a:solidFill>
                  <a:srgbClr val="0000FF"/>
                </a:solidFill>
                <a:uFill>
                  <a:solidFill>
                    <a:srgbClr val="0000FF"/>
                  </a:solidFill>
                </a:uFill>
                <a:latin typeface="+mn-lt"/>
                <a:cs typeface="Times New Roman"/>
                <a:hlinkClick r:id="rId3"/>
              </a:rPr>
              <a:t>health</a:t>
            </a:r>
            <a:r>
              <a:rPr lang="en-US" sz="1000" spc="68" dirty="0">
                <a:solidFill>
                  <a:srgbClr val="0000FF"/>
                </a:solidFill>
                <a:latin typeface="+mn-lt"/>
                <a:cs typeface="Times New Roman"/>
              </a:rPr>
              <a:t> </a:t>
            </a:r>
            <a:r>
              <a:rPr lang="en-US" sz="1000" spc="-17" dirty="0">
                <a:solidFill>
                  <a:srgbClr val="293340"/>
                </a:solidFill>
                <a:latin typeface="+mn-lt"/>
                <a:cs typeface="Times New Roman"/>
              </a:rPr>
              <a:t>by </a:t>
            </a:r>
            <a:r>
              <a:rPr lang="en-US" sz="1000" dirty="0">
                <a:solidFill>
                  <a:srgbClr val="293340"/>
                </a:solidFill>
                <a:latin typeface="+mn-lt"/>
                <a:cs typeface="Times New Roman"/>
              </a:rPr>
              <a:t>highlighting</a:t>
            </a:r>
            <a:r>
              <a:rPr lang="en-US" sz="1000" spc="106" dirty="0">
                <a:solidFill>
                  <a:srgbClr val="293340"/>
                </a:solidFill>
                <a:latin typeface="+mn-lt"/>
                <a:cs typeface="Times New Roman"/>
              </a:rPr>
              <a:t> </a:t>
            </a:r>
            <a:r>
              <a:rPr lang="en-US" sz="1000" dirty="0">
                <a:solidFill>
                  <a:srgbClr val="293340"/>
                </a:solidFill>
                <a:latin typeface="+mn-lt"/>
                <a:cs typeface="Times New Roman"/>
              </a:rPr>
              <a:t>opportunities</a:t>
            </a:r>
            <a:r>
              <a:rPr lang="en-US" sz="1000" spc="106" dirty="0">
                <a:solidFill>
                  <a:srgbClr val="293340"/>
                </a:solidFill>
                <a:latin typeface="+mn-lt"/>
                <a:cs typeface="Times New Roman"/>
              </a:rPr>
              <a:t> </a:t>
            </a:r>
            <a:r>
              <a:rPr lang="en-US" sz="1000" dirty="0">
                <a:solidFill>
                  <a:srgbClr val="293340"/>
                </a:solidFill>
                <a:latin typeface="+mn-lt"/>
                <a:cs typeface="Times New Roman"/>
              </a:rPr>
              <a:t>to</a:t>
            </a:r>
            <a:r>
              <a:rPr lang="en-US" sz="1000" spc="102" dirty="0">
                <a:solidFill>
                  <a:srgbClr val="293340"/>
                </a:solidFill>
                <a:latin typeface="+mn-lt"/>
                <a:cs typeface="Times New Roman"/>
              </a:rPr>
              <a:t> </a:t>
            </a:r>
            <a:r>
              <a:rPr lang="en-US" sz="1000" dirty="0">
                <a:solidFill>
                  <a:srgbClr val="293340"/>
                </a:solidFill>
                <a:latin typeface="+mn-lt"/>
                <a:cs typeface="Times New Roman"/>
              </a:rPr>
              <a:t>strengthen</a:t>
            </a:r>
            <a:r>
              <a:rPr lang="en-US" sz="1000" spc="102" dirty="0">
                <a:solidFill>
                  <a:srgbClr val="293340"/>
                </a:solidFill>
                <a:latin typeface="+mn-lt"/>
                <a:cs typeface="Times New Roman"/>
              </a:rPr>
              <a:t> </a:t>
            </a:r>
            <a:r>
              <a:rPr lang="en-US" sz="1000" dirty="0">
                <a:solidFill>
                  <a:srgbClr val="293340"/>
                </a:solidFill>
                <a:latin typeface="+mn-lt"/>
                <a:cs typeface="Times New Roman"/>
              </a:rPr>
              <a:t>the</a:t>
            </a:r>
            <a:r>
              <a:rPr lang="en-US" sz="1000" spc="109" dirty="0">
                <a:solidFill>
                  <a:srgbClr val="293340"/>
                </a:solidFill>
                <a:latin typeface="+mn-lt"/>
                <a:cs typeface="Times New Roman"/>
              </a:rPr>
              <a:t> </a:t>
            </a:r>
            <a:r>
              <a:rPr lang="en-US" sz="1000" dirty="0">
                <a:solidFill>
                  <a:srgbClr val="293340"/>
                </a:solidFill>
                <a:latin typeface="+mn-lt"/>
                <a:cs typeface="Times New Roman"/>
              </a:rPr>
              <a:t>healthcare</a:t>
            </a:r>
            <a:r>
              <a:rPr lang="en-US" sz="1000" spc="102" dirty="0">
                <a:solidFill>
                  <a:srgbClr val="293340"/>
                </a:solidFill>
                <a:latin typeface="+mn-lt"/>
                <a:cs typeface="Times New Roman"/>
              </a:rPr>
              <a:t> </a:t>
            </a:r>
            <a:r>
              <a:rPr lang="en-US" sz="1000" dirty="0">
                <a:solidFill>
                  <a:srgbClr val="293340"/>
                </a:solidFill>
                <a:latin typeface="+mn-lt"/>
                <a:cs typeface="Times New Roman"/>
              </a:rPr>
              <a:t>system’s</a:t>
            </a:r>
            <a:r>
              <a:rPr lang="en-US" sz="1000" spc="106" dirty="0">
                <a:solidFill>
                  <a:srgbClr val="293340"/>
                </a:solidFill>
                <a:latin typeface="+mn-lt"/>
                <a:cs typeface="Times New Roman"/>
              </a:rPr>
              <a:t> </a:t>
            </a:r>
            <a:r>
              <a:rPr lang="en-US" sz="1000" dirty="0">
                <a:solidFill>
                  <a:srgbClr val="293340"/>
                </a:solidFill>
                <a:latin typeface="+mn-lt"/>
                <a:cs typeface="Times New Roman"/>
              </a:rPr>
              <a:t>capacity</a:t>
            </a:r>
            <a:r>
              <a:rPr lang="en-US" sz="1000" spc="102" dirty="0">
                <a:solidFill>
                  <a:srgbClr val="293340"/>
                </a:solidFill>
                <a:latin typeface="+mn-lt"/>
                <a:cs typeface="Times New Roman"/>
              </a:rPr>
              <a:t> </a:t>
            </a:r>
            <a:r>
              <a:rPr lang="en-US" sz="1000" dirty="0">
                <a:solidFill>
                  <a:srgbClr val="293340"/>
                </a:solidFill>
                <a:latin typeface="+mn-lt"/>
                <a:cs typeface="Times New Roman"/>
              </a:rPr>
              <a:t>to</a:t>
            </a:r>
            <a:r>
              <a:rPr lang="en-US" sz="1000" spc="106" dirty="0">
                <a:solidFill>
                  <a:srgbClr val="293340"/>
                </a:solidFill>
                <a:latin typeface="+mn-lt"/>
                <a:cs typeface="Times New Roman"/>
              </a:rPr>
              <a:t> </a:t>
            </a:r>
            <a:r>
              <a:rPr lang="en-US" sz="1000" spc="-14" dirty="0">
                <a:solidFill>
                  <a:srgbClr val="293340"/>
                </a:solidFill>
                <a:latin typeface="+mn-lt"/>
                <a:cs typeface="Times New Roman"/>
              </a:rPr>
              <a:t>meet </a:t>
            </a:r>
            <a:r>
              <a:rPr lang="en-US" sz="1000" dirty="0">
                <a:solidFill>
                  <a:srgbClr val="293340"/>
                </a:solidFill>
                <a:latin typeface="+mn-lt"/>
                <a:cs typeface="Times New Roman"/>
              </a:rPr>
              <a:t>mental</a:t>
            </a:r>
            <a:r>
              <a:rPr lang="en-US" sz="1000" spc="61" dirty="0">
                <a:solidFill>
                  <a:srgbClr val="293340"/>
                </a:solidFill>
                <a:latin typeface="+mn-lt"/>
                <a:cs typeface="Times New Roman"/>
              </a:rPr>
              <a:t> </a:t>
            </a:r>
            <a:r>
              <a:rPr lang="en-US" sz="1000" dirty="0">
                <a:solidFill>
                  <a:srgbClr val="293340"/>
                </a:solidFill>
                <a:latin typeface="+mn-lt"/>
                <a:cs typeface="Times New Roman"/>
              </a:rPr>
              <a:t>health</a:t>
            </a:r>
            <a:r>
              <a:rPr lang="en-US" sz="1000" spc="68" dirty="0">
                <a:solidFill>
                  <a:srgbClr val="293340"/>
                </a:solidFill>
                <a:latin typeface="+mn-lt"/>
                <a:cs typeface="Times New Roman"/>
              </a:rPr>
              <a:t> </a:t>
            </a:r>
            <a:r>
              <a:rPr lang="en-US" sz="1000" dirty="0">
                <a:solidFill>
                  <a:srgbClr val="293340"/>
                </a:solidFill>
                <a:latin typeface="+mn-lt"/>
                <a:cs typeface="Times New Roman"/>
              </a:rPr>
              <a:t>needs,</a:t>
            </a:r>
            <a:r>
              <a:rPr lang="en-US" sz="1000" spc="72" dirty="0">
                <a:solidFill>
                  <a:srgbClr val="293340"/>
                </a:solidFill>
                <a:latin typeface="+mn-lt"/>
                <a:cs typeface="Times New Roman"/>
              </a:rPr>
              <a:t> </a:t>
            </a:r>
            <a:r>
              <a:rPr lang="en-US" sz="1000" dirty="0">
                <a:solidFill>
                  <a:srgbClr val="293340"/>
                </a:solidFill>
                <a:latin typeface="+mn-lt"/>
                <a:cs typeface="Times New Roman"/>
              </a:rPr>
              <a:t>connect</a:t>
            </a:r>
            <a:r>
              <a:rPr lang="en-US" sz="1000" spc="68" dirty="0">
                <a:solidFill>
                  <a:srgbClr val="293340"/>
                </a:solidFill>
                <a:latin typeface="+mn-lt"/>
                <a:cs typeface="Times New Roman"/>
              </a:rPr>
              <a:t> </a:t>
            </a:r>
            <a:r>
              <a:rPr lang="en-US" sz="1000" dirty="0">
                <a:solidFill>
                  <a:srgbClr val="293340"/>
                </a:solidFill>
                <a:latin typeface="+mn-lt"/>
                <a:cs typeface="Times New Roman"/>
              </a:rPr>
              <a:t>more</a:t>
            </a:r>
            <a:r>
              <a:rPr lang="en-US" sz="1000" spc="78" dirty="0">
                <a:solidFill>
                  <a:srgbClr val="293340"/>
                </a:solidFill>
                <a:latin typeface="+mn-lt"/>
                <a:cs typeface="Times New Roman"/>
              </a:rPr>
              <a:t> </a:t>
            </a:r>
            <a:r>
              <a:rPr lang="en-US" sz="1000" dirty="0">
                <a:solidFill>
                  <a:srgbClr val="293340"/>
                </a:solidFill>
                <a:latin typeface="+mn-lt"/>
                <a:cs typeface="Times New Roman"/>
              </a:rPr>
              <a:t>people</a:t>
            </a:r>
            <a:r>
              <a:rPr lang="en-US" sz="1000" spc="72" dirty="0">
                <a:solidFill>
                  <a:srgbClr val="293340"/>
                </a:solidFill>
                <a:latin typeface="+mn-lt"/>
                <a:cs typeface="Times New Roman"/>
              </a:rPr>
              <a:t> </a:t>
            </a:r>
            <a:r>
              <a:rPr lang="en-US" sz="1000" dirty="0">
                <a:solidFill>
                  <a:srgbClr val="293340"/>
                </a:solidFill>
                <a:latin typeface="+mn-lt"/>
                <a:cs typeface="Times New Roman"/>
              </a:rPr>
              <a:t>to</a:t>
            </a:r>
            <a:r>
              <a:rPr lang="en-US" sz="1000" spc="68" dirty="0">
                <a:solidFill>
                  <a:srgbClr val="293340"/>
                </a:solidFill>
                <a:latin typeface="+mn-lt"/>
                <a:cs typeface="Times New Roman"/>
              </a:rPr>
              <a:t> </a:t>
            </a:r>
            <a:r>
              <a:rPr lang="en-US" sz="1000" dirty="0">
                <a:solidFill>
                  <a:srgbClr val="293340"/>
                </a:solidFill>
                <a:latin typeface="+mn-lt"/>
                <a:cs typeface="Times New Roman"/>
              </a:rPr>
              <a:t>care,</a:t>
            </a:r>
            <a:r>
              <a:rPr lang="en-US" sz="1000" spc="72" dirty="0">
                <a:solidFill>
                  <a:srgbClr val="293340"/>
                </a:solidFill>
                <a:latin typeface="+mn-lt"/>
                <a:cs typeface="Times New Roman"/>
              </a:rPr>
              <a:t> </a:t>
            </a:r>
            <a:r>
              <a:rPr lang="en-US" sz="1000" dirty="0">
                <a:solidFill>
                  <a:srgbClr val="293340"/>
                </a:solidFill>
                <a:latin typeface="+mn-lt"/>
                <a:cs typeface="Times New Roman"/>
              </a:rPr>
              <a:t>and</a:t>
            </a:r>
            <a:r>
              <a:rPr lang="en-US" sz="1000" spc="75" dirty="0">
                <a:solidFill>
                  <a:srgbClr val="293340"/>
                </a:solidFill>
                <a:latin typeface="+mn-lt"/>
                <a:cs typeface="Times New Roman"/>
              </a:rPr>
              <a:t> </a:t>
            </a:r>
            <a:r>
              <a:rPr lang="en-US" sz="1000" dirty="0">
                <a:solidFill>
                  <a:srgbClr val="293340"/>
                </a:solidFill>
                <a:latin typeface="+mn-lt"/>
                <a:cs typeface="Times New Roman"/>
              </a:rPr>
              <a:t>create</a:t>
            </a:r>
            <a:r>
              <a:rPr lang="en-US" sz="1000" spc="68" dirty="0">
                <a:solidFill>
                  <a:srgbClr val="293340"/>
                </a:solidFill>
                <a:latin typeface="+mn-lt"/>
                <a:cs typeface="Times New Roman"/>
              </a:rPr>
              <a:t> </a:t>
            </a:r>
            <a:r>
              <a:rPr lang="en-US" sz="1000" dirty="0">
                <a:solidFill>
                  <a:srgbClr val="293340"/>
                </a:solidFill>
                <a:latin typeface="+mn-lt"/>
                <a:cs typeface="Times New Roman"/>
              </a:rPr>
              <a:t>a</a:t>
            </a:r>
            <a:r>
              <a:rPr lang="en-US" sz="1000" spc="72" dirty="0">
                <a:solidFill>
                  <a:srgbClr val="293340"/>
                </a:solidFill>
                <a:latin typeface="+mn-lt"/>
                <a:cs typeface="Times New Roman"/>
              </a:rPr>
              <a:t> </a:t>
            </a:r>
            <a:r>
              <a:rPr lang="en-US" sz="1000" dirty="0">
                <a:solidFill>
                  <a:srgbClr val="293340"/>
                </a:solidFill>
                <a:latin typeface="+mn-lt"/>
                <a:cs typeface="Times New Roman"/>
              </a:rPr>
              <a:t>continuum</a:t>
            </a:r>
            <a:r>
              <a:rPr lang="en-US" sz="1000" spc="68" dirty="0">
                <a:solidFill>
                  <a:srgbClr val="293340"/>
                </a:solidFill>
                <a:latin typeface="+mn-lt"/>
                <a:cs typeface="Times New Roman"/>
              </a:rPr>
              <a:t> </a:t>
            </a:r>
            <a:r>
              <a:rPr lang="en-US" sz="1000" dirty="0">
                <a:solidFill>
                  <a:srgbClr val="293340"/>
                </a:solidFill>
                <a:latin typeface="+mn-lt"/>
                <a:cs typeface="Times New Roman"/>
              </a:rPr>
              <a:t>of</a:t>
            </a:r>
            <a:r>
              <a:rPr lang="en-US" sz="1000" spc="72" dirty="0">
                <a:solidFill>
                  <a:srgbClr val="293340"/>
                </a:solidFill>
                <a:latin typeface="+mn-lt"/>
                <a:cs typeface="Times New Roman"/>
              </a:rPr>
              <a:t> </a:t>
            </a:r>
            <a:r>
              <a:rPr lang="en-US" sz="1000" spc="-7" dirty="0">
                <a:solidFill>
                  <a:srgbClr val="293340"/>
                </a:solidFill>
                <a:latin typeface="+mn-lt"/>
                <a:cs typeface="Times New Roman"/>
              </a:rPr>
              <a:t>support </a:t>
            </a:r>
            <a:r>
              <a:rPr lang="en-US" sz="1000" dirty="0">
                <a:solidFill>
                  <a:srgbClr val="293340"/>
                </a:solidFill>
                <a:latin typeface="+mn-lt"/>
                <a:cs typeface="Times New Roman"/>
              </a:rPr>
              <a:t>to</a:t>
            </a:r>
            <a:r>
              <a:rPr lang="en-US" sz="1000" spc="85" dirty="0">
                <a:solidFill>
                  <a:srgbClr val="293340"/>
                </a:solidFill>
                <a:latin typeface="+mn-lt"/>
                <a:cs typeface="Times New Roman"/>
              </a:rPr>
              <a:t> </a:t>
            </a:r>
            <a:r>
              <a:rPr lang="en-US" sz="1000" dirty="0">
                <a:solidFill>
                  <a:srgbClr val="293340"/>
                </a:solidFill>
                <a:latin typeface="+mn-lt"/>
                <a:cs typeface="Times New Roman"/>
              </a:rPr>
              <a:t>address</a:t>
            </a:r>
            <a:r>
              <a:rPr lang="en-US" sz="1000" spc="99" dirty="0">
                <a:solidFill>
                  <a:srgbClr val="293340"/>
                </a:solidFill>
                <a:latin typeface="+mn-lt"/>
                <a:cs typeface="Times New Roman"/>
              </a:rPr>
              <a:t> </a:t>
            </a:r>
            <a:r>
              <a:rPr lang="en-US" sz="1000" dirty="0">
                <a:solidFill>
                  <a:srgbClr val="293340"/>
                </a:solidFill>
                <a:latin typeface="+mn-lt"/>
                <a:cs typeface="Times New Roman"/>
              </a:rPr>
              <a:t>mental</a:t>
            </a:r>
            <a:r>
              <a:rPr lang="en-US" sz="1000" spc="95" dirty="0">
                <a:solidFill>
                  <a:srgbClr val="293340"/>
                </a:solidFill>
                <a:latin typeface="+mn-lt"/>
                <a:cs typeface="Times New Roman"/>
              </a:rPr>
              <a:t> </a:t>
            </a:r>
            <a:r>
              <a:rPr lang="en-US" sz="1000" dirty="0">
                <a:solidFill>
                  <a:srgbClr val="293340"/>
                </a:solidFill>
                <a:latin typeface="+mn-lt"/>
                <a:cs typeface="Times New Roman"/>
              </a:rPr>
              <a:t>health</a:t>
            </a:r>
            <a:r>
              <a:rPr lang="en-US" sz="1000" spc="95" dirty="0">
                <a:solidFill>
                  <a:srgbClr val="293340"/>
                </a:solidFill>
                <a:latin typeface="+mn-lt"/>
                <a:cs typeface="Times New Roman"/>
              </a:rPr>
              <a:t> </a:t>
            </a:r>
            <a:r>
              <a:rPr lang="en-US" sz="1000" dirty="0">
                <a:solidFill>
                  <a:srgbClr val="293340"/>
                </a:solidFill>
                <a:latin typeface="+mn-lt"/>
                <a:cs typeface="Times New Roman"/>
              </a:rPr>
              <a:t>comprehensively</a:t>
            </a:r>
            <a:r>
              <a:rPr lang="en-US" sz="1000" spc="95" dirty="0">
                <a:solidFill>
                  <a:srgbClr val="293340"/>
                </a:solidFill>
                <a:latin typeface="+mn-lt"/>
                <a:cs typeface="Times New Roman"/>
              </a:rPr>
              <a:t> </a:t>
            </a:r>
            <a:r>
              <a:rPr lang="en-US" sz="1000" dirty="0">
                <a:solidFill>
                  <a:srgbClr val="293340"/>
                </a:solidFill>
                <a:latin typeface="+mn-lt"/>
                <a:cs typeface="Times New Roman"/>
              </a:rPr>
              <a:t>and</a:t>
            </a:r>
            <a:r>
              <a:rPr lang="en-US" sz="1000" spc="99" dirty="0">
                <a:solidFill>
                  <a:srgbClr val="293340"/>
                </a:solidFill>
                <a:latin typeface="+mn-lt"/>
                <a:cs typeface="Times New Roman"/>
              </a:rPr>
              <a:t> </a:t>
            </a:r>
            <a:r>
              <a:rPr lang="en-US" sz="1000" dirty="0">
                <a:solidFill>
                  <a:srgbClr val="293340"/>
                </a:solidFill>
                <a:latin typeface="+mn-lt"/>
                <a:cs typeface="Times New Roman"/>
              </a:rPr>
              <a:t>equitably</a:t>
            </a:r>
            <a:r>
              <a:rPr lang="en-US" sz="1000" spc="99" dirty="0">
                <a:solidFill>
                  <a:srgbClr val="293340"/>
                </a:solidFill>
                <a:latin typeface="+mn-lt"/>
                <a:cs typeface="Times New Roman"/>
              </a:rPr>
              <a:t> </a:t>
            </a:r>
            <a:r>
              <a:rPr lang="en-US" sz="1000" dirty="0">
                <a:solidFill>
                  <a:srgbClr val="293340"/>
                </a:solidFill>
                <a:latin typeface="+mn-lt"/>
                <a:cs typeface="Times New Roman"/>
              </a:rPr>
              <a:t>by</a:t>
            </a:r>
            <a:r>
              <a:rPr lang="en-US" sz="1000" spc="95" dirty="0">
                <a:solidFill>
                  <a:srgbClr val="293340"/>
                </a:solidFill>
                <a:latin typeface="+mn-lt"/>
                <a:cs typeface="Times New Roman"/>
              </a:rPr>
              <a:t> </a:t>
            </a:r>
            <a:r>
              <a:rPr lang="en-US" sz="1000" dirty="0">
                <a:solidFill>
                  <a:srgbClr val="293340"/>
                </a:solidFill>
                <a:latin typeface="+mn-lt"/>
                <a:cs typeface="Times New Roman"/>
              </a:rPr>
              <a:t>coordinating</a:t>
            </a:r>
            <a:r>
              <a:rPr lang="en-US" sz="1000" spc="95" dirty="0">
                <a:solidFill>
                  <a:srgbClr val="293340"/>
                </a:solidFill>
                <a:latin typeface="+mn-lt"/>
                <a:cs typeface="Times New Roman"/>
              </a:rPr>
              <a:t> </a:t>
            </a:r>
            <a:r>
              <a:rPr lang="en-US" sz="1000" spc="-7" dirty="0">
                <a:solidFill>
                  <a:srgbClr val="293340"/>
                </a:solidFill>
                <a:latin typeface="+mn-lt"/>
                <a:cs typeface="Times New Roman"/>
              </a:rPr>
              <a:t>across </a:t>
            </a:r>
            <a:r>
              <a:rPr lang="en-US" sz="1000" dirty="0">
                <a:solidFill>
                  <a:srgbClr val="293340"/>
                </a:solidFill>
                <a:latin typeface="+mn-lt"/>
                <a:cs typeface="Times New Roman"/>
              </a:rPr>
              <a:t>federal</a:t>
            </a:r>
            <a:r>
              <a:rPr lang="en-US" sz="1000" spc="106" dirty="0">
                <a:solidFill>
                  <a:srgbClr val="293340"/>
                </a:solidFill>
                <a:latin typeface="+mn-lt"/>
                <a:cs typeface="Times New Roman"/>
              </a:rPr>
              <a:t> </a:t>
            </a:r>
            <a:r>
              <a:rPr lang="en-US" sz="1000" dirty="0">
                <a:solidFill>
                  <a:srgbClr val="293340"/>
                </a:solidFill>
                <a:latin typeface="+mn-lt"/>
                <a:cs typeface="Times New Roman"/>
              </a:rPr>
              <a:t>programs,</a:t>
            </a:r>
            <a:r>
              <a:rPr lang="en-US" sz="1000" spc="109" dirty="0">
                <a:solidFill>
                  <a:srgbClr val="293340"/>
                </a:solidFill>
                <a:latin typeface="+mn-lt"/>
                <a:cs typeface="Times New Roman"/>
              </a:rPr>
              <a:t> </a:t>
            </a:r>
            <a:r>
              <a:rPr lang="en-US" sz="1000" spc="-7" dirty="0">
                <a:solidFill>
                  <a:srgbClr val="293340"/>
                </a:solidFill>
                <a:latin typeface="+mn-lt"/>
                <a:cs typeface="Times New Roman"/>
              </a:rPr>
              <a:t>including:</a:t>
            </a:r>
            <a:endParaRPr lang="en-US" sz="1000" dirty="0">
              <a:latin typeface="+mn-lt"/>
              <a:cs typeface="Times New Roman"/>
            </a:endParaRPr>
          </a:p>
          <a:p>
            <a:pPr marL="491827" marR="147201" lvl="1" indent="-171450">
              <a:buClr>
                <a:srgbClr val="005EB8"/>
              </a:buClr>
              <a:buSzPct val="83333"/>
              <a:tabLst>
                <a:tab pos="475804" algn="l"/>
                <a:tab pos="476237" algn="l"/>
              </a:tabLst>
            </a:pPr>
            <a:r>
              <a:rPr lang="en-US" sz="1000" dirty="0">
                <a:latin typeface="+mn-lt"/>
                <a:cs typeface="Times New Roman"/>
              </a:rPr>
              <a:t>HRSA’s</a:t>
            </a:r>
            <a:r>
              <a:rPr lang="en-US" sz="1000" spc="-14" dirty="0">
                <a:latin typeface="+mn-lt"/>
                <a:cs typeface="Times New Roman"/>
              </a:rPr>
              <a:t> </a:t>
            </a:r>
            <a:r>
              <a:rPr lang="en-US" sz="1000" u="sng" dirty="0">
                <a:solidFill>
                  <a:srgbClr val="0000FF"/>
                </a:solidFill>
                <a:uFill>
                  <a:solidFill>
                    <a:srgbClr val="0000FF"/>
                  </a:solidFill>
                </a:uFill>
                <a:latin typeface="+mn-lt"/>
                <a:cs typeface="Times New Roman"/>
                <a:hlinkClick r:id="rId4"/>
              </a:rPr>
              <a:t>Title</a:t>
            </a:r>
            <a:r>
              <a:rPr lang="en-US" sz="1000" u="sng" spc="-7"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V</a:t>
            </a:r>
            <a:r>
              <a:rPr lang="en-US" sz="1000" u="sng" spc="-7"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Maternal</a:t>
            </a:r>
            <a:r>
              <a:rPr lang="en-US" sz="1000" u="sng" spc="-7"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and</a:t>
            </a:r>
            <a:r>
              <a:rPr lang="en-US" sz="1000" u="sng" spc="-3"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Child</a:t>
            </a:r>
            <a:r>
              <a:rPr lang="en-US" sz="1000" u="sng" spc="-14"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Health</a:t>
            </a:r>
            <a:r>
              <a:rPr lang="en-US" sz="1000" u="sng" spc="-7"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Services</a:t>
            </a:r>
            <a:r>
              <a:rPr lang="en-US" sz="1000" u="sng" spc="-3"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Block</a:t>
            </a:r>
            <a:r>
              <a:rPr lang="en-US" sz="1000" u="sng" spc="-7" dirty="0">
                <a:solidFill>
                  <a:srgbClr val="0000FF"/>
                </a:solidFill>
                <a:uFill>
                  <a:solidFill>
                    <a:srgbClr val="0000FF"/>
                  </a:solidFill>
                </a:uFill>
                <a:latin typeface="+mn-lt"/>
                <a:cs typeface="Times New Roman"/>
                <a:hlinkClick r:id="rId4"/>
              </a:rPr>
              <a:t> </a:t>
            </a:r>
            <a:r>
              <a:rPr lang="en-US" sz="1000" u="sng" dirty="0">
                <a:solidFill>
                  <a:srgbClr val="0000FF"/>
                </a:solidFill>
                <a:uFill>
                  <a:solidFill>
                    <a:srgbClr val="0000FF"/>
                  </a:solidFill>
                </a:uFill>
                <a:latin typeface="+mn-lt"/>
                <a:cs typeface="Times New Roman"/>
                <a:hlinkClick r:id="rId4"/>
              </a:rPr>
              <a:t>Gran</a:t>
            </a:r>
            <a:r>
              <a:rPr lang="en-US" sz="1000" dirty="0">
                <a:solidFill>
                  <a:srgbClr val="0052CC"/>
                </a:solidFill>
                <a:latin typeface="+mn-lt"/>
                <a:cs typeface="Times New Roman"/>
                <a:hlinkClick r:id="rId4"/>
              </a:rPr>
              <a:t>t</a:t>
            </a:r>
            <a:r>
              <a:rPr lang="en-US" sz="1000" spc="-7" dirty="0">
                <a:solidFill>
                  <a:srgbClr val="0052CC"/>
                </a:solidFill>
                <a:latin typeface="+mn-lt"/>
                <a:cs typeface="Times New Roman"/>
              </a:rPr>
              <a:t> </a:t>
            </a:r>
            <a:r>
              <a:rPr lang="en-US" sz="1000" dirty="0">
                <a:latin typeface="+mn-lt"/>
                <a:cs typeface="Times New Roman"/>
              </a:rPr>
              <a:t>that</a:t>
            </a:r>
            <a:r>
              <a:rPr lang="en-US" sz="1000" spc="-7" dirty="0">
                <a:latin typeface="+mn-lt"/>
                <a:cs typeface="Times New Roman"/>
              </a:rPr>
              <a:t> </a:t>
            </a:r>
            <a:r>
              <a:rPr lang="en-US" sz="1000" dirty="0">
                <a:latin typeface="+mn-lt"/>
                <a:cs typeface="Times New Roman"/>
              </a:rPr>
              <a:t>supports</a:t>
            </a:r>
            <a:r>
              <a:rPr lang="en-US" sz="1000" spc="-3" dirty="0">
                <a:latin typeface="+mn-lt"/>
                <a:cs typeface="Times New Roman"/>
              </a:rPr>
              <a:t> </a:t>
            </a:r>
            <a:r>
              <a:rPr lang="en-US" sz="1000" spc="-17" dirty="0">
                <a:latin typeface="+mn-lt"/>
                <a:cs typeface="Times New Roman"/>
              </a:rPr>
              <a:t>the </a:t>
            </a:r>
            <a:r>
              <a:rPr lang="en-US" sz="1000" dirty="0">
                <a:latin typeface="+mn-lt"/>
                <a:cs typeface="Times New Roman"/>
              </a:rPr>
              <a:t>health</a:t>
            </a:r>
            <a:r>
              <a:rPr lang="en-US" sz="1000" spc="-14" dirty="0">
                <a:latin typeface="+mn-lt"/>
                <a:cs typeface="Times New Roman"/>
              </a:rPr>
              <a:t> </a:t>
            </a:r>
            <a:r>
              <a:rPr lang="en-US" sz="1000" dirty="0">
                <a:latin typeface="+mn-lt"/>
                <a:cs typeface="Times New Roman"/>
              </a:rPr>
              <a:t>and </a:t>
            </a:r>
            <a:r>
              <a:rPr lang="en-US" sz="1000" spc="-7" dirty="0">
                <a:latin typeface="+mn-lt"/>
                <a:cs typeface="Times New Roman"/>
              </a:rPr>
              <a:t>well-</a:t>
            </a:r>
            <a:r>
              <a:rPr lang="en-US" sz="1000" dirty="0">
                <a:latin typeface="+mn-lt"/>
                <a:cs typeface="Times New Roman"/>
              </a:rPr>
              <a:t>being of</a:t>
            </a:r>
            <a:r>
              <a:rPr lang="en-US" sz="1000" spc="-3" dirty="0">
                <a:latin typeface="+mn-lt"/>
                <a:cs typeface="Times New Roman"/>
              </a:rPr>
              <a:t> </a:t>
            </a:r>
            <a:r>
              <a:rPr lang="en-US" sz="1000" dirty="0">
                <a:latin typeface="+mn-lt"/>
                <a:cs typeface="Times New Roman"/>
              </a:rPr>
              <a:t>all</a:t>
            </a:r>
            <a:r>
              <a:rPr lang="en-US" sz="1000" spc="-3" dirty="0">
                <a:latin typeface="+mn-lt"/>
                <a:cs typeface="Times New Roman"/>
              </a:rPr>
              <a:t> </a:t>
            </a:r>
            <a:r>
              <a:rPr lang="en-US" sz="1000" dirty="0">
                <a:latin typeface="+mn-lt"/>
                <a:cs typeface="Times New Roman"/>
              </a:rPr>
              <a:t>mothers,</a:t>
            </a:r>
            <a:r>
              <a:rPr lang="en-US" sz="1000" spc="-7" dirty="0">
                <a:latin typeface="+mn-lt"/>
                <a:cs typeface="Times New Roman"/>
              </a:rPr>
              <a:t> </a:t>
            </a:r>
            <a:r>
              <a:rPr lang="en-US" sz="1000" dirty="0">
                <a:latin typeface="+mn-lt"/>
                <a:cs typeface="Times New Roman"/>
              </a:rPr>
              <a:t>children, and</a:t>
            </a:r>
            <a:r>
              <a:rPr lang="en-US" sz="1000" spc="3" dirty="0">
                <a:latin typeface="+mn-lt"/>
                <a:cs typeface="Times New Roman"/>
              </a:rPr>
              <a:t> </a:t>
            </a:r>
            <a:r>
              <a:rPr lang="en-US" sz="1000" spc="-7" dirty="0">
                <a:latin typeface="+mn-lt"/>
                <a:cs typeface="Times New Roman"/>
              </a:rPr>
              <a:t>families;</a:t>
            </a:r>
            <a:endParaRPr lang="en-US" sz="1000" dirty="0">
              <a:latin typeface="+mn-lt"/>
              <a:cs typeface="Times New Roman"/>
            </a:endParaRPr>
          </a:p>
          <a:p>
            <a:pPr marL="491827" marR="144169" lvl="1" indent="-171450">
              <a:buClr>
                <a:srgbClr val="005EB8"/>
              </a:buClr>
              <a:buSzPct val="83333"/>
              <a:tabLst>
                <a:tab pos="475804" algn="l"/>
                <a:tab pos="476237" algn="l"/>
              </a:tabLst>
            </a:pPr>
            <a:r>
              <a:rPr lang="en-US" sz="1000" dirty="0">
                <a:latin typeface="+mn-lt"/>
                <a:cs typeface="Times New Roman"/>
              </a:rPr>
              <a:t>The</a:t>
            </a:r>
            <a:r>
              <a:rPr lang="en-US" sz="1000" spc="-17" dirty="0">
                <a:latin typeface="+mn-lt"/>
                <a:cs typeface="Times New Roman"/>
              </a:rPr>
              <a:t> </a:t>
            </a:r>
            <a:r>
              <a:rPr lang="en-US" sz="1000" dirty="0">
                <a:latin typeface="+mn-lt"/>
                <a:cs typeface="Times New Roman"/>
              </a:rPr>
              <a:t>Substance</a:t>
            </a:r>
            <a:r>
              <a:rPr lang="en-US" sz="1000" spc="-7" dirty="0">
                <a:latin typeface="+mn-lt"/>
                <a:cs typeface="Times New Roman"/>
              </a:rPr>
              <a:t> </a:t>
            </a:r>
            <a:r>
              <a:rPr lang="en-US" sz="1000" dirty="0">
                <a:latin typeface="+mn-lt"/>
                <a:cs typeface="Times New Roman"/>
              </a:rPr>
              <a:t>Abuse</a:t>
            </a:r>
            <a:r>
              <a:rPr lang="en-US" sz="1000" spc="-7" dirty="0">
                <a:latin typeface="+mn-lt"/>
                <a:cs typeface="Times New Roman"/>
              </a:rPr>
              <a:t> </a:t>
            </a:r>
            <a:r>
              <a:rPr lang="en-US" sz="1000" dirty="0">
                <a:latin typeface="+mn-lt"/>
                <a:cs typeface="Times New Roman"/>
              </a:rPr>
              <a:t>and</a:t>
            </a:r>
            <a:r>
              <a:rPr lang="en-US" sz="1000" spc="-7" dirty="0">
                <a:latin typeface="+mn-lt"/>
                <a:cs typeface="Times New Roman"/>
              </a:rPr>
              <a:t> </a:t>
            </a:r>
            <a:r>
              <a:rPr lang="en-US" sz="1000" dirty="0">
                <a:latin typeface="+mn-lt"/>
                <a:cs typeface="Times New Roman"/>
              </a:rPr>
              <a:t>Mental</a:t>
            </a:r>
            <a:r>
              <a:rPr lang="en-US" sz="1000" spc="-7" dirty="0">
                <a:latin typeface="+mn-lt"/>
                <a:cs typeface="Times New Roman"/>
              </a:rPr>
              <a:t> </a:t>
            </a:r>
            <a:r>
              <a:rPr lang="en-US" sz="1000" dirty="0">
                <a:latin typeface="+mn-lt"/>
                <a:cs typeface="Times New Roman"/>
              </a:rPr>
              <a:t>Health</a:t>
            </a:r>
            <a:r>
              <a:rPr lang="en-US" sz="1000" spc="-7" dirty="0">
                <a:latin typeface="+mn-lt"/>
                <a:cs typeface="Times New Roman"/>
              </a:rPr>
              <a:t> </a:t>
            </a:r>
            <a:r>
              <a:rPr lang="en-US" sz="1000" dirty="0">
                <a:latin typeface="+mn-lt"/>
                <a:cs typeface="Times New Roman"/>
              </a:rPr>
              <a:t>Services</a:t>
            </a:r>
            <a:r>
              <a:rPr lang="en-US" sz="1000" spc="-7" dirty="0">
                <a:latin typeface="+mn-lt"/>
                <a:cs typeface="Times New Roman"/>
              </a:rPr>
              <a:t> </a:t>
            </a:r>
            <a:r>
              <a:rPr lang="en-US" sz="1000" dirty="0">
                <a:latin typeface="+mn-lt"/>
                <a:cs typeface="Times New Roman"/>
              </a:rPr>
              <a:t>Administration’s</a:t>
            </a:r>
            <a:r>
              <a:rPr lang="en-US" sz="1000" spc="-7" dirty="0">
                <a:latin typeface="+mn-lt"/>
                <a:cs typeface="Times New Roman"/>
              </a:rPr>
              <a:t> </a:t>
            </a:r>
            <a:r>
              <a:rPr lang="en-US" sz="1000" u="sng" spc="-7" dirty="0">
                <a:solidFill>
                  <a:srgbClr val="0000FF"/>
                </a:solidFill>
                <a:uFill>
                  <a:solidFill>
                    <a:srgbClr val="0000FF"/>
                  </a:solidFill>
                </a:uFill>
                <a:latin typeface="+mn-lt"/>
                <a:cs typeface="Times New Roman"/>
                <a:hlinkClick r:id="rId5"/>
              </a:rPr>
              <a:t>Community</a:t>
            </a:r>
            <a:r>
              <a:rPr lang="en-US" sz="1000" spc="-7" dirty="0">
                <a:solidFill>
                  <a:srgbClr val="0000FF"/>
                </a:solidFill>
                <a:latin typeface="+mn-lt"/>
                <a:cs typeface="Times New Roman"/>
              </a:rPr>
              <a:t> </a:t>
            </a:r>
            <a:r>
              <a:rPr lang="en-US" sz="1000" u="sng" dirty="0">
                <a:solidFill>
                  <a:srgbClr val="0000FF"/>
                </a:solidFill>
                <a:uFill>
                  <a:solidFill>
                    <a:srgbClr val="0000FF"/>
                  </a:solidFill>
                </a:uFill>
                <a:latin typeface="+mn-lt"/>
                <a:cs typeface="Times New Roman"/>
                <a:hlinkClick r:id="rId5"/>
              </a:rPr>
              <a:t>Mental</a:t>
            </a:r>
            <a:r>
              <a:rPr lang="en-US" sz="1000" u="sng" spc="-7" dirty="0">
                <a:solidFill>
                  <a:srgbClr val="0000FF"/>
                </a:solidFill>
                <a:uFill>
                  <a:solidFill>
                    <a:srgbClr val="0000FF"/>
                  </a:solidFill>
                </a:uFill>
                <a:latin typeface="+mn-lt"/>
                <a:cs typeface="Times New Roman"/>
                <a:hlinkClick r:id="rId5"/>
              </a:rPr>
              <a:t> </a:t>
            </a:r>
            <a:r>
              <a:rPr lang="en-US" sz="1000" u="sng" dirty="0">
                <a:solidFill>
                  <a:srgbClr val="0000FF"/>
                </a:solidFill>
                <a:uFill>
                  <a:solidFill>
                    <a:srgbClr val="0000FF"/>
                  </a:solidFill>
                </a:uFill>
                <a:latin typeface="+mn-lt"/>
                <a:cs typeface="Times New Roman"/>
                <a:hlinkClick r:id="rId5"/>
              </a:rPr>
              <a:t>Health</a:t>
            </a:r>
            <a:r>
              <a:rPr lang="en-US" sz="1000" u="sng" spc="-3" dirty="0">
                <a:solidFill>
                  <a:srgbClr val="0000FF"/>
                </a:solidFill>
                <a:uFill>
                  <a:solidFill>
                    <a:srgbClr val="0000FF"/>
                  </a:solidFill>
                </a:uFill>
                <a:latin typeface="+mn-lt"/>
                <a:cs typeface="Times New Roman"/>
                <a:hlinkClick r:id="rId5"/>
              </a:rPr>
              <a:t> </a:t>
            </a:r>
            <a:r>
              <a:rPr lang="en-US" sz="1000" u="sng" dirty="0">
                <a:solidFill>
                  <a:srgbClr val="0000FF"/>
                </a:solidFill>
                <a:uFill>
                  <a:solidFill>
                    <a:srgbClr val="0000FF"/>
                  </a:solidFill>
                </a:uFill>
                <a:latin typeface="+mn-lt"/>
                <a:cs typeface="Times New Roman"/>
                <a:hlinkClick r:id="rId5"/>
              </a:rPr>
              <a:t>Services</a:t>
            </a:r>
            <a:r>
              <a:rPr lang="en-US" sz="1000" u="sng" spc="-10" dirty="0">
                <a:solidFill>
                  <a:srgbClr val="0000FF"/>
                </a:solidFill>
                <a:uFill>
                  <a:solidFill>
                    <a:srgbClr val="0000FF"/>
                  </a:solidFill>
                </a:uFill>
                <a:latin typeface="+mn-lt"/>
                <a:cs typeface="Times New Roman"/>
                <a:hlinkClick r:id="rId5"/>
              </a:rPr>
              <a:t> </a:t>
            </a:r>
            <a:r>
              <a:rPr lang="en-US" sz="1000" u="sng" dirty="0">
                <a:solidFill>
                  <a:srgbClr val="0000FF"/>
                </a:solidFill>
                <a:uFill>
                  <a:solidFill>
                    <a:srgbClr val="0000FF"/>
                  </a:solidFill>
                </a:uFill>
                <a:latin typeface="+mn-lt"/>
                <a:cs typeface="Times New Roman"/>
                <a:hlinkClick r:id="rId5"/>
              </a:rPr>
              <a:t>Block</a:t>
            </a:r>
            <a:r>
              <a:rPr lang="en-US" sz="1000" u="sng" spc="-3" dirty="0">
                <a:solidFill>
                  <a:srgbClr val="0000FF"/>
                </a:solidFill>
                <a:uFill>
                  <a:solidFill>
                    <a:srgbClr val="0000FF"/>
                  </a:solidFill>
                </a:uFill>
                <a:latin typeface="+mn-lt"/>
                <a:cs typeface="Times New Roman"/>
                <a:hlinkClick r:id="rId5"/>
              </a:rPr>
              <a:t> </a:t>
            </a:r>
            <a:r>
              <a:rPr lang="en-US" sz="1000" u="sng" dirty="0">
                <a:solidFill>
                  <a:srgbClr val="0000FF"/>
                </a:solidFill>
                <a:uFill>
                  <a:solidFill>
                    <a:srgbClr val="0000FF"/>
                  </a:solidFill>
                </a:uFill>
                <a:latin typeface="+mn-lt"/>
                <a:cs typeface="Times New Roman"/>
                <a:hlinkClick r:id="rId5"/>
              </a:rPr>
              <a:t>Grant</a:t>
            </a:r>
            <a:r>
              <a:rPr lang="en-US" sz="1000" u="sng" spc="-7" dirty="0">
                <a:solidFill>
                  <a:srgbClr val="0000FF"/>
                </a:solidFill>
                <a:uFill>
                  <a:solidFill>
                    <a:srgbClr val="0000FF"/>
                  </a:solidFill>
                </a:uFill>
                <a:latin typeface="+mn-lt"/>
                <a:cs typeface="Times New Roman"/>
              </a:rPr>
              <a:t> </a:t>
            </a:r>
            <a:r>
              <a:rPr lang="en-US" sz="1000" dirty="0">
                <a:latin typeface="+mn-lt"/>
                <a:cs typeface="Times New Roman"/>
              </a:rPr>
              <a:t>that</a:t>
            </a:r>
            <a:r>
              <a:rPr lang="en-US" sz="1000" spc="-7" dirty="0">
                <a:latin typeface="+mn-lt"/>
                <a:cs typeface="Times New Roman"/>
              </a:rPr>
              <a:t> </a:t>
            </a:r>
            <a:r>
              <a:rPr lang="en-US" sz="1000" dirty="0">
                <a:latin typeface="+mn-lt"/>
                <a:cs typeface="Times New Roman"/>
              </a:rPr>
              <a:t>provides</a:t>
            </a:r>
            <a:r>
              <a:rPr lang="en-US" sz="1000" spc="-3" dirty="0">
                <a:latin typeface="+mn-lt"/>
                <a:cs typeface="Times New Roman"/>
              </a:rPr>
              <a:t> </a:t>
            </a:r>
            <a:r>
              <a:rPr lang="en-US" sz="1000" dirty="0">
                <a:latin typeface="+mn-lt"/>
                <a:cs typeface="Times New Roman"/>
              </a:rPr>
              <a:t>funding</a:t>
            </a:r>
            <a:r>
              <a:rPr lang="en-US" sz="1000" spc="-3" dirty="0">
                <a:latin typeface="+mn-lt"/>
                <a:cs typeface="Times New Roman"/>
              </a:rPr>
              <a:t> </a:t>
            </a:r>
            <a:r>
              <a:rPr lang="en-US" sz="1000" dirty="0">
                <a:latin typeface="+mn-lt"/>
                <a:cs typeface="Times New Roman"/>
              </a:rPr>
              <a:t>for</a:t>
            </a:r>
            <a:r>
              <a:rPr lang="en-US" sz="1000" spc="-7" dirty="0">
                <a:latin typeface="+mn-lt"/>
                <a:cs typeface="Times New Roman"/>
              </a:rPr>
              <a:t> </a:t>
            </a:r>
            <a:r>
              <a:rPr lang="en-US" sz="1000" dirty="0">
                <a:latin typeface="+mn-lt"/>
                <a:cs typeface="Times New Roman"/>
              </a:rPr>
              <a:t>substance</a:t>
            </a:r>
            <a:r>
              <a:rPr lang="en-US" sz="1000" spc="-7" dirty="0">
                <a:latin typeface="+mn-lt"/>
                <a:cs typeface="Times New Roman"/>
              </a:rPr>
              <a:t> </a:t>
            </a:r>
            <a:r>
              <a:rPr lang="en-US" sz="1000" dirty="0">
                <a:latin typeface="+mn-lt"/>
                <a:cs typeface="Times New Roman"/>
              </a:rPr>
              <a:t>abuse</a:t>
            </a:r>
            <a:r>
              <a:rPr lang="en-US" sz="1000" spc="-3" dirty="0">
                <a:latin typeface="+mn-lt"/>
                <a:cs typeface="Times New Roman"/>
              </a:rPr>
              <a:t> </a:t>
            </a:r>
            <a:r>
              <a:rPr lang="en-US" sz="1000" spc="-17" dirty="0">
                <a:latin typeface="+mn-lt"/>
                <a:cs typeface="Times New Roman"/>
              </a:rPr>
              <a:t>and </a:t>
            </a:r>
            <a:r>
              <a:rPr lang="en-US" sz="1000" dirty="0">
                <a:latin typeface="+mn-lt"/>
                <a:cs typeface="Times New Roman"/>
              </a:rPr>
              <a:t>mental</a:t>
            </a:r>
            <a:r>
              <a:rPr lang="en-US" sz="1000" spc="-7" dirty="0">
                <a:latin typeface="+mn-lt"/>
                <a:cs typeface="Times New Roman"/>
              </a:rPr>
              <a:t> </a:t>
            </a:r>
            <a:r>
              <a:rPr lang="en-US" sz="1000" dirty="0">
                <a:latin typeface="+mn-lt"/>
                <a:cs typeface="Times New Roman"/>
              </a:rPr>
              <a:t>health</a:t>
            </a:r>
            <a:r>
              <a:rPr lang="en-US" sz="1000" spc="-3" dirty="0">
                <a:latin typeface="+mn-lt"/>
                <a:cs typeface="Times New Roman"/>
              </a:rPr>
              <a:t> </a:t>
            </a:r>
            <a:r>
              <a:rPr lang="en-US" sz="1000" spc="-7" dirty="0">
                <a:latin typeface="+mn-lt"/>
                <a:cs typeface="Times New Roman"/>
              </a:rPr>
              <a:t>services;</a:t>
            </a:r>
            <a:endParaRPr lang="en-US" sz="1000" dirty="0">
              <a:latin typeface="+mn-lt"/>
              <a:cs typeface="Times New Roman"/>
            </a:endParaRPr>
          </a:p>
          <a:p>
            <a:pPr marL="491827" marR="197422" lvl="1" indent="-171450">
              <a:buClr>
                <a:srgbClr val="005EB8"/>
              </a:buClr>
              <a:buSzPct val="83333"/>
              <a:tabLst>
                <a:tab pos="475804" algn="l"/>
                <a:tab pos="476237" algn="l"/>
              </a:tabLst>
            </a:pPr>
            <a:r>
              <a:rPr lang="en-US" sz="1000" dirty="0">
                <a:latin typeface="+mn-lt"/>
                <a:cs typeface="Times New Roman"/>
              </a:rPr>
              <a:t>Mental</a:t>
            </a:r>
            <a:r>
              <a:rPr lang="en-US" sz="1000" spc="-10" dirty="0">
                <a:latin typeface="+mn-lt"/>
                <a:cs typeface="Times New Roman"/>
              </a:rPr>
              <a:t> </a:t>
            </a:r>
            <a:r>
              <a:rPr lang="en-US" sz="1000" dirty="0">
                <a:latin typeface="+mn-lt"/>
                <a:cs typeface="Times New Roman"/>
              </a:rPr>
              <a:t>health</a:t>
            </a:r>
            <a:r>
              <a:rPr lang="en-US" sz="1000" spc="-3"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behavioral</a:t>
            </a:r>
            <a:r>
              <a:rPr lang="en-US" sz="1000" spc="-3" dirty="0">
                <a:latin typeface="+mn-lt"/>
                <a:cs typeface="Times New Roman"/>
              </a:rPr>
              <a:t> </a:t>
            </a:r>
            <a:r>
              <a:rPr lang="en-US" sz="1000" dirty="0">
                <a:latin typeface="+mn-lt"/>
                <a:cs typeface="Times New Roman"/>
              </a:rPr>
              <a:t>health</a:t>
            </a:r>
            <a:r>
              <a:rPr lang="en-US" sz="1000" spc="-10" dirty="0">
                <a:latin typeface="+mn-lt"/>
                <a:cs typeface="Times New Roman"/>
              </a:rPr>
              <a:t> </a:t>
            </a:r>
            <a:r>
              <a:rPr lang="en-US" sz="1000" dirty="0">
                <a:latin typeface="+mn-lt"/>
                <a:cs typeface="Times New Roman"/>
              </a:rPr>
              <a:t>care covered</a:t>
            </a:r>
            <a:r>
              <a:rPr lang="en-US" sz="1000" spc="-10" dirty="0">
                <a:latin typeface="+mn-lt"/>
                <a:cs typeface="Times New Roman"/>
              </a:rPr>
              <a:t> </a:t>
            </a:r>
            <a:r>
              <a:rPr lang="en-US" sz="1000" dirty="0">
                <a:latin typeface="+mn-lt"/>
                <a:cs typeface="Times New Roman"/>
              </a:rPr>
              <a:t>by</a:t>
            </a:r>
            <a:r>
              <a:rPr lang="en-US" sz="1000" spc="-3" dirty="0">
                <a:latin typeface="+mn-lt"/>
                <a:cs typeface="Times New Roman"/>
              </a:rPr>
              <a:t> </a:t>
            </a:r>
            <a:r>
              <a:rPr lang="en-US" sz="1000" u="sng" dirty="0">
                <a:solidFill>
                  <a:srgbClr val="0000FF"/>
                </a:solidFill>
                <a:uFill>
                  <a:solidFill>
                    <a:srgbClr val="0000FF"/>
                  </a:solidFill>
                </a:uFill>
                <a:latin typeface="+mn-lt"/>
                <a:cs typeface="Times New Roman"/>
                <a:hlinkClick r:id="rId6"/>
              </a:rPr>
              <a:t>Medicaid</a:t>
            </a:r>
            <a:r>
              <a:rPr lang="en-US" sz="1000" u="sng" spc="-10" dirty="0">
                <a:solidFill>
                  <a:srgbClr val="0000FF"/>
                </a:solidFill>
                <a:uFill>
                  <a:solidFill>
                    <a:srgbClr val="0000FF"/>
                  </a:solidFill>
                </a:uFill>
                <a:latin typeface="+mn-lt"/>
                <a:cs typeface="Times New Roman"/>
                <a:hlinkClick r:id="rId6"/>
              </a:rPr>
              <a:t> </a:t>
            </a:r>
            <a:r>
              <a:rPr lang="en-US" sz="1000" u="sng" dirty="0">
                <a:solidFill>
                  <a:srgbClr val="0000FF"/>
                </a:solidFill>
                <a:uFill>
                  <a:solidFill>
                    <a:srgbClr val="0000FF"/>
                  </a:solidFill>
                </a:uFill>
                <a:latin typeface="+mn-lt"/>
                <a:cs typeface="Times New Roman"/>
                <a:hlinkClick r:id="rId6"/>
              </a:rPr>
              <a:t>and</a:t>
            </a:r>
            <a:r>
              <a:rPr lang="en-US" sz="1000" u="sng" spc="-3" dirty="0">
                <a:solidFill>
                  <a:srgbClr val="0000FF"/>
                </a:solidFill>
                <a:uFill>
                  <a:solidFill>
                    <a:srgbClr val="0000FF"/>
                  </a:solidFill>
                </a:uFill>
                <a:latin typeface="+mn-lt"/>
                <a:cs typeface="Times New Roman"/>
                <a:hlinkClick r:id="rId6"/>
              </a:rPr>
              <a:t> </a:t>
            </a:r>
            <a:r>
              <a:rPr lang="en-US" sz="1000" u="sng" dirty="0">
                <a:solidFill>
                  <a:srgbClr val="0000FF"/>
                </a:solidFill>
                <a:uFill>
                  <a:solidFill>
                    <a:srgbClr val="0000FF"/>
                  </a:solidFill>
                </a:uFill>
                <a:latin typeface="+mn-lt"/>
                <a:cs typeface="Times New Roman"/>
                <a:hlinkClick r:id="rId6"/>
              </a:rPr>
              <a:t>the </a:t>
            </a:r>
            <a:r>
              <a:rPr lang="en-US" sz="1000" u="sng" spc="-7" dirty="0">
                <a:solidFill>
                  <a:srgbClr val="0000FF"/>
                </a:solidFill>
                <a:uFill>
                  <a:solidFill>
                    <a:srgbClr val="0000FF"/>
                  </a:solidFill>
                </a:uFill>
                <a:latin typeface="+mn-lt"/>
                <a:cs typeface="Times New Roman"/>
                <a:hlinkClick r:id="rId6"/>
              </a:rPr>
              <a:t>Children’s</a:t>
            </a:r>
            <a:r>
              <a:rPr lang="en-US" sz="1000" spc="-7" dirty="0">
                <a:solidFill>
                  <a:srgbClr val="0000FF"/>
                </a:solidFill>
                <a:latin typeface="+mn-lt"/>
                <a:cs typeface="Times New Roman"/>
              </a:rPr>
              <a:t> </a:t>
            </a:r>
            <a:r>
              <a:rPr lang="en-US" sz="1000" u="sng" dirty="0">
                <a:solidFill>
                  <a:srgbClr val="0000FF"/>
                </a:solidFill>
                <a:uFill>
                  <a:solidFill>
                    <a:srgbClr val="0000FF"/>
                  </a:solidFill>
                </a:uFill>
                <a:latin typeface="+mn-lt"/>
                <a:cs typeface="Times New Roman"/>
                <a:hlinkClick r:id="rId6"/>
              </a:rPr>
              <a:t>Health</a:t>
            </a:r>
            <a:r>
              <a:rPr lang="en-US" sz="1000" u="sng" spc="-10" dirty="0">
                <a:solidFill>
                  <a:srgbClr val="0000FF"/>
                </a:solidFill>
                <a:uFill>
                  <a:solidFill>
                    <a:srgbClr val="0000FF"/>
                  </a:solidFill>
                </a:uFill>
                <a:latin typeface="+mn-lt"/>
                <a:cs typeface="Times New Roman"/>
                <a:hlinkClick r:id="rId6"/>
              </a:rPr>
              <a:t> </a:t>
            </a:r>
            <a:r>
              <a:rPr lang="en-US" sz="1000" u="sng" dirty="0">
                <a:solidFill>
                  <a:srgbClr val="0000FF"/>
                </a:solidFill>
                <a:uFill>
                  <a:solidFill>
                    <a:srgbClr val="0000FF"/>
                  </a:solidFill>
                </a:uFill>
                <a:latin typeface="+mn-lt"/>
                <a:cs typeface="Times New Roman"/>
                <a:hlinkClick r:id="rId6"/>
              </a:rPr>
              <a:t>Insurance</a:t>
            </a:r>
            <a:r>
              <a:rPr lang="en-US" sz="1000" u="sng" spc="-7" dirty="0">
                <a:solidFill>
                  <a:srgbClr val="0000FF"/>
                </a:solidFill>
                <a:uFill>
                  <a:solidFill>
                    <a:srgbClr val="0000FF"/>
                  </a:solidFill>
                </a:uFill>
                <a:latin typeface="+mn-lt"/>
                <a:cs typeface="Times New Roman"/>
                <a:hlinkClick r:id="rId6"/>
              </a:rPr>
              <a:t> Program</a:t>
            </a:r>
            <a:r>
              <a:rPr lang="en-US" sz="1000" spc="-7" dirty="0">
                <a:latin typeface="+mn-lt"/>
                <a:cs typeface="Times New Roman"/>
              </a:rPr>
              <a:t>;</a:t>
            </a:r>
            <a:endParaRPr lang="en-US" sz="1000" dirty="0">
              <a:latin typeface="+mn-lt"/>
              <a:cs typeface="Times New Roman"/>
            </a:endParaRPr>
          </a:p>
          <a:p>
            <a:pPr marL="491827" marR="176208" lvl="1" indent="-171450">
              <a:buClr>
                <a:srgbClr val="005EB8"/>
              </a:buClr>
              <a:buSzPct val="83333"/>
              <a:tabLst>
                <a:tab pos="475804" algn="l"/>
                <a:tab pos="476237" algn="l"/>
              </a:tabLst>
            </a:pPr>
            <a:r>
              <a:rPr lang="en-US" sz="1000" dirty="0">
                <a:latin typeface="+mn-lt"/>
                <a:cs typeface="Times New Roman"/>
              </a:rPr>
              <a:t>The</a:t>
            </a:r>
            <a:r>
              <a:rPr lang="en-US" sz="1000" spc="-14" dirty="0">
                <a:latin typeface="+mn-lt"/>
                <a:cs typeface="Times New Roman"/>
              </a:rPr>
              <a:t> </a:t>
            </a:r>
            <a:r>
              <a:rPr lang="en-US" sz="1000" dirty="0">
                <a:latin typeface="+mn-lt"/>
                <a:cs typeface="Times New Roman"/>
              </a:rPr>
              <a:t>Administration</a:t>
            </a:r>
            <a:r>
              <a:rPr lang="en-US" sz="1000" spc="-7" dirty="0">
                <a:latin typeface="+mn-lt"/>
                <a:cs typeface="Times New Roman"/>
              </a:rPr>
              <a:t> </a:t>
            </a:r>
            <a:r>
              <a:rPr lang="en-US" sz="1000" dirty="0">
                <a:latin typeface="+mn-lt"/>
                <a:cs typeface="Times New Roman"/>
              </a:rPr>
              <a:t>for</a:t>
            </a:r>
            <a:r>
              <a:rPr lang="en-US" sz="1000" spc="-7" dirty="0">
                <a:latin typeface="+mn-lt"/>
                <a:cs typeface="Times New Roman"/>
              </a:rPr>
              <a:t> </a:t>
            </a:r>
            <a:r>
              <a:rPr lang="en-US" sz="1000" dirty="0">
                <a:latin typeface="+mn-lt"/>
                <a:cs typeface="Times New Roman"/>
              </a:rPr>
              <a:t>Children</a:t>
            </a:r>
            <a:r>
              <a:rPr lang="en-US" sz="1000" spc="-3"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Families’</a:t>
            </a:r>
            <a:r>
              <a:rPr lang="en-US" sz="1000" spc="-7" dirty="0">
                <a:latin typeface="+mn-lt"/>
                <a:cs typeface="Times New Roman"/>
              </a:rPr>
              <a:t> </a:t>
            </a:r>
            <a:r>
              <a:rPr lang="en-US" sz="1000" u="sng" dirty="0">
                <a:solidFill>
                  <a:srgbClr val="0000FF"/>
                </a:solidFill>
                <a:uFill>
                  <a:solidFill>
                    <a:srgbClr val="0000FF"/>
                  </a:solidFill>
                </a:uFill>
                <a:latin typeface="+mn-lt"/>
                <a:cs typeface="Times New Roman"/>
                <a:hlinkClick r:id="rId7"/>
              </a:rPr>
              <a:t>Title</a:t>
            </a:r>
            <a:r>
              <a:rPr lang="en-US" sz="1000" u="sng" spc="-7" dirty="0">
                <a:solidFill>
                  <a:srgbClr val="0000FF"/>
                </a:solidFill>
                <a:uFill>
                  <a:solidFill>
                    <a:srgbClr val="0000FF"/>
                  </a:solidFill>
                </a:uFill>
                <a:latin typeface="+mn-lt"/>
                <a:cs typeface="Times New Roman"/>
                <a:hlinkClick r:id="rId7"/>
              </a:rPr>
              <a:t> IV-</a:t>
            </a:r>
            <a:r>
              <a:rPr lang="en-US" sz="1000" u="sng" dirty="0">
                <a:solidFill>
                  <a:srgbClr val="0000FF"/>
                </a:solidFill>
                <a:uFill>
                  <a:solidFill>
                    <a:srgbClr val="0000FF"/>
                  </a:solidFill>
                </a:uFill>
                <a:latin typeface="+mn-lt"/>
                <a:cs typeface="Times New Roman"/>
                <a:hlinkClick r:id="rId7"/>
              </a:rPr>
              <a:t>E</a:t>
            </a:r>
            <a:r>
              <a:rPr lang="en-US" sz="1000" u="sng" spc="-7" dirty="0">
                <a:solidFill>
                  <a:srgbClr val="0000FF"/>
                </a:solidFill>
                <a:uFill>
                  <a:solidFill>
                    <a:srgbClr val="0000FF"/>
                  </a:solidFill>
                </a:uFill>
                <a:latin typeface="+mn-lt"/>
                <a:cs typeface="Times New Roman"/>
                <a:hlinkClick r:id="rId7"/>
              </a:rPr>
              <a:t> </a:t>
            </a:r>
            <a:r>
              <a:rPr lang="en-US" sz="1000" u="sng" dirty="0">
                <a:solidFill>
                  <a:srgbClr val="0000FF"/>
                </a:solidFill>
                <a:uFill>
                  <a:solidFill>
                    <a:srgbClr val="0000FF"/>
                  </a:solidFill>
                </a:uFill>
                <a:latin typeface="+mn-lt"/>
                <a:cs typeface="Times New Roman"/>
                <a:hlinkClick r:id="rId7"/>
              </a:rPr>
              <a:t>Prevention</a:t>
            </a:r>
            <a:r>
              <a:rPr lang="en-US" sz="1000" u="sng" spc="-3" dirty="0">
                <a:solidFill>
                  <a:srgbClr val="0000FF"/>
                </a:solidFill>
                <a:uFill>
                  <a:solidFill>
                    <a:srgbClr val="0000FF"/>
                  </a:solidFill>
                </a:uFill>
                <a:latin typeface="+mn-lt"/>
                <a:cs typeface="Times New Roman"/>
                <a:hlinkClick r:id="rId7"/>
              </a:rPr>
              <a:t> </a:t>
            </a:r>
            <a:r>
              <a:rPr lang="en-US" sz="1000" u="sng" dirty="0">
                <a:solidFill>
                  <a:srgbClr val="0000FF"/>
                </a:solidFill>
                <a:uFill>
                  <a:solidFill>
                    <a:srgbClr val="0000FF"/>
                  </a:solidFill>
                </a:uFill>
                <a:latin typeface="+mn-lt"/>
                <a:cs typeface="Times New Roman"/>
                <a:hlinkClick r:id="rId7"/>
              </a:rPr>
              <a:t>Program</a:t>
            </a:r>
            <a:r>
              <a:rPr lang="en-US" sz="1000" u="sng" spc="-3" dirty="0">
                <a:solidFill>
                  <a:srgbClr val="0000FF"/>
                </a:solidFill>
                <a:uFill>
                  <a:solidFill>
                    <a:srgbClr val="0000FF"/>
                  </a:solidFill>
                </a:uFill>
                <a:latin typeface="+mn-lt"/>
                <a:cs typeface="Times New Roman"/>
              </a:rPr>
              <a:t> </a:t>
            </a:r>
            <a:r>
              <a:rPr lang="en-US" sz="1000" spc="-17" dirty="0">
                <a:latin typeface="+mn-lt"/>
                <a:cs typeface="Times New Roman"/>
              </a:rPr>
              <a:t>for </a:t>
            </a:r>
            <a:r>
              <a:rPr lang="en-US" sz="1000" dirty="0">
                <a:latin typeface="+mn-lt"/>
                <a:cs typeface="Times New Roman"/>
              </a:rPr>
              <a:t>children</a:t>
            </a:r>
            <a:r>
              <a:rPr lang="en-US" sz="1000" spc="-14" dirty="0">
                <a:latin typeface="+mn-lt"/>
                <a:cs typeface="Times New Roman"/>
              </a:rPr>
              <a:t> </a:t>
            </a:r>
            <a:r>
              <a:rPr lang="en-US" sz="1000" dirty="0">
                <a:latin typeface="+mn-lt"/>
                <a:cs typeface="Times New Roman"/>
              </a:rPr>
              <a:t>and</a:t>
            </a:r>
            <a:r>
              <a:rPr lang="en-US" sz="1000" spc="-10" dirty="0">
                <a:latin typeface="+mn-lt"/>
                <a:cs typeface="Times New Roman"/>
              </a:rPr>
              <a:t> </a:t>
            </a:r>
            <a:r>
              <a:rPr lang="en-US" sz="1000" dirty="0">
                <a:latin typeface="+mn-lt"/>
                <a:cs typeface="Times New Roman"/>
              </a:rPr>
              <a:t>families</a:t>
            </a:r>
            <a:r>
              <a:rPr lang="en-US" sz="1000" spc="-7" dirty="0">
                <a:latin typeface="+mn-lt"/>
                <a:cs typeface="Times New Roman"/>
              </a:rPr>
              <a:t> </a:t>
            </a:r>
            <a:r>
              <a:rPr lang="en-US" sz="1000" dirty="0">
                <a:latin typeface="+mn-lt"/>
                <a:cs typeface="Times New Roman"/>
              </a:rPr>
              <a:t>involved</a:t>
            </a:r>
            <a:r>
              <a:rPr lang="en-US" sz="1000" spc="-3" dirty="0">
                <a:latin typeface="+mn-lt"/>
                <a:cs typeface="Times New Roman"/>
              </a:rPr>
              <a:t> </a:t>
            </a:r>
            <a:r>
              <a:rPr lang="en-US" sz="1000" dirty="0">
                <a:latin typeface="+mn-lt"/>
                <a:cs typeface="Times New Roman"/>
              </a:rPr>
              <a:t>with</a:t>
            </a:r>
            <a:r>
              <a:rPr lang="en-US" sz="1000" spc="-10" dirty="0">
                <a:latin typeface="+mn-lt"/>
                <a:cs typeface="Times New Roman"/>
              </a:rPr>
              <a:t> </a:t>
            </a:r>
            <a:r>
              <a:rPr lang="en-US" sz="1000" dirty="0">
                <a:latin typeface="+mn-lt"/>
                <a:cs typeface="Times New Roman"/>
              </a:rPr>
              <a:t>the</a:t>
            </a:r>
            <a:r>
              <a:rPr lang="en-US" sz="1000" spc="-7" dirty="0">
                <a:latin typeface="+mn-lt"/>
                <a:cs typeface="Times New Roman"/>
              </a:rPr>
              <a:t> </a:t>
            </a:r>
            <a:r>
              <a:rPr lang="en-US" sz="1000" dirty="0">
                <a:latin typeface="+mn-lt"/>
                <a:cs typeface="Times New Roman"/>
              </a:rPr>
              <a:t>child</a:t>
            </a:r>
            <a:r>
              <a:rPr lang="en-US" sz="1000" spc="-3" dirty="0">
                <a:latin typeface="+mn-lt"/>
                <a:cs typeface="Times New Roman"/>
              </a:rPr>
              <a:t> </a:t>
            </a:r>
            <a:r>
              <a:rPr lang="en-US" sz="1000" dirty="0">
                <a:latin typeface="+mn-lt"/>
                <a:cs typeface="Times New Roman"/>
              </a:rPr>
              <a:t>welfare</a:t>
            </a:r>
            <a:r>
              <a:rPr lang="en-US" sz="1000" spc="-3" dirty="0">
                <a:latin typeface="+mn-lt"/>
                <a:cs typeface="Times New Roman"/>
              </a:rPr>
              <a:t> </a:t>
            </a:r>
            <a:r>
              <a:rPr lang="en-US" sz="1000" dirty="0">
                <a:latin typeface="+mn-lt"/>
                <a:cs typeface="Times New Roman"/>
              </a:rPr>
              <a:t>system</a:t>
            </a:r>
            <a:r>
              <a:rPr lang="en-US" sz="1000" spc="-10"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early</a:t>
            </a:r>
            <a:r>
              <a:rPr lang="en-US" sz="1000" spc="-3" dirty="0">
                <a:latin typeface="+mn-lt"/>
                <a:cs typeface="Times New Roman"/>
              </a:rPr>
              <a:t> </a:t>
            </a:r>
            <a:r>
              <a:rPr lang="en-US" sz="1000" spc="-7" dirty="0">
                <a:latin typeface="+mn-lt"/>
                <a:cs typeface="Times New Roman"/>
              </a:rPr>
              <a:t>childhood </a:t>
            </a:r>
            <a:r>
              <a:rPr lang="en-US" sz="1000" dirty="0">
                <a:latin typeface="+mn-lt"/>
                <a:cs typeface="Times New Roman"/>
              </a:rPr>
              <a:t>mental</a:t>
            </a:r>
            <a:r>
              <a:rPr lang="en-US" sz="1000" spc="-7" dirty="0">
                <a:latin typeface="+mn-lt"/>
                <a:cs typeface="Times New Roman"/>
              </a:rPr>
              <a:t> </a:t>
            </a:r>
            <a:r>
              <a:rPr lang="en-US" sz="1000" dirty="0">
                <a:latin typeface="+mn-lt"/>
                <a:cs typeface="Times New Roman"/>
              </a:rPr>
              <a:t>health</a:t>
            </a:r>
            <a:r>
              <a:rPr lang="en-US" sz="1000" spc="-3" dirty="0">
                <a:latin typeface="+mn-lt"/>
                <a:cs typeface="Times New Roman"/>
              </a:rPr>
              <a:t> </a:t>
            </a:r>
            <a:r>
              <a:rPr lang="en-US" sz="1000" spc="-7" dirty="0">
                <a:latin typeface="+mn-lt"/>
                <a:cs typeface="Times New Roman"/>
              </a:rPr>
              <a:t>supports;</a:t>
            </a:r>
            <a:endParaRPr lang="en-US" sz="1000" dirty="0">
              <a:latin typeface="+mn-lt"/>
              <a:cs typeface="Times New Roman"/>
            </a:endParaRPr>
          </a:p>
          <a:p>
            <a:pPr marL="491827" marR="93949" lvl="1" indent="-171450">
              <a:buClr>
                <a:srgbClr val="005EB8"/>
              </a:buClr>
              <a:buSzPct val="83333"/>
              <a:tabLst>
                <a:tab pos="475804" algn="l"/>
                <a:tab pos="476237" algn="l"/>
              </a:tabLst>
            </a:pPr>
            <a:r>
              <a:rPr lang="en-US" sz="1000" dirty="0">
                <a:latin typeface="+mn-lt"/>
                <a:cs typeface="Times New Roman"/>
              </a:rPr>
              <a:t>The</a:t>
            </a:r>
            <a:r>
              <a:rPr lang="en-US" sz="1000" spc="-31" dirty="0">
                <a:latin typeface="+mn-lt"/>
                <a:cs typeface="Times New Roman"/>
              </a:rPr>
              <a:t> </a:t>
            </a:r>
            <a:r>
              <a:rPr lang="en-US" sz="1000" spc="-7" dirty="0">
                <a:latin typeface="+mn-lt"/>
                <a:cs typeface="Times New Roman"/>
              </a:rPr>
              <a:t>Centers</a:t>
            </a:r>
            <a:r>
              <a:rPr lang="en-US" sz="1000" spc="-17" dirty="0">
                <a:latin typeface="+mn-lt"/>
                <a:cs typeface="Times New Roman"/>
              </a:rPr>
              <a:t> </a:t>
            </a:r>
            <a:r>
              <a:rPr lang="en-US" sz="1000" dirty="0">
                <a:latin typeface="+mn-lt"/>
                <a:cs typeface="Times New Roman"/>
              </a:rPr>
              <a:t>for</a:t>
            </a:r>
            <a:r>
              <a:rPr lang="en-US" sz="1000" spc="-27" dirty="0">
                <a:latin typeface="+mn-lt"/>
                <a:cs typeface="Times New Roman"/>
              </a:rPr>
              <a:t> </a:t>
            </a:r>
            <a:r>
              <a:rPr lang="en-US" sz="1000" spc="-7" dirty="0">
                <a:latin typeface="+mn-lt"/>
                <a:cs typeface="Times New Roman"/>
              </a:rPr>
              <a:t>Disease</a:t>
            </a:r>
            <a:r>
              <a:rPr lang="en-US" sz="1000" spc="-20" dirty="0">
                <a:latin typeface="+mn-lt"/>
                <a:cs typeface="Times New Roman"/>
              </a:rPr>
              <a:t> </a:t>
            </a:r>
            <a:r>
              <a:rPr lang="en-US" sz="1000" spc="-7" dirty="0">
                <a:latin typeface="+mn-lt"/>
                <a:cs typeface="Times New Roman"/>
              </a:rPr>
              <a:t>Control</a:t>
            </a:r>
            <a:r>
              <a:rPr lang="en-US" sz="1000" spc="-27" dirty="0">
                <a:latin typeface="+mn-lt"/>
                <a:cs typeface="Times New Roman"/>
              </a:rPr>
              <a:t> </a:t>
            </a:r>
            <a:r>
              <a:rPr lang="en-US" sz="1000" dirty="0">
                <a:latin typeface="+mn-lt"/>
                <a:cs typeface="Times New Roman"/>
              </a:rPr>
              <a:t>and</a:t>
            </a:r>
            <a:r>
              <a:rPr lang="en-US" sz="1000" spc="-20" dirty="0">
                <a:latin typeface="+mn-lt"/>
                <a:cs typeface="Times New Roman"/>
              </a:rPr>
              <a:t> </a:t>
            </a:r>
            <a:r>
              <a:rPr lang="en-US" sz="1000" spc="-7" dirty="0">
                <a:latin typeface="+mn-lt"/>
                <a:cs typeface="Times New Roman"/>
              </a:rPr>
              <a:t>Prevention’s</a:t>
            </a:r>
            <a:r>
              <a:rPr lang="en-US" sz="1000" spc="-24" dirty="0">
                <a:latin typeface="+mn-lt"/>
                <a:cs typeface="Times New Roman"/>
              </a:rPr>
              <a:t> </a:t>
            </a:r>
            <a:r>
              <a:rPr lang="en-US" sz="1000" spc="-14" dirty="0">
                <a:latin typeface="+mn-lt"/>
                <a:cs typeface="Times New Roman"/>
              </a:rPr>
              <a:t>evidence-</a:t>
            </a:r>
            <a:r>
              <a:rPr lang="en-US" sz="1000" dirty="0">
                <a:latin typeface="+mn-lt"/>
                <a:cs typeface="Times New Roman"/>
              </a:rPr>
              <a:t>based</a:t>
            </a:r>
            <a:r>
              <a:rPr lang="en-US" sz="1000" spc="-24" dirty="0">
                <a:latin typeface="+mn-lt"/>
                <a:cs typeface="Times New Roman"/>
              </a:rPr>
              <a:t> </a:t>
            </a:r>
            <a:r>
              <a:rPr lang="en-US" sz="1000" spc="-7" dirty="0">
                <a:latin typeface="+mn-lt"/>
                <a:cs typeface="Times New Roman"/>
              </a:rPr>
              <a:t>primary</a:t>
            </a:r>
            <a:r>
              <a:rPr lang="en-US" sz="1000" spc="-17" dirty="0">
                <a:latin typeface="+mn-lt"/>
                <a:cs typeface="Times New Roman"/>
              </a:rPr>
              <a:t> </a:t>
            </a:r>
            <a:r>
              <a:rPr lang="en-US" sz="1000" spc="-7" dirty="0">
                <a:latin typeface="+mn-lt"/>
                <a:cs typeface="Times New Roman"/>
              </a:rPr>
              <a:t>prevention programs</a:t>
            </a:r>
            <a:r>
              <a:rPr lang="en-US" sz="1000" spc="-31" dirty="0">
                <a:latin typeface="+mn-lt"/>
                <a:cs typeface="Times New Roman"/>
              </a:rPr>
              <a:t> </a:t>
            </a:r>
            <a:r>
              <a:rPr lang="en-US" sz="1000" dirty="0">
                <a:latin typeface="+mn-lt"/>
                <a:cs typeface="Times New Roman"/>
              </a:rPr>
              <a:t>and</a:t>
            </a:r>
            <a:r>
              <a:rPr lang="en-US" sz="1000" spc="-20" dirty="0">
                <a:latin typeface="+mn-lt"/>
                <a:cs typeface="Times New Roman"/>
              </a:rPr>
              <a:t> </a:t>
            </a:r>
            <a:r>
              <a:rPr lang="en-US" sz="1000" spc="-7" dirty="0">
                <a:latin typeface="+mn-lt"/>
                <a:cs typeface="Times New Roman"/>
              </a:rPr>
              <a:t>mental</a:t>
            </a:r>
            <a:r>
              <a:rPr lang="en-US" sz="1000" spc="-17" dirty="0">
                <a:latin typeface="+mn-lt"/>
                <a:cs typeface="Times New Roman"/>
              </a:rPr>
              <a:t> </a:t>
            </a:r>
            <a:r>
              <a:rPr lang="en-US" sz="1000" spc="-7" dirty="0">
                <a:latin typeface="+mn-lt"/>
                <a:cs typeface="Times New Roman"/>
              </a:rPr>
              <a:t>health</a:t>
            </a:r>
            <a:r>
              <a:rPr lang="en-US" sz="1000" spc="-20" dirty="0">
                <a:latin typeface="+mn-lt"/>
                <a:cs typeface="Times New Roman"/>
              </a:rPr>
              <a:t> </a:t>
            </a:r>
            <a:r>
              <a:rPr lang="en-US" sz="1000" spc="-7" dirty="0">
                <a:latin typeface="+mn-lt"/>
                <a:cs typeface="Times New Roman"/>
              </a:rPr>
              <a:t>resources;</a:t>
            </a:r>
            <a:r>
              <a:rPr lang="en-US" sz="1000" spc="-20" dirty="0">
                <a:latin typeface="+mn-lt"/>
                <a:cs typeface="Times New Roman"/>
              </a:rPr>
              <a:t> </a:t>
            </a:r>
            <a:r>
              <a:rPr lang="en-US" sz="1000" spc="-17" dirty="0">
                <a:latin typeface="+mn-lt"/>
                <a:cs typeface="Times New Roman"/>
              </a:rPr>
              <a:t>and</a:t>
            </a:r>
            <a:endParaRPr lang="en-US" sz="1000" dirty="0">
              <a:latin typeface="+mn-lt"/>
              <a:cs typeface="Times New Roman"/>
            </a:endParaRPr>
          </a:p>
          <a:p>
            <a:pPr marL="491827" marR="5628" lvl="1" indent="-171450">
              <a:buClr>
                <a:srgbClr val="005EB8"/>
              </a:buClr>
              <a:buSzPct val="83333"/>
              <a:tabLst>
                <a:tab pos="475804" algn="l"/>
                <a:tab pos="476237" algn="l"/>
              </a:tabLst>
            </a:pPr>
            <a:r>
              <a:rPr lang="en-US" sz="1000" dirty="0">
                <a:latin typeface="+mn-lt"/>
                <a:cs typeface="Times New Roman"/>
              </a:rPr>
              <a:t>The</a:t>
            </a:r>
            <a:r>
              <a:rPr lang="en-US" sz="1000" spc="85" dirty="0">
                <a:latin typeface="+mn-lt"/>
                <a:cs typeface="Times New Roman"/>
              </a:rPr>
              <a:t> </a:t>
            </a:r>
            <a:r>
              <a:rPr lang="en-US" sz="1000" dirty="0">
                <a:latin typeface="+mn-lt"/>
                <a:cs typeface="Times New Roman"/>
              </a:rPr>
              <a:t>Administration</a:t>
            </a:r>
            <a:r>
              <a:rPr lang="en-US" sz="1000" spc="89" dirty="0">
                <a:latin typeface="+mn-lt"/>
                <a:cs typeface="Times New Roman"/>
              </a:rPr>
              <a:t> </a:t>
            </a:r>
            <a:r>
              <a:rPr lang="en-US" sz="1000" dirty="0">
                <a:latin typeface="+mn-lt"/>
                <a:cs typeface="Times New Roman"/>
              </a:rPr>
              <a:t>for</a:t>
            </a:r>
            <a:r>
              <a:rPr lang="en-US" sz="1000" spc="92" dirty="0">
                <a:latin typeface="+mn-lt"/>
                <a:cs typeface="Times New Roman"/>
              </a:rPr>
              <a:t> </a:t>
            </a:r>
            <a:r>
              <a:rPr lang="en-US" sz="1000" dirty="0">
                <a:latin typeface="+mn-lt"/>
                <a:cs typeface="Times New Roman"/>
              </a:rPr>
              <a:t>Community</a:t>
            </a:r>
            <a:r>
              <a:rPr lang="en-US" sz="1000" spc="92" dirty="0">
                <a:latin typeface="+mn-lt"/>
                <a:cs typeface="Times New Roman"/>
              </a:rPr>
              <a:t> </a:t>
            </a:r>
            <a:r>
              <a:rPr lang="en-US" sz="1000" dirty="0">
                <a:latin typeface="+mn-lt"/>
                <a:cs typeface="Times New Roman"/>
              </a:rPr>
              <a:t>Living’s</a:t>
            </a:r>
            <a:r>
              <a:rPr lang="en-US" sz="1000" spc="89" dirty="0">
                <a:latin typeface="+mn-lt"/>
                <a:cs typeface="Times New Roman"/>
              </a:rPr>
              <a:t> </a:t>
            </a:r>
            <a:r>
              <a:rPr lang="en-US" sz="1000" dirty="0">
                <a:latin typeface="+mn-lt"/>
                <a:cs typeface="Times New Roman"/>
              </a:rPr>
              <a:t>programs</a:t>
            </a:r>
            <a:r>
              <a:rPr lang="en-US" sz="1000" spc="89" dirty="0">
                <a:latin typeface="+mn-lt"/>
                <a:cs typeface="Times New Roman"/>
              </a:rPr>
              <a:t> </a:t>
            </a:r>
            <a:r>
              <a:rPr lang="en-US" sz="1000" dirty="0">
                <a:latin typeface="+mn-lt"/>
                <a:cs typeface="Times New Roman"/>
              </a:rPr>
              <a:t>for</a:t>
            </a:r>
            <a:r>
              <a:rPr lang="en-US" sz="1000" spc="102" dirty="0">
                <a:latin typeface="+mn-lt"/>
                <a:cs typeface="Times New Roman"/>
              </a:rPr>
              <a:t> </a:t>
            </a:r>
            <a:r>
              <a:rPr lang="en-US" sz="1000" dirty="0">
                <a:latin typeface="+mn-lt"/>
                <a:cs typeface="Times New Roman"/>
              </a:rPr>
              <a:t>people</a:t>
            </a:r>
            <a:r>
              <a:rPr lang="en-US" sz="1000" spc="92" dirty="0">
                <a:latin typeface="+mn-lt"/>
                <a:cs typeface="Times New Roman"/>
              </a:rPr>
              <a:t> </a:t>
            </a:r>
            <a:r>
              <a:rPr lang="en-US" sz="1000" dirty="0">
                <a:latin typeface="+mn-lt"/>
                <a:cs typeface="Times New Roman"/>
              </a:rPr>
              <a:t>with</a:t>
            </a:r>
            <a:r>
              <a:rPr lang="en-US" sz="1000" spc="95" dirty="0">
                <a:latin typeface="+mn-lt"/>
                <a:cs typeface="Times New Roman"/>
              </a:rPr>
              <a:t> </a:t>
            </a:r>
            <a:r>
              <a:rPr lang="en-US" sz="1000" spc="-7" dirty="0">
                <a:latin typeface="+mn-lt"/>
                <a:cs typeface="Times New Roman"/>
              </a:rPr>
              <a:t>disabilities, </a:t>
            </a:r>
            <a:r>
              <a:rPr lang="en-US" sz="1000" dirty="0">
                <a:latin typeface="+mn-lt"/>
                <a:cs typeface="Times New Roman"/>
              </a:rPr>
              <a:t>including</a:t>
            </a:r>
            <a:r>
              <a:rPr lang="en-US" sz="1000" spc="92" dirty="0">
                <a:latin typeface="+mn-lt"/>
                <a:cs typeface="Times New Roman"/>
              </a:rPr>
              <a:t> </a:t>
            </a:r>
            <a:r>
              <a:rPr lang="en-US" sz="1000" dirty="0">
                <a:latin typeface="+mn-lt"/>
                <a:cs typeface="Times New Roman"/>
              </a:rPr>
              <a:t>children</a:t>
            </a:r>
            <a:r>
              <a:rPr lang="en-US" sz="1000" spc="95" dirty="0">
                <a:latin typeface="+mn-lt"/>
                <a:cs typeface="Times New Roman"/>
              </a:rPr>
              <a:t> </a:t>
            </a:r>
            <a:r>
              <a:rPr lang="en-US" sz="1000" dirty="0">
                <a:latin typeface="+mn-lt"/>
                <a:cs typeface="Times New Roman"/>
              </a:rPr>
              <a:t>with</a:t>
            </a:r>
            <a:r>
              <a:rPr lang="en-US" sz="1000" spc="95" dirty="0">
                <a:latin typeface="+mn-lt"/>
                <a:cs typeface="Times New Roman"/>
              </a:rPr>
              <a:t> </a:t>
            </a:r>
            <a:r>
              <a:rPr lang="en-US" sz="1000" dirty="0">
                <a:latin typeface="+mn-lt"/>
                <a:cs typeface="Times New Roman"/>
              </a:rPr>
              <a:t>mental</a:t>
            </a:r>
            <a:r>
              <a:rPr lang="en-US" sz="1000" spc="92" dirty="0">
                <a:latin typeface="+mn-lt"/>
                <a:cs typeface="Times New Roman"/>
              </a:rPr>
              <a:t> </a:t>
            </a:r>
            <a:r>
              <a:rPr lang="en-US" sz="1000" dirty="0">
                <a:latin typeface="+mn-lt"/>
                <a:cs typeface="Times New Roman"/>
              </a:rPr>
              <a:t>health</a:t>
            </a:r>
            <a:r>
              <a:rPr lang="en-US" sz="1000" spc="92" dirty="0">
                <a:latin typeface="+mn-lt"/>
                <a:cs typeface="Times New Roman"/>
              </a:rPr>
              <a:t> </a:t>
            </a:r>
            <a:r>
              <a:rPr lang="en-US" sz="1000" spc="-7" dirty="0">
                <a:latin typeface="+mn-lt"/>
                <a:cs typeface="Times New Roman"/>
              </a:rPr>
              <a:t>needs.</a:t>
            </a:r>
          </a:p>
          <a:p>
            <a:pPr marL="308947" marR="5628" lvl="0" indent="-171450">
              <a:buClr>
                <a:srgbClr val="005EB8"/>
              </a:buClr>
              <a:buSzPct val="83333"/>
              <a:tabLst>
                <a:tab pos="475804" algn="l"/>
                <a:tab pos="476237" algn="l"/>
              </a:tabLst>
            </a:pPr>
            <a:r>
              <a:rPr lang="en-US" sz="1000" dirty="0">
                <a:latin typeface="+mn-lt"/>
                <a:cs typeface="Times New Roman"/>
              </a:rPr>
              <a:t>The</a:t>
            </a:r>
            <a:r>
              <a:rPr lang="en-US" sz="1000" spc="-14" dirty="0">
                <a:latin typeface="+mn-lt"/>
                <a:cs typeface="Times New Roman"/>
              </a:rPr>
              <a:t> </a:t>
            </a:r>
            <a:r>
              <a:rPr lang="en-US" sz="1000" dirty="0">
                <a:latin typeface="+mn-lt"/>
                <a:cs typeface="Times New Roman"/>
              </a:rPr>
              <a:t>National</a:t>
            </a:r>
            <a:r>
              <a:rPr lang="en-US" sz="1000" spc="-3" dirty="0">
                <a:latin typeface="+mn-lt"/>
                <a:cs typeface="Times New Roman"/>
              </a:rPr>
              <a:t> </a:t>
            </a:r>
            <a:r>
              <a:rPr lang="en-US" sz="1000" dirty="0">
                <a:latin typeface="+mn-lt"/>
                <a:cs typeface="Times New Roman"/>
              </a:rPr>
              <a:t>Institute</a:t>
            </a:r>
            <a:r>
              <a:rPr lang="en-US" sz="1000" spc="-3" dirty="0">
                <a:latin typeface="+mn-lt"/>
                <a:cs typeface="Times New Roman"/>
              </a:rPr>
              <a:t> </a:t>
            </a:r>
            <a:r>
              <a:rPr lang="en-US" sz="1000" dirty="0">
                <a:latin typeface="+mn-lt"/>
                <a:cs typeface="Times New Roman"/>
              </a:rPr>
              <a:t>of</a:t>
            </a:r>
            <a:r>
              <a:rPr lang="en-US" sz="1000" spc="-7" dirty="0">
                <a:latin typeface="+mn-lt"/>
                <a:cs typeface="Times New Roman"/>
              </a:rPr>
              <a:t> </a:t>
            </a:r>
            <a:r>
              <a:rPr lang="en-US" sz="1000" dirty="0">
                <a:latin typeface="+mn-lt"/>
                <a:cs typeface="Times New Roman"/>
              </a:rPr>
              <a:t>Child</a:t>
            </a:r>
            <a:r>
              <a:rPr lang="en-US" sz="1000" spc="-3" dirty="0">
                <a:latin typeface="+mn-lt"/>
                <a:cs typeface="Times New Roman"/>
              </a:rPr>
              <a:t> </a:t>
            </a:r>
            <a:r>
              <a:rPr lang="en-US" sz="1000" dirty="0">
                <a:latin typeface="+mn-lt"/>
                <a:cs typeface="Times New Roman"/>
              </a:rPr>
              <a:t>Health</a:t>
            </a:r>
            <a:r>
              <a:rPr lang="en-US" sz="1000" spc="-3"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Human</a:t>
            </a:r>
            <a:r>
              <a:rPr lang="en-US" sz="1000" spc="-3" dirty="0">
                <a:latin typeface="+mn-lt"/>
                <a:cs typeface="Times New Roman"/>
              </a:rPr>
              <a:t> </a:t>
            </a:r>
            <a:r>
              <a:rPr lang="en-US" sz="1000" dirty="0">
                <a:latin typeface="+mn-lt"/>
                <a:cs typeface="Times New Roman"/>
              </a:rPr>
              <a:t>Development</a:t>
            </a:r>
            <a:r>
              <a:rPr lang="en-US" sz="1000" spc="-3" dirty="0">
                <a:latin typeface="+mn-lt"/>
                <a:cs typeface="Times New Roman"/>
              </a:rPr>
              <a:t> </a:t>
            </a:r>
            <a:r>
              <a:rPr lang="en-US" sz="1000" dirty="0">
                <a:latin typeface="+mn-lt"/>
                <a:cs typeface="Times New Roman"/>
              </a:rPr>
              <a:t>has</a:t>
            </a:r>
            <a:r>
              <a:rPr lang="en-US" sz="1000" spc="-3" dirty="0">
                <a:latin typeface="+mn-lt"/>
                <a:cs typeface="Times New Roman"/>
              </a:rPr>
              <a:t> </a:t>
            </a:r>
            <a:r>
              <a:rPr lang="en-US" sz="1000" dirty="0">
                <a:latin typeface="+mn-lt"/>
                <a:cs typeface="Times New Roman"/>
              </a:rPr>
              <a:t>a</a:t>
            </a:r>
            <a:r>
              <a:rPr lang="en-US" sz="1000" spc="-7" dirty="0">
                <a:latin typeface="+mn-lt"/>
                <a:cs typeface="Times New Roman"/>
              </a:rPr>
              <a:t> </a:t>
            </a:r>
            <a:r>
              <a:rPr lang="en-US" sz="1000" dirty="0">
                <a:latin typeface="+mn-lt"/>
                <a:cs typeface="Times New Roman"/>
              </a:rPr>
              <a:t>long</a:t>
            </a:r>
            <a:r>
              <a:rPr lang="en-US" sz="1000" spc="-3" dirty="0">
                <a:latin typeface="+mn-lt"/>
                <a:cs typeface="Times New Roman"/>
              </a:rPr>
              <a:t> </a:t>
            </a:r>
            <a:r>
              <a:rPr lang="en-US" sz="1000" dirty="0">
                <a:latin typeface="+mn-lt"/>
                <a:cs typeface="Times New Roman"/>
              </a:rPr>
              <a:t>track</a:t>
            </a:r>
            <a:r>
              <a:rPr lang="en-US" sz="1000" spc="-10" dirty="0">
                <a:latin typeface="+mn-lt"/>
                <a:cs typeface="Times New Roman"/>
              </a:rPr>
              <a:t> </a:t>
            </a:r>
            <a:r>
              <a:rPr lang="en-US" sz="1000" spc="-7" dirty="0">
                <a:latin typeface="+mn-lt"/>
                <a:cs typeface="Times New Roman"/>
              </a:rPr>
              <a:t>record </a:t>
            </a:r>
            <a:r>
              <a:rPr lang="en-US" sz="1000" dirty="0">
                <a:latin typeface="+mn-lt"/>
                <a:cs typeface="Times New Roman"/>
              </a:rPr>
              <a:t>of</a:t>
            </a:r>
            <a:r>
              <a:rPr lang="en-US" sz="1000" spc="-3" dirty="0">
                <a:latin typeface="+mn-lt"/>
                <a:cs typeface="Times New Roman"/>
              </a:rPr>
              <a:t> </a:t>
            </a:r>
            <a:r>
              <a:rPr lang="en-US" sz="1000" dirty="0">
                <a:latin typeface="+mn-lt"/>
                <a:cs typeface="Times New Roman"/>
              </a:rPr>
              <a:t>research</a:t>
            </a:r>
            <a:r>
              <a:rPr lang="en-US" sz="1000" spc="-10" dirty="0">
                <a:latin typeface="+mn-lt"/>
                <a:cs typeface="Times New Roman"/>
              </a:rPr>
              <a:t> </a:t>
            </a:r>
            <a:r>
              <a:rPr lang="en-US" sz="1000" dirty="0">
                <a:latin typeface="+mn-lt"/>
                <a:cs typeface="Times New Roman"/>
              </a:rPr>
              <a:t>to</a:t>
            </a:r>
            <a:r>
              <a:rPr lang="en-US" sz="1000" spc="-3" dirty="0">
                <a:latin typeface="+mn-lt"/>
                <a:cs typeface="Times New Roman"/>
              </a:rPr>
              <a:t> </a:t>
            </a:r>
            <a:r>
              <a:rPr lang="en-US" sz="1000" dirty="0">
                <a:latin typeface="+mn-lt"/>
                <a:cs typeface="Times New Roman"/>
              </a:rPr>
              <a:t>identify</a:t>
            </a:r>
            <a:r>
              <a:rPr lang="en-US" sz="1000" spc="-3"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rapidly</a:t>
            </a:r>
            <a:r>
              <a:rPr lang="en-US" sz="1000" spc="-3" dirty="0">
                <a:latin typeface="+mn-lt"/>
                <a:cs typeface="Times New Roman"/>
              </a:rPr>
              <a:t> </a:t>
            </a:r>
            <a:r>
              <a:rPr lang="en-US" sz="1000" dirty="0">
                <a:latin typeface="+mn-lt"/>
                <a:cs typeface="Times New Roman"/>
              </a:rPr>
              <a:t>respond</a:t>
            </a:r>
            <a:r>
              <a:rPr lang="en-US" sz="1000" spc="-3" dirty="0">
                <a:latin typeface="+mn-lt"/>
                <a:cs typeface="Times New Roman"/>
              </a:rPr>
              <a:t> </a:t>
            </a:r>
            <a:r>
              <a:rPr lang="en-US" sz="1000" dirty="0">
                <a:latin typeface="+mn-lt"/>
                <a:cs typeface="Times New Roman"/>
              </a:rPr>
              <a:t>to</a:t>
            </a:r>
            <a:r>
              <a:rPr lang="en-US" sz="1000" spc="-3" dirty="0">
                <a:latin typeface="+mn-lt"/>
                <a:cs typeface="Times New Roman"/>
              </a:rPr>
              <a:t> </a:t>
            </a:r>
            <a:r>
              <a:rPr lang="en-US" sz="1000" dirty="0">
                <a:latin typeface="+mn-lt"/>
                <a:cs typeface="Times New Roman"/>
              </a:rPr>
              <a:t>youth</a:t>
            </a:r>
            <a:r>
              <a:rPr lang="en-US" sz="1000" spc="-3" dirty="0">
                <a:latin typeface="+mn-lt"/>
                <a:cs typeface="Times New Roman"/>
              </a:rPr>
              <a:t> </a:t>
            </a:r>
            <a:r>
              <a:rPr lang="en-US" sz="1000" dirty="0">
                <a:latin typeface="+mn-lt"/>
                <a:cs typeface="Times New Roman"/>
              </a:rPr>
              <a:t>mental</a:t>
            </a:r>
            <a:r>
              <a:rPr lang="en-US" sz="1000" spc="-3" dirty="0">
                <a:latin typeface="+mn-lt"/>
                <a:cs typeface="Times New Roman"/>
              </a:rPr>
              <a:t> </a:t>
            </a:r>
            <a:r>
              <a:rPr lang="en-US" sz="1000" dirty="0">
                <a:latin typeface="+mn-lt"/>
                <a:cs typeface="Times New Roman"/>
              </a:rPr>
              <a:t>health</a:t>
            </a:r>
            <a:r>
              <a:rPr lang="en-US" sz="1000" spc="-3" dirty="0">
                <a:latin typeface="+mn-lt"/>
                <a:cs typeface="Times New Roman"/>
              </a:rPr>
              <a:t> </a:t>
            </a:r>
            <a:r>
              <a:rPr lang="en-US" sz="1000" spc="-7" dirty="0">
                <a:latin typeface="+mn-lt"/>
                <a:cs typeface="Times New Roman"/>
              </a:rPr>
              <a:t>needs.</a:t>
            </a:r>
          </a:p>
          <a:p>
            <a:pPr marL="308947" marR="5628" lvl="0" indent="-171450">
              <a:buClr>
                <a:srgbClr val="005EB8"/>
              </a:buClr>
              <a:buSzPct val="83333"/>
              <a:tabLst>
                <a:tab pos="475804" algn="l"/>
                <a:tab pos="476237" algn="l"/>
              </a:tabLst>
            </a:pPr>
            <a:r>
              <a:rPr lang="en-US" sz="1000" u="sng" dirty="0" err="1">
                <a:solidFill>
                  <a:srgbClr val="0000FF"/>
                </a:solidFill>
                <a:uFill>
                  <a:solidFill>
                    <a:srgbClr val="0000FF"/>
                  </a:solidFill>
                </a:uFill>
                <a:latin typeface="+mn-lt"/>
                <a:cs typeface="Times New Roman"/>
                <a:hlinkClick r:id="rId8"/>
              </a:rPr>
              <a:t>MentalHealth.gov’s</a:t>
            </a:r>
            <a:r>
              <a:rPr lang="en-US" sz="1000" u="sng" spc="-14" dirty="0">
                <a:solidFill>
                  <a:srgbClr val="0000FF"/>
                </a:solidFill>
                <a:uFill>
                  <a:solidFill>
                    <a:srgbClr val="0000FF"/>
                  </a:solidFill>
                </a:uFill>
                <a:latin typeface="+mn-lt"/>
                <a:cs typeface="Times New Roman"/>
                <a:hlinkClick r:id="rId8"/>
              </a:rPr>
              <a:t> </a:t>
            </a:r>
            <a:r>
              <a:rPr lang="en-US" sz="1000" u="sng" dirty="0">
                <a:solidFill>
                  <a:srgbClr val="0000FF"/>
                </a:solidFill>
                <a:uFill>
                  <a:solidFill>
                    <a:srgbClr val="0000FF"/>
                  </a:solidFill>
                </a:uFill>
                <a:latin typeface="+mn-lt"/>
                <a:cs typeface="Times New Roman"/>
                <a:hlinkClick r:id="rId8"/>
              </a:rPr>
              <a:t>Parents</a:t>
            </a:r>
            <a:r>
              <a:rPr lang="en-US" sz="1000" u="sng" spc="-3" dirty="0">
                <a:solidFill>
                  <a:srgbClr val="0000FF"/>
                </a:solidFill>
                <a:uFill>
                  <a:solidFill>
                    <a:srgbClr val="0000FF"/>
                  </a:solidFill>
                </a:uFill>
                <a:latin typeface="+mn-lt"/>
                <a:cs typeface="Times New Roman"/>
                <a:hlinkClick r:id="rId8"/>
              </a:rPr>
              <a:t> </a:t>
            </a:r>
            <a:r>
              <a:rPr lang="en-US" sz="1000" u="sng" dirty="0">
                <a:solidFill>
                  <a:srgbClr val="0000FF"/>
                </a:solidFill>
                <a:uFill>
                  <a:solidFill>
                    <a:srgbClr val="0000FF"/>
                  </a:solidFill>
                </a:uFill>
                <a:latin typeface="+mn-lt"/>
                <a:cs typeface="Times New Roman"/>
                <a:hlinkClick r:id="rId8"/>
              </a:rPr>
              <a:t>and</a:t>
            </a:r>
            <a:r>
              <a:rPr lang="en-US" sz="1000" u="sng" spc="-3" dirty="0">
                <a:solidFill>
                  <a:srgbClr val="0000FF"/>
                </a:solidFill>
                <a:uFill>
                  <a:solidFill>
                    <a:srgbClr val="0000FF"/>
                  </a:solidFill>
                </a:uFill>
                <a:latin typeface="+mn-lt"/>
                <a:cs typeface="Times New Roman"/>
                <a:hlinkClick r:id="rId8"/>
              </a:rPr>
              <a:t> </a:t>
            </a:r>
            <a:r>
              <a:rPr lang="en-US" sz="1000" u="sng" dirty="0">
                <a:solidFill>
                  <a:srgbClr val="0000FF"/>
                </a:solidFill>
                <a:uFill>
                  <a:solidFill>
                    <a:srgbClr val="0000FF"/>
                  </a:solidFill>
                </a:uFill>
                <a:latin typeface="+mn-lt"/>
                <a:cs typeface="Times New Roman"/>
                <a:hlinkClick r:id="rId8"/>
              </a:rPr>
              <a:t>Caregivers</a:t>
            </a:r>
            <a:r>
              <a:rPr lang="en-US" sz="1000" u="sng" spc="-7" dirty="0">
                <a:solidFill>
                  <a:srgbClr val="0000FF"/>
                </a:solidFill>
                <a:uFill>
                  <a:solidFill>
                    <a:srgbClr val="0000FF"/>
                  </a:solidFill>
                </a:uFill>
                <a:latin typeface="+mn-lt"/>
                <a:cs typeface="Times New Roman"/>
                <a:hlinkClick r:id="rId8"/>
              </a:rPr>
              <a:t> </a:t>
            </a:r>
            <a:r>
              <a:rPr lang="en-US" sz="1000" u="sng" dirty="0">
                <a:solidFill>
                  <a:srgbClr val="0000FF"/>
                </a:solidFill>
                <a:uFill>
                  <a:solidFill>
                    <a:srgbClr val="0000FF"/>
                  </a:solidFill>
                </a:uFill>
                <a:latin typeface="+mn-lt"/>
                <a:cs typeface="Times New Roman"/>
                <a:hlinkClick r:id="rId8"/>
              </a:rPr>
              <a:t>page</a:t>
            </a:r>
            <a:r>
              <a:rPr lang="en-US" sz="1000" spc="-7" dirty="0">
                <a:solidFill>
                  <a:srgbClr val="0000FF"/>
                </a:solidFill>
                <a:latin typeface="+mn-lt"/>
                <a:cs typeface="Times New Roman"/>
              </a:rPr>
              <a:t> </a:t>
            </a:r>
            <a:r>
              <a:rPr lang="en-US" sz="1000" dirty="0">
                <a:latin typeface="+mn-lt"/>
                <a:cs typeface="Times New Roman"/>
              </a:rPr>
              <a:t>provides</a:t>
            </a:r>
            <a:r>
              <a:rPr lang="en-US" sz="1000" spc="-3" dirty="0">
                <a:latin typeface="+mn-lt"/>
                <a:cs typeface="Times New Roman"/>
              </a:rPr>
              <a:t> </a:t>
            </a:r>
            <a:r>
              <a:rPr lang="en-US" sz="1000" dirty="0">
                <a:latin typeface="+mn-lt"/>
                <a:cs typeface="Times New Roman"/>
              </a:rPr>
              <a:t>help</a:t>
            </a:r>
            <a:r>
              <a:rPr lang="en-US" sz="1000" spc="-7" dirty="0">
                <a:latin typeface="+mn-lt"/>
                <a:cs typeface="Times New Roman"/>
              </a:rPr>
              <a:t> </a:t>
            </a:r>
            <a:r>
              <a:rPr lang="en-US" sz="1000" dirty="0">
                <a:latin typeface="+mn-lt"/>
                <a:cs typeface="Times New Roman"/>
              </a:rPr>
              <a:t>in</a:t>
            </a:r>
            <a:r>
              <a:rPr lang="en-US" sz="1000" spc="-3" dirty="0">
                <a:latin typeface="+mn-lt"/>
                <a:cs typeface="Times New Roman"/>
              </a:rPr>
              <a:t> </a:t>
            </a:r>
            <a:r>
              <a:rPr lang="en-US" sz="1000" dirty="0">
                <a:latin typeface="+mn-lt"/>
                <a:cs typeface="Times New Roman"/>
              </a:rPr>
              <a:t>starting</a:t>
            </a:r>
            <a:r>
              <a:rPr lang="en-US" sz="1000" spc="-10" dirty="0">
                <a:latin typeface="+mn-lt"/>
                <a:cs typeface="Times New Roman"/>
              </a:rPr>
              <a:t> </a:t>
            </a:r>
            <a:r>
              <a:rPr lang="en-US" sz="1000" dirty="0">
                <a:latin typeface="+mn-lt"/>
                <a:cs typeface="Times New Roman"/>
              </a:rPr>
              <a:t>a</a:t>
            </a:r>
            <a:r>
              <a:rPr lang="en-US" sz="1000" spc="-3" dirty="0">
                <a:latin typeface="+mn-lt"/>
                <a:cs typeface="Times New Roman"/>
              </a:rPr>
              <a:t> </a:t>
            </a:r>
            <a:r>
              <a:rPr lang="en-US" sz="1000" spc="-7" dirty="0">
                <a:latin typeface="+mn-lt"/>
                <a:cs typeface="Times New Roman"/>
              </a:rPr>
              <a:t>conversation </a:t>
            </a:r>
            <a:r>
              <a:rPr lang="en-US" sz="1000" dirty="0">
                <a:latin typeface="+mn-lt"/>
                <a:cs typeface="Times New Roman"/>
              </a:rPr>
              <a:t>with</a:t>
            </a:r>
            <a:r>
              <a:rPr lang="en-US" sz="1000" spc="-7" dirty="0">
                <a:latin typeface="+mn-lt"/>
                <a:cs typeface="Times New Roman"/>
              </a:rPr>
              <a:t> </a:t>
            </a:r>
            <a:r>
              <a:rPr lang="en-US" sz="1000" dirty="0">
                <a:latin typeface="+mn-lt"/>
                <a:cs typeface="Times New Roman"/>
              </a:rPr>
              <a:t>children</a:t>
            </a:r>
            <a:r>
              <a:rPr lang="en-US" sz="1000" spc="-3" dirty="0">
                <a:latin typeface="+mn-lt"/>
                <a:cs typeface="Times New Roman"/>
              </a:rPr>
              <a:t> </a:t>
            </a:r>
            <a:r>
              <a:rPr lang="en-US" sz="1000" dirty="0">
                <a:latin typeface="+mn-lt"/>
                <a:cs typeface="Times New Roman"/>
              </a:rPr>
              <a:t>or</a:t>
            </a:r>
            <a:r>
              <a:rPr lang="en-US" sz="1000" spc="-3" dirty="0">
                <a:latin typeface="+mn-lt"/>
                <a:cs typeface="Times New Roman"/>
              </a:rPr>
              <a:t> </a:t>
            </a:r>
            <a:r>
              <a:rPr lang="en-US" sz="1000" dirty="0">
                <a:latin typeface="+mn-lt"/>
                <a:cs typeface="Times New Roman"/>
              </a:rPr>
              <a:t>teens</a:t>
            </a:r>
            <a:r>
              <a:rPr lang="en-US" sz="1000" spc="-7" dirty="0">
                <a:latin typeface="+mn-lt"/>
                <a:cs typeface="Times New Roman"/>
              </a:rPr>
              <a:t> </a:t>
            </a:r>
            <a:r>
              <a:rPr lang="en-US" sz="1000" dirty="0">
                <a:latin typeface="+mn-lt"/>
                <a:cs typeface="Times New Roman"/>
              </a:rPr>
              <a:t>about</a:t>
            </a:r>
            <a:r>
              <a:rPr lang="en-US" sz="1000" spc="-3" dirty="0">
                <a:latin typeface="+mn-lt"/>
                <a:cs typeface="Times New Roman"/>
              </a:rPr>
              <a:t> </a:t>
            </a:r>
            <a:r>
              <a:rPr lang="en-US" sz="1000" dirty="0">
                <a:latin typeface="+mn-lt"/>
                <a:cs typeface="Times New Roman"/>
              </a:rPr>
              <a:t>mental</a:t>
            </a:r>
            <a:r>
              <a:rPr lang="en-US" sz="1000" spc="-3" dirty="0">
                <a:latin typeface="+mn-lt"/>
                <a:cs typeface="Times New Roman"/>
              </a:rPr>
              <a:t> </a:t>
            </a:r>
            <a:r>
              <a:rPr lang="en-US" sz="1000" spc="-7" dirty="0">
                <a:latin typeface="+mn-lt"/>
                <a:cs typeface="Times New Roman"/>
              </a:rPr>
              <a:t>health.</a:t>
            </a:r>
          </a:p>
          <a:p>
            <a:pPr marL="308947" marR="5628" lvl="0" indent="-171450">
              <a:buClr>
                <a:srgbClr val="005EB8"/>
              </a:buClr>
              <a:buSzPct val="83333"/>
              <a:tabLst>
                <a:tab pos="475804" algn="l"/>
                <a:tab pos="476237" algn="l"/>
              </a:tabLst>
            </a:pPr>
            <a:r>
              <a:rPr lang="en-US" sz="1000" dirty="0">
                <a:latin typeface="+mn-lt"/>
                <a:cs typeface="Times New Roman"/>
              </a:rPr>
              <a:t>The</a:t>
            </a:r>
            <a:r>
              <a:rPr lang="en-US" sz="1000" spc="-17" dirty="0">
                <a:latin typeface="+mn-lt"/>
                <a:cs typeface="Times New Roman"/>
              </a:rPr>
              <a:t> </a:t>
            </a:r>
            <a:r>
              <a:rPr lang="en-US" sz="1000" u="sng" dirty="0">
                <a:solidFill>
                  <a:srgbClr val="0000FF"/>
                </a:solidFill>
                <a:uFill>
                  <a:solidFill>
                    <a:srgbClr val="0000FF"/>
                  </a:solidFill>
                </a:uFill>
                <a:latin typeface="+mn-lt"/>
                <a:cs typeface="Times New Roman"/>
                <a:hlinkClick r:id="rId9"/>
              </a:rPr>
              <a:t>Substance</a:t>
            </a:r>
            <a:r>
              <a:rPr lang="en-US" sz="1000" u="sng" spc="-7" dirty="0">
                <a:solidFill>
                  <a:srgbClr val="0000FF"/>
                </a:solidFill>
                <a:uFill>
                  <a:solidFill>
                    <a:srgbClr val="0000FF"/>
                  </a:solidFill>
                </a:uFill>
                <a:latin typeface="+mn-lt"/>
                <a:cs typeface="Times New Roman"/>
                <a:hlinkClick r:id="rId9"/>
              </a:rPr>
              <a:t> </a:t>
            </a:r>
            <a:r>
              <a:rPr lang="en-US" sz="1000" u="sng" dirty="0">
                <a:solidFill>
                  <a:srgbClr val="0000FF"/>
                </a:solidFill>
                <a:uFill>
                  <a:solidFill>
                    <a:srgbClr val="0000FF"/>
                  </a:solidFill>
                </a:uFill>
                <a:latin typeface="+mn-lt"/>
                <a:cs typeface="Times New Roman"/>
                <a:hlinkClick r:id="rId9"/>
              </a:rPr>
              <a:t>Abuse</a:t>
            </a:r>
            <a:r>
              <a:rPr lang="en-US" sz="1000" u="sng" spc="-7" dirty="0">
                <a:solidFill>
                  <a:srgbClr val="0000FF"/>
                </a:solidFill>
                <a:uFill>
                  <a:solidFill>
                    <a:srgbClr val="0000FF"/>
                  </a:solidFill>
                </a:uFill>
                <a:latin typeface="+mn-lt"/>
                <a:cs typeface="Times New Roman"/>
                <a:hlinkClick r:id="rId9"/>
              </a:rPr>
              <a:t> </a:t>
            </a:r>
            <a:r>
              <a:rPr lang="en-US" sz="1000" u="sng" dirty="0">
                <a:solidFill>
                  <a:srgbClr val="0000FF"/>
                </a:solidFill>
                <a:uFill>
                  <a:solidFill>
                    <a:srgbClr val="0000FF"/>
                  </a:solidFill>
                </a:uFill>
                <a:latin typeface="+mn-lt"/>
                <a:cs typeface="Times New Roman"/>
                <a:hlinkClick r:id="rId9"/>
              </a:rPr>
              <a:t>and</a:t>
            </a:r>
            <a:r>
              <a:rPr lang="en-US" sz="1000" u="sng" spc="-7" dirty="0">
                <a:solidFill>
                  <a:srgbClr val="0000FF"/>
                </a:solidFill>
                <a:uFill>
                  <a:solidFill>
                    <a:srgbClr val="0000FF"/>
                  </a:solidFill>
                </a:uFill>
                <a:latin typeface="+mn-lt"/>
                <a:cs typeface="Times New Roman"/>
                <a:hlinkClick r:id="rId9"/>
              </a:rPr>
              <a:t> </a:t>
            </a:r>
            <a:r>
              <a:rPr lang="en-US" sz="1000" u="sng" dirty="0">
                <a:solidFill>
                  <a:srgbClr val="0000FF"/>
                </a:solidFill>
                <a:uFill>
                  <a:solidFill>
                    <a:srgbClr val="0000FF"/>
                  </a:solidFill>
                </a:uFill>
                <a:latin typeface="+mn-lt"/>
                <a:cs typeface="Times New Roman"/>
                <a:hlinkClick r:id="rId9"/>
              </a:rPr>
              <a:t>Mental</a:t>
            </a:r>
            <a:r>
              <a:rPr lang="en-US" sz="1000" u="sng" spc="-7" dirty="0">
                <a:solidFill>
                  <a:srgbClr val="0000FF"/>
                </a:solidFill>
                <a:uFill>
                  <a:solidFill>
                    <a:srgbClr val="0000FF"/>
                  </a:solidFill>
                </a:uFill>
                <a:latin typeface="+mn-lt"/>
                <a:cs typeface="Times New Roman"/>
                <a:hlinkClick r:id="rId9"/>
              </a:rPr>
              <a:t> </a:t>
            </a:r>
            <a:r>
              <a:rPr lang="en-US" sz="1000" u="sng" dirty="0">
                <a:solidFill>
                  <a:srgbClr val="0000FF"/>
                </a:solidFill>
                <a:uFill>
                  <a:solidFill>
                    <a:srgbClr val="0000FF"/>
                  </a:solidFill>
                </a:uFill>
                <a:latin typeface="+mn-lt"/>
                <a:cs typeface="Times New Roman"/>
                <a:hlinkClick r:id="rId9"/>
              </a:rPr>
              <a:t>Health</a:t>
            </a:r>
            <a:r>
              <a:rPr lang="en-US" sz="1000" u="sng" spc="-7" dirty="0">
                <a:solidFill>
                  <a:srgbClr val="0000FF"/>
                </a:solidFill>
                <a:uFill>
                  <a:solidFill>
                    <a:srgbClr val="0000FF"/>
                  </a:solidFill>
                </a:uFill>
                <a:latin typeface="+mn-lt"/>
                <a:cs typeface="Times New Roman"/>
                <a:hlinkClick r:id="rId9"/>
              </a:rPr>
              <a:t> </a:t>
            </a:r>
            <a:r>
              <a:rPr lang="en-US" sz="1000" u="sng" dirty="0">
                <a:solidFill>
                  <a:srgbClr val="0000FF"/>
                </a:solidFill>
                <a:uFill>
                  <a:solidFill>
                    <a:srgbClr val="0000FF"/>
                  </a:solidFill>
                </a:uFill>
                <a:latin typeface="+mn-lt"/>
                <a:cs typeface="Times New Roman"/>
                <a:hlinkClick r:id="rId9"/>
              </a:rPr>
              <a:t>Services</a:t>
            </a:r>
            <a:r>
              <a:rPr lang="en-US" sz="1000" u="sng" spc="-7" dirty="0">
                <a:solidFill>
                  <a:srgbClr val="0000FF"/>
                </a:solidFill>
                <a:uFill>
                  <a:solidFill>
                    <a:srgbClr val="0000FF"/>
                  </a:solidFill>
                </a:uFill>
                <a:latin typeface="+mn-lt"/>
                <a:cs typeface="Times New Roman"/>
                <a:hlinkClick r:id="rId9"/>
              </a:rPr>
              <a:t> </a:t>
            </a:r>
            <a:r>
              <a:rPr lang="en-US" sz="1000" u="sng" dirty="0">
                <a:solidFill>
                  <a:srgbClr val="0000FF"/>
                </a:solidFill>
                <a:uFill>
                  <a:solidFill>
                    <a:srgbClr val="0000FF"/>
                  </a:solidFill>
                </a:uFill>
                <a:latin typeface="+mn-lt"/>
                <a:cs typeface="Times New Roman"/>
                <a:hlinkClick r:id="rId9"/>
              </a:rPr>
              <a:t>Administration</a:t>
            </a:r>
            <a:r>
              <a:rPr lang="en-US" sz="1000" spc="-10" dirty="0">
                <a:solidFill>
                  <a:srgbClr val="0000FF"/>
                </a:solidFill>
                <a:latin typeface="+mn-lt"/>
                <a:cs typeface="Times New Roman"/>
              </a:rPr>
              <a:t> </a:t>
            </a:r>
            <a:r>
              <a:rPr lang="en-US" sz="1000" dirty="0">
                <a:latin typeface="+mn-lt"/>
                <a:cs typeface="Times New Roman"/>
              </a:rPr>
              <a:t>supports</a:t>
            </a:r>
            <a:r>
              <a:rPr lang="en-US" sz="1000" spc="-7" dirty="0">
                <a:latin typeface="+mn-lt"/>
                <a:cs typeface="Times New Roman"/>
              </a:rPr>
              <a:t> </a:t>
            </a:r>
            <a:r>
              <a:rPr lang="en-US" sz="1000" dirty="0">
                <a:latin typeface="+mn-lt"/>
                <a:cs typeface="Times New Roman"/>
              </a:rPr>
              <a:t>efforts</a:t>
            </a:r>
            <a:r>
              <a:rPr lang="en-US" sz="1000" spc="-7" dirty="0">
                <a:latin typeface="+mn-lt"/>
                <a:cs typeface="Times New Roman"/>
              </a:rPr>
              <a:t> </a:t>
            </a:r>
            <a:r>
              <a:rPr lang="en-US" sz="1000" spc="-17" dirty="0">
                <a:latin typeface="+mn-lt"/>
                <a:cs typeface="Times New Roman"/>
              </a:rPr>
              <a:t>to </a:t>
            </a:r>
            <a:r>
              <a:rPr lang="en-US" sz="1000" dirty="0">
                <a:latin typeface="+mn-lt"/>
                <a:cs typeface="Times New Roman"/>
              </a:rPr>
              <a:t>promote</a:t>
            </a:r>
            <a:r>
              <a:rPr lang="en-US" sz="1000" spc="-7" dirty="0">
                <a:latin typeface="+mn-lt"/>
                <a:cs typeface="Times New Roman"/>
              </a:rPr>
              <a:t> </a:t>
            </a:r>
            <a:r>
              <a:rPr lang="en-US" sz="1000" dirty="0">
                <a:latin typeface="+mn-lt"/>
                <a:cs typeface="Times New Roman"/>
              </a:rPr>
              <a:t>mental</a:t>
            </a:r>
            <a:r>
              <a:rPr lang="en-US" sz="1000" spc="-3" dirty="0">
                <a:latin typeface="+mn-lt"/>
                <a:cs typeface="Times New Roman"/>
              </a:rPr>
              <a:t> </a:t>
            </a:r>
            <a:r>
              <a:rPr lang="en-US" sz="1000" dirty="0">
                <a:latin typeface="+mn-lt"/>
                <a:cs typeface="Times New Roman"/>
              </a:rPr>
              <a:t>health</a:t>
            </a:r>
            <a:r>
              <a:rPr lang="en-US" sz="1000" spc="-10"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substance</a:t>
            </a:r>
            <a:r>
              <a:rPr lang="en-US" sz="1000" spc="-3" dirty="0">
                <a:latin typeface="+mn-lt"/>
                <a:cs typeface="Times New Roman"/>
              </a:rPr>
              <a:t> </a:t>
            </a:r>
            <a:r>
              <a:rPr lang="en-US" sz="1000" dirty="0">
                <a:latin typeface="+mn-lt"/>
                <a:cs typeface="Times New Roman"/>
              </a:rPr>
              <a:t>use</a:t>
            </a:r>
            <a:r>
              <a:rPr lang="en-US" sz="1000" spc="-3" dirty="0">
                <a:latin typeface="+mn-lt"/>
                <a:cs typeface="Times New Roman"/>
              </a:rPr>
              <a:t> </a:t>
            </a:r>
            <a:r>
              <a:rPr lang="en-US" sz="1000" dirty="0">
                <a:latin typeface="+mn-lt"/>
                <a:cs typeface="Times New Roman"/>
              </a:rPr>
              <a:t>prevention</a:t>
            </a:r>
            <a:r>
              <a:rPr lang="en-US" sz="1000" spc="-7" dirty="0">
                <a:latin typeface="+mn-lt"/>
                <a:cs typeface="Times New Roman"/>
              </a:rPr>
              <a:t> </a:t>
            </a:r>
            <a:r>
              <a:rPr lang="en-US" sz="1000" dirty="0">
                <a:latin typeface="+mn-lt"/>
                <a:cs typeface="Times New Roman"/>
              </a:rPr>
              <a:t>in</a:t>
            </a:r>
            <a:r>
              <a:rPr lang="en-US" sz="1000" spc="-3" dirty="0">
                <a:latin typeface="+mn-lt"/>
                <a:cs typeface="Times New Roman"/>
              </a:rPr>
              <a:t> </a:t>
            </a:r>
            <a:r>
              <a:rPr lang="en-US" sz="1000" dirty="0">
                <a:latin typeface="+mn-lt"/>
                <a:cs typeface="Times New Roman"/>
              </a:rPr>
              <a:t>schools</a:t>
            </a:r>
            <a:r>
              <a:rPr lang="en-US" sz="1000" spc="-3"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dirty="0">
                <a:latin typeface="+mn-lt"/>
                <a:cs typeface="Times New Roman"/>
              </a:rPr>
              <a:t>on</a:t>
            </a:r>
            <a:r>
              <a:rPr lang="en-US" sz="1000" spc="-3" dirty="0">
                <a:latin typeface="+mn-lt"/>
                <a:cs typeface="Times New Roman"/>
              </a:rPr>
              <a:t> </a:t>
            </a:r>
            <a:r>
              <a:rPr lang="en-US" sz="1000" dirty="0">
                <a:latin typeface="+mn-lt"/>
                <a:cs typeface="Times New Roman"/>
              </a:rPr>
              <a:t>campuses</a:t>
            </a:r>
            <a:r>
              <a:rPr lang="en-US" sz="1000" spc="-3" dirty="0">
                <a:latin typeface="+mn-lt"/>
                <a:cs typeface="Times New Roman"/>
              </a:rPr>
              <a:t> </a:t>
            </a:r>
            <a:r>
              <a:rPr lang="en-US" sz="1000" dirty="0">
                <a:latin typeface="+mn-lt"/>
                <a:cs typeface="Times New Roman"/>
              </a:rPr>
              <a:t>and</a:t>
            </a:r>
            <a:r>
              <a:rPr lang="en-US" sz="1000" spc="-3" dirty="0">
                <a:latin typeface="+mn-lt"/>
                <a:cs typeface="Times New Roman"/>
              </a:rPr>
              <a:t> </a:t>
            </a:r>
            <a:r>
              <a:rPr lang="en-US" sz="1000" spc="-17" dirty="0">
                <a:latin typeface="+mn-lt"/>
                <a:cs typeface="Times New Roman"/>
              </a:rPr>
              <a:t>to </a:t>
            </a:r>
            <a:r>
              <a:rPr lang="en-US" sz="1000" dirty="0">
                <a:latin typeface="+mn-lt"/>
                <a:cs typeface="Times New Roman"/>
              </a:rPr>
              <a:t>provide</a:t>
            </a:r>
            <a:r>
              <a:rPr lang="en-US" sz="1000" spc="-3" dirty="0">
                <a:latin typeface="+mn-lt"/>
                <a:cs typeface="Times New Roman"/>
              </a:rPr>
              <a:t> </a:t>
            </a:r>
            <a:r>
              <a:rPr lang="en-US" sz="1000" dirty="0">
                <a:latin typeface="+mn-lt"/>
                <a:cs typeface="Times New Roman"/>
              </a:rPr>
              <a:t>safe</a:t>
            </a:r>
            <a:r>
              <a:rPr lang="en-US" sz="1000" spc="-7" dirty="0">
                <a:latin typeface="+mn-lt"/>
                <a:cs typeface="Times New Roman"/>
              </a:rPr>
              <a:t> </a:t>
            </a:r>
            <a:r>
              <a:rPr lang="en-US" sz="1000" dirty="0">
                <a:latin typeface="+mn-lt"/>
                <a:cs typeface="Times New Roman"/>
              </a:rPr>
              <a:t>learning</a:t>
            </a:r>
            <a:r>
              <a:rPr lang="en-US" sz="1000" spc="-3" dirty="0">
                <a:latin typeface="+mn-lt"/>
                <a:cs typeface="Times New Roman"/>
              </a:rPr>
              <a:t> </a:t>
            </a:r>
            <a:r>
              <a:rPr lang="en-US" sz="1000" spc="-7" dirty="0">
                <a:latin typeface="+mn-lt"/>
                <a:cs typeface="Times New Roman"/>
              </a:rPr>
              <a:t>environments.</a:t>
            </a:r>
          </a:p>
          <a:p>
            <a:pPr marL="308947" marR="5628" lvl="0" indent="-171450">
              <a:buClr>
                <a:srgbClr val="005EB8"/>
              </a:buClr>
              <a:buSzPct val="83333"/>
              <a:tabLst>
                <a:tab pos="475804" algn="l"/>
                <a:tab pos="476237" algn="l"/>
              </a:tabLst>
            </a:pPr>
            <a:r>
              <a:rPr lang="en-US" sz="1000" dirty="0">
                <a:latin typeface="+mn-lt"/>
                <a:cs typeface="Times New Roman"/>
              </a:rPr>
              <a:t>The</a:t>
            </a:r>
            <a:r>
              <a:rPr lang="en-US" sz="1000" spc="-7" dirty="0">
                <a:latin typeface="+mn-lt"/>
                <a:cs typeface="Times New Roman"/>
              </a:rPr>
              <a:t> </a:t>
            </a:r>
            <a:r>
              <a:rPr lang="en-US" sz="1000" dirty="0">
                <a:latin typeface="+mn-lt"/>
                <a:cs typeface="Times New Roman"/>
              </a:rPr>
              <a:t>National</a:t>
            </a:r>
            <a:r>
              <a:rPr lang="en-US" sz="1000" spc="-3" dirty="0">
                <a:latin typeface="+mn-lt"/>
                <a:cs typeface="Times New Roman"/>
              </a:rPr>
              <a:t> </a:t>
            </a:r>
            <a:r>
              <a:rPr lang="en-US" sz="1000" dirty="0">
                <a:latin typeface="+mn-lt"/>
                <a:cs typeface="Times New Roman"/>
              </a:rPr>
              <a:t>Institute</a:t>
            </a:r>
            <a:r>
              <a:rPr lang="en-US" sz="1000" spc="-3" dirty="0">
                <a:latin typeface="+mn-lt"/>
                <a:cs typeface="Times New Roman"/>
              </a:rPr>
              <a:t> </a:t>
            </a:r>
            <a:r>
              <a:rPr lang="en-US" sz="1000" dirty="0">
                <a:latin typeface="+mn-lt"/>
                <a:cs typeface="Times New Roman"/>
              </a:rPr>
              <a:t>of</a:t>
            </a:r>
            <a:r>
              <a:rPr lang="en-US" sz="1000" spc="-7" dirty="0">
                <a:latin typeface="+mn-lt"/>
                <a:cs typeface="Times New Roman"/>
              </a:rPr>
              <a:t> </a:t>
            </a:r>
            <a:r>
              <a:rPr lang="en-US" sz="1000" dirty="0">
                <a:latin typeface="+mn-lt"/>
                <a:cs typeface="Times New Roman"/>
              </a:rPr>
              <a:t>Mental</a:t>
            </a:r>
            <a:r>
              <a:rPr lang="en-US" sz="1000" spc="-3" dirty="0">
                <a:latin typeface="+mn-lt"/>
                <a:cs typeface="Times New Roman"/>
              </a:rPr>
              <a:t> </a:t>
            </a:r>
            <a:r>
              <a:rPr lang="en-US" sz="1000" dirty="0">
                <a:latin typeface="+mn-lt"/>
                <a:cs typeface="Times New Roman"/>
              </a:rPr>
              <a:t>Health</a:t>
            </a:r>
            <a:r>
              <a:rPr lang="en-US" sz="1000" spc="-7" dirty="0">
                <a:latin typeface="+mn-lt"/>
                <a:cs typeface="Times New Roman"/>
              </a:rPr>
              <a:t> </a:t>
            </a:r>
            <a:r>
              <a:rPr lang="en-US" sz="1000" dirty="0">
                <a:solidFill>
                  <a:srgbClr val="293340"/>
                </a:solidFill>
                <a:latin typeface="+mn-lt"/>
                <a:cs typeface="Times New Roman"/>
              </a:rPr>
              <a:t>has</a:t>
            </a:r>
            <a:r>
              <a:rPr lang="en-US" sz="1000" spc="-7" dirty="0">
                <a:solidFill>
                  <a:srgbClr val="293340"/>
                </a:solidFill>
                <a:latin typeface="+mn-lt"/>
                <a:cs typeface="Times New Roman"/>
              </a:rPr>
              <a:t> </a:t>
            </a:r>
            <a:r>
              <a:rPr lang="en-US" sz="1000" dirty="0">
                <a:solidFill>
                  <a:srgbClr val="293340"/>
                </a:solidFill>
                <a:latin typeface="+mn-lt"/>
                <a:cs typeface="Times New Roman"/>
              </a:rPr>
              <a:t>a</a:t>
            </a:r>
            <a:r>
              <a:rPr lang="en-US" sz="1000" spc="-7" dirty="0">
                <a:solidFill>
                  <a:srgbClr val="293340"/>
                </a:solidFill>
                <a:latin typeface="+mn-lt"/>
                <a:cs typeface="Times New Roman"/>
              </a:rPr>
              <a:t> </a:t>
            </a:r>
            <a:r>
              <a:rPr lang="en-US" sz="1000" u="sng" dirty="0">
                <a:solidFill>
                  <a:srgbClr val="0000FF"/>
                </a:solidFill>
                <a:uFill>
                  <a:solidFill>
                    <a:srgbClr val="0000FF"/>
                  </a:solidFill>
                </a:uFill>
                <a:latin typeface="+mn-lt"/>
                <a:cs typeface="Times New Roman"/>
                <a:hlinkClick r:id="rId10"/>
              </a:rPr>
              <a:t>Help</a:t>
            </a:r>
            <a:r>
              <a:rPr lang="en-US" sz="1000" u="sng" spc="-3" dirty="0">
                <a:solidFill>
                  <a:srgbClr val="0000FF"/>
                </a:solidFill>
                <a:uFill>
                  <a:solidFill>
                    <a:srgbClr val="0000FF"/>
                  </a:solidFill>
                </a:uFill>
                <a:latin typeface="+mn-lt"/>
                <a:cs typeface="Times New Roman"/>
                <a:hlinkClick r:id="rId10"/>
              </a:rPr>
              <a:t> </a:t>
            </a:r>
            <a:r>
              <a:rPr lang="en-US" sz="1000" u="sng" dirty="0">
                <a:solidFill>
                  <a:srgbClr val="0000FF"/>
                </a:solidFill>
                <a:uFill>
                  <a:solidFill>
                    <a:srgbClr val="0000FF"/>
                  </a:solidFill>
                </a:uFill>
                <a:latin typeface="+mn-lt"/>
                <a:cs typeface="Times New Roman"/>
                <a:hlinkClick r:id="rId10"/>
              </a:rPr>
              <a:t>for</a:t>
            </a:r>
            <a:r>
              <a:rPr lang="en-US" sz="1000" u="sng" spc="-3" dirty="0">
                <a:solidFill>
                  <a:srgbClr val="0000FF"/>
                </a:solidFill>
                <a:uFill>
                  <a:solidFill>
                    <a:srgbClr val="0000FF"/>
                  </a:solidFill>
                </a:uFill>
                <a:latin typeface="+mn-lt"/>
                <a:cs typeface="Times New Roman"/>
                <a:hlinkClick r:id="rId10"/>
              </a:rPr>
              <a:t> </a:t>
            </a:r>
            <a:r>
              <a:rPr lang="en-US" sz="1000" u="sng" dirty="0">
                <a:solidFill>
                  <a:srgbClr val="0000FF"/>
                </a:solidFill>
                <a:uFill>
                  <a:solidFill>
                    <a:srgbClr val="0000FF"/>
                  </a:solidFill>
                </a:uFill>
                <a:latin typeface="+mn-lt"/>
                <a:cs typeface="Times New Roman"/>
                <a:hlinkClick r:id="rId10"/>
              </a:rPr>
              <a:t>Mental</a:t>
            </a:r>
            <a:r>
              <a:rPr lang="en-US" sz="1000" u="sng" spc="-7" dirty="0">
                <a:solidFill>
                  <a:srgbClr val="0000FF"/>
                </a:solidFill>
                <a:uFill>
                  <a:solidFill>
                    <a:srgbClr val="0000FF"/>
                  </a:solidFill>
                </a:uFill>
                <a:latin typeface="+mn-lt"/>
                <a:cs typeface="Times New Roman"/>
                <a:hlinkClick r:id="rId10"/>
              </a:rPr>
              <a:t> </a:t>
            </a:r>
            <a:r>
              <a:rPr lang="en-US" sz="1000" u="sng" dirty="0">
                <a:solidFill>
                  <a:srgbClr val="0000FF"/>
                </a:solidFill>
                <a:uFill>
                  <a:solidFill>
                    <a:srgbClr val="0000FF"/>
                  </a:solidFill>
                </a:uFill>
                <a:latin typeface="+mn-lt"/>
                <a:cs typeface="Times New Roman"/>
                <a:hlinkClick r:id="rId10"/>
              </a:rPr>
              <a:t>Illnesses</a:t>
            </a:r>
            <a:r>
              <a:rPr lang="en-US" sz="1000" spc="-7" dirty="0">
                <a:solidFill>
                  <a:srgbClr val="0000FF"/>
                </a:solidFill>
                <a:latin typeface="+mn-lt"/>
                <a:cs typeface="Times New Roman"/>
              </a:rPr>
              <a:t> </a:t>
            </a:r>
            <a:r>
              <a:rPr lang="en-US" sz="1000" dirty="0">
                <a:solidFill>
                  <a:srgbClr val="293340"/>
                </a:solidFill>
                <a:latin typeface="+mn-lt"/>
                <a:cs typeface="Times New Roman"/>
              </a:rPr>
              <a:t>web</a:t>
            </a:r>
            <a:r>
              <a:rPr lang="en-US" sz="1000" spc="-3" dirty="0">
                <a:solidFill>
                  <a:srgbClr val="293340"/>
                </a:solidFill>
                <a:latin typeface="+mn-lt"/>
                <a:cs typeface="Times New Roman"/>
              </a:rPr>
              <a:t> </a:t>
            </a:r>
            <a:r>
              <a:rPr lang="en-US" sz="1000" dirty="0">
                <a:solidFill>
                  <a:srgbClr val="293340"/>
                </a:solidFill>
                <a:latin typeface="+mn-lt"/>
                <a:cs typeface="Times New Roman"/>
              </a:rPr>
              <a:t>page</a:t>
            </a:r>
            <a:r>
              <a:rPr lang="en-US" sz="1000" spc="-3" dirty="0">
                <a:solidFill>
                  <a:srgbClr val="293340"/>
                </a:solidFill>
                <a:latin typeface="+mn-lt"/>
                <a:cs typeface="Times New Roman"/>
              </a:rPr>
              <a:t> </a:t>
            </a:r>
            <a:r>
              <a:rPr lang="en-US" sz="1000" dirty="0">
                <a:solidFill>
                  <a:srgbClr val="293340"/>
                </a:solidFill>
                <a:latin typeface="+mn-lt"/>
                <a:cs typeface="Times New Roman"/>
              </a:rPr>
              <a:t>to</a:t>
            </a:r>
            <a:r>
              <a:rPr lang="en-US" sz="1000" spc="-3" dirty="0">
                <a:solidFill>
                  <a:srgbClr val="293340"/>
                </a:solidFill>
                <a:latin typeface="+mn-lt"/>
                <a:cs typeface="Times New Roman"/>
              </a:rPr>
              <a:t> </a:t>
            </a:r>
            <a:r>
              <a:rPr lang="en-US" sz="1000" spc="-14" dirty="0">
                <a:solidFill>
                  <a:srgbClr val="293340"/>
                </a:solidFill>
                <a:latin typeface="+mn-lt"/>
                <a:cs typeface="Times New Roman"/>
              </a:rPr>
              <a:t>help </a:t>
            </a:r>
            <a:r>
              <a:rPr lang="en-US" sz="1000" dirty="0">
                <a:solidFill>
                  <a:srgbClr val="293340"/>
                </a:solidFill>
                <a:latin typeface="+mn-lt"/>
                <a:cs typeface="Times New Roman"/>
              </a:rPr>
              <a:t>users</a:t>
            </a:r>
            <a:r>
              <a:rPr lang="en-US" sz="1000" spc="-14" dirty="0">
                <a:solidFill>
                  <a:srgbClr val="293340"/>
                </a:solidFill>
                <a:latin typeface="+mn-lt"/>
                <a:cs typeface="Times New Roman"/>
              </a:rPr>
              <a:t> </a:t>
            </a:r>
            <a:r>
              <a:rPr lang="en-US" sz="1000" dirty="0">
                <a:solidFill>
                  <a:srgbClr val="293340"/>
                </a:solidFill>
                <a:latin typeface="+mn-lt"/>
                <a:cs typeface="Times New Roman"/>
              </a:rPr>
              <a:t>find</a:t>
            </a:r>
            <a:r>
              <a:rPr lang="en-US" sz="1000" spc="-3" dirty="0">
                <a:solidFill>
                  <a:srgbClr val="293340"/>
                </a:solidFill>
                <a:latin typeface="+mn-lt"/>
                <a:cs typeface="Times New Roman"/>
              </a:rPr>
              <a:t> </a:t>
            </a:r>
            <a:r>
              <a:rPr lang="en-US" sz="1000" dirty="0">
                <a:solidFill>
                  <a:srgbClr val="293340"/>
                </a:solidFill>
                <a:latin typeface="+mn-lt"/>
                <a:cs typeface="Times New Roman"/>
              </a:rPr>
              <a:t>a</a:t>
            </a:r>
            <a:r>
              <a:rPr lang="en-US" sz="1000" spc="-7" dirty="0">
                <a:solidFill>
                  <a:srgbClr val="293340"/>
                </a:solidFill>
                <a:latin typeface="+mn-lt"/>
                <a:cs typeface="Times New Roman"/>
              </a:rPr>
              <a:t> </a:t>
            </a:r>
            <a:r>
              <a:rPr lang="en-US" sz="1000" dirty="0">
                <a:solidFill>
                  <a:srgbClr val="293340"/>
                </a:solidFill>
                <a:latin typeface="+mn-lt"/>
                <a:cs typeface="Times New Roman"/>
              </a:rPr>
              <a:t>healthcare</a:t>
            </a:r>
            <a:r>
              <a:rPr lang="en-US" sz="1000" spc="-3" dirty="0">
                <a:solidFill>
                  <a:srgbClr val="293340"/>
                </a:solidFill>
                <a:latin typeface="+mn-lt"/>
                <a:cs typeface="Times New Roman"/>
              </a:rPr>
              <a:t> </a:t>
            </a:r>
            <a:r>
              <a:rPr lang="en-US" sz="1000" dirty="0">
                <a:solidFill>
                  <a:srgbClr val="293340"/>
                </a:solidFill>
                <a:latin typeface="+mn-lt"/>
                <a:cs typeface="Times New Roman"/>
              </a:rPr>
              <a:t>provider</a:t>
            </a:r>
            <a:r>
              <a:rPr lang="en-US" sz="1000" spc="-3" dirty="0">
                <a:solidFill>
                  <a:srgbClr val="293340"/>
                </a:solidFill>
                <a:latin typeface="+mn-lt"/>
                <a:cs typeface="Times New Roman"/>
              </a:rPr>
              <a:t> </a:t>
            </a:r>
            <a:r>
              <a:rPr lang="en-US" sz="1000" dirty="0">
                <a:solidFill>
                  <a:srgbClr val="293340"/>
                </a:solidFill>
                <a:latin typeface="+mn-lt"/>
                <a:cs typeface="Times New Roman"/>
              </a:rPr>
              <a:t>or</a:t>
            </a:r>
            <a:r>
              <a:rPr lang="en-US" sz="1000" spc="-3" dirty="0">
                <a:solidFill>
                  <a:srgbClr val="293340"/>
                </a:solidFill>
                <a:latin typeface="+mn-lt"/>
                <a:cs typeface="Times New Roman"/>
              </a:rPr>
              <a:t> </a:t>
            </a:r>
            <a:r>
              <a:rPr lang="en-US" sz="1000" dirty="0">
                <a:solidFill>
                  <a:srgbClr val="293340"/>
                </a:solidFill>
                <a:latin typeface="+mn-lt"/>
                <a:cs typeface="Times New Roman"/>
              </a:rPr>
              <a:t>treatment</a:t>
            </a:r>
            <a:r>
              <a:rPr lang="en-US" sz="1000" spc="-7" dirty="0">
                <a:solidFill>
                  <a:srgbClr val="293340"/>
                </a:solidFill>
                <a:latin typeface="+mn-lt"/>
                <a:cs typeface="Times New Roman"/>
              </a:rPr>
              <a:t> </a:t>
            </a:r>
            <a:r>
              <a:rPr lang="en-US" sz="1000" dirty="0">
                <a:solidFill>
                  <a:srgbClr val="293340"/>
                </a:solidFill>
                <a:latin typeface="+mn-lt"/>
                <a:cs typeface="Times New Roman"/>
              </a:rPr>
              <a:t>and</a:t>
            </a:r>
            <a:r>
              <a:rPr lang="en-US" sz="1000" spc="-10" dirty="0">
                <a:solidFill>
                  <a:srgbClr val="293340"/>
                </a:solidFill>
                <a:latin typeface="+mn-lt"/>
                <a:cs typeface="Times New Roman"/>
              </a:rPr>
              <a:t> </a:t>
            </a:r>
            <a:r>
              <a:rPr lang="en-US" sz="1000" dirty="0">
                <a:solidFill>
                  <a:srgbClr val="293340"/>
                </a:solidFill>
                <a:latin typeface="+mn-lt"/>
                <a:cs typeface="Times New Roman"/>
              </a:rPr>
              <a:t>learn</a:t>
            </a:r>
            <a:r>
              <a:rPr lang="en-US" sz="1000" spc="-3" dirty="0">
                <a:solidFill>
                  <a:srgbClr val="293340"/>
                </a:solidFill>
                <a:latin typeface="+mn-lt"/>
                <a:cs typeface="Times New Roman"/>
              </a:rPr>
              <a:t> </a:t>
            </a:r>
            <a:r>
              <a:rPr lang="en-US" sz="1000" dirty="0">
                <a:solidFill>
                  <a:srgbClr val="293340"/>
                </a:solidFill>
                <a:latin typeface="+mn-lt"/>
                <a:cs typeface="Times New Roman"/>
              </a:rPr>
              <a:t>how</a:t>
            </a:r>
            <a:r>
              <a:rPr lang="en-US" sz="1000" spc="-7" dirty="0">
                <a:solidFill>
                  <a:srgbClr val="293340"/>
                </a:solidFill>
                <a:latin typeface="+mn-lt"/>
                <a:cs typeface="Times New Roman"/>
              </a:rPr>
              <a:t> </a:t>
            </a:r>
            <a:r>
              <a:rPr lang="en-US" sz="1000" dirty="0">
                <a:solidFill>
                  <a:srgbClr val="293340"/>
                </a:solidFill>
                <a:latin typeface="+mn-lt"/>
                <a:cs typeface="Times New Roman"/>
              </a:rPr>
              <a:t>to</a:t>
            </a:r>
            <a:r>
              <a:rPr lang="en-US" sz="1000" spc="-10" dirty="0">
                <a:solidFill>
                  <a:srgbClr val="293340"/>
                </a:solidFill>
                <a:latin typeface="+mn-lt"/>
                <a:cs typeface="Times New Roman"/>
              </a:rPr>
              <a:t> </a:t>
            </a:r>
            <a:r>
              <a:rPr lang="en-US" sz="1000" dirty="0">
                <a:solidFill>
                  <a:srgbClr val="293340"/>
                </a:solidFill>
                <a:latin typeface="+mn-lt"/>
                <a:cs typeface="Times New Roman"/>
              </a:rPr>
              <a:t>get</a:t>
            </a:r>
            <a:r>
              <a:rPr lang="en-US" sz="1000" spc="-3" dirty="0">
                <a:solidFill>
                  <a:srgbClr val="293340"/>
                </a:solidFill>
                <a:latin typeface="+mn-lt"/>
                <a:cs typeface="Times New Roman"/>
              </a:rPr>
              <a:t> </a:t>
            </a:r>
            <a:r>
              <a:rPr lang="en-US" sz="1000" dirty="0">
                <a:solidFill>
                  <a:srgbClr val="293340"/>
                </a:solidFill>
                <a:latin typeface="+mn-lt"/>
                <a:cs typeface="Times New Roman"/>
              </a:rPr>
              <a:t>immediate</a:t>
            </a:r>
            <a:r>
              <a:rPr lang="en-US" sz="1000" spc="-3" dirty="0">
                <a:solidFill>
                  <a:srgbClr val="293340"/>
                </a:solidFill>
                <a:latin typeface="+mn-lt"/>
                <a:cs typeface="Times New Roman"/>
              </a:rPr>
              <a:t> </a:t>
            </a:r>
            <a:r>
              <a:rPr lang="en-US" sz="1000" spc="-7" dirty="0">
                <a:solidFill>
                  <a:srgbClr val="293340"/>
                </a:solidFill>
                <a:latin typeface="+mn-lt"/>
                <a:cs typeface="Times New Roman"/>
              </a:rPr>
              <a:t>help.</a:t>
            </a:r>
          </a:p>
          <a:p>
            <a:pPr marL="308947" marR="5628" lvl="0" indent="-171450">
              <a:buClr>
                <a:srgbClr val="005EB8"/>
              </a:buClr>
              <a:buSzPct val="83333"/>
              <a:tabLst>
                <a:tab pos="475804" algn="l"/>
                <a:tab pos="476237" algn="l"/>
              </a:tabLst>
            </a:pPr>
            <a:r>
              <a:rPr lang="en-US" sz="1000" u="sng" dirty="0">
                <a:solidFill>
                  <a:srgbClr val="0000FF"/>
                </a:solidFill>
                <a:uFill>
                  <a:solidFill>
                    <a:srgbClr val="0000FF"/>
                  </a:solidFill>
                </a:uFill>
                <a:latin typeface="+mn-lt"/>
                <a:cs typeface="Times New Roman"/>
                <a:hlinkClick r:id="rId11"/>
              </a:rPr>
              <a:t>Digital</a:t>
            </a:r>
            <a:r>
              <a:rPr lang="en-US" sz="1000" u="sng" spc="-7" dirty="0">
                <a:solidFill>
                  <a:srgbClr val="0000FF"/>
                </a:solidFill>
                <a:uFill>
                  <a:solidFill>
                    <a:srgbClr val="0000FF"/>
                  </a:solidFill>
                </a:uFill>
                <a:latin typeface="+mn-lt"/>
                <a:cs typeface="Times New Roman"/>
                <a:hlinkClick r:id="rId11"/>
              </a:rPr>
              <a:t> </a:t>
            </a:r>
            <a:r>
              <a:rPr lang="en-US" sz="1000" u="sng" dirty="0">
                <a:solidFill>
                  <a:srgbClr val="0000FF"/>
                </a:solidFill>
                <a:uFill>
                  <a:solidFill>
                    <a:srgbClr val="0000FF"/>
                  </a:solidFill>
                </a:uFill>
                <a:latin typeface="+mn-lt"/>
                <a:cs typeface="Times New Roman"/>
                <a:hlinkClick r:id="rId11"/>
              </a:rPr>
              <a:t>Shareables</a:t>
            </a:r>
            <a:r>
              <a:rPr lang="en-US" sz="1000" u="sng" spc="-7" dirty="0">
                <a:solidFill>
                  <a:srgbClr val="0000FF"/>
                </a:solidFill>
                <a:uFill>
                  <a:solidFill>
                    <a:srgbClr val="0000FF"/>
                  </a:solidFill>
                </a:uFill>
                <a:latin typeface="+mn-lt"/>
                <a:cs typeface="Times New Roman"/>
                <a:hlinkClick r:id="rId11"/>
              </a:rPr>
              <a:t> </a:t>
            </a:r>
            <a:r>
              <a:rPr lang="en-US" sz="1000" u="sng" dirty="0">
                <a:solidFill>
                  <a:srgbClr val="0000FF"/>
                </a:solidFill>
                <a:uFill>
                  <a:solidFill>
                    <a:srgbClr val="0000FF"/>
                  </a:solidFill>
                </a:uFill>
                <a:latin typeface="+mn-lt"/>
                <a:cs typeface="Times New Roman"/>
                <a:hlinkClick r:id="rId11"/>
              </a:rPr>
              <a:t>on</a:t>
            </a:r>
            <a:r>
              <a:rPr lang="en-US" sz="1000" u="sng" spc="-3" dirty="0">
                <a:solidFill>
                  <a:srgbClr val="0000FF"/>
                </a:solidFill>
                <a:uFill>
                  <a:solidFill>
                    <a:srgbClr val="0000FF"/>
                  </a:solidFill>
                </a:uFill>
                <a:latin typeface="+mn-lt"/>
                <a:cs typeface="Times New Roman"/>
                <a:hlinkClick r:id="rId11"/>
              </a:rPr>
              <a:t> </a:t>
            </a:r>
            <a:r>
              <a:rPr lang="en-US" sz="1000" u="sng" dirty="0">
                <a:solidFill>
                  <a:srgbClr val="0000FF"/>
                </a:solidFill>
                <a:uFill>
                  <a:solidFill>
                    <a:srgbClr val="0000FF"/>
                  </a:solidFill>
                </a:uFill>
                <a:latin typeface="+mn-lt"/>
                <a:cs typeface="Times New Roman"/>
                <a:hlinkClick r:id="rId11"/>
              </a:rPr>
              <a:t>Child</a:t>
            </a:r>
            <a:r>
              <a:rPr lang="en-US" sz="1000" u="sng" spc="-7" dirty="0">
                <a:solidFill>
                  <a:srgbClr val="0000FF"/>
                </a:solidFill>
                <a:uFill>
                  <a:solidFill>
                    <a:srgbClr val="0000FF"/>
                  </a:solidFill>
                </a:uFill>
                <a:latin typeface="+mn-lt"/>
                <a:cs typeface="Times New Roman"/>
                <a:hlinkClick r:id="rId11"/>
              </a:rPr>
              <a:t> </a:t>
            </a:r>
            <a:r>
              <a:rPr lang="en-US" sz="1000" u="sng" dirty="0">
                <a:solidFill>
                  <a:srgbClr val="0000FF"/>
                </a:solidFill>
                <a:uFill>
                  <a:solidFill>
                    <a:srgbClr val="0000FF"/>
                  </a:solidFill>
                </a:uFill>
                <a:latin typeface="+mn-lt"/>
                <a:cs typeface="Times New Roman"/>
                <a:hlinkClick r:id="rId11"/>
              </a:rPr>
              <a:t>and</a:t>
            </a:r>
            <a:r>
              <a:rPr lang="en-US" sz="1000" u="sng" spc="-3" dirty="0">
                <a:solidFill>
                  <a:srgbClr val="0000FF"/>
                </a:solidFill>
                <a:uFill>
                  <a:solidFill>
                    <a:srgbClr val="0000FF"/>
                  </a:solidFill>
                </a:uFill>
                <a:latin typeface="+mn-lt"/>
                <a:cs typeface="Times New Roman"/>
                <a:hlinkClick r:id="rId11"/>
              </a:rPr>
              <a:t> </a:t>
            </a:r>
            <a:r>
              <a:rPr lang="en-US" sz="1000" u="sng" dirty="0">
                <a:solidFill>
                  <a:srgbClr val="0000FF"/>
                </a:solidFill>
                <a:uFill>
                  <a:solidFill>
                    <a:srgbClr val="0000FF"/>
                  </a:solidFill>
                </a:uFill>
                <a:latin typeface="+mn-lt"/>
                <a:cs typeface="Times New Roman"/>
                <a:hlinkClick r:id="rId11"/>
              </a:rPr>
              <a:t>Adolescent</a:t>
            </a:r>
            <a:r>
              <a:rPr lang="en-US" sz="1000" u="sng" spc="-7" dirty="0">
                <a:solidFill>
                  <a:srgbClr val="0000FF"/>
                </a:solidFill>
                <a:uFill>
                  <a:solidFill>
                    <a:srgbClr val="0000FF"/>
                  </a:solidFill>
                </a:uFill>
                <a:latin typeface="+mn-lt"/>
                <a:cs typeface="Times New Roman"/>
                <a:hlinkClick r:id="rId11"/>
              </a:rPr>
              <a:t> </a:t>
            </a:r>
            <a:r>
              <a:rPr lang="en-US" sz="1000" u="sng" dirty="0">
                <a:solidFill>
                  <a:srgbClr val="0000FF"/>
                </a:solidFill>
                <a:uFill>
                  <a:solidFill>
                    <a:srgbClr val="0000FF"/>
                  </a:solidFill>
                </a:uFill>
                <a:latin typeface="+mn-lt"/>
                <a:cs typeface="Times New Roman"/>
                <a:hlinkClick r:id="rId11"/>
              </a:rPr>
              <a:t>Mental</a:t>
            </a:r>
            <a:r>
              <a:rPr lang="en-US" sz="1000" u="sng" spc="-7" dirty="0">
                <a:solidFill>
                  <a:srgbClr val="0000FF"/>
                </a:solidFill>
                <a:uFill>
                  <a:solidFill>
                    <a:srgbClr val="0000FF"/>
                  </a:solidFill>
                </a:uFill>
                <a:latin typeface="+mn-lt"/>
                <a:cs typeface="Times New Roman"/>
                <a:hlinkClick r:id="rId11"/>
              </a:rPr>
              <a:t> </a:t>
            </a:r>
            <a:r>
              <a:rPr lang="en-US" sz="1000" u="sng" dirty="0">
                <a:solidFill>
                  <a:srgbClr val="0000FF"/>
                </a:solidFill>
                <a:uFill>
                  <a:solidFill>
                    <a:srgbClr val="0000FF"/>
                  </a:solidFill>
                </a:uFill>
                <a:latin typeface="+mn-lt"/>
                <a:cs typeface="Times New Roman"/>
                <a:hlinkClick r:id="rId11"/>
              </a:rPr>
              <a:t>Health</a:t>
            </a:r>
            <a:r>
              <a:rPr lang="en-US" sz="1000" spc="-10" dirty="0">
                <a:solidFill>
                  <a:srgbClr val="0000FF"/>
                </a:solidFill>
                <a:latin typeface="+mn-lt"/>
                <a:cs typeface="Times New Roman"/>
              </a:rPr>
              <a:t> </a:t>
            </a:r>
            <a:r>
              <a:rPr lang="en-US" sz="1000" dirty="0">
                <a:solidFill>
                  <a:srgbClr val="293340"/>
                </a:solidFill>
                <a:latin typeface="+mn-lt"/>
                <a:cs typeface="Times New Roman"/>
              </a:rPr>
              <a:t>provide</a:t>
            </a:r>
            <a:r>
              <a:rPr lang="en-US" sz="1000" spc="-7" dirty="0">
                <a:solidFill>
                  <a:srgbClr val="293340"/>
                </a:solidFill>
                <a:latin typeface="+mn-lt"/>
                <a:cs typeface="Times New Roman"/>
              </a:rPr>
              <a:t> </a:t>
            </a:r>
            <a:r>
              <a:rPr lang="en-US" sz="1000" dirty="0">
                <a:solidFill>
                  <a:srgbClr val="293340"/>
                </a:solidFill>
                <a:latin typeface="+mn-lt"/>
                <a:cs typeface="Times New Roman"/>
              </a:rPr>
              <a:t>resources</a:t>
            </a:r>
            <a:r>
              <a:rPr lang="en-US" sz="1000" spc="-3" dirty="0">
                <a:solidFill>
                  <a:srgbClr val="293340"/>
                </a:solidFill>
                <a:latin typeface="+mn-lt"/>
                <a:cs typeface="Times New Roman"/>
              </a:rPr>
              <a:t> </a:t>
            </a:r>
            <a:r>
              <a:rPr lang="en-US" sz="1000" dirty="0">
                <a:solidFill>
                  <a:srgbClr val="293340"/>
                </a:solidFill>
                <a:latin typeface="+mn-lt"/>
                <a:cs typeface="Times New Roman"/>
              </a:rPr>
              <a:t>on</a:t>
            </a:r>
            <a:r>
              <a:rPr lang="en-US" sz="1000" spc="-7" dirty="0">
                <a:solidFill>
                  <a:srgbClr val="293340"/>
                </a:solidFill>
                <a:latin typeface="+mn-lt"/>
                <a:cs typeface="Times New Roman"/>
              </a:rPr>
              <a:t> </a:t>
            </a:r>
            <a:r>
              <a:rPr lang="en-US" sz="1000" dirty="0">
                <a:solidFill>
                  <a:srgbClr val="293340"/>
                </a:solidFill>
                <a:latin typeface="+mn-lt"/>
                <a:cs typeface="Times New Roman"/>
              </a:rPr>
              <a:t>the</a:t>
            </a:r>
            <a:r>
              <a:rPr lang="en-US" sz="1000" spc="-10" dirty="0">
                <a:solidFill>
                  <a:srgbClr val="293340"/>
                </a:solidFill>
                <a:latin typeface="+mn-lt"/>
                <a:cs typeface="Times New Roman"/>
              </a:rPr>
              <a:t> </a:t>
            </a:r>
            <a:r>
              <a:rPr lang="en-US" sz="1000" spc="-14" dirty="0">
                <a:solidFill>
                  <a:srgbClr val="293340"/>
                </a:solidFill>
                <a:latin typeface="+mn-lt"/>
                <a:cs typeface="Times New Roman"/>
              </a:rPr>
              <a:t>“Get </a:t>
            </a:r>
            <a:r>
              <a:rPr lang="en-US" sz="1000" dirty="0">
                <a:solidFill>
                  <a:srgbClr val="293340"/>
                </a:solidFill>
                <a:latin typeface="+mn-lt"/>
                <a:cs typeface="Times New Roman"/>
              </a:rPr>
              <a:t>Involved”</a:t>
            </a:r>
            <a:r>
              <a:rPr lang="en-US" sz="1000" spc="-14" dirty="0">
                <a:solidFill>
                  <a:srgbClr val="293340"/>
                </a:solidFill>
                <a:latin typeface="+mn-lt"/>
                <a:cs typeface="Times New Roman"/>
              </a:rPr>
              <a:t> </a:t>
            </a:r>
            <a:r>
              <a:rPr lang="en-US" sz="1000" dirty="0">
                <a:solidFill>
                  <a:srgbClr val="293340"/>
                </a:solidFill>
                <a:latin typeface="+mn-lt"/>
                <a:cs typeface="Times New Roman"/>
              </a:rPr>
              <a:t>section</a:t>
            </a:r>
            <a:r>
              <a:rPr lang="en-US" sz="1000" spc="-3" dirty="0">
                <a:solidFill>
                  <a:srgbClr val="293340"/>
                </a:solidFill>
                <a:latin typeface="+mn-lt"/>
                <a:cs typeface="Times New Roman"/>
              </a:rPr>
              <a:t> </a:t>
            </a:r>
            <a:r>
              <a:rPr lang="en-US" sz="1000" dirty="0">
                <a:solidFill>
                  <a:srgbClr val="293340"/>
                </a:solidFill>
                <a:latin typeface="+mn-lt"/>
                <a:cs typeface="Times New Roman"/>
              </a:rPr>
              <a:t>of</a:t>
            </a:r>
            <a:r>
              <a:rPr lang="en-US" sz="1000" spc="-7" dirty="0">
                <a:solidFill>
                  <a:srgbClr val="293340"/>
                </a:solidFill>
                <a:latin typeface="+mn-lt"/>
                <a:cs typeface="Times New Roman"/>
              </a:rPr>
              <a:t> </a:t>
            </a:r>
            <a:r>
              <a:rPr lang="en-US" sz="1000" dirty="0">
                <a:solidFill>
                  <a:srgbClr val="293340"/>
                </a:solidFill>
                <a:latin typeface="+mn-lt"/>
                <a:cs typeface="Times New Roman"/>
              </a:rPr>
              <a:t>National</a:t>
            </a:r>
            <a:r>
              <a:rPr lang="en-US" sz="1000" spc="-3" dirty="0">
                <a:solidFill>
                  <a:srgbClr val="293340"/>
                </a:solidFill>
                <a:latin typeface="+mn-lt"/>
                <a:cs typeface="Times New Roman"/>
              </a:rPr>
              <a:t> </a:t>
            </a:r>
            <a:r>
              <a:rPr lang="en-US" sz="1000" dirty="0">
                <a:solidFill>
                  <a:srgbClr val="293340"/>
                </a:solidFill>
                <a:latin typeface="+mn-lt"/>
                <a:cs typeface="Times New Roman"/>
              </a:rPr>
              <a:t>Institute</a:t>
            </a:r>
            <a:r>
              <a:rPr lang="en-US" sz="1000" spc="-7" dirty="0">
                <a:solidFill>
                  <a:srgbClr val="293340"/>
                </a:solidFill>
                <a:latin typeface="+mn-lt"/>
                <a:cs typeface="Times New Roman"/>
              </a:rPr>
              <a:t> </a:t>
            </a:r>
            <a:r>
              <a:rPr lang="en-US" sz="1000" dirty="0">
                <a:solidFill>
                  <a:srgbClr val="293340"/>
                </a:solidFill>
                <a:latin typeface="+mn-lt"/>
                <a:cs typeface="Times New Roman"/>
              </a:rPr>
              <a:t>of</a:t>
            </a:r>
            <a:r>
              <a:rPr lang="en-US" sz="1000" spc="-3" dirty="0">
                <a:solidFill>
                  <a:srgbClr val="293340"/>
                </a:solidFill>
                <a:latin typeface="+mn-lt"/>
                <a:cs typeface="Times New Roman"/>
              </a:rPr>
              <a:t> </a:t>
            </a:r>
            <a:r>
              <a:rPr lang="en-US" sz="1000" dirty="0">
                <a:solidFill>
                  <a:srgbClr val="293340"/>
                </a:solidFill>
                <a:latin typeface="+mn-lt"/>
                <a:cs typeface="Times New Roman"/>
              </a:rPr>
              <a:t>Mental</a:t>
            </a:r>
            <a:r>
              <a:rPr lang="en-US" sz="1000" spc="-7" dirty="0">
                <a:solidFill>
                  <a:srgbClr val="293340"/>
                </a:solidFill>
                <a:latin typeface="+mn-lt"/>
                <a:cs typeface="Times New Roman"/>
              </a:rPr>
              <a:t> </a:t>
            </a:r>
            <a:r>
              <a:rPr lang="en-US" sz="1000" dirty="0">
                <a:solidFill>
                  <a:srgbClr val="293340"/>
                </a:solidFill>
                <a:latin typeface="+mn-lt"/>
                <a:cs typeface="Times New Roman"/>
              </a:rPr>
              <a:t>Health</a:t>
            </a:r>
            <a:r>
              <a:rPr lang="en-US" sz="1000" spc="-7" dirty="0">
                <a:solidFill>
                  <a:srgbClr val="293340"/>
                </a:solidFill>
                <a:latin typeface="+mn-lt"/>
                <a:cs typeface="Times New Roman"/>
              </a:rPr>
              <a:t> </a:t>
            </a:r>
            <a:r>
              <a:rPr lang="en-US" sz="1000" dirty="0">
                <a:solidFill>
                  <a:srgbClr val="293340"/>
                </a:solidFill>
                <a:latin typeface="+mn-lt"/>
                <a:cs typeface="Times New Roman"/>
              </a:rPr>
              <a:t>(NIMH)</a:t>
            </a:r>
            <a:r>
              <a:rPr lang="en-US" sz="1000" spc="-3" dirty="0">
                <a:solidFill>
                  <a:srgbClr val="293340"/>
                </a:solidFill>
                <a:latin typeface="+mn-lt"/>
                <a:cs typeface="Times New Roman"/>
              </a:rPr>
              <a:t> </a:t>
            </a:r>
            <a:r>
              <a:rPr lang="en-US" sz="1000" dirty="0">
                <a:solidFill>
                  <a:srgbClr val="293340"/>
                </a:solidFill>
                <a:latin typeface="+mn-lt"/>
                <a:cs typeface="Times New Roman"/>
              </a:rPr>
              <a:t>websites</a:t>
            </a:r>
            <a:r>
              <a:rPr lang="en-US" sz="1000" spc="-7" dirty="0">
                <a:solidFill>
                  <a:srgbClr val="293340"/>
                </a:solidFill>
                <a:latin typeface="+mn-lt"/>
                <a:cs typeface="Times New Roman"/>
              </a:rPr>
              <a:t> </a:t>
            </a:r>
            <a:r>
              <a:rPr lang="en-US" sz="1000" dirty="0">
                <a:solidFill>
                  <a:srgbClr val="293340"/>
                </a:solidFill>
                <a:latin typeface="+mn-lt"/>
                <a:cs typeface="Times New Roman"/>
              </a:rPr>
              <a:t>to</a:t>
            </a:r>
            <a:r>
              <a:rPr lang="en-US" sz="1000" spc="-3" dirty="0">
                <a:solidFill>
                  <a:srgbClr val="293340"/>
                </a:solidFill>
                <a:latin typeface="+mn-lt"/>
                <a:cs typeface="Times New Roman"/>
              </a:rPr>
              <a:t> </a:t>
            </a:r>
            <a:r>
              <a:rPr lang="en-US" sz="1000" dirty="0">
                <a:solidFill>
                  <a:srgbClr val="293340"/>
                </a:solidFill>
                <a:latin typeface="+mn-lt"/>
                <a:cs typeface="Times New Roman"/>
              </a:rPr>
              <a:t>help</a:t>
            </a:r>
            <a:r>
              <a:rPr lang="en-US" sz="1000" spc="-3" dirty="0">
                <a:solidFill>
                  <a:srgbClr val="293340"/>
                </a:solidFill>
                <a:latin typeface="+mn-lt"/>
                <a:cs typeface="Times New Roman"/>
              </a:rPr>
              <a:t> </a:t>
            </a:r>
            <a:r>
              <a:rPr lang="en-US" sz="1000" spc="-7" dirty="0">
                <a:solidFill>
                  <a:srgbClr val="293340"/>
                </a:solidFill>
                <a:latin typeface="+mn-lt"/>
                <a:cs typeface="Times New Roman"/>
              </a:rPr>
              <a:t>raise </a:t>
            </a:r>
            <a:r>
              <a:rPr lang="en-US" sz="1000" dirty="0">
                <a:solidFill>
                  <a:srgbClr val="293340"/>
                </a:solidFill>
                <a:latin typeface="+mn-lt"/>
                <a:cs typeface="Times New Roman"/>
              </a:rPr>
              <a:t>awareness</a:t>
            </a:r>
            <a:r>
              <a:rPr lang="en-US" sz="1000" spc="-14" dirty="0">
                <a:solidFill>
                  <a:srgbClr val="293340"/>
                </a:solidFill>
                <a:latin typeface="+mn-lt"/>
                <a:cs typeface="Times New Roman"/>
              </a:rPr>
              <a:t> </a:t>
            </a:r>
            <a:r>
              <a:rPr lang="en-US" sz="1000" dirty="0">
                <a:solidFill>
                  <a:srgbClr val="293340"/>
                </a:solidFill>
                <a:latin typeface="+mn-lt"/>
                <a:cs typeface="Times New Roman"/>
              </a:rPr>
              <a:t>about</a:t>
            </a:r>
            <a:r>
              <a:rPr lang="en-US" sz="1000" spc="-3" dirty="0">
                <a:solidFill>
                  <a:srgbClr val="293340"/>
                </a:solidFill>
                <a:latin typeface="+mn-lt"/>
                <a:cs typeface="Times New Roman"/>
              </a:rPr>
              <a:t> </a:t>
            </a:r>
            <a:r>
              <a:rPr lang="en-US" sz="1000" dirty="0">
                <a:solidFill>
                  <a:srgbClr val="293340"/>
                </a:solidFill>
                <a:latin typeface="+mn-lt"/>
                <a:cs typeface="Times New Roman"/>
              </a:rPr>
              <a:t>the</a:t>
            </a:r>
            <a:r>
              <a:rPr lang="en-US" sz="1000" spc="-7" dirty="0">
                <a:solidFill>
                  <a:srgbClr val="293340"/>
                </a:solidFill>
                <a:latin typeface="+mn-lt"/>
                <a:cs typeface="Times New Roman"/>
              </a:rPr>
              <a:t> </a:t>
            </a:r>
            <a:r>
              <a:rPr lang="en-US" sz="1000" dirty="0">
                <a:solidFill>
                  <a:srgbClr val="293340"/>
                </a:solidFill>
                <a:latin typeface="+mn-lt"/>
                <a:cs typeface="Times New Roman"/>
              </a:rPr>
              <a:t>importance</a:t>
            </a:r>
            <a:r>
              <a:rPr lang="en-US" sz="1000" spc="-3" dirty="0">
                <a:solidFill>
                  <a:srgbClr val="293340"/>
                </a:solidFill>
                <a:latin typeface="+mn-lt"/>
                <a:cs typeface="Times New Roman"/>
              </a:rPr>
              <a:t> </a:t>
            </a:r>
            <a:r>
              <a:rPr lang="en-US" sz="1000" dirty="0">
                <a:solidFill>
                  <a:srgbClr val="293340"/>
                </a:solidFill>
                <a:latin typeface="+mn-lt"/>
                <a:cs typeface="Times New Roman"/>
              </a:rPr>
              <a:t>of</a:t>
            </a:r>
            <a:r>
              <a:rPr lang="en-US" sz="1000" spc="-3" dirty="0">
                <a:solidFill>
                  <a:srgbClr val="293340"/>
                </a:solidFill>
                <a:latin typeface="+mn-lt"/>
                <a:cs typeface="Times New Roman"/>
              </a:rPr>
              <a:t> </a:t>
            </a:r>
            <a:r>
              <a:rPr lang="en-US" sz="1000" dirty="0">
                <a:solidFill>
                  <a:srgbClr val="293340"/>
                </a:solidFill>
                <a:latin typeface="+mn-lt"/>
                <a:cs typeface="Times New Roman"/>
              </a:rPr>
              <a:t>children’s</a:t>
            </a:r>
            <a:r>
              <a:rPr lang="en-US" sz="1000" spc="-10" dirty="0">
                <a:solidFill>
                  <a:srgbClr val="293340"/>
                </a:solidFill>
                <a:latin typeface="+mn-lt"/>
                <a:cs typeface="Times New Roman"/>
              </a:rPr>
              <a:t> </a:t>
            </a:r>
            <a:r>
              <a:rPr lang="en-US" sz="1000" dirty="0">
                <a:solidFill>
                  <a:srgbClr val="293340"/>
                </a:solidFill>
                <a:latin typeface="+mn-lt"/>
                <a:cs typeface="Times New Roman"/>
              </a:rPr>
              <a:t>mental</a:t>
            </a:r>
            <a:r>
              <a:rPr lang="en-US" sz="1000" spc="-3" dirty="0">
                <a:solidFill>
                  <a:srgbClr val="293340"/>
                </a:solidFill>
                <a:latin typeface="+mn-lt"/>
                <a:cs typeface="Times New Roman"/>
              </a:rPr>
              <a:t> </a:t>
            </a:r>
            <a:r>
              <a:rPr lang="en-US" sz="1000" dirty="0">
                <a:solidFill>
                  <a:srgbClr val="293340"/>
                </a:solidFill>
                <a:latin typeface="+mn-lt"/>
                <a:cs typeface="Times New Roman"/>
              </a:rPr>
              <a:t>health</a:t>
            </a:r>
            <a:r>
              <a:rPr lang="en-US" sz="1000" spc="-10" dirty="0">
                <a:solidFill>
                  <a:srgbClr val="293340"/>
                </a:solidFill>
                <a:latin typeface="+mn-lt"/>
                <a:cs typeface="Times New Roman"/>
              </a:rPr>
              <a:t> </a:t>
            </a:r>
            <a:r>
              <a:rPr lang="en-US" sz="1000" dirty="0">
                <a:solidFill>
                  <a:srgbClr val="293340"/>
                </a:solidFill>
                <a:latin typeface="+mn-lt"/>
                <a:cs typeface="Times New Roman"/>
              </a:rPr>
              <a:t>and</a:t>
            </a:r>
            <a:r>
              <a:rPr lang="en-US" sz="1000" spc="-3" dirty="0">
                <a:solidFill>
                  <a:srgbClr val="293340"/>
                </a:solidFill>
                <a:latin typeface="+mn-lt"/>
                <a:cs typeface="Times New Roman"/>
              </a:rPr>
              <a:t> </a:t>
            </a:r>
            <a:r>
              <a:rPr lang="en-US" sz="1000" dirty="0">
                <a:solidFill>
                  <a:srgbClr val="293340"/>
                </a:solidFill>
                <a:latin typeface="+mn-lt"/>
                <a:cs typeface="Times New Roman"/>
              </a:rPr>
              <a:t>early</a:t>
            </a:r>
            <a:r>
              <a:rPr lang="en-US" sz="1000" spc="-3" dirty="0">
                <a:solidFill>
                  <a:srgbClr val="293340"/>
                </a:solidFill>
                <a:latin typeface="+mn-lt"/>
                <a:cs typeface="Times New Roman"/>
              </a:rPr>
              <a:t> </a:t>
            </a:r>
            <a:r>
              <a:rPr lang="en-US" sz="1000" dirty="0">
                <a:solidFill>
                  <a:srgbClr val="293340"/>
                </a:solidFill>
                <a:latin typeface="+mn-lt"/>
                <a:cs typeface="Times New Roman"/>
              </a:rPr>
              <a:t>diagnosis</a:t>
            </a:r>
            <a:r>
              <a:rPr lang="en-US" sz="1000" spc="-3" dirty="0">
                <a:solidFill>
                  <a:srgbClr val="293340"/>
                </a:solidFill>
                <a:latin typeface="+mn-lt"/>
                <a:cs typeface="Times New Roman"/>
              </a:rPr>
              <a:t> </a:t>
            </a:r>
            <a:r>
              <a:rPr lang="en-US" sz="1000" spc="-17" dirty="0">
                <a:solidFill>
                  <a:srgbClr val="293340"/>
                </a:solidFill>
                <a:latin typeface="+mn-lt"/>
                <a:cs typeface="Times New Roman"/>
              </a:rPr>
              <a:t>and </a:t>
            </a:r>
            <a:r>
              <a:rPr lang="en-US" sz="1000" dirty="0">
                <a:solidFill>
                  <a:srgbClr val="293340"/>
                </a:solidFill>
                <a:latin typeface="+mn-lt"/>
                <a:cs typeface="Times New Roman"/>
              </a:rPr>
              <a:t>treatment</a:t>
            </a:r>
            <a:r>
              <a:rPr lang="en-US" sz="1000" spc="-7" dirty="0">
                <a:solidFill>
                  <a:srgbClr val="293340"/>
                </a:solidFill>
                <a:latin typeface="+mn-lt"/>
                <a:cs typeface="Times New Roman"/>
              </a:rPr>
              <a:t> </a:t>
            </a:r>
            <a:r>
              <a:rPr lang="en-US" sz="1000" dirty="0">
                <a:solidFill>
                  <a:srgbClr val="293340"/>
                </a:solidFill>
                <a:latin typeface="+mn-lt"/>
                <a:cs typeface="Times New Roman"/>
              </a:rPr>
              <a:t>by</a:t>
            </a:r>
            <a:r>
              <a:rPr lang="en-US" sz="1000" spc="-10" dirty="0">
                <a:solidFill>
                  <a:srgbClr val="293340"/>
                </a:solidFill>
                <a:latin typeface="+mn-lt"/>
                <a:cs typeface="Times New Roman"/>
              </a:rPr>
              <a:t> </a:t>
            </a:r>
            <a:r>
              <a:rPr lang="en-US" sz="1000" dirty="0">
                <a:solidFill>
                  <a:srgbClr val="293340"/>
                </a:solidFill>
                <a:latin typeface="+mn-lt"/>
                <a:cs typeface="Times New Roman"/>
              </a:rPr>
              <a:t>sharing</a:t>
            </a:r>
            <a:r>
              <a:rPr lang="en-US" sz="1000" spc="-10" dirty="0">
                <a:solidFill>
                  <a:srgbClr val="293340"/>
                </a:solidFill>
                <a:latin typeface="+mn-lt"/>
                <a:cs typeface="Times New Roman"/>
              </a:rPr>
              <a:t> </a:t>
            </a:r>
            <a:r>
              <a:rPr lang="en-US" sz="1000" dirty="0">
                <a:solidFill>
                  <a:srgbClr val="293340"/>
                </a:solidFill>
                <a:latin typeface="+mn-lt"/>
                <a:cs typeface="Times New Roman"/>
              </a:rPr>
              <a:t>information</a:t>
            </a:r>
            <a:r>
              <a:rPr lang="en-US" sz="1000" spc="-10" dirty="0">
                <a:solidFill>
                  <a:srgbClr val="293340"/>
                </a:solidFill>
                <a:latin typeface="+mn-lt"/>
                <a:cs typeface="Times New Roman"/>
              </a:rPr>
              <a:t> </a:t>
            </a:r>
            <a:r>
              <a:rPr lang="en-US" sz="1000" dirty="0">
                <a:solidFill>
                  <a:srgbClr val="293340"/>
                </a:solidFill>
                <a:latin typeface="+mn-lt"/>
                <a:cs typeface="Times New Roman"/>
              </a:rPr>
              <a:t>and</a:t>
            </a:r>
            <a:r>
              <a:rPr lang="en-US" sz="1000" spc="-10" dirty="0">
                <a:solidFill>
                  <a:srgbClr val="293340"/>
                </a:solidFill>
                <a:latin typeface="+mn-lt"/>
                <a:cs typeface="Times New Roman"/>
              </a:rPr>
              <a:t> </a:t>
            </a:r>
            <a:r>
              <a:rPr lang="en-US" sz="1000" dirty="0">
                <a:solidFill>
                  <a:srgbClr val="293340"/>
                </a:solidFill>
                <a:latin typeface="+mn-lt"/>
                <a:cs typeface="Times New Roman"/>
              </a:rPr>
              <a:t>materials</a:t>
            </a:r>
            <a:r>
              <a:rPr lang="en-US" sz="1000" spc="-3" dirty="0">
                <a:solidFill>
                  <a:srgbClr val="293340"/>
                </a:solidFill>
                <a:latin typeface="+mn-lt"/>
                <a:cs typeface="Times New Roman"/>
              </a:rPr>
              <a:t> </a:t>
            </a:r>
            <a:r>
              <a:rPr lang="en-US" sz="1000" dirty="0">
                <a:solidFill>
                  <a:srgbClr val="293340"/>
                </a:solidFill>
                <a:latin typeface="+mn-lt"/>
                <a:cs typeface="Times New Roman"/>
              </a:rPr>
              <a:t>based</a:t>
            </a:r>
            <a:r>
              <a:rPr lang="en-US" sz="1000" spc="-7" dirty="0">
                <a:solidFill>
                  <a:srgbClr val="293340"/>
                </a:solidFill>
                <a:latin typeface="+mn-lt"/>
                <a:cs typeface="Times New Roman"/>
              </a:rPr>
              <a:t> </a:t>
            </a:r>
            <a:r>
              <a:rPr lang="en-US" sz="1000" dirty="0">
                <a:solidFill>
                  <a:srgbClr val="293340"/>
                </a:solidFill>
                <a:latin typeface="+mn-lt"/>
                <a:cs typeface="Times New Roman"/>
              </a:rPr>
              <a:t>on</a:t>
            </a:r>
            <a:r>
              <a:rPr lang="en-US" sz="1000" spc="-7" dirty="0">
                <a:solidFill>
                  <a:srgbClr val="293340"/>
                </a:solidFill>
                <a:latin typeface="+mn-lt"/>
                <a:cs typeface="Times New Roman"/>
              </a:rPr>
              <a:t> </a:t>
            </a:r>
            <a:r>
              <a:rPr lang="en-US" sz="1000" dirty="0">
                <a:solidFill>
                  <a:srgbClr val="293340"/>
                </a:solidFill>
                <a:latin typeface="+mn-lt"/>
                <a:cs typeface="Times New Roman"/>
              </a:rPr>
              <a:t>the</a:t>
            </a:r>
            <a:r>
              <a:rPr lang="en-US" sz="1000" spc="-7" dirty="0">
                <a:solidFill>
                  <a:srgbClr val="293340"/>
                </a:solidFill>
                <a:latin typeface="+mn-lt"/>
                <a:cs typeface="Times New Roman"/>
              </a:rPr>
              <a:t> </a:t>
            </a:r>
            <a:r>
              <a:rPr lang="en-US" sz="1000" dirty="0">
                <a:solidFill>
                  <a:srgbClr val="293340"/>
                </a:solidFill>
                <a:latin typeface="+mn-lt"/>
                <a:cs typeface="Times New Roman"/>
              </a:rPr>
              <a:t>latest</a:t>
            </a:r>
            <a:r>
              <a:rPr lang="en-US" sz="1000" spc="-7" dirty="0">
                <a:solidFill>
                  <a:srgbClr val="293340"/>
                </a:solidFill>
                <a:latin typeface="+mn-lt"/>
                <a:cs typeface="Times New Roman"/>
              </a:rPr>
              <a:t> </a:t>
            </a:r>
            <a:r>
              <a:rPr lang="en-US" sz="1000" dirty="0">
                <a:solidFill>
                  <a:srgbClr val="293340"/>
                </a:solidFill>
                <a:latin typeface="+mn-lt"/>
                <a:cs typeface="Times New Roman"/>
              </a:rPr>
              <a:t>research.</a:t>
            </a:r>
            <a:r>
              <a:rPr lang="en-US" sz="1000" spc="-7" dirty="0">
                <a:solidFill>
                  <a:srgbClr val="293340"/>
                </a:solidFill>
                <a:latin typeface="+mn-lt"/>
                <a:cs typeface="Times New Roman"/>
              </a:rPr>
              <a:t> These </a:t>
            </a:r>
            <a:r>
              <a:rPr lang="en-US" sz="1000" dirty="0">
                <a:solidFill>
                  <a:srgbClr val="293340"/>
                </a:solidFill>
                <a:latin typeface="+mn-lt"/>
                <a:cs typeface="Times New Roman"/>
              </a:rPr>
              <a:t>resources</a:t>
            </a:r>
            <a:r>
              <a:rPr lang="en-US" sz="1000" spc="-7" dirty="0">
                <a:solidFill>
                  <a:srgbClr val="293340"/>
                </a:solidFill>
                <a:latin typeface="+mn-lt"/>
                <a:cs typeface="Times New Roman"/>
              </a:rPr>
              <a:t> </a:t>
            </a:r>
            <a:r>
              <a:rPr lang="en-US" sz="1000" dirty="0">
                <a:solidFill>
                  <a:srgbClr val="293340"/>
                </a:solidFill>
                <a:latin typeface="+mn-lt"/>
                <a:cs typeface="Times New Roman"/>
              </a:rPr>
              <a:t>include</a:t>
            </a:r>
            <a:r>
              <a:rPr lang="en-US" sz="1000" spc="-7" dirty="0">
                <a:solidFill>
                  <a:srgbClr val="293340"/>
                </a:solidFill>
                <a:latin typeface="+mn-lt"/>
                <a:cs typeface="Times New Roman"/>
              </a:rPr>
              <a:t> </a:t>
            </a:r>
            <a:r>
              <a:rPr lang="en-US" sz="1000" dirty="0">
                <a:solidFill>
                  <a:srgbClr val="293340"/>
                </a:solidFill>
                <a:latin typeface="+mn-lt"/>
                <a:cs typeface="Times New Roman"/>
              </a:rPr>
              <a:t>videos,</a:t>
            </a:r>
            <a:r>
              <a:rPr lang="en-US" sz="1000" spc="-3" dirty="0">
                <a:solidFill>
                  <a:srgbClr val="293340"/>
                </a:solidFill>
                <a:latin typeface="+mn-lt"/>
                <a:cs typeface="Times New Roman"/>
              </a:rPr>
              <a:t> </a:t>
            </a:r>
            <a:r>
              <a:rPr lang="en-US" sz="1000" dirty="0">
                <a:solidFill>
                  <a:srgbClr val="293340"/>
                </a:solidFill>
                <a:latin typeface="+mn-lt"/>
                <a:cs typeface="Times New Roman"/>
              </a:rPr>
              <a:t>webinars,</a:t>
            </a:r>
            <a:r>
              <a:rPr lang="en-US" sz="1000" spc="-7" dirty="0">
                <a:solidFill>
                  <a:srgbClr val="293340"/>
                </a:solidFill>
                <a:latin typeface="+mn-lt"/>
                <a:cs typeface="Times New Roman"/>
              </a:rPr>
              <a:t> </a:t>
            </a:r>
            <a:r>
              <a:rPr lang="en-US" sz="1000" dirty="0">
                <a:solidFill>
                  <a:srgbClr val="293340"/>
                </a:solidFill>
                <a:latin typeface="+mn-lt"/>
                <a:cs typeface="Times New Roman"/>
              </a:rPr>
              <a:t>brochures,</a:t>
            </a:r>
            <a:r>
              <a:rPr lang="en-US" sz="1000" spc="-10" dirty="0">
                <a:solidFill>
                  <a:srgbClr val="293340"/>
                </a:solidFill>
                <a:latin typeface="+mn-lt"/>
                <a:cs typeface="Times New Roman"/>
              </a:rPr>
              <a:t> </a:t>
            </a:r>
            <a:r>
              <a:rPr lang="en-US" sz="1000" dirty="0">
                <a:solidFill>
                  <a:srgbClr val="293340"/>
                </a:solidFill>
                <a:latin typeface="+mn-lt"/>
                <a:cs typeface="Times New Roman"/>
              </a:rPr>
              <a:t>fact</a:t>
            </a:r>
            <a:r>
              <a:rPr lang="en-US" sz="1000" spc="-7" dirty="0">
                <a:solidFill>
                  <a:srgbClr val="293340"/>
                </a:solidFill>
                <a:latin typeface="+mn-lt"/>
                <a:cs typeface="Times New Roman"/>
              </a:rPr>
              <a:t> </a:t>
            </a:r>
            <a:r>
              <a:rPr lang="en-US" sz="1000" dirty="0">
                <a:solidFill>
                  <a:srgbClr val="293340"/>
                </a:solidFill>
                <a:latin typeface="+mn-lt"/>
                <a:cs typeface="Times New Roman"/>
              </a:rPr>
              <a:t>sheets,</a:t>
            </a:r>
            <a:r>
              <a:rPr lang="en-US" sz="1000" spc="-7" dirty="0">
                <a:solidFill>
                  <a:srgbClr val="293340"/>
                </a:solidFill>
                <a:latin typeface="+mn-lt"/>
                <a:cs typeface="Times New Roman"/>
              </a:rPr>
              <a:t> </a:t>
            </a:r>
            <a:r>
              <a:rPr lang="en-US" sz="1000" dirty="0">
                <a:solidFill>
                  <a:srgbClr val="293340"/>
                </a:solidFill>
                <a:latin typeface="+mn-lt"/>
                <a:cs typeface="Times New Roman"/>
              </a:rPr>
              <a:t>and</a:t>
            </a:r>
            <a:r>
              <a:rPr lang="en-US" sz="1000" spc="-3" dirty="0">
                <a:solidFill>
                  <a:srgbClr val="293340"/>
                </a:solidFill>
                <a:latin typeface="+mn-lt"/>
                <a:cs typeface="Times New Roman"/>
              </a:rPr>
              <a:t> </a:t>
            </a:r>
            <a:r>
              <a:rPr lang="en-US" sz="1000" dirty="0">
                <a:solidFill>
                  <a:srgbClr val="293340"/>
                </a:solidFill>
                <a:latin typeface="+mn-lt"/>
                <a:cs typeface="Times New Roman"/>
              </a:rPr>
              <a:t>coloring</a:t>
            </a:r>
            <a:r>
              <a:rPr lang="en-US" sz="1000" spc="-7" dirty="0">
                <a:solidFill>
                  <a:srgbClr val="293340"/>
                </a:solidFill>
                <a:latin typeface="+mn-lt"/>
                <a:cs typeface="Times New Roman"/>
              </a:rPr>
              <a:t> </a:t>
            </a:r>
            <a:r>
              <a:rPr lang="en-US" sz="1000" dirty="0">
                <a:solidFill>
                  <a:srgbClr val="293340"/>
                </a:solidFill>
                <a:latin typeface="+mn-lt"/>
                <a:cs typeface="Times New Roman"/>
              </a:rPr>
              <a:t>books</a:t>
            </a:r>
            <a:r>
              <a:rPr lang="en-US" sz="1000" spc="-3" dirty="0">
                <a:solidFill>
                  <a:srgbClr val="293340"/>
                </a:solidFill>
                <a:latin typeface="+mn-lt"/>
                <a:cs typeface="Times New Roman"/>
              </a:rPr>
              <a:t> </a:t>
            </a:r>
            <a:r>
              <a:rPr lang="en-US" sz="1000" spc="-17" dirty="0">
                <a:solidFill>
                  <a:srgbClr val="293340"/>
                </a:solidFill>
                <a:latin typeface="+mn-lt"/>
                <a:cs typeface="Times New Roman"/>
              </a:rPr>
              <a:t>for </a:t>
            </a:r>
            <a:r>
              <a:rPr lang="en-US" sz="1000" spc="-7" dirty="0">
                <a:solidFill>
                  <a:srgbClr val="293340"/>
                </a:solidFill>
                <a:latin typeface="+mn-lt"/>
                <a:cs typeface="Times New Roman"/>
              </a:rPr>
              <a:t>children.</a:t>
            </a:r>
          </a:p>
          <a:p>
            <a:pPr marL="308947" marR="5628" lvl="0" indent="-171450">
              <a:buClr>
                <a:srgbClr val="005EB8"/>
              </a:buClr>
              <a:buSzPct val="83333"/>
              <a:tabLst>
                <a:tab pos="475804" algn="l"/>
                <a:tab pos="476237" algn="l"/>
              </a:tabLst>
            </a:pPr>
            <a:r>
              <a:rPr lang="en-US" sz="1000" dirty="0">
                <a:latin typeface="+mn-lt"/>
                <a:cs typeface="Times New Roman"/>
              </a:rPr>
              <a:t>Also</a:t>
            </a:r>
            <a:r>
              <a:rPr lang="en-US" sz="1000" spc="-14" dirty="0">
                <a:latin typeface="+mn-lt"/>
                <a:cs typeface="Times New Roman"/>
              </a:rPr>
              <a:t> </a:t>
            </a:r>
            <a:r>
              <a:rPr lang="en-US" sz="1000" dirty="0">
                <a:latin typeface="+mn-lt"/>
                <a:cs typeface="Times New Roman"/>
              </a:rPr>
              <a:t>available</a:t>
            </a:r>
            <a:r>
              <a:rPr lang="en-US" sz="1000" spc="-7" dirty="0">
                <a:latin typeface="+mn-lt"/>
                <a:cs typeface="Times New Roman"/>
              </a:rPr>
              <a:t> </a:t>
            </a:r>
            <a:r>
              <a:rPr lang="en-US" sz="1000" dirty="0">
                <a:latin typeface="+mn-lt"/>
                <a:cs typeface="Times New Roman"/>
              </a:rPr>
              <a:t>from</a:t>
            </a:r>
            <a:r>
              <a:rPr lang="en-US" sz="1000" spc="-7" dirty="0">
                <a:latin typeface="+mn-lt"/>
                <a:cs typeface="Times New Roman"/>
              </a:rPr>
              <a:t> </a:t>
            </a:r>
            <a:r>
              <a:rPr lang="en-US" sz="1000" dirty="0">
                <a:latin typeface="+mn-lt"/>
                <a:cs typeface="Times New Roman"/>
              </a:rPr>
              <a:t>NIMH</a:t>
            </a:r>
            <a:r>
              <a:rPr lang="en-US" sz="1000" spc="-7" dirty="0">
                <a:latin typeface="+mn-lt"/>
                <a:cs typeface="Times New Roman"/>
              </a:rPr>
              <a:t> </a:t>
            </a:r>
            <a:r>
              <a:rPr lang="en-US" sz="1000" dirty="0">
                <a:latin typeface="+mn-lt"/>
                <a:cs typeface="Times New Roman"/>
              </a:rPr>
              <a:t>are</a:t>
            </a:r>
            <a:r>
              <a:rPr lang="en-US" sz="1000" spc="-7" dirty="0">
                <a:latin typeface="+mn-lt"/>
                <a:cs typeface="Times New Roman"/>
              </a:rPr>
              <a:t> </a:t>
            </a:r>
            <a:r>
              <a:rPr lang="en-US" sz="1000" u="sng" dirty="0">
                <a:solidFill>
                  <a:srgbClr val="0000FF"/>
                </a:solidFill>
                <a:uFill>
                  <a:solidFill>
                    <a:srgbClr val="0000FF"/>
                  </a:solidFill>
                </a:uFill>
                <a:latin typeface="+mn-lt"/>
                <a:cs typeface="Times New Roman"/>
                <a:hlinkClick r:id="rId12"/>
              </a:rPr>
              <a:t>Research</a:t>
            </a:r>
            <a:r>
              <a:rPr lang="en-US" sz="1000" u="sng" spc="-7" dirty="0">
                <a:solidFill>
                  <a:srgbClr val="0000FF"/>
                </a:solidFill>
                <a:uFill>
                  <a:solidFill>
                    <a:srgbClr val="0000FF"/>
                  </a:solidFill>
                </a:uFill>
                <a:latin typeface="+mn-lt"/>
                <a:cs typeface="Times New Roman"/>
                <a:hlinkClick r:id="rId12"/>
              </a:rPr>
              <a:t> </a:t>
            </a:r>
            <a:r>
              <a:rPr lang="en-US" sz="1000" u="sng" dirty="0">
                <a:solidFill>
                  <a:srgbClr val="0000FF"/>
                </a:solidFill>
                <a:uFill>
                  <a:solidFill>
                    <a:srgbClr val="0000FF"/>
                  </a:solidFill>
                </a:uFill>
                <a:latin typeface="+mn-lt"/>
                <a:cs typeface="Times New Roman"/>
                <a:hlinkClick r:id="rId12"/>
              </a:rPr>
              <a:t>Highlights</a:t>
            </a:r>
            <a:r>
              <a:rPr lang="en-US" sz="1000" u="sng" spc="-3" dirty="0">
                <a:solidFill>
                  <a:srgbClr val="0000FF"/>
                </a:solidFill>
                <a:uFill>
                  <a:solidFill>
                    <a:srgbClr val="0000FF"/>
                  </a:solidFill>
                </a:uFill>
                <a:latin typeface="+mn-lt"/>
                <a:cs typeface="Times New Roman"/>
                <a:hlinkClick r:id="rId12"/>
              </a:rPr>
              <a:t> </a:t>
            </a:r>
            <a:r>
              <a:rPr lang="en-US" sz="1000" u="sng" dirty="0">
                <a:solidFill>
                  <a:srgbClr val="0000FF"/>
                </a:solidFill>
                <a:uFill>
                  <a:solidFill>
                    <a:srgbClr val="0000FF"/>
                  </a:solidFill>
                </a:uFill>
                <a:latin typeface="+mn-lt"/>
                <a:cs typeface="Times New Roman"/>
                <a:hlinkClick r:id="rId12"/>
              </a:rPr>
              <a:t>About</a:t>
            </a:r>
            <a:r>
              <a:rPr lang="en-US" sz="1000" u="sng" spc="-7" dirty="0">
                <a:solidFill>
                  <a:srgbClr val="0000FF"/>
                </a:solidFill>
                <a:uFill>
                  <a:solidFill>
                    <a:srgbClr val="0000FF"/>
                  </a:solidFill>
                </a:uFill>
                <a:latin typeface="+mn-lt"/>
                <a:cs typeface="Times New Roman"/>
                <a:hlinkClick r:id="rId12"/>
              </a:rPr>
              <a:t> </a:t>
            </a:r>
            <a:r>
              <a:rPr lang="en-US" sz="1000" u="sng" dirty="0">
                <a:solidFill>
                  <a:srgbClr val="0000FF"/>
                </a:solidFill>
                <a:uFill>
                  <a:solidFill>
                    <a:srgbClr val="0000FF"/>
                  </a:solidFill>
                </a:uFill>
                <a:latin typeface="+mn-lt"/>
                <a:cs typeface="Times New Roman"/>
                <a:hlinkClick r:id="rId12"/>
              </a:rPr>
              <a:t>Children</a:t>
            </a:r>
            <a:r>
              <a:rPr lang="en-US" sz="1000" u="sng" spc="-7" dirty="0">
                <a:solidFill>
                  <a:srgbClr val="0000FF"/>
                </a:solidFill>
                <a:uFill>
                  <a:solidFill>
                    <a:srgbClr val="0000FF"/>
                  </a:solidFill>
                </a:uFill>
                <a:latin typeface="+mn-lt"/>
                <a:cs typeface="Times New Roman"/>
                <a:hlinkClick r:id="rId12"/>
              </a:rPr>
              <a:t> </a:t>
            </a:r>
            <a:r>
              <a:rPr lang="en-US" sz="1000" u="sng" dirty="0">
                <a:solidFill>
                  <a:srgbClr val="0000FF"/>
                </a:solidFill>
                <a:uFill>
                  <a:solidFill>
                    <a:srgbClr val="0000FF"/>
                  </a:solidFill>
                </a:uFill>
                <a:latin typeface="+mn-lt"/>
                <a:cs typeface="Times New Roman"/>
                <a:hlinkClick r:id="rId12"/>
              </a:rPr>
              <a:t>and</a:t>
            </a:r>
            <a:r>
              <a:rPr lang="en-US" sz="1000" u="sng" spc="-3" dirty="0">
                <a:solidFill>
                  <a:srgbClr val="0000FF"/>
                </a:solidFill>
                <a:uFill>
                  <a:solidFill>
                    <a:srgbClr val="0000FF"/>
                  </a:solidFill>
                </a:uFill>
                <a:latin typeface="+mn-lt"/>
                <a:cs typeface="Times New Roman"/>
                <a:hlinkClick r:id="rId12"/>
              </a:rPr>
              <a:t> </a:t>
            </a:r>
            <a:r>
              <a:rPr lang="en-US" sz="1000" u="sng" spc="-7" dirty="0">
                <a:solidFill>
                  <a:srgbClr val="0000FF"/>
                </a:solidFill>
                <a:uFill>
                  <a:solidFill>
                    <a:srgbClr val="0000FF"/>
                  </a:solidFill>
                </a:uFill>
                <a:latin typeface="+mn-lt"/>
                <a:cs typeface="Times New Roman"/>
                <a:hlinkClick r:id="rId12"/>
              </a:rPr>
              <a:t>Adolescents</a:t>
            </a:r>
            <a:r>
              <a:rPr lang="en-US" sz="1000" spc="-7" dirty="0">
                <a:latin typeface="+mn-lt"/>
                <a:cs typeface="Times New Roman"/>
                <a:hlinkClick r:id="rId12"/>
              </a:rPr>
              <a:t>,</a:t>
            </a:r>
            <a:r>
              <a:rPr lang="en-US" sz="1000" spc="-7" dirty="0">
                <a:latin typeface="+mn-lt"/>
                <a:cs typeface="Times New Roman"/>
              </a:rPr>
              <a:t> </a:t>
            </a:r>
            <a:r>
              <a:rPr lang="en-US" sz="1000" u="sng" dirty="0">
                <a:solidFill>
                  <a:srgbClr val="0000FF"/>
                </a:solidFill>
                <a:uFill>
                  <a:solidFill>
                    <a:srgbClr val="0000FF"/>
                  </a:solidFill>
                </a:uFill>
                <a:latin typeface="+mn-lt"/>
                <a:cs typeface="Times New Roman"/>
                <a:hlinkClick r:id="rId13"/>
              </a:rPr>
              <a:t>Science</a:t>
            </a:r>
            <a:r>
              <a:rPr lang="en-US" sz="1000" u="sng" spc="-14" dirty="0">
                <a:solidFill>
                  <a:srgbClr val="0000FF"/>
                </a:solidFill>
                <a:uFill>
                  <a:solidFill>
                    <a:srgbClr val="0000FF"/>
                  </a:solidFill>
                </a:uFill>
                <a:latin typeface="+mn-lt"/>
                <a:cs typeface="Times New Roman"/>
                <a:hlinkClick r:id="rId13"/>
              </a:rPr>
              <a:t> </a:t>
            </a:r>
            <a:r>
              <a:rPr lang="en-US" sz="1000" u="sng" dirty="0">
                <a:solidFill>
                  <a:srgbClr val="0000FF"/>
                </a:solidFill>
                <a:uFill>
                  <a:solidFill>
                    <a:srgbClr val="0000FF"/>
                  </a:solidFill>
                </a:uFill>
                <a:latin typeface="+mn-lt"/>
                <a:cs typeface="Times New Roman"/>
                <a:hlinkClick r:id="rId13"/>
              </a:rPr>
              <a:t>News</a:t>
            </a:r>
            <a:r>
              <a:rPr lang="en-US" sz="1000" u="sng" spc="-3" dirty="0">
                <a:solidFill>
                  <a:srgbClr val="0000FF"/>
                </a:solidFill>
                <a:uFill>
                  <a:solidFill>
                    <a:srgbClr val="0000FF"/>
                  </a:solidFill>
                </a:uFill>
                <a:latin typeface="+mn-lt"/>
                <a:cs typeface="Times New Roman"/>
                <a:hlinkClick r:id="rId13"/>
              </a:rPr>
              <a:t> </a:t>
            </a:r>
            <a:r>
              <a:rPr lang="en-US" sz="1000" u="sng" dirty="0">
                <a:solidFill>
                  <a:srgbClr val="0000FF"/>
                </a:solidFill>
                <a:uFill>
                  <a:solidFill>
                    <a:srgbClr val="0000FF"/>
                  </a:solidFill>
                </a:uFill>
                <a:latin typeface="+mn-lt"/>
                <a:cs typeface="Times New Roman"/>
                <a:hlinkClick r:id="rId13"/>
              </a:rPr>
              <a:t>About</a:t>
            </a:r>
            <a:r>
              <a:rPr lang="en-US" sz="1000" u="sng" spc="-7" dirty="0">
                <a:solidFill>
                  <a:srgbClr val="0000FF"/>
                </a:solidFill>
                <a:uFill>
                  <a:solidFill>
                    <a:srgbClr val="0000FF"/>
                  </a:solidFill>
                </a:uFill>
                <a:latin typeface="+mn-lt"/>
                <a:cs typeface="Times New Roman"/>
                <a:hlinkClick r:id="rId13"/>
              </a:rPr>
              <a:t> </a:t>
            </a:r>
            <a:r>
              <a:rPr lang="en-US" sz="1000" u="sng" dirty="0">
                <a:solidFill>
                  <a:srgbClr val="0000FF"/>
                </a:solidFill>
                <a:uFill>
                  <a:solidFill>
                    <a:srgbClr val="0000FF"/>
                  </a:solidFill>
                </a:uFill>
                <a:latin typeface="+mn-lt"/>
                <a:cs typeface="Times New Roman"/>
                <a:hlinkClick r:id="rId13"/>
              </a:rPr>
              <a:t>Children</a:t>
            </a:r>
            <a:r>
              <a:rPr lang="en-US" sz="1000" u="sng" spc="-3" dirty="0">
                <a:solidFill>
                  <a:srgbClr val="0000FF"/>
                </a:solidFill>
                <a:uFill>
                  <a:solidFill>
                    <a:srgbClr val="0000FF"/>
                  </a:solidFill>
                </a:uFill>
                <a:latin typeface="+mn-lt"/>
                <a:cs typeface="Times New Roman"/>
                <a:hlinkClick r:id="rId13"/>
              </a:rPr>
              <a:t> </a:t>
            </a:r>
            <a:r>
              <a:rPr lang="en-US" sz="1000" u="sng" dirty="0">
                <a:solidFill>
                  <a:srgbClr val="0000FF"/>
                </a:solidFill>
                <a:uFill>
                  <a:solidFill>
                    <a:srgbClr val="0000FF"/>
                  </a:solidFill>
                </a:uFill>
                <a:latin typeface="+mn-lt"/>
                <a:cs typeface="Times New Roman"/>
                <a:hlinkClick r:id="rId13"/>
              </a:rPr>
              <a:t>and</a:t>
            </a:r>
            <a:r>
              <a:rPr lang="en-US" sz="1000" u="sng" spc="-14" dirty="0">
                <a:solidFill>
                  <a:srgbClr val="0000FF"/>
                </a:solidFill>
                <a:uFill>
                  <a:solidFill>
                    <a:srgbClr val="0000FF"/>
                  </a:solidFill>
                </a:uFill>
                <a:latin typeface="+mn-lt"/>
                <a:cs typeface="Times New Roman"/>
                <a:hlinkClick r:id="rId13"/>
              </a:rPr>
              <a:t> </a:t>
            </a:r>
            <a:r>
              <a:rPr lang="en-US" sz="1000" u="sng" dirty="0">
                <a:solidFill>
                  <a:srgbClr val="0000FF"/>
                </a:solidFill>
                <a:uFill>
                  <a:solidFill>
                    <a:srgbClr val="0000FF"/>
                  </a:solidFill>
                </a:uFill>
                <a:latin typeface="+mn-lt"/>
                <a:cs typeface="Times New Roman"/>
                <a:hlinkClick r:id="rId13"/>
              </a:rPr>
              <a:t>Adolescents</a:t>
            </a:r>
            <a:r>
              <a:rPr lang="en-US" sz="1000" dirty="0">
                <a:solidFill>
                  <a:srgbClr val="293340"/>
                </a:solidFill>
                <a:latin typeface="+mn-lt"/>
                <a:cs typeface="Times New Roman"/>
              </a:rPr>
              <a:t>,</a:t>
            </a:r>
            <a:r>
              <a:rPr lang="en-US" sz="1000" spc="-3" dirty="0">
                <a:solidFill>
                  <a:srgbClr val="293340"/>
                </a:solidFill>
                <a:latin typeface="+mn-lt"/>
                <a:cs typeface="Times New Roman"/>
              </a:rPr>
              <a:t> </a:t>
            </a:r>
            <a:r>
              <a:rPr lang="en-US" sz="1000" dirty="0">
                <a:solidFill>
                  <a:srgbClr val="293340"/>
                </a:solidFill>
                <a:latin typeface="+mn-lt"/>
                <a:cs typeface="Times New Roman"/>
              </a:rPr>
              <a:t>and</a:t>
            </a:r>
            <a:r>
              <a:rPr lang="en-US" sz="1000" spc="-7" dirty="0">
                <a:solidFill>
                  <a:srgbClr val="293340"/>
                </a:solidFill>
                <a:latin typeface="+mn-lt"/>
                <a:cs typeface="Times New Roman"/>
              </a:rPr>
              <a:t> </a:t>
            </a:r>
            <a:r>
              <a:rPr lang="en-US" sz="1000" u="sng" dirty="0">
                <a:solidFill>
                  <a:srgbClr val="0000FF"/>
                </a:solidFill>
                <a:uFill>
                  <a:solidFill>
                    <a:srgbClr val="0000FF"/>
                  </a:solidFill>
                </a:uFill>
                <a:latin typeface="+mn-lt"/>
                <a:cs typeface="Times New Roman"/>
                <a:hlinkClick r:id="rId14"/>
              </a:rPr>
              <a:t>NIMH</a:t>
            </a:r>
            <a:r>
              <a:rPr lang="en-US" sz="1000" u="sng" spc="-7" dirty="0">
                <a:solidFill>
                  <a:srgbClr val="0000FF"/>
                </a:solidFill>
                <a:uFill>
                  <a:solidFill>
                    <a:srgbClr val="0000FF"/>
                  </a:solidFill>
                </a:uFill>
                <a:latin typeface="+mn-lt"/>
                <a:cs typeface="Times New Roman"/>
                <a:hlinkClick r:id="rId14"/>
              </a:rPr>
              <a:t> </a:t>
            </a:r>
            <a:r>
              <a:rPr lang="en-US" sz="1000" u="sng" dirty="0">
                <a:solidFill>
                  <a:srgbClr val="0000FF"/>
                </a:solidFill>
                <a:uFill>
                  <a:solidFill>
                    <a:srgbClr val="0000FF"/>
                  </a:solidFill>
                </a:uFill>
                <a:latin typeface="+mn-lt"/>
                <a:cs typeface="Times New Roman"/>
                <a:hlinkClick r:id="rId14"/>
              </a:rPr>
              <a:t>Director’s</a:t>
            </a:r>
            <a:r>
              <a:rPr lang="en-US" sz="1000" u="sng" spc="-10" dirty="0">
                <a:solidFill>
                  <a:srgbClr val="0000FF"/>
                </a:solidFill>
                <a:uFill>
                  <a:solidFill>
                    <a:srgbClr val="0000FF"/>
                  </a:solidFill>
                </a:uFill>
                <a:latin typeface="+mn-lt"/>
                <a:cs typeface="Times New Roman"/>
                <a:hlinkClick r:id="rId14"/>
              </a:rPr>
              <a:t> </a:t>
            </a:r>
            <a:r>
              <a:rPr lang="en-US" sz="1000" u="sng" spc="-7" dirty="0">
                <a:solidFill>
                  <a:srgbClr val="0000FF"/>
                </a:solidFill>
                <a:uFill>
                  <a:solidFill>
                    <a:srgbClr val="0000FF"/>
                  </a:solidFill>
                </a:uFill>
                <a:latin typeface="+mn-lt"/>
                <a:cs typeface="Times New Roman"/>
                <a:hlinkClick r:id="rId14"/>
              </a:rPr>
              <a:t>Message</a:t>
            </a:r>
            <a:r>
              <a:rPr lang="en-US" sz="1000" u="sng" spc="-7" dirty="0">
                <a:solidFill>
                  <a:srgbClr val="0000FF"/>
                </a:solidFill>
                <a:uFill>
                  <a:solidFill>
                    <a:srgbClr val="0000FF"/>
                  </a:solidFill>
                </a:uFill>
                <a:latin typeface="+mn-lt"/>
                <a:cs typeface="Times New Roman"/>
              </a:rPr>
              <a:t>.</a:t>
            </a:r>
            <a:endParaRPr lang="en-US" sz="1000" dirty="0">
              <a:latin typeface="+mn-lt"/>
              <a:cs typeface="Times New Roman"/>
            </a:endParaRPr>
          </a:p>
          <a:p>
            <a:pPr marL="369560" marR="96113" indent="-171450"/>
            <a:endParaRPr lang="en-US" sz="1000" dirty="0">
              <a:latin typeface="+mn-lt"/>
              <a:cs typeface="Times New Roman"/>
            </a:endParaRPr>
          </a:p>
          <a:p>
            <a:endParaRPr lang="en-US" sz="1000" dirty="0"/>
          </a:p>
        </p:txBody>
      </p:sp>
      <p:sp>
        <p:nvSpPr>
          <p:cNvPr id="4" name="Slide Number Placeholder 3"/>
          <p:cNvSpPr>
            <a:spLocks noGrp="1"/>
          </p:cNvSpPr>
          <p:nvPr>
            <p:ph type="sldNum" sz="quarter" idx="5"/>
          </p:nvPr>
        </p:nvSpPr>
        <p:spPr/>
        <p:txBody>
          <a:bodyPr/>
          <a:lstStyle/>
          <a:p>
            <a:fld id="{B17BA40C-25F7-4A81-B7B0-365A5351FE20}" type="slidenum">
              <a:rPr lang="en-US" smtClean="0"/>
              <a:t>96</a:t>
            </a:fld>
            <a:endParaRPr lang="en-US"/>
          </a:p>
        </p:txBody>
      </p:sp>
    </p:spTree>
    <p:extLst>
      <p:ext uri="{BB962C8B-B14F-4D97-AF65-F5344CB8AC3E}">
        <p14:creationId xmlns:p14="http://schemas.microsoft.com/office/powerpoint/2010/main" val="35372200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97</a:t>
            </a:fld>
            <a:endParaRPr lang="en-US"/>
          </a:p>
        </p:txBody>
      </p:sp>
    </p:spTree>
    <p:extLst>
      <p:ext uri="{BB962C8B-B14F-4D97-AF65-F5344CB8AC3E}">
        <p14:creationId xmlns:p14="http://schemas.microsoft.com/office/powerpoint/2010/main" val="14576433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98</a:t>
            </a:fld>
            <a:endParaRPr lang="en-US"/>
          </a:p>
        </p:txBody>
      </p:sp>
    </p:spTree>
    <p:extLst>
      <p:ext uri="{BB962C8B-B14F-4D97-AF65-F5344CB8AC3E}">
        <p14:creationId xmlns:p14="http://schemas.microsoft.com/office/powerpoint/2010/main" val="13487369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57600"/>
            <a:ext cx="6400800" cy="4953000"/>
          </a:xfrm>
        </p:spPr>
        <p:txBody>
          <a:bodyPr lIns="0" rIns="0"/>
          <a:lstStyle/>
          <a:p>
            <a:pPr marL="182880" marR="98711" indent="-182880"/>
            <a:r>
              <a:rPr lang="en-US" sz="1050" dirty="0">
                <a:cs typeface="Times New Roman"/>
              </a:rPr>
              <a:t>Substance</a:t>
            </a:r>
            <a:r>
              <a:rPr lang="en-US" sz="1050" spc="-7" dirty="0">
                <a:cs typeface="Times New Roman"/>
              </a:rPr>
              <a:t> </a:t>
            </a:r>
            <a:r>
              <a:rPr lang="en-US" sz="1050" dirty="0">
                <a:cs typeface="Times New Roman"/>
              </a:rPr>
              <a:t>use</a:t>
            </a:r>
            <a:r>
              <a:rPr lang="en-US" sz="1050" spc="-3" dirty="0">
                <a:cs typeface="Times New Roman"/>
              </a:rPr>
              <a:t> </a:t>
            </a:r>
            <a:r>
              <a:rPr lang="en-US" sz="1050" dirty="0">
                <a:cs typeface="Times New Roman"/>
              </a:rPr>
              <a:t>disorders</a:t>
            </a:r>
            <a:r>
              <a:rPr lang="en-US" sz="1050" spc="-14" dirty="0">
                <a:cs typeface="Times New Roman"/>
              </a:rPr>
              <a:t> </a:t>
            </a:r>
            <a:r>
              <a:rPr lang="en-US" sz="1050" dirty="0">
                <a:cs typeface="Times New Roman"/>
              </a:rPr>
              <a:t>(SUDs)</a:t>
            </a:r>
            <a:r>
              <a:rPr lang="en-US" sz="1050" spc="-3" dirty="0">
                <a:cs typeface="Times New Roman"/>
              </a:rPr>
              <a:t> </a:t>
            </a:r>
            <a:r>
              <a:rPr lang="en-US" sz="1050" dirty="0">
                <a:cs typeface="Times New Roman"/>
              </a:rPr>
              <a:t>occur</a:t>
            </a:r>
            <a:r>
              <a:rPr lang="en-US" sz="1050" spc="-7" dirty="0">
                <a:cs typeface="Times New Roman"/>
              </a:rPr>
              <a:t> </a:t>
            </a:r>
            <a:r>
              <a:rPr lang="en-US" sz="1050" dirty="0">
                <a:cs typeface="Times New Roman"/>
              </a:rPr>
              <a:t>when</a:t>
            </a:r>
            <a:r>
              <a:rPr lang="en-US" sz="1050" spc="-3" dirty="0">
                <a:cs typeface="Times New Roman"/>
              </a:rPr>
              <a:t> </a:t>
            </a:r>
            <a:r>
              <a:rPr lang="en-US" sz="1050" dirty="0">
                <a:cs typeface="Times New Roman"/>
              </a:rPr>
              <a:t>the</a:t>
            </a:r>
            <a:r>
              <a:rPr lang="en-US" sz="1050" spc="-10" dirty="0">
                <a:cs typeface="Times New Roman"/>
              </a:rPr>
              <a:t> </a:t>
            </a:r>
            <a:r>
              <a:rPr lang="en-US" sz="1050" dirty="0">
                <a:cs typeface="Times New Roman"/>
              </a:rPr>
              <a:t>recurrent,</a:t>
            </a:r>
            <a:r>
              <a:rPr lang="en-US" sz="1050" spc="-3" dirty="0">
                <a:cs typeface="Times New Roman"/>
              </a:rPr>
              <a:t> </a:t>
            </a:r>
            <a:r>
              <a:rPr lang="en-US" sz="1050" dirty="0">
                <a:cs typeface="Times New Roman"/>
              </a:rPr>
              <a:t>problematic</a:t>
            </a:r>
            <a:r>
              <a:rPr lang="en-US" sz="1050" spc="-7" dirty="0">
                <a:cs typeface="Times New Roman"/>
              </a:rPr>
              <a:t> </a:t>
            </a:r>
            <a:r>
              <a:rPr lang="en-US" sz="1050" dirty="0">
                <a:cs typeface="Times New Roman"/>
              </a:rPr>
              <a:t>use</a:t>
            </a:r>
            <a:r>
              <a:rPr lang="en-US" sz="1050" spc="-3" dirty="0">
                <a:cs typeface="Times New Roman"/>
              </a:rPr>
              <a:t> </a:t>
            </a:r>
            <a:r>
              <a:rPr lang="en-US" sz="1050" dirty="0">
                <a:cs typeface="Times New Roman"/>
              </a:rPr>
              <a:t>of</a:t>
            </a:r>
            <a:r>
              <a:rPr lang="en-US" sz="1050" spc="-7" dirty="0">
                <a:cs typeface="Times New Roman"/>
              </a:rPr>
              <a:t> </a:t>
            </a:r>
            <a:r>
              <a:rPr lang="en-US" sz="1050" dirty="0">
                <a:cs typeface="Times New Roman"/>
              </a:rPr>
              <a:t>alcohol</a:t>
            </a:r>
            <a:r>
              <a:rPr lang="en-US" sz="1050" spc="-7" dirty="0">
                <a:cs typeface="Times New Roman"/>
              </a:rPr>
              <a:t> </a:t>
            </a:r>
            <a:r>
              <a:rPr lang="en-US" sz="1050" dirty="0">
                <a:cs typeface="Times New Roman"/>
              </a:rPr>
              <a:t>or</a:t>
            </a:r>
            <a:r>
              <a:rPr lang="en-US" sz="1050" spc="-3" dirty="0">
                <a:cs typeface="Times New Roman"/>
              </a:rPr>
              <a:t> </a:t>
            </a:r>
            <a:r>
              <a:rPr lang="en-US" sz="1050" spc="-7" dirty="0">
                <a:cs typeface="Times New Roman"/>
              </a:rPr>
              <a:t>drugs </a:t>
            </a:r>
            <a:r>
              <a:rPr lang="en-US" sz="1050" dirty="0">
                <a:cs typeface="Times New Roman"/>
              </a:rPr>
              <a:t>causes</a:t>
            </a:r>
            <a:r>
              <a:rPr lang="en-US" sz="1050" spc="-17" dirty="0">
                <a:cs typeface="Times New Roman"/>
              </a:rPr>
              <a:t> </a:t>
            </a:r>
            <a:r>
              <a:rPr lang="en-US" sz="1050" dirty="0">
                <a:cs typeface="Times New Roman"/>
              </a:rPr>
              <a:t>clinically</a:t>
            </a:r>
            <a:r>
              <a:rPr lang="en-US" sz="1050" spc="-7" dirty="0">
                <a:cs typeface="Times New Roman"/>
              </a:rPr>
              <a:t> </a:t>
            </a:r>
            <a:r>
              <a:rPr lang="en-US" sz="1050" dirty="0">
                <a:cs typeface="Times New Roman"/>
              </a:rPr>
              <a:t>significant</a:t>
            </a:r>
            <a:r>
              <a:rPr lang="en-US" sz="1050" spc="-10" dirty="0">
                <a:cs typeface="Times New Roman"/>
              </a:rPr>
              <a:t> </a:t>
            </a:r>
            <a:r>
              <a:rPr lang="en-US" sz="1050" dirty="0">
                <a:cs typeface="Times New Roman"/>
              </a:rPr>
              <a:t>impairment,</a:t>
            </a:r>
            <a:r>
              <a:rPr lang="en-US" sz="1050" spc="-7" dirty="0">
                <a:cs typeface="Times New Roman"/>
              </a:rPr>
              <a:t> </a:t>
            </a:r>
            <a:r>
              <a:rPr lang="en-US" sz="1050" dirty="0">
                <a:cs typeface="Times New Roman"/>
              </a:rPr>
              <a:t>including</a:t>
            </a:r>
            <a:r>
              <a:rPr lang="en-US" sz="1050" spc="-10" dirty="0">
                <a:cs typeface="Times New Roman"/>
              </a:rPr>
              <a:t> </a:t>
            </a:r>
            <a:r>
              <a:rPr lang="en-US" sz="1050" dirty="0">
                <a:cs typeface="Times New Roman"/>
              </a:rPr>
              <a:t>health</a:t>
            </a:r>
            <a:r>
              <a:rPr lang="en-US" sz="1050" spc="-7" dirty="0">
                <a:cs typeface="Times New Roman"/>
              </a:rPr>
              <a:t> </a:t>
            </a:r>
            <a:r>
              <a:rPr lang="en-US" sz="1050" dirty="0">
                <a:cs typeface="Times New Roman"/>
              </a:rPr>
              <a:t>problems,</a:t>
            </a:r>
            <a:r>
              <a:rPr lang="en-US" sz="1050" spc="-7" dirty="0">
                <a:cs typeface="Times New Roman"/>
              </a:rPr>
              <a:t> </a:t>
            </a:r>
            <a:r>
              <a:rPr lang="en-US" sz="1050" dirty="0">
                <a:cs typeface="Times New Roman"/>
              </a:rPr>
              <a:t>disability,</a:t>
            </a:r>
            <a:r>
              <a:rPr lang="en-US" sz="1050" spc="-10" dirty="0">
                <a:cs typeface="Times New Roman"/>
              </a:rPr>
              <a:t> </a:t>
            </a:r>
            <a:r>
              <a:rPr lang="en-US" sz="1050" dirty="0">
                <a:cs typeface="Times New Roman"/>
              </a:rPr>
              <a:t>and</a:t>
            </a:r>
            <a:r>
              <a:rPr lang="en-US" sz="1050" spc="-7" dirty="0">
                <a:cs typeface="Times New Roman"/>
              </a:rPr>
              <a:t> </a:t>
            </a:r>
            <a:r>
              <a:rPr lang="en-US" sz="1050" dirty="0">
                <a:cs typeface="Times New Roman"/>
              </a:rPr>
              <a:t>failure</a:t>
            </a:r>
            <a:r>
              <a:rPr lang="en-US" sz="1050" spc="-10" dirty="0">
                <a:cs typeface="Times New Roman"/>
              </a:rPr>
              <a:t> </a:t>
            </a:r>
            <a:r>
              <a:rPr lang="en-US" sz="1050" spc="-17" dirty="0">
                <a:cs typeface="Times New Roman"/>
              </a:rPr>
              <a:t>to </a:t>
            </a:r>
            <a:r>
              <a:rPr lang="en-US" sz="1050" dirty="0">
                <a:cs typeface="Times New Roman"/>
              </a:rPr>
              <a:t>meet</a:t>
            </a:r>
            <a:r>
              <a:rPr lang="en-US" sz="1050" spc="-7" dirty="0">
                <a:cs typeface="Times New Roman"/>
              </a:rPr>
              <a:t> </a:t>
            </a:r>
            <a:r>
              <a:rPr lang="en-US" sz="1050" dirty="0">
                <a:cs typeface="Times New Roman"/>
              </a:rPr>
              <a:t>major</a:t>
            </a:r>
            <a:r>
              <a:rPr lang="en-US" sz="1050" spc="-3" dirty="0">
                <a:cs typeface="Times New Roman"/>
              </a:rPr>
              <a:t> </a:t>
            </a:r>
            <a:r>
              <a:rPr lang="en-US" sz="1050" dirty="0">
                <a:cs typeface="Times New Roman"/>
              </a:rPr>
              <a:t>responsibilities</a:t>
            </a:r>
            <a:r>
              <a:rPr lang="en-US" sz="1050" spc="-3" dirty="0">
                <a:cs typeface="Times New Roman"/>
              </a:rPr>
              <a:t> </a:t>
            </a:r>
            <a:r>
              <a:rPr lang="en-US" sz="1050" dirty="0">
                <a:cs typeface="Times New Roman"/>
              </a:rPr>
              <a:t>at</a:t>
            </a:r>
            <a:r>
              <a:rPr lang="en-US" sz="1050" spc="-7" dirty="0">
                <a:cs typeface="Times New Roman"/>
              </a:rPr>
              <a:t> </a:t>
            </a:r>
            <a:r>
              <a:rPr lang="en-US" sz="1050" dirty="0">
                <a:cs typeface="Times New Roman"/>
              </a:rPr>
              <a:t>work,</a:t>
            </a:r>
            <a:r>
              <a:rPr lang="en-US" sz="1050" spc="-3" dirty="0">
                <a:cs typeface="Times New Roman"/>
              </a:rPr>
              <a:t> </a:t>
            </a:r>
            <a:r>
              <a:rPr lang="en-US" sz="1050" dirty="0">
                <a:cs typeface="Times New Roman"/>
              </a:rPr>
              <a:t>school,</a:t>
            </a:r>
            <a:r>
              <a:rPr lang="en-US" sz="1050" spc="-3" dirty="0">
                <a:cs typeface="Times New Roman"/>
              </a:rPr>
              <a:t> </a:t>
            </a:r>
            <a:r>
              <a:rPr lang="en-US" sz="1050" dirty="0">
                <a:cs typeface="Times New Roman"/>
              </a:rPr>
              <a:t>or</a:t>
            </a:r>
            <a:r>
              <a:rPr lang="en-US" sz="1050" spc="-3" dirty="0">
                <a:cs typeface="Times New Roman"/>
              </a:rPr>
              <a:t> </a:t>
            </a:r>
            <a:r>
              <a:rPr lang="en-US" sz="1050" dirty="0">
                <a:cs typeface="Times New Roman"/>
              </a:rPr>
              <a:t>home.</a:t>
            </a:r>
            <a:r>
              <a:rPr lang="en-US" sz="1050" spc="-3" dirty="0">
                <a:cs typeface="Times New Roman"/>
              </a:rPr>
              <a:t> </a:t>
            </a:r>
            <a:r>
              <a:rPr lang="en-US" sz="1050" dirty="0">
                <a:cs typeface="Times New Roman"/>
              </a:rPr>
              <a:t>Alcohol</a:t>
            </a:r>
            <a:r>
              <a:rPr lang="en-US" sz="1050" spc="-7" dirty="0">
                <a:cs typeface="Times New Roman"/>
              </a:rPr>
              <a:t> </a:t>
            </a:r>
            <a:r>
              <a:rPr lang="en-US" sz="1050" dirty="0">
                <a:cs typeface="Times New Roman"/>
              </a:rPr>
              <a:t>misuse,</a:t>
            </a:r>
            <a:r>
              <a:rPr lang="en-US" sz="1050" spc="-7" dirty="0">
                <a:cs typeface="Times New Roman"/>
              </a:rPr>
              <a:t> </a:t>
            </a:r>
            <a:r>
              <a:rPr lang="en-US" sz="1050" dirty="0">
                <a:cs typeface="Times New Roman"/>
              </a:rPr>
              <a:t>illicit</a:t>
            </a:r>
            <a:r>
              <a:rPr lang="en-US" sz="1050" spc="-7" dirty="0">
                <a:cs typeface="Times New Roman"/>
              </a:rPr>
              <a:t> </a:t>
            </a:r>
            <a:r>
              <a:rPr lang="en-US" sz="1050" dirty="0">
                <a:cs typeface="Times New Roman"/>
              </a:rPr>
              <a:t>drug</a:t>
            </a:r>
            <a:r>
              <a:rPr lang="en-US" sz="1050" spc="-3" dirty="0">
                <a:cs typeface="Times New Roman"/>
              </a:rPr>
              <a:t> </a:t>
            </a:r>
            <a:r>
              <a:rPr lang="en-US" sz="1050" dirty="0">
                <a:cs typeface="Times New Roman"/>
              </a:rPr>
              <a:t>use,</a:t>
            </a:r>
            <a:r>
              <a:rPr lang="en-US" sz="1050" spc="-7" dirty="0">
                <a:cs typeface="Times New Roman"/>
              </a:rPr>
              <a:t> </a:t>
            </a:r>
            <a:r>
              <a:rPr lang="en-US" sz="1050" dirty="0">
                <a:cs typeface="Times New Roman"/>
              </a:rPr>
              <a:t>misuse</a:t>
            </a:r>
            <a:r>
              <a:rPr lang="en-US" sz="1050" spc="-3" dirty="0">
                <a:cs typeface="Times New Roman"/>
              </a:rPr>
              <a:t> </a:t>
            </a:r>
            <a:r>
              <a:rPr lang="en-US" sz="1050" spc="-17" dirty="0">
                <a:cs typeface="Times New Roman"/>
              </a:rPr>
              <a:t>of </a:t>
            </a:r>
            <a:r>
              <a:rPr lang="en-US" sz="1050" dirty="0">
                <a:cs typeface="Times New Roman"/>
              </a:rPr>
              <a:t>medications,</a:t>
            </a:r>
            <a:r>
              <a:rPr lang="en-US" sz="1050" spc="-10" dirty="0">
                <a:cs typeface="Times New Roman"/>
              </a:rPr>
              <a:t> </a:t>
            </a:r>
            <a:r>
              <a:rPr lang="en-US" sz="1050" dirty="0">
                <a:cs typeface="Times New Roman"/>
              </a:rPr>
              <a:t>and</a:t>
            </a:r>
            <a:r>
              <a:rPr lang="en-US" sz="1050" spc="-3" dirty="0">
                <a:cs typeface="Times New Roman"/>
              </a:rPr>
              <a:t> </a:t>
            </a:r>
            <a:r>
              <a:rPr lang="en-US" sz="1050" dirty="0">
                <a:cs typeface="Times New Roman"/>
              </a:rPr>
              <a:t>other</a:t>
            </a:r>
            <a:r>
              <a:rPr lang="en-US" sz="1050" spc="-3" dirty="0">
                <a:cs typeface="Times New Roman"/>
              </a:rPr>
              <a:t> </a:t>
            </a:r>
            <a:r>
              <a:rPr lang="en-US" sz="1050" dirty="0">
                <a:cs typeface="Times New Roman"/>
              </a:rPr>
              <a:t>SUDs</a:t>
            </a:r>
            <a:r>
              <a:rPr lang="en-US" sz="1050" spc="-3" dirty="0">
                <a:cs typeface="Times New Roman"/>
              </a:rPr>
              <a:t> </a:t>
            </a:r>
            <a:r>
              <a:rPr lang="en-US" sz="1050" dirty="0">
                <a:cs typeface="Times New Roman"/>
              </a:rPr>
              <a:t>are</a:t>
            </a:r>
            <a:r>
              <a:rPr lang="en-US" sz="1050" spc="-3" dirty="0">
                <a:cs typeface="Times New Roman"/>
              </a:rPr>
              <a:t> </a:t>
            </a:r>
            <a:r>
              <a:rPr lang="en-US" sz="1050" dirty="0">
                <a:cs typeface="Times New Roman"/>
              </a:rPr>
              <a:t>estimated</a:t>
            </a:r>
            <a:r>
              <a:rPr lang="en-US" sz="1050" spc="-10" dirty="0">
                <a:cs typeface="Times New Roman"/>
              </a:rPr>
              <a:t> </a:t>
            </a:r>
            <a:r>
              <a:rPr lang="en-US" sz="1050" dirty="0">
                <a:cs typeface="Times New Roman"/>
              </a:rPr>
              <a:t>to</a:t>
            </a:r>
            <a:r>
              <a:rPr lang="en-US" sz="1050" spc="-3" dirty="0">
                <a:cs typeface="Times New Roman"/>
              </a:rPr>
              <a:t> </a:t>
            </a:r>
            <a:r>
              <a:rPr lang="en-US" sz="1050" dirty="0">
                <a:cs typeface="Times New Roman"/>
              </a:rPr>
              <a:t>cost the</a:t>
            </a:r>
            <a:r>
              <a:rPr lang="en-US" sz="1050" spc="-3" dirty="0">
                <a:cs typeface="Times New Roman"/>
              </a:rPr>
              <a:t> </a:t>
            </a:r>
            <a:r>
              <a:rPr lang="en-US" sz="1050" dirty="0">
                <a:cs typeface="Times New Roman"/>
              </a:rPr>
              <a:t>United</a:t>
            </a:r>
            <a:r>
              <a:rPr lang="en-US" sz="1050" spc="-10" dirty="0">
                <a:cs typeface="Times New Roman"/>
              </a:rPr>
              <a:t> </a:t>
            </a:r>
            <a:r>
              <a:rPr lang="en-US" sz="1050" dirty="0">
                <a:cs typeface="Times New Roman"/>
              </a:rPr>
              <a:t>States</a:t>
            </a:r>
            <a:r>
              <a:rPr lang="en-US" sz="1050" spc="-7" dirty="0">
                <a:cs typeface="Times New Roman"/>
              </a:rPr>
              <a:t> </a:t>
            </a:r>
            <a:r>
              <a:rPr lang="en-US" sz="1050" dirty="0">
                <a:cs typeface="Times New Roman"/>
              </a:rPr>
              <a:t>more</a:t>
            </a:r>
            <a:r>
              <a:rPr lang="en-US" sz="1050" spc="-7" dirty="0">
                <a:cs typeface="Times New Roman"/>
              </a:rPr>
              <a:t> </a:t>
            </a:r>
            <a:r>
              <a:rPr lang="en-US" sz="1050" dirty="0">
                <a:cs typeface="Times New Roman"/>
              </a:rPr>
              <a:t>than</a:t>
            </a:r>
            <a:r>
              <a:rPr lang="en-US" sz="1050" spc="-3" dirty="0">
                <a:cs typeface="Times New Roman"/>
              </a:rPr>
              <a:t> </a:t>
            </a:r>
            <a:r>
              <a:rPr lang="en-US" sz="1050" dirty="0">
                <a:cs typeface="Times New Roman"/>
              </a:rPr>
              <a:t>$400</a:t>
            </a:r>
            <a:r>
              <a:rPr lang="en-US" sz="1050" spc="-3" dirty="0">
                <a:cs typeface="Times New Roman"/>
              </a:rPr>
              <a:t> </a:t>
            </a:r>
            <a:r>
              <a:rPr lang="en-US" sz="1050" dirty="0">
                <a:cs typeface="Times New Roman"/>
              </a:rPr>
              <a:t>billion</a:t>
            </a:r>
            <a:r>
              <a:rPr lang="en-US" sz="1050" spc="-7" dirty="0">
                <a:cs typeface="Times New Roman"/>
              </a:rPr>
              <a:t> </a:t>
            </a:r>
            <a:r>
              <a:rPr lang="en-US" sz="1050" spc="-17" dirty="0">
                <a:cs typeface="Times New Roman"/>
              </a:rPr>
              <a:t>in </a:t>
            </a:r>
            <a:r>
              <a:rPr lang="en-US" sz="1050" dirty="0">
                <a:cs typeface="Times New Roman"/>
              </a:rPr>
              <a:t>lost</a:t>
            </a:r>
            <a:r>
              <a:rPr lang="en-US" sz="1050" spc="-14" dirty="0">
                <a:cs typeface="Times New Roman"/>
              </a:rPr>
              <a:t> </a:t>
            </a:r>
            <a:r>
              <a:rPr lang="en-US" sz="1050" dirty="0">
                <a:cs typeface="Times New Roman"/>
              </a:rPr>
              <a:t>workplace</a:t>
            </a:r>
            <a:r>
              <a:rPr lang="en-US" sz="1050" spc="-7" dirty="0">
                <a:cs typeface="Times New Roman"/>
              </a:rPr>
              <a:t> </a:t>
            </a:r>
            <a:r>
              <a:rPr lang="en-US" sz="1050" dirty="0">
                <a:cs typeface="Times New Roman"/>
              </a:rPr>
              <a:t>productivity</a:t>
            </a:r>
            <a:r>
              <a:rPr lang="en-US" sz="1050" spc="-7" dirty="0">
                <a:cs typeface="Times New Roman"/>
              </a:rPr>
              <a:t> </a:t>
            </a:r>
            <a:r>
              <a:rPr lang="en-US" sz="1050" dirty="0">
                <a:cs typeface="Times New Roman"/>
              </a:rPr>
              <a:t>(in</a:t>
            </a:r>
            <a:r>
              <a:rPr lang="en-US" sz="1050" spc="-3" dirty="0">
                <a:cs typeface="Times New Roman"/>
              </a:rPr>
              <a:t> </a:t>
            </a:r>
            <a:r>
              <a:rPr lang="en-US" sz="1050" dirty="0">
                <a:cs typeface="Times New Roman"/>
              </a:rPr>
              <a:t>part,</a:t>
            </a:r>
            <a:r>
              <a:rPr lang="en-US" sz="1050" spc="-14" dirty="0">
                <a:cs typeface="Times New Roman"/>
              </a:rPr>
              <a:t> </a:t>
            </a:r>
            <a:r>
              <a:rPr lang="en-US" sz="1050" dirty="0">
                <a:cs typeface="Times New Roman"/>
              </a:rPr>
              <a:t>due</a:t>
            </a:r>
            <a:r>
              <a:rPr lang="en-US" sz="1050" spc="-7" dirty="0">
                <a:cs typeface="Times New Roman"/>
              </a:rPr>
              <a:t> </a:t>
            </a:r>
            <a:r>
              <a:rPr lang="en-US" sz="1050" dirty="0">
                <a:cs typeface="Times New Roman"/>
              </a:rPr>
              <a:t>to</a:t>
            </a:r>
            <a:r>
              <a:rPr lang="en-US" sz="1050" spc="-7" dirty="0">
                <a:cs typeface="Times New Roman"/>
              </a:rPr>
              <a:t> </a:t>
            </a:r>
            <a:r>
              <a:rPr lang="en-US" sz="1050" dirty="0">
                <a:cs typeface="Times New Roman"/>
              </a:rPr>
              <a:t>premature</a:t>
            </a:r>
            <a:r>
              <a:rPr lang="en-US" sz="1050" spc="-7" dirty="0">
                <a:cs typeface="Times New Roman"/>
              </a:rPr>
              <a:t> </a:t>
            </a:r>
            <a:r>
              <a:rPr lang="en-US" sz="1050" dirty="0">
                <a:cs typeface="Times New Roman"/>
              </a:rPr>
              <a:t>mortality),</a:t>
            </a:r>
            <a:r>
              <a:rPr lang="en-US" sz="1050" spc="-7" dirty="0">
                <a:cs typeface="Times New Roman"/>
              </a:rPr>
              <a:t> </a:t>
            </a:r>
            <a:r>
              <a:rPr lang="en-US" sz="1050" dirty="0">
                <a:cs typeface="Times New Roman"/>
              </a:rPr>
              <a:t>healthcare</a:t>
            </a:r>
            <a:r>
              <a:rPr lang="en-US" sz="1050" spc="-7" dirty="0">
                <a:cs typeface="Times New Roman"/>
              </a:rPr>
              <a:t> </a:t>
            </a:r>
            <a:r>
              <a:rPr lang="en-US" sz="1050" dirty="0">
                <a:cs typeface="Times New Roman"/>
              </a:rPr>
              <a:t>expenses,</a:t>
            </a:r>
            <a:r>
              <a:rPr lang="en-US" sz="1050" spc="-3" dirty="0">
                <a:cs typeface="Times New Roman"/>
              </a:rPr>
              <a:t> </a:t>
            </a:r>
            <a:r>
              <a:rPr lang="en-US" sz="1050" spc="-17" dirty="0">
                <a:cs typeface="Times New Roman"/>
              </a:rPr>
              <a:t>law </a:t>
            </a:r>
            <a:r>
              <a:rPr lang="en-US" sz="1050" dirty="0">
                <a:cs typeface="Times New Roman"/>
              </a:rPr>
              <a:t>enforcement</a:t>
            </a:r>
            <a:r>
              <a:rPr lang="en-US" sz="1050" spc="-14" dirty="0">
                <a:cs typeface="Times New Roman"/>
              </a:rPr>
              <a:t> </a:t>
            </a:r>
            <a:r>
              <a:rPr lang="en-US" sz="1050" dirty="0">
                <a:cs typeface="Times New Roman"/>
              </a:rPr>
              <a:t>and</a:t>
            </a:r>
            <a:r>
              <a:rPr lang="en-US" sz="1050" spc="-3" dirty="0">
                <a:cs typeface="Times New Roman"/>
              </a:rPr>
              <a:t> </a:t>
            </a:r>
            <a:r>
              <a:rPr lang="en-US" sz="1050" dirty="0">
                <a:cs typeface="Times New Roman"/>
              </a:rPr>
              <a:t>other</a:t>
            </a:r>
            <a:r>
              <a:rPr lang="en-US" sz="1050" spc="-7" dirty="0">
                <a:cs typeface="Times New Roman"/>
              </a:rPr>
              <a:t> </a:t>
            </a:r>
            <a:r>
              <a:rPr lang="en-US" sz="1050" dirty="0">
                <a:cs typeface="Times New Roman"/>
              </a:rPr>
              <a:t>criminal</a:t>
            </a:r>
            <a:r>
              <a:rPr lang="en-US" sz="1050" spc="-3" dirty="0">
                <a:cs typeface="Times New Roman"/>
              </a:rPr>
              <a:t> </a:t>
            </a:r>
            <a:r>
              <a:rPr lang="en-US" sz="1050" dirty="0">
                <a:cs typeface="Times New Roman"/>
              </a:rPr>
              <a:t>justice</a:t>
            </a:r>
            <a:r>
              <a:rPr lang="en-US" sz="1050" spc="-3" dirty="0">
                <a:cs typeface="Times New Roman"/>
              </a:rPr>
              <a:t> </a:t>
            </a:r>
            <a:r>
              <a:rPr lang="en-US" sz="1050" dirty="0">
                <a:cs typeface="Times New Roman"/>
              </a:rPr>
              <a:t>costs</a:t>
            </a:r>
            <a:r>
              <a:rPr lang="en-US" sz="1050" spc="-7" dirty="0">
                <a:cs typeface="Times New Roman"/>
              </a:rPr>
              <a:t> </a:t>
            </a:r>
            <a:r>
              <a:rPr lang="en-US" sz="1050" dirty="0">
                <a:cs typeface="Times New Roman"/>
              </a:rPr>
              <a:t>(e.g.,</a:t>
            </a:r>
            <a:r>
              <a:rPr lang="en-US" sz="1050" spc="-7" dirty="0">
                <a:cs typeface="Times New Roman"/>
              </a:rPr>
              <a:t> drug-</a:t>
            </a:r>
            <a:r>
              <a:rPr lang="en-US" sz="1050" dirty="0">
                <a:cs typeface="Times New Roman"/>
              </a:rPr>
              <a:t>related</a:t>
            </a:r>
            <a:r>
              <a:rPr lang="en-US" sz="1050" spc="-3" dirty="0">
                <a:cs typeface="Times New Roman"/>
              </a:rPr>
              <a:t> </a:t>
            </a:r>
            <a:r>
              <a:rPr lang="en-US" sz="1050" dirty="0">
                <a:cs typeface="Times New Roman"/>
              </a:rPr>
              <a:t>crimes),</a:t>
            </a:r>
            <a:r>
              <a:rPr lang="en-US" sz="1050" spc="-10" dirty="0">
                <a:cs typeface="Times New Roman"/>
              </a:rPr>
              <a:t> </a:t>
            </a:r>
            <a:r>
              <a:rPr lang="en-US" sz="1050" dirty="0">
                <a:cs typeface="Times New Roman"/>
              </a:rPr>
              <a:t>and</a:t>
            </a:r>
            <a:r>
              <a:rPr lang="en-US" sz="1050" spc="-3" dirty="0">
                <a:cs typeface="Times New Roman"/>
              </a:rPr>
              <a:t> </a:t>
            </a:r>
            <a:r>
              <a:rPr lang="en-US" sz="1050" dirty="0">
                <a:cs typeface="Times New Roman"/>
              </a:rPr>
              <a:t>losses</a:t>
            </a:r>
            <a:r>
              <a:rPr lang="en-US" sz="1050" spc="-7" dirty="0">
                <a:cs typeface="Times New Roman"/>
              </a:rPr>
              <a:t> </a:t>
            </a:r>
            <a:r>
              <a:rPr lang="en-US" sz="1050" dirty="0">
                <a:cs typeface="Times New Roman"/>
              </a:rPr>
              <a:t>from </a:t>
            </a:r>
            <a:r>
              <a:rPr lang="en-US" sz="1050" spc="-7" dirty="0">
                <a:cs typeface="Times New Roman"/>
              </a:rPr>
              <a:t>motor </a:t>
            </a:r>
            <a:r>
              <a:rPr lang="en-US" sz="1050" dirty="0">
                <a:cs typeface="Times New Roman"/>
              </a:rPr>
              <a:t>vehicle</a:t>
            </a:r>
            <a:r>
              <a:rPr lang="en-US" sz="1050" spc="-10" dirty="0">
                <a:cs typeface="Times New Roman"/>
              </a:rPr>
              <a:t> </a:t>
            </a:r>
            <a:r>
              <a:rPr lang="en-US" sz="1050" spc="-7" dirty="0">
                <a:cs typeface="Times New Roman"/>
              </a:rPr>
              <a:t>crashes.</a:t>
            </a:r>
            <a:endParaRPr lang="en-US" sz="1050" dirty="0">
              <a:cs typeface="Times New Roman"/>
            </a:endParaRPr>
          </a:p>
          <a:p>
            <a:pPr marR="67539"/>
            <a:r>
              <a:rPr lang="en-US" sz="1050" dirty="0">
                <a:cs typeface="Times New Roman"/>
              </a:rPr>
              <a:t>Data</a:t>
            </a:r>
            <a:r>
              <a:rPr lang="en-US" sz="1050" spc="-7" dirty="0">
                <a:cs typeface="Times New Roman"/>
              </a:rPr>
              <a:t> </a:t>
            </a:r>
            <a:r>
              <a:rPr lang="en-US" sz="1050" dirty="0">
                <a:cs typeface="Times New Roman"/>
              </a:rPr>
              <a:t>show</a:t>
            </a:r>
            <a:r>
              <a:rPr lang="en-US" sz="1050" spc="-10" dirty="0">
                <a:cs typeface="Times New Roman"/>
              </a:rPr>
              <a:t> </a:t>
            </a:r>
            <a:r>
              <a:rPr lang="en-US" sz="1050" dirty="0">
                <a:cs typeface="Times New Roman"/>
              </a:rPr>
              <a:t>that</a:t>
            </a:r>
            <a:r>
              <a:rPr lang="en-US" sz="1050" spc="-3" dirty="0">
                <a:cs typeface="Times New Roman"/>
              </a:rPr>
              <a:t> </a:t>
            </a:r>
            <a:r>
              <a:rPr lang="en-US" sz="1050" dirty="0">
                <a:cs typeface="Times New Roman"/>
              </a:rPr>
              <a:t>receipt</a:t>
            </a:r>
            <a:r>
              <a:rPr lang="en-US" sz="1050" spc="-7" dirty="0">
                <a:cs typeface="Times New Roman"/>
              </a:rPr>
              <a:t> </a:t>
            </a:r>
            <a:r>
              <a:rPr lang="en-US" sz="1050" dirty="0">
                <a:cs typeface="Times New Roman"/>
              </a:rPr>
              <a:t>of</a:t>
            </a:r>
            <a:r>
              <a:rPr lang="en-US" sz="1050" spc="-7" dirty="0">
                <a:cs typeface="Times New Roman"/>
              </a:rPr>
              <a:t> </a:t>
            </a:r>
            <a:r>
              <a:rPr lang="en-US" sz="1050" dirty="0">
                <a:cs typeface="Times New Roman"/>
              </a:rPr>
              <a:t>needed</a:t>
            </a:r>
            <a:r>
              <a:rPr lang="en-US" sz="1050" spc="-10" dirty="0">
                <a:cs typeface="Times New Roman"/>
              </a:rPr>
              <a:t> </a:t>
            </a:r>
            <a:r>
              <a:rPr lang="en-US" sz="1050" dirty="0">
                <a:cs typeface="Times New Roman"/>
              </a:rPr>
              <a:t>treatment</a:t>
            </a:r>
            <a:r>
              <a:rPr lang="en-US" sz="1050" spc="-7" dirty="0">
                <a:cs typeface="Times New Roman"/>
              </a:rPr>
              <a:t> </a:t>
            </a:r>
            <a:r>
              <a:rPr lang="en-US" sz="1050" dirty="0">
                <a:cs typeface="Times New Roman"/>
              </a:rPr>
              <a:t>for</a:t>
            </a:r>
            <a:r>
              <a:rPr lang="en-US" sz="1050" spc="-7" dirty="0">
                <a:cs typeface="Times New Roman"/>
              </a:rPr>
              <a:t> </a:t>
            </a:r>
            <a:r>
              <a:rPr lang="en-US" sz="1050" dirty="0">
                <a:cs typeface="Times New Roman"/>
              </a:rPr>
              <a:t>SUDs</a:t>
            </a:r>
            <a:r>
              <a:rPr lang="en-US" sz="1050" spc="-3" dirty="0">
                <a:cs typeface="Times New Roman"/>
              </a:rPr>
              <a:t> </a:t>
            </a:r>
            <a:r>
              <a:rPr lang="en-US" sz="1050" dirty="0">
                <a:cs typeface="Times New Roman"/>
              </a:rPr>
              <a:t>and</a:t>
            </a:r>
            <a:r>
              <a:rPr lang="en-US" sz="1050" spc="-7" dirty="0">
                <a:cs typeface="Times New Roman"/>
              </a:rPr>
              <a:t> </a:t>
            </a:r>
            <a:r>
              <a:rPr lang="en-US" sz="1050" dirty="0">
                <a:cs typeface="Times New Roman"/>
              </a:rPr>
              <a:t>alcohol</a:t>
            </a:r>
            <a:r>
              <a:rPr lang="en-US" sz="1050" spc="-7" dirty="0">
                <a:cs typeface="Times New Roman"/>
              </a:rPr>
              <a:t> </a:t>
            </a:r>
            <a:r>
              <a:rPr lang="en-US" sz="1050" dirty="0">
                <a:cs typeface="Times New Roman"/>
              </a:rPr>
              <a:t>misuse</a:t>
            </a:r>
            <a:r>
              <a:rPr lang="en-US" sz="1050" spc="-7" dirty="0">
                <a:cs typeface="Times New Roman"/>
              </a:rPr>
              <a:t> </a:t>
            </a:r>
            <a:r>
              <a:rPr lang="en-US" sz="1050" dirty="0">
                <a:cs typeface="Times New Roman"/>
              </a:rPr>
              <a:t>remained</a:t>
            </a:r>
            <a:r>
              <a:rPr lang="en-US" sz="1050" spc="-7" dirty="0">
                <a:cs typeface="Times New Roman"/>
              </a:rPr>
              <a:t> </a:t>
            </a:r>
            <a:r>
              <a:rPr lang="en-US" sz="1050" dirty="0">
                <a:cs typeface="Times New Roman"/>
              </a:rPr>
              <a:t>low</a:t>
            </a:r>
            <a:r>
              <a:rPr lang="en-US" sz="1050" spc="-7" dirty="0">
                <a:cs typeface="Times New Roman"/>
              </a:rPr>
              <a:t> while </a:t>
            </a:r>
            <a:r>
              <a:rPr lang="en-US" sz="1050" dirty="0">
                <a:cs typeface="Times New Roman"/>
              </a:rPr>
              <a:t>adverse</a:t>
            </a:r>
            <a:r>
              <a:rPr lang="en-US" sz="1050" spc="-14" dirty="0">
                <a:cs typeface="Times New Roman"/>
              </a:rPr>
              <a:t> </a:t>
            </a:r>
            <a:r>
              <a:rPr lang="en-US" sz="1050" dirty="0">
                <a:cs typeface="Times New Roman"/>
              </a:rPr>
              <a:t>outcomes</a:t>
            </a:r>
            <a:r>
              <a:rPr lang="en-US" sz="1050" spc="-7" dirty="0">
                <a:cs typeface="Times New Roman"/>
              </a:rPr>
              <a:t> </a:t>
            </a:r>
            <a:r>
              <a:rPr lang="en-US" sz="1050" dirty="0">
                <a:cs typeface="Times New Roman"/>
              </a:rPr>
              <a:t>such</a:t>
            </a:r>
            <a:r>
              <a:rPr lang="en-US" sz="1050" spc="-7" dirty="0">
                <a:cs typeface="Times New Roman"/>
              </a:rPr>
              <a:t> </a:t>
            </a:r>
            <a:r>
              <a:rPr lang="en-US" sz="1050" dirty="0">
                <a:cs typeface="Times New Roman"/>
              </a:rPr>
              <a:t>as</a:t>
            </a:r>
            <a:r>
              <a:rPr lang="en-US" sz="1050" spc="-7" dirty="0">
                <a:cs typeface="Times New Roman"/>
              </a:rPr>
              <a:t> </a:t>
            </a:r>
            <a:r>
              <a:rPr lang="en-US" sz="1050" dirty="0">
                <a:cs typeface="Times New Roman"/>
              </a:rPr>
              <a:t>emergency</a:t>
            </a:r>
            <a:r>
              <a:rPr lang="en-US" sz="1050" spc="-14" dirty="0">
                <a:cs typeface="Times New Roman"/>
              </a:rPr>
              <a:t> </a:t>
            </a:r>
            <a:r>
              <a:rPr lang="en-US" sz="1050" dirty="0">
                <a:cs typeface="Times New Roman"/>
              </a:rPr>
              <a:t>department</a:t>
            </a:r>
            <a:r>
              <a:rPr lang="en-US" sz="1050" spc="-10" dirty="0">
                <a:cs typeface="Times New Roman"/>
              </a:rPr>
              <a:t> </a:t>
            </a:r>
            <a:r>
              <a:rPr lang="en-US" sz="1050" dirty="0">
                <a:cs typeface="Times New Roman"/>
              </a:rPr>
              <a:t>visits,</a:t>
            </a:r>
            <a:r>
              <a:rPr lang="en-US" sz="1050" spc="-10" dirty="0">
                <a:cs typeface="Times New Roman"/>
              </a:rPr>
              <a:t> </a:t>
            </a:r>
            <a:r>
              <a:rPr lang="en-US" sz="1050" dirty="0">
                <a:cs typeface="Times New Roman"/>
              </a:rPr>
              <a:t>hospitalizations,</a:t>
            </a:r>
            <a:r>
              <a:rPr lang="en-US" sz="1050" spc="-10" dirty="0">
                <a:cs typeface="Times New Roman"/>
              </a:rPr>
              <a:t> </a:t>
            </a:r>
            <a:r>
              <a:rPr lang="en-US" sz="1050" dirty="0">
                <a:cs typeface="Times New Roman"/>
              </a:rPr>
              <a:t>and</a:t>
            </a:r>
            <a:r>
              <a:rPr lang="en-US" sz="1050" spc="-7" dirty="0">
                <a:cs typeface="Times New Roman"/>
              </a:rPr>
              <a:t> </a:t>
            </a:r>
            <a:r>
              <a:rPr lang="en-US" sz="1050" dirty="0">
                <a:cs typeface="Times New Roman"/>
              </a:rPr>
              <a:t>mortality</a:t>
            </a:r>
            <a:r>
              <a:rPr lang="en-US" sz="1050" spc="-10" dirty="0">
                <a:cs typeface="Times New Roman"/>
              </a:rPr>
              <a:t> </a:t>
            </a:r>
            <a:r>
              <a:rPr lang="en-US" sz="1050" spc="-7" dirty="0">
                <a:cs typeface="Times New Roman"/>
              </a:rPr>
              <a:t>increased </a:t>
            </a:r>
            <a:r>
              <a:rPr lang="en-US" sz="1050" dirty="0">
                <a:cs typeface="Times New Roman"/>
              </a:rPr>
              <a:t>for</a:t>
            </a:r>
            <a:r>
              <a:rPr lang="en-US" sz="1050" spc="-3" dirty="0">
                <a:cs typeface="Times New Roman"/>
              </a:rPr>
              <a:t> </a:t>
            </a:r>
            <a:r>
              <a:rPr lang="en-US" sz="1050" dirty="0">
                <a:cs typeface="Times New Roman"/>
              </a:rPr>
              <a:t>nearly</a:t>
            </a:r>
            <a:r>
              <a:rPr lang="en-US" sz="1050" spc="-3" dirty="0">
                <a:cs typeface="Times New Roman"/>
              </a:rPr>
              <a:t> </a:t>
            </a:r>
            <a:r>
              <a:rPr lang="en-US" sz="1050" dirty="0">
                <a:cs typeface="Times New Roman"/>
              </a:rPr>
              <a:t>all</a:t>
            </a:r>
            <a:r>
              <a:rPr lang="en-US" sz="1050" spc="-3" dirty="0">
                <a:cs typeface="Times New Roman"/>
              </a:rPr>
              <a:t> </a:t>
            </a:r>
            <a:r>
              <a:rPr lang="en-US" sz="1050" dirty="0">
                <a:cs typeface="Times New Roman"/>
              </a:rPr>
              <a:t>population</a:t>
            </a:r>
            <a:r>
              <a:rPr lang="en-US" sz="1050" spc="-7" dirty="0">
                <a:cs typeface="Times New Roman"/>
              </a:rPr>
              <a:t> </a:t>
            </a:r>
            <a:r>
              <a:rPr lang="en-US" sz="1050" dirty="0">
                <a:cs typeface="Times New Roman"/>
              </a:rPr>
              <a:t>groups</a:t>
            </a:r>
            <a:r>
              <a:rPr lang="en-US" sz="1050" spc="-3" dirty="0">
                <a:cs typeface="Times New Roman"/>
              </a:rPr>
              <a:t> </a:t>
            </a:r>
            <a:r>
              <a:rPr lang="en-US" sz="1050" dirty="0">
                <a:cs typeface="Times New Roman"/>
              </a:rPr>
              <a:t>from</a:t>
            </a:r>
            <a:r>
              <a:rPr lang="en-US" sz="1050" spc="-7" dirty="0">
                <a:cs typeface="Times New Roman"/>
              </a:rPr>
              <a:t> </a:t>
            </a:r>
            <a:r>
              <a:rPr lang="en-US" sz="1050" dirty="0">
                <a:cs typeface="Times New Roman"/>
              </a:rPr>
              <a:t>2015 to</a:t>
            </a:r>
            <a:r>
              <a:rPr lang="en-US" sz="1050" spc="-3" dirty="0">
                <a:cs typeface="Times New Roman"/>
              </a:rPr>
              <a:t> </a:t>
            </a:r>
            <a:r>
              <a:rPr lang="en-US" sz="1050" dirty="0">
                <a:cs typeface="Times New Roman"/>
              </a:rPr>
              <a:t>2019.</a:t>
            </a:r>
            <a:r>
              <a:rPr lang="en-US" sz="1050" spc="-3" dirty="0">
                <a:cs typeface="Times New Roman"/>
              </a:rPr>
              <a:t> </a:t>
            </a:r>
            <a:r>
              <a:rPr lang="en-US" sz="1050" dirty="0">
                <a:cs typeface="Times New Roman"/>
              </a:rPr>
              <a:t>For </a:t>
            </a:r>
            <a:r>
              <a:rPr lang="en-US" sz="1050" spc="-7" dirty="0">
                <a:cs typeface="Times New Roman"/>
              </a:rPr>
              <a:t>example:</a:t>
            </a:r>
            <a:endParaRPr lang="en-US" sz="1050" dirty="0">
              <a:cs typeface="Times New Roman"/>
            </a:endParaRPr>
          </a:p>
          <a:p>
            <a:pPr marL="353287" marR="269723" indent="-171450" algn="just">
              <a:buClr>
                <a:srgbClr val="033466"/>
              </a:buClr>
              <a:buSzPct val="116666"/>
              <a:tabLst>
                <a:tab pos="337696" algn="l"/>
              </a:tabLst>
            </a:pPr>
            <a:r>
              <a:rPr lang="en-US" sz="1050" dirty="0">
                <a:cs typeface="Times New Roman"/>
              </a:rPr>
              <a:t>In</a:t>
            </a:r>
            <a:r>
              <a:rPr lang="en-US" sz="1050" spc="-10" dirty="0">
                <a:cs typeface="Times New Roman"/>
              </a:rPr>
              <a:t> </a:t>
            </a:r>
            <a:r>
              <a:rPr lang="en-US" sz="1050" dirty="0">
                <a:cs typeface="Times New Roman"/>
              </a:rPr>
              <a:t>2020,</a:t>
            </a:r>
            <a:r>
              <a:rPr lang="en-US" sz="1050" spc="-3" dirty="0">
                <a:cs typeface="Times New Roman"/>
              </a:rPr>
              <a:t> </a:t>
            </a:r>
            <a:r>
              <a:rPr lang="en-US" sz="1050" dirty="0">
                <a:cs typeface="Times New Roman"/>
              </a:rPr>
              <a:t>the</a:t>
            </a:r>
            <a:r>
              <a:rPr lang="en-US" sz="1050" spc="-7" dirty="0">
                <a:cs typeface="Times New Roman"/>
              </a:rPr>
              <a:t> </a:t>
            </a:r>
            <a:r>
              <a:rPr lang="en-US" sz="1050" dirty="0">
                <a:cs typeface="Times New Roman"/>
              </a:rPr>
              <a:t>percentage</a:t>
            </a:r>
            <a:r>
              <a:rPr lang="en-US" sz="1050" spc="-3" dirty="0">
                <a:cs typeface="Times New Roman"/>
              </a:rPr>
              <a:t> </a:t>
            </a:r>
            <a:r>
              <a:rPr lang="en-US" sz="1050" dirty="0">
                <a:cs typeface="Times New Roman"/>
              </a:rPr>
              <a:t>of people</a:t>
            </a:r>
            <a:r>
              <a:rPr lang="en-US" sz="1050" spc="-7" dirty="0">
                <a:cs typeface="Times New Roman"/>
              </a:rPr>
              <a:t> </a:t>
            </a:r>
            <a:r>
              <a:rPr lang="en-US" sz="1050" dirty="0">
                <a:cs typeface="Times New Roman"/>
              </a:rPr>
              <a:t>age</a:t>
            </a:r>
            <a:r>
              <a:rPr lang="en-US" sz="1050" spc="-7" dirty="0">
                <a:cs typeface="Times New Roman"/>
              </a:rPr>
              <a:t> </a:t>
            </a:r>
            <a:r>
              <a:rPr lang="en-US" sz="1050" dirty="0">
                <a:cs typeface="Times New Roman"/>
              </a:rPr>
              <a:t>12</a:t>
            </a:r>
            <a:r>
              <a:rPr lang="en-US" sz="1050" spc="-3" dirty="0">
                <a:cs typeface="Times New Roman"/>
              </a:rPr>
              <a:t> </a:t>
            </a:r>
            <a:r>
              <a:rPr lang="en-US" sz="1050" dirty="0">
                <a:cs typeface="Times New Roman"/>
              </a:rPr>
              <a:t>and</a:t>
            </a:r>
            <a:r>
              <a:rPr lang="en-US" sz="1050" spc="-3" dirty="0">
                <a:cs typeface="Times New Roman"/>
              </a:rPr>
              <a:t> </a:t>
            </a:r>
            <a:r>
              <a:rPr lang="en-US" sz="1050" dirty="0">
                <a:cs typeface="Times New Roman"/>
              </a:rPr>
              <a:t>over</a:t>
            </a:r>
            <a:r>
              <a:rPr lang="en-US" sz="1050" spc="-3" dirty="0">
                <a:cs typeface="Times New Roman"/>
              </a:rPr>
              <a:t> </a:t>
            </a:r>
            <a:r>
              <a:rPr lang="en-US" sz="1050" dirty="0">
                <a:cs typeface="Times New Roman"/>
              </a:rPr>
              <a:t>who</a:t>
            </a:r>
            <a:r>
              <a:rPr lang="en-US" sz="1050" spc="-3" dirty="0">
                <a:cs typeface="Times New Roman"/>
              </a:rPr>
              <a:t> </a:t>
            </a:r>
            <a:r>
              <a:rPr lang="en-US" sz="1050" dirty="0">
                <a:cs typeface="Times New Roman"/>
              </a:rPr>
              <a:t>needed</a:t>
            </a:r>
            <a:r>
              <a:rPr lang="en-US" sz="1050" spc="-3" dirty="0">
                <a:cs typeface="Times New Roman"/>
              </a:rPr>
              <a:t> </a:t>
            </a:r>
            <a:r>
              <a:rPr lang="en-US" sz="1050" dirty="0">
                <a:cs typeface="Times New Roman"/>
              </a:rPr>
              <a:t>treatment</a:t>
            </a:r>
            <a:r>
              <a:rPr lang="en-US" sz="1050" spc="-3" dirty="0">
                <a:cs typeface="Times New Roman"/>
              </a:rPr>
              <a:t> </a:t>
            </a:r>
            <a:r>
              <a:rPr lang="en-US" sz="1050" dirty="0">
                <a:cs typeface="Times New Roman"/>
              </a:rPr>
              <a:t>for </a:t>
            </a:r>
            <a:r>
              <a:rPr lang="en-US" sz="1050" spc="-7" dirty="0">
                <a:cs typeface="Times New Roman"/>
              </a:rPr>
              <a:t>alcohol </a:t>
            </a:r>
            <a:r>
              <a:rPr lang="en-US" sz="1050" dirty="0">
                <a:cs typeface="Times New Roman"/>
              </a:rPr>
              <a:t>misuse</a:t>
            </a:r>
            <a:r>
              <a:rPr lang="en-US" sz="1050" spc="-17" dirty="0">
                <a:cs typeface="Times New Roman"/>
              </a:rPr>
              <a:t> </a:t>
            </a:r>
            <a:r>
              <a:rPr lang="en-US" sz="1050" dirty="0">
                <a:cs typeface="Times New Roman"/>
              </a:rPr>
              <a:t>and</a:t>
            </a:r>
            <a:r>
              <a:rPr lang="en-US" sz="1050" spc="-10" dirty="0">
                <a:cs typeface="Times New Roman"/>
              </a:rPr>
              <a:t> </a:t>
            </a:r>
            <a:r>
              <a:rPr lang="en-US" sz="1050" dirty="0">
                <a:cs typeface="Times New Roman"/>
              </a:rPr>
              <a:t>who</a:t>
            </a:r>
            <a:r>
              <a:rPr lang="en-US" sz="1050" spc="-3" dirty="0">
                <a:cs typeface="Times New Roman"/>
              </a:rPr>
              <a:t> </a:t>
            </a:r>
            <a:r>
              <a:rPr lang="en-US" sz="1050" dirty="0">
                <a:cs typeface="Times New Roman"/>
              </a:rPr>
              <a:t>received</a:t>
            </a:r>
            <a:r>
              <a:rPr lang="en-US" sz="1050" spc="-3" dirty="0">
                <a:cs typeface="Times New Roman"/>
              </a:rPr>
              <a:t> </a:t>
            </a:r>
            <a:r>
              <a:rPr lang="en-US" sz="1050" dirty="0">
                <a:cs typeface="Times New Roman"/>
              </a:rPr>
              <a:t>such</a:t>
            </a:r>
            <a:r>
              <a:rPr lang="en-US" sz="1050" spc="-3" dirty="0">
                <a:cs typeface="Times New Roman"/>
              </a:rPr>
              <a:t> </a:t>
            </a:r>
            <a:r>
              <a:rPr lang="en-US" sz="1050" dirty="0">
                <a:cs typeface="Times New Roman"/>
              </a:rPr>
              <a:t>treatment</a:t>
            </a:r>
            <a:r>
              <a:rPr lang="en-US" sz="1050" spc="-3" dirty="0">
                <a:cs typeface="Times New Roman"/>
              </a:rPr>
              <a:t> </a:t>
            </a:r>
            <a:r>
              <a:rPr lang="en-US" sz="1050" dirty="0">
                <a:cs typeface="Times New Roman"/>
              </a:rPr>
              <a:t>at</a:t>
            </a:r>
            <a:r>
              <a:rPr lang="en-US" sz="1050" spc="-3" dirty="0">
                <a:cs typeface="Times New Roman"/>
              </a:rPr>
              <a:t> </a:t>
            </a:r>
            <a:r>
              <a:rPr lang="en-US" sz="1050" dirty="0">
                <a:cs typeface="Times New Roman"/>
              </a:rPr>
              <a:t>a</a:t>
            </a:r>
            <a:r>
              <a:rPr lang="en-US" sz="1050" spc="-3" dirty="0">
                <a:cs typeface="Times New Roman"/>
              </a:rPr>
              <a:t> </a:t>
            </a:r>
            <a:r>
              <a:rPr lang="en-US" sz="1050" dirty="0">
                <a:cs typeface="Times New Roman"/>
              </a:rPr>
              <a:t>specialty</a:t>
            </a:r>
            <a:r>
              <a:rPr lang="en-US" sz="1050" spc="-3" dirty="0">
                <a:cs typeface="Times New Roman"/>
              </a:rPr>
              <a:t> </a:t>
            </a:r>
            <a:r>
              <a:rPr lang="en-US" sz="1050" dirty="0">
                <a:cs typeface="Times New Roman"/>
              </a:rPr>
              <a:t>facility</a:t>
            </a:r>
            <a:r>
              <a:rPr lang="en-US" sz="1050" spc="-3" dirty="0">
                <a:cs typeface="Times New Roman"/>
              </a:rPr>
              <a:t> </a:t>
            </a:r>
            <a:r>
              <a:rPr lang="en-US" sz="1050" dirty="0">
                <a:cs typeface="Times New Roman"/>
              </a:rPr>
              <a:t>was</a:t>
            </a:r>
            <a:r>
              <a:rPr lang="en-US" sz="1050" spc="-3" dirty="0">
                <a:cs typeface="Times New Roman"/>
              </a:rPr>
              <a:t> </a:t>
            </a:r>
            <a:r>
              <a:rPr lang="en-US" sz="1050" dirty="0">
                <a:cs typeface="Times New Roman"/>
              </a:rPr>
              <a:t>less</a:t>
            </a:r>
            <a:r>
              <a:rPr lang="en-US" sz="1050" spc="-7" dirty="0">
                <a:cs typeface="Times New Roman"/>
              </a:rPr>
              <a:t> </a:t>
            </a:r>
            <a:r>
              <a:rPr lang="en-US" sz="1050" dirty="0">
                <a:cs typeface="Times New Roman"/>
              </a:rPr>
              <a:t>than</a:t>
            </a:r>
            <a:r>
              <a:rPr lang="en-US" sz="1050" spc="-7" dirty="0">
                <a:cs typeface="Times New Roman"/>
              </a:rPr>
              <a:t> </a:t>
            </a:r>
            <a:r>
              <a:rPr lang="en-US" sz="1050" dirty="0">
                <a:cs typeface="Times New Roman"/>
              </a:rPr>
              <a:t>10%</a:t>
            </a:r>
            <a:r>
              <a:rPr lang="en-US" sz="1050" spc="-3" dirty="0">
                <a:cs typeface="Times New Roman"/>
              </a:rPr>
              <a:t> </a:t>
            </a:r>
            <a:r>
              <a:rPr lang="en-US" sz="1050" spc="-17" dirty="0">
                <a:cs typeface="Times New Roman"/>
              </a:rPr>
              <a:t>for </a:t>
            </a:r>
            <a:r>
              <a:rPr lang="en-US" sz="1050" dirty="0">
                <a:cs typeface="Times New Roman"/>
              </a:rPr>
              <a:t>people</a:t>
            </a:r>
            <a:r>
              <a:rPr lang="en-US" sz="1050" spc="-3" dirty="0">
                <a:cs typeface="Times New Roman"/>
              </a:rPr>
              <a:t> </a:t>
            </a:r>
            <a:r>
              <a:rPr lang="en-US" sz="1050" dirty="0">
                <a:cs typeface="Times New Roman"/>
              </a:rPr>
              <a:t>at all</a:t>
            </a:r>
            <a:r>
              <a:rPr lang="en-US" sz="1050" spc="-7" dirty="0">
                <a:cs typeface="Times New Roman"/>
              </a:rPr>
              <a:t> </a:t>
            </a:r>
            <a:r>
              <a:rPr lang="en-US" sz="1050" dirty="0">
                <a:cs typeface="Times New Roman"/>
              </a:rPr>
              <a:t>income</a:t>
            </a:r>
            <a:r>
              <a:rPr lang="en-US" sz="1050" spc="-3" dirty="0">
                <a:cs typeface="Times New Roman"/>
              </a:rPr>
              <a:t> </a:t>
            </a:r>
            <a:r>
              <a:rPr lang="en-US" sz="1050" spc="-7" dirty="0">
                <a:cs typeface="Times New Roman"/>
              </a:rPr>
              <a:t>levels.</a:t>
            </a:r>
            <a:endParaRPr lang="en-US" sz="1050" dirty="0">
              <a:cs typeface="Times New Roman"/>
            </a:endParaRPr>
          </a:p>
          <a:p>
            <a:pPr marL="353286" marR="116462" indent="-171450">
              <a:buClr>
                <a:srgbClr val="033466"/>
              </a:buClr>
              <a:buSzPct val="116666"/>
              <a:tabLst>
                <a:tab pos="337263" algn="l"/>
                <a:tab pos="337696" algn="l"/>
              </a:tabLst>
            </a:pPr>
            <a:r>
              <a:rPr lang="en-US" sz="1050" dirty="0">
                <a:cs typeface="Times New Roman"/>
              </a:rPr>
              <a:t>In</a:t>
            </a:r>
            <a:r>
              <a:rPr lang="en-US" sz="1050" spc="-10" dirty="0">
                <a:cs typeface="Times New Roman"/>
              </a:rPr>
              <a:t> </a:t>
            </a:r>
            <a:r>
              <a:rPr lang="en-US" sz="1050" dirty="0">
                <a:cs typeface="Times New Roman"/>
              </a:rPr>
              <a:t>2020,</a:t>
            </a:r>
            <a:r>
              <a:rPr lang="en-US" sz="1050" spc="-3" dirty="0">
                <a:cs typeface="Times New Roman"/>
              </a:rPr>
              <a:t> </a:t>
            </a:r>
            <a:r>
              <a:rPr lang="en-US" sz="1050" dirty="0">
                <a:cs typeface="Times New Roman"/>
              </a:rPr>
              <a:t>the</a:t>
            </a:r>
            <a:r>
              <a:rPr lang="en-US" sz="1050" spc="-7" dirty="0">
                <a:cs typeface="Times New Roman"/>
              </a:rPr>
              <a:t> </a:t>
            </a:r>
            <a:r>
              <a:rPr lang="en-US" sz="1050" dirty="0">
                <a:cs typeface="Times New Roman"/>
              </a:rPr>
              <a:t>percentage</a:t>
            </a:r>
            <a:r>
              <a:rPr lang="en-US" sz="1050" spc="-3" dirty="0">
                <a:cs typeface="Times New Roman"/>
              </a:rPr>
              <a:t> </a:t>
            </a:r>
            <a:r>
              <a:rPr lang="en-US" sz="1050" dirty="0">
                <a:cs typeface="Times New Roman"/>
              </a:rPr>
              <a:t>of</a:t>
            </a:r>
            <a:r>
              <a:rPr lang="en-US" sz="1050" spc="-3" dirty="0">
                <a:cs typeface="Times New Roman"/>
              </a:rPr>
              <a:t> </a:t>
            </a:r>
            <a:r>
              <a:rPr lang="en-US" sz="1050" dirty="0">
                <a:cs typeface="Times New Roman"/>
              </a:rPr>
              <a:t>people</a:t>
            </a:r>
            <a:r>
              <a:rPr lang="en-US" sz="1050" spc="-7" dirty="0">
                <a:cs typeface="Times New Roman"/>
              </a:rPr>
              <a:t> </a:t>
            </a:r>
            <a:r>
              <a:rPr lang="en-US" sz="1050" dirty="0">
                <a:cs typeface="Times New Roman"/>
              </a:rPr>
              <a:t>age</a:t>
            </a:r>
            <a:r>
              <a:rPr lang="en-US" sz="1050" spc="-7" dirty="0">
                <a:cs typeface="Times New Roman"/>
              </a:rPr>
              <a:t> </a:t>
            </a:r>
            <a:r>
              <a:rPr lang="en-US" sz="1050" dirty="0">
                <a:cs typeface="Times New Roman"/>
              </a:rPr>
              <a:t>12 and</a:t>
            </a:r>
            <a:r>
              <a:rPr lang="en-US" sz="1050" spc="-3" dirty="0">
                <a:cs typeface="Times New Roman"/>
              </a:rPr>
              <a:t> </a:t>
            </a:r>
            <a:r>
              <a:rPr lang="en-US" sz="1050" dirty="0">
                <a:cs typeface="Times New Roman"/>
              </a:rPr>
              <a:t>over</a:t>
            </a:r>
            <a:r>
              <a:rPr lang="en-US" sz="1050" spc="-7" dirty="0">
                <a:cs typeface="Times New Roman"/>
              </a:rPr>
              <a:t> </a:t>
            </a:r>
            <a:r>
              <a:rPr lang="en-US" sz="1050" dirty="0">
                <a:cs typeface="Times New Roman"/>
              </a:rPr>
              <a:t>who</a:t>
            </a:r>
            <a:r>
              <a:rPr lang="en-US" sz="1050" spc="-3" dirty="0">
                <a:cs typeface="Times New Roman"/>
              </a:rPr>
              <a:t> </a:t>
            </a:r>
            <a:r>
              <a:rPr lang="en-US" sz="1050" dirty="0">
                <a:cs typeface="Times New Roman"/>
              </a:rPr>
              <a:t>needed</a:t>
            </a:r>
            <a:r>
              <a:rPr lang="en-US" sz="1050" spc="-3" dirty="0">
                <a:cs typeface="Times New Roman"/>
              </a:rPr>
              <a:t> </a:t>
            </a:r>
            <a:r>
              <a:rPr lang="en-US" sz="1050" dirty="0">
                <a:cs typeface="Times New Roman"/>
              </a:rPr>
              <a:t>treatment</a:t>
            </a:r>
            <a:r>
              <a:rPr lang="en-US" sz="1050" spc="-3" dirty="0">
                <a:cs typeface="Times New Roman"/>
              </a:rPr>
              <a:t> </a:t>
            </a:r>
            <a:r>
              <a:rPr lang="en-US" sz="1050" dirty="0">
                <a:cs typeface="Times New Roman"/>
              </a:rPr>
              <a:t>for</a:t>
            </a:r>
            <a:r>
              <a:rPr lang="en-US" sz="1050" spc="-3" dirty="0">
                <a:cs typeface="Times New Roman"/>
              </a:rPr>
              <a:t> </a:t>
            </a:r>
            <a:r>
              <a:rPr lang="en-US" sz="1050" dirty="0">
                <a:cs typeface="Times New Roman"/>
              </a:rPr>
              <a:t>illicit </a:t>
            </a:r>
            <a:r>
              <a:rPr lang="en-US" sz="1050" spc="-14" dirty="0">
                <a:cs typeface="Times New Roman"/>
              </a:rPr>
              <a:t>drug </a:t>
            </a:r>
            <a:r>
              <a:rPr lang="en-US" sz="1050" dirty="0">
                <a:cs typeface="Times New Roman"/>
              </a:rPr>
              <a:t>use</a:t>
            </a:r>
            <a:r>
              <a:rPr lang="en-US" sz="1050" spc="-7" dirty="0">
                <a:cs typeface="Times New Roman"/>
              </a:rPr>
              <a:t> </a:t>
            </a:r>
            <a:r>
              <a:rPr lang="en-US" sz="1050" dirty="0">
                <a:cs typeface="Times New Roman"/>
              </a:rPr>
              <a:t>and</a:t>
            </a:r>
            <a:r>
              <a:rPr lang="en-US" sz="1050" spc="-3" dirty="0">
                <a:cs typeface="Times New Roman"/>
              </a:rPr>
              <a:t> </a:t>
            </a:r>
            <a:r>
              <a:rPr lang="en-US" sz="1050" dirty="0">
                <a:cs typeface="Times New Roman"/>
              </a:rPr>
              <a:t>who</a:t>
            </a:r>
            <a:r>
              <a:rPr lang="en-US" sz="1050" spc="-3" dirty="0">
                <a:cs typeface="Times New Roman"/>
              </a:rPr>
              <a:t> </a:t>
            </a:r>
            <a:r>
              <a:rPr lang="en-US" sz="1050" dirty="0">
                <a:cs typeface="Times New Roman"/>
              </a:rPr>
              <a:t>received</a:t>
            </a:r>
            <a:r>
              <a:rPr lang="en-US" sz="1050" spc="-3" dirty="0">
                <a:cs typeface="Times New Roman"/>
              </a:rPr>
              <a:t> </a:t>
            </a:r>
            <a:r>
              <a:rPr lang="en-US" sz="1050" dirty="0">
                <a:cs typeface="Times New Roman"/>
              </a:rPr>
              <a:t>such</a:t>
            </a:r>
            <a:r>
              <a:rPr lang="en-US" sz="1050" spc="-3" dirty="0">
                <a:cs typeface="Times New Roman"/>
              </a:rPr>
              <a:t> </a:t>
            </a:r>
            <a:r>
              <a:rPr lang="en-US" sz="1050" dirty="0">
                <a:cs typeface="Times New Roman"/>
              </a:rPr>
              <a:t>treatment</a:t>
            </a:r>
            <a:r>
              <a:rPr lang="en-US" sz="1050" spc="-7" dirty="0">
                <a:cs typeface="Times New Roman"/>
              </a:rPr>
              <a:t> </a:t>
            </a:r>
            <a:r>
              <a:rPr lang="en-US" sz="1050" dirty="0">
                <a:cs typeface="Times New Roman"/>
              </a:rPr>
              <a:t>at</a:t>
            </a:r>
            <a:r>
              <a:rPr lang="en-US" sz="1050" spc="-3" dirty="0">
                <a:cs typeface="Times New Roman"/>
              </a:rPr>
              <a:t> </a:t>
            </a:r>
            <a:r>
              <a:rPr lang="en-US" sz="1050" dirty="0">
                <a:cs typeface="Times New Roman"/>
              </a:rPr>
              <a:t>a</a:t>
            </a:r>
            <a:r>
              <a:rPr lang="en-US" sz="1050" spc="-3" dirty="0">
                <a:cs typeface="Times New Roman"/>
              </a:rPr>
              <a:t> </a:t>
            </a:r>
            <a:r>
              <a:rPr lang="en-US" sz="1050" dirty="0">
                <a:cs typeface="Times New Roman"/>
              </a:rPr>
              <a:t>specialty</a:t>
            </a:r>
            <a:r>
              <a:rPr lang="en-US" sz="1050" spc="-3" dirty="0">
                <a:cs typeface="Times New Roman"/>
              </a:rPr>
              <a:t> </a:t>
            </a:r>
            <a:r>
              <a:rPr lang="en-US" sz="1050" dirty="0">
                <a:cs typeface="Times New Roman"/>
              </a:rPr>
              <a:t>facility</a:t>
            </a:r>
            <a:r>
              <a:rPr lang="en-US" sz="1050" spc="-3" dirty="0">
                <a:cs typeface="Times New Roman"/>
              </a:rPr>
              <a:t> </a:t>
            </a:r>
            <a:r>
              <a:rPr lang="en-US" sz="1050" dirty="0">
                <a:cs typeface="Times New Roman"/>
              </a:rPr>
              <a:t>was</a:t>
            </a:r>
            <a:r>
              <a:rPr lang="en-US" sz="1050" spc="-3" dirty="0">
                <a:cs typeface="Times New Roman"/>
              </a:rPr>
              <a:t> </a:t>
            </a:r>
            <a:r>
              <a:rPr lang="en-US" sz="1050" dirty="0">
                <a:cs typeface="Times New Roman"/>
              </a:rPr>
              <a:t>less</a:t>
            </a:r>
            <a:r>
              <a:rPr lang="en-US" sz="1050" spc="-7" dirty="0">
                <a:cs typeface="Times New Roman"/>
              </a:rPr>
              <a:t> </a:t>
            </a:r>
            <a:r>
              <a:rPr lang="en-US" sz="1050" dirty="0">
                <a:cs typeface="Times New Roman"/>
              </a:rPr>
              <a:t>than</a:t>
            </a:r>
            <a:r>
              <a:rPr lang="en-US" sz="1050" spc="-7" dirty="0">
                <a:cs typeface="Times New Roman"/>
              </a:rPr>
              <a:t> </a:t>
            </a:r>
            <a:r>
              <a:rPr lang="en-US" sz="1050" dirty="0">
                <a:cs typeface="Times New Roman"/>
              </a:rPr>
              <a:t>20%</a:t>
            </a:r>
            <a:r>
              <a:rPr lang="en-US" sz="1050" spc="-3" dirty="0">
                <a:cs typeface="Times New Roman"/>
              </a:rPr>
              <a:t> </a:t>
            </a:r>
            <a:r>
              <a:rPr lang="en-US" sz="1050" dirty="0">
                <a:cs typeface="Times New Roman"/>
              </a:rPr>
              <a:t>for</a:t>
            </a:r>
            <a:r>
              <a:rPr lang="en-US" sz="1050" spc="-3" dirty="0">
                <a:cs typeface="Times New Roman"/>
              </a:rPr>
              <a:t> </a:t>
            </a:r>
            <a:r>
              <a:rPr lang="en-US" sz="1050" spc="-7" dirty="0">
                <a:cs typeface="Times New Roman"/>
              </a:rPr>
              <a:t>people </a:t>
            </a:r>
            <a:r>
              <a:rPr lang="en-US" sz="1050" dirty="0">
                <a:cs typeface="Times New Roman"/>
              </a:rPr>
              <a:t>living</a:t>
            </a:r>
            <a:r>
              <a:rPr lang="en-US" sz="1050" spc="-10" dirty="0">
                <a:cs typeface="Times New Roman"/>
              </a:rPr>
              <a:t> </a:t>
            </a:r>
            <a:r>
              <a:rPr lang="en-US" sz="1050" dirty="0">
                <a:cs typeface="Times New Roman"/>
              </a:rPr>
              <a:t>in all</a:t>
            </a:r>
            <a:r>
              <a:rPr lang="en-US" sz="1050" spc="-7" dirty="0">
                <a:cs typeface="Times New Roman"/>
              </a:rPr>
              <a:t> </a:t>
            </a:r>
            <a:r>
              <a:rPr lang="en-US" sz="1050" dirty="0">
                <a:cs typeface="Times New Roman"/>
              </a:rPr>
              <a:t>geographic </a:t>
            </a:r>
            <a:r>
              <a:rPr lang="en-US" sz="1050" spc="-7" dirty="0">
                <a:cs typeface="Times New Roman"/>
              </a:rPr>
              <a:t>locations.</a:t>
            </a:r>
            <a:endParaRPr lang="en-US" sz="1050" dirty="0">
              <a:cs typeface="Times New Roman"/>
            </a:endParaRPr>
          </a:p>
          <a:p>
            <a:pPr marL="353286" marR="134212" indent="-171450">
              <a:buClr>
                <a:srgbClr val="033466"/>
              </a:buClr>
              <a:buSzPct val="116666"/>
              <a:tabLst>
                <a:tab pos="337263" algn="l"/>
                <a:tab pos="337696" algn="l"/>
              </a:tabLst>
            </a:pPr>
            <a:r>
              <a:rPr lang="en-US" sz="1050" dirty="0">
                <a:cs typeface="Times New Roman"/>
              </a:rPr>
              <a:t>The</a:t>
            </a:r>
            <a:r>
              <a:rPr lang="en-US" sz="1050" spc="-14" dirty="0">
                <a:cs typeface="Times New Roman"/>
              </a:rPr>
              <a:t> </a:t>
            </a:r>
            <a:r>
              <a:rPr lang="en-US" sz="1050" dirty="0">
                <a:cs typeface="Times New Roman"/>
              </a:rPr>
              <a:t>hospitalization</a:t>
            </a:r>
            <a:r>
              <a:rPr lang="en-US" sz="1050" spc="-3" dirty="0">
                <a:cs typeface="Times New Roman"/>
              </a:rPr>
              <a:t> </a:t>
            </a:r>
            <a:r>
              <a:rPr lang="en-US" sz="1050" dirty="0">
                <a:cs typeface="Times New Roman"/>
              </a:rPr>
              <a:t>rate</a:t>
            </a:r>
            <a:r>
              <a:rPr lang="en-US" sz="1050" spc="-3" dirty="0">
                <a:cs typeface="Times New Roman"/>
              </a:rPr>
              <a:t> </a:t>
            </a:r>
            <a:r>
              <a:rPr lang="en-US" sz="1050" dirty="0">
                <a:cs typeface="Times New Roman"/>
              </a:rPr>
              <a:t>for</a:t>
            </a:r>
            <a:r>
              <a:rPr lang="en-US" sz="1050" spc="-3" dirty="0">
                <a:cs typeface="Times New Roman"/>
              </a:rPr>
              <a:t> </a:t>
            </a:r>
            <a:r>
              <a:rPr lang="en-US" sz="1050" dirty="0">
                <a:cs typeface="Times New Roman"/>
              </a:rPr>
              <a:t>illnesses</a:t>
            </a:r>
            <a:r>
              <a:rPr lang="en-US" sz="1050" spc="-3" dirty="0">
                <a:cs typeface="Times New Roman"/>
              </a:rPr>
              <a:t> </a:t>
            </a:r>
            <a:r>
              <a:rPr lang="en-US" sz="1050" dirty="0">
                <a:cs typeface="Times New Roman"/>
              </a:rPr>
              <a:t>related</a:t>
            </a:r>
            <a:r>
              <a:rPr lang="en-US" sz="1050" spc="-3" dirty="0">
                <a:cs typeface="Times New Roman"/>
              </a:rPr>
              <a:t> </a:t>
            </a:r>
            <a:r>
              <a:rPr lang="en-US" sz="1050" dirty="0">
                <a:cs typeface="Times New Roman"/>
              </a:rPr>
              <a:t>to</a:t>
            </a:r>
            <a:r>
              <a:rPr lang="en-US" sz="1050" spc="-7" dirty="0">
                <a:cs typeface="Times New Roman"/>
              </a:rPr>
              <a:t> </a:t>
            </a:r>
            <a:r>
              <a:rPr lang="en-US" sz="1050" dirty="0">
                <a:cs typeface="Times New Roman"/>
              </a:rPr>
              <a:t>opioid</a:t>
            </a:r>
            <a:r>
              <a:rPr lang="en-US" sz="1050" spc="-3" dirty="0">
                <a:cs typeface="Times New Roman"/>
              </a:rPr>
              <a:t> </a:t>
            </a:r>
            <a:r>
              <a:rPr lang="en-US" sz="1050" dirty="0">
                <a:cs typeface="Times New Roman"/>
              </a:rPr>
              <a:t>use</a:t>
            </a:r>
            <a:r>
              <a:rPr lang="en-US" sz="1050" spc="-3" dirty="0">
                <a:cs typeface="Times New Roman"/>
              </a:rPr>
              <a:t> </a:t>
            </a:r>
            <a:r>
              <a:rPr lang="en-US" sz="1050" dirty="0">
                <a:cs typeface="Times New Roman"/>
              </a:rPr>
              <a:t>doubled</a:t>
            </a:r>
            <a:r>
              <a:rPr lang="en-US" sz="1050" spc="-3" dirty="0">
                <a:cs typeface="Times New Roman"/>
              </a:rPr>
              <a:t> </a:t>
            </a:r>
            <a:r>
              <a:rPr lang="en-US" sz="1050" dirty="0">
                <a:cs typeface="Times New Roman"/>
              </a:rPr>
              <a:t>overall</a:t>
            </a:r>
            <a:r>
              <a:rPr lang="en-US" sz="1050" spc="-7" dirty="0">
                <a:cs typeface="Times New Roman"/>
              </a:rPr>
              <a:t> </a:t>
            </a:r>
            <a:r>
              <a:rPr lang="en-US" sz="1050" dirty="0">
                <a:cs typeface="Times New Roman"/>
              </a:rPr>
              <a:t>and</a:t>
            </a:r>
            <a:r>
              <a:rPr lang="en-US" sz="1050" spc="-3" dirty="0">
                <a:cs typeface="Times New Roman"/>
              </a:rPr>
              <a:t> </a:t>
            </a:r>
            <a:r>
              <a:rPr lang="en-US" sz="1050" dirty="0">
                <a:cs typeface="Times New Roman"/>
              </a:rPr>
              <a:t>across</a:t>
            </a:r>
            <a:r>
              <a:rPr lang="en-US" sz="1050" spc="-3" dirty="0">
                <a:cs typeface="Times New Roman"/>
              </a:rPr>
              <a:t> </a:t>
            </a:r>
            <a:r>
              <a:rPr lang="en-US" sz="1050" spc="-17" dirty="0">
                <a:cs typeface="Times New Roman"/>
              </a:rPr>
              <a:t>all </a:t>
            </a:r>
            <a:r>
              <a:rPr lang="en-US" sz="1050" dirty="0">
                <a:cs typeface="Times New Roman"/>
              </a:rPr>
              <a:t>income</a:t>
            </a:r>
            <a:r>
              <a:rPr lang="en-US" sz="1050" spc="-7" dirty="0">
                <a:cs typeface="Times New Roman"/>
              </a:rPr>
              <a:t> groups.</a:t>
            </a:r>
            <a:endParaRPr lang="en-US" sz="1050" dirty="0">
              <a:cs typeface="Times New Roman"/>
            </a:endParaRPr>
          </a:p>
          <a:p>
            <a:pPr marL="353286" marR="292237" indent="-171450">
              <a:buClr>
                <a:srgbClr val="033466"/>
              </a:buClr>
              <a:buSzPct val="116666"/>
              <a:tabLst>
                <a:tab pos="337263" algn="l"/>
                <a:tab pos="337696" algn="l"/>
              </a:tabLst>
            </a:pPr>
            <a:r>
              <a:rPr lang="en-US" sz="1050" dirty="0">
                <a:cs typeface="Times New Roman"/>
              </a:rPr>
              <a:t>Emergency</a:t>
            </a:r>
            <a:r>
              <a:rPr lang="en-US" sz="1050" spc="-17" dirty="0">
                <a:cs typeface="Times New Roman"/>
              </a:rPr>
              <a:t> </a:t>
            </a:r>
            <a:r>
              <a:rPr lang="en-US" sz="1050" dirty="0">
                <a:cs typeface="Times New Roman"/>
              </a:rPr>
              <a:t>department</a:t>
            </a:r>
            <a:r>
              <a:rPr lang="en-US" sz="1050" spc="-3" dirty="0">
                <a:cs typeface="Times New Roman"/>
              </a:rPr>
              <a:t> </a:t>
            </a:r>
            <a:r>
              <a:rPr lang="en-US" sz="1050" dirty="0">
                <a:cs typeface="Times New Roman"/>
              </a:rPr>
              <a:t>visits</a:t>
            </a:r>
            <a:r>
              <a:rPr lang="en-US" sz="1050" spc="-3" dirty="0">
                <a:cs typeface="Times New Roman"/>
              </a:rPr>
              <a:t> </a:t>
            </a:r>
            <a:r>
              <a:rPr lang="en-US" sz="1050" dirty="0">
                <a:cs typeface="Times New Roman"/>
              </a:rPr>
              <a:t>involving </a:t>
            </a:r>
            <a:r>
              <a:rPr lang="en-US" sz="1050" spc="-7" dirty="0">
                <a:cs typeface="Times New Roman"/>
              </a:rPr>
              <a:t>opioid-</a:t>
            </a:r>
            <a:r>
              <a:rPr lang="en-US" sz="1050" dirty="0">
                <a:cs typeface="Times New Roman"/>
              </a:rPr>
              <a:t>related</a:t>
            </a:r>
            <a:r>
              <a:rPr lang="en-US" sz="1050" spc="-3" dirty="0">
                <a:cs typeface="Times New Roman"/>
              </a:rPr>
              <a:t> </a:t>
            </a:r>
            <a:r>
              <a:rPr lang="en-US" sz="1050" dirty="0">
                <a:cs typeface="Times New Roman"/>
              </a:rPr>
              <a:t>diagnoses more</a:t>
            </a:r>
            <a:r>
              <a:rPr lang="en-US" sz="1050" spc="-3" dirty="0">
                <a:cs typeface="Times New Roman"/>
              </a:rPr>
              <a:t> </a:t>
            </a:r>
            <a:r>
              <a:rPr lang="en-US" sz="1050" dirty="0">
                <a:cs typeface="Times New Roman"/>
              </a:rPr>
              <a:t>than </a:t>
            </a:r>
            <a:r>
              <a:rPr lang="en-US" sz="1050" spc="-7" dirty="0">
                <a:cs typeface="Times New Roman"/>
              </a:rPr>
              <a:t>doubled </a:t>
            </a:r>
            <a:r>
              <a:rPr lang="en-US" sz="1050" dirty="0">
                <a:cs typeface="Times New Roman"/>
              </a:rPr>
              <a:t>overall</a:t>
            </a:r>
            <a:r>
              <a:rPr lang="en-US" sz="1050" spc="-10" dirty="0">
                <a:cs typeface="Times New Roman"/>
              </a:rPr>
              <a:t> </a:t>
            </a:r>
            <a:r>
              <a:rPr lang="en-US" sz="1050" dirty="0">
                <a:cs typeface="Times New Roman"/>
              </a:rPr>
              <a:t>and</a:t>
            </a:r>
            <a:r>
              <a:rPr lang="en-US" sz="1050" spc="-10" dirty="0">
                <a:cs typeface="Times New Roman"/>
              </a:rPr>
              <a:t> </a:t>
            </a:r>
            <a:r>
              <a:rPr lang="en-US" sz="1050" dirty="0">
                <a:cs typeface="Times New Roman"/>
              </a:rPr>
              <a:t>across</a:t>
            </a:r>
            <a:r>
              <a:rPr lang="en-US" sz="1050" spc="-3" dirty="0">
                <a:cs typeface="Times New Roman"/>
              </a:rPr>
              <a:t> </a:t>
            </a:r>
            <a:r>
              <a:rPr lang="en-US" sz="1050" dirty="0">
                <a:cs typeface="Times New Roman"/>
              </a:rPr>
              <a:t>all</a:t>
            </a:r>
            <a:r>
              <a:rPr lang="en-US" sz="1050" spc="-7" dirty="0">
                <a:cs typeface="Times New Roman"/>
              </a:rPr>
              <a:t> </a:t>
            </a:r>
            <a:r>
              <a:rPr lang="en-US" sz="1050" dirty="0">
                <a:cs typeface="Times New Roman"/>
              </a:rPr>
              <a:t>income </a:t>
            </a:r>
            <a:r>
              <a:rPr lang="en-US" sz="1050" spc="-7" dirty="0">
                <a:cs typeface="Times New Roman"/>
              </a:rPr>
              <a:t>groups.</a:t>
            </a:r>
            <a:endParaRPr lang="en-US" sz="1050" dirty="0">
              <a:cs typeface="Times New Roman"/>
            </a:endParaRPr>
          </a:p>
          <a:p>
            <a:pPr marL="353286" marR="241149" indent="-171450">
              <a:buClr>
                <a:srgbClr val="033466"/>
              </a:buClr>
              <a:buSzPct val="116666"/>
              <a:tabLst>
                <a:tab pos="337263" algn="l"/>
                <a:tab pos="337696" algn="l"/>
              </a:tabLst>
            </a:pPr>
            <a:r>
              <a:rPr lang="en-US" sz="1050" dirty="0">
                <a:cs typeface="Times New Roman"/>
              </a:rPr>
              <a:t>Overall,</a:t>
            </a:r>
            <a:r>
              <a:rPr lang="en-US" sz="1050" spc="-20" dirty="0">
                <a:cs typeface="Times New Roman"/>
              </a:rPr>
              <a:t> </a:t>
            </a:r>
            <a:r>
              <a:rPr lang="en-US" sz="1050" dirty="0">
                <a:cs typeface="Times New Roman"/>
              </a:rPr>
              <a:t>the</a:t>
            </a:r>
            <a:r>
              <a:rPr lang="en-US" sz="1050" spc="-7" dirty="0">
                <a:cs typeface="Times New Roman"/>
              </a:rPr>
              <a:t> </a:t>
            </a:r>
            <a:r>
              <a:rPr lang="en-US" sz="1050" dirty="0">
                <a:cs typeface="Times New Roman"/>
              </a:rPr>
              <a:t>rate</a:t>
            </a:r>
            <a:r>
              <a:rPr lang="en-US" sz="1050" spc="-3" dirty="0">
                <a:cs typeface="Times New Roman"/>
              </a:rPr>
              <a:t> </a:t>
            </a:r>
            <a:r>
              <a:rPr lang="en-US" sz="1050" dirty="0">
                <a:cs typeface="Times New Roman"/>
              </a:rPr>
              <a:t>of</a:t>
            </a:r>
            <a:r>
              <a:rPr lang="en-US" sz="1050" spc="-3" dirty="0">
                <a:cs typeface="Times New Roman"/>
              </a:rPr>
              <a:t> </a:t>
            </a:r>
            <a:r>
              <a:rPr lang="en-US" sz="1050" dirty="0">
                <a:cs typeface="Times New Roman"/>
              </a:rPr>
              <a:t>drug</a:t>
            </a:r>
            <a:r>
              <a:rPr lang="en-US" sz="1050" spc="-10" dirty="0">
                <a:cs typeface="Times New Roman"/>
              </a:rPr>
              <a:t> </a:t>
            </a:r>
            <a:r>
              <a:rPr lang="en-US" sz="1050" dirty="0">
                <a:cs typeface="Times New Roman"/>
              </a:rPr>
              <a:t>overdose</a:t>
            </a:r>
            <a:r>
              <a:rPr lang="en-US" sz="1050" spc="-3" dirty="0">
                <a:cs typeface="Times New Roman"/>
              </a:rPr>
              <a:t> </a:t>
            </a:r>
            <a:r>
              <a:rPr lang="en-US" sz="1050" dirty="0">
                <a:cs typeface="Times New Roman"/>
              </a:rPr>
              <a:t>deaths</a:t>
            </a:r>
            <a:r>
              <a:rPr lang="en-US" sz="1050" spc="-3" dirty="0">
                <a:cs typeface="Times New Roman"/>
              </a:rPr>
              <a:t> </a:t>
            </a:r>
            <a:r>
              <a:rPr lang="en-US" sz="1050" dirty="0">
                <a:cs typeface="Times New Roman"/>
              </a:rPr>
              <a:t>involving</a:t>
            </a:r>
            <a:r>
              <a:rPr lang="en-US" sz="1050" spc="-3" dirty="0">
                <a:cs typeface="Times New Roman"/>
              </a:rPr>
              <a:t> </a:t>
            </a:r>
            <a:r>
              <a:rPr lang="en-US" sz="1050" dirty="0">
                <a:cs typeface="Times New Roman"/>
              </a:rPr>
              <a:t>natural</a:t>
            </a:r>
            <a:r>
              <a:rPr lang="en-US" sz="1050" spc="-3" dirty="0">
                <a:cs typeface="Times New Roman"/>
              </a:rPr>
              <a:t> </a:t>
            </a:r>
            <a:r>
              <a:rPr lang="en-US" sz="1050" dirty="0">
                <a:cs typeface="Times New Roman"/>
              </a:rPr>
              <a:t>and</a:t>
            </a:r>
            <a:r>
              <a:rPr lang="en-US" sz="1050" spc="-3" dirty="0">
                <a:cs typeface="Times New Roman"/>
              </a:rPr>
              <a:t> </a:t>
            </a:r>
            <a:r>
              <a:rPr lang="en-US" sz="1050" dirty="0">
                <a:cs typeface="Times New Roman"/>
              </a:rPr>
              <a:t>semisynthetic</a:t>
            </a:r>
            <a:r>
              <a:rPr lang="en-US" sz="1050" spc="-3" dirty="0">
                <a:cs typeface="Times New Roman"/>
              </a:rPr>
              <a:t> </a:t>
            </a:r>
            <a:r>
              <a:rPr lang="en-US" sz="1050" spc="-7" dirty="0">
                <a:cs typeface="Times New Roman"/>
              </a:rPr>
              <a:t>opioids </a:t>
            </a:r>
            <a:r>
              <a:rPr lang="en-US" sz="1050" dirty="0">
                <a:cs typeface="Times New Roman"/>
              </a:rPr>
              <a:t>increased</a:t>
            </a:r>
            <a:r>
              <a:rPr lang="en-US" sz="1050" spc="-7" dirty="0">
                <a:cs typeface="Times New Roman"/>
              </a:rPr>
              <a:t> </a:t>
            </a:r>
            <a:r>
              <a:rPr lang="en-US" sz="1050" dirty="0">
                <a:cs typeface="Times New Roman"/>
              </a:rPr>
              <a:t>fourfold,</a:t>
            </a:r>
            <a:r>
              <a:rPr lang="en-US" sz="1050" spc="-10" dirty="0">
                <a:cs typeface="Times New Roman"/>
              </a:rPr>
              <a:t> </a:t>
            </a:r>
            <a:r>
              <a:rPr lang="en-US" sz="1050" dirty="0">
                <a:cs typeface="Times New Roman"/>
              </a:rPr>
              <a:t>from</a:t>
            </a:r>
            <a:r>
              <a:rPr lang="en-US" sz="1050" spc="-3" dirty="0">
                <a:cs typeface="Times New Roman"/>
              </a:rPr>
              <a:t> </a:t>
            </a:r>
            <a:r>
              <a:rPr lang="en-US" sz="1050" dirty="0">
                <a:cs typeface="Times New Roman"/>
              </a:rPr>
              <a:t>0.98</a:t>
            </a:r>
            <a:r>
              <a:rPr lang="en-US" sz="1050" spc="-3" dirty="0">
                <a:cs typeface="Times New Roman"/>
              </a:rPr>
              <a:t> </a:t>
            </a:r>
            <a:r>
              <a:rPr lang="en-US" sz="1050" dirty="0">
                <a:cs typeface="Times New Roman"/>
              </a:rPr>
              <a:t>per 100,000</a:t>
            </a:r>
            <a:r>
              <a:rPr lang="en-US" sz="1050" spc="-3" dirty="0">
                <a:cs typeface="Times New Roman"/>
              </a:rPr>
              <a:t> </a:t>
            </a:r>
            <a:r>
              <a:rPr lang="en-US" sz="1050" dirty="0">
                <a:cs typeface="Times New Roman"/>
              </a:rPr>
              <a:t>population</a:t>
            </a:r>
            <a:r>
              <a:rPr lang="en-US" sz="1050" spc="-10" dirty="0">
                <a:cs typeface="Times New Roman"/>
              </a:rPr>
              <a:t> </a:t>
            </a:r>
            <a:r>
              <a:rPr lang="en-US" sz="1050" dirty="0">
                <a:cs typeface="Times New Roman"/>
              </a:rPr>
              <a:t>in 1999</a:t>
            </a:r>
            <a:r>
              <a:rPr lang="en-US" sz="1050" spc="-3" dirty="0">
                <a:cs typeface="Times New Roman"/>
              </a:rPr>
              <a:t> </a:t>
            </a:r>
            <a:r>
              <a:rPr lang="en-US" sz="1050" dirty="0">
                <a:cs typeface="Times New Roman"/>
              </a:rPr>
              <a:t>to 4.1</a:t>
            </a:r>
            <a:r>
              <a:rPr lang="en-US" sz="1050" spc="-3" dirty="0">
                <a:cs typeface="Times New Roman"/>
              </a:rPr>
              <a:t> </a:t>
            </a:r>
            <a:r>
              <a:rPr lang="en-US" sz="1050" dirty="0">
                <a:cs typeface="Times New Roman"/>
              </a:rPr>
              <a:t>per</a:t>
            </a:r>
            <a:r>
              <a:rPr lang="en-US" sz="1050" spc="-3" dirty="0">
                <a:cs typeface="Times New Roman"/>
              </a:rPr>
              <a:t> </a:t>
            </a:r>
            <a:r>
              <a:rPr lang="en-US" sz="1050" spc="-7" dirty="0">
                <a:cs typeface="Times New Roman"/>
              </a:rPr>
              <a:t>100,000 </a:t>
            </a:r>
            <a:r>
              <a:rPr lang="en-US" sz="1050" dirty="0">
                <a:cs typeface="Times New Roman"/>
              </a:rPr>
              <a:t>population</a:t>
            </a:r>
            <a:r>
              <a:rPr lang="en-US" sz="1050" spc="-10" dirty="0">
                <a:cs typeface="Times New Roman"/>
              </a:rPr>
              <a:t> </a:t>
            </a:r>
            <a:r>
              <a:rPr lang="en-US" sz="1050" dirty="0">
                <a:cs typeface="Times New Roman"/>
              </a:rPr>
              <a:t>in</a:t>
            </a:r>
            <a:r>
              <a:rPr lang="en-US" sz="1050" spc="-3" dirty="0">
                <a:cs typeface="Times New Roman"/>
              </a:rPr>
              <a:t> </a:t>
            </a:r>
            <a:r>
              <a:rPr lang="en-US" sz="1050" dirty="0">
                <a:cs typeface="Times New Roman"/>
              </a:rPr>
              <a:t>2020. People</a:t>
            </a:r>
            <a:r>
              <a:rPr lang="en-US" sz="1050" spc="-3" dirty="0">
                <a:cs typeface="Times New Roman"/>
              </a:rPr>
              <a:t> </a:t>
            </a:r>
            <a:r>
              <a:rPr lang="en-US" sz="1050" dirty="0">
                <a:cs typeface="Times New Roman"/>
              </a:rPr>
              <a:t>ages</a:t>
            </a:r>
            <a:r>
              <a:rPr lang="en-US" sz="1050" spc="-3" dirty="0">
                <a:cs typeface="Times New Roman"/>
              </a:rPr>
              <a:t> </a:t>
            </a:r>
            <a:r>
              <a:rPr lang="en-US" sz="1050" spc="-7" dirty="0">
                <a:cs typeface="Times New Roman"/>
              </a:rPr>
              <a:t>45-</a:t>
            </a:r>
            <a:r>
              <a:rPr lang="en-US" sz="1050" dirty="0">
                <a:cs typeface="Times New Roman"/>
              </a:rPr>
              <a:t>64 experienced</a:t>
            </a:r>
            <a:r>
              <a:rPr lang="en-US" sz="1050" spc="-3" dirty="0">
                <a:cs typeface="Times New Roman"/>
              </a:rPr>
              <a:t> </a:t>
            </a:r>
            <a:r>
              <a:rPr lang="en-US" sz="1050" dirty="0">
                <a:cs typeface="Times New Roman"/>
              </a:rPr>
              <a:t>a nearly</a:t>
            </a:r>
            <a:r>
              <a:rPr lang="en-US" sz="1050" spc="-10" dirty="0">
                <a:cs typeface="Times New Roman"/>
              </a:rPr>
              <a:t> </a:t>
            </a:r>
            <a:r>
              <a:rPr lang="en-US" sz="1050" dirty="0">
                <a:cs typeface="Times New Roman"/>
              </a:rPr>
              <a:t>fivefold </a:t>
            </a:r>
            <a:r>
              <a:rPr lang="en-US" sz="1050" spc="-7" dirty="0">
                <a:cs typeface="Times New Roman"/>
              </a:rPr>
              <a:t>increase.</a:t>
            </a:r>
            <a:endParaRPr lang="en-US" sz="1050" dirty="0">
              <a:cs typeface="Times New Roman"/>
            </a:endParaRPr>
          </a:p>
          <a:p>
            <a:pPr marL="353286" marR="72734" indent="-171450">
              <a:buClr>
                <a:srgbClr val="033466"/>
              </a:buClr>
              <a:buSzPct val="116666"/>
              <a:tabLst>
                <a:tab pos="337263" algn="l"/>
                <a:tab pos="337696" algn="l"/>
              </a:tabLst>
            </a:pPr>
            <a:r>
              <a:rPr lang="en-US" sz="1050" dirty="0">
                <a:cs typeface="Times New Roman"/>
              </a:rPr>
              <a:t>Among</a:t>
            </a:r>
            <a:r>
              <a:rPr lang="en-US" sz="1050" spc="-37" dirty="0">
                <a:cs typeface="Times New Roman"/>
              </a:rPr>
              <a:t> </a:t>
            </a:r>
            <a:r>
              <a:rPr lang="en-US" sz="1050" spc="-7" dirty="0">
                <a:cs typeface="Times New Roman"/>
              </a:rPr>
              <a:t>residents</a:t>
            </a:r>
            <a:r>
              <a:rPr lang="en-US" sz="1050" spc="-37" dirty="0">
                <a:cs typeface="Times New Roman"/>
              </a:rPr>
              <a:t> </a:t>
            </a:r>
            <a:r>
              <a:rPr lang="en-US" sz="1050" dirty="0">
                <a:cs typeface="Times New Roman"/>
              </a:rPr>
              <a:t>of</a:t>
            </a:r>
            <a:r>
              <a:rPr lang="en-US" sz="1050" spc="-34" dirty="0">
                <a:cs typeface="Times New Roman"/>
              </a:rPr>
              <a:t> </a:t>
            </a:r>
            <a:r>
              <a:rPr lang="en-US" sz="1050" dirty="0">
                <a:cs typeface="Times New Roman"/>
              </a:rPr>
              <a:t>large</a:t>
            </a:r>
            <a:r>
              <a:rPr lang="en-US" sz="1050" spc="-34" dirty="0">
                <a:cs typeface="Times New Roman"/>
              </a:rPr>
              <a:t> </a:t>
            </a:r>
            <a:r>
              <a:rPr lang="en-US" sz="1050" spc="-7" dirty="0">
                <a:cs typeface="Times New Roman"/>
              </a:rPr>
              <a:t>central</a:t>
            </a:r>
            <a:r>
              <a:rPr lang="en-US" sz="1050" spc="-37" dirty="0">
                <a:cs typeface="Times New Roman"/>
              </a:rPr>
              <a:t> </a:t>
            </a:r>
            <a:r>
              <a:rPr lang="en-US" sz="1050" spc="-7" dirty="0">
                <a:cs typeface="Times New Roman"/>
              </a:rPr>
              <a:t>metropolitan</a:t>
            </a:r>
            <a:r>
              <a:rPr lang="en-US" sz="1050" spc="-34" dirty="0">
                <a:cs typeface="Times New Roman"/>
              </a:rPr>
              <a:t> </a:t>
            </a:r>
            <a:r>
              <a:rPr lang="en-US" sz="1050" dirty="0" err="1">
                <a:cs typeface="Times New Roman"/>
              </a:rPr>
              <a:t>areas,</a:t>
            </a:r>
            <a:r>
              <a:rPr lang="en-US" sz="1050" baseline="31250" dirty="0" err="1">
                <a:cs typeface="Times New Roman"/>
              </a:rPr>
              <a:t>i</a:t>
            </a:r>
            <a:r>
              <a:rPr lang="en-US" sz="1050" spc="61" baseline="31250" dirty="0">
                <a:cs typeface="Times New Roman"/>
              </a:rPr>
              <a:t> </a:t>
            </a:r>
            <a:r>
              <a:rPr lang="en-US" sz="1050" dirty="0">
                <a:cs typeface="Times New Roman"/>
              </a:rPr>
              <a:t>the</a:t>
            </a:r>
            <a:r>
              <a:rPr lang="en-US" sz="1050" spc="-37" dirty="0">
                <a:cs typeface="Times New Roman"/>
              </a:rPr>
              <a:t> </a:t>
            </a:r>
            <a:r>
              <a:rPr lang="en-US" sz="1050" dirty="0">
                <a:cs typeface="Times New Roman"/>
              </a:rPr>
              <a:t>rate</a:t>
            </a:r>
            <a:r>
              <a:rPr lang="en-US" sz="1050" spc="-37" dirty="0">
                <a:cs typeface="Times New Roman"/>
              </a:rPr>
              <a:t> </a:t>
            </a:r>
            <a:r>
              <a:rPr lang="en-US" sz="1050" dirty="0">
                <a:cs typeface="Times New Roman"/>
              </a:rPr>
              <a:t>of</a:t>
            </a:r>
            <a:r>
              <a:rPr lang="en-US" sz="1050" spc="-34" dirty="0">
                <a:cs typeface="Times New Roman"/>
              </a:rPr>
              <a:t> </a:t>
            </a:r>
            <a:r>
              <a:rPr lang="en-US" sz="1050" dirty="0">
                <a:cs typeface="Times New Roman"/>
              </a:rPr>
              <a:t>drug</a:t>
            </a:r>
            <a:r>
              <a:rPr lang="en-US" sz="1050" spc="-31" dirty="0">
                <a:cs typeface="Times New Roman"/>
              </a:rPr>
              <a:t> </a:t>
            </a:r>
            <a:r>
              <a:rPr lang="en-US" sz="1050" spc="-7" dirty="0">
                <a:cs typeface="Times New Roman"/>
              </a:rPr>
              <a:t>overdose</a:t>
            </a:r>
            <a:r>
              <a:rPr lang="en-US" sz="1050" spc="-37" dirty="0">
                <a:cs typeface="Times New Roman"/>
              </a:rPr>
              <a:t> </a:t>
            </a:r>
            <a:r>
              <a:rPr lang="en-US" sz="1050" spc="-7" dirty="0">
                <a:cs typeface="Times New Roman"/>
              </a:rPr>
              <a:t>deaths involving</a:t>
            </a:r>
            <a:r>
              <a:rPr lang="en-US" sz="1050" spc="-44" dirty="0">
                <a:cs typeface="Times New Roman"/>
              </a:rPr>
              <a:t> </a:t>
            </a:r>
            <a:r>
              <a:rPr lang="en-US" sz="1050" spc="-7" dirty="0">
                <a:cs typeface="Times New Roman"/>
              </a:rPr>
              <a:t>synthetic</a:t>
            </a:r>
            <a:r>
              <a:rPr lang="en-US" sz="1050" spc="-27" dirty="0">
                <a:cs typeface="Times New Roman"/>
              </a:rPr>
              <a:t> </a:t>
            </a:r>
            <a:r>
              <a:rPr lang="en-US" sz="1050" spc="-7" dirty="0">
                <a:cs typeface="Times New Roman"/>
              </a:rPr>
              <a:t>opioids</a:t>
            </a:r>
            <a:r>
              <a:rPr lang="en-US" sz="1050" spc="-24" dirty="0">
                <a:cs typeface="Times New Roman"/>
              </a:rPr>
              <a:t> </a:t>
            </a:r>
            <a:r>
              <a:rPr lang="en-US" sz="1050" dirty="0">
                <a:cs typeface="Times New Roman"/>
              </a:rPr>
              <a:t>other</a:t>
            </a:r>
            <a:r>
              <a:rPr lang="en-US" sz="1050" spc="-24" dirty="0">
                <a:cs typeface="Times New Roman"/>
              </a:rPr>
              <a:t> </a:t>
            </a:r>
            <a:r>
              <a:rPr lang="en-US" sz="1050" dirty="0">
                <a:cs typeface="Times New Roman"/>
              </a:rPr>
              <a:t>than</a:t>
            </a:r>
            <a:r>
              <a:rPr lang="en-US" sz="1050" spc="-24" dirty="0">
                <a:cs typeface="Times New Roman"/>
              </a:rPr>
              <a:t> </a:t>
            </a:r>
            <a:r>
              <a:rPr lang="en-US" sz="1050" spc="-14" dirty="0">
                <a:cs typeface="Times New Roman"/>
              </a:rPr>
              <a:t>methadone</a:t>
            </a:r>
            <a:r>
              <a:rPr lang="en-US" sz="1050" spc="-48" dirty="0">
                <a:cs typeface="Times New Roman"/>
              </a:rPr>
              <a:t> </a:t>
            </a:r>
            <a:r>
              <a:rPr lang="en-US" sz="1050" spc="-7" dirty="0">
                <a:cs typeface="Times New Roman"/>
              </a:rPr>
              <a:t>increased</a:t>
            </a:r>
            <a:r>
              <a:rPr lang="en-US" sz="1050" spc="-27" dirty="0">
                <a:cs typeface="Times New Roman"/>
              </a:rPr>
              <a:t> </a:t>
            </a:r>
            <a:r>
              <a:rPr lang="en-US" sz="1050" dirty="0">
                <a:cs typeface="Times New Roman"/>
              </a:rPr>
              <a:t>from</a:t>
            </a:r>
            <a:r>
              <a:rPr lang="en-US" sz="1050" spc="-27" dirty="0">
                <a:cs typeface="Times New Roman"/>
              </a:rPr>
              <a:t> </a:t>
            </a:r>
            <a:r>
              <a:rPr lang="en-US" sz="1050" dirty="0">
                <a:cs typeface="Times New Roman"/>
              </a:rPr>
              <a:t>9.7</a:t>
            </a:r>
            <a:r>
              <a:rPr lang="en-US" sz="1050" spc="-24" dirty="0">
                <a:cs typeface="Times New Roman"/>
              </a:rPr>
              <a:t> </a:t>
            </a:r>
            <a:r>
              <a:rPr lang="en-US" sz="1050" dirty="0">
                <a:cs typeface="Times New Roman"/>
              </a:rPr>
              <a:t>per</a:t>
            </a:r>
            <a:r>
              <a:rPr lang="en-US" sz="1050" spc="-20" dirty="0">
                <a:cs typeface="Times New Roman"/>
              </a:rPr>
              <a:t> </a:t>
            </a:r>
            <a:r>
              <a:rPr lang="en-US" sz="1050" spc="-7" dirty="0">
                <a:cs typeface="Times New Roman"/>
              </a:rPr>
              <a:t>100,000 population</a:t>
            </a:r>
            <a:r>
              <a:rPr lang="en-US" sz="1050" spc="-41" dirty="0">
                <a:cs typeface="Times New Roman"/>
              </a:rPr>
              <a:t> </a:t>
            </a:r>
            <a:r>
              <a:rPr lang="en-US" sz="1050" dirty="0">
                <a:cs typeface="Times New Roman"/>
              </a:rPr>
              <a:t>in</a:t>
            </a:r>
            <a:r>
              <a:rPr lang="en-US" sz="1050" spc="-31" dirty="0">
                <a:cs typeface="Times New Roman"/>
              </a:rPr>
              <a:t> </a:t>
            </a:r>
            <a:r>
              <a:rPr lang="en-US" sz="1050" dirty="0">
                <a:cs typeface="Times New Roman"/>
              </a:rPr>
              <a:t>2018</a:t>
            </a:r>
            <a:r>
              <a:rPr lang="en-US" sz="1050" spc="-31" dirty="0">
                <a:cs typeface="Times New Roman"/>
              </a:rPr>
              <a:t> </a:t>
            </a:r>
            <a:r>
              <a:rPr lang="en-US" sz="1050" dirty="0">
                <a:cs typeface="Times New Roman"/>
              </a:rPr>
              <a:t>to</a:t>
            </a:r>
            <a:r>
              <a:rPr lang="en-US" sz="1050" spc="-34" dirty="0">
                <a:cs typeface="Times New Roman"/>
              </a:rPr>
              <a:t> </a:t>
            </a:r>
            <a:r>
              <a:rPr lang="en-US" sz="1050" dirty="0">
                <a:cs typeface="Times New Roman"/>
              </a:rPr>
              <a:t>19.1</a:t>
            </a:r>
            <a:r>
              <a:rPr lang="en-US" sz="1050" spc="-31" dirty="0">
                <a:cs typeface="Times New Roman"/>
              </a:rPr>
              <a:t> </a:t>
            </a:r>
            <a:r>
              <a:rPr lang="en-US" sz="1050" dirty="0">
                <a:cs typeface="Times New Roman"/>
              </a:rPr>
              <a:t>per</a:t>
            </a:r>
            <a:r>
              <a:rPr lang="en-US" sz="1050" spc="-27" dirty="0">
                <a:cs typeface="Times New Roman"/>
              </a:rPr>
              <a:t> </a:t>
            </a:r>
            <a:r>
              <a:rPr lang="en-US" sz="1050" spc="-7" dirty="0">
                <a:cs typeface="Times New Roman"/>
              </a:rPr>
              <a:t>100,000</a:t>
            </a:r>
            <a:r>
              <a:rPr lang="en-US" sz="1050" spc="-34" dirty="0">
                <a:cs typeface="Times New Roman"/>
              </a:rPr>
              <a:t> </a:t>
            </a:r>
            <a:r>
              <a:rPr lang="en-US" sz="1050" spc="-7" dirty="0">
                <a:cs typeface="Times New Roman"/>
              </a:rPr>
              <a:t>population</a:t>
            </a:r>
            <a:r>
              <a:rPr lang="en-US" sz="1050" spc="-31" dirty="0">
                <a:cs typeface="Times New Roman"/>
              </a:rPr>
              <a:t> </a:t>
            </a:r>
            <a:r>
              <a:rPr lang="en-US" sz="1050" dirty="0">
                <a:cs typeface="Times New Roman"/>
              </a:rPr>
              <a:t>in</a:t>
            </a:r>
            <a:r>
              <a:rPr lang="en-US" sz="1050" spc="-27" dirty="0">
                <a:cs typeface="Times New Roman"/>
              </a:rPr>
              <a:t> </a:t>
            </a:r>
            <a:r>
              <a:rPr lang="en-US" sz="1050" dirty="0">
                <a:cs typeface="Times New Roman"/>
              </a:rPr>
              <a:t>2020.</a:t>
            </a:r>
            <a:r>
              <a:rPr lang="en-US" sz="1050" spc="-31" dirty="0">
                <a:cs typeface="Times New Roman"/>
              </a:rPr>
              <a:t> </a:t>
            </a:r>
            <a:r>
              <a:rPr lang="en-US" sz="1050" dirty="0">
                <a:cs typeface="Times New Roman"/>
              </a:rPr>
              <a:t>Among</a:t>
            </a:r>
            <a:r>
              <a:rPr lang="en-US" sz="1050" spc="-31" dirty="0">
                <a:cs typeface="Times New Roman"/>
              </a:rPr>
              <a:t> </a:t>
            </a:r>
            <a:r>
              <a:rPr lang="en-US" sz="1050" spc="-7" dirty="0">
                <a:cs typeface="Times New Roman"/>
              </a:rPr>
              <a:t>residents</a:t>
            </a:r>
            <a:r>
              <a:rPr lang="en-US" sz="1050" spc="-31" dirty="0">
                <a:cs typeface="Times New Roman"/>
              </a:rPr>
              <a:t> </a:t>
            </a:r>
            <a:r>
              <a:rPr lang="en-US" sz="1050" dirty="0">
                <a:cs typeface="Times New Roman"/>
              </a:rPr>
              <a:t>of</a:t>
            </a:r>
            <a:r>
              <a:rPr lang="en-US" sz="1050" spc="-27" dirty="0">
                <a:cs typeface="Times New Roman"/>
              </a:rPr>
              <a:t> </a:t>
            </a:r>
            <a:r>
              <a:rPr lang="en-US" sz="1050" spc="-7" dirty="0">
                <a:cs typeface="Times New Roman"/>
              </a:rPr>
              <a:t>noncore </a:t>
            </a:r>
            <a:r>
              <a:rPr lang="en-US" sz="1050" dirty="0" err="1">
                <a:cs typeface="Times New Roman"/>
              </a:rPr>
              <a:t>areas,</a:t>
            </a:r>
            <a:r>
              <a:rPr lang="en-US" sz="1050" baseline="31250" dirty="0" err="1">
                <a:cs typeface="Times New Roman"/>
              </a:rPr>
              <a:t>ii</a:t>
            </a:r>
            <a:r>
              <a:rPr lang="en-US" sz="1050" spc="56" baseline="31250" dirty="0">
                <a:cs typeface="Times New Roman"/>
              </a:rPr>
              <a:t> </a:t>
            </a:r>
            <a:r>
              <a:rPr lang="en-US" sz="1050" dirty="0">
                <a:cs typeface="Times New Roman"/>
              </a:rPr>
              <a:t>the</a:t>
            </a:r>
            <a:r>
              <a:rPr lang="en-US" sz="1050" spc="-34" dirty="0">
                <a:cs typeface="Times New Roman"/>
              </a:rPr>
              <a:t> </a:t>
            </a:r>
            <a:r>
              <a:rPr lang="en-US" sz="1050" dirty="0">
                <a:cs typeface="Times New Roman"/>
              </a:rPr>
              <a:t>rate</a:t>
            </a:r>
            <a:r>
              <a:rPr lang="en-US" sz="1050" spc="-34" dirty="0">
                <a:cs typeface="Times New Roman"/>
              </a:rPr>
              <a:t> </a:t>
            </a:r>
            <a:r>
              <a:rPr lang="en-US" sz="1050" dirty="0">
                <a:cs typeface="Times New Roman"/>
              </a:rPr>
              <a:t>of</a:t>
            </a:r>
            <a:r>
              <a:rPr lang="en-US" sz="1050" spc="-34" dirty="0">
                <a:cs typeface="Times New Roman"/>
              </a:rPr>
              <a:t> </a:t>
            </a:r>
            <a:r>
              <a:rPr lang="en-US" sz="1050" dirty="0">
                <a:cs typeface="Times New Roman"/>
              </a:rPr>
              <a:t>drug</a:t>
            </a:r>
            <a:r>
              <a:rPr lang="en-US" sz="1050" spc="-34" dirty="0">
                <a:cs typeface="Times New Roman"/>
              </a:rPr>
              <a:t> </a:t>
            </a:r>
            <a:r>
              <a:rPr lang="en-US" sz="1050" spc="-7" dirty="0">
                <a:cs typeface="Times New Roman"/>
              </a:rPr>
              <a:t>overdose</a:t>
            </a:r>
            <a:r>
              <a:rPr lang="en-US" sz="1050" spc="-31" dirty="0">
                <a:cs typeface="Times New Roman"/>
              </a:rPr>
              <a:t> </a:t>
            </a:r>
            <a:r>
              <a:rPr lang="en-US" sz="1050" spc="-7" dirty="0">
                <a:cs typeface="Times New Roman"/>
              </a:rPr>
              <a:t>deaths</a:t>
            </a:r>
            <a:r>
              <a:rPr lang="en-US" sz="1050" spc="-34" dirty="0">
                <a:cs typeface="Times New Roman"/>
              </a:rPr>
              <a:t> </a:t>
            </a:r>
            <a:r>
              <a:rPr lang="en-US" sz="1050" spc="-7" dirty="0">
                <a:cs typeface="Times New Roman"/>
              </a:rPr>
              <a:t>involving</a:t>
            </a:r>
            <a:r>
              <a:rPr lang="en-US" sz="1050" spc="-34" dirty="0">
                <a:cs typeface="Times New Roman"/>
              </a:rPr>
              <a:t> </a:t>
            </a:r>
            <a:r>
              <a:rPr lang="en-US" sz="1050" spc="-7" dirty="0">
                <a:cs typeface="Times New Roman"/>
              </a:rPr>
              <a:t>synthetic</a:t>
            </a:r>
            <a:r>
              <a:rPr lang="en-US" sz="1050" spc="-31" dirty="0">
                <a:cs typeface="Times New Roman"/>
              </a:rPr>
              <a:t> </a:t>
            </a:r>
            <a:r>
              <a:rPr lang="en-US" sz="1050" spc="-7" dirty="0">
                <a:cs typeface="Times New Roman"/>
              </a:rPr>
              <a:t>opioids</a:t>
            </a:r>
            <a:r>
              <a:rPr lang="en-US" sz="1050" spc="-34" dirty="0">
                <a:cs typeface="Times New Roman"/>
              </a:rPr>
              <a:t> </a:t>
            </a:r>
            <a:r>
              <a:rPr lang="en-US" sz="1050" dirty="0">
                <a:cs typeface="Times New Roman"/>
              </a:rPr>
              <a:t>other</a:t>
            </a:r>
            <a:r>
              <a:rPr lang="en-US" sz="1050" spc="-34" dirty="0">
                <a:cs typeface="Times New Roman"/>
              </a:rPr>
              <a:t> </a:t>
            </a:r>
            <a:r>
              <a:rPr lang="en-US" sz="1050" dirty="0">
                <a:cs typeface="Times New Roman"/>
              </a:rPr>
              <a:t>than</a:t>
            </a:r>
            <a:r>
              <a:rPr lang="en-US" sz="1050" spc="-34" dirty="0">
                <a:cs typeface="Times New Roman"/>
              </a:rPr>
              <a:t> </a:t>
            </a:r>
            <a:r>
              <a:rPr lang="en-US" sz="1050" spc="-7" dirty="0">
                <a:cs typeface="Times New Roman"/>
              </a:rPr>
              <a:t>methadone increased</a:t>
            </a:r>
            <a:r>
              <a:rPr lang="en-US" sz="1050" spc="-37" dirty="0">
                <a:cs typeface="Times New Roman"/>
              </a:rPr>
              <a:t> </a:t>
            </a:r>
            <a:r>
              <a:rPr lang="en-US" sz="1050" dirty="0">
                <a:cs typeface="Times New Roman"/>
              </a:rPr>
              <a:t>from</a:t>
            </a:r>
            <a:r>
              <a:rPr lang="en-US" sz="1050" spc="-31" dirty="0">
                <a:cs typeface="Times New Roman"/>
              </a:rPr>
              <a:t> </a:t>
            </a:r>
            <a:r>
              <a:rPr lang="en-US" sz="1050" dirty="0">
                <a:cs typeface="Times New Roman"/>
              </a:rPr>
              <a:t>5.0</a:t>
            </a:r>
            <a:r>
              <a:rPr lang="en-US" sz="1050" spc="-27" dirty="0">
                <a:cs typeface="Times New Roman"/>
              </a:rPr>
              <a:t> </a:t>
            </a:r>
            <a:r>
              <a:rPr lang="en-US" sz="1050" dirty="0">
                <a:cs typeface="Times New Roman"/>
              </a:rPr>
              <a:t>per</a:t>
            </a:r>
            <a:r>
              <a:rPr lang="en-US" sz="1050" spc="-31" dirty="0">
                <a:cs typeface="Times New Roman"/>
              </a:rPr>
              <a:t> </a:t>
            </a:r>
            <a:r>
              <a:rPr lang="en-US" sz="1050" spc="-7" dirty="0">
                <a:cs typeface="Times New Roman"/>
              </a:rPr>
              <a:t>100,000</a:t>
            </a:r>
            <a:r>
              <a:rPr lang="en-US" sz="1050" spc="-31" dirty="0">
                <a:cs typeface="Times New Roman"/>
              </a:rPr>
              <a:t> </a:t>
            </a:r>
            <a:r>
              <a:rPr lang="en-US" sz="1050" spc="-7" dirty="0">
                <a:cs typeface="Times New Roman"/>
              </a:rPr>
              <a:t>population</a:t>
            </a:r>
            <a:r>
              <a:rPr lang="en-US" sz="1050" spc="-27" dirty="0">
                <a:cs typeface="Times New Roman"/>
              </a:rPr>
              <a:t> </a:t>
            </a:r>
            <a:r>
              <a:rPr lang="en-US" sz="1050" dirty="0">
                <a:cs typeface="Times New Roman"/>
              </a:rPr>
              <a:t>in</a:t>
            </a:r>
            <a:r>
              <a:rPr lang="en-US" sz="1050" spc="-31" dirty="0">
                <a:cs typeface="Times New Roman"/>
              </a:rPr>
              <a:t> </a:t>
            </a:r>
            <a:r>
              <a:rPr lang="en-US" sz="1050" dirty="0">
                <a:cs typeface="Times New Roman"/>
              </a:rPr>
              <a:t>2018</a:t>
            </a:r>
            <a:r>
              <a:rPr lang="en-US" sz="1050" spc="-31" dirty="0">
                <a:cs typeface="Times New Roman"/>
              </a:rPr>
              <a:t> </a:t>
            </a:r>
            <a:r>
              <a:rPr lang="en-US" sz="1050" dirty="0">
                <a:cs typeface="Times New Roman"/>
              </a:rPr>
              <a:t>to</a:t>
            </a:r>
            <a:r>
              <a:rPr lang="en-US" sz="1050" spc="-27" dirty="0">
                <a:cs typeface="Times New Roman"/>
              </a:rPr>
              <a:t> </a:t>
            </a:r>
            <a:r>
              <a:rPr lang="en-US" sz="1050" dirty="0">
                <a:cs typeface="Times New Roman"/>
              </a:rPr>
              <a:t>10.6</a:t>
            </a:r>
            <a:r>
              <a:rPr lang="en-US" sz="1050" spc="-31" dirty="0">
                <a:cs typeface="Times New Roman"/>
              </a:rPr>
              <a:t> </a:t>
            </a:r>
            <a:r>
              <a:rPr lang="en-US" sz="1050" dirty="0">
                <a:cs typeface="Times New Roman"/>
              </a:rPr>
              <a:t>per</a:t>
            </a:r>
            <a:r>
              <a:rPr lang="en-US" sz="1050" spc="-27" dirty="0">
                <a:cs typeface="Times New Roman"/>
              </a:rPr>
              <a:t> </a:t>
            </a:r>
            <a:r>
              <a:rPr lang="en-US" sz="1050" spc="-7" dirty="0">
                <a:cs typeface="Times New Roman"/>
              </a:rPr>
              <a:t>100,000</a:t>
            </a:r>
            <a:r>
              <a:rPr lang="en-US" sz="1050" spc="-31" dirty="0">
                <a:cs typeface="Times New Roman"/>
              </a:rPr>
              <a:t> </a:t>
            </a:r>
            <a:r>
              <a:rPr lang="en-US" sz="1050" spc="-7" dirty="0">
                <a:cs typeface="Times New Roman"/>
              </a:rPr>
              <a:t>population</a:t>
            </a:r>
            <a:r>
              <a:rPr lang="en-US" sz="1050" spc="-31" dirty="0">
                <a:cs typeface="Times New Roman"/>
              </a:rPr>
              <a:t> </a:t>
            </a:r>
            <a:r>
              <a:rPr lang="en-US" sz="1050" dirty="0">
                <a:cs typeface="Times New Roman"/>
              </a:rPr>
              <a:t>in</a:t>
            </a:r>
            <a:r>
              <a:rPr lang="en-US" sz="1050" spc="-27" dirty="0">
                <a:cs typeface="Times New Roman"/>
              </a:rPr>
              <a:t> </a:t>
            </a:r>
            <a:r>
              <a:rPr lang="en-US" sz="1050" spc="-7" dirty="0">
                <a:cs typeface="Times New Roman"/>
              </a:rPr>
              <a:t>2020.</a:t>
            </a:r>
            <a:endParaRPr lang="en-US" sz="1050" dirty="0">
              <a:cs typeface="Times New Roman"/>
            </a:endParaRPr>
          </a:p>
          <a:p>
            <a:pPr marR="91784"/>
            <a:r>
              <a:rPr lang="en-US" sz="1050" dirty="0">
                <a:cs typeface="Times New Roman"/>
              </a:rPr>
              <a:t>The</a:t>
            </a:r>
            <a:r>
              <a:rPr lang="en-US" sz="1050" spc="-7" dirty="0">
                <a:cs typeface="Times New Roman"/>
              </a:rPr>
              <a:t> </a:t>
            </a:r>
            <a:r>
              <a:rPr lang="en-US" sz="1050" dirty="0">
                <a:cs typeface="Times New Roman"/>
              </a:rPr>
              <a:t>Department</a:t>
            </a:r>
            <a:r>
              <a:rPr lang="en-US" sz="1050" spc="-3" dirty="0">
                <a:cs typeface="Times New Roman"/>
              </a:rPr>
              <a:t> </a:t>
            </a:r>
            <a:r>
              <a:rPr lang="en-US" sz="1050" dirty="0">
                <a:cs typeface="Times New Roman"/>
              </a:rPr>
              <a:t>of</a:t>
            </a:r>
            <a:r>
              <a:rPr lang="en-US" sz="1050" spc="-3" dirty="0">
                <a:cs typeface="Times New Roman"/>
              </a:rPr>
              <a:t> </a:t>
            </a:r>
            <a:r>
              <a:rPr lang="en-US" sz="1050" dirty="0">
                <a:cs typeface="Times New Roman"/>
              </a:rPr>
              <a:t>Health</a:t>
            </a:r>
            <a:r>
              <a:rPr lang="en-US" sz="1050" spc="-3" dirty="0">
                <a:cs typeface="Times New Roman"/>
              </a:rPr>
              <a:t> </a:t>
            </a:r>
            <a:r>
              <a:rPr lang="en-US" sz="1050" dirty="0">
                <a:cs typeface="Times New Roman"/>
              </a:rPr>
              <a:t>and</a:t>
            </a:r>
            <a:r>
              <a:rPr lang="en-US" sz="1050" spc="-7" dirty="0">
                <a:cs typeface="Times New Roman"/>
              </a:rPr>
              <a:t> </a:t>
            </a:r>
            <a:r>
              <a:rPr lang="en-US" sz="1050" dirty="0">
                <a:cs typeface="Times New Roman"/>
              </a:rPr>
              <a:t>Human</a:t>
            </a:r>
            <a:r>
              <a:rPr lang="en-US" sz="1050" spc="-3" dirty="0">
                <a:cs typeface="Times New Roman"/>
              </a:rPr>
              <a:t> </a:t>
            </a:r>
            <a:r>
              <a:rPr lang="en-US" sz="1050" dirty="0">
                <a:cs typeface="Times New Roman"/>
              </a:rPr>
              <a:t>Services</a:t>
            </a:r>
            <a:r>
              <a:rPr lang="en-US" sz="1050" spc="-7" dirty="0">
                <a:cs typeface="Times New Roman"/>
              </a:rPr>
              <a:t> </a:t>
            </a:r>
            <a:r>
              <a:rPr lang="en-US" sz="1050" dirty="0">
                <a:cs typeface="Times New Roman"/>
              </a:rPr>
              <a:t>and</a:t>
            </a:r>
            <a:r>
              <a:rPr lang="en-US" sz="1050" spc="-3" dirty="0">
                <a:cs typeface="Times New Roman"/>
              </a:rPr>
              <a:t> </a:t>
            </a:r>
            <a:r>
              <a:rPr lang="en-US" sz="1050" dirty="0">
                <a:cs typeface="Times New Roman"/>
              </a:rPr>
              <a:t>the</a:t>
            </a:r>
            <a:r>
              <a:rPr lang="en-US" sz="1050" spc="-3" dirty="0">
                <a:cs typeface="Times New Roman"/>
              </a:rPr>
              <a:t> </a:t>
            </a:r>
            <a:r>
              <a:rPr lang="en-US" sz="1050" dirty="0">
                <a:cs typeface="Times New Roman"/>
              </a:rPr>
              <a:t>White</a:t>
            </a:r>
            <a:r>
              <a:rPr lang="en-US" sz="1050" spc="-7" dirty="0">
                <a:cs typeface="Times New Roman"/>
              </a:rPr>
              <a:t> </a:t>
            </a:r>
            <a:r>
              <a:rPr lang="en-US" sz="1050" dirty="0">
                <a:cs typeface="Times New Roman"/>
              </a:rPr>
              <a:t>House</a:t>
            </a:r>
            <a:r>
              <a:rPr lang="en-US" sz="1050" spc="-3" dirty="0">
                <a:cs typeface="Times New Roman"/>
              </a:rPr>
              <a:t> </a:t>
            </a:r>
            <a:r>
              <a:rPr lang="en-US" sz="1050" dirty="0">
                <a:cs typeface="Times New Roman"/>
              </a:rPr>
              <a:t>have</a:t>
            </a:r>
            <a:r>
              <a:rPr lang="en-US" sz="1050" spc="-3" dirty="0">
                <a:cs typeface="Times New Roman"/>
              </a:rPr>
              <a:t> </a:t>
            </a:r>
            <a:r>
              <a:rPr lang="en-US" sz="1050" dirty="0">
                <a:cs typeface="Times New Roman"/>
              </a:rPr>
              <a:t>developed</a:t>
            </a:r>
            <a:r>
              <a:rPr lang="en-US" sz="1050" spc="-3" dirty="0">
                <a:cs typeface="Times New Roman"/>
              </a:rPr>
              <a:t> </a:t>
            </a:r>
            <a:r>
              <a:rPr lang="en-US" sz="1050" dirty="0">
                <a:cs typeface="Times New Roman"/>
              </a:rPr>
              <a:t>tools</a:t>
            </a:r>
            <a:r>
              <a:rPr lang="en-US" sz="1050" spc="-3" dirty="0">
                <a:cs typeface="Times New Roman"/>
              </a:rPr>
              <a:t> </a:t>
            </a:r>
            <a:r>
              <a:rPr lang="en-US" sz="1050" spc="-17" dirty="0">
                <a:cs typeface="Times New Roman"/>
              </a:rPr>
              <a:t>and </a:t>
            </a:r>
            <a:r>
              <a:rPr lang="en-US" sz="1050" dirty="0">
                <a:cs typeface="Times New Roman"/>
              </a:rPr>
              <a:t>provided</a:t>
            </a:r>
            <a:r>
              <a:rPr lang="en-US" sz="1050" spc="-14" dirty="0">
                <a:cs typeface="Times New Roman"/>
              </a:rPr>
              <a:t> </a:t>
            </a:r>
            <a:r>
              <a:rPr lang="en-US" sz="1050" dirty="0">
                <a:cs typeface="Times New Roman"/>
              </a:rPr>
              <a:t>funding</a:t>
            </a:r>
            <a:r>
              <a:rPr lang="en-US" sz="1050" spc="-3" dirty="0">
                <a:cs typeface="Times New Roman"/>
              </a:rPr>
              <a:t> </a:t>
            </a:r>
            <a:r>
              <a:rPr lang="en-US" sz="1050" dirty="0">
                <a:cs typeface="Times New Roman"/>
              </a:rPr>
              <a:t>for</a:t>
            </a:r>
            <a:r>
              <a:rPr lang="en-US" sz="1050" spc="-3" dirty="0">
                <a:cs typeface="Times New Roman"/>
              </a:rPr>
              <a:t> </a:t>
            </a:r>
            <a:r>
              <a:rPr lang="en-US" sz="1050" dirty="0">
                <a:cs typeface="Times New Roman"/>
              </a:rPr>
              <a:t>programs</a:t>
            </a:r>
            <a:r>
              <a:rPr lang="en-US" sz="1050" spc="-7" dirty="0">
                <a:cs typeface="Times New Roman"/>
              </a:rPr>
              <a:t> </a:t>
            </a:r>
            <a:r>
              <a:rPr lang="en-US" sz="1050" dirty="0">
                <a:cs typeface="Times New Roman"/>
              </a:rPr>
              <a:t>to</a:t>
            </a:r>
            <a:r>
              <a:rPr lang="en-US" sz="1050" spc="-3" dirty="0">
                <a:cs typeface="Times New Roman"/>
              </a:rPr>
              <a:t> </a:t>
            </a:r>
            <a:r>
              <a:rPr lang="en-US" sz="1050" dirty="0">
                <a:cs typeface="Times New Roman"/>
              </a:rPr>
              <a:t>reduce</a:t>
            </a:r>
            <a:r>
              <a:rPr lang="en-US" sz="1050" spc="-3" dirty="0">
                <a:cs typeface="Times New Roman"/>
              </a:rPr>
              <a:t> </a:t>
            </a:r>
            <a:r>
              <a:rPr lang="en-US" sz="1050" dirty="0">
                <a:cs typeface="Times New Roman"/>
              </a:rPr>
              <a:t>adverse</a:t>
            </a:r>
            <a:r>
              <a:rPr lang="en-US" sz="1050" spc="-7" dirty="0">
                <a:cs typeface="Times New Roman"/>
              </a:rPr>
              <a:t> </a:t>
            </a:r>
            <a:r>
              <a:rPr lang="en-US" sz="1050" dirty="0">
                <a:cs typeface="Times New Roman"/>
              </a:rPr>
              <a:t>outcomes</a:t>
            </a:r>
            <a:r>
              <a:rPr lang="en-US" sz="1050" spc="-3" dirty="0">
                <a:cs typeface="Times New Roman"/>
              </a:rPr>
              <a:t> </a:t>
            </a:r>
            <a:r>
              <a:rPr lang="en-US" sz="1050" dirty="0">
                <a:cs typeface="Times New Roman"/>
              </a:rPr>
              <a:t>related</a:t>
            </a:r>
            <a:r>
              <a:rPr lang="en-US" sz="1050" spc="-3" dirty="0">
                <a:cs typeface="Times New Roman"/>
              </a:rPr>
              <a:t> </a:t>
            </a:r>
            <a:r>
              <a:rPr lang="en-US" sz="1050" dirty="0">
                <a:cs typeface="Times New Roman"/>
              </a:rPr>
              <a:t>to</a:t>
            </a:r>
            <a:r>
              <a:rPr lang="en-US" sz="1050" spc="-3" dirty="0">
                <a:cs typeface="Times New Roman"/>
              </a:rPr>
              <a:t> </a:t>
            </a:r>
            <a:r>
              <a:rPr lang="en-US" sz="1050" dirty="0">
                <a:cs typeface="Times New Roman"/>
              </a:rPr>
              <a:t>alcohol</a:t>
            </a:r>
            <a:r>
              <a:rPr lang="en-US" sz="1050" spc="-3" dirty="0">
                <a:cs typeface="Times New Roman"/>
              </a:rPr>
              <a:t> </a:t>
            </a:r>
            <a:r>
              <a:rPr lang="en-US" sz="1050" dirty="0">
                <a:cs typeface="Times New Roman"/>
              </a:rPr>
              <a:t>misuse</a:t>
            </a:r>
            <a:r>
              <a:rPr lang="en-US" sz="1050" spc="-7" dirty="0">
                <a:cs typeface="Times New Roman"/>
              </a:rPr>
              <a:t> </a:t>
            </a:r>
            <a:r>
              <a:rPr lang="en-US" sz="1050" dirty="0">
                <a:cs typeface="Times New Roman"/>
              </a:rPr>
              <a:t>and</a:t>
            </a:r>
            <a:r>
              <a:rPr lang="en-US" sz="1050" spc="-3" dirty="0">
                <a:cs typeface="Times New Roman"/>
              </a:rPr>
              <a:t> </a:t>
            </a:r>
            <a:r>
              <a:rPr lang="en-US" sz="1050" spc="-7" dirty="0">
                <a:cs typeface="Times New Roman"/>
              </a:rPr>
              <a:t>SUDs. </a:t>
            </a:r>
            <a:r>
              <a:rPr lang="en-US" sz="1050" dirty="0">
                <a:cs typeface="Times New Roman"/>
              </a:rPr>
              <a:t>Examples</a:t>
            </a:r>
            <a:r>
              <a:rPr lang="en-US" sz="1050" spc="-10" dirty="0">
                <a:cs typeface="Times New Roman"/>
              </a:rPr>
              <a:t> </a:t>
            </a:r>
            <a:r>
              <a:rPr lang="en-US" sz="1050" dirty="0">
                <a:cs typeface="Times New Roman"/>
              </a:rPr>
              <a:t>includes</a:t>
            </a:r>
            <a:r>
              <a:rPr lang="en-US" sz="1050" spc="-7" dirty="0">
                <a:cs typeface="Times New Roman"/>
              </a:rPr>
              <a:t> </a:t>
            </a:r>
            <a:r>
              <a:rPr lang="en-US" sz="1050" dirty="0">
                <a:cs typeface="Times New Roman"/>
              </a:rPr>
              <a:t>the</a:t>
            </a:r>
            <a:r>
              <a:rPr lang="en-US" sz="1050" spc="-3" dirty="0">
                <a:cs typeface="Times New Roman"/>
              </a:rPr>
              <a:t> </a:t>
            </a:r>
            <a:r>
              <a:rPr lang="en-US" sz="1050" dirty="0">
                <a:cs typeface="Times New Roman"/>
              </a:rPr>
              <a:t>Overdose</a:t>
            </a:r>
            <a:r>
              <a:rPr lang="en-US" sz="1050" spc="-7" dirty="0">
                <a:cs typeface="Times New Roman"/>
              </a:rPr>
              <a:t> </a:t>
            </a:r>
            <a:r>
              <a:rPr lang="en-US" sz="1050" dirty="0">
                <a:cs typeface="Times New Roman"/>
              </a:rPr>
              <a:t>Prevention</a:t>
            </a:r>
            <a:r>
              <a:rPr lang="en-US" sz="1050" spc="-3" dirty="0">
                <a:cs typeface="Times New Roman"/>
              </a:rPr>
              <a:t> </a:t>
            </a:r>
            <a:r>
              <a:rPr lang="en-US" sz="1050" dirty="0">
                <a:cs typeface="Times New Roman"/>
              </a:rPr>
              <a:t>Strategy</a:t>
            </a:r>
            <a:r>
              <a:rPr lang="en-US" sz="1050" spc="-3" dirty="0">
                <a:cs typeface="Times New Roman"/>
              </a:rPr>
              <a:t> </a:t>
            </a:r>
            <a:r>
              <a:rPr lang="en-US" sz="1050" dirty="0">
                <a:cs typeface="Times New Roman"/>
              </a:rPr>
              <a:t>and</a:t>
            </a:r>
            <a:r>
              <a:rPr lang="en-US" sz="1050" spc="-7" dirty="0">
                <a:cs typeface="Times New Roman"/>
              </a:rPr>
              <a:t> </a:t>
            </a:r>
            <a:r>
              <a:rPr lang="en-US" sz="1050" dirty="0">
                <a:cs typeface="Times New Roman"/>
              </a:rPr>
              <a:t>the</a:t>
            </a:r>
            <a:r>
              <a:rPr lang="en-US" sz="1050" spc="-7" dirty="0">
                <a:cs typeface="Times New Roman"/>
              </a:rPr>
              <a:t> </a:t>
            </a:r>
            <a:r>
              <a:rPr lang="en-US" sz="1050" dirty="0">
                <a:cs typeface="Times New Roman"/>
              </a:rPr>
              <a:t>White</a:t>
            </a:r>
            <a:r>
              <a:rPr lang="en-US" sz="1050" spc="-3" dirty="0">
                <a:cs typeface="Times New Roman"/>
              </a:rPr>
              <a:t> </a:t>
            </a:r>
            <a:r>
              <a:rPr lang="en-US" sz="1050" dirty="0">
                <a:cs typeface="Times New Roman"/>
              </a:rPr>
              <a:t>House</a:t>
            </a:r>
            <a:r>
              <a:rPr lang="en-US" sz="1050" spc="-7" dirty="0">
                <a:cs typeface="Times New Roman"/>
              </a:rPr>
              <a:t> </a:t>
            </a:r>
            <a:r>
              <a:rPr lang="en-US" sz="1050" dirty="0">
                <a:cs typeface="Times New Roman"/>
              </a:rPr>
              <a:t>2022</a:t>
            </a:r>
            <a:r>
              <a:rPr lang="en-US" sz="1050" spc="-3" dirty="0">
                <a:cs typeface="Times New Roman"/>
              </a:rPr>
              <a:t> </a:t>
            </a:r>
            <a:r>
              <a:rPr lang="en-US" sz="1050" dirty="0">
                <a:cs typeface="Times New Roman"/>
              </a:rPr>
              <a:t>National</a:t>
            </a:r>
            <a:r>
              <a:rPr lang="en-US" sz="1050" spc="-3" dirty="0">
                <a:cs typeface="Times New Roman"/>
              </a:rPr>
              <a:t> </a:t>
            </a:r>
            <a:r>
              <a:rPr lang="en-US" sz="1050" spc="-14" dirty="0">
                <a:cs typeface="Times New Roman"/>
              </a:rPr>
              <a:t>Drug </a:t>
            </a:r>
            <a:r>
              <a:rPr lang="en-US" sz="1050" dirty="0">
                <a:cs typeface="Times New Roman"/>
              </a:rPr>
              <a:t>Control</a:t>
            </a:r>
            <a:r>
              <a:rPr lang="en-US" sz="1050" spc="-10" dirty="0">
                <a:cs typeface="Times New Roman"/>
              </a:rPr>
              <a:t> </a:t>
            </a:r>
            <a:r>
              <a:rPr lang="en-US" sz="1050" spc="-7" dirty="0">
                <a:cs typeface="Times New Roman"/>
              </a:rPr>
              <a:t>Strategy.</a:t>
            </a:r>
            <a:endParaRPr lang="en-US" sz="1050" dirty="0">
              <a:cs typeface="Times New Roman"/>
            </a:endParaRPr>
          </a:p>
          <a:p>
            <a:endParaRPr lang="en-US" sz="1050" dirty="0"/>
          </a:p>
          <a:p>
            <a:pPr marL="25977" marR="20781" indent="-433">
              <a:buSzPct val="80000"/>
              <a:buAutoNum type="romanLcPeriod"/>
              <a:tabLst>
                <a:tab pos="67106" algn="l"/>
              </a:tabLst>
            </a:pPr>
            <a:r>
              <a:rPr lang="en-US" sz="1050" dirty="0">
                <a:cs typeface="Times New Roman"/>
              </a:rPr>
              <a:t> Large</a:t>
            </a:r>
            <a:r>
              <a:rPr lang="en-US" sz="1050" spc="-20" dirty="0">
                <a:cs typeface="Times New Roman"/>
              </a:rPr>
              <a:t> </a:t>
            </a:r>
            <a:r>
              <a:rPr lang="en-US" sz="1050" dirty="0">
                <a:cs typeface="Times New Roman"/>
              </a:rPr>
              <a:t>central</a:t>
            </a:r>
            <a:r>
              <a:rPr lang="en-US" sz="1050" spc="-20" dirty="0">
                <a:cs typeface="Times New Roman"/>
              </a:rPr>
              <a:t> </a:t>
            </a:r>
            <a:r>
              <a:rPr lang="en-US" sz="1050" dirty="0">
                <a:cs typeface="Times New Roman"/>
              </a:rPr>
              <a:t>metro</a:t>
            </a:r>
            <a:r>
              <a:rPr lang="en-US" sz="1050" spc="-14" dirty="0">
                <a:cs typeface="Times New Roman"/>
              </a:rPr>
              <a:t> </a:t>
            </a:r>
            <a:r>
              <a:rPr lang="en-US" sz="1050" dirty="0">
                <a:cs typeface="Times New Roman"/>
              </a:rPr>
              <a:t>counties</a:t>
            </a:r>
            <a:r>
              <a:rPr lang="en-US" sz="1050" spc="-14" dirty="0">
                <a:cs typeface="Times New Roman"/>
              </a:rPr>
              <a:t> </a:t>
            </a:r>
            <a:r>
              <a:rPr lang="en-US" sz="1050" dirty="0">
                <a:cs typeface="Times New Roman"/>
              </a:rPr>
              <a:t>in</a:t>
            </a:r>
            <a:r>
              <a:rPr lang="en-US" sz="1050" spc="-7" dirty="0">
                <a:cs typeface="Times New Roman"/>
              </a:rPr>
              <a:t> </a:t>
            </a:r>
            <a:r>
              <a:rPr lang="en-US" sz="1050" dirty="0">
                <a:cs typeface="Times New Roman"/>
              </a:rPr>
              <a:t>metropolitan</a:t>
            </a:r>
            <a:r>
              <a:rPr lang="en-US" sz="1050" spc="-10" dirty="0">
                <a:cs typeface="Times New Roman"/>
              </a:rPr>
              <a:t> </a:t>
            </a:r>
            <a:r>
              <a:rPr lang="en-US" sz="1050" dirty="0">
                <a:cs typeface="Times New Roman"/>
              </a:rPr>
              <a:t>statistical</a:t>
            </a:r>
            <a:r>
              <a:rPr lang="en-US" sz="1050" spc="-14" dirty="0">
                <a:cs typeface="Times New Roman"/>
              </a:rPr>
              <a:t> </a:t>
            </a:r>
            <a:r>
              <a:rPr lang="en-US" sz="1050" dirty="0">
                <a:cs typeface="Times New Roman"/>
              </a:rPr>
              <a:t>area</a:t>
            </a:r>
            <a:r>
              <a:rPr lang="en-US" sz="1050" spc="-14" dirty="0">
                <a:cs typeface="Times New Roman"/>
              </a:rPr>
              <a:t> </a:t>
            </a:r>
            <a:r>
              <a:rPr lang="en-US" sz="1050" dirty="0">
                <a:cs typeface="Times New Roman"/>
              </a:rPr>
              <a:t>(MSA)</a:t>
            </a:r>
            <a:r>
              <a:rPr lang="en-US" sz="1050" spc="-17" dirty="0">
                <a:cs typeface="Times New Roman"/>
              </a:rPr>
              <a:t> </a:t>
            </a:r>
            <a:r>
              <a:rPr lang="en-US" sz="1050" dirty="0">
                <a:cs typeface="Times New Roman"/>
              </a:rPr>
              <a:t>of</a:t>
            </a:r>
            <a:r>
              <a:rPr lang="en-US" sz="1050" spc="-14" dirty="0">
                <a:cs typeface="Times New Roman"/>
              </a:rPr>
              <a:t> </a:t>
            </a:r>
            <a:r>
              <a:rPr lang="en-US" sz="1050" dirty="0">
                <a:cs typeface="Times New Roman"/>
              </a:rPr>
              <a:t>1</a:t>
            </a:r>
            <a:r>
              <a:rPr lang="en-US" sz="1050" spc="-17" dirty="0">
                <a:cs typeface="Times New Roman"/>
              </a:rPr>
              <a:t> </a:t>
            </a:r>
            <a:r>
              <a:rPr lang="en-US" sz="1050" dirty="0">
                <a:cs typeface="Times New Roman"/>
              </a:rPr>
              <a:t>million</a:t>
            </a:r>
            <a:r>
              <a:rPr lang="en-US" sz="1050" spc="-7" dirty="0">
                <a:cs typeface="Times New Roman"/>
              </a:rPr>
              <a:t> </a:t>
            </a:r>
            <a:r>
              <a:rPr lang="en-US" sz="1050" dirty="0">
                <a:cs typeface="Times New Roman"/>
              </a:rPr>
              <a:t>or</a:t>
            </a:r>
            <a:r>
              <a:rPr lang="en-US" sz="1050" spc="-17" dirty="0">
                <a:cs typeface="Times New Roman"/>
              </a:rPr>
              <a:t> </a:t>
            </a:r>
            <a:r>
              <a:rPr lang="en-US" sz="1050" dirty="0">
                <a:cs typeface="Times New Roman"/>
              </a:rPr>
              <a:t>more</a:t>
            </a:r>
            <a:r>
              <a:rPr lang="en-US" sz="1050" spc="-10" dirty="0">
                <a:cs typeface="Times New Roman"/>
              </a:rPr>
              <a:t> </a:t>
            </a:r>
            <a:r>
              <a:rPr lang="en-US" sz="1050" dirty="0">
                <a:cs typeface="Times New Roman"/>
              </a:rPr>
              <a:t>population</a:t>
            </a:r>
            <a:r>
              <a:rPr lang="en-US" sz="1050" spc="-10" dirty="0">
                <a:cs typeface="Times New Roman"/>
              </a:rPr>
              <a:t> </a:t>
            </a:r>
            <a:r>
              <a:rPr lang="en-US" sz="1050" dirty="0">
                <a:cs typeface="Times New Roman"/>
              </a:rPr>
              <a:t>that:</a:t>
            </a:r>
            <a:r>
              <a:rPr lang="en-US" sz="1050" spc="-14" dirty="0">
                <a:cs typeface="Times New Roman"/>
              </a:rPr>
              <a:t> </a:t>
            </a:r>
            <a:r>
              <a:rPr lang="en-US" sz="1050" spc="-17" dirty="0">
                <a:cs typeface="Times New Roman"/>
              </a:rPr>
              <a:t>(1) </a:t>
            </a:r>
            <a:r>
              <a:rPr lang="en-US" sz="1050" dirty="0">
                <a:cs typeface="Times New Roman"/>
              </a:rPr>
              <a:t>contain</a:t>
            </a:r>
            <a:r>
              <a:rPr lang="en-US" sz="1050" spc="-20" dirty="0">
                <a:cs typeface="Times New Roman"/>
              </a:rPr>
              <a:t> </a:t>
            </a:r>
            <a:r>
              <a:rPr lang="en-US" sz="1050" dirty="0">
                <a:cs typeface="Times New Roman"/>
              </a:rPr>
              <a:t>the</a:t>
            </a:r>
            <a:r>
              <a:rPr lang="en-US" sz="1050" spc="-14" dirty="0">
                <a:cs typeface="Times New Roman"/>
              </a:rPr>
              <a:t> </a:t>
            </a:r>
            <a:r>
              <a:rPr lang="en-US" sz="1050" dirty="0">
                <a:cs typeface="Times New Roman"/>
              </a:rPr>
              <a:t>entire</a:t>
            </a:r>
            <a:r>
              <a:rPr lang="en-US" sz="1050" spc="-10" dirty="0">
                <a:cs typeface="Times New Roman"/>
              </a:rPr>
              <a:t> </a:t>
            </a:r>
            <a:r>
              <a:rPr lang="en-US" sz="1050" dirty="0">
                <a:cs typeface="Times New Roman"/>
              </a:rPr>
              <a:t>population</a:t>
            </a:r>
            <a:r>
              <a:rPr lang="en-US" sz="1050" spc="-14" dirty="0">
                <a:cs typeface="Times New Roman"/>
              </a:rPr>
              <a:t> </a:t>
            </a:r>
            <a:r>
              <a:rPr lang="en-US" sz="1050" dirty="0">
                <a:cs typeface="Times New Roman"/>
              </a:rPr>
              <a:t>of</a:t>
            </a:r>
            <a:r>
              <a:rPr lang="en-US" sz="1050" spc="-14" dirty="0">
                <a:cs typeface="Times New Roman"/>
              </a:rPr>
              <a:t> </a:t>
            </a:r>
            <a:r>
              <a:rPr lang="en-US" sz="1050" dirty="0">
                <a:cs typeface="Times New Roman"/>
              </a:rPr>
              <a:t>the</a:t>
            </a:r>
            <a:r>
              <a:rPr lang="en-US" sz="1050" spc="-10" dirty="0">
                <a:cs typeface="Times New Roman"/>
              </a:rPr>
              <a:t> </a:t>
            </a:r>
            <a:r>
              <a:rPr lang="en-US" sz="1050" dirty="0">
                <a:cs typeface="Times New Roman"/>
              </a:rPr>
              <a:t>largest</a:t>
            </a:r>
            <a:r>
              <a:rPr lang="en-US" sz="1050" spc="-17" dirty="0">
                <a:cs typeface="Times New Roman"/>
              </a:rPr>
              <a:t> </a:t>
            </a:r>
            <a:r>
              <a:rPr lang="en-US" sz="1050" dirty="0">
                <a:cs typeface="Times New Roman"/>
              </a:rPr>
              <a:t>principal</a:t>
            </a:r>
            <a:r>
              <a:rPr lang="en-US" sz="1050" spc="-14" dirty="0">
                <a:cs typeface="Times New Roman"/>
              </a:rPr>
              <a:t> </a:t>
            </a:r>
            <a:r>
              <a:rPr lang="en-US" sz="1050" dirty="0">
                <a:cs typeface="Times New Roman"/>
              </a:rPr>
              <a:t>city</a:t>
            </a:r>
            <a:r>
              <a:rPr lang="en-US" sz="1050" spc="-14" dirty="0">
                <a:cs typeface="Times New Roman"/>
              </a:rPr>
              <a:t> </a:t>
            </a:r>
            <a:r>
              <a:rPr lang="en-US" sz="1050" dirty="0">
                <a:cs typeface="Times New Roman"/>
              </a:rPr>
              <a:t>of</a:t>
            </a:r>
            <a:r>
              <a:rPr lang="en-US" sz="1050" spc="-14" dirty="0">
                <a:cs typeface="Times New Roman"/>
              </a:rPr>
              <a:t> </a:t>
            </a:r>
            <a:r>
              <a:rPr lang="en-US" sz="1050" dirty="0">
                <a:cs typeface="Times New Roman"/>
              </a:rPr>
              <a:t>the</a:t>
            </a:r>
            <a:r>
              <a:rPr lang="en-US" sz="1050" spc="-14" dirty="0">
                <a:cs typeface="Times New Roman"/>
              </a:rPr>
              <a:t> </a:t>
            </a:r>
            <a:r>
              <a:rPr lang="en-US" sz="1050" dirty="0">
                <a:cs typeface="Times New Roman"/>
              </a:rPr>
              <a:t>MSA,</a:t>
            </a:r>
            <a:r>
              <a:rPr lang="en-US" sz="1050" spc="-14" dirty="0">
                <a:cs typeface="Times New Roman"/>
              </a:rPr>
              <a:t> </a:t>
            </a:r>
            <a:r>
              <a:rPr lang="en-US" sz="1050" dirty="0">
                <a:cs typeface="Times New Roman"/>
              </a:rPr>
              <a:t>or</a:t>
            </a:r>
            <a:r>
              <a:rPr lang="en-US" sz="1050" spc="-14" dirty="0">
                <a:cs typeface="Times New Roman"/>
              </a:rPr>
              <a:t> </a:t>
            </a:r>
            <a:r>
              <a:rPr lang="en-US" sz="1050" dirty="0">
                <a:cs typeface="Times New Roman"/>
              </a:rPr>
              <a:t>(2)</a:t>
            </a:r>
            <a:r>
              <a:rPr lang="en-US" sz="1050" spc="-10" dirty="0">
                <a:cs typeface="Times New Roman"/>
              </a:rPr>
              <a:t> </a:t>
            </a:r>
            <a:r>
              <a:rPr lang="en-US" sz="1050" dirty="0">
                <a:cs typeface="Times New Roman"/>
              </a:rPr>
              <a:t>are</a:t>
            </a:r>
            <a:r>
              <a:rPr lang="en-US" sz="1050" spc="-14" dirty="0">
                <a:cs typeface="Times New Roman"/>
              </a:rPr>
              <a:t> </a:t>
            </a:r>
            <a:r>
              <a:rPr lang="en-US" sz="1050" dirty="0">
                <a:cs typeface="Times New Roman"/>
              </a:rPr>
              <a:t>completely</a:t>
            </a:r>
            <a:r>
              <a:rPr lang="en-US" sz="1050" spc="-7" dirty="0">
                <a:cs typeface="Times New Roman"/>
              </a:rPr>
              <a:t> </a:t>
            </a:r>
            <a:r>
              <a:rPr lang="en-US" sz="1050" dirty="0">
                <a:cs typeface="Times New Roman"/>
              </a:rPr>
              <a:t>contained</a:t>
            </a:r>
            <a:r>
              <a:rPr lang="en-US" sz="1050" spc="-14" dirty="0">
                <a:cs typeface="Times New Roman"/>
              </a:rPr>
              <a:t> </a:t>
            </a:r>
            <a:r>
              <a:rPr lang="en-US" sz="1050" dirty="0">
                <a:cs typeface="Times New Roman"/>
              </a:rPr>
              <a:t>within</a:t>
            </a:r>
            <a:r>
              <a:rPr lang="en-US" sz="1050" spc="-7" dirty="0">
                <a:cs typeface="Times New Roman"/>
              </a:rPr>
              <a:t> </a:t>
            </a:r>
            <a:r>
              <a:rPr lang="en-US" sz="1050" spc="-17" dirty="0">
                <a:cs typeface="Times New Roman"/>
              </a:rPr>
              <a:t>the </a:t>
            </a:r>
            <a:r>
              <a:rPr lang="en-US" sz="1050" dirty="0">
                <a:cs typeface="Times New Roman"/>
              </a:rPr>
              <a:t>largest</a:t>
            </a:r>
            <a:r>
              <a:rPr lang="en-US" sz="1050" spc="-24" dirty="0">
                <a:cs typeface="Times New Roman"/>
              </a:rPr>
              <a:t> </a:t>
            </a:r>
            <a:r>
              <a:rPr lang="en-US" sz="1050" dirty="0">
                <a:cs typeface="Times New Roman"/>
              </a:rPr>
              <a:t>principal</a:t>
            </a:r>
            <a:r>
              <a:rPr lang="en-US" sz="1050" spc="-14" dirty="0">
                <a:cs typeface="Times New Roman"/>
              </a:rPr>
              <a:t> </a:t>
            </a:r>
            <a:r>
              <a:rPr lang="en-US" sz="1050" dirty="0">
                <a:cs typeface="Times New Roman"/>
              </a:rPr>
              <a:t>city</a:t>
            </a:r>
            <a:r>
              <a:rPr lang="en-US" sz="1050" spc="-7" dirty="0">
                <a:cs typeface="Times New Roman"/>
              </a:rPr>
              <a:t> </a:t>
            </a:r>
            <a:r>
              <a:rPr lang="en-US" sz="1050" dirty="0">
                <a:cs typeface="Times New Roman"/>
              </a:rPr>
              <a:t>of</a:t>
            </a:r>
            <a:r>
              <a:rPr lang="en-US" sz="1050" spc="-10" dirty="0">
                <a:cs typeface="Times New Roman"/>
              </a:rPr>
              <a:t> </a:t>
            </a:r>
            <a:r>
              <a:rPr lang="en-US" sz="1050" dirty="0">
                <a:cs typeface="Times New Roman"/>
              </a:rPr>
              <a:t>the</a:t>
            </a:r>
            <a:r>
              <a:rPr lang="en-US" sz="1050" spc="-17" dirty="0">
                <a:cs typeface="Times New Roman"/>
              </a:rPr>
              <a:t> </a:t>
            </a:r>
            <a:r>
              <a:rPr lang="en-US" sz="1050" dirty="0">
                <a:cs typeface="Times New Roman"/>
              </a:rPr>
              <a:t>MSA,</a:t>
            </a:r>
            <a:r>
              <a:rPr lang="en-US" sz="1050" spc="-14" dirty="0">
                <a:cs typeface="Times New Roman"/>
              </a:rPr>
              <a:t> </a:t>
            </a:r>
            <a:r>
              <a:rPr lang="en-US" sz="1050" dirty="0">
                <a:cs typeface="Times New Roman"/>
              </a:rPr>
              <a:t>or</a:t>
            </a:r>
            <a:r>
              <a:rPr lang="en-US" sz="1050" spc="-10" dirty="0">
                <a:cs typeface="Times New Roman"/>
              </a:rPr>
              <a:t> </a:t>
            </a:r>
            <a:r>
              <a:rPr lang="en-US" sz="1050" dirty="0">
                <a:cs typeface="Times New Roman"/>
              </a:rPr>
              <a:t>(3)</a:t>
            </a:r>
            <a:r>
              <a:rPr lang="en-US" sz="1050" spc="-10" dirty="0">
                <a:cs typeface="Times New Roman"/>
              </a:rPr>
              <a:t> </a:t>
            </a:r>
            <a:r>
              <a:rPr lang="en-US" sz="1050" dirty="0">
                <a:cs typeface="Times New Roman"/>
              </a:rPr>
              <a:t>contain</a:t>
            </a:r>
            <a:r>
              <a:rPr lang="en-US" sz="1050" spc="-7" dirty="0">
                <a:cs typeface="Times New Roman"/>
              </a:rPr>
              <a:t> </a:t>
            </a:r>
            <a:r>
              <a:rPr lang="en-US" sz="1050" dirty="0">
                <a:cs typeface="Times New Roman"/>
              </a:rPr>
              <a:t>at</a:t>
            </a:r>
            <a:r>
              <a:rPr lang="en-US" sz="1050" spc="-10" dirty="0">
                <a:cs typeface="Times New Roman"/>
              </a:rPr>
              <a:t> </a:t>
            </a:r>
            <a:r>
              <a:rPr lang="en-US" sz="1050" dirty="0">
                <a:cs typeface="Times New Roman"/>
              </a:rPr>
              <a:t>least</a:t>
            </a:r>
            <a:r>
              <a:rPr lang="en-US" sz="1050" spc="-17" dirty="0">
                <a:cs typeface="Times New Roman"/>
              </a:rPr>
              <a:t> </a:t>
            </a:r>
            <a:r>
              <a:rPr lang="en-US" sz="1050" dirty="0">
                <a:cs typeface="Times New Roman"/>
              </a:rPr>
              <a:t>250,000</a:t>
            </a:r>
            <a:r>
              <a:rPr lang="en-US" sz="1050" spc="-14" dirty="0">
                <a:cs typeface="Times New Roman"/>
              </a:rPr>
              <a:t> </a:t>
            </a:r>
            <a:r>
              <a:rPr lang="en-US" sz="1050" dirty="0">
                <a:cs typeface="Times New Roman"/>
              </a:rPr>
              <a:t>residents</a:t>
            </a:r>
            <a:r>
              <a:rPr lang="en-US" sz="1050" spc="-10" dirty="0">
                <a:cs typeface="Times New Roman"/>
              </a:rPr>
              <a:t> </a:t>
            </a:r>
            <a:r>
              <a:rPr lang="en-US" sz="1050" dirty="0">
                <a:cs typeface="Times New Roman"/>
              </a:rPr>
              <a:t>of</a:t>
            </a:r>
            <a:r>
              <a:rPr lang="en-US" sz="1050" spc="-14" dirty="0">
                <a:cs typeface="Times New Roman"/>
              </a:rPr>
              <a:t> </a:t>
            </a:r>
            <a:r>
              <a:rPr lang="en-US" sz="1050" dirty="0">
                <a:cs typeface="Times New Roman"/>
              </a:rPr>
              <a:t>any</a:t>
            </a:r>
            <a:r>
              <a:rPr lang="en-US" sz="1050" spc="-10" dirty="0">
                <a:cs typeface="Times New Roman"/>
              </a:rPr>
              <a:t> </a:t>
            </a:r>
            <a:r>
              <a:rPr lang="en-US" sz="1050" dirty="0">
                <a:cs typeface="Times New Roman"/>
              </a:rPr>
              <a:t>principal</a:t>
            </a:r>
            <a:r>
              <a:rPr lang="en-US" sz="1050" spc="-14" dirty="0">
                <a:cs typeface="Times New Roman"/>
              </a:rPr>
              <a:t> </a:t>
            </a:r>
            <a:r>
              <a:rPr lang="en-US" sz="1050" dirty="0">
                <a:cs typeface="Times New Roman"/>
              </a:rPr>
              <a:t>city</a:t>
            </a:r>
            <a:r>
              <a:rPr lang="en-US" sz="1050" spc="-7" dirty="0">
                <a:cs typeface="Times New Roman"/>
              </a:rPr>
              <a:t> </a:t>
            </a:r>
            <a:r>
              <a:rPr lang="en-US" sz="1050" dirty="0">
                <a:cs typeface="Times New Roman"/>
              </a:rPr>
              <a:t>in</a:t>
            </a:r>
            <a:r>
              <a:rPr lang="en-US" sz="1050" spc="-7" dirty="0">
                <a:cs typeface="Times New Roman"/>
              </a:rPr>
              <a:t> </a:t>
            </a:r>
            <a:r>
              <a:rPr lang="en-US" sz="1050" dirty="0">
                <a:cs typeface="Times New Roman"/>
              </a:rPr>
              <a:t>the</a:t>
            </a:r>
            <a:r>
              <a:rPr lang="en-US" sz="1050" spc="-17" dirty="0">
                <a:cs typeface="Times New Roman"/>
              </a:rPr>
              <a:t> </a:t>
            </a:r>
            <a:r>
              <a:rPr lang="en-US" sz="1050" spc="-14" dirty="0">
                <a:cs typeface="Times New Roman"/>
              </a:rPr>
              <a:t>MSA.</a:t>
            </a:r>
            <a:endParaRPr lang="en-US" sz="1050" dirty="0">
              <a:cs typeface="Times New Roman"/>
            </a:endParaRPr>
          </a:p>
          <a:p>
            <a:pPr marL="86155" indent="-60612">
              <a:buSzPct val="80000"/>
              <a:buAutoNum type="romanLcPeriod"/>
              <a:tabLst>
                <a:tab pos="86589" algn="l"/>
              </a:tabLst>
            </a:pPr>
            <a:r>
              <a:rPr lang="en-US" sz="1050" dirty="0">
                <a:cs typeface="Times New Roman"/>
              </a:rPr>
              <a:t> Noncore</a:t>
            </a:r>
            <a:r>
              <a:rPr lang="en-US" sz="1050" spc="-20" dirty="0">
                <a:cs typeface="Times New Roman"/>
              </a:rPr>
              <a:t> </a:t>
            </a:r>
            <a:r>
              <a:rPr lang="en-US" sz="1050" dirty="0">
                <a:cs typeface="Times New Roman"/>
              </a:rPr>
              <a:t>areas</a:t>
            </a:r>
            <a:r>
              <a:rPr lang="en-US" sz="1050" spc="-17" dirty="0">
                <a:cs typeface="Times New Roman"/>
              </a:rPr>
              <a:t> </a:t>
            </a:r>
            <a:r>
              <a:rPr lang="en-US" sz="1050" dirty="0">
                <a:cs typeface="Times New Roman"/>
              </a:rPr>
              <a:t>are</a:t>
            </a:r>
            <a:r>
              <a:rPr lang="en-US" sz="1050" spc="-17" dirty="0">
                <a:cs typeface="Times New Roman"/>
              </a:rPr>
              <a:t> </a:t>
            </a:r>
            <a:r>
              <a:rPr lang="en-US" sz="1050" dirty="0">
                <a:cs typeface="Times New Roman"/>
              </a:rPr>
              <a:t>nonmetropolitan</a:t>
            </a:r>
            <a:r>
              <a:rPr lang="en-US" sz="1050" spc="-10" dirty="0">
                <a:cs typeface="Times New Roman"/>
              </a:rPr>
              <a:t> </a:t>
            </a:r>
            <a:r>
              <a:rPr lang="en-US" sz="1050" dirty="0">
                <a:cs typeface="Times New Roman"/>
              </a:rPr>
              <a:t>counties</a:t>
            </a:r>
            <a:r>
              <a:rPr lang="en-US" sz="1050" spc="-17" dirty="0">
                <a:cs typeface="Times New Roman"/>
              </a:rPr>
              <a:t> </a:t>
            </a:r>
            <a:r>
              <a:rPr lang="en-US" sz="1050" dirty="0">
                <a:cs typeface="Times New Roman"/>
              </a:rPr>
              <a:t>that</a:t>
            </a:r>
            <a:r>
              <a:rPr lang="en-US" sz="1050" spc="-17" dirty="0">
                <a:cs typeface="Times New Roman"/>
              </a:rPr>
              <a:t> </a:t>
            </a:r>
            <a:r>
              <a:rPr lang="en-US" sz="1050" dirty="0">
                <a:cs typeface="Times New Roman"/>
              </a:rPr>
              <a:t>are</a:t>
            </a:r>
            <a:r>
              <a:rPr lang="en-US" sz="1050" spc="-14" dirty="0">
                <a:cs typeface="Times New Roman"/>
              </a:rPr>
              <a:t> </a:t>
            </a:r>
            <a:r>
              <a:rPr lang="en-US" sz="1050" dirty="0">
                <a:cs typeface="Times New Roman"/>
              </a:rPr>
              <a:t>not</a:t>
            </a:r>
            <a:r>
              <a:rPr lang="en-US" sz="1050" spc="-17" dirty="0">
                <a:cs typeface="Times New Roman"/>
              </a:rPr>
              <a:t> </a:t>
            </a:r>
            <a:r>
              <a:rPr lang="en-US" sz="1050" dirty="0">
                <a:cs typeface="Times New Roman"/>
              </a:rPr>
              <a:t>in</a:t>
            </a:r>
            <a:r>
              <a:rPr lang="en-US" sz="1050" spc="-17" dirty="0">
                <a:cs typeface="Times New Roman"/>
              </a:rPr>
              <a:t> </a:t>
            </a:r>
            <a:r>
              <a:rPr lang="en-US" sz="1050" dirty="0">
                <a:cs typeface="Times New Roman"/>
              </a:rPr>
              <a:t>a</a:t>
            </a:r>
            <a:r>
              <a:rPr lang="en-US" sz="1050" spc="-14" dirty="0">
                <a:cs typeface="Times New Roman"/>
              </a:rPr>
              <a:t> </a:t>
            </a:r>
            <a:r>
              <a:rPr lang="en-US" sz="1050" dirty="0">
                <a:cs typeface="Times New Roman"/>
              </a:rPr>
              <a:t>micropolitan</a:t>
            </a:r>
            <a:r>
              <a:rPr lang="en-US" sz="1050" spc="-17" dirty="0">
                <a:cs typeface="Times New Roman"/>
              </a:rPr>
              <a:t> </a:t>
            </a:r>
            <a:r>
              <a:rPr lang="en-US" sz="1050" dirty="0">
                <a:cs typeface="Times New Roman"/>
              </a:rPr>
              <a:t>statistical</a:t>
            </a:r>
            <a:r>
              <a:rPr lang="en-US" sz="1050" spc="-14" dirty="0">
                <a:cs typeface="Times New Roman"/>
              </a:rPr>
              <a:t> </a:t>
            </a:r>
            <a:r>
              <a:rPr lang="en-US" sz="1050" spc="-7" dirty="0">
                <a:cs typeface="Times New Roman"/>
              </a:rPr>
              <a:t>area.</a:t>
            </a:r>
            <a:endParaRPr lang="en-US" sz="1050" dirty="0">
              <a:cs typeface="Times New Roman"/>
            </a:endParaRPr>
          </a:p>
          <a:p>
            <a:endParaRPr lang="en-US" sz="1050" dirty="0"/>
          </a:p>
        </p:txBody>
      </p:sp>
      <p:sp>
        <p:nvSpPr>
          <p:cNvPr id="4" name="Slide Number Placeholder 3"/>
          <p:cNvSpPr>
            <a:spLocks noGrp="1"/>
          </p:cNvSpPr>
          <p:nvPr>
            <p:ph type="sldNum" sz="quarter" idx="5"/>
          </p:nvPr>
        </p:nvSpPr>
        <p:spPr/>
        <p:txBody>
          <a:bodyPr/>
          <a:lstStyle/>
          <a:p>
            <a:fld id="{B17BA40C-25F7-4A81-B7B0-365A5351FE20}" type="slidenum">
              <a:rPr lang="en-US" smtClean="0"/>
              <a:t>99</a:t>
            </a:fld>
            <a:endParaRPr lang="en-US"/>
          </a:p>
        </p:txBody>
      </p:sp>
    </p:spTree>
    <p:extLst>
      <p:ext uri="{BB962C8B-B14F-4D97-AF65-F5344CB8AC3E}">
        <p14:creationId xmlns:p14="http://schemas.microsoft.com/office/powerpoint/2010/main" val="271800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8159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81325"/>
            <a:ext cx="7772400" cy="1362075"/>
          </a:xfrm>
        </p:spPr>
        <p:txBody>
          <a:bodyPr anchor="t"/>
          <a:lstStyle>
            <a:lvl1pPr algn="ctr">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4343400"/>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304800"/>
            <a:ext cx="66294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a:t>Title of Presentation</a:t>
            </a:r>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chor="ctr">
            <a:normAutofit/>
          </a:bodyPr>
          <a:lstStyle/>
          <a:p>
            <a:pPr lvl="0"/>
            <a:r>
              <a:rPr lang="en-US" dirty="0"/>
              <a:t>Author and Date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104.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10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105.xml"/><Relationship Id="rId1" Type="http://schemas.openxmlformats.org/officeDocument/2006/relationships/slideLayout" Target="../slideLayouts/slideLayout6.xml"/><Relationship Id="rId4" Type="http://schemas.openxmlformats.org/officeDocument/2006/relationships/chart" Target="../charts/chart53.xml"/></Relationships>
</file>

<file path=ppt/slides/_rels/slide10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106.xml"/><Relationship Id="rId1" Type="http://schemas.openxmlformats.org/officeDocument/2006/relationships/slideLayout" Target="../slideLayouts/slideLayout6.xml"/><Relationship Id="rId4" Type="http://schemas.openxmlformats.org/officeDocument/2006/relationships/chart" Target="../charts/chart55.xml"/></Relationships>
</file>

<file path=ppt/slides/_rels/slide10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107.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10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www.cdc.gov/nchs/data/nvsr/nvsr70/NVSR70-12.pdf" TargetMode="External"/><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11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hyperlink" Target="https://www.cdc.gov/media/releases/2020/p1218-overdose-deaths-covid-19.html"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www.hhs.gov/overdose-prevention/"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hyperlink" Target="https://www.whitehouse.gov/wp-content/uploads/2022/04/National-Drug-Control-2022Strategy.pdf"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www.niaaa.nih.gov/health-professionals-communities/core-resource-on-alcohol#%3A%7E%3Atext%3DThe%20Core%20Resource%20on%20Alcohol%2Ccare%20from%20screening%20through%20recovery" TargetMode="External"/><Relationship Id="rId7" Type="http://schemas.openxmlformats.org/officeDocument/2006/relationships/hyperlink" Target="https://findtreatment.samhsa.gov/"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hyperlink" Target="https://www.samhsa.gov/resource-search/ebp" TargetMode="External"/><Relationship Id="rId5" Type="http://schemas.openxmlformats.org/officeDocument/2006/relationships/hyperlink" Target="https://store.samhsa.gov/" TargetMode="External"/><Relationship Id="rId4" Type="http://schemas.openxmlformats.org/officeDocument/2006/relationships/hyperlink" Target="https://www.samhsa.gov/grants" TargetMode="External"/></Relationships>
</file>

<file path=ppt/slides/_rels/slide118.xml.rels><?xml version="1.0" encoding="UTF-8" standalone="yes"?>
<Relationships xmlns="http://schemas.openxmlformats.org/package/2006/relationships"><Relationship Id="rId8" Type="http://schemas.openxmlformats.org/officeDocument/2006/relationships/hyperlink" Target="https://addiction.surgeongeneral.gov/sites/default/files/OC_SpotlightOnOpioids.pdf" TargetMode="External"/><Relationship Id="rId13" Type="http://schemas.openxmlformats.org/officeDocument/2006/relationships/hyperlink" Target="https://aspe.hhs.gov/reports/non-fatal-opioid-overdose-associated-health-outcomes-final-summary-report-0" TargetMode="External"/><Relationship Id="rId3" Type="http://schemas.openxmlformats.org/officeDocument/2006/relationships/hyperlink" Target="https://www.samhsa.gov/data/sites/default/files/reports/rpt35330/2020NSDUHMethodSummDefs091721.pdf" TargetMode="External"/><Relationship Id="rId7" Type="http://schemas.openxmlformats.org/officeDocument/2006/relationships/hyperlink" Target="https://www.cdc.gov/nchs/pressroom/podcasts/2022/20220318/20220318.htm" TargetMode="External"/><Relationship Id="rId12" Type="http://schemas.openxmlformats.org/officeDocument/2006/relationships/hyperlink" Target="https://doi.org/10.1186/s12954-021-00538-9" TargetMode="External"/><Relationship Id="rId2" Type="http://schemas.openxmlformats.org/officeDocument/2006/relationships/notesSlide" Target="../notesSlides/notesSlide118.xml"/><Relationship Id="rId1" Type="http://schemas.openxmlformats.org/officeDocument/2006/relationships/slideLayout" Target="../slideLayouts/slideLayout6.xml"/><Relationship Id="rId6" Type="http://schemas.openxmlformats.org/officeDocument/2006/relationships/hyperlink" Target="https://www.samhsa.gov/data/sites/default/files/2021-10/2020_NSDUH_Highlights.pdf" TargetMode="External"/><Relationship Id="rId11" Type="http://schemas.openxmlformats.org/officeDocument/2006/relationships/hyperlink" Target="https://www.cdc.gov/mmwr/volumes/70/wr/mm7050e3.htm?s_cid=mm7050e3_w" TargetMode="External"/><Relationship Id="rId5" Type="http://schemas.openxmlformats.org/officeDocument/2006/relationships/hyperlink" Target="https://www.samhsa.gov/data/report/2020-nsduh-detailed-tables" TargetMode="External"/><Relationship Id="rId10" Type="http://schemas.openxmlformats.org/officeDocument/2006/relationships/hyperlink" Target="https://www.cdc.gov/drugoverdose/deaths/other-drugs.html" TargetMode="External"/><Relationship Id="rId4" Type="http://schemas.openxmlformats.org/officeDocument/2006/relationships/hyperlink" Target="https://health.gov/healthypeople/objectives-and-data/browse-objectives/drug-and-alcohol-use" TargetMode="External"/><Relationship Id="rId9" Type="http://schemas.openxmlformats.org/officeDocument/2006/relationships/hyperlink" Target="https://www.samhsa.gov/data/sites/default/files/reports/rpt35325/NSDUHFFRPDFWHTMLFiles2020/2020NSDUHFFR1PDFW102121.pdf" TargetMode="External"/></Relationships>
</file>

<file path=ppt/slides/_rels/slide119.xml.rels><?xml version="1.0" encoding="UTF-8" standalone="yes"?>
<Relationships xmlns="http://schemas.openxmlformats.org/package/2006/relationships"><Relationship Id="rId8" Type="http://schemas.openxmlformats.org/officeDocument/2006/relationships/hyperlink" Target="https://www.medicaid.gov/medicaid/benefits/behavioral-health-services/substance-use-disorders/index.html" TargetMode="External"/><Relationship Id="rId13" Type="http://schemas.openxmlformats.org/officeDocument/2006/relationships/hyperlink" Target="https://pubmed.ncbi.nlm.nih.gov/33612191/" TargetMode="External"/><Relationship Id="rId3" Type="http://schemas.openxmlformats.org/officeDocument/2006/relationships/hyperlink" Target="https://www.cdc.gov/alcohol/onlinemedia/infographics/cost-excessive-alcohol-use.html" TargetMode="External"/><Relationship Id="rId7" Type="http://schemas.openxmlformats.org/officeDocument/2006/relationships/hyperlink" Target="https://www.justice.gov/archive/ndic/pubs44/44849/44849p.pdf" TargetMode="External"/><Relationship Id="rId12" Type="http://schemas.openxmlformats.org/officeDocument/2006/relationships/hyperlink" Target="https://www.ruralhealthinfo.org/toolkits/substance-abuse/1/barriers" TargetMode="External"/><Relationship Id="rId2" Type="http://schemas.openxmlformats.org/officeDocument/2006/relationships/notesSlide" Target="../notesSlides/notesSlide119.xml"/><Relationship Id="rId1" Type="http://schemas.openxmlformats.org/officeDocument/2006/relationships/slideLayout" Target="../slideLayouts/slideLayout6.xml"/><Relationship Id="rId6" Type="http://schemas.openxmlformats.org/officeDocument/2006/relationships/hyperlink" Target="https://pubmed.ncbi.nlm.nih.gov/26477807/" TargetMode="External"/><Relationship Id="rId11" Type="http://schemas.openxmlformats.org/officeDocument/2006/relationships/hyperlink" Target="https://www.whitehouse.gov/wp-content/uploads/2022/06/Telehealth-and-Substance-Use-Disorder-Services-in-the-Era-of-COVID-19-FINAL.pdf" TargetMode="External"/><Relationship Id="rId5" Type="http://schemas.openxmlformats.org/officeDocument/2006/relationships/hyperlink" Target="https://doi.org/10.1001/jamanetworkopen.2021.0242" TargetMode="External"/><Relationship Id="rId10" Type="http://schemas.openxmlformats.org/officeDocument/2006/relationships/hyperlink" Target="https://www.ncbi.nlm.nih.gov/books/NBK538936/" TargetMode="External"/><Relationship Id="rId4" Type="http://schemas.openxmlformats.org/officeDocument/2006/relationships/hyperlink" Target="http://www.hcup-us.ahrq.gov/reports/statbriefs/sb257-ED-Costs-Mental-Substance-Use-Disorders-2017.pdf" TargetMode="External"/><Relationship Id="rId9" Type="http://schemas.openxmlformats.org/officeDocument/2006/relationships/hyperlink" Target="https://doi.org/10.1016/j.dadr.2022.100051" TargetMode="External"/><Relationship Id="rId14" Type="http://schemas.openxmlformats.org/officeDocument/2006/relationships/hyperlink" Target="https://pubmed.ncbi.nlm.nih.gov/3453821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hyperlink" Target="https://www.samhsa.gov/data/sites/default/files/reports/slides-2020-nsduh/2020NSDUHAsianSlides072522.pdf" TargetMode="External"/><Relationship Id="rId3" Type="http://schemas.openxmlformats.org/officeDocument/2006/relationships/hyperlink" Target="https://www.ncbi.nlm.nih.gov/books/NBK541389/" TargetMode="External"/><Relationship Id="rId7" Type="http://schemas.openxmlformats.org/officeDocument/2006/relationships/hyperlink" Target="https://www.samhsa.gov/data/sites/default/files/reports/slides-2020-nsduh/2020NSDUHAfricanAmSlides072522.pdf" TargetMode="External"/><Relationship Id="rId12" Type="http://schemas.openxmlformats.org/officeDocument/2006/relationships/hyperlink" Target="https://www.samhsa.gov/medication-assisted-treatment/statutes-regulations-guidelines/methadone-guidance"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hyperlink" Target="https://www.ncbi.nlm.nih.gov/pmc/articles/PMC6130986/" TargetMode="External"/><Relationship Id="rId11" Type="http://schemas.openxmlformats.org/officeDocument/2006/relationships/hyperlink" Target="https://nida.nih.gov/research-topics/comorbidity/covid-19-substance-use" TargetMode="External"/><Relationship Id="rId5" Type="http://schemas.openxmlformats.org/officeDocument/2006/relationships/hyperlink" Target="https://bhw.hrsa.gov/sites/default/files/bureau-health-workforce/data-research/bh-workforce-projections-fact-sheet.pdf" TargetMode="External"/><Relationship Id="rId10" Type="http://schemas.openxmlformats.org/officeDocument/2006/relationships/hyperlink" Target="https://www.ncbi.nlm.nih.gov/pmc/articles/PMC6506898/" TargetMode="External"/><Relationship Id="rId4" Type="http://schemas.openxmlformats.org/officeDocument/2006/relationships/hyperlink" Target="https://www.ncbi.nlm.nih.gov/pmc/articles/PMC8256208/" TargetMode="External"/><Relationship Id="rId9" Type="http://schemas.openxmlformats.org/officeDocument/2006/relationships/hyperlink" Target="https://www.samhsa.gov/data/sites/default/files/reports/slides-2020-nsduh/2020NSDUHHispanicSlides072522.pdf"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32.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13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133.xml"/><Relationship Id="rId1" Type="http://schemas.openxmlformats.org/officeDocument/2006/relationships/slideLayout" Target="../slideLayouts/slideLayout6.xml"/><Relationship Id="rId4" Type="http://schemas.openxmlformats.org/officeDocument/2006/relationships/chart" Target="../charts/chart72.xml"/></Relationships>
</file>

<file path=ppt/slides/_rels/slide134.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hyperlink" Target="https://ftp.cdc.gov/pub/Health_Statistics/NCHS/Publications/Health_US/hus19tables/table028.xlsx" TargetMode="External"/><Relationship Id="rId7" Type="http://schemas.openxmlformats.org/officeDocument/2006/relationships/chart" Target="../charts/chart77.xml"/><Relationship Id="rId2" Type="http://schemas.openxmlformats.org/officeDocument/2006/relationships/notesSlide" Target="../notesSlides/notesSlide135.xml"/><Relationship Id="rId1" Type="http://schemas.openxmlformats.org/officeDocument/2006/relationships/slideLayout" Target="../slideLayouts/slideLayout6.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13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136.xml"/><Relationship Id="rId1" Type="http://schemas.openxmlformats.org/officeDocument/2006/relationships/slideLayout" Target="../slideLayouts/slideLayout6.xml"/><Relationship Id="rId4" Type="http://schemas.openxmlformats.org/officeDocument/2006/relationships/chart" Target="../charts/chart79.xml"/></Relationships>
</file>

<file path=ppt/slides/_rels/slide1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137.xml"/><Relationship Id="rId1" Type="http://schemas.openxmlformats.org/officeDocument/2006/relationships/slideLayout" Target="../slideLayouts/slideLayout6.xml"/><Relationship Id="rId4" Type="http://schemas.openxmlformats.org/officeDocument/2006/relationships/chart" Target="../charts/chart81.xml"/></Relationships>
</file>

<file path=ppt/slides/_rels/slide1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hyperlink" Target="https://data.hrsa.gov/maps/map-gallery" TargetMode="External"/></Relationships>
</file>

<file path=ppt/slides/_rels/slide13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139.xml"/><Relationship Id="rId1" Type="http://schemas.openxmlformats.org/officeDocument/2006/relationships/slideLayout" Target="../slideLayouts/slideLayout6.xml"/><Relationship Id="rId4" Type="http://schemas.openxmlformats.org/officeDocument/2006/relationships/chart" Target="../charts/chart8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140.xml"/><Relationship Id="rId1" Type="http://schemas.openxmlformats.org/officeDocument/2006/relationships/slideLayout" Target="../slideLayouts/slideLayout6.xml"/><Relationship Id="rId4" Type="http://schemas.openxmlformats.org/officeDocument/2006/relationships/chart" Target="../charts/chart85.xml"/></Relationships>
</file>

<file path=ppt/slides/_rels/slide141.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41.xml"/><Relationship Id="rId1" Type="http://schemas.openxmlformats.org/officeDocument/2006/relationships/slideLayout" Target="../slideLayouts/slideLayout6.xml"/><Relationship Id="rId4" Type="http://schemas.openxmlformats.org/officeDocument/2006/relationships/chart" Target="../charts/chart8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www.nidcr.nih.gov/research/oralhealthinamerica" TargetMode="External"/><Relationship Id="rId2" Type="http://schemas.openxmlformats.org/officeDocument/2006/relationships/notesSlide" Target="../notesSlides/notesSlide145.xml"/><Relationship Id="rId1" Type="http://schemas.openxmlformats.org/officeDocument/2006/relationships/slideLayout" Target="../slideLayouts/slideLayout2.xml"/><Relationship Id="rId5" Type="http://schemas.openxmlformats.org/officeDocument/2006/relationships/hyperlink" Target="https://www.hrsa.gov/oral-health/index.html" TargetMode="External"/><Relationship Id="rId4" Type="http://schemas.openxmlformats.org/officeDocument/2006/relationships/hyperlink" Target="https://www.cdc.gov/OralHealth/index.html" TargetMode="External"/></Relationships>
</file>

<file path=ppt/slides/_rels/slide146.xml.rels><?xml version="1.0" encoding="UTF-8" standalone="yes"?>
<Relationships xmlns="http://schemas.openxmlformats.org/package/2006/relationships"><Relationship Id="rId8" Type="http://schemas.openxmlformats.org/officeDocument/2006/relationships/hyperlink" Target="https://www.thecommunityguide.org/findings/dental-caries-cavities-community-water-fluoridation" TargetMode="External"/><Relationship Id="rId13" Type="http://schemas.openxmlformats.org/officeDocument/2006/relationships/hyperlink" Target="https://www.cdc.gov/cancer/hpv/statistics/cases.htm" TargetMode="External"/><Relationship Id="rId3" Type="http://schemas.openxmlformats.org/officeDocument/2006/relationships/hyperlink" Target="https://www.cms.gov/Research-Statistics-Data-and-Systems/Statistics-Trends-and-Reports/NationalHealthExpendData" TargetMode="External"/><Relationship Id="rId7" Type="http://schemas.openxmlformats.org/officeDocument/2006/relationships/hyperlink" Target="https://doi.org/10.1001/jama.2020.3003" TargetMode="External"/><Relationship Id="rId12" Type="http://schemas.openxmlformats.org/officeDocument/2006/relationships/hyperlink" Target="https://pubmed.ncbi.nlm.nih.gov/26243734/" TargetMode="External"/><Relationship Id="rId2" Type="http://schemas.openxmlformats.org/officeDocument/2006/relationships/notesSlide" Target="../notesSlides/notesSlide146.xml"/><Relationship Id="rId16" Type="http://schemas.openxmlformats.org/officeDocument/2006/relationships/hyperlink" Target="https://nccd.cdc.gov/oralhealthdata/rdPage.aspx?rdReport=DOH_DATA.ExploreByTopic&amp;islYear=2018&amp;islTopic=WFR&amp;go=GO"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5772383/" TargetMode="External"/><Relationship Id="rId11" Type="http://schemas.openxmlformats.org/officeDocument/2006/relationships/hyperlink" Target="https://www.thecommunityguide.org/sites/default/files/assets/Oral-Health-Caries-School-based-Sealants_0.pdf" TargetMode="External"/><Relationship Id="rId5" Type="http://schemas.openxmlformats.org/officeDocument/2006/relationships/hyperlink" Target="https://www.nidcr.nih.gov/research/oralhealthinamerica" TargetMode="External"/><Relationship Id="rId15" Type="http://schemas.openxmlformats.org/officeDocument/2006/relationships/hyperlink" Target="https://www.cdc.gov/fluoridation/index.html" TargetMode="External"/><Relationship Id="rId10" Type="http://schemas.openxmlformats.org/officeDocument/2006/relationships/hyperlink" Target="https://doi.org/10.1002/14651858.cd002279.pub2" TargetMode="External"/><Relationship Id="rId4" Type="http://schemas.openxmlformats.org/officeDocument/2006/relationships/hyperlink" Target="https://www.cdc.gov/oralhealth/publications/OHSR-2019-index.html" TargetMode="External"/><Relationship Id="rId9" Type="http://schemas.openxmlformats.org/officeDocument/2006/relationships/hyperlink" Target="https://www.healthaffairs.org/doi/10.1377/hlthaff.2016.0881?url_ver=Z39.88-003&amp;rfr_id=ori%3Arid%3Acrossref.org&amp;rfr_dat=cr_pub%20%200pubmed" TargetMode="External"/><Relationship Id="rId14" Type="http://schemas.openxmlformats.org/officeDocument/2006/relationships/hyperlink" Target="https://www.ncbi.nlm.nih.gov/pmc/articles/PMC4025684/" TargetMode="External"/></Relationships>
</file>

<file path=ppt/slides/_rels/slide147.xml.rels><?xml version="1.0" encoding="UTF-8" standalone="yes"?>
<Relationships xmlns="http://schemas.openxmlformats.org/package/2006/relationships"><Relationship Id="rId8" Type="http://schemas.openxmlformats.org/officeDocument/2006/relationships/hyperlink" Target="https://oralhealthworkforce.org/authorization-status-of-dental-therapists-by-state/" TargetMode="External"/><Relationship Id="rId3" Type="http://schemas.openxmlformats.org/officeDocument/2006/relationships/hyperlink" Target="https://www.kff.org/medicaid/state-indicator/dental-services/?currentTimeframe=0&amp;sortModel=%7B%22colId%22%3A%22Location%22%2C%22sort%22%3A%22asc%22%7D" TargetMode="External"/><Relationship Id="rId7" Type="http://schemas.openxmlformats.org/officeDocument/2006/relationships/hyperlink" Target="https://www.hrsa.gov/sites/default/files/hrsa/advisory-committees/rural/2018-oral-health-policy-brief.pdf" TargetMode="External"/><Relationship Id="rId2" Type="http://schemas.openxmlformats.org/officeDocument/2006/relationships/notesSlide" Target="../notesSlides/notesSlide147.xml"/><Relationship Id="rId1" Type="http://schemas.openxmlformats.org/officeDocument/2006/relationships/slideLayout" Target="../slideLayouts/slideLayout2.xml"/><Relationship Id="rId6" Type="http://schemas.openxmlformats.org/officeDocument/2006/relationships/hyperlink" Target="https://www.nejm.org/doi/10.1056/NEJMp1911077?url_ver=Z39.88-2003&amp;rfr_id=ori%3Arid%3Acrossref.org&amp;rfr_dat=cr_pub%20%200pubmed" TargetMode="External"/><Relationship Id="rId5" Type="http://schemas.openxmlformats.org/officeDocument/2006/relationships/hyperlink" Target="https://www.gao.gov/products/gao-21-93" TargetMode="External"/><Relationship Id="rId4" Type="http://schemas.openxmlformats.org/officeDocument/2006/relationships/hyperlink" Target="https://www.hrsa.gov/sites/default/files/hrsa/advisory-committees/primarycare-dentist/reports/actpcmd-18th-report.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hrq.gov/contact/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atatools.ahrq.gov/nhqd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p.edu/%20catalog/10027/crossing" TargetMode="External"/><Relationship Id="rId7" Type="http://schemas.openxmlformats.org/officeDocument/2006/relationships/hyperlink" Target="https://www.nap.edu/catalog/12875/unequal-treatment-confronting-racial-and-ethnic-disparities-in-health-car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nap.edu/catalog/12875/" TargetMode="External"/><Relationship Id="rId5" Type="http://schemas.openxmlformats.org/officeDocument/2006/relationships/hyperlink" Target="http://www.nap.edu/catalog/9728.html" TargetMode="External"/><Relationship Id="rId4" Type="http://schemas.openxmlformats.org/officeDocument/2006/relationships/hyperlink" Target="https://www.nap.edu/catalog/10027/crossing-the-quality-chasm-a-new-health-system-for-th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data.census.gov/cedsci/table?q=United%20States&amp;g=0100000US&amp;tid=ACSST5Y2020.S0101"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data.census.gov/cedsci/table?q=United%20States&amp;g=0100000US&amp;tid=DECENNIALPL2020.P1"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data.census.gov/cedsci/table?q=United%20States&amp;g=0100000US&amp;tid=DECENNIALPL2020.P2" TargetMode="External"/><Relationship Id="rId4" Type="http://schemas.openxmlformats.org/officeDocument/2006/relationships/hyperlink" Target="https://data.census.gov/cedsci/table?q=United%20States&amp;g=0100000US&amp;tid=DECENNIALPL2020.P1"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www.ers.usda.gov/webdocs/publications/102576/eib-230.pdf?v=4409"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cdc.gov/nchs/data/series/sr_02/sr02_166.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www.healthsystemtracker.org/chart-collection/quality-u-s-healthcare-system-compare-countries/" TargetMode="Externa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health.gov/healthypeople/priority-areas/social-determinants-health" TargetMode="Externa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https://www.census.gov/data/tables/time-series/demo/income-poverty/cps-hinc/hinc-06.2020.html#list-tab-80T3VLTR2C1B20EN1J"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hyperlink" Target="https://data.census.gov/cedsci/table?q=United%20States&amp;g=0100000US&amp;tid=ACSST5Y2020.S1701"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ata.census.gov/cedsci/table?q=United%20States&amp;g=0100000US&amp;tid=ACSST5Y2020.S1401"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hrq.gov/sdoh/data-analytics/sdoh-tech-poverty.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chart" Target="../charts/chart16.xml"/><Relationship Id="rId11" Type="http://schemas.openxmlformats.org/officeDocument/2006/relationships/chart" Target="../charts/chart21.xml"/><Relationship Id="rId5" Type="http://schemas.openxmlformats.org/officeDocument/2006/relationships/chart" Target="../charts/chart15.xml"/><Relationship Id="rId10" Type="http://schemas.openxmlformats.org/officeDocument/2006/relationships/chart" Target="../charts/chart20.xml"/><Relationship Id="rId4" Type="http://schemas.openxmlformats.org/officeDocument/2006/relationships/chart" Target="../charts/chart14.xml"/><Relationship Id="rId9"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hyperlink" Target="https://www.bls.gov/ces/data/"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22.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hyperlink" Target="https://www.cdc.gov/nchs/products/databriefs/db408.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ruralhealthinfo.org/charts/6"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hyperlink" Target="https://data.hrsa.gov/"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gao.gov/products/gao-21-93"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27.xml"/></Relationships>
</file>

<file path=ppt/slides/_rels/slide56.xml.rels><?xml version="1.0" encoding="UTF-8" standalone="yes"?>
<Relationships xmlns="http://schemas.openxmlformats.org/package/2006/relationships"><Relationship Id="rId3" Type="http://schemas.openxmlformats.org/officeDocument/2006/relationships/hyperlink" Target="https://www.shepscenter.unc.edu/programs-projects/rural-health/rural-hospital-closures/"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28.xml"/></Relationships>
</file>

<file path=ppt/slides/_rels/slide57.xml.rels><?xml version="1.0" encoding="UTF-8" standalone="yes"?>
<Relationships xmlns="http://schemas.openxmlformats.org/package/2006/relationships"><Relationship Id="rId3" Type="http://schemas.openxmlformats.org/officeDocument/2006/relationships/hyperlink" Target="https://www.aha.org/system/files/media/file/2022/01/fast-facts-on-US-hospitals-2022.pdf"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29.xml"/></Relationships>
</file>

<file path=ppt/slides/_rels/slide58.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Historical.html"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chart" Target="../charts/chart30.xml"/></Relationships>
</file>

<file path=ppt/slides/_rels/slide59.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Historical.html" TargetMode="External"/><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chart" Target="../charts/char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Historical.html"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chart" Target="../charts/chart32.xml"/></Relationships>
</file>

<file path=ppt/slides/_rels/slide6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s://www.ahrq.gov/research/findings/nhqrdr/nhqdr22/index.html"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63.xml.rels><?xml version="1.0" encoding="UTF-8" standalone="yes"?>
<Relationships xmlns="http://schemas.openxmlformats.org/package/2006/relationships"><Relationship Id="rId8" Type="http://schemas.openxmlformats.org/officeDocument/2006/relationships/hyperlink" Target="https://www.countyhealthrankings.org/take-action-to-improve-health/what-works-for-health/strategies/chronic-disease-management-programs" TargetMode="External"/><Relationship Id="rId13" Type="http://schemas.openxmlformats.org/officeDocument/2006/relationships/hyperlink" Target="https://nam.edu/social-determinants-of-health-101-for-health-care-five-plus-five/" TargetMode="External"/><Relationship Id="rId3" Type="http://schemas.openxmlformats.org/officeDocument/2006/relationships/hyperlink" Target="https://www.census.gov/quickfacts/fact/%20table/US/PST045221" TargetMode="External"/><Relationship Id="rId7" Type="http://schemas.openxmlformats.org/officeDocument/2006/relationships/hyperlink" Target="https://www.cdc.gov/chronicdisease/about/prevent/index.htm" TargetMode="External"/><Relationship Id="rId12" Type="http://schemas.openxmlformats.org/officeDocument/2006/relationships/hyperlink" Target="https://doi.org/10.1002/14651858.CD006560.pub4" TargetMode="External"/><Relationship Id="rId2" Type="http://schemas.openxmlformats.org/officeDocument/2006/relationships/notesSlide" Target="../notesSlides/notesSlide63.xml"/><Relationship Id="rId16" Type="http://schemas.openxmlformats.org/officeDocument/2006/relationships/hyperlink" Target="https://www.ncbi.nlm.nih.gov/books/NBK220633/" TargetMode="External"/><Relationship Id="rId1" Type="http://schemas.openxmlformats.org/officeDocument/2006/relationships/slideLayout" Target="../slideLayouts/slideLayout2.xml"/><Relationship Id="rId6" Type="http://schemas.openxmlformats.org/officeDocument/2006/relationships/hyperlink" Target="https://www.cdc.gov/chronicdisease/resources/infographic/chronic-diseases.htm" TargetMode="External"/><Relationship Id="rId11" Type="http://schemas.openxmlformats.org/officeDocument/2006/relationships/hyperlink" Target="https://doi.org/10.1186/s12875-017-0692-3" TargetMode="External"/><Relationship Id="rId5" Type="http://schemas.openxmlformats.org/officeDocument/2006/relationships/hyperlink" Target="https://www.healthsystemtracker.org/%20chart-collection/quality-u-s-healthcare-system-compare-countries/" TargetMode="External"/><Relationship Id="rId15" Type="http://schemas.openxmlformats.org/officeDocument/2006/relationships/hyperlink" Target="https://www.healthaffairs.org/doi/10.1377/hlthaff.2010.0191" TargetMode="External"/><Relationship Id="rId10" Type="http://schemas.openxmlformats.org/officeDocument/2006/relationships/hyperlink" Target="https://doi.org/10.1377/hlthaff.28.1.113" TargetMode="External"/><Relationship Id="rId4" Type="http://schemas.openxmlformats.org/officeDocument/2006/relationships/hyperlink" Target="https://www.cdc.gov/nchs/data/series/sr_02/sr02_166.pdf" TargetMode="External"/><Relationship Id="rId9" Type="http://schemas.openxmlformats.org/officeDocument/2006/relationships/hyperlink" Target="https://doi.org/10.1377/hlthaff.28.1.26" TargetMode="External"/><Relationship Id="rId14" Type="http://schemas.openxmlformats.org/officeDocument/2006/relationships/hyperlink" Target="https://www.nejm.org/doi/10.1056/NEJMsb1706645"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data.census.gov/cedsci/table?%20q=United%20States&amp;g=0100000US&amp;tid=ACSDP5Y2020.DP02" TargetMode="External"/><Relationship Id="rId13" Type="http://schemas.openxmlformats.org/officeDocument/2006/relationships/hyperlink" Target="https://www.cdc.gov/nchs/nhis/SHS.htm" TargetMode="External"/><Relationship Id="rId18" Type="http://schemas.openxmlformats.org/officeDocument/2006/relationships/hyperlink" Target="https://www.ruralhealthinfo.org/charts/6" TargetMode="External"/><Relationship Id="rId3" Type="http://schemas.openxmlformats.org/officeDocument/2006/relationships/hyperlink" Target="https://www.healthaffairs.org/do/10.1377/hpb20180817.901935/full/" TargetMode="External"/><Relationship Id="rId7" Type="http://schemas.openxmlformats.org/officeDocument/2006/relationships/hyperlink" Target="https://aspe.hhs.gov/topics/poverty-economic-mobility/poverty-guidelines/prior-hhs-poverty-guidelines-federal-register-references/2020-poverty-guidelines" TargetMode="External"/><Relationship Id="rId12" Type="http://schemas.openxmlformats.org/officeDocument/2006/relationships/hyperlink" Target="https://www.bls.gov/ooh/" TargetMode="External"/><Relationship Id="rId17" Type="http://schemas.openxmlformats.org/officeDocument/2006/relationships/hyperlink" Target="https://data.hrsa.gov/topics/health-workforce/shortage-areas" TargetMode="External"/><Relationship Id="rId2" Type="http://schemas.openxmlformats.org/officeDocument/2006/relationships/notesSlide" Target="../notesSlides/notesSlide64.xml"/><Relationship Id="rId16" Type="http://schemas.openxmlformats.org/officeDocument/2006/relationships/hyperlink" Target="https://bhw.hrsa.gov/data-research/projecting-health-workforce-supply-demand/primary-health" TargetMode="External"/><Relationship Id="rId1" Type="http://schemas.openxmlformats.org/officeDocument/2006/relationships/slideLayout" Target="../slideLayouts/slideLayout6.xml"/><Relationship Id="rId6" Type="http://schemas.openxmlformats.org/officeDocument/2006/relationships/hyperlink" Target="https://doi.org/10.1016/S0140-6736(17)30571-8" TargetMode="External"/><Relationship Id="rId11" Type="http://schemas.openxmlformats.org/officeDocument/2006/relationships/hyperlink" Target="https://data.census.gov/cedsci/table?%20q=internet&amp;tid=ACSST5Y2020.S2801" TargetMode="External"/><Relationship Id="rId5" Type="http://schemas.openxmlformats.org/officeDocument/2006/relationships/hyperlink" Target="https://www.ncbi.nlm.nih.gov/pmc/articles/PMC5008860/" TargetMode="External"/><Relationship Id="rId15" Type="http://schemas.openxmlformats.org/officeDocument/2006/relationships/hyperlink" Target="https://www.cdc.gov/nchs/data/ahcd/namcs_summary/2018-namcs-web-tables-508.pdf" TargetMode="External"/><Relationship Id="rId10" Type="http://schemas.openxmlformats.org/officeDocument/2006/relationships/hyperlink" Target="https://data.census.gov/cedsci/table?%20q=United%20States&amp;g=0100000US&amp;tid=ACSST5Y2020.S1501" TargetMode="External"/><Relationship Id="rId4" Type="http://schemas.openxmlformats.org/officeDocument/2006/relationships/hyperlink" Target="https://www.ncbi.nlm.nih.gov/pmc/articles/PMC3250638/" TargetMode="External"/><Relationship Id="rId9" Type="http://schemas.openxmlformats.org/officeDocument/2006/relationships/hyperlink" Target="https://data.census.gov/cedsci/table?%20q=United%20States&amp;g=0100000US&amp;tid=ACSST5Y2020.S1601" TargetMode="External"/><Relationship Id="rId14" Type="http://schemas.openxmlformats.org/officeDocument/2006/relationships/hyperlink" Target="https://www.cdc.gov/nchs/nhis/SHS/tables.htm"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www.aha.org/system/files/media/file/2022/01/fast-facts-on-US-hospitals-2022.pdf" TargetMode="External"/><Relationship Id="rId13" Type="http://schemas.openxmlformats.org/officeDocument/2006/relationships/hyperlink" Target="https://www.loc.gov/item/usrep285262/" TargetMode="External"/><Relationship Id="rId3" Type="http://schemas.openxmlformats.org/officeDocument/2006/relationships/hyperlink" Target="https://www.nejm.org/doi/10.1056/NEJMp1204431" TargetMode="External"/><Relationship Id="rId7" Type="http://schemas.openxmlformats.org/officeDocument/2006/relationships/hyperlink" Target="https://doi.org/10.1001/jama.2018.9471" TargetMode="External"/><Relationship Id="rId12" Type="http://schemas.openxmlformats.org/officeDocument/2006/relationships/hyperlink" Target="https://www.cms.gov/files/document/definitions-sources-and-methods.pdf"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healthaffairs.org/doi/10.1377/hlthaff.2016.0412" TargetMode="External"/><Relationship Id="rId11" Type="http://schemas.openxmlformats.org/officeDocument/2006/relationships/hyperlink" Target="https://www.aha.org/system/files/media/file/2022/06/Fast-Facts-US-Health-Systems-2022-with-FY20-Data.pdf" TargetMode="External"/><Relationship Id="rId5" Type="http://schemas.openxmlformats.org/officeDocument/2006/relationships/hyperlink" Target="https://www.cdc.gov/nchs/data/nhamcs/web_tables/2019-nhamcs-ed-web-tables-508.pdf" TargetMode="External"/><Relationship Id="rId10" Type="http://schemas.openxmlformats.org/officeDocument/2006/relationships/hyperlink" Target="https://www.gao.gov/products/gao-21-93" TargetMode="External"/><Relationship Id="rId4" Type="http://schemas.openxmlformats.org/officeDocument/2006/relationships/hyperlink" Target="https://doi.org/10.1111/j.1553-2712.2001.tb01116.x" TargetMode="External"/><Relationship Id="rId9" Type="http://schemas.openxmlformats.org/officeDocument/2006/relationships/hyperlink" Target="https://www.ruralhealthinfo.org/topics/critical-access-hospitals"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hyperlink" Target="https://www.cdc.gov/reproductivehealth/maternalinfanthealth/severematernalmorbidity.html" TargetMode="External"/><Relationship Id="rId2" Type="http://schemas.openxmlformats.org/officeDocument/2006/relationships/notesSlide" Target="../notesSlides/notesSlide74.xml"/><Relationship Id="rId1" Type="http://schemas.openxmlformats.org/officeDocument/2006/relationships/slideLayout" Target="../slideLayouts/slideLayout6.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hyperlink" Target="http://datatools.ahrq.gov/hcup-fast-stats?type=subtab&amp;tab=hcupfsse&amp;count=3" TargetMode="External"/></Relationships>
</file>

<file path=ppt/slides/_rels/slide7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chart" Target="../charts/chart39.xml"/></Relationships>
</file>

<file path=ppt/slides/_rels/slide7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chart" Target="../charts/chart41.xml"/></Relationships>
</file>

<file path=ppt/slides/_rels/slide7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chart" Target="../charts/chart4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whitehouse.gov/wp-content/uploads/2022/06/Maternal-Health-Blueprint.pdf"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s://www.womenshealth.gov/about-us/what-we-do/programs-and-activities/owh-maternal-morbidity-and-mortality-data-and-analysi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www.hhs.gov/sites/default/files/call-to-action-maternal-health.pdf" TargetMode="External"/><Relationship Id="rId13" Type="http://schemas.openxmlformats.org/officeDocument/2006/relationships/hyperlink" Target="https://www.ncbi.nlm.nih.gov/pmc/articles/PMC9134264/" TargetMode="External"/><Relationship Id="rId3" Type="http://schemas.openxmlformats.org/officeDocument/2006/relationships/hyperlink" Target="https://www.cdc.gov/nchs/data/nvsr/nvsr70/nvsr70-17.pdf" TargetMode="External"/><Relationship Id="rId7" Type="http://schemas.openxmlformats.org/officeDocument/2006/relationships/hyperlink" Target="https://www.cdc.gov/reproductivehealth/maternalinfanthealth/smm/severe-morbidity-ICD.htm" TargetMode="External"/><Relationship Id="rId12" Type="http://schemas.openxmlformats.org/officeDocument/2006/relationships/hyperlink" Target="https://pubmed.ncbi.nlm.nih.gov/15883651/" TargetMode="External"/><Relationship Id="rId2" Type="http://schemas.openxmlformats.org/officeDocument/2006/relationships/notesSlide" Target="../notesSlides/notesSlide80.xml"/><Relationship Id="rId1" Type="http://schemas.openxmlformats.org/officeDocument/2006/relationships/slideLayout" Target="../slideLayouts/slideLayout6.xml"/><Relationship Id="rId6" Type="http://schemas.openxmlformats.org/officeDocument/2006/relationships/hyperlink" Target="https://www.commonwealthfund.org/publications/issue-briefs/2021/oct/severe-maternal-morbidity-united-states-primer" TargetMode="External"/><Relationship Id="rId11" Type="http://schemas.openxmlformats.org/officeDocument/2006/relationships/hyperlink" Target="http://dx.doi.org/10.15585/mmwr.mm6919a2" TargetMode="External"/><Relationship Id="rId5" Type="http://schemas.openxmlformats.org/officeDocument/2006/relationships/hyperlink" Target="https://www.cdc.gov/reproductivehealth/maternalinfanthealth/severematernalmorbidity.html" TargetMode="External"/><Relationship Id="rId10" Type="http://schemas.openxmlformats.org/officeDocument/2006/relationships/hyperlink" Target="https://pubmed.ncbi.nlm.nih.gov/30134424/" TargetMode="External"/><Relationship Id="rId4" Type="http://schemas.openxmlformats.org/officeDocument/2006/relationships/hyperlink" Target="https://www.commonwealthfund.org/publications/issue-briefs/2020/nov/maternal-mortality-maternity-care-us-compared-10-countries" TargetMode="External"/><Relationship Id="rId9" Type="http://schemas.openxmlformats.org/officeDocument/2006/relationships/hyperlink" Target="https://pubmed.ncbi.nlm.nih.gov/32443077/" TargetMode="External"/><Relationship Id="rId14" Type="http://schemas.openxmlformats.org/officeDocument/2006/relationships/hyperlink" Target="https://wonder.cdc.gov/"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doi.org/10.1007/s10995-020-02941-3" TargetMode="External"/><Relationship Id="rId13" Type="http://schemas.openxmlformats.org/officeDocument/2006/relationships/hyperlink" Target="https://doi.org/10.1097/AOG.0000000000003730" TargetMode="External"/><Relationship Id="rId3" Type="http://schemas.openxmlformats.org/officeDocument/2006/relationships/hyperlink" Target="https://www.ncbi.nlm.nih.gov/pmc/articles/PMC5915910/" TargetMode="External"/><Relationship Id="rId7" Type="http://schemas.openxmlformats.org/officeDocument/2006/relationships/hyperlink" Target="https://doi.org/10.1016/j.ahj.2021.08.019" TargetMode="External"/><Relationship Id="rId12" Type="http://schemas.openxmlformats.org/officeDocument/2006/relationships/hyperlink" Target="https://www.ncbi.nlm.nih.gov/pmc/articles/PMC4698019/" TargetMode="External"/><Relationship Id="rId2" Type="http://schemas.openxmlformats.org/officeDocument/2006/relationships/notesSlide" Target="../notesSlides/notesSlide81.xml"/><Relationship Id="rId1" Type="http://schemas.openxmlformats.org/officeDocument/2006/relationships/slideLayout" Target="../slideLayouts/slideLayout6.xml"/><Relationship Id="rId6" Type="http://schemas.openxmlformats.org/officeDocument/2006/relationships/hyperlink" Target="https://doi.org/10.1016/j.semperi.2021.151410" TargetMode="External"/><Relationship Id="rId11" Type="http://schemas.openxmlformats.org/officeDocument/2006/relationships/hyperlink" Target="https://pubmed.ncbi.nlm.nih.gov/24909341/" TargetMode="External"/><Relationship Id="rId5" Type="http://schemas.openxmlformats.org/officeDocument/2006/relationships/hyperlink" Target="https://www.ncbi.nlm.nih.gov/pmc/articles/PMC5300700/" TargetMode="External"/><Relationship Id="rId15" Type="http://schemas.openxmlformats.org/officeDocument/2006/relationships/hyperlink" Target="https://doi.org/10.1186/s12978-019-0729-2" TargetMode="External"/><Relationship Id="rId10" Type="http://schemas.openxmlformats.org/officeDocument/2006/relationships/hyperlink" Target="https://www.ncbi.nlm.nih.gov/pmc/articles/PMC4030746/" TargetMode="External"/><Relationship Id="rId4" Type="http://schemas.openxmlformats.org/officeDocument/2006/relationships/hyperlink" Target="http://dx.doi.org/10.15585/mmwr.mm6818e1" TargetMode="External"/><Relationship Id="rId9" Type="http://schemas.openxmlformats.org/officeDocument/2006/relationships/hyperlink" Target="https://doi.org/10.1016/j.ajog.2021.02.036" TargetMode="External"/><Relationship Id="rId14" Type="http://schemas.openxmlformats.org/officeDocument/2006/relationships/hyperlink" Target="https://doi.org/10.1016/j.annepidem.2021.02.005"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doi.org/10.1097/01.AOG.0000664820.70051.60" TargetMode="External"/><Relationship Id="rId13" Type="http://schemas.openxmlformats.org/officeDocument/2006/relationships/hyperlink" Target="https://www.ncbi.nlm.nih.gov/pmc/articles/PMC4512956/" TargetMode="External"/><Relationship Id="rId3" Type="http://schemas.openxmlformats.org/officeDocument/2006/relationships/hyperlink" Target="https://doi.org/10.3390/ijerph17196941" TargetMode="External"/><Relationship Id="rId7" Type="http://schemas.openxmlformats.org/officeDocument/2006/relationships/hyperlink" Target="https://www.ncbi.nlm.nih.gov/pmc/articles/PMC8077797/" TargetMode="External"/><Relationship Id="rId12" Type="http://schemas.openxmlformats.org/officeDocument/2006/relationships/hyperlink" Target="https://pubmed.ncbi.nlm.nih.gov/26427550/" TargetMode="External"/><Relationship Id="rId2" Type="http://schemas.openxmlformats.org/officeDocument/2006/relationships/notesSlide" Target="../notesSlides/notesSlide82.xml"/><Relationship Id="rId1" Type="http://schemas.openxmlformats.org/officeDocument/2006/relationships/slideLayout" Target="../slideLayouts/slideLayout6.xml"/><Relationship Id="rId6" Type="http://schemas.openxmlformats.org/officeDocument/2006/relationships/hyperlink" Target="https://www.ncbi.nlm.nih.gov/pmc/articles/PMC6714030/" TargetMode="External"/><Relationship Id="rId11" Type="http://schemas.openxmlformats.org/officeDocument/2006/relationships/hyperlink" Target="https://www.hcup-us.ahrq.gov/faststats/SMMMap" TargetMode="External"/><Relationship Id="rId5" Type="http://schemas.openxmlformats.org/officeDocument/2006/relationships/hyperlink" Target="https://www.ncbi.nlm.nih.gov/pmc/articles/PMC5448726/" TargetMode="External"/><Relationship Id="rId15" Type="http://schemas.openxmlformats.org/officeDocument/2006/relationships/hyperlink" Target="https://www.ncbi.nlm.nih.gov/pmc/articles/PMC7397329/" TargetMode="External"/><Relationship Id="rId10" Type="http://schemas.openxmlformats.org/officeDocument/2006/relationships/hyperlink" Target="https://www.ncbi.nlm.nih.gov/pmc/articles/PMC5135522/" TargetMode="External"/><Relationship Id="rId4" Type="http://schemas.openxmlformats.org/officeDocument/2006/relationships/hyperlink" Target="https://doi.org/10.1007/s40615-020-00757-z" TargetMode="External"/><Relationship Id="rId9" Type="http://schemas.openxmlformats.org/officeDocument/2006/relationships/hyperlink" Target="https://doi.org/10.1377/hlthaff.2019.00805" TargetMode="External"/><Relationship Id="rId14" Type="http://schemas.openxmlformats.org/officeDocument/2006/relationships/hyperlink" Target="https://doi.org/10.1080/14767058.2021.2016052"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www.cdc.gov/reproductivehealth/maternal-mortality/preventing-pregnancy-related-deaths.html" TargetMode="External"/><Relationship Id="rId13" Type="http://schemas.openxmlformats.org/officeDocument/2006/relationships/hyperlink" Target="https://www.ncbi.nlm.nih.gov/pmc/articles/PMC5885848/" TargetMode="External"/><Relationship Id="rId3" Type="http://schemas.openxmlformats.org/officeDocument/2006/relationships/hyperlink" Target="https://doi.org/10.1016/S2214-109X(21)00079-6" TargetMode="External"/><Relationship Id="rId7" Type="http://schemas.openxmlformats.org/officeDocument/2006/relationships/hyperlink" Target="https://www.commonwealthfund.org/publications/issue-briefs/2021/nov/high-costs-maternal-morbidity-need-investment-maternal-health" TargetMode="External"/><Relationship Id="rId12" Type="http://schemas.openxmlformats.org/officeDocument/2006/relationships/hyperlink" Target="https://www.ajogmfm.org/article/S2589-9333(21)00137-3/fulltext" TargetMode="External"/><Relationship Id="rId2" Type="http://schemas.openxmlformats.org/officeDocument/2006/relationships/notesSlide" Target="../notesSlides/notesSlide83.xml"/><Relationship Id="rId1" Type="http://schemas.openxmlformats.org/officeDocument/2006/relationships/slideLayout" Target="../slideLayouts/slideLayout6.xml"/><Relationship Id="rId6" Type="http://schemas.openxmlformats.org/officeDocument/2006/relationships/hyperlink" Target="https://doi.org/10.1097/EE9.0000000000000113" TargetMode="External"/><Relationship Id="rId11" Type="http://schemas.openxmlformats.org/officeDocument/2006/relationships/hyperlink" Target="https://www.hrsa.gov/sites/default/files/hrsa/advisory-committees/national-health-service-corps/nhsc-healthcare-shortage-2021-2023.pdf" TargetMode="External"/><Relationship Id="rId5" Type="http://schemas.openxmlformats.org/officeDocument/2006/relationships/hyperlink" Target="https://doi.org/10.1289/EHP490" TargetMode="External"/><Relationship Id="rId10" Type="http://schemas.openxmlformats.org/officeDocument/2006/relationships/hyperlink" Target="https://www.shepscenter.unc.edu/wp-content/uploads/dlm_uploads/2019/04/FDI-Trends-1.pdf" TargetMode="External"/><Relationship Id="rId4" Type="http://schemas.openxmlformats.org/officeDocument/2006/relationships/hyperlink" Target="https://www.ncbi.nlm.nih.gov/pmc/articles/PMC7606664/" TargetMode="External"/><Relationship Id="rId9" Type="http://schemas.openxmlformats.org/officeDocument/2006/relationships/hyperlink" Target="https://www.cdc.gov/reproductivehealth/maternal-mortality/erase-mm/MMR-Data-Brief_2019-h.pdf"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ncbi.nlm.nih.gov/pmc/articles/PMC6419088/" TargetMode="External"/><Relationship Id="rId3" Type="http://schemas.openxmlformats.org/officeDocument/2006/relationships/hyperlink" Target="https://www.marchofdimes.org/materials/Nowhere_to_Go_Final.pdf" TargetMode="External"/><Relationship Id="rId7" Type="http://schemas.openxmlformats.org/officeDocument/2006/relationships/hyperlink" Target="https://pubmed.ncbi.nlm.nih.gov/21826039/" TargetMode="External"/><Relationship Id="rId2" Type="http://schemas.openxmlformats.org/officeDocument/2006/relationships/notesSlide" Target="../notesSlides/notesSlide84.xml"/><Relationship Id="rId1" Type="http://schemas.openxmlformats.org/officeDocument/2006/relationships/slideLayout" Target="../slideLayouts/slideLayout6.xml"/><Relationship Id="rId6" Type="http://schemas.openxmlformats.org/officeDocument/2006/relationships/hyperlink" Target="https://www.aha.org/infographics/2021-05-24-fast-facts-us-rural-hospitals-infographic" TargetMode="External"/><Relationship Id="rId5" Type="http://schemas.openxmlformats.org/officeDocument/2006/relationships/hyperlink" Target="https://www.aha.org/system/files/2018-03/11apr-tw-rural.pdf" TargetMode="External"/><Relationship Id="rId4" Type="http://schemas.openxmlformats.org/officeDocument/2006/relationships/hyperlink" Target="https://www.acog.org/clinical/clinical-guidance/committee-opinion/articles/2014/02/health-disparities-in-rural-women/" TargetMode="External"/><Relationship Id="rId9" Type="http://schemas.openxmlformats.org/officeDocument/2006/relationships/hyperlink" Target="https://www.amnesty.org/en/documents/amr51/007/2010/en/"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whitehouse.gov/briefing-room/statements-releases/2022/07/29/fact-sheet-biden-harris-administration-announces-two-new-actions-to-address-youth-mental-health-crisis/"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hhs.gov/sites/default/files/surgeon-general-youth-mental-health-advisory.pdf"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93.xml"/><Relationship Id="rId1" Type="http://schemas.openxmlformats.org/officeDocument/2006/relationships/slideLayout" Target="../slideLayouts/slideLayout6.xml"/><Relationship Id="rId4" Type="http://schemas.openxmlformats.org/officeDocument/2006/relationships/chart" Target="../charts/chart48.xml"/></Relationships>
</file>

<file path=ppt/slides/_rels/slide9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mchb.hrsa.gov/programs-impact/title-v-maternal-child-health-mch-block-grant"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hyperlink" Target="https://www.nimh.nih.gov/health/find-help" TargetMode="External"/><Relationship Id="rId5" Type="http://schemas.openxmlformats.org/officeDocument/2006/relationships/hyperlink" Target="http://www.mentalhealth.gov/talk/parents-caregivers/" TargetMode="External"/><Relationship Id="rId4" Type="http://schemas.openxmlformats.org/officeDocument/2006/relationships/hyperlink" Target="https://www.samhsa.gov/grants/block-grants/mhbg"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s://www.samhsa.gov/data/sites/default/files/reports/rpt29393/2019NSDUHFFRPDFWHTML/2019NSDUHFFR090120.htm" TargetMode="External"/><Relationship Id="rId13" Type="http://schemas.openxmlformats.org/officeDocument/2006/relationships/hyperlink" Target="https://www.cdc.gov/mmwr/volumes/69/wr/mm6945a3.htm?s_cid=mm6945a3_w" TargetMode="External"/><Relationship Id="rId3" Type="http://schemas.openxmlformats.org/officeDocument/2006/relationships/hyperlink" Target="https://www.hhs.gov/sites/default/files/surgeon-general-youth-mental-health-advisory.pdf" TargetMode="External"/><Relationship Id="rId7" Type="http://schemas.openxmlformats.org/officeDocument/2006/relationships/hyperlink" Target="https://www.ncbi.nlm.nih.gov/pmc/articles/PMC8922203/" TargetMode="External"/><Relationship Id="rId12" Type="http://schemas.openxmlformats.org/officeDocument/2006/relationships/hyperlink" Target="https://www.ncbi.nlm.nih.gov/books/NBK559784/" TargetMode="External"/><Relationship Id="rId2" Type="http://schemas.openxmlformats.org/officeDocument/2006/relationships/notesSlide" Target="../notesSlides/notesSlide97.xml"/><Relationship Id="rId1" Type="http://schemas.openxmlformats.org/officeDocument/2006/relationships/slideLayout" Target="../slideLayouts/slideLayout6.xml"/><Relationship Id="rId6" Type="http://schemas.openxmlformats.org/officeDocument/2006/relationships/hyperlink" Target="https://www.cdc.gov/mmwr/volumes/71/su/su7102a1.htm" TargetMode="External"/><Relationship Id="rId11" Type="http://schemas.openxmlformats.org/officeDocument/2006/relationships/hyperlink" Target="https://www.rand.org/pubs/research_briefs/RB4541.html" TargetMode="External"/><Relationship Id="rId5" Type="http://schemas.openxmlformats.org/officeDocument/2006/relationships/hyperlink" Target="https://www.cdc.gov/mmwr/volumes/67/wr/mm6750a1.htm?s_cid=mm6750a1_w" TargetMode="External"/><Relationship Id="rId10" Type="http://schemas.openxmlformats.org/officeDocument/2006/relationships/hyperlink" Target="https://www.ncbi.nlm.nih.gov/pmc/articles/PMC7202946/" TargetMode="External"/><Relationship Id="rId4" Type="http://schemas.openxmlformats.org/officeDocument/2006/relationships/hyperlink" Target="https://www.who.int/news-room/fact-sheets/detail/adolescent-mental-health" TargetMode="External"/><Relationship Id="rId9" Type="http://schemas.openxmlformats.org/officeDocument/2006/relationships/hyperlink" Target="https://www.ncbi.nlm.nih.gov/pmc/articles/PMC6673640/" TargetMode="External"/><Relationship Id="rId14" Type="http://schemas.openxmlformats.org/officeDocument/2006/relationships/hyperlink" Target="https://www.cdc.gov/injury/wisqars/LeadingCauses.html"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s://988lifeline.org/current-events/the-lifeline-and-988/#%3A%7E%3Atext%3D988%20has%20been%20designated%20as%2Cstarting%20on%20July%2016%2C%202022" TargetMode="External"/><Relationship Id="rId3" Type="http://schemas.openxmlformats.org/officeDocument/2006/relationships/hyperlink" Target="https://www.ncbi.nlm.nih.gov/pmc/articles/PMC6165520/" TargetMode="External"/><Relationship Id="rId7" Type="http://schemas.openxmlformats.org/officeDocument/2006/relationships/hyperlink" Target="https://www.fcc.gov/suicide-prevention-hotline" TargetMode="External"/><Relationship Id="rId2" Type="http://schemas.openxmlformats.org/officeDocument/2006/relationships/notesSlide" Target="../notesSlides/notesSlide98.xml"/><Relationship Id="rId1" Type="http://schemas.openxmlformats.org/officeDocument/2006/relationships/slideLayout" Target="../slideLayouts/slideLayout6.xml"/><Relationship Id="rId6" Type="http://schemas.openxmlformats.org/officeDocument/2006/relationships/hyperlink" Target="https://pubmed.ncbi.nlm.nih.gov/34873823/" TargetMode="External"/><Relationship Id="rId5" Type="http://schemas.openxmlformats.org/officeDocument/2006/relationships/hyperlink" Target="https://health.gov/healthypeople/objectives-and-data/browse-objectives/children/increase-proportion-children-and-adolescents-who-get-preventive-mental-health-care-school-emc-d06" TargetMode="External"/><Relationship Id="rId4" Type="http://schemas.openxmlformats.org/officeDocument/2006/relationships/hyperlink" Target="https://theactionalliance.org/sites/default/files/ring_the_alarm-_the_crisis_of_black_youth_suicide_in_america_copy.pdf" TargetMode="External"/><Relationship Id="rId9" Type="http://schemas.openxmlformats.org/officeDocument/2006/relationships/hyperlink" Target="https://www.ncbi.nlm.nih.gov/pmc/articles/PMC6583682/"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National Healthcare</a:t>
            </a:r>
            <a:br>
              <a:rPr lang="en-US" dirty="0"/>
            </a:br>
            <a:r>
              <a:rPr lang="en-US" dirty="0"/>
              <a:t>Quality and  Disparities Report</a:t>
            </a:r>
          </a:p>
        </p:txBody>
      </p:sp>
      <p:sp>
        <p:nvSpPr>
          <p:cNvPr id="3" name="Content Placeholder 2"/>
          <p:cNvSpPr>
            <a:spLocks noGrp="1"/>
          </p:cNvSpPr>
          <p:nvPr>
            <p:ph idx="1"/>
          </p:nvPr>
        </p:nvSpPr>
        <p:spPr>
          <a:xfrm>
            <a:off x="457200" y="5791200"/>
            <a:ext cx="8229600" cy="334963"/>
          </a:xfrm>
        </p:spPr>
        <p:txBody>
          <a:bodyPr>
            <a:normAutofit lnSpcReduction="10000"/>
          </a:bodyPr>
          <a:lstStyle/>
          <a:p>
            <a:pPr algn="l"/>
            <a:r>
              <a:rPr lang="en-US" sz="1600" b="0" dirty="0"/>
              <a:t>This presentation contains notes. Select View, then Notes page to read them.</a:t>
            </a:r>
            <a:endParaRPr lang="en-US" sz="1600" dirty="0"/>
          </a:p>
        </p:txBody>
      </p:sp>
    </p:spTree>
    <p:extLst>
      <p:ext uri="{BB962C8B-B14F-4D97-AF65-F5344CB8AC3E}">
        <p14:creationId xmlns:p14="http://schemas.microsoft.com/office/powerpoint/2010/main" val="8775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F96FAF-D7A3-4C50-B63C-BA47252CB7AB}"/>
              </a:ext>
            </a:extLst>
          </p:cNvPr>
          <p:cNvSpPr>
            <a:spLocks noGrp="1"/>
          </p:cNvSpPr>
          <p:nvPr>
            <p:ph type="title"/>
          </p:nvPr>
        </p:nvSpPr>
        <p:spPr/>
        <p:txBody>
          <a:bodyPr>
            <a:normAutofit fontScale="90000"/>
          </a:bodyPr>
          <a:lstStyle/>
          <a:p>
            <a:r>
              <a:rPr lang="en-US" dirty="0"/>
              <a:t>Maternal Health</a:t>
            </a:r>
          </a:p>
        </p:txBody>
      </p:sp>
      <p:sp>
        <p:nvSpPr>
          <p:cNvPr id="9" name="Content Placeholder 8">
            <a:extLst>
              <a:ext uri="{FF2B5EF4-FFF2-40B4-BE49-F238E27FC236}">
                <a16:creationId xmlns:a16="http://schemas.microsoft.com/office/drawing/2014/main" id="{43509DE4-684D-4F09-AEAA-8BB268B8487A}"/>
              </a:ext>
            </a:extLst>
          </p:cNvPr>
          <p:cNvSpPr>
            <a:spLocks noGrp="1"/>
          </p:cNvSpPr>
          <p:nvPr>
            <p:ph idx="1"/>
          </p:nvPr>
        </p:nvSpPr>
        <p:spPr/>
        <p:txBody>
          <a:bodyPr>
            <a:normAutofit fontScale="92500" lnSpcReduction="10000"/>
          </a:bodyPr>
          <a:lstStyle/>
          <a:p>
            <a:r>
              <a:rPr lang="en-US" dirty="0"/>
              <a:t>The United States has worse maternal health and healthcare than other industrialized nations, pointing to suboptimal maternal health outcomes for multiple measures, as well as considerable racial disparities for those measures.</a:t>
            </a:r>
          </a:p>
          <a:p>
            <a:r>
              <a:rPr lang="en-US" dirty="0"/>
              <a:t>The overall maternal mortality rate in 2020 was 23.8 deaths per 100,000 live births, an increase from 2019 (20.1) and 2018 (17.4).</a:t>
            </a:r>
          </a:p>
          <a:p>
            <a:r>
              <a:rPr lang="en-US" dirty="0"/>
              <a:t>The severe maternal morbidity rate increased by 11.1% (from 7.2 to 8.0 events per 1,000 deliveries) between 2016 and 2019.</a:t>
            </a:r>
          </a:p>
        </p:txBody>
      </p:sp>
    </p:spTree>
    <p:extLst>
      <p:ext uri="{BB962C8B-B14F-4D97-AF65-F5344CB8AC3E}">
        <p14:creationId xmlns:p14="http://schemas.microsoft.com/office/powerpoint/2010/main" val="23752919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F862ED-B517-44EC-BB2A-E15C29FC1A23}"/>
              </a:ext>
            </a:extLst>
          </p:cNvPr>
          <p:cNvSpPr>
            <a:spLocks noGrp="1"/>
          </p:cNvSpPr>
          <p:nvPr>
            <p:ph type="title"/>
          </p:nvPr>
        </p:nvSpPr>
        <p:spPr>
          <a:xfrm>
            <a:off x="1257300" y="304800"/>
            <a:ext cx="6629400" cy="617884"/>
          </a:xfrm>
        </p:spPr>
        <p:txBody>
          <a:bodyPr>
            <a:normAutofit fontScale="90000"/>
          </a:bodyPr>
          <a:lstStyle/>
          <a:p>
            <a:r>
              <a:rPr lang="en-US" dirty="0"/>
              <a:t>Importance</a:t>
            </a:r>
          </a:p>
        </p:txBody>
      </p:sp>
      <p:sp>
        <p:nvSpPr>
          <p:cNvPr id="9" name="Content Placeholder 8">
            <a:extLst>
              <a:ext uri="{FF2B5EF4-FFF2-40B4-BE49-F238E27FC236}">
                <a16:creationId xmlns:a16="http://schemas.microsoft.com/office/drawing/2014/main" id="{9D6E94AE-821D-471A-B474-D31FD7B79199}"/>
              </a:ext>
            </a:extLst>
          </p:cNvPr>
          <p:cNvSpPr>
            <a:spLocks noGrp="1"/>
          </p:cNvSpPr>
          <p:nvPr>
            <p:ph idx="1"/>
          </p:nvPr>
        </p:nvSpPr>
        <p:spPr>
          <a:xfrm>
            <a:off x="457200" y="1646237"/>
            <a:ext cx="8229600" cy="4525963"/>
          </a:xfrm>
        </p:spPr>
        <p:txBody>
          <a:bodyPr>
            <a:normAutofit fontScale="85000" lnSpcReduction="10000"/>
          </a:bodyPr>
          <a:lstStyle/>
          <a:p>
            <a:r>
              <a:rPr lang="en-US" dirty="0"/>
              <a:t>SUDs meet criteria in the Diagnostic and Statistical Manual of Mental Disorders, 5th edition (DSM-5), for one or more illicit drugs or alcohol. SUDs can involve illicit drugs, prescription drugs, and alcohol or combinations of these substances.</a:t>
            </a:r>
          </a:p>
          <a:p>
            <a:r>
              <a:rPr lang="en-US" dirty="0"/>
              <a:t>Illicit drugs include marijuana, cocaine, heroin, hallucinogens, inhalants, and methamphetamine, as well as misuse of prescription psychotherapeutic drugs (e.g., pain relievers, tranquilizers, stimulants, sedatives).</a:t>
            </a:r>
            <a:r>
              <a:rPr lang="en-US" baseline="30000" dirty="0"/>
              <a:t>1</a:t>
            </a:r>
            <a:r>
              <a:rPr lang="en-US" dirty="0"/>
              <a:t> Opioid use disorders (OUDs) have become especially problematic in recent years. SUDs are linked to many health problems, and overdoses can lead to emergency department visits and deaths.</a:t>
            </a:r>
            <a:r>
              <a:rPr lang="en-US" baseline="30000" dirty="0"/>
              <a:t>2</a:t>
            </a:r>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F862ED-B517-44EC-BB2A-E15C29FC1A23}"/>
              </a:ext>
            </a:extLst>
          </p:cNvPr>
          <p:cNvSpPr>
            <a:spLocks noGrp="1"/>
          </p:cNvSpPr>
          <p:nvPr>
            <p:ph type="title"/>
          </p:nvPr>
        </p:nvSpPr>
        <p:spPr>
          <a:xfrm>
            <a:off x="1257300" y="304800"/>
            <a:ext cx="6629400" cy="617884"/>
          </a:xfrm>
        </p:spPr>
        <p:txBody>
          <a:bodyPr>
            <a:normAutofit fontScale="90000"/>
          </a:bodyPr>
          <a:lstStyle/>
          <a:p>
            <a:r>
              <a:rPr lang="en-US" dirty="0"/>
              <a:t>Prevalence</a:t>
            </a:r>
          </a:p>
        </p:txBody>
      </p:sp>
      <p:sp>
        <p:nvSpPr>
          <p:cNvPr id="6" name="Content Placeholder 5">
            <a:extLst>
              <a:ext uri="{FF2B5EF4-FFF2-40B4-BE49-F238E27FC236}">
                <a16:creationId xmlns:a16="http://schemas.microsoft.com/office/drawing/2014/main" id="{9A6AFB42-A64E-4054-A2F5-B6A787DD5683}"/>
              </a:ext>
            </a:extLst>
          </p:cNvPr>
          <p:cNvSpPr>
            <a:spLocks noGrp="1"/>
          </p:cNvSpPr>
          <p:nvPr>
            <p:ph idx="1"/>
          </p:nvPr>
        </p:nvSpPr>
        <p:spPr>
          <a:xfrm>
            <a:off x="457200" y="1646237"/>
            <a:ext cx="8229600" cy="4525963"/>
          </a:xfrm>
        </p:spPr>
        <p:txBody>
          <a:bodyPr>
            <a:normAutofit fontScale="92500" lnSpcReduction="20000"/>
          </a:bodyPr>
          <a:lstStyle/>
          <a:p>
            <a:r>
              <a:rPr lang="en-US" dirty="0"/>
              <a:t>In 2020, among the 138.5 million people who were current alcohol users, 61.6 million were classified as binge drinkers and 17.7 million (28.8% of current binge drinkers and 12.8% of current alcohol users) were classified as heavy drinkers. Nearly 60 million people age 12 and over used illicit drugs in the past year, including close to 50 million who used marijuana.</a:t>
            </a:r>
            <a:r>
              <a:rPr lang="en-US" baseline="30000" dirty="0"/>
              <a:t>3</a:t>
            </a:r>
          </a:p>
          <a:p>
            <a:r>
              <a:rPr lang="en-US" dirty="0"/>
              <a:t>An estimated 26 million past-year users of alcohol and 11 million past-year users of drugs other than alcohol reported they were using these substances “a little more or much more” than they did before the COVID-19 public health emergency began.</a:t>
            </a:r>
            <a:r>
              <a:rPr lang="en-US" baseline="30000" dirty="0"/>
              <a:t>4</a:t>
            </a:r>
          </a:p>
          <a:p>
            <a:endParaRPr lang="en-US" dirty="0"/>
          </a:p>
        </p:txBody>
      </p:sp>
    </p:spTree>
    <p:extLst>
      <p:ext uri="{BB962C8B-B14F-4D97-AF65-F5344CB8AC3E}">
        <p14:creationId xmlns:p14="http://schemas.microsoft.com/office/powerpoint/2010/main" val="24287661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F862ED-B517-44EC-BB2A-E15C29FC1A23}"/>
              </a:ext>
            </a:extLst>
          </p:cNvPr>
          <p:cNvSpPr>
            <a:spLocks noGrp="1"/>
          </p:cNvSpPr>
          <p:nvPr>
            <p:ph type="title"/>
          </p:nvPr>
        </p:nvSpPr>
        <p:spPr>
          <a:xfrm>
            <a:off x="1257300" y="304800"/>
            <a:ext cx="6629400" cy="617884"/>
          </a:xfrm>
        </p:spPr>
        <p:txBody>
          <a:bodyPr>
            <a:normAutofit fontScale="90000"/>
          </a:bodyPr>
          <a:lstStyle/>
          <a:p>
            <a:r>
              <a:rPr lang="en-US" dirty="0"/>
              <a:t>Morbidity and Mortality</a:t>
            </a:r>
          </a:p>
        </p:txBody>
      </p:sp>
      <p:sp>
        <p:nvSpPr>
          <p:cNvPr id="6" name="Content Placeholder 5">
            <a:extLst>
              <a:ext uri="{FF2B5EF4-FFF2-40B4-BE49-F238E27FC236}">
                <a16:creationId xmlns:a16="http://schemas.microsoft.com/office/drawing/2014/main" id="{C1935C09-8645-4644-9E01-B1CE4DCCDBB7}"/>
              </a:ext>
            </a:extLst>
          </p:cNvPr>
          <p:cNvSpPr>
            <a:spLocks noGrp="1"/>
          </p:cNvSpPr>
          <p:nvPr>
            <p:ph idx="1"/>
          </p:nvPr>
        </p:nvSpPr>
        <p:spPr>
          <a:xfrm>
            <a:off x="457200" y="1646237"/>
            <a:ext cx="8229600" cy="4525963"/>
          </a:xfrm>
        </p:spPr>
        <p:txBody>
          <a:bodyPr>
            <a:normAutofit fontScale="55000" lnSpcReduction="20000"/>
          </a:bodyPr>
          <a:lstStyle/>
          <a:p>
            <a:r>
              <a:rPr lang="en-US" dirty="0"/>
              <a:t>In 2020, 50% of people age 12 and over (or 138.5 million people) used alcohol in the past month.</a:t>
            </a:r>
            <a:r>
              <a:rPr lang="en-US" baseline="30000" dirty="0"/>
              <a:t>4</a:t>
            </a:r>
            <a:r>
              <a:rPr lang="en-US" dirty="0"/>
              <a:t> Vital statistics show that there has been a surge in alcohol-induced deaths, an increase from slightly over 39,000 deaths in 2019 to just over 49,000 deaths in 2020, or more than 25%. Provisional data from 2021 show the number of alcohol-induced deaths continued to increase, to more than 52,000, up 34% from </a:t>
            </a:r>
            <a:r>
              <a:rPr lang="en-US" dirty="0" err="1"/>
              <a:t>prepandemic</a:t>
            </a:r>
            <a:r>
              <a:rPr lang="en-US" dirty="0"/>
              <a:t> levels.</a:t>
            </a:r>
            <a:r>
              <a:rPr lang="en-US" baseline="30000" dirty="0"/>
              <a:t>5</a:t>
            </a:r>
          </a:p>
          <a:p>
            <a:r>
              <a:rPr lang="en-US" dirty="0"/>
              <a:t>The misuse of and addiction to opioids—including prescription pain relievers, heroin, and synthetic opioids such as fentanyl—have become common chronic illnesses in the United States. Although effective treatments exist for OUD, only about one in four people with this disorder receives any type of specialty treatment.</a:t>
            </a:r>
            <a:r>
              <a:rPr lang="en-US" baseline="30000" dirty="0"/>
              <a:t>6</a:t>
            </a:r>
          </a:p>
          <a:p>
            <a:r>
              <a:rPr lang="en-US" dirty="0"/>
              <a:t>Among people age 12 and over in 2020, 59.3 million people used illicit drugs in the past year. The most commonly used illicit drug in the past year was marijuana, which was used by 49.6 million people. The second most common type of illicit drug use in the past year was the misuse of prescription pain relievers, which were misused by 9.3 million people.</a:t>
            </a:r>
            <a:r>
              <a:rPr lang="en-US" baseline="30000" dirty="0"/>
              <a:t>7</a:t>
            </a:r>
          </a:p>
          <a:p>
            <a:r>
              <a:rPr lang="en-US" dirty="0"/>
              <a:t>Polysubstance use occurs when more than one drug is used, with or without the person’s knowledge. Rates of polysubstance use and polysubstance use disorders, particularly involving the co-use of stimulants and opioids, have increased in recent years. This growing issue also means that an opioid-involved overdose often occurs in combination with exposure to other opioids or other nonopioid substances. Some examples of polysubstance exposures found in combination in overdose deaths include illicitly manufactured fentanyl (IMF) and heroin; IMF and cocaine; IMF and methamphetamine; and prescription or illicit opioids and benzodiazepines.</a:t>
            </a:r>
            <a:r>
              <a:rPr lang="en-US" baseline="30000" dirty="0"/>
              <a:t>8</a:t>
            </a:r>
          </a:p>
          <a:p>
            <a:endParaRPr lang="en-US" dirty="0"/>
          </a:p>
        </p:txBody>
      </p:sp>
    </p:spTree>
    <p:extLst>
      <p:ext uri="{BB962C8B-B14F-4D97-AF65-F5344CB8AC3E}">
        <p14:creationId xmlns:p14="http://schemas.microsoft.com/office/powerpoint/2010/main" val="23373658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297A0E-2A50-4409-9EF0-7BB4D67DCE28}"/>
              </a:ext>
            </a:extLst>
          </p:cNvPr>
          <p:cNvSpPr>
            <a:spLocks noGrp="1"/>
          </p:cNvSpPr>
          <p:nvPr>
            <p:ph type="title"/>
          </p:nvPr>
        </p:nvSpPr>
        <p:spPr>
          <a:xfrm>
            <a:off x="1257300" y="304800"/>
            <a:ext cx="6629400" cy="617884"/>
          </a:xfrm>
        </p:spPr>
        <p:txBody>
          <a:bodyPr>
            <a:normAutofit fontScale="90000"/>
          </a:bodyPr>
          <a:lstStyle/>
          <a:p>
            <a:r>
              <a:rPr lang="en-US" dirty="0"/>
              <a:t>Cost and Barriers to Care</a:t>
            </a:r>
          </a:p>
        </p:txBody>
      </p:sp>
      <p:sp>
        <p:nvSpPr>
          <p:cNvPr id="8" name="Content Placeholder 7">
            <a:extLst>
              <a:ext uri="{FF2B5EF4-FFF2-40B4-BE49-F238E27FC236}">
                <a16:creationId xmlns:a16="http://schemas.microsoft.com/office/drawing/2014/main" id="{308D6E97-E031-45CA-9225-CAE22D5C2915}"/>
              </a:ext>
            </a:extLst>
          </p:cNvPr>
          <p:cNvSpPr>
            <a:spLocks noGrp="1"/>
          </p:cNvSpPr>
          <p:nvPr>
            <p:ph idx="1"/>
          </p:nvPr>
        </p:nvSpPr>
        <p:spPr>
          <a:xfrm>
            <a:off x="457200" y="1646237"/>
            <a:ext cx="8229600" cy="4525963"/>
          </a:xfrm>
        </p:spPr>
        <p:txBody>
          <a:bodyPr>
            <a:normAutofit fontScale="47500" lnSpcReduction="20000"/>
          </a:bodyPr>
          <a:lstStyle/>
          <a:p>
            <a:r>
              <a:rPr lang="en-US" dirty="0"/>
              <a:t>According to the Centers for Disease Control and Prevention, excessive alcohol use results in</a:t>
            </a:r>
          </a:p>
          <a:p>
            <a:r>
              <a:rPr lang="en-US" dirty="0"/>
              <a:t>$249 billion in losses to the U.S. economy. Cost due to excessive drinking includes healthcare cost ($28 billion), loss of workplace productivity ($179 billion), collisions ($13 billion), and criminal justice ($25 billion).</a:t>
            </a:r>
            <a:r>
              <a:rPr lang="en-US" baseline="30000" dirty="0"/>
              <a:t>12</a:t>
            </a:r>
          </a:p>
          <a:p>
            <a:r>
              <a:rPr lang="en-US" dirty="0"/>
              <a:t>In 2017, alcohol-related emergency department visits cost $1.22 billion. Medicaid was the primary expected payer of 35% of the cost; private insurance and self-pay, 23% each; Medicare, 15%; and other primary expected payer, 4%.</a:t>
            </a:r>
            <a:r>
              <a:rPr lang="en-US" baseline="30000" dirty="0"/>
              <a:t>13</a:t>
            </a:r>
          </a:p>
          <a:p>
            <a:r>
              <a:rPr lang="en-US" dirty="0"/>
              <a:t>The monetary costs and collateral impact to society due to SUDs are very high. In 2017, the annual associated medical cost of SUDs in U.S. hospitals was $13.2 billion.</a:t>
            </a:r>
            <a:r>
              <a:rPr lang="en-US" baseline="30000" dirty="0"/>
              <a:t>14</a:t>
            </a:r>
            <a:r>
              <a:rPr lang="en-US" dirty="0"/>
              <a:t> Alcohol misuse, illicit drug use, misuse of medications, and SUDs are estimated to cost the United States more than $400 billion in lost workplace productivity (in part, due to premature mortality), healthcare expenses, law enforcement and other criminal justice costs (e.g., drug-related crimes), and losses from motor vehicle crashes.</a:t>
            </a:r>
            <a:r>
              <a:rPr lang="en-US" baseline="30000" dirty="0"/>
              <a:t>15,16</a:t>
            </a:r>
          </a:p>
          <a:p>
            <a:r>
              <a:rPr lang="en-US" dirty="0"/>
              <a:t>According to the Centers for Medicare &amp; Medicaid Services, nearly 12% of Medicaid beneficiaries over age 18 have an SUD.</a:t>
            </a:r>
            <a:r>
              <a:rPr lang="en-US" baseline="30000" dirty="0"/>
              <a:t>17</a:t>
            </a:r>
          </a:p>
          <a:p>
            <a:r>
              <a:rPr lang="en-US" dirty="0"/>
              <a:t>Many of the same kinds of barriers that existed to SUD treatment before the Affordable Care Act and parity laws remain, such as limits on the type of SUD treatment provided and the length of treatment.</a:t>
            </a:r>
            <a:r>
              <a:rPr lang="en-US" baseline="30000" dirty="0"/>
              <a:t>18</a:t>
            </a:r>
          </a:p>
          <a:p>
            <a:r>
              <a:rPr lang="en-US" dirty="0"/>
              <a:t>Medications for OUD, including buprenorphine, methadone, and naltrexone are safe and effective treatments.</a:t>
            </a:r>
            <a:r>
              <a:rPr lang="en-US" baseline="30000" dirty="0"/>
              <a:t>19</a:t>
            </a:r>
            <a:r>
              <a:rPr lang="en-US" dirty="0"/>
              <a:t> In the United States, in response to the COVID-19 public health emergency and its related safety restrictions, providers turned to telehealth to provide necessary healthcare to patients at a distance. State and federal policy changes implemented in response to the COVID-19 public health emergency aimed to increase access to medication for opioid use disorder (MOUD) through telehealth flexibilities, waiving restrictions on Medicaid/Medicare reimbursement for telehealth services, loosening restrictions on take-home doses of methadone, and lifting the in-person evaluation requirement for patients with OUD to begin buprenorphine treatment.</a:t>
            </a:r>
            <a:r>
              <a:rPr lang="en-US" baseline="30000" dirty="0"/>
              <a:t>20</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4EE63D-B251-4383-867D-8AF7AA4DFE0D}"/>
              </a:ext>
            </a:extLst>
          </p:cNvPr>
          <p:cNvSpPr>
            <a:spLocks noGrp="1"/>
          </p:cNvSpPr>
          <p:nvPr>
            <p:ph type="title"/>
          </p:nvPr>
        </p:nvSpPr>
        <p:spPr>
          <a:xfrm>
            <a:off x="1257300" y="0"/>
            <a:ext cx="6629400" cy="1143000"/>
          </a:xfrm>
        </p:spPr>
        <p:txBody>
          <a:bodyPr>
            <a:noAutofit/>
          </a:bodyPr>
          <a:lstStyle/>
          <a:p>
            <a:r>
              <a:rPr lang="en-US" sz="1600" dirty="0"/>
              <a:t>Figure 1. People age 12 and over who needed treatment for illicit drug use or an alcohol problem and who received such treatment at a specialty facility in the last 12 months, by location, 2015-2019 (top) and by income and location, 2020 (bottom)</a:t>
            </a:r>
          </a:p>
        </p:txBody>
      </p:sp>
      <p:graphicFrame>
        <p:nvGraphicFramePr>
          <p:cNvPr id="11" name="Chart 10" descr="Line graph showing percentage; significant findings are in the text below the graph">
            <a:extLst>
              <a:ext uri="{FF2B5EF4-FFF2-40B4-BE49-F238E27FC236}">
                <a16:creationId xmlns:a16="http://schemas.microsoft.com/office/drawing/2014/main" id="{FEAABAF6-A990-476A-9199-542B5B443CAB}"/>
              </a:ext>
            </a:extLst>
          </p:cNvPr>
          <p:cNvGraphicFramePr/>
          <p:nvPr>
            <p:extLst>
              <p:ext uri="{D42A27DB-BD31-4B8C-83A1-F6EECF244321}">
                <p14:modId xmlns:p14="http://schemas.microsoft.com/office/powerpoint/2010/main" val="3847248359"/>
              </p:ext>
            </p:extLst>
          </p:nvPr>
        </p:nvGraphicFramePr>
        <p:xfrm>
          <a:off x="457200" y="1188720"/>
          <a:ext cx="8229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descr="Columns showing percentage; significant findings are in the text below the chart">
            <a:extLst>
              <a:ext uri="{FF2B5EF4-FFF2-40B4-BE49-F238E27FC236}">
                <a16:creationId xmlns:a16="http://schemas.microsoft.com/office/drawing/2014/main" id="{B349C72A-EB68-47F0-96BE-C80DEEAC6AC8}"/>
              </a:ext>
            </a:extLst>
          </p:cNvPr>
          <p:cNvGraphicFramePr/>
          <p:nvPr>
            <p:extLst>
              <p:ext uri="{D42A27DB-BD31-4B8C-83A1-F6EECF244321}">
                <p14:modId xmlns:p14="http://schemas.microsoft.com/office/powerpoint/2010/main" val="2830736886"/>
              </p:ext>
            </p:extLst>
          </p:nvPr>
        </p:nvGraphicFramePr>
        <p:xfrm>
          <a:off x="457200" y="3909999"/>
          <a:ext cx="82296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60">
            <a:extLst>
              <a:ext uri="{FF2B5EF4-FFF2-40B4-BE49-F238E27FC236}">
                <a16:creationId xmlns:a16="http://schemas.microsoft.com/office/drawing/2014/main" id="{55EAF97A-B5AC-417F-9E79-BEBC78889BFD}"/>
              </a:ext>
            </a:extLst>
          </p:cNvPr>
          <p:cNvSpPr>
            <a:spLocks noGrp="1"/>
          </p:cNvSpPr>
          <p:nvPr>
            <p:ph type="title"/>
          </p:nvPr>
        </p:nvSpPr>
        <p:spPr>
          <a:xfrm>
            <a:off x="1257300" y="0"/>
            <a:ext cx="6629400" cy="1143000"/>
          </a:xfrm>
        </p:spPr>
        <p:txBody>
          <a:bodyPr>
            <a:noAutofit/>
          </a:bodyPr>
          <a:lstStyle/>
          <a:p>
            <a:r>
              <a:rPr lang="en-US" sz="1600" b="1" dirty="0">
                <a:latin typeface="Arial"/>
                <a:cs typeface="Arial"/>
              </a:rPr>
              <a:t>Figure</a:t>
            </a:r>
            <a:r>
              <a:rPr lang="en-US" sz="1600" b="1" spc="-17" dirty="0">
                <a:latin typeface="Arial"/>
                <a:cs typeface="Arial"/>
              </a:rPr>
              <a:t> </a:t>
            </a:r>
            <a:r>
              <a:rPr lang="en-US" sz="1600" b="1" dirty="0">
                <a:latin typeface="Arial"/>
                <a:cs typeface="Arial"/>
              </a:rPr>
              <a:t>2.</a:t>
            </a:r>
            <a:r>
              <a:rPr lang="en-US" sz="1600" b="1" spc="-10" dirty="0">
                <a:latin typeface="Arial"/>
                <a:cs typeface="Arial"/>
              </a:rPr>
              <a:t> </a:t>
            </a:r>
            <a:r>
              <a:rPr lang="en-US" sz="1600" b="1" dirty="0">
                <a:latin typeface="Arial"/>
                <a:cs typeface="Arial"/>
              </a:rPr>
              <a:t>People</a:t>
            </a:r>
            <a:r>
              <a:rPr lang="en-US" sz="1600" b="1" spc="-10" dirty="0">
                <a:latin typeface="Arial"/>
                <a:cs typeface="Arial"/>
              </a:rPr>
              <a:t> </a:t>
            </a:r>
            <a:r>
              <a:rPr lang="en-US" sz="1600" b="1" dirty="0">
                <a:latin typeface="Arial"/>
                <a:cs typeface="Arial"/>
              </a:rPr>
              <a:t>age</a:t>
            </a:r>
            <a:r>
              <a:rPr lang="en-US" sz="1600" b="1" spc="-7" dirty="0">
                <a:latin typeface="Arial"/>
                <a:cs typeface="Arial"/>
              </a:rPr>
              <a:t> </a:t>
            </a:r>
            <a:r>
              <a:rPr lang="en-US" sz="1600" b="1" dirty="0">
                <a:latin typeface="Arial"/>
                <a:cs typeface="Arial"/>
              </a:rPr>
              <a:t>12</a:t>
            </a:r>
            <a:r>
              <a:rPr lang="en-US" sz="1600" b="1" spc="-14" dirty="0">
                <a:latin typeface="Arial"/>
                <a:cs typeface="Arial"/>
              </a:rPr>
              <a:t> </a:t>
            </a:r>
            <a:r>
              <a:rPr lang="en-US" sz="1600" b="1" dirty="0">
                <a:latin typeface="Arial"/>
                <a:cs typeface="Arial"/>
              </a:rPr>
              <a:t>and</a:t>
            </a:r>
            <a:r>
              <a:rPr lang="en-US" sz="1600" b="1" spc="-10" dirty="0">
                <a:latin typeface="Arial"/>
                <a:cs typeface="Arial"/>
              </a:rPr>
              <a:t> </a:t>
            </a:r>
            <a:r>
              <a:rPr lang="en-US" sz="1600" b="1" dirty="0">
                <a:latin typeface="Arial"/>
                <a:cs typeface="Arial"/>
              </a:rPr>
              <a:t>over</a:t>
            </a:r>
            <a:r>
              <a:rPr lang="en-US" sz="1600" b="1" spc="-7" dirty="0">
                <a:latin typeface="Arial"/>
                <a:cs typeface="Arial"/>
              </a:rPr>
              <a:t> </a:t>
            </a:r>
            <a:r>
              <a:rPr lang="en-US" sz="1600" b="1" dirty="0">
                <a:latin typeface="Arial"/>
                <a:cs typeface="Arial"/>
              </a:rPr>
              <a:t>who</a:t>
            </a:r>
            <a:r>
              <a:rPr lang="en-US" sz="1600" b="1" spc="-10" dirty="0">
                <a:latin typeface="Arial"/>
                <a:cs typeface="Arial"/>
              </a:rPr>
              <a:t> </a:t>
            </a:r>
            <a:r>
              <a:rPr lang="en-US" sz="1600" b="1" dirty="0">
                <a:latin typeface="Arial"/>
                <a:cs typeface="Arial"/>
              </a:rPr>
              <a:t>needed</a:t>
            </a:r>
            <a:r>
              <a:rPr lang="en-US" sz="1600" b="1" spc="-14" dirty="0">
                <a:latin typeface="Arial"/>
                <a:cs typeface="Arial"/>
              </a:rPr>
              <a:t> </a:t>
            </a:r>
            <a:r>
              <a:rPr lang="en-US" sz="1600" b="1" dirty="0">
                <a:latin typeface="Arial"/>
                <a:cs typeface="Arial"/>
              </a:rPr>
              <a:t>treatment</a:t>
            </a:r>
            <a:r>
              <a:rPr lang="en-US" sz="1600" b="1" spc="-3" dirty="0">
                <a:latin typeface="Arial"/>
                <a:cs typeface="Arial"/>
              </a:rPr>
              <a:t> </a:t>
            </a:r>
            <a:r>
              <a:rPr lang="en-US" sz="1600" b="1" dirty="0">
                <a:latin typeface="Arial"/>
                <a:cs typeface="Arial"/>
              </a:rPr>
              <a:t>for</a:t>
            </a:r>
            <a:r>
              <a:rPr lang="en-US" sz="1600" b="1" spc="-10" dirty="0">
                <a:latin typeface="Arial"/>
                <a:cs typeface="Arial"/>
              </a:rPr>
              <a:t> </a:t>
            </a:r>
            <a:r>
              <a:rPr lang="en-US" sz="1600" b="1" dirty="0">
                <a:latin typeface="Arial"/>
                <a:cs typeface="Arial"/>
              </a:rPr>
              <a:t>an</a:t>
            </a:r>
            <a:r>
              <a:rPr lang="en-US" sz="1600" b="1" spc="-10" dirty="0">
                <a:latin typeface="Arial"/>
                <a:cs typeface="Arial"/>
              </a:rPr>
              <a:t> </a:t>
            </a:r>
            <a:r>
              <a:rPr lang="en-US" sz="1600" b="1" dirty="0">
                <a:latin typeface="Arial"/>
                <a:cs typeface="Arial"/>
              </a:rPr>
              <a:t>alcohol</a:t>
            </a:r>
            <a:r>
              <a:rPr lang="en-US" sz="1600" b="1" spc="-7" dirty="0">
                <a:latin typeface="Arial"/>
                <a:cs typeface="Arial"/>
              </a:rPr>
              <a:t> </a:t>
            </a:r>
            <a:r>
              <a:rPr lang="en-US" sz="1600" b="1" dirty="0">
                <a:latin typeface="Arial"/>
                <a:cs typeface="Arial"/>
              </a:rPr>
              <a:t>problem</a:t>
            </a:r>
            <a:r>
              <a:rPr lang="en-US" sz="1600" b="1" spc="-7" dirty="0">
                <a:latin typeface="Arial"/>
                <a:cs typeface="Arial"/>
              </a:rPr>
              <a:t> </a:t>
            </a:r>
            <a:r>
              <a:rPr lang="en-US" sz="1600" b="1" dirty="0">
                <a:latin typeface="Arial"/>
                <a:cs typeface="Arial"/>
              </a:rPr>
              <a:t>and</a:t>
            </a:r>
            <a:r>
              <a:rPr lang="en-US" sz="1600" b="1" spc="-10" dirty="0">
                <a:latin typeface="Arial"/>
                <a:cs typeface="Arial"/>
              </a:rPr>
              <a:t> </a:t>
            </a:r>
            <a:r>
              <a:rPr lang="en-US" sz="1600" b="1" dirty="0">
                <a:latin typeface="Arial"/>
                <a:cs typeface="Arial"/>
              </a:rPr>
              <a:t>who</a:t>
            </a:r>
            <a:r>
              <a:rPr lang="en-US" sz="1600" b="1" spc="-7" dirty="0">
                <a:latin typeface="Arial"/>
                <a:cs typeface="Arial"/>
              </a:rPr>
              <a:t> received </a:t>
            </a:r>
            <a:r>
              <a:rPr lang="en-US" sz="1600" b="1" dirty="0">
                <a:latin typeface="Arial"/>
                <a:cs typeface="Arial"/>
              </a:rPr>
              <a:t>such</a:t>
            </a:r>
            <a:r>
              <a:rPr lang="en-US" sz="1600" b="1" spc="-17" dirty="0">
                <a:latin typeface="Arial"/>
                <a:cs typeface="Arial"/>
              </a:rPr>
              <a:t> </a:t>
            </a:r>
            <a:r>
              <a:rPr lang="en-US" sz="1600" b="1" dirty="0">
                <a:latin typeface="Arial"/>
                <a:cs typeface="Arial"/>
              </a:rPr>
              <a:t>treatment</a:t>
            </a:r>
            <a:r>
              <a:rPr lang="en-US" sz="1600" b="1" spc="-3" dirty="0">
                <a:latin typeface="Arial"/>
                <a:cs typeface="Arial"/>
              </a:rPr>
              <a:t> </a:t>
            </a:r>
            <a:r>
              <a:rPr lang="en-US" sz="1600" b="1" dirty="0">
                <a:latin typeface="Arial"/>
                <a:cs typeface="Arial"/>
              </a:rPr>
              <a:t>at</a:t>
            </a:r>
            <a:r>
              <a:rPr lang="en-US" sz="1600" b="1" spc="-7" dirty="0">
                <a:latin typeface="Arial"/>
                <a:cs typeface="Arial"/>
              </a:rPr>
              <a:t> </a:t>
            </a:r>
            <a:r>
              <a:rPr lang="en-US" sz="1600" b="1" dirty="0">
                <a:latin typeface="Arial"/>
                <a:cs typeface="Arial"/>
              </a:rPr>
              <a:t>a</a:t>
            </a:r>
            <a:r>
              <a:rPr lang="en-US" sz="1600" b="1" spc="-7" dirty="0">
                <a:latin typeface="Arial"/>
                <a:cs typeface="Arial"/>
              </a:rPr>
              <a:t> </a:t>
            </a:r>
            <a:r>
              <a:rPr lang="en-US" sz="1600" b="1" dirty="0">
                <a:latin typeface="Arial"/>
                <a:cs typeface="Arial"/>
              </a:rPr>
              <a:t>specialty</a:t>
            </a:r>
            <a:r>
              <a:rPr lang="en-US" sz="1600" b="1" spc="-7" dirty="0">
                <a:latin typeface="Arial"/>
                <a:cs typeface="Arial"/>
              </a:rPr>
              <a:t> </a:t>
            </a:r>
            <a:r>
              <a:rPr lang="en-US" sz="1600" b="1" dirty="0">
                <a:latin typeface="Arial"/>
                <a:cs typeface="Arial"/>
              </a:rPr>
              <a:t>facility</a:t>
            </a:r>
            <a:r>
              <a:rPr lang="en-US" sz="1600" b="1" spc="-10" dirty="0">
                <a:latin typeface="Arial"/>
                <a:cs typeface="Arial"/>
              </a:rPr>
              <a:t> </a:t>
            </a:r>
            <a:r>
              <a:rPr lang="en-US" sz="1600" b="1" dirty="0">
                <a:latin typeface="Arial"/>
                <a:cs typeface="Arial"/>
              </a:rPr>
              <a:t>in</a:t>
            </a:r>
            <a:r>
              <a:rPr lang="en-US" sz="1600" b="1" spc="-7" dirty="0">
                <a:latin typeface="Arial"/>
                <a:cs typeface="Arial"/>
              </a:rPr>
              <a:t> </a:t>
            </a:r>
            <a:r>
              <a:rPr lang="en-US" sz="1600" b="1" dirty="0">
                <a:latin typeface="Arial"/>
                <a:cs typeface="Arial"/>
              </a:rPr>
              <a:t>the</a:t>
            </a:r>
            <a:r>
              <a:rPr lang="en-US" sz="1600" b="1" spc="-7" dirty="0">
                <a:latin typeface="Arial"/>
                <a:cs typeface="Arial"/>
              </a:rPr>
              <a:t> </a:t>
            </a:r>
            <a:r>
              <a:rPr lang="en-US" sz="1600" b="1" dirty="0">
                <a:latin typeface="Arial"/>
                <a:cs typeface="Arial"/>
              </a:rPr>
              <a:t>last</a:t>
            </a:r>
            <a:r>
              <a:rPr lang="en-US" sz="1600" b="1" spc="-7" dirty="0">
                <a:latin typeface="Arial"/>
                <a:cs typeface="Arial"/>
              </a:rPr>
              <a:t> </a:t>
            </a:r>
            <a:r>
              <a:rPr lang="en-US" sz="1600" b="1" dirty="0">
                <a:latin typeface="Arial"/>
                <a:cs typeface="Arial"/>
              </a:rPr>
              <a:t>12</a:t>
            </a:r>
            <a:r>
              <a:rPr lang="en-US" sz="1600" b="1" spc="-7" dirty="0">
                <a:latin typeface="Arial"/>
                <a:cs typeface="Arial"/>
              </a:rPr>
              <a:t> </a:t>
            </a:r>
            <a:r>
              <a:rPr lang="en-US" sz="1600" b="1" dirty="0">
                <a:latin typeface="Arial"/>
                <a:cs typeface="Arial"/>
              </a:rPr>
              <a:t>months,</a:t>
            </a:r>
            <a:r>
              <a:rPr lang="en-US" sz="1600" b="1" spc="-7" dirty="0">
                <a:latin typeface="Arial"/>
                <a:cs typeface="Arial"/>
              </a:rPr>
              <a:t> </a:t>
            </a:r>
            <a:r>
              <a:rPr lang="en-US" sz="1600" b="1" dirty="0">
                <a:latin typeface="Arial"/>
                <a:cs typeface="Arial"/>
              </a:rPr>
              <a:t>by</a:t>
            </a:r>
            <a:r>
              <a:rPr lang="en-US" sz="1600" b="1" spc="-10" dirty="0">
                <a:latin typeface="Arial"/>
                <a:cs typeface="Arial"/>
              </a:rPr>
              <a:t> </a:t>
            </a:r>
            <a:r>
              <a:rPr lang="en-US" sz="1600" b="1" dirty="0">
                <a:latin typeface="Arial"/>
                <a:cs typeface="Arial"/>
              </a:rPr>
              <a:t>income,</a:t>
            </a:r>
            <a:r>
              <a:rPr lang="en-US" sz="1600" b="1" spc="-7" dirty="0">
                <a:latin typeface="Arial"/>
                <a:cs typeface="Arial"/>
              </a:rPr>
              <a:t> 2015-</a:t>
            </a:r>
            <a:r>
              <a:rPr lang="en-US" sz="1600" b="1" dirty="0">
                <a:latin typeface="Arial"/>
                <a:cs typeface="Arial"/>
              </a:rPr>
              <a:t>2019</a:t>
            </a:r>
            <a:r>
              <a:rPr lang="en-US" sz="1600" b="1" spc="-7" dirty="0">
                <a:latin typeface="Arial"/>
                <a:cs typeface="Arial"/>
              </a:rPr>
              <a:t> </a:t>
            </a:r>
            <a:r>
              <a:rPr lang="en-US" sz="1600" b="1" dirty="0">
                <a:latin typeface="Arial"/>
                <a:cs typeface="Arial"/>
              </a:rPr>
              <a:t>(top)</a:t>
            </a:r>
            <a:r>
              <a:rPr lang="en-US" sz="1600" b="1" spc="-7" dirty="0">
                <a:latin typeface="Arial"/>
                <a:cs typeface="Arial"/>
              </a:rPr>
              <a:t> </a:t>
            </a:r>
            <a:r>
              <a:rPr lang="en-US" sz="1600" b="1" dirty="0">
                <a:latin typeface="Arial"/>
                <a:cs typeface="Arial"/>
              </a:rPr>
              <a:t>and</a:t>
            </a:r>
            <a:r>
              <a:rPr lang="en-US" sz="1600" b="1" spc="-7" dirty="0">
                <a:latin typeface="Arial"/>
                <a:cs typeface="Arial"/>
              </a:rPr>
              <a:t> </a:t>
            </a:r>
            <a:r>
              <a:rPr lang="en-US" sz="1600" b="1" dirty="0">
                <a:latin typeface="Arial"/>
                <a:cs typeface="Arial"/>
              </a:rPr>
              <a:t>by</a:t>
            </a:r>
            <a:r>
              <a:rPr lang="en-US" sz="1600" b="1" spc="-7" dirty="0">
                <a:latin typeface="Arial"/>
                <a:cs typeface="Arial"/>
              </a:rPr>
              <a:t> </a:t>
            </a:r>
            <a:r>
              <a:rPr lang="en-US" sz="1600" b="1" spc="-17" dirty="0">
                <a:latin typeface="Arial"/>
                <a:cs typeface="Arial"/>
              </a:rPr>
              <a:t>sex </a:t>
            </a:r>
            <a:r>
              <a:rPr lang="en-US" sz="1600" b="1" dirty="0">
                <a:latin typeface="Arial"/>
                <a:cs typeface="Arial"/>
              </a:rPr>
              <a:t>and</a:t>
            </a:r>
            <a:r>
              <a:rPr lang="en-US" sz="1600" b="1" spc="-7" dirty="0">
                <a:latin typeface="Arial"/>
                <a:cs typeface="Arial"/>
              </a:rPr>
              <a:t> </a:t>
            </a:r>
            <a:r>
              <a:rPr lang="en-US" sz="1600" b="1" dirty="0">
                <a:latin typeface="Arial"/>
                <a:cs typeface="Arial"/>
              </a:rPr>
              <a:t>income,</a:t>
            </a:r>
            <a:r>
              <a:rPr lang="en-US" sz="1600" b="1" spc="-10" dirty="0">
                <a:latin typeface="Arial"/>
                <a:cs typeface="Arial"/>
              </a:rPr>
              <a:t> </a:t>
            </a:r>
            <a:r>
              <a:rPr lang="en-US" sz="1600" b="1" dirty="0">
                <a:latin typeface="Arial"/>
                <a:cs typeface="Arial"/>
              </a:rPr>
              <a:t>2020</a:t>
            </a:r>
            <a:r>
              <a:rPr lang="en-US" sz="1600" b="1" spc="-7" dirty="0">
                <a:latin typeface="Arial"/>
                <a:cs typeface="Arial"/>
              </a:rPr>
              <a:t> (bottom)</a:t>
            </a:r>
            <a:endParaRPr lang="en-US" sz="1600" dirty="0"/>
          </a:p>
        </p:txBody>
      </p:sp>
      <p:graphicFrame>
        <p:nvGraphicFramePr>
          <p:cNvPr id="63" name="Chart 62" descr="Line graph showing percentage; significant findings are in the text below the graph">
            <a:extLst>
              <a:ext uri="{FF2B5EF4-FFF2-40B4-BE49-F238E27FC236}">
                <a16:creationId xmlns:a16="http://schemas.microsoft.com/office/drawing/2014/main" id="{2195BD48-E343-4857-BD9C-8CA50920CF95}"/>
              </a:ext>
            </a:extLst>
          </p:cNvPr>
          <p:cNvGraphicFramePr/>
          <p:nvPr>
            <p:extLst>
              <p:ext uri="{D42A27DB-BD31-4B8C-83A1-F6EECF244321}">
                <p14:modId xmlns:p14="http://schemas.microsoft.com/office/powerpoint/2010/main" val="3436405747"/>
              </p:ext>
            </p:extLst>
          </p:nvPr>
        </p:nvGraphicFramePr>
        <p:xfrm>
          <a:off x="457200" y="1280160"/>
          <a:ext cx="8229600" cy="2606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4" name="Chart 63" descr="Columns showing percentage&#10;Total, 3.8&#10;Female, 2.8&#10;Male, 4.6&#10;&lt;100% of PG (Lowest), 6.5&#10;100-199% of PG, 4&#10;200-399% of PG, 3.5&#10;400%+ of PG (Highest), 3&#10;&#10;">
            <a:extLst>
              <a:ext uri="{FF2B5EF4-FFF2-40B4-BE49-F238E27FC236}">
                <a16:creationId xmlns:a16="http://schemas.microsoft.com/office/drawing/2014/main" id="{AC5559E7-445A-4DDC-A38F-29C2262BE642}"/>
              </a:ext>
            </a:extLst>
          </p:cNvPr>
          <p:cNvGraphicFramePr/>
          <p:nvPr>
            <p:extLst>
              <p:ext uri="{D42A27DB-BD31-4B8C-83A1-F6EECF244321}">
                <p14:modId xmlns:p14="http://schemas.microsoft.com/office/powerpoint/2010/main" val="1689814891"/>
              </p:ext>
            </p:extLst>
          </p:nvPr>
        </p:nvGraphicFramePr>
        <p:xfrm>
          <a:off x="457200" y="4023360"/>
          <a:ext cx="8229600" cy="24688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6341" y="297873"/>
            <a:ext cx="900545" cy="103257"/>
          </a:xfrm>
          <a:prstGeom prst="rect">
            <a:avLst/>
          </a:prstGeom>
        </p:spPr>
        <p:txBody>
          <a:bodyPr vert="horz" wrap="square" lIns="0" tIns="8659" rIns="0" bIns="0" rtlCol="0">
            <a:spAutoFit/>
          </a:bodyPr>
          <a:lstStyle/>
          <a:p>
            <a:pPr marL="8659">
              <a:spcBef>
                <a:spcPts val="68"/>
              </a:spcBef>
            </a:pPr>
            <a:r>
              <a:rPr sz="614" dirty="0">
                <a:latin typeface="Arial"/>
                <a:cs typeface="Arial"/>
              </a:rPr>
              <a:t>Substance</a:t>
            </a:r>
            <a:r>
              <a:rPr sz="614" spc="-14" dirty="0">
                <a:latin typeface="Arial"/>
                <a:cs typeface="Arial"/>
              </a:rPr>
              <a:t> </a:t>
            </a:r>
            <a:r>
              <a:rPr sz="614" dirty="0">
                <a:latin typeface="Arial"/>
                <a:cs typeface="Arial"/>
              </a:rPr>
              <a:t>Use</a:t>
            </a:r>
            <a:r>
              <a:rPr sz="614" spc="-7" dirty="0">
                <a:latin typeface="Arial"/>
                <a:cs typeface="Arial"/>
              </a:rPr>
              <a:t> Disorders</a:t>
            </a:r>
            <a:endParaRPr sz="614">
              <a:latin typeface="Arial"/>
              <a:cs typeface="Arial"/>
            </a:endParaRPr>
          </a:p>
        </p:txBody>
      </p:sp>
      <p:sp>
        <p:nvSpPr>
          <p:cNvPr id="92" name="Title 91">
            <a:extLst>
              <a:ext uri="{FF2B5EF4-FFF2-40B4-BE49-F238E27FC236}">
                <a16:creationId xmlns:a16="http://schemas.microsoft.com/office/drawing/2014/main" id="{C3D54ACE-8E5A-4AFD-B968-4813F8A33479}"/>
              </a:ext>
            </a:extLst>
          </p:cNvPr>
          <p:cNvSpPr>
            <a:spLocks noGrp="1"/>
          </p:cNvSpPr>
          <p:nvPr>
            <p:ph type="title"/>
          </p:nvPr>
        </p:nvSpPr>
        <p:spPr>
          <a:xfrm>
            <a:off x="1257300" y="-32372"/>
            <a:ext cx="6629400" cy="1183966"/>
          </a:xfrm>
        </p:spPr>
        <p:txBody>
          <a:bodyPr>
            <a:noAutofit/>
          </a:bodyPr>
          <a:lstStyle/>
          <a:p>
            <a:r>
              <a:rPr lang="en-US" sz="1600" dirty="0"/>
              <a:t>Figure 3. People age 12 and over who needed treatment for illicit drug use and who received such treatment at a specialty facility in the last 12 months, by geographic location, 2015-2019 (top) and by ethnicity and location, 2020 (bottom)</a:t>
            </a:r>
          </a:p>
        </p:txBody>
      </p:sp>
      <p:graphicFrame>
        <p:nvGraphicFramePr>
          <p:cNvPr id="95" name="Chart 94" descr="Line graph showing percentage; significant findings are in the text below the graph">
            <a:extLst>
              <a:ext uri="{FF2B5EF4-FFF2-40B4-BE49-F238E27FC236}">
                <a16:creationId xmlns:a16="http://schemas.microsoft.com/office/drawing/2014/main" id="{5F48363A-9791-4553-A1C2-F251801773CA}"/>
              </a:ext>
            </a:extLst>
          </p:cNvPr>
          <p:cNvGraphicFramePr/>
          <p:nvPr>
            <p:extLst>
              <p:ext uri="{D42A27DB-BD31-4B8C-83A1-F6EECF244321}">
                <p14:modId xmlns:p14="http://schemas.microsoft.com/office/powerpoint/2010/main" val="2269902199"/>
              </p:ext>
            </p:extLst>
          </p:nvPr>
        </p:nvGraphicFramePr>
        <p:xfrm>
          <a:off x="457200" y="1280160"/>
          <a:ext cx="8229600" cy="2651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6" name="Chart 95" descr="Columns showing percentage&#10;Total, 9.9&#10;Hispanic, 9.5&#10;Non-Hispanic Black, 7&#10;Non-Hispanic White, 10.8&#10;Large Central Metro, 6.9&#10;Large Fringe Metro, 5.9&#10;Medium Metro, 16.7&#10;Small Metro, 12.1&#10;">
            <a:extLst>
              <a:ext uri="{FF2B5EF4-FFF2-40B4-BE49-F238E27FC236}">
                <a16:creationId xmlns:a16="http://schemas.microsoft.com/office/drawing/2014/main" id="{454C3330-5046-4061-BD64-D8E482C48760}"/>
              </a:ext>
            </a:extLst>
          </p:cNvPr>
          <p:cNvGraphicFramePr/>
          <p:nvPr>
            <p:extLst>
              <p:ext uri="{D42A27DB-BD31-4B8C-83A1-F6EECF244321}">
                <p14:modId xmlns:p14="http://schemas.microsoft.com/office/powerpoint/2010/main" val="3559795909"/>
              </p:ext>
            </p:extLst>
          </p:nvPr>
        </p:nvGraphicFramePr>
        <p:xfrm>
          <a:off x="457200" y="4023360"/>
          <a:ext cx="8229600" cy="25603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53"/>
          <p:cNvSpPr txBox="1"/>
          <p:nvPr/>
        </p:nvSpPr>
        <p:spPr>
          <a:xfrm>
            <a:off x="457200" y="5943600"/>
            <a:ext cx="8229600" cy="655074"/>
          </a:xfrm>
          <a:prstGeom prst="rect">
            <a:avLst/>
          </a:prstGeom>
        </p:spPr>
        <p:txBody>
          <a:bodyPr vert="horz" wrap="square" lIns="0" tIns="8659" rIns="0" bIns="0" rtlCol="0">
            <a:spAutoFit/>
          </a:bodyPr>
          <a:lstStyle/>
          <a:p>
            <a:r>
              <a:rPr sz="1400" b="1" dirty="0">
                <a:latin typeface="Times New Roman"/>
                <a:cs typeface="Times New Roman"/>
              </a:rPr>
              <a:t>Key:</a:t>
            </a:r>
            <a:r>
              <a:rPr sz="1400" b="1" spc="-17" dirty="0">
                <a:latin typeface="Times New Roman"/>
                <a:cs typeface="Times New Roman"/>
              </a:rPr>
              <a:t> </a:t>
            </a:r>
            <a:r>
              <a:rPr sz="1400" dirty="0">
                <a:latin typeface="Times New Roman"/>
                <a:cs typeface="Times New Roman"/>
              </a:rPr>
              <a:t>NHPI</a:t>
            </a:r>
            <a:r>
              <a:rPr sz="1400" spc="-14" dirty="0">
                <a:latin typeface="Times New Roman"/>
                <a:cs typeface="Times New Roman"/>
              </a:rPr>
              <a:t> </a:t>
            </a:r>
            <a:r>
              <a:rPr sz="1400" dirty="0">
                <a:latin typeface="Times New Roman"/>
                <a:cs typeface="Times New Roman"/>
              </a:rPr>
              <a:t>=</a:t>
            </a:r>
            <a:r>
              <a:rPr sz="1400" spc="-20" dirty="0">
                <a:latin typeface="Times New Roman"/>
                <a:cs typeface="Times New Roman"/>
              </a:rPr>
              <a:t> </a:t>
            </a:r>
            <a:r>
              <a:rPr sz="1400" dirty="0">
                <a:latin typeface="Times New Roman"/>
                <a:cs typeface="Times New Roman"/>
              </a:rPr>
              <a:t>Native</a:t>
            </a:r>
            <a:r>
              <a:rPr sz="1400" spc="-17" dirty="0">
                <a:latin typeface="Times New Roman"/>
                <a:cs typeface="Times New Roman"/>
              </a:rPr>
              <a:t> </a:t>
            </a:r>
            <a:r>
              <a:rPr sz="1400" dirty="0">
                <a:latin typeface="Times New Roman"/>
                <a:cs typeface="Times New Roman"/>
              </a:rPr>
              <a:t>Hawaiian/Pacific</a:t>
            </a:r>
            <a:r>
              <a:rPr sz="1400" spc="-14" dirty="0">
                <a:latin typeface="Times New Roman"/>
                <a:cs typeface="Times New Roman"/>
              </a:rPr>
              <a:t> </a:t>
            </a:r>
            <a:r>
              <a:rPr sz="1400" spc="-7" dirty="0">
                <a:latin typeface="Times New Roman"/>
                <a:cs typeface="Times New Roman"/>
              </a:rPr>
              <a:t>Islander.</a:t>
            </a:r>
            <a:endParaRPr sz="1400" dirty="0">
              <a:latin typeface="Times New Roman"/>
              <a:cs typeface="Times New Roman"/>
            </a:endParaRPr>
          </a:p>
          <a:p>
            <a:r>
              <a:rPr sz="1400" b="1" dirty="0">
                <a:latin typeface="Times New Roman"/>
                <a:cs typeface="Times New Roman"/>
              </a:rPr>
              <a:t>Source:</a:t>
            </a:r>
            <a:r>
              <a:rPr sz="1400" b="1" spc="-27" dirty="0">
                <a:latin typeface="Times New Roman"/>
                <a:cs typeface="Times New Roman"/>
              </a:rPr>
              <a:t> </a:t>
            </a:r>
            <a:r>
              <a:rPr sz="1400" dirty="0">
                <a:latin typeface="Times New Roman"/>
                <a:cs typeface="Times New Roman"/>
              </a:rPr>
              <a:t>Substance</a:t>
            </a:r>
            <a:r>
              <a:rPr sz="1400" spc="-17" dirty="0">
                <a:latin typeface="Times New Roman"/>
                <a:cs typeface="Times New Roman"/>
              </a:rPr>
              <a:t> </a:t>
            </a:r>
            <a:r>
              <a:rPr sz="1400" dirty="0">
                <a:latin typeface="Times New Roman"/>
                <a:cs typeface="Times New Roman"/>
              </a:rPr>
              <a:t>Abuse</a:t>
            </a:r>
            <a:r>
              <a:rPr sz="1400" spc="-17"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Mental</a:t>
            </a:r>
            <a:r>
              <a:rPr sz="1400" spc="-17" dirty="0">
                <a:latin typeface="Times New Roman"/>
                <a:cs typeface="Times New Roman"/>
              </a:rPr>
              <a:t> </a:t>
            </a:r>
            <a:r>
              <a:rPr sz="1400" dirty="0">
                <a:latin typeface="Times New Roman"/>
                <a:cs typeface="Times New Roman"/>
              </a:rPr>
              <a:t>Health</a:t>
            </a:r>
            <a:r>
              <a:rPr sz="1400" spc="-10" dirty="0">
                <a:latin typeface="Times New Roman"/>
                <a:cs typeface="Times New Roman"/>
              </a:rPr>
              <a:t> </a:t>
            </a:r>
            <a:r>
              <a:rPr sz="1400" dirty="0">
                <a:latin typeface="Times New Roman"/>
                <a:cs typeface="Times New Roman"/>
              </a:rPr>
              <a:t>Services</a:t>
            </a:r>
            <a:r>
              <a:rPr sz="1400" spc="-14" dirty="0">
                <a:latin typeface="Times New Roman"/>
                <a:cs typeface="Times New Roman"/>
              </a:rPr>
              <a:t> </a:t>
            </a:r>
            <a:r>
              <a:rPr sz="1400" dirty="0">
                <a:latin typeface="Times New Roman"/>
                <a:cs typeface="Times New Roman"/>
              </a:rPr>
              <a:t>Administration,</a:t>
            </a:r>
            <a:r>
              <a:rPr sz="1400" spc="-14" dirty="0">
                <a:latin typeface="Times New Roman"/>
                <a:cs typeface="Times New Roman"/>
              </a:rPr>
              <a:t> </a:t>
            </a:r>
            <a:r>
              <a:rPr sz="1400" dirty="0">
                <a:latin typeface="Times New Roman"/>
                <a:cs typeface="Times New Roman"/>
              </a:rPr>
              <a:t>Treatment</a:t>
            </a:r>
            <a:r>
              <a:rPr sz="1400" spc="-20" dirty="0">
                <a:latin typeface="Times New Roman"/>
                <a:cs typeface="Times New Roman"/>
              </a:rPr>
              <a:t> </a:t>
            </a:r>
            <a:r>
              <a:rPr sz="1400" dirty="0">
                <a:latin typeface="Times New Roman"/>
                <a:cs typeface="Times New Roman"/>
              </a:rPr>
              <a:t>Episode</a:t>
            </a:r>
            <a:r>
              <a:rPr sz="1400" spc="-17" dirty="0">
                <a:latin typeface="Times New Roman"/>
                <a:cs typeface="Times New Roman"/>
              </a:rPr>
              <a:t> </a:t>
            </a:r>
            <a:r>
              <a:rPr sz="1400" dirty="0">
                <a:latin typeface="Times New Roman"/>
                <a:cs typeface="Times New Roman"/>
              </a:rPr>
              <a:t>Data</a:t>
            </a:r>
            <a:r>
              <a:rPr sz="1400" spc="-14" dirty="0">
                <a:latin typeface="Times New Roman"/>
                <a:cs typeface="Times New Roman"/>
              </a:rPr>
              <a:t> </a:t>
            </a:r>
            <a:r>
              <a:rPr sz="1400" dirty="0">
                <a:latin typeface="Times New Roman"/>
                <a:cs typeface="Times New Roman"/>
              </a:rPr>
              <a:t>Set,</a:t>
            </a:r>
            <a:r>
              <a:rPr sz="1400" spc="-17" dirty="0">
                <a:latin typeface="Times New Roman"/>
                <a:cs typeface="Times New Roman"/>
              </a:rPr>
              <a:t> </a:t>
            </a:r>
            <a:r>
              <a:rPr sz="1400" spc="-7" dirty="0">
                <a:latin typeface="Times New Roman"/>
                <a:cs typeface="Times New Roman"/>
              </a:rPr>
              <a:t>2019.</a:t>
            </a:r>
            <a:endParaRPr sz="1400" dirty="0">
              <a:latin typeface="Times New Roman"/>
              <a:cs typeface="Times New Roman"/>
            </a:endParaRPr>
          </a:p>
          <a:p>
            <a:pPr marR="3464" indent="-155427">
              <a:buSzPct val="116666"/>
              <a:buFont typeface="Symbol"/>
              <a:buChar char=""/>
              <a:tabLst>
                <a:tab pos="164085" algn="l"/>
                <a:tab pos="164518" algn="l"/>
              </a:tabLst>
            </a:pPr>
            <a:endParaRPr sz="1400" dirty="0">
              <a:latin typeface="Times New Roman"/>
              <a:cs typeface="Times New Roman"/>
            </a:endParaRPr>
          </a:p>
        </p:txBody>
      </p:sp>
      <p:sp>
        <p:nvSpPr>
          <p:cNvPr id="56" name="Title 55">
            <a:extLst>
              <a:ext uri="{FF2B5EF4-FFF2-40B4-BE49-F238E27FC236}">
                <a16:creationId xmlns:a16="http://schemas.microsoft.com/office/drawing/2014/main" id="{2553DB57-BEDD-471B-A951-72440DCA9F31}"/>
              </a:ext>
            </a:extLst>
          </p:cNvPr>
          <p:cNvSpPr>
            <a:spLocks noGrp="1"/>
          </p:cNvSpPr>
          <p:nvPr>
            <p:ph type="title"/>
          </p:nvPr>
        </p:nvSpPr>
        <p:spPr>
          <a:xfrm>
            <a:off x="1257300" y="0"/>
            <a:ext cx="6629400" cy="1143000"/>
          </a:xfrm>
        </p:spPr>
        <p:txBody>
          <a:bodyPr>
            <a:noAutofit/>
          </a:bodyPr>
          <a:lstStyle/>
          <a:p>
            <a:r>
              <a:rPr lang="en-US" sz="1800" dirty="0"/>
              <a:t>Figure 4. People age 12 and over treated for substance use disorder who completed treatment course, by race and ethnicity (left) and Hispanic subgroups (right), 2019</a:t>
            </a:r>
          </a:p>
        </p:txBody>
      </p:sp>
      <p:grpSp>
        <p:nvGrpSpPr>
          <p:cNvPr id="58" name="Group 57" descr="Set of two bar charts showing percentages for racial and ethnic groups and for Hispanic subgroups; significant findings are in the text below the charts">
            <a:extLst>
              <a:ext uri="{FF2B5EF4-FFF2-40B4-BE49-F238E27FC236}">
                <a16:creationId xmlns:a16="http://schemas.microsoft.com/office/drawing/2014/main" id="{96165C3E-54F9-4C9D-ACE9-265D84C7C80D}"/>
              </a:ext>
            </a:extLst>
          </p:cNvPr>
          <p:cNvGrpSpPr/>
          <p:nvPr/>
        </p:nvGrpSpPr>
        <p:grpSpPr>
          <a:xfrm>
            <a:off x="457200" y="1645920"/>
            <a:ext cx="8229600" cy="4114800"/>
            <a:chOff x="0" y="0"/>
            <a:chExt cx="5943600" cy="3027045"/>
          </a:xfrm>
        </p:grpSpPr>
        <p:graphicFrame>
          <p:nvGraphicFramePr>
            <p:cNvPr id="59" name="Chart 58" descr="Columns showing percentage; significant findings are in the text below the chart">
              <a:extLst>
                <a:ext uri="{FF2B5EF4-FFF2-40B4-BE49-F238E27FC236}">
                  <a16:creationId xmlns:a16="http://schemas.microsoft.com/office/drawing/2014/main" id="{FB5CA928-69C8-46F4-A58C-0FE98E02BBAD}"/>
                </a:ext>
              </a:extLst>
            </p:cNvPr>
            <p:cNvGraphicFramePr/>
            <p:nvPr>
              <p:extLst>
                <p:ext uri="{D42A27DB-BD31-4B8C-83A1-F6EECF244321}">
                  <p14:modId xmlns:p14="http://schemas.microsoft.com/office/powerpoint/2010/main" val="3076710972"/>
                </p:ext>
              </p:extLst>
            </p:nvPr>
          </p:nvGraphicFramePr>
          <p:xfrm>
            <a:off x="0" y="9525"/>
            <a:ext cx="2971800" cy="3017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Chart 59" descr="Columns showing percentage; significant findings are in the text below the chart">
              <a:extLst>
                <a:ext uri="{FF2B5EF4-FFF2-40B4-BE49-F238E27FC236}">
                  <a16:creationId xmlns:a16="http://schemas.microsoft.com/office/drawing/2014/main" id="{E06F5A80-D597-4144-A360-4A45F0F7C065}"/>
                </a:ext>
              </a:extLst>
            </p:cNvPr>
            <p:cNvGraphicFramePr/>
            <p:nvPr>
              <p:extLst>
                <p:ext uri="{D42A27DB-BD31-4B8C-83A1-F6EECF244321}">
                  <p14:modId xmlns:p14="http://schemas.microsoft.com/office/powerpoint/2010/main" val="2398222347"/>
                </p:ext>
              </p:extLst>
            </p:nvPr>
          </p:nvGraphicFramePr>
          <p:xfrm>
            <a:off x="2971800" y="0"/>
            <a:ext cx="2971800" cy="3017520"/>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BE71FE41-2933-42EF-A6AF-EA406B64D489}"/>
              </a:ext>
            </a:extLst>
          </p:cNvPr>
          <p:cNvSpPr>
            <a:spLocks noGrp="1"/>
          </p:cNvSpPr>
          <p:nvPr>
            <p:ph type="title"/>
          </p:nvPr>
        </p:nvSpPr>
        <p:spPr>
          <a:xfrm>
            <a:off x="1257300" y="0"/>
            <a:ext cx="6629400" cy="1097280"/>
          </a:xfrm>
        </p:spPr>
        <p:txBody>
          <a:bodyPr>
            <a:noAutofit/>
          </a:bodyPr>
          <a:lstStyle/>
          <a:p>
            <a:r>
              <a:rPr lang="en-US" sz="2000" dirty="0"/>
              <a:t>Figure 5. Hospital inpatient stays involving opioid-related diagnoses per 100,000 population, </a:t>
            </a:r>
            <a:br>
              <a:rPr lang="en-US" sz="2000" dirty="0"/>
            </a:br>
            <a:r>
              <a:rPr lang="en-US" sz="2000" dirty="0"/>
              <a:t>by income, 2005-2019</a:t>
            </a:r>
          </a:p>
        </p:txBody>
      </p:sp>
      <p:sp>
        <p:nvSpPr>
          <p:cNvPr id="74" name="TextBox 73">
            <a:extLst>
              <a:ext uri="{FF2B5EF4-FFF2-40B4-BE49-F238E27FC236}">
                <a16:creationId xmlns:a16="http://schemas.microsoft.com/office/drawing/2014/main" id="{0839FCAE-6FFD-4847-BC05-2073F1C2C1E9}"/>
              </a:ext>
            </a:extLst>
          </p:cNvPr>
          <p:cNvSpPr txBox="1"/>
          <p:nvPr/>
        </p:nvSpPr>
        <p:spPr>
          <a:xfrm>
            <a:off x="457200" y="5852160"/>
            <a:ext cx="8229600" cy="523220"/>
          </a:xfrm>
          <a:prstGeom prst="rect">
            <a:avLst/>
          </a:prstGeom>
          <a:noFill/>
        </p:spPr>
        <p:txBody>
          <a:bodyPr wrap="square" rtlCol="0">
            <a:spAutoFit/>
          </a:bodyPr>
          <a:lstStyle/>
          <a:p>
            <a:r>
              <a:rPr lang="en-US" sz="1400" b="1" dirty="0">
                <a:latin typeface="Times New Roman"/>
                <a:cs typeface="Times New Roman"/>
              </a:rPr>
              <a:t>Source:</a:t>
            </a:r>
            <a:r>
              <a:rPr lang="en-US" sz="1400" b="1" spc="-20" dirty="0">
                <a:latin typeface="Times New Roman"/>
                <a:cs typeface="Times New Roman"/>
              </a:rPr>
              <a:t> </a:t>
            </a:r>
            <a:r>
              <a:rPr lang="en-US" sz="1400" dirty="0">
                <a:latin typeface="Times New Roman"/>
                <a:cs typeface="Times New Roman"/>
              </a:rPr>
              <a:t>Agency</a:t>
            </a:r>
            <a:r>
              <a:rPr lang="en-US" sz="1400" spc="-17" dirty="0">
                <a:latin typeface="Times New Roman"/>
                <a:cs typeface="Times New Roman"/>
              </a:rPr>
              <a:t> </a:t>
            </a:r>
            <a:r>
              <a:rPr lang="en-US" sz="1400" dirty="0">
                <a:latin typeface="Times New Roman"/>
                <a:cs typeface="Times New Roman"/>
              </a:rPr>
              <a:t>for</a:t>
            </a:r>
            <a:r>
              <a:rPr lang="en-US" sz="1400" spc="-20" dirty="0">
                <a:latin typeface="Times New Roman"/>
                <a:cs typeface="Times New Roman"/>
              </a:rPr>
              <a:t> </a:t>
            </a:r>
            <a:r>
              <a:rPr lang="en-US" sz="1400" dirty="0">
                <a:latin typeface="Times New Roman"/>
                <a:cs typeface="Times New Roman"/>
              </a:rPr>
              <a:t>Healthcare</a:t>
            </a:r>
            <a:r>
              <a:rPr lang="en-US" sz="1400" spc="-14" dirty="0">
                <a:latin typeface="Times New Roman"/>
                <a:cs typeface="Times New Roman"/>
              </a:rPr>
              <a:t> </a:t>
            </a:r>
            <a:r>
              <a:rPr lang="en-US" sz="1400" dirty="0">
                <a:latin typeface="Times New Roman"/>
                <a:cs typeface="Times New Roman"/>
              </a:rPr>
              <a:t>Research</a:t>
            </a:r>
            <a:r>
              <a:rPr lang="en-US" sz="1400" spc="-10" dirty="0">
                <a:latin typeface="Times New Roman"/>
                <a:cs typeface="Times New Roman"/>
              </a:rPr>
              <a:t> </a:t>
            </a:r>
            <a:r>
              <a:rPr lang="en-US" sz="1400" dirty="0">
                <a:latin typeface="Times New Roman"/>
                <a:cs typeface="Times New Roman"/>
              </a:rPr>
              <a:t>and</a:t>
            </a:r>
            <a:r>
              <a:rPr lang="en-US" sz="1400" spc="-20" dirty="0">
                <a:latin typeface="Times New Roman"/>
                <a:cs typeface="Times New Roman"/>
              </a:rPr>
              <a:t> </a:t>
            </a:r>
            <a:r>
              <a:rPr lang="en-US" sz="1400" dirty="0">
                <a:latin typeface="Times New Roman"/>
                <a:cs typeface="Times New Roman"/>
              </a:rPr>
              <a:t>Quality,</a:t>
            </a:r>
            <a:r>
              <a:rPr lang="en-US" sz="1400" spc="-17" dirty="0">
                <a:latin typeface="Times New Roman"/>
                <a:cs typeface="Times New Roman"/>
              </a:rPr>
              <a:t> </a:t>
            </a:r>
            <a:r>
              <a:rPr lang="en-US" sz="1400" dirty="0">
                <a:latin typeface="Times New Roman"/>
                <a:cs typeface="Times New Roman"/>
              </a:rPr>
              <a:t>Healthcare</a:t>
            </a:r>
            <a:r>
              <a:rPr lang="en-US" sz="1400" spc="-17" dirty="0">
                <a:latin typeface="Times New Roman"/>
                <a:cs typeface="Times New Roman"/>
              </a:rPr>
              <a:t> </a:t>
            </a:r>
            <a:r>
              <a:rPr lang="en-US" sz="1400" dirty="0">
                <a:latin typeface="Times New Roman"/>
                <a:cs typeface="Times New Roman"/>
              </a:rPr>
              <a:t>Cost</a:t>
            </a:r>
            <a:r>
              <a:rPr lang="en-US" sz="1400" spc="-20" dirty="0">
                <a:latin typeface="Times New Roman"/>
                <a:cs typeface="Times New Roman"/>
              </a:rPr>
              <a:t> </a:t>
            </a:r>
            <a:r>
              <a:rPr lang="en-US" sz="1400" dirty="0">
                <a:latin typeface="Times New Roman"/>
                <a:cs typeface="Times New Roman"/>
              </a:rPr>
              <a:t>and</a:t>
            </a:r>
            <a:r>
              <a:rPr lang="en-US" sz="1400" spc="-17" dirty="0">
                <a:latin typeface="Times New Roman"/>
                <a:cs typeface="Times New Roman"/>
              </a:rPr>
              <a:t> </a:t>
            </a:r>
            <a:r>
              <a:rPr lang="en-US" sz="1400" dirty="0">
                <a:latin typeface="Times New Roman"/>
                <a:cs typeface="Times New Roman"/>
              </a:rPr>
              <a:t>Utilization</a:t>
            </a:r>
            <a:r>
              <a:rPr lang="en-US" sz="1400" spc="-14" dirty="0">
                <a:latin typeface="Times New Roman"/>
                <a:cs typeface="Times New Roman"/>
              </a:rPr>
              <a:t> </a:t>
            </a:r>
            <a:r>
              <a:rPr lang="en-US" sz="1400" dirty="0">
                <a:latin typeface="Times New Roman"/>
                <a:cs typeface="Times New Roman"/>
              </a:rPr>
              <a:t>Project,</a:t>
            </a:r>
            <a:r>
              <a:rPr lang="en-US" sz="1400" spc="-14" dirty="0">
                <a:latin typeface="Times New Roman"/>
                <a:cs typeface="Times New Roman"/>
              </a:rPr>
              <a:t> </a:t>
            </a:r>
            <a:r>
              <a:rPr lang="en-US" sz="1400" dirty="0">
                <a:latin typeface="Times New Roman"/>
                <a:cs typeface="Times New Roman"/>
              </a:rPr>
              <a:t>State</a:t>
            </a:r>
            <a:r>
              <a:rPr lang="en-US" sz="1400" spc="-14" dirty="0">
                <a:latin typeface="Times New Roman"/>
                <a:cs typeface="Times New Roman"/>
              </a:rPr>
              <a:t> </a:t>
            </a:r>
            <a:r>
              <a:rPr lang="en-US" sz="1400" spc="-7" dirty="0">
                <a:latin typeface="Times New Roman"/>
                <a:cs typeface="Times New Roman"/>
              </a:rPr>
              <a:t>Inpatient </a:t>
            </a:r>
            <a:r>
              <a:rPr lang="en-US" sz="1400" dirty="0">
                <a:latin typeface="Times New Roman"/>
                <a:cs typeface="Times New Roman"/>
              </a:rPr>
              <a:t>Databases,</a:t>
            </a:r>
            <a:r>
              <a:rPr lang="en-US" sz="1400" spc="-10" dirty="0">
                <a:latin typeface="Times New Roman"/>
                <a:cs typeface="Times New Roman"/>
              </a:rPr>
              <a:t> </a:t>
            </a:r>
            <a:r>
              <a:rPr lang="en-US" sz="1400" spc="-7" dirty="0">
                <a:latin typeface="Times New Roman"/>
                <a:cs typeface="Times New Roman"/>
              </a:rPr>
              <a:t>2005-</a:t>
            </a:r>
            <a:r>
              <a:rPr lang="en-US" sz="1400" spc="-14" dirty="0">
                <a:latin typeface="Times New Roman"/>
                <a:cs typeface="Times New Roman"/>
              </a:rPr>
              <a:t>2019.</a:t>
            </a:r>
            <a:endParaRPr lang="en-US" sz="1400" dirty="0"/>
          </a:p>
        </p:txBody>
      </p:sp>
      <p:graphicFrame>
        <p:nvGraphicFramePr>
          <p:cNvPr id="75" name="Chart 74" descr="Line graph showing rate per 100,000 population; significant findings are in the text below the graph">
            <a:extLst>
              <a:ext uri="{FF2B5EF4-FFF2-40B4-BE49-F238E27FC236}">
                <a16:creationId xmlns:a16="http://schemas.microsoft.com/office/drawing/2014/main" id="{F6951FAC-49E8-47A8-B27F-A8670B182F1E}"/>
              </a:ext>
            </a:extLst>
          </p:cNvPr>
          <p:cNvGraphicFramePr/>
          <p:nvPr>
            <p:extLst>
              <p:ext uri="{D42A27DB-BD31-4B8C-83A1-F6EECF244321}">
                <p14:modId xmlns:p14="http://schemas.microsoft.com/office/powerpoint/2010/main" val="2653133253"/>
              </p:ext>
            </p:extLst>
          </p:nvPr>
        </p:nvGraphicFramePr>
        <p:xfrm>
          <a:off x="457200" y="164592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3">
            <a:extLst>
              <a:ext uri="{FF2B5EF4-FFF2-40B4-BE49-F238E27FC236}">
                <a16:creationId xmlns:a16="http://schemas.microsoft.com/office/drawing/2014/main" id="{68A4B5D1-F569-4668-8250-749FECBA7524}"/>
              </a:ext>
            </a:extLst>
          </p:cNvPr>
          <p:cNvSpPr>
            <a:spLocks noGrp="1"/>
          </p:cNvSpPr>
          <p:nvPr>
            <p:ph type="title"/>
          </p:nvPr>
        </p:nvSpPr>
        <p:spPr>
          <a:xfrm>
            <a:off x="1257300" y="0"/>
            <a:ext cx="6515100" cy="1143000"/>
          </a:xfrm>
        </p:spPr>
        <p:txBody>
          <a:bodyPr>
            <a:noAutofit/>
          </a:bodyPr>
          <a:lstStyle/>
          <a:p>
            <a:r>
              <a:rPr lang="en-US" sz="2000" b="1" dirty="0">
                <a:latin typeface="Arial"/>
                <a:cs typeface="Arial"/>
              </a:rPr>
              <a:t>Figure</a:t>
            </a:r>
            <a:r>
              <a:rPr lang="en-US" sz="2000" b="1" spc="-17" dirty="0">
                <a:latin typeface="Arial"/>
                <a:cs typeface="Arial"/>
              </a:rPr>
              <a:t> </a:t>
            </a:r>
            <a:r>
              <a:rPr lang="en-US" sz="2000" b="1" dirty="0">
                <a:latin typeface="Arial"/>
                <a:cs typeface="Arial"/>
              </a:rPr>
              <a:t>6.</a:t>
            </a:r>
            <a:r>
              <a:rPr lang="en-US" sz="2000" b="1" spc="-14" dirty="0">
                <a:latin typeface="Arial"/>
                <a:cs typeface="Arial"/>
              </a:rPr>
              <a:t> </a:t>
            </a:r>
            <a:r>
              <a:rPr lang="en-US" sz="2000" b="1" dirty="0">
                <a:latin typeface="Arial"/>
                <a:cs typeface="Arial"/>
              </a:rPr>
              <a:t>Emergency</a:t>
            </a:r>
            <a:r>
              <a:rPr lang="en-US" sz="2000" b="1" spc="-7" dirty="0">
                <a:latin typeface="Arial"/>
                <a:cs typeface="Arial"/>
              </a:rPr>
              <a:t> </a:t>
            </a:r>
            <a:r>
              <a:rPr lang="en-US" sz="2000" b="1" dirty="0">
                <a:latin typeface="Arial"/>
                <a:cs typeface="Arial"/>
              </a:rPr>
              <a:t>department</a:t>
            </a:r>
            <a:r>
              <a:rPr lang="en-US" sz="2000" b="1" spc="-7" dirty="0">
                <a:latin typeface="Arial"/>
                <a:cs typeface="Arial"/>
              </a:rPr>
              <a:t> </a:t>
            </a:r>
            <a:r>
              <a:rPr lang="en-US" sz="2000" b="1" dirty="0">
                <a:latin typeface="Arial"/>
                <a:cs typeface="Arial"/>
              </a:rPr>
              <a:t>visits</a:t>
            </a:r>
            <a:r>
              <a:rPr lang="en-US" sz="2000" b="1" spc="-10" dirty="0">
                <a:latin typeface="Arial"/>
                <a:cs typeface="Arial"/>
              </a:rPr>
              <a:t> </a:t>
            </a:r>
            <a:r>
              <a:rPr lang="en-US" sz="2000" b="1" dirty="0">
                <a:latin typeface="Arial"/>
                <a:cs typeface="Arial"/>
              </a:rPr>
              <a:t>involving</a:t>
            </a:r>
            <a:r>
              <a:rPr lang="en-US" sz="2000" b="1" spc="-7" dirty="0">
                <a:latin typeface="Arial"/>
                <a:cs typeface="Arial"/>
              </a:rPr>
              <a:t> opioid-</a:t>
            </a:r>
            <a:r>
              <a:rPr lang="en-US" sz="2000" b="1" dirty="0">
                <a:latin typeface="Arial"/>
                <a:cs typeface="Arial"/>
              </a:rPr>
              <a:t>related</a:t>
            </a:r>
            <a:r>
              <a:rPr lang="en-US" sz="2000" b="1" spc="-14" dirty="0">
                <a:latin typeface="Arial"/>
                <a:cs typeface="Arial"/>
              </a:rPr>
              <a:t> </a:t>
            </a:r>
            <a:r>
              <a:rPr lang="en-US" sz="2000" b="1" dirty="0">
                <a:latin typeface="Arial"/>
                <a:cs typeface="Arial"/>
              </a:rPr>
              <a:t>diagnoses</a:t>
            </a:r>
            <a:r>
              <a:rPr lang="en-US" sz="2000" b="1" spc="-7" dirty="0">
                <a:latin typeface="Arial"/>
                <a:cs typeface="Arial"/>
              </a:rPr>
              <a:t> </a:t>
            </a:r>
            <a:r>
              <a:rPr lang="en-US" sz="2000" b="1" dirty="0">
                <a:latin typeface="Arial"/>
                <a:cs typeface="Arial"/>
              </a:rPr>
              <a:t>per</a:t>
            </a:r>
            <a:r>
              <a:rPr lang="en-US" sz="2000" b="1" spc="-10" dirty="0">
                <a:latin typeface="Arial"/>
                <a:cs typeface="Arial"/>
              </a:rPr>
              <a:t> </a:t>
            </a:r>
            <a:r>
              <a:rPr lang="en-US" sz="2000" b="1" dirty="0">
                <a:latin typeface="Arial"/>
                <a:cs typeface="Arial"/>
              </a:rPr>
              <a:t>100,000</a:t>
            </a:r>
            <a:r>
              <a:rPr lang="en-US" sz="2000" b="1" spc="-7" dirty="0">
                <a:latin typeface="Arial"/>
                <a:cs typeface="Arial"/>
              </a:rPr>
              <a:t> population, </a:t>
            </a:r>
            <a:br>
              <a:rPr lang="en-US" sz="2000" b="1" spc="-7" dirty="0">
                <a:latin typeface="Arial"/>
                <a:cs typeface="Arial"/>
              </a:rPr>
            </a:br>
            <a:r>
              <a:rPr lang="en-US" sz="2000" b="1" dirty="0">
                <a:latin typeface="Arial"/>
                <a:cs typeface="Arial"/>
              </a:rPr>
              <a:t>by income,</a:t>
            </a:r>
            <a:r>
              <a:rPr lang="en-US" sz="2000" b="1" spc="7" dirty="0">
                <a:latin typeface="Arial"/>
                <a:cs typeface="Arial"/>
              </a:rPr>
              <a:t> </a:t>
            </a:r>
            <a:r>
              <a:rPr lang="en-US" sz="2000" b="1" spc="-7" dirty="0">
                <a:latin typeface="Arial"/>
                <a:cs typeface="Arial"/>
              </a:rPr>
              <a:t>2005-</a:t>
            </a:r>
            <a:r>
              <a:rPr lang="en-US" sz="2000" b="1" spc="-14" dirty="0">
                <a:latin typeface="Arial"/>
                <a:cs typeface="Arial"/>
              </a:rPr>
              <a:t>2019</a:t>
            </a:r>
            <a:endParaRPr lang="en-US" sz="2000" dirty="0"/>
          </a:p>
        </p:txBody>
      </p:sp>
      <p:sp>
        <p:nvSpPr>
          <p:cNvPr id="75" name="TextBox 74">
            <a:extLst>
              <a:ext uri="{FF2B5EF4-FFF2-40B4-BE49-F238E27FC236}">
                <a16:creationId xmlns:a16="http://schemas.microsoft.com/office/drawing/2014/main" id="{700CC0B9-AE44-41C0-A724-111F9B698111}"/>
              </a:ext>
            </a:extLst>
          </p:cNvPr>
          <p:cNvSpPr txBox="1"/>
          <p:nvPr/>
        </p:nvSpPr>
        <p:spPr>
          <a:xfrm>
            <a:off x="411480" y="5852160"/>
            <a:ext cx="8229600" cy="523220"/>
          </a:xfrm>
          <a:prstGeom prst="rect">
            <a:avLst/>
          </a:prstGeom>
          <a:noFill/>
        </p:spPr>
        <p:txBody>
          <a:bodyPr wrap="square" rtlCol="0">
            <a:spAutoFit/>
          </a:bodyPr>
          <a:lstStyle/>
          <a:p>
            <a:r>
              <a:rPr lang="en-US" sz="1400" b="1" dirty="0">
                <a:effectLst/>
                <a:latin typeface="Times New Roman" panose="02020603050405020304" pitchFamily="18" charset="0"/>
                <a:ea typeface="Georgia" panose="02040502050405020303" pitchFamily="18" charset="0"/>
                <a:cs typeface="Georgia" panose="02040502050405020303" pitchFamily="18" charset="0"/>
              </a:rPr>
              <a:t>Source:</a:t>
            </a:r>
            <a:r>
              <a:rPr lang="en-US" sz="1400" dirty="0">
                <a:effectLst/>
                <a:latin typeface="Times New Roman" panose="02020603050405020304" pitchFamily="18" charset="0"/>
                <a:ea typeface="Georgia" panose="02040502050405020303" pitchFamily="18" charset="0"/>
                <a:cs typeface="Georgia" panose="02040502050405020303" pitchFamily="18" charset="0"/>
              </a:rPr>
              <a:t> Agency for Healthcare Research and Quality, Healthcare Cost and Utilization Project, Nationwide Emergency Department Sample, 2005-2019.</a:t>
            </a:r>
            <a:endParaRPr lang="en-US" sz="1400" dirty="0"/>
          </a:p>
        </p:txBody>
      </p:sp>
      <p:graphicFrame>
        <p:nvGraphicFramePr>
          <p:cNvPr id="76" name="Chart 75" descr="Line graph showing rate per 100,000 population; significant findings are in the text below the graph">
            <a:extLst>
              <a:ext uri="{FF2B5EF4-FFF2-40B4-BE49-F238E27FC236}">
                <a16:creationId xmlns:a16="http://schemas.microsoft.com/office/drawing/2014/main" id="{898A8421-FC43-419D-BE8A-C28EB9EE4321}"/>
              </a:ext>
            </a:extLst>
          </p:cNvPr>
          <p:cNvGraphicFramePr/>
          <p:nvPr>
            <p:extLst>
              <p:ext uri="{D42A27DB-BD31-4B8C-83A1-F6EECF244321}">
                <p14:modId xmlns:p14="http://schemas.microsoft.com/office/powerpoint/2010/main" val="1245197127"/>
              </p:ext>
            </p:extLst>
          </p:nvPr>
        </p:nvGraphicFramePr>
        <p:xfrm>
          <a:off x="457200" y="164592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B36C3E0-B215-407C-8926-562F9D1E5445}"/>
              </a:ext>
            </a:extLst>
          </p:cNvPr>
          <p:cNvSpPr>
            <a:spLocks noGrp="1"/>
          </p:cNvSpPr>
          <p:nvPr>
            <p:ph type="title"/>
          </p:nvPr>
        </p:nvSpPr>
        <p:spPr/>
        <p:txBody>
          <a:bodyPr>
            <a:normAutofit fontScale="90000"/>
          </a:bodyPr>
          <a:lstStyle/>
          <a:p>
            <a:r>
              <a:rPr lang="en-US" dirty="0"/>
              <a:t>Child and Adolescent Mental Health</a:t>
            </a:r>
          </a:p>
        </p:txBody>
      </p:sp>
      <p:sp>
        <p:nvSpPr>
          <p:cNvPr id="13" name="Content Placeholder 12">
            <a:extLst>
              <a:ext uri="{FF2B5EF4-FFF2-40B4-BE49-F238E27FC236}">
                <a16:creationId xmlns:a16="http://schemas.microsoft.com/office/drawing/2014/main" id="{731779FA-1567-4344-8FAE-21D84AB25C6B}"/>
              </a:ext>
            </a:extLst>
          </p:cNvPr>
          <p:cNvSpPr>
            <a:spLocks noGrp="1"/>
          </p:cNvSpPr>
          <p:nvPr>
            <p:ph idx="1"/>
          </p:nvPr>
        </p:nvSpPr>
        <p:spPr/>
        <p:txBody>
          <a:bodyPr>
            <a:normAutofit fontScale="92500" lnSpcReduction="20000"/>
          </a:bodyPr>
          <a:lstStyle/>
          <a:p>
            <a:r>
              <a:rPr lang="en-US" dirty="0"/>
              <a:t>Child and Adolescent Mental Health has become an urgent concern. </a:t>
            </a:r>
          </a:p>
          <a:p>
            <a:r>
              <a:rPr lang="en-US" dirty="0"/>
              <a:t>Rates of emergency department visits with principal diagnosis related to mental health diagnoses per 100,000 population increased by 24.6% for children ages 0-17 years between 2016 and 2018. </a:t>
            </a:r>
          </a:p>
          <a:p>
            <a:r>
              <a:rPr lang="en-US" dirty="0"/>
              <a:t>The rate of death from suicide among adolescents ages 12-17 increased by 70.3% between 2008 and 2020, rising from 3.7 to 6.3 deaths per 100,000 population. </a:t>
            </a:r>
          </a:p>
          <a:p>
            <a:r>
              <a:rPr lang="en-US" dirty="0"/>
              <a:t>In 2020, only 41.6% of adolescents ages 12-17 with a major depressive episode in the last 12 months reported receiving treatment. </a:t>
            </a:r>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txBox="1"/>
          <p:nvPr/>
        </p:nvSpPr>
        <p:spPr>
          <a:xfrm>
            <a:off x="457200" y="4937760"/>
            <a:ext cx="8229600" cy="1828800"/>
          </a:xfrm>
          <a:prstGeom prst="rect">
            <a:avLst/>
          </a:prstGeom>
        </p:spPr>
        <p:txBody>
          <a:bodyPr vert="horz" wrap="square" lIns="0" tIns="64510" rIns="0" bIns="0" rtlCol="0">
            <a:spAutoFit/>
          </a:bodyPr>
          <a:lstStyle/>
          <a:p>
            <a:r>
              <a:rPr lang="en-US" sz="1400" b="1" dirty="0">
                <a:latin typeface="Times New Roman"/>
                <a:cs typeface="Times New Roman"/>
              </a:rPr>
              <a:t>K</a:t>
            </a:r>
            <a:r>
              <a:rPr sz="1400" b="1" dirty="0">
                <a:latin typeface="Times New Roman"/>
                <a:cs typeface="Times New Roman"/>
              </a:rPr>
              <a:t>ey:</a:t>
            </a:r>
            <a:r>
              <a:rPr sz="1400" b="1" spc="-14" dirty="0">
                <a:latin typeface="Times New Roman"/>
                <a:cs typeface="Times New Roman"/>
              </a:rPr>
              <a:t> </a:t>
            </a:r>
            <a:r>
              <a:rPr sz="1400" dirty="0">
                <a:latin typeface="Times New Roman"/>
                <a:cs typeface="Times New Roman"/>
              </a:rPr>
              <a:t>AI/AN</a:t>
            </a:r>
            <a:r>
              <a:rPr sz="1400" spc="-7" dirty="0">
                <a:latin typeface="Times New Roman"/>
                <a:cs typeface="Times New Roman"/>
              </a:rPr>
              <a:t> </a:t>
            </a:r>
            <a:r>
              <a:rPr sz="1400" dirty="0">
                <a:latin typeface="Times New Roman"/>
                <a:cs typeface="Times New Roman"/>
              </a:rPr>
              <a:t>=</a:t>
            </a:r>
            <a:r>
              <a:rPr sz="1400" spc="-17" dirty="0">
                <a:latin typeface="Times New Roman"/>
                <a:cs typeface="Times New Roman"/>
              </a:rPr>
              <a:t> </a:t>
            </a:r>
            <a:r>
              <a:rPr sz="1400" dirty="0">
                <a:latin typeface="Times New Roman"/>
                <a:cs typeface="Times New Roman"/>
              </a:rPr>
              <a:t>American</a:t>
            </a:r>
            <a:r>
              <a:rPr sz="1400" spc="-10" dirty="0">
                <a:latin typeface="Times New Roman"/>
                <a:cs typeface="Times New Roman"/>
              </a:rPr>
              <a:t> </a:t>
            </a:r>
            <a:r>
              <a:rPr sz="1400" dirty="0">
                <a:latin typeface="Times New Roman"/>
                <a:cs typeface="Times New Roman"/>
              </a:rPr>
              <a:t>Indian</a:t>
            </a:r>
            <a:r>
              <a:rPr sz="1400" spc="-14" dirty="0">
                <a:latin typeface="Times New Roman"/>
                <a:cs typeface="Times New Roman"/>
              </a:rPr>
              <a:t> </a:t>
            </a:r>
            <a:r>
              <a:rPr sz="1400" dirty="0">
                <a:latin typeface="Times New Roman"/>
                <a:cs typeface="Times New Roman"/>
              </a:rPr>
              <a:t>or</a:t>
            </a:r>
            <a:r>
              <a:rPr sz="1400" spc="-10" dirty="0">
                <a:latin typeface="Times New Roman"/>
                <a:cs typeface="Times New Roman"/>
              </a:rPr>
              <a:t> </a:t>
            </a:r>
            <a:r>
              <a:rPr sz="1400" dirty="0">
                <a:latin typeface="Times New Roman"/>
                <a:cs typeface="Times New Roman"/>
              </a:rPr>
              <a:t>Alaska</a:t>
            </a:r>
            <a:r>
              <a:rPr sz="1400" spc="-10" dirty="0">
                <a:latin typeface="Times New Roman"/>
                <a:cs typeface="Times New Roman"/>
              </a:rPr>
              <a:t> </a:t>
            </a:r>
            <a:r>
              <a:rPr sz="1400" spc="-7" dirty="0">
                <a:latin typeface="Times New Roman"/>
                <a:cs typeface="Times New Roman"/>
              </a:rPr>
              <a:t>Native.</a:t>
            </a:r>
            <a:endParaRPr sz="1400" dirty="0">
              <a:latin typeface="Times New Roman"/>
              <a:cs typeface="Times New Roman"/>
            </a:endParaRPr>
          </a:p>
          <a:p>
            <a:pPr marR="30306"/>
            <a:r>
              <a:rPr sz="1400" b="1" dirty="0">
                <a:latin typeface="Times New Roman"/>
                <a:cs typeface="Times New Roman"/>
              </a:rPr>
              <a:t>Source:</a:t>
            </a:r>
            <a:r>
              <a:rPr sz="1400" b="1" spc="-24" dirty="0">
                <a:latin typeface="Times New Roman"/>
                <a:cs typeface="Times New Roman"/>
              </a:rPr>
              <a:t> </a:t>
            </a:r>
            <a:r>
              <a:rPr sz="1400" dirty="0">
                <a:latin typeface="Times New Roman"/>
                <a:cs typeface="Times New Roman"/>
              </a:rPr>
              <a:t>Centers</a:t>
            </a:r>
            <a:r>
              <a:rPr sz="1400" spc="-14"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Disease</a:t>
            </a:r>
            <a:r>
              <a:rPr sz="1400" spc="-17" dirty="0">
                <a:latin typeface="Times New Roman"/>
                <a:cs typeface="Times New Roman"/>
              </a:rPr>
              <a:t> </a:t>
            </a:r>
            <a:r>
              <a:rPr sz="1400" dirty="0">
                <a:latin typeface="Times New Roman"/>
                <a:cs typeface="Times New Roman"/>
              </a:rPr>
              <a:t>Control</a:t>
            </a:r>
            <a:r>
              <a:rPr sz="1400" spc="-17"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Prevention,</a:t>
            </a:r>
            <a:r>
              <a:rPr sz="1400" spc="-17" dirty="0">
                <a:latin typeface="Times New Roman"/>
                <a:cs typeface="Times New Roman"/>
              </a:rPr>
              <a:t> </a:t>
            </a:r>
            <a:r>
              <a:rPr sz="1400" dirty="0">
                <a:latin typeface="Times New Roman"/>
                <a:cs typeface="Times New Roman"/>
              </a:rPr>
              <a:t>National</a:t>
            </a:r>
            <a:r>
              <a:rPr sz="1400" spc="-17" dirty="0">
                <a:latin typeface="Times New Roman"/>
                <a:cs typeface="Times New Roman"/>
              </a:rPr>
              <a:t> </a:t>
            </a:r>
            <a:r>
              <a:rPr sz="1400" dirty="0">
                <a:latin typeface="Times New Roman"/>
                <a:cs typeface="Times New Roman"/>
              </a:rPr>
              <a:t>Center</a:t>
            </a:r>
            <a:r>
              <a:rPr sz="1400" spc="-17"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Health</a:t>
            </a:r>
            <a:r>
              <a:rPr sz="1400" spc="-17" dirty="0">
                <a:latin typeface="Times New Roman"/>
                <a:cs typeface="Times New Roman"/>
              </a:rPr>
              <a:t> </a:t>
            </a:r>
            <a:r>
              <a:rPr sz="1400" dirty="0">
                <a:latin typeface="Times New Roman"/>
                <a:cs typeface="Times New Roman"/>
              </a:rPr>
              <a:t>Statistics,</a:t>
            </a:r>
            <a:r>
              <a:rPr sz="1400" spc="-14" dirty="0">
                <a:latin typeface="Times New Roman"/>
                <a:cs typeface="Times New Roman"/>
              </a:rPr>
              <a:t> </a:t>
            </a:r>
            <a:r>
              <a:rPr sz="1400" dirty="0">
                <a:latin typeface="Times New Roman"/>
                <a:cs typeface="Times New Roman"/>
              </a:rPr>
              <a:t>National</a:t>
            </a:r>
            <a:r>
              <a:rPr sz="1400" spc="-20" dirty="0">
                <a:latin typeface="Times New Roman"/>
                <a:cs typeface="Times New Roman"/>
              </a:rPr>
              <a:t> </a:t>
            </a:r>
            <a:r>
              <a:rPr sz="1400" dirty="0">
                <a:latin typeface="Times New Roman"/>
                <a:cs typeface="Times New Roman"/>
              </a:rPr>
              <a:t>Vital</a:t>
            </a:r>
            <a:r>
              <a:rPr sz="1400" spc="-17" dirty="0">
                <a:latin typeface="Times New Roman"/>
                <a:cs typeface="Times New Roman"/>
              </a:rPr>
              <a:t> </a:t>
            </a:r>
            <a:r>
              <a:rPr sz="1400" spc="-7" dirty="0">
                <a:latin typeface="Times New Roman"/>
                <a:cs typeface="Times New Roman"/>
              </a:rPr>
              <a:t>Statistics </a:t>
            </a:r>
            <a:r>
              <a:rPr sz="1400" dirty="0">
                <a:latin typeface="Times New Roman"/>
                <a:cs typeface="Times New Roman"/>
              </a:rPr>
              <a:t>System</a:t>
            </a:r>
            <a:r>
              <a:rPr sz="1400" spc="-20" dirty="0">
                <a:latin typeface="Times New Roman"/>
                <a:cs typeface="Times New Roman"/>
              </a:rPr>
              <a:t> </a:t>
            </a:r>
            <a:r>
              <a:rPr sz="1400" dirty="0">
                <a:latin typeface="Times New Roman"/>
                <a:cs typeface="Times New Roman"/>
              </a:rPr>
              <a:t>–</a:t>
            </a:r>
            <a:r>
              <a:rPr sz="1400" spc="-10" dirty="0">
                <a:latin typeface="Times New Roman"/>
                <a:cs typeface="Times New Roman"/>
              </a:rPr>
              <a:t> </a:t>
            </a:r>
            <a:r>
              <a:rPr sz="1400" dirty="0">
                <a:latin typeface="Times New Roman"/>
                <a:cs typeface="Times New Roman"/>
              </a:rPr>
              <a:t>Mortality,</a:t>
            </a:r>
            <a:r>
              <a:rPr sz="1400" spc="-7" dirty="0">
                <a:latin typeface="Times New Roman"/>
                <a:cs typeface="Times New Roman"/>
              </a:rPr>
              <a:t> 2018-</a:t>
            </a:r>
            <a:r>
              <a:rPr sz="1400" dirty="0">
                <a:latin typeface="Times New Roman"/>
                <a:cs typeface="Times New Roman"/>
              </a:rPr>
              <a:t>2020.</a:t>
            </a:r>
            <a:r>
              <a:rPr sz="1400" spc="-14" dirty="0">
                <a:latin typeface="Times New Roman"/>
                <a:cs typeface="Times New Roman"/>
              </a:rPr>
              <a:t> </a:t>
            </a:r>
            <a:r>
              <a:rPr sz="1400" dirty="0">
                <a:latin typeface="Times New Roman"/>
                <a:cs typeface="Times New Roman"/>
              </a:rPr>
              <a:t>Data</a:t>
            </a:r>
            <a:r>
              <a:rPr sz="1400" spc="-10" dirty="0">
                <a:latin typeface="Times New Roman"/>
                <a:cs typeface="Times New Roman"/>
              </a:rPr>
              <a:t> </a:t>
            </a:r>
            <a:r>
              <a:rPr sz="1400" dirty="0">
                <a:latin typeface="Times New Roman"/>
                <a:cs typeface="Times New Roman"/>
              </a:rPr>
              <a:t>were</a:t>
            </a:r>
            <a:r>
              <a:rPr sz="1400" spc="-10" dirty="0">
                <a:latin typeface="Times New Roman"/>
                <a:cs typeface="Times New Roman"/>
              </a:rPr>
              <a:t> </a:t>
            </a:r>
            <a:r>
              <a:rPr sz="1400" dirty="0">
                <a:latin typeface="Times New Roman"/>
                <a:cs typeface="Times New Roman"/>
              </a:rPr>
              <a:t>downloaded</a:t>
            </a:r>
            <a:r>
              <a:rPr sz="1400" spc="-14" dirty="0">
                <a:latin typeface="Times New Roman"/>
                <a:cs typeface="Times New Roman"/>
              </a:rPr>
              <a:t> </a:t>
            </a:r>
            <a:r>
              <a:rPr sz="1400" dirty="0">
                <a:latin typeface="Times New Roman"/>
                <a:cs typeface="Times New Roman"/>
              </a:rPr>
              <a:t>from</a:t>
            </a:r>
            <a:r>
              <a:rPr sz="1400" spc="-7" dirty="0">
                <a:latin typeface="Times New Roman"/>
                <a:cs typeface="Times New Roman"/>
              </a:rPr>
              <a:t> </a:t>
            </a:r>
            <a:r>
              <a:rPr sz="1400" dirty="0">
                <a:latin typeface="Times New Roman"/>
                <a:cs typeface="Times New Roman"/>
              </a:rPr>
              <a:t>CDC</a:t>
            </a:r>
            <a:r>
              <a:rPr sz="1400" spc="-14" dirty="0">
                <a:latin typeface="Times New Roman"/>
                <a:cs typeface="Times New Roman"/>
              </a:rPr>
              <a:t> </a:t>
            </a:r>
            <a:r>
              <a:rPr sz="1400" dirty="0">
                <a:latin typeface="Times New Roman"/>
                <a:cs typeface="Times New Roman"/>
              </a:rPr>
              <a:t>WONDER,</a:t>
            </a:r>
            <a:r>
              <a:rPr sz="1400" spc="-14" dirty="0">
                <a:latin typeface="Times New Roman"/>
                <a:cs typeface="Times New Roman"/>
              </a:rPr>
              <a:t> </a:t>
            </a:r>
            <a:r>
              <a:rPr sz="1400" dirty="0">
                <a:latin typeface="Times New Roman"/>
                <a:cs typeface="Times New Roman"/>
              </a:rPr>
              <a:t>Multiple</a:t>
            </a:r>
            <a:r>
              <a:rPr sz="1400" spc="-7" dirty="0">
                <a:latin typeface="Times New Roman"/>
                <a:cs typeface="Times New Roman"/>
              </a:rPr>
              <a:t> </a:t>
            </a:r>
            <a:r>
              <a:rPr sz="1400" dirty="0">
                <a:latin typeface="Times New Roman"/>
                <a:cs typeface="Times New Roman"/>
              </a:rPr>
              <a:t>Cause</a:t>
            </a:r>
            <a:r>
              <a:rPr sz="1400" spc="-10" dirty="0">
                <a:latin typeface="Times New Roman"/>
                <a:cs typeface="Times New Roman"/>
              </a:rPr>
              <a:t> </a:t>
            </a:r>
            <a:r>
              <a:rPr sz="1400" dirty="0">
                <a:latin typeface="Times New Roman"/>
                <a:cs typeface="Times New Roman"/>
              </a:rPr>
              <a:t>of</a:t>
            </a:r>
            <a:r>
              <a:rPr sz="1400" spc="-10" dirty="0">
                <a:latin typeface="Times New Roman"/>
                <a:cs typeface="Times New Roman"/>
              </a:rPr>
              <a:t> </a:t>
            </a:r>
            <a:r>
              <a:rPr sz="1400" spc="-7" dirty="0">
                <a:latin typeface="Times New Roman"/>
                <a:cs typeface="Times New Roman"/>
              </a:rPr>
              <a:t>Death.</a:t>
            </a:r>
            <a:endParaRPr sz="1400" dirty="0">
              <a:latin typeface="Times New Roman"/>
              <a:cs typeface="Times New Roman"/>
            </a:endParaRPr>
          </a:p>
          <a:p>
            <a:pPr marR="125986"/>
            <a:r>
              <a:rPr sz="1400" b="1" dirty="0">
                <a:latin typeface="Times New Roman"/>
                <a:cs typeface="Times New Roman"/>
              </a:rPr>
              <a:t>Note:</a:t>
            </a:r>
            <a:r>
              <a:rPr sz="1400" b="1" spc="-27" dirty="0">
                <a:latin typeface="Times New Roman"/>
                <a:cs typeface="Times New Roman"/>
              </a:rPr>
              <a:t> </a:t>
            </a:r>
            <a:r>
              <a:rPr sz="1400" dirty="0">
                <a:latin typeface="Times New Roman"/>
                <a:cs typeface="Times New Roman"/>
              </a:rPr>
              <a:t>Race</a:t>
            </a:r>
            <a:r>
              <a:rPr sz="1400" spc="-17" dirty="0">
                <a:latin typeface="Times New Roman"/>
                <a:cs typeface="Times New Roman"/>
              </a:rPr>
              <a:t> </a:t>
            </a:r>
            <a:r>
              <a:rPr sz="1400" dirty="0">
                <a:latin typeface="Times New Roman"/>
                <a:cs typeface="Times New Roman"/>
              </a:rPr>
              <a:t>and</a:t>
            </a:r>
            <a:r>
              <a:rPr sz="1400" spc="-20" dirty="0">
                <a:latin typeface="Times New Roman"/>
                <a:cs typeface="Times New Roman"/>
              </a:rPr>
              <a:t> </a:t>
            </a:r>
            <a:r>
              <a:rPr sz="1400" dirty="0">
                <a:latin typeface="Times New Roman"/>
                <a:cs typeface="Times New Roman"/>
              </a:rPr>
              <a:t>Hispanic</a:t>
            </a:r>
            <a:r>
              <a:rPr sz="1400" spc="-20" dirty="0">
                <a:latin typeface="Times New Roman"/>
                <a:cs typeface="Times New Roman"/>
              </a:rPr>
              <a:t> </a:t>
            </a:r>
            <a:r>
              <a:rPr sz="1400" dirty="0">
                <a:latin typeface="Times New Roman"/>
                <a:cs typeface="Times New Roman"/>
              </a:rPr>
              <a:t>origin</a:t>
            </a:r>
            <a:r>
              <a:rPr sz="1400" spc="-20" dirty="0">
                <a:latin typeface="Times New Roman"/>
                <a:cs typeface="Times New Roman"/>
              </a:rPr>
              <a:t> </a:t>
            </a:r>
            <a:r>
              <a:rPr sz="1400" dirty="0">
                <a:latin typeface="Times New Roman"/>
                <a:cs typeface="Times New Roman"/>
              </a:rPr>
              <a:t>misclassification</a:t>
            </a:r>
            <a:r>
              <a:rPr sz="1400" spc="-17" dirty="0">
                <a:latin typeface="Times New Roman"/>
                <a:cs typeface="Times New Roman"/>
              </a:rPr>
              <a:t> </a:t>
            </a:r>
            <a:r>
              <a:rPr sz="1400" dirty="0">
                <a:latin typeface="Times New Roman"/>
                <a:cs typeface="Times New Roman"/>
              </a:rPr>
              <a:t>on</a:t>
            </a:r>
            <a:r>
              <a:rPr sz="1400" spc="-20" dirty="0">
                <a:latin typeface="Times New Roman"/>
                <a:cs typeface="Times New Roman"/>
              </a:rPr>
              <a:t> </a:t>
            </a:r>
            <a:r>
              <a:rPr sz="1400" dirty="0">
                <a:latin typeface="Times New Roman"/>
                <a:cs typeface="Times New Roman"/>
              </a:rPr>
              <a:t>death</a:t>
            </a:r>
            <a:r>
              <a:rPr sz="1400" spc="-20" dirty="0">
                <a:latin typeface="Times New Roman"/>
                <a:cs typeface="Times New Roman"/>
              </a:rPr>
              <a:t> </a:t>
            </a:r>
            <a:r>
              <a:rPr sz="1400" dirty="0">
                <a:latin typeface="Times New Roman"/>
                <a:cs typeface="Times New Roman"/>
              </a:rPr>
              <a:t>certificates</a:t>
            </a:r>
            <a:r>
              <a:rPr sz="1400" spc="-17" dirty="0">
                <a:latin typeface="Times New Roman"/>
                <a:cs typeface="Times New Roman"/>
              </a:rPr>
              <a:t> </a:t>
            </a:r>
            <a:r>
              <a:rPr sz="1400" dirty="0">
                <a:latin typeface="Times New Roman"/>
                <a:cs typeface="Times New Roman"/>
              </a:rPr>
              <a:t>results</a:t>
            </a:r>
            <a:r>
              <a:rPr sz="1400" spc="-17" dirty="0">
                <a:latin typeface="Times New Roman"/>
                <a:cs typeface="Times New Roman"/>
              </a:rPr>
              <a:t> </a:t>
            </a:r>
            <a:r>
              <a:rPr sz="1400" dirty="0">
                <a:latin typeface="Times New Roman"/>
                <a:cs typeface="Times New Roman"/>
              </a:rPr>
              <a:t>in</a:t>
            </a:r>
            <a:r>
              <a:rPr sz="1400" spc="-14" dirty="0">
                <a:latin typeface="Times New Roman"/>
                <a:cs typeface="Times New Roman"/>
              </a:rPr>
              <a:t> </a:t>
            </a:r>
            <a:r>
              <a:rPr sz="1400" dirty="0">
                <a:latin typeface="Times New Roman"/>
                <a:cs typeface="Times New Roman"/>
              </a:rPr>
              <a:t>substantial</a:t>
            </a:r>
            <a:r>
              <a:rPr sz="1400" spc="-17" dirty="0">
                <a:latin typeface="Times New Roman"/>
                <a:cs typeface="Times New Roman"/>
              </a:rPr>
              <a:t> </a:t>
            </a:r>
            <a:r>
              <a:rPr sz="1400" dirty="0">
                <a:latin typeface="Times New Roman"/>
                <a:cs typeface="Times New Roman"/>
              </a:rPr>
              <a:t>underestimation</a:t>
            </a:r>
            <a:r>
              <a:rPr sz="1400" spc="-17" dirty="0">
                <a:latin typeface="Times New Roman"/>
                <a:cs typeface="Times New Roman"/>
              </a:rPr>
              <a:t> of </a:t>
            </a:r>
            <a:r>
              <a:rPr sz="1400" dirty="0">
                <a:latin typeface="Times New Roman"/>
                <a:cs typeface="Times New Roman"/>
              </a:rPr>
              <a:t>mortality</a:t>
            </a:r>
            <a:r>
              <a:rPr sz="1400" spc="14" dirty="0">
                <a:latin typeface="Times New Roman"/>
                <a:cs typeface="Times New Roman"/>
              </a:rPr>
              <a:t> </a:t>
            </a:r>
            <a:r>
              <a:rPr sz="1400" dirty="0">
                <a:latin typeface="Times New Roman"/>
                <a:cs typeface="Times New Roman"/>
              </a:rPr>
              <a:t>for</a:t>
            </a:r>
            <a:r>
              <a:rPr sz="1400" spc="14" dirty="0">
                <a:latin typeface="Times New Roman"/>
                <a:cs typeface="Times New Roman"/>
              </a:rPr>
              <a:t> </a:t>
            </a:r>
            <a:r>
              <a:rPr sz="1400" dirty="0">
                <a:latin typeface="Times New Roman"/>
                <a:cs typeface="Times New Roman"/>
              </a:rPr>
              <a:t>non</a:t>
            </a:r>
            <a:r>
              <a:rPr sz="1400" spc="14" dirty="0">
                <a:latin typeface="Times New Roman"/>
                <a:cs typeface="Times New Roman"/>
              </a:rPr>
              <a:t> </a:t>
            </a:r>
            <a:r>
              <a:rPr sz="1400" dirty="0">
                <a:latin typeface="Times New Roman"/>
                <a:cs typeface="Times New Roman"/>
              </a:rPr>
              <a:t>Hispanic</a:t>
            </a:r>
            <a:r>
              <a:rPr sz="1400" spc="17" dirty="0">
                <a:latin typeface="Times New Roman"/>
                <a:cs typeface="Times New Roman"/>
              </a:rPr>
              <a:t> </a:t>
            </a:r>
            <a:r>
              <a:rPr sz="1400" dirty="0">
                <a:latin typeface="Times New Roman"/>
                <a:cs typeface="Times New Roman"/>
              </a:rPr>
              <a:t>AI/ANs</a:t>
            </a:r>
            <a:r>
              <a:rPr sz="1400" spc="14" dirty="0">
                <a:latin typeface="Times New Roman"/>
                <a:cs typeface="Times New Roman"/>
              </a:rPr>
              <a:t> </a:t>
            </a:r>
            <a:r>
              <a:rPr sz="1400" dirty="0">
                <a:latin typeface="Times New Roman"/>
                <a:cs typeface="Times New Roman"/>
              </a:rPr>
              <a:t>(refer</a:t>
            </a:r>
            <a:r>
              <a:rPr sz="1400" spc="17" dirty="0">
                <a:latin typeface="Times New Roman"/>
                <a:cs typeface="Times New Roman"/>
              </a:rPr>
              <a:t> </a:t>
            </a:r>
            <a:r>
              <a:rPr sz="1400" dirty="0">
                <a:latin typeface="Times New Roman"/>
                <a:cs typeface="Times New Roman"/>
              </a:rPr>
              <a:t>to</a:t>
            </a:r>
            <a:r>
              <a:rPr sz="1400" spc="10" dirty="0">
                <a:latin typeface="Times New Roman"/>
                <a:cs typeface="Times New Roman"/>
              </a:rPr>
              <a:t> </a:t>
            </a:r>
            <a:r>
              <a:rPr sz="1400" u="sng" spc="-7" dirty="0">
                <a:solidFill>
                  <a:srgbClr val="0000FF"/>
                </a:solidFill>
                <a:uFill>
                  <a:solidFill>
                    <a:srgbClr val="0000FF"/>
                  </a:solidFill>
                </a:uFill>
                <a:latin typeface="Times New Roman"/>
                <a:cs typeface="Times New Roman"/>
                <a:hlinkClick r:id="rId3"/>
              </a:rPr>
              <a:t>https://www.cdc.gov/nchs/data/nvsr/nvsr70/NVSR70-</a:t>
            </a:r>
            <a:r>
              <a:rPr sz="1400" u="sng" dirty="0">
                <a:solidFill>
                  <a:srgbClr val="0000FF"/>
                </a:solidFill>
                <a:uFill>
                  <a:solidFill>
                    <a:srgbClr val="0000FF"/>
                  </a:solidFill>
                </a:uFill>
                <a:latin typeface="Times New Roman"/>
                <a:cs typeface="Times New Roman"/>
                <a:hlinkClick r:id="rId3"/>
              </a:rPr>
              <a:t>12.pdf</a:t>
            </a:r>
            <a:r>
              <a:rPr sz="1400" u="sng" dirty="0">
                <a:solidFill>
                  <a:srgbClr val="0000FF"/>
                </a:solidFill>
                <a:uFill>
                  <a:solidFill>
                    <a:srgbClr val="0000FF"/>
                  </a:solidFill>
                </a:uFill>
                <a:latin typeface="Times New Roman"/>
                <a:cs typeface="Times New Roman"/>
              </a:rPr>
              <a:t>)</a:t>
            </a:r>
            <a:r>
              <a:rPr sz="1400" dirty="0">
                <a:latin typeface="Times New Roman"/>
                <a:cs typeface="Times New Roman"/>
              </a:rPr>
              <a:t>.</a:t>
            </a:r>
            <a:r>
              <a:rPr sz="1400" spc="14" dirty="0">
                <a:latin typeface="Times New Roman"/>
                <a:cs typeface="Times New Roman"/>
              </a:rPr>
              <a:t> </a:t>
            </a:r>
            <a:r>
              <a:rPr sz="1400" spc="-14" dirty="0">
                <a:latin typeface="Times New Roman"/>
                <a:cs typeface="Times New Roman"/>
              </a:rPr>
              <a:t>Drug</a:t>
            </a:r>
            <a:endParaRPr sz="1400" dirty="0">
              <a:latin typeface="Times New Roman"/>
              <a:cs typeface="Times New Roman"/>
            </a:endParaRPr>
          </a:p>
          <a:p>
            <a:r>
              <a:rPr sz="1400" dirty="0">
                <a:latin typeface="Times New Roman"/>
                <a:cs typeface="Times New Roman"/>
              </a:rPr>
              <a:t>overdose</a:t>
            </a:r>
            <a:r>
              <a:rPr sz="1400" spc="-20" dirty="0">
                <a:latin typeface="Times New Roman"/>
                <a:cs typeface="Times New Roman"/>
              </a:rPr>
              <a:t> </a:t>
            </a:r>
            <a:r>
              <a:rPr sz="1400" dirty="0">
                <a:latin typeface="Times New Roman"/>
                <a:cs typeface="Times New Roman"/>
              </a:rPr>
              <a:t>deaths</a:t>
            </a:r>
            <a:r>
              <a:rPr sz="1400" spc="-7" dirty="0">
                <a:latin typeface="Times New Roman"/>
                <a:cs typeface="Times New Roman"/>
              </a:rPr>
              <a:t> </a:t>
            </a:r>
            <a:r>
              <a:rPr sz="1400" dirty="0">
                <a:latin typeface="Times New Roman"/>
                <a:cs typeface="Times New Roman"/>
              </a:rPr>
              <a:t>are</a:t>
            </a:r>
            <a:r>
              <a:rPr sz="1400" spc="-7" dirty="0">
                <a:latin typeface="Times New Roman"/>
                <a:cs typeface="Times New Roman"/>
              </a:rPr>
              <a:t> </a:t>
            </a:r>
            <a:r>
              <a:rPr sz="1400" dirty="0">
                <a:latin typeface="Times New Roman"/>
                <a:cs typeface="Times New Roman"/>
              </a:rPr>
              <a:t>identified</a:t>
            </a:r>
            <a:r>
              <a:rPr sz="1400" spc="-10" dirty="0">
                <a:latin typeface="Times New Roman"/>
                <a:cs typeface="Times New Roman"/>
              </a:rPr>
              <a:t> </a:t>
            </a:r>
            <a:r>
              <a:rPr sz="1400" dirty="0">
                <a:latin typeface="Times New Roman"/>
                <a:cs typeface="Times New Roman"/>
              </a:rPr>
              <a:t>using</a:t>
            </a:r>
            <a:r>
              <a:rPr sz="1400" spc="-14" dirty="0">
                <a:latin typeface="Times New Roman"/>
                <a:cs typeface="Times New Roman"/>
              </a:rPr>
              <a:t> </a:t>
            </a:r>
            <a:r>
              <a:rPr sz="1400" dirty="0">
                <a:latin typeface="Times New Roman"/>
                <a:cs typeface="Times New Roman"/>
              </a:rPr>
              <a:t>underlying</a:t>
            </a:r>
            <a:r>
              <a:rPr sz="1400" spc="-10" dirty="0">
                <a:latin typeface="Times New Roman"/>
                <a:cs typeface="Times New Roman"/>
              </a:rPr>
              <a:t> </a:t>
            </a:r>
            <a:r>
              <a:rPr sz="1400" spc="-7" dirty="0">
                <a:latin typeface="Times New Roman"/>
                <a:cs typeface="Times New Roman"/>
              </a:rPr>
              <a:t>cause-of-</a:t>
            </a:r>
            <a:r>
              <a:rPr sz="1400" dirty="0">
                <a:latin typeface="Times New Roman"/>
                <a:cs typeface="Times New Roman"/>
              </a:rPr>
              <a:t>death</a:t>
            </a:r>
            <a:r>
              <a:rPr sz="1400" spc="-3" dirty="0">
                <a:latin typeface="Times New Roman"/>
                <a:cs typeface="Times New Roman"/>
              </a:rPr>
              <a:t> </a:t>
            </a:r>
            <a:r>
              <a:rPr sz="1400" dirty="0">
                <a:latin typeface="Times New Roman"/>
                <a:cs typeface="Times New Roman"/>
              </a:rPr>
              <a:t>codes</a:t>
            </a:r>
            <a:r>
              <a:rPr sz="1400" spc="-10" dirty="0">
                <a:latin typeface="Times New Roman"/>
                <a:cs typeface="Times New Roman"/>
              </a:rPr>
              <a:t> </a:t>
            </a:r>
            <a:r>
              <a:rPr sz="1400" dirty="0">
                <a:latin typeface="Times New Roman"/>
                <a:cs typeface="Times New Roman"/>
              </a:rPr>
              <a:t>from</a:t>
            </a:r>
            <a:r>
              <a:rPr sz="1400" spc="-10"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dirty="0">
                <a:latin typeface="Times New Roman"/>
                <a:cs typeface="Times New Roman"/>
              </a:rPr>
              <a:t>10th</a:t>
            </a:r>
            <a:r>
              <a:rPr sz="1400" spc="-10" dirty="0">
                <a:latin typeface="Times New Roman"/>
                <a:cs typeface="Times New Roman"/>
              </a:rPr>
              <a:t> </a:t>
            </a:r>
            <a:r>
              <a:rPr sz="1400" dirty="0">
                <a:latin typeface="Times New Roman"/>
                <a:cs typeface="Times New Roman"/>
              </a:rPr>
              <a:t>revision</a:t>
            </a:r>
            <a:r>
              <a:rPr sz="1400" spc="-10" dirty="0">
                <a:latin typeface="Times New Roman"/>
                <a:cs typeface="Times New Roman"/>
              </a:rPr>
              <a:t> </a:t>
            </a:r>
            <a:r>
              <a:rPr sz="1400" dirty="0">
                <a:latin typeface="Times New Roman"/>
                <a:cs typeface="Times New Roman"/>
              </a:rPr>
              <a:t>of</a:t>
            </a:r>
            <a:r>
              <a:rPr sz="1400" spc="-7" dirty="0">
                <a:latin typeface="Times New Roman"/>
                <a:cs typeface="Times New Roman"/>
              </a:rPr>
              <a:t> </a:t>
            </a:r>
            <a:r>
              <a:rPr sz="1400" dirty="0">
                <a:latin typeface="Times New Roman"/>
                <a:cs typeface="Times New Roman"/>
              </a:rPr>
              <a:t>the</a:t>
            </a:r>
            <a:r>
              <a:rPr sz="1400" spc="-7" dirty="0">
                <a:latin typeface="Times New Roman"/>
                <a:cs typeface="Times New Roman"/>
              </a:rPr>
              <a:t> International</a:t>
            </a:r>
            <a:endParaRPr sz="1400" dirty="0">
              <a:latin typeface="Times New Roman"/>
              <a:cs typeface="Times New Roman"/>
            </a:endParaRPr>
          </a:p>
          <a:p>
            <a:pPr marR="3464"/>
            <a:r>
              <a:rPr sz="1400" dirty="0">
                <a:latin typeface="Times New Roman"/>
                <a:cs typeface="Times New Roman"/>
              </a:rPr>
              <a:t>Classification</a:t>
            </a:r>
            <a:r>
              <a:rPr sz="1400" spc="-17" dirty="0">
                <a:latin typeface="Times New Roman"/>
                <a:cs typeface="Times New Roman"/>
              </a:rPr>
              <a:t> </a:t>
            </a:r>
            <a:r>
              <a:rPr sz="1400" dirty="0">
                <a:latin typeface="Times New Roman"/>
                <a:cs typeface="Times New Roman"/>
              </a:rPr>
              <a:t>of</a:t>
            </a:r>
            <a:r>
              <a:rPr sz="1400" spc="-10" dirty="0">
                <a:latin typeface="Times New Roman"/>
                <a:cs typeface="Times New Roman"/>
              </a:rPr>
              <a:t> </a:t>
            </a:r>
            <a:r>
              <a:rPr sz="1400" dirty="0">
                <a:latin typeface="Times New Roman"/>
                <a:cs typeface="Times New Roman"/>
              </a:rPr>
              <a:t>Diseases</a:t>
            </a:r>
            <a:r>
              <a:rPr sz="1400" spc="-10" dirty="0">
                <a:latin typeface="Times New Roman"/>
                <a:cs typeface="Times New Roman"/>
              </a:rPr>
              <a:t> </a:t>
            </a:r>
            <a:r>
              <a:rPr sz="1400" spc="-7" dirty="0">
                <a:latin typeface="Times New Roman"/>
                <a:cs typeface="Times New Roman"/>
              </a:rPr>
              <a:t>(ICD-10-</a:t>
            </a:r>
            <a:r>
              <a:rPr sz="1400" dirty="0">
                <a:latin typeface="Times New Roman"/>
                <a:cs typeface="Times New Roman"/>
              </a:rPr>
              <a:t>CM).</a:t>
            </a:r>
            <a:r>
              <a:rPr sz="1400" spc="-14" dirty="0">
                <a:latin typeface="Times New Roman"/>
                <a:cs typeface="Times New Roman"/>
              </a:rPr>
              <a:t> </a:t>
            </a:r>
            <a:r>
              <a:rPr sz="1400" dirty="0">
                <a:latin typeface="Times New Roman"/>
                <a:cs typeface="Times New Roman"/>
              </a:rPr>
              <a:t>Deaths</a:t>
            </a:r>
            <a:r>
              <a:rPr sz="1400" spc="-10" dirty="0">
                <a:latin typeface="Times New Roman"/>
                <a:cs typeface="Times New Roman"/>
              </a:rPr>
              <a:t> </a:t>
            </a:r>
            <a:r>
              <a:rPr sz="1400" dirty="0">
                <a:latin typeface="Times New Roman"/>
                <a:cs typeface="Times New Roman"/>
              </a:rPr>
              <a:t>involving</a:t>
            </a:r>
            <a:r>
              <a:rPr sz="1400" spc="-10" dirty="0">
                <a:latin typeface="Times New Roman"/>
                <a:cs typeface="Times New Roman"/>
              </a:rPr>
              <a:t> </a:t>
            </a:r>
            <a:r>
              <a:rPr sz="1400" dirty="0">
                <a:latin typeface="Times New Roman"/>
                <a:cs typeface="Times New Roman"/>
              </a:rPr>
              <a:t>any</a:t>
            </a:r>
            <a:r>
              <a:rPr sz="1400" spc="-10" dirty="0">
                <a:latin typeface="Times New Roman"/>
                <a:cs typeface="Times New Roman"/>
              </a:rPr>
              <a:t> </a:t>
            </a:r>
            <a:r>
              <a:rPr sz="1400" dirty="0">
                <a:latin typeface="Times New Roman"/>
                <a:cs typeface="Times New Roman"/>
              </a:rPr>
              <a:t>opioids</a:t>
            </a:r>
            <a:r>
              <a:rPr sz="1400" spc="-10" dirty="0">
                <a:latin typeface="Times New Roman"/>
                <a:cs typeface="Times New Roman"/>
              </a:rPr>
              <a:t> </a:t>
            </a:r>
            <a:r>
              <a:rPr sz="1400" dirty="0">
                <a:latin typeface="Times New Roman"/>
                <a:cs typeface="Times New Roman"/>
              </a:rPr>
              <a:t>use</a:t>
            </a:r>
            <a:r>
              <a:rPr sz="1400" spc="-7" dirty="0">
                <a:latin typeface="Times New Roman"/>
                <a:cs typeface="Times New Roman"/>
              </a:rPr>
              <a:t> </a:t>
            </a:r>
            <a:r>
              <a:rPr sz="1400" dirty="0">
                <a:latin typeface="Times New Roman"/>
                <a:cs typeface="Times New Roman"/>
              </a:rPr>
              <a:t>codes</a:t>
            </a:r>
            <a:r>
              <a:rPr sz="1400" spc="-7" dirty="0">
                <a:latin typeface="Times New Roman"/>
                <a:cs typeface="Times New Roman"/>
              </a:rPr>
              <a:t> T40.0-</a:t>
            </a:r>
            <a:r>
              <a:rPr sz="1400" dirty="0">
                <a:latin typeface="Times New Roman"/>
                <a:cs typeface="Times New Roman"/>
              </a:rPr>
              <a:t>T40.4</a:t>
            </a:r>
            <a:r>
              <a:rPr sz="1400" spc="-3" dirty="0">
                <a:latin typeface="Times New Roman"/>
                <a:cs typeface="Times New Roman"/>
              </a:rPr>
              <a:t> </a:t>
            </a:r>
            <a:r>
              <a:rPr sz="1400" dirty="0">
                <a:latin typeface="Times New Roman"/>
                <a:cs typeface="Times New Roman"/>
              </a:rPr>
              <a:t>and</a:t>
            </a:r>
            <a:r>
              <a:rPr sz="1400" spc="-10" dirty="0">
                <a:latin typeface="Times New Roman"/>
                <a:cs typeface="Times New Roman"/>
              </a:rPr>
              <a:t> </a:t>
            </a:r>
            <a:r>
              <a:rPr sz="1400" dirty="0">
                <a:latin typeface="Times New Roman"/>
                <a:cs typeface="Times New Roman"/>
              </a:rPr>
              <a:t>T40.6.</a:t>
            </a:r>
            <a:r>
              <a:rPr sz="1400" spc="-7" dirty="0">
                <a:latin typeface="Times New Roman"/>
                <a:cs typeface="Times New Roman"/>
              </a:rPr>
              <a:t> </a:t>
            </a:r>
            <a:r>
              <a:rPr sz="1400" dirty="0">
                <a:latin typeface="Times New Roman"/>
                <a:cs typeface="Times New Roman"/>
              </a:rPr>
              <a:t>Rates</a:t>
            </a:r>
            <a:r>
              <a:rPr sz="1400" spc="-7" dirty="0">
                <a:latin typeface="Times New Roman"/>
                <a:cs typeface="Times New Roman"/>
              </a:rPr>
              <a:t> </a:t>
            </a:r>
            <a:r>
              <a:rPr sz="1400" spc="-17" dirty="0">
                <a:latin typeface="Times New Roman"/>
                <a:cs typeface="Times New Roman"/>
              </a:rPr>
              <a:t>are </a:t>
            </a:r>
            <a:r>
              <a:rPr sz="1400" dirty="0">
                <a:latin typeface="Times New Roman"/>
                <a:cs typeface="Times New Roman"/>
              </a:rPr>
              <a:t>age</a:t>
            </a:r>
            <a:r>
              <a:rPr sz="1400" spc="-3" dirty="0">
                <a:latin typeface="Times New Roman"/>
                <a:cs typeface="Times New Roman"/>
              </a:rPr>
              <a:t> </a:t>
            </a:r>
            <a:r>
              <a:rPr sz="1400" spc="-7" dirty="0">
                <a:latin typeface="Times New Roman"/>
                <a:cs typeface="Times New Roman"/>
              </a:rPr>
              <a:t>adjusted.</a:t>
            </a:r>
            <a:endParaRPr sz="1400" dirty="0">
              <a:latin typeface="Times New Roman"/>
              <a:cs typeface="Times New Roman"/>
            </a:endParaRPr>
          </a:p>
        </p:txBody>
      </p:sp>
      <p:sp>
        <p:nvSpPr>
          <p:cNvPr id="55" name="Title 54">
            <a:extLst>
              <a:ext uri="{FF2B5EF4-FFF2-40B4-BE49-F238E27FC236}">
                <a16:creationId xmlns:a16="http://schemas.microsoft.com/office/drawing/2014/main" id="{09160EE0-A826-4B70-99E1-38377A3ABAC3}"/>
              </a:ext>
            </a:extLst>
          </p:cNvPr>
          <p:cNvSpPr>
            <a:spLocks noGrp="1"/>
          </p:cNvSpPr>
          <p:nvPr>
            <p:ph type="title"/>
          </p:nvPr>
        </p:nvSpPr>
        <p:spPr>
          <a:xfrm>
            <a:off x="1257300" y="0"/>
            <a:ext cx="6629400" cy="1143000"/>
          </a:xfrm>
        </p:spPr>
        <p:txBody>
          <a:bodyPr>
            <a:noAutofit/>
          </a:bodyPr>
          <a:lstStyle/>
          <a:p>
            <a:r>
              <a:rPr lang="en-US" sz="2000" dirty="0"/>
              <a:t>Figure 7. Drug overdose deaths involving </a:t>
            </a:r>
            <a:br>
              <a:rPr lang="en-US" sz="2000" dirty="0"/>
            </a:br>
            <a:r>
              <a:rPr lang="en-US" sz="2000" dirty="0"/>
              <a:t>any opioids per 100,000 population, </a:t>
            </a:r>
            <a:br>
              <a:rPr lang="en-US" sz="2000" dirty="0"/>
            </a:br>
            <a:r>
              <a:rPr lang="en-US" sz="2000" dirty="0"/>
              <a:t>by race/ethnicity, 2018-2020</a:t>
            </a:r>
          </a:p>
        </p:txBody>
      </p:sp>
      <p:graphicFrame>
        <p:nvGraphicFramePr>
          <p:cNvPr id="57" name="Chart 56" descr="Line graph showing rate per 100,000 population; significant findings are in the text below the graph">
            <a:extLst>
              <a:ext uri="{FF2B5EF4-FFF2-40B4-BE49-F238E27FC236}">
                <a16:creationId xmlns:a16="http://schemas.microsoft.com/office/drawing/2014/main" id="{90A6ED8A-D83E-4EB6-AD76-B7118BF9B0BA}"/>
              </a:ext>
            </a:extLst>
          </p:cNvPr>
          <p:cNvGraphicFramePr/>
          <p:nvPr>
            <p:extLst>
              <p:ext uri="{D42A27DB-BD31-4B8C-83A1-F6EECF244321}">
                <p14:modId xmlns:p14="http://schemas.microsoft.com/office/powerpoint/2010/main" val="332533363"/>
              </p:ext>
            </p:extLst>
          </p:nvPr>
        </p:nvGraphicFramePr>
        <p:xfrm>
          <a:off x="457200" y="1371600"/>
          <a:ext cx="8229600" cy="3657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bject 82"/>
          <p:cNvSpPr txBox="1"/>
          <p:nvPr/>
        </p:nvSpPr>
        <p:spPr>
          <a:xfrm>
            <a:off x="457200" y="4937760"/>
            <a:ext cx="8229600" cy="1739287"/>
          </a:xfrm>
          <a:prstGeom prst="rect">
            <a:avLst/>
          </a:prstGeom>
        </p:spPr>
        <p:txBody>
          <a:bodyPr vert="horz" wrap="square" lIns="0" tIns="15586" rIns="0" bIns="0" rtlCol="0">
            <a:spAutoFit/>
          </a:bodyPr>
          <a:lstStyle/>
          <a:p>
            <a:pPr marR="61478" indent="-433"/>
            <a:r>
              <a:rPr sz="1400" b="1" spc="-10" dirty="0">
                <a:latin typeface="Times New Roman"/>
                <a:cs typeface="Times New Roman"/>
              </a:rPr>
              <a:t>Source: </a:t>
            </a:r>
            <a:r>
              <a:rPr sz="1400" spc="-10" dirty="0">
                <a:latin typeface="Times New Roman"/>
                <a:cs typeface="Times New Roman"/>
              </a:rPr>
              <a:t>Centers for Disease Control and Prevention, National Center for Health Statistics, National Vital Statistics System – Mortality, 1999-2020. Data were downloaded from CDC WONDER, Multiple Cause of Death.</a:t>
            </a:r>
          </a:p>
          <a:p>
            <a:pPr marR="99577"/>
            <a:r>
              <a:rPr sz="1400" b="1" spc="-10" dirty="0">
                <a:latin typeface="Times New Roman"/>
                <a:cs typeface="Times New Roman"/>
              </a:rPr>
              <a:t>Note: </a:t>
            </a:r>
            <a:r>
              <a:rPr sz="1400" spc="-10" dirty="0">
                <a:latin typeface="Times New Roman"/>
                <a:cs typeface="Times New Roman"/>
              </a:rPr>
              <a:t>Natural opioid includes morphine and codeine; semisynthetic opioid includes drugs such as oxycodone, hydrocodone, hydromorphone, and oxymorphone. Drug overdose deaths are identified using underlying cause-of-</a:t>
            </a:r>
          </a:p>
          <a:p>
            <a:r>
              <a:rPr sz="1400" spc="-10" dirty="0">
                <a:latin typeface="Times New Roman"/>
                <a:cs typeface="Times New Roman"/>
              </a:rPr>
              <a:t>death codes from the 10th revision of the International Classification of Diseases (ICD-10-CM). Deaths involving</a:t>
            </a:r>
          </a:p>
          <a:p>
            <a:pPr marR="3464"/>
            <a:r>
              <a:rPr sz="1400" spc="-10" dirty="0">
                <a:latin typeface="Times New Roman"/>
                <a:cs typeface="Times New Roman"/>
              </a:rPr>
              <a:t>natural and semisynthetic opioids use code T40.2. Rates are crude rates. Rates were calculated based on the numbers of deaths and population of the downloaded 10-year age groups. Standard errors were calculated based on the rates and populations for the combined groups (square root of (p*(1-p)/N)). Deaths of missing age were excluded.</a:t>
            </a:r>
          </a:p>
        </p:txBody>
      </p:sp>
      <p:sp>
        <p:nvSpPr>
          <p:cNvPr id="85" name="Title 84">
            <a:extLst>
              <a:ext uri="{FF2B5EF4-FFF2-40B4-BE49-F238E27FC236}">
                <a16:creationId xmlns:a16="http://schemas.microsoft.com/office/drawing/2014/main" id="{2830005A-0AB5-406B-A9F1-D1F6CC9CF6DD}"/>
              </a:ext>
            </a:extLst>
          </p:cNvPr>
          <p:cNvSpPr>
            <a:spLocks noGrp="1"/>
          </p:cNvSpPr>
          <p:nvPr>
            <p:ph type="title"/>
          </p:nvPr>
        </p:nvSpPr>
        <p:spPr>
          <a:xfrm>
            <a:off x="1257300" y="0"/>
            <a:ext cx="6629400" cy="1143000"/>
          </a:xfrm>
        </p:spPr>
        <p:txBody>
          <a:bodyPr>
            <a:noAutofit/>
          </a:bodyPr>
          <a:lstStyle/>
          <a:p>
            <a:r>
              <a:rPr lang="en-US" sz="2000" dirty="0"/>
              <a:t>Figure 8. Drug overdose deaths involving natural and semisynthetic opioids per 100,000 population, </a:t>
            </a:r>
            <a:br>
              <a:rPr lang="en-US" sz="2000" dirty="0"/>
            </a:br>
            <a:r>
              <a:rPr lang="en-US" sz="2000" dirty="0"/>
              <a:t>by age, 1999-2020</a:t>
            </a:r>
          </a:p>
        </p:txBody>
      </p:sp>
      <p:graphicFrame>
        <p:nvGraphicFramePr>
          <p:cNvPr id="87" name="Chart 86" descr="Line graph showing rate per 100,000 population; significant findings are in the text below the graph">
            <a:extLst>
              <a:ext uri="{FF2B5EF4-FFF2-40B4-BE49-F238E27FC236}">
                <a16:creationId xmlns:a16="http://schemas.microsoft.com/office/drawing/2014/main" id="{58D74874-4DDD-47CC-9C26-4F6BD85F30CA}"/>
              </a:ext>
            </a:extLst>
          </p:cNvPr>
          <p:cNvGraphicFramePr/>
          <p:nvPr>
            <p:extLst>
              <p:ext uri="{D42A27DB-BD31-4B8C-83A1-F6EECF244321}">
                <p14:modId xmlns:p14="http://schemas.microsoft.com/office/powerpoint/2010/main" val="1920409267"/>
              </p:ext>
            </p:extLst>
          </p:nvPr>
        </p:nvGraphicFramePr>
        <p:xfrm>
          <a:off x="457200" y="128016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txBox="1"/>
          <p:nvPr/>
        </p:nvSpPr>
        <p:spPr>
          <a:xfrm>
            <a:off x="457200" y="5303520"/>
            <a:ext cx="8229600" cy="1371600"/>
          </a:xfrm>
          <a:prstGeom prst="rect">
            <a:avLst/>
          </a:prstGeom>
        </p:spPr>
        <p:txBody>
          <a:bodyPr vert="horz" wrap="square" lIns="0" tIns="8659" rIns="0" bIns="0" rtlCol="0">
            <a:spAutoFit/>
          </a:bodyPr>
          <a:lstStyle/>
          <a:p>
            <a:pPr marR="62344" indent="-433"/>
            <a:r>
              <a:rPr lang="en-US" sz="1400" b="1" dirty="0">
                <a:latin typeface="Times New Roman"/>
                <a:cs typeface="Times New Roman"/>
              </a:rPr>
              <a:t>S</a:t>
            </a:r>
            <a:r>
              <a:rPr sz="1400" b="1" dirty="0">
                <a:latin typeface="Times New Roman"/>
                <a:cs typeface="Times New Roman"/>
              </a:rPr>
              <a:t>ource:</a:t>
            </a:r>
            <a:r>
              <a:rPr sz="1400" b="1" spc="-24" dirty="0">
                <a:latin typeface="Times New Roman"/>
                <a:cs typeface="Times New Roman"/>
              </a:rPr>
              <a:t> </a:t>
            </a:r>
            <a:r>
              <a:rPr sz="1400" dirty="0">
                <a:latin typeface="Times New Roman"/>
                <a:cs typeface="Times New Roman"/>
              </a:rPr>
              <a:t>Centers</a:t>
            </a:r>
            <a:r>
              <a:rPr sz="1400" spc="-14"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Disease</a:t>
            </a:r>
            <a:r>
              <a:rPr sz="1400" spc="-17" dirty="0">
                <a:latin typeface="Times New Roman"/>
                <a:cs typeface="Times New Roman"/>
              </a:rPr>
              <a:t> </a:t>
            </a:r>
            <a:r>
              <a:rPr sz="1400" dirty="0">
                <a:latin typeface="Times New Roman"/>
                <a:cs typeface="Times New Roman"/>
              </a:rPr>
              <a:t>Control</a:t>
            </a:r>
            <a:r>
              <a:rPr sz="1400" spc="-17"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Prevention,</a:t>
            </a:r>
            <a:r>
              <a:rPr sz="1400" spc="-17" dirty="0">
                <a:latin typeface="Times New Roman"/>
                <a:cs typeface="Times New Roman"/>
              </a:rPr>
              <a:t> </a:t>
            </a:r>
            <a:r>
              <a:rPr sz="1400" dirty="0">
                <a:latin typeface="Times New Roman"/>
                <a:cs typeface="Times New Roman"/>
              </a:rPr>
              <a:t>National</a:t>
            </a:r>
            <a:r>
              <a:rPr sz="1400" spc="-17" dirty="0">
                <a:latin typeface="Times New Roman"/>
                <a:cs typeface="Times New Roman"/>
              </a:rPr>
              <a:t> </a:t>
            </a:r>
            <a:r>
              <a:rPr sz="1400" dirty="0">
                <a:latin typeface="Times New Roman"/>
                <a:cs typeface="Times New Roman"/>
              </a:rPr>
              <a:t>Center</a:t>
            </a:r>
            <a:r>
              <a:rPr sz="1400" spc="-17"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Health</a:t>
            </a:r>
            <a:r>
              <a:rPr sz="1400" spc="-17" dirty="0">
                <a:latin typeface="Times New Roman"/>
                <a:cs typeface="Times New Roman"/>
              </a:rPr>
              <a:t> </a:t>
            </a:r>
            <a:r>
              <a:rPr sz="1400" dirty="0">
                <a:latin typeface="Times New Roman"/>
                <a:cs typeface="Times New Roman"/>
              </a:rPr>
              <a:t>Statistics,</a:t>
            </a:r>
            <a:r>
              <a:rPr sz="1400" spc="-14" dirty="0">
                <a:latin typeface="Times New Roman"/>
                <a:cs typeface="Times New Roman"/>
              </a:rPr>
              <a:t> </a:t>
            </a:r>
            <a:r>
              <a:rPr sz="1400" dirty="0">
                <a:latin typeface="Times New Roman"/>
                <a:cs typeface="Times New Roman"/>
              </a:rPr>
              <a:t>National</a:t>
            </a:r>
            <a:r>
              <a:rPr sz="1400" spc="-20" dirty="0">
                <a:latin typeface="Times New Roman"/>
                <a:cs typeface="Times New Roman"/>
              </a:rPr>
              <a:t> </a:t>
            </a:r>
            <a:r>
              <a:rPr sz="1400" dirty="0">
                <a:latin typeface="Times New Roman"/>
                <a:cs typeface="Times New Roman"/>
              </a:rPr>
              <a:t>Vital</a:t>
            </a:r>
            <a:r>
              <a:rPr sz="1400" spc="-17" dirty="0">
                <a:latin typeface="Times New Roman"/>
                <a:cs typeface="Times New Roman"/>
              </a:rPr>
              <a:t> </a:t>
            </a:r>
            <a:r>
              <a:rPr sz="1400" spc="-7" dirty="0">
                <a:latin typeface="Times New Roman"/>
                <a:cs typeface="Times New Roman"/>
              </a:rPr>
              <a:t>Statistics </a:t>
            </a:r>
            <a:r>
              <a:rPr sz="1400" dirty="0">
                <a:latin typeface="Times New Roman"/>
                <a:cs typeface="Times New Roman"/>
              </a:rPr>
              <a:t>System</a:t>
            </a:r>
            <a:r>
              <a:rPr sz="1400" spc="-20" dirty="0">
                <a:latin typeface="Times New Roman"/>
                <a:cs typeface="Times New Roman"/>
              </a:rPr>
              <a:t> </a:t>
            </a:r>
            <a:r>
              <a:rPr sz="1400" dirty="0">
                <a:latin typeface="Times New Roman"/>
                <a:cs typeface="Times New Roman"/>
              </a:rPr>
              <a:t>–</a:t>
            </a:r>
            <a:r>
              <a:rPr sz="1400" spc="-14" dirty="0">
                <a:latin typeface="Times New Roman"/>
                <a:cs typeface="Times New Roman"/>
              </a:rPr>
              <a:t> </a:t>
            </a:r>
            <a:r>
              <a:rPr sz="1400" dirty="0">
                <a:latin typeface="Times New Roman"/>
                <a:cs typeface="Times New Roman"/>
              </a:rPr>
              <a:t>Mortality,</a:t>
            </a:r>
            <a:r>
              <a:rPr sz="1400" spc="-10" dirty="0">
                <a:latin typeface="Times New Roman"/>
                <a:cs typeface="Times New Roman"/>
              </a:rPr>
              <a:t> </a:t>
            </a:r>
            <a:r>
              <a:rPr sz="1400" dirty="0">
                <a:latin typeface="Times New Roman"/>
                <a:cs typeface="Times New Roman"/>
              </a:rPr>
              <a:t>2020.</a:t>
            </a:r>
            <a:r>
              <a:rPr sz="1400" spc="-14" dirty="0">
                <a:latin typeface="Times New Roman"/>
                <a:cs typeface="Times New Roman"/>
              </a:rPr>
              <a:t> </a:t>
            </a:r>
            <a:r>
              <a:rPr sz="1400" dirty="0">
                <a:latin typeface="Times New Roman"/>
                <a:cs typeface="Times New Roman"/>
              </a:rPr>
              <a:t>Data</a:t>
            </a:r>
            <a:r>
              <a:rPr sz="1400" spc="-10" dirty="0">
                <a:latin typeface="Times New Roman"/>
                <a:cs typeface="Times New Roman"/>
              </a:rPr>
              <a:t> </a:t>
            </a:r>
            <a:r>
              <a:rPr sz="1400" dirty="0">
                <a:latin typeface="Times New Roman"/>
                <a:cs typeface="Times New Roman"/>
              </a:rPr>
              <a:t>were</a:t>
            </a:r>
            <a:r>
              <a:rPr sz="1400" spc="-14" dirty="0">
                <a:latin typeface="Times New Roman"/>
                <a:cs typeface="Times New Roman"/>
              </a:rPr>
              <a:t> </a:t>
            </a:r>
            <a:r>
              <a:rPr sz="1400" dirty="0">
                <a:latin typeface="Times New Roman"/>
                <a:cs typeface="Times New Roman"/>
              </a:rPr>
              <a:t>downloaded</a:t>
            </a:r>
            <a:r>
              <a:rPr sz="1400" spc="-14" dirty="0">
                <a:latin typeface="Times New Roman"/>
                <a:cs typeface="Times New Roman"/>
              </a:rPr>
              <a:t> </a:t>
            </a:r>
            <a:r>
              <a:rPr sz="1400" dirty="0">
                <a:latin typeface="Times New Roman"/>
                <a:cs typeface="Times New Roman"/>
              </a:rPr>
              <a:t>from</a:t>
            </a:r>
            <a:r>
              <a:rPr sz="1400" spc="-14" dirty="0">
                <a:latin typeface="Times New Roman"/>
                <a:cs typeface="Times New Roman"/>
              </a:rPr>
              <a:t> </a:t>
            </a:r>
            <a:r>
              <a:rPr sz="1400" dirty="0">
                <a:latin typeface="Times New Roman"/>
                <a:cs typeface="Times New Roman"/>
              </a:rPr>
              <a:t>CDC</a:t>
            </a:r>
            <a:r>
              <a:rPr sz="1400" spc="-17" dirty="0">
                <a:latin typeface="Times New Roman"/>
                <a:cs typeface="Times New Roman"/>
              </a:rPr>
              <a:t> </a:t>
            </a:r>
            <a:r>
              <a:rPr sz="1400" dirty="0">
                <a:latin typeface="Times New Roman"/>
                <a:cs typeface="Times New Roman"/>
              </a:rPr>
              <a:t>WONDER,</a:t>
            </a:r>
            <a:r>
              <a:rPr sz="1400" spc="-10" dirty="0">
                <a:latin typeface="Times New Roman"/>
                <a:cs typeface="Times New Roman"/>
              </a:rPr>
              <a:t> </a:t>
            </a:r>
            <a:r>
              <a:rPr sz="1400" dirty="0">
                <a:latin typeface="Times New Roman"/>
                <a:cs typeface="Times New Roman"/>
              </a:rPr>
              <a:t>Multiple</a:t>
            </a:r>
            <a:r>
              <a:rPr sz="1400" spc="-10" dirty="0">
                <a:latin typeface="Times New Roman"/>
                <a:cs typeface="Times New Roman"/>
              </a:rPr>
              <a:t> </a:t>
            </a:r>
            <a:r>
              <a:rPr sz="1400" dirty="0">
                <a:latin typeface="Times New Roman"/>
                <a:cs typeface="Times New Roman"/>
              </a:rPr>
              <a:t>Cause</a:t>
            </a:r>
            <a:r>
              <a:rPr sz="1400" spc="-10" dirty="0">
                <a:latin typeface="Times New Roman"/>
                <a:cs typeface="Times New Roman"/>
              </a:rPr>
              <a:t> </a:t>
            </a:r>
            <a:r>
              <a:rPr sz="1400" dirty="0">
                <a:latin typeface="Times New Roman"/>
                <a:cs typeface="Times New Roman"/>
              </a:rPr>
              <a:t>of</a:t>
            </a:r>
            <a:r>
              <a:rPr sz="1400" spc="-10" dirty="0">
                <a:latin typeface="Times New Roman"/>
                <a:cs typeface="Times New Roman"/>
              </a:rPr>
              <a:t> </a:t>
            </a:r>
            <a:r>
              <a:rPr sz="1400" spc="-7" dirty="0">
                <a:latin typeface="Times New Roman"/>
                <a:cs typeface="Times New Roman"/>
              </a:rPr>
              <a:t>Death.</a:t>
            </a:r>
            <a:endParaRPr sz="1400" dirty="0">
              <a:latin typeface="Times New Roman"/>
              <a:cs typeface="Times New Roman"/>
            </a:endParaRPr>
          </a:p>
          <a:p>
            <a:pPr marR="152828"/>
            <a:r>
              <a:rPr sz="1400" b="1" dirty="0">
                <a:latin typeface="Times New Roman"/>
                <a:cs typeface="Times New Roman"/>
              </a:rPr>
              <a:t>Note:</a:t>
            </a:r>
            <a:r>
              <a:rPr sz="1400" b="1" spc="-24" dirty="0">
                <a:latin typeface="Times New Roman"/>
                <a:cs typeface="Times New Roman"/>
              </a:rPr>
              <a:t> </a:t>
            </a:r>
            <a:r>
              <a:rPr sz="1400" dirty="0">
                <a:latin typeface="Times New Roman"/>
                <a:cs typeface="Times New Roman"/>
              </a:rPr>
              <a:t>Natural</a:t>
            </a:r>
            <a:r>
              <a:rPr sz="1400" spc="-20" dirty="0">
                <a:latin typeface="Times New Roman"/>
                <a:cs typeface="Times New Roman"/>
              </a:rPr>
              <a:t> </a:t>
            </a:r>
            <a:r>
              <a:rPr sz="1400" dirty="0">
                <a:latin typeface="Times New Roman"/>
                <a:cs typeface="Times New Roman"/>
              </a:rPr>
              <a:t>opioid</a:t>
            </a:r>
            <a:r>
              <a:rPr sz="1400" spc="-10" dirty="0">
                <a:latin typeface="Times New Roman"/>
                <a:cs typeface="Times New Roman"/>
              </a:rPr>
              <a:t> </a:t>
            </a:r>
            <a:r>
              <a:rPr sz="1400" dirty="0">
                <a:latin typeface="Times New Roman"/>
                <a:cs typeface="Times New Roman"/>
              </a:rPr>
              <a:t>includes</a:t>
            </a:r>
            <a:r>
              <a:rPr sz="1400" spc="-17" dirty="0">
                <a:latin typeface="Times New Roman"/>
                <a:cs typeface="Times New Roman"/>
              </a:rPr>
              <a:t> </a:t>
            </a:r>
            <a:r>
              <a:rPr sz="1400" dirty="0">
                <a:latin typeface="Times New Roman"/>
                <a:cs typeface="Times New Roman"/>
              </a:rPr>
              <a:t>morphine</a:t>
            </a:r>
            <a:r>
              <a:rPr sz="1400" spc="-10" dirty="0">
                <a:latin typeface="Times New Roman"/>
                <a:cs typeface="Times New Roman"/>
              </a:rPr>
              <a:t> </a:t>
            </a:r>
            <a:r>
              <a:rPr sz="1400" dirty="0">
                <a:latin typeface="Times New Roman"/>
                <a:cs typeface="Times New Roman"/>
              </a:rPr>
              <a:t>and</a:t>
            </a:r>
            <a:r>
              <a:rPr sz="1400" spc="-20" dirty="0">
                <a:latin typeface="Times New Roman"/>
                <a:cs typeface="Times New Roman"/>
              </a:rPr>
              <a:t> </a:t>
            </a:r>
            <a:r>
              <a:rPr sz="1400" dirty="0">
                <a:latin typeface="Times New Roman"/>
                <a:cs typeface="Times New Roman"/>
              </a:rPr>
              <a:t>codeine;</a:t>
            </a:r>
            <a:r>
              <a:rPr sz="1400" spc="-17" dirty="0">
                <a:latin typeface="Times New Roman"/>
                <a:cs typeface="Times New Roman"/>
              </a:rPr>
              <a:t> </a:t>
            </a:r>
            <a:r>
              <a:rPr sz="1400" dirty="0">
                <a:latin typeface="Times New Roman"/>
                <a:cs typeface="Times New Roman"/>
              </a:rPr>
              <a:t>semisynthetic</a:t>
            </a:r>
            <a:r>
              <a:rPr sz="1400" spc="-14" dirty="0">
                <a:latin typeface="Times New Roman"/>
                <a:cs typeface="Times New Roman"/>
              </a:rPr>
              <a:t> </a:t>
            </a:r>
            <a:r>
              <a:rPr sz="1400" dirty="0">
                <a:latin typeface="Times New Roman"/>
                <a:cs typeface="Times New Roman"/>
              </a:rPr>
              <a:t>opioid</a:t>
            </a:r>
            <a:r>
              <a:rPr sz="1400" spc="-10" dirty="0">
                <a:latin typeface="Times New Roman"/>
                <a:cs typeface="Times New Roman"/>
              </a:rPr>
              <a:t> </a:t>
            </a:r>
            <a:r>
              <a:rPr sz="1400" dirty="0">
                <a:latin typeface="Times New Roman"/>
                <a:cs typeface="Times New Roman"/>
              </a:rPr>
              <a:t>includes</a:t>
            </a:r>
            <a:r>
              <a:rPr sz="1400" spc="-17" dirty="0">
                <a:latin typeface="Times New Roman"/>
                <a:cs typeface="Times New Roman"/>
              </a:rPr>
              <a:t> </a:t>
            </a:r>
            <a:r>
              <a:rPr sz="1400" dirty="0">
                <a:latin typeface="Times New Roman"/>
                <a:cs typeface="Times New Roman"/>
              </a:rPr>
              <a:t>drugs</a:t>
            </a:r>
            <a:r>
              <a:rPr sz="1400" spc="-17" dirty="0">
                <a:latin typeface="Times New Roman"/>
                <a:cs typeface="Times New Roman"/>
              </a:rPr>
              <a:t> </a:t>
            </a:r>
            <a:r>
              <a:rPr sz="1400" dirty="0">
                <a:latin typeface="Times New Roman"/>
                <a:cs typeface="Times New Roman"/>
              </a:rPr>
              <a:t>such</a:t>
            </a:r>
            <a:r>
              <a:rPr sz="1400" spc="-10" dirty="0">
                <a:latin typeface="Times New Roman"/>
                <a:cs typeface="Times New Roman"/>
              </a:rPr>
              <a:t> </a:t>
            </a:r>
            <a:r>
              <a:rPr sz="1400" dirty="0">
                <a:latin typeface="Times New Roman"/>
                <a:cs typeface="Times New Roman"/>
              </a:rPr>
              <a:t>as</a:t>
            </a:r>
            <a:r>
              <a:rPr sz="1400" spc="-14" dirty="0">
                <a:latin typeface="Times New Roman"/>
                <a:cs typeface="Times New Roman"/>
              </a:rPr>
              <a:t> </a:t>
            </a:r>
            <a:r>
              <a:rPr sz="1400" spc="-7" dirty="0">
                <a:latin typeface="Times New Roman"/>
                <a:cs typeface="Times New Roman"/>
              </a:rPr>
              <a:t>oxycodone, </a:t>
            </a:r>
            <a:r>
              <a:rPr sz="1400" dirty="0">
                <a:latin typeface="Times New Roman"/>
                <a:cs typeface="Times New Roman"/>
              </a:rPr>
              <a:t>hydrocodone,</a:t>
            </a:r>
            <a:r>
              <a:rPr sz="1400" spc="-27" dirty="0">
                <a:latin typeface="Times New Roman"/>
                <a:cs typeface="Times New Roman"/>
              </a:rPr>
              <a:t> </a:t>
            </a:r>
            <a:r>
              <a:rPr sz="1400" dirty="0">
                <a:latin typeface="Times New Roman"/>
                <a:cs typeface="Times New Roman"/>
              </a:rPr>
              <a:t>hydromorphone,</a:t>
            </a:r>
            <a:r>
              <a:rPr sz="1400" spc="-10"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oxymorphone.</a:t>
            </a:r>
            <a:r>
              <a:rPr sz="1400" spc="-14" dirty="0">
                <a:latin typeface="Times New Roman"/>
                <a:cs typeface="Times New Roman"/>
              </a:rPr>
              <a:t> </a:t>
            </a:r>
            <a:r>
              <a:rPr sz="1400" dirty="0">
                <a:latin typeface="Times New Roman"/>
                <a:cs typeface="Times New Roman"/>
              </a:rPr>
              <a:t>Rates</a:t>
            </a:r>
            <a:r>
              <a:rPr sz="1400" spc="-10" dirty="0">
                <a:latin typeface="Times New Roman"/>
                <a:cs typeface="Times New Roman"/>
              </a:rPr>
              <a:t> </a:t>
            </a:r>
            <a:r>
              <a:rPr sz="1400" dirty="0">
                <a:latin typeface="Times New Roman"/>
                <a:cs typeface="Times New Roman"/>
              </a:rPr>
              <a:t>are</a:t>
            </a:r>
            <a:r>
              <a:rPr sz="1400" spc="-14" dirty="0">
                <a:latin typeface="Times New Roman"/>
                <a:cs typeface="Times New Roman"/>
              </a:rPr>
              <a:t> </a:t>
            </a:r>
            <a:r>
              <a:rPr sz="1400" dirty="0">
                <a:latin typeface="Times New Roman"/>
                <a:cs typeface="Times New Roman"/>
              </a:rPr>
              <a:t>crude</a:t>
            </a:r>
            <a:r>
              <a:rPr sz="1400" spc="-14" dirty="0">
                <a:latin typeface="Times New Roman"/>
                <a:cs typeface="Times New Roman"/>
              </a:rPr>
              <a:t> </a:t>
            </a:r>
            <a:r>
              <a:rPr sz="1400" dirty="0">
                <a:latin typeface="Times New Roman"/>
                <a:cs typeface="Times New Roman"/>
              </a:rPr>
              <a:t>rates</a:t>
            </a:r>
            <a:r>
              <a:rPr sz="1400" spc="-14" dirty="0">
                <a:latin typeface="Times New Roman"/>
                <a:cs typeface="Times New Roman"/>
              </a:rPr>
              <a:t> </a:t>
            </a:r>
            <a:r>
              <a:rPr sz="1400" dirty="0">
                <a:latin typeface="Times New Roman"/>
                <a:cs typeface="Times New Roman"/>
              </a:rPr>
              <a:t>and</a:t>
            </a:r>
            <a:r>
              <a:rPr sz="1400" spc="-14" dirty="0">
                <a:latin typeface="Times New Roman"/>
                <a:cs typeface="Times New Roman"/>
              </a:rPr>
              <a:t> </a:t>
            </a:r>
            <a:r>
              <a:rPr sz="1400" dirty="0">
                <a:latin typeface="Times New Roman"/>
                <a:cs typeface="Times New Roman"/>
              </a:rPr>
              <a:t>are</a:t>
            </a:r>
            <a:r>
              <a:rPr sz="1400" spc="-17" dirty="0">
                <a:latin typeface="Times New Roman"/>
                <a:cs typeface="Times New Roman"/>
              </a:rPr>
              <a:t> </a:t>
            </a:r>
            <a:r>
              <a:rPr sz="1400" dirty="0">
                <a:latin typeface="Times New Roman"/>
                <a:cs typeface="Times New Roman"/>
              </a:rPr>
              <a:t>not</a:t>
            </a:r>
            <a:r>
              <a:rPr sz="1400" spc="-14" dirty="0">
                <a:latin typeface="Times New Roman"/>
                <a:cs typeface="Times New Roman"/>
              </a:rPr>
              <a:t> </a:t>
            </a:r>
            <a:r>
              <a:rPr sz="1400" dirty="0">
                <a:latin typeface="Times New Roman"/>
                <a:cs typeface="Times New Roman"/>
              </a:rPr>
              <a:t>age</a:t>
            </a:r>
            <a:r>
              <a:rPr sz="1400" spc="-20" dirty="0">
                <a:latin typeface="Times New Roman"/>
                <a:cs typeface="Times New Roman"/>
              </a:rPr>
              <a:t> </a:t>
            </a:r>
            <a:r>
              <a:rPr sz="1400" dirty="0">
                <a:latin typeface="Times New Roman"/>
                <a:cs typeface="Times New Roman"/>
              </a:rPr>
              <a:t>adjusted.</a:t>
            </a:r>
            <a:r>
              <a:rPr sz="1400" spc="-14" dirty="0">
                <a:latin typeface="Times New Roman"/>
                <a:cs typeface="Times New Roman"/>
              </a:rPr>
              <a:t> </a:t>
            </a:r>
            <a:r>
              <a:rPr sz="1400" dirty="0">
                <a:latin typeface="Times New Roman"/>
                <a:cs typeface="Times New Roman"/>
              </a:rPr>
              <a:t>Drug</a:t>
            </a:r>
            <a:r>
              <a:rPr sz="1400" spc="-14" dirty="0">
                <a:latin typeface="Times New Roman"/>
                <a:cs typeface="Times New Roman"/>
              </a:rPr>
              <a:t> </a:t>
            </a:r>
            <a:r>
              <a:rPr sz="1400" spc="-7" dirty="0">
                <a:latin typeface="Times New Roman"/>
                <a:cs typeface="Times New Roman"/>
              </a:rPr>
              <a:t>overdose</a:t>
            </a:r>
            <a:endParaRPr sz="1400" dirty="0">
              <a:latin typeface="Times New Roman"/>
              <a:cs typeface="Times New Roman"/>
            </a:endParaRPr>
          </a:p>
          <a:p>
            <a:r>
              <a:rPr sz="1400" dirty="0">
                <a:latin typeface="Times New Roman"/>
                <a:cs typeface="Times New Roman"/>
              </a:rPr>
              <a:t>deaths</a:t>
            </a:r>
            <a:r>
              <a:rPr sz="1400" spc="-14" dirty="0">
                <a:latin typeface="Times New Roman"/>
                <a:cs typeface="Times New Roman"/>
              </a:rPr>
              <a:t> </a:t>
            </a:r>
            <a:r>
              <a:rPr sz="1400" dirty="0">
                <a:latin typeface="Times New Roman"/>
                <a:cs typeface="Times New Roman"/>
              </a:rPr>
              <a:t>are</a:t>
            </a:r>
            <a:r>
              <a:rPr sz="1400" spc="-10" dirty="0">
                <a:latin typeface="Times New Roman"/>
                <a:cs typeface="Times New Roman"/>
              </a:rPr>
              <a:t> </a:t>
            </a:r>
            <a:r>
              <a:rPr sz="1400" dirty="0">
                <a:latin typeface="Times New Roman"/>
                <a:cs typeface="Times New Roman"/>
              </a:rPr>
              <a:t>identified</a:t>
            </a:r>
            <a:r>
              <a:rPr sz="1400" spc="-3" dirty="0">
                <a:latin typeface="Times New Roman"/>
                <a:cs typeface="Times New Roman"/>
              </a:rPr>
              <a:t> </a:t>
            </a:r>
            <a:r>
              <a:rPr sz="1400" dirty="0">
                <a:latin typeface="Times New Roman"/>
                <a:cs typeface="Times New Roman"/>
              </a:rPr>
              <a:t>using</a:t>
            </a:r>
            <a:r>
              <a:rPr sz="1400" spc="-14" dirty="0">
                <a:latin typeface="Times New Roman"/>
                <a:cs typeface="Times New Roman"/>
              </a:rPr>
              <a:t> </a:t>
            </a:r>
            <a:r>
              <a:rPr sz="1400" dirty="0">
                <a:latin typeface="Times New Roman"/>
                <a:cs typeface="Times New Roman"/>
              </a:rPr>
              <a:t>underlying</a:t>
            </a:r>
            <a:r>
              <a:rPr sz="1400" spc="-7" dirty="0">
                <a:latin typeface="Times New Roman"/>
                <a:cs typeface="Times New Roman"/>
              </a:rPr>
              <a:t> cause-of-</a:t>
            </a:r>
            <a:r>
              <a:rPr sz="1400" dirty="0">
                <a:latin typeface="Times New Roman"/>
                <a:cs typeface="Times New Roman"/>
              </a:rPr>
              <a:t>death</a:t>
            </a:r>
            <a:r>
              <a:rPr sz="1400" spc="-7" dirty="0">
                <a:latin typeface="Times New Roman"/>
                <a:cs typeface="Times New Roman"/>
              </a:rPr>
              <a:t> </a:t>
            </a:r>
            <a:r>
              <a:rPr sz="1400" dirty="0">
                <a:latin typeface="Times New Roman"/>
                <a:cs typeface="Times New Roman"/>
              </a:rPr>
              <a:t>codes</a:t>
            </a:r>
            <a:r>
              <a:rPr sz="1400" spc="-10" dirty="0">
                <a:latin typeface="Times New Roman"/>
                <a:cs typeface="Times New Roman"/>
              </a:rPr>
              <a:t> </a:t>
            </a:r>
            <a:r>
              <a:rPr sz="1400" dirty="0">
                <a:latin typeface="Times New Roman"/>
                <a:cs typeface="Times New Roman"/>
              </a:rPr>
              <a:t>from</a:t>
            </a:r>
            <a:r>
              <a:rPr sz="1400" spc="-10" dirty="0">
                <a:latin typeface="Times New Roman"/>
                <a:cs typeface="Times New Roman"/>
              </a:rPr>
              <a:t> </a:t>
            </a:r>
            <a:r>
              <a:rPr sz="1400" dirty="0">
                <a:latin typeface="Times New Roman"/>
                <a:cs typeface="Times New Roman"/>
              </a:rPr>
              <a:t>the</a:t>
            </a:r>
            <a:r>
              <a:rPr sz="1400" spc="-10" dirty="0">
                <a:latin typeface="Times New Roman"/>
                <a:cs typeface="Times New Roman"/>
              </a:rPr>
              <a:t> </a:t>
            </a:r>
            <a:r>
              <a:rPr sz="1400" dirty="0">
                <a:latin typeface="Times New Roman"/>
                <a:cs typeface="Times New Roman"/>
              </a:rPr>
              <a:t>10</a:t>
            </a:r>
            <a:r>
              <a:rPr sz="1400" baseline="29914" dirty="0">
                <a:latin typeface="Times New Roman"/>
                <a:cs typeface="Times New Roman"/>
              </a:rPr>
              <a:t>th</a:t>
            </a:r>
            <a:r>
              <a:rPr sz="1400" spc="66" baseline="29914" dirty="0">
                <a:latin typeface="Times New Roman"/>
                <a:cs typeface="Times New Roman"/>
              </a:rPr>
              <a:t> </a:t>
            </a:r>
            <a:r>
              <a:rPr sz="1400" dirty="0">
                <a:latin typeface="Times New Roman"/>
                <a:cs typeface="Times New Roman"/>
              </a:rPr>
              <a:t>revision</a:t>
            </a:r>
            <a:r>
              <a:rPr sz="1400" spc="-14" dirty="0">
                <a:latin typeface="Times New Roman"/>
                <a:cs typeface="Times New Roman"/>
              </a:rPr>
              <a:t> </a:t>
            </a:r>
            <a:r>
              <a:rPr sz="1400" dirty="0">
                <a:latin typeface="Times New Roman"/>
                <a:cs typeface="Times New Roman"/>
              </a:rPr>
              <a:t>of</a:t>
            </a:r>
            <a:r>
              <a:rPr sz="1400" spc="-3"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dirty="0">
                <a:latin typeface="Times New Roman"/>
                <a:cs typeface="Times New Roman"/>
              </a:rPr>
              <a:t>International</a:t>
            </a:r>
            <a:r>
              <a:rPr sz="1400" spc="-14" dirty="0">
                <a:latin typeface="Times New Roman"/>
                <a:cs typeface="Times New Roman"/>
              </a:rPr>
              <a:t> </a:t>
            </a:r>
            <a:r>
              <a:rPr sz="1400" spc="-7" dirty="0">
                <a:latin typeface="Times New Roman"/>
                <a:cs typeface="Times New Roman"/>
              </a:rPr>
              <a:t>Classification</a:t>
            </a:r>
            <a:endParaRPr sz="1400" dirty="0">
              <a:latin typeface="Times New Roman"/>
              <a:cs typeface="Times New Roman"/>
            </a:endParaRPr>
          </a:p>
          <a:p>
            <a:r>
              <a:rPr sz="1400" dirty="0">
                <a:latin typeface="Times New Roman"/>
                <a:cs typeface="Times New Roman"/>
              </a:rPr>
              <a:t>of</a:t>
            </a:r>
            <a:r>
              <a:rPr sz="1400" spc="-20" dirty="0">
                <a:latin typeface="Times New Roman"/>
                <a:cs typeface="Times New Roman"/>
              </a:rPr>
              <a:t> </a:t>
            </a:r>
            <a:r>
              <a:rPr sz="1400" dirty="0">
                <a:latin typeface="Times New Roman"/>
                <a:cs typeface="Times New Roman"/>
              </a:rPr>
              <a:t>Diseases</a:t>
            </a:r>
            <a:r>
              <a:rPr sz="1400" spc="-10" dirty="0">
                <a:latin typeface="Times New Roman"/>
                <a:cs typeface="Times New Roman"/>
              </a:rPr>
              <a:t> </a:t>
            </a:r>
            <a:r>
              <a:rPr sz="1400" spc="-7" dirty="0">
                <a:latin typeface="Times New Roman"/>
                <a:cs typeface="Times New Roman"/>
              </a:rPr>
              <a:t>(ICD-10-</a:t>
            </a:r>
            <a:r>
              <a:rPr sz="1400" dirty="0">
                <a:latin typeface="Times New Roman"/>
                <a:cs typeface="Times New Roman"/>
              </a:rPr>
              <a:t>CM).</a:t>
            </a:r>
            <a:r>
              <a:rPr sz="1400" spc="-14" dirty="0">
                <a:latin typeface="Times New Roman"/>
                <a:cs typeface="Times New Roman"/>
              </a:rPr>
              <a:t> </a:t>
            </a:r>
            <a:r>
              <a:rPr sz="1400" dirty="0">
                <a:latin typeface="Times New Roman"/>
                <a:cs typeface="Times New Roman"/>
              </a:rPr>
              <a:t>Deaths</a:t>
            </a:r>
            <a:r>
              <a:rPr sz="1400" spc="-10" dirty="0">
                <a:latin typeface="Times New Roman"/>
                <a:cs typeface="Times New Roman"/>
              </a:rPr>
              <a:t> </a:t>
            </a:r>
            <a:r>
              <a:rPr sz="1400" dirty="0">
                <a:latin typeface="Times New Roman"/>
                <a:cs typeface="Times New Roman"/>
              </a:rPr>
              <a:t>involving</a:t>
            </a:r>
            <a:r>
              <a:rPr sz="1400" spc="-10" dirty="0">
                <a:latin typeface="Times New Roman"/>
                <a:cs typeface="Times New Roman"/>
              </a:rPr>
              <a:t> </a:t>
            </a:r>
            <a:r>
              <a:rPr sz="1400" dirty="0">
                <a:latin typeface="Times New Roman"/>
                <a:cs typeface="Times New Roman"/>
              </a:rPr>
              <a:t>natural</a:t>
            </a:r>
            <a:r>
              <a:rPr sz="1400" spc="-10" dirty="0">
                <a:latin typeface="Times New Roman"/>
                <a:cs typeface="Times New Roman"/>
              </a:rPr>
              <a:t> </a:t>
            </a:r>
            <a:r>
              <a:rPr sz="1400" dirty="0">
                <a:latin typeface="Times New Roman"/>
                <a:cs typeface="Times New Roman"/>
              </a:rPr>
              <a:t>and</a:t>
            </a:r>
            <a:r>
              <a:rPr sz="1400" spc="-10" dirty="0">
                <a:latin typeface="Times New Roman"/>
                <a:cs typeface="Times New Roman"/>
              </a:rPr>
              <a:t> </a:t>
            </a:r>
            <a:r>
              <a:rPr sz="1400" dirty="0">
                <a:latin typeface="Times New Roman"/>
                <a:cs typeface="Times New Roman"/>
              </a:rPr>
              <a:t>semisynthetic</a:t>
            </a:r>
            <a:r>
              <a:rPr sz="1400" spc="-10" dirty="0">
                <a:latin typeface="Times New Roman"/>
                <a:cs typeface="Times New Roman"/>
              </a:rPr>
              <a:t> </a:t>
            </a:r>
            <a:r>
              <a:rPr sz="1400" dirty="0">
                <a:latin typeface="Times New Roman"/>
                <a:cs typeface="Times New Roman"/>
              </a:rPr>
              <a:t>opioids</a:t>
            </a:r>
            <a:r>
              <a:rPr sz="1400" spc="-10" dirty="0">
                <a:latin typeface="Times New Roman"/>
                <a:cs typeface="Times New Roman"/>
              </a:rPr>
              <a:t> </a:t>
            </a:r>
            <a:r>
              <a:rPr sz="1400" dirty="0">
                <a:latin typeface="Times New Roman"/>
                <a:cs typeface="Times New Roman"/>
              </a:rPr>
              <a:t>use</a:t>
            </a:r>
            <a:r>
              <a:rPr sz="1400" spc="-10" dirty="0">
                <a:latin typeface="Times New Roman"/>
                <a:cs typeface="Times New Roman"/>
              </a:rPr>
              <a:t> </a:t>
            </a:r>
            <a:r>
              <a:rPr sz="1400" dirty="0">
                <a:latin typeface="Times New Roman"/>
                <a:cs typeface="Times New Roman"/>
              </a:rPr>
              <a:t>codes</a:t>
            </a:r>
            <a:r>
              <a:rPr sz="1400" spc="-7" dirty="0">
                <a:latin typeface="Times New Roman"/>
                <a:cs typeface="Times New Roman"/>
              </a:rPr>
              <a:t> T40.2.</a:t>
            </a:r>
            <a:endParaRPr sz="1400" dirty="0">
              <a:latin typeface="Times New Roman"/>
              <a:cs typeface="Times New Roman"/>
            </a:endParaRPr>
          </a:p>
        </p:txBody>
      </p:sp>
      <p:sp>
        <p:nvSpPr>
          <p:cNvPr id="36" name="Title 35">
            <a:extLst>
              <a:ext uri="{FF2B5EF4-FFF2-40B4-BE49-F238E27FC236}">
                <a16:creationId xmlns:a16="http://schemas.microsoft.com/office/drawing/2014/main" id="{F77E6C23-5BBE-4958-8F42-7474E9C69AA3}"/>
              </a:ext>
            </a:extLst>
          </p:cNvPr>
          <p:cNvSpPr>
            <a:spLocks noGrp="1"/>
          </p:cNvSpPr>
          <p:nvPr>
            <p:ph type="title"/>
          </p:nvPr>
        </p:nvSpPr>
        <p:spPr>
          <a:xfrm>
            <a:off x="1257300" y="0"/>
            <a:ext cx="6629400" cy="1143000"/>
          </a:xfrm>
        </p:spPr>
        <p:txBody>
          <a:bodyPr>
            <a:noAutofit/>
          </a:bodyPr>
          <a:lstStyle/>
          <a:p>
            <a:r>
              <a:rPr lang="en-US" sz="2000" b="1" dirty="0">
                <a:latin typeface="Arial"/>
                <a:cs typeface="Arial"/>
              </a:rPr>
              <a:t>Figure</a:t>
            </a:r>
            <a:r>
              <a:rPr lang="en-US" sz="2000" b="1" spc="-20" dirty="0">
                <a:latin typeface="Arial"/>
                <a:cs typeface="Arial"/>
              </a:rPr>
              <a:t> </a:t>
            </a:r>
            <a:r>
              <a:rPr lang="en-US" sz="2000" b="1" dirty="0">
                <a:latin typeface="Arial"/>
                <a:cs typeface="Arial"/>
              </a:rPr>
              <a:t>9.</a:t>
            </a:r>
            <a:r>
              <a:rPr lang="en-US" sz="2000" b="1" spc="-14" dirty="0">
                <a:latin typeface="Arial"/>
                <a:cs typeface="Arial"/>
              </a:rPr>
              <a:t> </a:t>
            </a:r>
            <a:r>
              <a:rPr lang="en-US" sz="2000" b="1" dirty="0">
                <a:latin typeface="Arial"/>
                <a:cs typeface="Arial"/>
              </a:rPr>
              <a:t>Drug</a:t>
            </a:r>
            <a:r>
              <a:rPr lang="en-US" sz="2000" b="1" spc="-10" dirty="0">
                <a:latin typeface="Arial"/>
                <a:cs typeface="Arial"/>
              </a:rPr>
              <a:t> </a:t>
            </a:r>
            <a:r>
              <a:rPr lang="en-US" sz="2000" b="1" dirty="0">
                <a:latin typeface="Arial"/>
                <a:cs typeface="Arial"/>
              </a:rPr>
              <a:t>overdose</a:t>
            </a:r>
            <a:r>
              <a:rPr lang="en-US" sz="2000" b="1" spc="-14" dirty="0">
                <a:latin typeface="Arial"/>
                <a:cs typeface="Arial"/>
              </a:rPr>
              <a:t> </a:t>
            </a:r>
            <a:r>
              <a:rPr lang="en-US" sz="2000" b="1" dirty="0">
                <a:latin typeface="Arial"/>
                <a:cs typeface="Arial"/>
              </a:rPr>
              <a:t>deaths</a:t>
            </a:r>
            <a:r>
              <a:rPr lang="en-US" sz="2000" b="1" spc="-10" dirty="0">
                <a:latin typeface="Arial"/>
                <a:cs typeface="Arial"/>
              </a:rPr>
              <a:t> </a:t>
            </a:r>
            <a:r>
              <a:rPr lang="en-US" sz="2000" b="1" dirty="0">
                <a:latin typeface="Arial"/>
                <a:cs typeface="Arial"/>
              </a:rPr>
              <a:t>involving</a:t>
            </a:r>
            <a:r>
              <a:rPr lang="en-US" sz="2000" b="1" spc="-10" dirty="0">
                <a:latin typeface="Arial"/>
                <a:cs typeface="Arial"/>
              </a:rPr>
              <a:t> </a:t>
            </a:r>
            <a:r>
              <a:rPr lang="en-US" sz="2000" b="1" dirty="0">
                <a:latin typeface="Arial"/>
                <a:cs typeface="Arial"/>
              </a:rPr>
              <a:t>natural</a:t>
            </a:r>
            <a:r>
              <a:rPr lang="en-US" sz="2000" b="1" spc="-10" dirty="0">
                <a:latin typeface="Arial"/>
                <a:cs typeface="Arial"/>
              </a:rPr>
              <a:t> </a:t>
            </a:r>
            <a:r>
              <a:rPr lang="en-US" sz="2000" b="1" dirty="0">
                <a:latin typeface="Arial"/>
                <a:cs typeface="Arial"/>
              </a:rPr>
              <a:t>and</a:t>
            </a:r>
            <a:r>
              <a:rPr lang="en-US" sz="2000" b="1" spc="-10" dirty="0">
                <a:latin typeface="Arial"/>
                <a:cs typeface="Arial"/>
              </a:rPr>
              <a:t> </a:t>
            </a:r>
            <a:r>
              <a:rPr lang="en-US" sz="2000" b="1" dirty="0">
                <a:latin typeface="Arial"/>
                <a:cs typeface="Arial"/>
              </a:rPr>
              <a:t>semisynthetic</a:t>
            </a:r>
            <a:r>
              <a:rPr lang="en-US" sz="2000" b="1" spc="-10" dirty="0">
                <a:latin typeface="Arial"/>
                <a:cs typeface="Arial"/>
              </a:rPr>
              <a:t> </a:t>
            </a:r>
            <a:r>
              <a:rPr lang="en-US" sz="2000" b="1" dirty="0">
                <a:latin typeface="Arial"/>
                <a:cs typeface="Arial"/>
              </a:rPr>
              <a:t>opioids</a:t>
            </a:r>
            <a:r>
              <a:rPr lang="en-US" sz="2000" b="1" spc="-10" dirty="0">
                <a:latin typeface="Arial"/>
                <a:cs typeface="Arial"/>
              </a:rPr>
              <a:t> </a:t>
            </a:r>
            <a:r>
              <a:rPr lang="en-US" sz="2000" b="1" dirty="0">
                <a:latin typeface="Arial"/>
                <a:cs typeface="Arial"/>
              </a:rPr>
              <a:t>per</a:t>
            </a:r>
            <a:r>
              <a:rPr lang="en-US" sz="2000" b="1" spc="-10" dirty="0">
                <a:latin typeface="Arial"/>
                <a:cs typeface="Arial"/>
              </a:rPr>
              <a:t> </a:t>
            </a:r>
            <a:r>
              <a:rPr lang="en-US" sz="2000" b="1" spc="-7" dirty="0">
                <a:latin typeface="Arial"/>
                <a:cs typeface="Arial"/>
              </a:rPr>
              <a:t>100,000 </a:t>
            </a:r>
            <a:r>
              <a:rPr lang="en-US" sz="2000" b="1" dirty="0">
                <a:latin typeface="Arial"/>
                <a:cs typeface="Arial"/>
              </a:rPr>
              <a:t>population,</a:t>
            </a:r>
            <a:r>
              <a:rPr lang="en-US" sz="2000" b="1" spc="-24" dirty="0">
                <a:latin typeface="Arial"/>
                <a:cs typeface="Arial"/>
              </a:rPr>
              <a:t> </a:t>
            </a:r>
            <a:br>
              <a:rPr lang="en-US" sz="2000" b="1" spc="-24" dirty="0">
                <a:latin typeface="Arial"/>
                <a:cs typeface="Arial"/>
              </a:rPr>
            </a:br>
            <a:r>
              <a:rPr lang="en-US" sz="2000" b="1" dirty="0">
                <a:latin typeface="Arial"/>
                <a:cs typeface="Arial"/>
              </a:rPr>
              <a:t>by</a:t>
            </a:r>
            <a:r>
              <a:rPr lang="en-US" sz="2000" b="1" spc="-7" dirty="0">
                <a:latin typeface="Arial"/>
                <a:cs typeface="Arial"/>
              </a:rPr>
              <a:t> </a:t>
            </a:r>
            <a:r>
              <a:rPr lang="en-US" sz="2000" b="1" dirty="0">
                <a:latin typeface="Arial"/>
                <a:cs typeface="Arial"/>
              </a:rPr>
              <a:t>age</a:t>
            </a:r>
            <a:r>
              <a:rPr lang="en-US" sz="2000" b="1" spc="-10" dirty="0">
                <a:latin typeface="Arial"/>
                <a:cs typeface="Arial"/>
              </a:rPr>
              <a:t> </a:t>
            </a:r>
            <a:r>
              <a:rPr lang="en-US" sz="2000" b="1" dirty="0">
                <a:latin typeface="Arial"/>
                <a:cs typeface="Arial"/>
              </a:rPr>
              <a:t>and</a:t>
            </a:r>
            <a:r>
              <a:rPr lang="en-US" sz="2000" b="1" spc="-7" dirty="0">
                <a:latin typeface="Arial"/>
                <a:cs typeface="Arial"/>
              </a:rPr>
              <a:t> </a:t>
            </a:r>
            <a:r>
              <a:rPr lang="en-US" sz="2000" b="1" dirty="0">
                <a:latin typeface="Arial"/>
                <a:cs typeface="Arial"/>
              </a:rPr>
              <a:t>ethnicity,</a:t>
            </a:r>
            <a:r>
              <a:rPr lang="en-US" sz="2000" b="1" spc="-7" dirty="0">
                <a:latin typeface="Arial"/>
                <a:cs typeface="Arial"/>
              </a:rPr>
              <a:t> </a:t>
            </a:r>
            <a:r>
              <a:rPr lang="en-US" sz="2000" b="1" spc="-14" dirty="0">
                <a:latin typeface="Arial"/>
                <a:cs typeface="Arial"/>
              </a:rPr>
              <a:t>2020</a:t>
            </a:r>
            <a:endParaRPr lang="en-US" sz="2000" dirty="0"/>
          </a:p>
        </p:txBody>
      </p:sp>
      <p:graphicFrame>
        <p:nvGraphicFramePr>
          <p:cNvPr id="39" name="Chart 38" descr="Bar chart showing rate per 100,000 population&#10; Hispanic Non-Hispanic Black Non-Hispanic White&#10;Total 1.8 3.9 5.5&#10;0-24 0.5 0.7 0.9&#10;25-44 3.1 5.7 9.7&#10;45-64 3.1 6.8 8.3&#10;65+ 0.9 3.0 2.3&#10;">
            <a:extLst>
              <a:ext uri="{FF2B5EF4-FFF2-40B4-BE49-F238E27FC236}">
                <a16:creationId xmlns:a16="http://schemas.microsoft.com/office/drawing/2014/main" id="{B85AA52F-83B5-4C20-8A74-A1F5F8533A7C}"/>
              </a:ext>
            </a:extLst>
          </p:cNvPr>
          <p:cNvGraphicFramePr/>
          <p:nvPr>
            <p:extLst>
              <p:ext uri="{D42A27DB-BD31-4B8C-83A1-F6EECF244321}">
                <p14:modId xmlns:p14="http://schemas.microsoft.com/office/powerpoint/2010/main" val="1019779731"/>
              </p:ext>
            </p:extLst>
          </p:nvPr>
        </p:nvGraphicFramePr>
        <p:xfrm>
          <a:off x="457200" y="146304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p:nvPr/>
        </p:nvSpPr>
        <p:spPr>
          <a:xfrm>
            <a:off x="457200" y="5303520"/>
            <a:ext cx="8229600" cy="1301405"/>
          </a:xfrm>
          <a:prstGeom prst="rect">
            <a:avLst/>
          </a:prstGeom>
        </p:spPr>
        <p:txBody>
          <a:bodyPr vert="horz" wrap="square" lIns="0" tIns="8659" rIns="0" bIns="0" rtlCol="0">
            <a:spAutoFit/>
          </a:bodyPr>
          <a:lstStyle/>
          <a:p>
            <a:pPr marR="68838"/>
            <a:r>
              <a:rPr sz="1200" b="1" dirty="0">
                <a:latin typeface="Times New Roman"/>
                <a:cs typeface="Times New Roman"/>
              </a:rPr>
              <a:t>Source:</a:t>
            </a:r>
            <a:r>
              <a:rPr sz="1200" b="1" spc="-24" dirty="0">
                <a:latin typeface="Times New Roman"/>
                <a:cs typeface="Times New Roman"/>
              </a:rPr>
              <a:t> </a:t>
            </a:r>
            <a:r>
              <a:rPr sz="1200" dirty="0">
                <a:latin typeface="Times New Roman"/>
                <a:cs typeface="Times New Roman"/>
              </a:rPr>
              <a:t>Centers</a:t>
            </a:r>
            <a:r>
              <a:rPr sz="1200" spc="-14" dirty="0">
                <a:latin typeface="Times New Roman"/>
                <a:cs typeface="Times New Roman"/>
              </a:rPr>
              <a:t> </a:t>
            </a:r>
            <a:r>
              <a:rPr sz="1200" dirty="0">
                <a:latin typeface="Times New Roman"/>
                <a:cs typeface="Times New Roman"/>
              </a:rPr>
              <a:t>for</a:t>
            </a:r>
            <a:r>
              <a:rPr sz="1200" spc="-17" dirty="0">
                <a:latin typeface="Times New Roman"/>
                <a:cs typeface="Times New Roman"/>
              </a:rPr>
              <a:t> </a:t>
            </a:r>
            <a:r>
              <a:rPr sz="1200" dirty="0">
                <a:latin typeface="Times New Roman"/>
                <a:cs typeface="Times New Roman"/>
              </a:rPr>
              <a:t>Disease</a:t>
            </a:r>
            <a:r>
              <a:rPr sz="1200" spc="-17" dirty="0">
                <a:latin typeface="Times New Roman"/>
                <a:cs typeface="Times New Roman"/>
              </a:rPr>
              <a:t> </a:t>
            </a:r>
            <a:r>
              <a:rPr sz="1200" dirty="0">
                <a:latin typeface="Times New Roman"/>
                <a:cs typeface="Times New Roman"/>
              </a:rPr>
              <a:t>Control</a:t>
            </a:r>
            <a:r>
              <a:rPr sz="1200" spc="-17"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dirty="0">
                <a:latin typeface="Times New Roman"/>
                <a:cs typeface="Times New Roman"/>
              </a:rPr>
              <a:t>Prevention,</a:t>
            </a:r>
            <a:r>
              <a:rPr sz="1200" spc="-17" dirty="0">
                <a:latin typeface="Times New Roman"/>
                <a:cs typeface="Times New Roman"/>
              </a:rPr>
              <a:t> </a:t>
            </a:r>
            <a:r>
              <a:rPr sz="1200" dirty="0">
                <a:latin typeface="Times New Roman"/>
                <a:cs typeface="Times New Roman"/>
              </a:rPr>
              <a:t>National</a:t>
            </a:r>
            <a:r>
              <a:rPr sz="1200" spc="-17" dirty="0">
                <a:latin typeface="Times New Roman"/>
                <a:cs typeface="Times New Roman"/>
              </a:rPr>
              <a:t> </a:t>
            </a:r>
            <a:r>
              <a:rPr sz="1200" dirty="0">
                <a:latin typeface="Times New Roman"/>
                <a:cs typeface="Times New Roman"/>
              </a:rPr>
              <a:t>Center</a:t>
            </a:r>
            <a:r>
              <a:rPr sz="1200" spc="-17" dirty="0">
                <a:latin typeface="Times New Roman"/>
                <a:cs typeface="Times New Roman"/>
              </a:rPr>
              <a:t> </a:t>
            </a:r>
            <a:r>
              <a:rPr sz="1200" dirty="0">
                <a:latin typeface="Times New Roman"/>
                <a:cs typeface="Times New Roman"/>
              </a:rPr>
              <a:t>for</a:t>
            </a:r>
            <a:r>
              <a:rPr sz="1200" spc="-17" dirty="0">
                <a:latin typeface="Times New Roman"/>
                <a:cs typeface="Times New Roman"/>
              </a:rPr>
              <a:t> </a:t>
            </a:r>
            <a:r>
              <a:rPr sz="1200" dirty="0">
                <a:latin typeface="Times New Roman"/>
                <a:cs typeface="Times New Roman"/>
              </a:rPr>
              <a:t>Health</a:t>
            </a:r>
            <a:r>
              <a:rPr sz="1200" spc="-17" dirty="0">
                <a:latin typeface="Times New Roman"/>
                <a:cs typeface="Times New Roman"/>
              </a:rPr>
              <a:t> </a:t>
            </a:r>
            <a:r>
              <a:rPr sz="1200" dirty="0">
                <a:latin typeface="Times New Roman"/>
                <a:cs typeface="Times New Roman"/>
              </a:rPr>
              <a:t>Statistics,</a:t>
            </a:r>
            <a:r>
              <a:rPr sz="1200" spc="-14" dirty="0">
                <a:latin typeface="Times New Roman"/>
                <a:cs typeface="Times New Roman"/>
              </a:rPr>
              <a:t> </a:t>
            </a:r>
            <a:r>
              <a:rPr sz="1200" dirty="0">
                <a:latin typeface="Times New Roman"/>
                <a:cs typeface="Times New Roman"/>
              </a:rPr>
              <a:t>National</a:t>
            </a:r>
            <a:r>
              <a:rPr sz="1200" spc="-20" dirty="0">
                <a:latin typeface="Times New Roman"/>
                <a:cs typeface="Times New Roman"/>
              </a:rPr>
              <a:t> </a:t>
            </a:r>
            <a:r>
              <a:rPr sz="1200" dirty="0">
                <a:latin typeface="Times New Roman"/>
                <a:cs typeface="Times New Roman"/>
              </a:rPr>
              <a:t>Vital</a:t>
            </a:r>
            <a:r>
              <a:rPr sz="1200" spc="-17" dirty="0">
                <a:latin typeface="Times New Roman"/>
                <a:cs typeface="Times New Roman"/>
              </a:rPr>
              <a:t> </a:t>
            </a:r>
            <a:r>
              <a:rPr sz="1200" spc="-7" dirty="0">
                <a:latin typeface="Times New Roman"/>
                <a:cs typeface="Times New Roman"/>
              </a:rPr>
              <a:t>Statistics </a:t>
            </a:r>
            <a:r>
              <a:rPr sz="1200" dirty="0">
                <a:latin typeface="Times New Roman"/>
                <a:cs typeface="Times New Roman"/>
              </a:rPr>
              <a:t>System</a:t>
            </a:r>
            <a:r>
              <a:rPr sz="1200" spc="-20" dirty="0">
                <a:latin typeface="Times New Roman"/>
                <a:cs typeface="Times New Roman"/>
              </a:rPr>
              <a:t> </a:t>
            </a:r>
            <a:r>
              <a:rPr sz="1200" dirty="0">
                <a:latin typeface="Times New Roman"/>
                <a:cs typeface="Times New Roman"/>
              </a:rPr>
              <a:t>–</a:t>
            </a:r>
            <a:r>
              <a:rPr sz="1200" spc="-10" dirty="0">
                <a:latin typeface="Times New Roman"/>
                <a:cs typeface="Times New Roman"/>
              </a:rPr>
              <a:t> </a:t>
            </a:r>
            <a:r>
              <a:rPr sz="1200" dirty="0">
                <a:latin typeface="Times New Roman"/>
                <a:cs typeface="Times New Roman"/>
              </a:rPr>
              <a:t>Mortality,</a:t>
            </a:r>
            <a:r>
              <a:rPr sz="1200" spc="-7" dirty="0">
                <a:latin typeface="Times New Roman"/>
                <a:cs typeface="Times New Roman"/>
              </a:rPr>
              <a:t> 2018-</a:t>
            </a:r>
            <a:r>
              <a:rPr sz="1200" dirty="0">
                <a:latin typeface="Times New Roman"/>
                <a:cs typeface="Times New Roman"/>
              </a:rPr>
              <a:t>2020.</a:t>
            </a:r>
            <a:r>
              <a:rPr sz="1200" spc="-14" dirty="0">
                <a:latin typeface="Times New Roman"/>
                <a:cs typeface="Times New Roman"/>
              </a:rPr>
              <a:t> </a:t>
            </a:r>
            <a:r>
              <a:rPr sz="1200" dirty="0">
                <a:latin typeface="Times New Roman"/>
                <a:cs typeface="Times New Roman"/>
              </a:rPr>
              <a:t>Data</a:t>
            </a:r>
            <a:r>
              <a:rPr sz="1200" spc="-10" dirty="0">
                <a:latin typeface="Times New Roman"/>
                <a:cs typeface="Times New Roman"/>
              </a:rPr>
              <a:t> </a:t>
            </a:r>
            <a:r>
              <a:rPr sz="1200" dirty="0">
                <a:latin typeface="Times New Roman"/>
                <a:cs typeface="Times New Roman"/>
              </a:rPr>
              <a:t>were</a:t>
            </a:r>
            <a:r>
              <a:rPr sz="1200" spc="-10" dirty="0">
                <a:latin typeface="Times New Roman"/>
                <a:cs typeface="Times New Roman"/>
              </a:rPr>
              <a:t> </a:t>
            </a:r>
            <a:r>
              <a:rPr sz="1200" dirty="0">
                <a:latin typeface="Times New Roman"/>
                <a:cs typeface="Times New Roman"/>
              </a:rPr>
              <a:t>downloaded</a:t>
            </a:r>
            <a:r>
              <a:rPr sz="1200" spc="-14" dirty="0">
                <a:latin typeface="Times New Roman"/>
                <a:cs typeface="Times New Roman"/>
              </a:rPr>
              <a:t> </a:t>
            </a:r>
            <a:r>
              <a:rPr sz="1200" dirty="0">
                <a:latin typeface="Times New Roman"/>
                <a:cs typeface="Times New Roman"/>
              </a:rPr>
              <a:t>from</a:t>
            </a:r>
            <a:r>
              <a:rPr sz="1200" spc="-7" dirty="0">
                <a:latin typeface="Times New Roman"/>
                <a:cs typeface="Times New Roman"/>
              </a:rPr>
              <a:t> </a:t>
            </a:r>
            <a:r>
              <a:rPr sz="1200" dirty="0">
                <a:latin typeface="Times New Roman"/>
                <a:cs typeface="Times New Roman"/>
              </a:rPr>
              <a:t>CDC</a:t>
            </a:r>
            <a:r>
              <a:rPr sz="1200" spc="-14" dirty="0">
                <a:latin typeface="Times New Roman"/>
                <a:cs typeface="Times New Roman"/>
              </a:rPr>
              <a:t> </a:t>
            </a:r>
            <a:r>
              <a:rPr sz="1200" dirty="0">
                <a:latin typeface="Times New Roman"/>
                <a:cs typeface="Times New Roman"/>
              </a:rPr>
              <a:t>WONDER,</a:t>
            </a:r>
            <a:r>
              <a:rPr sz="1200" spc="-14" dirty="0">
                <a:latin typeface="Times New Roman"/>
                <a:cs typeface="Times New Roman"/>
              </a:rPr>
              <a:t> </a:t>
            </a:r>
            <a:r>
              <a:rPr sz="1200" dirty="0">
                <a:latin typeface="Times New Roman"/>
                <a:cs typeface="Times New Roman"/>
              </a:rPr>
              <a:t>Multiple</a:t>
            </a:r>
            <a:r>
              <a:rPr sz="1200" spc="-7" dirty="0">
                <a:latin typeface="Times New Roman"/>
                <a:cs typeface="Times New Roman"/>
              </a:rPr>
              <a:t> </a:t>
            </a:r>
            <a:r>
              <a:rPr sz="1200" dirty="0">
                <a:latin typeface="Times New Roman"/>
                <a:cs typeface="Times New Roman"/>
              </a:rPr>
              <a:t>Cause</a:t>
            </a:r>
            <a:r>
              <a:rPr sz="1200" spc="-10" dirty="0">
                <a:latin typeface="Times New Roman"/>
                <a:cs typeface="Times New Roman"/>
              </a:rPr>
              <a:t> </a:t>
            </a:r>
            <a:r>
              <a:rPr sz="1200" dirty="0">
                <a:latin typeface="Times New Roman"/>
                <a:cs typeface="Times New Roman"/>
              </a:rPr>
              <a:t>of</a:t>
            </a:r>
            <a:r>
              <a:rPr sz="1200" spc="-10" dirty="0">
                <a:latin typeface="Times New Roman"/>
                <a:cs typeface="Times New Roman"/>
              </a:rPr>
              <a:t> </a:t>
            </a:r>
            <a:r>
              <a:rPr sz="1200" spc="-7" dirty="0">
                <a:latin typeface="Times New Roman"/>
                <a:cs typeface="Times New Roman"/>
              </a:rPr>
              <a:t>Death.</a:t>
            </a:r>
            <a:endParaRPr sz="1200" dirty="0">
              <a:latin typeface="Times New Roman"/>
              <a:cs typeface="Times New Roman"/>
            </a:endParaRPr>
          </a:p>
          <a:p>
            <a:pPr marR="5195" indent="-433"/>
            <a:r>
              <a:rPr sz="1200" b="1" dirty="0">
                <a:latin typeface="Times New Roman"/>
                <a:cs typeface="Times New Roman"/>
              </a:rPr>
              <a:t>Note:</a:t>
            </a:r>
            <a:r>
              <a:rPr sz="1200" b="1" spc="-20" dirty="0">
                <a:latin typeface="Times New Roman"/>
                <a:cs typeface="Times New Roman"/>
              </a:rPr>
              <a:t> </a:t>
            </a:r>
            <a:r>
              <a:rPr sz="1200" dirty="0">
                <a:latin typeface="Times New Roman"/>
                <a:cs typeface="Times New Roman"/>
              </a:rPr>
              <a:t>Rates</a:t>
            </a:r>
            <a:r>
              <a:rPr sz="1200" spc="-10" dirty="0">
                <a:latin typeface="Times New Roman"/>
                <a:cs typeface="Times New Roman"/>
              </a:rPr>
              <a:t> </a:t>
            </a:r>
            <a:r>
              <a:rPr sz="1200" dirty="0">
                <a:latin typeface="Times New Roman"/>
                <a:cs typeface="Times New Roman"/>
              </a:rPr>
              <a:t>are</a:t>
            </a:r>
            <a:r>
              <a:rPr sz="1200" spc="-10" dirty="0">
                <a:latin typeface="Times New Roman"/>
                <a:cs typeface="Times New Roman"/>
              </a:rPr>
              <a:t> </a:t>
            </a:r>
            <a:r>
              <a:rPr sz="1200" dirty="0">
                <a:latin typeface="Times New Roman"/>
                <a:cs typeface="Times New Roman"/>
              </a:rPr>
              <a:t>crude</a:t>
            </a:r>
            <a:r>
              <a:rPr sz="1200" spc="-14" dirty="0">
                <a:latin typeface="Times New Roman"/>
                <a:cs typeface="Times New Roman"/>
              </a:rPr>
              <a:t> </a:t>
            </a:r>
            <a:r>
              <a:rPr sz="1200" dirty="0">
                <a:latin typeface="Times New Roman"/>
                <a:cs typeface="Times New Roman"/>
              </a:rPr>
              <a:t>rates</a:t>
            </a:r>
            <a:r>
              <a:rPr sz="1200" spc="-10"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are</a:t>
            </a:r>
            <a:r>
              <a:rPr sz="1200" spc="-14" dirty="0">
                <a:latin typeface="Times New Roman"/>
                <a:cs typeface="Times New Roman"/>
              </a:rPr>
              <a:t> </a:t>
            </a:r>
            <a:r>
              <a:rPr sz="1200" dirty="0">
                <a:latin typeface="Times New Roman"/>
                <a:cs typeface="Times New Roman"/>
              </a:rPr>
              <a:t>not</a:t>
            </a:r>
            <a:r>
              <a:rPr sz="1200" spc="-14" dirty="0">
                <a:latin typeface="Times New Roman"/>
                <a:cs typeface="Times New Roman"/>
              </a:rPr>
              <a:t> </a:t>
            </a:r>
            <a:r>
              <a:rPr sz="1200" dirty="0">
                <a:latin typeface="Times New Roman"/>
                <a:cs typeface="Times New Roman"/>
              </a:rPr>
              <a:t>age</a:t>
            </a:r>
            <a:r>
              <a:rPr sz="1200" spc="-14" dirty="0">
                <a:latin typeface="Times New Roman"/>
                <a:cs typeface="Times New Roman"/>
              </a:rPr>
              <a:t> </a:t>
            </a:r>
            <a:r>
              <a:rPr sz="1200" dirty="0">
                <a:latin typeface="Times New Roman"/>
                <a:cs typeface="Times New Roman"/>
              </a:rPr>
              <a:t>adjusted.</a:t>
            </a:r>
            <a:r>
              <a:rPr sz="1200" spc="-10" dirty="0">
                <a:latin typeface="Times New Roman"/>
                <a:cs typeface="Times New Roman"/>
              </a:rPr>
              <a:t> </a:t>
            </a:r>
            <a:r>
              <a:rPr sz="1200" dirty="0">
                <a:latin typeface="Times New Roman"/>
                <a:cs typeface="Times New Roman"/>
              </a:rPr>
              <a:t>Methadone</a:t>
            </a:r>
            <a:r>
              <a:rPr sz="1200" spc="-10" dirty="0">
                <a:latin typeface="Times New Roman"/>
                <a:cs typeface="Times New Roman"/>
              </a:rPr>
              <a:t> </a:t>
            </a:r>
            <a:r>
              <a:rPr sz="1200" dirty="0">
                <a:latin typeface="Times New Roman"/>
                <a:cs typeface="Times New Roman"/>
              </a:rPr>
              <a:t>is</a:t>
            </a:r>
            <a:r>
              <a:rPr sz="1200" spc="-14" dirty="0">
                <a:latin typeface="Times New Roman"/>
                <a:cs typeface="Times New Roman"/>
              </a:rPr>
              <a:t> </a:t>
            </a:r>
            <a:r>
              <a:rPr sz="1200" dirty="0">
                <a:latin typeface="Times New Roman"/>
                <a:cs typeface="Times New Roman"/>
              </a:rPr>
              <a:t>a</a:t>
            </a:r>
            <a:r>
              <a:rPr sz="1200" spc="-10" dirty="0">
                <a:latin typeface="Times New Roman"/>
                <a:cs typeface="Times New Roman"/>
              </a:rPr>
              <a:t> </a:t>
            </a:r>
            <a:r>
              <a:rPr sz="1200" dirty="0">
                <a:latin typeface="Times New Roman"/>
                <a:cs typeface="Times New Roman"/>
              </a:rPr>
              <a:t>synthetic</a:t>
            </a:r>
            <a:r>
              <a:rPr sz="1200" spc="-10" dirty="0">
                <a:latin typeface="Times New Roman"/>
                <a:cs typeface="Times New Roman"/>
              </a:rPr>
              <a:t> </a:t>
            </a:r>
            <a:r>
              <a:rPr sz="1200" dirty="0">
                <a:latin typeface="Times New Roman"/>
                <a:cs typeface="Times New Roman"/>
              </a:rPr>
              <a:t>opioid</a:t>
            </a:r>
            <a:r>
              <a:rPr sz="1200" spc="-7" dirty="0">
                <a:latin typeface="Times New Roman"/>
                <a:cs typeface="Times New Roman"/>
              </a:rPr>
              <a:t> </a:t>
            </a:r>
            <a:r>
              <a:rPr sz="1200" dirty="0">
                <a:latin typeface="Times New Roman"/>
                <a:cs typeface="Times New Roman"/>
              </a:rPr>
              <a:t>that</a:t>
            </a:r>
            <a:r>
              <a:rPr sz="1200" spc="-10" dirty="0">
                <a:latin typeface="Times New Roman"/>
                <a:cs typeface="Times New Roman"/>
              </a:rPr>
              <a:t> </a:t>
            </a:r>
            <a:r>
              <a:rPr sz="1200" dirty="0">
                <a:latin typeface="Times New Roman"/>
                <a:cs typeface="Times New Roman"/>
              </a:rPr>
              <a:t>can</a:t>
            </a:r>
            <a:r>
              <a:rPr sz="1200" spc="-14" dirty="0">
                <a:latin typeface="Times New Roman"/>
                <a:cs typeface="Times New Roman"/>
              </a:rPr>
              <a:t> </a:t>
            </a:r>
            <a:r>
              <a:rPr sz="1200" dirty="0">
                <a:latin typeface="Times New Roman"/>
                <a:cs typeface="Times New Roman"/>
              </a:rPr>
              <a:t>be</a:t>
            </a:r>
            <a:r>
              <a:rPr sz="1200" spc="-14" dirty="0">
                <a:latin typeface="Times New Roman"/>
                <a:cs typeface="Times New Roman"/>
              </a:rPr>
              <a:t> </a:t>
            </a:r>
            <a:r>
              <a:rPr sz="1200" dirty="0">
                <a:latin typeface="Times New Roman"/>
                <a:cs typeface="Times New Roman"/>
              </a:rPr>
              <a:t>prescribed</a:t>
            </a:r>
            <a:r>
              <a:rPr sz="1200" spc="-7" dirty="0">
                <a:latin typeface="Times New Roman"/>
                <a:cs typeface="Times New Roman"/>
              </a:rPr>
              <a:t> </a:t>
            </a:r>
            <a:r>
              <a:rPr sz="1200" dirty="0">
                <a:latin typeface="Times New Roman"/>
                <a:cs typeface="Times New Roman"/>
              </a:rPr>
              <a:t>for</a:t>
            </a:r>
            <a:r>
              <a:rPr sz="1200" spc="-10" dirty="0">
                <a:latin typeface="Times New Roman"/>
                <a:cs typeface="Times New Roman"/>
              </a:rPr>
              <a:t> </a:t>
            </a:r>
            <a:r>
              <a:rPr sz="1200" spc="-14" dirty="0">
                <a:latin typeface="Times New Roman"/>
                <a:cs typeface="Times New Roman"/>
              </a:rPr>
              <a:t>pain </a:t>
            </a:r>
            <a:r>
              <a:rPr sz="1200" dirty="0">
                <a:latin typeface="Times New Roman"/>
                <a:cs typeface="Times New Roman"/>
              </a:rPr>
              <a:t>reduction</a:t>
            </a:r>
            <a:r>
              <a:rPr sz="1200" spc="-20" dirty="0">
                <a:latin typeface="Times New Roman"/>
                <a:cs typeface="Times New Roman"/>
              </a:rPr>
              <a:t> </a:t>
            </a:r>
            <a:r>
              <a:rPr sz="1200" dirty="0">
                <a:latin typeface="Times New Roman"/>
                <a:cs typeface="Times New Roman"/>
              </a:rPr>
              <a:t>or</a:t>
            </a:r>
            <a:r>
              <a:rPr sz="1200" spc="-10" dirty="0">
                <a:latin typeface="Times New Roman"/>
                <a:cs typeface="Times New Roman"/>
              </a:rPr>
              <a:t> </a:t>
            </a:r>
            <a:r>
              <a:rPr sz="1200" dirty="0">
                <a:latin typeface="Times New Roman"/>
                <a:cs typeface="Times New Roman"/>
              </a:rPr>
              <a:t>for</a:t>
            </a:r>
            <a:r>
              <a:rPr sz="1200" spc="-10" dirty="0">
                <a:latin typeface="Times New Roman"/>
                <a:cs typeface="Times New Roman"/>
              </a:rPr>
              <a:t> </a:t>
            </a:r>
            <a:r>
              <a:rPr sz="1200" dirty="0">
                <a:latin typeface="Times New Roman"/>
                <a:cs typeface="Times New Roman"/>
              </a:rPr>
              <a:t>use</a:t>
            </a:r>
            <a:r>
              <a:rPr sz="1200" spc="-7" dirty="0">
                <a:latin typeface="Times New Roman"/>
                <a:cs typeface="Times New Roman"/>
              </a:rPr>
              <a:t> </a:t>
            </a:r>
            <a:r>
              <a:rPr sz="1200" dirty="0">
                <a:latin typeface="Times New Roman"/>
                <a:cs typeface="Times New Roman"/>
              </a:rPr>
              <a:t>in</a:t>
            </a:r>
            <a:r>
              <a:rPr sz="1200" spc="-7" dirty="0">
                <a:latin typeface="Times New Roman"/>
                <a:cs typeface="Times New Roman"/>
              </a:rPr>
              <a:t> medication-</a:t>
            </a:r>
            <a:r>
              <a:rPr sz="1200" dirty="0">
                <a:latin typeface="Times New Roman"/>
                <a:cs typeface="Times New Roman"/>
              </a:rPr>
              <a:t>assisted</a:t>
            </a:r>
            <a:r>
              <a:rPr sz="1200" spc="-3" dirty="0">
                <a:latin typeface="Times New Roman"/>
                <a:cs typeface="Times New Roman"/>
              </a:rPr>
              <a:t> </a:t>
            </a:r>
            <a:r>
              <a:rPr sz="1200" dirty="0">
                <a:latin typeface="Times New Roman"/>
                <a:cs typeface="Times New Roman"/>
              </a:rPr>
              <a:t>treatment</a:t>
            </a:r>
            <a:r>
              <a:rPr sz="1200" spc="-7" dirty="0">
                <a:latin typeface="Times New Roman"/>
                <a:cs typeface="Times New Roman"/>
              </a:rPr>
              <a:t> </a:t>
            </a:r>
            <a:r>
              <a:rPr sz="1200" dirty="0">
                <a:latin typeface="Times New Roman"/>
                <a:cs typeface="Times New Roman"/>
              </a:rPr>
              <a:t>(MAT)</a:t>
            </a:r>
            <a:r>
              <a:rPr sz="1200" spc="-7" dirty="0">
                <a:latin typeface="Times New Roman"/>
                <a:cs typeface="Times New Roman"/>
              </a:rPr>
              <a:t> </a:t>
            </a:r>
            <a:r>
              <a:rPr sz="1200" dirty="0">
                <a:latin typeface="Times New Roman"/>
                <a:cs typeface="Times New Roman"/>
              </a:rPr>
              <a:t>for</a:t>
            </a:r>
            <a:r>
              <a:rPr sz="1200" spc="-10" dirty="0">
                <a:latin typeface="Times New Roman"/>
                <a:cs typeface="Times New Roman"/>
              </a:rPr>
              <a:t> </a:t>
            </a:r>
            <a:r>
              <a:rPr sz="1200" dirty="0">
                <a:latin typeface="Times New Roman"/>
                <a:cs typeface="Times New Roman"/>
              </a:rPr>
              <a:t>opioid</a:t>
            </a:r>
            <a:r>
              <a:rPr sz="1200" spc="-10" dirty="0">
                <a:latin typeface="Times New Roman"/>
                <a:cs typeface="Times New Roman"/>
              </a:rPr>
              <a:t> </a:t>
            </a:r>
            <a:r>
              <a:rPr sz="1200" dirty="0">
                <a:latin typeface="Times New Roman"/>
                <a:cs typeface="Times New Roman"/>
              </a:rPr>
              <a:t>use</a:t>
            </a:r>
            <a:r>
              <a:rPr sz="1200" spc="-10" dirty="0">
                <a:latin typeface="Times New Roman"/>
                <a:cs typeface="Times New Roman"/>
              </a:rPr>
              <a:t> </a:t>
            </a:r>
            <a:r>
              <a:rPr sz="1200" dirty="0">
                <a:latin typeface="Times New Roman"/>
                <a:cs typeface="Times New Roman"/>
              </a:rPr>
              <a:t>disorder</a:t>
            </a:r>
            <a:r>
              <a:rPr sz="1200" spc="-10" dirty="0">
                <a:latin typeface="Times New Roman"/>
                <a:cs typeface="Times New Roman"/>
              </a:rPr>
              <a:t> </a:t>
            </a:r>
            <a:r>
              <a:rPr sz="1200" dirty="0">
                <a:latin typeface="Times New Roman"/>
                <a:cs typeface="Times New Roman"/>
              </a:rPr>
              <a:t>(OUD).</a:t>
            </a:r>
            <a:r>
              <a:rPr sz="1200" spc="-10" dirty="0">
                <a:latin typeface="Times New Roman"/>
                <a:cs typeface="Times New Roman"/>
              </a:rPr>
              <a:t> </a:t>
            </a:r>
            <a:r>
              <a:rPr sz="1200" dirty="0">
                <a:latin typeface="Times New Roman"/>
                <a:cs typeface="Times New Roman"/>
              </a:rPr>
              <a:t>For</a:t>
            </a:r>
            <a:r>
              <a:rPr sz="1200" spc="-10" dirty="0">
                <a:latin typeface="Times New Roman"/>
                <a:cs typeface="Times New Roman"/>
              </a:rPr>
              <a:t> </a:t>
            </a:r>
            <a:r>
              <a:rPr sz="1200" dirty="0">
                <a:latin typeface="Times New Roman"/>
                <a:cs typeface="Times New Roman"/>
              </a:rPr>
              <a:t>MAT,</a:t>
            </a:r>
            <a:r>
              <a:rPr sz="1200" spc="-10" dirty="0">
                <a:latin typeface="Times New Roman"/>
                <a:cs typeface="Times New Roman"/>
              </a:rPr>
              <a:t> </a:t>
            </a:r>
            <a:r>
              <a:rPr sz="1200" dirty="0">
                <a:latin typeface="Times New Roman"/>
                <a:cs typeface="Times New Roman"/>
              </a:rPr>
              <a:t>methadone</a:t>
            </a:r>
            <a:r>
              <a:rPr sz="1200" spc="-7" dirty="0">
                <a:latin typeface="Times New Roman"/>
                <a:cs typeface="Times New Roman"/>
              </a:rPr>
              <a:t> </a:t>
            </a:r>
            <a:r>
              <a:rPr sz="1200" spc="-17" dirty="0">
                <a:latin typeface="Times New Roman"/>
                <a:cs typeface="Times New Roman"/>
              </a:rPr>
              <a:t>is</a:t>
            </a:r>
            <a:r>
              <a:rPr lang="en-US" sz="1200" spc="-17" dirty="0">
                <a:latin typeface="Times New Roman"/>
                <a:cs typeface="Times New Roman"/>
              </a:rPr>
              <a:t> </a:t>
            </a:r>
            <a:r>
              <a:rPr sz="1200" dirty="0">
                <a:latin typeface="Times New Roman"/>
                <a:cs typeface="Times New Roman"/>
              </a:rPr>
              <a:t>used</a:t>
            </a:r>
            <a:r>
              <a:rPr sz="1200" spc="-24" dirty="0">
                <a:latin typeface="Times New Roman"/>
                <a:cs typeface="Times New Roman"/>
              </a:rPr>
              <a:t> </a:t>
            </a:r>
            <a:r>
              <a:rPr sz="1200" dirty="0">
                <a:latin typeface="Times New Roman"/>
                <a:cs typeface="Times New Roman"/>
              </a:rPr>
              <a:t>under</a:t>
            </a:r>
            <a:r>
              <a:rPr sz="1200" spc="-17" dirty="0">
                <a:latin typeface="Times New Roman"/>
                <a:cs typeface="Times New Roman"/>
              </a:rPr>
              <a:t> </a:t>
            </a:r>
            <a:r>
              <a:rPr sz="1200" dirty="0">
                <a:latin typeface="Times New Roman"/>
                <a:cs typeface="Times New Roman"/>
              </a:rPr>
              <a:t>direct</a:t>
            </a:r>
            <a:r>
              <a:rPr sz="1200" spc="-17" dirty="0">
                <a:latin typeface="Times New Roman"/>
                <a:cs typeface="Times New Roman"/>
              </a:rPr>
              <a:t> </a:t>
            </a:r>
            <a:r>
              <a:rPr sz="1200" dirty="0">
                <a:latin typeface="Times New Roman"/>
                <a:cs typeface="Times New Roman"/>
              </a:rPr>
              <a:t>supervision</a:t>
            </a:r>
            <a:r>
              <a:rPr sz="1200" spc="-17" dirty="0">
                <a:latin typeface="Times New Roman"/>
                <a:cs typeface="Times New Roman"/>
              </a:rPr>
              <a:t> </a:t>
            </a:r>
            <a:r>
              <a:rPr sz="1200" dirty="0">
                <a:latin typeface="Times New Roman"/>
                <a:cs typeface="Times New Roman"/>
              </a:rPr>
              <a:t>of</a:t>
            </a:r>
            <a:r>
              <a:rPr sz="1200" spc="-10" dirty="0">
                <a:latin typeface="Times New Roman"/>
                <a:cs typeface="Times New Roman"/>
              </a:rPr>
              <a:t> </a:t>
            </a:r>
            <a:r>
              <a:rPr sz="1200" dirty="0">
                <a:latin typeface="Times New Roman"/>
                <a:cs typeface="Times New Roman"/>
              </a:rPr>
              <a:t>a</a:t>
            </a:r>
            <a:r>
              <a:rPr sz="1200" spc="-17" dirty="0">
                <a:latin typeface="Times New Roman"/>
                <a:cs typeface="Times New Roman"/>
              </a:rPr>
              <a:t> </a:t>
            </a:r>
            <a:r>
              <a:rPr sz="1200" dirty="0">
                <a:latin typeface="Times New Roman"/>
                <a:cs typeface="Times New Roman"/>
              </a:rPr>
              <a:t>healthcare</a:t>
            </a:r>
            <a:r>
              <a:rPr sz="1200" spc="-17" dirty="0">
                <a:latin typeface="Times New Roman"/>
                <a:cs typeface="Times New Roman"/>
              </a:rPr>
              <a:t> </a:t>
            </a:r>
            <a:r>
              <a:rPr sz="1200" dirty="0">
                <a:latin typeface="Times New Roman"/>
                <a:cs typeface="Times New Roman"/>
              </a:rPr>
              <a:t>provider;</a:t>
            </a:r>
            <a:r>
              <a:rPr sz="1200" spc="-14" dirty="0">
                <a:latin typeface="Times New Roman"/>
                <a:cs typeface="Times New Roman"/>
              </a:rPr>
              <a:t> </a:t>
            </a:r>
            <a:r>
              <a:rPr sz="1200" dirty="0">
                <a:latin typeface="Times New Roman"/>
                <a:cs typeface="Times New Roman"/>
              </a:rPr>
              <a:t>synthetic</a:t>
            </a:r>
            <a:r>
              <a:rPr sz="1200" spc="-14" dirty="0">
                <a:latin typeface="Times New Roman"/>
                <a:cs typeface="Times New Roman"/>
              </a:rPr>
              <a:t> </a:t>
            </a:r>
            <a:r>
              <a:rPr sz="1200" dirty="0">
                <a:latin typeface="Times New Roman"/>
                <a:cs typeface="Times New Roman"/>
              </a:rPr>
              <a:t>opioid</a:t>
            </a:r>
            <a:r>
              <a:rPr sz="1200" spc="-14" dirty="0">
                <a:latin typeface="Times New Roman"/>
                <a:cs typeface="Times New Roman"/>
              </a:rPr>
              <a:t> </a:t>
            </a:r>
            <a:r>
              <a:rPr sz="1200" dirty="0">
                <a:latin typeface="Times New Roman"/>
                <a:cs typeface="Times New Roman"/>
              </a:rPr>
              <a:t>other</a:t>
            </a:r>
            <a:r>
              <a:rPr sz="1200" spc="-14" dirty="0">
                <a:latin typeface="Times New Roman"/>
                <a:cs typeface="Times New Roman"/>
              </a:rPr>
              <a:t> </a:t>
            </a:r>
            <a:r>
              <a:rPr sz="1200" dirty="0">
                <a:latin typeface="Times New Roman"/>
                <a:cs typeface="Times New Roman"/>
              </a:rPr>
              <a:t>than</a:t>
            </a:r>
            <a:r>
              <a:rPr sz="1200" spc="-10" dirty="0">
                <a:latin typeface="Times New Roman"/>
                <a:cs typeface="Times New Roman"/>
              </a:rPr>
              <a:t> </a:t>
            </a:r>
            <a:r>
              <a:rPr sz="1200" dirty="0">
                <a:latin typeface="Times New Roman"/>
                <a:cs typeface="Times New Roman"/>
              </a:rPr>
              <a:t>methadone</a:t>
            </a:r>
            <a:r>
              <a:rPr sz="1200" spc="-14" dirty="0">
                <a:latin typeface="Times New Roman"/>
                <a:cs typeface="Times New Roman"/>
              </a:rPr>
              <a:t> </a:t>
            </a:r>
            <a:r>
              <a:rPr sz="1200" dirty="0">
                <a:latin typeface="Times New Roman"/>
                <a:cs typeface="Times New Roman"/>
              </a:rPr>
              <a:t>includes</a:t>
            </a:r>
            <a:r>
              <a:rPr sz="1200" spc="-17" dirty="0">
                <a:latin typeface="Times New Roman"/>
                <a:cs typeface="Times New Roman"/>
              </a:rPr>
              <a:t> </a:t>
            </a:r>
            <a:r>
              <a:rPr sz="1200" dirty="0">
                <a:latin typeface="Times New Roman"/>
                <a:cs typeface="Times New Roman"/>
              </a:rPr>
              <a:t>drugs</a:t>
            </a:r>
            <a:r>
              <a:rPr sz="1200" spc="-14" dirty="0">
                <a:latin typeface="Times New Roman"/>
                <a:cs typeface="Times New Roman"/>
              </a:rPr>
              <a:t> </a:t>
            </a:r>
            <a:r>
              <a:rPr sz="1200" dirty="0">
                <a:latin typeface="Times New Roman"/>
                <a:cs typeface="Times New Roman"/>
              </a:rPr>
              <a:t>such</a:t>
            </a:r>
            <a:r>
              <a:rPr sz="1200" spc="-14" dirty="0">
                <a:latin typeface="Times New Roman"/>
                <a:cs typeface="Times New Roman"/>
              </a:rPr>
              <a:t> </a:t>
            </a:r>
            <a:r>
              <a:rPr sz="1200" spc="-17" dirty="0">
                <a:latin typeface="Times New Roman"/>
                <a:cs typeface="Times New Roman"/>
              </a:rPr>
              <a:t>as</a:t>
            </a:r>
            <a:r>
              <a:rPr lang="en-US" sz="1200" spc="-17" dirty="0">
                <a:latin typeface="Times New Roman"/>
                <a:cs typeface="Times New Roman"/>
              </a:rPr>
              <a:t> </a:t>
            </a:r>
            <a:r>
              <a:rPr sz="1200" dirty="0">
                <a:latin typeface="Times New Roman"/>
                <a:cs typeface="Times New Roman"/>
              </a:rPr>
              <a:t>tramadol</a:t>
            </a:r>
            <a:r>
              <a:rPr sz="1200" spc="-14" dirty="0">
                <a:latin typeface="Times New Roman"/>
                <a:cs typeface="Times New Roman"/>
              </a:rPr>
              <a:t> </a:t>
            </a:r>
            <a:r>
              <a:rPr sz="1200" dirty="0">
                <a:latin typeface="Times New Roman"/>
                <a:cs typeface="Times New Roman"/>
              </a:rPr>
              <a:t>and</a:t>
            </a:r>
            <a:r>
              <a:rPr sz="1200" spc="-14" dirty="0">
                <a:latin typeface="Times New Roman"/>
                <a:cs typeface="Times New Roman"/>
              </a:rPr>
              <a:t> </a:t>
            </a:r>
            <a:r>
              <a:rPr sz="1200" spc="-7" dirty="0">
                <a:latin typeface="Times New Roman"/>
                <a:cs typeface="Times New Roman"/>
              </a:rPr>
              <a:t>fentanyl.</a:t>
            </a:r>
            <a:r>
              <a:rPr lang="en-US" sz="1200" spc="-7" dirty="0">
                <a:latin typeface="Times New Roman"/>
                <a:cs typeface="Times New Roman"/>
              </a:rPr>
              <a:t> </a:t>
            </a:r>
            <a:r>
              <a:rPr sz="1200" dirty="0">
                <a:latin typeface="Times New Roman"/>
                <a:cs typeface="Times New Roman"/>
              </a:rPr>
              <a:t>Drug</a:t>
            </a:r>
            <a:r>
              <a:rPr sz="1200" spc="-20" dirty="0">
                <a:latin typeface="Times New Roman"/>
                <a:cs typeface="Times New Roman"/>
              </a:rPr>
              <a:t> </a:t>
            </a:r>
            <a:r>
              <a:rPr sz="1200" dirty="0">
                <a:latin typeface="Times New Roman"/>
                <a:cs typeface="Times New Roman"/>
              </a:rPr>
              <a:t>overdose</a:t>
            </a:r>
            <a:r>
              <a:rPr sz="1200" spc="-10" dirty="0">
                <a:latin typeface="Times New Roman"/>
                <a:cs typeface="Times New Roman"/>
              </a:rPr>
              <a:t> </a:t>
            </a:r>
            <a:r>
              <a:rPr sz="1200" dirty="0">
                <a:latin typeface="Times New Roman"/>
                <a:cs typeface="Times New Roman"/>
              </a:rPr>
              <a:t>deaths</a:t>
            </a:r>
            <a:r>
              <a:rPr sz="1200" spc="-7" dirty="0">
                <a:latin typeface="Times New Roman"/>
                <a:cs typeface="Times New Roman"/>
              </a:rPr>
              <a:t> </a:t>
            </a:r>
            <a:r>
              <a:rPr sz="1200" dirty="0">
                <a:latin typeface="Times New Roman"/>
                <a:cs typeface="Times New Roman"/>
              </a:rPr>
              <a:t>are</a:t>
            </a:r>
            <a:r>
              <a:rPr sz="1200" spc="-14" dirty="0">
                <a:latin typeface="Times New Roman"/>
                <a:cs typeface="Times New Roman"/>
              </a:rPr>
              <a:t> </a:t>
            </a:r>
            <a:r>
              <a:rPr sz="1200" dirty="0">
                <a:latin typeface="Times New Roman"/>
                <a:cs typeface="Times New Roman"/>
              </a:rPr>
              <a:t>identified</a:t>
            </a:r>
            <a:r>
              <a:rPr sz="1200" spc="-10" dirty="0">
                <a:latin typeface="Times New Roman"/>
                <a:cs typeface="Times New Roman"/>
              </a:rPr>
              <a:t> </a:t>
            </a:r>
            <a:r>
              <a:rPr sz="1200" dirty="0">
                <a:latin typeface="Times New Roman"/>
                <a:cs typeface="Times New Roman"/>
              </a:rPr>
              <a:t>using</a:t>
            </a:r>
            <a:r>
              <a:rPr sz="1200" spc="-10" dirty="0">
                <a:latin typeface="Times New Roman"/>
                <a:cs typeface="Times New Roman"/>
              </a:rPr>
              <a:t> </a:t>
            </a:r>
            <a:r>
              <a:rPr sz="1200" dirty="0">
                <a:latin typeface="Times New Roman"/>
                <a:cs typeface="Times New Roman"/>
              </a:rPr>
              <a:t>underlying</a:t>
            </a:r>
            <a:r>
              <a:rPr sz="1200" spc="-10" dirty="0">
                <a:latin typeface="Times New Roman"/>
                <a:cs typeface="Times New Roman"/>
              </a:rPr>
              <a:t> </a:t>
            </a:r>
            <a:r>
              <a:rPr sz="1200" spc="-7" dirty="0">
                <a:latin typeface="Times New Roman"/>
                <a:cs typeface="Times New Roman"/>
              </a:rPr>
              <a:t>cause-of-</a:t>
            </a:r>
            <a:r>
              <a:rPr sz="1200" dirty="0">
                <a:latin typeface="Times New Roman"/>
                <a:cs typeface="Times New Roman"/>
              </a:rPr>
              <a:t>death</a:t>
            </a:r>
            <a:r>
              <a:rPr sz="1200" spc="-14" dirty="0">
                <a:latin typeface="Times New Roman"/>
                <a:cs typeface="Times New Roman"/>
              </a:rPr>
              <a:t> </a:t>
            </a:r>
            <a:r>
              <a:rPr sz="1200" dirty="0">
                <a:latin typeface="Times New Roman"/>
                <a:cs typeface="Times New Roman"/>
              </a:rPr>
              <a:t>codes</a:t>
            </a:r>
            <a:r>
              <a:rPr sz="1200" spc="-7" dirty="0">
                <a:latin typeface="Times New Roman"/>
                <a:cs typeface="Times New Roman"/>
              </a:rPr>
              <a:t> </a:t>
            </a:r>
            <a:r>
              <a:rPr sz="1200" dirty="0">
                <a:latin typeface="Times New Roman"/>
                <a:cs typeface="Times New Roman"/>
              </a:rPr>
              <a:t>from</a:t>
            </a:r>
            <a:r>
              <a:rPr sz="1200" spc="-7" dirty="0">
                <a:latin typeface="Times New Roman"/>
                <a:cs typeface="Times New Roman"/>
              </a:rPr>
              <a:t> </a:t>
            </a:r>
            <a:r>
              <a:rPr sz="1200" dirty="0">
                <a:latin typeface="Times New Roman"/>
                <a:cs typeface="Times New Roman"/>
              </a:rPr>
              <a:t>the</a:t>
            </a:r>
            <a:r>
              <a:rPr sz="1200" spc="-14" dirty="0">
                <a:latin typeface="Times New Roman"/>
                <a:cs typeface="Times New Roman"/>
              </a:rPr>
              <a:t> </a:t>
            </a:r>
            <a:r>
              <a:rPr sz="1200" dirty="0">
                <a:latin typeface="Times New Roman"/>
                <a:cs typeface="Times New Roman"/>
              </a:rPr>
              <a:t>10th</a:t>
            </a:r>
            <a:r>
              <a:rPr sz="1200" spc="-10" dirty="0">
                <a:latin typeface="Times New Roman"/>
                <a:cs typeface="Times New Roman"/>
              </a:rPr>
              <a:t> </a:t>
            </a:r>
            <a:r>
              <a:rPr sz="1200" dirty="0">
                <a:latin typeface="Times New Roman"/>
                <a:cs typeface="Times New Roman"/>
              </a:rPr>
              <a:t>revision</a:t>
            </a:r>
            <a:r>
              <a:rPr sz="1200" spc="-10" dirty="0">
                <a:latin typeface="Times New Roman"/>
                <a:cs typeface="Times New Roman"/>
              </a:rPr>
              <a:t> </a:t>
            </a:r>
            <a:r>
              <a:rPr sz="1200" dirty="0">
                <a:latin typeface="Times New Roman"/>
                <a:cs typeface="Times New Roman"/>
              </a:rPr>
              <a:t>of</a:t>
            </a:r>
            <a:r>
              <a:rPr sz="1200" spc="-3" dirty="0">
                <a:latin typeface="Times New Roman"/>
                <a:cs typeface="Times New Roman"/>
              </a:rPr>
              <a:t> </a:t>
            </a:r>
            <a:r>
              <a:rPr sz="1200" spc="-17" dirty="0">
                <a:latin typeface="Times New Roman"/>
                <a:cs typeface="Times New Roman"/>
              </a:rPr>
              <a:t>the</a:t>
            </a:r>
            <a:r>
              <a:rPr sz="1200" spc="341" dirty="0">
                <a:latin typeface="Times New Roman"/>
                <a:cs typeface="Times New Roman"/>
              </a:rPr>
              <a:t> </a:t>
            </a:r>
            <a:r>
              <a:rPr sz="1200" dirty="0">
                <a:latin typeface="Times New Roman"/>
                <a:cs typeface="Times New Roman"/>
              </a:rPr>
              <a:t>International</a:t>
            </a:r>
            <a:r>
              <a:rPr sz="1200" spc="-24" dirty="0">
                <a:latin typeface="Times New Roman"/>
                <a:cs typeface="Times New Roman"/>
              </a:rPr>
              <a:t> </a:t>
            </a:r>
            <a:r>
              <a:rPr sz="1200" dirty="0">
                <a:latin typeface="Times New Roman"/>
                <a:cs typeface="Times New Roman"/>
              </a:rPr>
              <a:t>Classification</a:t>
            </a:r>
            <a:r>
              <a:rPr sz="1200" spc="-17" dirty="0">
                <a:latin typeface="Times New Roman"/>
                <a:cs typeface="Times New Roman"/>
              </a:rPr>
              <a:t> </a:t>
            </a:r>
            <a:r>
              <a:rPr sz="1200" dirty="0">
                <a:latin typeface="Times New Roman"/>
                <a:cs typeface="Times New Roman"/>
              </a:rPr>
              <a:t>of</a:t>
            </a:r>
            <a:r>
              <a:rPr sz="1200" spc="-14" dirty="0">
                <a:latin typeface="Times New Roman"/>
                <a:cs typeface="Times New Roman"/>
              </a:rPr>
              <a:t> </a:t>
            </a:r>
            <a:r>
              <a:rPr sz="1200" dirty="0">
                <a:latin typeface="Times New Roman"/>
                <a:cs typeface="Times New Roman"/>
              </a:rPr>
              <a:t>Diseases</a:t>
            </a:r>
            <a:r>
              <a:rPr sz="1200" spc="-17" dirty="0">
                <a:latin typeface="Times New Roman"/>
                <a:cs typeface="Times New Roman"/>
              </a:rPr>
              <a:t> </a:t>
            </a:r>
            <a:r>
              <a:rPr sz="1200" spc="-7" dirty="0">
                <a:latin typeface="Times New Roman"/>
                <a:cs typeface="Times New Roman"/>
              </a:rPr>
              <a:t>(ICD-10-</a:t>
            </a:r>
            <a:r>
              <a:rPr sz="1200" dirty="0">
                <a:latin typeface="Times New Roman"/>
                <a:cs typeface="Times New Roman"/>
              </a:rPr>
              <a:t>CM).</a:t>
            </a:r>
            <a:r>
              <a:rPr sz="1200" spc="-17" dirty="0">
                <a:latin typeface="Times New Roman"/>
                <a:cs typeface="Times New Roman"/>
              </a:rPr>
              <a:t> </a:t>
            </a:r>
            <a:r>
              <a:rPr sz="1200" dirty="0">
                <a:latin typeface="Times New Roman"/>
                <a:cs typeface="Times New Roman"/>
              </a:rPr>
              <a:t>Deaths</a:t>
            </a:r>
            <a:r>
              <a:rPr sz="1200" spc="-10" dirty="0">
                <a:latin typeface="Times New Roman"/>
                <a:cs typeface="Times New Roman"/>
              </a:rPr>
              <a:t> </a:t>
            </a:r>
            <a:r>
              <a:rPr sz="1200" dirty="0">
                <a:latin typeface="Times New Roman"/>
                <a:cs typeface="Times New Roman"/>
              </a:rPr>
              <a:t>involving</a:t>
            </a:r>
            <a:r>
              <a:rPr sz="1200" spc="-17" dirty="0">
                <a:latin typeface="Times New Roman"/>
                <a:cs typeface="Times New Roman"/>
              </a:rPr>
              <a:t> </a:t>
            </a:r>
            <a:r>
              <a:rPr sz="1200" dirty="0">
                <a:latin typeface="Times New Roman"/>
                <a:cs typeface="Times New Roman"/>
              </a:rPr>
              <a:t>synthetic</a:t>
            </a:r>
            <a:r>
              <a:rPr sz="1200" spc="-14" dirty="0">
                <a:latin typeface="Times New Roman"/>
                <a:cs typeface="Times New Roman"/>
              </a:rPr>
              <a:t> </a:t>
            </a:r>
            <a:r>
              <a:rPr sz="1200" dirty="0">
                <a:latin typeface="Times New Roman"/>
                <a:cs typeface="Times New Roman"/>
              </a:rPr>
              <a:t>opioids</a:t>
            </a:r>
            <a:r>
              <a:rPr sz="1200" spc="-14" dirty="0">
                <a:latin typeface="Times New Roman"/>
                <a:cs typeface="Times New Roman"/>
              </a:rPr>
              <a:t> </a:t>
            </a:r>
            <a:r>
              <a:rPr sz="1200" dirty="0">
                <a:latin typeface="Times New Roman"/>
                <a:cs typeface="Times New Roman"/>
              </a:rPr>
              <a:t>other</a:t>
            </a:r>
            <a:r>
              <a:rPr sz="1200" spc="-14" dirty="0">
                <a:latin typeface="Times New Roman"/>
                <a:cs typeface="Times New Roman"/>
              </a:rPr>
              <a:t> </a:t>
            </a:r>
            <a:r>
              <a:rPr sz="1200" dirty="0">
                <a:latin typeface="Times New Roman"/>
                <a:cs typeface="Times New Roman"/>
              </a:rPr>
              <a:t>than</a:t>
            </a:r>
            <a:r>
              <a:rPr sz="1200" spc="-17" dirty="0">
                <a:latin typeface="Times New Roman"/>
                <a:cs typeface="Times New Roman"/>
              </a:rPr>
              <a:t> </a:t>
            </a:r>
            <a:r>
              <a:rPr sz="1200" dirty="0">
                <a:latin typeface="Times New Roman"/>
                <a:cs typeface="Times New Roman"/>
              </a:rPr>
              <a:t>methadone</a:t>
            </a:r>
            <a:r>
              <a:rPr sz="1200" spc="-14" dirty="0">
                <a:latin typeface="Times New Roman"/>
                <a:cs typeface="Times New Roman"/>
              </a:rPr>
              <a:t> </a:t>
            </a:r>
            <a:r>
              <a:rPr sz="1200" spc="-17" dirty="0">
                <a:latin typeface="Times New Roman"/>
                <a:cs typeface="Times New Roman"/>
              </a:rPr>
              <a:t>use </a:t>
            </a:r>
            <a:r>
              <a:rPr sz="1200" dirty="0">
                <a:latin typeface="Times New Roman"/>
                <a:cs typeface="Times New Roman"/>
              </a:rPr>
              <a:t>code</a:t>
            </a:r>
            <a:r>
              <a:rPr sz="1200" spc="-20" dirty="0">
                <a:latin typeface="Times New Roman"/>
                <a:cs typeface="Times New Roman"/>
              </a:rPr>
              <a:t> </a:t>
            </a:r>
            <a:r>
              <a:rPr sz="1200" dirty="0">
                <a:latin typeface="Times New Roman"/>
                <a:cs typeface="Times New Roman"/>
              </a:rPr>
              <a:t>T40.4.</a:t>
            </a:r>
            <a:r>
              <a:rPr sz="1200" spc="-10" dirty="0">
                <a:latin typeface="Times New Roman"/>
                <a:cs typeface="Times New Roman"/>
              </a:rPr>
              <a:t> </a:t>
            </a:r>
            <a:endParaRPr sz="1200" dirty="0">
              <a:latin typeface="Times New Roman"/>
              <a:cs typeface="Times New Roman"/>
            </a:endParaRPr>
          </a:p>
        </p:txBody>
      </p:sp>
      <p:sp>
        <p:nvSpPr>
          <p:cNvPr id="61" name="Title 60">
            <a:extLst>
              <a:ext uri="{FF2B5EF4-FFF2-40B4-BE49-F238E27FC236}">
                <a16:creationId xmlns:a16="http://schemas.microsoft.com/office/drawing/2014/main" id="{A470F7C5-1137-4AB8-A491-94985D93EB72}"/>
              </a:ext>
            </a:extLst>
          </p:cNvPr>
          <p:cNvSpPr>
            <a:spLocks noGrp="1"/>
          </p:cNvSpPr>
          <p:nvPr>
            <p:ph type="title"/>
          </p:nvPr>
        </p:nvSpPr>
        <p:spPr>
          <a:xfrm>
            <a:off x="1257300" y="0"/>
            <a:ext cx="6629400" cy="1143000"/>
          </a:xfrm>
        </p:spPr>
        <p:txBody>
          <a:bodyPr>
            <a:noAutofit/>
          </a:bodyPr>
          <a:lstStyle/>
          <a:p>
            <a:r>
              <a:rPr lang="en-US" sz="2000" b="1" dirty="0">
                <a:latin typeface="Arial"/>
                <a:cs typeface="Arial"/>
              </a:rPr>
              <a:t>Figure</a:t>
            </a:r>
            <a:r>
              <a:rPr lang="en-US" sz="2000" b="1" spc="-17" dirty="0">
                <a:latin typeface="Arial"/>
                <a:cs typeface="Arial"/>
              </a:rPr>
              <a:t> </a:t>
            </a:r>
            <a:r>
              <a:rPr lang="en-US" sz="2000" b="1" dirty="0">
                <a:latin typeface="Arial"/>
                <a:cs typeface="Arial"/>
              </a:rPr>
              <a:t>10.</a:t>
            </a:r>
            <a:r>
              <a:rPr lang="en-US" sz="2000" b="1" spc="-14" dirty="0">
                <a:latin typeface="Arial"/>
                <a:cs typeface="Arial"/>
              </a:rPr>
              <a:t> </a:t>
            </a:r>
            <a:r>
              <a:rPr lang="en-US" sz="2000" b="1" dirty="0">
                <a:latin typeface="Arial"/>
                <a:cs typeface="Arial"/>
              </a:rPr>
              <a:t>Drug</a:t>
            </a:r>
            <a:r>
              <a:rPr lang="en-US" sz="2000" b="1" spc="-10" dirty="0">
                <a:latin typeface="Arial"/>
                <a:cs typeface="Arial"/>
              </a:rPr>
              <a:t> </a:t>
            </a:r>
            <a:r>
              <a:rPr lang="en-US" sz="2000" b="1" dirty="0">
                <a:latin typeface="Arial"/>
                <a:cs typeface="Arial"/>
              </a:rPr>
              <a:t>overdose</a:t>
            </a:r>
            <a:r>
              <a:rPr lang="en-US" sz="2000" b="1" spc="-14" dirty="0">
                <a:latin typeface="Arial"/>
                <a:cs typeface="Arial"/>
              </a:rPr>
              <a:t> </a:t>
            </a:r>
            <a:r>
              <a:rPr lang="en-US" sz="2000" b="1" dirty="0">
                <a:latin typeface="Arial"/>
                <a:cs typeface="Arial"/>
              </a:rPr>
              <a:t>deaths</a:t>
            </a:r>
            <a:r>
              <a:rPr lang="en-US" sz="2000" b="1" spc="-10" dirty="0">
                <a:latin typeface="Arial"/>
                <a:cs typeface="Arial"/>
              </a:rPr>
              <a:t> </a:t>
            </a:r>
            <a:r>
              <a:rPr lang="en-US" sz="2000" b="1" dirty="0">
                <a:latin typeface="Arial"/>
                <a:cs typeface="Arial"/>
              </a:rPr>
              <a:t>involving</a:t>
            </a:r>
            <a:r>
              <a:rPr lang="en-US" sz="2000" b="1" spc="-10" dirty="0">
                <a:latin typeface="Arial"/>
                <a:cs typeface="Arial"/>
              </a:rPr>
              <a:t> </a:t>
            </a:r>
            <a:r>
              <a:rPr lang="en-US" sz="2000" b="1" dirty="0">
                <a:latin typeface="Arial"/>
                <a:cs typeface="Arial"/>
              </a:rPr>
              <a:t>synthetic</a:t>
            </a:r>
            <a:r>
              <a:rPr lang="en-US" sz="2000" b="1" spc="-10" dirty="0">
                <a:latin typeface="Arial"/>
                <a:cs typeface="Arial"/>
              </a:rPr>
              <a:t> </a:t>
            </a:r>
            <a:r>
              <a:rPr lang="en-US" sz="2000" b="1" dirty="0">
                <a:latin typeface="Arial"/>
                <a:cs typeface="Arial"/>
              </a:rPr>
              <a:t>opioids</a:t>
            </a:r>
            <a:r>
              <a:rPr lang="en-US" sz="2000" b="1" spc="-10" dirty="0">
                <a:latin typeface="Arial"/>
                <a:cs typeface="Arial"/>
              </a:rPr>
              <a:t> </a:t>
            </a:r>
            <a:r>
              <a:rPr lang="en-US" sz="2000" b="1" dirty="0">
                <a:latin typeface="Arial"/>
                <a:cs typeface="Arial"/>
              </a:rPr>
              <a:t>other</a:t>
            </a:r>
            <a:r>
              <a:rPr lang="en-US" sz="2000" b="1" spc="-10" dirty="0">
                <a:latin typeface="Arial"/>
                <a:cs typeface="Arial"/>
              </a:rPr>
              <a:t> </a:t>
            </a:r>
            <a:r>
              <a:rPr lang="en-US" sz="2000" b="1" dirty="0">
                <a:latin typeface="Arial"/>
                <a:cs typeface="Arial"/>
              </a:rPr>
              <a:t>than</a:t>
            </a:r>
            <a:r>
              <a:rPr lang="en-US" sz="2000" b="1" spc="-10" dirty="0">
                <a:latin typeface="Arial"/>
                <a:cs typeface="Arial"/>
              </a:rPr>
              <a:t> </a:t>
            </a:r>
            <a:r>
              <a:rPr lang="en-US" sz="2000" b="1" dirty="0">
                <a:latin typeface="Arial"/>
                <a:cs typeface="Arial"/>
              </a:rPr>
              <a:t>methadone</a:t>
            </a:r>
            <a:r>
              <a:rPr lang="en-US" sz="2000" b="1" spc="-10" dirty="0">
                <a:latin typeface="Arial"/>
                <a:cs typeface="Arial"/>
              </a:rPr>
              <a:t> </a:t>
            </a:r>
            <a:r>
              <a:rPr lang="en-US" sz="2000" b="1" dirty="0">
                <a:latin typeface="Arial"/>
                <a:cs typeface="Arial"/>
              </a:rPr>
              <a:t>per</a:t>
            </a:r>
            <a:r>
              <a:rPr lang="en-US" sz="2000" b="1" spc="-10" dirty="0">
                <a:latin typeface="Arial"/>
                <a:cs typeface="Arial"/>
              </a:rPr>
              <a:t> </a:t>
            </a:r>
            <a:r>
              <a:rPr lang="en-US" sz="2000" b="1" spc="-7" dirty="0">
                <a:latin typeface="Arial"/>
                <a:cs typeface="Arial"/>
              </a:rPr>
              <a:t>100,000 </a:t>
            </a:r>
            <a:r>
              <a:rPr lang="en-US" sz="2000" b="1" dirty="0">
                <a:latin typeface="Arial"/>
                <a:cs typeface="Arial"/>
              </a:rPr>
              <a:t>population,</a:t>
            </a:r>
            <a:r>
              <a:rPr lang="en-US" sz="2000" b="1" spc="-14" dirty="0">
                <a:latin typeface="Arial"/>
                <a:cs typeface="Arial"/>
              </a:rPr>
              <a:t> </a:t>
            </a:r>
            <a:r>
              <a:rPr lang="en-US" sz="2000" b="1" dirty="0">
                <a:latin typeface="Arial"/>
                <a:cs typeface="Arial"/>
              </a:rPr>
              <a:t>by</a:t>
            </a:r>
            <a:r>
              <a:rPr lang="en-US" sz="2000" b="1" spc="-3" dirty="0">
                <a:latin typeface="Arial"/>
                <a:cs typeface="Arial"/>
              </a:rPr>
              <a:t> </a:t>
            </a:r>
            <a:r>
              <a:rPr lang="en-US" sz="2000" b="1" dirty="0">
                <a:latin typeface="Arial"/>
                <a:cs typeface="Arial"/>
              </a:rPr>
              <a:t>geographic</a:t>
            </a:r>
            <a:r>
              <a:rPr lang="en-US" sz="2000" b="1" spc="-7" dirty="0">
                <a:latin typeface="Arial"/>
                <a:cs typeface="Arial"/>
              </a:rPr>
              <a:t> </a:t>
            </a:r>
            <a:r>
              <a:rPr lang="en-US" sz="2000" b="1" dirty="0">
                <a:latin typeface="Arial"/>
                <a:cs typeface="Arial"/>
              </a:rPr>
              <a:t>location,</a:t>
            </a:r>
            <a:r>
              <a:rPr lang="en-US" sz="2000" b="1" spc="-7" dirty="0">
                <a:latin typeface="Arial"/>
                <a:cs typeface="Arial"/>
              </a:rPr>
              <a:t> 2018-</a:t>
            </a:r>
            <a:r>
              <a:rPr lang="en-US" sz="2000" b="1" spc="-14" dirty="0">
                <a:latin typeface="Arial"/>
                <a:cs typeface="Arial"/>
              </a:rPr>
              <a:t>2020</a:t>
            </a:r>
            <a:endParaRPr lang="en-US" sz="2000" dirty="0"/>
          </a:p>
        </p:txBody>
      </p:sp>
      <p:graphicFrame>
        <p:nvGraphicFramePr>
          <p:cNvPr id="62" name="Chart 61" descr="Line graph showing rate per 100,000 population; significant findings are in the text below the graph">
            <a:extLst>
              <a:ext uri="{FF2B5EF4-FFF2-40B4-BE49-F238E27FC236}">
                <a16:creationId xmlns:a16="http://schemas.microsoft.com/office/drawing/2014/main" id="{E56FEE7C-D918-4A49-A2DE-E630C076E4C6}"/>
              </a:ext>
            </a:extLst>
          </p:cNvPr>
          <p:cNvGraphicFramePr/>
          <p:nvPr>
            <p:extLst>
              <p:ext uri="{D42A27DB-BD31-4B8C-83A1-F6EECF244321}">
                <p14:modId xmlns:p14="http://schemas.microsoft.com/office/powerpoint/2010/main" val="3021271158"/>
              </p:ext>
            </p:extLst>
          </p:nvPr>
        </p:nvGraphicFramePr>
        <p:xfrm>
          <a:off x="457200" y="1463040"/>
          <a:ext cx="8229600" cy="37490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txBox="1"/>
          <p:nvPr/>
        </p:nvSpPr>
        <p:spPr>
          <a:xfrm>
            <a:off x="457200" y="5029200"/>
            <a:ext cx="8229600" cy="1740599"/>
          </a:xfrm>
          <a:prstGeom prst="rect">
            <a:avLst/>
          </a:prstGeom>
        </p:spPr>
        <p:txBody>
          <a:bodyPr vert="horz" wrap="square" lIns="0" tIns="16885" rIns="0" bIns="0" rtlCol="0">
            <a:spAutoFit/>
          </a:bodyPr>
          <a:lstStyle/>
          <a:p>
            <a:pPr marL="8659" marR="66673">
              <a:spcBef>
                <a:spcPts val="307"/>
              </a:spcBef>
            </a:pPr>
            <a:r>
              <a:rPr sz="1400" b="1" dirty="0">
                <a:latin typeface="Times New Roman"/>
                <a:cs typeface="Times New Roman"/>
              </a:rPr>
              <a:t>Source:</a:t>
            </a:r>
            <a:r>
              <a:rPr sz="1400" b="1" spc="-24" dirty="0">
                <a:latin typeface="Times New Roman"/>
                <a:cs typeface="Times New Roman"/>
              </a:rPr>
              <a:t> </a:t>
            </a:r>
            <a:r>
              <a:rPr sz="1400" dirty="0">
                <a:latin typeface="Times New Roman"/>
                <a:cs typeface="Times New Roman"/>
              </a:rPr>
              <a:t>Centers</a:t>
            </a:r>
            <a:r>
              <a:rPr sz="1400" spc="-14"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Disease</a:t>
            </a:r>
            <a:r>
              <a:rPr sz="1400" spc="-17" dirty="0">
                <a:latin typeface="Times New Roman"/>
                <a:cs typeface="Times New Roman"/>
              </a:rPr>
              <a:t> </a:t>
            </a:r>
            <a:r>
              <a:rPr sz="1400" dirty="0">
                <a:latin typeface="Times New Roman"/>
                <a:cs typeface="Times New Roman"/>
              </a:rPr>
              <a:t>Control</a:t>
            </a:r>
            <a:r>
              <a:rPr sz="1400" spc="-17"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Prevention,</a:t>
            </a:r>
            <a:r>
              <a:rPr sz="1400" spc="-17" dirty="0">
                <a:latin typeface="Times New Roman"/>
                <a:cs typeface="Times New Roman"/>
              </a:rPr>
              <a:t> </a:t>
            </a:r>
            <a:r>
              <a:rPr sz="1400" dirty="0">
                <a:latin typeface="Times New Roman"/>
                <a:cs typeface="Times New Roman"/>
              </a:rPr>
              <a:t>National</a:t>
            </a:r>
            <a:r>
              <a:rPr sz="1400" spc="-17" dirty="0">
                <a:latin typeface="Times New Roman"/>
                <a:cs typeface="Times New Roman"/>
              </a:rPr>
              <a:t> </a:t>
            </a:r>
            <a:r>
              <a:rPr sz="1400" dirty="0">
                <a:latin typeface="Times New Roman"/>
                <a:cs typeface="Times New Roman"/>
              </a:rPr>
              <a:t>Center</a:t>
            </a:r>
            <a:r>
              <a:rPr sz="1400" spc="-17"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Health</a:t>
            </a:r>
            <a:r>
              <a:rPr sz="1400" spc="-17" dirty="0">
                <a:latin typeface="Times New Roman"/>
                <a:cs typeface="Times New Roman"/>
              </a:rPr>
              <a:t> </a:t>
            </a:r>
            <a:r>
              <a:rPr sz="1400" dirty="0">
                <a:latin typeface="Times New Roman"/>
                <a:cs typeface="Times New Roman"/>
              </a:rPr>
              <a:t>Statistics,</a:t>
            </a:r>
            <a:r>
              <a:rPr sz="1400" spc="-14" dirty="0">
                <a:latin typeface="Times New Roman"/>
                <a:cs typeface="Times New Roman"/>
              </a:rPr>
              <a:t> </a:t>
            </a:r>
            <a:r>
              <a:rPr sz="1400" dirty="0">
                <a:latin typeface="Times New Roman"/>
                <a:cs typeface="Times New Roman"/>
              </a:rPr>
              <a:t>National</a:t>
            </a:r>
            <a:r>
              <a:rPr sz="1400" spc="-20" dirty="0">
                <a:latin typeface="Times New Roman"/>
                <a:cs typeface="Times New Roman"/>
              </a:rPr>
              <a:t> </a:t>
            </a:r>
            <a:r>
              <a:rPr sz="1400" dirty="0">
                <a:latin typeface="Times New Roman"/>
                <a:cs typeface="Times New Roman"/>
              </a:rPr>
              <a:t>Vital</a:t>
            </a:r>
            <a:r>
              <a:rPr sz="1400" spc="-17" dirty="0">
                <a:latin typeface="Times New Roman"/>
                <a:cs typeface="Times New Roman"/>
              </a:rPr>
              <a:t> </a:t>
            </a:r>
            <a:r>
              <a:rPr sz="1400" spc="-7" dirty="0">
                <a:latin typeface="Times New Roman"/>
                <a:cs typeface="Times New Roman"/>
              </a:rPr>
              <a:t>Statistics </a:t>
            </a:r>
            <a:r>
              <a:rPr sz="1400" dirty="0">
                <a:latin typeface="Times New Roman"/>
                <a:cs typeface="Times New Roman"/>
              </a:rPr>
              <a:t>System</a:t>
            </a:r>
            <a:r>
              <a:rPr sz="1400" spc="-20" dirty="0">
                <a:latin typeface="Times New Roman"/>
                <a:cs typeface="Times New Roman"/>
              </a:rPr>
              <a:t> </a:t>
            </a:r>
            <a:r>
              <a:rPr sz="1400" dirty="0">
                <a:latin typeface="Times New Roman"/>
                <a:cs typeface="Times New Roman"/>
              </a:rPr>
              <a:t>–</a:t>
            </a:r>
            <a:r>
              <a:rPr sz="1400" spc="-14" dirty="0">
                <a:latin typeface="Times New Roman"/>
                <a:cs typeface="Times New Roman"/>
              </a:rPr>
              <a:t> </a:t>
            </a:r>
            <a:r>
              <a:rPr sz="1400" dirty="0">
                <a:latin typeface="Times New Roman"/>
                <a:cs typeface="Times New Roman"/>
              </a:rPr>
              <a:t>Mortality,</a:t>
            </a:r>
            <a:r>
              <a:rPr sz="1400" spc="-10" dirty="0">
                <a:latin typeface="Times New Roman"/>
                <a:cs typeface="Times New Roman"/>
              </a:rPr>
              <a:t> </a:t>
            </a:r>
            <a:r>
              <a:rPr sz="1400" spc="-14" dirty="0">
                <a:latin typeface="Times New Roman"/>
                <a:cs typeface="Times New Roman"/>
              </a:rPr>
              <a:t>2020.</a:t>
            </a:r>
            <a:endParaRPr sz="1400" dirty="0">
              <a:latin typeface="Times New Roman"/>
              <a:cs typeface="Times New Roman"/>
            </a:endParaRPr>
          </a:p>
          <a:p>
            <a:pPr marL="8659" marR="3464" indent="-433">
              <a:spcBef>
                <a:spcPts val="3"/>
              </a:spcBef>
            </a:pPr>
            <a:r>
              <a:rPr sz="1400" b="1" dirty="0">
                <a:latin typeface="Times New Roman"/>
                <a:cs typeface="Times New Roman"/>
              </a:rPr>
              <a:t>Note:</a:t>
            </a:r>
            <a:r>
              <a:rPr sz="1400" b="1" spc="-20" dirty="0">
                <a:latin typeface="Times New Roman"/>
                <a:cs typeface="Times New Roman"/>
              </a:rPr>
              <a:t> </a:t>
            </a:r>
            <a:r>
              <a:rPr sz="1400" dirty="0">
                <a:latin typeface="Times New Roman"/>
                <a:cs typeface="Times New Roman"/>
              </a:rPr>
              <a:t>Rates</a:t>
            </a:r>
            <a:r>
              <a:rPr sz="1400" spc="-10" dirty="0">
                <a:latin typeface="Times New Roman"/>
                <a:cs typeface="Times New Roman"/>
              </a:rPr>
              <a:t> </a:t>
            </a:r>
            <a:r>
              <a:rPr sz="1400" dirty="0">
                <a:latin typeface="Times New Roman"/>
                <a:cs typeface="Times New Roman"/>
              </a:rPr>
              <a:t>are</a:t>
            </a:r>
            <a:r>
              <a:rPr sz="1400" spc="-10" dirty="0">
                <a:latin typeface="Times New Roman"/>
                <a:cs typeface="Times New Roman"/>
              </a:rPr>
              <a:t> </a:t>
            </a:r>
            <a:r>
              <a:rPr sz="1400" dirty="0">
                <a:latin typeface="Times New Roman"/>
                <a:cs typeface="Times New Roman"/>
              </a:rPr>
              <a:t>crude</a:t>
            </a:r>
            <a:r>
              <a:rPr sz="1400" spc="-14" dirty="0">
                <a:latin typeface="Times New Roman"/>
                <a:cs typeface="Times New Roman"/>
              </a:rPr>
              <a:t> </a:t>
            </a:r>
            <a:r>
              <a:rPr sz="1400" dirty="0">
                <a:latin typeface="Times New Roman"/>
                <a:cs typeface="Times New Roman"/>
              </a:rPr>
              <a:t>rates</a:t>
            </a:r>
            <a:r>
              <a:rPr sz="1400" spc="-10" dirty="0">
                <a:latin typeface="Times New Roman"/>
                <a:cs typeface="Times New Roman"/>
              </a:rPr>
              <a:t> </a:t>
            </a:r>
            <a:r>
              <a:rPr sz="1400" dirty="0">
                <a:latin typeface="Times New Roman"/>
                <a:cs typeface="Times New Roman"/>
              </a:rPr>
              <a:t>and</a:t>
            </a:r>
            <a:r>
              <a:rPr sz="1400" spc="-10" dirty="0">
                <a:latin typeface="Times New Roman"/>
                <a:cs typeface="Times New Roman"/>
              </a:rPr>
              <a:t> </a:t>
            </a:r>
            <a:r>
              <a:rPr sz="1400" dirty="0">
                <a:latin typeface="Times New Roman"/>
                <a:cs typeface="Times New Roman"/>
              </a:rPr>
              <a:t>are</a:t>
            </a:r>
            <a:r>
              <a:rPr sz="1400" spc="-14" dirty="0">
                <a:latin typeface="Times New Roman"/>
                <a:cs typeface="Times New Roman"/>
              </a:rPr>
              <a:t> </a:t>
            </a:r>
            <a:r>
              <a:rPr sz="1400" dirty="0">
                <a:latin typeface="Times New Roman"/>
                <a:cs typeface="Times New Roman"/>
              </a:rPr>
              <a:t>not</a:t>
            </a:r>
            <a:r>
              <a:rPr sz="1400" spc="-14" dirty="0">
                <a:latin typeface="Times New Roman"/>
                <a:cs typeface="Times New Roman"/>
              </a:rPr>
              <a:t> </a:t>
            </a:r>
            <a:r>
              <a:rPr sz="1400" dirty="0">
                <a:latin typeface="Times New Roman"/>
                <a:cs typeface="Times New Roman"/>
              </a:rPr>
              <a:t>age</a:t>
            </a:r>
            <a:r>
              <a:rPr sz="1400" spc="-14" dirty="0">
                <a:latin typeface="Times New Roman"/>
                <a:cs typeface="Times New Roman"/>
              </a:rPr>
              <a:t> </a:t>
            </a:r>
            <a:r>
              <a:rPr sz="1400" dirty="0">
                <a:latin typeface="Times New Roman"/>
                <a:cs typeface="Times New Roman"/>
              </a:rPr>
              <a:t>adjusted.</a:t>
            </a:r>
            <a:r>
              <a:rPr sz="1400" spc="-10" dirty="0">
                <a:latin typeface="Times New Roman"/>
                <a:cs typeface="Times New Roman"/>
              </a:rPr>
              <a:t> </a:t>
            </a:r>
            <a:r>
              <a:rPr sz="1400" dirty="0">
                <a:latin typeface="Times New Roman"/>
                <a:cs typeface="Times New Roman"/>
              </a:rPr>
              <a:t>Methadone</a:t>
            </a:r>
            <a:r>
              <a:rPr sz="1400" spc="-10" dirty="0">
                <a:latin typeface="Times New Roman"/>
                <a:cs typeface="Times New Roman"/>
              </a:rPr>
              <a:t> </a:t>
            </a:r>
            <a:r>
              <a:rPr sz="1400" dirty="0">
                <a:latin typeface="Times New Roman"/>
                <a:cs typeface="Times New Roman"/>
              </a:rPr>
              <a:t>is</a:t>
            </a:r>
            <a:r>
              <a:rPr sz="1400" spc="-14" dirty="0">
                <a:latin typeface="Times New Roman"/>
                <a:cs typeface="Times New Roman"/>
              </a:rPr>
              <a:t> </a:t>
            </a:r>
            <a:r>
              <a:rPr sz="1400" dirty="0">
                <a:latin typeface="Times New Roman"/>
                <a:cs typeface="Times New Roman"/>
              </a:rPr>
              <a:t>a</a:t>
            </a:r>
            <a:r>
              <a:rPr sz="1400" spc="-10" dirty="0">
                <a:latin typeface="Times New Roman"/>
                <a:cs typeface="Times New Roman"/>
              </a:rPr>
              <a:t> </a:t>
            </a:r>
            <a:r>
              <a:rPr sz="1400" dirty="0">
                <a:latin typeface="Times New Roman"/>
                <a:cs typeface="Times New Roman"/>
              </a:rPr>
              <a:t>synthetic</a:t>
            </a:r>
            <a:r>
              <a:rPr sz="1400" spc="-10" dirty="0">
                <a:latin typeface="Times New Roman"/>
                <a:cs typeface="Times New Roman"/>
              </a:rPr>
              <a:t> </a:t>
            </a:r>
            <a:r>
              <a:rPr sz="1400" dirty="0">
                <a:latin typeface="Times New Roman"/>
                <a:cs typeface="Times New Roman"/>
              </a:rPr>
              <a:t>opioid</a:t>
            </a:r>
            <a:r>
              <a:rPr sz="1400" spc="-7" dirty="0">
                <a:latin typeface="Times New Roman"/>
                <a:cs typeface="Times New Roman"/>
              </a:rPr>
              <a:t> </a:t>
            </a:r>
            <a:r>
              <a:rPr sz="1400" dirty="0">
                <a:latin typeface="Times New Roman"/>
                <a:cs typeface="Times New Roman"/>
              </a:rPr>
              <a:t>that</a:t>
            </a:r>
            <a:r>
              <a:rPr sz="1400" spc="-10" dirty="0">
                <a:latin typeface="Times New Roman"/>
                <a:cs typeface="Times New Roman"/>
              </a:rPr>
              <a:t> </a:t>
            </a:r>
            <a:r>
              <a:rPr sz="1400" dirty="0">
                <a:latin typeface="Times New Roman"/>
                <a:cs typeface="Times New Roman"/>
              </a:rPr>
              <a:t>can</a:t>
            </a:r>
            <a:r>
              <a:rPr sz="1400" spc="-14" dirty="0">
                <a:latin typeface="Times New Roman"/>
                <a:cs typeface="Times New Roman"/>
              </a:rPr>
              <a:t> </a:t>
            </a:r>
            <a:r>
              <a:rPr sz="1400" dirty="0">
                <a:latin typeface="Times New Roman"/>
                <a:cs typeface="Times New Roman"/>
              </a:rPr>
              <a:t>be</a:t>
            </a:r>
            <a:r>
              <a:rPr sz="1400" spc="-14" dirty="0">
                <a:latin typeface="Times New Roman"/>
                <a:cs typeface="Times New Roman"/>
              </a:rPr>
              <a:t> </a:t>
            </a:r>
            <a:r>
              <a:rPr sz="1400" dirty="0">
                <a:latin typeface="Times New Roman"/>
                <a:cs typeface="Times New Roman"/>
              </a:rPr>
              <a:t>prescribed</a:t>
            </a:r>
            <a:r>
              <a:rPr sz="1400" spc="-7" dirty="0">
                <a:latin typeface="Times New Roman"/>
                <a:cs typeface="Times New Roman"/>
              </a:rPr>
              <a:t> </a:t>
            </a:r>
            <a:r>
              <a:rPr sz="1400" dirty="0">
                <a:latin typeface="Times New Roman"/>
                <a:cs typeface="Times New Roman"/>
              </a:rPr>
              <a:t>for</a:t>
            </a:r>
            <a:r>
              <a:rPr sz="1400" spc="-10" dirty="0">
                <a:latin typeface="Times New Roman"/>
                <a:cs typeface="Times New Roman"/>
              </a:rPr>
              <a:t> </a:t>
            </a:r>
            <a:r>
              <a:rPr sz="1400" spc="-14" dirty="0">
                <a:latin typeface="Times New Roman"/>
                <a:cs typeface="Times New Roman"/>
              </a:rPr>
              <a:t>pain </a:t>
            </a:r>
            <a:r>
              <a:rPr sz="1400" dirty="0">
                <a:latin typeface="Times New Roman"/>
                <a:cs typeface="Times New Roman"/>
              </a:rPr>
              <a:t>reduction</a:t>
            </a:r>
            <a:r>
              <a:rPr sz="1400" spc="-20" dirty="0">
                <a:latin typeface="Times New Roman"/>
                <a:cs typeface="Times New Roman"/>
              </a:rPr>
              <a:t> </a:t>
            </a:r>
            <a:r>
              <a:rPr sz="1400" dirty="0">
                <a:latin typeface="Times New Roman"/>
                <a:cs typeface="Times New Roman"/>
              </a:rPr>
              <a:t>or</a:t>
            </a:r>
            <a:r>
              <a:rPr sz="1400" spc="-10" dirty="0">
                <a:latin typeface="Times New Roman"/>
                <a:cs typeface="Times New Roman"/>
              </a:rPr>
              <a:t> </a:t>
            </a:r>
            <a:r>
              <a:rPr sz="1400" dirty="0">
                <a:latin typeface="Times New Roman"/>
                <a:cs typeface="Times New Roman"/>
              </a:rPr>
              <a:t>for</a:t>
            </a:r>
            <a:r>
              <a:rPr sz="1400" spc="-10" dirty="0">
                <a:latin typeface="Times New Roman"/>
                <a:cs typeface="Times New Roman"/>
              </a:rPr>
              <a:t> </a:t>
            </a:r>
            <a:r>
              <a:rPr sz="1400" dirty="0">
                <a:latin typeface="Times New Roman"/>
                <a:cs typeface="Times New Roman"/>
              </a:rPr>
              <a:t>use</a:t>
            </a:r>
            <a:r>
              <a:rPr sz="1400" spc="-7" dirty="0">
                <a:latin typeface="Times New Roman"/>
                <a:cs typeface="Times New Roman"/>
              </a:rPr>
              <a:t> </a:t>
            </a:r>
            <a:r>
              <a:rPr sz="1400" dirty="0">
                <a:latin typeface="Times New Roman"/>
                <a:cs typeface="Times New Roman"/>
              </a:rPr>
              <a:t>in</a:t>
            </a:r>
            <a:r>
              <a:rPr sz="1400" spc="-10" dirty="0">
                <a:latin typeface="Times New Roman"/>
                <a:cs typeface="Times New Roman"/>
              </a:rPr>
              <a:t> </a:t>
            </a:r>
            <a:r>
              <a:rPr sz="1400" spc="-7" dirty="0">
                <a:latin typeface="Times New Roman"/>
                <a:cs typeface="Times New Roman"/>
              </a:rPr>
              <a:t>medication-</a:t>
            </a:r>
            <a:r>
              <a:rPr sz="1400" dirty="0">
                <a:latin typeface="Times New Roman"/>
                <a:cs typeface="Times New Roman"/>
              </a:rPr>
              <a:t>assisted</a:t>
            </a:r>
            <a:r>
              <a:rPr sz="1400" spc="-3" dirty="0">
                <a:latin typeface="Times New Roman"/>
                <a:cs typeface="Times New Roman"/>
              </a:rPr>
              <a:t> </a:t>
            </a:r>
            <a:r>
              <a:rPr sz="1400" dirty="0">
                <a:latin typeface="Times New Roman"/>
                <a:cs typeface="Times New Roman"/>
              </a:rPr>
              <a:t>treatment</a:t>
            </a:r>
            <a:r>
              <a:rPr sz="1400" spc="-10" dirty="0">
                <a:latin typeface="Times New Roman"/>
                <a:cs typeface="Times New Roman"/>
              </a:rPr>
              <a:t> </a:t>
            </a:r>
            <a:r>
              <a:rPr sz="1400" dirty="0">
                <a:latin typeface="Times New Roman"/>
                <a:cs typeface="Times New Roman"/>
              </a:rPr>
              <a:t>(MAT)</a:t>
            </a:r>
            <a:r>
              <a:rPr sz="1400" spc="-7" dirty="0">
                <a:latin typeface="Times New Roman"/>
                <a:cs typeface="Times New Roman"/>
              </a:rPr>
              <a:t> </a:t>
            </a:r>
            <a:r>
              <a:rPr sz="1400" dirty="0">
                <a:latin typeface="Times New Roman"/>
                <a:cs typeface="Times New Roman"/>
              </a:rPr>
              <a:t>for</a:t>
            </a:r>
            <a:r>
              <a:rPr sz="1400" spc="-10" dirty="0">
                <a:latin typeface="Times New Roman"/>
                <a:cs typeface="Times New Roman"/>
              </a:rPr>
              <a:t> </a:t>
            </a:r>
            <a:r>
              <a:rPr sz="1400" dirty="0">
                <a:latin typeface="Times New Roman"/>
                <a:cs typeface="Times New Roman"/>
              </a:rPr>
              <a:t>opioid</a:t>
            </a:r>
            <a:r>
              <a:rPr sz="1400" spc="-10" dirty="0">
                <a:latin typeface="Times New Roman"/>
                <a:cs typeface="Times New Roman"/>
              </a:rPr>
              <a:t> </a:t>
            </a:r>
            <a:r>
              <a:rPr sz="1400" dirty="0">
                <a:latin typeface="Times New Roman"/>
                <a:cs typeface="Times New Roman"/>
              </a:rPr>
              <a:t>use</a:t>
            </a:r>
            <a:r>
              <a:rPr sz="1400" spc="-10" dirty="0">
                <a:latin typeface="Times New Roman"/>
                <a:cs typeface="Times New Roman"/>
              </a:rPr>
              <a:t> </a:t>
            </a:r>
            <a:r>
              <a:rPr sz="1400" dirty="0">
                <a:latin typeface="Times New Roman"/>
                <a:cs typeface="Times New Roman"/>
              </a:rPr>
              <a:t>disorder</a:t>
            </a:r>
            <a:r>
              <a:rPr sz="1400" spc="-10" dirty="0">
                <a:latin typeface="Times New Roman"/>
                <a:cs typeface="Times New Roman"/>
              </a:rPr>
              <a:t> </a:t>
            </a:r>
            <a:r>
              <a:rPr sz="1400" dirty="0">
                <a:latin typeface="Times New Roman"/>
                <a:cs typeface="Times New Roman"/>
              </a:rPr>
              <a:t>(OUD).</a:t>
            </a:r>
            <a:r>
              <a:rPr sz="1400" spc="-10" dirty="0">
                <a:latin typeface="Times New Roman"/>
                <a:cs typeface="Times New Roman"/>
              </a:rPr>
              <a:t> </a:t>
            </a:r>
            <a:r>
              <a:rPr sz="1400" dirty="0">
                <a:latin typeface="Times New Roman"/>
                <a:cs typeface="Times New Roman"/>
              </a:rPr>
              <a:t>For</a:t>
            </a:r>
            <a:r>
              <a:rPr sz="1400" spc="-10" dirty="0">
                <a:latin typeface="Times New Roman"/>
                <a:cs typeface="Times New Roman"/>
              </a:rPr>
              <a:t> </a:t>
            </a:r>
            <a:r>
              <a:rPr sz="1400" dirty="0">
                <a:latin typeface="Times New Roman"/>
                <a:cs typeface="Times New Roman"/>
              </a:rPr>
              <a:t>MAT,</a:t>
            </a:r>
            <a:r>
              <a:rPr sz="1400" spc="-10" dirty="0">
                <a:latin typeface="Times New Roman"/>
                <a:cs typeface="Times New Roman"/>
              </a:rPr>
              <a:t> </a:t>
            </a:r>
            <a:r>
              <a:rPr sz="1400" dirty="0">
                <a:latin typeface="Times New Roman"/>
                <a:cs typeface="Times New Roman"/>
              </a:rPr>
              <a:t>methadone</a:t>
            </a:r>
            <a:r>
              <a:rPr sz="1400" spc="-7" dirty="0">
                <a:latin typeface="Times New Roman"/>
                <a:cs typeface="Times New Roman"/>
              </a:rPr>
              <a:t> </a:t>
            </a:r>
            <a:r>
              <a:rPr sz="1400" spc="-17" dirty="0">
                <a:latin typeface="Times New Roman"/>
                <a:cs typeface="Times New Roman"/>
              </a:rPr>
              <a:t>is</a:t>
            </a:r>
            <a:r>
              <a:rPr lang="en-US" sz="1400" spc="-17" dirty="0">
                <a:latin typeface="Times New Roman"/>
                <a:cs typeface="Times New Roman"/>
              </a:rPr>
              <a:t> </a:t>
            </a:r>
            <a:r>
              <a:rPr sz="1400" dirty="0">
                <a:latin typeface="Times New Roman"/>
                <a:cs typeface="Times New Roman"/>
              </a:rPr>
              <a:t>used</a:t>
            </a:r>
            <a:r>
              <a:rPr sz="1400" spc="-24" dirty="0">
                <a:latin typeface="Times New Roman"/>
                <a:cs typeface="Times New Roman"/>
              </a:rPr>
              <a:t> </a:t>
            </a:r>
            <a:r>
              <a:rPr sz="1400" dirty="0">
                <a:latin typeface="Times New Roman"/>
                <a:cs typeface="Times New Roman"/>
              </a:rPr>
              <a:t>under</a:t>
            </a:r>
            <a:r>
              <a:rPr sz="1400" spc="-17" dirty="0">
                <a:latin typeface="Times New Roman"/>
                <a:cs typeface="Times New Roman"/>
              </a:rPr>
              <a:t> </a:t>
            </a:r>
            <a:r>
              <a:rPr sz="1400" dirty="0">
                <a:latin typeface="Times New Roman"/>
                <a:cs typeface="Times New Roman"/>
              </a:rPr>
              <a:t>direct</a:t>
            </a:r>
            <a:r>
              <a:rPr sz="1400" spc="-17" dirty="0">
                <a:latin typeface="Times New Roman"/>
                <a:cs typeface="Times New Roman"/>
              </a:rPr>
              <a:t> </a:t>
            </a:r>
            <a:r>
              <a:rPr sz="1400" dirty="0">
                <a:latin typeface="Times New Roman"/>
                <a:cs typeface="Times New Roman"/>
              </a:rPr>
              <a:t>supervision</a:t>
            </a:r>
            <a:r>
              <a:rPr sz="1400" spc="-17" dirty="0">
                <a:latin typeface="Times New Roman"/>
                <a:cs typeface="Times New Roman"/>
              </a:rPr>
              <a:t> </a:t>
            </a:r>
            <a:r>
              <a:rPr sz="1400" dirty="0">
                <a:latin typeface="Times New Roman"/>
                <a:cs typeface="Times New Roman"/>
              </a:rPr>
              <a:t>of</a:t>
            </a:r>
            <a:r>
              <a:rPr sz="1400" spc="-10" dirty="0">
                <a:latin typeface="Times New Roman"/>
                <a:cs typeface="Times New Roman"/>
              </a:rPr>
              <a:t> </a:t>
            </a:r>
            <a:r>
              <a:rPr sz="1400" dirty="0">
                <a:latin typeface="Times New Roman"/>
                <a:cs typeface="Times New Roman"/>
              </a:rPr>
              <a:t>a</a:t>
            </a:r>
            <a:r>
              <a:rPr sz="1400" spc="-17" dirty="0">
                <a:latin typeface="Times New Roman"/>
                <a:cs typeface="Times New Roman"/>
              </a:rPr>
              <a:t> </a:t>
            </a:r>
            <a:r>
              <a:rPr sz="1400" dirty="0">
                <a:latin typeface="Times New Roman"/>
                <a:cs typeface="Times New Roman"/>
              </a:rPr>
              <a:t>healthcare</a:t>
            </a:r>
            <a:r>
              <a:rPr sz="1400" spc="-17" dirty="0">
                <a:latin typeface="Times New Roman"/>
                <a:cs typeface="Times New Roman"/>
              </a:rPr>
              <a:t> </a:t>
            </a:r>
            <a:r>
              <a:rPr sz="1400" dirty="0">
                <a:latin typeface="Times New Roman"/>
                <a:cs typeface="Times New Roman"/>
              </a:rPr>
              <a:t>provider;</a:t>
            </a:r>
            <a:r>
              <a:rPr sz="1400" spc="-14" dirty="0">
                <a:latin typeface="Times New Roman"/>
                <a:cs typeface="Times New Roman"/>
              </a:rPr>
              <a:t> </a:t>
            </a:r>
            <a:r>
              <a:rPr sz="1400" dirty="0">
                <a:latin typeface="Times New Roman"/>
                <a:cs typeface="Times New Roman"/>
              </a:rPr>
              <a:t>synthetic</a:t>
            </a:r>
            <a:r>
              <a:rPr sz="1400" spc="-14" dirty="0">
                <a:latin typeface="Times New Roman"/>
                <a:cs typeface="Times New Roman"/>
              </a:rPr>
              <a:t> </a:t>
            </a:r>
            <a:r>
              <a:rPr sz="1400" dirty="0">
                <a:latin typeface="Times New Roman"/>
                <a:cs typeface="Times New Roman"/>
              </a:rPr>
              <a:t>opioid</a:t>
            </a:r>
            <a:r>
              <a:rPr sz="1400" spc="-14" dirty="0">
                <a:latin typeface="Times New Roman"/>
                <a:cs typeface="Times New Roman"/>
              </a:rPr>
              <a:t> </a:t>
            </a:r>
            <a:r>
              <a:rPr sz="1400" dirty="0">
                <a:latin typeface="Times New Roman"/>
                <a:cs typeface="Times New Roman"/>
              </a:rPr>
              <a:t>other</a:t>
            </a:r>
            <a:r>
              <a:rPr sz="1400" spc="-14" dirty="0">
                <a:latin typeface="Times New Roman"/>
                <a:cs typeface="Times New Roman"/>
              </a:rPr>
              <a:t> </a:t>
            </a:r>
            <a:r>
              <a:rPr sz="1400" dirty="0">
                <a:latin typeface="Times New Roman"/>
                <a:cs typeface="Times New Roman"/>
              </a:rPr>
              <a:t>than</a:t>
            </a:r>
            <a:r>
              <a:rPr sz="1400" spc="-10" dirty="0">
                <a:latin typeface="Times New Roman"/>
                <a:cs typeface="Times New Roman"/>
              </a:rPr>
              <a:t> </a:t>
            </a:r>
            <a:r>
              <a:rPr sz="1400" dirty="0">
                <a:latin typeface="Times New Roman"/>
                <a:cs typeface="Times New Roman"/>
              </a:rPr>
              <a:t>methadone</a:t>
            </a:r>
            <a:r>
              <a:rPr sz="1400" spc="-14" dirty="0">
                <a:latin typeface="Times New Roman"/>
                <a:cs typeface="Times New Roman"/>
              </a:rPr>
              <a:t> </a:t>
            </a:r>
            <a:r>
              <a:rPr sz="1400" dirty="0">
                <a:latin typeface="Times New Roman"/>
                <a:cs typeface="Times New Roman"/>
              </a:rPr>
              <a:t>includes</a:t>
            </a:r>
            <a:r>
              <a:rPr sz="1400" spc="-17" dirty="0">
                <a:latin typeface="Times New Roman"/>
                <a:cs typeface="Times New Roman"/>
              </a:rPr>
              <a:t> </a:t>
            </a:r>
            <a:r>
              <a:rPr sz="1400" dirty="0">
                <a:latin typeface="Times New Roman"/>
                <a:cs typeface="Times New Roman"/>
              </a:rPr>
              <a:t>drugs</a:t>
            </a:r>
            <a:r>
              <a:rPr sz="1400" spc="-14" dirty="0">
                <a:latin typeface="Times New Roman"/>
                <a:cs typeface="Times New Roman"/>
              </a:rPr>
              <a:t> </a:t>
            </a:r>
            <a:r>
              <a:rPr sz="1400" dirty="0">
                <a:latin typeface="Times New Roman"/>
                <a:cs typeface="Times New Roman"/>
              </a:rPr>
              <a:t>such</a:t>
            </a:r>
            <a:r>
              <a:rPr sz="1400" spc="-14" dirty="0">
                <a:latin typeface="Times New Roman"/>
                <a:cs typeface="Times New Roman"/>
              </a:rPr>
              <a:t> </a:t>
            </a:r>
            <a:r>
              <a:rPr sz="1400" spc="-17" dirty="0">
                <a:latin typeface="Times New Roman"/>
                <a:cs typeface="Times New Roman"/>
              </a:rPr>
              <a:t>as</a:t>
            </a:r>
            <a:r>
              <a:rPr lang="en-US" sz="1400" spc="-17" dirty="0">
                <a:latin typeface="Times New Roman"/>
                <a:cs typeface="Times New Roman"/>
              </a:rPr>
              <a:t> </a:t>
            </a:r>
            <a:r>
              <a:rPr sz="1400" dirty="0">
                <a:latin typeface="Times New Roman"/>
                <a:cs typeface="Times New Roman"/>
              </a:rPr>
              <a:t>tramadol</a:t>
            </a:r>
            <a:r>
              <a:rPr sz="1400" spc="-14" dirty="0">
                <a:latin typeface="Times New Roman"/>
                <a:cs typeface="Times New Roman"/>
              </a:rPr>
              <a:t> </a:t>
            </a:r>
            <a:r>
              <a:rPr sz="1400" dirty="0">
                <a:latin typeface="Times New Roman"/>
                <a:cs typeface="Times New Roman"/>
              </a:rPr>
              <a:t>and</a:t>
            </a:r>
            <a:r>
              <a:rPr sz="1400" spc="-14" dirty="0">
                <a:latin typeface="Times New Roman"/>
                <a:cs typeface="Times New Roman"/>
              </a:rPr>
              <a:t> </a:t>
            </a:r>
            <a:r>
              <a:rPr sz="1400" spc="-7" dirty="0">
                <a:latin typeface="Times New Roman"/>
                <a:cs typeface="Times New Roman"/>
              </a:rPr>
              <a:t>fentanyl.</a:t>
            </a:r>
            <a:r>
              <a:rPr lang="en-US" sz="1400" spc="-7" dirty="0">
                <a:latin typeface="Times New Roman"/>
                <a:cs typeface="Times New Roman"/>
              </a:rPr>
              <a:t> </a:t>
            </a:r>
            <a:r>
              <a:rPr sz="1400" dirty="0">
                <a:latin typeface="Times New Roman"/>
                <a:cs typeface="Times New Roman"/>
              </a:rPr>
              <a:t>Drug</a:t>
            </a:r>
            <a:r>
              <a:rPr sz="1400" spc="-20" dirty="0">
                <a:latin typeface="Times New Roman"/>
                <a:cs typeface="Times New Roman"/>
              </a:rPr>
              <a:t> </a:t>
            </a:r>
            <a:r>
              <a:rPr sz="1400" dirty="0">
                <a:latin typeface="Times New Roman"/>
                <a:cs typeface="Times New Roman"/>
              </a:rPr>
              <a:t>overdose</a:t>
            </a:r>
            <a:r>
              <a:rPr sz="1400" spc="-10" dirty="0">
                <a:latin typeface="Times New Roman"/>
                <a:cs typeface="Times New Roman"/>
              </a:rPr>
              <a:t> </a:t>
            </a:r>
            <a:r>
              <a:rPr sz="1400" dirty="0">
                <a:latin typeface="Times New Roman"/>
                <a:cs typeface="Times New Roman"/>
              </a:rPr>
              <a:t>deaths</a:t>
            </a:r>
            <a:r>
              <a:rPr sz="1400" spc="-7" dirty="0">
                <a:latin typeface="Times New Roman"/>
                <a:cs typeface="Times New Roman"/>
              </a:rPr>
              <a:t> </a:t>
            </a:r>
            <a:r>
              <a:rPr sz="1400" dirty="0">
                <a:latin typeface="Times New Roman"/>
                <a:cs typeface="Times New Roman"/>
              </a:rPr>
              <a:t>are</a:t>
            </a:r>
            <a:r>
              <a:rPr sz="1400" spc="-10" dirty="0">
                <a:latin typeface="Times New Roman"/>
                <a:cs typeface="Times New Roman"/>
              </a:rPr>
              <a:t> </a:t>
            </a:r>
            <a:r>
              <a:rPr sz="1400" dirty="0">
                <a:latin typeface="Times New Roman"/>
                <a:cs typeface="Times New Roman"/>
              </a:rPr>
              <a:t>identified</a:t>
            </a:r>
            <a:r>
              <a:rPr sz="1400" spc="-10" dirty="0">
                <a:latin typeface="Times New Roman"/>
                <a:cs typeface="Times New Roman"/>
              </a:rPr>
              <a:t> </a:t>
            </a:r>
            <a:r>
              <a:rPr sz="1400" dirty="0">
                <a:latin typeface="Times New Roman"/>
                <a:cs typeface="Times New Roman"/>
              </a:rPr>
              <a:t>using</a:t>
            </a:r>
            <a:r>
              <a:rPr sz="1400" spc="-10" dirty="0">
                <a:latin typeface="Times New Roman"/>
                <a:cs typeface="Times New Roman"/>
              </a:rPr>
              <a:t> </a:t>
            </a:r>
            <a:r>
              <a:rPr sz="1400" dirty="0">
                <a:latin typeface="Times New Roman"/>
                <a:cs typeface="Times New Roman"/>
              </a:rPr>
              <a:t>underlying</a:t>
            </a:r>
            <a:r>
              <a:rPr sz="1400" spc="-10" dirty="0">
                <a:latin typeface="Times New Roman"/>
                <a:cs typeface="Times New Roman"/>
              </a:rPr>
              <a:t> </a:t>
            </a:r>
            <a:r>
              <a:rPr sz="1400" spc="-7" dirty="0">
                <a:latin typeface="Times New Roman"/>
                <a:cs typeface="Times New Roman"/>
              </a:rPr>
              <a:t>cause-of-</a:t>
            </a:r>
            <a:r>
              <a:rPr sz="1400" dirty="0">
                <a:latin typeface="Times New Roman"/>
                <a:cs typeface="Times New Roman"/>
              </a:rPr>
              <a:t>death</a:t>
            </a:r>
            <a:r>
              <a:rPr sz="1400" spc="-10" dirty="0">
                <a:latin typeface="Times New Roman"/>
                <a:cs typeface="Times New Roman"/>
              </a:rPr>
              <a:t> </a:t>
            </a:r>
            <a:r>
              <a:rPr sz="1400" dirty="0">
                <a:latin typeface="Times New Roman"/>
                <a:cs typeface="Times New Roman"/>
              </a:rPr>
              <a:t>codes</a:t>
            </a:r>
            <a:r>
              <a:rPr sz="1400" spc="-7" dirty="0">
                <a:latin typeface="Times New Roman"/>
                <a:cs typeface="Times New Roman"/>
              </a:rPr>
              <a:t> </a:t>
            </a:r>
            <a:r>
              <a:rPr sz="1400" dirty="0">
                <a:latin typeface="Times New Roman"/>
                <a:cs typeface="Times New Roman"/>
              </a:rPr>
              <a:t>from</a:t>
            </a:r>
            <a:r>
              <a:rPr sz="1400" spc="-7" dirty="0">
                <a:latin typeface="Times New Roman"/>
                <a:cs typeface="Times New Roman"/>
              </a:rPr>
              <a:t> </a:t>
            </a:r>
            <a:r>
              <a:rPr sz="1400" dirty="0">
                <a:latin typeface="Times New Roman"/>
                <a:cs typeface="Times New Roman"/>
              </a:rPr>
              <a:t>the</a:t>
            </a:r>
            <a:r>
              <a:rPr sz="1400" spc="-10" dirty="0">
                <a:latin typeface="Times New Roman"/>
                <a:cs typeface="Times New Roman"/>
              </a:rPr>
              <a:t> </a:t>
            </a:r>
            <a:r>
              <a:rPr sz="1400" dirty="0">
                <a:latin typeface="Times New Roman"/>
                <a:cs typeface="Times New Roman"/>
              </a:rPr>
              <a:t>10</a:t>
            </a:r>
            <a:r>
              <a:rPr sz="1400" spc="-10" dirty="0">
                <a:latin typeface="Times New Roman"/>
                <a:cs typeface="Times New Roman"/>
              </a:rPr>
              <a:t> </a:t>
            </a:r>
            <a:r>
              <a:rPr sz="1400" dirty="0">
                <a:latin typeface="Times New Roman"/>
                <a:cs typeface="Times New Roman"/>
              </a:rPr>
              <a:t>revision</a:t>
            </a:r>
            <a:r>
              <a:rPr sz="1400" spc="-10" dirty="0">
                <a:latin typeface="Times New Roman"/>
                <a:cs typeface="Times New Roman"/>
              </a:rPr>
              <a:t> </a:t>
            </a:r>
            <a:r>
              <a:rPr sz="1400" dirty="0">
                <a:latin typeface="Times New Roman"/>
                <a:cs typeface="Times New Roman"/>
              </a:rPr>
              <a:t>of</a:t>
            </a:r>
            <a:r>
              <a:rPr sz="1400" spc="-7"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spc="-7" dirty="0">
                <a:latin typeface="Times New Roman"/>
                <a:cs typeface="Times New Roman"/>
              </a:rPr>
              <a:t>International </a:t>
            </a:r>
            <a:r>
              <a:rPr sz="1400" dirty="0">
                <a:latin typeface="Times New Roman"/>
                <a:cs typeface="Times New Roman"/>
              </a:rPr>
              <a:t>Classification</a:t>
            </a:r>
            <a:r>
              <a:rPr sz="1400" spc="-20" dirty="0">
                <a:latin typeface="Times New Roman"/>
                <a:cs typeface="Times New Roman"/>
              </a:rPr>
              <a:t> </a:t>
            </a:r>
            <a:r>
              <a:rPr sz="1400" dirty="0">
                <a:latin typeface="Times New Roman"/>
                <a:cs typeface="Times New Roman"/>
              </a:rPr>
              <a:t>of</a:t>
            </a:r>
            <a:r>
              <a:rPr sz="1400" spc="-14" dirty="0">
                <a:latin typeface="Times New Roman"/>
                <a:cs typeface="Times New Roman"/>
              </a:rPr>
              <a:t> </a:t>
            </a:r>
            <a:r>
              <a:rPr sz="1400" dirty="0">
                <a:latin typeface="Times New Roman"/>
                <a:cs typeface="Times New Roman"/>
              </a:rPr>
              <a:t>Diseases</a:t>
            </a:r>
            <a:r>
              <a:rPr sz="1400" spc="-14" dirty="0">
                <a:latin typeface="Times New Roman"/>
                <a:cs typeface="Times New Roman"/>
              </a:rPr>
              <a:t> </a:t>
            </a:r>
            <a:r>
              <a:rPr sz="1400" spc="-7" dirty="0">
                <a:latin typeface="Times New Roman"/>
                <a:cs typeface="Times New Roman"/>
              </a:rPr>
              <a:t>(ICD-10-</a:t>
            </a:r>
            <a:r>
              <a:rPr sz="1400" dirty="0">
                <a:latin typeface="Times New Roman"/>
                <a:cs typeface="Times New Roman"/>
              </a:rPr>
              <a:t>CM).</a:t>
            </a:r>
            <a:r>
              <a:rPr sz="1400" spc="-17" dirty="0">
                <a:latin typeface="Times New Roman"/>
                <a:cs typeface="Times New Roman"/>
              </a:rPr>
              <a:t> </a:t>
            </a:r>
            <a:r>
              <a:rPr sz="1400" dirty="0">
                <a:latin typeface="Times New Roman"/>
                <a:cs typeface="Times New Roman"/>
              </a:rPr>
              <a:t>Deaths</a:t>
            </a:r>
            <a:r>
              <a:rPr sz="1400" spc="-14" dirty="0">
                <a:latin typeface="Times New Roman"/>
                <a:cs typeface="Times New Roman"/>
              </a:rPr>
              <a:t> </a:t>
            </a:r>
            <a:r>
              <a:rPr sz="1400" dirty="0">
                <a:latin typeface="Times New Roman"/>
                <a:cs typeface="Times New Roman"/>
              </a:rPr>
              <a:t>involving</a:t>
            </a:r>
            <a:r>
              <a:rPr sz="1400" spc="-14" dirty="0">
                <a:latin typeface="Times New Roman"/>
                <a:cs typeface="Times New Roman"/>
              </a:rPr>
              <a:t> </a:t>
            </a:r>
            <a:r>
              <a:rPr sz="1400" dirty="0">
                <a:latin typeface="Times New Roman"/>
                <a:cs typeface="Times New Roman"/>
              </a:rPr>
              <a:t>synthetic</a:t>
            </a:r>
            <a:r>
              <a:rPr sz="1400" spc="-10" dirty="0">
                <a:latin typeface="Times New Roman"/>
                <a:cs typeface="Times New Roman"/>
              </a:rPr>
              <a:t> </a:t>
            </a:r>
            <a:r>
              <a:rPr sz="1400" dirty="0">
                <a:latin typeface="Times New Roman"/>
                <a:cs typeface="Times New Roman"/>
              </a:rPr>
              <a:t>opioids</a:t>
            </a:r>
            <a:r>
              <a:rPr sz="1400" spc="-14" dirty="0">
                <a:latin typeface="Times New Roman"/>
                <a:cs typeface="Times New Roman"/>
              </a:rPr>
              <a:t> </a:t>
            </a:r>
            <a:r>
              <a:rPr sz="1400" dirty="0">
                <a:latin typeface="Times New Roman"/>
                <a:cs typeface="Times New Roman"/>
              </a:rPr>
              <a:t>other</a:t>
            </a:r>
            <a:r>
              <a:rPr sz="1400" spc="-10" dirty="0">
                <a:latin typeface="Times New Roman"/>
                <a:cs typeface="Times New Roman"/>
              </a:rPr>
              <a:t> </a:t>
            </a:r>
            <a:r>
              <a:rPr sz="1400" dirty="0">
                <a:latin typeface="Times New Roman"/>
                <a:cs typeface="Times New Roman"/>
              </a:rPr>
              <a:t>than</a:t>
            </a:r>
            <a:r>
              <a:rPr sz="1400" spc="-7" dirty="0">
                <a:latin typeface="Times New Roman"/>
                <a:cs typeface="Times New Roman"/>
              </a:rPr>
              <a:t> </a:t>
            </a:r>
            <a:r>
              <a:rPr sz="1400" dirty="0">
                <a:latin typeface="Times New Roman"/>
                <a:cs typeface="Times New Roman"/>
              </a:rPr>
              <a:t>methadone</a:t>
            </a:r>
            <a:r>
              <a:rPr sz="1400" spc="-14" dirty="0">
                <a:latin typeface="Times New Roman"/>
                <a:cs typeface="Times New Roman"/>
              </a:rPr>
              <a:t> </a:t>
            </a:r>
            <a:r>
              <a:rPr sz="1400" dirty="0">
                <a:latin typeface="Times New Roman"/>
                <a:cs typeface="Times New Roman"/>
              </a:rPr>
              <a:t>use</a:t>
            </a:r>
            <a:r>
              <a:rPr sz="1400" spc="-10" dirty="0">
                <a:latin typeface="Times New Roman"/>
                <a:cs typeface="Times New Roman"/>
              </a:rPr>
              <a:t> </a:t>
            </a:r>
            <a:r>
              <a:rPr sz="1400" dirty="0">
                <a:latin typeface="Times New Roman"/>
                <a:cs typeface="Times New Roman"/>
              </a:rPr>
              <a:t>code</a:t>
            </a:r>
            <a:r>
              <a:rPr sz="1400" spc="-7" dirty="0">
                <a:latin typeface="Times New Roman"/>
                <a:cs typeface="Times New Roman"/>
              </a:rPr>
              <a:t> T40.4. </a:t>
            </a:r>
            <a:endParaRPr lang="en-US" sz="1400" spc="-7" dirty="0">
              <a:latin typeface="Times New Roman"/>
              <a:cs typeface="Times New Roman"/>
            </a:endParaRPr>
          </a:p>
        </p:txBody>
      </p:sp>
      <p:sp>
        <p:nvSpPr>
          <p:cNvPr id="47" name="Title 46">
            <a:extLst>
              <a:ext uri="{FF2B5EF4-FFF2-40B4-BE49-F238E27FC236}">
                <a16:creationId xmlns:a16="http://schemas.microsoft.com/office/drawing/2014/main" id="{18A66E1E-CB35-4667-80F5-F3AACB1CED4A}"/>
              </a:ext>
            </a:extLst>
          </p:cNvPr>
          <p:cNvSpPr>
            <a:spLocks noGrp="1"/>
          </p:cNvSpPr>
          <p:nvPr>
            <p:ph type="title"/>
          </p:nvPr>
        </p:nvSpPr>
        <p:spPr>
          <a:xfrm>
            <a:off x="1257300" y="0"/>
            <a:ext cx="6629400" cy="1066800"/>
          </a:xfrm>
        </p:spPr>
        <p:txBody>
          <a:bodyPr>
            <a:noAutofit/>
          </a:bodyPr>
          <a:lstStyle/>
          <a:p>
            <a:r>
              <a:rPr lang="en-US" sz="1800" b="1" dirty="0">
                <a:latin typeface="Arial"/>
                <a:cs typeface="Arial"/>
              </a:rPr>
              <a:t>Figure</a:t>
            </a:r>
            <a:r>
              <a:rPr lang="en-US" sz="1800" b="1" spc="-17" dirty="0">
                <a:latin typeface="Arial"/>
                <a:cs typeface="Arial"/>
              </a:rPr>
              <a:t> </a:t>
            </a:r>
            <a:r>
              <a:rPr lang="en-US" sz="1800" b="1" dirty="0">
                <a:latin typeface="Arial"/>
                <a:cs typeface="Arial"/>
              </a:rPr>
              <a:t>11.</a:t>
            </a:r>
            <a:r>
              <a:rPr lang="en-US" sz="1800" b="1" spc="-14" dirty="0">
                <a:latin typeface="Arial"/>
                <a:cs typeface="Arial"/>
              </a:rPr>
              <a:t> </a:t>
            </a:r>
            <a:r>
              <a:rPr lang="en-US" sz="1800" b="1" dirty="0">
                <a:latin typeface="Arial"/>
                <a:cs typeface="Arial"/>
              </a:rPr>
              <a:t>Drug</a:t>
            </a:r>
            <a:r>
              <a:rPr lang="en-US" sz="1800" b="1" spc="-10" dirty="0">
                <a:latin typeface="Arial"/>
                <a:cs typeface="Arial"/>
              </a:rPr>
              <a:t> </a:t>
            </a:r>
            <a:r>
              <a:rPr lang="en-US" sz="1800" b="1" dirty="0">
                <a:latin typeface="Arial"/>
                <a:cs typeface="Arial"/>
              </a:rPr>
              <a:t>overdose</a:t>
            </a:r>
            <a:r>
              <a:rPr lang="en-US" sz="1800" b="1" spc="-14" dirty="0">
                <a:latin typeface="Arial"/>
                <a:cs typeface="Arial"/>
              </a:rPr>
              <a:t> </a:t>
            </a:r>
            <a:r>
              <a:rPr lang="en-US" sz="1800" b="1" dirty="0">
                <a:latin typeface="Arial"/>
                <a:cs typeface="Arial"/>
              </a:rPr>
              <a:t>deaths</a:t>
            </a:r>
            <a:r>
              <a:rPr lang="en-US" sz="1800" b="1" spc="-10" dirty="0">
                <a:latin typeface="Arial"/>
                <a:cs typeface="Arial"/>
              </a:rPr>
              <a:t> </a:t>
            </a:r>
            <a:r>
              <a:rPr lang="en-US" sz="1800" b="1" dirty="0">
                <a:latin typeface="Arial"/>
                <a:cs typeface="Arial"/>
              </a:rPr>
              <a:t>involving</a:t>
            </a:r>
            <a:r>
              <a:rPr lang="en-US" sz="1800" b="1" spc="-10" dirty="0">
                <a:latin typeface="Arial"/>
                <a:cs typeface="Arial"/>
              </a:rPr>
              <a:t> </a:t>
            </a:r>
            <a:r>
              <a:rPr lang="en-US" sz="1800" b="1" dirty="0">
                <a:latin typeface="Arial"/>
                <a:cs typeface="Arial"/>
              </a:rPr>
              <a:t>synthetic</a:t>
            </a:r>
            <a:r>
              <a:rPr lang="en-US" sz="1800" b="1" spc="-10" dirty="0">
                <a:latin typeface="Arial"/>
                <a:cs typeface="Arial"/>
              </a:rPr>
              <a:t> </a:t>
            </a:r>
            <a:r>
              <a:rPr lang="en-US" sz="1800" b="1" dirty="0">
                <a:latin typeface="Arial"/>
                <a:cs typeface="Arial"/>
              </a:rPr>
              <a:t>opioids</a:t>
            </a:r>
            <a:r>
              <a:rPr lang="en-US" sz="1800" b="1" spc="-10" dirty="0">
                <a:latin typeface="Arial"/>
                <a:cs typeface="Arial"/>
              </a:rPr>
              <a:t> </a:t>
            </a:r>
            <a:r>
              <a:rPr lang="en-US" sz="1800" b="1" dirty="0">
                <a:latin typeface="Arial"/>
                <a:cs typeface="Arial"/>
              </a:rPr>
              <a:t>other</a:t>
            </a:r>
            <a:r>
              <a:rPr lang="en-US" sz="1800" b="1" spc="-10" dirty="0">
                <a:latin typeface="Arial"/>
                <a:cs typeface="Arial"/>
              </a:rPr>
              <a:t> </a:t>
            </a:r>
            <a:r>
              <a:rPr lang="en-US" sz="1800" b="1" dirty="0">
                <a:latin typeface="Arial"/>
                <a:cs typeface="Arial"/>
              </a:rPr>
              <a:t>than</a:t>
            </a:r>
            <a:r>
              <a:rPr lang="en-US" sz="1800" b="1" spc="-10" dirty="0">
                <a:latin typeface="Arial"/>
                <a:cs typeface="Arial"/>
              </a:rPr>
              <a:t> </a:t>
            </a:r>
            <a:r>
              <a:rPr lang="en-US" sz="1800" b="1" dirty="0">
                <a:latin typeface="Arial"/>
                <a:cs typeface="Arial"/>
              </a:rPr>
              <a:t>methadone</a:t>
            </a:r>
            <a:r>
              <a:rPr lang="en-US" sz="1800" b="1" spc="-10" dirty="0">
                <a:latin typeface="Arial"/>
                <a:cs typeface="Arial"/>
              </a:rPr>
              <a:t> </a:t>
            </a:r>
            <a:r>
              <a:rPr lang="en-US" sz="1800" b="1" dirty="0">
                <a:latin typeface="Arial"/>
                <a:cs typeface="Arial"/>
              </a:rPr>
              <a:t>per</a:t>
            </a:r>
            <a:r>
              <a:rPr lang="en-US" sz="1800" b="1" spc="-10" dirty="0">
                <a:latin typeface="Arial"/>
                <a:cs typeface="Arial"/>
              </a:rPr>
              <a:t> </a:t>
            </a:r>
            <a:r>
              <a:rPr lang="en-US" sz="1800" b="1" spc="-7" dirty="0">
                <a:latin typeface="Arial"/>
                <a:cs typeface="Arial"/>
              </a:rPr>
              <a:t>100,000 </a:t>
            </a:r>
            <a:r>
              <a:rPr lang="en-US" sz="1800" b="1" dirty="0">
                <a:latin typeface="Arial"/>
                <a:cs typeface="Arial"/>
              </a:rPr>
              <a:t>population,</a:t>
            </a:r>
            <a:r>
              <a:rPr lang="en-US" sz="1800" b="1" spc="-20" dirty="0">
                <a:latin typeface="Arial"/>
                <a:cs typeface="Arial"/>
              </a:rPr>
              <a:t> </a:t>
            </a:r>
            <a:r>
              <a:rPr lang="en-US" sz="1800" b="1" dirty="0">
                <a:latin typeface="Arial"/>
                <a:cs typeface="Arial"/>
              </a:rPr>
              <a:t>by</a:t>
            </a:r>
            <a:r>
              <a:rPr lang="en-US" sz="1800" b="1" spc="-10" dirty="0">
                <a:latin typeface="Arial"/>
                <a:cs typeface="Arial"/>
              </a:rPr>
              <a:t> </a:t>
            </a:r>
            <a:r>
              <a:rPr lang="en-US" sz="1800" b="1" dirty="0">
                <a:latin typeface="Arial"/>
                <a:cs typeface="Arial"/>
              </a:rPr>
              <a:t>geographic</a:t>
            </a:r>
            <a:r>
              <a:rPr lang="en-US" sz="1800" b="1" spc="-14" dirty="0">
                <a:latin typeface="Arial"/>
                <a:cs typeface="Arial"/>
              </a:rPr>
              <a:t> </a:t>
            </a:r>
            <a:r>
              <a:rPr lang="en-US" sz="1800" b="1" dirty="0">
                <a:latin typeface="Arial"/>
                <a:cs typeface="Arial"/>
              </a:rPr>
              <a:t>location</a:t>
            </a:r>
            <a:r>
              <a:rPr lang="en-US" sz="1800" b="1" spc="-17" dirty="0">
                <a:latin typeface="Arial"/>
                <a:cs typeface="Arial"/>
              </a:rPr>
              <a:t> </a:t>
            </a:r>
            <a:r>
              <a:rPr lang="en-US" sz="1800" b="1" dirty="0">
                <a:latin typeface="Arial"/>
                <a:cs typeface="Arial"/>
              </a:rPr>
              <a:t>and</a:t>
            </a:r>
            <a:r>
              <a:rPr lang="en-US" sz="1800" b="1" spc="-10" dirty="0">
                <a:latin typeface="Arial"/>
                <a:cs typeface="Arial"/>
              </a:rPr>
              <a:t> </a:t>
            </a:r>
            <a:r>
              <a:rPr lang="en-US" sz="1800" b="1" dirty="0">
                <a:latin typeface="Arial"/>
                <a:cs typeface="Arial"/>
              </a:rPr>
              <a:t>ethnicity,</a:t>
            </a:r>
            <a:r>
              <a:rPr lang="en-US" sz="1800" b="1" spc="-17" dirty="0">
                <a:latin typeface="Arial"/>
                <a:cs typeface="Arial"/>
              </a:rPr>
              <a:t> </a:t>
            </a:r>
            <a:r>
              <a:rPr lang="en-US" sz="1800" b="1" spc="-14" dirty="0">
                <a:latin typeface="Arial"/>
                <a:cs typeface="Arial"/>
              </a:rPr>
              <a:t>2020</a:t>
            </a:r>
            <a:endParaRPr lang="en-US" sz="1800" dirty="0"/>
          </a:p>
        </p:txBody>
      </p:sp>
      <p:graphicFrame>
        <p:nvGraphicFramePr>
          <p:cNvPr id="48" name="Chart 47" descr="Bar chart showing rate per 100,000 population&#10;  Hispanic Non-Hispanic Black Non-Hispanic White &#10;Large Central Metro 11.9 33.3 22.1&#10;Large Fringe Metro 10.3 20.5 21.1&#10;Medium Metro 10.9 21.2 21.1&#10;Small Metro 7.7 15.6 14.4&#10;Micropolitan 5.6 13.4 15.2&#10;Noncore 5.8 7.8 11.4&#10;">
            <a:extLst>
              <a:ext uri="{FF2B5EF4-FFF2-40B4-BE49-F238E27FC236}">
                <a16:creationId xmlns:a16="http://schemas.microsoft.com/office/drawing/2014/main" id="{4D053470-9C6D-41AA-86A0-2EEE84DB7C3F}"/>
              </a:ext>
            </a:extLst>
          </p:cNvPr>
          <p:cNvGraphicFramePr/>
          <p:nvPr>
            <p:extLst>
              <p:ext uri="{D42A27DB-BD31-4B8C-83A1-F6EECF244321}">
                <p14:modId xmlns:p14="http://schemas.microsoft.com/office/powerpoint/2010/main" val="2214624447"/>
              </p:ext>
            </p:extLst>
          </p:nvPr>
        </p:nvGraphicFramePr>
        <p:xfrm>
          <a:off x="457200" y="1280160"/>
          <a:ext cx="8229600" cy="37490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FC57D2-606E-4645-B3D1-80AE38E518C3}"/>
              </a:ext>
            </a:extLst>
          </p:cNvPr>
          <p:cNvSpPr>
            <a:spLocks noGrp="1"/>
          </p:cNvSpPr>
          <p:nvPr>
            <p:ph type="title"/>
          </p:nvPr>
        </p:nvSpPr>
        <p:spPr/>
        <p:txBody>
          <a:bodyPr>
            <a:normAutofit fontScale="90000"/>
          </a:bodyPr>
          <a:lstStyle/>
          <a:p>
            <a:r>
              <a:rPr lang="en-US" dirty="0"/>
              <a:t>Conclusion</a:t>
            </a:r>
          </a:p>
        </p:txBody>
      </p:sp>
      <p:sp>
        <p:nvSpPr>
          <p:cNvPr id="11" name="Content Placeholder 10">
            <a:extLst>
              <a:ext uri="{FF2B5EF4-FFF2-40B4-BE49-F238E27FC236}">
                <a16:creationId xmlns:a16="http://schemas.microsoft.com/office/drawing/2014/main" id="{772167B2-98B5-463A-9D49-FC45BBEABEA9}"/>
              </a:ext>
            </a:extLst>
          </p:cNvPr>
          <p:cNvSpPr>
            <a:spLocks noGrp="1"/>
          </p:cNvSpPr>
          <p:nvPr>
            <p:ph idx="1"/>
          </p:nvPr>
        </p:nvSpPr>
        <p:spPr/>
        <p:txBody>
          <a:bodyPr>
            <a:normAutofit fontScale="47500" lnSpcReduction="20000"/>
          </a:bodyPr>
          <a:lstStyle/>
          <a:p>
            <a:r>
              <a:rPr lang="en-US" dirty="0"/>
              <a:t>From 2015 to 2019, there was little overall change in the percentage of people who needed and received treatment for illicit drugs or an alcohol problem and in 2020, rates remained below 20%. People with low income represented one of the few population groups who showed improvement in the receipt of needed treatment.</a:t>
            </a:r>
          </a:p>
          <a:p>
            <a:r>
              <a:rPr lang="en-US" dirty="0"/>
              <a:t>The need for specialty treatment is urgent. According to the National Institute on Drug Abuse (NIDA), drug overdoses have </a:t>
            </a:r>
            <a:r>
              <a:rPr lang="en-US" dirty="0">
                <a:hlinkClick r:id="rId3"/>
              </a:rPr>
              <a:t>accelerated</a:t>
            </a:r>
            <a:r>
              <a:rPr lang="en-US" dirty="0"/>
              <a:t> during the COVID-19 public health emergency. The Centers for Disease Control and Prevention (CDC) National Center for Health Statistics estimated that 107,622 drug overdose deaths occurred in the United States in 2021. Overdose deaths rose 30% from 2019 to 2020 and continue to rise.</a:t>
            </a:r>
          </a:p>
          <a:p>
            <a:r>
              <a:rPr lang="en-US" dirty="0"/>
              <a:t>During this public health emergency, people in treatment for SUDs face unique challenges. Physical distancing, quarantine, and other public health measures have disrupted access to medication and other support services for many people. For example, people with OUD who rely on methadone dispensed at a clinic may be unable to access this daily medication while physically distancing.32</a:t>
            </a:r>
          </a:p>
          <a:p>
            <a:r>
              <a:rPr lang="en-US" dirty="0"/>
              <a:t>In the 2 years since the Substance Abuse and Mental Health Services Administration (SAMHSA) issued an exemption to opioid treatment programs (OTPs) allowing take-home doses of patient’s medication for OUD, increases have been seen in treatment engagement and patient satisfaction with care. In addition, few incidents of misuse or medication diversion have been observed. The evidence indicates the exemption has enhanced and encouraged use of OTP services.33,34</a:t>
            </a:r>
          </a:p>
          <a:p>
            <a:r>
              <a:rPr lang="en-US" dirty="0"/>
              <a:t>Data show that from 2017 to 2019, death rates involving opioids leveled off but were followed in 2020 by a sharp increase. In 2020, the rate of deaths involving synthetic opioids was highest among non-Hispanic Black people in large urban areas (31.9 per 100,000 population), nearly four times as high as non-Hispanic Black people in rural areas (8.0 per 100,000 population) and more than twice the rate of Hispanic people in urban areas (11.7 per 100,000 population).</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7B12C9-B661-408C-9E31-4C4A181BC4EC}"/>
              </a:ext>
            </a:extLst>
          </p:cNvPr>
          <p:cNvSpPr>
            <a:spLocks noGrp="1"/>
          </p:cNvSpPr>
          <p:nvPr>
            <p:ph type="title"/>
          </p:nvPr>
        </p:nvSpPr>
        <p:spPr>
          <a:xfrm>
            <a:off x="1257300" y="304800"/>
            <a:ext cx="6629400" cy="617884"/>
          </a:xfrm>
        </p:spPr>
        <p:txBody>
          <a:bodyPr>
            <a:normAutofit fontScale="90000"/>
          </a:bodyPr>
          <a:lstStyle/>
          <a:p>
            <a:r>
              <a:rPr lang="en-US" dirty="0"/>
              <a:t>Resources</a:t>
            </a:r>
          </a:p>
        </p:txBody>
      </p:sp>
      <p:sp>
        <p:nvSpPr>
          <p:cNvPr id="9" name="Content Placeholder 8">
            <a:extLst>
              <a:ext uri="{FF2B5EF4-FFF2-40B4-BE49-F238E27FC236}">
                <a16:creationId xmlns:a16="http://schemas.microsoft.com/office/drawing/2014/main" id="{F7C7A243-F649-43DB-B4A1-5A7AA8E525BF}"/>
              </a:ext>
            </a:extLst>
          </p:cNvPr>
          <p:cNvSpPr>
            <a:spLocks noGrp="1"/>
          </p:cNvSpPr>
          <p:nvPr>
            <p:ph idx="1"/>
          </p:nvPr>
        </p:nvSpPr>
        <p:spPr>
          <a:xfrm>
            <a:off x="457200" y="1646237"/>
            <a:ext cx="8229600" cy="4525963"/>
          </a:xfrm>
        </p:spPr>
        <p:txBody>
          <a:bodyPr>
            <a:normAutofit fontScale="40000" lnSpcReduction="20000"/>
          </a:bodyPr>
          <a:lstStyle/>
          <a:p>
            <a:r>
              <a:rPr lang="en-US" dirty="0"/>
              <a:t>Efforts by the Department of Health and Human Services (HHS) are underway to prevent overdoses and save lives by ensuring equitable access to essential healthcare and support services without stigma. The </a:t>
            </a:r>
            <a:r>
              <a:rPr lang="en-US" dirty="0">
                <a:hlinkClick r:id="rId3"/>
              </a:rPr>
              <a:t>Overdose Prevention Strategy</a:t>
            </a:r>
            <a:r>
              <a:rPr lang="en-US" dirty="0"/>
              <a:t> includes:</a:t>
            </a:r>
          </a:p>
          <a:p>
            <a:r>
              <a:rPr lang="en-US" dirty="0"/>
              <a:t>Primary Prevention</a:t>
            </a:r>
          </a:p>
          <a:p>
            <a:pPr lvl="1"/>
            <a:r>
              <a:rPr lang="en-US" dirty="0"/>
              <a:t>Prevention is critical to reducing overdoses and overdose deaths. The strategy promotes tiered, multidisciplinary prevention activities, ranging from population- level strategies to targeted interventions aimed at high-risk individuals. These activities engage health and human services providers directly and facilitate cross- sector collaboration on prevention.</a:t>
            </a:r>
          </a:p>
          <a:p>
            <a:r>
              <a:rPr lang="en-US" dirty="0"/>
              <a:t>Harm Reduction</a:t>
            </a:r>
          </a:p>
          <a:p>
            <a:pPr lvl="1"/>
            <a:r>
              <a:rPr lang="en-US" dirty="0"/>
              <a:t>Evidence-based harm reduction strategies minimize negative outcomes of drug use. These activities further expand access to harm reduction interventions and better integrate harm reduction into general medical care.</a:t>
            </a:r>
          </a:p>
          <a:p>
            <a:r>
              <a:rPr lang="en-US" dirty="0"/>
              <a:t>Evidence-Based Treatment</a:t>
            </a:r>
          </a:p>
          <a:p>
            <a:pPr lvl="1"/>
            <a:r>
              <a:rPr lang="en-US" dirty="0"/>
              <a:t>Evidence-based treatments for SUDs can reduce substance use, related health harms (for example, infectious disease transmission), and overdose deaths. High- quality treatment can also increase social functioning. The strategy therefore focuses on reducing barriers to the most effective treatments, using motivational and cultural enhancements to encourage those who might be reluctant, advancing strategies to improve engagement and retention, and continuing to develop new therapeutic approaches.</a:t>
            </a:r>
          </a:p>
          <a:p>
            <a:r>
              <a:rPr lang="en-US" dirty="0"/>
              <a:t>Recovery Support</a:t>
            </a:r>
          </a:p>
          <a:p>
            <a:pPr lvl="1"/>
            <a:r>
              <a:rPr lang="en-US" dirty="0"/>
              <a:t>Despite the demonstrated benefits of recovery support services, such as peer support, employment, and housing services, various challenges impede their availability and uptake. Enhancing coverage and integration of recovery support services is critical to promoting access to and use of these services. Strengthening the recovery support services workforce is also essential to promoting access and quality.</a:t>
            </a:r>
          </a:p>
          <a:p>
            <a:r>
              <a:rPr lang="en-US" dirty="0"/>
              <a:t>The </a:t>
            </a:r>
            <a:r>
              <a:rPr lang="en-US" dirty="0">
                <a:hlinkClick r:id="rId4"/>
              </a:rPr>
              <a:t>White House 2022 National Drug Control Strategy</a:t>
            </a:r>
            <a:r>
              <a:rPr lang="en-US" dirty="0"/>
              <a:t> focuses on two critical drivers of the epidemic: untreated addiction and drug trafficking. It instructs federal agencies to prioritize actions that will save lives, get people the care they need, go after drug traffickers’ profits, and make better use of data to guide all these efforts. The strategy aims to:</a:t>
            </a:r>
          </a:p>
          <a:p>
            <a:pPr lvl="1"/>
            <a:r>
              <a:rPr lang="en-US" dirty="0"/>
              <a:t>Expand high-impact harm reduction interventions such as naloxone.</a:t>
            </a:r>
          </a:p>
          <a:p>
            <a:pPr lvl="1"/>
            <a:r>
              <a:rPr lang="en-US" dirty="0"/>
              <a:t>Ensure those at highest risk of an overdose can access evidence-based treatment.</a:t>
            </a:r>
          </a:p>
          <a:p>
            <a:pPr lvl="1"/>
            <a:r>
              <a:rPr lang="en-US" dirty="0"/>
              <a:t>Improve data systems and research that guide drug policy development.</a:t>
            </a:r>
          </a:p>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1A1965-3FB6-487F-91BB-90D463BA11E0}"/>
              </a:ext>
            </a:extLst>
          </p:cNvPr>
          <p:cNvSpPr>
            <a:spLocks noGrp="1"/>
          </p:cNvSpPr>
          <p:nvPr>
            <p:ph type="title"/>
          </p:nvPr>
        </p:nvSpPr>
        <p:spPr>
          <a:xfrm>
            <a:off x="1257300" y="304800"/>
            <a:ext cx="6629400" cy="617884"/>
          </a:xfrm>
        </p:spPr>
        <p:txBody>
          <a:bodyPr>
            <a:normAutofit fontScale="90000"/>
          </a:bodyPr>
          <a:lstStyle/>
          <a:p>
            <a:r>
              <a:rPr lang="en-US" dirty="0"/>
              <a:t>Resources (cont’d.)</a:t>
            </a:r>
          </a:p>
        </p:txBody>
      </p:sp>
      <p:sp>
        <p:nvSpPr>
          <p:cNvPr id="10" name="Content Placeholder 9">
            <a:extLst>
              <a:ext uri="{FF2B5EF4-FFF2-40B4-BE49-F238E27FC236}">
                <a16:creationId xmlns:a16="http://schemas.microsoft.com/office/drawing/2014/main" id="{16837053-1403-4532-A7E7-9703A3E31B7E}"/>
              </a:ext>
            </a:extLst>
          </p:cNvPr>
          <p:cNvSpPr>
            <a:spLocks noGrp="1"/>
          </p:cNvSpPr>
          <p:nvPr>
            <p:ph idx="1"/>
          </p:nvPr>
        </p:nvSpPr>
        <p:spPr>
          <a:xfrm>
            <a:off x="457200" y="1646237"/>
            <a:ext cx="8229600" cy="4525963"/>
          </a:xfrm>
        </p:spPr>
        <p:txBody>
          <a:bodyPr>
            <a:normAutofit fontScale="40000" lnSpcReduction="20000"/>
          </a:bodyPr>
          <a:lstStyle/>
          <a:p>
            <a:r>
              <a:rPr lang="en-US" dirty="0"/>
              <a:t>The National Institutes of Health Helping to End Addiction Long-term (HEAL) Initiative is an aggressive, </a:t>
            </a:r>
            <a:r>
              <a:rPr lang="en-US" dirty="0" err="1"/>
              <a:t>transagency</a:t>
            </a:r>
            <a:r>
              <a:rPr lang="en-US" dirty="0"/>
              <a:t> effort to speed scientific solutions to stem the national opioid public health crisis. The initiative is funding hundreds of projects nationwide. Researchers are taking a variety of approaches to tackle the opioid epidemic through:</a:t>
            </a:r>
          </a:p>
          <a:p>
            <a:pPr lvl="1"/>
            <a:r>
              <a:rPr lang="en-US" dirty="0"/>
              <a:t>Understanding, managing, and treating pain.</a:t>
            </a:r>
          </a:p>
          <a:p>
            <a:pPr lvl="1"/>
            <a:r>
              <a:rPr lang="en-US" dirty="0"/>
              <a:t>Improving prevention and treatment for opioid misuse and addiction.</a:t>
            </a:r>
          </a:p>
          <a:p>
            <a:r>
              <a:rPr lang="en-US" dirty="0"/>
              <a:t>NIDAMED: Clinical Resources develop science-based resources for health professionals and those in training about screening, addressing, and treating addiction. Research shows that screening, brief intervention, and referral to treatment by clinicians in general medical settings can promote significant reductions in alcohol and tobacco use.</a:t>
            </a:r>
          </a:p>
          <a:p>
            <a:r>
              <a:rPr lang="en-US" dirty="0"/>
              <a:t>The </a:t>
            </a:r>
            <a:r>
              <a:rPr lang="en-US" dirty="0">
                <a:hlinkClick r:id="rId3"/>
              </a:rPr>
              <a:t>Healthcare Professional’s Core Resource on Alcohol</a:t>
            </a:r>
            <a:r>
              <a:rPr lang="en-US" dirty="0"/>
              <a:t>, developed by the National Institute on Alcohol Abuse and Alcoholism, helps clinicians provide care for people whose alcohol use may be affecting their health. In addition to providing foundational knowledge for understanding alcohol-related problems, this resource helps fill common gaps in healthcare provider training about addiction. It covers areas such as the neuroscience of addiction, evidence-based behavioral health care and medications for alcohol use disorder, strategies to reduce stigma associated with alcohol-related problems, and varied paths to recovery.</a:t>
            </a:r>
          </a:p>
          <a:p>
            <a:r>
              <a:rPr lang="en-US" dirty="0">
                <a:hlinkClick r:id="rId4"/>
              </a:rPr>
              <a:t>SAMHSA Funding Opportunities</a:t>
            </a:r>
            <a:r>
              <a:rPr lang="en-US" dirty="0"/>
              <a:t> lists the current SAMHSA Funding Opportunities for SUD prevention and treatment as well as current grant awardees. </a:t>
            </a:r>
            <a:r>
              <a:rPr lang="en-US" dirty="0">
                <a:hlinkClick r:id="rId5"/>
              </a:rPr>
              <a:t>SAMHSA Store</a:t>
            </a:r>
            <a:r>
              <a:rPr lang="en-US" dirty="0"/>
              <a:t> is a compendium of publications and digital products that includes resources for SUD prevention, treatment, and recovery resources.</a:t>
            </a:r>
          </a:p>
          <a:p>
            <a:r>
              <a:rPr lang="en-US" dirty="0"/>
              <a:t>SAMHSA is committed to improving prevention, treatment, and recovery support services for mental and substance use disorders. The </a:t>
            </a:r>
            <a:r>
              <a:rPr lang="en-US" dirty="0">
                <a:hlinkClick r:id="rId6"/>
              </a:rPr>
              <a:t>SAMHSA Evidence-Based Practices Resource Center</a:t>
            </a:r>
            <a:r>
              <a:rPr lang="en-US" dirty="0"/>
              <a:t> provides communities, clinicians, policymakers, and others with the information and tools to incorporate evidence-based practices into their communities or clinical settings.</a:t>
            </a:r>
          </a:p>
          <a:p>
            <a:pPr>
              <a:lnSpc>
                <a:spcPct val="120000"/>
              </a:lnSpc>
              <a:spcBef>
                <a:spcPts val="0"/>
              </a:spcBef>
            </a:pPr>
            <a:r>
              <a:rPr lang="en-US" dirty="0">
                <a:hlinkClick r:id="rId7"/>
              </a:rPr>
              <a:t>Behavioral Health Treatment Services Locator</a:t>
            </a:r>
            <a:r>
              <a:rPr lang="en-US" dirty="0"/>
              <a:t> is a confidential and anonymous source of information for people seeking treatment facilities in the United States or U.S. territories for substance use, addiction, and mental health problems.</a:t>
            </a:r>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57200" y="1463040"/>
            <a:ext cx="8229600" cy="4940163"/>
          </a:xfrm>
          <a:prstGeom prst="rect">
            <a:avLst/>
          </a:prstGeom>
        </p:spPr>
        <p:txBody>
          <a:bodyPr vert="horz" wrap="square" lIns="0" tIns="15586" rIns="0" bIns="0" rtlCol="0">
            <a:spAutoFit/>
          </a:bodyPr>
          <a:lstStyle/>
          <a:p>
            <a:pPr marL="274320" marR="61911" indent="-274320">
              <a:buAutoNum type="arabicPeriod"/>
              <a:tabLst>
                <a:tab pos="164518" algn="l"/>
                <a:tab pos="164951" algn="l"/>
              </a:tabLst>
            </a:pPr>
            <a:r>
              <a:rPr lang="en-US" sz="1000" dirty="0">
                <a:cs typeface="Times New Roman"/>
              </a:rPr>
              <a:t>Substance</a:t>
            </a:r>
            <a:r>
              <a:rPr lang="en-US" sz="1000" spc="-24" dirty="0">
                <a:cs typeface="Times New Roman"/>
              </a:rPr>
              <a:t> </a:t>
            </a:r>
            <a:r>
              <a:rPr lang="en-US" sz="1000" dirty="0">
                <a:cs typeface="Times New Roman"/>
              </a:rPr>
              <a:t>Abuse</a:t>
            </a:r>
            <a:r>
              <a:rPr lang="en-US" sz="1000" spc="-10" dirty="0">
                <a:cs typeface="Times New Roman"/>
              </a:rPr>
              <a:t> </a:t>
            </a:r>
            <a:r>
              <a:rPr lang="en-US" sz="1000" dirty="0">
                <a:cs typeface="Times New Roman"/>
              </a:rPr>
              <a:t>and</a:t>
            </a:r>
            <a:r>
              <a:rPr lang="en-US" sz="1000" spc="-17" dirty="0">
                <a:cs typeface="Times New Roman"/>
              </a:rPr>
              <a:t> </a:t>
            </a:r>
            <a:r>
              <a:rPr lang="en-US" sz="1000" dirty="0">
                <a:cs typeface="Times New Roman"/>
              </a:rPr>
              <a:t>Mental</a:t>
            </a:r>
            <a:r>
              <a:rPr lang="en-US" sz="1000" spc="-14" dirty="0">
                <a:cs typeface="Times New Roman"/>
              </a:rPr>
              <a:t> </a:t>
            </a:r>
            <a:r>
              <a:rPr lang="en-US" sz="1000" dirty="0">
                <a:cs typeface="Times New Roman"/>
              </a:rPr>
              <a:t>Health</a:t>
            </a:r>
            <a:r>
              <a:rPr lang="en-US" sz="1000" spc="-10" dirty="0">
                <a:cs typeface="Times New Roman"/>
              </a:rPr>
              <a:t> </a:t>
            </a:r>
            <a:r>
              <a:rPr lang="en-US" sz="1000" dirty="0">
                <a:cs typeface="Times New Roman"/>
              </a:rPr>
              <a:t>Services</a:t>
            </a:r>
            <a:r>
              <a:rPr lang="en-US" sz="1000" spc="-10" dirty="0">
                <a:cs typeface="Times New Roman"/>
              </a:rPr>
              <a:t> </a:t>
            </a:r>
            <a:r>
              <a:rPr lang="en-US" sz="1000" dirty="0">
                <a:cs typeface="Times New Roman"/>
              </a:rPr>
              <a:t>Administration.</a:t>
            </a:r>
            <a:r>
              <a:rPr lang="en-US" sz="1000" spc="-17" dirty="0">
                <a:cs typeface="Times New Roman"/>
              </a:rPr>
              <a:t> </a:t>
            </a:r>
            <a:r>
              <a:rPr lang="en-US" sz="1000" dirty="0">
                <a:cs typeface="Times New Roman"/>
              </a:rPr>
              <a:t>2020</a:t>
            </a:r>
            <a:r>
              <a:rPr lang="en-US" sz="1000" spc="-14" dirty="0">
                <a:cs typeface="Times New Roman"/>
              </a:rPr>
              <a:t> </a:t>
            </a:r>
            <a:r>
              <a:rPr lang="en-US" sz="1000" dirty="0">
                <a:cs typeface="Times New Roman"/>
              </a:rPr>
              <a:t>National</a:t>
            </a:r>
            <a:r>
              <a:rPr lang="en-US" sz="1000" spc="-14" dirty="0">
                <a:cs typeface="Times New Roman"/>
              </a:rPr>
              <a:t> </a:t>
            </a:r>
            <a:r>
              <a:rPr lang="en-US" sz="1000" dirty="0">
                <a:cs typeface="Times New Roman"/>
              </a:rPr>
              <a:t>Survey</a:t>
            </a:r>
            <a:r>
              <a:rPr lang="en-US" sz="1000" spc="-17" dirty="0">
                <a:cs typeface="Times New Roman"/>
              </a:rPr>
              <a:t> </a:t>
            </a:r>
            <a:r>
              <a:rPr lang="en-US" sz="1000" dirty="0">
                <a:cs typeface="Times New Roman"/>
              </a:rPr>
              <a:t>on</a:t>
            </a:r>
            <a:r>
              <a:rPr lang="en-US" sz="1000" spc="-17" dirty="0">
                <a:cs typeface="Times New Roman"/>
              </a:rPr>
              <a:t> </a:t>
            </a:r>
            <a:r>
              <a:rPr lang="en-US" sz="1000" dirty="0">
                <a:cs typeface="Times New Roman"/>
              </a:rPr>
              <a:t>Drug</a:t>
            </a:r>
            <a:r>
              <a:rPr lang="en-US" sz="1000" spc="-14" dirty="0">
                <a:cs typeface="Times New Roman"/>
              </a:rPr>
              <a:t> </a:t>
            </a:r>
            <a:r>
              <a:rPr lang="en-US" sz="1000" dirty="0">
                <a:cs typeface="Times New Roman"/>
              </a:rPr>
              <a:t>Use</a:t>
            </a:r>
            <a:r>
              <a:rPr lang="en-US" sz="1000" spc="-10" dirty="0">
                <a:cs typeface="Times New Roman"/>
              </a:rPr>
              <a:t> </a:t>
            </a:r>
            <a:r>
              <a:rPr lang="en-US" sz="1000" dirty="0">
                <a:cs typeface="Times New Roman"/>
              </a:rPr>
              <a:t>and</a:t>
            </a:r>
            <a:r>
              <a:rPr lang="en-US" sz="1000" spc="-17" dirty="0">
                <a:cs typeface="Times New Roman"/>
              </a:rPr>
              <a:t> </a:t>
            </a:r>
            <a:r>
              <a:rPr lang="en-US" sz="1000" spc="-7" dirty="0">
                <a:cs typeface="Times New Roman"/>
              </a:rPr>
              <a:t>Health </a:t>
            </a:r>
            <a:r>
              <a:rPr lang="en-US" sz="1000" dirty="0">
                <a:cs typeface="Times New Roman"/>
              </a:rPr>
              <a:t>(NSDUH):</a:t>
            </a:r>
            <a:r>
              <a:rPr lang="en-US" sz="1000" spc="-34" dirty="0">
                <a:cs typeface="Times New Roman"/>
              </a:rPr>
              <a:t> </a:t>
            </a:r>
            <a:r>
              <a:rPr lang="en-US" sz="1000" dirty="0">
                <a:cs typeface="Times New Roman"/>
              </a:rPr>
              <a:t>Methodological</a:t>
            </a:r>
            <a:r>
              <a:rPr lang="en-US" sz="1000" spc="-24" dirty="0">
                <a:cs typeface="Times New Roman"/>
              </a:rPr>
              <a:t> </a:t>
            </a:r>
            <a:r>
              <a:rPr lang="en-US" sz="1000" dirty="0">
                <a:cs typeface="Times New Roman"/>
              </a:rPr>
              <a:t>Summary</a:t>
            </a:r>
            <a:r>
              <a:rPr lang="en-US" sz="1000" spc="-17" dirty="0">
                <a:cs typeface="Times New Roman"/>
              </a:rPr>
              <a:t> </a:t>
            </a:r>
            <a:r>
              <a:rPr lang="en-US" sz="1000" dirty="0">
                <a:cs typeface="Times New Roman"/>
              </a:rPr>
              <a:t>and</a:t>
            </a:r>
            <a:r>
              <a:rPr lang="en-US" sz="1000" spc="-24" dirty="0">
                <a:cs typeface="Times New Roman"/>
              </a:rPr>
              <a:t> </a:t>
            </a:r>
            <a:r>
              <a:rPr lang="en-US" sz="1000" dirty="0">
                <a:cs typeface="Times New Roman"/>
              </a:rPr>
              <a:t>Definitions.</a:t>
            </a:r>
            <a:r>
              <a:rPr lang="en-US" sz="1000" spc="-20" dirty="0">
                <a:cs typeface="Times New Roman"/>
              </a:rPr>
              <a:t> </a:t>
            </a:r>
            <a:r>
              <a:rPr lang="en-US" sz="1000" u="sng" spc="-7" dirty="0">
                <a:solidFill>
                  <a:srgbClr val="0000FF"/>
                </a:solidFill>
                <a:uFill>
                  <a:solidFill>
                    <a:srgbClr val="0000FF"/>
                  </a:solidFill>
                </a:uFill>
                <a:cs typeface="Times New Roman"/>
                <a:hlinkClick r:id="rId3"/>
              </a:rPr>
              <a:t>https://www.samhsa.gov/data/sites/default/files/reports/</a:t>
            </a:r>
            <a:r>
              <a:rPr lang="en-US" sz="1000" spc="-7" dirty="0">
                <a:solidFill>
                  <a:srgbClr val="0000FF"/>
                </a:solidFill>
                <a:cs typeface="Times New Roman"/>
              </a:rPr>
              <a:t> </a:t>
            </a:r>
            <a:r>
              <a:rPr lang="en-US" sz="1000" u="sng" spc="-7" dirty="0">
                <a:solidFill>
                  <a:srgbClr val="0000FF"/>
                </a:solidFill>
                <a:uFill>
                  <a:solidFill>
                    <a:srgbClr val="0000FF"/>
                  </a:solidFill>
                </a:uFill>
                <a:cs typeface="Times New Roman"/>
                <a:hlinkClick r:id="rId3"/>
              </a:rPr>
              <a:t>rpt35330/2020NSDUHMethodSummDefs091721.pdf</a:t>
            </a:r>
            <a:r>
              <a:rPr lang="en-US" sz="1000" spc="-7" dirty="0">
                <a:cs typeface="Times New Roman"/>
                <a:hlinkClick r:id="rId3"/>
              </a:rPr>
              <a:t>.</a:t>
            </a:r>
            <a:r>
              <a:rPr lang="en-US" sz="1000" spc="27" dirty="0">
                <a:cs typeface="Times New Roman"/>
              </a:rPr>
              <a:t> </a:t>
            </a:r>
            <a:r>
              <a:rPr lang="en-US" sz="1000" dirty="0">
                <a:cs typeface="Times New Roman"/>
              </a:rPr>
              <a:t>Accessed</a:t>
            </a:r>
            <a:r>
              <a:rPr lang="en-US" sz="1000" spc="37" dirty="0">
                <a:cs typeface="Times New Roman"/>
              </a:rPr>
              <a:t> </a:t>
            </a:r>
            <a:r>
              <a:rPr lang="en-US" sz="1000" dirty="0">
                <a:cs typeface="Times New Roman"/>
              </a:rPr>
              <a:t>October</a:t>
            </a:r>
            <a:r>
              <a:rPr lang="en-US" sz="1000" spc="34" dirty="0">
                <a:cs typeface="Times New Roman"/>
              </a:rPr>
              <a:t> </a:t>
            </a:r>
            <a:r>
              <a:rPr lang="en-US" sz="1000" dirty="0">
                <a:cs typeface="Times New Roman"/>
              </a:rPr>
              <a:t>11,</a:t>
            </a:r>
            <a:r>
              <a:rPr lang="en-US" sz="1000" spc="37" dirty="0">
                <a:cs typeface="Times New Roman"/>
              </a:rPr>
              <a:t> </a:t>
            </a:r>
            <a:r>
              <a:rPr lang="en-US" sz="1000" spc="-7" dirty="0">
                <a:cs typeface="Times New Roman"/>
              </a:rPr>
              <a:t>2022.</a:t>
            </a:r>
            <a:endParaRPr lang="en-US" sz="1000" dirty="0">
              <a:cs typeface="Times New Roman"/>
            </a:endParaRPr>
          </a:p>
          <a:p>
            <a:pPr marL="274320" marR="81393" indent="-274320">
              <a:buAutoNum type="arabicPeriod"/>
              <a:tabLst>
                <a:tab pos="164518" algn="l"/>
                <a:tab pos="164951" algn="l"/>
              </a:tabLst>
            </a:pPr>
            <a:r>
              <a:rPr lang="en-US" sz="1000" dirty="0">
                <a:cs typeface="Times New Roman"/>
              </a:rPr>
              <a:t>Office</a:t>
            </a:r>
            <a:r>
              <a:rPr lang="en-US" sz="1000" spc="-20" dirty="0">
                <a:cs typeface="Times New Roman"/>
              </a:rPr>
              <a:t> </a:t>
            </a:r>
            <a:r>
              <a:rPr lang="en-US" sz="1000" dirty="0">
                <a:cs typeface="Times New Roman"/>
              </a:rPr>
              <a:t>of</a:t>
            </a:r>
            <a:r>
              <a:rPr lang="en-US" sz="1000" spc="-17" dirty="0">
                <a:cs typeface="Times New Roman"/>
              </a:rPr>
              <a:t> </a:t>
            </a:r>
            <a:r>
              <a:rPr lang="en-US" sz="1000" dirty="0">
                <a:cs typeface="Times New Roman"/>
              </a:rPr>
              <a:t>Disease</a:t>
            </a:r>
            <a:r>
              <a:rPr lang="en-US" sz="1000" spc="-10" dirty="0">
                <a:cs typeface="Times New Roman"/>
              </a:rPr>
              <a:t> </a:t>
            </a:r>
            <a:r>
              <a:rPr lang="en-US" sz="1000" dirty="0">
                <a:cs typeface="Times New Roman"/>
              </a:rPr>
              <a:t>Prevention</a:t>
            </a:r>
            <a:r>
              <a:rPr lang="en-US" sz="1000" spc="-17" dirty="0">
                <a:cs typeface="Times New Roman"/>
              </a:rPr>
              <a:t> </a:t>
            </a:r>
            <a:r>
              <a:rPr lang="en-US" sz="1000" dirty="0">
                <a:cs typeface="Times New Roman"/>
              </a:rPr>
              <a:t>and</a:t>
            </a:r>
            <a:r>
              <a:rPr lang="en-US" sz="1000" spc="-17" dirty="0">
                <a:cs typeface="Times New Roman"/>
              </a:rPr>
              <a:t> </a:t>
            </a:r>
            <a:r>
              <a:rPr lang="en-US" sz="1000" dirty="0">
                <a:cs typeface="Times New Roman"/>
              </a:rPr>
              <a:t>Health</a:t>
            </a:r>
            <a:r>
              <a:rPr lang="en-US" sz="1000" spc="-14" dirty="0">
                <a:cs typeface="Times New Roman"/>
              </a:rPr>
              <a:t> </a:t>
            </a:r>
            <a:r>
              <a:rPr lang="en-US" sz="1000" dirty="0">
                <a:cs typeface="Times New Roman"/>
              </a:rPr>
              <a:t>Promotion,</a:t>
            </a:r>
            <a:r>
              <a:rPr lang="en-US" sz="1000" spc="-17" dirty="0">
                <a:cs typeface="Times New Roman"/>
              </a:rPr>
              <a:t> </a:t>
            </a:r>
            <a:r>
              <a:rPr lang="en-US" sz="1000" dirty="0">
                <a:cs typeface="Times New Roman"/>
              </a:rPr>
              <a:t>U.S.</a:t>
            </a:r>
            <a:r>
              <a:rPr lang="en-US" sz="1000" spc="-14" dirty="0">
                <a:cs typeface="Times New Roman"/>
              </a:rPr>
              <a:t> </a:t>
            </a:r>
            <a:r>
              <a:rPr lang="en-US" sz="1000" dirty="0">
                <a:cs typeface="Times New Roman"/>
              </a:rPr>
              <a:t>Department</a:t>
            </a:r>
            <a:r>
              <a:rPr lang="en-US" sz="1000" spc="-20" dirty="0">
                <a:cs typeface="Times New Roman"/>
              </a:rPr>
              <a:t> </a:t>
            </a:r>
            <a:r>
              <a:rPr lang="en-US" sz="1000" dirty="0">
                <a:cs typeface="Times New Roman"/>
              </a:rPr>
              <a:t>of</a:t>
            </a:r>
            <a:r>
              <a:rPr lang="en-US" sz="1000" spc="-14" dirty="0">
                <a:cs typeface="Times New Roman"/>
              </a:rPr>
              <a:t> </a:t>
            </a:r>
            <a:r>
              <a:rPr lang="en-US" sz="1000" dirty="0">
                <a:cs typeface="Times New Roman"/>
              </a:rPr>
              <a:t>Health</a:t>
            </a:r>
            <a:r>
              <a:rPr lang="en-US" sz="1000" spc="-10" dirty="0">
                <a:cs typeface="Times New Roman"/>
              </a:rPr>
              <a:t> </a:t>
            </a:r>
            <a:r>
              <a:rPr lang="en-US" sz="1000" dirty="0">
                <a:cs typeface="Times New Roman"/>
              </a:rPr>
              <a:t>and</a:t>
            </a:r>
            <a:r>
              <a:rPr lang="en-US" sz="1000" spc="-14" dirty="0">
                <a:cs typeface="Times New Roman"/>
              </a:rPr>
              <a:t> </a:t>
            </a:r>
            <a:r>
              <a:rPr lang="en-US" sz="1000" dirty="0">
                <a:cs typeface="Times New Roman"/>
              </a:rPr>
              <a:t>Human</a:t>
            </a:r>
            <a:r>
              <a:rPr lang="en-US" sz="1000" spc="-10" dirty="0">
                <a:cs typeface="Times New Roman"/>
              </a:rPr>
              <a:t> </a:t>
            </a:r>
            <a:r>
              <a:rPr lang="en-US" sz="1000" dirty="0">
                <a:cs typeface="Times New Roman"/>
              </a:rPr>
              <a:t>Services.</a:t>
            </a:r>
            <a:r>
              <a:rPr lang="en-US" sz="1000" spc="-14" dirty="0">
                <a:cs typeface="Times New Roman"/>
              </a:rPr>
              <a:t> </a:t>
            </a:r>
            <a:r>
              <a:rPr lang="en-US" sz="1000" spc="-7" dirty="0">
                <a:cs typeface="Times New Roman"/>
              </a:rPr>
              <a:t>Healthy </a:t>
            </a:r>
            <a:r>
              <a:rPr lang="en-US" sz="1000" dirty="0">
                <a:cs typeface="Times New Roman"/>
              </a:rPr>
              <a:t>People</a:t>
            </a:r>
            <a:r>
              <a:rPr lang="en-US" sz="1000" spc="14" dirty="0">
                <a:cs typeface="Times New Roman"/>
              </a:rPr>
              <a:t> </a:t>
            </a:r>
            <a:r>
              <a:rPr lang="en-US" sz="1000" dirty="0">
                <a:cs typeface="Times New Roman"/>
              </a:rPr>
              <a:t>2030.</a:t>
            </a:r>
            <a:r>
              <a:rPr lang="en-US" sz="1000" spc="20" dirty="0">
                <a:cs typeface="Times New Roman"/>
              </a:rPr>
              <a:t> </a:t>
            </a:r>
            <a:r>
              <a:rPr lang="en-US" sz="1000" dirty="0">
                <a:cs typeface="Times New Roman"/>
              </a:rPr>
              <a:t>Drug</a:t>
            </a:r>
            <a:r>
              <a:rPr lang="en-US" sz="1000" spc="17" dirty="0">
                <a:cs typeface="Times New Roman"/>
              </a:rPr>
              <a:t> </a:t>
            </a:r>
            <a:r>
              <a:rPr lang="en-US" sz="1000" dirty="0">
                <a:cs typeface="Times New Roman"/>
              </a:rPr>
              <a:t>and</a:t>
            </a:r>
            <a:r>
              <a:rPr lang="en-US" sz="1000" spc="20" dirty="0">
                <a:cs typeface="Times New Roman"/>
              </a:rPr>
              <a:t> </a:t>
            </a:r>
            <a:r>
              <a:rPr lang="en-US" sz="1000" dirty="0">
                <a:cs typeface="Times New Roman"/>
              </a:rPr>
              <a:t>Alcohol</a:t>
            </a:r>
            <a:r>
              <a:rPr lang="en-US" sz="1000" spc="14" dirty="0">
                <a:cs typeface="Times New Roman"/>
              </a:rPr>
              <a:t> </a:t>
            </a:r>
            <a:r>
              <a:rPr lang="en-US" sz="1000" dirty="0">
                <a:cs typeface="Times New Roman"/>
              </a:rPr>
              <a:t>Use.</a:t>
            </a:r>
            <a:r>
              <a:rPr lang="en-US" sz="1000" spc="215" dirty="0">
                <a:cs typeface="Times New Roman"/>
              </a:rPr>
              <a:t> </a:t>
            </a:r>
            <a:r>
              <a:rPr lang="en-US" sz="1000" u="sng" spc="-7" dirty="0">
                <a:solidFill>
                  <a:srgbClr val="0000FF"/>
                </a:solidFill>
                <a:uFill>
                  <a:solidFill>
                    <a:srgbClr val="0000FF"/>
                  </a:solidFill>
                </a:uFill>
                <a:cs typeface="Times New Roman"/>
                <a:hlinkClick r:id="rId4"/>
              </a:rPr>
              <a:t>https://health.gov/healthypeople/objectives-and-data/browse-</a:t>
            </a:r>
            <a:r>
              <a:rPr lang="en-US" sz="1000" spc="-7" dirty="0">
                <a:solidFill>
                  <a:srgbClr val="0000FF"/>
                </a:solidFill>
                <a:cs typeface="Times New Roman"/>
              </a:rPr>
              <a:t> </a:t>
            </a:r>
            <a:r>
              <a:rPr lang="en-US" sz="1000" u="sng" spc="-7" dirty="0">
                <a:solidFill>
                  <a:srgbClr val="0000FF"/>
                </a:solidFill>
                <a:uFill>
                  <a:solidFill>
                    <a:srgbClr val="0000FF"/>
                  </a:solidFill>
                </a:uFill>
                <a:cs typeface="Times New Roman"/>
                <a:hlinkClick r:id="rId4"/>
              </a:rPr>
              <a:t>objectives/drug-and-alcohol-</a:t>
            </a:r>
            <a:r>
              <a:rPr lang="en-US" sz="1000" u="sng" dirty="0">
                <a:solidFill>
                  <a:srgbClr val="0000FF"/>
                </a:solidFill>
                <a:uFill>
                  <a:solidFill>
                    <a:srgbClr val="0000FF"/>
                  </a:solidFill>
                </a:uFill>
                <a:cs typeface="Times New Roman"/>
                <a:hlinkClick r:id="rId4"/>
              </a:rPr>
              <a:t>use</a:t>
            </a:r>
            <a:r>
              <a:rPr lang="en-US" sz="1000" dirty="0">
                <a:cs typeface="Times New Roman"/>
                <a:hlinkClick r:id="rId4"/>
              </a:rPr>
              <a:t>.</a:t>
            </a:r>
            <a:r>
              <a:rPr lang="en-US" sz="1000" spc="14" dirty="0">
                <a:cs typeface="Times New Roman"/>
              </a:rPr>
              <a:t> </a:t>
            </a:r>
            <a:r>
              <a:rPr lang="en-US" sz="1000" dirty="0">
                <a:cs typeface="Times New Roman"/>
              </a:rPr>
              <a:t>Accessed</a:t>
            </a:r>
            <a:r>
              <a:rPr lang="en-US" sz="1000" spc="14" dirty="0">
                <a:cs typeface="Times New Roman"/>
              </a:rPr>
              <a:t> </a:t>
            </a:r>
            <a:r>
              <a:rPr lang="en-US" sz="1000" dirty="0">
                <a:cs typeface="Times New Roman"/>
              </a:rPr>
              <a:t>October</a:t>
            </a:r>
            <a:r>
              <a:rPr lang="en-US" sz="1000" spc="17" dirty="0">
                <a:cs typeface="Times New Roman"/>
              </a:rPr>
              <a:t> </a:t>
            </a:r>
            <a:r>
              <a:rPr lang="en-US" sz="1000" dirty="0">
                <a:cs typeface="Times New Roman"/>
              </a:rPr>
              <a:t>11,</a:t>
            </a:r>
            <a:r>
              <a:rPr lang="en-US" sz="1000" spc="17" dirty="0">
                <a:cs typeface="Times New Roman"/>
              </a:rPr>
              <a:t> </a:t>
            </a:r>
            <a:r>
              <a:rPr lang="en-US" sz="1000" spc="-14" dirty="0">
                <a:cs typeface="Times New Roman"/>
              </a:rPr>
              <a:t>2022.</a:t>
            </a:r>
            <a:endParaRPr lang="en-US" sz="1000" dirty="0">
              <a:cs typeface="Times New Roman"/>
            </a:endParaRPr>
          </a:p>
          <a:p>
            <a:pPr marL="274320" marR="66240" indent="-274320">
              <a:buAutoNum type="arabicPeriod"/>
              <a:tabLst>
                <a:tab pos="164518" algn="l"/>
                <a:tab pos="164951" algn="l"/>
              </a:tabLst>
            </a:pPr>
            <a:r>
              <a:rPr lang="en-US" sz="1000" dirty="0">
                <a:cs typeface="Times New Roman"/>
              </a:rPr>
              <a:t>Center</a:t>
            </a:r>
            <a:r>
              <a:rPr lang="en-US" sz="1000" spc="-27" dirty="0">
                <a:cs typeface="Times New Roman"/>
              </a:rPr>
              <a:t> </a:t>
            </a:r>
            <a:r>
              <a:rPr lang="en-US" sz="1000" dirty="0">
                <a:cs typeface="Times New Roman"/>
              </a:rPr>
              <a:t>for</a:t>
            </a:r>
            <a:r>
              <a:rPr lang="en-US" sz="1000" spc="-14" dirty="0">
                <a:cs typeface="Times New Roman"/>
              </a:rPr>
              <a:t> </a:t>
            </a:r>
            <a:r>
              <a:rPr lang="en-US" sz="1000" dirty="0">
                <a:cs typeface="Times New Roman"/>
              </a:rPr>
              <a:t>Behavioral</a:t>
            </a:r>
            <a:r>
              <a:rPr lang="en-US" sz="1000" spc="-17" dirty="0">
                <a:cs typeface="Times New Roman"/>
              </a:rPr>
              <a:t> </a:t>
            </a:r>
            <a:r>
              <a:rPr lang="en-US" sz="1000" dirty="0">
                <a:cs typeface="Times New Roman"/>
              </a:rPr>
              <a:t>Health</a:t>
            </a:r>
            <a:r>
              <a:rPr lang="en-US" sz="1000" spc="-20" dirty="0">
                <a:cs typeface="Times New Roman"/>
              </a:rPr>
              <a:t> </a:t>
            </a:r>
            <a:r>
              <a:rPr lang="en-US" sz="1000" dirty="0">
                <a:cs typeface="Times New Roman"/>
              </a:rPr>
              <a:t>Statistics</a:t>
            </a:r>
            <a:r>
              <a:rPr lang="en-US" sz="1000" spc="-14" dirty="0">
                <a:cs typeface="Times New Roman"/>
              </a:rPr>
              <a:t> </a:t>
            </a:r>
            <a:r>
              <a:rPr lang="en-US" sz="1000" dirty="0">
                <a:cs typeface="Times New Roman"/>
              </a:rPr>
              <a:t>and</a:t>
            </a:r>
            <a:r>
              <a:rPr lang="en-US" sz="1000" spc="-17" dirty="0">
                <a:cs typeface="Times New Roman"/>
              </a:rPr>
              <a:t> </a:t>
            </a:r>
            <a:r>
              <a:rPr lang="en-US" sz="1000" dirty="0">
                <a:cs typeface="Times New Roman"/>
              </a:rPr>
              <a:t>Quality.</a:t>
            </a:r>
            <a:r>
              <a:rPr lang="en-US" sz="1000" spc="-17" dirty="0">
                <a:cs typeface="Times New Roman"/>
              </a:rPr>
              <a:t> </a:t>
            </a:r>
            <a:r>
              <a:rPr lang="en-US" sz="1000" dirty="0">
                <a:cs typeface="Times New Roman"/>
              </a:rPr>
              <a:t>2020</a:t>
            </a:r>
            <a:r>
              <a:rPr lang="en-US" sz="1000" spc="-20" dirty="0">
                <a:cs typeface="Times New Roman"/>
              </a:rPr>
              <a:t> </a:t>
            </a:r>
            <a:r>
              <a:rPr lang="en-US" sz="1000" dirty="0">
                <a:cs typeface="Times New Roman"/>
              </a:rPr>
              <a:t>NSDUH</a:t>
            </a:r>
            <a:r>
              <a:rPr lang="en-US" sz="1000" spc="-17" dirty="0">
                <a:cs typeface="Times New Roman"/>
              </a:rPr>
              <a:t> </a:t>
            </a:r>
            <a:r>
              <a:rPr lang="en-US" sz="1000" dirty="0">
                <a:cs typeface="Times New Roman"/>
              </a:rPr>
              <a:t>Detailed</a:t>
            </a:r>
            <a:r>
              <a:rPr lang="en-US" sz="1000" spc="-10" dirty="0">
                <a:cs typeface="Times New Roman"/>
              </a:rPr>
              <a:t> </a:t>
            </a:r>
            <a:r>
              <a:rPr lang="en-US" sz="1000" dirty="0">
                <a:cs typeface="Times New Roman"/>
              </a:rPr>
              <a:t>Tables.</a:t>
            </a:r>
            <a:r>
              <a:rPr lang="en-US" sz="1000" spc="-14" dirty="0">
                <a:cs typeface="Times New Roman"/>
              </a:rPr>
              <a:t> </a:t>
            </a:r>
            <a:r>
              <a:rPr lang="en-US" sz="1000" dirty="0">
                <a:cs typeface="Times New Roman"/>
              </a:rPr>
              <a:t>Rockville,</a:t>
            </a:r>
            <a:r>
              <a:rPr lang="en-US" sz="1000" spc="-17" dirty="0">
                <a:cs typeface="Times New Roman"/>
              </a:rPr>
              <a:t> </a:t>
            </a:r>
            <a:r>
              <a:rPr lang="en-US" sz="1000" dirty="0">
                <a:cs typeface="Times New Roman"/>
              </a:rPr>
              <a:t>MD:</a:t>
            </a:r>
            <a:r>
              <a:rPr lang="en-US" sz="1000" spc="-17" dirty="0">
                <a:cs typeface="Times New Roman"/>
              </a:rPr>
              <a:t> </a:t>
            </a:r>
            <a:r>
              <a:rPr lang="en-US" sz="1000" spc="-7" dirty="0">
                <a:cs typeface="Times New Roman"/>
              </a:rPr>
              <a:t>Substance </a:t>
            </a:r>
            <a:r>
              <a:rPr lang="en-US" sz="1000" dirty="0">
                <a:cs typeface="Times New Roman"/>
              </a:rPr>
              <a:t>Abuse</a:t>
            </a:r>
            <a:r>
              <a:rPr lang="en-US" sz="1000" spc="-24" dirty="0">
                <a:cs typeface="Times New Roman"/>
              </a:rPr>
              <a:t> </a:t>
            </a:r>
            <a:r>
              <a:rPr lang="en-US" sz="1000" dirty="0">
                <a:cs typeface="Times New Roman"/>
              </a:rPr>
              <a:t>and</a:t>
            </a:r>
            <a:r>
              <a:rPr lang="en-US" sz="1000" spc="-17" dirty="0">
                <a:cs typeface="Times New Roman"/>
              </a:rPr>
              <a:t> </a:t>
            </a:r>
            <a:r>
              <a:rPr lang="en-US" sz="1000" dirty="0">
                <a:cs typeface="Times New Roman"/>
              </a:rPr>
              <a:t>Mental</a:t>
            </a:r>
            <a:r>
              <a:rPr lang="en-US" sz="1000" spc="-17" dirty="0">
                <a:cs typeface="Times New Roman"/>
              </a:rPr>
              <a:t> </a:t>
            </a:r>
            <a:r>
              <a:rPr lang="en-US" sz="1000" dirty="0">
                <a:cs typeface="Times New Roman"/>
              </a:rPr>
              <a:t>Health</a:t>
            </a:r>
            <a:r>
              <a:rPr lang="en-US" sz="1000" spc="-14" dirty="0">
                <a:cs typeface="Times New Roman"/>
              </a:rPr>
              <a:t> </a:t>
            </a:r>
            <a:r>
              <a:rPr lang="en-US" sz="1000" dirty="0">
                <a:cs typeface="Times New Roman"/>
              </a:rPr>
              <a:t>Services</a:t>
            </a:r>
            <a:r>
              <a:rPr lang="en-US" sz="1000" spc="-17" dirty="0">
                <a:cs typeface="Times New Roman"/>
              </a:rPr>
              <a:t> </a:t>
            </a:r>
            <a:r>
              <a:rPr lang="en-US" sz="1000" dirty="0">
                <a:cs typeface="Times New Roman"/>
              </a:rPr>
              <a:t>Administration;</a:t>
            </a:r>
            <a:r>
              <a:rPr lang="en-US" sz="1000" spc="-17" dirty="0">
                <a:cs typeface="Times New Roman"/>
              </a:rPr>
              <a:t> </a:t>
            </a:r>
            <a:r>
              <a:rPr lang="en-US" sz="1000" dirty="0">
                <a:cs typeface="Times New Roman"/>
              </a:rPr>
              <a:t>January</a:t>
            </a:r>
            <a:r>
              <a:rPr lang="en-US" sz="1000" spc="-17" dirty="0">
                <a:cs typeface="Times New Roman"/>
              </a:rPr>
              <a:t> </a:t>
            </a:r>
            <a:r>
              <a:rPr lang="en-US" sz="1000" dirty="0">
                <a:cs typeface="Times New Roman"/>
              </a:rPr>
              <a:t>2022.</a:t>
            </a:r>
            <a:r>
              <a:rPr lang="en-US" sz="1000" spc="-14" dirty="0">
                <a:cs typeface="Times New Roman"/>
              </a:rPr>
              <a:t> </a:t>
            </a:r>
            <a:r>
              <a:rPr lang="en-US" sz="1000" u="sng" spc="-7" dirty="0">
                <a:solidFill>
                  <a:srgbClr val="0000FF"/>
                </a:solidFill>
                <a:uFill>
                  <a:solidFill>
                    <a:srgbClr val="0000FF"/>
                  </a:solidFill>
                </a:uFill>
                <a:cs typeface="Times New Roman"/>
                <a:hlinkClick r:id="rId5"/>
              </a:rPr>
              <a:t>https://www.samhsa.gov/data/report/2020-</a:t>
            </a:r>
            <a:r>
              <a:rPr lang="en-US" sz="1000" spc="-7" dirty="0">
                <a:solidFill>
                  <a:srgbClr val="0000FF"/>
                </a:solidFill>
                <a:cs typeface="Times New Roman"/>
              </a:rPr>
              <a:t> </a:t>
            </a:r>
            <a:r>
              <a:rPr lang="en-US" sz="1000" u="sng" spc="-7" dirty="0" err="1">
                <a:solidFill>
                  <a:srgbClr val="0000FF"/>
                </a:solidFill>
                <a:uFill>
                  <a:solidFill>
                    <a:srgbClr val="0000FF"/>
                  </a:solidFill>
                </a:uFill>
                <a:cs typeface="Times New Roman"/>
                <a:hlinkClick r:id="rId5"/>
              </a:rPr>
              <a:t>nsduh</a:t>
            </a:r>
            <a:r>
              <a:rPr lang="en-US" sz="1000" u="sng" spc="-7" dirty="0">
                <a:solidFill>
                  <a:srgbClr val="0000FF"/>
                </a:solidFill>
                <a:uFill>
                  <a:solidFill>
                    <a:srgbClr val="0000FF"/>
                  </a:solidFill>
                </a:uFill>
                <a:cs typeface="Times New Roman"/>
                <a:hlinkClick r:id="rId5"/>
              </a:rPr>
              <a:t>-detailed-</a:t>
            </a:r>
            <a:r>
              <a:rPr lang="en-US" sz="1000" u="sng" dirty="0">
                <a:solidFill>
                  <a:srgbClr val="0000FF"/>
                </a:solidFill>
                <a:uFill>
                  <a:solidFill>
                    <a:srgbClr val="0000FF"/>
                  </a:solidFill>
                </a:uFill>
                <a:cs typeface="Times New Roman"/>
                <a:hlinkClick r:id="rId5"/>
              </a:rPr>
              <a:t>tables</a:t>
            </a:r>
            <a:r>
              <a:rPr lang="en-US" sz="1000" dirty="0">
                <a:cs typeface="Times New Roman"/>
                <a:hlinkClick r:id="rId5"/>
              </a:rPr>
              <a:t>.</a:t>
            </a:r>
            <a:r>
              <a:rPr lang="en-US" sz="1000" dirty="0">
                <a:cs typeface="Times New Roman"/>
              </a:rPr>
              <a:t> Accessed October 11,</a:t>
            </a:r>
            <a:r>
              <a:rPr lang="en-US" sz="1000" spc="3" dirty="0">
                <a:cs typeface="Times New Roman"/>
              </a:rPr>
              <a:t> </a:t>
            </a:r>
            <a:r>
              <a:rPr lang="en-US" sz="1000" spc="-14" dirty="0">
                <a:cs typeface="Times New Roman"/>
              </a:rPr>
              <a:t>2022.</a:t>
            </a:r>
            <a:endParaRPr lang="en-US" sz="1000" dirty="0">
              <a:cs typeface="Times New Roman"/>
            </a:endParaRPr>
          </a:p>
          <a:p>
            <a:pPr marL="274320" marR="23379" indent="-274320">
              <a:buAutoNum type="arabicPeriod"/>
              <a:tabLst>
                <a:tab pos="164518" algn="l"/>
                <a:tab pos="164951" algn="l"/>
              </a:tabLst>
            </a:pPr>
            <a:r>
              <a:rPr lang="en-US" sz="1000" dirty="0">
                <a:cs typeface="Times New Roman"/>
              </a:rPr>
              <a:t>Highlights</a:t>
            </a:r>
            <a:r>
              <a:rPr lang="en-US" sz="1000" spc="-20" dirty="0">
                <a:cs typeface="Times New Roman"/>
              </a:rPr>
              <a:t> </a:t>
            </a:r>
            <a:r>
              <a:rPr lang="en-US" sz="1000" dirty="0">
                <a:cs typeface="Times New Roman"/>
              </a:rPr>
              <a:t>for</a:t>
            </a:r>
            <a:r>
              <a:rPr lang="en-US" sz="1000" spc="-17" dirty="0">
                <a:cs typeface="Times New Roman"/>
              </a:rPr>
              <a:t> </a:t>
            </a:r>
            <a:r>
              <a:rPr lang="en-US" sz="1000" dirty="0">
                <a:cs typeface="Times New Roman"/>
              </a:rPr>
              <a:t>the</a:t>
            </a:r>
            <a:r>
              <a:rPr lang="en-US" sz="1000" spc="-10" dirty="0">
                <a:cs typeface="Times New Roman"/>
              </a:rPr>
              <a:t> </a:t>
            </a:r>
            <a:r>
              <a:rPr lang="en-US" sz="1000" dirty="0">
                <a:cs typeface="Times New Roman"/>
              </a:rPr>
              <a:t>2020</a:t>
            </a:r>
            <a:r>
              <a:rPr lang="en-US" sz="1000" spc="-14" dirty="0">
                <a:cs typeface="Times New Roman"/>
              </a:rPr>
              <a:t> </a:t>
            </a:r>
            <a:r>
              <a:rPr lang="en-US" sz="1000" dirty="0">
                <a:cs typeface="Times New Roman"/>
              </a:rPr>
              <a:t>National</a:t>
            </a:r>
            <a:r>
              <a:rPr lang="en-US" sz="1000" spc="-14" dirty="0">
                <a:cs typeface="Times New Roman"/>
              </a:rPr>
              <a:t> </a:t>
            </a:r>
            <a:r>
              <a:rPr lang="en-US" sz="1000" dirty="0">
                <a:cs typeface="Times New Roman"/>
              </a:rPr>
              <a:t>Survey</a:t>
            </a:r>
            <a:r>
              <a:rPr lang="en-US" sz="1000" spc="-14" dirty="0">
                <a:cs typeface="Times New Roman"/>
              </a:rPr>
              <a:t> </a:t>
            </a:r>
            <a:r>
              <a:rPr lang="en-US" sz="1000" dirty="0">
                <a:cs typeface="Times New Roman"/>
              </a:rPr>
              <a:t>on</a:t>
            </a:r>
            <a:r>
              <a:rPr lang="en-US" sz="1000" spc="-17" dirty="0">
                <a:cs typeface="Times New Roman"/>
              </a:rPr>
              <a:t> </a:t>
            </a:r>
            <a:r>
              <a:rPr lang="en-US" sz="1000" dirty="0">
                <a:cs typeface="Times New Roman"/>
              </a:rPr>
              <a:t>Drug</a:t>
            </a:r>
            <a:r>
              <a:rPr lang="en-US" sz="1000" spc="-10" dirty="0">
                <a:cs typeface="Times New Roman"/>
              </a:rPr>
              <a:t> </a:t>
            </a:r>
            <a:r>
              <a:rPr lang="en-US" sz="1000" dirty="0">
                <a:cs typeface="Times New Roman"/>
              </a:rPr>
              <a:t>Use</a:t>
            </a:r>
            <a:r>
              <a:rPr lang="en-US" sz="1000" spc="-10" dirty="0">
                <a:cs typeface="Times New Roman"/>
              </a:rPr>
              <a:t> </a:t>
            </a:r>
            <a:r>
              <a:rPr lang="en-US" sz="1000" dirty="0">
                <a:cs typeface="Times New Roman"/>
              </a:rPr>
              <a:t>and</a:t>
            </a:r>
            <a:r>
              <a:rPr lang="en-US" sz="1000" spc="-17" dirty="0">
                <a:cs typeface="Times New Roman"/>
              </a:rPr>
              <a:t> </a:t>
            </a:r>
            <a:r>
              <a:rPr lang="en-US" sz="1000" dirty="0">
                <a:cs typeface="Times New Roman"/>
              </a:rPr>
              <a:t>Health</a:t>
            </a:r>
            <a:r>
              <a:rPr lang="en-US" sz="1000" dirty="0">
                <a:solidFill>
                  <a:srgbClr val="494949"/>
                </a:solidFill>
                <a:cs typeface="Times New Roman"/>
              </a:rPr>
              <a:t>.</a:t>
            </a:r>
            <a:r>
              <a:rPr lang="en-US" sz="1000" spc="-10" dirty="0">
                <a:solidFill>
                  <a:srgbClr val="494949"/>
                </a:solidFill>
                <a:cs typeface="Times New Roman"/>
              </a:rPr>
              <a:t> </a:t>
            </a:r>
            <a:r>
              <a:rPr lang="en-US" sz="1000" dirty="0">
                <a:solidFill>
                  <a:srgbClr val="494949"/>
                </a:solidFill>
                <a:cs typeface="Times New Roman"/>
              </a:rPr>
              <a:t>Rockville,</a:t>
            </a:r>
            <a:r>
              <a:rPr lang="en-US" sz="1000" spc="-10" dirty="0">
                <a:solidFill>
                  <a:srgbClr val="494949"/>
                </a:solidFill>
                <a:cs typeface="Times New Roman"/>
              </a:rPr>
              <a:t> </a:t>
            </a:r>
            <a:r>
              <a:rPr lang="en-US" sz="1000" dirty="0">
                <a:solidFill>
                  <a:srgbClr val="494949"/>
                </a:solidFill>
                <a:cs typeface="Times New Roman"/>
              </a:rPr>
              <a:t>MD:</a:t>
            </a:r>
            <a:r>
              <a:rPr lang="en-US" sz="1000" spc="-14" dirty="0">
                <a:solidFill>
                  <a:srgbClr val="494949"/>
                </a:solidFill>
                <a:cs typeface="Times New Roman"/>
              </a:rPr>
              <a:t> </a:t>
            </a:r>
            <a:r>
              <a:rPr lang="en-US" sz="1000" dirty="0">
                <a:cs typeface="Times New Roman"/>
              </a:rPr>
              <a:t>Substance</a:t>
            </a:r>
            <a:r>
              <a:rPr lang="en-US" sz="1000" spc="-14" dirty="0">
                <a:cs typeface="Times New Roman"/>
              </a:rPr>
              <a:t> </a:t>
            </a:r>
            <a:r>
              <a:rPr lang="en-US" sz="1000" dirty="0">
                <a:cs typeface="Times New Roman"/>
              </a:rPr>
              <a:t>Abuse</a:t>
            </a:r>
            <a:r>
              <a:rPr lang="en-US" sz="1000" spc="-14" dirty="0">
                <a:cs typeface="Times New Roman"/>
              </a:rPr>
              <a:t> </a:t>
            </a:r>
            <a:r>
              <a:rPr lang="en-US" sz="1000" dirty="0">
                <a:cs typeface="Times New Roman"/>
              </a:rPr>
              <a:t>and</a:t>
            </a:r>
            <a:r>
              <a:rPr lang="en-US" sz="1000" spc="-10" dirty="0">
                <a:cs typeface="Times New Roman"/>
              </a:rPr>
              <a:t> </a:t>
            </a:r>
            <a:r>
              <a:rPr lang="en-US" sz="1000" spc="-7" dirty="0">
                <a:cs typeface="Times New Roman"/>
              </a:rPr>
              <a:t>Mental </a:t>
            </a:r>
            <a:r>
              <a:rPr lang="en-US" sz="1000" dirty="0">
                <a:cs typeface="Times New Roman"/>
              </a:rPr>
              <a:t>Health</a:t>
            </a:r>
            <a:r>
              <a:rPr lang="en-US" sz="1000" spc="-27" dirty="0">
                <a:cs typeface="Times New Roman"/>
              </a:rPr>
              <a:t> </a:t>
            </a:r>
            <a:r>
              <a:rPr lang="en-US" sz="1000" dirty="0">
                <a:cs typeface="Times New Roman"/>
              </a:rPr>
              <a:t>Services</a:t>
            </a:r>
            <a:r>
              <a:rPr lang="en-US" sz="1000" spc="-20" dirty="0">
                <a:cs typeface="Times New Roman"/>
              </a:rPr>
              <a:t> </a:t>
            </a:r>
            <a:r>
              <a:rPr lang="en-US" sz="1000" dirty="0">
                <a:cs typeface="Times New Roman"/>
              </a:rPr>
              <a:t>Administration.</a:t>
            </a:r>
            <a:r>
              <a:rPr lang="en-US" sz="1000" spc="-24" dirty="0">
                <a:cs typeface="Times New Roman"/>
              </a:rPr>
              <a:t> </a:t>
            </a:r>
            <a:r>
              <a:rPr lang="en-US" sz="1000" u="sng" spc="-7" dirty="0">
                <a:solidFill>
                  <a:srgbClr val="0000FF"/>
                </a:solidFill>
                <a:uFill>
                  <a:solidFill>
                    <a:srgbClr val="0000FF"/>
                  </a:solidFill>
                </a:uFill>
                <a:cs typeface="Times New Roman"/>
                <a:hlinkClick r:id="rId6"/>
              </a:rPr>
              <a:t>https://www.samhsa.gov/data/sites/default/files/2021-</a:t>
            </a:r>
            <a:r>
              <a:rPr lang="en-US" sz="1000" spc="-7" dirty="0">
                <a:solidFill>
                  <a:srgbClr val="0000FF"/>
                </a:solidFill>
                <a:cs typeface="Times New Roman"/>
              </a:rPr>
              <a:t> </a:t>
            </a:r>
            <a:r>
              <a:rPr lang="en-US" sz="1000" u="sng" spc="-7" dirty="0">
                <a:solidFill>
                  <a:srgbClr val="0000FF"/>
                </a:solidFill>
                <a:uFill>
                  <a:solidFill>
                    <a:srgbClr val="0000FF"/>
                  </a:solidFill>
                </a:uFill>
                <a:cs typeface="Times New Roman"/>
                <a:hlinkClick r:id="rId6"/>
              </a:rPr>
              <a:t>10/2020_NSDUH_Highlights.pdf</a:t>
            </a:r>
            <a:r>
              <a:rPr lang="en-US" sz="1000" spc="-7" dirty="0">
                <a:solidFill>
                  <a:srgbClr val="494949"/>
                </a:solidFill>
                <a:cs typeface="Times New Roman"/>
                <a:hlinkClick r:id="rId6"/>
              </a:rPr>
              <a:t>.</a:t>
            </a:r>
            <a:r>
              <a:rPr lang="en-US" sz="1000" spc="14" dirty="0">
                <a:solidFill>
                  <a:srgbClr val="494949"/>
                </a:solidFill>
                <a:cs typeface="Times New Roman"/>
              </a:rPr>
              <a:t> </a:t>
            </a:r>
            <a:r>
              <a:rPr lang="en-US" sz="1000" dirty="0">
                <a:solidFill>
                  <a:srgbClr val="494949"/>
                </a:solidFill>
                <a:cs typeface="Times New Roman"/>
              </a:rPr>
              <a:t>Accessed</a:t>
            </a:r>
            <a:r>
              <a:rPr lang="en-US" sz="1000" spc="31" dirty="0">
                <a:solidFill>
                  <a:srgbClr val="494949"/>
                </a:solidFill>
                <a:cs typeface="Times New Roman"/>
              </a:rPr>
              <a:t> </a:t>
            </a:r>
            <a:r>
              <a:rPr lang="en-US" sz="1000" dirty="0">
                <a:solidFill>
                  <a:srgbClr val="494949"/>
                </a:solidFill>
                <a:cs typeface="Times New Roman"/>
              </a:rPr>
              <a:t>June</a:t>
            </a:r>
            <a:r>
              <a:rPr lang="en-US" sz="1000" spc="24" dirty="0">
                <a:solidFill>
                  <a:srgbClr val="494949"/>
                </a:solidFill>
                <a:cs typeface="Times New Roman"/>
              </a:rPr>
              <a:t> </a:t>
            </a:r>
            <a:r>
              <a:rPr lang="en-US" sz="1000" dirty="0">
                <a:solidFill>
                  <a:srgbClr val="494949"/>
                </a:solidFill>
                <a:cs typeface="Times New Roman"/>
              </a:rPr>
              <a:t>14,</a:t>
            </a:r>
            <a:r>
              <a:rPr lang="en-US" sz="1000" spc="24" dirty="0">
                <a:solidFill>
                  <a:srgbClr val="494949"/>
                </a:solidFill>
                <a:cs typeface="Times New Roman"/>
              </a:rPr>
              <a:t> </a:t>
            </a:r>
            <a:r>
              <a:rPr lang="en-US" sz="1000" spc="-14" dirty="0">
                <a:solidFill>
                  <a:srgbClr val="494949"/>
                </a:solidFill>
                <a:cs typeface="Times New Roman"/>
              </a:rPr>
              <a:t>2022.</a:t>
            </a:r>
            <a:endParaRPr lang="en-US" sz="1000" dirty="0">
              <a:cs typeface="Times New Roman"/>
            </a:endParaRPr>
          </a:p>
          <a:p>
            <a:pPr marL="274320" marR="92217" indent="-274320">
              <a:buAutoNum type="arabicPeriod" startAt="5"/>
              <a:tabLst>
                <a:tab pos="164518" algn="l"/>
                <a:tab pos="164951" algn="l"/>
              </a:tabLst>
            </a:pPr>
            <a:r>
              <a:rPr sz="1000" dirty="0">
                <a:cs typeface="Times New Roman"/>
              </a:rPr>
              <a:t>Centers</a:t>
            </a:r>
            <a:r>
              <a:rPr sz="1000" spc="-24" dirty="0">
                <a:cs typeface="Times New Roman"/>
              </a:rPr>
              <a:t> </a:t>
            </a:r>
            <a:r>
              <a:rPr sz="1000" dirty="0">
                <a:cs typeface="Times New Roman"/>
              </a:rPr>
              <a:t>for</a:t>
            </a:r>
            <a:r>
              <a:rPr sz="1000" spc="-17" dirty="0">
                <a:cs typeface="Times New Roman"/>
              </a:rPr>
              <a:t> </a:t>
            </a:r>
            <a:r>
              <a:rPr sz="1000" dirty="0">
                <a:cs typeface="Times New Roman"/>
              </a:rPr>
              <a:t>Disease</a:t>
            </a:r>
            <a:r>
              <a:rPr sz="1000" spc="-14" dirty="0">
                <a:cs typeface="Times New Roman"/>
              </a:rPr>
              <a:t> </a:t>
            </a:r>
            <a:r>
              <a:rPr sz="1000" dirty="0">
                <a:cs typeface="Times New Roman"/>
              </a:rPr>
              <a:t>Control</a:t>
            </a:r>
            <a:r>
              <a:rPr sz="1000" spc="-17" dirty="0">
                <a:cs typeface="Times New Roman"/>
              </a:rPr>
              <a:t> </a:t>
            </a:r>
            <a:r>
              <a:rPr sz="1000" dirty="0">
                <a:cs typeface="Times New Roman"/>
              </a:rPr>
              <a:t>and</a:t>
            </a:r>
            <a:r>
              <a:rPr sz="1000" spc="-17" dirty="0">
                <a:cs typeface="Times New Roman"/>
              </a:rPr>
              <a:t> </a:t>
            </a:r>
            <a:r>
              <a:rPr sz="1000" dirty="0">
                <a:cs typeface="Times New Roman"/>
              </a:rPr>
              <a:t>Prevention,</a:t>
            </a:r>
            <a:r>
              <a:rPr sz="1000" spc="-17" dirty="0">
                <a:cs typeface="Times New Roman"/>
              </a:rPr>
              <a:t> </a:t>
            </a:r>
            <a:r>
              <a:rPr sz="1000" dirty="0">
                <a:cs typeface="Times New Roman"/>
              </a:rPr>
              <a:t>National</a:t>
            </a:r>
            <a:r>
              <a:rPr sz="1000" spc="-17" dirty="0">
                <a:cs typeface="Times New Roman"/>
              </a:rPr>
              <a:t> </a:t>
            </a:r>
            <a:r>
              <a:rPr sz="1000" dirty="0">
                <a:cs typeface="Times New Roman"/>
              </a:rPr>
              <a:t>Center</a:t>
            </a:r>
            <a:r>
              <a:rPr sz="1000" spc="-14" dirty="0">
                <a:cs typeface="Times New Roman"/>
              </a:rPr>
              <a:t> </a:t>
            </a:r>
            <a:r>
              <a:rPr sz="1000" dirty="0">
                <a:cs typeface="Times New Roman"/>
              </a:rPr>
              <a:t>for</a:t>
            </a:r>
            <a:r>
              <a:rPr sz="1000" spc="-14" dirty="0">
                <a:cs typeface="Times New Roman"/>
              </a:rPr>
              <a:t> </a:t>
            </a:r>
            <a:r>
              <a:rPr sz="1000" dirty="0">
                <a:cs typeface="Times New Roman"/>
              </a:rPr>
              <a:t>Health</a:t>
            </a:r>
            <a:r>
              <a:rPr sz="1000" spc="-10" dirty="0">
                <a:cs typeface="Times New Roman"/>
              </a:rPr>
              <a:t> </a:t>
            </a:r>
            <a:r>
              <a:rPr sz="1000" dirty="0">
                <a:cs typeface="Times New Roman"/>
              </a:rPr>
              <a:t>Statistics.</a:t>
            </a:r>
            <a:r>
              <a:rPr sz="1000" spc="-14" dirty="0">
                <a:cs typeface="Times New Roman"/>
              </a:rPr>
              <a:t> </a:t>
            </a:r>
            <a:r>
              <a:rPr sz="1000" dirty="0">
                <a:cs typeface="Times New Roman"/>
              </a:rPr>
              <a:t>Alcohol</a:t>
            </a:r>
            <a:r>
              <a:rPr sz="1000" spc="-17" dirty="0">
                <a:cs typeface="Times New Roman"/>
              </a:rPr>
              <a:t> </a:t>
            </a:r>
            <a:r>
              <a:rPr sz="1000" dirty="0">
                <a:cs typeface="Times New Roman"/>
              </a:rPr>
              <a:t>Deaths</a:t>
            </a:r>
            <a:r>
              <a:rPr sz="1000" spc="-17" dirty="0">
                <a:cs typeface="Times New Roman"/>
              </a:rPr>
              <a:t> </a:t>
            </a:r>
            <a:r>
              <a:rPr sz="1000" dirty="0">
                <a:cs typeface="Times New Roman"/>
              </a:rPr>
              <a:t>on</a:t>
            </a:r>
            <a:r>
              <a:rPr sz="1000" spc="-10" dirty="0">
                <a:cs typeface="Times New Roman"/>
              </a:rPr>
              <a:t> </a:t>
            </a:r>
            <a:r>
              <a:rPr sz="1000" dirty="0">
                <a:cs typeface="Times New Roman"/>
              </a:rPr>
              <a:t>the</a:t>
            </a:r>
            <a:r>
              <a:rPr sz="1000" spc="-14" dirty="0">
                <a:cs typeface="Times New Roman"/>
              </a:rPr>
              <a:t> Rise </a:t>
            </a:r>
            <a:r>
              <a:rPr sz="1000" dirty="0">
                <a:cs typeface="Times New Roman"/>
              </a:rPr>
              <a:t>and</a:t>
            </a:r>
            <a:r>
              <a:rPr sz="1000" spc="-24" dirty="0">
                <a:cs typeface="Times New Roman"/>
              </a:rPr>
              <a:t> </a:t>
            </a:r>
            <a:r>
              <a:rPr sz="1000" dirty="0">
                <a:cs typeface="Times New Roman"/>
              </a:rPr>
              <a:t>Suicide</a:t>
            </a:r>
            <a:r>
              <a:rPr sz="1000" spc="-14" dirty="0">
                <a:cs typeface="Times New Roman"/>
              </a:rPr>
              <a:t> </a:t>
            </a:r>
            <a:r>
              <a:rPr sz="1000" dirty="0">
                <a:cs typeface="Times New Roman"/>
              </a:rPr>
              <a:t>Declines.</a:t>
            </a:r>
            <a:r>
              <a:rPr sz="1000" spc="-14" dirty="0">
                <a:cs typeface="Times New Roman"/>
              </a:rPr>
              <a:t> </a:t>
            </a:r>
            <a:r>
              <a:rPr sz="1000" dirty="0">
                <a:cs typeface="Times New Roman"/>
              </a:rPr>
              <a:t>Last</a:t>
            </a:r>
            <a:r>
              <a:rPr sz="1000" spc="-17" dirty="0">
                <a:cs typeface="Times New Roman"/>
              </a:rPr>
              <a:t> </a:t>
            </a:r>
            <a:r>
              <a:rPr sz="1000" dirty="0">
                <a:cs typeface="Times New Roman"/>
              </a:rPr>
              <a:t>reviewed</a:t>
            </a:r>
            <a:r>
              <a:rPr sz="1000" spc="-17" dirty="0">
                <a:cs typeface="Times New Roman"/>
              </a:rPr>
              <a:t> </a:t>
            </a:r>
            <a:r>
              <a:rPr sz="1000" dirty="0">
                <a:cs typeface="Times New Roman"/>
              </a:rPr>
              <a:t>March</a:t>
            </a:r>
            <a:r>
              <a:rPr sz="1000" spc="-14" dirty="0">
                <a:cs typeface="Times New Roman"/>
              </a:rPr>
              <a:t> </a:t>
            </a:r>
            <a:r>
              <a:rPr sz="1000" dirty="0">
                <a:cs typeface="Times New Roman"/>
              </a:rPr>
              <a:t>2022.</a:t>
            </a:r>
            <a:r>
              <a:rPr sz="1000" spc="-14" dirty="0">
                <a:cs typeface="Times New Roman"/>
              </a:rPr>
              <a:t> </a:t>
            </a:r>
            <a:r>
              <a:rPr sz="1000" u="sng" spc="-7" dirty="0">
                <a:solidFill>
                  <a:srgbClr val="0000FF"/>
                </a:solidFill>
                <a:uFill>
                  <a:solidFill>
                    <a:srgbClr val="0000FF"/>
                  </a:solidFill>
                </a:uFill>
                <a:cs typeface="Times New Roman"/>
                <a:hlinkClick r:id="rId7"/>
              </a:rPr>
              <a:t>https://www.cdc.gov/nchs/pressroom/podcasts/2022/</a:t>
            </a:r>
            <a:r>
              <a:rPr sz="1000" spc="-7" dirty="0">
                <a:solidFill>
                  <a:srgbClr val="0000FF"/>
                </a:solidFill>
                <a:cs typeface="Times New Roman"/>
              </a:rPr>
              <a:t> </a:t>
            </a:r>
            <a:r>
              <a:rPr sz="1000" u="sng" spc="-7" dirty="0">
                <a:solidFill>
                  <a:srgbClr val="0000FF"/>
                </a:solidFill>
                <a:uFill>
                  <a:solidFill>
                    <a:srgbClr val="0000FF"/>
                  </a:solidFill>
                </a:uFill>
                <a:cs typeface="Times New Roman"/>
                <a:hlinkClick r:id="rId7"/>
              </a:rPr>
              <a:t>20220318/20220318.htm</a:t>
            </a:r>
            <a:r>
              <a:rPr sz="1000" spc="-7" dirty="0">
                <a:cs typeface="Times New Roman"/>
                <a:hlinkClick r:id="rId7"/>
              </a:rPr>
              <a:t>.</a:t>
            </a:r>
            <a:r>
              <a:rPr sz="1000" spc="7" dirty="0">
                <a:cs typeface="Times New Roman"/>
              </a:rPr>
              <a:t> </a:t>
            </a:r>
            <a:r>
              <a:rPr sz="1000" dirty="0">
                <a:cs typeface="Times New Roman"/>
              </a:rPr>
              <a:t>Accessed</a:t>
            </a:r>
            <a:r>
              <a:rPr sz="1000" spc="14" dirty="0">
                <a:cs typeface="Times New Roman"/>
              </a:rPr>
              <a:t> </a:t>
            </a:r>
            <a:r>
              <a:rPr sz="1000" dirty="0">
                <a:cs typeface="Times New Roman"/>
              </a:rPr>
              <a:t>October</a:t>
            </a:r>
            <a:r>
              <a:rPr sz="1000" spc="14" dirty="0">
                <a:cs typeface="Times New Roman"/>
              </a:rPr>
              <a:t> </a:t>
            </a:r>
            <a:r>
              <a:rPr sz="1000" dirty="0">
                <a:cs typeface="Times New Roman"/>
              </a:rPr>
              <a:t>11,</a:t>
            </a:r>
            <a:r>
              <a:rPr sz="1000" spc="14" dirty="0">
                <a:cs typeface="Times New Roman"/>
              </a:rPr>
              <a:t> </a:t>
            </a:r>
            <a:r>
              <a:rPr sz="1000" spc="-14" dirty="0">
                <a:cs typeface="Times New Roman"/>
              </a:rPr>
              <a:t>2022.</a:t>
            </a:r>
            <a:endParaRPr sz="1000" dirty="0">
              <a:cs typeface="Times New Roman"/>
            </a:endParaRPr>
          </a:p>
          <a:p>
            <a:pPr marL="274320" marR="73167" indent="-274320">
              <a:buAutoNum type="arabicPeriod" startAt="5"/>
              <a:tabLst>
                <a:tab pos="164518" algn="l"/>
                <a:tab pos="164951" algn="l"/>
              </a:tabLst>
            </a:pPr>
            <a:r>
              <a:rPr sz="1000" dirty="0">
                <a:cs typeface="Times New Roman"/>
              </a:rPr>
              <a:t>Office</a:t>
            </a:r>
            <a:r>
              <a:rPr sz="1000" spc="-20" dirty="0">
                <a:cs typeface="Times New Roman"/>
              </a:rPr>
              <a:t> </a:t>
            </a:r>
            <a:r>
              <a:rPr sz="1000" dirty="0">
                <a:cs typeface="Times New Roman"/>
              </a:rPr>
              <a:t>of</a:t>
            </a:r>
            <a:r>
              <a:rPr sz="1000" spc="-14" dirty="0">
                <a:cs typeface="Times New Roman"/>
              </a:rPr>
              <a:t> </a:t>
            </a:r>
            <a:r>
              <a:rPr sz="1000" dirty="0">
                <a:cs typeface="Times New Roman"/>
              </a:rPr>
              <a:t>the</a:t>
            </a:r>
            <a:r>
              <a:rPr sz="1000" spc="-10" dirty="0">
                <a:cs typeface="Times New Roman"/>
              </a:rPr>
              <a:t> </a:t>
            </a:r>
            <a:r>
              <a:rPr sz="1000" dirty="0">
                <a:cs typeface="Times New Roman"/>
              </a:rPr>
              <a:t>Surgeon</a:t>
            </a:r>
            <a:r>
              <a:rPr sz="1000" spc="-17" dirty="0">
                <a:cs typeface="Times New Roman"/>
              </a:rPr>
              <a:t> </a:t>
            </a:r>
            <a:r>
              <a:rPr sz="1000" dirty="0">
                <a:cs typeface="Times New Roman"/>
              </a:rPr>
              <a:t>General.</a:t>
            </a:r>
            <a:r>
              <a:rPr sz="1000" spc="-10" dirty="0">
                <a:cs typeface="Times New Roman"/>
              </a:rPr>
              <a:t> </a:t>
            </a:r>
            <a:r>
              <a:rPr sz="1000" dirty="0">
                <a:cs typeface="Times New Roman"/>
              </a:rPr>
              <a:t>Facing</a:t>
            </a:r>
            <a:r>
              <a:rPr sz="1000" spc="-17" dirty="0">
                <a:cs typeface="Times New Roman"/>
              </a:rPr>
              <a:t> </a:t>
            </a:r>
            <a:r>
              <a:rPr sz="1000" dirty="0">
                <a:cs typeface="Times New Roman"/>
              </a:rPr>
              <a:t>Addiction</a:t>
            </a:r>
            <a:r>
              <a:rPr sz="1000" spc="-7" dirty="0">
                <a:cs typeface="Times New Roman"/>
              </a:rPr>
              <a:t> </a:t>
            </a:r>
            <a:r>
              <a:rPr sz="1000" dirty="0">
                <a:cs typeface="Times New Roman"/>
              </a:rPr>
              <a:t>in</a:t>
            </a:r>
            <a:r>
              <a:rPr sz="1000" spc="-17" dirty="0">
                <a:cs typeface="Times New Roman"/>
              </a:rPr>
              <a:t> </a:t>
            </a:r>
            <a:r>
              <a:rPr sz="1000" dirty="0">
                <a:cs typeface="Times New Roman"/>
              </a:rPr>
              <a:t>America:</a:t>
            </a:r>
            <a:r>
              <a:rPr sz="1000" spc="-14" dirty="0">
                <a:cs typeface="Times New Roman"/>
              </a:rPr>
              <a:t> </a:t>
            </a:r>
            <a:r>
              <a:rPr sz="1000" dirty="0">
                <a:cs typeface="Times New Roman"/>
              </a:rPr>
              <a:t>The</a:t>
            </a:r>
            <a:r>
              <a:rPr sz="1000" spc="-17" dirty="0">
                <a:cs typeface="Times New Roman"/>
              </a:rPr>
              <a:t> </a:t>
            </a:r>
            <a:r>
              <a:rPr sz="1000" dirty="0">
                <a:cs typeface="Times New Roman"/>
              </a:rPr>
              <a:t>Surgeon</a:t>
            </a:r>
            <a:r>
              <a:rPr sz="1000" spc="-14" dirty="0">
                <a:cs typeface="Times New Roman"/>
              </a:rPr>
              <a:t> </a:t>
            </a:r>
            <a:r>
              <a:rPr sz="1000" dirty="0">
                <a:cs typeface="Times New Roman"/>
              </a:rPr>
              <a:t>General’s</a:t>
            </a:r>
            <a:r>
              <a:rPr sz="1000" spc="-17" dirty="0">
                <a:cs typeface="Times New Roman"/>
              </a:rPr>
              <a:t> </a:t>
            </a:r>
            <a:r>
              <a:rPr sz="1000" dirty="0">
                <a:cs typeface="Times New Roman"/>
              </a:rPr>
              <a:t>Spotlight</a:t>
            </a:r>
            <a:r>
              <a:rPr sz="1000" spc="-17" dirty="0">
                <a:cs typeface="Times New Roman"/>
              </a:rPr>
              <a:t> </a:t>
            </a:r>
            <a:r>
              <a:rPr sz="1000" dirty="0">
                <a:cs typeface="Times New Roman"/>
              </a:rPr>
              <a:t>on</a:t>
            </a:r>
            <a:r>
              <a:rPr sz="1000" spc="-14" dirty="0">
                <a:cs typeface="Times New Roman"/>
              </a:rPr>
              <a:t> </a:t>
            </a:r>
            <a:r>
              <a:rPr sz="1000" spc="-7" dirty="0">
                <a:cs typeface="Times New Roman"/>
              </a:rPr>
              <a:t>Opioids. </a:t>
            </a:r>
            <a:r>
              <a:rPr sz="1000" dirty="0">
                <a:cs typeface="Times New Roman"/>
              </a:rPr>
              <a:t>Washington,</a:t>
            </a:r>
            <a:r>
              <a:rPr sz="1000" spc="-24" dirty="0">
                <a:cs typeface="Times New Roman"/>
              </a:rPr>
              <a:t> </a:t>
            </a:r>
            <a:r>
              <a:rPr sz="1000" dirty="0">
                <a:cs typeface="Times New Roman"/>
              </a:rPr>
              <a:t>DC:</a:t>
            </a:r>
            <a:r>
              <a:rPr sz="1000" spc="-17" dirty="0">
                <a:cs typeface="Times New Roman"/>
              </a:rPr>
              <a:t> </a:t>
            </a:r>
            <a:r>
              <a:rPr sz="1000" dirty="0">
                <a:cs typeface="Times New Roman"/>
              </a:rPr>
              <a:t>U.S.</a:t>
            </a:r>
            <a:r>
              <a:rPr sz="1000" spc="-14" dirty="0">
                <a:cs typeface="Times New Roman"/>
              </a:rPr>
              <a:t> </a:t>
            </a:r>
            <a:r>
              <a:rPr sz="1000" dirty="0">
                <a:cs typeface="Times New Roman"/>
              </a:rPr>
              <a:t>Department</a:t>
            </a:r>
            <a:r>
              <a:rPr sz="1000" spc="-17" dirty="0">
                <a:cs typeface="Times New Roman"/>
              </a:rPr>
              <a:t> </a:t>
            </a:r>
            <a:r>
              <a:rPr sz="1000" dirty="0">
                <a:cs typeface="Times New Roman"/>
              </a:rPr>
              <a:t>of</a:t>
            </a:r>
            <a:r>
              <a:rPr sz="1000" spc="-17" dirty="0">
                <a:cs typeface="Times New Roman"/>
              </a:rPr>
              <a:t> </a:t>
            </a:r>
            <a:r>
              <a:rPr sz="1000" dirty="0">
                <a:cs typeface="Times New Roman"/>
              </a:rPr>
              <a:t>Health</a:t>
            </a:r>
            <a:r>
              <a:rPr sz="1000" spc="-14" dirty="0">
                <a:cs typeface="Times New Roman"/>
              </a:rPr>
              <a:t> </a:t>
            </a:r>
            <a:r>
              <a:rPr sz="1000" dirty="0">
                <a:cs typeface="Times New Roman"/>
              </a:rPr>
              <a:t>and</a:t>
            </a:r>
            <a:r>
              <a:rPr sz="1000" spc="-17" dirty="0">
                <a:cs typeface="Times New Roman"/>
              </a:rPr>
              <a:t> </a:t>
            </a:r>
            <a:r>
              <a:rPr sz="1000" dirty="0">
                <a:cs typeface="Times New Roman"/>
              </a:rPr>
              <a:t>Human</a:t>
            </a:r>
            <a:r>
              <a:rPr sz="1000" spc="-14" dirty="0">
                <a:cs typeface="Times New Roman"/>
              </a:rPr>
              <a:t> </a:t>
            </a:r>
            <a:r>
              <a:rPr sz="1000" dirty="0">
                <a:cs typeface="Times New Roman"/>
              </a:rPr>
              <a:t>Services;</a:t>
            </a:r>
            <a:r>
              <a:rPr sz="1000" spc="-17" dirty="0">
                <a:cs typeface="Times New Roman"/>
              </a:rPr>
              <a:t> </a:t>
            </a:r>
            <a:r>
              <a:rPr sz="1000" dirty="0">
                <a:cs typeface="Times New Roman"/>
              </a:rPr>
              <a:t>September</a:t>
            </a:r>
            <a:r>
              <a:rPr sz="1000" spc="-14" dirty="0">
                <a:cs typeface="Times New Roman"/>
              </a:rPr>
              <a:t> </a:t>
            </a:r>
            <a:r>
              <a:rPr sz="1000" spc="-7" dirty="0">
                <a:cs typeface="Times New Roman"/>
              </a:rPr>
              <a:t>2018. </a:t>
            </a:r>
            <a:r>
              <a:rPr sz="1000" u="sng" spc="-14" dirty="0">
                <a:solidFill>
                  <a:srgbClr val="0000FF"/>
                </a:solidFill>
                <a:uFill>
                  <a:solidFill>
                    <a:srgbClr val="0000FF"/>
                  </a:solidFill>
                </a:uFill>
                <a:cs typeface="Times New Roman"/>
                <a:hlinkClick r:id="rId8"/>
              </a:rPr>
              <a:t>https://addiction.surgeongeneral.gov/sites/default/files/OC_SpotlightOnOpioids.pdf</a:t>
            </a:r>
            <a:r>
              <a:rPr sz="1000" spc="-14" dirty="0">
                <a:cs typeface="Times New Roman"/>
                <a:hlinkClick r:id="rId8"/>
              </a:rPr>
              <a:t>.</a:t>
            </a:r>
            <a:r>
              <a:rPr sz="1000" spc="78" dirty="0">
                <a:cs typeface="Times New Roman"/>
              </a:rPr>
              <a:t> </a:t>
            </a:r>
            <a:r>
              <a:rPr sz="1000" spc="-7" dirty="0">
                <a:cs typeface="Times New Roman"/>
              </a:rPr>
              <a:t>Accessed</a:t>
            </a:r>
            <a:r>
              <a:rPr sz="1000" spc="92" dirty="0">
                <a:cs typeface="Times New Roman"/>
              </a:rPr>
              <a:t> </a:t>
            </a:r>
            <a:r>
              <a:rPr sz="1000" spc="-7" dirty="0">
                <a:cs typeface="Times New Roman"/>
              </a:rPr>
              <a:t>October</a:t>
            </a:r>
            <a:r>
              <a:rPr sz="1000" spc="92" dirty="0">
                <a:cs typeface="Times New Roman"/>
              </a:rPr>
              <a:t> </a:t>
            </a:r>
            <a:r>
              <a:rPr sz="1000" dirty="0">
                <a:cs typeface="Times New Roman"/>
              </a:rPr>
              <a:t>11,</a:t>
            </a:r>
            <a:r>
              <a:rPr sz="1000" spc="89" dirty="0">
                <a:cs typeface="Times New Roman"/>
              </a:rPr>
              <a:t> </a:t>
            </a:r>
            <a:r>
              <a:rPr sz="1000" spc="-7" dirty="0">
                <a:cs typeface="Times New Roman"/>
              </a:rPr>
              <a:t>2022.</a:t>
            </a:r>
            <a:endParaRPr sz="1000" dirty="0">
              <a:cs typeface="Times New Roman"/>
            </a:endParaRPr>
          </a:p>
          <a:p>
            <a:pPr marL="274320" marR="161055" indent="-274320">
              <a:buAutoNum type="arabicPeriod" startAt="5"/>
              <a:tabLst>
                <a:tab pos="164518" algn="l"/>
                <a:tab pos="164951" algn="l"/>
              </a:tabLst>
            </a:pPr>
            <a:r>
              <a:rPr sz="1000" dirty="0">
                <a:cs typeface="Times New Roman"/>
              </a:rPr>
              <a:t>Center</a:t>
            </a:r>
            <a:r>
              <a:rPr sz="1000" spc="-24" dirty="0">
                <a:cs typeface="Times New Roman"/>
              </a:rPr>
              <a:t> </a:t>
            </a:r>
            <a:r>
              <a:rPr sz="1000" dirty="0">
                <a:cs typeface="Times New Roman"/>
              </a:rPr>
              <a:t>for</a:t>
            </a:r>
            <a:r>
              <a:rPr sz="1000" spc="-14" dirty="0">
                <a:cs typeface="Times New Roman"/>
              </a:rPr>
              <a:t> </a:t>
            </a:r>
            <a:r>
              <a:rPr sz="1000" dirty="0">
                <a:cs typeface="Times New Roman"/>
              </a:rPr>
              <a:t>Behavioral</a:t>
            </a:r>
            <a:r>
              <a:rPr sz="1000" spc="-17" dirty="0">
                <a:cs typeface="Times New Roman"/>
              </a:rPr>
              <a:t> </a:t>
            </a:r>
            <a:r>
              <a:rPr sz="1000" dirty="0">
                <a:cs typeface="Times New Roman"/>
              </a:rPr>
              <a:t>Health</a:t>
            </a:r>
            <a:r>
              <a:rPr sz="1000" spc="-17" dirty="0">
                <a:cs typeface="Times New Roman"/>
              </a:rPr>
              <a:t> </a:t>
            </a:r>
            <a:r>
              <a:rPr sz="1000" dirty="0">
                <a:cs typeface="Times New Roman"/>
              </a:rPr>
              <a:t>Statistics</a:t>
            </a:r>
            <a:r>
              <a:rPr sz="1000" spc="-14" dirty="0">
                <a:cs typeface="Times New Roman"/>
              </a:rPr>
              <a:t> </a:t>
            </a:r>
            <a:r>
              <a:rPr sz="1000" dirty="0">
                <a:cs typeface="Times New Roman"/>
              </a:rPr>
              <a:t>and</a:t>
            </a:r>
            <a:r>
              <a:rPr sz="1000" spc="-17" dirty="0">
                <a:cs typeface="Times New Roman"/>
              </a:rPr>
              <a:t> </a:t>
            </a:r>
            <a:r>
              <a:rPr sz="1000" dirty="0">
                <a:cs typeface="Times New Roman"/>
              </a:rPr>
              <a:t>Quality.</a:t>
            </a:r>
            <a:r>
              <a:rPr sz="1000" spc="-14" dirty="0">
                <a:cs typeface="Times New Roman"/>
              </a:rPr>
              <a:t> </a:t>
            </a:r>
            <a:r>
              <a:rPr sz="1000" dirty="0">
                <a:cs typeface="Times New Roman"/>
              </a:rPr>
              <a:t>Key</a:t>
            </a:r>
            <a:r>
              <a:rPr sz="1000" spc="-17" dirty="0">
                <a:cs typeface="Times New Roman"/>
              </a:rPr>
              <a:t> </a:t>
            </a:r>
            <a:r>
              <a:rPr sz="1000" dirty="0">
                <a:cs typeface="Times New Roman"/>
              </a:rPr>
              <a:t>Substance</a:t>
            </a:r>
            <a:r>
              <a:rPr sz="1000" spc="-17" dirty="0">
                <a:cs typeface="Times New Roman"/>
              </a:rPr>
              <a:t> </a:t>
            </a:r>
            <a:r>
              <a:rPr sz="1000" dirty="0">
                <a:cs typeface="Times New Roman"/>
              </a:rPr>
              <a:t>Use</a:t>
            </a:r>
            <a:r>
              <a:rPr sz="1000" spc="-14" dirty="0">
                <a:cs typeface="Times New Roman"/>
              </a:rPr>
              <a:t> </a:t>
            </a:r>
            <a:r>
              <a:rPr sz="1000" dirty="0">
                <a:cs typeface="Times New Roman"/>
              </a:rPr>
              <a:t>and</a:t>
            </a:r>
            <a:r>
              <a:rPr sz="1000" spc="-14" dirty="0">
                <a:cs typeface="Times New Roman"/>
              </a:rPr>
              <a:t> </a:t>
            </a:r>
            <a:r>
              <a:rPr sz="1000" dirty="0">
                <a:cs typeface="Times New Roman"/>
              </a:rPr>
              <a:t>Mental</a:t>
            </a:r>
            <a:r>
              <a:rPr sz="1000" spc="-20" dirty="0">
                <a:cs typeface="Times New Roman"/>
              </a:rPr>
              <a:t> </a:t>
            </a:r>
            <a:r>
              <a:rPr sz="1000" dirty="0">
                <a:cs typeface="Times New Roman"/>
              </a:rPr>
              <a:t>Health</a:t>
            </a:r>
            <a:r>
              <a:rPr sz="1000" spc="-10" dirty="0">
                <a:cs typeface="Times New Roman"/>
              </a:rPr>
              <a:t> </a:t>
            </a:r>
            <a:r>
              <a:rPr sz="1000" dirty="0">
                <a:cs typeface="Times New Roman"/>
              </a:rPr>
              <a:t>Indicators</a:t>
            </a:r>
            <a:r>
              <a:rPr sz="1000" spc="-14" dirty="0">
                <a:cs typeface="Times New Roman"/>
              </a:rPr>
              <a:t> </a:t>
            </a:r>
            <a:r>
              <a:rPr sz="1000" dirty="0">
                <a:cs typeface="Times New Roman"/>
              </a:rPr>
              <a:t>in</a:t>
            </a:r>
            <a:r>
              <a:rPr sz="1000" spc="-7" dirty="0">
                <a:cs typeface="Times New Roman"/>
              </a:rPr>
              <a:t> </a:t>
            </a:r>
            <a:r>
              <a:rPr sz="1000" spc="-17" dirty="0">
                <a:cs typeface="Times New Roman"/>
              </a:rPr>
              <a:t>the </a:t>
            </a:r>
            <a:r>
              <a:rPr sz="1000" dirty="0">
                <a:cs typeface="Times New Roman"/>
              </a:rPr>
              <a:t>United</a:t>
            </a:r>
            <a:r>
              <a:rPr sz="1000" spc="-20" dirty="0">
                <a:cs typeface="Times New Roman"/>
              </a:rPr>
              <a:t> </a:t>
            </a:r>
            <a:r>
              <a:rPr sz="1000" dirty="0">
                <a:cs typeface="Times New Roman"/>
              </a:rPr>
              <a:t>States:</a:t>
            </a:r>
            <a:r>
              <a:rPr sz="1000" spc="-17" dirty="0">
                <a:cs typeface="Times New Roman"/>
              </a:rPr>
              <a:t> </a:t>
            </a:r>
            <a:r>
              <a:rPr sz="1000" dirty="0">
                <a:cs typeface="Times New Roman"/>
              </a:rPr>
              <a:t>Results</a:t>
            </a:r>
            <a:r>
              <a:rPr sz="1000" spc="-7" dirty="0">
                <a:cs typeface="Times New Roman"/>
              </a:rPr>
              <a:t> </a:t>
            </a:r>
            <a:r>
              <a:rPr sz="1000" dirty="0">
                <a:cs typeface="Times New Roman"/>
              </a:rPr>
              <a:t>From</a:t>
            </a:r>
            <a:r>
              <a:rPr sz="1000" spc="-14" dirty="0">
                <a:cs typeface="Times New Roman"/>
              </a:rPr>
              <a:t> </a:t>
            </a:r>
            <a:r>
              <a:rPr sz="1000" dirty="0">
                <a:cs typeface="Times New Roman"/>
              </a:rPr>
              <a:t>the</a:t>
            </a:r>
            <a:r>
              <a:rPr sz="1000" spc="-10" dirty="0">
                <a:cs typeface="Times New Roman"/>
              </a:rPr>
              <a:t> </a:t>
            </a:r>
            <a:r>
              <a:rPr sz="1000" dirty="0">
                <a:cs typeface="Times New Roman"/>
              </a:rPr>
              <a:t>2020</a:t>
            </a:r>
            <a:r>
              <a:rPr sz="1000" spc="-14" dirty="0">
                <a:cs typeface="Times New Roman"/>
              </a:rPr>
              <a:t> </a:t>
            </a:r>
            <a:r>
              <a:rPr sz="1000" dirty="0">
                <a:cs typeface="Times New Roman"/>
              </a:rPr>
              <a:t>National</a:t>
            </a:r>
            <a:r>
              <a:rPr sz="1000" spc="-14" dirty="0">
                <a:cs typeface="Times New Roman"/>
              </a:rPr>
              <a:t> </a:t>
            </a:r>
            <a:r>
              <a:rPr sz="1000" dirty="0">
                <a:cs typeface="Times New Roman"/>
              </a:rPr>
              <a:t>Survey</a:t>
            </a:r>
            <a:r>
              <a:rPr sz="1000" spc="-10" dirty="0">
                <a:cs typeface="Times New Roman"/>
              </a:rPr>
              <a:t> </a:t>
            </a:r>
            <a:r>
              <a:rPr sz="1000" dirty="0">
                <a:cs typeface="Times New Roman"/>
              </a:rPr>
              <a:t>on</a:t>
            </a:r>
            <a:r>
              <a:rPr sz="1000" spc="-17" dirty="0">
                <a:cs typeface="Times New Roman"/>
              </a:rPr>
              <a:t> </a:t>
            </a:r>
            <a:r>
              <a:rPr sz="1000" dirty="0">
                <a:cs typeface="Times New Roman"/>
              </a:rPr>
              <a:t>Drug</a:t>
            </a:r>
            <a:r>
              <a:rPr sz="1000" spc="-10" dirty="0">
                <a:cs typeface="Times New Roman"/>
              </a:rPr>
              <a:t> </a:t>
            </a:r>
            <a:r>
              <a:rPr sz="1000" dirty="0">
                <a:cs typeface="Times New Roman"/>
              </a:rPr>
              <a:t>Use</a:t>
            </a:r>
            <a:r>
              <a:rPr sz="1000" spc="-10" dirty="0">
                <a:cs typeface="Times New Roman"/>
              </a:rPr>
              <a:t> </a:t>
            </a:r>
            <a:r>
              <a:rPr sz="1000" dirty="0">
                <a:cs typeface="Times New Roman"/>
              </a:rPr>
              <a:t>and</a:t>
            </a:r>
            <a:r>
              <a:rPr sz="1000" spc="-17" dirty="0">
                <a:cs typeface="Times New Roman"/>
              </a:rPr>
              <a:t> </a:t>
            </a:r>
            <a:r>
              <a:rPr sz="1000" dirty="0">
                <a:cs typeface="Times New Roman"/>
              </a:rPr>
              <a:t>Health.</a:t>
            </a:r>
            <a:r>
              <a:rPr sz="1000" spc="-10" dirty="0">
                <a:cs typeface="Times New Roman"/>
              </a:rPr>
              <a:t> </a:t>
            </a:r>
            <a:r>
              <a:rPr sz="1000" dirty="0">
                <a:cs typeface="Times New Roman"/>
              </a:rPr>
              <a:t>NSDUH</a:t>
            </a:r>
            <a:r>
              <a:rPr sz="1000" spc="-10" dirty="0">
                <a:cs typeface="Times New Roman"/>
              </a:rPr>
              <a:t> </a:t>
            </a:r>
            <a:r>
              <a:rPr sz="1000" dirty="0">
                <a:cs typeface="Times New Roman"/>
              </a:rPr>
              <a:t>Series</a:t>
            </a:r>
            <a:r>
              <a:rPr sz="1000" spc="-10" dirty="0">
                <a:cs typeface="Times New Roman"/>
              </a:rPr>
              <a:t> </a:t>
            </a:r>
            <a:r>
              <a:rPr sz="1000" spc="-7" dirty="0">
                <a:cs typeface="Times New Roman"/>
              </a:rPr>
              <a:t>H-</a:t>
            </a:r>
            <a:r>
              <a:rPr sz="1000" spc="-17" dirty="0">
                <a:cs typeface="Times New Roman"/>
              </a:rPr>
              <a:t>56.</a:t>
            </a:r>
            <a:r>
              <a:rPr lang="en-US" sz="1000" spc="-17" dirty="0">
                <a:cs typeface="Times New Roman"/>
              </a:rPr>
              <a:t> </a:t>
            </a:r>
            <a:r>
              <a:rPr sz="1000" dirty="0">
                <a:cs typeface="Times New Roman"/>
              </a:rPr>
              <a:t>Rockville,</a:t>
            </a:r>
            <a:r>
              <a:rPr sz="1000" spc="-24" dirty="0">
                <a:cs typeface="Times New Roman"/>
              </a:rPr>
              <a:t> </a:t>
            </a:r>
            <a:r>
              <a:rPr sz="1000" dirty="0">
                <a:cs typeface="Times New Roman"/>
              </a:rPr>
              <a:t>MD:</a:t>
            </a:r>
            <a:r>
              <a:rPr sz="1000" spc="-17" dirty="0">
                <a:cs typeface="Times New Roman"/>
              </a:rPr>
              <a:t> </a:t>
            </a:r>
            <a:r>
              <a:rPr sz="1000" dirty="0">
                <a:cs typeface="Times New Roman"/>
              </a:rPr>
              <a:t>Substance</a:t>
            </a:r>
            <a:r>
              <a:rPr sz="1000" spc="-17" dirty="0">
                <a:cs typeface="Times New Roman"/>
              </a:rPr>
              <a:t> </a:t>
            </a:r>
            <a:r>
              <a:rPr sz="1000" dirty="0">
                <a:cs typeface="Times New Roman"/>
              </a:rPr>
              <a:t>Abuse</a:t>
            </a:r>
            <a:r>
              <a:rPr sz="1000" spc="-14" dirty="0">
                <a:cs typeface="Times New Roman"/>
              </a:rPr>
              <a:t> </a:t>
            </a:r>
            <a:r>
              <a:rPr sz="1000" dirty="0">
                <a:cs typeface="Times New Roman"/>
              </a:rPr>
              <a:t>and</a:t>
            </a:r>
            <a:r>
              <a:rPr sz="1000" spc="-17" dirty="0">
                <a:cs typeface="Times New Roman"/>
              </a:rPr>
              <a:t> </a:t>
            </a:r>
            <a:r>
              <a:rPr sz="1000" dirty="0">
                <a:cs typeface="Times New Roman"/>
              </a:rPr>
              <a:t>Mental</a:t>
            </a:r>
            <a:r>
              <a:rPr sz="1000" spc="-20" dirty="0">
                <a:cs typeface="Times New Roman"/>
              </a:rPr>
              <a:t> </a:t>
            </a:r>
            <a:r>
              <a:rPr sz="1000" dirty="0">
                <a:cs typeface="Times New Roman"/>
              </a:rPr>
              <a:t>Health</a:t>
            </a:r>
            <a:r>
              <a:rPr sz="1000" spc="-17" dirty="0">
                <a:cs typeface="Times New Roman"/>
              </a:rPr>
              <a:t> </a:t>
            </a:r>
            <a:r>
              <a:rPr sz="1000" dirty="0">
                <a:cs typeface="Times New Roman"/>
              </a:rPr>
              <a:t>Services</a:t>
            </a:r>
            <a:r>
              <a:rPr sz="1000" spc="-14" dirty="0">
                <a:cs typeface="Times New Roman"/>
              </a:rPr>
              <a:t> </a:t>
            </a:r>
            <a:r>
              <a:rPr sz="1000" dirty="0">
                <a:cs typeface="Times New Roman"/>
              </a:rPr>
              <a:t>Administration;</a:t>
            </a:r>
            <a:r>
              <a:rPr sz="1000" spc="-20" dirty="0">
                <a:cs typeface="Times New Roman"/>
              </a:rPr>
              <a:t> </a:t>
            </a:r>
            <a:r>
              <a:rPr sz="1000" dirty="0">
                <a:cs typeface="Times New Roman"/>
              </a:rPr>
              <a:t>2021.</a:t>
            </a:r>
            <a:r>
              <a:rPr lang="en-US" sz="1000" dirty="0">
                <a:cs typeface="Times New Roman"/>
              </a:rPr>
              <a:t> </a:t>
            </a:r>
            <a:r>
              <a:rPr sz="1000" dirty="0">
                <a:cs typeface="Times New Roman"/>
              </a:rPr>
              <a:t>HHS</a:t>
            </a:r>
            <a:r>
              <a:rPr sz="1000" spc="-17" dirty="0">
                <a:cs typeface="Times New Roman"/>
              </a:rPr>
              <a:t> </a:t>
            </a:r>
            <a:r>
              <a:rPr sz="1000" dirty="0">
                <a:cs typeface="Times New Roman"/>
              </a:rPr>
              <a:t>Publication</a:t>
            </a:r>
            <a:r>
              <a:rPr sz="1000" spc="-17" dirty="0">
                <a:cs typeface="Times New Roman"/>
              </a:rPr>
              <a:t> No. </a:t>
            </a:r>
            <a:r>
              <a:rPr sz="1000" spc="-7" dirty="0">
                <a:cs typeface="Times New Roman"/>
              </a:rPr>
              <a:t>PEP21-07-01-</a:t>
            </a:r>
            <a:r>
              <a:rPr sz="1000" dirty="0">
                <a:cs typeface="Times New Roman"/>
              </a:rPr>
              <a:t>00.</a:t>
            </a:r>
            <a:r>
              <a:rPr sz="1000" spc="44" dirty="0">
                <a:cs typeface="Times New Roman"/>
              </a:rPr>
              <a:t> </a:t>
            </a:r>
            <a:r>
              <a:rPr sz="1000" u="sng" spc="-7" dirty="0">
                <a:solidFill>
                  <a:srgbClr val="0000FF"/>
                </a:solidFill>
                <a:uFill>
                  <a:solidFill>
                    <a:srgbClr val="0000FF"/>
                  </a:solidFill>
                </a:uFill>
                <a:cs typeface="Times New Roman"/>
                <a:hlinkClick r:id="rId9"/>
              </a:rPr>
              <a:t>https://www.samhsa.gov/data/sites/default/files/reports/rpt35325/NSDUHFFRPDFWHTMLFiles2020/2020NSDUHFFR1PDFW102121.pdf</a:t>
            </a:r>
            <a:r>
              <a:rPr sz="1000" spc="-7" dirty="0">
                <a:cs typeface="Times New Roman"/>
                <a:hlinkClick r:id="rId9"/>
              </a:rPr>
              <a:t>.</a:t>
            </a:r>
            <a:r>
              <a:rPr sz="1000" spc="41" dirty="0">
                <a:cs typeface="Times New Roman"/>
              </a:rPr>
              <a:t> </a:t>
            </a:r>
            <a:r>
              <a:rPr sz="1000" dirty="0">
                <a:cs typeface="Times New Roman"/>
              </a:rPr>
              <a:t>Accessed</a:t>
            </a:r>
            <a:r>
              <a:rPr sz="1000" spc="44" dirty="0">
                <a:cs typeface="Times New Roman"/>
              </a:rPr>
              <a:t> </a:t>
            </a:r>
            <a:r>
              <a:rPr sz="1000" dirty="0">
                <a:cs typeface="Times New Roman"/>
              </a:rPr>
              <a:t>October</a:t>
            </a:r>
            <a:r>
              <a:rPr sz="1000" spc="44" dirty="0">
                <a:cs typeface="Times New Roman"/>
              </a:rPr>
              <a:t> </a:t>
            </a:r>
            <a:r>
              <a:rPr sz="1000" dirty="0">
                <a:cs typeface="Times New Roman"/>
              </a:rPr>
              <a:t>11,</a:t>
            </a:r>
            <a:r>
              <a:rPr sz="1000" spc="44" dirty="0">
                <a:cs typeface="Times New Roman"/>
              </a:rPr>
              <a:t> </a:t>
            </a:r>
            <a:r>
              <a:rPr sz="1000" spc="-7" dirty="0">
                <a:cs typeface="Times New Roman"/>
              </a:rPr>
              <a:t>2022.</a:t>
            </a:r>
            <a:endParaRPr sz="1000" dirty="0">
              <a:cs typeface="Times New Roman"/>
            </a:endParaRPr>
          </a:p>
          <a:p>
            <a:pPr marL="274320" marR="41995" indent="-274320">
              <a:buAutoNum type="arabicPeriod" startAt="8"/>
              <a:tabLst>
                <a:tab pos="164518" algn="l"/>
                <a:tab pos="164951" algn="l"/>
              </a:tabLst>
            </a:pPr>
            <a:r>
              <a:rPr sz="1000" dirty="0">
                <a:cs typeface="Times New Roman"/>
              </a:rPr>
              <a:t>Centers</a:t>
            </a:r>
            <a:r>
              <a:rPr sz="1000" spc="-24" dirty="0">
                <a:cs typeface="Times New Roman"/>
              </a:rPr>
              <a:t> </a:t>
            </a:r>
            <a:r>
              <a:rPr sz="1000" dirty="0">
                <a:cs typeface="Times New Roman"/>
              </a:rPr>
              <a:t>for</a:t>
            </a:r>
            <a:r>
              <a:rPr sz="1000" spc="-14" dirty="0">
                <a:cs typeface="Times New Roman"/>
              </a:rPr>
              <a:t> </a:t>
            </a:r>
            <a:r>
              <a:rPr sz="1000" dirty="0">
                <a:cs typeface="Times New Roman"/>
              </a:rPr>
              <a:t>Disease</a:t>
            </a:r>
            <a:r>
              <a:rPr sz="1000" spc="-14" dirty="0">
                <a:cs typeface="Times New Roman"/>
              </a:rPr>
              <a:t> </a:t>
            </a:r>
            <a:r>
              <a:rPr sz="1000" dirty="0">
                <a:cs typeface="Times New Roman"/>
              </a:rPr>
              <a:t>Control</a:t>
            </a:r>
            <a:r>
              <a:rPr sz="1000" spc="-14" dirty="0">
                <a:cs typeface="Times New Roman"/>
              </a:rPr>
              <a:t> </a:t>
            </a:r>
            <a:r>
              <a:rPr sz="1000" dirty="0">
                <a:cs typeface="Times New Roman"/>
              </a:rPr>
              <a:t>and</a:t>
            </a:r>
            <a:r>
              <a:rPr sz="1000" spc="-17" dirty="0">
                <a:cs typeface="Times New Roman"/>
              </a:rPr>
              <a:t> </a:t>
            </a:r>
            <a:r>
              <a:rPr sz="1000" dirty="0">
                <a:cs typeface="Times New Roman"/>
              </a:rPr>
              <a:t>Prevention,</a:t>
            </a:r>
            <a:r>
              <a:rPr sz="1000" spc="-14" dirty="0">
                <a:cs typeface="Times New Roman"/>
              </a:rPr>
              <a:t> </a:t>
            </a:r>
            <a:r>
              <a:rPr sz="1000" dirty="0">
                <a:cs typeface="Times New Roman"/>
              </a:rPr>
              <a:t>Injury</a:t>
            </a:r>
            <a:r>
              <a:rPr sz="1000" spc="-10" dirty="0">
                <a:cs typeface="Times New Roman"/>
              </a:rPr>
              <a:t> </a:t>
            </a:r>
            <a:r>
              <a:rPr sz="1000" dirty="0">
                <a:cs typeface="Times New Roman"/>
              </a:rPr>
              <a:t>Center.</a:t>
            </a:r>
            <a:r>
              <a:rPr sz="1000" spc="-14" dirty="0">
                <a:cs typeface="Times New Roman"/>
              </a:rPr>
              <a:t> </a:t>
            </a:r>
            <a:r>
              <a:rPr sz="1000" dirty="0">
                <a:cs typeface="Times New Roman"/>
              </a:rPr>
              <a:t>Drug</a:t>
            </a:r>
            <a:r>
              <a:rPr sz="1000" spc="-14" dirty="0">
                <a:cs typeface="Times New Roman"/>
              </a:rPr>
              <a:t> </a:t>
            </a:r>
            <a:r>
              <a:rPr sz="1000" dirty="0">
                <a:cs typeface="Times New Roman"/>
              </a:rPr>
              <a:t>Overdose</a:t>
            </a:r>
            <a:r>
              <a:rPr sz="1000" spc="-17" dirty="0">
                <a:cs typeface="Times New Roman"/>
              </a:rPr>
              <a:t> </a:t>
            </a:r>
            <a:r>
              <a:rPr sz="1000" dirty="0">
                <a:cs typeface="Times New Roman"/>
              </a:rPr>
              <a:t>Deaths,</a:t>
            </a:r>
            <a:r>
              <a:rPr sz="1000" spc="-14" dirty="0">
                <a:cs typeface="Times New Roman"/>
              </a:rPr>
              <a:t> </a:t>
            </a:r>
            <a:r>
              <a:rPr sz="1000" dirty="0">
                <a:cs typeface="Times New Roman"/>
              </a:rPr>
              <a:t>Other</a:t>
            </a:r>
            <a:r>
              <a:rPr sz="1000" spc="-17" dirty="0">
                <a:cs typeface="Times New Roman"/>
              </a:rPr>
              <a:t> </a:t>
            </a:r>
            <a:r>
              <a:rPr sz="1000" dirty="0">
                <a:cs typeface="Times New Roman"/>
              </a:rPr>
              <a:t>Drugs.</a:t>
            </a:r>
            <a:r>
              <a:rPr sz="1000" spc="-10" dirty="0">
                <a:cs typeface="Times New Roman"/>
              </a:rPr>
              <a:t> </a:t>
            </a:r>
            <a:r>
              <a:rPr sz="1000" dirty="0">
                <a:cs typeface="Times New Roman"/>
              </a:rPr>
              <a:t>Last</a:t>
            </a:r>
            <a:r>
              <a:rPr sz="1000" spc="-14" dirty="0">
                <a:cs typeface="Times New Roman"/>
              </a:rPr>
              <a:t> </a:t>
            </a:r>
            <a:r>
              <a:rPr sz="1000" spc="-7" dirty="0">
                <a:cs typeface="Times New Roman"/>
              </a:rPr>
              <a:t>reviewed </a:t>
            </a:r>
            <a:r>
              <a:rPr sz="1000" dirty="0">
                <a:cs typeface="Times New Roman"/>
              </a:rPr>
              <a:t>November</a:t>
            </a:r>
            <a:r>
              <a:rPr sz="1000" spc="10" dirty="0">
                <a:cs typeface="Times New Roman"/>
              </a:rPr>
              <a:t> </a:t>
            </a:r>
            <a:r>
              <a:rPr sz="1000" dirty="0">
                <a:cs typeface="Times New Roman"/>
              </a:rPr>
              <a:t>2021.</a:t>
            </a:r>
            <a:r>
              <a:rPr sz="1000" spc="17" dirty="0">
                <a:cs typeface="Times New Roman"/>
              </a:rPr>
              <a:t> </a:t>
            </a:r>
            <a:r>
              <a:rPr sz="1000" u="sng" spc="-7" dirty="0">
                <a:solidFill>
                  <a:srgbClr val="0000FF"/>
                </a:solidFill>
                <a:uFill>
                  <a:solidFill>
                    <a:srgbClr val="0000FF"/>
                  </a:solidFill>
                </a:uFill>
                <a:cs typeface="Times New Roman"/>
                <a:hlinkClick r:id="rId10"/>
              </a:rPr>
              <a:t>https://www.cdc.gov/drugoverdose/deaths/other-</a:t>
            </a:r>
            <a:r>
              <a:rPr sz="1000" u="sng" dirty="0">
                <a:solidFill>
                  <a:srgbClr val="0000FF"/>
                </a:solidFill>
                <a:uFill>
                  <a:solidFill>
                    <a:srgbClr val="0000FF"/>
                  </a:solidFill>
                </a:uFill>
                <a:cs typeface="Times New Roman"/>
                <a:hlinkClick r:id="rId10"/>
              </a:rPr>
              <a:t>drugs.html</a:t>
            </a:r>
            <a:r>
              <a:rPr sz="1000" dirty="0">
                <a:cs typeface="Times New Roman"/>
                <a:hlinkClick r:id="rId10"/>
              </a:rPr>
              <a:t>.</a:t>
            </a:r>
            <a:r>
              <a:rPr sz="1000" spc="20" dirty="0">
                <a:cs typeface="Times New Roman"/>
              </a:rPr>
              <a:t> </a:t>
            </a:r>
            <a:r>
              <a:rPr sz="1000" dirty="0">
                <a:cs typeface="Times New Roman"/>
              </a:rPr>
              <a:t>Accessed</a:t>
            </a:r>
            <a:r>
              <a:rPr sz="1000" spc="14" dirty="0">
                <a:cs typeface="Times New Roman"/>
              </a:rPr>
              <a:t> </a:t>
            </a:r>
            <a:r>
              <a:rPr sz="1000" dirty="0">
                <a:cs typeface="Times New Roman"/>
              </a:rPr>
              <a:t>October</a:t>
            </a:r>
            <a:r>
              <a:rPr sz="1000" spc="17" dirty="0">
                <a:cs typeface="Times New Roman"/>
              </a:rPr>
              <a:t> </a:t>
            </a:r>
            <a:r>
              <a:rPr sz="1000" dirty="0">
                <a:cs typeface="Times New Roman"/>
              </a:rPr>
              <a:t>11,</a:t>
            </a:r>
            <a:r>
              <a:rPr sz="1000" spc="17" dirty="0">
                <a:cs typeface="Times New Roman"/>
              </a:rPr>
              <a:t> </a:t>
            </a:r>
            <a:r>
              <a:rPr sz="1000" spc="-7" dirty="0">
                <a:cs typeface="Times New Roman"/>
              </a:rPr>
              <a:t>2022.</a:t>
            </a:r>
            <a:endParaRPr sz="1000" dirty="0">
              <a:cs typeface="Times New Roman"/>
            </a:endParaRPr>
          </a:p>
          <a:p>
            <a:pPr marL="274320" marR="46325" indent="-274320">
              <a:buAutoNum type="arabicPeriod" startAt="8"/>
              <a:tabLst>
                <a:tab pos="164518" algn="l"/>
                <a:tab pos="164951" algn="l"/>
              </a:tabLst>
            </a:pPr>
            <a:r>
              <a:rPr sz="1000" dirty="0">
                <a:cs typeface="Times New Roman"/>
              </a:rPr>
              <a:t>O’Donnell</a:t>
            </a:r>
            <a:r>
              <a:rPr sz="1000" spc="-24" dirty="0">
                <a:cs typeface="Times New Roman"/>
              </a:rPr>
              <a:t> </a:t>
            </a:r>
            <a:r>
              <a:rPr sz="1000" dirty="0">
                <a:cs typeface="Times New Roman"/>
              </a:rPr>
              <a:t>J,</a:t>
            </a:r>
            <a:r>
              <a:rPr sz="1000" spc="-14" dirty="0">
                <a:cs typeface="Times New Roman"/>
              </a:rPr>
              <a:t> </a:t>
            </a:r>
            <a:r>
              <a:rPr sz="1000" dirty="0">
                <a:cs typeface="Times New Roman"/>
              </a:rPr>
              <a:t>Tanz</a:t>
            </a:r>
            <a:r>
              <a:rPr sz="1000" spc="-10" dirty="0">
                <a:cs typeface="Times New Roman"/>
              </a:rPr>
              <a:t> </a:t>
            </a:r>
            <a:r>
              <a:rPr sz="1000" dirty="0">
                <a:cs typeface="Times New Roman"/>
              </a:rPr>
              <a:t>LJ,</a:t>
            </a:r>
            <a:r>
              <a:rPr sz="1000" spc="-14" dirty="0">
                <a:cs typeface="Times New Roman"/>
              </a:rPr>
              <a:t> </a:t>
            </a:r>
            <a:r>
              <a:rPr sz="1000" dirty="0">
                <a:cs typeface="Times New Roman"/>
              </a:rPr>
              <a:t>Gladden</a:t>
            </a:r>
            <a:r>
              <a:rPr sz="1000" spc="-7" dirty="0">
                <a:cs typeface="Times New Roman"/>
              </a:rPr>
              <a:t> </a:t>
            </a:r>
            <a:r>
              <a:rPr sz="1000" dirty="0">
                <a:cs typeface="Times New Roman"/>
              </a:rPr>
              <a:t>RM,</a:t>
            </a:r>
            <a:r>
              <a:rPr sz="1000" spc="-17" dirty="0">
                <a:cs typeface="Times New Roman"/>
              </a:rPr>
              <a:t> </a:t>
            </a:r>
            <a:r>
              <a:rPr sz="1000" dirty="0">
                <a:cs typeface="Times New Roman"/>
              </a:rPr>
              <a:t>Davis</a:t>
            </a:r>
            <a:r>
              <a:rPr sz="1000" spc="-10" dirty="0">
                <a:cs typeface="Times New Roman"/>
              </a:rPr>
              <a:t> </a:t>
            </a:r>
            <a:r>
              <a:rPr sz="1000" dirty="0">
                <a:cs typeface="Times New Roman"/>
              </a:rPr>
              <a:t>NL,</a:t>
            </a:r>
            <a:r>
              <a:rPr sz="1000" spc="-10" dirty="0">
                <a:cs typeface="Times New Roman"/>
              </a:rPr>
              <a:t> </a:t>
            </a:r>
            <a:r>
              <a:rPr sz="1000" dirty="0">
                <a:cs typeface="Times New Roman"/>
              </a:rPr>
              <a:t>Bitting</a:t>
            </a:r>
            <a:r>
              <a:rPr sz="1000" spc="-7" dirty="0">
                <a:cs typeface="Times New Roman"/>
              </a:rPr>
              <a:t> </a:t>
            </a:r>
            <a:r>
              <a:rPr sz="1000" dirty="0">
                <a:cs typeface="Times New Roman"/>
              </a:rPr>
              <a:t>J.</a:t>
            </a:r>
            <a:r>
              <a:rPr sz="1000" spc="-10" dirty="0">
                <a:cs typeface="Times New Roman"/>
              </a:rPr>
              <a:t> </a:t>
            </a:r>
            <a:r>
              <a:rPr sz="1000" dirty="0">
                <a:cs typeface="Times New Roman"/>
              </a:rPr>
              <a:t>Trends</a:t>
            </a:r>
            <a:r>
              <a:rPr sz="1000" spc="-14" dirty="0">
                <a:cs typeface="Times New Roman"/>
              </a:rPr>
              <a:t> </a:t>
            </a:r>
            <a:r>
              <a:rPr sz="1000" dirty="0">
                <a:cs typeface="Times New Roman"/>
              </a:rPr>
              <a:t>in</a:t>
            </a:r>
            <a:r>
              <a:rPr sz="1000" spc="-14" dirty="0">
                <a:cs typeface="Times New Roman"/>
              </a:rPr>
              <a:t> </a:t>
            </a:r>
            <a:r>
              <a:rPr sz="1000" dirty="0">
                <a:cs typeface="Times New Roman"/>
              </a:rPr>
              <a:t>and</a:t>
            </a:r>
            <a:r>
              <a:rPr sz="1000" spc="-10" dirty="0">
                <a:cs typeface="Times New Roman"/>
              </a:rPr>
              <a:t> </a:t>
            </a:r>
            <a:r>
              <a:rPr sz="1000" dirty="0">
                <a:cs typeface="Times New Roman"/>
              </a:rPr>
              <a:t>characteristics</a:t>
            </a:r>
            <a:r>
              <a:rPr sz="1000" spc="-10" dirty="0">
                <a:cs typeface="Times New Roman"/>
              </a:rPr>
              <a:t> </a:t>
            </a:r>
            <a:r>
              <a:rPr sz="1000" dirty="0">
                <a:cs typeface="Times New Roman"/>
              </a:rPr>
              <a:t>of</a:t>
            </a:r>
            <a:r>
              <a:rPr sz="1000" spc="-14" dirty="0">
                <a:cs typeface="Times New Roman"/>
              </a:rPr>
              <a:t> </a:t>
            </a:r>
            <a:r>
              <a:rPr sz="1000" dirty="0">
                <a:cs typeface="Times New Roman"/>
              </a:rPr>
              <a:t>drug</a:t>
            </a:r>
            <a:r>
              <a:rPr sz="1000" spc="-14" dirty="0">
                <a:cs typeface="Times New Roman"/>
              </a:rPr>
              <a:t> </a:t>
            </a:r>
            <a:r>
              <a:rPr sz="1000" dirty="0">
                <a:cs typeface="Times New Roman"/>
              </a:rPr>
              <a:t>overdose</a:t>
            </a:r>
            <a:r>
              <a:rPr sz="1000" spc="-20" dirty="0">
                <a:cs typeface="Times New Roman"/>
              </a:rPr>
              <a:t> </a:t>
            </a:r>
            <a:r>
              <a:rPr sz="1000" spc="-7" dirty="0">
                <a:cs typeface="Times New Roman"/>
              </a:rPr>
              <a:t>deaths </a:t>
            </a:r>
            <a:r>
              <a:rPr sz="1000" dirty="0">
                <a:cs typeface="Times New Roman"/>
              </a:rPr>
              <a:t>involving</a:t>
            </a:r>
            <a:r>
              <a:rPr sz="1000" spc="-17" dirty="0">
                <a:cs typeface="Times New Roman"/>
              </a:rPr>
              <a:t> </a:t>
            </a:r>
            <a:r>
              <a:rPr sz="1000" dirty="0">
                <a:cs typeface="Times New Roman"/>
              </a:rPr>
              <a:t>illicitly</a:t>
            </a:r>
            <a:r>
              <a:rPr sz="1000" spc="-7" dirty="0">
                <a:cs typeface="Times New Roman"/>
              </a:rPr>
              <a:t> </a:t>
            </a:r>
            <a:r>
              <a:rPr sz="1000" dirty="0">
                <a:cs typeface="Times New Roman"/>
              </a:rPr>
              <a:t>manufactured</a:t>
            </a:r>
            <a:r>
              <a:rPr sz="1000" spc="-14" dirty="0">
                <a:cs typeface="Times New Roman"/>
              </a:rPr>
              <a:t> </a:t>
            </a:r>
            <a:r>
              <a:rPr sz="1000" dirty="0">
                <a:cs typeface="Times New Roman"/>
              </a:rPr>
              <a:t>fentanyls</a:t>
            </a:r>
            <a:r>
              <a:rPr sz="1000" spc="-17" dirty="0">
                <a:cs typeface="Times New Roman"/>
              </a:rPr>
              <a:t> </a:t>
            </a:r>
            <a:r>
              <a:rPr sz="1000" dirty="0">
                <a:cs typeface="Times New Roman"/>
              </a:rPr>
              <a:t>—</a:t>
            </a:r>
            <a:r>
              <a:rPr sz="1000" spc="-14" dirty="0">
                <a:cs typeface="Times New Roman"/>
              </a:rPr>
              <a:t> </a:t>
            </a:r>
            <a:r>
              <a:rPr sz="1000" dirty="0">
                <a:cs typeface="Times New Roman"/>
              </a:rPr>
              <a:t>United</a:t>
            </a:r>
            <a:r>
              <a:rPr sz="1000" spc="-7" dirty="0">
                <a:cs typeface="Times New Roman"/>
              </a:rPr>
              <a:t> </a:t>
            </a:r>
            <a:r>
              <a:rPr sz="1000" dirty="0">
                <a:cs typeface="Times New Roman"/>
              </a:rPr>
              <a:t>States,</a:t>
            </a:r>
            <a:r>
              <a:rPr sz="1000" spc="-17" dirty="0">
                <a:cs typeface="Times New Roman"/>
              </a:rPr>
              <a:t> </a:t>
            </a:r>
            <a:r>
              <a:rPr sz="1000" spc="-7" dirty="0">
                <a:cs typeface="Times New Roman"/>
              </a:rPr>
              <a:t>2019-</a:t>
            </a:r>
            <a:r>
              <a:rPr sz="1000" dirty="0">
                <a:cs typeface="Times New Roman"/>
              </a:rPr>
              <a:t>2020.</a:t>
            </a:r>
            <a:r>
              <a:rPr sz="1000" spc="-17" dirty="0">
                <a:cs typeface="Times New Roman"/>
              </a:rPr>
              <a:t> </a:t>
            </a:r>
            <a:r>
              <a:rPr sz="1000" dirty="0">
                <a:cs typeface="Times New Roman"/>
              </a:rPr>
              <a:t>MMWR</a:t>
            </a:r>
            <a:r>
              <a:rPr sz="1000" spc="-14" dirty="0">
                <a:cs typeface="Times New Roman"/>
              </a:rPr>
              <a:t> </a:t>
            </a:r>
            <a:r>
              <a:rPr sz="1000" dirty="0">
                <a:cs typeface="Times New Roman"/>
              </a:rPr>
              <a:t>Morb</a:t>
            </a:r>
            <a:r>
              <a:rPr sz="1000" spc="-14" dirty="0">
                <a:cs typeface="Times New Roman"/>
              </a:rPr>
              <a:t> </a:t>
            </a:r>
            <a:r>
              <a:rPr sz="1000" dirty="0">
                <a:cs typeface="Times New Roman"/>
              </a:rPr>
              <a:t>Mortal</a:t>
            </a:r>
            <a:r>
              <a:rPr sz="1000" spc="-17" dirty="0">
                <a:cs typeface="Times New Roman"/>
              </a:rPr>
              <a:t> </a:t>
            </a:r>
            <a:r>
              <a:rPr sz="1000" dirty="0">
                <a:cs typeface="Times New Roman"/>
              </a:rPr>
              <a:t>Wkly</a:t>
            </a:r>
            <a:r>
              <a:rPr sz="1000" spc="-7" dirty="0">
                <a:cs typeface="Times New Roman"/>
              </a:rPr>
              <a:t> </a:t>
            </a:r>
            <a:r>
              <a:rPr sz="1000" spc="-14" dirty="0">
                <a:cs typeface="Times New Roman"/>
              </a:rPr>
              <a:t>Rep.</a:t>
            </a:r>
            <a:r>
              <a:rPr lang="en-US" sz="1000" spc="-14" dirty="0">
                <a:cs typeface="Times New Roman"/>
              </a:rPr>
              <a:t> </a:t>
            </a:r>
            <a:r>
              <a:rPr sz="1000" spc="-7" dirty="0">
                <a:cs typeface="Times New Roman"/>
              </a:rPr>
              <a:t>2021;70:1740-</a:t>
            </a:r>
            <a:r>
              <a:rPr sz="1000" dirty="0">
                <a:cs typeface="Times New Roman"/>
              </a:rPr>
              <a:t>46.</a:t>
            </a:r>
            <a:r>
              <a:rPr lang="en-US" sz="1000" dirty="0">
                <a:cs typeface="Times New Roman"/>
              </a:rPr>
              <a:t> </a:t>
            </a:r>
            <a:r>
              <a:rPr sz="1000" u="sng" spc="-7" dirty="0">
                <a:solidFill>
                  <a:srgbClr val="0000FF"/>
                </a:solidFill>
                <a:uFill>
                  <a:solidFill>
                    <a:srgbClr val="0000FF"/>
                  </a:solidFill>
                </a:uFill>
                <a:cs typeface="Times New Roman"/>
                <a:hlinkClick r:id="rId11"/>
              </a:rPr>
              <a:t>https://www.cdc.gov/mmwr/volumes/70/wr/mm7050e3.htm?s_cid=mm7050e3_w</a:t>
            </a:r>
            <a:r>
              <a:rPr sz="1000" spc="-7" dirty="0">
                <a:cs typeface="Times New Roman"/>
                <a:hlinkClick r:id="rId11"/>
              </a:rPr>
              <a:t>.</a:t>
            </a:r>
            <a:r>
              <a:rPr sz="1000" spc="177" dirty="0">
                <a:cs typeface="Times New Roman"/>
              </a:rPr>
              <a:t> </a:t>
            </a:r>
            <a:r>
              <a:rPr sz="1000" spc="-7" dirty="0" err="1">
                <a:cs typeface="Times New Roman"/>
              </a:rPr>
              <a:t>Accessed</a:t>
            </a:r>
            <a:r>
              <a:rPr sz="1000" dirty="0" err="1">
                <a:cs typeface="Times New Roman"/>
              </a:rPr>
              <a:t>Oct</a:t>
            </a:r>
            <a:r>
              <a:rPr lang="en-US" sz="1000" dirty="0">
                <a:cs typeface="Times New Roman"/>
              </a:rPr>
              <a:t> </a:t>
            </a:r>
            <a:r>
              <a:rPr sz="1000" dirty="0" err="1">
                <a:cs typeface="Times New Roman"/>
              </a:rPr>
              <a:t>ober</a:t>
            </a:r>
            <a:r>
              <a:rPr sz="1000" spc="-14" dirty="0">
                <a:cs typeface="Times New Roman"/>
              </a:rPr>
              <a:t> </a:t>
            </a:r>
            <a:r>
              <a:rPr sz="1000" dirty="0">
                <a:cs typeface="Times New Roman"/>
              </a:rPr>
              <a:t>11,</a:t>
            </a:r>
            <a:r>
              <a:rPr sz="1000" spc="-10" dirty="0">
                <a:cs typeface="Times New Roman"/>
              </a:rPr>
              <a:t> </a:t>
            </a:r>
            <a:r>
              <a:rPr sz="1000" spc="-7" dirty="0">
                <a:cs typeface="Times New Roman"/>
              </a:rPr>
              <a:t>2022.</a:t>
            </a:r>
            <a:endParaRPr lang="en-US" sz="1000" spc="-7" dirty="0">
              <a:cs typeface="Times New Roman"/>
            </a:endParaRPr>
          </a:p>
          <a:p>
            <a:pPr marL="274320" marR="9525" indent="-274320">
              <a:buAutoNum type="arabicPeriod" startAt="10"/>
              <a:tabLst>
                <a:tab pos="164951" algn="l"/>
              </a:tabLst>
            </a:pPr>
            <a:r>
              <a:rPr lang="en-US" sz="1000" dirty="0">
                <a:cs typeface="Times New Roman"/>
              </a:rPr>
              <a:t>Shrestha</a:t>
            </a:r>
            <a:r>
              <a:rPr lang="en-US" sz="1000" spc="-24" dirty="0">
                <a:cs typeface="Times New Roman"/>
              </a:rPr>
              <a:t> </a:t>
            </a:r>
            <a:r>
              <a:rPr lang="en-US" sz="1000" dirty="0">
                <a:cs typeface="Times New Roman"/>
              </a:rPr>
              <a:t>S,</a:t>
            </a:r>
            <a:r>
              <a:rPr lang="en-US" sz="1000" spc="-14" dirty="0">
                <a:cs typeface="Times New Roman"/>
              </a:rPr>
              <a:t> </a:t>
            </a:r>
            <a:r>
              <a:rPr lang="en-US" sz="1000" dirty="0" err="1">
                <a:cs typeface="Times New Roman"/>
              </a:rPr>
              <a:t>Stopka</a:t>
            </a:r>
            <a:r>
              <a:rPr lang="en-US" sz="1000" spc="-14" dirty="0">
                <a:cs typeface="Times New Roman"/>
              </a:rPr>
              <a:t> </a:t>
            </a:r>
            <a:r>
              <a:rPr lang="en-US" sz="1000" dirty="0">
                <a:cs typeface="Times New Roman"/>
              </a:rPr>
              <a:t>TJ,</a:t>
            </a:r>
            <a:r>
              <a:rPr lang="en-US" sz="1000" spc="-14" dirty="0">
                <a:cs typeface="Times New Roman"/>
              </a:rPr>
              <a:t> </a:t>
            </a:r>
            <a:r>
              <a:rPr lang="en-US" sz="1000" dirty="0" err="1">
                <a:cs typeface="Times New Roman"/>
              </a:rPr>
              <a:t>Hughto</a:t>
            </a:r>
            <a:r>
              <a:rPr lang="en-US" sz="1000" spc="-7" dirty="0">
                <a:cs typeface="Times New Roman"/>
              </a:rPr>
              <a:t> </a:t>
            </a:r>
            <a:r>
              <a:rPr lang="en-US" sz="1000" dirty="0">
                <a:cs typeface="Times New Roman"/>
              </a:rPr>
              <a:t>JMW,</a:t>
            </a:r>
            <a:r>
              <a:rPr lang="en-US" sz="1000" spc="-10" dirty="0">
                <a:cs typeface="Times New Roman"/>
              </a:rPr>
              <a:t> </a:t>
            </a:r>
            <a:r>
              <a:rPr lang="en-US" sz="1000" dirty="0">
                <a:cs typeface="Times New Roman"/>
              </a:rPr>
              <a:t>Case</a:t>
            </a:r>
            <a:r>
              <a:rPr lang="en-US" sz="1000" spc="-20" dirty="0">
                <a:cs typeface="Times New Roman"/>
              </a:rPr>
              <a:t> </a:t>
            </a:r>
            <a:r>
              <a:rPr lang="en-US" sz="1000" dirty="0">
                <a:cs typeface="Times New Roman"/>
              </a:rPr>
              <a:t>P,</a:t>
            </a:r>
            <a:r>
              <a:rPr lang="en-US" sz="1000" spc="-10" dirty="0">
                <a:cs typeface="Times New Roman"/>
              </a:rPr>
              <a:t> </a:t>
            </a:r>
            <a:r>
              <a:rPr lang="en-US" sz="1000" dirty="0">
                <a:cs typeface="Times New Roman"/>
              </a:rPr>
              <a:t>Palacios</a:t>
            </a:r>
            <a:r>
              <a:rPr lang="en-US" sz="1000" spc="-14" dirty="0">
                <a:cs typeface="Times New Roman"/>
              </a:rPr>
              <a:t> </a:t>
            </a:r>
            <a:r>
              <a:rPr lang="en-US" sz="1000" dirty="0">
                <a:cs typeface="Times New Roman"/>
              </a:rPr>
              <a:t>WR,</a:t>
            </a:r>
            <a:r>
              <a:rPr lang="en-US" sz="1000" spc="-10" dirty="0">
                <a:cs typeface="Times New Roman"/>
              </a:rPr>
              <a:t> </a:t>
            </a:r>
            <a:r>
              <a:rPr lang="en-US" sz="1000" dirty="0">
                <a:cs typeface="Times New Roman"/>
              </a:rPr>
              <a:t>Reilly</a:t>
            </a:r>
            <a:r>
              <a:rPr lang="en-US" sz="1000" spc="-7" dirty="0">
                <a:cs typeface="Times New Roman"/>
              </a:rPr>
              <a:t> </a:t>
            </a:r>
            <a:r>
              <a:rPr lang="en-US" sz="1000" dirty="0">
                <a:cs typeface="Times New Roman"/>
              </a:rPr>
              <a:t>B,</a:t>
            </a:r>
            <a:r>
              <a:rPr lang="en-US" sz="1000" spc="-14" dirty="0">
                <a:cs typeface="Times New Roman"/>
              </a:rPr>
              <a:t> </a:t>
            </a:r>
            <a:r>
              <a:rPr lang="en-US" sz="1000" dirty="0">
                <a:cs typeface="Times New Roman"/>
              </a:rPr>
              <a:t>Green</a:t>
            </a:r>
            <a:r>
              <a:rPr lang="en-US" sz="1000" spc="-7" dirty="0">
                <a:cs typeface="Times New Roman"/>
              </a:rPr>
              <a:t> </a:t>
            </a:r>
            <a:r>
              <a:rPr lang="en-US" sz="1000" dirty="0">
                <a:cs typeface="Times New Roman"/>
              </a:rPr>
              <a:t>TC.</a:t>
            </a:r>
            <a:r>
              <a:rPr lang="en-US" sz="1000" spc="-14" dirty="0">
                <a:cs typeface="Times New Roman"/>
              </a:rPr>
              <a:t> </a:t>
            </a:r>
            <a:r>
              <a:rPr lang="en-US" sz="1000" dirty="0">
                <a:cs typeface="Times New Roman"/>
              </a:rPr>
              <a:t>Prevalence</a:t>
            </a:r>
            <a:r>
              <a:rPr lang="en-US" sz="1000" spc="-10" dirty="0">
                <a:cs typeface="Times New Roman"/>
              </a:rPr>
              <a:t> </a:t>
            </a:r>
            <a:r>
              <a:rPr lang="en-US" sz="1000" dirty="0">
                <a:cs typeface="Times New Roman"/>
              </a:rPr>
              <a:t>and</a:t>
            </a:r>
            <a:r>
              <a:rPr lang="en-US" sz="1000" spc="-14" dirty="0">
                <a:cs typeface="Times New Roman"/>
              </a:rPr>
              <a:t> </a:t>
            </a:r>
            <a:r>
              <a:rPr lang="en-US" sz="1000" dirty="0">
                <a:cs typeface="Times New Roman"/>
              </a:rPr>
              <a:t>correlates</a:t>
            </a:r>
            <a:r>
              <a:rPr lang="en-US" sz="1000" spc="-10" dirty="0">
                <a:cs typeface="Times New Roman"/>
              </a:rPr>
              <a:t> </a:t>
            </a:r>
            <a:r>
              <a:rPr lang="en-US" sz="1000" spc="-17" dirty="0">
                <a:cs typeface="Times New Roman"/>
              </a:rPr>
              <a:t>of </a:t>
            </a:r>
            <a:r>
              <a:rPr lang="en-US" sz="1000" spc="-7" dirty="0">
                <a:cs typeface="Times New Roman"/>
              </a:rPr>
              <a:t>non-</a:t>
            </a:r>
            <a:r>
              <a:rPr lang="en-US" sz="1000" dirty="0">
                <a:cs typeface="Times New Roman"/>
              </a:rPr>
              <a:t>fatal</a:t>
            </a:r>
            <a:r>
              <a:rPr lang="en-US" sz="1000" spc="-20" dirty="0">
                <a:cs typeface="Times New Roman"/>
              </a:rPr>
              <a:t> </a:t>
            </a:r>
            <a:r>
              <a:rPr lang="en-US" sz="1000" dirty="0">
                <a:cs typeface="Times New Roman"/>
              </a:rPr>
              <a:t>overdose</a:t>
            </a:r>
            <a:r>
              <a:rPr lang="en-US" sz="1000" spc="-7" dirty="0">
                <a:cs typeface="Times New Roman"/>
              </a:rPr>
              <a:t> </a:t>
            </a:r>
            <a:r>
              <a:rPr lang="en-US" sz="1000" dirty="0">
                <a:cs typeface="Times New Roman"/>
              </a:rPr>
              <a:t>among</a:t>
            </a:r>
            <a:r>
              <a:rPr lang="en-US" sz="1000" spc="-14" dirty="0">
                <a:cs typeface="Times New Roman"/>
              </a:rPr>
              <a:t> </a:t>
            </a:r>
            <a:r>
              <a:rPr lang="en-US" sz="1000" dirty="0">
                <a:cs typeface="Times New Roman"/>
              </a:rPr>
              <a:t>people</a:t>
            </a:r>
            <a:r>
              <a:rPr lang="en-US" sz="1000" spc="-7" dirty="0">
                <a:cs typeface="Times New Roman"/>
              </a:rPr>
              <a:t> </a:t>
            </a:r>
            <a:r>
              <a:rPr lang="en-US" sz="1000" dirty="0">
                <a:cs typeface="Times New Roman"/>
              </a:rPr>
              <a:t>who</a:t>
            </a:r>
            <a:r>
              <a:rPr lang="en-US" sz="1000" spc="-14" dirty="0">
                <a:cs typeface="Times New Roman"/>
              </a:rPr>
              <a:t> </a:t>
            </a:r>
            <a:r>
              <a:rPr lang="en-US" sz="1000" dirty="0">
                <a:cs typeface="Times New Roman"/>
              </a:rPr>
              <a:t>use</a:t>
            </a:r>
            <a:r>
              <a:rPr lang="en-US" sz="1000" spc="-10" dirty="0">
                <a:cs typeface="Times New Roman"/>
              </a:rPr>
              <a:t> </a:t>
            </a:r>
            <a:r>
              <a:rPr lang="en-US" sz="1000" dirty="0">
                <a:cs typeface="Times New Roman"/>
              </a:rPr>
              <a:t>drugs:</a:t>
            </a:r>
            <a:r>
              <a:rPr lang="en-US" sz="1000" spc="-17" dirty="0">
                <a:cs typeface="Times New Roman"/>
              </a:rPr>
              <a:t> </a:t>
            </a:r>
            <a:r>
              <a:rPr lang="en-US" sz="1000" dirty="0">
                <a:cs typeface="Times New Roman"/>
              </a:rPr>
              <a:t>findings</a:t>
            </a:r>
            <a:r>
              <a:rPr lang="en-US" sz="1000" spc="-10" dirty="0">
                <a:cs typeface="Times New Roman"/>
              </a:rPr>
              <a:t> </a:t>
            </a:r>
            <a:r>
              <a:rPr lang="en-US" sz="1000" dirty="0">
                <a:cs typeface="Times New Roman"/>
              </a:rPr>
              <a:t>from</a:t>
            </a:r>
            <a:r>
              <a:rPr lang="en-US" sz="1000" spc="-14" dirty="0">
                <a:cs typeface="Times New Roman"/>
              </a:rPr>
              <a:t> </a:t>
            </a:r>
            <a:r>
              <a:rPr lang="en-US" sz="1000" dirty="0">
                <a:cs typeface="Times New Roman"/>
              </a:rPr>
              <a:t>rapid</a:t>
            </a:r>
            <a:r>
              <a:rPr lang="en-US" sz="1000" spc="-3" dirty="0">
                <a:cs typeface="Times New Roman"/>
              </a:rPr>
              <a:t> </a:t>
            </a:r>
            <a:r>
              <a:rPr lang="en-US" sz="1000" dirty="0">
                <a:cs typeface="Times New Roman"/>
              </a:rPr>
              <a:t>assessments</a:t>
            </a:r>
            <a:r>
              <a:rPr lang="en-US" sz="1000" spc="-10" dirty="0">
                <a:cs typeface="Times New Roman"/>
              </a:rPr>
              <a:t> </a:t>
            </a:r>
            <a:r>
              <a:rPr lang="en-US" sz="1000" dirty="0">
                <a:cs typeface="Times New Roman"/>
              </a:rPr>
              <a:t>in</a:t>
            </a:r>
            <a:r>
              <a:rPr lang="en-US" sz="1000" spc="-10" dirty="0">
                <a:cs typeface="Times New Roman"/>
              </a:rPr>
              <a:t> </a:t>
            </a:r>
            <a:r>
              <a:rPr lang="en-US" sz="1000" dirty="0">
                <a:cs typeface="Times New Roman"/>
              </a:rPr>
              <a:t>Massachusetts,</a:t>
            </a:r>
            <a:r>
              <a:rPr lang="en-US" sz="1000" spc="-10" dirty="0">
                <a:cs typeface="Times New Roman"/>
              </a:rPr>
              <a:t> </a:t>
            </a:r>
            <a:r>
              <a:rPr lang="en-US" sz="1000" spc="-7" dirty="0">
                <a:cs typeface="Times New Roman"/>
              </a:rPr>
              <a:t>2017-2019. </a:t>
            </a:r>
            <a:r>
              <a:rPr lang="en-US" sz="1000" dirty="0">
                <a:cs typeface="Times New Roman"/>
              </a:rPr>
              <a:t>Harm </a:t>
            </a:r>
            <a:r>
              <a:rPr lang="en-US" sz="1000" dirty="0" err="1">
                <a:cs typeface="Times New Roman"/>
              </a:rPr>
              <a:t>Reduct</a:t>
            </a:r>
            <a:r>
              <a:rPr lang="en-US" sz="1000" spc="7" dirty="0">
                <a:cs typeface="Times New Roman"/>
              </a:rPr>
              <a:t> </a:t>
            </a:r>
            <a:r>
              <a:rPr lang="en-US" sz="1000" dirty="0">
                <a:cs typeface="Times New Roman"/>
              </a:rPr>
              <a:t>J.</a:t>
            </a:r>
            <a:r>
              <a:rPr lang="en-US" sz="1000" spc="10" dirty="0">
                <a:cs typeface="Times New Roman"/>
              </a:rPr>
              <a:t> </a:t>
            </a:r>
            <a:r>
              <a:rPr lang="en-US" sz="1000" dirty="0">
                <a:cs typeface="Times New Roman"/>
              </a:rPr>
              <a:t>2021</a:t>
            </a:r>
            <a:r>
              <a:rPr lang="en-US" sz="1000" spc="7" dirty="0">
                <a:cs typeface="Times New Roman"/>
              </a:rPr>
              <a:t> </a:t>
            </a:r>
            <a:r>
              <a:rPr lang="en-US" sz="1000" dirty="0">
                <a:cs typeface="Times New Roman"/>
              </a:rPr>
              <a:t>Aug</a:t>
            </a:r>
            <a:r>
              <a:rPr lang="en-US" sz="1000" spc="7" dirty="0">
                <a:cs typeface="Times New Roman"/>
              </a:rPr>
              <a:t> </a:t>
            </a:r>
            <a:r>
              <a:rPr lang="en-US" sz="1000" dirty="0">
                <a:cs typeface="Times New Roman"/>
              </a:rPr>
              <a:t>30;18:93.</a:t>
            </a:r>
            <a:r>
              <a:rPr lang="en-US" sz="1000" spc="3" dirty="0">
                <a:cs typeface="Times New Roman"/>
              </a:rPr>
              <a:t> </a:t>
            </a:r>
            <a:r>
              <a:rPr lang="en-US" sz="1000" u="sng" spc="-7" dirty="0">
                <a:solidFill>
                  <a:srgbClr val="0000FF"/>
                </a:solidFill>
                <a:uFill>
                  <a:solidFill>
                    <a:srgbClr val="0000FF"/>
                  </a:solidFill>
                </a:uFill>
                <a:cs typeface="Times New Roman"/>
                <a:hlinkClick r:id="rId12"/>
              </a:rPr>
              <a:t>https://doi.org/10.1186/s12954-021-00538-</a:t>
            </a:r>
            <a:r>
              <a:rPr lang="en-US" sz="1000" u="sng" dirty="0">
                <a:solidFill>
                  <a:srgbClr val="0000FF"/>
                </a:solidFill>
                <a:uFill>
                  <a:solidFill>
                    <a:srgbClr val="0000FF"/>
                  </a:solidFill>
                </a:uFill>
                <a:cs typeface="Times New Roman"/>
                <a:hlinkClick r:id="rId12"/>
              </a:rPr>
              <a:t>9</a:t>
            </a:r>
            <a:r>
              <a:rPr lang="en-US" sz="1000" dirty="0">
                <a:cs typeface="Times New Roman"/>
                <a:hlinkClick r:id="rId12"/>
              </a:rPr>
              <a:t>.</a:t>
            </a:r>
            <a:r>
              <a:rPr lang="en-US" sz="1000" spc="7" dirty="0">
                <a:cs typeface="Times New Roman"/>
              </a:rPr>
              <a:t> </a:t>
            </a:r>
            <a:r>
              <a:rPr lang="en-US" sz="1000" dirty="0">
                <a:cs typeface="Times New Roman"/>
              </a:rPr>
              <a:t>Accessed</a:t>
            </a:r>
            <a:r>
              <a:rPr lang="en-US" sz="1000" spc="7" dirty="0">
                <a:cs typeface="Times New Roman"/>
              </a:rPr>
              <a:t> </a:t>
            </a:r>
            <a:r>
              <a:rPr lang="en-US" sz="1000" dirty="0">
                <a:cs typeface="Times New Roman"/>
              </a:rPr>
              <a:t>October</a:t>
            </a:r>
            <a:r>
              <a:rPr lang="en-US" sz="1000" spc="7" dirty="0">
                <a:cs typeface="Times New Roman"/>
              </a:rPr>
              <a:t> </a:t>
            </a:r>
            <a:r>
              <a:rPr lang="en-US" sz="1000" dirty="0">
                <a:cs typeface="Times New Roman"/>
              </a:rPr>
              <a:t>11,</a:t>
            </a:r>
            <a:r>
              <a:rPr lang="en-US" sz="1000" spc="10" dirty="0">
                <a:cs typeface="Times New Roman"/>
              </a:rPr>
              <a:t> </a:t>
            </a:r>
            <a:r>
              <a:rPr lang="en-US" sz="1000" spc="-7" dirty="0">
                <a:cs typeface="Times New Roman"/>
              </a:rPr>
              <a:t>2022.</a:t>
            </a:r>
            <a:endParaRPr lang="en-US" sz="1000" dirty="0">
              <a:cs typeface="Times New Roman"/>
            </a:endParaRPr>
          </a:p>
          <a:p>
            <a:pPr marL="274320" marR="38532" indent="-274320">
              <a:buAutoNum type="arabicPeriod" startAt="10"/>
              <a:tabLst>
                <a:tab pos="164951" algn="l"/>
              </a:tabLst>
            </a:pPr>
            <a:r>
              <a:rPr lang="en-US" sz="1000" dirty="0" err="1">
                <a:cs typeface="Times New Roman"/>
              </a:rPr>
              <a:t>Zibbell</a:t>
            </a:r>
            <a:r>
              <a:rPr lang="en-US" sz="1000" spc="-20" dirty="0">
                <a:cs typeface="Times New Roman"/>
              </a:rPr>
              <a:t> </a:t>
            </a:r>
            <a:r>
              <a:rPr lang="en-US" sz="1000" dirty="0">
                <a:cs typeface="Times New Roman"/>
              </a:rPr>
              <a:t>J,</a:t>
            </a:r>
            <a:r>
              <a:rPr lang="en-US" sz="1000" spc="-10" dirty="0">
                <a:cs typeface="Times New Roman"/>
              </a:rPr>
              <a:t> </a:t>
            </a:r>
            <a:r>
              <a:rPr lang="en-US" sz="1000" dirty="0">
                <a:cs typeface="Times New Roman"/>
              </a:rPr>
              <a:t>Howard</a:t>
            </a:r>
            <a:r>
              <a:rPr lang="en-US" sz="1000" spc="-10" dirty="0">
                <a:cs typeface="Times New Roman"/>
              </a:rPr>
              <a:t> </a:t>
            </a:r>
            <a:r>
              <a:rPr lang="en-US" sz="1000" dirty="0">
                <a:cs typeface="Times New Roman"/>
              </a:rPr>
              <a:t>J,</a:t>
            </a:r>
            <a:r>
              <a:rPr lang="en-US" sz="1000" spc="-10" dirty="0">
                <a:cs typeface="Times New Roman"/>
              </a:rPr>
              <a:t> </a:t>
            </a:r>
            <a:r>
              <a:rPr lang="en-US" sz="1000" dirty="0" err="1">
                <a:cs typeface="Times New Roman"/>
              </a:rPr>
              <a:t>Duhart</a:t>
            </a:r>
            <a:r>
              <a:rPr lang="en-US" sz="1000" spc="-10" dirty="0">
                <a:cs typeface="Times New Roman"/>
              </a:rPr>
              <a:t> </a:t>
            </a:r>
            <a:r>
              <a:rPr lang="en-US" sz="1000" dirty="0">
                <a:cs typeface="Times New Roman"/>
              </a:rPr>
              <a:t>Clarke</a:t>
            </a:r>
            <a:r>
              <a:rPr lang="en-US" sz="1000" spc="-10" dirty="0">
                <a:cs typeface="Times New Roman"/>
              </a:rPr>
              <a:t> </a:t>
            </a:r>
            <a:r>
              <a:rPr lang="en-US" sz="1000" dirty="0">
                <a:cs typeface="Times New Roman"/>
              </a:rPr>
              <a:t>S,</a:t>
            </a:r>
            <a:r>
              <a:rPr lang="en-US" sz="1000" spc="-10" dirty="0">
                <a:cs typeface="Times New Roman"/>
              </a:rPr>
              <a:t> </a:t>
            </a:r>
            <a:r>
              <a:rPr lang="en-US" sz="1000" dirty="0">
                <a:cs typeface="Times New Roman"/>
              </a:rPr>
              <a:t>Ferrell</a:t>
            </a:r>
            <a:r>
              <a:rPr lang="en-US" sz="1000" spc="-14" dirty="0">
                <a:cs typeface="Times New Roman"/>
              </a:rPr>
              <a:t> </a:t>
            </a:r>
            <a:r>
              <a:rPr lang="en-US" sz="1000" dirty="0">
                <a:cs typeface="Times New Roman"/>
              </a:rPr>
              <a:t>A,</a:t>
            </a:r>
            <a:r>
              <a:rPr lang="en-US" sz="1000" spc="-10" dirty="0">
                <a:cs typeface="Times New Roman"/>
              </a:rPr>
              <a:t> </a:t>
            </a:r>
            <a:r>
              <a:rPr lang="en-US" sz="1000" dirty="0">
                <a:cs typeface="Times New Roman"/>
              </a:rPr>
              <a:t>Karon</a:t>
            </a:r>
            <a:r>
              <a:rPr lang="en-US" sz="1000" spc="-10" dirty="0">
                <a:cs typeface="Times New Roman"/>
              </a:rPr>
              <a:t> </a:t>
            </a:r>
            <a:r>
              <a:rPr lang="en-US" sz="1000" dirty="0">
                <a:cs typeface="Times New Roman"/>
              </a:rPr>
              <a:t>SL.</a:t>
            </a:r>
            <a:r>
              <a:rPr lang="en-US" sz="1000" spc="-14" dirty="0">
                <a:cs typeface="Times New Roman"/>
              </a:rPr>
              <a:t> </a:t>
            </a:r>
            <a:r>
              <a:rPr lang="en-US" sz="1000" spc="-7" dirty="0">
                <a:cs typeface="Times New Roman"/>
              </a:rPr>
              <a:t>Non-</a:t>
            </a:r>
            <a:r>
              <a:rPr lang="en-US" sz="1000" dirty="0">
                <a:cs typeface="Times New Roman"/>
              </a:rPr>
              <a:t>Fatal</a:t>
            </a:r>
            <a:r>
              <a:rPr lang="en-US" sz="1000" spc="-10" dirty="0">
                <a:cs typeface="Times New Roman"/>
              </a:rPr>
              <a:t> </a:t>
            </a:r>
            <a:r>
              <a:rPr lang="en-US" sz="1000" dirty="0">
                <a:cs typeface="Times New Roman"/>
              </a:rPr>
              <a:t>Opioid</a:t>
            </a:r>
            <a:r>
              <a:rPr lang="en-US" sz="1000" spc="-10" dirty="0">
                <a:cs typeface="Times New Roman"/>
              </a:rPr>
              <a:t> </a:t>
            </a:r>
            <a:r>
              <a:rPr lang="en-US" sz="1000" dirty="0">
                <a:cs typeface="Times New Roman"/>
              </a:rPr>
              <a:t>Overdose</a:t>
            </a:r>
            <a:r>
              <a:rPr lang="en-US" sz="1000" spc="-7" dirty="0">
                <a:cs typeface="Times New Roman"/>
              </a:rPr>
              <a:t> </a:t>
            </a:r>
            <a:r>
              <a:rPr lang="en-US" sz="1000" dirty="0">
                <a:cs typeface="Times New Roman"/>
              </a:rPr>
              <a:t>and</a:t>
            </a:r>
            <a:r>
              <a:rPr lang="en-US" sz="1000" spc="-10" dirty="0">
                <a:cs typeface="Times New Roman"/>
              </a:rPr>
              <a:t> </a:t>
            </a:r>
            <a:r>
              <a:rPr lang="en-US" sz="1000" dirty="0">
                <a:cs typeface="Times New Roman"/>
              </a:rPr>
              <a:t>Associated</a:t>
            </a:r>
            <a:r>
              <a:rPr lang="en-US" sz="1000" spc="-14" dirty="0">
                <a:cs typeface="Times New Roman"/>
              </a:rPr>
              <a:t> </a:t>
            </a:r>
            <a:r>
              <a:rPr lang="en-US" sz="1000" spc="-7" dirty="0">
                <a:cs typeface="Times New Roman"/>
              </a:rPr>
              <a:t>Health </a:t>
            </a:r>
            <a:r>
              <a:rPr lang="en-US" sz="1000" dirty="0">
                <a:cs typeface="Times New Roman"/>
              </a:rPr>
              <a:t>Outcomes:</a:t>
            </a:r>
            <a:r>
              <a:rPr lang="en-US" sz="1000" spc="-31" dirty="0">
                <a:cs typeface="Times New Roman"/>
              </a:rPr>
              <a:t> </a:t>
            </a:r>
            <a:r>
              <a:rPr lang="en-US" sz="1000" dirty="0">
                <a:cs typeface="Times New Roman"/>
              </a:rPr>
              <a:t>Final</a:t>
            </a:r>
            <a:r>
              <a:rPr lang="en-US" sz="1000" spc="-17" dirty="0">
                <a:cs typeface="Times New Roman"/>
              </a:rPr>
              <a:t> </a:t>
            </a:r>
            <a:r>
              <a:rPr lang="en-US" sz="1000" dirty="0">
                <a:cs typeface="Times New Roman"/>
              </a:rPr>
              <a:t>Summary</a:t>
            </a:r>
            <a:r>
              <a:rPr lang="en-US" sz="1000" spc="-14" dirty="0">
                <a:cs typeface="Times New Roman"/>
              </a:rPr>
              <a:t> </a:t>
            </a:r>
            <a:r>
              <a:rPr lang="en-US" sz="1000" dirty="0">
                <a:cs typeface="Times New Roman"/>
              </a:rPr>
              <a:t>Report.</a:t>
            </a:r>
            <a:r>
              <a:rPr lang="en-US" sz="1000" spc="-17" dirty="0">
                <a:cs typeface="Times New Roman"/>
              </a:rPr>
              <a:t> </a:t>
            </a:r>
            <a:r>
              <a:rPr lang="en-US" sz="1000" dirty="0">
                <a:cs typeface="Times New Roman"/>
              </a:rPr>
              <a:t>(Prepared</a:t>
            </a:r>
            <a:r>
              <a:rPr lang="en-US" sz="1000" spc="-17" dirty="0">
                <a:cs typeface="Times New Roman"/>
              </a:rPr>
              <a:t> </a:t>
            </a:r>
            <a:r>
              <a:rPr lang="en-US" sz="1000" dirty="0">
                <a:cs typeface="Times New Roman"/>
              </a:rPr>
              <a:t>under</a:t>
            </a:r>
            <a:r>
              <a:rPr lang="en-US" sz="1000" spc="-17" dirty="0">
                <a:cs typeface="Times New Roman"/>
              </a:rPr>
              <a:t> </a:t>
            </a:r>
            <a:r>
              <a:rPr lang="en-US" sz="1000" dirty="0">
                <a:cs typeface="Times New Roman"/>
              </a:rPr>
              <a:t>Contract</a:t>
            </a:r>
            <a:r>
              <a:rPr lang="en-US" sz="1000" spc="-17" dirty="0">
                <a:cs typeface="Times New Roman"/>
              </a:rPr>
              <a:t> </a:t>
            </a:r>
            <a:r>
              <a:rPr lang="en-US" sz="1000" dirty="0">
                <a:cs typeface="Times New Roman"/>
              </a:rPr>
              <a:t>Number</a:t>
            </a:r>
            <a:r>
              <a:rPr lang="en-US" sz="1000" spc="-17" dirty="0">
                <a:cs typeface="Times New Roman"/>
              </a:rPr>
              <a:t> </a:t>
            </a:r>
            <a:r>
              <a:rPr lang="en-US" sz="1000" dirty="0">
                <a:cs typeface="Times New Roman"/>
              </a:rPr>
              <a:t>HHSP233201600021I</a:t>
            </a:r>
            <a:r>
              <a:rPr lang="en-US" sz="1000" spc="-17" dirty="0">
                <a:cs typeface="Times New Roman"/>
              </a:rPr>
              <a:t> </a:t>
            </a:r>
            <a:r>
              <a:rPr lang="en-US" sz="1000" dirty="0">
                <a:cs typeface="Times New Roman"/>
              </a:rPr>
              <a:t>from</a:t>
            </a:r>
            <a:r>
              <a:rPr lang="en-US" sz="1000" spc="-17" dirty="0">
                <a:cs typeface="Times New Roman"/>
              </a:rPr>
              <a:t> </a:t>
            </a:r>
            <a:r>
              <a:rPr lang="en-US" sz="1000" dirty="0">
                <a:cs typeface="Times New Roman"/>
              </a:rPr>
              <a:t>the</a:t>
            </a:r>
            <a:r>
              <a:rPr lang="en-US" sz="1000" spc="-17" dirty="0">
                <a:cs typeface="Times New Roman"/>
              </a:rPr>
              <a:t> </a:t>
            </a:r>
            <a:r>
              <a:rPr lang="en-US" sz="1000" dirty="0">
                <a:cs typeface="Times New Roman"/>
              </a:rPr>
              <a:t>Office</a:t>
            </a:r>
            <a:r>
              <a:rPr lang="en-US" sz="1000" spc="-17" dirty="0">
                <a:cs typeface="Times New Roman"/>
              </a:rPr>
              <a:t> of </a:t>
            </a:r>
            <a:r>
              <a:rPr lang="en-US" sz="1000" dirty="0">
                <a:cs typeface="Times New Roman"/>
              </a:rPr>
              <a:t>the</a:t>
            </a:r>
            <a:r>
              <a:rPr lang="en-US" sz="1000" spc="-24" dirty="0">
                <a:cs typeface="Times New Roman"/>
              </a:rPr>
              <a:t> </a:t>
            </a:r>
            <a:r>
              <a:rPr lang="en-US" sz="1000" dirty="0">
                <a:cs typeface="Times New Roman"/>
              </a:rPr>
              <a:t>Assistant</a:t>
            </a:r>
            <a:r>
              <a:rPr lang="en-US" sz="1000" spc="-17" dirty="0">
                <a:cs typeface="Times New Roman"/>
              </a:rPr>
              <a:t> </a:t>
            </a:r>
            <a:r>
              <a:rPr lang="en-US" sz="1000" dirty="0">
                <a:cs typeface="Times New Roman"/>
              </a:rPr>
              <a:t>Secretary</a:t>
            </a:r>
            <a:r>
              <a:rPr lang="en-US" sz="1000" spc="-17" dirty="0">
                <a:cs typeface="Times New Roman"/>
              </a:rPr>
              <a:t> </a:t>
            </a:r>
            <a:r>
              <a:rPr lang="en-US" sz="1000" dirty="0">
                <a:cs typeface="Times New Roman"/>
              </a:rPr>
              <a:t>for</a:t>
            </a:r>
            <a:r>
              <a:rPr lang="en-US" sz="1000" spc="-17" dirty="0">
                <a:cs typeface="Times New Roman"/>
              </a:rPr>
              <a:t> </a:t>
            </a:r>
            <a:r>
              <a:rPr lang="en-US" sz="1000" dirty="0">
                <a:cs typeface="Times New Roman"/>
              </a:rPr>
              <a:t>Planning</a:t>
            </a:r>
            <a:r>
              <a:rPr lang="en-US" sz="1000" spc="-17" dirty="0">
                <a:cs typeface="Times New Roman"/>
              </a:rPr>
              <a:t> </a:t>
            </a:r>
            <a:r>
              <a:rPr lang="en-US" sz="1000" dirty="0">
                <a:cs typeface="Times New Roman"/>
              </a:rPr>
              <a:t>and</a:t>
            </a:r>
            <a:r>
              <a:rPr lang="en-US" sz="1000" spc="-17" dirty="0">
                <a:cs typeface="Times New Roman"/>
              </a:rPr>
              <a:t> </a:t>
            </a:r>
            <a:r>
              <a:rPr lang="en-US" sz="1000" dirty="0">
                <a:cs typeface="Times New Roman"/>
              </a:rPr>
              <a:t>Evaluation</a:t>
            </a:r>
            <a:r>
              <a:rPr lang="en-US" sz="1000" spc="-14" dirty="0">
                <a:cs typeface="Times New Roman"/>
              </a:rPr>
              <a:t> </a:t>
            </a:r>
            <a:r>
              <a:rPr lang="en-US" sz="1000" dirty="0">
                <a:cs typeface="Times New Roman"/>
              </a:rPr>
              <a:t>to</a:t>
            </a:r>
            <a:r>
              <a:rPr lang="en-US" sz="1000" spc="-14" dirty="0">
                <a:cs typeface="Times New Roman"/>
              </a:rPr>
              <a:t> </a:t>
            </a:r>
            <a:r>
              <a:rPr lang="en-US" sz="1000" dirty="0">
                <a:cs typeface="Times New Roman"/>
              </a:rPr>
              <a:t>Research</a:t>
            </a:r>
            <a:r>
              <a:rPr lang="en-US" sz="1000" spc="-17" dirty="0">
                <a:cs typeface="Times New Roman"/>
              </a:rPr>
              <a:t> </a:t>
            </a:r>
            <a:r>
              <a:rPr lang="en-US" sz="1000" dirty="0">
                <a:cs typeface="Times New Roman"/>
              </a:rPr>
              <a:t>Triangle</a:t>
            </a:r>
            <a:r>
              <a:rPr lang="en-US" sz="1000" spc="-17" dirty="0">
                <a:cs typeface="Times New Roman"/>
              </a:rPr>
              <a:t> </a:t>
            </a:r>
            <a:r>
              <a:rPr lang="en-US" sz="1000" dirty="0">
                <a:cs typeface="Times New Roman"/>
              </a:rPr>
              <a:t>Institute).</a:t>
            </a:r>
            <a:r>
              <a:rPr lang="en-US" sz="1000" spc="-17" dirty="0">
                <a:cs typeface="Times New Roman"/>
              </a:rPr>
              <a:t> </a:t>
            </a:r>
            <a:r>
              <a:rPr lang="en-US" sz="1000" dirty="0">
                <a:cs typeface="Times New Roman"/>
              </a:rPr>
              <a:t>Washington,</a:t>
            </a:r>
            <a:r>
              <a:rPr lang="en-US" sz="1000" spc="-20" dirty="0">
                <a:cs typeface="Times New Roman"/>
              </a:rPr>
              <a:t> </a:t>
            </a:r>
            <a:r>
              <a:rPr lang="en-US" sz="1000" dirty="0">
                <a:cs typeface="Times New Roman"/>
              </a:rPr>
              <a:t>DC:</a:t>
            </a:r>
            <a:r>
              <a:rPr lang="en-US" sz="1000" spc="-17" dirty="0">
                <a:cs typeface="Times New Roman"/>
              </a:rPr>
              <a:t> </a:t>
            </a:r>
            <a:r>
              <a:rPr lang="en-US" sz="1000" spc="-14" dirty="0">
                <a:cs typeface="Times New Roman"/>
              </a:rPr>
              <a:t>U.S. </a:t>
            </a:r>
            <a:r>
              <a:rPr lang="en-US" sz="1000" dirty="0">
                <a:cs typeface="Times New Roman"/>
              </a:rPr>
              <a:t>Department</a:t>
            </a:r>
            <a:r>
              <a:rPr lang="en-US" sz="1000" spc="-3" dirty="0">
                <a:cs typeface="Times New Roman"/>
              </a:rPr>
              <a:t> </a:t>
            </a:r>
            <a:r>
              <a:rPr lang="en-US" sz="1000" dirty="0">
                <a:cs typeface="Times New Roman"/>
              </a:rPr>
              <a:t>of</a:t>
            </a:r>
            <a:r>
              <a:rPr lang="en-US" sz="1000" spc="7" dirty="0">
                <a:cs typeface="Times New Roman"/>
              </a:rPr>
              <a:t> </a:t>
            </a:r>
            <a:r>
              <a:rPr lang="en-US" sz="1000" dirty="0">
                <a:cs typeface="Times New Roman"/>
              </a:rPr>
              <a:t>Health</a:t>
            </a:r>
            <a:r>
              <a:rPr lang="en-US" sz="1000" spc="14" dirty="0">
                <a:cs typeface="Times New Roman"/>
              </a:rPr>
              <a:t> </a:t>
            </a:r>
            <a:r>
              <a:rPr lang="en-US" sz="1000" dirty="0">
                <a:cs typeface="Times New Roman"/>
              </a:rPr>
              <a:t>and</a:t>
            </a:r>
            <a:r>
              <a:rPr lang="en-US" sz="1000" spc="7" dirty="0">
                <a:cs typeface="Times New Roman"/>
              </a:rPr>
              <a:t> </a:t>
            </a:r>
            <a:r>
              <a:rPr lang="en-US" sz="1000" dirty="0">
                <a:cs typeface="Times New Roman"/>
              </a:rPr>
              <a:t>Human</a:t>
            </a:r>
            <a:r>
              <a:rPr lang="en-US" sz="1000" spc="3" dirty="0">
                <a:cs typeface="Times New Roman"/>
              </a:rPr>
              <a:t> </a:t>
            </a:r>
            <a:r>
              <a:rPr lang="en-US" sz="1000" dirty="0">
                <a:cs typeface="Times New Roman"/>
              </a:rPr>
              <a:t>Services;</a:t>
            </a:r>
            <a:r>
              <a:rPr lang="en-US" sz="1000" spc="3" dirty="0">
                <a:cs typeface="Times New Roman"/>
              </a:rPr>
              <a:t> </a:t>
            </a:r>
            <a:r>
              <a:rPr lang="en-US" sz="1000" dirty="0">
                <a:cs typeface="Times New Roman"/>
              </a:rPr>
              <a:t>September</a:t>
            </a:r>
            <a:r>
              <a:rPr lang="en-US" sz="1000" spc="7" dirty="0">
                <a:cs typeface="Times New Roman"/>
              </a:rPr>
              <a:t> </a:t>
            </a:r>
            <a:r>
              <a:rPr lang="en-US" sz="1000" dirty="0">
                <a:cs typeface="Times New Roman"/>
              </a:rPr>
              <a:t>2019.</a:t>
            </a:r>
            <a:r>
              <a:rPr lang="en-US" sz="1000" spc="7" dirty="0">
                <a:cs typeface="Times New Roman"/>
              </a:rPr>
              <a:t> </a:t>
            </a:r>
            <a:r>
              <a:rPr lang="en-US" sz="1000" u="sng" spc="-7" dirty="0">
                <a:solidFill>
                  <a:srgbClr val="0000FF"/>
                </a:solidFill>
                <a:uFill>
                  <a:solidFill>
                    <a:srgbClr val="0000FF"/>
                  </a:solidFill>
                </a:uFill>
                <a:cs typeface="Times New Roman"/>
                <a:hlinkClick r:id="rId13"/>
              </a:rPr>
              <a:t>https://aspe.hhs.gov/reports/non-fatal-opioid-overdose-associated-health-outcomes-final-summary-report-</a:t>
            </a:r>
            <a:r>
              <a:rPr lang="en-US" sz="1000" u="sng" dirty="0">
                <a:solidFill>
                  <a:srgbClr val="0000FF"/>
                </a:solidFill>
                <a:uFill>
                  <a:solidFill>
                    <a:srgbClr val="0000FF"/>
                  </a:solidFill>
                </a:uFill>
                <a:cs typeface="Times New Roman"/>
                <a:hlinkClick r:id="rId13"/>
              </a:rPr>
              <a:t>0</a:t>
            </a:r>
            <a:r>
              <a:rPr lang="en-US" sz="1000" dirty="0">
                <a:cs typeface="Times New Roman"/>
                <a:hlinkClick r:id="rId13"/>
              </a:rPr>
              <a:t>.</a:t>
            </a:r>
            <a:r>
              <a:rPr lang="en-US" sz="1000" spc="44" dirty="0">
                <a:cs typeface="Times New Roman"/>
              </a:rPr>
              <a:t> </a:t>
            </a:r>
            <a:r>
              <a:rPr lang="en-US" sz="1000" dirty="0">
                <a:cs typeface="Times New Roman"/>
              </a:rPr>
              <a:t>Accessed</a:t>
            </a:r>
            <a:r>
              <a:rPr lang="en-US" sz="1000" spc="48" dirty="0">
                <a:cs typeface="Times New Roman"/>
              </a:rPr>
              <a:t> </a:t>
            </a:r>
            <a:r>
              <a:rPr lang="en-US" sz="1000" dirty="0">
                <a:cs typeface="Times New Roman"/>
              </a:rPr>
              <a:t>October</a:t>
            </a:r>
            <a:r>
              <a:rPr lang="en-US" sz="1000" spc="48" dirty="0">
                <a:cs typeface="Times New Roman"/>
              </a:rPr>
              <a:t> </a:t>
            </a:r>
            <a:r>
              <a:rPr lang="en-US" sz="1000" dirty="0">
                <a:cs typeface="Times New Roman"/>
              </a:rPr>
              <a:t>11,</a:t>
            </a:r>
            <a:r>
              <a:rPr lang="en-US" sz="1000" spc="51" dirty="0">
                <a:cs typeface="Times New Roman"/>
              </a:rPr>
              <a:t> </a:t>
            </a:r>
            <a:r>
              <a:rPr lang="en-US" sz="1000" spc="-7" dirty="0">
                <a:cs typeface="Times New Roman"/>
              </a:rPr>
              <a:t>2022.</a:t>
            </a:r>
            <a:endParaRPr lang="en-US" sz="1000" dirty="0">
              <a:cs typeface="Times New Roman"/>
            </a:endParaRPr>
          </a:p>
          <a:p>
            <a:pPr marL="274320" marR="46325" indent="-274320">
              <a:buAutoNum type="arabicPeriod" startAt="8"/>
              <a:tabLst>
                <a:tab pos="164518" algn="l"/>
                <a:tab pos="164951" algn="l"/>
              </a:tabLst>
            </a:pPr>
            <a:endParaRPr sz="1000" dirty="0">
              <a:cs typeface="Times New Roman"/>
            </a:endParaRPr>
          </a:p>
        </p:txBody>
      </p:sp>
      <p:sp>
        <p:nvSpPr>
          <p:cNvPr id="9" name="Title 8">
            <a:extLst>
              <a:ext uri="{FF2B5EF4-FFF2-40B4-BE49-F238E27FC236}">
                <a16:creationId xmlns:a16="http://schemas.microsoft.com/office/drawing/2014/main" id="{19922D35-BBE4-4747-8677-D1D1F9630A50}"/>
              </a:ext>
            </a:extLst>
          </p:cNvPr>
          <p:cNvSpPr>
            <a:spLocks noGrp="1"/>
          </p:cNvSpPr>
          <p:nvPr>
            <p:ph type="title"/>
          </p:nvPr>
        </p:nvSpPr>
        <p:spPr/>
        <p:txBody>
          <a:bodyPr>
            <a:normAutofit fontScale="90000"/>
          </a:bodyPr>
          <a:lstStyle/>
          <a:p>
            <a:r>
              <a:rPr lang="en-US" dirty="0"/>
              <a:t>References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1420-186A-46A3-9EA4-3CF8BA6E1B7E}"/>
              </a:ext>
            </a:extLst>
          </p:cNvPr>
          <p:cNvSpPr>
            <a:spLocks noGrp="1"/>
          </p:cNvSpPr>
          <p:nvPr>
            <p:ph type="title"/>
          </p:nvPr>
        </p:nvSpPr>
        <p:spPr/>
        <p:txBody>
          <a:bodyPr>
            <a:normAutofit fontScale="90000"/>
          </a:bodyPr>
          <a:lstStyle/>
          <a:p>
            <a:r>
              <a:rPr lang="en-US" dirty="0"/>
              <a:t>References</a:t>
            </a:r>
          </a:p>
        </p:txBody>
      </p:sp>
      <p:sp>
        <p:nvSpPr>
          <p:cNvPr id="5" name="TextBox 4">
            <a:extLst>
              <a:ext uri="{FF2B5EF4-FFF2-40B4-BE49-F238E27FC236}">
                <a16:creationId xmlns:a16="http://schemas.microsoft.com/office/drawing/2014/main" id="{105DA6FA-E6B1-4E21-992B-D1BB63F6FBA1}"/>
              </a:ext>
            </a:extLst>
          </p:cNvPr>
          <p:cNvSpPr txBox="1"/>
          <p:nvPr/>
        </p:nvSpPr>
        <p:spPr>
          <a:xfrm>
            <a:off x="457200" y="1463040"/>
            <a:ext cx="8229600" cy="4708981"/>
          </a:xfrm>
          <a:prstGeom prst="rect">
            <a:avLst/>
          </a:prstGeom>
          <a:noFill/>
        </p:spPr>
        <p:txBody>
          <a:bodyPr wrap="square" lIns="0" rIns="0">
            <a:spAutoFit/>
          </a:bodyPr>
          <a:lstStyle/>
          <a:p>
            <a:pPr marL="274320" marR="204782" indent="-274320">
              <a:buAutoNum type="arabicPeriod" startAt="12"/>
              <a:tabLst>
                <a:tab pos="164951" algn="l"/>
              </a:tabLst>
            </a:pPr>
            <a:r>
              <a:rPr lang="en-US" sz="1000" dirty="0">
                <a:cs typeface="Times New Roman"/>
              </a:rPr>
              <a:t>Centers</a:t>
            </a:r>
            <a:r>
              <a:rPr lang="en-US" sz="1000" spc="-20" dirty="0">
                <a:cs typeface="Times New Roman"/>
              </a:rPr>
              <a:t> </a:t>
            </a:r>
            <a:r>
              <a:rPr lang="en-US" sz="1000" dirty="0">
                <a:cs typeface="Times New Roman"/>
              </a:rPr>
              <a:t>for</a:t>
            </a:r>
            <a:r>
              <a:rPr lang="en-US" sz="1000" spc="-14" dirty="0">
                <a:cs typeface="Times New Roman"/>
              </a:rPr>
              <a:t> </a:t>
            </a:r>
            <a:r>
              <a:rPr lang="en-US" sz="1000" dirty="0">
                <a:cs typeface="Times New Roman"/>
              </a:rPr>
              <a:t>Disease</a:t>
            </a:r>
            <a:r>
              <a:rPr lang="en-US" sz="1000" spc="-10" dirty="0">
                <a:cs typeface="Times New Roman"/>
              </a:rPr>
              <a:t> </a:t>
            </a:r>
            <a:r>
              <a:rPr lang="en-US" sz="1000" dirty="0">
                <a:cs typeface="Times New Roman"/>
              </a:rPr>
              <a:t>Control</a:t>
            </a:r>
            <a:r>
              <a:rPr lang="en-US" sz="1000" spc="-14" dirty="0">
                <a:cs typeface="Times New Roman"/>
              </a:rPr>
              <a:t> </a:t>
            </a:r>
            <a:r>
              <a:rPr lang="en-US" sz="1000" dirty="0">
                <a:cs typeface="Times New Roman"/>
              </a:rPr>
              <a:t>and</a:t>
            </a:r>
            <a:r>
              <a:rPr lang="en-US" sz="1000" spc="-14" dirty="0">
                <a:cs typeface="Times New Roman"/>
              </a:rPr>
              <a:t> </a:t>
            </a:r>
            <a:r>
              <a:rPr lang="en-US" sz="1000" dirty="0">
                <a:cs typeface="Times New Roman"/>
              </a:rPr>
              <a:t>Prevention.</a:t>
            </a:r>
            <a:r>
              <a:rPr lang="en-US" sz="1000" spc="-14" dirty="0">
                <a:cs typeface="Times New Roman"/>
              </a:rPr>
              <a:t> </a:t>
            </a:r>
            <a:r>
              <a:rPr lang="en-US" sz="1000" dirty="0">
                <a:cs typeface="Times New Roman"/>
              </a:rPr>
              <a:t>The</a:t>
            </a:r>
            <a:r>
              <a:rPr lang="en-US" sz="1000" spc="-10" dirty="0">
                <a:cs typeface="Times New Roman"/>
              </a:rPr>
              <a:t> </a:t>
            </a:r>
            <a:r>
              <a:rPr lang="en-US" sz="1000" dirty="0">
                <a:cs typeface="Times New Roman"/>
              </a:rPr>
              <a:t>Cost</a:t>
            </a:r>
            <a:r>
              <a:rPr lang="en-US" sz="1000" spc="-17" dirty="0">
                <a:cs typeface="Times New Roman"/>
              </a:rPr>
              <a:t> </a:t>
            </a:r>
            <a:r>
              <a:rPr lang="en-US" sz="1000" dirty="0">
                <a:cs typeface="Times New Roman"/>
              </a:rPr>
              <a:t>of</a:t>
            </a:r>
            <a:r>
              <a:rPr lang="en-US" sz="1000" spc="-14" dirty="0">
                <a:cs typeface="Times New Roman"/>
              </a:rPr>
              <a:t> </a:t>
            </a:r>
            <a:r>
              <a:rPr lang="en-US" sz="1000" dirty="0">
                <a:cs typeface="Times New Roman"/>
              </a:rPr>
              <a:t>Excessive</a:t>
            </a:r>
            <a:r>
              <a:rPr lang="en-US" sz="1000" spc="-14" dirty="0">
                <a:cs typeface="Times New Roman"/>
              </a:rPr>
              <a:t> </a:t>
            </a:r>
            <a:r>
              <a:rPr lang="en-US" sz="1000" dirty="0">
                <a:cs typeface="Times New Roman"/>
              </a:rPr>
              <a:t>Alcohol</a:t>
            </a:r>
            <a:r>
              <a:rPr lang="en-US" sz="1000" spc="-14" dirty="0">
                <a:cs typeface="Times New Roman"/>
              </a:rPr>
              <a:t> </a:t>
            </a:r>
            <a:r>
              <a:rPr lang="en-US" sz="1000" dirty="0">
                <a:cs typeface="Times New Roman"/>
              </a:rPr>
              <a:t>Use.</a:t>
            </a:r>
            <a:r>
              <a:rPr lang="en-US" sz="1000" spc="-14" dirty="0">
                <a:cs typeface="Times New Roman"/>
              </a:rPr>
              <a:t> </a:t>
            </a:r>
            <a:r>
              <a:rPr lang="en-US" sz="1000" dirty="0">
                <a:cs typeface="Times New Roman"/>
              </a:rPr>
              <a:t>Last</a:t>
            </a:r>
            <a:r>
              <a:rPr lang="en-US" sz="1000" spc="-14" dirty="0">
                <a:cs typeface="Times New Roman"/>
              </a:rPr>
              <a:t> </a:t>
            </a:r>
            <a:r>
              <a:rPr lang="en-US" sz="1000" dirty="0">
                <a:cs typeface="Times New Roman"/>
              </a:rPr>
              <a:t>reviewed</a:t>
            </a:r>
            <a:r>
              <a:rPr lang="en-US" sz="1000" spc="-10" dirty="0">
                <a:cs typeface="Times New Roman"/>
              </a:rPr>
              <a:t> </a:t>
            </a:r>
            <a:r>
              <a:rPr lang="en-US" sz="1000" spc="-7" dirty="0">
                <a:cs typeface="Times New Roman"/>
              </a:rPr>
              <a:t>December </a:t>
            </a:r>
            <a:r>
              <a:rPr lang="en-US" sz="1000" dirty="0">
                <a:cs typeface="Times New Roman"/>
              </a:rPr>
              <a:t>2019. </a:t>
            </a:r>
            <a:r>
              <a:rPr lang="en-US" sz="1000" u="sng" spc="-7" dirty="0">
                <a:solidFill>
                  <a:srgbClr val="0000FF"/>
                </a:solidFill>
                <a:uFill>
                  <a:solidFill>
                    <a:srgbClr val="0000FF"/>
                  </a:solidFill>
                </a:uFill>
                <a:cs typeface="Times New Roman"/>
                <a:hlinkClick r:id="rId3"/>
              </a:rPr>
              <a:t>https://www.cdc.gov/alcohol/onlinemedia/infographics/cost-excessive-alcohol-</a:t>
            </a:r>
            <a:r>
              <a:rPr lang="en-US" sz="1000" u="sng" dirty="0">
                <a:solidFill>
                  <a:srgbClr val="0000FF"/>
                </a:solidFill>
                <a:uFill>
                  <a:solidFill>
                    <a:srgbClr val="0000FF"/>
                  </a:solidFill>
                </a:uFill>
                <a:cs typeface="Times New Roman"/>
                <a:hlinkClick r:id="rId3"/>
              </a:rPr>
              <a:t>use.html</a:t>
            </a:r>
            <a:r>
              <a:rPr lang="en-US" sz="1000" dirty="0">
                <a:cs typeface="Times New Roman"/>
                <a:hlinkClick r:id="rId3"/>
              </a:rPr>
              <a:t>.</a:t>
            </a:r>
            <a:r>
              <a:rPr lang="en-US" sz="1000" spc="153" dirty="0">
                <a:cs typeface="Times New Roman"/>
              </a:rPr>
              <a:t> </a:t>
            </a:r>
            <a:r>
              <a:rPr lang="en-US" sz="1000" spc="-7" dirty="0">
                <a:cs typeface="Times New Roman"/>
              </a:rPr>
              <a:t>Accessed </a:t>
            </a:r>
            <a:r>
              <a:rPr lang="en-US" sz="1000" dirty="0">
                <a:cs typeface="Times New Roman"/>
              </a:rPr>
              <a:t>October</a:t>
            </a:r>
            <a:r>
              <a:rPr lang="en-US" sz="1000" spc="-14" dirty="0">
                <a:cs typeface="Times New Roman"/>
              </a:rPr>
              <a:t> </a:t>
            </a:r>
            <a:r>
              <a:rPr lang="en-US" sz="1000" dirty="0">
                <a:cs typeface="Times New Roman"/>
              </a:rPr>
              <a:t>11,</a:t>
            </a:r>
            <a:r>
              <a:rPr lang="en-US" sz="1000" spc="-10" dirty="0">
                <a:cs typeface="Times New Roman"/>
              </a:rPr>
              <a:t> </a:t>
            </a:r>
            <a:r>
              <a:rPr lang="en-US" sz="1000" spc="-7" dirty="0">
                <a:cs typeface="Times New Roman"/>
              </a:rPr>
              <a:t>2022.</a:t>
            </a:r>
            <a:endParaRPr lang="en-US" sz="1000" dirty="0">
              <a:cs typeface="Times New Roman"/>
            </a:endParaRPr>
          </a:p>
          <a:p>
            <a:pPr marL="274320" marR="151530" indent="-274320">
              <a:buAutoNum type="arabicPeriod" startAt="13"/>
              <a:tabLst>
                <a:tab pos="164951" algn="l"/>
              </a:tabLst>
            </a:pPr>
            <a:r>
              <a:rPr lang="en-US" sz="1000" dirty="0">
                <a:cs typeface="Times New Roman"/>
              </a:rPr>
              <a:t>Karaca</a:t>
            </a:r>
            <a:r>
              <a:rPr lang="en-US" sz="1000" spc="-20" dirty="0">
                <a:cs typeface="Times New Roman"/>
              </a:rPr>
              <a:t> </a:t>
            </a:r>
            <a:r>
              <a:rPr lang="en-US" sz="1000" dirty="0">
                <a:cs typeface="Times New Roman"/>
              </a:rPr>
              <a:t>Z,</a:t>
            </a:r>
            <a:r>
              <a:rPr lang="en-US" sz="1000" spc="-14" dirty="0">
                <a:cs typeface="Times New Roman"/>
              </a:rPr>
              <a:t> </a:t>
            </a:r>
            <a:r>
              <a:rPr lang="en-US" sz="1000" dirty="0">
                <a:cs typeface="Times New Roman"/>
              </a:rPr>
              <a:t>Moore</a:t>
            </a:r>
            <a:r>
              <a:rPr lang="en-US" sz="1000" spc="-10" dirty="0">
                <a:cs typeface="Times New Roman"/>
              </a:rPr>
              <a:t> </a:t>
            </a:r>
            <a:r>
              <a:rPr lang="en-US" sz="1000" dirty="0">
                <a:cs typeface="Times New Roman"/>
              </a:rPr>
              <a:t>BJ.</a:t>
            </a:r>
            <a:r>
              <a:rPr lang="en-US" sz="1000" spc="-14" dirty="0">
                <a:cs typeface="Times New Roman"/>
              </a:rPr>
              <a:t> </a:t>
            </a:r>
            <a:r>
              <a:rPr lang="en-US" sz="1000" dirty="0">
                <a:cs typeface="Times New Roman"/>
              </a:rPr>
              <a:t>Costs</a:t>
            </a:r>
            <a:r>
              <a:rPr lang="en-US" sz="1000" spc="-14" dirty="0">
                <a:cs typeface="Times New Roman"/>
              </a:rPr>
              <a:t> </a:t>
            </a:r>
            <a:r>
              <a:rPr lang="en-US" sz="1000" dirty="0">
                <a:cs typeface="Times New Roman"/>
              </a:rPr>
              <a:t>of</a:t>
            </a:r>
            <a:r>
              <a:rPr lang="en-US" sz="1000" spc="-10" dirty="0">
                <a:cs typeface="Times New Roman"/>
              </a:rPr>
              <a:t> </a:t>
            </a:r>
            <a:r>
              <a:rPr lang="en-US" sz="1000" dirty="0">
                <a:cs typeface="Times New Roman"/>
              </a:rPr>
              <a:t>Emergency</a:t>
            </a:r>
            <a:r>
              <a:rPr lang="en-US" sz="1000" spc="-14" dirty="0">
                <a:cs typeface="Times New Roman"/>
              </a:rPr>
              <a:t> </a:t>
            </a:r>
            <a:r>
              <a:rPr lang="en-US" sz="1000" dirty="0">
                <a:cs typeface="Times New Roman"/>
              </a:rPr>
              <a:t>Department</a:t>
            </a:r>
            <a:r>
              <a:rPr lang="en-US" sz="1000" spc="-17" dirty="0">
                <a:cs typeface="Times New Roman"/>
              </a:rPr>
              <a:t> </a:t>
            </a:r>
            <a:r>
              <a:rPr lang="en-US" sz="1000" dirty="0">
                <a:cs typeface="Times New Roman"/>
              </a:rPr>
              <a:t>Visits</a:t>
            </a:r>
            <a:r>
              <a:rPr lang="en-US" sz="1000" spc="-10" dirty="0">
                <a:cs typeface="Times New Roman"/>
              </a:rPr>
              <a:t> </a:t>
            </a:r>
            <a:r>
              <a:rPr lang="en-US" sz="1000" dirty="0">
                <a:cs typeface="Times New Roman"/>
              </a:rPr>
              <a:t>for</a:t>
            </a:r>
            <a:r>
              <a:rPr lang="en-US" sz="1000" spc="-10" dirty="0">
                <a:cs typeface="Times New Roman"/>
              </a:rPr>
              <a:t> </a:t>
            </a:r>
            <a:r>
              <a:rPr lang="en-US" sz="1000" dirty="0">
                <a:cs typeface="Times New Roman"/>
              </a:rPr>
              <a:t>Mental</a:t>
            </a:r>
            <a:r>
              <a:rPr lang="en-US" sz="1000" spc="-14" dirty="0">
                <a:cs typeface="Times New Roman"/>
              </a:rPr>
              <a:t> </a:t>
            </a:r>
            <a:r>
              <a:rPr lang="en-US" sz="1000" dirty="0">
                <a:cs typeface="Times New Roman"/>
              </a:rPr>
              <a:t>and</a:t>
            </a:r>
            <a:r>
              <a:rPr lang="en-US" sz="1000" spc="-7" dirty="0">
                <a:cs typeface="Times New Roman"/>
              </a:rPr>
              <a:t> </a:t>
            </a:r>
            <a:r>
              <a:rPr lang="en-US" sz="1000" dirty="0">
                <a:cs typeface="Times New Roman"/>
              </a:rPr>
              <a:t>Substance</a:t>
            </a:r>
            <a:r>
              <a:rPr lang="en-US" sz="1000" spc="-14" dirty="0">
                <a:cs typeface="Times New Roman"/>
              </a:rPr>
              <a:t> </a:t>
            </a:r>
            <a:r>
              <a:rPr lang="en-US" sz="1000" dirty="0">
                <a:cs typeface="Times New Roman"/>
              </a:rPr>
              <a:t>Use</a:t>
            </a:r>
            <a:r>
              <a:rPr lang="en-US" sz="1000" spc="-10" dirty="0">
                <a:cs typeface="Times New Roman"/>
              </a:rPr>
              <a:t> </a:t>
            </a:r>
            <a:r>
              <a:rPr lang="en-US" sz="1000" dirty="0">
                <a:cs typeface="Times New Roman"/>
              </a:rPr>
              <a:t>Disorders</a:t>
            </a:r>
            <a:r>
              <a:rPr lang="en-US" sz="1000" spc="-10" dirty="0">
                <a:cs typeface="Times New Roman"/>
              </a:rPr>
              <a:t> </a:t>
            </a:r>
            <a:r>
              <a:rPr lang="en-US" sz="1000" dirty="0">
                <a:cs typeface="Times New Roman"/>
              </a:rPr>
              <a:t>in</a:t>
            </a:r>
            <a:r>
              <a:rPr lang="en-US" sz="1000" spc="-10" dirty="0">
                <a:cs typeface="Times New Roman"/>
              </a:rPr>
              <a:t> </a:t>
            </a:r>
            <a:r>
              <a:rPr lang="en-US" sz="1000" spc="-17" dirty="0">
                <a:cs typeface="Times New Roman"/>
              </a:rPr>
              <a:t>the </a:t>
            </a:r>
            <a:r>
              <a:rPr lang="en-US" sz="1000" dirty="0">
                <a:cs typeface="Times New Roman"/>
              </a:rPr>
              <a:t>United</a:t>
            </a:r>
            <a:r>
              <a:rPr lang="en-US" sz="1000" spc="-24" dirty="0">
                <a:cs typeface="Times New Roman"/>
              </a:rPr>
              <a:t> </a:t>
            </a:r>
            <a:r>
              <a:rPr lang="en-US" sz="1000" dirty="0">
                <a:cs typeface="Times New Roman"/>
              </a:rPr>
              <a:t>States,</a:t>
            </a:r>
            <a:r>
              <a:rPr lang="en-US" sz="1000" spc="-17" dirty="0">
                <a:cs typeface="Times New Roman"/>
              </a:rPr>
              <a:t> </a:t>
            </a:r>
            <a:r>
              <a:rPr lang="en-US" sz="1000" dirty="0">
                <a:cs typeface="Times New Roman"/>
              </a:rPr>
              <a:t>2017.</a:t>
            </a:r>
            <a:r>
              <a:rPr lang="en-US" sz="1000" spc="-17" dirty="0">
                <a:cs typeface="Times New Roman"/>
              </a:rPr>
              <a:t> </a:t>
            </a:r>
            <a:r>
              <a:rPr lang="en-US" sz="1000" dirty="0">
                <a:cs typeface="Times New Roman"/>
              </a:rPr>
              <a:t>HCUP</a:t>
            </a:r>
            <a:r>
              <a:rPr lang="en-US" sz="1000" spc="-14" dirty="0">
                <a:cs typeface="Times New Roman"/>
              </a:rPr>
              <a:t> </a:t>
            </a:r>
            <a:r>
              <a:rPr lang="en-US" sz="1000" dirty="0">
                <a:cs typeface="Times New Roman"/>
              </a:rPr>
              <a:t>Statistical</a:t>
            </a:r>
            <a:r>
              <a:rPr lang="en-US" sz="1000" spc="-17" dirty="0">
                <a:cs typeface="Times New Roman"/>
              </a:rPr>
              <a:t> </a:t>
            </a:r>
            <a:r>
              <a:rPr lang="en-US" sz="1000" dirty="0">
                <a:cs typeface="Times New Roman"/>
              </a:rPr>
              <a:t>Brief</a:t>
            </a:r>
            <a:r>
              <a:rPr lang="en-US" sz="1000" spc="-17" dirty="0">
                <a:cs typeface="Times New Roman"/>
              </a:rPr>
              <a:t> </a:t>
            </a:r>
            <a:r>
              <a:rPr lang="en-US" sz="1000" dirty="0">
                <a:cs typeface="Times New Roman"/>
              </a:rPr>
              <a:t>#257.</a:t>
            </a:r>
            <a:r>
              <a:rPr lang="en-US" sz="1000" spc="-10" dirty="0">
                <a:cs typeface="Times New Roman"/>
              </a:rPr>
              <a:t> </a:t>
            </a:r>
            <a:r>
              <a:rPr lang="en-US" sz="1000" dirty="0">
                <a:cs typeface="Times New Roman"/>
              </a:rPr>
              <a:t>Rockville,</a:t>
            </a:r>
            <a:r>
              <a:rPr lang="en-US" sz="1000" spc="-17" dirty="0">
                <a:cs typeface="Times New Roman"/>
              </a:rPr>
              <a:t> </a:t>
            </a:r>
            <a:r>
              <a:rPr lang="en-US" sz="1000" dirty="0">
                <a:cs typeface="Times New Roman"/>
              </a:rPr>
              <a:t>MD:</a:t>
            </a:r>
            <a:r>
              <a:rPr lang="en-US" sz="1000" spc="-20" dirty="0">
                <a:cs typeface="Times New Roman"/>
              </a:rPr>
              <a:t> </a:t>
            </a:r>
            <a:r>
              <a:rPr lang="en-US" sz="1000" dirty="0">
                <a:cs typeface="Times New Roman"/>
              </a:rPr>
              <a:t>Agency</a:t>
            </a:r>
            <a:r>
              <a:rPr lang="en-US" sz="1000" spc="-17" dirty="0">
                <a:cs typeface="Times New Roman"/>
              </a:rPr>
              <a:t> </a:t>
            </a:r>
            <a:r>
              <a:rPr lang="en-US" sz="1000" dirty="0">
                <a:cs typeface="Times New Roman"/>
              </a:rPr>
              <a:t>for</a:t>
            </a:r>
            <a:r>
              <a:rPr lang="en-US" sz="1000" spc="-17" dirty="0">
                <a:cs typeface="Times New Roman"/>
              </a:rPr>
              <a:t> </a:t>
            </a:r>
            <a:r>
              <a:rPr lang="en-US" sz="1000" dirty="0">
                <a:cs typeface="Times New Roman"/>
              </a:rPr>
              <a:t>Healthcare</a:t>
            </a:r>
            <a:r>
              <a:rPr lang="en-US" sz="1000" spc="-14" dirty="0">
                <a:cs typeface="Times New Roman"/>
              </a:rPr>
              <a:t> </a:t>
            </a:r>
            <a:r>
              <a:rPr lang="en-US" sz="1000" dirty="0">
                <a:cs typeface="Times New Roman"/>
              </a:rPr>
              <a:t>Research</a:t>
            </a:r>
            <a:r>
              <a:rPr lang="en-US" sz="1000" spc="-7" dirty="0">
                <a:cs typeface="Times New Roman"/>
              </a:rPr>
              <a:t> </a:t>
            </a:r>
            <a:r>
              <a:rPr lang="en-US" sz="1000" spc="-17" dirty="0">
                <a:cs typeface="Times New Roman"/>
              </a:rPr>
              <a:t>and </a:t>
            </a:r>
            <a:r>
              <a:rPr lang="en-US" sz="1000" dirty="0">
                <a:cs typeface="Times New Roman"/>
              </a:rPr>
              <a:t>Quality;</a:t>
            </a:r>
            <a:r>
              <a:rPr lang="en-US" sz="1000" spc="85" dirty="0">
                <a:cs typeface="Times New Roman"/>
              </a:rPr>
              <a:t> </a:t>
            </a:r>
            <a:r>
              <a:rPr lang="en-US" sz="1000" dirty="0">
                <a:cs typeface="Times New Roman"/>
              </a:rPr>
              <a:t>May</a:t>
            </a:r>
            <a:r>
              <a:rPr lang="en-US" sz="1000" spc="99" dirty="0">
                <a:cs typeface="Times New Roman"/>
              </a:rPr>
              <a:t> </a:t>
            </a:r>
            <a:r>
              <a:rPr lang="en-US" sz="1000" dirty="0">
                <a:cs typeface="Times New Roman"/>
              </a:rPr>
              <a:t>2020.</a:t>
            </a:r>
            <a:r>
              <a:rPr lang="en-US" sz="1000" spc="102" dirty="0">
                <a:cs typeface="Times New Roman"/>
              </a:rPr>
              <a:t> </a:t>
            </a:r>
            <a:r>
              <a:rPr lang="en-US" sz="1000" u="sng" spc="-7" dirty="0">
                <a:solidFill>
                  <a:srgbClr val="0000FF"/>
                </a:solidFill>
                <a:uFill>
                  <a:solidFill>
                    <a:srgbClr val="0000FF"/>
                  </a:solidFill>
                </a:uFill>
                <a:cs typeface="Times New Roman"/>
                <a:hlinkClick r:id="rId4"/>
              </a:rPr>
              <a:t>www.hcup-us.ahrq.gov/reports/statbriefs/sb257-ED-Costs-Mental-Substance-</a:t>
            </a:r>
            <a:r>
              <a:rPr lang="en-US" sz="1000" u="sng" spc="-14" dirty="0">
                <a:solidFill>
                  <a:srgbClr val="0000FF"/>
                </a:solidFill>
                <a:uFill>
                  <a:solidFill>
                    <a:srgbClr val="0000FF"/>
                  </a:solidFill>
                </a:uFill>
                <a:cs typeface="Times New Roman"/>
                <a:hlinkClick r:id="rId4"/>
              </a:rPr>
              <a:t>Use-</a:t>
            </a:r>
            <a:r>
              <a:rPr lang="en-US" sz="1000" spc="-14" dirty="0">
                <a:solidFill>
                  <a:srgbClr val="0000FF"/>
                </a:solidFill>
                <a:cs typeface="Times New Roman"/>
              </a:rPr>
              <a:t> </a:t>
            </a:r>
            <a:r>
              <a:rPr lang="en-US" sz="1000" u="sng" spc="-7" dirty="0">
                <a:solidFill>
                  <a:srgbClr val="0000FF"/>
                </a:solidFill>
                <a:uFill>
                  <a:solidFill>
                    <a:srgbClr val="0000FF"/>
                  </a:solidFill>
                </a:uFill>
                <a:cs typeface="Times New Roman"/>
                <a:hlinkClick r:id="rId4"/>
              </a:rPr>
              <a:t>Disorders-</a:t>
            </a:r>
            <a:r>
              <a:rPr lang="en-US" sz="1000" u="sng" dirty="0">
                <a:solidFill>
                  <a:srgbClr val="0000FF"/>
                </a:solidFill>
                <a:uFill>
                  <a:solidFill>
                    <a:srgbClr val="0000FF"/>
                  </a:solidFill>
                </a:uFill>
                <a:cs typeface="Times New Roman"/>
                <a:hlinkClick r:id="rId4"/>
              </a:rPr>
              <a:t>2017.pdf</a:t>
            </a:r>
            <a:r>
              <a:rPr lang="en-US" sz="1000" dirty="0">
                <a:cs typeface="Times New Roman"/>
                <a:hlinkClick r:id="rId4"/>
              </a:rPr>
              <a:t>.</a:t>
            </a:r>
            <a:r>
              <a:rPr lang="en-US" sz="1000" spc="-14" dirty="0">
                <a:cs typeface="Times New Roman"/>
              </a:rPr>
              <a:t> </a:t>
            </a:r>
            <a:r>
              <a:rPr lang="en-US" sz="1000" dirty="0">
                <a:cs typeface="Times New Roman"/>
              </a:rPr>
              <a:t>Accessed</a:t>
            </a:r>
            <a:r>
              <a:rPr lang="en-US" sz="1000" spc="-3" dirty="0">
                <a:cs typeface="Times New Roman"/>
              </a:rPr>
              <a:t> </a:t>
            </a:r>
            <a:r>
              <a:rPr lang="en-US" sz="1000" dirty="0">
                <a:cs typeface="Times New Roman"/>
              </a:rPr>
              <a:t>October</a:t>
            </a:r>
            <a:r>
              <a:rPr lang="en-US" sz="1000" spc="-7" dirty="0">
                <a:cs typeface="Times New Roman"/>
              </a:rPr>
              <a:t> </a:t>
            </a:r>
            <a:r>
              <a:rPr lang="en-US" sz="1000" dirty="0">
                <a:cs typeface="Times New Roman"/>
              </a:rPr>
              <a:t>11,</a:t>
            </a:r>
            <a:r>
              <a:rPr lang="en-US" sz="1000" spc="-7" dirty="0">
                <a:cs typeface="Times New Roman"/>
              </a:rPr>
              <a:t> </a:t>
            </a:r>
            <a:r>
              <a:rPr lang="en-US" sz="1000" spc="-14" dirty="0">
                <a:cs typeface="Times New Roman"/>
              </a:rPr>
              <a:t>2022.</a:t>
            </a:r>
            <a:endParaRPr lang="en-US" sz="1000" dirty="0">
              <a:cs typeface="Times New Roman"/>
            </a:endParaRPr>
          </a:p>
          <a:p>
            <a:pPr marL="274320" marR="262363" indent="-274320">
              <a:buAutoNum type="arabicPeriod" startAt="13"/>
              <a:tabLst>
                <a:tab pos="164951" algn="l"/>
              </a:tabLst>
            </a:pPr>
            <a:r>
              <a:rPr lang="en-US" sz="1000" dirty="0">
                <a:cs typeface="Times New Roman"/>
              </a:rPr>
              <a:t>Peterson</a:t>
            </a:r>
            <a:r>
              <a:rPr lang="en-US" sz="1000" spc="-10" dirty="0">
                <a:cs typeface="Times New Roman"/>
              </a:rPr>
              <a:t> </a:t>
            </a:r>
            <a:r>
              <a:rPr lang="en-US" sz="1000" dirty="0">
                <a:cs typeface="Times New Roman"/>
              </a:rPr>
              <a:t>C,</a:t>
            </a:r>
            <a:r>
              <a:rPr lang="en-US" sz="1000" spc="-7" dirty="0">
                <a:cs typeface="Times New Roman"/>
              </a:rPr>
              <a:t> </a:t>
            </a:r>
            <a:r>
              <a:rPr lang="en-US" sz="1000" dirty="0">
                <a:cs typeface="Times New Roman"/>
              </a:rPr>
              <a:t>Li</a:t>
            </a:r>
            <a:r>
              <a:rPr lang="en-US" sz="1000" spc="-14" dirty="0">
                <a:cs typeface="Times New Roman"/>
              </a:rPr>
              <a:t> </a:t>
            </a:r>
            <a:r>
              <a:rPr lang="en-US" sz="1000" dirty="0">
                <a:cs typeface="Times New Roman"/>
              </a:rPr>
              <a:t>M,</a:t>
            </a:r>
            <a:r>
              <a:rPr lang="en-US" sz="1000" spc="-10" dirty="0">
                <a:cs typeface="Times New Roman"/>
              </a:rPr>
              <a:t> </a:t>
            </a:r>
            <a:r>
              <a:rPr lang="en-US" sz="1000" dirty="0">
                <a:cs typeface="Times New Roman"/>
              </a:rPr>
              <a:t>Xu</a:t>
            </a:r>
            <a:r>
              <a:rPr lang="en-US" sz="1000" spc="-7" dirty="0">
                <a:cs typeface="Times New Roman"/>
              </a:rPr>
              <a:t> </a:t>
            </a:r>
            <a:r>
              <a:rPr lang="en-US" sz="1000" dirty="0">
                <a:cs typeface="Times New Roman"/>
              </a:rPr>
              <a:t>L,</a:t>
            </a:r>
            <a:r>
              <a:rPr lang="en-US" sz="1000" spc="-10" dirty="0">
                <a:cs typeface="Times New Roman"/>
              </a:rPr>
              <a:t> </a:t>
            </a:r>
            <a:r>
              <a:rPr lang="en-US" sz="1000" dirty="0" err="1">
                <a:cs typeface="Times New Roman"/>
              </a:rPr>
              <a:t>Mikosz</a:t>
            </a:r>
            <a:r>
              <a:rPr lang="en-US" sz="1000" spc="-7" dirty="0">
                <a:cs typeface="Times New Roman"/>
              </a:rPr>
              <a:t> </a:t>
            </a:r>
            <a:r>
              <a:rPr lang="en-US" sz="1000" dirty="0">
                <a:cs typeface="Times New Roman"/>
              </a:rPr>
              <a:t>CA,</a:t>
            </a:r>
            <a:r>
              <a:rPr lang="en-US" sz="1000" spc="-7" dirty="0">
                <a:cs typeface="Times New Roman"/>
              </a:rPr>
              <a:t> </a:t>
            </a:r>
            <a:r>
              <a:rPr lang="en-US" sz="1000" dirty="0">
                <a:cs typeface="Times New Roman"/>
              </a:rPr>
              <a:t>Luo</a:t>
            </a:r>
            <a:r>
              <a:rPr lang="en-US" sz="1000" spc="-10" dirty="0">
                <a:cs typeface="Times New Roman"/>
              </a:rPr>
              <a:t> </a:t>
            </a:r>
            <a:r>
              <a:rPr lang="en-US" sz="1000" dirty="0">
                <a:cs typeface="Times New Roman"/>
              </a:rPr>
              <a:t>F.</a:t>
            </a:r>
            <a:r>
              <a:rPr lang="en-US" sz="1000" spc="-14" dirty="0">
                <a:cs typeface="Times New Roman"/>
              </a:rPr>
              <a:t> </a:t>
            </a:r>
            <a:r>
              <a:rPr lang="en-US" sz="1000" dirty="0">
                <a:cs typeface="Times New Roman"/>
              </a:rPr>
              <a:t>Assessment</a:t>
            </a:r>
            <a:r>
              <a:rPr lang="en-US" sz="1000" spc="-14" dirty="0">
                <a:cs typeface="Times New Roman"/>
              </a:rPr>
              <a:t> </a:t>
            </a:r>
            <a:r>
              <a:rPr lang="en-US" sz="1000" dirty="0">
                <a:cs typeface="Times New Roman"/>
              </a:rPr>
              <a:t>of</a:t>
            </a:r>
            <a:r>
              <a:rPr lang="en-US" sz="1000" spc="-10" dirty="0">
                <a:cs typeface="Times New Roman"/>
              </a:rPr>
              <a:t> </a:t>
            </a:r>
            <a:r>
              <a:rPr lang="en-US" sz="1000" dirty="0">
                <a:cs typeface="Times New Roman"/>
              </a:rPr>
              <a:t>annual</a:t>
            </a:r>
            <a:r>
              <a:rPr lang="en-US" sz="1000" spc="-10" dirty="0">
                <a:cs typeface="Times New Roman"/>
              </a:rPr>
              <a:t> </a:t>
            </a:r>
            <a:r>
              <a:rPr lang="en-US" sz="1000" dirty="0">
                <a:cs typeface="Times New Roman"/>
              </a:rPr>
              <a:t>cost</a:t>
            </a:r>
            <a:r>
              <a:rPr lang="en-US" sz="1000" spc="-10" dirty="0">
                <a:cs typeface="Times New Roman"/>
              </a:rPr>
              <a:t> </a:t>
            </a:r>
            <a:r>
              <a:rPr lang="en-US" sz="1000" dirty="0">
                <a:cs typeface="Times New Roman"/>
              </a:rPr>
              <a:t>of</a:t>
            </a:r>
            <a:r>
              <a:rPr lang="en-US" sz="1000" spc="-10" dirty="0">
                <a:cs typeface="Times New Roman"/>
              </a:rPr>
              <a:t> </a:t>
            </a:r>
            <a:r>
              <a:rPr lang="en-US" sz="1000" dirty="0">
                <a:cs typeface="Times New Roman"/>
              </a:rPr>
              <a:t>substance</a:t>
            </a:r>
            <a:r>
              <a:rPr lang="en-US" sz="1000" spc="-10" dirty="0">
                <a:cs typeface="Times New Roman"/>
              </a:rPr>
              <a:t> </a:t>
            </a:r>
            <a:r>
              <a:rPr lang="en-US" sz="1000" dirty="0">
                <a:cs typeface="Times New Roman"/>
              </a:rPr>
              <a:t>use</a:t>
            </a:r>
            <a:r>
              <a:rPr lang="en-US" sz="1000" spc="-17" dirty="0">
                <a:cs typeface="Times New Roman"/>
              </a:rPr>
              <a:t> </a:t>
            </a:r>
            <a:r>
              <a:rPr lang="en-US" sz="1000" dirty="0">
                <a:cs typeface="Times New Roman"/>
              </a:rPr>
              <a:t>disorder</a:t>
            </a:r>
            <a:r>
              <a:rPr lang="en-US" sz="1000" spc="-7" dirty="0">
                <a:cs typeface="Times New Roman"/>
              </a:rPr>
              <a:t> </a:t>
            </a:r>
            <a:r>
              <a:rPr lang="en-US" sz="1000" dirty="0">
                <a:cs typeface="Times New Roman"/>
              </a:rPr>
              <a:t>in</a:t>
            </a:r>
            <a:r>
              <a:rPr lang="en-US" sz="1000" spc="-7" dirty="0">
                <a:cs typeface="Times New Roman"/>
              </a:rPr>
              <a:t> </a:t>
            </a:r>
            <a:r>
              <a:rPr lang="en-US" sz="1000" spc="-14" dirty="0">
                <a:cs typeface="Times New Roman"/>
              </a:rPr>
              <a:t>U.S. </a:t>
            </a:r>
            <a:r>
              <a:rPr lang="en-US" sz="1000" dirty="0">
                <a:cs typeface="Times New Roman"/>
              </a:rPr>
              <a:t>hospitals.</a:t>
            </a:r>
            <a:r>
              <a:rPr lang="en-US" sz="1000" spc="-27" dirty="0">
                <a:cs typeface="Times New Roman"/>
              </a:rPr>
              <a:t> </a:t>
            </a:r>
            <a:r>
              <a:rPr lang="en-US" sz="1000" dirty="0">
                <a:cs typeface="Times New Roman"/>
              </a:rPr>
              <a:t>JAMA</a:t>
            </a:r>
            <a:r>
              <a:rPr lang="en-US" sz="1000" spc="-20" dirty="0">
                <a:cs typeface="Times New Roman"/>
              </a:rPr>
              <a:t> </a:t>
            </a:r>
            <a:r>
              <a:rPr lang="en-US" sz="1000" dirty="0" err="1">
                <a:cs typeface="Times New Roman"/>
              </a:rPr>
              <a:t>Netw</a:t>
            </a:r>
            <a:r>
              <a:rPr lang="en-US" sz="1000" spc="-20" dirty="0">
                <a:cs typeface="Times New Roman"/>
              </a:rPr>
              <a:t> </a:t>
            </a:r>
            <a:r>
              <a:rPr lang="en-US" sz="1000" dirty="0">
                <a:cs typeface="Times New Roman"/>
              </a:rPr>
              <a:t>Open.</a:t>
            </a:r>
            <a:r>
              <a:rPr lang="en-US" sz="1000" spc="-20" dirty="0">
                <a:cs typeface="Times New Roman"/>
              </a:rPr>
              <a:t> </a:t>
            </a:r>
            <a:r>
              <a:rPr lang="en-US" sz="1000" dirty="0">
                <a:cs typeface="Times New Roman"/>
              </a:rPr>
              <a:t>2021;4(3):e210242.</a:t>
            </a:r>
            <a:r>
              <a:rPr lang="en-US" sz="1000" spc="-20" dirty="0">
                <a:cs typeface="Times New Roman"/>
              </a:rPr>
              <a:t> </a:t>
            </a:r>
            <a:r>
              <a:rPr lang="en-US" sz="1000" u="sng" spc="-7" dirty="0">
                <a:solidFill>
                  <a:srgbClr val="0000FF"/>
                </a:solidFill>
                <a:uFill>
                  <a:solidFill>
                    <a:srgbClr val="0000FF"/>
                  </a:solidFill>
                </a:uFill>
                <a:cs typeface="Times New Roman"/>
                <a:hlinkClick r:id="rId5"/>
              </a:rPr>
              <a:t>https://doi.org/10.1001/jamanetworkopen.2021.0242</a:t>
            </a:r>
            <a:r>
              <a:rPr lang="en-US" sz="1000" spc="-7" dirty="0">
                <a:cs typeface="Times New Roman"/>
                <a:hlinkClick r:id="rId5"/>
              </a:rPr>
              <a:t>.</a:t>
            </a:r>
            <a:r>
              <a:rPr lang="en-US" sz="1000" spc="-7" dirty="0">
                <a:cs typeface="Times New Roman"/>
              </a:rPr>
              <a:t> </a:t>
            </a:r>
            <a:r>
              <a:rPr lang="en-US" sz="1000" dirty="0">
                <a:cs typeface="Times New Roman"/>
              </a:rPr>
              <a:t>Accessed</a:t>
            </a:r>
            <a:r>
              <a:rPr lang="en-US" sz="1000" spc="-17" dirty="0">
                <a:cs typeface="Times New Roman"/>
              </a:rPr>
              <a:t> </a:t>
            </a:r>
            <a:r>
              <a:rPr lang="en-US" sz="1000" dirty="0">
                <a:cs typeface="Times New Roman"/>
              </a:rPr>
              <a:t>October</a:t>
            </a:r>
            <a:r>
              <a:rPr lang="en-US" sz="1000" spc="-14" dirty="0">
                <a:cs typeface="Times New Roman"/>
              </a:rPr>
              <a:t> </a:t>
            </a:r>
            <a:r>
              <a:rPr lang="en-US" sz="1000" dirty="0">
                <a:cs typeface="Times New Roman"/>
              </a:rPr>
              <a:t>11,</a:t>
            </a:r>
            <a:r>
              <a:rPr lang="en-US" sz="1000" spc="-14" dirty="0">
                <a:cs typeface="Times New Roman"/>
              </a:rPr>
              <a:t> </a:t>
            </a:r>
            <a:r>
              <a:rPr lang="en-US" sz="1000" spc="-7" dirty="0">
                <a:cs typeface="Times New Roman"/>
              </a:rPr>
              <a:t>2022.</a:t>
            </a:r>
            <a:endParaRPr lang="en-US" sz="1000" dirty="0">
              <a:cs typeface="Times New Roman"/>
            </a:endParaRPr>
          </a:p>
          <a:p>
            <a:pPr marL="274320" marR="226429" indent="-274320">
              <a:buAutoNum type="arabicPeriod" startAt="13"/>
              <a:tabLst>
                <a:tab pos="164951" algn="l"/>
              </a:tabLst>
            </a:pPr>
            <a:r>
              <a:rPr lang="en-US" sz="1000" dirty="0">
                <a:cs typeface="Times New Roman"/>
              </a:rPr>
              <a:t>Sacks</a:t>
            </a:r>
            <a:r>
              <a:rPr lang="en-US" sz="1000" spc="-20" dirty="0">
                <a:cs typeface="Times New Roman"/>
              </a:rPr>
              <a:t> </a:t>
            </a:r>
            <a:r>
              <a:rPr lang="en-US" sz="1000" dirty="0">
                <a:cs typeface="Times New Roman"/>
              </a:rPr>
              <a:t>JJ,</a:t>
            </a:r>
            <a:r>
              <a:rPr lang="en-US" sz="1000" spc="-14" dirty="0">
                <a:cs typeface="Times New Roman"/>
              </a:rPr>
              <a:t> </a:t>
            </a:r>
            <a:r>
              <a:rPr lang="en-US" sz="1000" dirty="0">
                <a:cs typeface="Times New Roman"/>
              </a:rPr>
              <a:t>Gonzales</a:t>
            </a:r>
            <a:r>
              <a:rPr lang="en-US" sz="1000" spc="-7" dirty="0">
                <a:cs typeface="Times New Roman"/>
              </a:rPr>
              <a:t> </a:t>
            </a:r>
            <a:r>
              <a:rPr lang="en-US" sz="1000" dirty="0">
                <a:cs typeface="Times New Roman"/>
              </a:rPr>
              <a:t>KR,</a:t>
            </a:r>
            <a:r>
              <a:rPr lang="en-US" sz="1000" spc="-10" dirty="0">
                <a:cs typeface="Times New Roman"/>
              </a:rPr>
              <a:t> </a:t>
            </a:r>
            <a:r>
              <a:rPr lang="en-US" sz="1000" dirty="0" err="1">
                <a:cs typeface="Times New Roman"/>
              </a:rPr>
              <a:t>Bouchery</a:t>
            </a:r>
            <a:r>
              <a:rPr lang="en-US" sz="1000" spc="-7" dirty="0">
                <a:cs typeface="Times New Roman"/>
              </a:rPr>
              <a:t> </a:t>
            </a:r>
            <a:r>
              <a:rPr lang="en-US" sz="1000" dirty="0">
                <a:cs typeface="Times New Roman"/>
              </a:rPr>
              <a:t>EE,</a:t>
            </a:r>
            <a:r>
              <a:rPr lang="en-US" sz="1000" spc="-7" dirty="0">
                <a:cs typeface="Times New Roman"/>
              </a:rPr>
              <a:t> </a:t>
            </a:r>
            <a:r>
              <a:rPr lang="en-US" sz="1000" dirty="0" err="1">
                <a:cs typeface="Times New Roman"/>
              </a:rPr>
              <a:t>Tomedi</a:t>
            </a:r>
            <a:r>
              <a:rPr lang="en-US" sz="1000" spc="-14" dirty="0">
                <a:cs typeface="Times New Roman"/>
              </a:rPr>
              <a:t> </a:t>
            </a:r>
            <a:r>
              <a:rPr lang="en-US" sz="1000" dirty="0">
                <a:cs typeface="Times New Roman"/>
              </a:rPr>
              <a:t>LE,</a:t>
            </a:r>
            <a:r>
              <a:rPr lang="en-US" sz="1000" spc="-14" dirty="0">
                <a:cs typeface="Times New Roman"/>
              </a:rPr>
              <a:t> </a:t>
            </a:r>
            <a:r>
              <a:rPr lang="en-US" sz="1000" dirty="0">
                <a:cs typeface="Times New Roman"/>
              </a:rPr>
              <a:t>Brewer</a:t>
            </a:r>
            <a:r>
              <a:rPr lang="en-US" sz="1000" spc="-14" dirty="0">
                <a:cs typeface="Times New Roman"/>
              </a:rPr>
              <a:t> </a:t>
            </a:r>
            <a:r>
              <a:rPr lang="en-US" sz="1000" dirty="0">
                <a:cs typeface="Times New Roman"/>
              </a:rPr>
              <a:t>RD.</a:t>
            </a:r>
            <a:r>
              <a:rPr lang="en-US" sz="1000" spc="-14" dirty="0">
                <a:cs typeface="Times New Roman"/>
              </a:rPr>
              <a:t> </a:t>
            </a:r>
            <a:r>
              <a:rPr lang="en-US" sz="1000" dirty="0">
                <a:cs typeface="Times New Roman"/>
              </a:rPr>
              <a:t>2010</a:t>
            </a:r>
            <a:r>
              <a:rPr lang="en-US" sz="1000" spc="-10" dirty="0">
                <a:cs typeface="Times New Roman"/>
              </a:rPr>
              <a:t> </a:t>
            </a:r>
            <a:r>
              <a:rPr lang="en-US" sz="1000" dirty="0">
                <a:cs typeface="Times New Roman"/>
              </a:rPr>
              <a:t>national</a:t>
            </a:r>
            <a:r>
              <a:rPr lang="en-US" sz="1000" spc="-14" dirty="0">
                <a:cs typeface="Times New Roman"/>
              </a:rPr>
              <a:t> </a:t>
            </a:r>
            <a:r>
              <a:rPr lang="en-US" sz="1000" dirty="0">
                <a:cs typeface="Times New Roman"/>
              </a:rPr>
              <a:t>and</a:t>
            </a:r>
            <a:r>
              <a:rPr lang="en-US" sz="1000" spc="-14" dirty="0">
                <a:cs typeface="Times New Roman"/>
              </a:rPr>
              <a:t> </a:t>
            </a:r>
            <a:r>
              <a:rPr lang="en-US" sz="1000" dirty="0">
                <a:cs typeface="Times New Roman"/>
              </a:rPr>
              <a:t>state</a:t>
            </a:r>
            <a:r>
              <a:rPr lang="en-US" sz="1000" spc="-7" dirty="0">
                <a:cs typeface="Times New Roman"/>
              </a:rPr>
              <a:t> </a:t>
            </a:r>
            <a:r>
              <a:rPr lang="en-US" sz="1000" dirty="0">
                <a:cs typeface="Times New Roman"/>
              </a:rPr>
              <a:t>costs</a:t>
            </a:r>
            <a:r>
              <a:rPr lang="en-US" sz="1000" spc="-14" dirty="0">
                <a:cs typeface="Times New Roman"/>
              </a:rPr>
              <a:t> </a:t>
            </a:r>
            <a:r>
              <a:rPr lang="en-US" sz="1000" dirty="0">
                <a:cs typeface="Times New Roman"/>
              </a:rPr>
              <a:t>of</a:t>
            </a:r>
            <a:r>
              <a:rPr lang="en-US" sz="1000" spc="-10" dirty="0">
                <a:cs typeface="Times New Roman"/>
              </a:rPr>
              <a:t> </a:t>
            </a:r>
            <a:r>
              <a:rPr lang="en-US" sz="1000" spc="-7" dirty="0">
                <a:cs typeface="Times New Roman"/>
              </a:rPr>
              <a:t>excessive </a:t>
            </a:r>
            <a:r>
              <a:rPr lang="en-US" sz="1000" dirty="0">
                <a:cs typeface="Times New Roman"/>
              </a:rPr>
              <a:t>alcohol</a:t>
            </a:r>
            <a:r>
              <a:rPr lang="en-US" sz="1000" spc="-10" dirty="0">
                <a:cs typeface="Times New Roman"/>
              </a:rPr>
              <a:t> </a:t>
            </a:r>
            <a:r>
              <a:rPr lang="en-US" sz="1000" dirty="0">
                <a:cs typeface="Times New Roman"/>
              </a:rPr>
              <a:t>consumption.</a:t>
            </a:r>
            <a:r>
              <a:rPr lang="en-US" sz="1000" spc="-3" dirty="0">
                <a:cs typeface="Times New Roman"/>
              </a:rPr>
              <a:t> </a:t>
            </a:r>
            <a:r>
              <a:rPr lang="en-US" sz="1000" dirty="0">
                <a:cs typeface="Times New Roman"/>
              </a:rPr>
              <a:t>Am</a:t>
            </a:r>
            <a:r>
              <a:rPr lang="en-US" sz="1000" spc="-3" dirty="0">
                <a:cs typeface="Times New Roman"/>
              </a:rPr>
              <a:t> </a:t>
            </a:r>
            <a:r>
              <a:rPr lang="en-US" sz="1000" dirty="0">
                <a:cs typeface="Times New Roman"/>
              </a:rPr>
              <a:t>J </a:t>
            </a:r>
            <a:r>
              <a:rPr lang="en-US" sz="1000" dirty="0" err="1">
                <a:cs typeface="Times New Roman"/>
              </a:rPr>
              <a:t>Prev</a:t>
            </a:r>
            <a:r>
              <a:rPr lang="en-US" sz="1000" spc="-3" dirty="0">
                <a:cs typeface="Times New Roman"/>
              </a:rPr>
              <a:t> </a:t>
            </a:r>
            <a:r>
              <a:rPr lang="en-US" sz="1000" dirty="0">
                <a:cs typeface="Times New Roman"/>
              </a:rPr>
              <a:t>Med.</a:t>
            </a:r>
            <a:r>
              <a:rPr lang="en-US" sz="1000" spc="-3" dirty="0">
                <a:cs typeface="Times New Roman"/>
              </a:rPr>
              <a:t> </a:t>
            </a:r>
            <a:r>
              <a:rPr lang="en-US" sz="1000" spc="-7" dirty="0">
                <a:cs typeface="Times New Roman"/>
              </a:rPr>
              <a:t>2015;49(5):e73-</a:t>
            </a:r>
            <a:r>
              <a:rPr lang="en-US" sz="1000" dirty="0">
                <a:cs typeface="Times New Roman"/>
              </a:rPr>
              <a:t>e79. </a:t>
            </a:r>
            <a:r>
              <a:rPr lang="en-US" sz="1000" u="sng" spc="-7" dirty="0">
                <a:solidFill>
                  <a:srgbClr val="0000FF"/>
                </a:solidFill>
                <a:uFill>
                  <a:solidFill>
                    <a:srgbClr val="0000FF"/>
                  </a:solidFill>
                </a:uFill>
                <a:cs typeface="Times New Roman"/>
                <a:hlinkClick r:id="rId6"/>
              </a:rPr>
              <a:t>https://pubmed.ncbi.nlm.nih.gov/26477807/</a:t>
            </a:r>
            <a:r>
              <a:rPr lang="en-US" sz="1000" spc="-7" dirty="0">
                <a:cs typeface="Times New Roman"/>
                <a:hlinkClick r:id="rId6"/>
              </a:rPr>
              <a:t>.</a:t>
            </a:r>
            <a:r>
              <a:rPr lang="en-US" sz="1000" spc="-7" dirty="0">
                <a:cs typeface="Times New Roman"/>
              </a:rPr>
              <a:t> </a:t>
            </a:r>
            <a:r>
              <a:rPr lang="en-US" sz="1000" dirty="0">
                <a:cs typeface="Times New Roman"/>
              </a:rPr>
              <a:t>Accessed</a:t>
            </a:r>
            <a:r>
              <a:rPr lang="en-US" sz="1000" spc="-17" dirty="0">
                <a:cs typeface="Times New Roman"/>
              </a:rPr>
              <a:t> </a:t>
            </a:r>
            <a:r>
              <a:rPr lang="en-US" sz="1000" dirty="0">
                <a:cs typeface="Times New Roman"/>
              </a:rPr>
              <a:t>October</a:t>
            </a:r>
            <a:r>
              <a:rPr lang="en-US" sz="1000" spc="-14" dirty="0">
                <a:cs typeface="Times New Roman"/>
              </a:rPr>
              <a:t> </a:t>
            </a:r>
            <a:r>
              <a:rPr lang="en-US" sz="1000" dirty="0">
                <a:cs typeface="Times New Roman"/>
              </a:rPr>
              <a:t>11,</a:t>
            </a:r>
            <a:r>
              <a:rPr lang="en-US" sz="1000" spc="-14" dirty="0">
                <a:cs typeface="Times New Roman"/>
              </a:rPr>
              <a:t> </a:t>
            </a:r>
            <a:r>
              <a:rPr lang="en-US" sz="1000" spc="-7" dirty="0">
                <a:cs typeface="Times New Roman"/>
              </a:rPr>
              <a:t>2022.</a:t>
            </a:r>
            <a:endParaRPr lang="en-US" sz="1000" dirty="0">
              <a:cs typeface="Times New Roman"/>
            </a:endParaRPr>
          </a:p>
          <a:p>
            <a:pPr marL="274320" marR="3464" indent="-274320">
              <a:buAutoNum type="arabicPeriod" startAt="13"/>
              <a:tabLst>
                <a:tab pos="164951" algn="l"/>
              </a:tabLst>
            </a:pPr>
            <a:r>
              <a:rPr lang="en-US" sz="1000" spc="-17" dirty="0">
                <a:cs typeface="Times New Roman"/>
              </a:rPr>
              <a:t>National</a:t>
            </a:r>
            <a:r>
              <a:rPr lang="en-US" sz="1000" spc="-14" dirty="0">
                <a:cs typeface="Times New Roman"/>
              </a:rPr>
              <a:t> Drug</a:t>
            </a:r>
            <a:r>
              <a:rPr lang="en-US" sz="1000" spc="-10" dirty="0">
                <a:cs typeface="Times New Roman"/>
              </a:rPr>
              <a:t> </a:t>
            </a:r>
            <a:r>
              <a:rPr lang="en-US" sz="1000" spc="-17" dirty="0">
                <a:cs typeface="Times New Roman"/>
              </a:rPr>
              <a:t>Intelligence</a:t>
            </a:r>
            <a:r>
              <a:rPr lang="en-US" sz="1000" spc="-3" dirty="0">
                <a:cs typeface="Times New Roman"/>
              </a:rPr>
              <a:t> </a:t>
            </a:r>
            <a:r>
              <a:rPr lang="en-US" sz="1000" spc="-17" dirty="0">
                <a:cs typeface="Times New Roman"/>
              </a:rPr>
              <a:t>Center.</a:t>
            </a:r>
            <a:r>
              <a:rPr lang="en-US" sz="1000" spc="-10" dirty="0">
                <a:cs typeface="Times New Roman"/>
              </a:rPr>
              <a:t> </a:t>
            </a:r>
            <a:r>
              <a:rPr lang="en-US" sz="1000" spc="-17" dirty="0">
                <a:cs typeface="Times New Roman"/>
              </a:rPr>
              <a:t>National </a:t>
            </a:r>
            <a:r>
              <a:rPr lang="en-US" sz="1000" spc="-14" dirty="0">
                <a:cs typeface="Times New Roman"/>
              </a:rPr>
              <a:t>Drug</a:t>
            </a:r>
            <a:r>
              <a:rPr lang="en-US" sz="1000" spc="-7" dirty="0">
                <a:cs typeface="Times New Roman"/>
              </a:rPr>
              <a:t> </a:t>
            </a:r>
            <a:r>
              <a:rPr lang="en-US" sz="1000" spc="-17" dirty="0">
                <a:cs typeface="Times New Roman"/>
              </a:rPr>
              <a:t>Threat</a:t>
            </a:r>
            <a:r>
              <a:rPr lang="en-US" sz="1000" spc="-10" dirty="0">
                <a:cs typeface="Times New Roman"/>
              </a:rPr>
              <a:t> </a:t>
            </a:r>
            <a:r>
              <a:rPr lang="en-US" sz="1000" spc="-17" dirty="0">
                <a:cs typeface="Times New Roman"/>
              </a:rPr>
              <a:t>Assessment,</a:t>
            </a:r>
            <a:r>
              <a:rPr lang="en-US" sz="1000" spc="-7" dirty="0">
                <a:cs typeface="Times New Roman"/>
              </a:rPr>
              <a:t> </a:t>
            </a:r>
            <a:r>
              <a:rPr lang="en-US" sz="1000" spc="-17" dirty="0">
                <a:cs typeface="Times New Roman"/>
              </a:rPr>
              <a:t>2011.</a:t>
            </a:r>
            <a:r>
              <a:rPr lang="en-US" sz="1000" spc="-14" dirty="0">
                <a:cs typeface="Times New Roman"/>
              </a:rPr>
              <a:t> </a:t>
            </a:r>
            <a:r>
              <a:rPr lang="en-US" sz="1000" spc="-17" dirty="0">
                <a:cs typeface="Times New Roman"/>
              </a:rPr>
              <a:t>Washington,</a:t>
            </a:r>
            <a:r>
              <a:rPr lang="en-US" sz="1000" spc="-7" dirty="0">
                <a:cs typeface="Times New Roman"/>
              </a:rPr>
              <a:t> </a:t>
            </a:r>
            <a:r>
              <a:rPr lang="en-US" sz="1000" spc="-14" dirty="0">
                <a:cs typeface="Times New Roman"/>
              </a:rPr>
              <a:t>DC:</a:t>
            </a:r>
            <a:r>
              <a:rPr lang="en-US" sz="1000" spc="-10" dirty="0">
                <a:cs typeface="Times New Roman"/>
              </a:rPr>
              <a:t> </a:t>
            </a:r>
            <a:r>
              <a:rPr lang="en-US" sz="1000" spc="-14" dirty="0">
                <a:cs typeface="Times New Roman"/>
              </a:rPr>
              <a:t>U.S.</a:t>
            </a:r>
            <a:r>
              <a:rPr lang="en-US" sz="1000" spc="-7" dirty="0">
                <a:cs typeface="Times New Roman"/>
              </a:rPr>
              <a:t> </a:t>
            </a:r>
            <a:r>
              <a:rPr lang="en-US" sz="1000" spc="-17" dirty="0">
                <a:cs typeface="Times New Roman"/>
              </a:rPr>
              <a:t>Department</a:t>
            </a:r>
            <a:r>
              <a:rPr lang="en-US" sz="1000" spc="-14" dirty="0">
                <a:cs typeface="Times New Roman"/>
              </a:rPr>
              <a:t> </a:t>
            </a:r>
            <a:r>
              <a:rPr lang="en-US" sz="1000" spc="-17" dirty="0">
                <a:cs typeface="Times New Roman"/>
              </a:rPr>
              <a:t>of Justice; August 2011.</a:t>
            </a:r>
            <a:r>
              <a:rPr lang="en-US" sz="1000" spc="-10" dirty="0">
                <a:cs typeface="Times New Roman"/>
              </a:rPr>
              <a:t> </a:t>
            </a:r>
            <a:r>
              <a:rPr lang="en-US" sz="1000" spc="-17" dirty="0">
                <a:cs typeface="Times New Roman"/>
              </a:rPr>
              <a:t>Product </a:t>
            </a:r>
            <a:r>
              <a:rPr lang="en-US" sz="1000" spc="-14" dirty="0">
                <a:cs typeface="Times New Roman"/>
              </a:rPr>
              <a:t>No.</a:t>
            </a:r>
            <a:r>
              <a:rPr lang="en-US" sz="1000" spc="-10" dirty="0">
                <a:cs typeface="Times New Roman"/>
              </a:rPr>
              <a:t> </a:t>
            </a:r>
            <a:r>
              <a:rPr lang="en-US" sz="1000" spc="-17" dirty="0">
                <a:cs typeface="Times New Roman"/>
              </a:rPr>
              <a:t>2011-Q0317-</a:t>
            </a:r>
            <a:r>
              <a:rPr lang="en-US" sz="1000" spc="-14" dirty="0">
                <a:cs typeface="Times New Roman"/>
              </a:rPr>
              <a:t>001.</a:t>
            </a:r>
            <a:r>
              <a:rPr lang="en-US" sz="1000" spc="-7" dirty="0">
                <a:cs typeface="Times New Roman"/>
              </a:rPr>
              <a:t> </a:t>
            </a:r>
            <a:r>
              <a:rPr lang="en-US" sz="1000" u="sng" spc="-17" dirty="0">
                <a:solidFill>
                  <a:srgbClr val="0000FF"/>
                </a:solidFill>
                <a:uFill>
                  <a:solidFill>
                    <a:srgbClr val="0000FF"/>
                  </a:solidFill>
                </a:uFill>
                <a:cs typeface="Times New Roman"/>
                <a:hlinkClick r:id="rId7"/>
              </a:rPr>
              <a:t>https://www.justice.gov/archive/ndic/pubs44/44849/44849p.pdf</a:t>
            </a:r>
            <a:r>
              <a:rPr lang="en-US" sz="1000" spc="-17" dirty="0">
                <a:cs typeface="Times New Roman"/>
                <a:hlinkClick r:id="rId7"/>
              </a:rPr>
              <a:t>.</a:t>
            </a:r>
            <a:r>
              <a:rPr lang="en-US" sz="1000" spc="-17" dirty="0">
                <a:cs typeface="Times New Roman"/>
              </a:rPr>
              <a:t> Accessed</a:t>
            </a:r>
            <a:r>
              <a:rPr lang="en-US" sz="1000" spc="-10" dirty="0">
                <a:cs typeface="Times New Roman"/>
              </a:rPr>
              <a:t> </a:t>
            </a:r>
            <a:r>
              <a:rPr lang="en-US" sz="1000" spc="-17" dirty="0">
                <a:cs typeface="Times New Roman"/>
              </a:rPr>
              <a:t>October</a:t>
            </a:r>
            <a:r>
              <a:rPr lang="en-US" sz="1000" spc="-10" dirty="0">
                <a:cs typeface="Times New Roman"/>
              </a:rPr>
              <a:t> </a:t>
            </a:r>
            <a:r>
              <a:rPr lang="en-US" sz="1000" spc="-14" dirty="0">
                <a:cs typeface="Times New Roman"/>
              </a:rPr>
              <a:t>11,</a:t>
            </a:r>
            <a:r>
              <a:rPr lang="en-US" sz="1000" spc="-3" dirty="0">
                <a:cs typeface="Times New Roman"/>
              </a:rPr>
              <a:t> </a:t>
            </a:r>
            <a:r>
              <a:rPr lang="en-US" sz="1000" spc="-7" dirty="0">
                <a:cs typeface="Times New Roman"/>
              </a:rPr>
              <a:t>2022.</a:t>
            </a:r>
            <a:endParaRPr lang="en-US" sz="1000" dirty="0">
              <a:cs typeface="Times New Roman"/>
            </a:endParaRPr>
          </a:p>
          <a:p>
            <a:pPr marL="274320" marR="133346" indent="-274320">
              <a:buClr>
                <a:srgbClr val="000000"/>
              </a:buClr>
              <a:buAutoNum type="arabicPeriod" startAt="13"/>
              <a:tabLst>
                <a:tab pos="164951" algn="l"/>
              </a:tabLst>
            </a:pPr>
            <a:r>
              <a:rPr lang="en-US" sz="1000" dirty="0">
                <a:solidFill>
                  <a:srgbClr val="4D5155"/>
                </a:solidFill>
                <a:cs typeface="Times New Roman"/>
              </a:rPr>
              <a:t>Centers</a:t>
            </a:r>
            <a:r>
              <a:rPr lang="en-US" sz="1000" spc="-24" dirty="0">
                <a:solidFill>
                  <a:srgbClr val="4D5155"/>
                </a:solidFill>
                <a:cs typeface="Times New Roman"/>
              </a:rPr>
              <a:t> </a:t>
            </a:r>
            <a:r>
              <a:rPr lang="en-US" sz="1000" dirty="0">
                <a:solidFill>
                  <a:srgbClr val="4D5155"/>
                </a:solidFill>
                <a:cs typeface="Times New Roman"/>
              </a:rPr>
              <a:t>for</a:t>
            </a:r>
            <a:r>
              <a:rPr lang="en-US" sz="1000" spc="-17" dirty="0">
                <a:solidFill>
                  <a:srgbClr val="4D5155"/>
                </a:solidFill>
                <a:cs typeface="Times New Roman"/>
              </a:rPr>
              <a:t> </a:t>
            </a:r>
            <a:r>
              <a:rPr lang="en-US" sz="1000" dirty="0">
                <a:solidFill>
                  <a:srgbClr val="4D5155"/>
                </a:solidFill>
                <a:cs typeface="Times New Roman"/>
              </a:rPr>
              <a:t>Medicare</a:t>
            </a:r>
            <a:r>
              <a:rPr lang="en-US" sz="1000" spc="-17" dirty="0">
                <a:solidFill>
                  <a:srgbClr val="4D5155"/>
                </a:solidFill>
                <a:cs typeface="Times New Roman"/>
              </a:rPr>
              <a:t> </a:t>
            </a:r>
            <a:r>
              <a:rPr lang="en-US" sz="1000" dirty="0">
                <a:solidFill>
                  <a:srgbClr val="4D5155"/>
                </a:solidFill>
                <a:cs typeface="Times New Roman"/>
              </a:rPr>
              <a:t>&amp;</a:t>
            </a:r>
            <a:r>
              <a:rPr lang="en-US" sz="1000" spc="-17" dirty="0">
                <a:solidFill>
                  <a:srgbClr val="4D5155"/>
                </a:solidFill>
                <a:cs typeface="Times New Roman"/>
              </a:rPr>
              <a:t> </a:t>
            </a:r>
            <a:r>
              <a:rPr lang="en-US" sz="1000" dirty="0">
                <a:solidFill>
                  <a:srgbClr val="4D5155"/>
                </a:solidFill>
                <a:cs typeface="Times New Roman"/>
              </a:rPr>
              <a:t>Medicaid</a:t>
            </a:r>
            <a:r>
              <a:rPr lang="en-US" sz="1000" spc="-10" dirty="0">
                <a:solidFill>
                  <a:srgbClr val="4D5155"/>
                </a:solidFill>
                <a:cs typeface="Times New Roman"/>
              </a:rPr>
              <a:t> </a:t>
            </a:r>
            <a:r>
              <a:rPr lang="en-US" sz="1000" dirty="0">
                <a:solidFill>
                  <a:srgbClr val="4D5155"/>
                </a:solidFill>
                <a:cs typeface="Times New Roman"/>
              </a:rPr>
              <a:t>Services.</a:t>
            </a:r>
            <a:r>
              <a:rPr lang="en-US" sz="1000" spc="-20" dirty="0">
                <a:solidFill>
                  <a:srgbClr val="4D5155"/>
                </a:solidFill>
                <a:cs typeface="Times New Roman"/>
              </a:rPr>
              <a:t> </a:t>
            </a:r>
            <a:r>
              <a:rPr lang="en-US" sz="1000" dirty="0">
                <a:solidFill>
                  <a:srgbClr val="4D5155"/>
                </a:solidFill>
                <a:cs typeface="Times New Roman"/>
              </a:rPr>
              <a:t>Behavioral</a:t>
            </a:r>
            <a:r>
              <a:rPr lang="en-US" sz="1000" spc="-17" dirty="0">
                <a:solidFill>
                  <a:srgbClr val="4D5155"/>
                </a:solidFill>
                <a:cs typeface="Times New Roman"/>
              </a:rPr>
              <a:t> </a:t>
            </a:r>
            <a:r>
              <a:rPr lang="en-US" sz="1000" dirty="0">
                <a:solidFill>
                  <a:srgbClr val="4D5155"/>
                </a:solidFill>
                <a:cs typeface="Times New Roman"/>
              </a:rPr>
              <a:t>Health</a:t>
            </a:r>
            <a:r>
              <a:rPr lang="en-US" sz="1000" spc="-10" dirty="0">
                <a:solidFill>
                  <a:srgbClr val="4D5155"/>
                </a:solidFill>
                <a:cs typeface="Times New Roman"/>
              </a:rPr>
              <a:t> </a:t>
            </a:r>
            <a:r>
              <a:rPr lang="en-US" sz="1000" dirty="0">
                <a:solidFill>
                  <a:srgbClr val="4D5155"/>
                </a:solidFill>
                <a:cs typeface="Times New Roman"/>
              </a:rPr>
              <a:t>Services,</a:t>
            </a:r>
            <a:r>
              <a:rPr lang="en-US" sz="1000" spc="-20" dirty="0">
                <a:solidFill>
                  <a:srgbClr val="4D5155"/>
                </a:solidFill>
                <a:cs typeface="Times New Roman"/>
              </a:rPr>
              <a:t> </a:t>
            </a:r>
            <a:r>
              <a:rPr lang="en-US" sz="1000" dirty="0">
                <a:cs typeface="Times New Roman"/>
              </a:rPr>
              <a:t>Substance</a:t>
            </a:r>
            <a:r>
              <a:rPr lang="en-US" sz="1000" spc="-17" dirty="0">
                <a:cs typeface="Times New Roman"/>
              </a:rPr>
              <a:t> </a:t>
            </a:r>
            <a:r>
              <a:rPr lang="en-US" sz="1000" dirty="0">
                <a:cs typeface="Times New Roman"/>
              </a:rPr>
              <a:t>Use</a:t>
            </a:r>
            <a:r>
              <a:rPr lang="en-US" sz="1000" spc="-20" dirty="0">
                <a:cs typeface="Times New Roman"/>
              </a:rPr>
              <a:t> </a:t>
            </a:r>
            <a:r>
              <a:rPr lang="en-US" sz="1000" spc="-7" dirty="0">
                <a:cs typeface="Times New Roman"/>
              </a:rPr>
              <a:t>Disorders. </a:t>
            </a:r>
            <a:r>
              <a:rPr lang="en-US" sz="1000" u="sng" spc="-7" dirty="0">
                <a:solidFill>
                  <a:srgbClr val="0000FF"/>
                </a:solidFill>
                <a:uFill>
                  <a:solidFill>
                    <a:srgbClr val="0000FF"/>
                  </a:solidFill>
                </a:uFill>
                <a:cs typeface="Times New Roman"/>
                <a:hlinkClick r:id="rId8"/>
              </a:rPr>
              <a:t>https://www.medicaid.gov/medicaid/benefits/behavioral-health-services/substance-use-disorders/index.html</a:t>
            </a:r>
            <a:r>
              <a:rPr lang="en-US" sz="1000" spc="-7" dirty="0">
                <a:cs typeface="Times New Roman"/>
                <a:hlinkClick r:id="rId8"/>
              </a:rPr>
              <a:t>.</a:t>
            </a:r>
            <a:r>
              <a:rPr lang="en-US" sz="1000" spc="-7" dirty="0">
                <a:cs typeface="Times New Roman"/>
              </a:rPr>
              <a:t> </a:t>
            </a:r>
            <a:r>
              <a:rPr lang="en-US" sz="1000" dirty="0">
                <a:cs typeface="Times New Roman"/>
              </a:rPr>
              <a:t>Accessed</a:t>
            </a:r>
            <a:r>
              <a:rPr lang="en-US" sz="1000" spc="-17" dirty="0">
                <a:cs typeface="Times New Roman"/>
              </a:rPr>
              <a:t> </a:t>
            </a:r>
            <a:r>
              <a:rPr lang="en-US" sz="1000" dirty="0">
                <a:cs typeface="Times New Roman"/>
              </a:rPr>
              <a:t>October</a:t>
            </a:r>
            <a:r>
              <a:rPr lang="en-US" sz="1000" spc="-14" dirty="0">
                <a:cs typeface="Times New Roman"/>
              </a:rPr>
              <a:t> </a:t>
            </a:r>
            <a:r>
              <a:rPr lang="en-US" sz="1000" dirty="0">
                <a:cs typeface="Times New Roman"/>
              </a:rPr>
              <a:t>11,</a:t>
            </a:r>
            <a:r>
              <a:rPr lang="en-US" sz="1000" spc="-14" dirty="0">
                <a:cs typeface="Times New Roman"/>
              </a:rPr>
              <a:t> </a:t>
            </a:r>
            <a:r>
              <a:rPr lang="en-US" sz="1000" spc="-7" dirty="0">
                <a:cs typeface="Times New Roman"/>
              </a:rPr>
              <a:t>2022.</a:t>
            </a:r>
            <a:endParaRPr lang="en-US" sz="1000" dirty="0">
              <a:cs typeface="Times New Roman"/>
            </a:endParaRPr>
          </a:p>
          <a:p>
            <a:pPr marL="274320" marR="284010" indent="-274320">
              <a:buAutoNum type="arabicPeriod" startAt="13"/>
              <a:tabLst>
                <a:tab pos="164951" algn="l"/>
              </a:tabLst>
            </a:pPr>
            <a:r>
              <a:rPr lang="en-US" sz="1000" dirty="0">
                <a:cs typeface="Times New Roman"/>
              </a:rPr>
              <a:t>Dickson-Gomez</a:t>
            </a:r>
            <a:r>
              <a:rPr lang="en-US" sz="1000" spc="68" dirty="0">
                <a:cs typeface="Times New Roman"/>
              </a:rPr>
              <a:t> </a:t>
            </a:r>
            <a:r>
              <a:rPr lang="en-US" sz="1000" dirty="0">
                <a:cs typeface="Times New Roman"/>
              </a:rPr>
              <a:t>J,</a:t>
            </a:r>
            <a:r>
              <a:rPr lang="en-US" sz="1000" spc="78" dirty="0">
                <a:cs typeface="Times New Roman"/>
              </a:rPr>
              <a:t> </a:t>
            </a:r>
            <a:r>
              <a:rPr lang="en-US" sz="1000" dirty="0">
                <a:cs typeface="Times New Roman"/>
              </a:rPr>
              <a:t>Weeks</a:t>
            </a:r>
            <a:r>
              <a:rPr lang="en-US" sz="1000" spc="82" dirty="0">
                <a:cs typeface="Times New Roman"/>
              </a:rPr>
              <a:t> </a:t>
            </a:r>
            <a:r>
              <a:rPr lang="en-US" sz="1000" dirty="0">
                <a:cs typeface="Times New Roman"/>
              </a:rPr>
              <a:t>M,</a:t>
            </a:r>
            <a:r>
              <a:rPr lang="en-US" sz="1000" spc="78" dirty="0">
                <a:cs typeface="Times New Roman"/>
              </a:rPr>
              <a:t> </a:t>
            </a:r>
            <a:r>
              <a:rPr lang="en-US" sz="1000" dirty="0">
                <a:cs typeface="Times New Roman"/>
              </a:rPr>
              <a:t>Green</a:t>
            </a:r>
            <a:r>
              <a:rPr lang="en-US" sz="1000" spc="82" dirty="0">
                <a:cs typeface="Times New Roman"/>
              </a:rPr>
              <a:t> </a:t>
            </a:r>
            <a:r>
              <a:rPr lang="en-US" sz="1000" dirty="0">
                <a:cs typeface="Times New Roman"/>
              </a:rPr>
              <a:t>D,</a:t>
            </a:r>
            <a:r>
              <a:rPr lang="en-US" sz="1000" spc="72" dirty="0">
                <a:cs typeface="Times New Roman"/>
              </a:rPr>
              <a:t> </a:t>
            </a:r>
            <a:r>
              <a:rPr lang="en-US" sz="1000" dirty="0" err="1">
                <a:cs typeface="Times New Roman"/>
              </a:rPr>
              <a:t>Boutouis</a:t>
            </a:r>
            <a:r>
              <a:rPr lang="en-US" sz="1000" spc="78" dirty="0">
                <a:cs typeface="Times New Roman"/>
              </a:rPr>
              <a:t> </a:t>
            </a:r>
            <a:r>
              <a:rPr lang="en-US" sz="1000" dirty="0">
                <a:cs typeface="Times New Roman"/>
              </a:rPr>
              <a:t>S,</a:t>
            </a:r>
            <a:r>
              <a:rPr lang="en-US" sz="1000" spc="78" dirty="0">
                <a:cs typeface="Times New Roman"/>
              </a:rPr>
              <a:t> </a:t>
            </a:r>
            <a:r>
              <a:rPr lang="en-US" sz="1000" dirty="0" err="1">
                <a:cs typeface="Times New Roman"/>
              </a:rPr>
              <a:t>Galletly</a:t>
            </a:r>
            <a:r>
              <a:rPr lang="en-US" sz="1000" spc="82" dirty="0">
                <a:cs typeface="Times New Roman"/>
              </a:rPr>
              <a:t> </a:t>
            </a:r>
            <a:r>
              <a:rPr lang="en-US" sz="1000" dirty="0">
                <a:cs typeface="Times New Roman"/>
              </a:rPr>
              <a:t>C,</a:t>
            </a:r>
            <a:r>
              <a:rPr lang="en-US" sz="1000" spc="85" dirty="0">
                <a:cs typeface="Times New Roman"/>
              </a:rPr>
              <a:t> </a:t>
            </a:r>
            <a:r>
              <a:rPr lang="en-US" sz="1000" dirty="0">
                <a:cs typeface="Times New Roman"/>
              </a:rPr>
              <a:t>Christenson</a:t>
            </a:r>
            <a:r>
              <a:rPr lang="en-US" sz="1000" spc="82" dirty="0">
                <a:cs typeface="Times New Roman"/>
              </a:rPr>
              <a:t> </a:t>
            </a:r>
            <a:r>
              <a:rPr lang="en-US" sz="1000" dirty="0">
                <a:cs typeface="Times New Roman"/>
              </a:rPr>
              <a:t>E.</a:t>
            </a:r>
            <a:r>
              <a:rPr lang="en-US" sz="1000" spc="78" dirty="0">
                <a:cs typeface="Times New Roman"/>
              </a:rPr>
              <a:t> </a:t>
            </a:r>
            <a:r>
              <a:rPr lang="en-US" sz="1000" dirty="0">
                <a:cs typeface="Times New Roman"/>
              </a:rPr>
              <a:t>Insurance</a:t>
            </a:r>
            <a:r>
              <a:rPr lang="en-US" sz="1000" spc="78" dirty="0">
                <a:cs typeface="Times New Roman"/>
              </a:rPr>
              <a:t> </a:t>
            </a:r>
            <a:r>
              <a:rPr lang="en-US" sz="1000" dirty="0">
                <a:cs typeface="Times New Roman"/>
              </a:rPr>
              <a:t>barriers</a:t>
            </a:r>
            <a:r>
              <a:rPr lang="en-US" sz="1000" spc="78" dirty="0">
                <a:cs typeface="Times New Roman"/>
              </a:rPr>
              <a:t> </a:t>
            </a:r>
            <a:r>
              <a:rPr lang="en-US" sz="1000" spc="-17" dirty="0">
                <a:cs typeface="Times New Roman"/>
              </a:rPr>
              <a:t>to </a:t>
            </a:r>
            <a:r>
              <a:rPr lang="en-US" sz="1000" dirty="0">
                <a:cs typeface="Times New Roman"/>
              </a:rPr>
              <a:t>substance</a:t>
            </a:r>
            <a:r>
              <a:rPr lang="en-US" sz="1000" spc="72" dirty="0">
                <a:cs typeface="Times New Roman"/>
              </a:rPr>
              <a:t> </a:t>
            </a:r>
            <a:r>
              <a:rPr lang="en-US" sz="1000" dirty="0">
                <a:cs typeface="Times New Roman"/>
              </a:rPr>
              <a:t>use</a:t>
            </a:r>
            <a:r>
              <a:rPr lang="en-US" sz="1000" spc="82" dirty="0">
                <a:cs typeface="Times New Roman"/>
              </a:rPr>
              <a:t> </a:t>
            </a:r>
            <a:r>
              <a:rPr lang="en-US" sz="1000" dirty="0">
                <a:cs typeface="Times New Roman"/>
              </a:rPr>
              <a:t>disorder</a:t>
            </a:r>
            <a:r>
              <a:rPr lang="en-US" sz="1000" spc="82" dirty="0">
                <a:cs typeface="Times New Roman"/>
              </a:rPr>
              <a:t> </a:t>
            </a:r>
            <a:r>
              <a:rPr lang="en-US" sz="1000" dirty="0">
                <a:cs typeface="Times New Roman"/>
              </a:rPr>
              <a:t>treatment</a:t>
            </a:r>
            <a:r>
              <a:rPr lang="en-US" sz="1000" spc="78" dirty="0">
                <a:cs typeface="Times New Roman"/>
              </a:rPr>
              <a:t> </a:t>
            </a:r>
            <a:r>
              <a:rPr lang="en-US" sz="1000" dirty="0">
                <a:cs typeface="Times New Roman"/>
              </a:rPr>
              <a:t>after</a:t>
            </a:r>
            <a:r>
              <a:rPr lang="en-US" sz="1000" spc="82" dirty="0">
                <a:cs typeface="Times New Roman"/>
              </a:rPr>
              <a:t> </a:t>
            </a:r>
            <a:r>
              <a:rPr lang="en-US" sz="1000" dirty="0">
                <a:cs typeface="Times New Roman"/>
              </a:rPr>
              <a:t>passage</a:t>
            </a:r>
            <a:r>
              <a:rPr lang="en-US" sz="1000" spc="78" dirty="0">
                <a:cs typeface="Times New Roman"/>
              </a:rPr>
              <a:t> </a:t>
            </a:r>
            <a:r>
              <a:rPr lang="en-US" sz="1000" dirty="0">
                <a:cs typeface="Times New Roman"/>
              </a:rPr>
              <a:t>of</a:t>
            </a:r>
            <a:r>
              <a:rPr lang="en-US" sz="1000" spc="85" dirty="0">
                <a:cs typeface="Times New Roman"/>
              </a:rPr>
              <a:t> </a:t>
            </a:r>
            <a:r>
              <a:rPr lang="en-US" sz="1000" dirty="0">
                <a:cs typeface="Times New Roman"/>
              </a:rPr>
              <a:t>mental</a:t>
            </a:r>
            <a:r>
              <a:rPr lang="en-US" sz="1000" spc="82" dirty="0">
                <a:cs typeface="Times New Roman"/>
              </a:rPr>
              <a:t> </a:t>
            </a:r>
            <a:r>
              <a:rPr lang="en-US" sz="1000" dirty="0">
                <a:cs typeface="Times New Roman"/>
              </a:rPr>
              <a:t>health</a:t>
            </a:r>
            <a:r>
              <a:rPr lang="en-US" sz="1000" spc="82" dirty="0">
                <a:cs typeface="Times New Roman"/>
              </a:rPr>
              <a:t> </a:t>
            </a:r>
            <a:r>
              <a:rPr lang="en-US" sz="1000" dirty="0">
                <a:cs typeface="Times New Roman"/>
              </a:rPr>
              <a:t>and</a:t>
            </a:r>
            <a:r>
              <a:rPr lang="en-US" sz="1000" spc="82" dirty="0">
                <a:cs typeface="Times New Roman"/>
              </a:rPr>
              <a:t> </a:t>
            </a:r>
            <a:r>
              <a:rPr lang="en-US" sz="1000" dirty="0">
                <a:cs typeface="Times New Roman"/>
              </a:rPr>
              <a:t>addiction</a:t>
            </a:r>
            <a:r>
              <a:rPr lang="en-US" sz="1000" spc="85" dirty="0">
                <a:cs typeface="Times New Roman"/>
              </a:rPr>
              <a:t> </a:t>
            </a:r>
            <a:r>
              <a:rPr lang="en-US" sz="1000" dirty="0">
                <a:cs typeface="Times New Roman"/>
              </a:rPr>
              <a:t>parity</a:t>
            </a:r>
            <a:r>
              <a:rPr lang="en-US" sz="1000" spc="85" dirty="0">
                <a:cs typeface="Times New Roman"/>
              </a:rPr>
              <a:t> </a:t>
            </a:r>
            <a:r>
              <a:rPr lang="en-US" sz="1000" dirty="0">
                <a:cs typeface="Times New Roman"/>
              </a:rPr>
              <a:t>laws</a:t>
            </a:r>
            <a:r>
              <a:rPr lang="en-US" sz="1000" spc="78" dirty="0">
                <a:cs typeface="Times New Roman"/>
              </a:rPr>
              <a:t> </a:t>
            </a:r>
            <a:r>
              <a:rPr lang="en-US" sz="1000" dirty="0">
                <a:cs typeface="Times New Roman"/>
              </a:rPr>
              <a:t>and</a:t>
            </a:r>
            <a:r>
              <a:rPr lang="en-US" sz="1000" spc="85" dirty="0">
                <a:cs typeface="Times New Roman"/>
              </a:rPr>
              <a:t> </a:t>
            </a:r>
            <a:r>
              <a:rPr lang="en-US" sz="1000" spc="-17" dirty="0">
                <a:cs typeface="Times New Roman"/>
              </a:rPr>
              <a:t>the </a:t>
            </a:r>
            <a:r>
              <a:rPr lang="en-US" sz="1000" dirty="0">
                <a:cs typeface="Times New Roman"/>
              </a:rPr>
              <a:t>Affordable</a:t>
            </a:r>
            <a:r>
              <a:rPr lang="en-US" sz="1000" spc="82" dirty="0">
                <a:cs typeface="Times New Roman"/>
              </a:rPr>
              <a:t> </a:t>
            </a:r>
            <a:r>
              <a:rPr lang="en-US" sz="1000" dirty="0">
                <a:cs typeface="Times New Roman"/>
              </a:rPr>
              <a:t>Care</a:t>
            </a:r>
            <a:r>
              <a:rPr lang="en-US" sz="1000" spc="82" dirty="0">
                <a:cs typeface="Times New Roman"/>
              </a:rPr>
              <a:t> </a:t>
            </a:r>
            <a:r>
              <a:rPr lang="en-US" sz="1000" dirty="0">
                <a:cs typeface="Times New Roman"/>
              </a:rPr>
              <a:t>Act:</a:t>
            </a:r>
            <a:r>
              <a:rPr lang="en-US" sz="1000" spc="89" dirty="0">
                <a:cs typeface="Times New Roman"/>
              </a:rPr>
              <a:t> </a:t>
            </a:r>
            <a:r>
              <a:rPr lang="en-US" sz="1000" dirty="0">
                <a:cs typeface="Times New Roman"/>
              </a:rPr>
              <a:t>a</a:t>
            </a:r>
            <a:r>
              <a:rPr lang="en-US" sz="1000" spc="82" dirty="0">
                <a:cs typeface="Times New Roman"/>
              </a:rPr>
              <a:t> </a:t>
            </a:r>
            <a:r>
              <a:rPr lang="en-US" sz="1000" dirty="0">
                <a:cs typeface="Times New Roman"/>
              </a:rPr>
              <a:t>qualitative</a:t>
            </a:r>
            <a:r>
              <a:rPr lang="en-US" sz="1000" spc="82" dirty="0">
                <a:cs typeface="Times New Roman"/>
              </a:rPr>
              <a:t> </a:t>
            </a:r>
            <a:r>
              <a:rPr lang="en-US" sz="1000" dirty="0">
                <a:cs typeface="Times New Roman"/>
              </a:rPr>
              <a:t>analysis.</a:t>
            </a:r>
            <a:r>
              <a:rPr lang="en-US" sz="1000" spc="82" dirty="0">
                <a:cs typeface="Times New Roman"/>
              </a:rPr>
              <a:t> </a:t>
            </a:r>
            <a:r>
              <a:rPr lang="en-US" sz="1000" dirty="0">
                <a:cs typeface="Times New Roman"/>
              </a:rPr>
              <a:t>Drug</a:t>
            </a:r>
            <a:r>
              <a:rPr lang="en-US" sz="1000" spc="89" dirty="0">
                <a:cs typeface="Times New Roman"/>
              </a:rPr>
              <a:t> </a:t>
            </a:r>
            <a:r>
              <a:rPr lang="en-US" sz="1000" dirty="0">
                <a:cs typeface="Times New Roman"/>
              </a:rPr>
              <a:t>Alcohol</a:t>
            </a:r>
            <a:r>
              <a:rPr lang="en-US" sz="1000" spc="82" dirty="0">
                <a:cs typeface="Times New Roman"/>
              </a:rPr>
              <a:t> </a:t>
            </a:r>
            <a:r>
              <a:rPr lang="en-US" sz="1000" dirty="0">
                <a:cs typeface="Times New Roman"/>
              </a:rPr>
              <a:t>Depend</a:t>
            </a:r>
            <a:r>
              <a:rPr lang="en-US" sz="1000" spc="89" dirty="0">
                <a:cs typeface="Times New Roman"/>
              </a:rPr>
              <a:t> </a:t>
            </a:r>
            <a:r>
              <a:rPr lang="en-US" sz="1000" dirty="0">
                <a:cs typeface="Times New Roman"/>
              </a:rPr>
              <a:t>Rep.</a:t>
            </a:r>
            <a:r>
              <a:rPr lang="en-US" sz="1000" spc="82" dirty="0">
                <a:cs typeface="Times New Roman"/>
              </a:rPr>
              <a:t> </a:t>
            </a:r>
            <a:r>
              <a:rPr lang="en-US" sz="1000" dirty="0">
                <a:cs typeface="Times New Roman"/>
              </a:rPr>
              <a:t>2022</a:t>
            </a:r>
            <a:r>
              <a:rPr lang="en-US" sz="1000" spc="85" dirty="0">
                <a:cs typeface="Times New Roman"/>
              </a:rPr>
              <a:t> </a:t>
            </a:r>
            <a:r>
              <a:rPr lang="en-US" sz="1000" dirty="0">
                <a:cs typeface="Times New Roman"/>
              </a:rPr>
              <a:t>Jun;3:</a:t>
            </a:r>
            <a:r>
              <a:rPr lang="en-US" sz="1000" spc="85" dirty="0">
                <a:cs typeface="Times New Roman"/>
              </a:rPr>
              <a:t> </a:t>
            </a:r>
            <a:r>
              <a:rPr lang="en-US" sz="1000" spc="-7" dirty="0">
                <a:cs typeface="Times New Roman"/>
              </a:rPr>
              <a:t>100051. </a:t>
            </a:r>
            <a:r>
              <a:rPr lang="en-US" sz="1000" u="sng" spc="-7" dirty="0">
                <a:solidFill>
                  <a:srgbClr val="0000FF"/>
                </a:solidFill>
                <a:uFill>
                  <a:solidFill>
                    <a:srgbClr val="0000FF"/>
                  </a:solidFill>
                </a:uFill>
                <a:cs typeface="Times New Roman"/>
                <a:hlinkClick r:id="rId9"/>
              </a:rPr>
              <a:t>https://doi.org/10.1016/j.dadr.2022.100051</a:t>
            </a:r>
            <a:r>
              <a:rPr lang="en-US" sz="1000" spc="-7" dirty="0">
                <a:cs typeface="Times New Roman"/>
                <a:hlinkClick r:id="rId9"/>
              </a:rPr>
              <a:t>.</a:t>
            </a:r>
            <a:r>
              <a:rPr lang="en-US" sz="1000" spc="27" dirty="0">
                <a:cs typeface="Times New Roman"/>
              </a:rPr>
              <a:t> </a:t>
            </a:r>
            <a:r>
              <a:rPr lang="en-US" sz="1000" dirty="0">
                <a:cs typeface="Times New Roman"/>
              </a:rPr>
              <a:t>Accessed</a:t>
            </a:r>
            <a:r>
              <a:rPr lang="en-US" sz="1000" spc="41" dirty="0">
                <a:cs typeface="Times New Roman"/>
              </a:rPr>
              <a:t> </a:t>
            </a:r>
            <a:r>
              <a:rPr lang="en-US" sz="1000" dirty="0">
                <a:cs typeface="Times New Roman"/>
              </a:rPr>
              <a:t>October</a:t>
            </a:r>
            <a:r>
              <a:rPr lang="en-US" sz="1000" spc="41" dirty="0">
                <a:cs typeface="Times New Roman"/>
              </a:rPr>
              <a:t> </a:t>
            </a:r>
            <a:r>
              <a:rPr lang="en-US" sz="1000" dirty="0">
                <a:cs typeface="Times New Roman"/>
              </a:rPr>
              <a:t>11,</a:t>
            </a:r>
            <a:r>
              <a:rPr lang="en-US" sz="1000" spc="41" dirty="0">
                <a:cs typeface="Times New Roman"/>
              </a:rPr>
              <a:t> </a:t>
            </a:r>
            <a:r>
              <a:rPr lang="en-US" sz="1000" spc="-7" dirty="0">
                <a:cs typeface="Times New Roman"/>
              </a:rPr>
              <a:t>2022.</a:t>
            </a:r>
          </a:p>
          <a:p>
            <a:pPr marL="274320" marR="55850" indent="-274320">
              <a:buFont typeface="+mj-lt"/>
              <a:buAutoNum type="arabicPeriod" startAt="19"/>
              <a:tabLst>
                <a:tab pos="164951" algn="l"/>
              </a:tabLst>
            </a:pPr>
            <a:r>
              <a:rPr lang="en-US" sz="1000" dirty="0">
                <a:cs typeface="Times New Roman"/>
              </a:rPr>
              <a:t>National</a:t>
            </a:r>
            <a:r>
              <a:rPr lang="en-US" sz="1000" spc="-31" dirty="0">
                <a:cs typeface="Times New Roman"/>
              </a:rPr>
              <a:t> </a:t>
            </a:r>
            <a:r>
              <a:rPr lang="en-US" sz="1000" dirty="0">
                <a:cs typeface="Times New Roman"/>
              </a:rPr>
              <a:t>Academies</a:t>
            </a:r>
            <a:r>
              <a:rPr lang="en-US" sz="1000" spc="-14" dirty="0">
                <a:cs typeface="Times New Roman"/>
              </a:rPr>
              <a:t> </a:t>
            </a:r>
            <a:r>
              <a:rPr lang="en-US" sz="1000" dirty="0">
                <a:cs typeface="Times New Roman"/>
              </a:rPr>
              <a:t>of</a:t>
            </a:r>
            <a:r>
              <a:rPr lang="en-US" sz="1000" spc="-14" dirty="0">
                <a:cs typeface="Times New Roman"/>
              </a:rPr>
              <a:t> </a:t>
            </a:r>
            <a:r>
              <a:rPr lang="en-US" sz="1000" dirty="0">
                <a:cs typeface="Times New Roman"/>
              </a:rPr>
              <a:t>Sciences,</a:t>
            </a:r>
            <a:r>
              <a:rPr lang="en-US" sz="1000" spc="-17" dirty="0">
                <a:cs typeface="Times New Roman"/>
              </a:rPr>
              <a:t> </a:t>
            </a:r>
            <a:r>
              <a:rPr lang="en-US" sz="1000" dirty="0">
                <a:cs typeface="Times New Roman"/>
              </a:rPr>
              <a:t>Engineering,</a:t>
            </a:r>
            <a:r>
              <a:rPr lang="en-US" sz="1000" spc="-14" dirty="0">
                <a:cs typeface="Times New Roman"/>
              </a:rPr>
              <a:t> </a:t>
            </a:r>
            <a:r>
              <a:rPr lang="en-US" sz="1000" dirty="0">
                <a:cs typeface="Times New Roman"/>
              </a:rPr>
              <a:t>and</a:t>
            </a:r>
            <a:r>
              <a:rPr lang="en-US" sz="1000" spc="-20" dirty="0">
                <a:cs typeface="Times New Roman"/>
              </a:rPr>
              <a:t> </a:t>
            </a:r>
            <a:r>
              <a:rPr lang="en-US" sz="1000" dirty="0">
                <a:cs typeface="Times New Roman"/>
              </a:rPr>
              <a:t>Medicine;</a:t>
            </a:r>
            <a:r>
              <a:rPr lang="en-US" sz="1000" spc="-20" dirty="0">
                <a:cs typeface="Times New Roman"/>
              </a:rPr>
              <a:t> </a:t>
            </a:r>
            <a:r>
              <a:rPr lang="en-US" sz="1000" dirty="0">
                <a:cs typeface="Times New Roman"/>
              </a:rPr>
              <a:t>Health</a:t>
            </a:r>
            <a:r>
              <a:rPr lang="en-US" sz="1000" spc="-17" dirty="0">
                <a:cs typeface="Times New Roman"/>
              </a:rPr>
              <a:t> </a:t>
            </a:r>
            <a:r>
              <a:rPr lang="en-US" sz="1000" dirty="0">
                <a:cs typeface="Times New Roman"/>
              </a:rPr>
              <a:t>and</a:t>
            </a:r>
            <a:r>
              <a:rPr lang="en-US" sz="1000" spc="-20" dirty="0">
                <a:cs typeface="Times New Roman"/>
              </a:rPr>
              <a:t> </a:t>
            </a:r>
            <a:r>
              <a:rPr lang="en-US" sz="1000" dirty="0">
                <a:cs typeface="Times New Roman"/>
              </a:rPr>
              <a:t>Medicine</a:t>
            </a:r>
            <a:r>
              <a:rPr lang="en-US" sz="1000" spc="-20" dirty="0">
                <a:cs typeface="Times New Roman"/>
              </a:rPr>
              <a:t> </a:t>
            </a:r>
            <a:r>
              <a:rPr lang="en-US" sz="1000" dirty="0">
                <a:cs typeface="Times New Roman"/>
              </a:rPr>
              <a:t>Division;</a:t>
            </a:r>
            <a:r>
              <a:rPr lang="en-US" sz="1000" spc="-17" dirty="0">
                <a:cs typeface="Times New Roman"/>
              </a:rPr>
              <a:t> </a:t>
            </a:r>
            <a:r>
              <a:rPr lang="en-US" sz="1000" dirty="0">
                <a:cs typeface="Times New Roman"/>
              </a:rPr>
              <a:t>Board</a:t>
            </a:r>
            <a:r>
              <a:rPr lang="en-US" sz="1000" spc="-17" dirty="0">
                <a:cs typeface="Times New Roman"/>
              </a:rPr>
              <a:t> </a:t>
            </a:r>
            <a:r>
              <a:rPr lang="en-US" sz="1000" dirty="0">
                <a:cs typeface="Times New Roman"/>
              </a:rPr>
              <a:t>on</a:t>
            </a:r>
            <a:r>
              <a:rPr lang="en-US" sz="1000" spc="-17" dirty="0">
                <a:cs typeface="Times New Roman"/>
              </a:rPr>
              <a:t> </a:t>
            </a:r>
            <a:r>
              <a:rPr lang="en-US" sz="1000" spc="-7" dirty="0">
                <a:cs typeface="Times New Roman"/>
              </a:rPr>
              <a:t>Health </a:t>
            </a:r>
            <a:r>
              <a:rPr lang="en-US" sz="1000" dirty="0">
                <a:cs typeface="Times New Roman"/>
              </a:rPr>
              <a:t>Sciences</a:t>
            </a:r>
            <a:r>
              <a:rPr lang="en-US" sz="1000" spc="-17" dirty="0">
                <a:cs typeface="Times New Roman"/>
              </a:rPr>
              <a:t> </a:t>
            </a:r>
            <a:r>
              <a:rPr lang="en-US" sz="1000" dirty="0">
                <a:cs typeface="Times New Roman"/>
              </a:rPr>
              <a:t>Policy;</a:t>
            </a:r>
            <a:r>
              <a:rPr lang="en-US" sz="1000" spc="-10" dirty="0">
                <a:cs typeface="Times New Roman"/>
              </a:rPr>
              <a:t> </a:t>
            </a:r>
            <a:r>
              <a:rPr lang="en-US" sz="1000" dirty="0">
                <a:cs typeface="Times New Roman"/>
              </a:rPr>
              <a:t>Committee</a:t>
            </a:r>
            <a:r>
              <a:rPr lang="en-US" sz="1000" spc="-7" dirty="0">
                <a:cs typeface="Times New Roman"/>
              </a:rPr>
              <a:t> </a:t>
            </a:r>
            <a:r>
              <a:rPr lang="en-US" sz="1000" dirty="0">
                <a:cs typeface="Times New Roman"/>
              </a:rPr>
              <a:t>on</a:t>
            </a:r>
            <a:r>
              <a:rPr lang="en-US" sz="1000" spc="-10" dirty="0">
                <a:cs typeface="Times New Roman"/>
              </a:rPr>
              <a:t> </a:t>
            </a:r>
            <a:r>
              <a:rPr lang="en-US" sz="1000" spc="-7" dirty="0">
                <a:cs typeface="Times New Roman"/>
              </a:rPr>
              <a:t>Medication-</a:t>
            </a:r>
            <a:r>
              <a:rPr lang="en-US" sz="1000" dirty="0">
                <a:cs typeface="Times New Roman"/>
              </a:rPr>
              <a:t>Assisted</a:t>
            </a:r>
            <a:r>
              <a:rPr lang="en-US" sz="1000" spc="-10" dirty="0">
                <a:cs typeface="Times New Roman"/>
              </a:rPr>
              <a:t> </a:t>
            </a:r>
            <a:r>
              <a:rPr lang="en-US" sz="1000" dirty="0">
                <a:cs typeface="Times New Roman"/>
              </a:rPr>
              <a:t>Treatment</a:t>
            </a:r>
            <a:r>
              <a:rPr lang="en-US" sz="1000" spc="-14" dirty="0">
                <a:cs typeface="Times New Roman"/>
              </a:rPr>
              <a:t> </a:t>
            </a:r>
            <a:r>
              <a:rPr lang="en-US" sz="1000" dirty="0">
                <a:cs typeface="Times New Roman"/>
              </a:rPr>
              <a:t>for</a:t>
            </a:r>
            <a:r>
              <a:rPr lang="en-US" sz="1000" spc="-10" dirty="0">
                <a:cs typeface="Times New Roman"/>
              </a:rPr>
              <a:t> </a:t>
            </a:r>
            <a:r>
              <a:rPr lang="en-US" sz="1000" dirty="0">
                <a:cs typeface="Times New Roman"/>
              </a:rPr>
              <a:t>Opioid</a:t>
            </a:r>
            <a:r>
              <a:rPr lang="en-US" sz="1000" spc="-10" dirty="0">
                <a:cs typeface="Times New Roman"/>
              </a:rPr>
              <a:t> </a:t>
            </a:r>
            <a:r>
              <a:rPr lang="en-US" sz="1000" dirty="0">
                <a:cs typeface="Times New Roman"/>
              </a:rPr>
              <a:t>Use</a:t>
            </a:r>
            <a:r>
              <a:rPr lang="en-US" sz="1000" spc="-10" dirty="0">
                <a:cs typeface="Times New Roman"/>
              </a:rPr>
              <a:t> </a:t>
            </a:r>
            <a:r>
              <a:rPr lang="en-US" sz="1000" dirty="0">
                <a:cs typeface="Times New Roman"/>
              </a:rPr>
              <a:t>Disorder;</a:t>
            </a:r>
            <a:r>
              <a:rPr lang="en-US" sz="1000" spc="-10" dirty="0">
                <a:cs typeface="Times New Roman"/>
              </a:rPr>
              <a:t> </a:t>
            </a:r>
            <a:r>
              <a:rPr lang="en-US" sz="1000" dirty="0" err="1">
                <a:cs typeface="Times New Roman"/>
              </a:rPr>
              <a:t>Mancher</a:t>
            </a:r>
            <a:r>
              <a:rPr lang="en-US" sz="1000" spc="-10" dirty="0">
                <a:cs typeface="Times New Roman"/>
              </a:rPr>
              <a:t> </a:t>
            </a:r>
            <a:r>
              <a:rPr lang="en-US" sz="1000" dirty="0">
                <a:cs typeface="Times New Roman"/>
              </a:rPr>
              <a:t>M,</a:t>
            </a:r>
            <a:r>
              <a:rPr lang="en-US" sz="1000" spc="-10" dirty="0">
                <a:cs typeface="Times New Roman"/>
              </a:rPr>
              <a:t> </a:t>
            </a:r>
            <a:r>
              <a:rPr lang="en-US" sz="1000" spc="-7" dirty="0" err="1">
                <a:cs typeface="Times New Roman"/>
              </a:rPr>
              <a:t>Leshner</a:t>
            </a:r>
            <a:r>
              <a:rPr lang="en-US" sz="1000" spc="-7" dirty="0">
                <a:cs typeface="Times New Roman"/>
              </a:rPr>
              <a:t> </a:t>
            </a:r>
            <a:r>
              <a:rPr lang="en-US" sz="1000" dirty="0">
                <a:cs typeface="Times New Roman"/>
              </a:rPr>
              <a:t>AI,</a:t>
            </a:r>
            <a:r>
              <a:rPr lang="en-US" sz="1000" spc="-24" dirty="0">
                <a:cs typeface="Times New Roman"/>
              </a:rPr>
              <a:t> </a:t>
            </a:r>
            <a:r>
              <a:rPr lang="en-US" sz="1000" dirty="0">
                <a:cs typeface="Times New Roman"/>
              </a:rPr>
              <a:t>eds.</a:t>
            </a:r>
            <a:r>
              <a:rPr lang="en-US" sz="1000" spc="-14" dirty="0">
                <a:cs typeface="Times New Roman"/>
              </a:rPr>
              <a:t> </a:t>
            </a:r>
            <a:r>
              <a:rPr lang="en-US" sz="1000" dirty="0">
                <a:cs typeface="Times New Roman"/>
              </a:rPr>
              <a:t>Medications</a:t>
            </a:r>
            <a:r>
              <a:rPr lang="en-US" sz="1000" spc="-17" dirty="0">
                <a:cs typeface="Times New Roman"/>
              </a:rPr>
              <a:t> </a:t>
            </a:r>
            <a:r>
              <a:rPr lang="en-US" sz="1000" dirty="0">
                <a:cs typeface="Times New Roman"/>
              </a:rPr>
              <a:t>for</a:t>
            </a:r>
            <a:r>
              <a:rPr lang="en-US" sz="1000" spc="-14" dirty="0">
                <a:cs typeface="Times New Roman"/>
              </a:rPr>
              <a:t> </a:t>
            </a:r>
            <a:r>
              <a:rPr lang="en-US" sz="1000" dirty="0">
                <a:cs typeface="Times New Roman"/>
              </a:rPr>
              <a:t>Opioid</a:t>
            </a:r>
            <a:r>
              <a:rPr lang="en-US" sz="1000" spc="-7" dirty="0">
                <a:cs typeface="Times New Roman"/>
              </a:rPr>
              <a:t> </a:t>
            </a:r>
            <a:r>
              <a:rPr lang="en-US" sz="1000" dirty="0">
                <a:cs typeface="Times New Roman"/>
              </a:rPr>
              <a:t>Use</a:t>
            </a:r>
            <a:r>
              <a:rPr lang="en-US" sz="1000" spc="-14" dirty="0">
                <a:cs typeface="Times New Roman"/>
              </a:rPr>
              <a:t> </a:t>
            </a:r>
            <a:r>
              <a:rPr lang="en-US" sz="1000" dirty="0">
                <a:cs typeface="Times New Roman"/>
              </a:rPr>
              <a:t>Disorder</a:t>
            </a:r>
            <a:r>
              <a:rPr lang="en-US" sz="1000" spc="-10" dirty="0">
                <a:cs typeface="Times New Roman"/>
              </a:rPr>
              <a:t> </a:t>
            </a:r>
            <a:r>
              <a:rPr lang="en-US" sz="1000" dirty="0">
                <a:cs typeface="Times New Roman"/>
              </a:rPr>
              <a:t>Save</a:t>
            </a:r>
            <a:r>
              <a:rPr lang="en-US" sz="1000" spc="-14" dirty="0">
                <a:cs typeface="Times New Roman"/>
              </a:rPr>
              <a:t> </a:t>
            </a:r>
            <a:r>
              <a:rPr lang="en-US" sz="1000" dirty="0">
                <a:cs typeface="Times New Roman"/>
              </a:rPr>
              <a:t>Lives.</a:t>
            </a:r>
            <a:r>
              <a:rPr lang="en-US" sz="1000" spc="-17" dirty="0">
                <a:cs typeface="Times New Roman"/>
              </a:rPr>
              <a:t> </a:t>
            </a:r>
            <a:r>
              <a:rPr lang="en-US" sz="1000" dirty="0">
                <a:cs typeface="Times New Roman"/>
              </a:rPr>
              <a:t>Washington,</a:t>
            </a:r>
            <a:r>
              <a:rPr lang="en-US" sz="1000" spc="-14" dirty="0">
                <a:cs typeface="Times New Roman"/>
              </a:rPr>
              <a:t> </a:t>
            </a:r>
            <a:r>
              <a:rPr lang="en-US" sz="1000" dirty="0">
                <a:cs typeface="Times New Roman"/>
              </a:rPr>
              <a:t>DC:</a:t>
            </a:r>
            <a:r>
              <a:rPr lang="en-US" sz="1000" spc="-17" dirty="0">
                <a:cs typeface="Times New Roman"/>
              </a:rPr>
              <a:t> </a:t>
            </a:r>
            <a:r>
              <a:rPr lang="en-US" sz="1000" dirty="0">
                <a:cs typeface="Times New Roman"/>
              </a:rPr>
              <a:t>National</a:t>
            </a:r>
            <a:r>
              <a:rPr lang="en-US" sz="1000" spc="-17" dirty="0">
                <a:cs typeface="Times New Roman"/>
              </a:rPr>
              <a:t> </a:t>
            </a:r>
            <a:r>
              <a:rPr lang="en-US" sz="1000" dirty="0">
                <a:cs typeface="Times New Roman"/>
              </a:rPr>
              <a:t>Academies</a:t>
            </a:r>
            <a:r>
              <a:rPr lang="en-US" sz="1000" spc="-14" dirty="0">
                <a:cs typeface="Times New Roman"/>
              </a:rPr>
              <a:t> </a:t>
            </a:r>
            <a:r>
              <a:rPr lang="en-US" sz="1000" dirty="0">
                <a:cs typeface="Times New Roman"/>
              </a:rPr>
              <a:t>Press;</a:t>
            </a:r>
            <a:r>
              <a:rPr lang="en-US" sz="1000" spc="-17" dirty="0">
                <a:cs typeface="Times New Roman"/>
              </a:rPr>
              <a:t> </a:t>
            </a:r>
            <a:r>
              <a:rPr lang="en-US" sz="1000" spc="-7" dirty="0">
                <a:cs typeface="Times New Roman"/>
              </a:rPr>
              <a:t>March </a:t>
            </a:r>
            <a:r>
              <a:rPr lang="en-US" sz="1000" dirty="0">
                <a:cs typeface="Times New Roman"/>
              </a:rPr>
              <a:t>2019.</a:t>
            </a:r>
            <a:r>
              <a:rPr lang="en-US" sz="1000" spc="24" dirty="0">
                <a:cs typeface="Times New Roman"/>
              </a:rPr>
              <a:t> </a:t>
            </a:r>
            <a:r>
              <a:rPr lang="en-US" sz="1000" u="sng" spc="-7" dirty="0">
                <a:solidFill>
                  <a:srgbClr val="0000FF"/>
                </a:solidFill>
                <a:uFill>
                  <a:solidFill>
                    <a:srgbClr val="0000FF"/>
                  </a:solidFill>
                </a:uFill>
                <a:cs typeface="Times New Roman"/>
                <a:hlinkClick r:id="rId10"/>
              </a:rPr>
              <a:t>https://www.ncbi.nlm.nih.gov/books/NBK538936/</a:t>
            </a:r>
            <a:r>
              <a:rPr lang="en-US" sz="1000" spc="-7" dirty="0">
                <a:cs typeface="Times New Roman"/>
                <a:hlinkClick r:id="rId10"/>
              </a:rPr>
              <a:t>.</a:t>
            </a:r>
            <a:r>
              <a:rPr lang="en-US" sz="1000" spc="27" dirty="0">
                <a:cs typeface="Times New Roman"/>
              </a:rPr>
              <a:t> </a:t>
            </a:r>
            <a:r>
              <a:rPr lang="en-US" sz="1000" dirty="0">
                <a:cs typeface="Times New Roman"/>
              </a:rPr>
              <a:t>Accessed</a:t>
            </a:r>
            <a:r>
              <a:rPr lang="en-US" sz="1000" spc="34" dirty="0">
                <a:cs typeface="Times New Roman"/>
              </a:rPr>
              <a:t> </a:t>
            </a:r>
            <a:r>
              <a:rPr lang="en-US" sz="1000" dirty="0">
                <a:cs typeface="Times New Roman"/>
              </a:rPr>
              <a:t>October</a:t>
            </a:r>
            <a:r>
              <a:rPr lang="en-US" sz="1000" spc="31" dirty="0">
                <a:cs typeface="Times New Roman"/>
              </a:rPr>
              <a:t> </a:t>
            </a:r>
            <a:r>
              <a:rPr lang="en-US" sz="1000" dirty="0">
                <a:cs typeface="Times New Roman"/>
              </a:rPr>
              <a:t>11,</a:t>
            </a:r>
            <a:r>
              <a:rPr lang="en-US" sz="1000" spc="34" dirty="0">
                <a:cs typeface="Times New Roman"/>
              </a:rPr>
              <a:t> </a:t>
            </a:r>
            <a:r>
              <a:rPr lang="en-US" sz="1000" spc="-7" dirty="0">
                <a:cs typeface="Times New Roman"/>
              </a:rPr>
              <a:t>2022.</a:t>
            </a:r>
            <a:endParaRPr lang="en-US" sz="1000" dirty="0">
              <a:cs typeface="Times New Roman"/>
            </a:endParaRPr>
          </a:p>
          <a:p>
            <a:pPr marL="274320" marR="22946" indent="-274320">
              <a:buAutoNum type="arabicPeriod" startAt="19"/>
              <a:tabLst>
                <a:tab pos="164951" algn="l"/>
              </a:tabLst>
            </a:pPr>
            <a:r>
              <a:rPr lang="en-US" sz="1000" dirty="0">
                <a:cs typeface="Times New Roman"/>
              </a:rPr>
              <a:t>Telehealth</a:t>
            </a:r>
            <a:r>
              <a:rPr lang="en-US" sz="1000" spc="-14" dirty="0">
                <a:cs typeface="Times New Roman"/>
              </a:rPr>
              <a:t> </a:t>
            </a:r>
            <a:r>
              <a:rPr lang="en-US" sz="1000" dirty="0">
                <a:cs typeface="Times New Roman"/>
              </a:rPr>
              <a:t>and</a:t>
            </a:r>
            <a:r>
              <a:rPr lang="en-US" sz="1000" spc="-10" dirty="0">
                <a:cs typeface="Times New Roman"/>
              </a:rPr>
              <a:t> </a:t>
            </a:r>
            <a:r>
              <a:rPr lang="en-US" sz="1000" dirty="0">
                <a:cs typeface="Times New Roman"/>
              </a:rPr>
              <a:t>Substance</a:t>
            </a:r>
            <a:r>
              <a:rPr lang="en-US" sz="1000" spc="-10" dirty="0">
                <a:cs typeface="Times New Roman"/>
              </a:rPr>
              <a:t> </a:t>
            </a:r>
            <a:r>
              <a:rPr lang="en-US" sz="1000" dirty="0">
                <a:cs typeface="Times New Roman"/>
              </a:rPr>
              <a:t>Use</a:t>
            </a:r>
            <a:r>
              <a:rPr lang="en-US" sz="1000" spc="-10" dirty="0">
                <a:cs typeface="Times New Roman"/>
              </a:rPr>
              <a:t> </a:t>
            </a:r>
            <a:r>
              <a:rPr lang="en-US" sz="1000" dirty="0">
                <a:cs typeface="Times New Roman"/>
              </a:rPr>
              <a:t>Disorder</a:t>
            </a:r>
            <a:r>
              <a:rPr lang="en-US" sz="1000" spc="-14" dirty="0">
                <a:cs typeface="Times New Roman"/>
              </a:rPr>
              <a:t> </a:t>
            </a:r>
            <a:r>
              <a:rPr lang="en-US" sz="1000" dirty="0">
                <a:cs typeface="Times New Roman"/>
              </a:rPr>
              <a:t>Services</a:t>
            </a:r>
            <a:r>
              <a:rPr lang="en-US" sz="1000" spc="-7" dirty="0">
                <a:cs typeface="Times New Roman"/>
              </a:rPr>
              <a:t> </a:t>
            </a:r>
            <a:r>
              <a:rPr lang="en-US" sz="1000" dirty="0">
                <a:cs typeface="Times New Roman"/>
              </a:rPr>
              <a:t>in</a:t>
            </a:r>
            <a:r>
              <a:rPr lang="en-US" sz="1000" spc="-3" dirty="0">
                <a:cs typeface="Times New Roman"/>
              </a:rPr>
              <a:t> </a:t>
            </a:r>
            <a:r>
              <a:rPr lang="en-US" sz="1000" dirty="0">
                <a:cs typeface="Times New Roman"/>
              </a:rPr>
              <a:t>the</a:t>
            </a:r>
            <a:r>
              <a:rPr lang="en-US" sz="1000" spc="-7" dirty="0">
                <a:cs typeface="Times New Roman"/>
              </a:rPr>
              <a:t> </a:t>
            </a:r>
            <a:r>
              <a:rPr lang="en-US" sz="1000" dirty="0">
                <a:cs typeface="Times New Roman"/>
              </a:rPr>
              <a:t>Era</a:t>
            </a:r>
            <a:r>
              <a:rPr lang="en-US" sz="1000" spc="-14" dirty="0">
                <a:cs typeface="Times New Roman"/>
              </a:rPr>
              <a:t> </a:t>
            </a:r>
            <a:r>
              <a:rPr lang="en-US" sz="1000" dirty="0">
                <a:cs typeface="Times New Roman"/>
              </a:rPr>
              <a:t>of</a:t>
            </a:r>
            <a:r>
              <a:rPr lang="en-US" sz="1000" spc="-10" dirty="0">
                <a:cs typeface="Times New Roman"/>
              </a:rPr>
              <a:t> </a:t>
            </a:r>
            <a:r>
              <a:rPr lang="en-US" sz="1000" spc="-7" dirty="0">
                <a:cs typeface="Times New Roman"/>
              </a:rPr>
              <a:t>COVID-</a:t>
            </a:r>
            <a:r>
              <a:rPr lang="en-US" sz="1000" dirty="0">
                <a:cs typeface="Times New Roman"/>
              </a:rPr>
              <a:t>19:</a:t>
            </a:r>
            <a:r>
              <a:rPr lang="en-US" sz="1000" spc="-14" dirty="0">
                <a:cs typeface="Times New Roman"/>
              </a:rPr>
              <a:t> </a:t>
            </a:r>
            <a:r>
              <a:rPr lang="en-US" sz="1000" dirty="0">
                <a:cs typeface="Times New Roman"/>
              </a:rPr>
              <a:t>Review</a:t>
            </a:r>
            <a:r>
              <a:rPr lang="en-US" sz="1000" spc="-7" dirty="0">
                <a:cs typeface="Times New Roman"/>
              </a:rPr>
              <a:t> </a:t>
            </a:r>
            <a:r>
              <a:rPr lang="en-US" sz="1000" dirty="0">
                <a:cs typeface="Times New Roman"/>
              </a:rPr>
              <a:t>and.</a:t>
            </a:r>
            <a:r>
              <a:rPr lang="en-US" sz="1000" spc="-7" dirty="0">
                <a:cs typeface="Times New Roman"/>
              </a:rPr>
              <a:t> Recommendations. </a:t>
            </a:r>
            <a:r>
              <a:rPr lang="en-US" sz="1000" dirty="0">
                <a:cs typeface="Times New Roman"/>
              </a:rPr>
              <a:t>Washington,</a:t>
            </a:r>
            <a:r>
              <a:rPr lang="en-US" sz="1000" spc="-27" dirty="0">
                <a:cs typeface="Times New Roman"/>
              </a:rPr>
              <a:t> </a:t>
            </a:r>
            <a:r>
              <a:rPr lang="en-US" sz="1000" dirty="0">
                <a:cs typeface="Times New Roman"/>
              </a:rPr>
              <a:t>DC:</a:t>
            </a:r>
            <a:r>
              <a:rPr lang="en-US" sz="1000" spc="-17" dirty="0">
                <a:cs typeface="Times New Roman"/>
              </a:rPr>
              <a:t> </a:t>
            </a:r>
            <a:r>
              <a:rPr lang="en-US" sz="1000" dirty="0">
                <a:cs typeface="Times New Roman"/>
              </a:rPr>
              <a:t>Legislative</a:t>
            </a:r>
            <a:r>
              <a:rPr lang="en-US" sz="1000" spc="-17" dirty="0">
                <a:cs typeface="Times New Roman"/>
              </a:rPr>
              <a:t> </a:t>
            </a:r>
            <a:r>
              <a:rPr lang="en-US" sz="1000" dirty="0">
                <a:cs typeface="Times New Roman"/>
              </a:rPr>
              <a:t>Analysis</a:t>
            </a:r>
            <a:r>
              <a:rPr lang="en-US" sz="1000" spc="-14" dirty="0">
                <a:cs typeface="Times New Roman"/>
              </a:rPr>
              <a:t> </a:t>
            </a:r>
            <a:r>
              <a:rPr lang="en-US" sz="1000" dirty="0">
                <a:cs typeface="Times New Roman"/>
              </a:rPr>
              <a:t>and</a:t>
            </a:r>
            <a:r>
              <a:rPr lang="en-US" sz="1000" spc="-20" dirty="0">
                <a:cs typeface="Times New Roman"/>
              </a:rPr>
              <a:t> </a:t>
            </a:r>
            <a:r>
              <a:rPr lang="en-US" sz="1000" dirty="0">
                <a:cs typeface="Times New Roman"/>
              </a:rPr>
              <a:t>Public</a:t>
            </a:r>
            <a:r>
              <a:rPr lang="en-US" sz="1000" spc="-14" dirty="0">
                <a:cs typeface="Times New Roman"/>
              </a:rPr>
              <a:t> </a:t>
            </a:r>
            <a:r>
              <a:rPr lang="en-US" sz="1000" dirty="0">
                <a:cs typeface="Times New Roman"/>
              </a:rPr>
              <a:t>Policy</a:t>
            </a:r>
            <a:r>
              <a:rPr lang="en-US" sz="1000" spc="-17" dirty="0">
                <a:cs typeface="Times New Roman"/>
              </a:rPr>
              <a:t> </a:t>
            </a:r>
            <a:r>
              <a:rPr lang="en-US" sz="1000" dirty="0">
                <a:cs typeface="Times New Roman"/>
              </a:rPr>
              <a:t>Association;</a:t>
            </a:r>
            <a:r>
              <a:rPr lang="en-US" sz="1000" spc="-20" dirty="0">
                <a:cs typeface="Times New Roman"/>
              </a:rPr>
              <a:t> </a:t>
            </a:r>
            <a:r>
              <a:rPr lang="en-US" sz="1000" dirty="0">
                <a:cs typeface="Times New Roman"/>
              </a:rPr>
              <a:t>June</a:t>
            </a:r>
            <a:r>
              <a:rPr lang="en-US" sz="1000" spc="-14" dirty="0">
                <a:cs typeface="Times New Roman"/>
              </a:rPr>
              <a:t> </a:t>
            </a:r>
            <a:r>
              <a:rPr lang="en-US" sz="1000" spc="-7" dirty="0">
                <a:cs typeface="Times New Roman"/>
              </a:rPr>
              <a:t>2022. </a:t>
            </a:r>
            <a:r>
              <a:rPr lang="en-US" sz="1000" u="sng" spc="-7" dirty="0">
                <a:solidFill>
                  <a:srgbClr val="0000FF"/>
                </a:solidFill>
                <a:uFill>
                  <a:solidFill>
                    <a:srgbClr val="0000FF"/>
                  </a:solidFill>
                </a:uFill>
                <a:cs typeface="Times New Roman"/>
                <a:hlinkClick r:id="rId11"/>
              </a:rPr>
              <a:t>https://www.whitehouse.gov/wp-content/uploads/2022/06/Telehealth-and-Substance-Use-Disorder-Services-</a:t>
            </a:r>
            <a:r>
              <a:rPr lang="en-US" sz="1000" u="sng" spc="-17" dirty="0">
                <a:solidFill>
                  <a:srgbClr val="0000FF"/>
                </a:solidFill>
                <a:uFill>
                  <a:solidFill>
                    <a:srgbClr val="0000FF"/>
                  </a:solidFill>
                </a:uFill>
                <a:cs typeface="Times New Roman"/>
                <a:hlinkClick r:id="rId11"/>
              </a:rPr>
              <a:t>in-</a:t>
            </a:r>
            <a:r>
              <a:rPr lang="en-US" sz="1000" spc="-17" dirty="0">
                <a:solidFill>
                  <a:srgbClr val="0000FF"/>
                </a:solidFill>
                <a:cs typeface="Times New Roman"/>
              </a:rPr>
              <a:t> </a:t>
            </a:r>
            <a:r>
              <a:rPr lang="en-US" sz="1000" u="sng" spc="-7" dirty="0">
                <a:solidFill>
                  <a:srgbClr val="0000FF"/>
                </a:solidFill>
                <a:uFill>
                  <a:solidFill>
                    <a:srgbClr val="0000FF"/>
                  </a:solidFill>
                </a:uFill>
                <a:cs typeface="Times New Roman"/>
                <a:hlinkClick r:id="rId11"/>
              </a:rPr>
              <a:t>the-Era-of-COVID-19-</a:t>
            </a:r>
            <a:r>
              <a:rPr lang="en-US" sz="1000" u="sng" dirty="0">
                <a:solidFill>
                  <a:srgbClr val="0000FF"/>
                </a:solidFill>
                <a:uFill>
                  <a:solidFill>
                    <a:srgbClr val="0000FF"/>
                  </a:solidFill>
                </a:uFill>
                <a:cs typeface="Times New Roman"/>
                <a:hlinkClick r:id="rId11"/>
              </a:rPr>
              <a:t>FINAL.pdf</a:t>
            </a:r>
            <a:r>
              <a:rPr lang="en-US" sz="1000" dirty="0">
                <a:cs typeface="Times New Roman"/>
                <a:hlinkClick r:id="rId11"/>
              </a:rPr>
              <a:t>.</a:t>
            </a:r>
            <a:r>
              <a:rPr lang="en-US" sz="1000" spc="-3" dirty="0">
                <a:cs typeface="Times New Roman"/>
              </a:rPr>
              <a:t> </a:t>
            </a:r>
            <a:r>
              <a:rPr lang="en-US" sz="1000" dirty="0">
                <a:cs typeface="Times New Roman"/>
              </a:rPr>
              <a:t>Accessed</a:t>
            </a:r>
            <a:r>
              <a:rPr lang="en-US" sz="1000" spc="7" dirty="0">
                <a:cs typeface="Times New Roman"/>
              </a:rPr>
              <a:t> </a:t>
            </a:r>
            <a:r>
              <a:rPr lang="en-US" sz="1000" dirty="0">
                <a:cs typeface="Times New Roman"/>
              </a:rPr>
              <a:t>October</a:t>
            </a:r>
            <a:r>
              <a:rPr lang="en-US" sz="1000" spc="7" dirty="0">
                <a:cs typeface="Times New Roman"/>
              </a:rPr>
              <a:t> </a:t>
            </a:r>
            <a:r>
              <a:rPr lang="en-US" sz="1000" dirty="0">
                <a:cs typeface="Times New Roman"/>
              </a:rPr>
              <a:t>11,</a:t>
            </a:r>
            <a:r>
              <a:rPr lang="en-US" sz="1000" spc="3" dirty="0">
                <a:cs typeface="Times New Roman"/>
              </a:rPr>
              <a:t> </a:t>
            </a:r>
            <a:r>
              <a:rPr lang="en-US" sz="1000" spc="-7" dirty="0">
                <a:cs typeface="Times New Roman"/>
              </a:rPr>
              <a:t>2022.</a:t>
            </a:r>
          </a:p>
          <a:p>
            <a:pPr marL="274320" marR="40697" indent="-274320">
              <a:buAutoNum type="arabicPeriod" startAt="21"/>
              <a:tabLst>
                <a:tab pos="164951" algn="l"/>
              </a:tabLst>
            </a:pPr>
            <a:r>
              <a:rPr lang="en-US" sz="1000" dirty="0">
                <a:cs typeface="Times New Roman"/>
              </a:rPr>
              <a:t>Rural</a:t>
            </a:r>
            <a:r>
              <a:rPr lang="en-US" sz="1000" spc="-27" dirty="0">
                <a:cs typeface="Times New Roman"/>
              </a:rPr>
              <a:t> </a:t>
            </a:r>
            <a:r>
              <a:rPr lang="en-US" sz="1000" dirty="0">
                <a:cs typeface="Times New Roman"/>
              </a:rPr>
              <a:t>Health</a:t>
            </a:r>
            <a:r>
              <a:rPr lang="en-US" sz="1000" spc="-14" dirty="0">
                <a:cs typeface="Times New Roman"/>
              </a:rPr>
              <a:t> </a:t>
            </a:r>
            <a:r>
              <a:rPr lang="en-US" sz="1000" dirty="0">
                <a:cs typeface="Times New Roman"/>
              </a:rPr>
              <a:t>Information</a:t>
            </a:r>
            <a:r>
              <a:rPr lang="en-US" sz="1000" spc="-17" dirty="0">
                <a:cs typeface="Times New Roman"/>
              </a:rPr>
              <a:t> </a:t>
            </a:r>
            <a:r>
              <a:rPr lang="en-US" sz="1000" dirty="0">
                <a:cs typeface="Times New Roman"/>
              </a:rPr>
              <a:t>Hub.</a:t>
            </a:r>
            <a:r>
              <a:rPr lang="en-US" sz="1000" spc="-14" dirty="0">
                <a:cs typeface="Times New Roman"/>
              </a:rPr>
              <a:t> </a:t>
            </a:r>
            <a:r>
              <a:rPr lang="en-US" sz="1000" dirty="0">
                <a:cs typeface="Times New Roman"/>
              </a:rPr>
              <a:t>Barriers</a:t>
            </a:r>
            <a:r>
              <a:rPr lang="en-US" sz="1000" spc="-10" dirty="0">
                <a:cs typeface="Times New Roman"/>
              </a:rPr>
              <a:t> </a:t>
            </a:r>
            <a:r>
              <a:rPr lang="en-US" sz="1000" dirty="0">
                <a:cs typeface="Times New Roman"/>
              </a:rPr>
              <a:t>to</a:t>
            </a:r>
            <a:r>
              <a:rPr lang="en-US" sz="1000" spc="-17" dirty="0">
                <a:cs typeface="Times New Roman"/>
              </a:rPr>
              <a:t> </a:t>
            </a:r>
            <a:r>
              <a:rPr lang="en-US" sz="1000" dirty="0">
                <a:cs typeface="Times New Roman"/>
              </a:rPr>
              <a:t>Preventing</a:t>
            </a:r>
            <a:r>
              <a:rPr lang="en-US" sz="1000" spc="-7" dirty="0">
                <a:cs typeface="Times New Roman"/>
              </a:rPr>
              <a:t> </a:t>
            </a:r>
            <a:r>
              <a:rPr lang="en-US" sz="1000" dirty="0">
                <a:cs typeface="Times New Roman"/>
              </a:rPr>
              <a:t>and</a:t>
            </a:r>
            <a:r>
              <a:rPr lang="en-US" sz="1000" spc="-20" dirty="0">
                <a:cs typeface="Times New Roman"/>
              </a:rPr>
              <a:t> </a:t>
            </a:r>
            <a:r>
              <a:rPr lang="en-US" sz="1000" dirty="0">
                <a:cs typeface="Times New Roman"/>
              </a:rPr>
              <a:t>Treating</a:t>
            </a:r>
            <a:r>
              <a:rPr lang="en-US" sz="1000" spc="-14" dirty="0">
                <a:cs typeface="Times New Roman"/>
              </a:rPr>
              <a:t> </a:t>
            </a:r>
            <a:r>
              <a:rPr lang="en-US" sz="1000" dirty="0">
                <a:cs typeface="Times New Roman"/>
              </a:rPr>
              <a:t>Substance</a:t>
            </a:r>
            <a:r>
              <a:rPr lang="en-US" sz="1000" spc="-17" dirty="0">
                <a:cs typeface="Times New Roman"/>
              </a:rPr>
              <a:t> </a:t>
            </a:r>
            <a:r>
              <a:rPr lang="en-US" sz="1000" dirty="0">
                <a:cs typeface="Times New Roman"/>
              </a:rPr>
              <a:t>Use</a:t>
            </a:r>
            <a:r>
              <a:rPr lang="en-US" sz="1000" spc="-14" dirty="0">
                <a:cs typeface="Times New Roman"/>
              </a:rPr>
              <a:t> </a:t>
            </a:r>
            <a:r>
              <a:rPr lang="en-US" sz="1000" dirty="0">
                <a:cs typeface="Times New Roman"/>
              </a:rPr>
              <a:t>Disorders</a:t>
            </a:r>
            <a:r>
              <a:rPr lang="en-US" sz="1000" spc="-17" dirty="0">
                <a:cs typeface="Times New Roman"/>
              </a:rPr>
              <a:t> </a:t>
            </a:r>
            <a:r>
              <a:rPr lang="en-US" sz="1000" dirty="0">
                <a:cs typeface="Times New Roman"/>
              </a:rPr>
              <a:t>in</a:t>
            </a:r>
            <a:r>
              <a:rPr lang="en-US" sz="1000" spc="-7" dirty="0">
                <a:cs typeface="Times New Roman"/>
              </a:rPr>
              <a:t> Rural </a:t>
            </a:r>
            <a:r>
              <a:rPr lang="en-US" sz="1000" dirty="0">
                <a:cs typeface="Times New Roman"/>
              </a:rPr>
              <a:t>Communities.</a:t>
            </a:r>
            <a:r>
              <a:rPr lang="en-US" sz="1000" spc="37" dirty="0">
                <a:cs typeface="Times New Roman"/>
              </a:rPr>
              <a:t> </a:t>
            </a:r>
            <a:r>
              <a:rPr lang="en-US" sz="1000" u="sng" spc="-7" dirty="0">
                <a:solidFill>
                  <a:srgbClr val="0000FF"/>
                </a:solidFill>
                <a:uFill>
                  <a:solidFill>
                    <a:srgbClr val="0000FF"/>
                  </a:solidFill>
                </a:uFill>
                <a:cs typeface="Times New Roman"/>
                <a:hlinkClick r:id="rId12"/>
              </a:rPr>
              <a:t>https://www.ruralhealthinfo.org/toolkits/substance-abuse/1/barriers</a:t>
            </a:r>
            <a:r>
              <a:rPr lang="en-US" sz="1000" spc="-7" dirty="0">
                <a:cs typeface="Times New Roman"/>
                <a:hlinkClick r:id="rId12"/>
              </a:rPr>
              <a:t>.</a:t>
            </a:r>
            <a:r>
              <a:rPr lang="en-US" sz="1000" spc="48" dirty="0">
                <a:cs typeface="Times New Roman"/>
              </a:rPr>
              <a:t> </a:t>
            </a:r>
            <a:r>
              <a:rPr lang="en-US" sz="1000" dirty="0">
                <a:cs typeface="Times New Roman"/>
              </a:rPr>
              <a:t>Accessed</a:t>
            </a:r>
            <a:r>
              <a:rPr lang="en-US" sz="1000" spc="44" dirty="0">
                <a:cs typeface="Times New Roman"/>
              </a:rPr>
              <a:t> </a:t>
            </a:r>
            <a:r>
              <a:rPr lang="en-US" sz="1000" dirty="0">
                <a:cs typeface="Times New Roman"/>
              </a:rPr>
              <a:t>October</a:t>
            </a:r>
            <a:r>
              <a:rPr lang="en-US" sz="1000" spc="48" dirty="0">
                <a:cs typeface="Times New Roman"/>
              </a:rPr>
              <a:t> </a:t>
            </a:r>
            <a:r>
              <a:rPr lang="en-US" sz="1000" dirty="0">
                <a:cs typeface="Times New Roman"/>
              </a:rPr>
              <a:t>11,</a:t>
            </a:r>
            <a:r>
              <a:rPr lang="en-US" sz="1000" spc="48" dirty="0">
                <a:cs typeface="Times New Roman"/>
              </a:rPr>
              <a:t> </a:t>
            </a:r>
            <a:r>
              <a:rPr lang="en-US" sz="1000" spc="-7" dirty="0">
                <a:cs typeface="Times New Roman"/>
              </a:rPr>
              <a:t>2022.</a:t>
            </a:r>
            <a:endParaRPr lang="en-US" sz="1000" dirty="0">
              <a:cs typeface="Times New Roman"/>
            </a:endParaRPr>
          </a:p>
          <a:p>
            <a:pPr marL="274320" marR="10824" indent="-274320">
              <a:buAutoNum type="arabicPeriod" startAt="21"/>
              <a:tabLst>
                <a:tab pos="164951" algn="l"/>
              </a:tabLst>
            </a:pPr>
            <a:r>
              <a:rPr lang="en-US" sz="1000" spc="-14" dirty="0">
                <a:cs typeface="Times New Roman"/>
              </a:rPr>
              <a:t>Khan</a:t>
            </a:r>
            <a:r>
              <a:rPr lang="en-US" sz="1000" spc="-17" dirty="0">
                <a:cs typeface="Times New Roman"/>
              </a:rPr>
              <a:t> </a:t>
            </a:r>
            <a:r>
              <a:rPr lang="en-US" sz="1000" spc="-7" dirty="0">
                <a:cs typeface="Times New Roman"/>
              </a:rPr>
              <a:t>A,</a:t>
            </a:r>
            <a:r>
              <a:rPr lang="en-US" sz="1000" spc="-10" dirty="0">
                <a:cs typeface="Times New Roman"/>
              </a:rPr>
              <a:t> </a:t>
            </a:r>
            <a:r>
              <a:rPr lang="en-US" sz="1000" spc="-14" dirty="0">
                <a:cs typeface="Times New Roman"/>
              </a:rPr>
              <a:t>Khan</a:t>
            </a:r>
            <a:r>
              <a:rPr lang="en-US" sz="1000" spc="-10" dirty="0">
                <a:cs typeface="Times New Roman"/>
              </a:rPr>
              <a:t> </a:t>
            </a:r>
            <a:r>
              <a:rPr lang="en-US" sz="1000" spc="-7" dirty="0">
                <a:cs typeface="Times New Roman"/>
              </a:rPr>
              <a:t>Q,</a:t>
            </a:r>
            <a:r>
              <a:rPr lang="en-US" sz="1000" spc="-10" dirty="0">
                <a:cs typeface="Times New Roman"/>
              </a:rPr>
              <a:t> </a:t>
            </a:r>
            <a:r>
              <a:rPr lang="en-US" sz="1000" spc="-14" dirty="0">
                <a:cs typeface="Times New Roman"/>
              </a:rPr>
              <a:t>Kolb </a:t>
            </a:r>
            <a:r>
              <a:rPr lang="en-US" sz="1000" dirty="0">
                <a:cs typeface="Times New Roman"/>
              </a:rPr>
              <a:t>E.</a:t>
            </a:r>
            <a:r>
              <a:rPr lang="en-US" sz="1000" spc="-10" dirty="0">
                <a:cs typeface="Times New Roman"/>
              </a:rPr>
              <a:t> </a:t>
            </a:r>
            <a:r>
              <a:rPr lang="en-US" sz="1000" spc="-20" dirty="0">
                <a:cs typeface="Times New Roman"/>
              </a:rPr>
              <a:t>Supportive</a:t>
            </a:r>
            <a:r>
              <a:rPr lang="en-US" sz="1000" spc="-14" dirty="0">
                <a:cs typeface="Times New Roman"/>
              </a:rPr>
              <a:t> </a:t>
            </a:r>
            <a:r>
              <a:rPr lang="en-US" sz="1000" spc="-17" dirty="0">
                <a:cs typeface="Times New Roman"/>
              </a:rPr>
              <a:t>alternate</a:t>
            </a:r>
            <a:r>
              <a:rPr lang="en-US" sz="1000" spc="-14" dirty="0">
                <a:cs typeface="Times New Roman"/>
              </a:rPr>
              <a:t> site</a:t>
            </a:r>
            <a:r>
              <a:rPr lang="en-US" sz="1000" spc="-17" dirty="0">
                <a:cs typeface="Times New Roman"/>
              </a:rPr>
              <a:t> provision</a:t>
            </a:r>
            <a:r>
              <a:rPr lang="en-US" sz="1000" spc="-14" dirty="0">
                <a:cs typeface="Times New Roman"/>
              </a:rPr>
              <a:t> </a:t>
            </a:r>
            <a:r>
              <a:rPr lang="en-US" sz="1000" spc="-7" dirty="0">
                <a:cs typeface="Times New Roman"/>
              </a:rPr>
              <a:t>of</a:t>
            </a:r>
            <a:r>
              <a:rPr lang="en-US" sz="1000" spc="-14" dirty="0">
                <a:cs typeface="Times New Roman"/>
              </a:rPr>
              <a:t> </a:t>
            </a:r>
            <a:r>
              <a:rPr lang="en-US" sz="1000" spc="-20" dirty="0">
                <a:cs typeface="Times New Roman"/>
              </a:rPr>
              <a:t>buprenorphine:</a:t>
            </a:r>
            <a:r>
              <a:rPr lang="en-US" sz="1000" spc="-17" dirty="0">
                <a:cs typeface="Times New Roman"/>
              </a:rPr>
              <a:t> overcoming barriers</a:t>
            </a:r>
            <a:r>
              <a:rPr lang="en-US" sz="1000" spc="-10" dirty="0">
                <a:cs typeface="Times New Roman"/>
              </a:rPr>
              <a:t> </a:t>
            </a:r>
            <a:r>
              <a:rPr lang="en-US" sz="1000" spc="-14" dirty="0">
                <a:cs typeface="Times New Roman"/>
              </a:rPr>
              <a:t>and</a:t>
            </a:r>
            <a:r>
              <a:rPr lang="en-US" sz="1000" spc="-7" dirty="0">
                <a:cs typeface="Times New Roman"/>
              </a:rPr>
              <a:t> improving </a:t>
            </a:r>
            <a:r>
              <a:rPr lang="en-US" sz="1000" spc="-17" dirty="0">
                <a:cs typeface="Times New Roman"/>
              </a:rPr>
              <a:t>patient</a:t>
            </a:r>
            <a:r>
              <a:rPr lang="en-US" sz="1000" spc="3" dirty="0">
                <a:cs typeface="Times New Roman"/>
              </a:rPr>
              <a:t> </a:t>
            </a:r>
            <a:r>
              <a:rPr lang="en-US" sz="1000" spc="-17" dirty="0">
                <a:cs typeface="Times New Roman"/>
              </a:rPr>
              <a:t>outcomes.</a:t>
            </a:r>
            <a:r>
              <a:rPr lang="en-US" sz="1000" spc="17" dirty="0">
                <a:cs typeface="Times New Roman"/>
              </a:rPr>
              <a:t> </a:t>
            </a:r>
            <a:r>
              <a:rPr lang="en-US" sz="1000" dirty="0">
                <a:cs typeface="Times New Roman"/>
              </a:rPr>
              <a:t>J</a:t>
            </a:r>
            <a:r>
              <a:rPr lang="en-US" sz="1000" spc="7" dirty="0">
                <a:cs typeface="Times New Roman"/>
              </a:rPr>
              <a:t> </a:t>
            </a:r>
            <a:r>
              <a:rPr lang="en-US" sz="1000" spc="-14" dirty="0" err="1">
                <a:cs typeface="Times New Roman"/>
              </a:rPr>
              <a:t>Subst</a:t>
            </a:r>
            <a:r>
              <a:rPr lang="en-US" sz="1000" spc="10" dirty="0">
                <a:cs typeface="Times New Roman"/>
              </a:rPr>
              <a:t> </a:t>
            </a:r>
            <a:r>
              <a:rPr lang="en-US" sz="1000" spc="-17" dirty="0">
                <a:cs typeface="Times New Roman"/>
              </a:rPr>
              <a:t>Abuse</a:t>
            </a:r>
            <a:r>
              <a:rPr lang="en-US" sz="1000" spc="10" dirty="0">
                <a:cs typeface="Times New Roman"/>
              </a:rPr>
              <a:t> </a:t>
            </a:r>
            <a:r>
              <a:rPr lang="en-US" sz="1000" spc="-17" dirty="0">
                <a:cs typeface="Times New Roman"/>
              </a:rPr>
              <a:t>Treat.</a:t>
            </a:r>
            <a:r>
              <a:rPr lang="en-US" sz="1000" spc="17" dirty="0">
                <a:cs typeface="Times New Roman"/>
              </a:rPr>
              <a:t> </a:t>
            </a:r>
            <a:r>
              <a:rPr lang="en-US" sz="1000" spc="-14" dirty="0">
                <a:cs typeface="Times New Roman"/>
              </a:rPr>
              <a:t>2021</a:t>
            </a:r>
            <a:r>
              <a:rPr lang="en-US" sz="1000" spc="14" dirty="0">
                <a:cs typeface="Times New Roman"/>
              </a:rPr>
              <a:t> </a:t>
            </a:r>
            <a:r>
              <a:rPr lang="en-US" sz="1000" spc="-20" dirty="0">
                <a:cs typeface="Times New Roman"/>
              </a:rPr>
              <a:t>Apr;123:108256.</a:t>
            </a:r>
            <a:r>
              <a:rPr lang="en-US" sz="1000" spc="17" dirty="0">
                <a:cs typeface="Times New Roman"/>
              </a:rPr>
              <a:t> </a:t>
            </a:r>
            <a:r>
              <a:rPr lang="en-US" sz="1000" u="sng" spc="-20" dirty="0">
                <a:solidFill>
                  <a:srgbClr val="0000FF"/>
                </a:solidFill>
                <a:uFill>
                  <a:solidFill>
                    <a:srgbClr val="0000FF"/>
                  </a:solidFill>
                </a:uFill>
                <a:cs typeface="Times New Roman"/>
                <a:hlinkClick r:id="rId13"/>
              </a:rPr>
              <a:t>https://pubmed.ncbi.nlm.nih.gov/33612191/</a:t>
            </a:r>
            <a:r>
              <a:rPr lang="en-US" sz="1000" spc="-20" dirty="0">
                <a:cs typeface="Times New Roman"/>
                <a:hlinkClick r:id="rId13"/>
              </a:rPr>
              <a:t>.</a:t>
            </a:r>
            <a:r>
              <a:rPr lang="en-US" sz="1000" spc="17" dirty="0">
                <a:cs typeface="Times New Roman"/>
              </a:rPr>
              <a:t> </a:t>
            </a:r>
            <a:r>
              <a:rPr lang="en-US" sz="1000" spc="-7" dirty="0">
                <a:cs typeface="Times New Roman"/>
              </a:rPr>
              <a:t>Accessed </a:t>
            </a:r>
            <a:r>
              <a:rPr lang="en-US" sz="1000" spc="-17" dirty="0">
                <a:cs typeface="Times New Roman"/>
              </a:rPr>
              <a:t>October</a:t>
            </a:r>
            <a:r>
              <a:rPr lang="en-US" sz="1000" spc="-14" dirty="0">
                <a:cs typeface="Times New Roman"/>
              </a:rPr>
              <a:t> 11,</a:t>
            </a:r>
            <a:r>
              <a:rPr lang="en-US" sz="1000" spc="-17" dirty="0">
                <a:cs typeface="Times New Roman"/>
              </a:rPr>
              <a:t> </a:t>
            </a:r>
            <a:r>
              <a:rPr lang="en-US" sz="1000" spc="-7" dirty="0">
                <a:cs typeface="Times New Roman"/>
              </a:rPr>
              <a:t>2022.</a:t>
            </a:r>
            <a:endParaRPr lang="en-US" sz="1000" dirty="0">
              <a:cs typeface="Times New Roman"/>
            </a:endParaRPr>
          </a:p>
          <a:p>
            <a:pPr marL="274320" marR="56716" indent="-274320">
              <a:buAutoNum type="arabicPeriod" startAt="23"/>
              <a:tabLst>
                <a:tab pos="164951" algn="l"/>
              </a:tabLst>
            </a:pPr>
            <a:r>
              <a:rPr lang="en-US" sz="1000" dirty="0">
                <a:cs typeface="Times New Roman"/>
              </a:rPr>
              <a:t>Madden</a:t>
            </a:r>
            <a:r>
              <a:rPr lang="en-US" sz="1000" spc="-17" dirty="0">
                <a:cs typeface="Times New Roman"/>
              </a:rPr>
              <a:t> </a:t>
            </a:r>
            <a:r>
              <a:rPr lang="en-US" sz="1000" dirty="0">
                <a:cs typeface="Times New Roman"/>
              </a:rPr>
              <a:t>EF,</a:t>
            </a:r>
            <a:r>
              <a:rPr lang="en-US" sz="1000" spc="-14" dirty="0">
                <a:cs typeface="Times New Roman"/>
              </a:rPr>
              <a:t> </a:t>
            </a:r>
            <a:r>
              <a:rPr lang="en-US" sz="1000" dirty="0" err="1">
                <a:cs typeface="Times New Roman"/>
              </a:rPr>
              <a:t>Prevedel</a:t>
            </a:r>
            <a:r>
              <a:rPr lang="en-US" sz="1000" spc="-17" dirty="0">
                <a:cs typeface="Times New Roman"/>
              </a:rPr>
              <a:t> </a:t>
            </a:r>
            <a:r>
              <a:rPr lang="en-US" sz="1000" dirty="0">
                <a:cs typeface="Times New Roman"/>
              </a:rPr>
              <a:t>S,</a:t>
            </a:r>
            <a:r>
              <a:rPr lang="en-US" sz="1000" spc="-14" dirty="0">
                <a:cs typeface="Times New Roman"/>
              </a:rPr>
              <a:t> </a:t>
            </a:r>
            <a:r>
              <a:rPr lang="en-US" sz="1000" dirty="0">
                <a:cs typeface="Times New Roman"/>
              </a:rPr>
              <a:t>Light</a:t>
            </a:r>
            <a:r>
              <a:rPr lang="en-US" sz="1000" spc="-14" dirty="0">
                <a:cs typeface="Times New Roman"/>
              </a:rPr>
              <a:t> </a:t>
            </a:r>
            <a:r>
              <a:rPr lang="en-US" sz="1000" dirty="0">
                <a:cs typeface="Times New Roman"/>
              </a:rPr>
              <a:t>T,</a:t>
            </a:r>
            <a:r>
              <a:rPr lang="en-US" sz="1000" spc="-14" dirty="0">
                <a:cs typeface="Times New Roman"/>
              </a:rPr>
              <a:t> </a:t>
            </a:r>
            <a:r>
              <a:rPr lang="en-US" sz="1000" dirty="0">
                <a:cs typeface="Times New Roman"/>
              </a:rPr>
              <a:t>Sulzer</a:t>
            </a:r>
            <a:r>
              <a:rPr lang="en-US" sz="1000" spc="-14" dirty="0">
                <a:cs typeface="Times New Roman"/>
              </a:rPr>
              <a:t> </a:t>
            </a:r>
            <a:r>
              <a:rPr lang="en-US" sz="1000" dirty="0">
                <a:cs typeface="Times New Roman"/>
              </a:rPr>
              <a:t>SH.</a:t>
            </a:r>
            <a:r>
              <a:rPr lang="en-US" sz="1000" spc="-14" dirty="0">
                <a:cs typeface="Times New Roman"/>
              </a:rPr>
              <a:t> </a:t>
            </a:r>
            <a:r>
              <a:rPr lang="en-US" sz="1000" dirty="0">
                <a:cs typeface="Times New Roman"/>
              </a:rPr>
              <a:t>Intervention</a:t>
            </a:r>
            <a:r>
              <a:rPr lang="en-US" sz="1000" spc="-14" dirty="0">
                <a:cs typeface="Times New Roman"/>
              </a:rPr>
              <a:t> </a:t>
            </a:r>
            <a:r>
              <a:rPr lang="en-US" sz="1000" dirty="0">
                <a:cs typeface="Times New Roman"/>
              </a:rPr>
              <a:t>stigma</a:t>
            </a:r>
            <a:r>
              <a:rPr lang="en-US" sz="1000" spc="-10" dirty="0">
                <a:cs typeface="Times New Roman"/>
              </a:rPr>
              <a:t> </a:t>
            </a:r>
            <a:r>
              <a:rPr lang="en-US" sz="1000" dirty="0">
                <a:cs typeface="Times New Roman"/>
              </a:rPr>
              <a:t>toward</a:t>
            </a:r>
            <a:r>
              <a:rPr lang="en-US" sz="1000" spc="-7" dirty="0">
                <a:cs typeface="Times New Roman"/>
              </a:rPr>
              <a:t> </a:t>
            </a:r>
            <a:r>
              <a:rPr lang="en-US" sz="1000" dirty="0">
                <a:cs typeface="Times New Roman"/>
              </a:rPr>
              <a:t>medications</a:t>
            </a:r>
            <a:r>
              <a:rPr lang="en-US" sz="1000" spc="-14" dirty="0">
                <a:cs typeface="Times New Roman"/>
              </a:rPr>
              <a:t> </a:t>
            </a:r>
            <a:r>
              <a:rPr lang="en-US" sz="1000" dirty="0">
                <a:cs typeface="Times New Roman"/>
              </a:rPr>
              <a:t>for</a:t>
            </a:r>
            <a:r>
              <a:rPr lang="en-US" sz="1000" spc="-17" dirty="0">
                <a:cs typeface="Times New Roman"/>
              </a:rPr>
              <a:t> </a:t>
            </a:r>
            <a:r>
              <a:rPr lang="en-US" sz="1000" dirty="0">
                <a:cs typeface="Times New Roman"/>
              </a:rPr>
              <a:t>opioid</a:t>
            </a:r>
            <a:r>
              <a:rPr lang="en-US" sz="1000" spc="-14" dirty="0">
                <a:cs typeface="Times New Roman"/>
              </a:rPr>
              <a:t> </a:t>
            </a:r>
            <a:r>
              <a:rPr lang="en-US" sz="1000" dirty="0">
                <a:cs typeface="Times New Roman"/>
              </a:rPr>
              <a:t>use</a:t>
            </a:r>
            <a:r>
              <a:rPr lang="en-US" sz="1000" spc="-14" dirty="0">
                <a:cs typeface="Times New Roman"/>
              </a:rPr>
              <a:t> </a:t>
            </a:r>
            <a:r>
              <a:rPr lang="en-US" sz="1000" dirty="0">
                <a:cs typeface="Times New Roman"/>
              </a:rPr>
              <a:t>disorder:</a:t>
            </a:r>
            <a:r>
              <a:rPr lang="en-US" sz="1000" spc="-14" dirty="0">
                <a:cs typeface="Times New Roman"/>
              </a:rPr>
              <a:t> </a:t>
            </a:r>
            <a:r>
              <a:rPr lang="en-US" sz="1000" spc="-34" dirty="0">
                <a:cs typeface="Times New Roman"/>
              </a:rPr>
              <a:t>a</a:t>
            </a:r>
            <a:r>
              <a:rPr lang="en-US" sz="1000" dirty="0">
                <a:cs typeface="Times New Roman"/>
              </a:rPr>
              <a:t> systematic</a:t>
            </a:r>
            <a:r>
              <a:rPr lang="en-US" sz="1000" spc="-3" dirty="0">
                <a:cs typeface="Times New Roman"/>
              </a:rPr>
              <a:t> </a:t>
            </a:r>
            <a:r>
              <a:rPr lang="en-US" sz="1000" dirty="0">
                <a:cs typeface="Times New Roman"/>
              </a:rPr>
              <a:t>review. </a:t>
            </a:r>
            <a:r>
              <a:rPr lang="en-US" sz="1000" dirty="0" err="1">
                <a:cs typeface="Times New Roman"/>
              </a:rPr>
              <a:t>Subst</a:t>
            </a:r>
            <a:r>
              <a:rPr lang="en-US" sz="1000" spc="-3" dirty="0">
                <a:cs typeface="Times New Roman"/>
              </a:rPr>
              <a:t> </a:t>
            </a:r>
            <a:r>
              <a:rPr lang="en-US" sz="1000" dirty="0">
                <a:cs typeface="Times New Roman"/>
              </a:rPr>
              <a:t>Use Misuse. </a:t>
            </a:r>
            <a:r>
              <a:rPr lang="en-US" sz="1000" spc="-7" dirty="0">
                <a:cs typeface="Times New Roman"/>
              </a:rPr>
              <a:t>2021;56(14):2181-</a:t>
            </a:r>
            <a:r>
              <a:rPr lang="en-US" sz="1000" dirty="0">
                <a:cs typeface="Times New Roman"/>
              </a:rPr>
              <a:t>2201.</a:t>
            </a:r>
            <a:r>
              <a:rPr lang="en-US" sz="1000" spc="3" dirty="0">
                <a:cs typeface="Times New Roman"/>
              </a:rPr>
              <a:t> </a:t>
            </a:r>
            <a:r>
              <a:rPr lang="en-US" sz="1000" u="sng" spc="-7" dirty="0">
                <a:solidFill>
                  <a:srgbClr val="0000FF"/>
                </a:solidFill>
                <a:uFill>
                  <a:solidFill>
                    <a:srgbClr val="0000FF"/>
                  </a:solidFill>
                </a:uFill>
                <a:cs typeface="Times New Roman"/>
                <a:hlinkClick r:id="rId14"/>
              </a:rPr>
              <a:t>https://pubmed.ncbi.nlm.nih.gov/34538213/</a:t>
            </a:r>
            <a:r>
              <a:rPr lang="en-US" sz="1000" spc="-7" dirty="0">
                <a:cs typeface="Times New Roman"/>
                <a:hlinkClick r:id="rId14"/>
              </a:rPr>
              <a:t>.</a:t>
            </a:r>
            <a:r>
              <a:rPr lang="en-US" sz="1000" spc="-7" dirty="0">
                <a:cs typeface="Times New Roman"/>
              </a:rPr>
              <a:t> </a:t>
            </a:r>
            <a:r>
              <a:rPr lang="en-US" sz="1000" dirty="0">
                <a:cs typeface="Times New Roman"/>
              </a:rPr>
              <a:t>Accessed</a:t>
            </a:r>
            <a:r>
              <a:rPr lang="en-US" sz="1000" spc="-17" dirty="0">
                <a:cs typeface="Times New Roman"/>
              </a:rPr>
              <a:t> </a:t>
            </a:r>
            <a:r>
              <a:rPr lang="en-US" sz="1000" dirty="0">
                <a:cs typeface="Times New Roman"/>
              </a:rPr>
              <a:t>October</a:t>
            </a:r>
            <a:r>
              <a:rPr lang="en-US" sz="1000" spc="-14" dirty="0">
                <a:cs typeface="Times New Roman"/>
              </a:rPr>
              <a:t> </a:t>
            </a:r>
            <a:r>
              <a:rPr lang="en-US" sz="1000" dirty="0">
                <a:cs typeface="Times New Roman"/>
              </a:rPr>
              <a:t>11,</a:t>
            </a:r>
            <a:r>
              <a:rPr lang="en-US" sz="1000" spc="-14" dirty="0">
                <a:cs typeface="Times New Roman"/>
              </a:rPr>
              <a:t> </a:t>
            </a:r>
            <a:r>
              <a:rPr lang="en-US" sz="1000" spc="-7" dirty="0">
                <a:cs typeface="Times New Roman"/>
              </a:rPr>
              <a:t>2022.</a:t>
            </a:r>
            <a:endParaRPr lang="en-US" sz="1000" dirty="0">
              <a:cs typeface="Times New Roman"/>
            </a:endParaRPr>
          </a:p>
          <a:p>
            <a:pPr marL="274320" marR="22946" indent="-274320">
              <a:buAutoNum type="arabicPeriod" startAt="19"/>
              <a:tabLst>
                <a:tab pos="164951" algn="l"/>
              </a:tabLst>
            </a:pPr>
            <a:endParaRPr lang="en-US" sz="1000" dirty="0">
              <a:cs typeface="Times New Roman"/>
            </a:endParaRPr>
          </a:p>
          <a:p>
            <a:pPr marL="274320" marR="284010" indent="-274320">
              <a:buAutoNum type="arabicPeriod" startAt="13"/>
              <a:tabLst>
                <a:tab pos="164951" algn="l"/>
              </a:tabLst>
            </a:pPr>
            <a:endParaRPr lang="en-US" sz="1000" dirty="0">
              <a:cs typeface="Times New Roman"/>
            </a:endParaRPr>
          </a:p>
        </p:txBody>
      </p:sp>
    </p:spTree>
    <p:extLst>
      <p:ext uri="{BB962C8B-B14F-4D97-AF65-F5344CB8AC3E}">
        <p14:creationId xmlns:p14="http://schemas.microsoft.com/office/powerpoint/2010/main" val="132628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F250F9-20D2-49A7-A9B0-51CBAEE945FA}"/>
              </a:ext>
            </a:extLst>
          </p:cNvPr>
          <p:cNvSpPr>
            <a:spLocks noGrp="1"/>
          </p:cNvSpPr>
          <p:nvPr>
            <p:ph type="title"/>
          </p:nvPr>
        </p:nvSpPr>
        <p:spPr/>
        <p:txBody>
          <a:bodyPr>
            <a:normAutofit fontScale="90000"/>
          </a:bodyPr>
          <a:lstStyle/>
          <a:p>
            <a:r>
              <a:rPr lang="en-US" dirty="0"/>
              <a:t>Substance Use Disorders</a:t>
            </a:r>
          </a:p>
        </p:txBody>
      </p:sp>
      <p:sp>
        <p:nvSpPr>
          <p:cNvPr id="13" name="Content Placeholder 12">
            <a:extLst>
              <a:ext uri="{FF2B5EF4-FFF2-40B4-BE49-F238E27FC236}">
                <a16:creationId xmlns:a16="http://schemas.microsoft.com/office/drawing/2014/main" id="{0D1FB59C-2662-49C5-A352-8E08AF4CE303}"/>
              </a:ext>
            </a:extLst>
          </p:cNvPr>
          <p:cNvSpPr>
            <a:spLocks noGrp="1"/>
          </p:cNvSpPr>
          <p:nvPr>
            <p:ph idx="1"/>
          </p:nvPr>
        </p:nvSpPr>
        <p:spPr/>
        <p:txBody>
          <a:bodyPr>
            <a:normAutofit fontScale="92500" lnSpcReduction="20000"/>
          </a:bodyPr>
          <a:lstStyle/>
          <a:p>
            <a:r>
              <a:rPr lang="en-US" dirty="0"/>
              <a:t>Overall rates of overdose deaths involving any opioid increased by 36.8% between 2019 and 2020, rising from 15.2 to 20.8 deaths per 100,000 population in a single year.</a:t>
            </a:r>
          </a:p>
          <a:p>
            <a:r>
              <a:rPr lang="en-US" dirty="0"/>
              <a:t>Deaths related to opioids increased in all racial and ethnic groups and in all rural-urban locations although disparities among groups exist. </a:t>
            </a:r>
          </a:p>
          <a:p>
            <a:r>
              <a:rPr lang="en-US" dirty="0"/>
              <a:t>Despite the rising incidence of opioid-related deaths, the percentage of people age 12 and over who needed treatment for illicit drug use and who received such treatment at a specialty facility was only 9.9% in 2020, indicating a need for better access to treatment and recovery programs.</a:t>
            </a:r>
          </a:p>
          <a:p>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57200" y="1463040"/>
            <a:ext cx="8229600" cy="4632387"/>
          </a:xfrm>
          <a:prstGeom prst="rect">
            <a:avLst/>
          </a:prstGeom>
        </p:spPr>
        <p:txBody>
          <a:bodyPr vert="horz" wrap="square" lIns="0" tIns="15586" rIns="0" bIns="0" rtlCol="0">
            <a:spAutoFit/>
          </a:bodyPr>
          <a:lstStyle/>
          <a:p>
            <a:pPr marL="274320" marR="52819" indent="-274320">
              <a:buClr>
                <a:srgbClr val="000000"/>
              </a:buClr>
              <a:buFont typeface="+mj-lt"/>
              <a:buAutoNum type="arabicPeriod" startAt="24"/>
              <a:tabLst>
                <a:tab pos="164951" algn="l"/>
              </a:tabLst>
            </a:pPr>
            <a:r>
              <a:rPr sz="1000" dirty="0">
                <a:solidFill>
                  <a:srgbClr val="212121"/>
                </a:solidFill>
                <a:cs typeface="Times New Roman"/>
              </a:rPr>
              <a:t>National</a:t>
            </a:r>
            <a:r>
              <a:rPr sz="1000" spc="-31" dirty="0">
                <a:solidFill>
                  <a:srgbClr val="212121"/>
                </a:solidFill>
                <a:cs typeface="Times New Roman"/>
              </a:rPr>
              <a:t> </a:t>
            </a:r>
            <a:r>
              <a:rPr sz="1000" dirty="0">
                <a:solidFill>
                  <a:srgbClr val="212121"/>
                </a:solidFill>
                <a:cs typeface="Times New Roman"/>
              </a:rPr>
              <a:t>Academies</a:t>
            </a:r>
            <a:r>
              <a:rPr sz="1000" spc="-14" dirty="0">
                <a:solidFill>
                  <a:srgbClr val="212121"/>
                </a:solidFill>
                <a:cs typeface="Times New Roman"/>
              </a:rPr>
              <a:t> </a:t>
            </a:r>
            <a:r>
              <a:rPr sz="1000" dirty="0">
                <a:solidFill>
                  <a:srgbClr val="212121"/>
                </a:solidFill>
                <a:cs typeface="Times New Roman"/>
              </a:rPr>
              <a:t>of</a:t>
            </a:r>
            <a:r>
              <a:rPr sz="1000" spc="-14" dirty="0">
                <a:solidFill>
                  <a:srgbClr val="212121"/>
                </a:solidFill>
                <a:cs typeface="Times New Roman"/>
              </a:rPr>
              <a:t> </a:t>
            </a:r>
            <a:r>
              <a:rPr sz="1000" dirty="0">
                <a:solidFill>
                  <a:srgbClr val="212121"/>
                </a:solidFill>
                <a:cs typeface="Times New Roman"/>
              </a:rPr>
              <a:t>Sciences,</a:t>
            </a:r>
            <a:r>
              <a:rPr sz="1000" spc="-17" dirty="0">
                <a:solidFill>
                  <a:srgbClr val="212121"/>
                </a:solidFill>
                <a:cs typeface="Times New Roman"/>
              </a:rPr>
              <a:t> </a:t>
            </a:r>
            <a:r>
              <a:rPr sz="1000" dirty="0">
                <a:solidFill>
                  <a:srgbClr val="212121"/>
                </a:solidFill>
                <a:cs typeface="Times New Roman"/>
              </a:rPr>
              <a:t>Engineering,</a:t>
            </a:r>
            <a:r>
              <a:rPr sz="1000" spc="-14" dirty="0">
                <a:solidFill>
                  <a:srgbClr val="212121"/>
                </a:solidFill>
                <a:cs typeface="Times New Roman"/>
              </a:rPr>
              <a:t> </a:t>
            </a:r>
            <a:r>
              <a:rPr sz="1000" dirty="0">
                <a:solidFill>
                  <a:srgbClr val="212121"/>
                </a:solidFill>
                <a:cs typeface="Times New Roman"/>
              </a:rPr>
              <a:t>and</a:t>
            </a:r>
            <a:r>
              <a:rPr sz="1000" spc="-20" dirty="0">
                <a:solidFill>
                  <a:srgbClr val="212121"/>
                </a:solidFill>
                <a:cs typeface="Times New Roman"/>
              </a:rPr>
              <a:t> </a:t>
            </a:r>
            <a:r>
              <a:rPr sz="1000" dirty="0">
                <a:solidFill>
                  <a:srgbClr val="212121"/>
                </a:solidFill>
                <a:cs typeface="Times New Roman"/>
              </a:rPr>
              <a:t>Medicine;</a:t>
            </a:r>
            <a:r>
              <a:rPr sz="1000" spc="-20" dirty="0">
                <a:solidFill>
                  <a:srgbClr val="212121"/>
                </a:solidFill>
                <a:cs typeface="Times New Roman"/>
              </a:rPr>
              <a:t> </a:t>
            </a:r>
            <a:r>
              <a:rPr sz="1000" dirty="0">
                <a:solidFill>
                  <a:srgbClr val="212121"/>
                </a:solidFill>
                <a:cs typeface="Times New Roman"/>
              </a:rPr>
              <a:t>Health</a:t>
            </a:r>
            <a:r>
              <a:rPr sz="1000" spc="-17" dirty="0">
                <a:solidFill>
                  <a:srgbClr val="212121"/>
                </a:solidFill>
                <a:cs typeface="Times New Roman"/>
              </a:rPr>
              <a:t> </a:t>
            </a:r>
            <a:r>
              <a:rPr sz="1000" dirty="0">
                <a:solidFill>
                  <a:srgbClr val="212121"/>
                </a:solidFill>
                <a:cs typeface="Times New Roman"/>
              </a:rPr>
              <a:t>and</a:t>
            </a:r>
            <a:r>
              <a:rPr sz="1000" spc="-20" dirty="0">
                <a:solidFill>
                  <a:srgbClr val="212121"/>
                </a:solidFill>
                <a:cs typeface="Times New Roman"/>
              </a:rPr>
              <a:t> </a:t>
            </a:r>
            <a:r>
              <a:rPr sz="1000" dirty="0">
                <a:solidFill>
                  <a:srgbClr val="212121"/>
                </a:solidFill>
                <a:cs typeface="Times New Roman"/>
              </a:rPr>
              <a:t>Medicine</a:t>
            </a:r>
            <a:r>
              <a:rPr sz="1000" spc="-20" dirty="0">
                <a:solidFill>
                  <a:srgbClr val="212121"/>
                </a:solidFill>
                <a:cs typeface="Times New Roman"/>
              </a:rPr>
              <a:t> </a:t>
            </a:r>
            <a:r>
              <a:rPr sz="1000" dirty="0">
                <a:solidFill>
                  <a:srgbClr val="212121"/>
                </a:solidFill>
                <a:cs typeface="Times New Roman"/>
              </a:rPr>
              <a:t>Division;</a:t>
            </a:r>
            <a:r>
              <a:rPr sz="1000" spc="-17" dirty="0">
                <a:solidFill>
                  <a:srgbClr val="212121"/>
                </a:solidFill>
                <a:cs typeface="Times New Roman"/>
              </a:rPr>
              <a:t> </a:t>
            </a:r>
            <a:r>
              <a:rPr sz="1000" dirty="0">
                <a:solidFill>
                  <a:srgbClr val="212121"/>
                </a:solidFill>
                <a:cs typeface="Times New Roman"/>
              </a:rPr>
              <a:t>Board</a:t>
            </a:r>
            <a:r>
              <a:rPr sz="1000" spc="-17" dirty="0">
                <a:solidFill>
                  <a:srgbClr val="212121"/>
                </a:solidFill>
                <a:cs typeface="Times New Roman"/>
              </a:rPr>
              <a:t> </a:t>
            </a:r>
            <a:r>
              <a:rPr sz="1000" dirty="0">
                <a:solidFill>
                  <a:srgbClr val="212121"/>
                </a:solidFill>
                <a:cs typeface="Times New Roman"/>
              </a:rPr>
              <a:t>on</a:t>
            </a:r>
            <a:r>
              <a:rPr sz="1000" spc="-17" dirty="0">
                <a:solidFill>
                  <a:srgbClr val="212121"/>
                </a:solidFill>
                <a:cs typeface="Times New Roman"/>
              </a:rPr>
              <a:t> </a:t>
            </a:r>
            <a:r>
              <a:rPr sz="1000" spc="-7" dirty="0">
                <a:solidFill>
                  <a:srgbClr val="212121"/>
                </a:solidFill>
                <a:cs typeface="Times New Roman"/>
              </a:rPr>
              <a:t>Health </a:t>
            </a:r>
            <a:r>
              <a:rPr sz="1000" dirty="0">
                <a:solidFill>
                  <a:srgbClr val="212121"/>
                </a:solidFill>
                <a:cs typeface="Times New Roman"/>
              </a:rPr>
              <a:t>Sciences</a:t>
            </a:r>
            <a:r>
              <a:rPr sz="1000" spc="-17" dirty="0">
                <a:solidFill>
                  <a:srgbClr val="212121"/>
                </a:solidFill>
                <a:cs typeface="Times New Roman"/>
              </a:rPr>
              <a:t> </a:t>
            </a:r>
            <a:r>
              <a:rPr sz="1000" dirty="0">
                <a:solidFill>
                  <a:srgbClr val="212121"/>
                </a:solidFill>
                <a:cs typeface="Times New Roman"/>
              </a:rPr>
              <a:t>Policy;</a:t>
            </a:r>
            <a:r>
              <a:rPr sz="1000" spc="-10" dirty="0">
                <a:solidFill>
                  <a:srgbClr val="212121"/>
                </a:solidFill>
                <a:cs typeface="Times New Roman"/>
              </a:rPr>
              <a:t> </a:t>
            </a:r>
            <a:r>
              <a:rPr sz="1000" dirty="0">
                <a:solidFill>
                  <a:srgbClr val="212121"/>
                </a:solidFill>
                <a:cs typeface="Times New Roman"/>
              </a:rPr>
              <a:t>Committee</a:t>
            </a:r>
            <a:r>
              <a:rPr sz="1000" spc="-7" dirty="0">
                <a:solidFill>
                  <a:srgbClr val="212121"/>
                </a:solidFill>
                <a:cs typeface="Times New Roman"/>
              </a:rPr>
              <a:t> </a:t>
            </a:r>
            <a:r>
              <a:rPr sz="1000" dirty="0">
                <a:solidFill>
                  <a:srgbClr val="212121"/>
                </a:solidFill>
                <a:cs typeface="Times New Roman"/>
              </a:rPr>
              <a:t>on</a:t>
            </a:r>
            <a:r>
              <a:rPr sz="1000" spc="-10" dirty="0">
                <a:solidFill>
                  <a:srgbClr val="212121"/>
                </a:solidFill>
                <a:cs typeface="Times New Roman"/>
              </a:rPr>
              <a:t> </a:t>
            </a:r>
            <a:r>
              <a:rPr sz="1000" spc="-7" dirty="0">
                <a:solidFill>
                  <a:srgbClr val="212121"/>
                </a:solidFill>
                <a:cs typeface="Times New Roman"/>
              </a:rPr>
              <a:t>Medication-</a:t>
            </a:r>
            <a:r>
              <a:rPr sz="1000" dirty="0">
                <a:solidFill>
                  <a:srgbClr val="212121"/>
                </a:solidFill>
                <a:cs typeface="Times New Roman"/>
              </a:rPr>
              <a:t>Assisted</a:t>
            </a:r>
            <a:r>
              <a:rPr sz="1000" spc="-10" dirty="0">
                <a:solidFill>
                  <a:srgbClr val="212121"/>
                </a:solidFill>
                <a:cs typeface="Times New Roman"/>
              </a:rPr>
              <a:t> </a:t>
            </a:r>
            <a:r>
              <a:rPr sz="1000" dirty="0">
                <a:solidFill>
                  <a:srgbClr val="212121"/>
                </a:solidFill>
                <a:cs typeface="Times New Roman"/>
              </a:rPr>
              <a:t>Treatment</a:t>
            </a:r>
            <a:r>
              <a:rPr sz="1000" spc="-14" dirty="0">
                <a:solidFill>
                  <a:srgbClr val="212121"/>
                </a:solidFill>
                <a:cs typeface="Times New Roman"/>
              </a:rPr>
              <a:t> </a:t>
            </a:r>
            <a:r>
              <a:rPr sz="1000" dirty="0">
                <a:solidFill>
                  <a:srgbClr val="212121"/>
                </a:solidFill>
                <a:cs typeface="Times New Roman"/>
              </a:rPr>
              <a:t>for</a:t>
            </a:r>
            <a:r>
              <a:rPr sz="1000" spc="-10" dirty="0">
                <a:solidFill>
                  <a:srgbClr val="212121"/>
                </a:solidFill>
                <a:cs typeface="Times New Roman"/>
              </a:rPr>
              <a:t> </a:t>
            </a:r>
            <a:r>
              <a:rPr sz="1000" dirty="0">
                <a:solidFill>
                  <a:srgbClr val="212121"/>
                </a:solidFill>
                <a:cs typeface="Times New Roman"/>
              </a:rPr>
              <a:t>Opioid</a:t>
            </a:r>
            <a:r>
              <a:rPr sz="1000" spc="-10" dirty="0">
                <a:solidFill>
                  <a:srgbClr val="212121"/>
                </a:solidFill>
                <a:cs typeface="Times New Roman"/>
              </a:rPr>
              <a:t> </a:t>
            </a:r>
            <a:r>
              <a:rPr sz="1000" dirty="0">
                <a:solidFill>
                  <a:srgbClr val="212121"/>
                </a:solidFill>
                <a:cs typeface="Times New Roman"/>
              </a:rPr>
              <a:t>Use</a:t>
            </a:r>
            <a:r>
              <a:rPr sz="1000" spc="-10" dirty="0">
                <a:solidFill>
                  <a:srgbClr val="212121"/>
                </a:solidFill>
                <a:cs typeface="Times New Roman"/>
              </a:rPr>
              <a:t> </a:t>
            </a:r>
            <a:r>
              <a:rPr sz="1000" dirty="0">
                <a:solidFill>
                  <a:srgbClr val="212121"/>
                </a:solidFill>
                <a:cs typeface="Times New Roman"/>
              </a:rPr>
              <a:t>Disorder;</a:t>
            </a:r>
            <a:r>
              <a:rPr sz="1000" spc="-10" dirty="0">
                <a:solidFill>
                  <a:srgbClr val="212121"/>
                </a:solidFill>
                <a:cs typeface="Times New Roman"/>
              </a:rPr>
              <a:t> </a:t>
            </a:r>
            <a:r>
              <a:rPr sz="1000" dirty="0">
                <a:solidFill>
                  <a:srgbClr val="212121"/>
                </a:solidFill>
                <a:cs typeface="Times New Roman"/>
              </a:rPr>
              <a:t>Mancher</a:t>
            </a:r>
            <a:r>
              <a:rPr sz="1000" spc="-10" dirty="0">
                <a:solidFill>
                  <a:srgbClr val="212121"/>
                </a:solidFill>
                <a:cs typeface="Times New Roman"/>
              </a:rPr>
              <a:t> </a:t>
            </a:r>
            <a:r>
              <a:rPr sz="1000" dirty="0">
                <a:solidFill>
                  <a:srgbClr val="212121"/>
                </a:solidFill>
                <a:cs typeface="Times New Roman"/>
              </a:rPr>
              <a:t>M,</a:t>
            </a:r>
            <a:r>
              <a:rPr sz="1000" spc="-10" dirty="0">
                <a:solidFill>
                  <a:srgbClr val="212121"/>
                </a:solidFill>
                <a:cs typeface="Times New Roman"/>
              </a:rPr>
              <a:t> </a:t>
            </a:r>
            <a:r>
              <a:rPr sz="1000" spc="-7" dirty="0">
                <a:solidFill>
                  <a:srgbClr val="212121"/>
                </a:solidFill>
                <a:cs typeface="Times New Roman"/>
              </a:rPr>
              <a:t>Leshner </a:t>
            </a:r>
            <a:r>
              <a:rPr sz="1000" dirty="0">
                <a:solidFill>
                  <a:srgbClr val="212121"/>
                </a:solidFill>
                <a:cs typeface="Times New Roman"/>
              </a:rPr>
              <a:t>AI,</a:t>
            </a:r>
            <a:r>
              <a:rPr sz="1000" spc="-24" dirty="0">
                <a:solidFill>
                  <a:srgbClr val="212121"/>
                </a:solidFill>
                <a:cs typeface="Times New Roman"/>
              </a:rPr>
              <a:t> </a:t>
            </a:r>
            <a:r>
              <a:rPr sz="1000" dirty="0">
                <a:solidFill>
                  <a:srgbClr val="212121"/>
                </a:solidFill>
                <a:cs typeface="Times New Roman"/>
              </a:rPr>
              <a:t>eds.</a:t>
            </a:r>
            <a:r>
              <a:rPr sz="1000" spc="-14" dirty="0">
                <a:solidFill>
                  <a:srgbClr val="212121"/>
                </a:solidFill>
                <a:cs typeface="Times New Roman"/>
              </a:rPr>
              <a:t> </a:t>
            </a:r>
            <a:r>
              <a:rPr sz="1000" dirty="0">
                <a:solidFill>
                  <a:srgbClr val="212121"/>
                </a:solidFill>
                <a:cs typeface="Times New Roman"/>
              </a:rPr>
              <a:t>Medications</a:t>
            </a:r>
            <a:r>
              <a:rPr sz="1000" spc="-17" dirty="0">
                <a:solidFill>
                  <a:srgbClr val="212121"/>
                </a:solidFill>
                <a:cs typeface="Times New Roman"/>
              </a:rPr>
              <a:t> </a:t>
            </a:r>
            <a:r>
              <a:rPr sz="1000" dirty="0">
                <a:solidFill>
                  <a:srgbClr val="212121"/>
                </a:solidFill>
                <a:cs typeface="Times New Roman"/>
              </a:rPr>
              <a:t>for</a:t>
            </a:r>
            <a:r>
              <a:rPr sz="1000" spc="-14" dirty="0">
                <a:solidFill>
                  <a:srgbClr val="212121"/>
                </a:solidFill>
                <a:cs typeface="Times New Roman"/>
              </a:rPr>
              <a:t> </a:t>
            </a:r>
            <a:r>
              <a:rPr sz="1000" dirty="0">
                <a:solidFill>
                  <a:srgbClr val="212121"/>
                </a:solidFill>
                <a:cs typeface="Times New Roman"/>
              </a:rPr>
              <a:t>Opioid</a:t>
            </a:r>
            <a:r>
              <a:rPr sz="1000" spc="-10" dirty="0">
                <a:solidFill>
                  <a:srgbClr val="212121"/>
                </a:solidFill>
                <a:cs typeface="Times New Roman"/>
              </a:rPr>
              <a:t> </a:t>
            </a:r>
            <a:r>
              <a:rPr sz="1000" dirty="0">
                <a:solidFill>
                  <a:srgbClr val="212121"/>
                </a:solidFill>
                <a:cs typeface="Times New Roman"/>
              </a:rPr>
              <a:t>Use</a:t>
            </a:r>
            <a:r>
              <a:rPr sz="1000" spc="-10" dirty="0">
                <a:solidFill>
                  <a:srgbClr val="212121"/>
                </a:solidFill>
                <a:cs typeface="Times New Roman"/>
              </a:rPr>
              <a:t> </a:t>
            </a:r>
            <a:r>
              <a:rPr sz="1000" dirty="0">
                <a:solidFill>
                  <a:srgbClr val="212121"/>
                </a:solidFill>
                <a:cs typeface="Times New Roman"/>
              </a:rPr>
              <a:t>Disorder</a:t>
            </a:r>
            <a:r>
              <a:rPr sz="1000" spc="-14" dirty="0">
                <a:solidFill>
                  <a:srgbClr val="212121"/>
                </a:solidFill>
                <a:cs typeface="Times New Roman"/>
              </a:rPr>
              <a:t> </a:t>
            </a:r>
            <a:r>
              <a:rPr sz="1000" dirty="0">
                <a:solidFill>
                  <a:srgbClr val="212121"/>
                </a:solidFill>
                <a:cs typeface="Times New Roman"/>
              </a:rPr>
              <a:t>Save</a:t>
            </a:r>
            <a:r>
              <a:rPr sz="1000" spc="-10" dirty="0">
                <a:solidFill>
                  <a:srgbClr val="212121"/>
                </a:solidFill>
                <a:cs typeface="Times New Roman"/>
              </a:rPr>
              <a:t> </a:t>
            </a:r>
            <a:r>
              <a:rPr sz="1000" dirty="0">
                <a:solidFill>
                  <a:srgbClr val="212121"/>
                </a:solidFill>
                <a:cs typeface="Times New Roman"/>
              </a:rPr>
              <a:t>Lives.</a:t>
            </a:r>
            <a:r>
              <a:rPr sz="1000" spc="-20" dirty="0">
                <a:solidFill>
                  <a:srgbClr val="212121"/>
                </a:solidFill>
                <a:cs typeface="Times New Roman"/>
              </a:rPr>
              <a:t> </a:t>
            </a:r>
            <a:r>
              <a:rPr sz="1000" dirty="0">
                <a:solidFill>
                  <a:srgbClr val="212121"/>
                </a:solidFill>
                <a:cs typeface="Times New Roman"/>
              </a:rPr>
              <a:t>Washington,</a:t>
            </a:r>
            <a:r>
              <a:rPr sz="1000" spc="-14" dirty="0">
                <a:solidFill>
                  <a:srgbClr val="212121"/>
                </a:solidFill>
                <a:cs typeface="Times New Roman"/>
              </a:rPr>
              <a:t> </a:t>
            </a:r>
            <a:r>
              <a:rPr sz="1000" dirty="0">
                <a:solidFill>
                  <a:srgbClr val="212121"/>
                </a:solidFill>
                <a:cs typeface="Times New Roman"/>
              </a:rPr>
              <a:t>DC:</a:t>
            </a:r>
            <a:r>
              <a:rPr sz="1000" spc="-14" dirty="0">
                <a:solidFill>
                  <a:srgbClr val="212121"/>
                </a:solidFill>
                <a:cs typeface="Times New Roman"/>
              </a:rPr>
              <a:t> </a:t>
            </a:r>
            <a:r>
              <a:rPr sz="1000" dirty="0">
                <a:solidFill>
                  <a:srgbClr val="212121"/>
                </a:solidFill>
                <a:cs typeface="Times New Roman"/>
              </a:rPr>
              <a:t>National</a:t>
            </a:r>
            <a:r>
              <a:rPr sz="1000" spc="-20" dirty="0">
                <a:solidFill>
                  <a:srgbClr val="212121"/>
                </a:solidFill>
                <a:cs typeface="Times New Roman"/>
              </a:rPr>
              <a:t> </a:t>
            </a:r>
            <a:r>
              <a:rPr sz="1000" dirty="0">
                <a:solidFill>
                  <a:srgbClr val="212121"/>
                </a:solidFill>
                <a:cs typeface="Times New Roman"/>
              </a:rPr>
              <a:t>Academies</a:t>
            </a:r>
            <a:r>
              <a:rPr sz="1000" spc="-14" dirty="0">
                <a:solidFill>
                  <a:srgbClr val="212121"/>
                </a:solidFill>
                <a:cs typeface="Times New Roman"/>
              </a:rPr>
              <a:t> </a:t>
            </a:r>
            <a:r>
              <a:rPr sz="1000" dirty="0">
                <a:solidFill>
                  <a:srgbClr val="212121"/>
                </a:solidFill>
                <a:cs typeface="Times New Roman"/>
              </a:rPr>
              <a:t>Press;</a:t>
            </a:r>
            <a:r>
              <a:rPr sz="1000" spc="-17" dirty="0">
                <a:solidFill>
                  <a:srgbClr val="212121"/>
                </a:solidFill>
                <a:cs typeface="Times New Roman"/>
              </a:rPr>
              <a:t> </a:t>
            </a:r>
            <a:r>
              <a:rPr sz="1000" spc="-7" dirty="0">
                <a:solidFill>
                  <a:srgbClr val="212121"/>
                </a:solidFill>
                <a:cs typeface="Times New Roman"/>
              </a:rPr>
              <a:t>March </a:t>
            </a:r>
            <a:r>
              <a:rPr sz="1000" dirty="0">
                <a:solidFill>
                  <a:srgbClr val="212121"/>
                </a:solidFill>
                <a:cs typeface="Times New Roman"/>
              </a:rPr>
              <a:t>2019</a:t>
            </a:r>
            <a:r>
              <a:rPr sz="1000" spc="-20" dirty="0">
                <a:solidFill>
                  <a:srgbClr val="212121"/>
                </a:solidFill>
                <a:cs typeface="Times New Roman"/>
              </a:rPr>
              <a:t> </a:t>
            </a:r>
            <a:r>
              <a:rPr sz="1000" dirty="0">
                <a:solidFill>
                  <a:srgbClr val="212121"/>
                </a:solidFill>
                <a:cs typeface="Times New Roman"/>
              </a:rPr>
              <a:t>Mar</a:t>
            </a:r>
            <a:r>
              <a:rPr sz="1000" spc="-10" dirty="0">
                <a:solidFill>
                  <a:srgbClr val="212121"/>
                </a:solidFill>
                <a:cs typeface="Times New Roman"/>
              </a:rPr>
              <a:t> </a:t>
            </a:r>
            <a:r>
              <a:rPr sz="1000" dirty="0">
                <a:solidFill>
                  <a:srgbClr val="212121"/>
                </a:solidFill>
                <a:cs typeface="Times New Roman"/>
              </a:rPr>
              <a:t>30.</a:t>
            </a:r>
            <a:r>
              <a:rPr sz="1000" spc="-14" dirty="0">
                <a:solidFill>
                  <a:srgbClr val="212121"/>
                </a:solidFill>
                <a:cs typeface="Times New Roman"/>
              </a:rPr>
              <a:t> </a:t>
            </a:r>
            <a:r>
              <a:rPr sz="1000" dirty="0">
                <a:solidFill>
                  <a:srgbClr val="212121"/>
                </a:solidFill>
                <a:cs typeface="Times New Roman"/>
              </a:rPr>
              <a:t>5,</a:t>
            </a:r>
            <a:r>
              <a:rPr sz="1000" spc="-10" dirty="0">
                <a:solidFill>
                  <a:srgbClr val="212121"/>
                </a:solidFill>
                <a:cs typeface="Times New Roman"/>
              </a:rPr>
              <a:t> </a:t>
            </a:r>
            <a:r>
              <a:rPr sz="1000" dirty="0">
                <a:solidFill>
                  <a:srgbClr val="212121"/>
                </a:solidFill>
                <a:cs typeface="Times New Roman"/>
              </a:rPr>
              <a:t>Barriers</a:t>
            </a:r>
            <a:r>
              <a:rPr sz="1000" spc="-7" dirty="0">
                <a:solidFill>
                  <a:srgbClr val="212121"/>
                </a:solidFill>
                <a:cs typeface="Times New Roman"/>
              </a:rPr>
              <a:t> </a:t>
            </a:r>
            <a:r>
              <a:rPr sz="1000" dirty="0">
                <a:solidFill>
                  <a:srgbClr val="212121"/>
                </a:solidFill>
                <a:cs typeface="Times New Roman"/>
              </a:rPr>
              <a:t>to</a:t>
            </a:r>
            <a:r>
              <a:rPr sz="1000" spc="-17" dirty="0">
                <a:solidFill>
                  <a:srgbClr val="212121"/>
                </a:solidFill>
                <a:cs typeface="Times New Roman"/>
              </a:rPr>
              <a:t> </a:t>
            </a:r>
            <a:r>
              <a:rPr sz="1000" dirty="0">
                <a:solidFill>
                  <a:srgbClr val="212121"/>
                </a:solidFill>
                <a:cs typeface="Times New Roman"/>
              </a:rPr>
              <a:t>Broader</a:t>
            </a:r>
            <a:r>
              <a:rPr sz="1000" spc="-10" dirty="0">
                <a:solidFill>
                  <a:srgbClr val="212121"/>
                </a:solidFill>
                <a:cs typeface="Times New Roman"/>
              </a:rPr>
              <a:t> </a:t>
            </a:r>
            <a:r>
              <a:rPr sz="1000" dirty="0">
                <a:solidFill>
                  <a:srgbClr val="212121"/>
                </a:solidFill>
                <a:cs typeface="Times New Roman"/>
              </a:rPr>
              <a:t>Use</a:t>
            </a:r>
            <a:r>
              <a:rPr sz="1000" spc="-10" dirty="0">
                <a:solidFill>
                  <a:srgbClr val="212121"/>
                </a:solidFill>
                <a:cs typeface="Times New Roman"/>
              </a:rPr>
              <a:t> </a:t>
            </a:r>
            <a:r>
              <a:rPr sz="1000" dirty="0">
                <a:solidFill>
                  <a:srgbClr val="212121"/>
                </a:solidFill>
                <a:cs typeface="Times New Roman"/>
              </a:rPr>
              <a:t>of</a:t>
            </a:r>
            <a:r>
              <a:rPr sz="1000" spc="-14" dirty="0">
                <a:solidFill>
                  <a:srgbClr val="212121"/>
                </a:solidFill>
                <a:cs typeface="Times New Roman"/>
              </a:rPr>
              <a:t> </a:t>
            </a:r>
            <a:r>
              <a:rPr sz="1000" dirty="0">
                <a:solidFill>
                  <a:srgbClr val="212121"/>
                </a:solidFill>
                <a:cs typeface="Times New Roman"/>
              </a:rPr>
              <a:t>Medications</a:t>
            </a:r>
            <a:r>
              <a:rPr sz="1000" spc="-10" dirty="0">
                <a:solidFill>
                  <a:srgbClr val="212121"/>
                </a:solidFill>
                <a:cs typeface="Times New Roman"/>
              </a:rPr>
              <a:t> </a:t>
            </a:r>
            <a:r>
              <a:rPr sz="1000" dirty="0">
                <a:solidFill>
                  <a:srgbClr val="212121"/>
                </a:solidFill>
                <a:cs typeface="Times New Roman"/>
              </a:rPr>
              <a:t>to</a:t>
            </a:r>
            <a:r>
              <a:rPr sz="1000" spc="-3" dirty="0">
                <a:solidFill>
                  <a:srgbClr val="212121"/>
                </a:solidFill>
                <a:cs typeface="Times New Roman"/>
              </a:rPr>
              <a:t> </a:t>
            </a:r>
            <a:r>
              <a:rPr sz="1000" dirty="0">
                <a:solidFill>
                  <a:srgbClr val="212121"/>
                </a:solidFill>
                <a:cs typeface="Times New Roman"/>
              </a:rPr>
              <a:t>Treat</a:t>
            </a:r>
            <a:r>
              <a:rPr sz="1000" spc="-14" dirty="0">
                <a:solidFill>
                  <a:srgbClr val="212121"/>
                </a:solidFill>
                <a:cs typeface="Times New Roman"/>
              </a:rPr>
              <a:t> </a:t>
            </a:r>
            <a:r>
              <a:rPr sz="1000" dirty="0">
                <a:solidFill>
                  <a:srgbClr val="212121"/>
                </a:solidFill>
                <a:cs typeface="Times New Roman"/>
              </a:rPr>
              <a:t>Opioid</a:t>
            </a:r>
            <a:r>
              <a:rPr sz="1000" spc="-10" dirty="0">
                <a:solidFill>
                  <a:srgbClr val="212121"/>
                </a:solidFill>
                <a:cs typeface="Times New Roman"/>
              </a:rPr>
              <a:t> </a:t>
            </a:r>
            <a:r>
              <a:rPr sz="1000" dirty="0">
                <a:solidFill>
                  <a:srgbClr val="212121"/>
                </a:solidFill>
                <a:cs typeface="Times New Roman"/>
              </a:rPr>
              <a:t>Use</a:t>
            </a:r>
            <a:r>
              <a:rPr sz="1000" spc="-10" dirty="0">
                <a:solidFill>
                  <a:srgbClr val="212121"/>
                </a:solidFill>
                <a:cs typeface="Times New Roman"/>
              </a:rPr>
              <a:t> </a:t>
            </a:r>
            <a:r>
              <a:rPr sz="1000" spc="-7" dirty="0">
                <a:solidFill>
                  <a:srgbClr val="212121"/>
                </a:solidFill>
                <a:cs typeface="Times New Roman"/>
              </a:rPr>
              <a:t>Disorder. </a:t>
            </a:r>
            <a:r>
              <a:rPr sz="1000" u="sng" spc="-7" dirty="0">
                <a:solidFill>
                  <a:srgbClr val="0000FF"/>
                </a:solidFill>
                <a:uFill>
                  <a:solidFill>
                    <a:srgbClr val="0000FF"/>
                  </a:solidFill>
                </a:uFill>
                <a:cs typeface="Times New Roman"/>
                <a:hlinkClick r:id="rId3"/>
              </a:rPr>
              <a:t>https://www.ncbi.nlm.nih.gov/books/NBK541389/</a:t>
            </a:r>
            <a:r>
              <a:rPr sz="1000" spc="-7" dirty="0">
                <a:solidFill>
                  <a:srgbClr val="212121"/>
                </a:solidFill>
                <a:cs typeface="Times New Roman"/>
                <a:hlinkClick r:id="rId3"/>
              </a:rPr>
              <a:t>.</a:t>
            </a:r>
            <a:r>
              <a:rPr sz="1000" spc="34" dirty="0">
                <a:solidFill>
                  <a:srgbClr val="212121"/>
                </a:solidFill>
                <a:cs typeface="Times New Roman"/>
              </a:rPr>
              <a:t> </a:t>
            </a:r>
            <a:r>
              <a:rPr sz="1000" dirty="0">
                <a:solidFill>
                  <a:srgbClr val="212121"/>
                </a:solidFill>
                <a:cs typeface="Times New Roman"/>
              </a:rPr>
              <a:t>Accessed</a:t>
            </a:r>
            <a:r>
              <a:rPr sz="1000" spc="41" dirty="0">
                <a:solidFill>
                  <a:srgbClr val="212121"/>
                </a:solidFill>
                <a:cs typeface="Times New Roman"/>
              </a:rPr>
              <a:t> </a:t>
            </a:r>
            <a:r>
              <a:rPr sz="1000" dirty="0">
                <a:solidFill>
                  <a:srgbClr val="212121"/>
                </a:solidFill>
                <a:cs typeface="Times New Roman"/>
              </a:rPr>
              <a:t>October</a:t>
            </a:r>
            <a:r>
              <a:rPr sz="1000" spc="41" dirty="0">
                <a:solidFill>
                  <a:srgbClr val="212121"/>
                </a:solidFill>
                <a:cs typeface="Times New Roman"/>
              </a:rPr>
              <a:t> </a:t>
            </a:r>
            <a:r>
              <a:rPr sz="1000" dirty="0">
                <a:solidFill>
                  <a:srgbClr val="212121"/>
                </a:solidFill>
                <a:cs typeface="Times New Roman"/>
              </a:rPr>
              <a:t>11,</a:t>
            </a:r>
            <a:r>
              <a:rPr sz="1000" spc="41" dirty="0">
                <a:solidFill>
                  <a:srgbClr val="212121"/>
                </a:solidFill>
                <a:cs typeface="Times New Roman"/>
              </a:rPr>
              <a:t> </a:t>
            </a:r>
            <a:r>
              <a:rPr sz="1000" spc="-7" dirty="0">
                <a:solidFill>
                  <a:srgbClr val="212121"/>
                </a:solidFill>
                <a:cs typeface="Times New Roman"/>
              </a:rPr>
              <a:t>2022.</a:t>
            </a:r>
            <a:endParaRPr sz="1000" dirty="0">
              <a:cs typeface="Times New Roman"/>
            </a:endParaRPr>
          </a:p>
          <a:p>
            <a:pPr marL="274320" marR="61911" indent="-274320">
              <a:buAutoNum type="arabicPeriod" startAt="24"/>
              <a:tabLst>
                <a:tab pos="164951" algn="l"/>
              </a:tabLst>
            </a:pPr>
            <a:r>
              <a:rPr sz="1000" dirty="0">
                <a:cs typeface="Times New Roman"/>
              </a:rPr>
              <a:t>Hodgkin</a:t>
            </a:r>
            <a:r>
              <a:rPr sz="1000" spc="-20" dirty="0">
                <a:cs typeface="Times New Roman"/>
              </a:rPr>
              <a:t> </a:t>
            </a:r>
            <a:r>
              <a:rPr sz="1000" dirty="0">
                <a:cs typeface="Times New Roman"/>
              </a:rPr>
              <a:t>D,</a:t>
            </a:r>
            <a:r>
              <a:rPr sz="1000" spc="-14" dirty="0">
                <a:cs typeface="Times New Roman"/>
              </a:rPr>
              <a:t> </a:t>
            </a:r>
            <a:r>
              <a:rPr sz="1000" dirty="0">
                <a:cs typeface="Times New Roman"/>
              </a:rPr>
              <a:t>Horgan</a:t>
            </a:r>
            <a:r>
              <a:rPr sz="1000" spc="-7" dirty="0">
                <a:cs typeface="Times New Roman"/>
              </a:rPr>
              <a:t> </a:t>
            </a:r>
            <a:r>
              <a:rPr sz="1000" dirty="0">
                <a:cs typeface="Times New Roman"/>
              </a:rPr>
              <a:t>C,</a:t>
            </a:r>
            <a:r>
              <a:rPr sz="1000" spc="-7" dirty="0">
                <a:cs typeface="Times New Roman"/>
              </a:rPr>
              <a:t> </a:t>
            </a:r>
            <a:r>
              <a:rPr sz="1000" dirty="0">
                <a:cs typeface="Times New Roman"/>
              </a:rPr>
              <a:t>Bart</a:t>
            </a:r>
            <a:r>
              <a:rPr sz="1000" spc="-17" dirty="0">
                <a:cs typeface="Times New Roman"/>
              </a:rPr>
              <a:t> </a:t>
            </a:r>
            <a:r>
              <a:rPr sz="1000" dirty="0">
                <a:cs typeface="Times New Roman"/>
              </a:rPr>
              <a:t>G.</a:t>
            </a:r>
            <a:r>
              <a:rPr sz="1000" spc="-14" dirty="0">
                <a:cs typeface="Times New Roman"/>
              </a:rPr>
              <a:t> </a:t>
            </a:r>
            <a:r>
              <a:rPr sz="1000" dirty="0">
                <a:cs typeface="Times New Roman"/>
              </a:rPr>
              <a:t>Financial</a:t>
            </a:r>
            <a:r>
              <a:rPr sz="1000" spc="-10" dirty="0">
                <a:cs typeface="Times New Roman"/>
              </a:rPr>
              <a:t> </a:t>
            </a:r>
            <a:r>
              <a:rPr sz="1000" dirty="0">
                <a:cs typeface="Times New Roman"/>
              </a:rPr>
              <a:t>sustainability</a:t>
            </a:r>
            <a:r>
              <a:rPr sz="1000" spc="-7" dirty="0">
                <a:cs typeface="Times New Roman"/>
              </a:rPr>
              <a:t> </a:t>
            </a:r>
            <a:r>
              <a:rPr sz="1000" dirty="0">
                <a:cs typeface="Times New Roman"/>
              </a:rPr>
              <a:t>of</a:t>
            </a:r>
            <a:r>
              <a:rPr sz="1000" spc="-14" dirty="0">
                <a:cs typeface="Times New Roman"/>
              </a:rPr>
              <a:t> </a:t>
            </a:r>
            <a:r>
              <a:rPr sz="1000" dirty="0">
                <a:cs typeface="Times New Roman"/>
              </a:rPr>
              <a:t>payment</a:t>
            </a:r>
            <a:r>
              <a:rPr sz="1000" spc="-14" dirty="0">
                <a:cs typeface="Times New Roman"/>
              </a:rPr>
              <a:t> </a:t>
            </a:r>
            <a:r>
              <a:rPr sz="1000" dirty="0">
                <a:cs typeface="Times New Roman"/>
              </a:rPr>
              <a:t>models</a:t>
            </a:r>
            <a:r>
              <a:rPr sz="1000" spc="-10" dirty="0">
                <a:cs typeface="Times New Roman"/>
              </a:rPr>
              <a:t> </a:t>
            </a:r>
            <a:r>
              <a:rPr sz="1000" dirty="0">
                <a:cs typeface="Times New Roman"/>
              </a:rPr>
              <a:t>for</a:t>
            </a:r>
            <a:r>
              <a:rPr sz="1000" spc="-14" dirty="0">
                <a:cs typeface="Times New Roman"/>
              </a:rPr>
              <a:t> </a:t>
            </a:r>
            <a:r>
              <a:rPr sz="1000" spc="-7" dirty="0">
                <a:cs typeface="Times New Roman"/>
              </a:rPr>
              <a:t>office-</a:t>
            </a:r>
            <a:r>
              <a:rPr sz="1000" dirty="0">
                <a:cs typeface="Times New Roman"/>
              </a:rPr>
              <a:t>based</a:t>
            </a:r>
            <a:r>
              <a:rPr sz="1000" spc="-10" dirty="0">
                <a:cs typeface="Times New Roman"/>
              </a:rPr>
              <a:t> </a:t>
            </a:r>
            <a:r>
              <a:rPr sz="1000" dirty="0">
                <a:cs typeface="Times New Roman"/>
              </a:rPr>
              <a:t>opioid</a:t>
            </a:r>
            <a:r>
              <a:rPr sz="1000" spc="-14" dirty="0">
                <a:cs typeface="Times New Roman"/>
              </a:rPr>
              <a:t> </a:t>
            </a:r>
            <a:r>
              <a:rPr sz="1000" dirty="0">
                <a:cs typeface="Times New Roman"/>
              </a:rPr>
              <a:t>treatment</a:t>
            </a:r>
            <a:r>
              <a:rPr sz="1000" spc="-10" dirty="0">
                <a:cs typeface="Times New Roman"/>
              </a:rPr>
              <a:t> </a:t>
            </a:r>
            <a:r>
              <a:rPr sz="1000" spc="-17" dirty="0">
                <a:cs typeface="Times New Roman"/>
              </a:rPr>
              <a:t>in </a:t>
            </a:r>
            <a:r>
              <a:rPr sz="1000" dirty="0">
                <a:cs typeface="Times New Roman"/>
              </a:rPr>
              <a:t>outpatient</a:t>
            </a:r>
            <a:r>
              <a:rPr sz="1000" spc="-24" dirty="0">
                <a:cs typeface="Times New Roman"/>
              </a:rPr>
              <a:t> </a:t>
            </a:r>
            <a:r>
              <a:rPr sz="1000" dirty="0">
                <a:cs typeface="Times New Roman"/>
              </a:rPr>
              <a:t>clinics.</a:t>
            </a:r>
            <a:r>
              <a:rPr sz="1000" spc="-14" dirty="0">
                <a:cs typeface="Times New Roman"/>
              </a:rPr>
              <a:t> </a:t>
            </a:r>
            <a:r>
              <a:rPr sz="1000" dirty="0">
                <a:cs typeface="Times New Roman"/>
              </a:rPr>
              <a:t>Addict</a:t>
            </a:r>
            <a:r>
              <a:rPr sz="1000" spc="-17" dirty="0">
                <a:cs typeface="Times New Roman"/>
              </a:rPr>
              <a:t> </a:t>
            </a:r>
            <a:r>
              <a:rPr sz="1000" dirty="0">
                <a:cs typeface="Times New Roman"/>
              </a:rPr>
              <a:t>Sci</a:t>
            </a:r>
            <a:r>
              <a:rPr sz="1000" spc="-17" dirty="0">
                <a:cs typeface="Times New Roman"/>
              </a:rPr>
              <a:t> </a:t>
            </a:r>
            <a:r>
              <a:rPr sz="1000" dirty="0">
                <a:cs typeface="Times New Roman"/>
              </a:rPr>
              <a:t>Clin</a:t>
            </a:r>
            <a:r>
              <a:rPr sz="1000" spc="-10" dirty="0">
                <a:cs typeface="Times New Roman"/>
              </a:rPr>
              <a:t> </a:t>
            </a:r>
            <a:r>
              <a:rPr sz="1000" dirty="0">
                <a:cs typeface="Times New Roman"/>
              </a:rPr>
              <a:t>Pract.</a:t>
            </a:r>
            <a:r>
              <a:rPr sz="1000" spc="-17" dirty="0">
                <a:cs typeface="Times New Roman"/>
              </a:rPr>
              <a:t> </a:t>
            </a:r>
            <a:r>
              <a:rPr sz="1000" dirty="0">
                <a:cs typeface="Times New Roman"/>
              </a:rPr>
              <a:t>2021</a:t>
            </a:r>
            <a:r>
              <a:rPr sz="1000" spc="-10" dirty="0">
                <a:cs typeface="Times New Roman"/>
              </a:rPr>
              <a:t> </a:t>
            </a:r>
            <a:r>
              <a:rPr sz="1000" dirty="0">
                <a:cs typeface="Times New Roman"/>
              </a:rPr>
              <a:t>Jul</a:t>
            </a:r>
            <a:r>
              <a:rPr sz="1000" spc="-20" dirty="0">
                <a:cs typeface="Times New Roman"/>
              </a:rPr>
              <a:t> </a:t>
            </a:r>
            <a:r>
              <a:rPr sz="1000" dirty="0">
                <a:cs typeface="Times New Roman"/>
              </a:rPr>
              <a:t>5;16(1):45.</a:t>
            </a:r>
            <a:r>
              <a:rPr sz="1000" spc="-14" dirty="0">
                <a:cs typeface="Times New Roman"/>
              </a:rPr>
              <a:t> </a:t>
            </a:r>
            <a:r>
              <a:rPr sz="1000" u="sng" spc="-7" dirty="0">
                <a:solidFill>
                  <a:srgbClr val="0000FF"/>
                </a:solidFill>
                <a:uFill>
                  <a:solidFill>
                    <a:srgbClr val="0000FF"/>
                  </a:solidFill>
                </a:uFill>
                <a:cs typeface="Times New Roman"/>
                <a:hlinkClick r:id="rId4"/>
              </a:rPr>
              <a:t>https://www.ncbi.nlm.nih.gov/pmc/</a:t>
            </a:r>
            <a:r>
              <a:rPr sz="1000" spc="-7" dirty="0">
                <a:solidFill>
                  <a:srgbClr val="0000FF"/>
                </a:solidFill>
                <a:cs typeface="Times New Roman"/>
              </a:rPr>
              <a:t> </a:t>
            </a:r>
            <a:r>
              <a:rPr sz="1000" u="sng" spc="-7" dirty="0">
                <a:solidFill>
                  <a:srgbClr val="0000FF"/>
                </a:solidFill>
                <a:uFill>
                  <a:solidFill>
                    <a:srgbClr val="0000FF"/>
                  </a:solidFill>
                </a:uFill>
                <a:cs typeface="Times New Roman"/>
                <a:hlinkClick r:id="rId4"/>
              </a:rPr>
              <a:t>articles/PMC8256208/</a:t>
            </a:r>
            <a:r>
              <a:rPr sz="1000" spc="-7" dirty="0">
                <a:cs typeface="Times New Roman"/>
                <a:hlinkClick r:id="rId4"/>
              </a:rPr>
              <a:t>.</a:t>
            </a:r>
            <a:r>
              <a:rPr sz="1000" spc="3" dirty="0">
                <a:cs typeface="Times New Roman"/>
              </a:rPr>
              <a:t> </a:t>
            </a:r>
            <a:r>
              <a:rPr sz="1000" dirty="0">
                <a:cs typeface="Times New Roman"/>
              </a:rPr>
              <a:t>Accessed</a:t>
            </a:r>
            <a:r>
              <a:rPr sz="1000" spc="14" dirty="0">
                <a:cs typeface="Times New Roman"/>
              </a:rPr>
              <a:t> </a:t>
            </a:r>
            <a:r>
              <a:rPr sz="1000" dirty="0">
                <a:cs typeface="Times New Roman"/>
              </a:rPr>
              <a:t>October</a:t>
            </a:r>
            <a:r>
              <a:rPr sz="1000" spc="10" dirty="0">
                <a:cs typeface="Times New Roman"/>
              </a:rPr>
              <a:t> </a:t>
            </a:r>
            <a:r>
              <a:rPr sz="1000" dirty="0">
                <a:cs typeface="Times New Roman"/>
              </a:rPr>
              <a:t>11,</a:t>
            </a:r>
            <a:r>
              <a:rPr sz="1000" spc="14" dirty="0">
                <a:cs typeface="Times New Roman"/>
              </a:rPr>
              <a:t> </a:t>
            </a:r>
            <a:r>
              <a:rPr sz="1000" spc="-14" dirty="0">
                <a:cs typeface="Times New Roman"/>
              </a:rPr>
              <a:t>2022.</a:t>
            </a:r>
            <a:endParaRPr sz="1000" dirty="0">
              <a:cs typeface="Times New Roman"/>
            </a:endParaRPr>
          </a:p>
          <a:p>
            <a:pPr marL="274320" marR="84857" indent="-274320">
              <a:buAutoNum type="arabicPeriod" startAt="24"/>
              <a:tabLst>
                <a:tab pos="164951" algn="l"/>
              </a:tabLst>
            </a:pPr>
            <a:r>
              <a:rPr sz="1000" dirty="0">
                <a:cs typeface="Times New Roman"/>
              </a:rPr>
              <a:t>HRSA</a:t>
            </a:r>
            <a:r>
              <a:rPr sz="1000" spc="-24" dirty="0">
                <a:cs typeface="Times New Roman"/>
              </a:rPr>
              <a:t> </a:t>
            </a:r>
            <a:r>
              <a:rPr sz="1000" dirty="0">
                <a:cs typeface="Times New Roman"/>
              </a:rPr>
              <a:t>Health</a:t>
            </a:r>
            <a:r>
              <a:rPr sz="1000" spc="-17" dirty="0">
                <a:cs typeface="Times New Roman"/>
              </a:rPr>
              <a:t> </a:t>
            </a:r>
            <a:r>
              <a:rPr sz="1000" dirty="0">
                <a:cs typeface="Times New Roman"/>
              </a:rPr>
              <a:t>Workforce.</a:t>
            </a:r>
            <a:r>
              <a:rPr sz="1000" spc="-14" dirty="0">
                <a:cs typeface="Times New Roman"/>
              </a:rPr>
              <a:t> </a:t>
            </a:r>
            <a:r>
              <a:rPr sz="1000" dirty="0">
                <a:cs typeface="Times New Roman"/>
              </a:rPr>
              <a:t>Behavioral</a:t>
            </a:r>
            <a:r>
              <a:rPr sz="1000" spc="-17" dirty="0">
                <a:cs typeface="Times New Roman"/>
              </a:rPr>
              <a:t> </a:t>
            </a:r>
            <a:r>
              <a:rPr sz="1000" dirty="0">
                <a:cs typeface="Times New Roman"/>
              </a:rPr>
              <a:t>Health</a:t>
            </a:r>
            <a:r>
              <a:rPr sz="1000" spc="-17" dirty="0">
                <a:cs typeface="Times New Roman"/>
              </a:rPr>
              <a:t> </a:t>
            </a:r>
            <a:r>
              <a:rPr sz="1000" dirty="0">
                <a:cs typeface="Times New Roman"/>
              </a:rPr>
              <a:t>Workforce</a:t>
            </a:r>
            <a:r>
              <a:rPr sz="1000" spc="-17" dirty="0">
                <a:cs typeface="Times New Roman"/>
              </a:rPr>
              <a:t> </a:t>
            </a:r>
            <a:r>
              <a:rPr sz="1000" dirty="0">
                <a:cs typeface="Times New Roman"/>
              </a:rPr>
              <a:t>Projections,</a:t>
            </a:r>
            <a:r>
              <a:rPr sz="1000" spc="-14" dirty="0">
                <a:cs typeface="Times New Roman"/>
              </a:rPr>
              <a:t> </a:t>
            </a:r>
            <a:r>
              <a:rPr sz="1000" spc="-7" dirty="0">
                <a:cs typeface="Times New Roman"/>
              </a:rPr>
              <a:t>2017-</a:t>
            </a:r>
            <a:r>
              <a:rPr sz="1000" dirty="0">
                <a:cs typeface="Times New Roman"/>
              </a:rPr>
              <a:t>2030.</a:t>
            </a:r>
            <a:r>
              <a:rPr sz="1000" spc="-17" dirty="0">
                <a:cs typeface="Times New Roman"/>
              </a:rPr>
              <a:t> </a:t>
            </a:r>
            <a:r>
              <a:rPr sz="1000" dirty="0">
                <a:cs typeface="Times New Roman"/>
              </a:rPr>
              <a:t>Rockville,</a:t>
            </a:r>
            <a:r>
              <a:rPr sz="1000" spc="-14" dirty="0">
                <a:cs typeface="Times New Roman"/>
              </a:rPr>
              <a:t> </a:t>
            </a:r>
            <a:r>
              <a:rPr sz="1000" dirty="0">
                <a:cs typeface="Times New Roman"/>
              </a:rPr>
              <a:t>MD:</a:t>
            </a:r>
            <a:r>
              <a:rPr sz="1000" spc="-17" dirty="0">
                <a:cs typeface="Times New Roman"/>
              </a:rPr>
              <a:t> </a:t>
            </a:r>
            <a:r>
              <a:rPr sz="1000" spc="-7" dirty="0">
                <a:cs typeface="Times New Roman"/>
              </a:rPr>
              <a:t>Health </a:t>
            </a:r>
            <a:r>
              <a:rPr sz="1000" dirty="0">
                <a:cs typeface="Times New Roman"/>
              </a:rPr>
              <a:t>Resources</a:t>
            </a:r>
            <a:r>
              <a:rPr sz="1000" spc="34" dirty="0">
                <a:cs typeface="Times New Roman"/>
              </a:rPr>
              <a:t> </a:t>
            </a:r>
            <a:r>
              <a:rPr sz="1000" dirty="0">
                <a:cs typeface="Times New Roman"/>
              </a:rPr>
              <a:t>and</a:t>
            </a:r>
            <a:r>
              <a:rPr sz="1000" spc="41" dirty="0">
                <a:cs typeface="Times New Roman"/>
              </a:rPr>
              <a:t> </a:t>
            </a:r>
            <a:r>
              <a:rPr sz="1000" dirty="0">
                <a:cs typeface="Times New Roman"/>
              </a:rPr>
              <a:t>Services</a:t>
            </a:r>
            <a:r>
              <a:rPr sz="1000" spc="44" dirty="0">
                <a:cs typeface="Times New Roman"/>
              </a:rPr>
              <a:t> </a:t>
            </a:r>
            <a:r>
              <a:rPr sz="1000" dirty="0">
                <a:cs typeface="Times New Roman"/>
              </a:rPr>
              <a:t>Administration.</a:t>
            </a:r>
            <a:r>
              <a:rPr sz="1000" spc="41" dirty="0">
                <a:cs typeface="Times New Roman"/>
              </a:rPr>
              <a:t> </a:t>
            </a:r>
            <a:r>
              <a:rPr sz="1000" u="sng" spc="-7" dirty="0">
                <a:solidFill>
                  <a:srgbClr val="0000FF"/>
                </a:solidFill>
                <a:uFill>
                  <a:solidFill>
                    <a:srgbClr val="0000FF"/>
                  </a:solidFill>
                </a:uFill>
                <a:cs typeface="Times New Roman"/>
                <a:hlinkClick r:id="rId5"/>
              </a:rPr>
              <a:t>https://bhw.hrsa.gov/sites/default/files/bureau-health-workforce/data-</a:t>
            </a:r>
            <a:r>
              <a:rPr sz="1000" spc="-7" dirty="0">
                <a:solidFill>
                  <a:srgbClr val="0000FF"/>
                </a:solidFill>
                <a:cs typeface="Times New Roman"/>
              </a:rPr>
              <a:t> </a:t>
            </a:r>
            <a:r>
              <a:rPr sz="1000" u="sng" spc="-7" dirty="0">
                <a:solidFill>
                  <a:srgbClr val="0000FF"/>
                </a:solidFill>
                <a:uFill>
                  <a:solidFill>
                    <a:srgbClr val="0000FF"/>
                  </a:solidFill>
                </a:uFill>
                <a:cs typeface="Times New Roman"/>
                <a:hlinkClick r:id="rId5"/>
              </a:rPr>
              <a:t>research/bh-workforce-projections-fact-</a:t>
            </a:r>
            <a:r>
              <a:rPr sz="1000" u="sng" dirty="0">
                <a:solidFill>
                  <a:srgbClr val="0000FF"/>
                </a:solidFill>
                <a:uFill>
                  <a:solidFill>
                    <a:srgbClr val="0000FF"/>
                  </a:solidFill>
                </a:uFill>
                <a:cs typeface="Times New Roman"/>
                <a:hlinkClick r:id="rId5"/>
              </a:rPr>
              <a:t>sheet.pdf</a:t>
            </a:r>
            <a:r>
              <a:rPr sz="1000" dirty="0">
                <a:cs typeface="Times New Roman"/>
                <a:hlinkClick r:id="rId5"/>
              </a:rPr>
              <a:t>.</a:t>
            </a:r>
            <a:r>
              <a:rPr sz="1000" spc="17" dirty="0">
                <a:cs typeface="Times New Roman"/>
              </a:rPr>
              <a:t> </a:t>
            </a:r>
            <a:r>
              <a:rPr sz="1000" dirty="0">
                <a:cs typeface="Times New Roman"/>
              </a:rPr>
              <a:t>Accessed</a:t>
            </a:r>
            <a:r>
              <a:rPr sz="1000" spc="27" dirty="0">
                <a:cs typeface="Times New Roman"/>
              </a:rPr>
              <a:t> </a:t>
            </a:r>
            <a:r>
              <a:rPr sz="1000" dirty="0">
                <a:cs typeface="Times New Roman"/>
              </a:rPr>
              <a:t>October</a:t>
            </a:r>
            <a:r>
              <a:rPr sz="1000" spc="24" dirty="0">
                <a:cs typeface="Times New Roman"/>
              </a:rPr>
              <a:t> </a:t>
            </a:r>
            <a:r>
              <a:rPr sz="1000" dirty="0">
                <a:cs typeface="Times New Roman"/>
              </a:rPr>
              <a:t>11,</a:t>
            </a:r>
            <a:r>
              <a:rPr sz="1000" spc="24" dirty="0">
                <a:cs typeface="Times New Roman"/>
              </a:rPr>
              <a:t> </a:t>
            </a:r>
            <a:r>
              <a:rPr sz="1000" spc="-7" dirty="0">
                <a:cs typeface="Times New Roman"/>
              </a:rPr>
              <a:t>2022.</a:t>
            </a:r>
            <a:endParaRPr sz="1000" dirty="0">
              <a:cs typeface="Times New Roman"/>
            </a:endParaRPr>
          </a:p>
          <a:p>
            <a:pPr marL="274320" marR="69271" indent="-274320">
              <a:buAutoNum type="arabicPeriod" startAt="24"/>
              <a:tabLst>
                <a:tab pos="164951" algn="l"/>
              </a:tabLst>
            </a:pPr>
            <a:r>
              <a:rPr sz="1000" dirty="0">
                <a:cs typeface="Times New Roman"/>
              </a:rPr>
              <a:t>Tong</a:t>
            </a:r>
            <a:r>
              <a:rPr sz="1000" spc="-24" dirty="0">
                <a:cs typeface="Times New Roman"/>
              </a:rPr>
              <a:t> </a:t>
            </a:r>
            <a:r>
              <a:rPr sz="1000" dirty="0">
                <a:cs typeface="Times New Roman"/>
              </a:rPr>
              <a:t>ST,</a:t>
            </a:r>
            <a:r>
              <a:rPr sz="1000" spc="-14" dirty="0">
                <a:cs typeface="Times New Roman"/>
              </a:rPr>
              <a:t> </a:t>
            </a:r>
            <a:r>
              <a:rPr sz="1000" dirty="0">
                <a:cs typeface="Times New Roman"/>
              </a:rPr>
              <a:t>Hochheimer</a:t>
            </a:r>
            <a:r>
              <a:rPr sz="1000" spc="-14" dirty="0">
                <a:cs typeface="Times New Roman"/>
              </a:rPr>
              <a:t> </a:t>
            </a:r>
            <a:r>
              <a:rPr sz="1000" dirty="0">
                <a:cs typeface="Times New Roman"/>
              </a:rPr>
              <a:t>CJ,</a:t>
            </a:r>
            <a:r>
              <a:rPr sz="1000" spc="-10" dirty="0">
                <a:cs typeface="Times New Roman"/>
              </a:rPr>
              <a:t> </a:t>
            </a:r>
            <a:r>
              <a:rPr sz="1000" dirty="0">
                <a:cs typeface="Times New Roman"/>
              </a:rPr>
              <a:t>Peterson</a:t>
            </a:r>
            <a:r>
              <a:rPr sz="1000" spc="-10" dirty="0">
                <a:cs typeface="Times New Roman"/>
              </a:rPr>
              <a:t> </a:t>
            </a:r>
            <a:r>
              <a:rPr sz="1000" dirty="0">
                <a:cs typeface="Times New Roman"/>
              </a:rPr>
              <a:t>LE,</a:t>
            </a:r>
            <a:r>
              <a:rPr sz="1000" spc="-17" dirty="0">
                <a:cs typeface="Times New Roman"/>
              </a:rPr>
              <a:t> </a:t>
            </a:r>
            <a:r>
              <a:rPr sz="1000" dirty="0">
                <a:cs typeface="Times New Roman"/>
              </a:rPr>
              <a:t>Krist</a:t>
            </a:r>
            <a:r>
              <a:rPr sz="1000" spc="-14" dirty="0">
                <a:cs typeface="Times New Roman"/>
              </a:rPr>
              <a:t> </a:t>
            </a:r>
            <a:r>
              <a:rPr sz="1000" dirty="0">
                <a:cs typeface="Times New Roman"/>
              </a:rPr>
              <a:t>AH.</a:t>
            </a:r>
            <a:r>
              <a:rPr sz="1000" spc="-14" dirty="0">
                <a:cs typeface="Times New Roman"/>
              </a:rPr>
              <a:t> </a:t>
            </a:r>
            <a:r>
              <a:rPr sz="1000" dirty="0">
                <a:cs typeface="Times New Roman"/>
              </a:rPr>
              <a:t>Buprenorphine</a:t>
            </a:r>
            <a:r>
              <a:rPr sz="1000" spc="-14" dirty="0">
                <a:cs typeface="Times New Roman"/>
              </a:rPr>
              <a:t> </a:t>
            </a:r>
            <a:r>
              <a:rPr sz="1000" dirty="0">
                <a:cs typeface="Times New Roman"/>
              </a:rPr>
              <a:t>provision</a:t>
            </a:r>
            <a:r>
              <a:rPr sz="1000" spc="-14" dirty="0">
                <a:cs typeface="Times New Roman"/>
              </a:rPr>
              <a:t> </a:t>
            </a:r>
            <a:r>
              <a:rPr sz="1000" dirty="0">
                <a:cs typeface="Times New Roman"/>
              </a:rPr>
              <a:t>by</a:t>
            </a:r>
            <a:r>
              <a:rPr sz="1000" spc="-17" dirty="0">
                <a:cs typeface="Times New Roman"/>
              </a:rPr>
              <a:t> </a:t>
            </a:r>
            <a:r>
              <a:rPr sz="1000" dirty="0">
                <a:cs typeface="Times New Roman"/>
              </a:rPr>
              <a:t>early</a:t>
            </a:r>
            <a:r>
              <a:rPr sz="1000" spc="-10" dirty="0">
                <a:cs typeface="Times New Roman"/>
              </a:rPr>
              <a:t> </a:t>
            </a:r>
            <a:r>
              <a:rPr sz="1000" dirty="0">
                <a:cs typeface="Times New Roman"/>
              </a:rPr>
              <a:t>career</a:t>
            </a:r>
            <a:r>
              <a:rPr sz="1000" spc="-10" dirty="0">
                <a:cs typeface="Times New Roman"/>
              </a:rPr>
              <a:t> </a:t>
            </a:r>
            <a:r>
              <a:rPr sz="1000" dirty="0">
                <a:cs typeface="Times New Roman"/>
              </a:rPr>
              <a:t>family</a:t>
            </a:r>
            <a:r>
              <a:rPr sz="1000" spc="-14" dirty="0">
                <a:cs typeface="Times New Roman"/>
              </a:rPr>
              <a:t> </a:t>
            </a:r>
            <a:r>
              <a:rPr sz="1000" spc="-7" dirty="0">
                <a:cs typeface="Times New Roman"/>
              </a:rPr>
              <a:t>physicians. </a:t>
            </a:r>
            <a:r>
              <a:rPr sz="1000" dirty="0">
                <a:cs typeface="Times New Roman"/>
              </a:rPr>
              <a:t>Ann</a:t>
            </a:r>
            <a:r>
              <a:rPr sz="1000" spc="37" dirty="0">
                <a:cs typeface="Times New Roman"/>
              </a:rPr>
              <a:t> </a:t>
            </a:r>
            <a:r>
              <a:rPr sz="1000" dirty="0">
                <a:cs typeface="Times New Roman"/>
              </a:rPr>
              <a:t>Fam</a:t>
            </a:r>
            <a:r>
              <a:rPr sz="1000" spc="44" dirty="0">
                <a:cs typeface="Times New Roman"/>
              </a:rPr>
              <a:t> </a:t>
            </a:r>
            <a:r>
              <a:rPr sz="1000" dirty="0">
                <a:cs typeface="Times New Roman"/>
              </a:rPr>
              <a:t>Med.</a:t>
            </a:r>
            <a:r>
              <a:rPr sz="1000" spc="44" dirty="0">
                <a:cs typeface="Times New Roman"/>
              </a:rPr>
              <a:t> </a:t>
            </a:r>
            <a:r>
              <a:rPr sz="1000" dirty="0">
                <a:cs typeface="Times New Roman"/>
              </a:rPr>
              <a:t>2018</a:t>
            </a:r>
            <a:r>
              <a:rPr sz="1000" spc="44" dirty="0">
                <a:cs typeface="Times New Roman"/>
              </a:rPr>
              <a:t> </a:t>
            </a:r>
            <a:r>
              <a:rPr sz="1000" spc="-7" dirty="0">
                <a:cs typeface="Times New Roman"/>
              </a:rPr>
              <a:t>Sep;16(5):443-</a:t>
            </a:r>
            <a:r>
              <a:rPr sz="1000" dirty="0">
                <a:cs typeface="Times New Roman"/>
              </a:rPr>
              <a:t>46.</a:t>
            </a:r>
            <a:r>
              <a:rPr sz="1000" spc="44" dirty="0">
                <a:cs typeface="Times New Roman"/>
              </a:rPr>
              <a:t> </a:t>
            </a:r>
            <a:r>
              <a:rPr sz="1000" u="sng" spc="-7" dirty="0">
                <a:solidFill>
                  <a:srgbClr val="0000FF"/>
                </a:solidFill>
                <a:uFill>
                  <a:solidFill>
                    <a:srgbClr val="0000FF"/>
                  </a:solidFill>
                </a:uFill>
                <a:cs typeface="Times New Roman"/>
                <a:hlinkClick r:id="rId6"/>
              </a:rPr>
              <a:t>https://www.ncbi.nlm.nih.gov/pmc/articles/PMC6130986/</a:t>
            </a:r>
            <a:r>
              <a:rPr sz="1000" spc="-7" dirty="0">
                <a:cs typeface="Times New Roman"/>
                <a:hlinkClick r:id="rId6"/>
              </a:rPr>
              <a:t>.</a:t>
            </a:r>
            <a:r>
              <a:rPr sz="1000" spc="44" dirty="0">
                <a:cs typeface="Times New Roman"/>
              </a:rPr>
              <a:t> </a:t>
            </a:r>
            <a:r>
              <a:rPr sz="1000" spc="-7" dirty="0">
                <a:cs typeface="Times New Roman"/>
              </a:rPr>
              <a:t>Accessed </a:t>
            </a:r>
            <a:r>
              <a:rPr sz="1000" dirty="0">
                <a:cs typeface="Times New Roman"/>
              </a:rPr>
              <a:t>October</a:t>
            </a:r>
            <a:r>
              <a:rPr sz="1000" spc="-14" dirty="0">
                <a:cs typeface="Times New Roman"/>
              </a:rPr>
              <a:t> </a:t>
            </a:r>
            <a:r>
              <a:rPr sz="1000" dirty="0">
                <a:cs typeface="Times New Roman"/>
              </a:rPr>
              <a:t>11,</a:t>
            </a:r>
            <a:r>
              <a:rPr sz="1000" spc="-10" dirty="0">
                <a:cs typeface="Times New Roman"/>
              </a:rPr>
              <a:t> </a:t>
            </a:r>
            <a:r>
              <a:rPr sz="1000" spc="-7" dirty="0">
                <a:cs typeface="Times New Roman"/>
              </a:rPr>
              <a:t>2022.</a:t>
            </a:r>
            <a:endParaRPr lang="en-US" sz="1000" spc="-7" dirty="0">
              <a:cs typeface="Times New Roman"/>
            </a:endParaRPr>
          </a:p>
          <a:p>
            <a:pPr marL="274320" marR="216472" indent="-274320">
              <a:buSzPct val="100000"/>
              <a:buFont typeface="+mj-lt"/>
              <a:buAutoNum type="arabicPeriod" startAt="28"/>
              <a:tabLst>
                <a:tab pos="164951" algn="l"/>
              </a:tabLst>
            </a:pPr>
            <a:r>
              <a:rPr lang="en-US" sz="1000" dirty="0">
                <a:cs typeface="Times New Roman"/>
              </a:rPr>
              <a:t>2020</a:t>
            </a:r>
            <a:r>
              <a:rPr lang="en-US" sz="1000" spc="-24" dirty="0">
                <a:cs typeface="Times New Roman"/>
              </a:rPr>
              <a:t> </a:t>
            </a:r>
            <a:r>
              <a:rPr lang="en-US" sz="1000" dirty="0">
                <a:cs typeface="Times New Roman"/>
              </a:rPr>
              <a:t>National</a:t>
            </a:r>
            <a:r>
              <a:rPr lang="en-US" sz="1000" spc="-17" dirty="0">
                <a:cs typeface="Times New Roman"/>
              </a:rPr>
              <a:t> </a:t>
            </a:r>
            <a:r>
              <a:rPr lang="en-US" sz="1000" dirty="0">
                <a:cs typeface="Times New Roman"/>
              </a:rPr>
              <a:t>Survey</a:t>
            </a:r>
            <a:r>
              <a:rPr lang="en-US" sz="1000" spc="-14" dirty="0">
                <a:cs typeface="Times New Roman"/>
              </a:rPr>
              <a:t> </a:t>
            </a:r>
            <a:r>
              <a:rPr lang="en-US" sz="1000" dirty="0">
                <a:cs typeface="Times New Roman"/>
              </a:rPr>
              <a:t>on</a:t>
            </a:r>
            <a:r>
              <a:rPr lang="en-US" sz="1000" spc="-14" dirty="0">
                <a:cs typeface="Times New Roman"/>
              </a:rPr>
              <a:t> </a:t>
            </a:r>
            <a:r>
              <a:rPr lang="en-US" sz="1000" dirty="0">
                <a:cs typeface="Times New Roman"/>
              </a:rPr>
              <a:t>Drug</a:t>
            </a:r>
            <a:r>
              <a:rPr lang="en-US" sz="1000" spc="-14" dirty="0">
                <a:cs typeface="Times New Roman"/>
              </a:rPr>
              <a:t> </a:t>
            </a:r>
            <a:r>
              <a:rPr lang="en-US" sz="1000" dirty="0">
                <a:cs typeface="Times New Roman"/>
              </a:rPr>
              <a:t>Use</a:t>
            </a:r>
            <a:r>
              <a:rPr lang="en-US" sz="1000" spc="-14" dirty="0">
                <a:cs typeface="Times New Roman"/>
              </a:rPr>
              <a:t> </a:t>
            </a:r>
            <a:r>
              <a:rPr lang="en-US" sz="1000" dirty="0">
                <a:cs typeface="Times New Roman"/>
              </a:rPr>
              <a:t>and</a:t>
            </a:r>
            <a:r>
              <a:rPr lang="en-US" sz="1000" spc="-14" dirty="0">
                <a:cs typeface="Times New Roman"/>
              </a:rPr>
              <a:t> </a:t>
            </a:r>
            <a:r>
              <a:rPr lang="en-US" sz="1000" dirty="0">
                <a:cs typeface="Times New Roman"/>
              </a:rPr>
              <a:t>Health:</a:t>
            </a:r>
            <a:r>
              <a:rPr lang="en-US" sz="1000" spc="-14" dirty="0">
                <a:cs typeface="Times New Roman"/>
              </a:rPr>
              <a:t> </a:t>
            </a:r>
            <a:r>
              <a:rPr lang="en-US" sz="1000" dirty="0">
                <a:cs typeface="Times New Roman"/>
              </a:rPr>
              <a:t>African</a:t>
            </a:r>
            <a:r>
              <a:rPr lang="en-US" sz="1000" spc="-14" dirty="0">
                <a:cs typeface="Times New Roman"/>
              </a:rPr>
              <a:t> </a:t>
            </a:r>
            <a:r>
              <a:rPr lang="en-US" sz="1000" dirty="0">
                <a:cs typeface="Times New Roman"/>
              </a:rPr>
              <a:t>Americans.</a:t>
            </a:r>
            <a:r>
              <a:rPr lang="en-US" sz="1000" spc="-17" dirty="0">
                <a:cs typeface="Times New Roman"/>
              </a:rPr>
              <a:t> </a:t>
            </a:r>
            <a:r>
              <a:rPr lang="en-US" sz="1000" dirty="0">
                <a:cs typeface="Times New Roman"/>
              </a:rPr>
              <a:t>Rockville,</a:t>
            </a:r>
            <a:r>
              <a:rPr lang="en-US" sz="1000" spc="-10" dirty="0">
                <a:cs typeface="Times New Roman"/>
              </a:rPr>
              <a:t> </a:t>
            </a:r>
            <a:r>
              <a:rPr lang="en-US" sz="1000" dirty="0">
                <a:cs typeface="Times New Roman"/>
              </a:rPr>
              <a:t>MD:</a:t>
            </a:r>
            <a:r>
              <a:rPr lang="en-US" sz="1000" spc="-17" dirty="0">
                <a:cs typeface="Times New Roman"/>
              </a:rPr>
              <a:t> </a:t>
            </a:r>
            <a:r>
              <a:rPr lang="en-US" sz="1000" dirty="0">
                <a:cs typeface="Times New Roman"/>
              </a:rPr>
              <a:t>Substance</a:t>
            </a:r>
            <a:r>
              <a:rPr lang="en-US" sz="1000" spc="-14" dirty="0">
                <a:cs typeface="Times New Roman"/>
              </a:rPr>
              <a:t> </a:t>
            </a:r>
            <a:r>
              <a:rPr lang="en-US" sz="1000" dirty="0">
                <a:cs typeface="Times New Roman"/>
              </a:rPr>
              <a:t>Abuse</a:t>
            </a:r>
            <a:r>
              <a:rPr lang="en-US" sz="1000" spc="-14" dirty="0">
                <a:cs typeface="Times New Roman"/>
              </a:rPr>
              <a:t> </a:t>
            </a:r>
            <a:r>
              <a:rPr lang="en-US" sz="1000" spc="-17" dirty="0">
                <a:cs typeface="Times New Roman"/>
              </a:rPr>
              <a:t>and </a:t>
            </a:r>
            <a:r>
              <a:rPr lang="en-US" sz="1000" dirty="0">
                <a:cs typeface="Times New Roman"/>
              </a:rPr>
              <a:t>Mental</a:t>
            </a:r>
            <a:r>
              <a:rPr lang="en-US" sz="1000" spc="-27" dirty="0">
                <a:cs typeface="Times New Roman"/>
              </a:rPr>
              <a:t> </a:t>
            </a:r>
            <a:r>
              <a:rPr lang="en-US" sz="1000" dirty="0">
                <a:cs typeface="Times New Roman"/>
              </a:rPr>
              <a:t>Health</a:t>
            </a:r>
            <a:r>
              <a:rPr lang="en-US" sz="1000" spc="-17" dirty="0">
                <a:cs typeface="Times New Roman"/>
              </a:rPr>
              <a:t> </a:t>
            </a:r>
            <a:r>
              <a:rPr lang="en-US" sz="1000" dirty="0">
                <a:cs typeface="Times New Roman"/>
              </a:rPr>
              <a:t>Services</a:t>
            </a:r>
            <a:r>
              <a:rPr lang="en-US" sz="1000" spc="-14" dirty="0">
                <a:cs typeface="Times New Roman"/>
              </a:rPr>
              <a:t> </a:t>
            </a:r>
            <a:r>
              <a:rPr lang="en-US" sz="1000" dirty="0">
                <a:cs typeface="Times New Roman"/>
              </a:rPr>
              <a:t>Administration;</a:t>
            </a:r>
            <a:r>
              <a:rPr lang="en-US" sz="1000" spc="-20" dirty="0">
                <a:cs typeface="Times New Roman"/>
              </a:rPr>
              <a:t> </a:t>
            </a:r>
            <a:r>
              <a:rPr lang="en-US" sz="1000" dirty="0">
                <a:cs typeface="Times New Roman"/>
              </a:rPr>
              <a:t>July</a:t>
            </a:r>
            <a:r>
              <a:rPr lang="en-US" sz="1000" spc="-17" dirty="0">
                <a:cs typeface="Times New Roman"/>
              </a:rPr>
              <a:t> </a:t>
            </a:r>
            <a:r>
              <a:rPr lang="en-US" sz="1000" dirty="0">
                <a:cs typeface="Times New Roman"/>
              </a:rPr>
              <a:t>2022.</a:t>
            </a:r>
            <a:r>
              <a:rPr lang="en-US" sz="1000" spc="-17" dirty="0">
                <a:cs typeface="Times New Roman"/>
              </a:rPr>
              <a:t> </a:t>
            </a:r>
            <a:r>
              <a:rPr lang="en-US" sz="1000" u="sng" spc="-7" dirty="0">
                <a:solidFill>
                  <a:srgbClr val="0000FF"/>
                </a:solidFill>
                <a:uFill>
                  <a:solidFill>
                    <a:srgbClr val="0000FF"/>
                  </a:solidFill>
                </a:uFill>
                <a:cs typeface="Times New Roman"/>
                <a:hlinkClick r:id="rId7"/>
              </a:rPr>
              <a:t>https://www.samhsa.gov/data/sites/default/files/</a:t>
            </a:r>
            <a:r>
              <a:rPr lang="en-US" sz="1000" spc="-7" dirty="0">
                <a:solidFill>
                  <a:srgbClr val="0000FF"/>
                </a:solidFill>
                <a:cs typeface="Times New Roman"/>
              </a:rPr>
              <a:t> </a:t>
            </a:r>
            <a:r>
              <a:rPr lang="en-US" sz="1000" u="sng" spc="-7" dirty="0">
                <a:solidFill>
                  <a:srgbClr val="0000FF"/>
                </a:solidFill>
                <a:uFill>
                  <a:solidFill>
                    <a:srgbClr val="0000FF"/>
                  </a:solidFill>
                </a:uFill>
                <a:cs typeface="Times New Roman"/>
                <a:hlinkClick r:id="rId7"/>
              </a:rPr>
              <a:t>reports/slides-2020-nsduh/2020NSDUHAfricanAmSlides072522.pdf</a:t>
            </a:r>
            <a:r>
              <a:rPr lang="en-US" sz="1000" spc="-7" dirty="0">
                <a:cs typeface="Times New Roman"/>
                <a:hlinkClick r:id="rId7"/>
              </a:rPr>
              <a:t>.</a:t>
            </a:r>
            <a:r>
              <a:rPr lang="en-US" sz="1000" spc="48" dirty="0">
                <a:cs typeface="Times New Roman"/>
              </a:rPr>
              <a:t> </a:t>
            </a:r>
            <a:r>
              <a:rPr lang="en-US" sz="1000" dirty="0">
                <a:cs typeface="Times New Roman"/>
              </a:rPr>
              <a:t>Accessed</a:t>
            </a:r>
            <a:r>
              <a:rPr lang="en-US" sz="1000" spc="58" dirty="0">
                <a:cs typeface="Times New Roman"/>
              </a:rPr>
              <a:t> </a:t>
            </a:r>
            <a:r>
              <a:rPr lang="en-US" sz="1000" dirty="0">
                <a:cs typeface="Times New Roman"/>
              </a:rPr>
              <a:t>October</a:t>
            </a:r>
            <a:r>
              <a:rPr lang="en-US" sz="1000" spc="55" dirty="0">
                <a:cs typeface="Times New Roman"/>
              </a:rPr>
              <a:t> </a:t>
            </a:r>
            <a:r>
              <a:rPr lang="en-US" sz="1000" dirty="0">
                <a:cs typeface="Times New Roman"/>
              </a:rPr>
              <a:t>12,</a:t>
            </a:r>
            <a:r>
              <a:rPr lang="en-US" sz="1000" spc="58" dirty="0">
                <a:cs typeface="Times New Roman"/>
              </a:rPr>
              <a:t> </a:t>
            </a:r>
            <a:r>
              <a:rPr lang="en-US" sz="1000" spc="-7" dirty="0">
                <a:cs typeface="Times New Roman"/>
              </a:rPr>
              <a:t>2022.</a:t>
            </a:r>
            <a:endParaRPr lang="en-US" sz="1000" dirty="0">
              <a:cs typeface="Times New Roman"/>
            </a:endParaRPr>
          </a:p>
          <a:p>
            <a:pPr marL="274320" marR="3464" indent="-274320">
              <a:buSzPct val="100000"/>
              <a:buFont typeface="+mj-lt"/>
              <a:buAutoNum type="arabicPeriod" startAt="28"/>
              <a:tabLst>
                <a:tab pos="164951" algn="l"/>
              </a:tabLst>
            </a:pPr>
            <a:r>
              <a:rPr lang="en-US" sz="1000" dirty="0">
                <a:cs typeface="Times New Roman"/>
              </a:rPr>
              <a:t>2020</a:t>
            </a:r>
            <a:r>
              <a:rPr lang="en-US" sz="1000" spc="31" dirty="0">
                <a:cs typeface="Times New Roman"/>
              </a:rPr>
              <a:t> </a:t>
            </a:r>
            <a:r>
              <a:rPr lang="en-US" sz="1000" dirty="0">
                <a:cs typeface="Times New Roman"/>
              </a:rPr>
              <a:t>National</a:t>
            </a:r>
            <a:r>
              <a:rPr lang="en-US" sz="1000" spc="27" dirty="0">
                <a:cs typeface="Times New Roman"/>
              </a:rPr>
              <a:t> </a:t>
            </a:r>
            <a:r>
              <a:rPr lang="en-US" sz="1000" dirty="0">
                <a:cs typeface="Times New Roman"/>
              </a:rPr>
              <a:t>Survey</a:t>
            </a:r>
            <a:r>
              <a:rPr lang="en-US" sz="1000" spc="34" dirty="0">
                <a:cs typeface="Times New Roman"/>
              </a:rPr>
              <a:t> </a:t>
            </a:r>
            <a:r>
              <a:rPr lang="en-US" sz="1000" dirty="0">
                <a:cs typeface="Times New Roman"/>
              </a:rPr>
              <a:t>on</a:t>
            </a:r>
            <a:r>
              <a:rPr lang="en-US" sz="1000" spc="34" dirty="0">
                <a:cs typeface="Times New Roman"/>
              </a:rPr>
              <a:t> </a:t>
            </a:r>
            <a:r>
              <a:rPr lang="en-US" sz="1000" dirty="0">
                <a:cs typeface="Times New Roman"/>
              </a:rPr>
              <a:t>Drug</a:t>
            </a:r>
            <a:r>
              <a:rPr lang="en-US" sz="1000" spc="34" dirty="0">
                <a:cs typeface="Times New Roman"/>
              </a:rPr>
              <a:t> </a:t>
            </a:r>
            <a:r>
              <a:rPr lang="en-US" sz="1000" dirty="0">
                <a:cs typeface="Times New Roman"/>
              </a:rPr>
              <a:t>Use</a:t>
            </a:r>
            <a:r>
              <a:rPr lang="en-US" sz="1000" spc="27" dirty="0">
                <a:cs typeface="Times New Roman"/>
              </a:rPr>
              <a:t> </a:t>
            </a:r>
            <a:r>
              <a:rPr lang="en-US" sz="1000" dirty="0">
                <a:cs typeface="Times New Roman"/>
              </a:rPr>
              <a:t>and</a:t>
            </a:r>
            <a:r>
              <a:rPr lang="en-US" sz="1000" spc="34" dirty="0">
                <a:cs typeface="Times New Roman"/>
              </a:rPr>
              <a:t> </a:t>
            </a:r>
            <a:r>
              <a:rPr lang="en-US" sz="1000" dirty="0">
                <a:cs typeface="Times New Roman"/>
              </a:rPr>
              <a:t>Health:</a:t>
            </a:r>
            <a:r>
              <a:rPr lang="en-US" sz="1000" spc="31" dirty="0">
                <a:cs typeface="Times New Roman"/>
              </a:rPr>
              <a:t> </a:t>
            </a:r>
            <a:r>
              <a:rPr lang="en-US" sz="1000" dirty="0">
                <a:cs typeface="Times New Roman"/>
              </a:rPr>
              <a:t>Asian/Native</a:t>
            </a:r>
            <a:r>
              <a:rPr lang="en-US" sz="1000" spc="27" dirty="0">
                <a:cs typeface="Times New Roman"/>
              </a:rPr>
              <a:t> </a:t>
            </a:r>
            <a:r>
              <a:rPr lang="en-US" sz="1000" dirty="0">
                <a:cs typeface="Times New Roman"/>
              </a:rPr>
              <a:t>Hawaiians</a:t>
            </a:r>
            <a:r>
              <a:rPr lang="en-US" sz="1000" spc="34" dirty="0">
                <a:cs typeface="Times New Roman"/>
              </a:rPr>
              <a:t> </a:t>
            </a:r>
            <a:r>
              <a:rPr lang="en-US" sz="1000" dirty="0">
                <a:cs typeface="Times New Roman"/>
              </a:rPr>
              <a:t>and</a:t>
            </a:r>
            <a:r>
              <a:rPr lang="en-US" sz="1000" spc="34" dirty="0">
                <a:cs typeface="Times New Roman"/>
              </a:rPr>
              <a:t> </a:t>
            </a:r>
            <a:r>
              <a:rPr lang="en-US" sz="1000" dirty="0">
                <a:cs typeface="Times New Roman"/>
              </a:rPr>
              <a:t>Other</a:t>
            </a:r>
            <a:r>
              <a:rPr lang="en-US" sz="1000" spc="31" dirty="0">
                <a:cs typeface="Times New Roman"/>
              </a:rPr>
              <a:t> </a:t>
            </a:r>
            <a:r>
              <a:rPr lang="en-US" sz="1000" dirty="0">
                <a:cs typeface="Times New Roman"/>
              </a:rPr>
              <a:t>Pacific</a:t>
            </a:r>
            <a:r>
              <a:rPr lang="en-US" sz="1000" spc="31" dirty="0">
                <a:cs typeface="Times New Roman"/>
              </a:rPr>
              <a:t> </a:t>
            </a:r>
            <a:r>
              <a:rPr lang="en-US" sz="1000" spc="-7" dirty="0">
                <a:cs typeface="Times New Roman"/>
              </a:rPr>
              <a:t>Islanders</a:t>
            </a:r>
            <a:r>
              <a:rPr lang="en-US" sz="1000" spc="341" dirty="0">
                <a:cs typeface="Times New Roman"/>
              </a:rPr>
              <a:t> </a:t>
            </a:r>
            <a:r>
              <a:rPr lang="en-US" sz="1000" dirty="0">
                <a:cs typeface="Times New Roman"/>
              </a:rPr>
              <a:t>(NHOPI).</a:t>
            </a:r>
            <a:r>
              <a:rPr lang="en-US" sz="1000" spc="37" dirty="0">
                <a:cs typeface="Times New Roman"/>
              </a:rPr>
              <a:t> </a:t>
            </a:r>
            <a:r>
              <a:rPr lang="en-US" sz="1000" dirty="0">
                <a:cs typeface="Times New Roman"/>
              </a:rPr>
              <a:t>Rockville,</a:t>
            </a:r>
            <a:r>
              <a:rPr lang="en-US" sz="1000" spc="37" dirty="0">
                <a:cs typeface="Times New Roman"/>
              </a:rPr>
              <a:t> </a:t>
            </a:r>
            <a:r>
              <a:rPr lang="en-US" sz="1000" dirty="0">
                <a:cs typeface="Times New Roman"/>
              </a:rPr>
              <a:t>MD:</a:t>
            </a:r>
            <a:r>
              <a:rPr lang="en-US" sz="1000" spc="37" dirty="0">
                <a:cs typeface="Times New Roman"/>
              </a:rPr>
              <a:t> </a:t>
            </a:r>
            <a:r>
              <a:rPr lang="en-US" sz="1000" dirty="0">
                <a:cs typeface="Times New Roman"/>
              </a:rPr>
              <a:t>Substance</a:t>
            </a:r>
            <a:r>
              <a:rPr lang="en-US" sz="1000" spc="37" dirty="0">
                <a:cs typeface="Times New Roman"/>
              </a:rPr>
              <a:t> </a:t>
            </a:r>
            <a:r>
              <a:rPr lang="en-US" sz="1000" dirty="0">
                <a:cs typeface="Times New Roman"/>
              </a:rPr>
              <a:t>Abuse</a:t>
            </a:r>
            <a:r>
              <a:rPr lang="en-US" sz="1000" spc="37" dirty="0">
                <a:cs typeface="Times New Roman"/>
              </a:rPr>
              <a:t> </a:t>
            </a:r>
            <a:r>
              <a:rPr lang="en-US" sz="1000" dirty="0">
                <a:cs typeface="Times New Roman"/>
              </a:rPr>
              <a:t>and</a:t>
            </a:r>
            <a:r>
              <a:rPr lang="en-US" sz="1000" spc="34" dirty="0">
                <a:cs typeface="Times New Roman"/>
              </a:rPr>
              <a:t> </a:t>
            </a:r>
            <a:r>
              <a:rPr lang="en-US" sz="1000" dirty="0">
                <a:cs typeface="Times New Roman"/>
              </a:rPr>
              <a:t>Mental</a:t>
            </a:r>
            <a:r>
              <a:rPr lang="en-US" sz="1000" spc="37" dirty="0">
                <a:cs typeface="Times New Roman"/>
              </a:rPr>
              <a:t> </a:t>
            </a:r>
            <a:r>
              <a:rPr lang="en-US" sz="1000" dirty="0">
                <a:cs typeface="Times New Roman"/>
              </a:rPr>
              <a:t>Health</a:t>
            </a:r>
            <a:r>
              <a:rPr lang="en-US" sz="1000" spc="41" dirty="0">
                <a:cs typeface="Times New Roman"/>
              </a:rPr>
              <a:t> </a:t>
            </a:r>
            <a:r>
              <a:rPr lang="en-US" sz="1000" dirty="0">
                <a:cs typeface="Times New Roman"/>
              </a:rPr>
              <a:t>Services</a:t>
            </a:r>
            <a:r>
              <a:rPr lang="en-US" sz="1000" spc="41" dirty="0">
                <a:cs typeface="Times New Roman"/>
              </a:rPr>
              <a:t> </a:t>
            </a:r>
            <a:r>
              <a:rPr lang="en-US" sz="1000" dirty="0">
                <a:cs typeface="Times New Roman"/>
              </a:rPr>
              <a:t>Administration;</a:t>
            </a:r>
            <a:r>
              <a:rPr lang="en-US" sz="1000" spc="37" dirty="0">
                <a:cs typeface="Times New Roman"/>
              </a:rPr>
              <a:t> </a:t>
            </a:r>
            <a:r>
              <a:rPr lang="en-US" sz="1000" dirty="0">
                <a:cs typeface="Times New Roman"/>
              </a:rPr>
              <a:t>July</a:t>
            </a:r>
            <a:r>
              <a:rPr lang="en-US" sz="1000" spc="37" dirty="0">
                <a:cs typeface="Times New Roman"/>
              </a:rPr>
              <a:t> </a:t>
            </a:r>
            <a:r>
              <a:rPr lang="en-US" sz="1000" spc="-7" dirty="0">
                <a:cs typeface="Times New Roman"/>
              </a:rPr>
              <a:t>2022. </a:t>
            </a:r>
            <a:r>
              <a:rPr lang="en-US" sz="1000" u="sng" spc="-7" dirty="0">
                <a:solidFill>
                  <a:srgbClr val="0000FF"/>
                </a:solidFill>
                <a:uFill>
                  <a:solidFill>
                    <a:srgbClr val="0000FF"/>
                  </a:solidFill>
                </a:uFill>
                <a:cs typeface="Times New Roman"/>
                <a:hlinkClick r:id="rId8"/>
              </a:rPr>
              <a:t>https://www.samhsa.gov/data/sites/default/files/reports/slides-2020-nsduh/2020NSDUHAsianSlides072522.pdf</a:t>
            </a:r>
            <a:r>
              <a:rPr lang="en-US" sz="1000" spc="-7" dirty="0">
                <a:cs typeface="Times New Roman"/>
                <a:hlinkClick r:id="rId8"/>
              </a:rPr>
              <a:t>.</a:t>
            </a:r>
            <a:r>
              <a:rPr lang="en-US" sz="1000" spc="-7" dirty="0">
                <a:cs typeface="Times New Roman"/>
              </a:rPr>
              <a:t> </a:t>
            </a:r>
            <a:r>
              <a:rPr lang="en-US" sz="1000" dirty="0">
                <a:cs typeface="Times New Roman"/>
              </a:rPr>
              <a:t>Accessed</a:t>
            </a:r>
            <a:r>
              <a:rPr lang="en-US" sz="1000" spc="-17" dirty="0">
                <a:cs typeface="Times New Roman"/>
              </a:rPr>
              <a:t> </a:t>
            </a:r>
            <a:r>
              <a:rPr lang="en-US" sz="1000" dirty="0">
                <a:cs typeface="Times New Roman"/>
              </a:rPr>
              <a:t>October</a:t>
            </a:r>
            <a:r>
              <a:rPr lang="en-US" sz="1000" spc="-14" dirty="0">
                <a:cs typeface="Times New Roman"/>
              </a:rPr>
              <a:t> </a:t>
            </a:r>
            <a:r>
              <a:rPr lang="en-US" sz="1000" dirty="0">
                <a:cs typeface="Times New Roman"/>
              </a:rPr>
              <a:t>12,</a:t>
            </a:r>
            <a:r>
              <a:rPr lang="en-US" sz="1000" spc="-14" dirty="0">
                <a:cs typeface="Times New Roman"/>
              </a:rPr>
              <a:t> </a:t>
            </a:r>
            <a:r>
              <a:rPr lang="en-US" sz="1000" spc="-7" dirty="0">
                <a:cs typeface="Times New Roman"/>
              </a:rPr>
              <a:t>2022.</a:t>
            </a:r>
            <a:endParaRPr lang="en-US" sz="1000" dirty="0">
              <a:cs typeface="Times New Roman"/>
            </a:endParaRPr>
          </a:p>
          <a:p>
            <a:pPr marL="274320" indent="-274320">
              <a:buSzPct val="100000"/>
              <a:buFont typeface="+mj-lt"/>
              <a:buAutoNum type="arabicPeriod" startAt="28"/>
              <a:tabLst>
                <a:tab pos="164951" algn="l"/>
              </a:tabLst>
            </a:pPr>
            <a:r>
              <a:rPr lang="en-US" sz="1000" dirty="0">
                <a:cs typeface="Times New Roman"/>
              </a:rPr>
              <a:t>2020</a:t>
            </a:r>
            <a:r>
              <a:rPr lang="en-US" sz="1000" spc="-10" dirty="0">
                <a:cs typeface="Times New Roman"/>
              </a:rPr>
              <a:t> </a:t>
            </a:r>
            <a:r>
              <a:rPr lang="en-US" sz="1000" dirty="0">
                <a:cs typeface="Times New Roman"/>
              </a:rPr>
              <a:t>National</a:t>
            </a:r>
            <a:r>
              <a:rPr lang="en-US" sz="1000" spc="-7" dirty="0">
                <a:cs typeface="Times New Roman"/>
              </a:rPr>
              <a:t> </a:t>
            </a:r>
            <a:r>
              <a:rPr lang="en-US" sz="1000" dirty="0">
                <a:cs typeface="Times New Roman"/>
              </a:rPr>
              <a:t>Survey on</a:t>
            </a:r>
            <a:r>
              <a:rPr lang="en-US" sz="1000" spc="-3" dirty="0">
                <a:cs typeface="Times New Roman"/>
              </a:rPr>
              <a:t> </a:t>
            </a:r>
            <a:r>
              <a:rPr lang="en-US" sz="1000" dirty="0">
                <a:cs typeface="Times New Roman"/>
              </a:rPr>
              <a:t>Drug</a:t>
            </a:r>
            <a:r>
              <a:rPr lang="en-US" sz="1000" spc="-3" dirty="0">
                <a:cs typeface="Times New Roman"/>
              </a:rPr>
              <a:t> </a:t>
            </a:r>
            <a:r>
              <a:rPr lang="en-US" sz="1000" dirty="0">
                <a:cs typeface="Times New Roman"/>
              </a:rPr>
              <a:t>Use</a:t>
            </a:r>
            <a:r>
              <a:rPr lang="en-US" sz="1000" spc="3" dirty="0">
                <a:cs typeface="Times New Roman"/>
              </a:rPr>
              <a:t> </a:t>
            </a:r>
            <a:r>
              <a:rPr lang="en-US" sz="1000" dirty="0">
                <a:cs typeface="Times New Roman"/>
              </a:rPr>
              <a:t>and</a:t>
            </a:r>
            <a:r>
              <a:rPr lang="en-US" sz="1000" spc="-3" dirty="0">
                <a:cs typeface="Times New Roman"/>
              </a:rPr>
              <a:t> </a:t>
            </a:r>
            <a:r>
              <a:rPr lang="en-US" sz="1000" dirty="0">
                <a:cs typeface="Times New Roman"/>
              </a:rPr>
              <a:t>Health:</a:t>
            </a:r>
            <a:r>
              <a:rPr lang="en-US" sz="1000" spc="-3" dirty="0">
                <a:cs typeface="Times New Roman"/>
              </a:rPr>
              <a:t> </a:t>
            </a:r>
            <a:r>
              <a:rPr lang="en-US" sz="1000" dirty="0">
                <a:cs typeface="Times New Roman"/>
              </a:rPr>
              <a:t>Hispanics.</a:t>
            </a:r>
            <a:r>
              <a:rPr lang="en-US" sz="1000" spc="-3" dirty="0">
                <a:cs typeface="Times New Roman"/>
              </a:rPr>
              <a:t> </a:t>
            </a:r>
            <a:r>
              <a:rPr lang="en-US" sz="1000" dirty="0">
                <a:cs typeface="Times New Roman"/>
              </a:rPr>
              <a:t>Rockville,</a:t>
            </a:r>
            <a:r>
              <a:rPr lang="en-US" sz="1000" spc="14" dirty="0">
                <a:cs typeface="Times New Roman"/>
              </a:rPr>
              <a:t> </a:t>
            </a:r>
            <a:r>
              <a:rPr lang="en-US" sz="1000" dirty="0">
                <a:cs typeface="Times New Roman"/>
              </a:rPr>
              <a:t>MD:</a:t>
            </a:r>
            <a:r>
              <a:rPr lang="en-US" sz="1000" spc="14" dirty="0">
                <a:cs typeface="Times New Roman"/>
              </a:rPr>
              <a:t> </a:t>
            </a:r>
            <a:r>
              <a:rPr lang="en-US" sz="1000" dirty="0">
                <a:cs typeface="Times New Roman"/>
              </a:rPr>
              <a:t>Substance</a:t>
            </a:r>
            <a:r>
              <a:rPr lang="en-US" sz="1000" spc="10" dirty="0">
                <a:cs typeface="Times New Roman"/>
              </a:rPr>
              <a:t> </a:t>
            </a:r>
            <a:r>
              <a:rPr lang="en-US" sz="1000" dirty="0">
                <a:cs typeface="Times New Roman"/>
              </a:rPr>
              <a:t>Abuse</a:t>
            </a:r>
            <a:r>
              <a:rPr lang="en-US" sz="1000" spc="10" dirty="0">
                <a:cs typeface="Times New Roman"/>
              </a:rPr>
              <a:t> </a:t>
            </a:r>
            <a:r>
              <a:rPr lang="en-US" sz="1000" dirty="0">
                <a:cs typeface="Times New Roman"/>
              </a:rPr>
              <a:t>and</a:t>
            </a:r>
            <a:r>
              <a:rPr lang="en-US" sz="1000" spc="14" dirty="0">
                <a:cs typeface="Times New Roman"/>
              </a:rPr>
              <a:t> </a:t>
            </a:r>
            <a:r>
              <a:rPr lang="en-US" sz="1000" spc="-7" dirty="0">
                <a:cs typeface="Times New Roman"/>
              </a:rPr>
              <a:t>Mental </a:t>
            </a:r>
            <a:r>
              <a:rPr lang="en-US" sz="1000" dirty="0">
                <a:cs typeface="Times New Roman"/>
              </a:rPr>
              <a:t>Health</a:t>
            </a:r>
            <a:r>
              <a:rPr lang="en-US" sz="1000" spc="34" dirty="0">
                <a:cs typeface="Times New Roman"/>
              </a:rPr>
              <a:t> </a:t>
            </a:r>
            <a:r>
              <a:rPr lang="en-US" sz="1000" dirty="0">
                <a:cs typeface="Times New Roman"/>
              </a:rPr>
              <a:t>Services</a:t>
            </a:r>
            <a:r>
              <a:rPr lang="en-US" sz="1000" spc="41" dirty="0">
                <a:cs typeface="Times New Roman"/>
              </a:rPr>
              <a:t> </a:t>
            </a:r>
            <a:r>
              <a:rPr lang="en-US" sz="1000" dirty="0">
                <a:cs typeface="Times New Roman"/>
              </a:rPr>
              <a:t>Administration;</a:t>
            </a:r>
            <a:r>
              <a:rPr lang="en-US" sz="1000" spc="41" dirty="0">
                <a:cs typeface="Times New Roman"/>
              </a:rPr>
              <a:t> </a:t>
            </a:r>
            <a:r>
              <a:rPr lang="en-US" sz="1000" dirty="0">
                <a:cs typeface="Times New Roman"/>
              </a:rPr>
              <a:t>July</a:t>
            </a:r>
            <a:r>
              <a:rPr lang="en-US" sz="1000" spc="37" dirty="0">
                <a:cs typeface="Times New Roman"/>
              </a:rPr>
              <a:t> </a:t>
            </a:r>
            <a:r>
              <a:rPr lang="en-US" sz="1000" dirty="0">
                <a:cs typeface="Times New Roman"/>
              </a:rPr>
              <a:t>2022.</a:t>
            </a:r>
            <a:r>
              <a:rPr lang="en-US" sz="1000" spc="44" dirty="0">
                <a:cs typeface="Times New Roman"/>
              </a:rPr>
              <a:t> </a:t>
            </a:r>
            <a:r>
              <a:rPr lang="en-US" sz="1000" u="sng" spc="-7" dirty="0">
                <a:solidFill>
                  <a:srgbClr val="0000FF"/>
                </a:solidFill>
                <a:uFill>
                  <a:solidFill>
                    <a:srgbClr val="0000FF"/>
                  </a:solidFill>
                </a:uFill>
                <a:cs typeface="Times New Roman"/>
                <a:hlinkClick r:id="rId9"/>
              </a:rPr>
              <a:t>https://www.samhsa.gov/data/sites/default/files/reports/slides-</a:t>
            </a:r>
            <a:r>
              <a:rPr lang="en-US" sz="1000" spc="-7" dirty="0">
                <a:solidFill>
                  <a:srgbClr val="0000FF"/>
                </a:solidFill>
                <a:cs typeface="Times New Roman"/>
              </a:rPr>
              <a:t> </a:t>
            </a:r>
            <a:r>
              <a:rPr lang="en-US" sz="1000" u="sng" spc="-7" dirty="0">
                <a:solidFill>
                  <a:srgbClr val="0000FF"/>
                </a:solidFill>
                <a:uFill>
                  <a:solidFill>
                    <a:srgbClr val="0000FF"/>
                  </a:solidFill>
                </a:uFill>
                <a:cs typeface="Times New Roman"/>
                <a:hlinkClick r:id="rId9"/>
              </a:rPr>
              <a:t>2020 -</a:t>
            </a:r>
            <a:r>
              <a:rPr lang="en-US" sz="1000" u="sng" spc="-7" dirty="0" err="1">
                <a:solidFill>
                  <a:srgbClr val="0000FF"/>
                </a:solidFill>
                <a:uFill>
                  <a:solidFill>
                    <a:srgbClr val="0000FF"/>
                  </a:solidFill>
                </a:uFill>
                <a:cs typeface="Times New Roman"/>
                <a:hlinkClick r:id="rId9"/>
              </a:rPr>
              <a:t>nsduh</a:t>
            </a:r>
            <a:r>
              <a:rPr lang="en-US" sz="1000" u="sng" spc="-7" dirty="0">
                <a:solidFill>
                  <a:srgbClr val="0000FF"/>
                </a:solidFill>
                <a:uFill>
                  <a:solidFill>
                    <a:srgbClr val="0000FF"/>
                  </a:solidFill>
                </a:uFill>
                <a:cs typeface="Times New Roman"/>
                <a:hlinkClick r:id="rId9"/>
              </a:rPr>
              <a:t>/2020NSDUHHispanicSlides072522.pdf</a:t>
            </a:r>
            <a:r>
              <a:rPr lang="en-US" sz="1000" spc="-7" dirty="0">
                <a:cs typeface="Times New Roman"/>
                <a:hlinkClick r:id="rId9"/>
              </a:rPr>
              <a:t>.</a:t>
            </a:r>
            <a:r>
              <a:rPr lang="en-US" sz="1000" spc="31" dirty="0">
                <a:cs typeface="Times New Roman"/>
              </a:rPr>
              <a:t> </a:t>
            </a:r>
            <a:r>
              <a:rPr lang="en-US" sz="1000" dirty="0">
                <a:cs typeface="Times New Roman"/>
              </a:rPr>
              <a:t>Accessed</a:t>
            </a:r>
            <a:r>
              <a:rPr lang="en-US" sz="1000" spc="37" dirty="0">
                <a:cs typeface="Times New Roman"/>
              </a:rPr>
              <a:t> </a:t>
            </a:r>
            <a:r>
              <a:rPr lang="en-US" sz="1000" dirty="0">
                <a:cs typeface="Times New Roman"/>
              </a:rPr>
              <a:t>October</a:t>
            </a:r>
            <a:r>
              <a:rPr lang="en-US" sz="1000" spc="34" dirty="0">
                <a:cs typeface="Times New Roman"/>
              </a:rPr>
              <a:t> </a:t>
            </a:r>
            <a:r>
              <a:rPr lang="en-US" sz="1000" dirty="0">
                <a:cs typeface="Times New Roman"/>
              </a:rPr>
              <a:t>12,</a:t>
            </a:r>
            <a:r>
              <a:rPr lang="en-US" sz="1000" spc="41" dirty="0">
                <a:cs typeface="Times New Roman"/>
              </a:rPr>
              <a:t> </a:t>
            </a:r>
            <a:r>
              <a:rPr lang="en-US" sz="1000" spc="-7" dirty="0">
                <a:cs typeface="Times New Roman"/>
              </a:rPr>
              <a:t>2022.</a:t>
            </a:r>
            <a:endParaRPr lang="en-US" sz="1000" dirty="0">
              <a:cs typeface="Times New Roman"/>
            </a:endParaRPr>
          </a:p>
          <a:p>
            <a:pPr marL="274320" indent="-274320">
              <a:buClr>
                <a:srgbClr val="000000"/>
              </a:buClr>
              <a:buSzPct val="100000"/>
              <a:buFont typeface="+mj-lt"/>
              <a:buAutoNum type="arabicPeriod" startAt="28"/>
              <a:tabLst>
                <a:tab pos="164951" algn="l"/>
              </a:tabLst>
            </a:pPr>
            <a:r>
              <a:rPr lang="en-US" sz="1000" dirty="0" err="1">
                <a:solidFill>
                  <a:srgbClr val="181818"/>
                </a:solidFill>
                <a:cs typeface="Times New Roman"/>
              </a:rPr>
              <a:t>Lagisetty</a:t>
            </a:r>
            <a:r>
              <a:rPr lang="en-US" sz="1000" spc="-20" dirty="0">
                <a:solidFill>
                  <a:srgbClr val="181818"/>
                </a:solidFill>
                <a:cs typeface="Times New Roman"/>
              </a:rPr>
              <a:t> </a:t>
            </a:r>
            <a:r>
              <a:rPr lang="en-US" sz="1000" dirty="0">
                <a:solidFill>
                  <a:srgbClr val="181818"/>
                </a:solidFill>
                <a:cs typeface="Times New Roman"/>
              </a:rPr>
              <a:t>PA,</a:t>
            </a:r>
            <a:r>
              <a:rPr lang="en-US" sz="1000" spc="-17" dirty="0">
                <a:solidFill>
                  <a:srgbClr val="181818"/>
                </a:solidFill>
                <a:cs typeface="Times New Roman"/>
              </a:rPr>
              <a:t> </a:t>
            </a:r>
            <a:r>
              <a:rPr lang="en-US" sz="1000" dirty="0">
                <a:solidFill>
                  <a:srgbClr val="181818"/>
                </a:solidFill>
                <a:cs typeface="Times New Roman"/>
              </a:rPr>
              <a:t>Ross</a:t>
            </a:r>
            <a:r>
              <a:rPr lang="en-US" sz="1000" spc="-14" dirty="0">
                <a:solidFill>
                  <a:srgbClr val="181818"/>
                </a:solidFill>
                <a:cs typeface="Times New Roman"/>
              </a:rPr>
              <a:t> </a:t>
            </a:r>
            <a:r>
              <a:rPr lang="en-US" sz="1000" dirty="0">
                <a:solidFill>
                  <a:srgbClr val="181818"/>
                </a:solidFill>
                <a:cs typeface="Times New Roman"/>
              </a:rPr>
              <a:t>R,</a:t>
            </a:r>
            <a:r>
              <a:rPr lang="en-US" sz="1000" spc="-14" dirty="0">
                <a:solidFill>
                  <a:srgbClr val="181818"/>
                </a:solidFill>
                <a:cs typeface="Times New Roman"/>
              </a:rPr>
              <a:t> </a:t>
            </a:r>
            <a:r>
              <a:rPr lang="en-US" sz="1000" dirty="0" err="1">
                <a:solidFill>
                  <a:srgbClr val="181818"/>
                </a:solidFill>
                <a:cs typeface="Times New Roman"/>
              </a:rPr>
              <a:t>Bohnert</a:t>
            </a:r>
            <a:r>
              <a:rPr lang="en-US" sz="1000" spc="-17" dirty="0">
                <a:solidFill>
                  <a:srgbClr val="181818"/>
                </a:solidFill>
                <a:cs typeface="Times New Roman"/>
              </a:rPr>
              <a:t> </a:t>
            </a:r>
            <a:r>
              <a:rPr lang="en-US" sz="1000" dirty="0">
                <a:solidFill>
                  <a:srgbClr val="181818"/>
                </a:solidFill>
                <a:cs typeface="Times New Roman"/>
              </a:rPr>
              <a:t>A,</a:t>
            </a:r>
            <a:r>
              <a:rPr lang="en-US" sz="1000" spc="-10" dirty="0">
                <a:solidFill>
                  <a:srgbClr val="181818"/>
                </a:solidFill>
                <a:cs typeface="Times New Roman"/>
              </a:rPr>
              <a:t> </a:t>
            </a:r>
            <a:r>
              <a:rPr lang="en-US" sz="1000" dirty="0">
                <a:solidFill>
                  <a:srgbClr val="181818"/>
                </a:solidFill>
                <a:cs typeface="Times New Roman"/>
              </a:rPr>
              <a:t>Clay</a:t>
            </a:r>
            <a:r>
              <a:rPr lang="en-US" sz="1000" spc="-17" dirty="0">
                <a:solidFill>
                  <a:srgbClr val="181818"/>
                </a:solidFill>
                <a:cs typeface="Times New Roman"/>
              </a:rPr>
              <a:t> </a:t>
            </a:r>
            <a:r>
              <a:rPr lang="en-US" sz="1000" dirty="0">
                <a:solidFill>
                  <a:srgbClr val="181818"/>
                </a:solidFill>
                <a:cs typeface="Times New Roman"/>
              </a:rPr>
              <a:t>M,</a:t>
            </a:r>
            <a:r>
              <a:rPr lang="en-US" sz="1000" spc="-14" dirty="0">
                <a:solidFill>
                  <a:srgbClr val="181818"/>
                </a:solidFill>
                <a:cs typeface="Times New Roman"/>
              </a:rPr>
              <a:t> </a:t>
            </a:r>
            <a:r>
              <a:rPr lang="en-US" sz="1000" dirty="0" err="1">
                <a:solidFill>
                  <a:srgbClr val="181818"/>
                </a:solidFill>
                <a:cs typeface="Times New Roman"/>
              </a:rPr>
              <a:t>Maust</a:t>
            </a:r>
            <a:r>
              <a:rPr lang="en-US" sz="1000" spc="-17" dirty="0">
                <a:solidFill>
                  <a:srgbClr val="181818"/>
                </a:solidFill>
                <a:cs typeface="Times New Roman"/>
              </a:rPr>
              <a:t> </a:t>
            </a:r>
            <a:r>
              <a:rPr lang="en-US" sz="1000" dirty="0">
                <a:solidFill>
                  <a:srgbClr val="181818"/>
                </a:solidFill>
                <a:cs typeface="Times New Roman"/>
              </a:rPr>
              <a:t>DT.</a:t>
            </a:r>
            <a:r>
              <a:rPr lang="en-US" sz="1000" spc="-10" dirty="0">
                <a:solidFill>
                  <a:srgbClr val="181818"/>
                </a:solidFill>
                <a:cs typeface="Times New Roman"/>
              </a:rPr>
              <a:t> </a:t>
            </a:r>
            <a:r>
              <a:rPr lang="en-US" sz="1000" dirty="0">
                <a:solidFill>
                  <a:srgbClr val="181818"/>
                </a:solidFill>
                <a:cs typeface="Times New Roman"/>
              </a:rPr>
              <a:t>Buprenorphine</a:t>
            </a:r>
            <a:r>
              <a:rPr lang="en-US" sz="1000" spc="-14" dirty="0">
                <a:solidFill>
                  <a:srgbClr val="181818"/>
                </a:solidFill>
                <a:cs typeface="Times New Roman"/>
              </a:rPr>
              <a:t> </a:t>
            </a:r>
            <a:r>
              <a:rPr lang="en-US" sz="1000" dirty="0">
                <a:solidFill>
                  <a:srgbClr val="181818"/>
                </a:solidFill>
                <a:cs typeface="Times New Roman"/>
              </a:rPr>
              <a:t>treatment</a:t>
            </a:r>
            <a:r>
              <a:rPr lang="en-US" sz="1000" spc="-14" dirty="0">
                <a:solidFill>
                  <a:srgbClr val="181818"/>
                </a:solidFill>
                <a:cs typeface="Times New Roman"/>
              </a:rPr>
              <a:t> </a:t>
            </a:r>
            <a:r>
              <a:rPr lang="en-US" sz="1000" dirty="0">
                <a:solidFill>
                  <a:srgbClr val="181818"/>
                </a:solidFill>
                <a:cs typeface="Times New Roman"/>
              </a:rPr>
              <a:t>divide</a:t>
            </a:r>
            <a:r>
              <a:rPr lang="en-US" sz="1000" spc="-20" dirty="0">
                <a:solidFill>
                  <a:srgbClr val="181818"/>
                </a:solidFill>
                <a:cs typeface="Times New Roman"/>
              </a:rPr>
              <a:t> </a:t>
            </a:r>
            <a:r>
              <a:rPr lang="en-US" sz="1000" dirty="0">
                <a:solidFill>
                  <a:srgbClr val="181818"/>
                </a:solidFill>
                <a:cs typeface="Times New Roman"/>
              </a:rPr>
              <a:t>by</a:t>
            </a:r>
            <a:r>
              <a:rPr lang="en-US" sz="1000" spc="-17" dirty="0">
                <a:solidFill>
                  <a:srgbClr val="181818"/>
                </a:solidFill>
                <a:cs typeface="Times New Roman"/>
              </a:rPr>
              <a:t> </a:t>
            </a:r>
            <a:r>
              <a:rPr lang="en-US" sz="1000" dirty="0">
                <a:solidFill>
                  <a:srgbClr val="181818"/>
                </a:solidFill>
                <a:cs typeface="Times New Roman"/>
              </a:rPr>
              <a:t>race/ethnicity</a:t>
            </a:r>
            <a:r>
              <a:rPr lang="en-US" sz="1000" spc="-7" dirty="0">
                <a:solidFill>
                  <a:srgbClr val="181818"/>
                </a:solidFill>
                <a:cs typeface="Times New Roman"/>
              </a:rPr>
              <a:t> </a:t>
            </a:r>
            <a:r>
              <a:rPr lang="en-US" sz="1000" spc="-17" dirty="0">
                <a:solidFill>
                  <a:srgbClr val="181818"/>
                </a:solidFill>
                <a:cs typeface="Times New Roman"/>
              </a:rPr>
              <a:t>and </a:t>
            </a:r>
            <a:r>
              <a:rPr lang="en-US" sz="1000" dirty="0">
                <a:solidFill>
                  <a:srgbClr val="181818"/>
                </a:solidFill>
                <a:cs typeface="Times New Roman"/>
              </a:rPr>
              <a:t>payment.</a:t>
            </a:r>
            <a:r>
              <a:rPr lang="en-US" sz="1000" spc="-7" dirty="0">
                <a:solidFill>
                  <a:srgbClr val="181818"/>
                </a:solidFill>
                <a:cs typeface="Times New Roman"/>
              </a:rPr>
              <a:t> </a:t>
            </a:r>
            <a:r>
              <a:rPr lang="en-US" sz="1000" dirty="0">
                <a:solidFill>
                  <a:srgbClr val="181818"/>
                </a:solidFill>
                <a:cs typeface="Times New Roman"/>
              </a:rPr>
              <a:t>JAMA</a:t>
            </a:r>
            <a:r>
              <a:rPr lang="en-US" sz="1000" spc="3" dirty="0">
                <a:solidFill>
                  <a:srgbClr val="181818"/>
                </a:solidFill>
                <a:cs typeface="Times New Roman"/>
              </a:rPr>
              <a:t> </a:t>
            </a:r>
            <a:r>
              <a:rPr lang="en-US" sz="1000" dirty="0">
                <a:solidFill>
                  <a:srgbClr val="181818"/>
                </a:solidFill>
                <a:cs typeface="Times New Roman"/>
              </a:rPr>
              <a:t>Psychiatry. </a:t>
            </a:r>
            <a:r>
              <a:rPr lang="en-US" sz="1000" spc="-7" dirty="0">
                <a:solidFill>
                  <a:srgbClr val="181818"/>
                </a:solidFill>
                <a:cs typeface="Times New Roman"/>
              </a:rPr>
              <a:t>2019;76(9):979-</a:t>
            </a:r>
            <a:r>
              <a:rPr lang="en-US" sz="1000" dirty="0">
                <a:solidFill>
                  <a:srgbClr val="181818"/>
                </a:solidFill>
                <a:cs typeface="Times New Roman"/>
              </a:rPr>
              <a:t>81.</a:t>
            </a:r>
            <a:r>
              <a:rPr lang="en-US" sz="1000" spc="3" dirty="0">
                <a:solidFill>
                  <a:srgbClr val="181818"/>
                </a:solidFill>
                <a:cs typeface="Times New Roman"/>
              </a:rPr>
              <a:t> </a:t>
            </a:r>
            <a:r>
              <a:rPr lang="en-US" sz="1000" u="sng" spc="-7" dirty="0">
                <a:solidFill>
                  <a:srgbClr val="0000FF"/>
                </a:solidFill>
                <a:uFill>
                  <a:solidFill>
                    <a:srgbClr val="0000FF"/>
                  </a:solidFill>
                </a:uFill>
                <a:cs typeface="Times New Roman"/>
                <a:hlinkClick r:id="rId10"/>
              </a:rPr>
              <a:t>https://www.ncbi.nlm.nih.gov/pmc/articles/PMC6506898/</a:t>
            </a:r>
            <a:r>
              <a:rPr lang="en-US" sz="1000" spc="-7" dirty="0">
                <a:solidFill>
                  <a:srgbClr val="181818"/>
                </a:solidFill>
                <a:cs typeface="Times New Roman"/>
                <a:hlinkClick r:id="rId10"/>
              </a:rPr>
              <a:t>.</a:t>
            </a:r>
            <a:r>
              <a:rPr lang="en-US" sz="1000" spc="-7" dirty="0">
                <a:solidFill>
                  <a:srgbClr val="181818"/>
                </a:solidFill>
                <a:cs typeface="Times New Roman"/>
              </a:rPr>
              <a:t> </a:t>
            </a:r>
            <a:r>
              <a:rPr lang="en-US" sz="1000" dirty="0">
                <a:solidFill>
                  <a:srgbClr val="181818"/>
                </a:solidFill>
                <a:cs typeface="Times New Roman"/>
              </a:rPr>
              <a:t>Accessed</a:t>
            </a:r>
            <a:r>
              <a:rPr lang="en-US" sz="1000" spc="-17" dirty="0">
                <a:solidFill>
                  <a:srgbClr val="181818"/>
                </a:solidFill>
                <a:cs typeface="Times New Roman"/>
              </a:rPr>
              <a:t> </a:t>
            </a:r>
            <a:r>
              <a:rPr lang="en-US" sz="1000" dirty="0">
                <a:solidFill>
                  <a:srgbClr val="181818"/>
                </a:solidFill>
                <a:cs typeface="Times New Roman"/>
              </a:rPr>
              <a:t>October</a:t>
            </a:r>
            <a:r>
              <a:rPr lang="en-US" sz="1000" spc="-14" dirty="0">
                <a:solidFill>
                  <a:srgbClr val="181818"/>
                </a:solidFill>
                <a:cs typeface="Times New Roman"/>
              </a:rPr>
              <a:t> </a:t>
            </a:r>
            <a:r>
              <a:rPr lang="en-US" sz="1000" dirty="0">
                <a:solidFill>
                  <a:srgbClr val="181818"/>
                </a:solidFill>
                <a:cs typeface="Times New Roman"/>
              </a:rPr>
              <a:t>12,</a:t>
            </a:r>
            <a:r>
              <a:rPr lang="en-US" sz="1000" spc="-14" dirty="0">
                <a:solidFill>
                  <a:srgbClr val="181818"/>
                </a:solidFill>
                <a:cs typeface="Times New Roman"/>
              </a:rPr>
              <a:t> </a:t>
            </a:r>
            <a:r>
              <a:rPr lang="en-US" sz="1000" spc="-7" dirty="0">
                <a:solidFill>
                  <a:srgbClr val="181818"/>
                </a:solidFill>
                <a:cs typeface="Times New Roman"/>
              </a:rPr>
              <a:t>2022.</a:t>
            </a:r>
            <a:endParaRPr lang="en-US" sz="1000" dirty="0">
              <a:cs typeface="Times New Roman"/>
            </a:endParaRPr>
          </a:p>
          <a:p>
            <a:pPr marL="274320" indent="-274320">
              <a:buSzPct val="100000"/>
              <a:buFont typeface="+mj-lt"/>
              <a:buAutoNum type="arabicPeriod" startAt="28"/>
              <a:tabLst>
                <a:tab pos="164951" algn="l"/>
              </a:tabLst>
            </a:pPr>
            <a:r>
              <a:rPr lang="en-US" sz="1000" spc="-7" dirty="0">
                <a:cs typeface="Times New Roman"/>
              </a:rPr>
              <a:t>National</a:t>
            </a:r>
            <a:r>
              <a:rPr lang="en-US" sz="1000" spc="-31" dirty="0">
                <a:cs typeface="Times New Roman"/>
              </a:rPr>
              <a:t> </a:t>
            </a:r>
            <a:r>
              <a:rPr lang="en-US" sz="1000" spc="-7" dirty="0">
                <a:cs typeface="Times New Roman"/>
              </a:rPr>
              <a:t>Institute</a:t>
            </a:r>
            <a:r>
              <a:rPr lang="en-US" sz="1000" spc="-20" dirty="0">
                <a:cs typeface="Times New Roman"/>
              </a:rPr>
              <a:t> </a:t>
            </a:r>
            <a:r>
              <a:rPr lang="en-US" sz="1000" dirty="0">
                <a:cs typeface="Times New Roman"/>
              </a:rPr>
              <a:t>on</a:t>
            </a:r>
            <a:r>
              <a:rPr lang="en-US" sz="1000" spc="-17" dirty="0">
                <a:cs typeface="Times New Roman"/>
              </a:rPr>
              <a:t> </a:t>
            </a:r>
            <a:r>
              <a:rPr lang="en-US" sz="1000" dirty="0">
                <a:cs typeface="Times New Roman"/>
              </a:rPr>
              <a:t>Drug</a:t>
            </a:r>
            <a:r>
              <a:rPr lang="en-US" sz="1000" spc="-17" dirty="0">
                <a:cs typeface="Times New Roman"/>
              </a:rPr>
              <a:t> </a:t>
            </a:r>
            <a:r>
              <a:rPr lang="en-US" sz="1000" spc="-7" dirty="0">
                <a:cs typeface="Times New Roman"/>
              </a:rPr>
              <a:t>Abuse.</a:t>
            </a:r>
            <a:r>
              <a:rPr lang="en-US" sz="1000" spc="-20" dirty="0">
                <a:cs typeface="Times New Roman"/>
              </a:rPr>
              <a:t> </a:t>
            </a:r>
            <a:r>
              <a:rPr lang="en-US" sz="1000" spc="-14" dirty="0">
                <a:cs typeface="Times New Roman"/>
              </a:rPr>
              <a:t>COVID-</a:t>
            </a:r>
            <a:r>
              <a:rPr lang="en-US" sz="1000" dirty="0">
                <a:cs typeface="Times New Roman"/>
              </a:rPr>
              <a:t>19</a:t>
            </a:r>
            <a:r>
              <a:rPr lang="en-US" sz="1000" spc="-20" dirty="0">
                <a:cs typeface="Times New Roman"/>
              </a:rPr>
              <a:t> </a:t>
            </a:r>
            <a:r>
              <a:rPr lang="en-US" sz="1000" dirty="0">
                <a:cs typeface="Times New Roman"/>
              </a:rPr>
              <a:t>&amp;</a:t>
            </a:r>
            <a:r>
              <a:rPr lang="en-US" sz="1000" spc="-20" dirty="0">
                <a:cs typeface="Times New Roman"/>
              </a:rPr>
              <a:t> </a:t>
            </a:r>
            <a:r>
              <a:rPr lang="en-US" sz="1000" spc="-7" dirty="0">
                <a:cs typeface="Times New Roman"/>
              </a:rPr>
              <a:t>Substance</a:t>
            </a:r>
            <a:r>
              <a:rPr lang="en-US" sz="1000" spc="-20" dirty="0">
                <a:cs typeface="Times New Roman"/>
              </a:rPr>
              <a:t> </a:t>
            </a:r>
            <a:r>
              <a:rPr lang="en-US" sz="1000" spc="-7" dirty="0">
                <a:cs typeface="Times New Roman"/>
              </a:rPr>
              <a:t>Use.</a:t>
            </a:r>
            <a:r>
              <a:rPr lang="en-US" sz="1000" spc="-20" dirty="0">
                <a:cs typeface="Times New Roman"/>
              </a:rPr>
              <a:t> </a:t>
            </a:r>
            <a:r>
              <a:rPr lang="en-US" sz="1000" spc="-7" dirty="0">
                <a:cs typeface="Times New Roman"/>
              </a:rPr>
              <a:t>February</a:t>
            </a:r>
            <a:r>
              <a:rPr lang="en-US" sz="1000" spc="-17" dirty="0">
                <a:cs typeface="Times New Roman"/>
              </a:rPr>
              <a:t> </a:t>
            </a:r>
            <a:r>
              <a:rPr lang="en-US" sz="1000" dirty="0">
                <a:cs typeface="Times New Roman"/>
              </a:rPr>
              <a:t>25,</a:t>
            </a:r>
            <a:r>
              <a:rPr lang="en-US" sz="1000" spc="-20" dirty="0">
                <a:cs typeface="Times New Roman"/>
              </a:rPr>
              <a:t> </a:t>
            </a:r>
            <a:r>
              <a:rPr lang="en-US" sz="1000" spc="-7" dirty="0">
                <a:cs typeface="Times New Roman"/>
              </a:rPr>
              <a:t>2022.</a:t>
            </a:r>
            <a:r>
              <a:rPr lang="en-US" sz="1000" spc="-24" dirty="0">
                <a:cs typeface="Times New Roman"/>
              </a:rPr>
              <a:t> </a:t>
            </a:r>
            <a:r>
              <a:rPr lang="en-US" sz="1000" u="sng" spc="-7" dirty="0">
                <a:solidFill>
                  <a:srgbClr val="0000FF"/>
                </a:solidFill>
                <a:uFill>
                  <a:solidFill>
                    <a:srgbClr val="0000FF"/>
                  </a:solidFill>
                </a:uFill>
                <a:cs typeface="Times New Roman"/>
                <a:hlinkClick r:id="rId11"/>
              </a:rPr>
              <a:t>https://nida.nih.gov/research-</a:t>
            </a:r>
            <a:r>
              <a:rPr lang="en-US" sz="1000" u="sng" spc="-14" dirty="0">
                <a:solidFill>
                  <a:srgbClr val="0000FF"/>
                </a:solidFill>
                <a:uFill>
                  <a:solidFill>
                    <a:srgbClr val="0000FF"/>
                  </a:solidFill>
                </a:uFill>
                <a:cs typeface="Times New Roman"/>
                <a:hlinkClick r:id="rId11"/>
              </a:rPr>
              <a:t>topics/comorbidity/covid-</a:t>
            </a:r>
            <a:r>
              <a:rPr lang="en-US" sz="1000" u="sng" spc="-7" dirty="0">
                <a:solidFill>
                  <a:srgbClr val="0000FF"/>
                </a:solidFill>
                <a:uFill>
                  <a:solidFill>
                    <a:srgbClr val="0000FF"/>
                  </a:solidFill>
                </a:uFill>
                <a:cs typeface="Times New Roman"/>
                <a:hlinkClick r:id="rId11"/>
              </a:rPr>
              <a:t>19-</a:t>
            </a:r>
            <a:r>
              <a:rPr lang="en-US" sz="1000" u="sng" spc="-14" dirty="0">
                <a:solidFill>
                  <a:srgbClr val="0000FF"/>
                </a:solidFill>
                <a:uFill>
                  <a:solidFill>
                    <a:srgbClr val="0000FF"/>
                  </a:solidFill>
                </a:uFill>
                <a:cs typeface="Times New Roman"/>
                <a:hlinkClick r:id="rId11"/>
              </a:rPr>
              <a:t>substance-</a:t>
            </a:r>
            <a:r>
              <a:rPr lang="en-US" sz="1000" u="sng" dirty="0">
                <a:solidFill>
                  <a:srgbClr val="0000FF"/>
                </a:solidFill>
                <a:uFill>
                  <a:solidFill>
                    <a:srgbClr val="0000FF"/>
                  </a:solidFill>
                </a:uFill>
                <a:cs typeface="Times New Roman"/>
                <a:hlinkClick r:id="rId11"/>
              </a:rPr>
              <a:t>use</a:t>
            </a:r>
            <a:r>
              <a:rPr lang="en-US" sz="1000" dirty="0">
                <a:cs typeface="Times New Roman"/>
                <a:hlinkClick r:id="rId11"/>
              </a:rPr>
              <a:t>.</a:t>
            </a:r>
            <a:r>
              <a:rPr lang="en-US" sz="1000" spc="20" dirty="0">
                <a:cs typeface="Times New Roman"/>
              </a:rPr>
              <a:t> </a:t>
            </a:r>
            <a:r>
              <a:rPr lang="en-US" sz="1000" spc="-7" dirty="0">
                <a:cs typeface="Times New Roman"/>
              </a:rPr>
              <a:t>Accessed</a:t>
            </a:r>
            <a:r>
              <a:rPr lang="en-US" sz="1000" spc="17" dirty="0">
                <a:cs typeface="Times New Roman"/>
              </a:rPr>
              <a:t> </a:t>
            </a:r>
            <a:r>
              <a:rPr lang="en-US" sz="1000" spc="-7" dirty="0">
                <a:cs typeface="Times New Roman"/>
              </a:rPr>
              <a:t>October</a:t>
            </a:r>
            <a:r>
              <a:rPr lang="en-US" sz="1000" spc="17" dirty="0">
                <a:cs typeface="Times New Roman"/>
              </a:rPr>
              <a:t> </a:t>
            </a:r>
            <a:r>
              <a:rPr lang="en-US" sz="1000" dirty="0">
                <a:cs typeface="Times New Roman"/>
              </a:rPr>
              <a:t>12,</a:t>
            </a:r>
            <a:r>
              <a:rPr lang="en-US" sz="1000" spc="14" dirty="0">
                <a:cs typeface="Times New Roman"/>
              </a:rPr>
              <a:t> </a:t>
            </a:r>
            <a:r>
              <a:rPr lang="en-US" sz="1000" spc="-7" dirty="0">
                <a:cs typeface="Times New Roman"/>
              </a:rPr>
              <a:t>2022.</a:t>
            </a:r>
            <a:endParaRPr lang="en-US" sz="1000" dirty="0">
              <a:cs typeface="Times New Roman"/>
            </a:endParaRPr>
          </a:p>
          <a:p>
            <a:pPr marL="274320" marR="103040" indent="-274320">
              <a:buSzPct val="100000"/>
              <a:buFont typeface="+mj-lt"/>
              <a:buAutoNum type="arabicPeriod" startAt="28"/>
              <a:tabLst>
                <a:tab pos="164951" algn="l"/>
              </a:tabLst>
            </a:pPr>
            <a:r>
              <a:rPr lang="en-US" sz="1000" dirty="0">
                <a:cs typeface="Times New Roman"/>
              </a:rPr>
              <a:t>Substance</a:t>
            </a:r>
            <a:r>
              <a:rPr lang="en-US" sz="1000" spc="-27" dirty="0">
                <a:cs typeface="Times New Roman"/>
              </a:rPr>
              <a:t> </a:t>
            </a:r>
            <a:r>
              <a:rPr lang="en-US" sz="1000" dirty="0">
                <a:cs typeface="Times New Roman"/>
              </a:rPr>
              <a:t>Abuse</a:t>
            </a:r>
            <a:r>
              <a:rPr lang="en-US" sz="1000" spc="-14" dirty="0">
                <a:cs typeface="Times New Roman"/>
              </a:rPr>
              <a:t> </a:t>
            </a:r>
            <a:r>
              <a:rPr lang="en-US" sz="1000" dirty="0">
                <a:cs typeface="Times New Roman"/>
              </a:rPr>
              <a:t>and</a:t>
            </a:r>
            <a:r>
              <a:rPr lang="en-US" sz="1000" spc="-17" dirty="0">
                <a:cs typeface="Times New Roman"/>
              </a:rPr>
              <a:t> </a:t>
            </a:r>
            <a:r>
              <a:rPr lang="en-US" sz="1000" dirty="0">
                <a:cs typeface="Times New Roman"/>
              </a:rPr>
              <a:t>Mental</a:t>
            </a:r>
            <a:r>
              <a:rPr lang="en-US" sz="1000" spc="-17" dirty="0">
                <a:cs typeface="Times New Roman"/>
              </a:rPr>
              <a:t> </a:t>
            </a:r>
            <a:r>
              <a:rPr lang="en-US" sz="1000" dirty="0">
                <a:cs typeface="Times New Roman"/>
              </a:rPr>
              <a:t>Health</a:t>
            </a:r>
            <a:r>
              <a:rPr lang="en-US" sz="1000" spc="-10" dirty="0">
                <a:cs typeface="Times New Roman"/>
              </a:rPr>
              <a:t> </a:t>
            </a:r>
            <a:r>
              <a:rPr lang="en-US" sz="1000" dirty="0">
                <a:cs typeface="Times New Roman"/>
              </a:rPr>
              <a:t>Services</a:t>
            </a:r>
            <a:r>
              <a:rPr lang="en-US" sz="1000" spc="-14" dirty="0">
                <a:cs typeface="Times New Roman"/>
              </a:rPr>
              <a:t> </a:t>
            </a:r>
            <a:r>
              <a:rPr lang="en-US" sz="1000" dirty="0">
                <a:cs typeface="Times New Roman"/>
              </a:rPr>
              <a:t>Administration.</a:t>
            </a:r>
            <a:r>
              <a:rPr lang="en-US" sz="1000" spc="-17" dirty="0">
                <a:cs typeface="Times New Roman"/>
              </a:rPr>
              <a:t> </a:t>
            </a:r>
            <a:r>
              <a:rPr lang="en-US" sz="1000" dirty="0">
                <a:solidFill>
                  <a:srgbClr val="1E384A"/>
                </a:solidFill>
                <a:cs typeface="Times New Roman"/>
              </a:rPr>
              <a:t>Methadone</a:t>
            </a:r>
            <a:r>
              <a:rPr lang="en-US" sz="1000" spc="-17" dirty="0">
                <a:solidFill>
                  <a:srgbClr val="1E384A"/>
                </a:solidFill>
                <a:cs typeface="Times New Roman"/>
              </a:rPr>
              <a:t> </a:t>
            </a:r>
            <a:r>
              <a:rPr lang="en-US" sz="1000" spc="-7" dirty="0">
                <a:solidFill>
                  <a:srgbClr val="1E384A"/>
                </a:solidFill>
                <a:cs typeface="Times New Roman"/>
              </a:rPr>
              <a:t>Take-</a:t>
            </a:r>
            <a:r>
              <a:rPr lang="en-US" sz="1000" dirty="0">
                <a:solidFill>
                  <a:srgbClr val="1E384A"/>
                </a:solidFill>
                <a:cs typeface="Times New Roman"/>
              </a:rPr>
              <a:t>Home</a:t>
            </a:r>
            <a:r>
              <a:rPr lang="en-US" sz="1000" spc="-17" dirty="0">
                <a:solidFill>
                  <a:srgbClr val="1E384A"/>
                </a:solidFill>
                <a:cs typeface="Times New Roman"/>
              </a:rPr>
              <a:t> </a:t>
            </a:r>
            <a:r>
              <a:rPr lang="en-US" sz="1000" dirty="0">
                <a:solidFill>
                  <a:srgbClr val="1E384A"/>
                </a:solidFill>
                <a:cs typeface="Times New Roman"/>
              </a:rPr>
              <a:t>Flexibilities</a:t>
            </a:r>
            <a:r>
              <a:rPr lang="en-US" sz="1000" spc="-14" dirty="0">
                <a:solidFill>
                  <a:srgbClr val="1E384A"/>
                </a:solidFill>
                <a:cs typeface="Times New Roman"/>
              </a:rPr>
              <a:t> </a:t>
            </a:r>
            <a:r>
              <a:rPr lang="en-US" sz="1000" spc="-7" dirty="0">
                <a:solidFill>
                  <a:srgbClr val="1E384A"/>
                </a:solidFill>
                <a:cs typeface="Times New Roman"/>
              </a:rPr>
              <a:t>Extension </a:t>
            </a:r>
            <a:r>
              <a:rPr lang="en-US" sz="1000" dirty="0">
                <a:solidFill>
                  <a:srgbClr val="1E384A"/>
                </a:solidFill>
                <a:cs typeface="Times New Roman"/>
              </a:rPr>
              <a:t>Guidance.</a:t>
            </a:r>
            <a:r>
              <a:rPr lang="en-US" sz="1000" spc="20" dirty="0">
                <a:solidFill>
                  <a:srgbClr val="1E384A"/>
                </a:solidFill>
                <a:cs typeface="Times New Roman"/>
              </a:rPr>
              <a:t> </a:t>
            </a:r>
            <a:r>
              <a:rPr lang="en-US" sz="1000" dirty="0">
                <a:solidFill>
                  <a:srgbClr val="1E384A"/>
                </a:solidFill>
                <a:cs typeface="Times New Roman"/>
              </a:rPr>
              <a:t>Last</a:t>
            </a:r>
            <a:r>
              <a:rPr lang="en-US" sz="1000" spc="20" dirty="0">
                <a:solidFill>
                  <a:srgbClr val="1E384A"/>
                </a:solidFill>
                <a:cs typeface="Times New Roman"/>
              </a:rPr>
              <a:t> </a:t>
            </a:r>
            <a:r>
              <a:rPr lang="en-US" sz="1000" dirty="0">
                <a:solidFill>
                  <a:srgbClr val="1E384A"/>
                </a:solidFill>
                <a:cs typeface="Times New Roman"/>
              </a:rPr>
              <a:t>updated</a:t>
            </a:r>
            <a:r>
              <a:rPr lang="en-US" sz="1000" spc="24" dirty="0">
                <a:solidFill>
                  <a:srgbClr val="1E384A"/>
                </a:solidFill>
                <a:cs typeface="Times New Roman"/>
              </a:rPr>
              <a:t> </a:t>
            </a:r>
            <a:r>
              <a:rPr lang="en-US" sz="1000" dirty="0">
                <a:solidFill>
                  <a:srgbClr val="1E384A"/>
                </a:solidFill>
                <a:cs typeface="Times New Roman"/>
              </a:rPr>
              <a:t>March</a:t>
            </a:r>
            <a:r>
              <a:rPr lang="en-US" sz="1000" spc="24" dirty="0">
                <a:solidFill>
                  <a:srgbClr val="1E384A"/>
                </a:solidFill>
                <a:cs typeface="Times New Roman"/>
              </a:rPr>
              <a:t> </a:t>
            </a:r>
            <a:r>
              <a:rPr lang="en-US" sz="1000" dirty="0">
                <a:solidFill>
                  <a:srgbClr val="1E384A"/>
                </a:solidFill>
                <a:cs typeface="Times New Roman"/>
              </a:rPr>
              <a:t>2022.</a:t>
            </a:r>
            <a:r>
              <a:rPr lang="en-US" sz="1000" spc="24" dirty="0">
                <a:solidFill>
                  <a:srgbClr val="1E384A"/>
                </a:solidFill>
                <a:cs typeface="Times New Roman"/>
              </a:rPr>
              <a:t> </a:t>
            </a:r>
            <a:r>
              <a:rPr lang="en-US" sz="1000" u="sng" spc="-7" dirty="0">
                <a:solidFill>
                  <a:srgbClr val="0000FF"/>
                </a:solidFill>
                <a:uFill>
                  <a:solidFill>
                    <a:srgbClr val="0000FF"/>
                  </a:solidFill>
                </a:uFill>
                <a:cs typeface="Times New Roman"/>
                <a:hlinkClick r:id="rId12"/>
              </a:rPr>
              <a:t>https://www.samhsa.gov/medication-assisted-treatment/statutes-</a:t>
            </a:r>
            <a:r>
              <a:rPr lang="en-US" sz="1000" spc="-7" dirty="0">
                <a:solidFill>
                  <a:srgbClr val="0000FF"/>
                </a:solidFill>
                <a:cs typeface="Times New Roman"/>
              </a:rPr>
              <a:t> </a:t>
            </a:r>
            <a:r>
              <a:rPr lang="en-US" sz="1000" u="sng" spc="-7" dirty="0">
                <a:solidFill>
                  <a:srgbClr val="0000FF"/>
                </a:solidFill>
                <a:uFill>
                  <a:solidFill>
                    <a:srgbClr val="0000FF"/>
                  </a:solidFill>
                </a:uFill>
                <a:cs typeface="Times New Roman"/>
                <a:hlinkClick r:id="rId12"/>
              </a:rPr>
              <a:t>regulations-guidelines/methadone-</a:t>
            </a:r>
            <a:r>
              <a:rPr lang="en-US" sz="1000" u="sng" dirty="0">
                <a:solidFill>
                  <a:srgbClr val="0000FF"/>
                </a:solidFill>
                <a:uFill>
                  <a:solidFill>
                    <a:srgbClr val="0000FF"/>
                  </a:solidFill>
                </a:uFill>
                <a:cs typeface="Times New Roman"/>
                <a:hlinkClick r:id="rId12"/>
              </a:rPr>
              <a:t>guidance</a:t>
            </a:r>
            <a:r>
              <a:rPr lang="en-US" sz="1000" dirty="0">
                <a:cs typeface="Times New Roman"/>
                <a:hlinkClick r:id="rId12"/>
              </a:rPr>
              <a:t>.</a:t>
            </a:r>
            <a:r>
              <a:rPr lang="en-US" sz="1000" spc="10" dirty="0">
                <a:cs typeface="Times New Roman"/>
              </a:rPr>
              <a:t> </a:t>
            </a:r>
            <a:r>
              <a:rPr lang="en-US" sz="1000" dirty="0">
                <a:cs typeface="Times New Roman"/>
              </a:rPr>
              <a:t>Accessed</a:t>
            </a:r>
            <a:r>
              <a:rPr lang="en-US" sz="1000" spc="20" dirty="0">
                <a:cs typeface="Times New Roman"/>
              </a:rPr>
              <a:t> </a:t>
            </a:r>
            <a:r>
              <a:rPr lang="en-US" sz="1000" dirty="0">
                <a:cs typeface="Times New Roman"/>
              </a:rPr>
              <a:t>October</a:t>
            </a:r>
            <a:r>
              <a:rPr lang="en-US" sz="1000" spc="20" dirty="0">
                <a:cs typeface="Times New Roman"/>
              </a:rPr>
              <a:t> </a:t>
            </a:r>
            <a:r>
              <a:rPr lang="en-US" sz="1000" dirty="0">
                <a:cs typeface="Times New Roman"/>
              </a:rPr>
              <a:t>12,</a:t>
            </a:r>
            <a:r>
              <a:rPr lang="en-US" sz="1000" spc="20" dirty="0">
                <a:cs typeface="Times New Roman"/>
              </a:rPr>
              <a:t> </a:t>
            </a:r>
            <a:r>
              <a:rPr lang="en-US" sz="1000" spc="-7" dirty="0">
                <a:cs typeface="Times New Roman"/>
              </a:rPr>
              <a:t>2022.</a:t>
            </a:r>
            <a:endParaRPr lang="en-US" sz="1000" dirty="0">
              <a:cs typeface="Times New Roman"/>
            </a:endParaRPr>
          </a:p>
          <a:p>
            <a:pPr marL="274320" marR="172744" indent="-274320">
              <a:buClr>
                <a:srgbClr val="000000"/>
              </a:buClr>
              <a:buSzPct val="100000"/>
              <a:buFont typeface="+mj-lt"/>
              <a:buAutoNum type="arabicPeriod" startAt="28"/>
              <a:tabLst>
                <a:tab pos="164951" algn="l"/>
              </a:tabLst>
            </a:pPr>
            <a:r>
              <a:rPr lang="en-US" sz="1000" dirty="0">
                <a:solidFill>
                  <a:srgbClr val="494949"/>
                </a:solidFill>
                <a:cs typeface="Times New Roman"/>
              </a:rPr>
              <a:t>Amram</a:t>
            </a:r>
            <a:r>
              <a:rPr lang="en-US" sz="1000" spc="-20" dirty="0">
                <a:solidFill>
                  <a:srgbClr val="494949"/>
                </a:solidFill>
                <a:cs typeface="Times New Roman"/>
              </a:rPr>
              <a:t> </a:t>
            </a:r>
            <a:r>
              <a:rPr lang="en-US" sz="1000" dirty="0">
                <a:solidFill>
                  <a:srgbClr val="494949"/>
                </a:solidFill>
                <a:cs typeface="Times New Roman"/>
              </a:rPr>
              <a:t>O,</a:t>
            </a:r>
            <a:r>
              <a:rPr lang="en-US" sz="1000" spc="-10" dirty="0">
                <a:solidFill>
                  <a:srgbClr val="494949"/>
                </a:solidFill>
                <a:cs typeface="Times New Roman"/>
              </a:rPr>
              <a:t> </a:t>
            </a:r>
            <a:r>
              <a:rPr lang="en-US" sz="1000" dirty="0">
                <a:solidFill>
                  <a:srgbClr val="494949"/>
                </a:solidFill>
                <a:cs typeface="Times New Roman"/>
              </a:rPr>
              <a:t>Amiri</a:t>
            </a:r>
            <a:r>
              <a:rPr lang="en-US" sz="1000" spc="-10" dirty="0">
                <a:solidFill>
                  <a:srgbClr val="494949"/>
                </a:solidFill>
                <a:cs typeface="Times New Roman"/>
              </a:rPr>
              <a:t> </a:t>
            </a:r>
            <a:r>
              <a:rPr lang="en-US" sz="1000" dirty="0">
                <a:solidFill>
                  <a:srgbClr val="494949"/>
                </a:solidFill>
                <a:cs typeface="Times New Roman"/>
              </a:rPr>
              <a:t>S,</a:t>
            </a:r>
            <a:r>
              <a:rPr lang="en-US" sz="1000" spc="-14" dirty="0">
                <a:solidFill>
                  <a:srgbClr val="494949"/>
                </a:solidFill>
                <a:cs typeface="Times New Roman"/>
              </a:rPr>
              <a:t> </a:t>
            </a:r>
            <a:r>
              <a:rPr lang="en-US" sz="1000" dirty="0" err="1">
                <a:solidFill>
                  <a:srgbClr val="494949"/>
                </a:solidFill>
                <a:cs typeface="Times New Roman"/>
              </a:rPr>
              <a:t>Panwala</a:t>
            </a:r>
            <a:r>
              <a:rPr lang="en-US" sz="1000" spc="-10" dirty="0">
                <a:solidFill>
                  <a:srgbClr val="494949"/>
                </a:solidFill>
                <a:cs typeface="Times New Roman"/>
              </a:rPr>
              <a:t> </a:t>
            </a:r>
            <a:r>
              <a:rPr lang="en-US" sz="1000" dirty="0">
                <a:solidFill>
                  <a:srgbClr val="494949"/>
                </a:solidFill>
                <a:cs typeface="Times New Roman"/>
              </a:rPr>
              <a:t>V,</a:t>
            </a:r>
            <a:r>
              <a:rPr lang="en-US" sz="1000" spc="-10" dirty="0">
                <a:solidFill>
                  <a:srgbClr val="494949"/>
                </a:solidFill>
                <a:cs typeface="Times New Roman"/>
              </a:rPr>
              <a:t> </a:t>
            </a:r>
            <a:r>
              <a:rPr lang="en-US" sz="1000" dirty="0">
                <a:solidFill>
                  <a:srgbClr val="494949"/>
                </a:solidFill>
                <a:cs typeface="Times New Roman"/>
              </a:rPr>
              <a:t>Lutz</a:t>
            </a:r>
            <a:r>
              <a:rPr lang="en-US" sz="1000" spc="-10" dirty="0">
                <a:solidFill>
                  <a:srgbClr val="494949"/>
                </a:solidFill>
                <a:cs typeface="Times New Roman"/>
              </a:rPr>
              <a:t> </a:t>
            </a:r>
            <a:r>
              <a:rPr lang="en-US" sz="1000" dirty="0">
                <a:solidFill>
                  <a:srgbClr val="494949"/>
                </a:solidFill>
                <a:cs typeface="Times New Roman"/>
              </a:rPr>
              <a:t>R,</a:t>
            </a:r>
            <a:r>
              <a:rPr lang="en-US" sz="1000" spc="-10" dirty="0">
                <a:solidFill>
                  <a:srgbClr val="494949"/>
                </a:solidFill>
                <a:cs typeface="Times New Roman"/>
              </a:rPr>
              <a:t> </a:t>
            </a:r>
            <a:r>
              <a:rPr lang="en-US" sz="1000" dirty="0" err="1">
                <a:solidFill>
                  <a:srgbClr val="494949"/>
                </a:solidFill>
                <a:cs typeface="Times New Roman"/>
              </a:rPr>
              <a:t>Joudrey</a:t>
            </a:r>
            <a:r>
              <a:rPr lang="en-US" sz="1000" spc="-10" dirty="0">
                <a:solidFill>
                  <a:srgbClr val="494949"/>
                </a:solidFill>
                <a:cs typeface="Times New Roman"/>
              </a:rPr>
              <a:t> </a:t>
            </a:r>
            <a:r>
              <a:rPr lang="en-US" sz="1000" dirty="0">
                <a:solidFill>
                  <a:srgbClr val="494949"/>
                </a:solidFill>
                <a:cs typeface="Times New Roman"/>
              </a:rPr>
              <a:t>PJ,</a:t>
            </a:r>
            <a:r>
              <a:rPr lang="en-US" sz="1000" spc="-14" dirty="0">
                <a:solidFill>
                  <a:srgbClr val="494949"/>
                </a:solidFill>
                <a:cs typeface="Times New Roman"/>
              </a:rPr>
              <a:t> </a:t>
            </a:r>
            <a:r>
              <a:rPr lang="en-US" sz="1000" dirty="0" err="1">
                <a:solidFill>
                  <a:srgbClr val="494949"/>
                </a:solidFill>
                <a:cs typeface="Times New Roman"/>
              </a:rPr>
              <a:t>Socias</a:t>
            </a:r>
            <a:r>
              <a:rPr lang="en-US" sz="1000" spc="-10" dirty="0">
                <a:solidFill>
                  <a:srgbClr val="494949"/>
                </a:solidFill>
                <a:cs typeface="Times New Roman"/>
              </a:rPr>
              <a:t> </a:t>
            </a:r>
            <a:r>
              <a:rPr lang="en-US" sz="1000" dirty="0">
                <a:solidFill>
                  <a:srgbClr val="494949"/>
                </a:solidFill>
                <a:cs typeface="Times New Roman"/>
              </a:rPr>
              <a:t>E.</a:t>
            </a:r>
            <a:r>
              <a:rPr lang="en-US" sz="1000" spc="-7" dirty="0">
                <a:solidFill>
                  <a:srgbClr val="494949"/>
                </a:solidFill>
                <a:cs typeface="Times New Roman"/>
              </a:rPr>
              <a:t> </a:t>
            </a:r>
            <a:r>
              <a:rPr lang="en-US" sz="1000" dirty="0">
                <a:solidFill>
                  <a:srgbClr val="494949"/>
                </a:solidFill>
                <a:cs typeface="Times New Roman"/>
              </a:rPr>
              <a:t>The</a:t>
            </a:r>
            <a:r>
              <a:rPr lang="en-US" sz="1000" spc="-10" dirty="0">
                <a:solidFill>
                  <a:srgbClr val="494949"/>
                </a:solidFill>
                <a:cs typeface="Times New Roman"/>
              </a:rPr>
              <a:t> </a:t>
            </a:r>
            <a:r>
              <a:rPr lang="en-US" sz="1000" dirty="0">
                <a:solidFill>
                  <a:srgbClr val="494949"/>
                </a:solidFill>
                <a:cs typeface="Times New Roman"/>
              </a:rPr>
              <a:t>impact</a:t>
            </a:r>
            <a:r>
              <a:rPr lang="en-US" sz="1000" spc="-14" dirty="0">
                <a:solidFill>
                  <a:srgbClr val="494949"/>
                </a:solidFill>
                <a:cs typeface="Times New Roman"/>
              </a:rPr>
              <a:t> </a:t>
            </a:r>
            <a:r>
              <a:rPr lang="en-US" sz="1000" dirty="0">
                <a:solidFill>
                  <a:srgbClr val="494949"/>
                </a:solidFill>
                <a:cs typeface="Times New Roman"/>
              </a:rPr>
              <a:t>of</a:t>
            </a:r>
            <a:r>
              <a:rPr lang="en-US" sz="1000" spc="-10" dirty="0">
                <a:solidFill>
                  <a:srgbClr val="494949"/>
                </a:solidFill>
                <a:cs typeface="Times New Roman"/>
              </a:rPr>
              <a:t> </a:t>
            </a:r>
            <a:r>
              <a:rPr lang="en-US" sz="1000" dirty="0">
                <a:solidFill>
                  <a:srgbClr val="494949"/>
                </a:solidFill>
                <a:cs typeface="Times New Roman"/>
              </a:rPr>
              <a:t>relaxation</a:t>
            </a:r>
            <a:r>
              <a:rPr lang="en-US" sz="1000" spc="-14" dirty="0">
                <a:solidFill>
                  <a:srgbClr val="494949"/>
                </a:solidFill>
                <a:cs typeface="Times New Roman"/>
              </a:rPr>
              <a:t> </a:t>
            </a:r>
            <a:r>
              <a:rPr lang="en-US" sz="1000" dirty="0">
                <a:solidFill>
                  <a:srgbClr val="494949"/>
                </a:solidFill>
                <a:cs typeface="Times New Roman"/>
              </a:rPr>
              <a:t>of</a:t>
            </a:r>
            <a:r>
              <a:rPr lang="en-US" sz="1000" spc="-7" dirty="0">
                <a:solidFill>
                  <a:srgbClr val="494949"/>
                </a:solidFill>
                <a:cs typeface="Times New Roman"/>
              </a:rPr>
              <a:t> </a:t>
            </a:r>
            <a:r>
              <a:rPr lang="en-US" sz="1000" dirty="0">
                <a:solidFill>
                  <a:srgbClr val="494949"/>
                </a:solidFill>
                <a:cs typeface="Times New Roman"/>
              </a:rPr>
              <a:t>methadone</a:t>
            </a:r>
            <a:r>
              <a:rPr lang="en-US" sz="1000" spc="-7" dirty="0">
                <a:solidFill>
                  <a:srgbClr val="494949"/>
                </a:solidFill>
                <a:cs typeface="Times New Roman"/>
              </a:rPr>
              <a:t> take- </a:t>
            </a:r>
            <a:r>
              <a:rPr lang="en-US" sz="1000" dirty="0">
                <a:solidFill>
                  <a:srgbClr val="494949"/>
                </a:solidFill>
                <a:cs typeface="Times New Roman"/>
              </a:rPr>
              <a:t>home</a:t>
            </a:r>
            <a:r>
              <a:rPr lang="en-US" sz="1000" spc="-17" dirty="0">
                <a:solidFill>
                  <a:srgbClr val="494949"/>
                </a:solidFill>
                <a:cs typeface="Times New Roman"/>
              </a:rPr>
              <a:t> </a:t>
            </a:r>
            <a:r>
              <a:rPr lang="en-US" sz="1000" dirty="0">
                <a:solidFill>
                  <a:srgbClr val="494949"/>
                </a:solidFill>
                <a:cs typeface="Times New Roman"/>
              </a:rPr>
              <a:t>protocols</a:t>
            </a:r>
            <a:r>
              <a:rPr lang="en-US" sz="1000" spc="-7" dirty="0">
                <a:solidFill>
                  <a:srgbClr val="494949"/>
                </a:solidFill>
                <a:cs typeface="Times New Roman"/>
              </a:rPr>
              <a:t> </a:t>
            </a:r>
            <a:r>
              <a:rPr lang="en-US" sz="1000" dirty="0">
                <a:solidFill>
                  <a:srgbClr val="494949"/>
                </a:solidFill>
                <a:cs typeface="Times New Roman"/>
              </a:rPr>
              <a:t>on</a:t>
            </a:r>
            <a:r>
              <a:rPr lang="en-US" sz="1000" spc="-7" dirty="0">
                <a:solidFill>
                  <a:srgbClr val="494949"/>
                </a:solidFill>
                <a:cs typeface="Times New Roman"/>
              </a:rPr>
              <a:t> </a:t>
            </a:r>
            <a:r>
              <a:rPr lang="en-US" sz="1000" dirty="0">
                <a:solidFill>
                  <a:srgbClr val="494949"/>
                </a:solidFill>
                <a:cs typeface="Times New Roman"/>
              </a:rPr>
              <a:t>treatment</a:t>
            </a:r>
            <a:r>
              <a:rPr lang="en-US" sz="1000" spc="-14" dirty="0">
                <a:solidFill>
                  <a:srgbClr val="494949"/>
                </a:solidFill>
                <a:cs typeface="Times New Roman"/>
              </a:rPr>
              <a:t> </a:t>
            </a:r>
            <a:r>
              <a:rPr lang="en-US" sz="1000" dirty="0">
                <a:solidFill>
                  <a:srgbClr val="494949"/>
                </a:solidFill>
                <a:cs typeface="Times New Roman"/>
              </a:rPr>
              <a:t>outcomes</a:t>
            </a:r>
            <a:r>
              <a:rPr lang="en-US" sz="1000" spc="-10" dirty="0">
                <a:solidFill>
                  <a:srgbClr val="494949"/>
                </a:solidFill>
                <a:cs typeface="Times New Roman"/>
              </a:rPr>
              <a:t> </a:t>
            </a:r>
            <a:r>
              <a:rPr lang="en-US" sz="1000" dirty="0">
                <a:solidFill>
                  <a:srgbClr val="494949"/>
                </a:solidFill>
                <a:cs typeface="Times New Roman"/>
              </a:rPr>
              <a:t>in</a:t>
            </a:r>
            <a:r>
              <a:rPr lang="en-US" sz="1000" spc="-3" dirty="0">
                <a:solidFill>
                  <a:srgbClr val="494949"/>
                </a:solidFill>
                <a:cs typeface="Times New Roman"/>
              </a:rPr>
              <a:t> </a:t>
            </a:r>
            <a:r>
              <a:rPr lang="en-US" sz="1000" dirty="0">
                <a:solidFill>
                  <a:srgbClr val="494949"/>
                </a:solidFill>
                <a:cs typeface="Times New Roman"/>
              </a:rPr>
              <a:t>the</a:t>
            </a:r>
            <a:r>
              <a:rPr lang="en-US" sz="1000" spc="-7" dirty="0">
                <a:solidFill>
                  <a:srgbClr val="494949"/>
                </a:solidFill>
                <a:cs typeface="Times New Roman"/>
              </a:rPr>
              <a:t> COVID-</a:t>
            </a:r>
            <a:r>
              <a:rPr lang="en-US" sz="1000" dirty="0">
                <a:solidFill>
                  <a:srgbClr val="494949"/>
                </a:solidFill>
                <a:cs typeface="Times New Roman"/>
              </a:rPr>
              <a:t>19</a:t>
            </a:r>
            <a:r>
              <a:rPr lang="en-US" sz="1000" spc="-10" dirty="0">
                <a:solidFill>
                  <a:srgbClr val="494949"/>
                </a:solidFill>
                <a:cs typeface="Times New Roman"/>
              </a:rPr>
              <a:t> </a:t>
            </a:r>
            <a:r>
              <a:rPr lang="en-US" sz="1000" dirty="0">
                <a:solidFill>
                  <a:srgbClr val="494949"/>
                </a:solidFill>
                <a:cs typeface="Times New Roman"/>
              </a:rPr>
              <a:t>era.</a:t>
            </a:r>
            <a:r>
              <a:rPr lang="en-US" sz="1000" spc="-7" dirty="0">
                <a:solidFill>
                  <a:srgbClr val="494949"/>
                </a:solidFill>
                <a:cs typeface="Times New Roman"/>
              </a:rPr>
              <a:t> </a:t>
            </a:r>
            <a:r>
              <a:rPr lang="en-US" sz="1000" dirty="0">
                <a:solidFill>
                  <a:srgbClr val="494949"/>
                </a:solidFill>
                <a:cs typeface="Times New Roman"/>
              </a:rPr>
              <a:t>Am</a:t>
            </a:r>
            <a:r>
              <a:rPr lang="en-US" sz="1000" spc="-10" dirty="0">
                <a:solidFill>
                  <a:srgbClr val="494949"/>
                </a:solidFill>
                <a:cs typeface="Times New Roman"/>
              </a:rPr>
              <a:t> </a:t>
            </a:r>
            <a:r>
              <a:rPr lang="en-US" sz="1000" dirty="0">
                <a:solidFill>
                  <a:srgbClr val="494949"/>
                </a:solidFill>
                <a:cs typeface="Times New Roman"/>
              </a:rPr>
              <a:t>J</a:t>
            </a:r>
            <a:r>
              <a:rPr lang="en-US" sz="1000" spc="-10" dirty="0">
                <a:solidFill>
                  <a:srgbClr val="494949"/>
                </a:solidFill>
                <a:cs typeface="Times New Roman"/>
              </a:rPr>
              <a:t> </a:t>
            </a:r>
            <a:r>
              <a:rPr lang="en-US" sz="1000" dirty="0">
                <a:solidFill>
                  <a:srgbClr val="494949"/>
                </a:solidFill>
                <a:cs typeface="Times New Roman"/>
              </a:rPr>
              <a:t>Drug</a:t>
            </a:r>
            <a:r>
              <a:rPr lang="en-US" sz="1000" spc="-10" dirty="0">
                <a:solidFill>
                  <a:srgbClr val="494949"/>
                </a:solidFill>
                <a:cs typeface="Times New Roman"/>
              </a:rPr>
              <a:t> </a:t>
            </a:r>
            <a:r>
              <a:rPr lang="en-US" sz="1000" dirty="0">
                <a:solidFill>
                  <a:srgbClr val="494949"/>
                </a:solidFill>
                <a:cs typeface="Times New Roman"/>
              </a:rPr>
              <a:t>Alcohol</a:t>
            </a:r>
            <a:r>
              <a:rPr lang="en-US" sz="1000" spc="-14" dirty="0">
                <a:solidFill>
                  <a:srgbClr val="494949"/>
                </a:solidFill>
                <a:cs typeface="Times New Roman"/>
              </a:rPr>
              <a:t> </a:t>
            </a:r>
            <a:r>
              <a:rPr lang="en-US" sz="1000" dirty="0">
                <a:solidFill>
                  <a:srgbClr val="494949"/>
                </a:solidFill>
                <a:cs typeface="Times New Roman"/>
              </a:rPr>
              <a:t>Abuse.</a:t>
            </a:r>
            <a:r>
              <a:rPr lang="en-US" sz="1000" spc="-3" dirty="0">
                <a:solidFill>
                  <a:srgbClr val="494949"/>
                </a:solidFill>
                <a:cs typeface="Times New Roman"/>
              </a:rPr>
              <a:t> </a:t>
            </a:r>
            <a:r>
              <a:rPr lang="en-US" sz="1000" dirty="0">
                <a:solidFill>
                  <a:srgbClr val="494949"/>
                </a:solidFill>
                <a:cs typeface="Times New Roman"/>
              </a:rPr>
              <a:t>2021</a:t>
            </a:r>
            <a:r>
              <a:rPr lang="en-US" sz="1000" spc="-10" dirty="0">
                <a:solidFill>
                  <a:srgbClr val="494949"/>
                </a:solidFill>
                <a:cs typeface="Times New Roman"/>
              </a:rPr>
              <a:t> </a:t>
            </a:r>
            <a:r>
              <a:rPr lang="en-US" sz="1000" dirty="0">
                <a:solidFill>
                  <a:srgbClr val="494949"/>
                </a:solidFill>
                <a:cs typeface="Times New Roman"/>
              </a:rPr>
              <a:t>Nov </a:t>
            </a:r>
            <a:r>
              <a:rPr lang="en-US" sz="1000" spc="-34" dirty="0">
                <a:solidFill>
                  <a:srgbClr val="494949"/>
                </a:solidFill>
                <a:cs typeface="Times New Roman"/>
              </a:rPr>
              <a:t>.</a:t>
            </a:r>
            <a:endParaRPr lang="en-US" sz="1000" dirty="0">
              <a:cs typeface="Times New Roman"/>
            </a:endParaRPr>
          </a:p>
          <a:p>
            <a:pPr marL="274320" marR="69271" indent="-274320">
              <a:buAutoNum type="arabicPeriod" startAt="23"/>
              <a:tabLst>
                <a:tab pos="164951" algn="l"/>
              </a:tabLst>
            </a:pPr>
            <a:endParaRPr sz="1000" dirty="0">
              <a:cs typeface="Times New Roman"/>
            </a:endParaRPr>
          </a:p>
        </p:txBody>
      </p:sp>
      <p:sp>
        <p:nvSpPr>
          <p:cNvPr id="6" name="Title 5">
            <a:extLst>
              <a:ext uri="{FF2B5EF4-FFF2-40B4-BE49-F238E27FC236}">
                <a16:creationId xmlns:a16="http://schemas.microsoft.com/office/drawing/2014/main" id="{39E5BC95-62D3-4028-95C1-D64FB3369486}"/>
              </a:ext>
            </a:extLst>
          </p:cNvPr>
          <p:cNvSpPr>
            <a:spLocks noGrp="1"/>
          </p:cNvSpPr>
          <p:nvPr>
            <p:ph type="title"/>
          </p:nvPr>
        </p:nvSpPr>
        <p:spPr/>
        <p:txBody>
          <a:bodyPr>
            <a:normAutofit fontScale="90000"/>
          </a:bodyPr>
          <a:lstStyle/>
          <a:p>
            <a:r>
              <a:rPr lang="en-US" dirty="0"/>
              <a:t>References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B9F971-B444-4386-AA76-0507E01D476E}"/>
              </a:ext>
            </a:extLst>
          </p:cNvPr>
          <p:cNvSpPr>
            <a:spLocks noGrp="1"/>
          </p:cNvSpPr>
          <p:nvPr>
            <p:ph type="title"/>
          </p:nvPr>
        </p:nvSpPr>
        <p:spPr>
          <a:xfrm>
            <a:off x="1257300" y="304800"/>
            <a:ext cx="6629400" cy="617884"/>
          </a:xfrm>
        </p:spPr>
        <p:txBody>
          <a:bodyPr>
            <a:normAutofit fontScale="90000"/>
          </a:bodyPr>
          <a:lstStyle/>
          <a:p>
            <a:r>
              <a:rPr lang="en-US" dirty="0"/>
              <a:t>ORAL HEALTH</a:t>
            </a:r>
          </a:p>
        </p:txBody>
      </p:sp>
      <p:sp>
        <p:nvSpPr>
          <p:cNvPr id="7" name="Content Placeholder 6">
            <a:extLst>
              <a:ext uri="{FF2B5EF4-FFF2-40B4-BE49-F238E27FC236}">
                <a16:creationId xmlns:a16="http://schemas.microsoft.com/office/drawing/2014/main" id="{36CE0B2D-B5FC-424B-9E3D-155B61CCF830}"/>
              </a:ext>
            </a:extLst>
          </p:cNvPr>
          <p:cNvSpPr>
            <a:spLocks noGrp="1"/>
          </p:cNvSpPr>
          <p:nvPr>
            <p:ph idx="1"/>
          </p:nvPr>
        </p:nvSpPr>
        <p:spPr>
          <a:xfrm>
            <a:off x="457200" y="1646237"/>
            <a:ext cx="8229600" cy="4906963"/>
          </a:xfrm>
        </p:spPr>
        <p:txBody>
          <a:bodyPr>
            <a:normAutofit fontScale="62500" lnSpcReduction="20000"/>
          </a:bodyPr>
          <a:lstStyle/>
          <a:p>
            <a:r>
              <a:rPr lang="en-US" dirty="0"/>
              <a:t>Findings in this report indicate that oral healthcare for children has improved, but the same gains have not occurred for adults. For example:</a:t>
            </a:r>
          </a:p>
          <a:p>
            <a:pPr lvl="1"/>
            <a:r>
              <a:rPr lang="en-US" dirty="0"/>
              <a:t>The overall percentage of children ages 5-19 years with untreated dental caries decreased nearly 50% between 1988-1994 and 2015-2018 (from 24.3% to 13.2%). However, there was no statistically significant change in the percentage of adults with dental caries in the same period.</a:t>
            </a:r>
          </a:p>
          <a:p>
            <a:pPr lvl="1"/>
            <a:r>
              <a:rPr lang="en-US" dirty="0"/>
              <a:t>In 2019, 14.3% of the population reported cost as a reason for being unable to get or delayed in getting needed dental care, which was higher than the 8.8% of people who reported cost as a barrier to getting needed medical care. The percentage of children ages 0-17 years for whom cost was a barrier to receiving needed dental care was approximately one-third that of adult groups.</a:t>
            </a:r>
          </a:p>
          <a:p>
            <a:pPr lvl="1"/>
            <a:r>
              <a:rPr lang="en-US" dirty="0"/>
              <a:t>Disparities for children who had a dental visit in the calendar year narrowed significantly for children in racial and ethnic minority groups and for children in low-income households between 2002 and 2019. However, trends in disparities for these outcomes among adults show more modest improvement.</a:t>
            </a:r>
          </a:p>
          <a:p>
            <a:pPr lvl="1"/>
            <a:r>
              <a:rPr lang="en-US" dirty="0"/>
              <a:t>From 2002 to 2019, the percentage of children with a dental visit increased both for nonmetropolitan communities (from 49.5% to 54.7%) and metropolitan communities (from 49.0% to 57.5%). However, the rate of improvement was faster for children in metropolitan locations, widening a disparity between these groups.</a:t>
            </a:r>
          </a:p>
          <a:p>
            <a:pPr lvl="1"/>
            <a:r>
              <a:rPr lang="en-US" dirty="0"/>
              <a:t>During this period, disparities between adults in metropolitan and nonmetropolitan communities narrowed. The percentage of adults with a dental visit increased from 38.4% to 41.6% in nonmetropolitan communities, a small but significant increase, while the change in the percentage of adults with a dental visit in metropolitan communities was not statistically significant.</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87E803-7DBB-46DF-B819-9746EA0AABF4}"/>
              </a:ext>
            </a:extLst>
          </p:cNvPr>
          <p:cNvSpPr>
            <a:spLocks noGrp="1"/>
          </p:cNvSpPr>
          <p:nvPr>
            <p:ph type="title"/>
          </p:nvPr>
        </p:nvSpPr>
        <p:spPr>
          <a:xfrm>
            <a:off x="1257300" y="304800"/>
            <a:ext cx="6629400" cy="617884"/>
          </a:xfrm>
        </p:spPr>
        <p:txBody>
          <a:bodyPr>
            <a:normAutofit fontScale="90000"/>
          </a:bodyPr>
          <a:lstStyle/>
          <a:p>
            <a:r>
              <a:rPr lang="en-US" dirty="0"/>
              <a:t>Importance</a:t>
            </a:r>
          </a:p>
        </p:txBody>
      </p:sp>
      <p:sp>
        <p:nvSpPr>
          <p:cNvPr id="7" name="Content Placeholder 6">
            <a:extLst>
              <a:ext uri="{FF2B5EF4-FFF2-40B4-BE49-F238E27FC236}">
                <a16:creationId xmlns:a16="http://schemas.microsoft.com/office/drawing/2014/main" id="{D2959136-25B5-4811-A12B-EC26D16A7575}"/>
              </a:ext>
            </a:extLst>
          </p:cNvPr>
          <p:cNvSpPr>
            <a:spLocks noGrp="1"/>
          </p:cNvSpPr>
          <p:nvPr>
            <p:ph idx="1"/>
          </p:nvPr>
        </p:nvSpPr>
        <p:spPr>
          <a:xfrm>
            <a:off x="457200" y="1646237"/>
            <a:ext cx="8229600" cy="4525963"/>
          </a:xfrm>
        </p:spPr>
        <p:txBody>
          <a:bodyPr>
            <a:normAutofit/>
          </a:bodyPr>
          <a:lstStyle/>
          <a:p>
            <a:r>
              <a:rPr lang="en-US" dirty="0"/>
              <a:t>Maintaining oral health is important for overall health and well-being. However, cost may pose a barrier to achieving optimal oral health. </a:t>
            </a:r>
          </a:p>
          <a:p>
            <a:r>
              <a:rPr lang="en-US" dirty="0"/>
              <a:t>In 2020, out-of-pocket (OOP) spending accounted for 12% of personal healthcare expenditures. </a:t>
            </a:r>
          </a:p>
          <a:p>
            <a:pPr lvl="1"/>
            <a:r>
              <a:rPr lang="en-US" dirty="0"/>
              <a:t>Hospital services accounted for 3%, and physician services accounted for 7% of OOP expenditures, but dental services accounted for 37%.</a:t>
            </a:r>
            <a:r>
              <a:rPr lang="en-US" baseline="30000" dirty="0"/>
              <a:t>1</a:t>
            </a:r>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0BF0D3-DDA8-44D7-8429-8394D25A9494}"/>
              </a:ext>
            </a:extLst>
          </p:cNvPr>
          <p:cNvSpPr>
            <a:spLocks noGrp="1"/>
          </p:cNvSpPr>
          <p:nvPr>
            <p:ph type="title"/>
          </p:nvPr>
        </p:nvSpPr>
        <p:spPr>
          <a:xfrm>
            <a:off x="1257300" y="304800"/>
            <a:ext cx="6629400" cy="617884"/>
          </a:xfrm>
        </p:spPr>
        <p:txBody>
          <a:bodyPr>
            <a:normAutofit fontScale="90000"/>
          </a:bodyPr>
          <a:lstStyle/>
          <a:p>
            <a:r>
              <a:rPr lang="en-US" dirty="0"/>
              <a:t>Prevalence</a:t>
            </a:r>
            <a:br>
              <a:rPr lang="en-US" dirty="0"/>
            </a:br>
            <a:endParaRPr lang="en-US" dirty="0"/>
          </a:p>
        </p:txBody>
      </p:sp>
      <p:sp>
        <p:nvSpPr>
          <p:cNvPr id="9" name="Content Placeholder 8">
            <a:extLst>
              <a:ext uri="{FF2B5EF4-FFF2-40B4-BE49-F238E27FC236}">
                <a16:creationId xmlns:a16="http://schemas.microsoft.com/office/drawing/2014/main" id="{1E67A9B7-B17B-4CCF-9952-F7EA9E648B8C}"/>
              </a:ext>
            </a:extLst>
          </p:cNvPr>
          <p:cNvSpPr>
            <a:spLocks noGrp="1"/>
          </p:cNvSpPr>
          <p:nvPr>
            <p:ph idx="1"/>
          </p:nvPr>
        </p:nvSpPr>
        <p:spPr>
          <a:xfrm>
            <a:off x="457200" y="1646237"/>
            <a:ext cx="8229600" cy="4525963"/>
          </a:xfrm>
        </p:spPr>
        <p:txBody>
          <a:bodyPr>
            <a:normAutofit fontScale="92500" lnSpcReduction="20000"/>
          </a:bodyPr>
          <a:lstStyle/>
          <a:p>
            <a:r>
              <a:rPr lang="en-US" dirty="0"/>
              <a:t>Oral disease is prevalent in the United States. The prevalence of dental caries (i.e., “cavities”) in primary (baby) teeth was 23.3% among children ages 2-5 years and 52.1% among children ages 6-8 years in 2011-2016.</a:t>
            </a:r>
            <a:r>
              <a:rPr lang="en-US" baseline="30000" dirty="0"/>
              <a:t>2</a:t>
            </a:r>
          </a:p>
          <a:p>
            <a:r>
              <a:rPr lang="en-US" dirty="0"/>
              <a:t>The prevalence of dental caries in permanent teeth was 17.4% among children ages 6-11 years, 56.8% among adolescents ages 12-19 years, 89.9% among adults ages 20-64 years, and 96.2% among adults age 65 years and over in 2011-2016.</a:t>
            </a:r>
            <a:r>
              <a:rPr lang="en-US" baseline="30000" dirty="0"/>
              <a:t>2</a:t>
            </a:r>
          </a:p>
          <a:p>
            <a:r>
              <a:rPr lang="en-US" dirty="0"/>
              <a:t>Approximately 2.2% of adults ages 20-64 and 17.3% of adults age 65 and over are estimated to have lost their natural teeth in 2011-2016.</a:t>
            </a:r>
            <a:r>
              <a:rPr lang="en-US" baseline="30000" dirty="0"/>
              <a:t>2</a:t>
            </a:r>
          </a:p>
          <a:p>
            <a:endParaRPr lang="en-US" dirty="0"/>
          </a:p>
        </p:txBody>
      </p:sp>
    </p:spTree>
    <p:extLst>
      <p:ext uri="{BB962C8B-B14F-4D97-AF65-F5344CB8AC3E}">
        <p14:creationId xmlns:p14="http://schemas.microsoft.com/office/powerpoint/2010/main" val="1905165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E598C80-7DCE-4A61-BFBD-2E360E14A9F1}"/>
              </a:ext>
            </a:extLst>
          </p:cNvPr>
          <p:cNvSpPr>
            <a:spLocks noGrp="1"/>
          </p:cNvSpPr>
          <p:nvPr>
            <p:ph type="title"/>
          </p:nvPr>
        </p:nvSpPr>
        <p:spPr/>
        <p:txBody>
          <a:bodyPr>
            <a:normAutofit fontScale="90000"/>
          </a:bodyPr>
          <a:lstStyle/>
          <a:p>
            <a:r>
              <a:rPr lang="en-US" dirty="0"/>
              <a:t>Morbidity and Mortality</a:t>
            </a:r>
          </a:p>
        </p:txBody>
      </p:sp>
      <p:sp>
        <p:nvSpPr>
          <p:cNvPr id="8" name="Content Placeholder 7">
            <a:extLst>
              <a:ext uri="{FF2B5EF4-FFF2-40B4-BE49-F238E27FC236}">
                <a16:creationId xmlns:a16="http://schemas.microsoft.com/office/drawing/2014/main" id="{44ECA4C6-18BD-4DF2-9C7C-13CDB2ABAD5B}"/>
              </a:ext>
            </a:extLst>
          </p:cNvPr>
          <p:cNvSpPr>
            <a:spLocks noGrp="1"/>
          </p:cNvSpPr>
          <p:nvPr>
            <p:ph idx="1"/>
          </p:nvPr>
        </p:nvSpPr>
        <p:spPr>
          <a:xfrm>
            <a:off x="457200" y="1646237"/>
            <a:ext cx="8229600" cy="4525963"/>
          </a:xfrm>
        </p:spPr>
        <p:txBody>
          <a:bodyPr>
            <a:normAutofit fontScale="92500" lnSpcReduction="20000"/>
          </a:bodyPr>
          <a:lstStyle/>
          <a:p>
            <a:r>
              <a:rPr lang="en-US" dirty="0"/>
              <a:t>Untreated oral disease can affect appetite, interfere with ability to eat, and lead to poor nutrition. </a:t>
            </a:r>
          </a:p>
          <a:p>
            <a:r>
              <a:rPr lang="en-US" dirty="0"/>
              <a:t>Periodontitis (i.e., “gum disease”) and dental caries lead to pain, impaired sleep, impaired academic performance, missed school and workdays, and decreased employability.</a:t>
            </a:r>
            <a:r>
              <a:rPr lang="en-US" baseline="30000" dirty="0"/>
              <a:t>3</a:t>
            </a:r>
            <a:r>
              <a:rPr lang="en-US" dirty="0"/>
              <a:t> </a:t>
            </a:r>
          </a:p>
          <a:p>
            <a:r>
              <a:rPr lang="en-US" dirty="0"/>
              <a:t>Left untreated, dental infections may lead to abscess (a severe infection) that may lead to life- threatening sepsis (the body’s extreme response to an infection). </a:t>
            </a:r>
          </a:p>
          <a:p>
            <a:r>
              <a:rPr lang="en-US" dirty="0"/>
              <a:t>Poor oral health may also be associated with other chronic diseases, such as diabetes and heart-related conditions.</a:t>
            </a:r>
            <a:r>
              <a:rPr lang="en-US" baseline="30000" dirty="0"/>
              <a:t>4</a:t>
            </a:r>
          </a:p>
          <a:p>
            <a:endParaRPr lang="en-US" dirty="0"/>
          </a:p>
        </p:txBody>
      </p:sp>
    </p:spTree>
    <p:extLst>
      <p:ext uri="{BB962C8B-B14F-4D97-AF65-F5344CB8AC3E}">
        <p14:creationId xmlns:p14="http://schemas.microsoft.com/office/powerpoint/2010/main" val="38627285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7AFD69A-A69C-4AD3-B8C6-5AC4DC0E558D}"/>
              </a:ext>
            </a:extLst>
          </p:cNvPr>
          <p:cNvSpPr>
            <a:spLocks noGrp="1"/>
          </p:cNvSpPr>
          <p:nvPr>
            <p:ph type="title"/>
          </p:nvPr>
        </p:nvSpPr>
        <p:spPr/>
        <p:txBody>
          <a:bodyPr>
            <a:normAutofit fontScale="90000"/>
          </a:bodyPr>
          <a:lstStyle/>
          <a:p>
            <a:r>
              <a:rPr lang="en-US" dirty="0"/>
              <a:t>Cost</a:t>
            </a:r>
          </a:p>
        </p:txBody>
      </p:sp>
      <p:sp>
        <p:nvSpPr>
          <p:cNvPr id="10" name="Content Placeholder 9">
            <a:extLst>
              <a:ext uri="{FF2B5EF4-FFF2-40B4-BE49-F238E27FC236}">
                <a16:creationId xmlns:a16="http://schemas.microsoft.com/office/drawing/2014/main" id="{B39321CD-C8BF-47BB-8EAF-E032B5472AB8}"/>
              </a:ext>
            </a:extLst>
          </p:cNvPr>
          <p:cNvSpPr>
            <a:spLocks noGrp="1"/>
          </p:cNvSpPr>
          <p:nvPr>
            <p:ph idx="1"/>
          </p:nvPr>
        </p:nvSpPr>
        <p:spPr>
          <a:xfrm>
            <a:off x="457200" y="1646237"/>
            <a:ext cx="8229600" cy="4525963"/>
          </a:xfrm>
        </p:spPr>
        <p:txBody>
          <a:bodyPr>
            <a:normAutofit fontScale="85000" lnSpcReduction="20000"/>
          </a:bodyPr>
          <a:lstStyle/>
          <a:p>
            <a:r>
              <a:rPr lang="en-US" dirty="0"/>
              <a:t>Oral diseases—which range from cavities and gum disease to oral cancer—cause pain and disability for millions of Americans and cost taxpayers billions of dollars each year. </a:t>
            </a:r>
          </a:p>
          <a:p>
            <a:r>
              <a:rPr lang="en-US" dirty="0"/>
              <a:t>Research estimates that employed adults collectively lose more than 164 million work hours due to oral health problems or dental visits.</a:t>
            </a:r>
            <a:r>
              <a:rPr lang="en-US" baseline="30000" dirty="0"/>
              <a:t>5</a:t>
            </a:r>
            <a:r>
              <a:rPr lang="en-US" dirty="0"/>
              <a:t> </a:t>
            </a:r>
          </a:p>
          <a:p>
            <a:r>
              <a:rPr lang="en-US" dirty="0"/>
              <a:t>People with visibly damaged or missing teeth can also face decreased opportunities for obtaining work. </a:t>
            </a:r>
          </a:p>
          <a:p>
            <a:r>
              <a:rPr lang="en-US" dirty="0"/>
              <a:t>Oral disease complications can undo the benefits of costly medical treatments covered by Medicare and Medicaid, such as heart valve replacement, radiation therapy, and hematopoietic stem cell replacement.</a:t>
            </a:r>
            <a:r>
              <a:rPr lang="en-US" baseline="30000" dirty="0"/>
              <a:t>6</a:t>
            </a:r>
          </a:p>
          <a:p>
            <a:endParaRPr lang="en-US" dirty="0"/>
          </a:p>
        </p:txBody>
      </p:sp>
    </p:spTree>
    <p:extLst>
      <p:ext uri="{BB962C8B-B14F-4D97-AF65-F5344CB8AC3E}">
        <p14:creationId xmlns:p14="http://schemas.microsoft.com/office/powerpoint/2010/main" val="22673636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E53362-79DE-4C89-B178-619815DB90E5}"/>
              </a:ext>
            </a:extLst>
          </p:cNvPr>
          <p:cNvSpPr>
            <a:spLocks noGrp="1"/>
          </p:cNvSpPr>
          <p:nvPr>
            <p:ph type="title"/>
          </p:nvPr>
        </p:nvSpPr>
        <p:spPr>
          <a:xfrm>
            <a:off x="1257300" y="304800"/>
            <a:ext cx="6629400" cy="617884"/>
          </a:xfrm>
        </p:spPr>
        <p:txBody>
          <a:bodyPr>
            <a:normAutofit fontScale="90000"/>
          </a:bodyPr>
          <a:lstStyle/>
          <a:p>
            <a:r>
              <a:rPr lang="en-US" dirty="0"/>
              <a:t>Effective Care for Oral Health</a:t>
            </a:r>
          </a:p>
        </p:txBody>
      </p:sp>
      <p:sp>
        <p:nvSpPr>
          <p:cNvPr id="15" name="Content Placeholder 14">
            <a:extLst>
              <a:ext uri="{FF2B5EF4-FFF2-40B4-BE49-F238E27FC236}">
                <a16:creationId xmlns:a16="http://schemas.microsoft.com/office/drawing/2014/main" id="{143D2ADF-EEC9-4EEC-9035-21067D7F6E27}"/>
              </a:ext>
            </a:extLst>
          </p:cNvPr>
          <p:cNvSpPr>
            <a:spLocks noGrp="1"/>
          </p:cNvSpPr>
          <p:nvPr>
            <p:ph idx="1"/>
          </p:nvPr>
        </p:nvSpPr>
        <p:spPr>
          <a:xfrm>
            <a:off x="457200" y="1646237"/>
            <a:ext cx="8229600" cy="4525963"/>
          </a:xfrm>
        </p:spPr>
        <p:txBody>
          <a:bodyPr>
            <a:normAutofit fontScale="70000" lnSpcReduction="20000"/>
          </a:bodyPr>
          <a:lstStyle/>
          <a:p>
            <a:r>
              <a:rPr lang="en-US" dirty="0"/>
              <a:t>Fluoride has an important role in preventing and treating the most prevalent oral disease condition: dental caries. </a:t>
            </a:r>
          </a:p>
          <a:p>
            <a:r>
              <a:rPr lang="en-US" dirty="0"/>
              <a:t>Community water fluoridation makes fluoride available to all community members, regardless of their age, demographic characteristics, income, or insurance status. </a:t>
            </a:r>
          </a:p>
          <a:p>
            <a:r>
              <a:rPr lang="en-US" dirty="0"/>
              <a:t>Oral health professionals can also apply fluoride varnishes and dental sealants, which are also effective ways to prevent cavities. </a:t>
            </a:r>
          </a:p>
          <a:p>
            <a:r>
              <a:rPr lang="en-US" dirty="0"/>
              <a:t>If cavities develop, they can be treated with noninvasive procedures to stop caries progression and </a:t>
            </a:r>
            <a:r>
              <a:rPr lang="en-US" dirty="0" err="1"/>
              <a:t>remineralize</a:t>
            </a:r>
            <a:r>
              <a:rPr lang="en-US" dirty="0"/>
              <a:t> teeth, in addition to relying on fillings or tooth extraction. Modern dental practice also includes improved techniques and materials for restoring teeth and performing dental implants.</a:t>
            </a:r>
            <a:r>
              <a:rPr lang="en-US" baseline="30000" dirty="0"/>
              <a:t>3</a:t>
            </a:r>
            <a:endParaRPr lang="en-US" dirty="0"/>
          </a:p>
          <a:p>
            <a:r>
              <a:rPr lang="en-US" dirty="0"/>
              <a:t>Beyond preventing and treating cavities, dentists and other oral health professionals can address risks traditionally associated with overall health.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p:nvPr/>
        </p:nvSpPr>
        <p:spPr>
          <a:xfrm>
            <a:off x="457200" y="5486400"/>
            <a:ext cx="8229600" cy="914400"/>
          </a:xfrm>
          <a:prstGeom prst="rect">
            <a:avLst/>
          </a:prstGeom>
        </p:spPr>
        <p:txBody>
          <a:bodyPr vert="horz" wrap="square" lIns="0" tIns="8659" rIns="0" bIns="0" rtlCol="0">
            <a:spAutoFit/>
          </a:bodyPr>
          <a:lstStyle/>
          <a:p>
            <a:pPr marR="125121" indent="-433"/>
            <a:r>
              <a:rPr sz="1400" b="1" dirty="0">
                <a:latin typeface="Times New Roman"/>
                <a:cs typeface="Times New Roman"/>
              </a:rPr>
              <a:t>Source:</a:t>
            </a:r>
            <a:r>
              <a:rPr sz="1400" b="1" spc="-24" dirty="0">
                <a:latin typeface="Times New Roman"/>
                <a:cs typeface="Times New Roman"/>
              </a:rPr>
              <a:t> </a:t>
            </a:r>
            <a:r>
              <a:rPr sz="1400" dirty="0">
                <a:latin typeface="Times New Roman"/>
                <a:cs typeface="Times New Roman"/>
              </a:rPr>
              <a:t>Centers</a:t>
            </a:r>
            <a:r>
              <a:rPr sz="1400" spc="-14"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Disease</a:t>
            </a:r>
            <a:r>
              <a:rPr sz="1400" spc="-17" dirty="0">
                <a:latin typeface="Times New Roman"/>
                <a:cs typeface="Times New Roman"/>
              </a:rPr>
              <a:t> </a:t>
            </a:r>
            <a:r>
              <a:rPr sz="1400" dirty="0">
                <a:latin typeface="Times New Roman"/>
                <a:cs typeface="Times New Roman"/>
              </a:rPr>
              <a:t>Control</a:t>
            </a:r>
            <a:r>
              <a:rPr sz="1400" spc="-17"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Prevention,</a:t>
            </a:r>
            <a:r>
              <a:rPr sz="1400" spc="-17" dirty="0">
                <a:latin typeface="Times New Roman"/>
                <a:cs typeface="Times New Roman"/>
              </a:rPr>
              <a:t> </a:t>
            </a:r>
            <a:r>
              <a:rPr sz="1400" dirty="0">
                <a:latin typeface="Times New Roman"/>
                <a:cs typeface="Times New Roman"/>
              </a:rPr>
              <a:t>National</a:t>
            </a:r>
            <a:r>
              <a:rPr sz="1400" spc="-20" dirty="0">
                <a:latin typeface="Times New Roman"/>
                <a:cs typeface="Times New Roman"/>
              </a:rPr>
              <a:t> </a:t>
            </a:r>
            <a:r>
              <a:rPr sz="1400" dirty="0">
                <a:latin typeface="Times New Roman"/>
                <a:cs typeface="Times New Roman"/>
              </a:rPr>
              <a:t>Center</a:t>
            </a:r>
            <a:r>
              <a:rPr sz="1400" spc="-17"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Health</a:t>
            </a:r>
            <a:r>
              <a:rPr sz="1400" spc="-17" dirty="0">
                <a:latin typeface="Times New Roman"/>
                <a:cs typeface="Times New Roman"/>
              </a:rPr>
              <a:t> </a:t>
            </a:r>
            <a:r>
              <a:rPr sz="1400" dirty="0">
                <a:latin typeface="Times New Roman"/>
                <a:cs typeface="Times New Roman"/>
              </a:rPr>
              <a:t>Statistics,</a:t>
            </a:r>
            <a:r>
              <a:rPr sz="1400" spc="-14" dirty="0">
                <a:latin typeface="Times New Roman"/>
                <a:cs typeface="Times New Roman"/>
              </a:rPr>
              <a:t> </a:t>
            </a:r>
            <a:r>
              <a:rPr sz="1400" dirty="0">
                <a:latin typeface="Times New Roman"/>
                <a:cs typeface="Times New Roman"/>
              </a:rPr>
              <a:t>National</a:t>
            </a:r>
            <a:r>
              <a:rPr sz="1400" spc="-20" dirty="0">
                <a:latin typeface="Times New Roman"/>
                <a:cs typeface="Times New Roman"/>
              </a:rPr>
              <a:t> </a:t>
            </a:r>
            <a:r>
              <a:rPr sz="1400" dirty="0">
                <a:latin typeface="Times New Roman"/>
                <a:cs typeface="Times New Roman"/>
              </a:rPr>
              <a:t>Health</a:t>
            </a:r>
            <a:r>
              <a:rPr sz="1400" spc="-10" dirty="0">
                <a:latin typeface="Times New Roman"/>
                <a:cs typeface="Times New Roman"/>
              </a:rPr>
              <a:t> </a:t>
            </a:r>
            <a:r>
              <a:rPr sz="1400" spc="-17" dirty="0">
                <a:latin typeface="Times New Roman"/>
                <a:cs typeface="Times New Roman"/>
              </a:rPr>
              <a:t>and </a:t>
            </a:r>
            <a:r>
              <a:rPr sz="1400" dirty="0">
                <a:latin typeface="Times New Roman"/>
                <a:cs typeface="Times New Roman"/>
              </a:rPr>
              <a:t>Nutrition</a:t>
            </a:r>
            <a:r>
              <a:rPr sz="1400" spc="-14" dirty="0">
                <a:latin typeface="Times New Roman"/>
                <a:cs typeface="Times New Roman"/>
              </a:rPr>
              <a:t> </a:t>
            </a:r>
            <a:r>
              <a:rPr sz="1400" dirty="0">
                <a:latin typeface="Times New Roman"/>
                <a:cs typeface="Times New Roman"/>
              </a:rPr>
              <a:t>Examination</a:t>
            </a:r>
            <a:r>
              <a:rPr sz="1400" spc="-17" dirty="0">
                <a:latin typeface="Times New Roman"/>
                <a:cs typeface="Times New Roman"/>
              </a:rPr>
              <a:t> </a:t>
            </a:r>
            <a:r>
              <a:rPr sz="1400" dirty="0">
                <a:latin typeface="Times New Roman"/>
                <a:cs typeface="Times New Roman"/>
              </a:rPr>
              <a:t>Survey,</a:t>
            </a:r>
            <a:r>
              <a:rPr sz="1400" spc="-14" dirty="0">
                <a:latin typeface="Times New Roman"/>
                <a:cs typeface="Times New Roman"/>
              </a:rPr>
              <a:t> </a:t>
            </a:r>
            <a:r>
              <a:rPr sz="1400" spc="-7" dirty="0">
                <a:latin typeface="Times New Roman"/>
                <a:cs typeface="Times New Roman"/>
              </a:rPr>
              <a:t>1988-</a:t>
            </a:r>
            <a:r>
              <a:rPr sz="1400" spc="-14" dirty="0">
                <a:latin typeface="Times New Roman"/>
                <a:cs typeface="Times New Roman"/>
              </a:rPr>
              <a:t>2018.</a:t>
            </a:r>
            <a:endParaRPr sz="1400" dirty="0">
              <a:latin typeface="Times New Roman"/>
              <a:cs typeface="Times New Roman"/>
            </a:endParaRPr>
          </a:p>
          <a:p>
            <a:pPr marR="73600"/>
            <a:r>
              <a:rPr sz="1400" b="1" dirty="0">
                <a:latin typeface="Times New Roman"/>
                <a:cs typeface="Times New Roman"/>
              </a:rPr>
              <a:t>Note:</a:t>
            </a:r>
            <a:r>
              <a:rPr sz="1400" b="1" spc="-20" dirty="0">
                <a:latin typeface="Times New Roman"/>
                <a:cs typeface="Times New Roman"/>
              </a:rPr>
              <a:t> </a:t>
            </a:r>
            <a:r>
              <a:rPr sz="1400" dirty="0">
                <a:latin typeface="Times New Roman"/>
                <a:cs typeface="Times New Roman"/>
              </a:rPr>
              <a:t>This</a:t>
            </a:r>
            <a:r>
              <a:rPr sz="1400" spc="-10" dirty="0">
                <a:latin typeface="Times New Roman"/>
                <a:cs typeface="Times New Roman"/>
              </a:rPr>
              <a:t> </a:t>
            </a:r>
            <a:r>
              <a:rPr sz="1400" dirty="0">
                <a:latin typeface="Times New Roman"/>
                <a:cs typeface="Times New Roman"/>
              </a:rPr>
              <a:t>chart</a:t>
            </a:r>
            <a:r>
              <a:rPr sz="1400" spc="-14" dirty="0">
                <a:latin typeface="Times New Roman"/>
                <a:cs typeface="Times New Roman"/>
              </a:rPr>
              <a:t> </a:t>
            </a:r>
            <a:r>
              <a:rPr sz="1400" dirty="0">
                <a:latin typeface="Times New Roman"/>
                <a:cs typeface="Times New Roman"/>
              </a:rPr>
              <a:t>uses</a:t>
            </a:r>
            <a:r>
              <a:rPr sz="1400" spc="-14" dirty="0">
                <a:latin typeface="Times New Roman"/>
                <a:cs typeface="Times New Roman"/>
              </a:rPr>
              <a:t> </a:t>
            </a:r>
            <a:r>
              <a:rPr sz="1400" dirty="0">
                <a:latin typeface="Times New Roman"/>
                <a:cs typeface="Times New Roman"/>
              </a:rPr>
              <a:t>data</a:t>
            </a:r>
            <a:r>
              <a:rPr sz="1400" spc="-10" dirty="0">
                <a:latin typeface="Times New Roman"/>
                <a:cs typeface="Times New Roman"/>
              </a:rPr>
              <a:t> </a:t>
            </a:r>
            <a:r>
              <a:rPr sz="1400" dirty="0">
                <a:latin typeface="Times New Roman"/>
                <a:cs typeface="Times New Roman"/>
              </a:rPr>
              <a:t>previously</a:t>
            </a:r>
            <a:r>
              <a:rPr sz="1400" spc="-14" dirty="0">
                <a:latin typeface="Times New Roman"/>
                <a:cs typeface="Times New Roman"/>
              </a:rPr>
              <a:t> </a:t>
            </a:r>
            <a:r>
              <a:rPr sz="1400" dirty="0">
                <a:latin typeface="Times New Roman"/>
                <a:cs typeface="Times New Roman"/>
              </a:rPr>
              <a:t>reported</a:t>
            </a:r>
            <a:r>
              <a:rPr sz="1400" spc="-7" dirty="0">
                <a:latin typeface="Times New Roman"/>
                <a:cs typeface="Times New Roman"/>
              </a:rPr>
              <a:t> </a:t>
            </a:r>
            <a:r>
              <a:rPr sz="1400" dirty="0">
                <a:latin typeface="Times New Roman"/>
                <a:cs typeface="Times New Roman"/>
              </a:rPr>
              <a:t>in</a:t>
            </a:r>
            <a:r>
              <a:rPr sz="1400" spc="-14"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dirty="0">
                <a:latin typeface="Times New Roman"/>
                <a:cs typeface="Times New Roman"/>
              </a:rPr>
              <a:t>2019</a:t>
            </a:r>
            <a:r>
              <a:rPr sz="1400" spc="-14" dirty="0">
                <a:latin typeface="Times New Roman"/>
                <a:cs typeface="Times New Roman"/>
              </a:rPr>
              <a:t> </a:t>
            </a:r>
            <a:r>
              <a:rPr sz="1400" i="1" dirty="0">
                <a:latin typeface="Times New Roman"/>
                <a:cs typeface="Times New Roman"/>
              </a:rPr>
              <a:t>Health,</a:t>
            </a:r>
            <a:r>
              <a:rPr sz="1400" i="1" spc="-14" dirty="0">
                <a:latin typeface="Times New Roman"/>
                <a:cs typeface="Times New Roman"/>
              </a:rPr>
              <a:t> </a:t>
            </a:r>
            <a:r>
              <a:rPr sz="1400" i="1" dirty="0">
                <a:latin typeface="Times New Roman"/>
                <a:cs typeface="Times New Roman"/>
              </a:rPr>
              <a:t>United</a:t>
            </a:r>
            <a:r>
              <a:rPr sz="1400" i="1" spc="-14" dirty="0">
                <a:latin typeface="Times New Roman"/>
                <a:cs typeface="Times New Roman"/>
              </a:rPr>
              <a:t> </a:t>
            </a:r>
            <a:r>
              <a:rPr sz="1400" i="1" dirty="0">
                <a:latin typeface="Times New Roman"/>
                <a:cs typeface="Times New Roman"/>
              </a:rPr>
              <a:t>States</a:t>
            </a:r>
            <a:r>
              <a:rPr sz="1400" i="1" spc="-14" dirty="0">
                <a:latin typeface="Times New Roman"/>
                <a:cs typeface="Times New Roman"/>
              </a:rPr>
              <a:t> </a:t>
            </a:r>
            <a:r>
              <a:rPr sz="1400" dirty="0">
                <a:latin typeface="Times New Roman"/>
                <a:cs typeface="Times New Roman"/>
              </a:rPr>
              <a:t>report.</a:t>
            </a:r>
            <a:r>
              <a:rPr sz="1400" spc="-14" dirty="0">
                <a:latin typeface="Times New Roman"/>
                <a:cs typeface="Times New Roman"/>
              </a:rPr>
              <a:t> </a:t>
            </a:r>
            <a:r>
              <a:rPr sz="1400" dirty="0">
                <a:latin typeface="Times New Roman"/>
                <a:cs typeface="Times New Roman"/>
              </a:rPr>
              <a:t>The</a:t>
            </a:r>
            <a:r>
              <a:rPr sz="1400" spc="-10" dirty="0">
                <a:latin typeface="Times New Roman"/>
                <a:cs typeface="Times New Roman"/>
              </a:rPr>
              <a:t> </a:t>
            </a:r>
            <a:r>
              <a:rPr sz="1400" dirty="0">
                <a:latin typeface="Times New Roman"/>
                <a:cs typeface="Times New Roman"/>
              </a:rPr>
              <a:t>estimates</a:t>
            </a:r>
            <a:r>
              <a:rPr sz="1400" spc="-10" dirty="0">
                <a:latin typeface="Times New Roman"/>
                <a:cs typeface="Times New Roman"/>
              </a:rPr>
              <a:t> </a:t>
            </a:r>
            <a:r>
              <a:rPr sz="1400" dirty="0">
                <a:latin typeface="Times New Roman"/>
                <a:cs typeface="Times New Roman"/>
              </a:rPr>
              <a:t>shown</a:t>
            </a:r>
            <a:r>
              <a:rPr sz="1400" spc="-7" dirty="0">
                <a:latin typeface="Times New Roman"/>
                <a:cs typeface="Times New Roman"/>
              </a:rPr>
              <a:t> </a:t>
            </a:r>
            <a:r>
              <a:rPr sz="1400" spc="-17" dirty="0">
                <a:latin typeface="Times New Roman"/>
                <a:cs typeface="Times New Roman"/>
              </a:rPr>
              <a:t>are </a:t>
            </a:r>
            <a:r>
              <a:rPr sz="1400" dirty="0">
                <a:latin typeface="Times New Roman"/>
                <a:cs typeface="Times New Roman"/>
              </a:rPr>
              <a:t>spaced</a:t>
            </a:r>
            <a:r>
              <a:rPr sz="1400" spc="-10" dirty="0">
                <a:latin typeface="Times New Roman"/>
                <a:cs typeface="Times New Roman"/>
              </a:rPr>
              <a:t> </a:t>
            </a:r>
            <a:r>
              <a:rPr sz="1400" dirty="0">
                <a:latin typeface="Times New Roman"/>
                <a:cs typeface="Times New Roman"/>
              </a:rPr>
              <a:t>at</a:t>
            </a:r>
            <a:r>
              <a:rPr sz="1400" spc="-17" dirty="0">
                <a:latin typeface="Times New Roman"/>
                <a:cs typeface="Times New Roman"/>
              </a:rPr>
              <a:t> </a:t>
            </a:r>
            <a:r>
              <a:rPr sz="1400" dirty="0">
                <a:latin typeface="Times New Roman"/>
                <a:cs typeface="Times New Roman"/>
              </a:rPr>
              <a:t>irregular</a:t>
            </a:r>
            <a:r>
              <a:rPr sz="1400" spc="-10" dirty="0">
                <a:latin typeface="Times New Roman"/>
                <a:cs typeface="Times New Roman"/>
              </a:rPr>
              <a:t> </a:t>
            </a:r>
            <a:r>
              <a:rPr sz="1400" spc="-7" dirty="0">
                <a:latin typeface="Times New Roman"/>
                <a:cs typeface="Times New Roman"/>
              </a:rPr>
              <a:t>intervals.</a:t>
            </a:r>
            <a:endParaRPr sz="1400" dirty="0">
              <a:latin typeface="Times New Roman"/>
              <a:cs typeface="Times New Roman"/>
            </a:endParaRPr>
          </a:p>
        </p:txBody>
      </p:sp>
      <p:sp>
        <p:nvSpPr>
          <p:cNvPr id="45" name="Title 44">
            <a:extLst>
              <a:ext uri="{FF2B5EF4-FFF2-40B4-BE49-F238E27FC236}">
                <a16:creationId xmlns:a16="http://schemas.microsoft.com/office/drawing/2014/main" id="{03B32A14-2A79-42ED-8917-C817707EC456}"/>
              </a:ext>
            </a:extLst>
          </p:cNvPr>
          <p:cNvSpPr>
            <a:spLocks noGrp="1"/>
          </p:cNvSpPr>
          <p:nvPr>
            <p:ph type="title"/>
          </p:nvPr>
        </p:nvSpPr>
        <p:spPr>
          <a:xfrm>
            <a:off x="1257300" y="7938"/>
            <a:ext cx="6629400" cy="1135062"/>
          </a:xfrm>
        </p:spPr>
        <p:txBody>
          <a:bodyPr>
            <a:noAutofit/>
          </a:bodyPr>
          <a:lstStyle/>
          <a:p>
            <a:r>
              <a:rPr lang="en-US" sz="2400" dirty="0"/>
              <a:t>Figure 1. People with untreated dental caries, by age, 1988-2018</a:t>
            </a:r>
          </a:p>
        </p:txBody>
      </p:sp>
      <p:graphicFrame>
        <p:nvGraphicFramePr>
          <p:cNvPr id="47" name="Chart 46" descr="Line graph showing percentage; significant findings are in the text below the graph; in 2015-2018, percentages with untreated caries were 25.9, ages 20-44, 25.3, ages 45-64, 20.2, age 65+">
            <a:extLst>
              <a:ext uri="{FF2B5EF4-FFF2-40B4-BE49-F238E27FC236}">
                <a16:creationId xmlns:a16="http://schemas.microsoft.com/office/drawing/2014/main" id="{E9381DA4-DA89-46C6-9D58-E9E926667767}"/>
              </a:ext>
            </a:extLst>
          </p:cNvPr>
          <p:cNvGraphicFramePr/>
          <p:nvPr>
            <p:extLst>
              <p:ext uri="{D42A27DB-BD31-4B8C-83A1-F6EECF244321}">
                <p14:modId xmlns:p14="http://schemas.microsoft.com/office/powerpoint/2010/main" val="3913374501"/>
              </p:ext>
            </p:extLst>
          </p:nvPr>
        </p:nvGraphicFramePr>
        <p:xfrm>
          <a:off x="457200" y="164592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bject 54"/>
          <p:cNvSpPr txBox="1"/>
          <p:nvPr/>
        </p:nvSpPr>
        <p:spPr>
          <a:xfrm>
            <a:off x="457200" y="5852160"/>
            <a:ext cx="8229600" cy="548640"/>
          </a:xfrm>
          <a:prstGeom prst="rect">
            <a:avLst/>
          </a:prstGeom>
        </p:spPr>
        <p:txBody>
          <a:bodyPr vert="horz" wrap="square" lIns="0" tIns="15586" rIns="0" bIns="0" rtlCol="0">
            <a:spAutoFit/>
          </a:bodyPr>
          <a:lstStyle/>
          <a:p>
            <a:pPr marL="34635" marR="338994">
              <a:spcBef>
                <a:spcPts val="123"/>
              </a:spcBef>
            </a:pPr>
            <a:r>
              <a:rPr sz="1400" b="1" dirty="0">
                <a:latin typeface="Times New Roman"/>
                <a:cs typeface="Times New Roman"/>
              </a:rPr>
              <a:t>Source:</a:t>
            </a:r>
            <a:r>
              <a:rPr sz="1400" b="1" spc="-27" dirty="0">
                <a:latin typeface="Times New Roman"/>
                <a:cs typeface="Times New Roman"/>
              </a:rPr>
              <a:t> </a:t>
            </a:r>
            <a:r>
              <a:rPr sz="1400" dirty="0">
                <a:latin typeface="Times New Roman"/>
                <a:cs typeface="Times New Roman"/>
              </a:rPr>
              <a:t>Agency</a:t>
            </a:r>
            <a:r>
              <a:rPr sz="1400" spc="-17" dirty="0">
                <a:latin typeface="Times New Roman"/>
                <a:cs typeface="Times New Roman"/>
              </a:rPr>
              <a:t> </a:t>
            </a:r>
            <a:r>
              <a:rPr sz="1400" dirty="0">
                <a:latin typeface="Times New Roman"/>
                <a:cs typeface="Times New Roman"/>
              </a:rPr>
              <a:t>for</a:t>
            </a:r>
            <a:r>
              <a:rPr sz="1400" spc="-20" dirty="0">
                <a:latin typeface="Times New Roman"/>
                <a:cs typeface="Times New Roman"/>
              </a:rPr>
              <a:t> </a:t>
            </a:r>
            <a:r>
              <a:rPr sz="1400" dirty="0">
                <a:latin typeface="Times New Roman"/>
                <a:cs typeface="Times New Roman"/>
              </a:rPr>
              <a:t>Healthcare</a:t>
            </a:r>
            <a:r>
              <a:rPr sz="1400" spc="-14" dirty="0">
                <a:latin typeface="Times New Roman"/>
                <a:cs typeface="Times New Roman"/>
              </a:rPr>
              <a:t> </a:t>
            </a:r>
            <a:r>
              <a:rPr sz="1400" dirty="0">
                <a:latin typeface="Times New Roman"/>
                <a:cs typeface="Times New Roman"/>
              </a:rPr>
              <a:t>Research</a:t>
            </a:r>
            <a:r>
              <a:rPr sz="1400" spc="-14"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Quality,</a:t>
            </a:r>
            <a:r>
              <a:rPr sz="1400" spc="-20" dirty="0">
                <a:latin typeface="Times New Roman"/>
                <a:cs typeface="Times New Roman"/>
              </a:rPr>
              <a:t> </a:t>
            </a:r>
            <a:r>
              <a:rPr sz="1400" dirty="0">
                <a:latin typeface="Times New Roman"/>
                <a:cs typeface="Times New Roman"/>
              </a:rPr>
              <a:t>Healthcare</a:t>
            </a:r>
            <a:r>
              <a:rPr sz="1400" spc="-17" dirty="0">
                <a:latin typeface="Times New Roman"/>
                <a:cs typeface="Times New Roman"/>
              </a:rPr>
              <a:t> </a:t>
            </a:r>
            <a:r>
              <a:rPr sz="1400" dirty="0">
                <a:latin typeface="Times New Roman"/>
                <a:cs typeface="Times New Roman"/>
              </a:rPr>
              <a:t>Cost</a:t>
            </a:r>
            <a:r>
              <a:rPr sz="1400" spc="-20"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Utilization</a:t>
            </a:r>
            <a:r>
              <a:rPr sz="1400" spc="-14" dirty="0">
                <a:latin typeface="Times New Roman"/>
                <a:cs typeface="Times New Roman"/>
              </a:rPr>
              <a:t> </a:t>
            </a:r>
            <a:r>
              <a:rPr sz="1400" dirty="0">
                <a:latin typeface="Times New Roman"/>
                <a:cs typeface="Times New Roman"/>
              </a:rPr>
              <a:t>Project,</a:t>
            </a:r>
            <a:r>
              <a:rPr sz="1400" spc="-14" dirty="0">
                <a:latin typeface="Times New Roman"/>
                <a:cs typeface="Times New Roman"/>
              </a:rPr>
              <a:t> </a:t>
            </a:r>
            <a:r>
              <a:rPr sz="1400" spc="-7" dirty="0">
                <a:latin typeface="Times New Roman"/>
                <a:cs typeface="Times New Roman"/>
              </a:rPr>
              <a:t>Nationwide </a:t>
            </a:r>
            <a:r>
              <a:rPr sz="1400" dirty="0">
                <a:latin typeface="Times New Roman"/>
                <a:cs typeface="Times New Roman"/>
              </a:rPr>
              <a:t>Emergency</a:t>
            </a:r>
            <a:r>
              <a:rPr sz="1400" spc="-14" dirty="0">
                <a:latin typeface="Times New Roman"/>
                <a:cs typeface="Times New Roman"/>
              </a:rPr>
              <a:t> </a:t>
            </a:r>
            <a:r>
              <a:rPr sz="1400" dirty="0">
                <a:latin typeface="Times New Roman"/>
                <a:cs typeface="Times New Roman"/>
              </a:rPr>
              <a:t>Department</a:t>
            </a:r>
            <a:r>
              <a:rPr sz="1400" spc="-14" dirty="0">
                <a:latin typeface="Times New Roman"/>
                <a:cs typeface="Times New Roman"/>
              </a:rPr>
              <a:t> </a:t>
            </a:r>
            <a:r>
              <a:rPr sz="1400" dirty="0">
                <a:latin typeface="Times New Roman"/>
                <a:cs typeface="Times New Roman"/>
              </a:rPr>
              <a:t>Sample,</a:t>
            </a:r>
            <a:r>
              <a:rPr sz="1400" spc="-10" dirty="0">
                <a:latin typeface="Times New Roman"/>
                <a:cs typeface="Times New Roman"/>
              </a:rPr>
              <a:t> </a:t>
            </a:r>
            <a:r>
              <a:rPr sz="1400" spc="-7" dirty="0">
                <a:latin typeface="Times New Roman"/>
                <a:cs typeface="Times New Roman"/>
              </a:rPr>
              <a:t>2016-</a:t>
            </a:r>
            <a:r>
              <a:rPr sz="1400" spc="-14" dirty="0">
                <a:latin typeface="Times New Roman"/>
                <a:cs typeface="Times New Roman"/>
              </a:rPr>
              <a:t>2019.</a:t>
            </a:r>
            <a:endParaRPr sz="1400" dirty="0">
              <a:latin typeface="Times New Roman"/>
              <a:cs typeface="Times New Roman"/>
            </a:endParaRPr>
          </a:p>
        </p:txBody>
      </p:sp>
      <p:sp>
        <p:nvSpPr>
          <p:cNvPr id="57" name="Title 56">
            <a:extLst>
              <a:ext uri="{FF2B5EF4-FFF2-40B4-BE49-F238E27FC236}">
                <a16:creationId xmlns:a16="http://schemas.microsoft.com/office/drawing/2014/main" id="{FFFD688B-7DEE-41BF-A819-257024CD574D}"/>
              </a:ext>
            </a:extLst>
          </p:cNvPr>
          <p:cNvSpPr>
            <a:spLocks noGrp="1"/>
          </p:cNvSpPr>
          <p:nvPr>
            <p:ph type="title"/>
          </p:nvPr>
        </p:nvSpPr>
        <p:spPr>
          <a:xfrm>
            <a:off x="1257300" y="0"/>
            <a:ext cx="6629400" cy="1143000"/>
          </a:xfrm>
        </p:spPr>
        <p:txBody>
          <a:bodyPr>
            <a:noAutofit/>
          </a:bodyPr>
          <a:lstStyle/>
          <a:p>
            <a:r>
              <a:rPr lang="en-US" sz="1800" dirty="0"/>
              <a:t>Figure 2. Emergency department visits with a principal diagnosis related to dental conditions per 100,000 population, overall and by age, 2016-2019</a:t>
            </a:r>
          </a:p>
        </p:txBody>
      </p:sp>
      <p:graphicFrame>
        <p:nvGraphicFramePr>
          <p:cNvPr id="58" name="Chart 57" descr="Line graph showing visits per 100,000 population; significant findings are in the text below the graph; rates for 2019 were 120.2, ages 0-17, 524.1, ages 18-44, 221.2, ages 45-64, 76.7, ages 65-84, 63.6, age 85+">
            <a:extLst>
              <a:ext uri="{FF2B5EF4-FFF2-40B4-BE49-F238E27FC236}">
                <a16:creationId xmlns:a16="http://schemas.microsoft.com/office/drawing/2014/main" id="{1D5B7F0F-35AC-45A7-B217-53D38E7CA800}"/>
              </a:ext>
            </a:extLst>
          </p:cNvPr>
          <p:cNvGraphicFramePr/>
          <p:nvPr>
            <p:extLst>
              <p:ext uri="{D42A27DB-BD31-4B8C-83A1-F6EECF244321}">
                <p14:modId xmlns:p14="http://schemas.microsoft.com/office/powerpoint/2010/main" val="3249288469"/>
              </p:ext>
            </p:extLst>
          </p:nvPr>
        </p:nvGraphicFramePr>
        <p:xfrm>
          <a:off x="457200" y="164592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457200" y="5852160"/>
            <a:ext cx="8229600" cy="224187"/>
          </a:xfrm>
          <a:prstGeom prst="rect">
            <a:avLst/>
          </a:prstGeom>
        </p:spPr>
        <p:txBody>
          <a:bodyPr vert="horz" wrap="square" lIns="0" tIns="8659" rIns="0" bIns="0" rtlCol="0">
            <a:spAutoFit/>
          </a:bodyPr>
          <a:lstStyle/>
          <a:p>
            <a:pPr marL="60179">
              <a:spcBef>
                <a:spcPts val="68"/>
              </a:spcBef>
            </a:pPr>
            <a:r>
              <a:rPr sz="1400" b="1" dirty="0">
                <a:latin typeface="Times New Roman"/>
                <a:cs typeface="Times New Roman"/>
              </a:rPr>
              <a:t>Source:</a:t>
            </a:r>
            <a:r>
              <a:rPr sz="1400" b="1" spc="-20" dirty="0">
                <a:latin typeface="Times New Roman"/>
                <a:cs typeface="Times New Roman"/>
              </a:rPr>
              <a:t> </a:t>
            </a:r>
            <a:r>
              <a:rPr sz="1400" dirty="0">
                <a:latin typeface="Times New Roman"/>
                <a:cs typeface="Times New Roman"/>
              </a:rPr>
              <a:t>Centers</a:t>
            </a:r>
            <a:r>
              <a:rPr sz="1400" spc="-14"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Disease</a:t>
            </a:r>
            <a:r>
              <a:rPr sz="1400" spc="-17" dirty="0">
                <a:latin typeface="Times New Roman"/>
                <a:cs typeface="Times New Roman"/>
              </a:rPr>
              <a:t> </a:t>
            </a:r>
            <a:r>
              <a:rPr sz="1400" dirty="0">
                <a:latin typeface="Times New Roman"/>
                <a:cs typeface="Times New Roman"/>
              </a:rPr>
              <a:t>Control</a:t>
            </a:r>
            <a:r>
              <a:rPr sz="1400" spc="-17"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Prevention,</a:t>
            </a:r>
            <a:r>
              <a:rPr sz="1400" spc="-17" dirty="0">
                <a:latin typeface="Times New Roman"/>
                <a:cs typeface="Times New Roman"/>
              </a:rPr>
              <a:t> </a:t>
            </a:r>
            <a:r>
              <a:rPr sz="1400" dirty="0">
                <a:latin typeface="Times New Roman"/>
                <a:cs typeface="Times New Roman"/>
              </a:rPr>
              <a:t>Oral</a:t>
            </a:r>
            <a:r>
              <a:rPr sz="1400" spc="-20" dirty="0">
                <a:latin typeface="Times New Roman"/>
                <a:cs typeface="Times New Roman"/>
              </a:rPr>
              <a:t> </a:t>
            </a:r>
            <a:r>
              <a:rPr sz="1400" dirty="0">
                <a:latin typeface="Times New Roman"/>
                <a:cs typeface="Times New Roman"/>
              </a:rPr>
              <a:t>Health</a:t>
            </a:r>
            <a:r>
              <a:rPr sz="1400" spc="-17" dirty="0">
                <a:latin typeface="Times New Roman"/>
                <a:cs typeface="Times New Roman"/>
              </a:rPr>
              <a:t> </a:t>
            </a:r>
            <a:r>
              <a:rPr sz="1400" dirty="0">
                <a:latin typeface="Times New Roman"/>
                <a:cs typeface="Times New Roman"/>
              </a:rPr>
              <a:t>Data,</a:t>
            </a:r>
            <a:r>
              <a:rPr sz="1400" spc="-17" dirty="0">
                <a:latin typeface="Times New Roman"/>
                <a:cs typeface="Times New Roman"/>
              </a:rPr>
              <a:t> </a:t>
            </a:r>
            <a:r>
              <a:rPr sz="1400" dirty="0">
                <a:latin typeface="Times New Roman"/>
                <a:cs typeface="Times New Roman"/>
              </a:rPr>
              <a:t>Water</a:t>
            </a:r>
            <a:r>
              <a:rPr sz="1400" spc="-17" dirty="0">
                <a:latin typeface="Times New Roman"/>
                <a:cs typeface="Times New Roman"/>
              </a:rPr>
              <a:t> </a:t>
            </a:r>
            <a:r>
              <a:rPr sz="1400" dirty="0">
                <a:latin typeface="Times New Roman"/>
                <a:cs typeface="Times New Roman"/>
              </a:rPr>
              <a:t>Fluoridation,</a:t>
            </a:r>
            <a:r>
              <a:rPr sz="1400" spc="-14" dirty="0">
                <a:latin typeface="Times New Roman"/>
                <a:cs typeface="Times New Roman"/>
              </a:rPr>
              <a:t> </a:t>
            </a:r>
            <a:r>
              <a:rPr sz="1400" spc="-7" dirty="0">
                <a:latin typeface="Times New Roman"/>
                <a:cs typeface="Times New Roman"/>
              </a:rPr>
              <a:t>2018.</a:t>
            </a:r>
            <a:endParaRPr sz="1400" dirty="0">
              <a:latin typeface="Times New Roman"/>
              <a:cs typeface="Times New Roman"/>
            </a:endParaRPr>
          </a:p>
        </p:txBody>
      </p:sp>
      <p:sp>
        <p:nvSpPr>
          <p:cNvPr id="10" name="Title 9">
            <a:extLst>
              <a:ext uri="{FF2B5EF4-FFF2-40B4-BE49-F238E27FC236}">
                <a16:creationId xmlns:a16="http://schemas.microsoft.com/office/drawing/2014/main" id="{2CB27964-0E5B-43E2-BCAD-330D2539FBA8}"/>
              </a:ext>
            </a:extLst>
          </p:cNvPr>
          <p:cNvSpPr>
            <a:spLocks noGrp="1"/>
          </p:cNvSpPr>
          <p:nvPr>
            <p:ph type="title"/>
          </p:nvPr>
        </p:nvSpPr>
        <p:spPr>
          <a:xfrm>
            <a:off x="1257300" y="304800"/>
            <a:ext cx="6629400" cy="617884"/>
          </a:xfrm>
        </p:spPr>
        <p:txBody>
          <a:bodyPr>
            <a:noAutofit/>
          </a:bodyPr>
          <a:lstStyle/>
          <a:p>
            <a:r>
              <a:rPr lang="en-US" sz="1800" dirty="0"/>
              <a:t>Figure 3. Percentage of population served by community water system that received fluoridated water, 2018</a:t>
            </a:r>
          </a:p>
        </p:txBody>
      </p:sp>
      <p:grpSp>
        <p:nvGrpSpPr>
          <p:cNvPr id="11" name="Group 10" descr="Map showing percentage with fluoridated water, higher percentages (79.6-100 were found in the North Central, Midwestern,  and Southern Atlantic areas, as well as Arkansas, DC, Delaware, Connecticut, and Rhode Island; the next level (50-79.5%) was in most states in the West and Southwest, as well as Alabama, Florida, Maine, Massachusetts, Mississippi, New York, and Pennsylvania,; Alaska, Idaho, Louisiana, Montana, and New Hampshire had the next level (25-49.9%); Hawaii and New Jersey had the lowest percentages (less than 25)">
            <a:extLst>
              <a:ext uri="{FF2B5EF4-FFF2-40B4-BE49-F238E27FC236}">
                <a16:creationId xmlns:a16="http://schemas.microsoft.com/office/drawing/2014/main" id="{3B8C36B7-DEF6-44D8-8205-356FE9F654F8}"/>
              </a:ext>
            </a:extLst>
          </p:cNvPr>
          <p:cNvGrpSpPr>
            <a:grpSpLocks noChangeAspect="1"/>
          </p:cNvGrpSpPr>
          <p:nvPr/>
        </p:nvGrpSpPr>
        <p:grpSpPr>
          <a:xfrm>
            <a:off x="457200" y="1645920"/>
            <a:ext cx="8229600" cy="3913831"/>
            <a:chOff x="0" y="0"/>
            <a:chExt cx="5942013" cy="2825750"/>
          </a:xfrm>
        </p:grpSpPr>
        <p:pic>
          <p:nvPicPr>
            <p:cNvPr id="12" name="Picture 11">
              <a:extLst>
                <a:ext uri="{FF2B5EF4-FFF2-40B4-BE49-F238E27FC236}">
                  <a16:creationId xmlns:a16="http://schemas.microsoft.com/office/drawing/2014/main" id="{DD384800-ED5E-4F32-A4B7-E5BE02E93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138" y="338138"/>
              <a:ext cx="1031875" cy="1118870"/>
            </a:xfrm>
            <a:prstGeom prst="rect">
              <a:avLst/>
            </a:prstGeom>
          </p:spPr>
        </p:pic>
        <p:pic>
          <p:nvPicPr>
            <p:cNvPr id="13" name="Picture 12" descr="Map showing percentage with fluoridated water, higher percentages (79.6-100 were found in the North Central, Midwestern,  and Southern Atlantic areas, as well as Arkansas, DC, Delaware, Connecticut, and Rhode Island; the next level (50-79.5%) were in most states in the West and Southwest,; Alaska, Idaho, Louisiana, Montana, and New Hampshire had the next level (25-49.9%); Hawaii and New Jersey had the lower percentages">
              <a:extLst>
                <a:ext uri="{FF2B5EF4-FFF2-40B4-BE49-F238E27FC236}">
                  <a16:creationId xmlns:a16="http://schemas.microsoft.com/office/drawing/2014/main" id="{5C8C3DBC-4D81-432B-A642-33B50E873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46320" cy="282575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ED331B1-0DD6-4B08-94B0-12924330F480}"/>
              </a:ext>
            </a:extLst>
          </p:cNvPr>
          <p:cNvSpPr>
            <a:spLocks noGrp="1"/>
          </p:cNvSpPr>
          <p:nvPr>
            <p:ph type="title"/>
          </p:nvPr>
        </p:nvSpPr>
        <p:spPr/>
        <p:txBody>
          <a:bodyPr>
            <a:normAutofit fontScale="90000"/>
          </a:bodyPr>
          <a:lstStyle/>
          <a:p>
            <a:r>
              <a:rPr lang="en-US" dirty="0"/>
              <a:t>Oral Health</a:t>
            </a:r>
          </a:p>
        </p:txBody>
      </p:sp>
      <p:sp>
        <p:nvSpPr>
          <p:cNvPr id="3" name="Content Placeholder 2">
            <a:extLst>
              <a:ext uri="{FF2B5EF4-FFF2-40B4-BE49-F238E27FC236}">
                <a16:creationId xmlns:a16="http://schemas.microsoft.com/office/drawing/2014/main" id="{DE684D36-E8EB-41B9-A6BA-4900E4C11FEC}"/>
              </a:ext>
            </a:extLst>
          </p:cNvPr>
          <p:cNvSpPr>
            <a:spLocks noGrp="1"/>
          </p:cNvSpPr>
          <p:nvPr>
            <p:ph idx="1"/>
          </p:nvPr>
        </p:nvSpPr>
        <p:spPr>
          <a:xfrm>
            <a:off x="457200" y="1646237"/>
            <a:ext cx="8229600" cy="4754563"/>
          </a:xfrm>
        </p:spPr>
        <p:txBody>
          <a:bodyPr>
            <a:normAutofit fontScale="77500" lnSpcReduction="20000"/>
          </a:bodyPr>
          <a:lstStyle/>
          <a:p>
            <a:pPr>
              <a:lnSpc>
                <a:spcPct val="110000"/>
              </a:lnSpc>
            </a:pPr>
            <a:r>
              <a:rPr lang="en-US" dirty="0"/>
              <a:t>Approximately one in seven (14.3%) people was unable to get or delayed in getting needed dental care due to cost in 2019.</a:t>
            </a:r>
          </a:p>
          <a:p>
            <a:pPr lvl="1">
              <a:lnSpc>
                <a:spcPct val="110000"/>
              </a:lnSpc>
            </a:pPr>
            <a:r>
              <a:rPr lang="en-US" dirty="0"/>
              <a:t>The percentage of children ages 0-17 who experience cost-related barriers to dental care is approximately one-third that of adults.</a:t>
            </a:r>
          </a:p>
          <a:p>
            <a:pPr>
              <a:lnSpc>
                <a:spcPct val="110000"/>
              </a:lnSpc>
            </a:pPr>
            <a:r>
              <a:rPr lang="en-US" spc="-20" dirty="0"/>
              <a:t>The percentage of people who had a dental visit in the calendar year increased by 16.3% (from 49.1% to 57.1% of the population) between 2002 and 2019 for children ages 2-17. </a:t>
            </a:r>
          </a:p>
          <a:p>
            <a:pPr lvl="1">
              <a:lnSpc>
                <a:spcPct val="110000"/>
              </a:lnSpc>
            </a:pPr>
            <a:r>
              <a:rPr lang="en-US" dirty="0"/>
              <a:t>There was no statistically significant change for adults.</a:t>
            </a:r>
          </a:p>
          <a:p>
            <a:pPr>
              <a:lnSpc>
                <a:spcPct val="110000"/>
              </a:lnSpc>
            </a:pPr>
            <a:r>
              <a:rPr lang="en-US" dirty="0"/>
              <a:t>The percentage of people with untreated cavities decreased by nearly 50% (from 24.3% to 13.2% of the population) between the 1988-1994 and 2015-2018 periods for children ages 5-19 but did not change for adults.</a:t>
            </a:r>
          </a:p>
        </p:txBody>
      </p:sp>
    </p:spTree>
    <p:extLst>
      <p:ext uri="{BB962C8B-B14F-4D97-AF65-F5344CB8AC3E}">
        <p14:creationId xmlns:p14="http://schemas.microsoft.com/office/powerpoint/2010/main" val="15622552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txBox="1"/>
          <p:nvPr/>
        </p:nvSpPr>
        <p:spPr>
          <a:xfrm>
            <a:off x="457200" y="5943600"/>
            <a:ext cx="8229600" cy="224187"/>
          </a:xfrm>
          <a:prstGeom prst="rect">
            <a:avLst/>
          </a:prstGeom>
        </p:spPr>
        <p:txBody>
          <a:bodyPr vert="horz" wrap="square" lIns="0" tIns="8659" rIns="0" bIns="0" rtlCol="0">
            <a:spAutoFit/>
          </a:bodyPr>
          <a:lstStyle/>
          <a:p>
            <a:pPr marL="42861">
              <a:spcBef>
                <a:spcPts val="558"/>
              </a:spcBef>
            </a:pPr>
            <a:r>
              <a:rPr lang="en-US" sz="1400" b="1" dirty="0">
                <a:latin typeface="Times New Roman"/>
                <a:cs typeface="Times New Roman"/>
              </a:rPr>
              <a:t>Source:</a:t>
            </a:r>
            <a:r>
              <a:rPr lang="en-US" sz="1400" b="1" spc="-27" dirty="0">
                <a:latin typeface="Times New Roman"/>
                <a:cs typeface="Times New Roman"/>
              </a:rPr>
              <a:t> </a:t>
            </a:r>
            <a:r>
              <a:rPr lang="en-US" sz="1400" dirty="0">
                <a:latin typeface="Times New Roman"/>
                <a:cs typeface="Times New Roman"/>
              </a:rPr>
              <a:t>Age</a:t>
            </a:r>
            <a:r>
              <a:rPr sz="1400" dirty="0">
                <a:latin typeface="Times New Roman"/>
                <a:cs typeface="Times New Roman"/>
              </a:rPr>
              <a:t>ncy</a:t>
            </a:r>
            <a:r>
              <a:rPr sz="1400" spc="-17"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Healthcare</a:t>
            </a:r>
            <a:r>
              <a:rPr sz="1400" spc="-17" dirty="0">
                <a:latin typeface="Times New Roman"/>
                <a:cs typeface="Times New Roman"/>
              </a:rPr>
              <a:t> </a:t>
            </a:r>
            <a:r>
              <a:rPr sz="1400" dirty="0">
                <a:latin typeface="Times New Roman"/>
                <a:cs typeface="Times New Roman"/>
              </a:rPr>
              <a:t>Research</a:t>
            </a:r>
            <a:r>
              <a:rPr sz="1400" spc="-10"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Quality,</a:t>
            </a:r>
            <a:r>
              <a:rPr sz="1400" spc="-17" dirty="0">
                <a:latin typeface="Times New Roman"/>
                <a:cs typeface="Times New Roman"/>
              </a:rPr>
              <a:t> </a:t>
            </a:r>
            <a:r>
              <a:rPr sz="1400" dirty="0">
                <a:latin typeface="Times New Roman"/>
                <a:cs typeface="Times New Roman"/>
              </a:rPr>
              <a:t>Medical</a:t>
            </a:r>
            <a:r>
              <a:rPr sz="1400" spc="-20" dirty="0">
                <a:latin typeface="Times New Roman"/>
                <a:cs typeface="Times New Roman"/>
              </a:rPr>
              <a:t> </a:t>
            </a:r>
            <a:r>
              <a:rPr sz="1400" dirty="0">
                <a:latin typeface="Times New Roman"/>
                <a:cs typeface="Times New Roman"/>
              </a:rPr>
              <a:t>Expenditure</a:t>
            </a:r>
            <a:r>
              <a:rPr sz="1400" spc="-14" dirty="0">
                <a:latin typeface="Times New Roman"/>
                <a:cs typeface="Times New Roman"/>
              </a:rPr>
              <a:t> </a:t>
            </a:r>
            <a:r>
              <a:rPr sz="1400" dirty="0">
                <a:latin typeface="Times New Roman"/>
                <a:cs typeface="Times New Roman"/>
              </a:rPr>
              <a:t>Panel</a:t>
            </a:r>
            <a:r>
              <a:rPr sz="1400" spc="-20" dirty="0">
                <a:latin typeface="Times New Roman"/>
                <a:cs typeface="Times New Roman"/>
              </a:rPr>
              <a:t> </a:t>
            </a:r>
            <a:r>
              <a:rPr sz="1400" dirty="0">
                <a:latin typeface="Times New Roman"/>
                <a:cs typeface="Times New Roman"/>
              </a:rPr>
              <a:t>Survey,</a:t>
            </a:r>
            <a:r>
              <a:rPr sz="1400" spc="-14" dirty="0">
                <a:latin typeface="Times New Roman"/>
                <a:cs typeface="Times New Roman"/>
              </a:rPr>
              <a:t> </a:t>
            </a:r>
            <a:r>
              <a:rPr sz="1400" spc="-7" dirty="0">
                <a:latin typeface="Times New Roman"/>
                <a:cs typeface="Times New Roman"/>
              </a:rPr>
              <a:t>2019.</a:t>
            </a:r>
            <a:endParaRPr sz="1400" dirty="0">
              <a:latin typeface="Times New Roman"/>
              <a:cs typeface="Times New Roman"/>
            </a:endParaRPr>
          </a:p>
        </p:txBody>
      </p:sp>
      <p:sp>
        <p:nvSpPr>
          <p:cNvPr id="33" name="Title 32">
            <a:extLst>
              <a:ext uri="{FF2B5EF4-FFF2-40B4-BE49-F238E27FC236}">
                <a16:creationId xmlns:a16="http://schemas.microsoft.com/office/drawing/2014/main" id="{C52E324A-C3A8-49A2-AB96-95E5334D0CEF}"/>
              </a:ext>
            </a:extLst>
          </p:cNvPr>
          <p:cNvSpPr>
            <a:spLocks noGrp="1"/>
          </p:cNvSpPr>
          <p:nvPr>
            <p:ph type="title"/>
          </p:nvPr>
        </p:nvSpPr>
        <p:spPr>
          <a:xfrm>
            <a:off x="1257300" y="304800"/>
            <a:ext cx="6629400" cy="617884"/>
          </a:xfrm>
        </p:spPr>
        <p:txBody>
          <a:bodyPr>
            <a:noAutofit/>
          </a:bodyPr>
          <a:lstStyle/>
          <a:p>
            <a:r>
              <a:rPr lang="en-US" sz="1800" dirty="0"/>
              <a:t>Figure 4. People unable to get or delayed in getting needed dental care or medical care due to cost, by age, 2019</a:t>
            </a:r>
          </a:p>
        </p:txBody>
      </p:sp>
      <p:graphicFrame>
        <p:nvGraphicFramePr>
          <p:cNvPr id="34" name="Chart 33" descr="Bar chart showing percentage&#10; Dental Care Medical Care&#10;Total 14.3 8.8&#10;0-17 5.6 2.9&#10;18-44 16.1 11.5&#10;45-64 19 12.6&#10;65+ 15.5 5.1&#10;">
            <a:extLst>
              <a:ext uri="{FF2B5EF4-FFF2-40B4-BE49-F238E27FC236}">
                <a16:creationId xmlns:a16="http://schemas.microsoft.com/office/drawing/2014/main" id="{D0C1D6A9-6316-48F5-9077-DF7492B47BCA}"/>
              </a:ext>
            </a:extLst>
          </p:cNvPr>
          <p:cNvGraphicFramePr/>
          <p:nvPr>
            <p:extLst>
              <p:ext uri="{D42A27DB-BD31-4B8C-83A1-F6EECF244321}">
                <p14:modId xmlns:p14="http://schemas.microsoft.com/office/powerpoint/2010/main" val="1891360367"/>
              </p:ext>
            </p:extLst>
          </p:nvPr>
        </p:nvGraphicFramePr>
        <p:xfrm>
          <a:off x="457200" y="164592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ject 43"/>
          <p:cNvSpPr txBox="1"/>
          <p:nvPr/>
        </p:nvSpPr>
        <p:spPr>
          <a:xfrm>
            <a:off x="457200" y="5852160"/>
            <a:ext cx="8229600" cy="274320"/>
          </a:xfrm>
          <a:prstGeom prst="rect">
            <a:avLst/>
          </a:prstGeom>
        </p:spPr>
        <p:txBody>
          <a:bodyPr vert="horz" wrap="square" lIns="0" tIns="8659" rIns="0" bIns="0" rtlCol="0">
            <a:spAutoFit/>
          </a:bodyPr>
          <a:lstStyle/>
          <a:p>
            <a:pPr marL="8659">
              <a:spcBef>
                <a:spcPts val="600"/>
              </a:spcBef>
            </a:pPr>
            <a:r>
              <a:rPr lang="en-US" sz="1400" b="1" dirty="0">
                <a:latin typeface="Times New Roman"/>
                <a:cs typeface="Times New Roman"/>
              </a:rPr>
              <a:t>S</a:t>
            </a:r>
            <a:r>
              <a:rPr sz="1400" b="1" dirty="0">
                <a:latin typeface="Times New Roman"/>
                <a:cs typeface="Times New Roman"/>
              </a:rPr>
              <a:t>ource:</a:t>
            </a:r>
            <a:r>
              <a:rPr sz="1400" b="1" spc="-24" dirty="0">
                <a:latin typeface="Times New Roman"/>
                <a:cs typeface="Times New Roman"/>
              </a:rPr>
              <a:t> </a:t>
            </a:r>
            <a:r>
              <a:rPr sz="1400" dirty="0">
                <a:latin typeface="Times New Roman"/>
                <a:cs typeface="Times New Roman"/>
              </a:rPr>
              <a:t>Agency</a:t>
            </a:r>
            <a:r>
              <a:rPr sz="1400" spc="-17"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Healthcare</a:t>
            </a:r>
            <a:r>
              <a:rPr sz="1400" spc="-10" dirty="0">
                <a:latin typeface="Times New Roman"/>
                <a:cs typeface="Times New Roman"/>
              </a:rPr>
              <a:t> </a:t>
            </a:r>
            <a:r>
              <a:rPr sz="1400" dirty="0">
                <a:latin typeface="Times New Roman"/>
                <a:cs typeface="Times New Roman"/>
              </a:rPr>
              <a:t>Research</a:t>
            </a:r>
            <a:r>
              <a:rPr sz="1400" spc="-10"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Quality,</a:t>
            </a:r>
            <a:r>
              <a:rPr sz="1400" spc="-17" dirty="0">
                <a:latin typeface="Times New Roman"/>
                <a:cs typeface="Times New Roman"/>
              </a:rPr>
              <a:t> </a:t>
            </a:r>
            <a:r>
              <a:rPr sz="1400" dirty="0">
                <a:latin typeface="Times New Roman"/>
                <a:cs typeface="Times New Roman"/>
              </a:rPr>
              <a:t>Medical</a:t>
            </a:r>
            <a:r>
              <a:rPr sz="1400" spc="-14" dirty="0">
                <a:latin typeface="Times New Roman"/>
                <a:cs typeface="Times New Roman"/>
              </a:rPr>
              <a:t> </a:t>
            </a:r>
            <a:r>
              <a:rPr sz="1400" dirty="0">
                <a:latin typeface="Times New Roman"/>
                <a:cs typeface="Times New Roman"/>
              </a:rPr>
              <a:t>Expenditure</a:t>
            </a:r>
            <a:r>
              <a:rPr sz="1400" spc="-14" dirty="0">
                <a:latin typeface="Times New Roman"/>
                <a:cs typeface="Times New Roman"/>
              </a:rPr>
              <a:t> </a:t>
            </a:r>
            <a:r>
              <a:rPr sz="1400" dirty="0">
                <a:latin typeface="Times New Roman"/>
                <a:cs typeface="Times New Roman"/>
              </a:rPr>
              <a:t>Panel</a:t>
            </a:r>
            <a:r>
              <a:rPr sz="1400" spc="-20" dirty="0">
                <a:latin typeface="Times New Roman"/>
                <a:cs typeface="Times New Roman"/>
              </a:rPr>
              <a:t> </a:t>
            </a:r>
            <a:r>
              <a:rPr sz="1400" dirty="0">
                <a:latin typeface="Times New Roman"/>
                <a:cs typeface="Times New Roman"/>
              </a:rPr>
              <a:t>Survey,</a:t>
            </a:r>
            <a:r>
              <a:rPr sz="1400" spc="-10" dirty="0">
                <a:latin typeface="Times New Roman"/>
                <a:cs typeface="Times New Roman"/>
              </a:rPr>
              <a:t> </a:t>
            </a:r>
            <a:r>
              <a:rPr sz="1400" spc="-7" dirty="0">
                <a:latin typeface="Times New Roman"/>
                <a:cs typeface="Times New Roman"/>
              </a:rPr>
              <a:t>2006-2019.</a:t>
            </a:r>
            <a:endParaRPr sz="1400" dirty="0">
              <a:latin typeface="Times New Roman"/>
              <a:cs typeface="Times New Roman"/>
            </a:endParaRPr>
          </a:p>
        </p:txBody>
      </p:sp>
      <p:sp>
        <p:nvSpPr>
          <p:cNvPr id="46" name="Title 45">
            <a:extLst>
              <a:ext uri="{FF2B5EF4-FFF2-40B4-BE49-F238E27FC236}">
                <a16:creationId xmlns:a16="http://schemas.microsoft.com/office/drawing/2014/main" id="{28342B5B-AC50-42D6-873D-0790139B4ABF}"/>
              </a:ext>
            </a:extLst>
          </p:cNvPr>
          <p:cNvSpPr>
            <a:spLocks noGrp="1"/>
          </p:cNvSpPr>
          <p:nvPr>
            <p:ph type="title"/>
          </p:nvPr>
        </p:nvSpPr>
        <p:spPr>
          <a:xfrm>
            <a:off x="1257300" y="304800"/>
            <a:ext cx="6629400" cy="617884"/>
          </a:xfrm>
        </p:spPr>
        <p:txBody>
          <a:bodyPr>
            <a:noAutofit/>
          </a:bodyPr>
          <a:lstStyle/>
          <a:p>
            <a:r>
              <a:rPr lang="en-US" sz="1800" dirty="0"/>
              <a:t>Figure 5. Percentage of people with any period of private dental insurance during the year, by age, 2006-2019</a:t>
            </a:r>
          </a:p>
        </p:txBody>
      </p:sp>
      <p:graphicFrame>
        <p:nvGraphicFramePr>
          <p:cNvPr id="47" name="Chart 46" descr="Line graph showing percentage; significant findings are in the text below the graph">
            <a:extLst>
              <a:ext uri="{FF2B5EF4-FFF2-40B4-BE49-F238E27FC236}">
                <a16:creationId xmlns:a16="http://schemas.microsoft.com/office/drawing/2014/main" id="{E9ACFE4A-51D9-4809-B6E4-9A998AB03FE9}"/>
              </a:ext>
            </a:extLst>
          </p:cNvPr>
          <p:cNvGraphicFramePr/>
          <p:nvPr>
            <p:extLst>
              <p:ext uri="{D42A27DB-BD31-4B8C-83A1-F6EECF244321}">
                <p14:modId xmlns:p14="http://schemas.microsoft.com/office/powerpoint/2010/main" val="3919099876"/>
              </p:ext>
            </p:extLst>
          </p:nvPr>
        </p:nvGraphicFramePr>
        <p:xfrm>
          <a:off x="457200" y="164592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81">
            <a:extLst>
              <a:ext uri="{FF2B5EF4-FFF2-40B4-BE49-F238E27FC236}">
                <a16:creationId xmlns:a16="http://schemas.microsoft.com/office/drawing/2014/main" id="{A1634D2A-A42D-4F38-776D-F065A1C26D8D}"/>
              </a:ext>
            </a:extLst>
          </p:cNvPr>
          <p:cNvSpPr>
            <a:spLocks noGrp="1"/>
          </p:cNvSpPr>
          <p:nvPr>
            <p:ph type="title"/>
          </p:nvPr>
        </p:nvSpPr>
        <p:spPr/>
        <p:txBody>
          <a:bodyPr>
            <a:noAutofit/>
          </a:bodyPr>
          <a:lstStyle/>
          <a:p>
            <a:r>
              <a:rPr lang="en-US" sz="1600" dirty="0"/>
              <a:t>Figure 6. Percentage of people with any period of uninsurance during the year (top) and percentage of people with any period of public insurance only during the year (bottom), by age, 2006-2019</a:t>
            </a:r>
          </a:p>
        </p:txBody>
      </p:sp>
      <p:sp>
        <p:nvSpPr>
          <p:cNvPr id="84" name="TextBox 83">
            <a:extLst>
              <a:ext uri="{FF2B5EF4-FFF2-40B4-BE49-F238E27FC236}">
                <a16:creationId xmlns:a16="http://schemas.microsoft.com/office/drawing/2014/main" id="{F2389E0C-A6A7-5246-6DAC-78670AD11D2A}"/>
              </a:ext>
            </a:extLst>
          </p:cNvPr>
          <p:cNvSpPr txBox="1"/>
          <p:nvPr/>
        </p:nvSpPr>
        <p:spPr>
          <a:xfrm>
            <a:off x="457200" y="6492240"/>
            <a:ext cx="8229600" cy="320040"/>
          </a:xfrm>
          <a:prstGeom prst="rect">
            <a:avLst/>
          </a:prstGeom>
          <a:noFill/>
        </p:spPr>
        <p:txBody>
          <a:bodyPr wrap="square" rtlCol="0">
            <a:spAutoFit/>
          </a:bodyPr>
          <a:lstStyle/>
          <a:p>
            <a:r>
              <a:rPr lang="en-US" sz="1400" b="1" dirty="0">
                <a:latin typeface="Times New Roman"/>
                <a:cs typeface="Times New Roman"/>
              </a:rPr>
              <a:t>Source:</a:t>
            </a:r>
            <a:r>
              <a:rPr lang="en-US" sz="1400" b="1" spc="-24" dirty="0">
                <a:latin typeface="Times New Roman"/>
                <a:cs typeface="Times New Roman"/>
              </a:rPr>
              <a:t> </a:t>
            </a:r>
            <a:r>
              <a:rPr lang="en-US" sz="1400" dirty="0">
                <a:latin typeface="Times New Roman"/>
                <a:cs typeface="Times New Roman"/>
              </a:rPr>
              <a:t>Agency</a:t>
            </a:r>
            <a:r>
              <a:rPr lang="en-US" sz="1400" spc="-17" dirty="0">
                <a:latin typeface="Times New Roman"/>
                <a:cs typeface="Times New Roman"/>
              </a:rPr>
              <a:t> </a:t>
            </a:r>
            <a:r>
              <a:rPr lang="en-US" sz="1400" dirty="0">
                <a:latin typeface="Times New Roman"/>
                <a:cs typeface="Times New Roman"/>
              </a:rPr>
              <a:t>for</a:t>
            </a:r>
            <a:r>
              <a:rPr lang="en-US" sz="1400" spc="-17" dirty="0">
                <a:latin typeface="Times New Roman"/>
                <a:cs typeface="Times New Roman"/>
              </a:rPr>
              <a:t> </a:t>
            </a:r>
            <a:r>
              <a:rPr lang="en-US" sz="1400" dirty="0">
                <a:latin typeface="Times New Roman"/>
                <a:cs typeface="Times New Roman"/>
              </a:rPr>
              <a:t>Healthcare</a:t>
            </a:r>
            <a:r>
              <a:rPr lang="en-US" sz="1400" spc="-10" dirty="0">
                <a:latin typeface="Times New Roman"/>
                <a:cs typeface="Times New Roman"/>
              </a:rPr>
              <a:t> </a:t>
            </a:r>
            <a:r>
              <a:rPr lang="en-US" sz="1400" dirty="0">
                <a:latin typeface="Times New Roman"/>
                <a:cs typeface="Times New Roman"/>
              </a:rPr>
              <a:t>Research</a:t>
            </a:r>
            <a:r>
              <a:rPr lang="en-US" sz="1400" spc="-10" dirty="0">
                <a:latin typeface="Times New Roman"/>
                <a:cs typeface="Times New Roman"/>
              </a:rPr>
              <a:t> </a:t>
            </a:r>
            <a:r>
              <a:rPr lang="en-US" sz="1400" dirty="0">
                <a:latin typeface="Times New Roman"/>
                <a:cs typeface="Times New Roman"/>
              </a:rPr>
              <a:t>and</a:t>
            </a:r>
            <a:r>
              <a:rPr lang="en-US" sz="1400" spc="-17" dirty="0">
                <a:latin typeface="Times New Roman"/>
                <a:cs typeface="Times New Roman"/>
              </a:rPr>
              <a:t> </a:t>
            </a:r>
            <a:r>
              <a:rPr lang="en-US" sz="1400" dirty="0">
                <a:latin typeface="Times New Roman"/>
                <a:cs typeface="Times New Roman"/>
              </a:rPr>
              <a:t>Quality,</a:t>
            </a:r>
            <a:r>
              <a:rPr lang="en-US" sz="1400" spc="-17" dirty="0">
                <a:latin typeface="Times New Roman"/>
                <a:cs typeface="Times New Roman"/>
              </a:rPr>
              <a:t> </a:t>
            </a:r>
            <a:r>
              <a:rPr lang="en-US" sz="1400" dirty="0">
                <a:latin typeface="Times New Roman"/>
                <a:cs typeface="Times New Roman"/>
              </a:rPr>
              <a:t>Medical</a:t>
            </a:r>
            <a:r>
              <a:rPr lang="en-US" sz="1400" spc="-14" dirty="0">
                <a:latin typeface="Times New Roman"/>
                <a:cs typeface="Times New Roman"/>
              </a:rPr>
              <a:t> </a:t>
            </a:r>
            <a:r>
              <a:rPr lang="en-US" sz="1400" dirty="0">
                <a:latin typeface="Times New Roman"/>
                <a:cs typeface="Times New Roman"/>
              </a:rPr>
              <a:t>Expenditure</a:t>
            </a:r>
            <a:r>
              <a:rPr lang="en-US" sz="1400" spc="-14" dirty="0">
                <a:latin typeface="Times New Roman"/>
                <a:cs typeface="Times New Roman"/>
              </a:rPr>
              <a:t> </a:t>
            </a:r>
            <a:r>
              <a:rPr lang="en-US" sz="1400" dirty="0">
                <a:latin typeface="Times New Roman"/>
                <a:cs typeface="Times New Roman"/>
              </a:rPr>
              <a:t>Panel</a:t>
            </a:r>
            <a:r>
              <a:rPr lang="en-US" sz="1400" spc="-20" dirty="0">
                <a:latin typeface="Times New Roman"/>
                <a:cs typeface="Times New Roman"/>
              </a:rPr>
              <a:t> </a:t>
            </a:r>
            <a:r>
              <a:rPr lang="en-US" sz="1400" dirty="0">
                <a:latin typeface="Times New Roman"/>
                <a:cs typeface="Times New Roman"/>
              </a:rPr>
              <a:t>Survey,</a:t>
            </a:r>
            <a:r>
              <a:rPr lang="en-US" sz="1400" spc="-10" dirty="0">
                <a:latin typeface="Times New Roman"/>
                <a:cs typeface="Times New Roman"/>
              </a:rPr>
              <a:t> </a:t>
            </a:r>
            <a:r>
              <a:rPr lang="en-US" sz="1400" spc="-7" dirty="0">
                <a:latin typeface="Times New Roman"/>
                <a:cs typeface="Times New Roman"/>
              </a:rPr>
              <a:t>2006-2019.</a:t>
            </a:r>
            <a:endParaRPr lang="en-US" sz="1400" dirty="0">
              <a:latin typeface="Times New Roman"/>
              <a:cs typeface="Times New Roman"/>
            </a:endParaRPr>
          </a:p>
          <a:p>
            <a:endParaRPr lang="en-US" sz="1400" dirty="0"/>
          </a:p>
        </p:txBody>
      </p:sp>
      <p:graphicFrame>
        <p:nvGraphicFramePr>
          <p:cNvPr id="85" name="Chart 84" descr="Line graph showing percentage; significant findings are in the text below the graph">
            <a:extLst>
              <a:ext uri="{FF2B5EF4-FFF2-40B4-BE49-F238E27FC236}">
                <a16:creationId xmlns:a16="http://schemas.microsoft.com/office/drawing/2014/main" id="{E9ACFE4A-51D9-4809-B6E4-9A998AB03FE9}"/>
              </a:ext>
            </a:extLst>
          </p:cNvPr>
          <p:cNvGraphicFramePr/>
          <p:nvPr>
            <p:extLst>
              <p:ext uri="{D42A27DB-BD31-4B8C-83A1-F6EECF244321}">
                <p14:modId xmlns:p14="http://schemas.microsoft.com/office/powerpoint/2010/main" val="1353909481"/>
              </p:ext>
            </p:extLst>
          </p:nvPr>
        </p:nvGraphicFramePr>
        <p:xfrm>
          <a:off x="457200" y="1188720"/>
          <a:ext cx="8229600" cy="2651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6" name="Chart 85" descr="Line graph showing percentage; significant findings are in the text below the graph">
            <a:extLst>
              <a:ext uri="{FF2B5EF4-FFF2-40B4-BE49-F238E27FC236}">
                <a16:creationId xmlns:a16="http://schemas.microsoft.com/office/drawing/2014/main" id="{E9ACFE4A-51D9-4809-B6E4-9A998AB03FE9}"/>
              </a:ext>
            </a:extLst>
          </p:cNvPr>
          <p:cNvGraphicFramePr/>
          <p:nvPr>
            <p:extLst>
              <p:ext uri="{D42A27DB-BD31-4B8C-83A1-F6EECF244321}">
                <p14:modId xmlns:p14="http://schemas.microsoft.com/office/powerpoint/2010/main" val="3711490391"/>
              </p:ext>
            </p:extLst>
          </p:nvPr>
        </p:nvGraphicFramePr>
        <p:xfrm>
          <a:off x="457200" y="3931920"/>
          <a:ext cx="8229600" cy="25603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a:extLst>
              <a:ext uri="{FF2B5EF4-FFF2-40B4-BE49-F238E27FC236}">
                <a16:creationId xmlns:a16="http://schemas.microsoft.com/office/drawing/2014/main" id="{1AE6B5F6-7809-DE25-54AB-89AF39B3EA4D}"/>
              </a:ext>
            </a:extLst>
          </p:cNvPr>
          <p:cNvSpPr>
            <a:spLocks noGrp="1"/>
          </p:cNvSpPr>
          <p:nvPr>
            <p:ph type="title"/>
          </p:nvPr>
        </p:nvSpPr>
        <p:spPr>
          <a:xfrm>
            <a:off x="1257300" y="57983"/>
            <a:ext cx="6629400" cy="1008817"/>
          </a:xfrm>
        </p:spPr>
        <p:txBody>
          <a:bodyPr>
            <a:noAutofit/>
          </a:bodyPr>
          <a:lstStyle/>
          <a:p>
            <a:r>
              <a:rPr lang="en-US" sz="1800" dirty="0"/>
              <a:t>Figure 7. Children ages 2-17 years (top) and adults age 18 years and over (bottom) who had a dental visit in the calendar year, by ethnicity, 2002-2019</a:t>
            </a:r>
          </a:p>
        </p:txBody>
      </p:sp>
      <p:grpSp>
        <p:nvGrpSpPr>
          <p:cNvPr id="101" name="Group 100" descr="Two line graphs showing percentages for ages 2-17 and 18+; significant findings are in the text below the graphs">
            <a:extLst>
              <a:ext uri="{FF2B5EF4-FFF2-40B4-BE49-F238E27FC236}">
                <a16:creationId xmlns:a16="http://schemas.microsoft.com/office/drawing/2014/main" id="{6E68F77A-8416-3263-F9A4-FD68C41A557D}"/>
              </a:ext>
            </a:extLst>
          </p:cNvPr>
          <p:cNvGrpSpPr/>
          <p:nvPr/>
        </p:nvGrpSpPr>
        <p:grpSpPr>
          <a:xfrm>
            <a:off x="457200" y="1280160"/>
            <a:ext cx="8229600" cy="5146569"/>
            <a:chOff x="0" y="0"/>
            <a:chExt cx="5943600" cy="5199221"/>
          </a:xfrm>
        </p:grpSpPr>
        <p:graphicFrame>
          <p:nvGraphicFramePr>
            <p:cNvPr id="102" name="Chart 101" descr="Line graph showing percentage; significant findings are in the text below the graph">
              <a:extLst>
                <a:ext uri="{FF2B5EF4-FFF2-40B4-BE49-F238E27FC236}">
                  <a16:creationId xmlns:a16="http://schemas.microsoft.com/office/drawing/2014/main" id="{15DB1A1D-4178-4374-8861-3F08B5684879}"/>
                </a:ext>
              </a:extLst>
            </p:cNvPr>
            <p:cNvGraphicFramePr/>
            <p:nvPr>
              <p:extLst>
                <p:ext uri="{D42A27DB-BD31-4B8C-83A1-F6EECF244321}">
                  <p14:modId xmlns:p14="http://schemas.microsoft.com/office/powerpoint/2010/main" val="330104183"/>
                </p:ext>
              </p:extLst>
            </p:nvPr>
          </p:nvGraphicFramePr>
          <p:xfrm>
            <a:off x="0" y="0"/>
            <a:ext cx="5943600" cy="2586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3" name="Chart 102" descr="Line graph showing percentage; significant findings are in the text below the graph">
              <a:extLst>
                <a:ext uri="{FF2B5EF4-FFF2-40B4-BE49-F238E27FC236}">
                  <a16:creationId xmlns:a16="http://schemas.microsoft.com/office/drawing/2014/main" id="{15DB1A1D-4178-4374-8861-3F08B5684879}"/>
                </a:ext>
              </a:extLst>
            </p:cNvPr>
            <p:cNvGraphicFramePr/>
            <p:nvPr>
              <p:extLst>
                <p:ext uri="{D42A27DB-BD31-4B8C-83A1-F6EECF244321}">
                  <p14:modId xmlns:p14="http://schemas.microsoft.com/office/powerpoint/2010/main" val="646325725"/>
                </p:ext>
              </p:extLst>
            </p:nvPr>
          </p:nvGraphicFramePr>
          <p:xfrm>
            <a:off x="0" y="2612707"/>
            <a:ext cx="5943600" cy="2586514"/>
          </p:xfrm>
          <a:graphic>
            <a:graphicData uri="http://schemas.openxmlformats.org/drawingml/2006/chart">
              <c:chart xmlns:c="http://schemas.openxmlformats.org/drawingml/2006/chart" xmlns:r="http://schemas.openxmlformats.org/officeDocument/2006/relationships" r:id="rId4"/>
            </a:graphicData>
          </a:graphic>
        </p:graphicFrame>
      </p:grpSp>
      <p:sp>
        <p:nvSpPr>
          <p:cNvPr id="104" name="TextBox 103">
            <a:extLst>
              <a:ext uri="{FF2B5EF4-FFF2-40B4-BE49-F238E27FC236}">
                <a16:creationId xmlns:a16="http://schemas.microsoft.com/office/drawing/2014/main" id="{09D66D0B-F896-7380-55BE-92A878981D37}"/>
              </a:ext>
            </a:extLst>
          </p:cNvPr>
          <p:cNvSpPr txBox="1"/>
          <p:nvPr/>
        </p:nvSpPr>
        <p:spPr>
          <a:xfrm>
            <a:off x="457200" y="6492240"/>
            <a:ext cx="8229600" cy="307777"/>
          </a:xfrm>
          <a:prstGeom prst="rect">
            <a:avLst/>
          </a:prstGeom>
          <a:noFill/>
        </p:spPr>
        <p:txBody>
          <a:bodyPr wrap="square" rtlCol="0">
            <a:spAutoFit/>
          </a:bodyPr>
          <a:lstStyle/>
          <a:p>
            <a:r>
              <a:rPr lang="en-US" sz="1400" b="1" dirty="0">
                <a:effectLst/>
                <a:latin typeface="Times New Roman" panose="02020603050405020304" pitchFamily="18" charset="0"/>
                <a:ea typeface="Times New Roman" panose="02020603050405020304" pitchFamily="18" charset="0"/>
              </a:rPr>
              <a:t>Source:</a:t>
            </a:r>
            <a:r>
              <a:rPr lang="en-US" sz="1400" dirty="0">
                <a:effectLst/>
                <a:latin typeface="Times New Roman" panose="02020603050405020304" pitchFamily="18" charset="0"/>
                <a:ea typeface="Times New Roman" panose="02020603050405020304" pitchFamily="18" charset="0"/>
              </a:rPr>
              <a:t> Agency for Healthcare Research and Quality, Medical Expenditure Panel Survey, 2002-2019.</a:t>
            </a:r>
            <a:endParaRPr lang="en-US" sz="14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95233" y="297873"/>
            <a:ext cx="411740" cy="103257"/>
          </a:xfrm>
          <a:prstGeom prst="rect">
            <a:avLst/>
          </a:prstGeom>
        </p:spPr>
        <p:txBody>
          <a:bodyPr vert="horz" wrap="square" lIns="0" tIns="8659" rIns="0" bIns="0" rtlCol="0">
            <a:spAutoFit/>
          </a:bodyPr>
          <a:lstStyle/>
          <a:p>
            <a:pPr marL="8659">
              <a:spcBef>
                <a:spcPts val="68"/>
              </a:spcBef>
            </a:pPr>
            <a:r>
              <a:rPr sz="614" dirty="0">
                <a:latin typeface="Arial"/>
                <a:cs typeface="Arial"/>
              </a:rPr>
              <a:t>Oral</a:t>
            </a:r>
            <a:r>
              <a:rPr sz="614" spc="-7" dirty="0">
                <a:latin typeface="Arial"/>
                <a:cs typeface="Arial"/>
              </a:rPr>
              <a:t> Health</a:t>
            </a:r>
            <a:endParaRPr sz="614">
              <a:latin typeface="Arial"/>
              <a:cs typeface="Arial"/>
            </a:endParaRPr>
          </a:p>
        </p:txBody>
      </p:sp>
      <p:sp>
        <p:nvSpPr>
          <p:cNvPr id="22" name="object 22"/>
          <p:cNvSpPr txBox="1"/>
          <p:nvPr/>
        </p:nvSpPr>
        <p:spPr>
          <a:xfrm>
            <a:off x="457200" y="5852160"/>
            <a:ext cx="8229600" cy="548640"/>
          </a:xfrm>
          <a:prstGeom prst="rect">
            <a:avLst/>
          </a:prstGeom>
        </p:spPr>
        <p:txBody>
          <a:bodyPr vert="horz" wrap="square" lIns="0" tIns="49357" rIns="0" bIns="0" rtlCol="0">
            <a:spAutoFit/>
          </a:bodyPr>
          <a:lstStyle/>
          <a:p>
            <a:pPr marL="8659" marR="3464" indent="-433">
              <a:spcBef>
                <a:spcPts val="375"/>
              </a:spcBef>
            </a:pPr>
            <a:r>
              <a:rPr sz="1400" b="1" dirty="0">
                <a:latin typeface="Times New Roman"/>
                <a:cs typeface="Times New Roman"/>
              </a:rPr>
              <a:t>Source:</a:t>
            </a:r>
            <a:r>
              <a:rPr sz="1400" b="1" spc="-27" dirty="0">
                <a:latin typeface="Times New Roman"/>
                <a:cs typeface="Times New Roman"/>
              </a:rPr>
              <a:t> </a:t>
            </a:r>
            <a:r>
              <a:rPr sz="1400" dirty="0">
                <a:latin typeface="Times New Roman"/>
                <a:cs typeface="Times New Roman"/>
              </a:rPr>
              <a:t>Agency</a:t>
            </a:r>
            <a:r>
              <a:rPr sz="1400" spc="-17" dirty="0">
                <a:latin typeface="Times New Roman"/>
                <a:cs typeface="Times New Roman"/>
              </a:rPr>
              <a:t> </a:t>
            </a:r>
            <a:r>
              <a:rPr sz="1400" dirty="0">
                <a:latin typeface="Times New Roman"/>
                <a:cs typeface="Times New Roman"/>
              </a:rPr>
              <a:t>for</a:t>
            </a:r>
            <a:r>
              <a:rPr sz="1400" spc="-20" dirty="0">
                <a:latin typeface="Times New Roman"/>
                <a:cs typeface="Times New Roman"/>
              </a:rPr>
              <a:t> </a:t>
            </a:r>
            <a:r>
              <a:rPr sz="1400" dirty="0">
                <a:latin typeface="Times New Roman"/>
                <a:cs typeface="Times New Roman"/>
              </a:rPr>
              <a:t>Healthcare</a:t>
            </a:r>
            <a:r>
              <a:rPr sz="1400" spc="-14" dirty="0">
                <a:latin typeface="Times New Roman"/>
                <a:cs typeface="Times New Roman"/>
              </a:rPr>
              <a:t> </a:t>
            </a:r>
            <a:r>
              <a:rPr sz="1400" dirty="0">
                <a:latin typeface="Times New Roman"/>
                <a:cs typeface="Times New Roman"/>
              </a:rPr>
              <a:t>Research</a:t>
            </a:r>
            <a:r>
              <a:rPr sz="1400" spc="-14"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Quality,</a:t>
            </a:r>
            <a:r>
              <a:rPr sz="1400" spc="-20" dirty="0">
                <a:latin typeface="Times New Roman"/>
                <a:cs typeface="Times New Roman"/>
              </a:rPr>
              <a:t> </a:t>
            </a:r>
            <a:r>
              <a:rPr sz="1400" dirty="0">
                <a:latin typeface="Times New Roman"/>
                <a:cs typeface="Times New Roman"/>
              </a:rPr>
              <a:t>Healthcare</a:t>
            </a:r>
            <a:r>
              <a:rPr sz="1400" spc="-17" dirty="0">
                <a:latin typeface="Times New Roman"/>
                <a:cs typeface="Times New Roman"/>
              </a:rPr>
              <a:t> </a:t>
            </a:r>
            <a:r>
              <a:rPr sz="1400" dirty="0">
                <a:latin typeface="Times New Roman"/>
                <a:cs typeface="Times New Roman"/>
              </a:rPr>
              <a:t>Cost</a:t>
            </a:r>
            <a:r>
              <a:rPr sz="1400" spc="-20"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Utilization</a:t>
            </a:r>
            <a:r>
              <a:rPr sz="1400" spc="-14" dirty="0">
                <a:latin typeface="Times New Roman"/>
                <a:cs typeface="Times New Roman"/>
              </a:rPr>
              <a:t> </a:t>
            </a:r>
            <a:r>
              <a:rPr sz="1400" dirty="0">
                <a:latin typeface="Times New Roman"/>
                <a:cs typeface="Times New Roman"/>
              </a:rPr>
              <a:t>Project,</a:t>
            </a:r>
            <a:r>
              <a:rPr sz="1400" spc="-14" dirty="0">
                <a:latin typeface="Times New Roman"/>
                <a:cs typeface="Times New Roman"/>
              </a:rPr>
              <a:t> </a:t>
            </a:r>
            <a:r>
              <a:rPr sz="1400" spc="-7" dirty="0">
                <a:latin typeface="Times New Roman"/>
                <a:cs typeface="Times New Roman"/>
              </a:rPr>
              <a:t>Nationwide </a:t>
            </a:r>
            <a:r>
              <a:rPr sz="1400" dirty="0">
                <a:latin typeface="Times New Roman"/>
                <a:cs typeface="Times New Roman"/>
              </a:rPr>
              <a:t>Emergency</a:t>
            </a:r>
            <a:r>
              <a:rPr sz="1400" spc="-14" dirty="0">
                <a:latin typeface="Times New Roman"/>
                <a:cs typeface="Times New Roman"/>
              </a:rPr>
              <a:t> </a:t>
            </a:r>
            <a:r>
              <a:rPr sz="1400" dirty="0">
                <a:latin typeface="Times New Roman"/>
                <a:cs typeface="Times New Roman"/>
              </a:rPr>
              <a:t>Department</a:t>
            </a:r>
            <a:r>
              <a:rPr sz="1400" spc="-14" dirty="0">
                <a:latin typeface="Times New Roman"/>
                <a:cs typeface="Times New Roman"/>
              </a:rPr>
              <a:t> </a:t>
            </a:r>
            <a:r>
              <a:rPr sz="1400" dirty="0">
                <a:latin typeface="Times New Roman"/>
                <a:cs typeface="Times New Roman"/>
              </a:rPr>
              <a:t>Sample,</a:t>
            </a:r>
            <a:r>
              <a:rPr sz="1400" spc="-10" dirty="0">
                <a:latin typeface="Times New Roman"/>
                <a:cs typeface="Times New Roman"/>
              </a:rPr>
              <a:t> </a:t>
            </a:r>
            <a:r>
              <a:rPr sz="1400" spc="-7" dirty="0">
                <a:latin typeface="Times New Roman"/>
                <a:cs typeface="Times New Roman"/>
              </a:rPr>
              <a:t>2016-</a:t>
            </a:r>
            <a:r>
              <a:rPr sz="1400" spc="-14" dirty="0">
                <a:latin typeface="Times New Roman"/>
                <a:cs typeface="Times New Roman"/>
              </a:rPr>
              <a:t>2019.</a:t>
            </a:r>
            <a:endParaRPr sz="1400" dirty="0">
              <a:latin typeface="Times New Roman"/>
              <a:cs typeface="Times New Roman"/>
            </a:endParaRPr>
          </a:p>
        </p:txBody>
      </p:sp>
      <p:sp>
        <p:nvSpPr>
          <p:cNvPr id="33" name="Title 32">
            <a:extLst>
              <a:ext uri="{FF2B5EF4-FFF2-40B4-BE49-F238E27FC236}">
                <a16:creationId xmlns:a16="http://schemas.microsoft.com/office/drawing/2014/main" id="{90B7B159-89C0-B99E-9C22-C27F99AE5842}"/>
              </a:ext>
            </a:extLst>
          </p:cNvPr>
          <p:cNvSpPr>
            <a:spLocks noGrp="1"/>
          </p:cNvSpPr>
          <p:nvPr>
            <p:ph type="title"/>
          </p:nvPr>
        </p:nvSpPr>
        <p:spPr>
          <a:xfrm>
            <a:off x="1257300" y="304800"/>
            <a:ext cx="6435867" cy="617884"/>
          </a:xfrm>
        </p:spPr>
        <p:txBody>
          <a:bodyPr>
            <a:noAutofit/>
          </a:bodyPr>
          <a:lstStyle/>
          <a:p>
            <a:r>
              <a:rPr lang="en-US" sz="2000" dirty="0"/>
              <a:t>Figure 8. ED visits for dental conditions per 100,000 population, by median income of patient’s ZIP Code, 2016-2019</a:t>
            </a:r>
          </a:p>
        </p:txBody>
      </p:sp>
      <p:graphicFrame>
        <p:nvGraphicFramePr>
          <p:cNvPr id="35" name="Chart 34" descr="Line graph showing visits per 100,000 population; significant findings are in the text below the graph">
            <a:extLst>
              <a:ext uri="{FF2B5EF4-FFF2-40B4-BE49-F238E27FC236}">
                <a16:creationId xmlns:a16="http://schemas.microsoft.com/office/drawing/2014/main" id="{D62D5422-6A0B-4576-B94E-ECB6B7C5E916}"/>
              </a:ext>
            </a:extLst>
          </p:cNvPr>
          <p:cNvGraphicFramePr/>
          <p:nvPr>
            <p:extLst>
              <p:ext uri="{D42A27DB-BD31-4B8C-83A1-F6EECF244321}">
                <p14:modId xmlns:p14="http://schemas.microsoft.com/office/powerpoint/2010/main" val="1694654114"/>
              </p:ext>
            </p:extLst>
          </p:nvPr>
        </p:nvGraphicFramePr>
        <p:xfrm>
          <a:off x="457200" y="164592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7114" y="297873"/>
            <a:ext cx="411740" cy="103257"/>
          </a:xfrm>
          <a:prstGeom prst="rect">
            <a:avLst/>
          </a:prstGeom>
        </p:spPr>
        <p:txBody>
          <a:bodyPr vert="horz" wrap="square" lIns="0" tIns="8659" rIns="0" bIns="0" rtlCol="0">
            <a:spAutoFit/>
          </a:bodyPr>
          <a:lstStyle/>
          <a:p>
            <a:pPr marL="8659">
              <a:spcBef>
                <a:spcPts val="68"/>
              </a:spcBef>
            </a:pPr>
            <a:r>
              <a:rPr sz="614" dirty="0">
                <a:latin typeface="Arial"/>
                <a:cs typeface="Arial"/>
              </a:rPr>
              <a:t>Oral</a:t>
            </a:r>
            <a:r>
              <a:rPr sz="614" spc="-7" dirty="0">
                <a:latin typeface="Arial"/>
                <a:cs typeface="Arial"/>
              </a:rPr>
              <a:t> Health</a:t>
            </a:r>
            <a:endParaRPr sz="614">
              <a:latin typeface="Arial"/>
              <a:cs typeface="Arial"/>
            </a:endParaRPr>
          </a:p>
        </p:txBody>
      </p:sp>
      <p:sp>
        <p:nvSpPr>
          <p:cNvPr id="161" name="object 161"/>
          <p:cNvSpPr txBox="1"/>
          <p:nvPr/>
        </p:nvSpPr>
        <p:spPr>
          <a:xfrm>
            <a:off x="457200" y="5486400"/>
            <a:ext cx="8229600" cy="1280160"/>
          </a:xfrm>
          <a:prstGeom prst="rect">
            <a:avLst/>
          </a:prstGeom>
        </p:spPr>
        <p:txBody>
          <a:bodyPr vert="horz" wrap="square" lIns="0" tIns="15586" rIns="0" bIns="0" rtlCol="0">
            <a:spAutoFit/>
          </a:bodyPr>
          <a:lstStyle/>
          <a:p>
            <a:pPr marL="8659" marR="164518" indent="-433">
              <a:spcBef>
                <a:spcPts val="123"/>
              </a:spcBef>
            </a:pPr>
            <a:r>
              <a:rPr sz="1400" b="1" dirty="0">
                <a:latin typeface="Times New Roman"/>
                <a:cs typeface="Times New Roman"/>
              </a:rPr>
              <a:t>Source:</a:t>
            </a:r>
            <a:r>
              <a:rPr sz="1400" b="1" spc="-24" dirty="0">
                <a:latin typeface="Times New Roman"/>
                <a:cs typeface="Times New Roman"/>
              </a:rPr>
              <a:t> </a:t>
            </a:r>
            <a:r>
              <a:rPr sz="1400" dirty="0">
                <a:latin typeface="Times New Roman"/>
                <a:cs typeface="Times New Roman"/>
              </a:rPr>
              <a:t>Centers</a:t>
            </a:r>
            <a:r>
              <a:rPr sz="1400" spc="-14"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Disease</a:t>
            </a:r>
            <a:r>
              <a:rPr sz="1400" spc="-17" dirty="0">
                <a:latin typeface="Times New Roman"/>
                <a:cs typeface="Times New Roman"/>
              </a:rPr>
              <a:t> </a:t>
            </a:r>
            <a:r>
              <a:rPr sz="1400" dirty="0">
                <a:latin typeface="Times New Roman"/>
                <a:cs typeface="Times New Roman"/>
              </a:rPr>
              <a:t>Control</a:t>
            </a:r>
            <a:r>
              <a:rPr sz="1400" spc="-17"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Prevention,</a:t>
            </a:r>
            <a:r>
              <a:rPr sz="1400" spc="-17" dirty="0">
                <a:latin typeface="Times New Roman"/>
                <a:cs typeface="Times New Roman"/>
              </a:rPr>
              <a:t> </a:t>
            </a:r>
            <a:r>
              <a:rPr sz="1400" dirty="0">
                <a:latin typeface="Times New Roman"/>
                <a:cs typeface="Times New Roman"/>
              </a:rPr>
              <a:t>National</a:t>
            </a:r>
            <a:r>
              <a:rPr sz="1400" spc="-20" dirty="0">
                <a:latin typeface="Times New Roman"/>
                <a:cs typeface="Times New Roman"/>
              </a:rPr>
              <a:t> </a:t>
            </a:r>
            <a:r>
              <a:rPr sz="1400" dirty="0">
                <a:latin typeface="Times New Roman"/>
                <a:cs typeface="Times New Roman"/>
              </a:rPr>
              <a:t>Center</a:t>
            </a:r>
            <a:r>
              <a:rPr sz="1400" spc="-17"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Health</a:t>
            </a:r>
            <a:r>
              <a:rPr sz="1400" spc="-17" dirty="0">
                <a:latin typeface="Times New Roman"/>
                <a:cs typeface="Times New Roman"/>
              </a:rPr>
              <a:t> </a:t>
            </a:r>
            <a:r>
              <a:rPr sz="1400" dirty="0">
                <a:latin typeface="Times New Roman"/>
                <a:cs typeface="Times New Roman"/>
              </a:rPr>
              <a:t>Statistics,</a:t>
            </a:r>
            <a:r>
              <a:rPr sz="1400" spc="-14" dirty="0">
                <a:latin typeface="Times New Roman"/>
                <a:cs typeface="Times New Roman"/>
              </a:rPr>
              <a:t> </a:t>
            </a:r>
            <a:r>
              <a:rPr sz="1400" dirty="0">
                <a:latin typeface="Times New Roman"/>
                <a:cs typeface="Times New Roman"/>
              </a:rPr>
              <a:t>National</a:t>
            </a:r>
            <a:r>
              <a:rPr sz="1400" spc="-20" dirty="0">
                <a:latin typeface="Times New Roman"/>
                <a:cs typeface="Times New Roman"/>
              </a:rPr>
              <a:t> </a:t>
            </a:r>
            <a:r>
              <a:rPr sz="1400" dirty="0">
                <a:latin typeface="Times New Roman"/>
                <a:cs typeface="Times New Roman"/>
              </a:rPr>
              <a:t>Health</a:t>
            </a:r>
            <a:r>
              <a:rPr sz="1400" spc="-10" dirty="0">
                <a:latin typeface="Times New Roman"/>
                <a:cs typeface="Times New Roman"/>
              </a:rPr>
              <a:t> </a:t>
            </a:r>
            <a:r>
              <a:rPr sz="1400" spc="-17" dirty="0">
                <a:latin typeface="Times New Roman"/>
                <a:cs typeface="Times New Roman"/>
              </a:rPr>
              <a:t>and </a:t>
            </a:r>
            <a:r>
              <a:rPr sz="1400" dirty="0">
                <a:latin typeface="Times New Roman"/>
                <a:cs typeface="Times New Roman"/>
              </a:rPr>
              <a:t>Nutrition</a:t>
            </a:r>
            <a:r>
              <a:rPr sz="1400" spc="-10" dirty="0">
                <a:latin typeface="Times New Roman"/>
                <a:cs typeface="Times New Roman"/>
              </a:rPr>
              <a:t> </a:t>
            </a:r>
            <a:r>
              <a:rPr sz="1400" dirty="0">
                <a:latin typeface="Times New Roman"/>
                <a:cs typeface="Times New Roman"/>
              </a:rPr>
              <a:t>Examination</a:t>
            </a:r>
            <a:r>
              <a:rPr sz="1400" spc="-17" dirty="0">
                <a:latin typeface="Times New Roman"/>
                <a:cs typeface="Times New Roman"/>
              </a:rPr>
              <a:t> </a:t>
            </a:r>
            <a:r>
              <a:rPr sz="1400" dirty="0">
                <a:latin typeface="Times New Roman"/>
                <a:cs typeface="Times New Roman"/>
              </a:rPr>
              <a:t>Survey,</a:t>
            </a:r>
            <a:r>
              <a:rPr sz="1400" spc="-14" dirty="0">
                <a:latin typeface="Times New Roman"/>
                <a:cs typeface="Times New Roman"/>
              </a:rPr>
              <a:t> </a:t>
            </a:r>
            <a:r>
              <a:rPr sz="1400" spc="-7" dirty="0">
                <a:latin typeface="Times New Roman"/>
                <a:cs typeface="Times New Roman"/>
              </a:rPr>
              <a:t>1988-</a:t>
            </a:r>
            <a:r>
              <a:rPr sz="1400" spc="-14" dirty="0">
                <a:latin typeface="Times New Roman"/>
                <a:cs typeface="Times New Roman"/>
              </a:rPr>
              <a:t>2018.</a:t>
            </a:r>
            <a:endParaRPr sz="1400" dirty="0">
              <a:latin typeface="Times New Roman"/>
              <a:cs typeface="Times New Roman"/>
            </a:endParaRPr>
          </a:p>
          <a:p>
            <a:pPr marL="8659"/>
            <a:r>
              <a:rPr sz="1400" b="1" dirty="0">
                <a:latin typeface="Times New Roman"/>
                <a:cs typeface="Times New Roman"/>
              </a:rPr>
              <a:t>Note:</a:t>
            </a:r>
            <a:r>
              <a:rPr sz="1400" b="1" spc="-20" dirty="0">
                <a:latin typeface="Times New Roman"/>
                <a:cs typeface="Times New Roman"/>
              </a:rPr>
              <a:t> </a:t>
            </a:r>
            <a:r>
              <a:rPr sz="1400" dirty="0">
                <a:latin typeface="Times New Roman"/>
                <a:cs typeface="Times New Roman"/>
              </a:rPr>
              <a:t>This</a:t>
            </a:r>
            <a:r>
              <a:rPr sz="1400" spc="-14" dirty="0">
                <a:latin typeface="Times New Roman"/>
                <a:cs typeface="Times New Roman"/>
              </a:rPr>
              <a:t> </a:t>
            </a:r>
            <a:r>
              <a:rPr sz="1400" dirty="0">
                <a:latin typeface="Times New Roman"/>
                <a:cs typeface="Times New Roman"/>
              </a:rPr>
              <a:t>chart</a:t>
            </a:r>
            <a:r>
              <a:rPr sz="1400" spc="-10" dirty="0">
                <a:latin typeface="Times New Roman"/>
                <a:cs typeface="Times New Roman"/>
              </a:rPr>
              <a:t> </a:t>
            </a:r>
            <a:r>
              <a:rPr sz="1400" dirty="0">
                <a:latin typeface="Times New Roman"/>
                <a:cs typeface="Times New Roman"/>
              </a:rPr>
              <a:t>uses</a:t>
            </a:r>
            <a:r>
              <a:rPr sz="1400" spc="-14" dirty="0">
                <a:latin typeface="Times New Roman"/>
                <a:cs typeface="Times New Roman"/>
              </a:rPr>
              <a:t> </a:t>
            </a:r>
            <a:r>
              <a:rPr sz="1400" dirty="0">
                <a:latin typeface="Times New Roman"/>
                <a:cs typeface="Times New Roman"/>
              </a:rPr>
              <a:t>data</a:t>
            </a:r>
            <a:r>
              <a:rPr sz="1400" spc="-10" dirty="0">
                <a:latin typeface="Times New Roman"/>
                <a:cs typeface="Times New Roman"/>
              </a:rPr>
              <a:t> </a:t>
            </a:r>
            <a:r>
              <a:rPr sz="1400" dirty="0">
                <a:latin typeface="Times New Roman"/>
                <a:cs typeface="Times New Roman"/>
              </a:rPr>
              <a:t>previously</a:t>
            </a:r>
            <a:r>
              <a:rPr sz="1400" spc="-14" dirty="0">
                <a:latin typeface="Times New Roman"/>
                <a:cs typeface="Times New Roman"/>
              </a:rPr>
              <a:t> </a:t>
            </a:r>
            <a:r>
              <a:rPr sz="1400" dirty="0">
                <a:latin typeface="Times New Roman"/>
                <a:cs typeface="Times New Roman"/>
              </a:rPr>
              <a:t>reported</a:t>
            </a:r>
            <a:r>
              <a:rPr sz="1400" spc="-10" dirty="0">
                <a:latin typeface="Times New Roman"/>
                <a:cs typeface="Times New Roman"/>
              </a:rPr>
              <a:t> </a:t>
            </a:r>
            <a:r>
              <a:rPr sz="1400" dirty="0">
                <a:latin typeface="Times New Roman"/>
                <a:cs typeface="Times New Roman"/>
              </a:rPr>
              <a:t>in</a:t>
            </a:r>
            <a:r>
              <a:rPr sz="1400" spc="-14"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dirty="0">
                <a:latin typeface="Times New Roman"/>
                <a:cs typeface="Times New Roman"/>
              </a:rPr>
              <a:t>2019</a:t>
            </a:r>
            <a:r>
              <a:rPr sz="1400" spc="-10" dirty="0">
                <a:latin typeface="Times New Roman"/>
                <a:cs typeface="Times New Roman"/>
              </a:rPr>
              <a:t> </a:t>
            </a:r>
            <a:r>
              <a:rPr sz="1400" i="1" u="sng" dirty="0">
                <a:solidFill>
                  <a:srgbClr val="0000FF"/>
                </a:solidFill>
                <a:uFill>
                  <a:solidFill>
                    <a:srgbClr val="0000FF"/>
                  </a:solidFill>
                </a:uFill>
                <a:latin typeface="Times New Roman"/>
                <a:cs typeface="Times New Roman"/>
                <a:hlinkClick r:id="rId3"/>
              </a:rPr>
              <a:t>Health,</a:t>
            </a:r>
            <a:r>
              <a:rPr sz="1400" i="1" u="sng" spc="-14" dirty="0">
                <a:solidFill>
                  <a:srgbClr val="0000FF"/>
                </a:solidFill>
                <a:uFill>
                  <a:solidFill>
                    <a:srgbClr val="0000FF"/>
                  </a:solidFill>
                </a:uFill>
                <a:latin typeface="Times New Roman"/>
                <a:cs typeface="Times New Roman"/>
                <a:hlinkClick r:id="rId3"/>
              </a:rPr>
              <a:t> </a:t>
            </a:r>
            <a:r>
              <a:rPr sz="1400" i="1" u="sng" dirty="0">
                <a:solidFill>
                  <a:srgbClr val="0000FF"/>
                </a:solidFill>
                <a:uFill>
                  <a:solidFill>
                    <a:srgbClr val="0000FF"/>
                  </a:solidFill>
                </a:uFill>
                <a:latin typeface="Times New Roman"/>
                <a:cs typeface="Times New Roman"/>
                <a:hlinkClick r:id="rId3"/>
              </a:rPr>
              <a:t>United</a:t>
            </a:r>
            <a:r>
              <a:rPr sz="1400" i="1" u="sng" spc="-14" dirty="0">
                <a:solidFill>
                  <a:srgbClr val="0000FF"/>
                </a:solidFill>
                <a:uFill>
                  <a:solidFill>
                    <a:srgbClr val="0000FF"/>
                  </a:solidFill>
                </a:uFill>
                <a:latin typeface="Times New Roman"/>
                <a:cs typeface="Times New Roman"/>
                <a:hlinkClick r:id="rId3"/>
              </a:rPr>
              <a:t> </a:t>
            </a:r>
            <a:r>
              <a:rPr sz="1400" i="1" u="sng" dirty="0">
                <a:solidFill>
                  <a:srgbClr val="0000FF"/>
                </a:solidFill>
                <a:uFill>
                  <a:solidFill>
                    <a:srgbClr val="0000FF"/>
                  </a:solidFill>
                </a:uFill>
                <a:latin typeface="Times New Roman"/>
                <a:cs typeface="Times New Roman"/>
                <a:hlinkClick r:id="rId3"/>
              </a:rPr>
              <a:t>States</a:t>
            </a:r>
            <a:r>
              <a:rPr sz="1400" i="1" spc="-14" dirty="0">
                <a:solidFill>
                  <a:srgbClr val="0000FF"/>
                </a:solidFill>
                <a:latin typeface="Times New Roman"/>
                <a:cs typeface="Times New Roman"/>
              </a:rPr>
              <a:t> </a:t>
            </a:r>
            <a:r>
              <a:rPr sz="1400" dirty="0">
                <a:latin typeface="Times New Roman"/>
                <a:cs typeface="Times New Roman"/>
              </a:rPr>
              <a:t>report.</a:t>
            </a:r>
            <a:r>
              <a:rPr sz="1400" spc="-14" dirty="0">
                <a:latin typeface="Times New Roman"/>
                <a:cs typeface="Times New Roman"/>
              </a:rPr>
              <a:t> </a:t>
            </a:r>
            <a:r>
              <a:rPr sz="1400" dirty="0">
                <a:latin typeface="Times New Roman"/>
                <a:cs typeface="Times New Roman"/>
              </a:rPr>
              <a:t>The</a:t>
            </a:r>
            <a:r>
              <a:rPr sz="1400" spc="-10" dirty="0">
                <a:latin typeface="Times New Roman"/>
                <a:cs typeface="Times New Roman"/>
              </a:rPr>
              <a:t> </a:t>
            </a:r>
            <a:r>
              <a:rPr sz="1400" dirty="0">
                <a:latin typeface="Times New Roman"/>
                <a:cs typeface="Times New Roman"/>
              </a:rPr>
              <a:t>estimates</a:t>
            </a:r>
            <a:r>
              <a:rPr sz="1400" spc="-14" dirty="0">
                <a:latin typeface="Times New Roman"/>
                <a:cs typeface="Times New Roman"/>
              </a:rPr>
              <a:t> </a:t>
            </a:r>
            <a:r>
              <a:rPr sz="1400" dirty="0">
                <a:latin typeface="Times New Roman"/>
                <a:cs typeface="Times New Roman"/>
              </a:rPr>
              <a:t>shown</a:t>
            </a:r>
            <a:r>
              <a:rPr sz="1400" spc="-7" dirty="0">
                <a:latin typeface="Times New Roman"/>
                <a:cs typeface="Times New Roman"/>
              </a:rPr>
              <a:t> </a:t>
            </a:r>
            <a:r>
              <a:rPr sz="1400" spc="-17" dirty="0">
                <a:latin typeface="Times New Roman"/>
                <a:cs typeface="Times New Roman"/>
              </a:rPr>
              <a:t>are</a:t>
            </a:r>
            <a:endParaRPr sz="1400" dirty="0">
              <a:latin typeface="Times New Roman"/>
              <a:cs typeface="Times New Roman"/>
            </a:endParaRPr>
          </a:p>
          <a:p>
            <a:pPr marL="8659" marR="3464" indent="-433">
              <a:spcBef>
                <a:spcPts val="37"/>
              </a:spcBef>
            </a:pPr>
            <a:r>
              <a:rPr sz="1400" dirty="0">
                <a:latin typeface="Times New Roman"/>
                <a:cs typeface="Times New Roman"/>
              </a:rPr>
              <a:t>spaced</a:t>
            </a:r>
            <a:r>
              <a:rPr sz="1400" spc="-14" dirty="0">
                <a:latin typeface="Times New Roman"/>
                <a:cs typeface="Times New Roman"/>
              </a:rPr>
              <a:t> </a:t>
            </a:r>
            <a:r>
              <a:rPr sz="1400" dirty="0">
                <a:latin typeface="Times New Roman"/>
                <a:cs typeface="Times New Roman"/>
              </a:rPr>
              <a:t>at</a:t>
            </a:r>
            <a:r>
              <a:rPr sz="1400" spc="-10" dirty="0">
                <a:latin typeface="Times New Roman"/>
                <a:cs typeface="Times New Roman"/>
              </a:rPr>
              <a:t> </a:t>
            </a:r>
            <a:r>
              <a:rPr sz="1400" dirty="0">
                <a:latin typeface="Times New Roman"/>
                <a:cs typeface="Times New Roman"/>
              </a:rPr>
              <a:t>irregular</a:t>
            </a:r>
            <a:r>
              <a:rPr sz="1400" spc="-7" dirty="0">
                <a:latin typeface="Times New Roman"/>
                <a:cs typeface="Times New Roman"/>
              </a:rPr>
              <a:t> </a:t>
            </a:r>
            <a:r>
              <a:rPr sz="1400" dirty="0">
                <a:latin typeface="Times New Roman"/>
                <a:cs typeface="Times New Roman"/>
              </a:rPr>
              <a:t>intervals.</a:t>
            </a:r>
            <a:r>
              <a:rPr sz="1400" spc="-10" dirty="0">
                <a:latin typeface="Times New Roman"/>
                <a:cs typeface="Times New Roman"/>
              </a:rPr>
              <a:t> </a:t>
            </a:r>
            <a:r>
              <a:rPr sz="1400" dirty="0">
                <a:latin typeface="Times New Roman"/>
                <a:cs typeface="Times New Roman"/>
              </a:rPr>
              <a:t>Data</a:t>
            </a:r>
            <a:r>
              <a:rPr sz="1400" spc="-10" dirty="0">
                <a:latin typeface="Times New Roman"/>
                <a:cs typeface="Times New Roman"/>
              </a:rPr>
              <a:t> </a:t>
            </a:r>
            <a:r>
              <a:rPr sz="1400" dirty="0">
                <a:latin typeface="Times New Roman"/>
                <a:cs typeface="Times New Roman"/>
              </a:rPr>
              <a:t>for</a:t>
            </a:r>
            <a:r>
              <a:rPr sz="1400" spc="-10" dirty="0">
                <a:latin typeface="Times New Roman"/>
                <a:cs typeface="Times New Roman"/>
              </a:rPr>
              <a:t> </a:t>
            </a:r>
            <a:r>
              <a:rPr sz="1400" dirty="0">
                <a:latin typeface="Times New Roman"/>
                <a:cs typeface="Times New Roman"/>
              </a:rPr>
              <a:t>Asian</a:t>
            </a:r>
            <a:r>
              <a:rPr sz="1400" spc="-10" dirty="0">
                <a:latin typeface="Times New Roman"/>
                <a:cs typeface="Times New Roman"/>
              </a:rPr>
              <a:t> </a:t>
            </a:r>
            <a:r>
              <a:rPr sz="1400" dirty="0">
                <a:latin typeface="Times New Roman"/>
                <a:cs typeface="Times New Roman"/>
              </a:rPr>
              <a:t>race</a:t>
            </a:r>
            <a:r>
              <a:rPr sz="1400" spc="-7" dirty="0">
                <a:latin typeface="Times New Roman"/>
                <a:cs typeface="Times New Roman"/>
              </a:rPr>
              <a:t> </a:t>
            </a:r>
            <a:r>
              <a:rPr sz="1400" dirty="0">
                <a:latin typeface="Times New Roman"/>
                <a:cs typeface="Times New Roman"/>
              </a:rPr>
              <a:t>is</a:t>
            </a:r>
            <a:r>
              <a:rPr sz="1400" spc="-14" dirty="0">
                <a:latin typeface="Times New Roman"/>
                <a:cs typeface="Times New Roman"/>
              </a:rPr>
              <a:t> </a:t>
            </a:r>
            <a:r>
              <a:rPr sz="1400" dirty="0">
                <a:latin typeface="Times New Roman"/>
                <a:cs typeface="Times New Roman"/>
              </a:rPr>
              <a:t>not</a:t>
            </a:r>
            <a:r>
              <a:rPr sz="1400" spc="-10" dirty="0">
                <a:latin typeface="Times New Roman"/>
                <a:cs typeface="Times New Roman"/>
              </a:rPr>
              <a:t> </a:t>
            </a:r>
            <a:r>
              <a:rPr sz="1400" dirty="0">
                <a:latin typeface="Times New Roman"/>
                <a:cs typeface="Times New Roman"/>
              </a:rPr>
              <a:t>available</a:t>
            </a:r>
            <a:r>
              <a:rPr sz="1400" spc="-7" dirty="0">
                <a:latin typeface="Times New Roman"/>
                <a:cs typeface="Times New Roman"/>
              </a:rPr>
              <a:t> </a:t>
            </a:r>
            <a:r>
              <a:rPr sz="1400" dirty="0">
                <a:latin typeface="Times New Roman"/>
                <a:cs typeface="Times New Roman"/>
              </a:rPr>
              <a:t>prior</a:t>
            </a:r>
            <a:r>
              <a:rPr sz="1400" spc="-10" dirty="0">
                <a:latin typeface="Times New Roman"/>
                <a:cs typeface="Times New Roman"/>
              </a:rPr>
              <a:t> </a:t>
            </a:r>
            <a:r>
              <a:rPr sz="1400" dirty="0">
                <a:latin typeface="Times New Roman"/>
                <a:cs typeface="Times New Roman"/>
              </a:rPr>
              <a:t>to</a:t>
            </a:r>
            <a:r>
              <a:rPr sz="1400" spc="-10"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spc="-7" dirty="0">
                <a:latin typeface="Times New Roman"/>
                <a:cs typeface="Times New Roman"/>
              </a:rPr>
              <a:t>2011-</a:t>
            </a:r>
            <a:r>
              <a:rPr sz="1400" dirty="0">
                <a:latin typeface="Times New Roman"/>
                <a:cs typeface="Times New Roman"/>
              </a:rPr>
              <a:t>2014</a:t>
            </a:r>
            <a:r>
              <a:rPr sz="1400" spc="-10" dirty="0">
                <a:latin typeface="Times New Roman"/>
                <a:cs typeface="Times New Roman"/>
              </a:rPr>
              <a:t> </a:t>
            </a:r>
            <a:r>
              <a:rPr sz="1400" dirty="0">
                <a:latin typeface="Times New Roman"/>
                <a:cs typeface="Times New Roman"/>
              </a:rPr>
              <a:t>period;</a:t>
            </a:r>
            <a:r>
              <a:rPr sz="1400" spc="-14" dirty="0">
                <a:latin typeface="Times New Roman"/>
                <a:cs typeface="Times New Roman"/>
              </a:rPr>
              <a:t> </a:t>
            </a:r>
            <a:r>
              <a:rPr sz="1400" dirty="0">
                <a:latin typeface="Times New Roman"/>
                <a:cs typeface="Times New Roman"/>
              </a:rPr>
              <a:t>data</a:t>
            </a:r>
            <a:r>
              <a:rPr sz="1400" spc="-10" dirty="0">
                <a:latin typeface="Times New Roman"/>
                <a:cs typeface="Times New Roman"/>
              </a:rPr>
              <a:t> </a:t>
            </a:r>
            <a:r>
              <a:rPr sz="1400" dirty="0">
                <a:latin typeface="Times New Roman"/>
                <a:cs typeface="Times New Roman"/>
              </a:rPr>
              <a:t>for</a:t>
            </a:r>
            <a:r>
              <a:rPr sz="1400" spc="-7" dirty="0">
                <a:latin typeface="Times New Roman"/>
                <a:cs typeface="Times New Roman"/>
              </a:rPr>
              <a:t> Hispanic </a:t>
            </a:r>
            <a:r>
              <a:rPr sz="1400" dirty="0">
                <a:latin typeface="Times New Roman"/>
                <a:cs typeface="Times New Roman"/>
              </a:rPr>
              <a:t>ethnicity</a:t>
            </a:r>
            <a:r>
              <a:rPr sz="1400" spc="-17" dirty="0">
                <a:latin typeface="Times New Roman"/>
                <a:cs typeface="Times New Roman"/>
              </a:rPr>
              <a:t> </a:t>
            </a:r>
            <a:r>
              <a:rPr sz="1400" dirty="0">
                <a:latin typeface="Times New Roman"/>
                <a:cs typeface="Times New Roman"/>
              </a:rPr>
              <a:t>are</a:t>
            </a:r>
            <a:r>
              <a:rPr sz="1400" spc="-10" dirty="0">
                <a:latin typeface="Times New Roman"/>
                <a:cs typeface="Times New Roman"/>
              </a:rPr>
              <a:t> </a:t>
            </a:r>
            <a:r>
              <a:rPr sz="1400" dirty="0">
                <a:latin typeface="Times New Roman"/>
                <a:cs typeface="Times New Roman"/>
              </a:rPr>
              <a:t>available</a:t>
            </a:r>
            <a:r>
              <a:rPr sz="1400" spc="-10" dirty="0">
                <a:latin typeface="Times New Roman"/>
                <a:cs typeface="Times New Roman"/>
              </a:rPr>
              <a:t> </a:t>
            </a:r>
            <a:r>
              <a:rPr sz="1400" dirty="0">
                <a:latin typeface="Times New Roman"/>
                <a:cs typeface="Times New Roman"/>
              </a:rPr>
              <a:t>starting</a:t>
            </a:r>
            <a:r>
              <a:rPr sz="1400" spc="-14" dirty="0">
                <a:latin typeface="Times New Roman"/>
                <a:cs typeface="Times New Roman"/>
              </a:rPr>
              <a:t> </a:t>
            </a:r>
            <a:r>
              <a:rPr sz="1400" dirty="0">
                <a:latin typeface="Times New Roman"/>
                <a:cs typeface="Times New Roman"/>
              </a:rPr>
              <a:t>in</a:t>
            </a:r>
            <a:r>
              <a:rPr sz="1400" spc="-14" dirty="0">
                <a:latin typeface="Times New Roman"/>
                <a:cs typeface="Times New Roman"/>
              </a:rPr>
              <a:t> </a:t>
            </a:r>
            <a:r>
              <a:rPr sz="1400" dirty="0">
                <a:latin typeface="Times New Roman"/>
                <a:cs typeface="Times New Roman"/>
              </a:rPr>
              <a:t>2007.</a:t>
            </a:r>
            <a:r>
              <a:rPr sz="1400" spc="-10" dirty="0">
                <a:latin typeface="Times New Roman"/>
                <a:cs typeface="Times New Roman"/>
              </a:rPr>
              <a:t> </a:t>
            </a:r>
            <a:r>
              <a:rPr sz="1400" dirty="0">
                <a:latin typeface="Times New Roman"/>
                <a:cs typeface="Times New Roman"/>
              </a:rPr>
              <a:t>This</a:t>
            </a:r>
            <a:r>
              <a:rPr sz="1400" spc="-17" dirty="0">
                <a:latin typeface="Times New Roman"/>
                <a:cs typeface="Times New Roman"/>
              </a:rPr>
              <a:t> </a:t>
            </a:r>
            <a:r>
              <a:rPr sz="1400" dirty="0">
                <a:latin typeface="Times New Roman"/>
                <a:cs typeface="Times New Roman"/>
              </a:rPr>
              <a:t>analysis</a:t>
            </a:r>
            <a:r>
              <a:rPr sz="1400" spc="-10" dirty="0">
                <a:latin typeface="Times New Roman"/>
                <a:cs typeface="Times New Roman"/>
              </a:rPr>
              <a:t> </a:t>
            </a:r>
            <a:r>
              <a:rPr sz="1400" dirty="0">
                <a:latin typeface="Times New Roman"/>
                <a:cs typeface="Times New Roman"/>
              </a:rPr>
              <a:t>does</a:t>
            </a:r>
            <a:r>
              <a:rPr sz="1400" spc="-17" dirty="0">
                <a:latin typeface="Times New Roman"/>
                <a:cs typeface="Times New Roman"/>
              </a:rPr>
              <a:t> </a:t>
            </a:r>
            <a:r>
              <a:rPr sz="1400" dirty="0">
                <a:latin typeface="Times New Roman"/>
                <a:cs typeface="Times New Roman"/>
              </a:rPr>
              <a:t>not</a:t>
            </a:r>
            <a:r>
              <a:rPr sz="1400" spc="-14" dirty="0">
                <a:latin typeface="Times New Roman"/>
                <a:cs typeface="Times New Roman"/>
              </a:rPr>
              <a:t> </a:t>
            </a:r>
            <a:r>
              <a:rPr sz="1400" dirty="0">
                <a:latin typeface="Times New Roman"/>
                <a:cs typeface="Times New Roman"/>
              </a:rPr>
              <a:t>include</a:t>
            </a:r>
            <a:r>
              <a:rPr sz="1400" spc="-14" dirty="0">
                <a:latin typeface="Times New Roman"/>
                <a:cs typeface="Times New Roman"/>
              </a:rPr>
              <a:t> </a:t>
            </a:r>
            <a:r>
              <a:rPr sz="1400" dirty="0">
                <a:latin typeface="Times New Roman"/>
                <a:cs typeface="Times New Roman"/>
              </a:rPr>
              <a:t>estimates</a:t>
            </a:r>
            <a:r>
              <a:rPr sz="1400" spc="-10" dirty="0">
                <a:latin typeface="Times New Roman"/>
                <a:cs typeface="Times New Roman"/>
              </a:rPr>
              <a:t> </a:t>
            </a:r>
            <a:r>
              <a:rPr sz="1400" dirty="0">
                <a:latin typeface="Times New Roman"/>
                <a:cs typeface="Times New Roman"/>
              </a:rPr>
              <a:t>for</a:t>
            </a:r>
            <a:r>
              <a:rPr sz="1400" spc="-14" dirty="0">
                <a:latin typeface="Times New Roman"/>
                <a:cs typeface="Times New Roman"/>
              </a:rPr>
              <a:t> </a:t>
            </a:r>
            <a:r>
              <a:rPr sz="1400" dirty="0">
                <a:latin typeface="Times New Roman"/>
                <a:cs typeface="Times New Roman"/>
              </a:rPr>
              <a:t>2007</a:t>
            </a:r>
            <a:r>
              <a:rPr sz="1400" spc="-14" dirty="0">
                <a:latin typeface="Times New Roman"/>
                <a:cs typeface="Times New Roman"/>
              </a:rPr>
              <a:t> </a:t>
            </a:r>
            <a:r>
              <a:rPr sz="1400" dirty="0">
                <a:latin typeface="Times New Roman"/>
                <a:cs typeface="Times New Roman"/>
              </a:rPr>
              <a:t>to</a:t>
            </a:r>
            <a:r>
              <a:rPr sz="1400" spc="-17" dirty="0">
                <a:latin typeface="Times New Roman"/>
                <a:cs typeface="Times New Roman"/>
              </a:rPr>
              <a:t> </a:t>
            </a:r>
            <a:r>
              <a:rPr sz="1400" dirty="0">
                <a:latin typeface="Times New Roman"/>
                <a:cs typeface="Times New Roman"/>
              </a:rPr>
              <a:t>2010</a:t>
            </a:r>
            <a:r>
              <a:rPr sz="1400" spc="-14" dirty="0">
                <a:latin typeface="Times New Roman"/>
                <a:cs typeface="Times New Roman"/>
              </a:rPr>
              <a:t> </a:t>
            </a:r>
            <a:r>
              <a:rPr sz="1400" dirty="0">
                <a:latin typeface="Times New Roman"/>
                <a:cs typeface="Times New Roman"/>
              </a:rPr>
              <a:t>because</a:t>
            </a:r>
            <a:r>
              <a:rPr sz="1400" spc="-10" dirty="0">
                <a:latin typeface="Times New Roman"/>
                <a:cs typeface="Times New Roman"/>
              </a:rPr>
              <a:t> </a:t>
            </a:r>
            <a:r>
              <a:rPr sz="1400" dirty="0">
                <a:latin typeface="Times New Roman"/>
                <a:cs typeface="Times New Roman"/>
              </a:rPr>
              <a:t>they</a:t>
            </a:r>
            <a:r>
              <a:rPr sz="1400" spc="-14" dirty="0">
                <a:latin typeface="Times New Roman"/>
                <a:cs typeface="Times New Roman"/>
              </a:rPr>
              <a:t> were </a:t>
            </a:r>
            <a:r>
              <a:rPr sz="1400" dirty="0">
                <a:latin typeface="Times New Roman"/>
                <a:cs typeface="Times New Roman"/>
              </a:rPr>
              <a:t>not</a:t>
            </a:r>
            <a:r>
              <a:rPr sz="1400" spc="-17" dirty="0">
                <a:latin typeface="Times New Roman"/>
                <a:cs typeface="Times New Roman"/>
              </a:rPr>
              <a:t> </a:t>
            </a:r>
            <a:r>
              <a:rPr sz="1400" dirty="0">
                <a:latin typeface="Times New Roman"/>
                <a:cs typeface="Times New Roman"/>
              </a:rPr>
              <a:t>reported</a:t>
            </a:r>
            <a:r>
              <a:rPr sz="1400" spc="-7" dirty="0">
                <a:latin typeface="Times New Roman"/>
                <a:cs typeface="Times New Roman"/>
              </a:rPr>
              <a:t> </a:t>
            </a:r>
            <a:r>
              <a:rPr sz="1400" dirty="0">
                <a:latin typeface="Times New Roman"/>
                <a:cs typeface="Times New Roman"/>
              </a:rPr>
              <a:t>in</a:t>
            </a:r>
            <a:r>
              <a:rPr sz="1400" spc="-14" dirty="0">
                <a:latin typeface="Times New Roman"/>
                <a:cs typeface="Times New Roman"/>
              </a:rPr>
              <a:t> </a:t>
            </a:r>
            <a:r>
              <a:rPr sz="1400" i="1" dirty="0">
                <a:latin typeface="Times New Roman"/>
                <a:cs typeface="Times New Roman"/>
              </a:rPr>
              <a:t>Health,</a:t>
            </a:r>
            <a:r>
              <a:rPr sz="1400" i="1" spc="-14" dirty="0">
                <a:latin typeface="Times New Roman"/>
                <a:cs typeface="Times New Roman"/>
              </a:rPr>
              <a:t> </a:t>
            </a:r>
            <a:r>
              <a:rPr sz="1400" i="1" dirty="0">
                <a:latin typeface="Times New Roman"/>
                <a:cs typeface="Times New Roman"/>
              </a:rPr>
              <a:t>United</a:t>
            </a:r>
            <a:r>
              <a:rPr sz="1400" i="1" spc="-10" dirty="0">
                <a:latin typeface="Times New Roman"/>
                <a:cs typeface="Times New Roman"/>
              </a:rPr>
              <a:t> </a:t>
            </a:r>
            <a:r>
              <a:rPr sz="1400" i="1" spc="-7" dirty="0">
                <a:latin typeface="Times New Roman"/>
                <a:cs typeface="Times New Roman"/>
              </a:rPr>
              <a:t>States</a:t>
            </a:r>
            <a:r>
              <a:rPr sz="1400" spc="-7" dirty="0">
                <a:latin typeface="Times New Roman"/>
                <a:cs typeface="Times New Roman"/>
              </a:rPr>
              <a:t>.</a:t>
            </a:r>
            <a:endParaRPr sz="1400" dirty="0">
              <a:latin typeface="Times New Roman"/>
              <a:cs typeface="Times New Roman"/>
            </a:endParaRPr>
          </a:p>
        </p:txBody>
      </p:sp>
      <p:sp>
        <p:nvSpPr>
          <p:cNvPr id="162" name="Title 161">
            <a:extLst>
              <a:ext uri="{FF2B5EF4-FFF2-40B4-BE49-F238E27FC236}">
                <a16:creationId xmlns:a16="http://schemas.microsoft.com/office/drawing/2014/main" id="{5389CE30-8839-46AF-BB67-E7CA62647AAF}"/>
              </a:ext>
            </a:extLst>
          </p:cNvPr>
          <p:cNvSpPr>
            <a:spLocks noGrp="1"/>
          </p:cNvSpPr>
          <p:nvPr>
            <p:ph type="title"/>
          </p:nvPr>
        </p:nvSpPr>
        <p:spPr/>
        <p:txBody>
          <a:bodyPr>
            <a:noAutofit/>
          </a:bodyPr>
          <a:lstStyle/>
          <a:p>
            <a:r>
              <a:rPr lang="en-US" sz="2000" dirty="0"/>
              <a:t>Figure 9. Children with untreated dental caries (upper left) and adults with untreated dental caries (upper right and bottom), by race/ethnicity, 1988-2018</a:t>
            </a:r>
          </a:p>
        </p:txBody>
      </p:sp>
      <p:grpSp>
        <p:nvGrpSpPr>
          <p:cNvPr id="164" name="Group 163" descr="Set of four line graphs showing percentages for ages 5-19, 20-44, 45-64, and 65+; significant findings are in the text below the graphs">
            <a:extLst>
              <a:ext uri="{FF2B5EF4-FFF2-40B4-BE49-F238E27FC236}">
                <a16:creationId xmlns:a16="http://schemas.microsoft.com/office/drawing/2014/main" id="{EF5D2B73-68A3-6CC4-2776-EED929FE3279}"/>
              </a:ext>
            </a:extLst>
          </p:cNvPr>
          <p:cNvGrpSpPr/>
          <p:nvPr/>
        </p:nvGrpSpPr>
        <p:grpSpPr>
          <a:xfrm>
            <a:off x="457200" y="1188720"/>
            <a:ext cx="8229600" cy="4297680"/>
            <a:chOff x="0" y="0"/>
            <a:chExt cx="5943600" cy="5960745"/>
          </a:xfrm>
        </p:grpSpPr>
        <p:grpSp>
          <p:nvGrpSpPr>
            <p:cNvPr id="165" name="Group 164">
              <a:extLst>
                <a:ext uri="{FF2B5EF4-FFF2-40B4-BE49-F238E27FC236}">
                  <a16:creationId xmlns:a16="http://schemas.microsoft.com/office/drawing/2014/main" id="{495FD50E-081D-9AB8-F191-A6E0A019DF33}"/>
                </a:ext>
              </a:extLst>
            </p:cNvPr>
            <p:cNvGrpSpPr/>
            <p:nvPr/>
          </p:nvGrpSpPr>
          <p:grpSpPr>
            <a:xfrm>
              <a:off x="0" y="0"/>
              <a:ext cx="5943600" cy="2926080"/>
              <a:chOff x="0" y="0"/>
              <a:chExt cx="5943600" cy="2926080"/>
            </a:xfrm>
          </p:grpSpPr>
          <p:graphicFrame>
            <p:nvGraphicFramePr>
              <p:cNvPr id="169" name="Chart 168">
                <a:extLst>
                  <a:ext uri="{FF2B5EF4-FFF2-40B4-BE49-F238E27FC236}">
                    <a16:creationId xmlns:a16="http://schemas.microsoft.com/office/drawing/2014/main" id="{5BFC3AEE-3CFA-40D9-8DC1-BBBD1B9839BE}"/>
                  </a:ext>
                </a:extLst>
              </p:cNvPr>
              <p:cNvGraphicFramePr/>
              <p:nvPr>
                <p:extLst>
                  <p:ext uri="{D42A27DB-BD31-4B8C-83A1-F6EECF244321}">
                    <p14:modId xmlns:p14="http://schemas.microsoft.com/office/powerpoint/2010/main" val="1170668070"/>
                  </p:ext>
                </p:extLst>
              </p:nvPr>
            </p:nvGraphicFramePr>
            <p:xfrm>
              <a:off x="0" y="0"/>
              <a:ext cx="2971800" cy="28346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0" name="Chart 169">
                <a:extLst>
                  <a:ext uri="{FF2B5EF4-FFF2-40B4-BE49-F238E27FC236}">
                    <a16:creationId xmlns:a16="http://schemas.microsoft.com/office/drawing/2014/main" id="{5BFC3AEE-3CFA-40D9-8DC1-BBBD1B9839BE}"/>
                  </a:ext>
                </a:extLst>
              </p:cNvPr>
              <p:cNvGraphicFramePr/>
              <p:nvPr>
                <p:extLst>
                  <p:ext uri="{D42A27DB-BD31-4B8C-83A1-F6EECF244321}">
                    <p14:modId xmlns:p14="http://schemas.microsoft.com/office/powerpoint/2010/main" val="3518205447"/>
                  </p:ext>
                </p:extLst>
              </p:nvPr>
            </p:nvGraphicFramePr>
            <p:xfrm>
              <a:off x="2971800" y="0"/>
              <a:ext cx="297180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166" name="Group 165">
              <a:extLst>
                <a:ext uri="{FF2B5EF4-FFF2-40B4-BE49-F238E27FC236}">
                  <a16:creationId xmlns:a16="http://schemas.microsoft.com/office/drawing/2014/main" id="{88A4BE7E-ACFE-C3F9-C666-EACFEED1A26A}"/>
                </a:ext>
              </a:extLst>
            </p:cNvPr>
            <p:cNvGrpSpPr/>
            <p:nvPr/>
          </p:nvGrpSpPr>
          <p:grpSpPr>
            <a:xfrm>
              <a:off x="0" y="2943225"/>
              <a:ext cx="5943600" cy="3017520"/>
              <a:chOff x="0" y="0"/>
              <a:chExt cx="5943600" cy="3017520"/>
            </a:xfrm>
          </p:grpSpPr>
          <p:graphicFrame>
            <p:nvGraphicFramePr>
              <p:cNvPr id="167" name="Chart 166">
                <a:extLst>
                  <a:ext uri="{FF2B5EF4-FFF2-40B4-BE49-F238E27FC236}">
                    <a16:creationId xmlns:a16="http://schemas.microsoft.com/office/drawing/2014/main" id="{5BFC3AEE-3CFA-40D9-8DC1-BBBD1B9839BE}"/>
                  </a:ext>
                </a:extLst>
              </p:cNvPr>
              <p:cNvGraphicFramePr/>
              <p:nvPr>
                <p:extLst>
                  <p:ext uri="{D42A27DB-BD31-4B8C-83A1-F6EECF244321}">
                    <p14:modId xmlns:p14="http://schemas.microsoft.com/office/powerpoint/2010/main" val="346807774"/>
                  </p:ext>
                </p:extLst>
              </p:nvPr>
            </p:nvGraphicFramePr>
            <p:xfrm>
              <a:off x="2971800" y="0"/>
              <a:ext cx="2971800" cy="30175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8" name="Chart 167">
                <a:extLst>
                  <a:ext uri="{FF2B5EF4-FFF2-40B4-BE49-F238E27FC236}">
                    <a16:creationId xmlns:a16="http://schemas.microsoft.com/office/drawing/2014/main" id="{5BFC3AEE-3CFA-40D9-8DC1-BBBD1B9839BE}"/>
                  </a:ext>
                </a:extLst>
              </p:cNvPr>
              <p:cNvGraphicFramePr/>
              <p:nvPr>
                <p:extLst>
                  <p:ext uri="{D42A27DB-BD31-4B8C-83A1-F6EECF244321}">
                    <p14:modId xmlns:p14="http://schemas.microsoft.com/office/powerpoint/2010/main" val="1943278211"/>
                  </p:ext>
                </p:extLst>
              </p:nvPr>
            </p:nvGraphicFramePr>
            <p:xfrm>
              <a:off x="0" y="0"/>
              <a:ext cx="2971800" cy="3017520"/>
            </p:xfrm>
            <a:graphic>
              <a:graphicData uri="http://schemas.openxmlformats.org/drawingml/2006/chart">
                <c:chart xmlns:c="http://schemas.openxmlformats.org/drawingml/2006/chart" xmlns:r="http://schemas.openxmlformats.org/officeDocument/2006/relationships" r:id="rId7"/>
              </a:graphicData>
            </a:graphic>
          </p:graphicFrame>
        </p:grpSp>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85">
            <a:extLst>
              <a:ext uri="{FF2B5EF4-FFF2-40B4-BE49-F238E27FC236}">
                <a16:creationId xmlns:a16="http://schemas.microsoft.com/office/drawing/2014/main" id="{C61EACA4-599C-87BA-6CBE-51CED4BEE47C}"/>
              </a:ext>
            </a:extLst>
          </p:cNvPr>
          <p:cNvSpPr>
            <a:spLocks noGrp="1"/>
          </p:cNvSpPr>
          <p:nvPr>
            <p:ph type="title"/>
          </p:nvPr>
        </p:nvSpPr>
        <p:spPr/>
        <p:txBody>
          <a:bodyPr>
            <a:noAutofit/>
          </a:bodyPr>
          <a:lstStyle/>
          <a:p>
            <a:r>
              <a:rPr lang="en-US" sz="2000" dirty="0"/>
              <a:t>Figure 10. Children (top) and adults (bottom) who had a dental visit in the past year, by household income-to-poverty threshold ratio, 2002-2019</a:t>
            </a:r>
          </a:p>
        </p:txBody>
      </p:sp>
      <p:grpSp>
        <p:nvGrpSpPr>
          <p:cNvPr id="3" name="Group 2" descr="Set of two graphs showing percentages for ages 2017 and age 18+; significant findings are in the text below the graphs">
            <a:extLst>
              <a:ext uri="{FF2B5EF4-FFF2-40B4-BE49-F238E27FC236}">
                <a16:creationId xmlns:a16="http://schemas.microsoft.com/office/drawing/2014/main" id="{A6D5B998-15D9-16FF-B215-7DB0A95B47AE}"/>
              </a:ext>
            </a:extLst>
          </p:cNvPr>
          <p:cNvGrpSpPr/>
          <p:nvPr/>
        </p:nvGrpSpPr>
        <p:grpSpPr>
          <a:xfrm>
            <a:off x="457200" y="1371600"/>
            <a:ext cx="8229600" cy="5029200"/>
            <a:chOff x="0" y="0"/>
            <a:chExt cx="5943600" cy="4956810"/>
          </a:xfrm>
        </p:grpSpPr>
        <p:graphicFrame>
          <p:nvGraphicFramePr>
            <p:cNvPr id="4" name="Chart 3">
              <a:extLst>
                <a:ext uri="{FF2B5EF4-FFF2-40B4-BE49-F238E27FC236}">
                  <a16:creationId xmlns:a16="http://schemas.microsoft.com/office/drawing/2014/main" id="{25A47284-40F7-9654-67B4-1CCFBB875D11}"/>
                </a:ext>
              </a:extLst>
            </p:cNvPr>
            <p:cNvGraphicFramePr/>
            <p:nvPr>
              <p:extLst>
                <p:ext uri="{D42A27DB-BD31-4B8C-83A1-F6EECF244321}">
                  <p14:modId xmlns:p14="http://schemas.microsoft.com/office/powerpoint/2010/main" val="933085889"/>
                </p:ext>
              </p:extLst>
            </p:nvPr>
          </p:nvGraphicFramePr>
          <p:xfrm>
            <a:off x="0" y="0"/>
            <a:ext cx="5943600" cy="2423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A230D75-52C1-1B38-0452-C8B64F7A98AB}"/>
                </a:ext>
              </a:extLst>
            </p:cNvPr>
            <p:cNvGraphicFramePr/>
            <p:nvPr>
              <p:extLst>
                <p:ext uri="{D42A27DB-BD31-4B8C-83A1-F6EECF244321}">
                  <p14:modId xmlns:p14="http://schemas.microsoft.com/office/powerpoint/2010/main" val="1842454889"/>
                </p:ext>
              </p:extLst>
            </p:nvPr>
          </p:nvGraphicFramePr>
          <p:xfrm>
            <a:off x="0" y="2533650"/>
            <a:ext cx="5943600" cy="2423160"/>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TextBox 5">
            <a:extLst>
              <a:ext uri="{FF2B5EF4-FFF2-40B4-BE49-F238E27FC236}">
                <a16:creationId xmlns:a16="http://schemas.microsoft.com/office/drawing/2014/main" id="{CE8BA135-66F5-7A20-4EA7-25A54E60AD59}"/>
              </a:ext>
            </a:extLst>
          </p:cNvPr>
          <p:cNvSpPr txBox="1"/>
          <p:nvPr/>
        </p:nvSpPr>
        <p:spPr>
          <a:xfrm>
            <a:off x="457200" y="6400800"/>
            <a:ext cx="8229600" cy="307777"/>
          </a:xfrm>
          <a:prstGeom prst="rect">
            <a:avLst/>
          </a:prstGeom>
          <a:noFill/>
        </p:spPr>
        <p:txBody>
          <a:bodyPr wrap="square" rtlCol="0">
            <a:spAutoFit/>
          </a:bodyPr>
          <a:lstStyle/>
          <a:p>
            <a:r>
              <a:rPr lang="en-US" sz="1400" b="1" dirty="0">
                <a:effectLst/>
                <a:latin typeface="Times New Roman" panose="02020603050405020304" pitchFamily="18" charset="0"/>
                <a:ea typeface="Times New Roman" panose="02020603050405020304" pitchFamily="18" charset="0"/>
              </a:rPr>
              <a:t>Source:</a:t>
            </a:r>
            <a:r>
              <a:rPr lang="en-US" sz="1400" dirty="0">
                <a:effectLst/>
                <a:latin typeface="Times New Roman" panose="02020603050405020304" pitchFamily="18" charset="0"/>
                <a:ea typeface="Times New Roman" panose="02020603050405020304" pitchFamily="18" charset="0"/>
              </a:rPr>
              <a:t> Agency for Healthcare Research and Quality, Medical Expenditure Panel Survey, 2002-2019.</a:t>
            </a:r>
            <a:endParaRPr lang="en-US" sz="14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object 105"/>
          <p:cNvSpPr txBox="1"/>
          <p:nvPr/>
        </p:nvSpPr>
        <p:spPr>
          <a:xfrm>
            <a:off x="457200" y="5303520"/>
            <a:ext cx="8229600" cy="1308400"/>
          </a:xfrm>
          <a:prstGeom prst="rect">
            <a:avLst/>
          </a:prstGeom>
        </p:spPr>
        <p:txBody>
          <a:bodyPr vert="horz" wrap="square" lIns="0" tIns="15586" rIns="0" bIns="0" rtlCol="0">
            <a:spAutoFit/>
          </a:bodyPr>
          <a:lstStyle/>
          <a:p>
            <a:pPr marR="187897" indent="-433"/>
            <a:r>
              <a:rPr sz="1400" b="1" dirty="0">
                <a:latin typeface="Times New Roman"/>
                <a:cs typeface="Times New Roman"/>
              </a:rPr>
              <a:t>Source:</a:t>
            </a:r>
            <a:r>
              <a:rPr sz="1400" b="1" spc="-24" dirty="0">
                <a:latin typeface="Times New Roman"/>
                <a:cs typeface="Times New Roman"/>
              </a:rPr>
              <a:t> </a:t>
            </a:r>
            <a:r>
              <a:rPr sz="1400" dirty="0">
                <a:latin typeface="Times New Roman"/>
                <a:cs typeface="Times New Roman"/>
              </a:rPr>
              <a:t>Centers</a:t>
            </a:r>
            <a:r>
              <a:rPr sz="1400" spc="-14"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Disease</a:t>
            </a:r>
            <a:r>
              <a:rPr sz="1400" spc="-17" dirty="0">
                <a:latin typeface="Times New Roman"/>
                <a:cs typeface="Times New Roman"/>
              </a:rPr>
              <a:t> </a:t>
            </a:r>
            <a:r>
              <a:rPr sz="1400" dirty="0">
                <a:latin typeface="Times New Roman"/>
                <a:cs typeface="Times New Roman"/>
              </a:rPr>
              <a:t>Control</a:t>
            </a:r>
            <a:r>
              <a:rPr sz="1400" spc="-17"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Prevention,</a:t>
            </a:r>
            <a:r>
              <a:rPr sz="1400" spc="-17" dirty="0">
                <a:latin typeface="Times New Roman"/>
                <a:cs typeface="Times New Roman"/>
              </a:rPr>
              <a:t> </a:t>
            </a:r>
            <a:r>
              <a:rPr sz="1400" dirty="0">
                <a:latin typeface="Times New Roman"/>
                <a:cs typeface="Times New Roman"/>
              </a:rPr>
              <a:t>National</a:t>
            </a:r>
            <a:r>
              <a:rPr sz="1400" spc="-20" dirty="0">
                <a:latin typeface="Times New Roman"/>
                <a:cs typeface="Times New Roman"/>
              </a:rPr>
              <a:t> </a:t>
            </a:r>
            <a:r>
              <a:rPr sz="1400" dirty="0">
                <a:latin typeface="Times New Roman"/>
                <a:cs typeface="Times New Roman"/>
              </a:rPr>
              <a:t>Center</a:t>
            </a:r>
            <a:r>
              <a:rPr sz="1400" spc="-17"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Health</a:t>
            </a:r>
            <a:r>
              <a:rPr sz="1400" spc="-17" dirty="0">
                <a:latin typeface="Times New Roman"/>
                <a:cs typeface="Times New Roman"/>
              </a:rPr>
              <a:t> </a:t>
            </a:r>
            <a:r>
              <a:rPr sz="1400" dirty="0">
                <a:latin typeface="Times New Roman"/>
                <a:cs typeface="Times New Roman"/>
              </a:rPr>
              <a:t>Statistics,</a:t>
            </a:r>
            <a:r>
              <a:rPr sz="1400" spc="-14" dirty="0">
                <a:latin typeface="Times New Roman"/>
                <a:cs typeface="Times New Roman"/>
              </a:rPr>
              <a:t> </a:t>
            </a:r>
            <a:r>
              <a:rPr sz="1400" dirty="0">
                <a:latin typeface="Times New Roman"/>
                <a:cs typeface="Times New Roman"/>
              </a:rPr>
              <a:t>National</a:t>
            </a:r>
            <a:r>
              <a:rPr sz="1400" spc="-20" dirty="0">
                <a:latin typeface="Times New Roman"/>
                <a:cs typeface="Times New Roman"/>
              </a:rPr>
              <a:t> </a:t>
            </a:r>
            <a:r>
              <a:rPr sz="1400" dirty="0">
                <a:latin typeface="Times New Roman"/>
                <a:cs typeface="Times New Roman"/>
              </a:rPr>
              <a:t>Health</a:t>
            </a:r>
            <a:r>
              <a:rPr sz="1400" spc="-10" dirty="0">
                <a:latin typeface="Times New Roman"/>
                <a:cs typeface="Times New Roman"/>
              </a:rPr>
              <a:t> </a:t>
            </a:r>
            <a:r>
              <a:rPr sz="1400" spc="-17" dirty="0">
                <a:latin typeface="Times New Roman"/>
                <a:cs typeface="Times New Roman"/>
              </a:rPr>
              <a:t>and </a:t>
            </a:r>
            <a:r>
              <a:rPr sz="1400" dirty="0">
                <a:latin typeface="Times New Roman"/>
                <a:cs typeface="Times New Roman"/>
              </a:rPr>
              <a:t>Nutrition</a:t>
            </a:r>
            <a:r>
              <a:rPr sz="1400" spc="-10" dirty="0">
                <a:latin typeface="Times New Roman"/>
                <a:cs typeface="Times New Roman"/>
              </a:rPr>
              <a:t> </a:t>
            </a:r>
            <a:r>
              <a:rPr sz="1400" dirty="0">
                <a:latin typeface="Times New Roman"/>
                <a:cs typeface="Times New Roman"/>
              </a:rPr>
              <a:t>Examination</a:t>
            </a:r>
            <a:r>
              <a:rPr sz="1400" spc="-17" dirty="0">
                <a:latin typeface="Times New Roman"/>
                <a:cs typeface="Times New Roman"/>
              </a:rPr>
              <a:t> </a:t>
            </a:r>
            <a:r>
              <a:rPr sz="1400" dirty="0">
                <a:latin typeface="Times New Roman"/>
                <a:cs typeface="Times New Roman"/>
              </a:rPr>
              <a:t>Survey,</a:t>
            </a:r>
            <a:r>
              <a:rPr sz="1400" spc="-14" dirty="0">
                <a:latin typeface="Times New Roman"/>
                <a:cs typeface="Times New Roman"/>
              </a:rPr>
              <a:t> </a:t>
            </a:r>
            <a:r>
              <a:rPr sz="1400" spc="-7" dirty="0">
                <a:latin typeface="Times New Roman"/>
                <a:cs typeface="Times New Roman"/>
              </a:rPr>
              <a:t>1988-</a:t>
            </a:r>
            <a:r>
              <a:rPr sz="1400" spc="-14" dirty="0">
                <a:latin typeface="Times New Roman"/>
                <a:cs typeface="Times New Roman"/>
              </a:rPr>
              <a:t>2018.</a:t>
            </a:r>
            <a:endParaRPr sz="1400" dirty="0">
              <a:latin typeface="Times New Roman"/>
              <a:cs typeface="Times New Roman"/>
            </a:endParaRPr>
          </a:p>
          <a:p>
            <a:r>
              <a:rPr sz="1400" b="1" dirty="0">
                <a:latin typeface="Times New Roman"/>
                <a:cs typeface="Times New Roman"/>
              </a:rPr>
              <a:t>Note:</a:t>
            </a:r>
            <a:r>
              <a:rPr sz="1400" b="1" spc="-20" dirty="0">
                <a:latin typeface="Times New Roman"/>
                <a:cs typeface="Times New Roman"/>
              </a:rPr>
              <a:t> </a:t>
            </a:r>
            <a:r>
              <a:rPr sz="1400" dirty="0">
                <a:latin typeface="Times New Roman"/>
                <a:cs typeface="Times New Roman"/>
              </a:rPr>
              <a:t>This</a:t>
            </a:r>
            <a:r>
              <a:rPr sz="1400" spc="-10" dirty="0">
                <a:latin typeface="Times New Roman"/>
                <a:cs typeface="Times New Roman"/>
              </a:rPr>
              <a:t> </a:t>
            </a:r>
            <a:r>
              <a:rPr sz="1400" dirty="0">
                <a:latin typeface="Times New Roman"/>
                <a:cs typeface="Times New Roman"/>
              </a:rPr>
              <a:t>chart</a:t>
            </a:r>
            <a:r>
              <a:rPr sz="1400" spc="-14" dirty="0">
                <a:latin typeface="Times New Roman"/>
                <a:cs typeface="Times New Roman"/>
              </a:rPr>
              <a:t> </a:t>
            </a:r>
            <a:r>
              <a:rPr sz="1400" dirty="0">
                <a:latin typeface="Times New Roman"/>
                <a:cs typeface="Times New Roman"/>
              </a:rPr>
              <a:t>uses</a:t>
            </a:r>
            <a:r>
              <a:rPr sz="1400" spc="-14" dirty="0">
                <a:latin typeface="Times New Roman"/>
                <a:cs typeface="Times New Roman"/>
              </a:rPr>
              <a:t> </a:t>
            </a:r>
            <a:r>
              <a:rPr sz="1400" dirty="0">
                <a:latin typeface="Times New Roman"/>
                <a:cs typeface="Times New Roman"/>
              </a:rPr>
              <a:t>data</a:t>
            </a:r>
            <a:r>
              <a:rPr sz="1400" spc="-10" dirty="0">
                <a:latin typeface="Times New Roman"/>
                <a:cs typeface="Times New Roman"/>
              </a:rPr>
              <a:t> </a:t>
            </a:r>
            <a:r>
              <a:rPr sz="1400" dirty="0">
                <a:latin typeface="Times New Roman"/>
                <a:cs typeface="Times New Roman"/>
              </a:rPr>
              <a:t>previously</a:t>
            </a:r>
            <a:r>
              <a:rPr sz="1400" spc="-14" dirty="0">
                <a:latin typeface="Times New Roman"/>
                <a:cs typeface="Times New Roman"/>
              </a:rPr>
              <a:t> </a:t>
            </a:r>
            <a:r>
              <a:rPr sz="1400" dirty="0">
                <a:latin typeface="Times New Roman"/>
                <a:cs typeface="Times New Roman"/>
              </a:rPr>
              <a:t>reported</a:t>
            </a:r>
            <a:r>
              <a:rPr sz="1400" spc="-7" dirty="0">
                <a:latin typeface="Times New Roman"/>
                <a:cs typeface="Times New Roman"/>
              </a:rPr>
              <a:t> </a:t>
            </a:r>
            <a:r>
              <a:rPr sz="1400" dirty="0">
                <a:latin typeface="Times New Roman"/>
                <a:cs typeface="Times New Roman"/>
              </a:rPr>
              <a:t>in</a:t>
            </a:r>
            <a:r>
              <a:rPr sz="1400" spc="-14"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dirty="0">
                <a:latin typeface="Times New Roman"/>
                <a:cs typeface="Times New Roman"/>
              </a:rPr>
              <a:t>2019</a:t>
            </a:r>
            <a:r>
              <a:rPr sz="1400" spc="-14" dirty="0">
                <a:latin typeface="Times New Roman"/>
                <a:cs typeface="Times New Roman"/>
              </a:rPr>
              <a:t> </a:t>
            </a:r>
            <a:r>
              <a:rPr sz="1400" i="1" dirty="0">
                <a:latin typeface="Times New Roman"/>
                <a:cs typeface="Times New Roman"/>
              </a:rPr>
              <a:t>Health,</a:t>
            </a:r>
            <a:r>
              <a:rPr sz="1400" i="1" spc="-14" dirty="0">
                <a:latin typeface="Times New Roman"/>
                <a:cs typeface="Times New Roman"/>
              </a:rPr>
              <a:t> </a:t>
            </a:r>
            <a:r>
              <a:rPr sz="1400" i="1" dirty="0">
                <a:latin typeface="Times New Roman"/>
                <a:cs typeface="Times New Roman"/>
              </a:rPr>
              <a:t>United</a:t>
            </a:r>
            <a:r>
              <a:rPr sz="1400" i="1" spc="-14" dirty="0">
                <a:latin typeface="Times New Roman"/>
                <a:cs typeface="Times New Roman"/>
              </a:rPr>
              <a:t> </a:t>
            </a:r>
            <a:r>
              <a:rPr sz="1400" i="1" dirty="0">
                <a:latin typeface="Times New Roman"/>
                <a:cs typeface="Times New Roman"/>
              </a:rPr>
              <a:t>States</a:t>
            </a:r>
            <a:r>
              <a:rPr sz="1400" i="1" spc="-14" dirty="0">
                <a:latin typeface="Times New Roman"/>
                <a:cs typeface="Times New Roman"/>
              </a:rPr>
              <a:t> </a:t>
            </a:r>
            <a:r>
              <a:rPr sz="1400" dirty="0">
                <a:latin typeface="Times New Roman"/>
                <a:cs typeface="Times New Roman"/>
              </a:rPr>
              <a:t>report.</a:t>
            </a:r>
            <a:r>
              <a:rPr sz="1400" spc="-14" dirty="0">
                <a:latin typeface="Times New Roman"/>
                <a:cs typeface="Times New Roman"/>
              </a:rPr>
              <a:t> </a:t>
            </a:r>
            <a:r>
              <a:rPr sz="1400" dirty="0">
                <a:latin typeface="Times New Roman"/>
                <a:cs typeface="Times New Roman"/>
              </a:rPr>
              <a:t>The</a:t>
            </a:r>
            <a:r>
              <a:rPr sz="1400" spc="-10" dirty="0">
                <a:latin typeface="Times New Roman"/>
                <a:cs typeface="Times New Roman"/>
              </a:rPr>
              <a:t> </a:t>
            </a:r>
            <a:r>
              <a:rPr sz="1400" dirty="0">
                <a:latin typeface="Times New Roman"/>
                <a:cs typeface="Times New Roman"/>
              </a:rPr>
              <a:t>estimates</a:t>
            </a:r>
            <a:r>
              <a:rPr sz="1400" spc="-10" dirty="0">
                <a:latin typeface="Times New Roman"/>
                <a:cs typeface="Times New Roman"/>
              </a:rPr>
              <a:t> </a:t>
            </a:r>
            <a:r>
              <a:rPr sz="1400" dirty="0">
                <a:latin typeface="Times New Roman"/>
                <a:cs typeface="Times New Roman"/>
              </a:rPr>
              <a:t>shown</a:t>
            </a:r>
            <a:r>
              <a:rPr sz="1400" spc="-7" dirty="0">
                <a:latin typeface="Times New Roman"/>
                <a:cs typeface="Times New Roman"/>
              </a:rPr>
              <a:t> </a:t>
            </a:r>
            <a:r>
              <a:rPr sz="1400" spc="-17" dirty="0">
                <a:latin typeface="Times New Roman"/>
                <a:cs typeface="Times New Roman"/>
              </a:rPr>
              <a:t>are</a:t>
            </a:r>
            <a:endParaRPr sz="1400" dirty="0">
              <a:latin typeface="Times New Roman"/>
              <a:cs typeface="Times New Roman"/>
            </a:endParaRPr>
          </a:p>
          <a:p>
            <a:pPr marR="85290" indent="-433" algn="just"/>
            <a:r>
              <a:rPr sz="1400" dirty="0">
                <a:latin typeface="Times New Roman"/>
                <a:cs typeface="Times New Roman"/>
              </a:rPr>
              <a:t>spaced</a:t>
            </a:r>
            <a:r>
              <a:rPr sz="1400" spc="-17" dirty="0">
                <a:latin typeface="Times New Roman"/>
                <a:cs typeface="Times New Roman"/>
              </a:rPr>
              <a:t> </a:t>
            </a:r>
            <a:r>
              <a:rPr sz="1400" dirty="0">
                <a:latin typeface="Times New Roman"/>
                <a:cs typeface="Times New Roman"/>
              </a:rPr>
              <a:t>at</a:t>
            </a:r>
            <a:r>
              <a:rPr sz="1400" spc="-14" dirty="0">
                <a:latin typeface="Times New Roman"/>
                <a:cs typeface="Times New Roman"/>
              </a:rPr>
              <a:t> </a:t>
            </a:r>
            <a:r>
              <a:rPr sz="1400" dirty="0">
                <a:latin typeface="Times New Roman"/>
                <a:cs typeface="Times New Roman"/>
              </a:rPr>
              <a:t>irregular</a:t>
            </a:r>
            <a:r>
              <a:rPr sz="1400" spc="-10" dirty="0">
                <a:latin typeface="Times New Roman"/>
                <a:cs typeface="Times New Roman"/>
              </a:rPr>
              <a:t> </a:t>
            </a:r>
            <a:r>
              <a:rPr sz="1400" dirty="0">
                <a:latin typeface="Times New Roman"/>
                <a:cs typeface="Times New Roman"/>
              </a:rPr>
              <a:t>intervals.</a:t>
            </a:r>
            <a:r>
              <a:rPr sz="1400" spc="-14" dirty="0">
                <a:latin typeface="Times New Roman"/>
                <a:cs typeface="Times New Roman"/>
              </a:rPr>
              <a:t> </a:t>
            </a:r>
            <a:r>
              <a:rPr sz="1400" dirty="0">
                <a:latin typeface="Times New Roman"/>
                <a:cs typeface="Times New Roman"/>
              </a:rPr>
              <a:t>Income</a:t>
            </a:r>
            <a:r>
              <a:rPr sz="1400" spc="-14" dirty="0">
                <a:latin typeface="Times New Roman"/>
                <a:cs typeface="Times New Roman"/>
              </a:rPr>
              <a:t> </a:t>
            </a:r>
            <a:r>
              <a:rPr sz="1400" dirty="0">
                <a:latin typeface="Times New Roman"/>
                <a:cs typeface="Times New Roman"/>
              </a:rPr>
              <a:t>is</a:t>
            </a:r>
            <a:r>
              <a:rPr sz="1400" spc="-10" dirty="0">
                <a:latin typeface="Times New Roman"/>
                <a:cs typeface="Times New Roman"/>
              </a:rPr>
              <a:t> </a:t>
            </a:r>
            <a:r>
              <a:rPr sz="1400" dirty="0">
                <a:latin typeface="Times New Roman"/>
                <a:cs typeface="Times New Roman"/>
              </a:rPr>
              <a:t>expressed</a:t>
            </a:r>
            <a:r>
              <a:rPr sz="1400" spc="-7" dirty="0">
                <a:latin typeface="Times New Roman"/>
                <a:cs typeface="Times New Roman"/>
              </a:rPr>
              <a:t> </a:t>
            </a:r>
            <a:r>
              <a:rPr sz="1400" dirty="0">
                <a:latin typeface="Times New Roman"/>
                <a:cs typeface="Times New Roman"/>
              </a:rPr>
              <a:t>as</a:t>
            </a:r>
            <a:r>
              <a:rPr sz="1400" spc="-14" dirty="0">
                <a:latin typeface="Times New Roman"/>
                <a:cs typeface="Times New Roman"/>
              </a:rPr>
              <a:t> </a:t>
            </a:r>
            <a:r>
              <a:rPr sz="1400" dirty="0">
                <a:latin typeface="Times New Roman"/>
                <a:cs typeface="Times New Roman"/>
              </a:rPr>
              <a:t>a</a:t>
            </a:r>
            <a:r>
              <a:rPr sz="1400" spc="-17" dirty="0">
                <a:latin typeface="Times New Roman"/>
                <a:cs typeface="Times New Roman"/>
              </a:rPr>
              <a:t> </a:t>
            </a:r>
            <a:r>
              <a:rPr sz="1400" dirty="0">
                <a:latin typeface="Times New Roman"/>
                <a:cs typeface="Times New Roman"/>
              </a:rPr>
              <a:t>percentage</a:t>
            </a:r>
            <a:r>
              <a:rPr sz="1400" spc="-14" dirty="0">
                <a:latin typeface="Times New Roman"/>
                <a:cs typeface="Times New Roman"/>
              </a:rPr>
              <a:t> </a:t>
            </a:r>
            <a:r>
              <a:rPr sz="1400" dirty="0">
                <a:latin typeface="Times New Roman"/>
                <a:cs typeface="Times New Roman"/>
              </a:rPr>
              <a:t>of</a:t>
            </a:r>
            <a:r>
              <a:rPr sz="1400" spc="-10"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dirty="0">
                <a:latin typeface="Times New Roman"/>
                <a:cs typeface="Times New Roman"/>
              </a:rPr>
              <a:t>poverty</a:t>
            </a:r>
            <a:r>
              <a:rPr sz="1400" spc="-14" dirty="0">
                <a:latin typeface="Times New Roman"/>
                <a:cs typeface="Times New Roman"/>
              </a:rPr>
              <a:t> </a:t>
            </a:r>
            <a:r>
              <a:rPr sz="1400" dirty="0">
                <a:latin typeface="Times New Roman"/>
                <a:cs typeface="Times New Roman"/>
              </a:rPr>
              <a:t>threshold.</a:t>
            </a:r>
            <a:r>
              <a:rPr sz="1400" spc="-10" dirty="0">
                <a:latin typeface="Times New Roman"/>
                <a:cs typeface="Times New Roman"/>
              </a:rPr>
              <a:t> </a:t>
            </a:r>
            <a:r>
              <a:rPr sz="1400" dirty="0">
                <a:latin typeface="Times New Roman"/>
                <a:cs typeface="Times New Roman"/>
              </a:rPr>
              <a:t>Data</a:t>
            </a:r>
            <a:r>
              <a:rPr sz="1400" spc="-14" dirty="0">
                <a:latin typeface="Times New Roman"/>
                <a:cs typeface="Times New Roman"/>
              </a:rPr>
              <a:t> </a:t>
            </a:r>
            <a:r>
              <a:rPr sz="1400" dirty="0">
                <a:latin typeface="Times New Roman"/>
                <a:cs typeface="Times New Roman"/>
              </a:rPr>
              <a:t>for</a:t>
            </a:r>
            <a:r>
              <a:rPr sz="1400" spc="-10"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spc="-7" dirty="0">
                <a:latin typeface="Times New Roman"/>
                <a:cs typeface="Times New Roman"/>
              </a:rPr>
              <a:t>percentage </a:t>
            </a:r>
            <a:r>
              <a:rPr sz="1400" dirty="0">
                <a:latin typeface="Times New Roman"/>
                <a:cs typeface="Times New Roman"/>
              </a:rPr>
              <a:t>of</a:t>
            </a:r>
            <a:r>
              <a:rPr sz="1400" spc="-20" dirty="0">
                <a:latin typeface="Times New Roman"/>
                <a:cs typeface="Times New Roman"/>
              </a:rPr>
              <a:t> </a:t>
            </a:r>
            <a:r>
              <a:rPr sz="1400" dirty="0">
                <a:latin typeface="Times New Roman"/>
                <a:cs typeface="Times New Roman"/>
              </a:rPr>
              <a:t>untreated</a:t>
            </a:r>
            <a:r>
              <a:rPr sz="1400" spc="-14" dirty="0">
                <a:latin typeface="Times New Roman"/>
                <a:cs typeface="Times New Roman"/>
              </a:rPr>
              <a:t> </a:t>
            </a:r>
            <a:r>
              <a:rPr sz="1400" dirty="0">
                <a:latin typeface="Times New Roman"/>
                <a:cs typeface="Times New Roman"/>
              </a:rPr>
              <a:t>dental</a:t>
            </a:r>
            <a:r>
              <a:rPr sz="1400" spc="-14" dirty="0">
                <a:latin typeface="Times New Roman"/>
                <a:cs typeface="Times New Roman"/>
              </a:rPr>
              <a:t> </a:t>
            </a:r>
            <a:r>
              <a:rPr sz="1400" dirty="0">
                <a:latin typeface="Times New Roman"/>
                <a:cs typeface="Times New Roman"/>
              </a:rPr>
              <a:t>caries</a:t>
            </a:r>
            <a:r>
              <a:rPr sz="1400" spc="-14" dirty="0">
                <a:latin typeface="Times New Roman"/>
                <a:cs typeface="Times New Roman"/>
              </a:rPr>
              <a:t> </a:t>
            </a:r>
            <a:r>
              <a:rPr sz="1400" dirty="0">
                <a:latin typeface="Times New Roman"/>
                <a:cs typeface="Times New Roman"/>
              </a:rPr>
              <a:t>for</a:t>
            </a:r>
            <a:r>
              <a:rPr sz="1400" spc="-10" dirty="0">
                <a:latin typeface="Times New Roman"/>
                <a:cs typeface="Times New Roman"/>
              </a:rPr>
              <a:t> </a:t>
            </a:r>
            <a:r>
              <a:rPr sz="1400" dirty="0">
                <a:latin typeface="Times New Roman"/>
                <a:cs typeface="Times New Roman"/>
              </a:rPr>
              <a:t>children</a:t>
            </a:r>
            <a:r>
              <a:rPr sz="1400" spc="-7" dirty="0">
                <a:latin typeface="Times New Roman"/>
                <a:cs typeface="Times New Roman"/>
              </a:rPr>
              <a:t> </a:t>
            </a:r>
            <a:r>
              <a:rPr sz="1400" dirty="0">
                <a:latin typeface="Times New Roman"/>
                <a:cs typeface="Times New Roman"/>
              </a:rPr>
              <a:t>in</a:t>
            </a:r>
            <a:r>
              <a:rPr sz="1400" spc="-14" dirty="0">
                <a:latin typeface="Times New Roman"/>
                <a:cs typeface="Times New Roman"/>
              </a:rPr>
              <a:t> </a:t>
            </a:r>
            <a:r>
              <a:rPr sz="1400" dirty="0">
                <a:latin typeface="Times New Roman"/>
                <a:cs typeface="Times New Roman"/>
              </a:rPr>
              <a:t>households</a:t>
            </a:r>
            <a:r>
              <a:rPr sz="1400" spc="-14" dirty="0">
                <a:latin typeface="Times New Roman"/>
                <a:cs typeface="Times New Roman"/>
              </a:rPr>
              <a:t> </a:t>
            </a:r>
            <a:r>
              <a:rPr sz="1400" dirty="0">
                <a:latin typeface="Times New Roman"/>
                <a:cs typeface="Times New Roman"/>
              </a:rPr>
              <a:t>with</a:t>
            </a:r>
            <a:r>
              <a:rPr sz="1400" spc="-7" dirty="0">
                <a:latin typeface="Times New Roman"/>
                <a:cs typeface="Times New Roman"/>
              </a:rPr>
              <a:t> </a:t>
            </a:r>
            <a:r>
              <a:rPr sz="1400" dirty="0">
                <a:latin typeface="Times New Roman"/>
                <a:cs typeface="Times New Roman"/>
              </a:rPr>
              <a:t>income</a:t>
            </a:r>
            <a:r>
              <a:rPr sz="1400" spc="-7" dirty="0">
                <a:latin typeface="Times New Roman"/>
                <a:cs typeface="Times New Roman"/>
              </a:rPr>
              <a:t> </a:t>
            </a:r>
            <a:r>
              <a:rPr sz="1400" dirty="0">
                <a:latin typeface="Times New Roman"/>
                <a:cs typeface="Times New Roman"/>
              </a:rPr>
              <a:t>at</a:t>
            </a:r>
            <a:r>
              <a:rPr sz="1400" spc="-17" dirty="0">
                <a:latin typeface="Times New Roman"/>
                <a:cs typeface="Times New Roman"/>
              </a:rPr>
              <a:t> </a:t>
            </a:r>
            <a:r>
              <a:rPr sz="1400" dirty="0">
                <a:latin typeface="Times New Roman"/>
                <a:cs typeface="Times New Roman"/>
              </a:rPr>
              <a:t>or</a:t>
            </a:r>
            <a:r>
              <a:rPr sz="1400" spc="-10" dirty="0">
                <a:latin typeface="Times New Roman"/>
                <a:cs typeface="Times New Roman"/>
              </a:rPr>
              <a:t> </a:t>
            </a:r>
            <a:r>
              <a:rPr sz="1400" dirty="0">
                <a:latin typeface="Times New Roman"/>
                <a:cs typeface="Times New Roman"/>
              </a:rPr>
              <a:t>above</a:t>
            </a:r>
            <a:r>
              <a:rPr sz="1400" spc="-14" dirty="0">
                <a:latin typeface="Times New Roman"/>
                <a:cs typeface="Times New Roman"/>
              </a:rPr>
              <a:t> </a:t>
            </a:r>
            <a:r>
              <a:rPr sz="1400" dirty="0">
                <a:latin typeface="Times New Roman"/>
                <a:cs typeface="Times New Roman"/>
              </a:rPr>
              <a:t>400%</a:t>
            </a:r>
            <a:r>
              <a:rPr sz="1400" spc="-10" dirty="0">
                <a:latin typeface="Times New Roman"/>
                <a:cs typeface="Times New Roman"/>
              </a:rPr>
              <a:t> </a:t>
            </a:r>
            <a:r>
              <a:rPr sz="1400" dirty="0">
                <a:latin typeface="Times New Roman"/>
                <a:cs typeface="Times New Roman"/>
              </a:rPr>
              <a:t>of</a:t>
            </a:r>
            <a:r>
              <a:rPr sz="1400" spc="-10"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dirty="0">
                <a:latin typeface="Times New Roman"/>
                <a:cs typeface="Times New Roman"/>
              </a:rPr>
              <a:t>poverty</a:t>
            </a:r>
            <a:r>
              <a:rPr sz="1400" spc="-14" dirty="0">
                <a:latin typeface="Times New Roman"/>
                <a:cs typeface="Times New Roman"/>
              </a:rPr>
              <a:t> </a:t>
            </a:r>
            <a:r>
              <a:rPr sz="1400" dirty="0">
                <a:latin typeface="Times New Roman"/>
                <a:cs typeface="Times New Roman"/>
              </a:rPr>
              <a:t>threshold</a:t>
            </a:r>
            <a:r>
              <a:rPr sz="1400" spc="-7" dirty="0">
                <a:latin typeface="Times New Roman"/>
                <a:cs typeface="Times New Roman"/>
              </a:rPr>
              <a:t> </a:t>
            </a:r>
            <a:r>
              <a:rPr sz="1400" dirty="0">
                <a:latin typeface="Times New Roman"/>
                <a:cs typeface="Times New Roman"/>
              </a:rPr>
              <a:t>in</a:t>
            </a:r>
            <a:r>
              <a:rPr sz="1400" spc="-3" dirty="0">
                <a:latin typeface="Times New Roman"/>
                <a:cs typeface="Times New Roman"/>
              </a:rPr>
              <a:t> </a:t>
            </a:r>
            <a:r>
              <a:rPr sz="1400" spc="-17" dirty="0">
                <a:latin typeface="Times New Roman"/>
                <a:cs typeface="Times New Roman"/>
              </a:rPr>
              <a:t>the </a:t>
            </a:r>
            <a:r>
              <a:rPr sz="1400" spc="-7" dirty="0">
                <a:latin typeface="Times New Roman"/>
                <a:cs typeface="Times New Roman"/>
              </a:rPr>
              <a:t>1988-</a:t>
            </a:r>
            <a:r>
              <a:rPr sz="1400" dirty="0">
                <a:latin typeface="Times New Roman"/>
                <a:cs typeface="Times New Roman"/>
              </a:rPr>
              <a:t>1994</a:t>
            </a:r>
            <a:r>
              <a:rPr sz="1400" spc="-24" dirty="0">
                <a:latin typeface="Times New Roman"/>
                <a:cs typeface="Times New Roman"/>
              </a:rPr>
              <a:t> </a:t>
            </a:r>
            <a:r>
              <a:rPr sz="1400" dirty="0">
                <a:latin typeface="Times New Roman"/>
                <a:cs typeface="Times New Roman"/>
              </a:rPr>
              <a:t>period</a:t>
            </a:r>
            <a:r>
              <a:rPr sz="1400" spc="-14" dirty="0">
                <a:latin typeface="Times New Roman"/>
                <a:cs typeface="Times New Roman"/>
              </a:rPr>
              <a:t> </a:t>
            </a:r>
            <a:r>
              <a:rPr sz="1400" dirty="0">
                <a:latin typeface="Times New Roman"/>
                <a:cs typeface="Times New Roman"/>
              </a:rPr>
              <a:t>are</a:t>
            </a:r>
            <a:r>
              <a:rPr sz="1400" spc="-17" dirty="0">
                <a:latin typeface="Times New Roman"/>
                <a:cs typeface="Times New Roman"/>
              </a:rPr>
              <a:t> </a:t>
            </a:r>
            <a:r>
              <a:rPr sz="1400" dirty="0">
                <a:latin typeface="Times New Roman"/>
                <a:cs typeface="Times New Roman"/>
              </a:rPr>
              <a:t>omitted</a:t>
            </a:r>
            <a:r>
              <a:rPr sz="1400" spc="-14" dirty="0">
                <a:latin typeface="Times New Roman"/>
                <a:cs typeface="Times New Roman"/>
              </a:rPr>
              <a:t> </a:t>
            </a:r>
            <a:r>
              <a:rPr sz="1400" dirty="0">
                <a:latin typeface="Times New Roman"/>
                <a:cs typeface="Times New Roman"/>
              </a:rPr>
              <a:t>from</a:t>
            </a:r>
            <a:r>
              <a:rPr sz="1400" spc="-10" dirty="0">
                <a:latin typeface="Times New Roman"/>
                <a:cs typeface="Times New Roman"/>
              </a:rPr>
              <a:t> </a:t>
            </a:r>
            <a:r>
              <a:rPr sz="1400" dirty="0">
                <a:latin typeface="Times New Roman"/>
                <a:cs typeface="Times New Roman"/>
              </a:rPr>
              <a:t>this</a:t>
            </a:r>
            <a:r>
              <a:rPr sz="1400" spc="-14" dirty="0">
                <a:latin typeface="Times New Roman"/>
                <a:cs typeface="Times New Roman"/>
              </a:rPr>
              <a:t> </a:t>
            </a:r>
            <a:r>
              <a:rPr sz="1400" dirty="0">
                <a:latin typeface="Times New Roman"/>
                <a:cs typeface="Times New Roman"/>
              </a:rPr>
              <a:t>analysis</a:t>
            </a:r>
            <a:r>
              <a:rPr sz="1400" spc="-10" dirty="0">
                <a:latin typeface="Times New Roman"/>
                <a:cs typeface="Times New Roman"/>
              </a:rPr>
              <a:t> </a:t>
            </a:r>
            <a:r>
              <a:rPr sz="1400" dirty="0">
                <a:latin typeface="Times New Roman"/>
                <a:cs typeface="Times New Roman"/>
              </a:rPr>
              <a:t>because</a:t>
            </a:r>
            <a:r>
              <a:rPr sz="1400" spc="-14"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dirty="0">
                <a:latin typeface="Times New Roman"/>
                <a:cs typeface="Times New Roman"/>
              </a:rPr>
              <a:t>estimates</a:t>
            </a:r>
            <a:r>
              <a:rPr sz="1400" spc="-10" dirty="0">
                <a:latin typeface="Times New Roman"/>
                <a:cs typeface="Times New Roman"/>
              </a:rPr>
              <a:t> </a:t>
            </a:r>
            <a:r>
              <a:rPr sz="1400" dirty="0">
                <a:latin typeface="Times New Roman"/>
                <a:cs typeface="Times New Roman"/>
              </a:rPr>
              <a:t>are</a:t>
            </a:r>
            <a:r>
              <a:rPr sz="1400" spc="-14" dirty="0">
                <a:latin typeface="Times New Roman"/>
                <a:cs typeface="Times New Roman"/>
              </a:rPr>
              <a:t> </a:t>
            </a:r>
            <a:r>
              <a:rPr sz="1400" dirty="0">
                <a:latin typeface="Times New Roman"/>
                <a:cs typeface="Times New Roman"/>
              </a:rPr>
              <a:t>considered</a:t>
            </a:r>
            <a:r>
              <a:rPr sz="1400" spc="-10" dirty="0">
                <a:latin typeface="Times New Roman"/>
                <a:cs typeface="Times New Roman"/>
              </a:rPr>
              <a:t> </a:t>
            </a:r>
            <a:r>
              <a:rPr sz="1400" dirty="0">
                <a:latin typeface="Times New Roman"/>
                <a:cs typeface="Times New Roman"/>
              </a:rPr>
              <a:t>statistically</a:t>
            </a:r>
            <a:r>
              <a:rPr sz="1400" spc="-10" dirty="0">
                <a:latin typeface="Times New Roman"/>
                <a:cs typeface="Times New Roman"/>
              </a:rPr>
              <a:t> </a:t>
            </a:r>
            <a:r>
              <a:rPr sz="1400" spc="-7" dirty="0">
                <a:latin typeface="Times New Roman"/>
                <a:cs typeface="Times New Roman"/>
              </a:rPr>
              <a:t>unreliable.</a:t>
            </a:r>
            <a:endParaRPr sz="1400" dirty="0">
              <a:latin typeface="Times New Roman"/>
              <a:cs typeface="Times New Roman"/>
            </a:endParaRPr>
          </a:p>
        </p:txBody>
      </p:sp>
      <p:sp>
        <p:nvSpPr>
          <p:cNvPr id="107" name="Title 106">
            <a:extLst>
              <a:ext uri="{FF2B5EF4-FFF2-40B4-BE49-F238E27FC236}">
                <a16:creationId xmlns:a16="http://schemas.microsoft.com/office/drawing/2014/main" id="{EAC3BAA9-5BC2-687A-6A52-981C495585F5}"/>
              </a:ext>
            </a:extLst>
          </p:cNvPr>
          <p:cNvSpPr>
            <a:spLocks noGrp="1"/>
          </p:cNvSpPr>
          <p:nvPr>
            <p:ph type="title"/>
          </p:nvPr>
        </p:nvSpPr>
        <p:spPr/>
        <p:txBody>
          <a:bodyPr>
            <a:noAutofit/>
          </a:bodyPr>
          <a:lstStyle/>
          <a:p>
            <a:r>
              <a:rPr lang="en-US" sz="1800" dirty="0"/>
              <a:t>Figure 11. Children (left) and adults (right) with untreated dental caries, by household income, 1988-2018</a:t>
            </a:r>
          </a:p>
        </p:txBody>
      </p:sp>
      <p:grpSp>
        <p:nvGrpSpPr>
          <p:cNvPr id="109" name="Group 108" descr="Two line graphs showing percentages for ages 5-19 and ages 20 and over; significant findings are in the text below the graphs; in 2015-2018, percentages were 18.7, ages 5-19 with household income below 100% of the poverty threshold, 5.2, ages 5-19 with household income 400% or more of the poverty threshold; percentages for adults in 2015-2018 were 41.3, ages 20-44 below 100% of poverty threshold, 10.4, ages 20-44 at 400% or more of poverty threshold; 52.1, ages 45-64 below 100% of poverty threshold, 11.2, ages 45-64 at 400% or more of poverty threshold; 40.2, age 65+ below 100% of poverty threshold, 11.5, age 65+ at 400% or more of poverty threshold">
            <a:extLst>
              <a:ext uri="{FF2B5EF4-FFF2-40B4-BE49-F238E27FC236}">
                <a16:creationId xmlns:a16="http://schemas.microsoft.com/office/drawing/2014/main" id="{3571250E-52FD-8BE8-7FD1-A4411ACD5877}"/>
              </a:ext>
            </a:extLst>
          </p:cNvPr>
          <p:cNvGrpSpPr/>
          <p:nvPr/>
        </p:nvGrpSpPr>
        <p:grpSpPr>
          <a:xfrm>
            <a:off x="457200" y="1463040"/>
            <a:ext cx="8229600" cy="3657601"/>
            <a:chOff x="0" y="-126682"/>
            <a:chExt cx="5971117" cy="3276600"/>
          </a:xfrm>
        </p:grpSpPr>
        <p:graphicFrame>
          <p:nvGraphicFramePr>
            <p:cNvPr id="110" name="Chart 109">
              <a:extLst>
                <a:ext uri="{FF2B5EF4-FFF2-40B4-BE49-F238E27FC236}">
                  <a16:creationId xmlns:a16="http://schemas.microsoft.com/office/drawing/2014/main" id="{9C519EE6-15A2-467B-9951-3A69DB074911}"/>
                </a:ext>
              </a:extLst>
            </p:cNvPr>
            <p:cNvGraphicFramePr/>
            <p:nvPr>
              <p:extLst>
                <p:ext uri="{D42A27DB-BD31-4B8C-83A1-F6EECF244321}">
                  <p14:modId xmlns:p14="http://schemas.microsoft.com/office/powerpoint/2010/main" val="1564542161"/>
                </p:ext>
              </p:extLst>
            </p:nvPr>
          </p:nvGraphicFramePr>
          <p:xfrm>
            <a:off x="2971800" y="-126682"/>
            <a:ext cx="2999317" cy="3276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1" name="Chart 110">
              <a:extLst>
                <a:ext uri="{FF2B5EF4-FFF2-40B4-BE49-F238E27FC236}">
                  <a16:creationId xmlns:a16="http://schemas.microsoft.com/office/drawing/2014/main" id="{4B41E677-A226-4B6D-8372-D4B1A76941E9}"/>
                </a:ext>
              </a:extLst>
            </p:cNvPr>
            <p:cNvGraphicFramePr/>
            <p:nvPr>
              <p:extLst>
                <p:ext uri="{D42A27DB-BD31-4B8C-83A1-F6EECF244321}">
                  <p14:modId xmlns:p14="http://schemas.microsoft.com/office/powerpoint/2010/main" val="4107828209"/>
                </p:ext>
              </p:extLst>
            </p:nvPr>
          </p:nvGraphicFramePr>
          <p:xfrm>
            <a:off x="0" y="-126681"/>
            <a:ext cx="2971800" cy="3276599"/>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a:picLocks noChangeAspect="1"/>
          </p:cNvPicPr>
          <p:nvPr/>
        </p:nvPicPr>
        <p:blipFill rotWithShape="1">
          <a:blip r:embed="rId3" cstate="print"/>
          <a:srcRect t="851"/>
          <a:stretch/>
        </p:blipFill>
        <p:spPr>
          <a:xfrm>
            <a:off x="1280160" y="1226633"/>
            <a:ext cx="6583680" cy="4417683"/>
          </a:xfrm>
          <a:prstGeom prst="rect">
            <a:avLst/>
          </a:prstGeom>
        </p:spPr>
      </p:pic>
      <p:sp>
        <p:nvSpPr>
          <p:cNvPr id="6" name="object 6"/>
          <p:cNvSpPr txBox="1"/>
          <p:nvPr/>
        </p:nvSpPr>
        <p:spPr>
          <a:xfrm>
            <a:off x="457200" y="5760720"/>
            <a:ext cx="8229600" cy="877513"/>
          </a:xfrm>
          <a:prstGeom prst="rect">
            <a:avLst/>
          </a:prstGeom>
        </p:spPr>
        <p:txBody>
          <a:bodyPr vert="horz" wrap="square" lIns="0" tIns="15586" rIns="0" bIns="0" rtlCol="0">
            <a:spAutoFit/>
          </a:bodyPr>
          <a:lstStyle/>
          <a:p>
            <a:pPr marR="234222"/>
            <a:r>
              <a:rPr sz="1400" b="1" dirty="0">
                <a:latin typeface="Times New Roman"/>
                <a:cs typeface="Times New Roman"/>
              </a:rPr>
              <a:t>Source:</a:t>
            </a:r>
            <a:r>
              <a:rPr sz="1400" b="1" spc="-27" dirty="0">
                <a:latin typeface="Times New Roman"/>
                <a:cs typeface="Times New Roman"/>
              </a:rPr>
              <a:t> </a:t>
            </a:r>
            <a:r>
              <a:rPr sz="1400" dirty="0">
                <a:latin typeface="Times New Roman"/>
                <a:cs typeface="Times New Roman"/>
              </a:rPr>
              <a:t>Health</a:t>
            </a:r>
            <a:r>
              <a:rPr sz="1400" spc="-10" dirty="0">
                <a:latin typeface="Times New Roman"/>
                <a:cs typeface="Times New Roman"/>
              </a:rPr>
              <a:t> </a:t>
            </a:r>
            <a:r>
              <a:rPr sz="1400" dirty="0">
                <a:latin typeface="Times New Roman"/>
                <a:cs typeface="Times New Roman"/>
              </a:rPr>
              <a:t>Resources</a:t>
            </a:r>
            <a:r>
              <a:rPr sz="1400" spc="-17" dirty="0">
                <a:latin typeface="Times New Roman"/>
                <a:cs typeface="Times New Roman"/>
              </a:rPr>
              <a:t> </a:t>
            </a:r>
            <a:r>
              <a:rPr sz="1400" dirty="0">
                <a:latin typeface="Times New Roman"/>
                <a:cs typeface="Times New Roman"/>
              </a:rPr>
              <a:t>and</a:t>
            </a:r>
            <a:r>
              <a:rPr sz="1400" spc="-10" dirty="0">
                <a:latin typeface="Times New Roman"/>
                <a:cs typeface="Times New Roman"/>
              </a:rPr>
              <a:t> </a:t>
            </a:r>
            <a:r>
              <a:rPr sz="1400" dirty="0">
                <a:latin typeface="Times New Roman"/>
                <a:cs typeface="Times New Roman"/>
              </a:rPr>
              <a:t>Services</a:t>
            </a:r>
            <a:r>
              <a:rPr sz="1400" spc="-14" dirty="0">
                <a:latin typeface="Times New Roman"/>
                <a:cs typeface="Times New Roman"/>
              </a:rPr>
              <a:t> </a:t>
            </a:r>
            <a:r>
              <a:rPr sz="1400" dirty="0">
                <a:latin typeface="Times New Roman"/>
                <a:cs typeface="Times New Roman"/>
              </a:rPr>
              <a:t>Administration,</a:t>
            </a:r>
            <a:r>
              <a:rPr sz="1400" spc="-20" dirty="0">
                <a:latin typeface="Times New Roman"/>
                <a:cs typeface="Times New Roman"/>
              </a:rPr>
              <a:t> </a:t>
            </a:r>
            <a:r>
              <a:rPr sz="1400" dirty="0">
                <a:latin typeface="Times New Roman"/>
                <a:cs typeface="Times New Roman"/>
              </a:rPr>
              <a:t>Division</a:t>
            </a:r>
            <a:r>
              <a:rPr sz="1400" spc="-17" dirty="0">
                <a:latin typeface="Times New Roman"/>
                <a:cs typeface="Times New Roman"/>
              </a:rPr>
              <a:t> </a:t>
            </a:r>
            <a:r>
              <a:rPr sz="1400" dirty="0">
                <a:latin typeface="Times New Roman"/>
                <a:cs typeface="Times New Roman"/>
              </a:rPr>
              <a:t>of</a:t>
            </a:r>
            <a:r>
              <a:rPr sz="1400" spc="-17" dirty="0">
                <a:latin typeface="Times New Roman"/>
                <a:cs typeface="Times New Roman"/>
              </a:rPr>
              <a:t> </a:t>
            </a:r>
            <a:r>
              <a:rPr sz="1400" dirty="0">
                <a:latin typeface="Times New Roman"/>
                <a:cs typeface="Times New Roman"/>
              </a:rPr>
              <a:t>Data</a:t>
            </a:r>
            <a:r>
              <a:rPr sz="1400" spc="-14" dirty="0">
                <a:latin typeface="Times New Roman"/>
                <a:cs typeface="Times New Roman"/>
              </a:rPr>
              <a:t> </a:t>
            </a:r>
            <a:r>
              <a:rPr sz="1400" dirty="0">
                <a:latin typeface="Times New Roman"/>
                <a:cs typeface="Times New Roman"/>
              </a:rPr>
              <a:t>and</a:t>
            </a:r>
            <a:r>
              <a:rPr sz="1400" spc="-20" dirty="0">
                <a:latin typeface="Times New Roman"/>
                <a:cs typeface="Times New Roman"/>
              </a:rPr>
              <a:t> </a:t>
            </a:r>
            <a:r>
              <a:rPr sz="1400" dirty="0">
                <a:latin typeface="Times New Roman"/>
                <a:cs typeface="Times New Roman"/>
              </a:rPr>
              <a:t>Information</a:t>
            </a:r>
            <a:r>
              <a:rPr sz="1400" spc="-17" dirty="0">
                <a:latin typeface="Times New Roman"/>
                <a:cs typeface="Times New Roman"/>
              </a:rPr>
              <a:t> </a:t>
            </a:r>
            <a:r>
              <a:rPr sz="1400" dirty="0">
                <a:latin typeface="Times New Roman"/>
                <a:cs typeface="Times New Roman"/>
              </a:rPr>
              <a:t>Services,</a:t>
            </a:r>
            <a:r>
              <a:rPr sz="1400" spc="-17" dirty="0">
                <a:latin typeface="Times New Roman"/>
                <a:cs typeface="Times New Roman"/>
              </a:rPr>
              <a:t> </a:t>
            </a:r>
            <a:r>
              <a:rPr sz="1400" dirty="0">
                <a:latin typeface="Times New Roman"/>
                <a:cs typeface="Times New Roman"/>
              </a:rPr>
              <a:t>Office</a:t>
            </a:r>
            <a:r>
              <a:rPr sz="1400" spc="-17" dirty="0">
                <a:latin typeface="Times New Roman"/>
                <a:cs typeface="Times New Roman"/>
              </a:rPr>
              <a:t> of </a:t>
            </a:r>
            <a:r>
              <a:rPr sz="1400" dirty="0">
                <a:latin typeface="Times New Roman"/>
                <a:cs typeface="Times New Roman"/>
              </a:rPr>
              <a:t>Information</a:t>
            </a:r>
            <a:r>
              <a:rPr sz="1400" spc="3" dirty="0">
                <a:latin typeface="Times New Roman"/>
                <a:cs typeface="Times New Roman"/>
              </a:rPr>
              <a:t> </a:t>
            </a:r>
            <a:r>
              <a:rPr sz="1400" dirty="0">
                <a:latin typeface="Times New Roman"/>
                <a:cs typeface="Times New Roman"/>
              </a:rPr>
              <a:t>Technology,</a:t>
            </a:r>
            <a:r>
              <a:rPr sz="1400" spc="14" dirty="0">
                <a:latin typeface="Times New Roman"/>
                <a:cs typeface="Times New Roman"/>
              </a:rPr>
              <a:t> </a:t>
            </a:r>
            <a:r>
              <a:rPr sz="1400" dirty="0">
                <a:latin typeface="Times New Roman"/>
                <a:cs typeface="Times New Roman"/>
              </a:rPr>
              <a:t>July</a:t>
            </a:r>
            <a:r>
              <a:rPr sz="1400" spc="10" dirty="0">
                <a:latin typeface="Times New Roman"/>
                <a:cs typeface="Times New Roman"/>
              </a:rPr>
              <a:t> </a:t>
            </a:r>
            <a:r>
              <a:rPr sz="1400" dirty="0">
                <a:latin typeface="Times New Roman"/>
                <a:cs typeface="Times New Roman"/>
              </a:rPr>
              <a:t>13,</a:t>
            </a:r>
            <a:r>
              <a:rPr sz="1400" spc="14" dirty="0">
                <a:latin typeface="Times New Roman"/>
                <a:cs typeface="Times New Roman"/>
              </a:rPr>
              <a:t> </a:t>
            </a:r>
            <a:r>
              <a:rPr sz="1400" dirty="0">
                <a:latin typeface="Times New Roman"/>
                <a:cs typeface="Times New Roman"/>
              </a:rPr>
              <a:t>2022.</a:t>
            </a:r>
            <a:r>
              <a:rPr sz="1400" spc="14" dirty="0">
                <a:latin typeface="Times New Roman"/>
                <a:cs typeface="Times New Roman"/>
              </a:rPr>
              <a:t> </a:t>
            </a:r>
            <a:r>
              <a:rPr sz="1400" u="sng" spc="-7" dirty="0">
                <a:solidFill>
                  <a:srgbClr val="0000FF"/>
                </a:solidFill>
                <a:uFill>
                  <a:solidFill>
                    <a:srgbClr val="0000FF"/>
                  </a:solidFill>
                </a:uFill>
                <a:latin typeface="Times New Roman"/>
                <a:cs typeface="Times New Roman"/>
                <a:hlinkClick r:id="rId4"/>
              </a:rPr>
              <a:t>https://data.hrsa.gov/maps/map-gallery</a:t>
            </a:r>
            <a:r>
              <a:rPr sz="1400" spc="-7" dirty="0">
                <a:latin typeface="Times New Roman"/>
                <a:cs typeface="Times New Roman"/>
                <a:hlinkClick r:id="rId4"/>
              </a:rPr>
              <a:t>.</a:t>
            </a:r>
            <a:endParaRPr sz="1400" dirty="0">
              <a:latin typeface="Times New Roman"/>
              <a:cs typeface="Times New Roman"/>
            </a:endParaRPr>
          </a:p>
          <a:p>
            <a:r>
              <a:rPr sz="1400" b="1" dirty="0">
                <a:latin typeface="Times New Roman"/>
                <a:cs typeface="Times New Roman"/>
              </a:rPr>
              <a:t>Note:</a:t>
            </a:r>
            <a:r>
              <a:rPr sz="1400" b="1" spc="-20" dirty="0">
                <a:latin typeface="Times New Roman"/>
                <a:cs typeface="Times New Roman"/>
              </a:rPr>
              <a:t> </a:t>
            </a:r>
            <a:r>
              <a:rPr sz="1400" dirty="0">
                <a:latin typeface="Times New Roman"/>
                <a:cs typeface="Times New Roman"/>
              </a:rPr>
              <a:t>HPSA</a:t>
            </a:r>
            <a:r>
              <a:rPr sz="1400" spc="-10" dirty="0">
                <a:latin typeface="Times New Roman"/>
                <a:cs typeface="Times New Roman"/>
              </a:rPr>
              <a:t> </a:t>
            </a:r>
            <a:r>
              <a:rPr sz="1400" dirty="0">
                <a:latin typeface="Times New Roman"/>
                <a:cs typeface="Times New Roman"/>
              </a:rPr>
              <a:t>scores</a:t>
            </a:r>
            <a:r>
              <a:rPr sz="1400" spc="-14" dirty="0">
                <a:latin typeface="Times New Roman"/>
                <a:cs typeface="Times New Roman"/>
              </a:rPr>
              <a:t> </a:t>
            </a:r>
            <a:r>
              <a:rPr sz="1400" dirty="0">
                <a:latin typeface="Times New Roman"/>
                <a:cs typeface="Times New Roman"/>
              </a:rPr>
              <a:t>are</a:t>
            </a:r>
            <a:r>
              <a:rPr sz="1400" spc="-14" dirty="0">
                <a:latin typeface="Times New Roman"/>
                <a:cs typeface="Times New Roman"/>
              </a:rPr>
              <a:t> </a:t>
            </a:r>
            <a:r>
              <a:rPr sz="1400" dirty="0">
                <a:latin typeface="Times New Roman"/>
                <a:cs typeface="Times New Roman"/>
              </a:rPr>
              <a:t>developed</a:t>
            </a:r>
            <a:r>
              <a:rPr sz="1400" spc="-14" dirty="0">
                <a:latin typeface="Times New Roman"/>
                <a:cs typeface="Times New Roman"/>
              </a:rPr>
              <a:t> </a:t>
            </a:r>
            <a:r>
              <a:rPr sz="1400" dirty="0">
                <a:latin typeface="Times New Roman"/>
                <a:cs typeface="Times New Roman"/>
              </a:rPr>
              <a:t>for</a:t>
            </a:r>
            <a:r>
              <a:rPr sz="1400" spc="-14" dirty="0">
                <a:latin typeface="Times New Roman"/>
                <a:cs typeface="Times New Roman"/>
              </a:rPr>
              <a:t> </a:t>
            </a:r>
            <a:r>
              <a:rPr sz="1400" dirty="0">
                <a:latin typeface="Times New Roman"/>
                <a:cs typeface="Times New Roman"/>
              </a:rPr>
              <a:t>use</a:t>
            </a:r>
            <a:r>
              <a:rPr sz="1400" spc="-14" dirty="0">
                <a:latin typeface="Times New Roman"/>
                <a:cs typeface="Times New Roman"/>
              </a:rPr>
              <a:t> </a:t>
            </a:r>
            <a:r>
              <a:rPr sz="1400" dirty="0">
                <a:latin typeface="Times New Roman"/>
                <a:cs typeface="Times New Roman"/>
              </a:rPr>
              <a:t>by</a:t>
            </a:r>
            <a:r>
              <a:rPr sz="1400" spc="-7"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dirty="0">
                <a:latin typeface="Times New Roman"/>
                <a:cs typeface="Times New Roman"/>
              </a:rPr>
              <a:t>National</a:t>
            </a:r>
            <a:r>
              <a:rPr sz="1400" spc="-17" dirty="0">
                <a:latin typeface="Times New Roman"/>
                <a:cs typeface="Times New Roman"/>
              </a:rPr>
              <a:t> </a:t>
            </a:r>
            <a:r>
              <a:rPr sz="1400" dirty="0">
                <a:latin typeface="Times New Roman"/>
                <a:cs typeface="Times New Roman"/>
              </a:rPr>
              <a:t>Health</a:t>
            </a:r>
            <a:r>
              <a:rPr sz="1400" spc="-7" dirty="0">
                <a:latin typeface="Times New Roman"/>
                <a:cs typeface="Times New Roman"/>
              </a:rPr>
              <a:t> </a:t>
            </a:r>
            <a:r>
              <a:rPr sz="1400" dirty="0">
                <a:latin typeface="Times New Roman"/>
                <a:cs typeface="Times New Roman"/>
              </a:rPr>
              <a:t>Service</a:t>
            </a:r>
            <a:r>
              <a:rPr sz="1400" spc="-10" dirty="0">
                <a:latin typeface="Times New Roman"/>
                <a:cs typeface="Times New Roman"/>
              </a:rPr>
              <a:t> </a:t>
            </a:r>
            <a:r>
              <a:rPr sz="1400" dirty="0">
                <a:latin typeface="Times New Roman"/>
                <a:cs typeface="Times New Roman"/>
              </a:rPr>
              <a:t>Corps</a:t>
            </a:r>
            <a:r>
              <a:rPr sz="1400" spc="-10" dirty="0">
                <a:latin typeface="Times New Roman"/>
                <a:cs typeface="Times New Roman"/>
              </a:rPr>
              <a:t> </a:t>
            </a:r>
            <a:r>
              <a:rPr sz="1400" dirty="0">
                <a:latin typeface="Times New Roman"/>
                <a:cs typeface="Times New Roman"/>
              </a:rPr>
              <a:t>to</a:t>
            </a:r>
            <a:r>
              <a:rPr sz="1400" spc="-14" dirty="0">
                <a:latin typeface="Times New Roman"/>
                <a:cs typeface="Times New Roman"/>
              </a:rPr>
              <a:t> </a:t>
            </a:r>
            <a:r>
              <a:rPr sz="1400" dirty="0">
                <a:latin typeface="Times New Roman"/>
                <a:cs typeface="Times New Roman"/>
              </a:rPr>
              <a:t>determine</a:t>
            </a:r>
            <a:r>
              <a:rPr sz="1400" spc="-14" dirty="0">
                <a:latin typeface="Times New Roman"/>
                <a:cs typeface="Times New Roman"/>
              </a:rPr>
              <a:t> </a:t>
            </a:r>
            <a:r>
              <a:rPr sz="1400" dirty="0">
                <a:latin typeface="Times New Roman"/>
                <a:cs typeface="Times New Roman"/>
              </a:rPr>
              <a:t>priorities</a:t>
            </a:r>
            <a:r>
              <a:rPr sz="1400" spc="-14" dirty="0">
                <a:latin typeface="Times New Roman"/>
                <a:cs typeface="Times New Roman"/>
              </a:rPr>
              <a:t> </a:t>
            </a:r>
            <a:r>
              <a:rPr sz="1400" dirty="0">
                <a:latin typeface="Times New Roman"/>
                <a:cs typeface="Times New Roman"/>
              </a:rPr>
              <a:t>for</a:t>
            </a:r>
            <a:r>
              <a:rPr sz="1400" spc="-7" dirty="0">
                <a:latin typeface="Times New Roman"/>
                <a:cs typeface="Times New Roman"/>
              </a:rPr>
              <a:t> </a:t>
            </a:r>
            <a:r>
              <a:rPr sz="1400" spc="-17" dirty="0">
                <a:latin typeface="Times New Roman"/>
                <a:cs typeface="Times New Roman"/>
              </a:rPr>
              <a:t>the</a:t>
            </a:r>
            <a:endParaRPr sz="1400" dirty="0">
              <a:latin typeface="Times New Roman"/>
              <a:cs typeface="Times New Roman"/>
            </a:endParaRPr>
          </a:p>
          <a:p>
            <a:r>
              <a:rPr sz="1400" dirty="0">
                <a:latin typeface="Times New Roman"/>
                <a:cs typeface="Times New Roman"/>
              </a:rPr>
              <a:t>assignment</a:t>
            </a:r>
            <a:r>
              <a:rPr sz="1400" spc="-24" dirty="0">
                <a:latin typeface="Times New Roman"/>
                <a:cs typeface="Times New Roman"/>
              </a:rPr>
              <a:t> </a:t>
            </a:r>
            <a:r>
              <a:rPr sz="1400" dirty="0">
                <a:latin typeface="Times New Roman"/>
                <a:cs typeface="Times New Roman"/>
              </a:rPr>
              <a:t>of</a:t>
            </a:r>
            <a:r>
              <a:rPr sz="1400" spc="-14" dirty="0">
                <a:latin typeface="Times New Roman"/>
                <a:cs typeface="Times New Roman"/>
              </a:rPr>
              <a:t> </a:t>
            </a:r>
            <a:r>
              <a:rPr sz="1400" dirty="0">
                <a:latin typeface="Times New Roman"/>
                <a:cs typeface="Times New Roman"/>
              </a:rPr>
              <a:t>clinicians.</a:t>
            </a:r>
            <a:r>
              <a:rPr sz="1400" spc="-7" dirty="0">
                <a:latin typeface="Times New Roman"/>
                <a:cs typeface="Times New Roman"/>
              </a:rPr>
              <a:t> </a:t>
            </a:r>
            <a:r>
              <a:rPr sz="1400" dirty="0">
                <a:latin typeface="Times New Roman"/>
                <a:cs typeface="Times New Roman"/>
              </a:rPr>
              <a:t>Scores</a:t>
            </a:r>
            <a:r>
              <a:rPr sz="1400" spc="-14" dirty="0">
                <a:latin typeface="Times New Roman"/>
                <a:cs typeface="Times New Roman"/>
              </a:rPr>
              <a:t> </a:t>
            </a:r>
            <a:r>
              <a:rPr sz="1400" dirty="0">
                <a:latin typeface="Times New Roman"/>
                <a:cs typeface="Times New Roman"/>
              </a:rPr>
              <a:t>range</a:t>
            </a:r>
            <a:r>
              <a:rPr sz="1400" spc="-14" dirty="0">
                <a:latin typeface="Times New Roman"/>
                <a:cs typeface="Times New Roman"/>
              </a:rPr>
              <a:t> </a:t>
            </a:r>
            <a:r>
              <a:rPr sz="1400" dirty="0">
                <a:latin typeface="Times New Roman"/>
                <a:cs typeface="Times New Roman"/>
              </a:rPr>
              <a:t>from</a:t>
            </a:r>
            <a:r>
              <a:rPr sz="1400" spc="-14" dirty="0">
                <a:latin typeface="Times New Roman"/>
                <a:cs typeface="Times New Roman"/>
              </a:rPr>
              <a:t> </a:t>
            </a:r>
            <a:r>
              <a:rPr sz="1400" dirty="0">
                <a:latin typeface="Times New Roman"/>
                <a:cs typeface="Times New Roman"/>
              </a:rPr>
              <a:t>1</a:t>
            </a:r>
            <a:r>
              <a:rPr sz="1400" spc="-7" dirty="0">
                <a:latin typeface="Times New Roman"/>
                <a:cs typeface="Times New Roman"/>
              </a:rPr>
              <a:t> </a:t>
            </a:r>
            <a:r>
              <a:rPr sz="1400" dirty="0">
                <a:latin typeface="Times New Roman"/>
                <a:cs typeface="Times New Roman"/>
              </a:rPr>
              <a:t>to</a:t>
            </a:r>
            <a:r>
              <a:rPr sz="1400" spc="-10" dirty="0">
                <a:latin typeface="Times New Roman"/>
                <a:cs typeface="Times New Roman"/>
              </a:rPr>
              <a:t> </a:t>
            </a:r>
            <a:r>
              <a:rPr sz="1400" dirty="0">
                <a:latin typeface="Times New Roman"/>
                <a:cs typeface="Times New Roman"/>
              </a:rPr>
              <a:t>26</a:t>
            </a:r>
            <a:r>
              <a:rPr sz="1400" spc="-14" dirty="0">
                <a:latin typeface="Times New Roman"/>
                <a:cs typeface="Times New Roman"/>
              </a:rPr>
              <a:t> </a:t>
            </a:r>
            <a:r>
              <a:rPr sz="1400" dirty="0">
                <a:latin typeface="Times New Roman"/>
                <a:cs typeface="Times New Roman"/>
              </a:rPr>
              <a:t>for</a:t>
            </a:r>
            <a:r>
              <a:rPr sz="1400" spc="-14" dirty="0">
                <a:latin typeface="Times New Roman"/>
                <a:cs typeface="Times New Roman"/>
              </a:rPr>
              <a:t> </a:t>
            </a:r>
            <a:r>
              <a:rPr sz="1400" dirty="0">
                <a:latin typeface="Times New Roman"/>
                <a:cs typeface="Times New Roman"/>
              </a:rPr>
              <a:t>dental</a:t>
            </a:r>
            <a:r>
              <a:rPr sz="1400" spc="-10" dirty="0">
                <a:latin typeface="Times New Roman"/>
                <a:cs typeface="Times New Roman"/>
              </a:rPr>
              <a:t> </a:t>
            </a:r>
            <a:r>
              <a:rPr sz="1400" dirty="0">
                <a:latin typeface="Times New Roman"/>
                <a:cs typeface="Times New Roman"/>
              </a:rPr>
              <a:t>health.</a:t>
            </a:r>
            <a:r>
              <a:rPr sz="1400" spc="-10"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dirty="0">
                <a:latin typeface="Times New Roman"/>
                <a:cs typeface="Times New Roman"/>
              </a:rPr>
              <a:t>higher</a:t>
            </a:r>
            <a:r>
              <a:rPr sz="1400" spc="-10" dirty="0">
                <a:latin typeface="Times New Roman"/>
                <a:cs typeface="Times New Roman"/>
              </a:rPr>
              <a:t> </a:t>
            </a:r>
            <a:r>
              <a:rPr sz="1400" dirty="0">
                <a:latin typeface="Times New Roman"/>
                <a:cs typeface="Times New Roman"/>
              </a:rPr>
              <a:t>the</a:t>
            </a:r>
            <a:r>
              <a:rPr sz="1400" spc="-10" dirty="0">
                <a:latin typeface="Times New Roman"/>
                <a:cs typeface="Times New Roman"/>
              </a:rPr>
              <a:t> </a:t>
            </a:r>
            <a:r>
              <a:rPr sz="1400" dirty="0">
                <a:latin typeface="Times New Roman"/>
                <a:cs typeface="Times New Roman"/>
              </a:rPr>
              <a:t>score,</a:t>
            </a:r>
            <a:r>
              <a:rPr sz="1400" spc="-10" dirty="0">
                <a:latin typeface="Times New Roman"/>
                <a:cs typeface="Times New Roman"/>
              </a:rPr>
              <a:t> </a:t>
            </a:r>
            <a:r>
              <a:rPr sz="1400" dirty="0">
                <a:latin typeface="Times New Roman"/>
                <a:cs typeface="Times New Roman"/>
              </a:rPr>
              <a:t>the</a:t>
            </a:r>
            <a:r>
              <a:rPr sz="1400" spc="-10" dirty="0">
                <a:latin typeface="Times New Roman"/>
                <a:cs typeface="Times New Roman"/>
              </a:rPr>
              <a:t> </a:t>
            </a:r>
            <a:r>
              <a:rPr sz="1400" dirty="0">
                <a:latin typeface="Times New Roman"/>
                <a:cs typeface="Times New Roman"/>
              </a:rPr>
              <a:t>greater</a:t>
            </a:r>
            <a:r>
              <a:rPr sz="1400" spc="-10" dirty="0">
                <a:latin typeface="Times New Roman"/>
                <a:cs typeface="Times New Roman"/>
              </a:rPr>
              <a:t> </a:t>
            </a:r>
            <a:r>
              <a:rPr sz="1400" dirty="0">
                <a:latin typeface="Times New Roman"/>
                <a:cs typeface="Times New Roman"/>
              </a:rPr>
              <a:t>the</a:t>
            </a:r>
            <a:r>
              <a:rPr sz="1400" spc="-10" dirty="0">
                <a:latin typeface="Times New Roman"/>
                <a:cs typeface="Times New Roman"/>
              </a:rPr>
              <a:t> </a:t>
            </a:r>
            <a:r>
              <a:rPr sz="1400" spc="-7" dirty="0">
                <a:latin typeface="Times New Roman"/>
                <a:cs typeface="Times New Roman"/>
              </a:rPr>
              <a:t>priority.</a:t>
            </a:r>
            <a:endParaRPr sz="1400" dirty="0">
              <a:latin typeface="Times New Roman"/>
              <a:cs typeface="Times New Roman"/>
            </a:endParaRPr>
          </a:p>
        </p:txBody>
      </p:sp>
      <p:sp>
        <p:nvSpPr>
          <p:cNvPr id="7" name="Title 6">
            <a:extLst>
              <a:ext uri="{FF2B5EF4-FFF2-40B4-BE49-F238E27FC236}">
                <a16:creationId xmlns:a16="http://schemas.microsoft.com/office/drawing/2014/main" id="{8DB3796A-8A02-4F59-AFB1-F70F8ADB3881}"/>
              </a:ext>
            </a:extLst>
          </p:cNvPr>
          <p:cNvSpPr>
            <a:spLocks noGrp="1"/>
          </p:cNvSpPr>
          <p:nvPr>
            <p:ph type="title"/>
          </p:nvPr>
        </p:nvSpPr>
        <p:spPr/>
        <p:txBody>
          <a:bodyPr>
            <a:noAutofit/>
          </a:bodyPr>
          <a:lstStyle/>
          <a:p>
            <a:r>
              <a:rPr lang="en-US" sz="2000" dirty="0"/>
              <a:t>Figure 12. Dental Health Professional Shortage Areas in the United States and territories, 2022</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bject 45"/>
          <p:cNvSpPr txBox="1"/>
          <p:nvPr/>
        </p:nvSpPr>
        <p:spPr>
          <a:xfrm>
            <a:off x="457200" y="6400800"/>
            <a:ext cx="8229600" cy="224187"/>
          </a:xfrm>
          <a:prstGeom prst="rect">
            <a:avLst/>
          </a:prstGeom>
        </p:spPr>
        <p:txBody>
          <a:bodyPr vert="horz" wrap="square" lIns="0" tIns="8659" rIns="0" bIns="0" rtlCol="0">
            <a:spAutoFit/>
          </a:bodyPr>
          <a:lstStyle/>
          <a:p>
            <a:pPr marL="8659">
              <a:spcBef>
                <a:spcPts val="68"/>
              </a:spcBef>
            </a:pPr>
            <a:r>
              <a:rPr sz="1400" b="1" dirty="0">
                <a:latin typeface="Times New Roman"/>
                <a:cs typeface="Times New Roman"/>
              </a:rPr>
              <a:t>Source:</a:t>
            </a:r>
            <a:r>
              <a:rPr sz="1400" b="1" spc="-27" dirty="0">
                <a:latin typeface="Times New Roman"/>
                <a:cs typeface="Times New Roman"/>
              </a:rPr>
              <a:t> </a:t>
            </a:r>
            <a:r>
              <a:rPr sz="1400" dirty="0">
                <a:latin typeface="Times New Roman"/>
                <a:cs typeface="Times New Roman"/>
              </a:rPr>
              <a:t>Agency</a:t>
            </a:r>
            <a:r>
              <a:rPr sz="1400" spc="-17"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Healthcare</a:t>
            </a:r>
            <a:r>
              <a:rPr sz="1400" spc="-17" dirty="0">
                <a:latin typeface="Times New Roman"/>
                <a:cs typeface="Times New Roman"/>
              </a:rPr>
              <a:t> </a:t>
            </a:r>
            <a:r>
              <a:rPr sz="1400" dirty="0">
                <a:latin typeface="Times New Roman"/>
                <a:cs typeface="Times New Roman"/>
              </a:rPr>
              <a:t>Research</a:t>
            </a:r>
            <a:r>
              <a:rPr sz="1400" spc="-10"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Quality,</a:t>
            </a:r>
            <a:r>
              <a:rPr sz="1400" spc="-17" dirty="0">
                <a:latin typeface="Times New Roman"/>
                <a:cs typeface="Times New Roman"/>
              </a:rPr>
              <a:t> </a:t>
            </a:r>
            <a:r>
              <a:rPr sz="1400" dirty="0">
                <a:latin typeface="Times New Roman"/>
                <a:cs typeface="Times New Roman"/>
              </a:rPr>
              <a:t>Medical</a:t>
            </a:r>
            <a:r>
              <a:rPr sz="1400" spc="-20" dirty="0">
                <a:latin typeface="Times New Roman"/>
                <a:cs typeface="Times New Roman"/>
              </a:rPr>
              <a:t> </a:t>
            </a:r>
            <a:r>
              <a:rPr sz="1400" dirty="0">
                <a:latin typeface="Times New Roman"/>
                <a:cs typeface="Times New Roman"/>
              </a:rPr>
              <a:t>Expenditure</a:t>
            </a:r>
            <a:r>
              <a:rPr sz="1400" spc="-14" dirty="0">
                <a:latin typeface="Times New Roman"/>
                <a:cs typeface="Times New Roman"/>
              </a:rPr>
              <a:t> </a:t>
            </a:r>
            <a:r>
              <a:rPr sz="1400" dirty="0">
                <a:latin typeface="Times New Roman"/>
                <a:cs typeface="Times New Roman"/>
              </a:rPr>
              <a:t>Panel</a:t>
            </a:r>
            <a:r>
              <a:rPr sz="1400" spc="-20" dirty="0">
                <a:latin typeface="Times New Roman"/>
                <a:cs typeface="Times New Roman"/>
              </a:rPr>
              <a:t> </a:t>
            </a:r>
            <a:r>
              <a:rPr sz="1400" dirty="0">
                <a:latin typeface="Times New Roman"/>
                <a:cs typeface="Times New Roman"/>
              </a:rPr>
              <a:t>Survey,</a:t>
            </a:r>
            <a:r>
              <a:rPr sz="1400" spc="-14" dirty="0">
                <a:latin typeface="Times New Roman"/>
                <a:cs typeface="Times New Roman"/>
              </a:rPr>
              <a:t> </a:t>
            </a:r>
            <a:r>
              <a:rPr sz="1400" spc="-7" dirty="0">
                <a:latin typeface="Times New Roman"/>
                <a:cs typeface="Times New Roman"/>
              </a:rPr>
              <a:t>2019.</a:t>
            </a:r>
            <a:endParaRPr sz="1400" dirty="0">
              <a:latin typeface="Times New Roman"/>
              <a:cs typeface="Times New Roman"/>
            </a:endParaRPr>
          </a:p>
        </p:txBody>
      </p:sp>
      <p:sp>
        <p:nvSpPr>
          <p:cNvPr id="48" name="Title 47">
            <a:extLst>
              <a:ext uri="{FF2B5EF4-FFF2-40B4-BE49-F238E27FC236}">
                <a16:creationId xmlns:a16="http://schemas.microsoft.com/office/drawing/2014/main" id="{EDEF3C40-21AC-0542-D5A2-D80841C2AA5A}"/>
              </a:ext>
            </a:extLst>
          </p:cNvPr>
          <p:cNvSpPr>
            <a:spLocks noGrp="1"/>
          </p:cNvSpPr>
          <p:nvPr>
            <p:ph type="title"/>
          </p:nvPr>
        </p:nvSpPr>
        <p:spPr/>
        <p:txBody>
          <a:bodyPr>
            <a:noAutofit/>
          </a:bodyPr>
          <a:lstStyle/>
          <a:p>
            <a:r>
              <a:rPr lang="en-US" sz="1800" dirty="0"/>
              <a:t>Figure 13. Children who had a dental visit in the calendar year (top) and adults who had a dental visit in the calendar year (bottom), by location of residence, 2019</a:t>
            </a:r>
          </a:p>
        </p:txBody>
      </p:sp>
      <p:grpSp>
        <p:nvGrpSpPr>
          <p:cNvPr id="50" name="Group 49" descr="Two bar charts showing percentages for children ages 2-17 years and adults age 18 and over&#10;Percentages for ages 2-17&#10;Large Central Metro, 56&#10;Large Fringe Metro, 59.6&#10;Medium Metro, 57.6&#10;Small Metro, 56.1&#10;Micropolitan, 55.5&#10;Noncore, 53.6&#10;Percentages for age 18+&#10;Large Central Metro, 42.7&#10;Large Fringe Metro, 46.6&#10;Medium Metro, 44.5&#10;Small Metro, 43.9&#10;Micropolitan, 42.5&#10;Noncore, 40.1&#10;&#10;&#10;">
            <a:extLst>
              <a:ext uri="{FF2B5EF4-FFF2-40B4-BE49-F238E27FC236}">
                <a16:creationId xmlns:a16="http://schemas.microsoft.com/office/drawing/2014/main" id="{27048D20-ABED-5D89-11CF-D47B86F27DE1}"/>
              </a:ext>
            </a:extLst>
          </p:cNvPr>
          <p:cNvGrpSpPr/>
          <p:nvPr/>
        </p:nvGrpSpPr>
        <p:grpSpPr>
          <a:xfrm>
            <a:off x="457200" y="1367260"/>
            <a:ext cx="8229600" cy="5033540"/>
            <a:chOff x="0" y="-91440"/>
            <a:chExt cx="5943600" cy="4805468"/>
          </a:xfrm>
        </p:grpSpPr>
        <p:graphicFrame>
          <p:nvGraphicFramePr>
            <p:cNvPr id="51" name="Chart 50">
              <a:extLst>
                <a:ext uri="{FF2B5EF4-FFF2-40B4-BE49-F238E27FC236}">
                  <a16:creationId xmlns:a16="http://schemas.microsoft.com/office/drawing/2014/main" id="{952EFC3A-A9A7-46C7-5E6D-8032045D3AE8}"/>
                </a:ext>
              </a:extLst>
            </p:cNvPr>
            <p:cNvGraphicFramePr/>
            <p:nvPr>
              <p:extLst>
                <p:ext uri="{D42A27DB-BD31-4B8C-83A1-F6EECF244321}">
                  <p14:modId xmlns:p14="http://schemas.microsoft.com/office/powerpoint/2010/main" val="1746125049"/>
                </p:ext>
              </p:extLst>
            </p:nvPr>
          </p:nvGraphicFramePr>
          <p:xfrm>
            <a:off x="0" y="-91440"/>
            <a:ext cx="594360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Chart 51">
              <a:extLst>
                <a:ext uri="{FF2B5EF4-FFF2-40B4-BE49-F238E27FC236}">
                  <a16:creationId xmlns:a16="http://schemas.microsoft.com/office/drawing/2014/main" id="{E64E613E-EDD9-781A-7AE8-BD34E2AC5B36}"/>
                </a:ext>
              </a:extLst>
            </p:cNvPr>
            <p:cNvGraphicFramePr/>
            <p:nvPr>
              <p:extLst>
                <p:ext uri="{D42A27DB-BD31-4B8C-83A1-F6EECF244321}">
                  <p14:modId xmlns:p14="http://schemas.microsoft.com/office/powerpoint/2010/main" val="206112012"/>
                </p:ext>
              </p:extLst>
            </p:nvPr>
          </p:nvGraphicFramePr>
          <p:xfrm>
            <a:off x="0" y="2249291"/>
            <a:ext cx="5943600" cy="2464737"/>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F201ACC-2032-436A-8530-3AC7B0BD8CA0}"/>
              </a:ext>
            </a:extLst>
          </p:cNvPr>
          <p:cNvSpPr>
            <a:spLocks noGrp="1"/>
          </p:cNvSpPr>
          <p:nvPr>
            <p:ph type="title"/>
          </p:nvPr>
        </p:nvSpPr>
        <p:spPr/>
        <p:txBody>
          <a:bodyPr>
            <a:normAutofit fontScale="90000"/>
          </a:bodyPr>
          <a:lstStyle/>
          <a:p>
            <a:r>
              <a:rPr lang="en-US" dirty="0"/>
              <a:t>Quality and Disparities Tables: Overarching Findings</a:t>
            </a:r>
          </a:p>
        </p:txBody>
      </p:sp>
      <p:sp>
        <p:nvSpPr>
          <p:cNvPr id="15" name="Content Placeholder 14">
            <a:extLst>
              <a:ext uri="{FF2B5EF4-FFF2-40B4-BE49-F238E27FC236}">
                <a16:creationId xmlns:a16="http://schemas.microsoft.com/office/drawing/2014/main" id="{FC45F122-B754-4569-8913-DEC8FFAE44EC}"/>
              </a:ext>
            </a:extLst>
          </p:cNvPr>
          <p:cNvSpPr>
            <a:spLocks noGrp="1"/>
          </p:cNvSpPr>
          <p:nvPr>
            <p:ph idx="1"/>
          </p:nvPr>
        </p:nvSpPr>
        <p:spPr/>
        <p:txBody>
          <a:bodyPr>
            <a:normAutofit fontScale="55000" lnSpcReduction="20000"/>
          </a:bodyPr>
          <a:lstStyle/>
          <a:p>
            <a:r>
              <a:rPr lang="en-US" dirty="0"/>
              <a:t>The percentage of people under age 65 with health insurance coverage is at the highest level recorded in the NHQDR. </a:t>
            </a:r>
          </a:p>
          <a:p>
            <a:r>
              <a:rPr lang="en-US" dirty="0"/>
              <a:t>Personal spending for healthcare services has increased for the most well-off Americans. </a:t>
            </a:r>
          </a:p>
          <a:p>
            <a:r>
              <a:rPr lang="en-US" dirty="0"/>
              <a:t>The burden of out-of-pocket healthcare costs is far higher for lower income households. </a:t>
            </a:r>
          </a:p>
          <a:p>
            <a:r>
              <a:rPr lang="en-US" dirty="0"/>
              <a:t>The nation’s investments in science and healthcare delivery have yielded improved care for people with certain conditions, including breast cancer, colon cancer, heart failure, and HIV/AIDS. </a:t>
            </a:r>
          </a:p>
          <a:p>
            <a:r>
              <a:rPr lang="en-US" dirty="0"/>
              <a:t>Other health conditions warrant the nation’s attention because measures of healthcare delivery and health outcomes for these conditions have worsened. </a:t>
            </a:r>
          </a:p>
          <a:p>
            <a:r>
              <a:rPr lang="en-US" dirty="0"/>
              <a:t>Although healthcare delivery for some conditions, such as breast cancer and HIV/AIDS, has improved for all populations, disparities by race, ethnicity, household income, and location of residence persist. </a:t>
            </a:r>
          </a:p>
          <a:p>
            <a:r>
              <a:rPr lang="en-US" dirty="0"/>
              <a:t>Overall, racial and ethnic minority communities have similar outcomes as White communities for just under half of quality-of-care measures. </a:t>
            </a:r>
          </a:p>
          <a:p>
            <a:r>
              <a:rPr lang="en-US" dirty="0"/>
              <a:t>While some healthcare disparities, such as for HIV care, are present across many disadvantaged groups, other disparities appear to disproportionately affect certain groups, which may reflect circumstances and issues specific to that group.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object 87"/>
          <p:cNvSpPr txBox="1"/>
          <p:nvPr/>
        </p:nvSpPr>
        <p:spPr>
          <a:xfrm>
            <a:off x="457200" y="6492240"/>
            <a:ext cx="8229600" cy="249981"/>
          </a:xfrm>
          <a:prstGeom prst="rect">
            <a:avLst/>
          </a:prstGeom>
        </p:spPr>
        <p:txBody>
          <a:bodyPr vert="horz" wrap="square" lIns="0" tIns="34203" rIns="0" bIns="0" rtlCol="0">
            <a:spAutoFit/>
          </a:bodyPr>
          <a:lstStyle/>
          <a:p>
            <a:pPr marL="8659"/>
            <a:r>
              <a:rPr sz="1400" b="1" dirty="0">
                <a:latin typeface="Times New Roman"/>
                <a:cs typeface="Times New Roman"/>
              </a:rPr>
              <a:t>Source:</a:t>
            </a:r>
            <a:r>
              <a:rPr sz="1400" b="1" spc="-24" dirty="0">
                <a:latin typeface="Times New Roman"/>
                <a:cs typeface="Times New Roman"/>
              </a:rPr>
              <a:t> </a:t>
            </a:r>
            <a:r>
              <a:rPr sz="1400" dirty="0">
                <a:latin typeface="Times New Roman"/>
                <a:cs typeface="Times New Roman"/>
              </a:rPr>
              <a:t>Agency</a:t>
            </a:r>
            <a:r>
              <a:rPr sz="1400" spc="-17"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Healthcare</a:t>
            </a:r>
            <a:r>
              <a:rPr sz="1400" spc="-10" dirty="0">
                <a:latin typeface="Times New Roman"/>
                <a:cs typeface="Times New Roman"/>
              </a:rPr>
              <a:t> </a:t>
            </a:r>
            <a:r>
              <a:rPr sz="1400" dirty="0">
                <a:latin typeface="Times New Roman"/>
                <a:cs typeface="Times New Roman"/>
              </a:rPr>
              <a:t>Research</a:t>
            </a:r>
            <a:r>
              <a:rPr sz="1400" spc="-10"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Quality,</a:t>
            </a:r>
            <a:r>
              <a:rPr sz="1400" spc="-17" dirty="0">
                <a:latin typeface="Times New Roman"/>
                <a:cs typeface="Times New Roman"/>
              </a:rPr>
              <a:t> </a:t>
            </a:r>
            <a:r>
              <a:rPr sz="1400" dirty="0">
                <a:latin typeface="Times New Roman"/>
                <a:cs typeface="Times New Roman"/>
              </a:rPr>
              <a:t>Medical</a:t>
            </a:r>
            <a:r>
              <a:rPr sz="1400" spc="-14" dirty="0">
                <a:latin typeface="Times New Roman"/>
                <a:cs typeface="Times New Roman"/>
              </a:rPr>
              <a:t> </a:t>
            </a:r>
            <a:r>
              <a:rPr sz="1400" dirty="0">
                <a:latin typeface="Times New Roman"/>
                <a:cs typeface="Times New Roman"/>
              </a:rPr>
              <a:t>Expenditure</a:t>
            </a:r>
            <a:r>
              <a:rPr sz="1400" spc="-14" dirty="0">
                <a:latin typeface="Times New Roman"/>
                <a:cs typeface="Times New Roman"/>
              </a:rPr>
              <a:t> </a:t>
            </a:r>
            <a:r>
              <a:rPr sz="1400" dirty="0">
                <a:latin typeface="Times New Roman"/>
                <a:cs typeface="Times New Roman"/>
              </a:rPr>
              <a:t>Panel</a:t>
            </a:r>
            <a:r>
              <a:rPr sz="1400" spc="-20" dirty="0">
                <a:latin typeface="Times New Roman"/>
                <a:cs typeface="Times New Roman"/>
              </a:rPr>
              <a:t> </a:t>
            </a:r>
            <a:r>
              <a:rPr sz="1400" dirty="0">
                <a:latin typeface="Times New Roman"/>
                <a:cs typeface="Times New Roman"/>
              </a:rPr>
              <a:t>Survey,</a:t>
            </a:r>
            <a:r>
              <a:rPr sz="1400" spc="-10" dirty="0">
                <a:latin typeface="Times New Roman"/>
                <a:cs typeface="Times New Roman"/>
              </a:rPr>
              <a:t> </a:t>
            </a:r>
            <a:r>
              <a:rPr sz="1400" spc="-7" dirty="0">
                <a:latin typeface="Times New Roman"/>
                <a:cs typeface="Times New Roman"/>
              </a:rPr>
              <a:t>2002-2019.</a:t>
            </a:r>
            <a:endParaRPr sz="1400" dirty="0">
              <a:latin typeface="Times New Roman"/>
              <a:cs typeface="Times New Roman"/>
            </a:endParaRPr>
          </a:p>
        </p:txBody>
      </p:sp>
      <p:sp>
        <p:nvSpPr>
          <p:cNvPr id="90" name="Title 89">
            <a:extLst>
              <a:ext uri="{FF2B5EF4-FFF2-40B4-BE49-F238E27FC236}">
                <a16:creationId xmlns:a16="http://schemas.microsoft.com/office/drawing/2014/main" id="{BCB9341C-9FBE-A399-5F56-6C4FD5829265}"/>
              </a:ext>
            </a:extLst>
          </p:cNvPr>
          <p:cNvSpPr>
            <a:spLocks noGrp="1"/>
          </p:cNvSpPr>
          <p:nvPr>
            <p:ph type="title"/>
          </p:nvPr>
        </p:nvSpPr>
        <p:spPr>
          <a:xfrm>
            <a:off x="1257300" y="-123"/>
            <a:ext cx="6629400" cy="1156249"/>
          </a:xfrm>
        </p:spPr>
        <p:txBody>
          <a:bodyPr>
            <a:noAutofit/>
          </a:bodyPr>
          <a:lstStyle/>
          <a:p>
            <a:r>
              <a:rPr lang="en-US" sz="1600" dirty="0"/>
              <a:t>Figure 14. Overall percentage of people with private dental insurance (top), 2006-2019, and overall percentage of people with no insurance or public health insurance (bottom), by location of residence, 2002-2019</a:t>
            </a:r>
          </a:p>
        </p:txBody>
      </p:sp>
      <p:grpSp>
        <p:nvGrpSpPr>
          <p:cNvPr id="92" name="Group 91" descr="Two line graphs showing percentage; significant findings are in the text below the graphs">
            <a:extLst>
              <a:ext uri="{FF2B5EF4-FFF2-40B4-BE49-F238E27FC236}">
                <a16:creationId xmlns:a16="http://schemas.microsoft.com/office/drawing/2014/main" id="{ECAE2099-C68E-D247-E6B9-7938F77519C9}"/>
              </a:ext>
            </a:extLst>
          </p:cNvPr>
          <p:cNvGrpSpPr/>
          <p:nvPr/>
        </p:nvGrpSpPr>
        <p:grpSpPr>
          <a:xfrm>
            <a:off x="457200" y="1188720"/>
            <a:ext cx="8229600" cy="5394804"/>
            <a:chOff x="0" y="0"/>
            <a:chExt cx="5943600" cy="5395111"/>
          </a:xfrm>
        </p:grpSpPr>
        <p:graphicFrame>
          <p:nvGraphicFramePr>
            <p:cNvPr id="93" name="Chart 92">
              <a:extLst>
                <a:ext uri="{FF2B5EF4-FFF2-40B4-BE49-F238E27FC236}">
                  <a16:creationId xmlns:a16="http://schemas.microsoft.com/office/drawing/2014/main" id="{492770A0-CCC6-4456-B022-032A125DD605}"/>
                </a:ext>
              </a:extLst>
            </p:cNvPr>
            <p:cNvGraphicFramePr/>
            <p:nvPr>
              <p:extLst>
                <p:ext uri="{D42A27DB-BD31-4B8C-83A1-F6EECF244321}">
                  <p14:modId xmlns:p14="http://schemas.microsoft.com/office/powerpoint/2010/main" val="2106078843"/>
                </p:ext>
              </p:extLst>
            </p:nvPr>
          </p:nvGraphicFramePr>
          <p:xfrm>
            <a:off x="0" y="0"/>
            <a:ext cx="5943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4" name="Chart 93">
              <a:extLst>
                <a:ext uri="{FF2B5EF4-FFF2-40B4-BE49-F238E27FC236}">
                  <a16:creationId xmlns:a16="http://schemas.microsoft.com/office/drawing/2014/main" id="{492770A0-CCC6-4456-B022-032A125DD605}"/>
                </a:ext>
              </a:extLst>
            </p:cNvPr>
            <p:cNvGraphicFramePr/>
            <p:nvPr>
              <p:extLst>
                <p:ext uri="{D42A27DB-BD31-4B8C-83A1-F6EECF244321}">
                  <p14:modId xmlns:p14="http://schemas.microsoft.com/office/powerpoint/2010/main" val="1214219201"/>
                </p:ext>
              </p:extLst>
            </p:nvPr>
          </p:nvGraphicFramePr>
          <p:xfrm>
            <a:off x="0" y="2651911"/>
            <a:ext cx="5943600" cy="2743200"/>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95233" y="297873"/>
            <a:ext cx="411740" cy="103257"/>
          </a:xfrm>
          <a:prstGeom prst="rect">
            <a:avLst/>
          </a:prstGeom>
        </p:spPr>
        <p:txBody>
          <a:bodyPr vert="horz" wrap="square" lIns="0" tIns="8659" rIns="0" bIns="0" rtlCol="0">
            <a:spAutoFit/>
          </a:bodyPr>
          <a:lstStyle/>
          <a:p>
            <a:pPr marL="8659">
              <a:spcBef>
                <a:spcPts val="68"/>
              </a:spcBef>
            </a:pPr>
            <a:r>
              <a:rPr sz="614" dirty="0">
                <a:latin typeface="Arial"/>
                <a:cs typeface="Arial"/>
              </a:rPr>
              <a:t>Oral</a:t>
            </a:r>
            <a:r>
              <a:rPr sz="614" spc="-7" dirty="0">
                <a:latin typeface="Arial"/>
                <a:cs typeface="Arial"/>
              </a:rPr>
              <a:t> Health</a:t>
            </a:r>
            <a:endParaRPr sz="614">
              <a:latin typeface="Arial"/>
              <a:cs typeface="Arial"/>
            </a:endParaRPr>
          </a:p>
        </p:txBody>
      </p:sp>
      <p:sp>
        <p:nvSpPr>
          <p:cNvPr id="87" name="object 87"/>
          <p:cNvSpPr txBox="1"/>
          <p:nvPr/>
        </p:nvSpPr>
        <p:spPr>
          <a:xfrm>
            <a:off x="457200" y="6400800"/>
            <a:ext cx="8229600" cy="260036"/>
          </a:xfrm>
          <a:prstGeom prst="rect">
            <a:avLst/>
          </a:prstGeom>
        </p:spPr>
        <p:txBody>
          <a:bodyPr vert="horz" wrap="square" lIns="0" tIns="44161" rIns="0" bIns="0" rtlCol="0">
            <a:spAutoFit/>
          </a:bodyPr>
          <a:lstStyle/>
          <a:p>
            <a:pPr marL="8659"/>
            <a:r>
              <a:rPr lang="en-US" sz="1400" b="1" dirty="0">
                <a:latin typeface="Times New Roman" panose="02020603050405020304" pitchFamily="18" charset="0"/>
                <a:cs typeface="Times New Roman" panose="02020603050405020304" pitchFamily="18" charset="0"/>
              </a:rPr>
              <a:t>Source:</a:t>
            </a:r>
            <a:r>
              <a:rPr lang="en-US" sz="1400" b="1" spc="-24"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Agency</a:t>
            </a:r>
            <a:r>
              <a:rPr lang="en-US" sz="1400" spc="-17"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for</a:t>
            </a:r>
            <a:r>
              <a:rPr lang="en-US" sz="1400" spc="-17"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Healthcare</a:t>
            </a:r>
            <a:r>
              <a:rPr lang="en-US" sz="1400" spc="-14"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Research</a:t>
            </a:r>
            <a:r>
              <a:rPr lang="en-US" sz="1400" spc="-1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and</a:t>
            </a:r>
            <a:r>
              <a:rPr lang="en-US" sz="1400" spc="-14"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Quality,</a:t>
            </a:r>
            <a:r>
              <a:rPr lang="en-US" sz="1400" spc="-17"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Medical</a:t>
            </a:r>
            <a:r>
              <a:rPr lang="en-US" sz="1400" spc="-17"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Expenditure</a:t>
            </a:r>
            <a:r>
              <a:rPr lang="en-US" sz="1400" spc="-14"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Panel</a:t>
            </a:r>
            <a:r>
              <a:rPr lang="en-US" sz="1400" spc="-2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Survey,</a:t>
            </a:r>
            <a:r>
              <a:rPr lang="en-US" sz="1400" spc="-10" dirty="0">
                <a:latin typeface="Times New Roman" panose="02020603050405020304" pitchFamily="18" charset="0"/>
                <a:cs typeface="Times New Roman" panose="02020603050405020304" pitchFamily="18" charset="0"/>
              </a:rPr>
              <a:t> </a:t>
            </a:r>
            <a:r>
              <a:rPr lang="en-US" sz="1400" spc="-7" dirty="0">
                <a:latin typeface="Times New Roman" panose="02020603050405020304" pitchFamily="18" charset="0"/>
                <a:cs typeface="Times New Roman" panose="02020603050405020304" pitchFamily="18" charset="0"/>
              </a:rPr>
              <a:t>2002-2019.</a:t>
            </a:r>
            <a:endParaRPr sz="1400" dirty="0">
              <a:latin typeface="Times New Roman" panose="02020603050405020304" pitchFamily="18" charset="0"/>
              <a:cs typeface="Times New Roman" panose="02020603050405020304" pitchFamily="18" charset="0"/>
            </a:endParaRPr>
          </a:p>
        </p:txBody>
      </p:sp>
      <p:sp>
        <p:nvSpPr>
          <p:cNvPr id="88" name="Title 87">
            <a:extLst>
              <a:ext uri="{FF2B5EF4-FFF2-40B4-BE49-F238E27FC236}">
                <a16:creationId xmlns:a16="http://schemas.microsoft.com/office/drawing/2014/main" id="{293941E0-4175-40F0-BBF9-4B4CF0B5C256}"/>
              </a:ext>
            </a:extLst>
          </p:cNvPr>
          <p:cNvSpPr>
            <a:spLocks noGrp="1"/>
          </p:cNvSpPr>
          <p:nvPr>
            <p:ph type="title"/>
          </p:nvPr>
        </p:nvSpPr>
        <p:spPr/>
        <p:txBody>
          <a:bodyPr>
            <a:noAutofit/>
          </a:bodyPr>
          <a:lstStyle/>
          <a:p>
            <a:r>
              <a:rPr lang="en-US" sz="1800" dirty="0"/>
              <a:t>Figure 15. Children who had a dental visit in the calendar year (top) and adults who had a dental visit in the calendar year (bottom), by location of residence, 2002-2019</a:t>
            </a:r>
          </a:p>
        </p:txBody>
      </p:sp>
      <p:graphicFrame>
        <p:nvGraphicFramePr>
          <p:cNvPr id="91" name="Chart 90" descr="Two line graphs showing percentage; significant findings are in the text below the graphs">
            <a:extLst>
              <a:ext uri="{FF2B5EF4-FFF2-40B4-BE49-F238E27FC236}">
                <a16:creationId xmlns:a16="http://schemas.microsoft.com/office/drawing/2014/main" id="{3548BE78-8AA9-983B-B476-049A88B6658A}"/>
              </a:ext>
            </a:extLst>
          </p:cNvPr>
          <p:cNvGraphicFramePr/>
          <p:nvPr>
            <p:extLst>
              <p:ext uri="{D42A27DB-BD31-4B8C-83A1-F6EECF244321}">
                <p14:modId xmlns:p14="http://schemas.microsoft.com/office/powerpoint/2010/main" val="2542988358"/>
              </p:ext>
            </p:extLst>
          </p:nvPr>
        </p:nvGraphicFramePr>
        <p:xfrm>
          <a:off x="457200" y="1280160"/>
          <a:ext cx="8229600" cy="256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2" name="Chart 91" descr="Two line graphs showing percentage; significant findings are in the text below the graphs">
            <a:extLst>
              <a:ext uri="{FF2B5EF4-FFF2-40B4-BE49-F238E27FC236}">
                <a16:creationId xmlns:a16="http://schemas.microsoft.com/office/drawing/2014/main" id="{1F2D0FCD-E280-762D-88A8-456EDC130415}"/>
              </a:ext>
            </a:extLst>
          </p:cNvPr>
          <p:cNvGraphicFramePr/>
          <p:nvPr>
            <p:extLst>
              <p:ext uri="{D42A27DB-BD31-4B8C-83A1-F6EECF244321}">
                <p14:modId xmlns:p14="http://schemas.microsoft.com/office/powerpoint/2010/main" val="2548216645"/>
              </p:ext>
            </p:extLst>
          </p:nvPr>
        </p:nvGraphicFramePr>
        <p:xfrm>
          <a:off x="457200" y="3840480"/>
          <a:ext cx="8229600" cy="25603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A8CD66-34D1-9128-29F1-95DCDBCED5F9}"/>
              </a:ext>
            </a:extLst>
          </p:cNvPr>
          <p:cNvSpPr>
            <a:spLocks noGrp="1"/>
          </p:cNvSpPr>
          <p:nvPr>
            <p:ph type="title"/>
          </p:nvPr>
        </p:nvSpPr>
        <p:spPr/>
        <p:txBody>
          <a:bodyPr>
            <a:normAutofit fontScale="90000"/>
          </a:bodyPr>
          <a:lstStyle/>
          <a:p>
            <a:r>
              <a:rPr lang="en-US" dirty="0"/>
              <a:t>Dental Insurance and </a:t>
            </a:r>
            <a:br>
              <a:rPr lang="en-US" dirty="0"/>
            </a:br>
            <a:r>
              <a:rPr lang="en-US" dirty="0"/>
              <a:t>Dental Visits</a:t>
            </a:r>
          </a:p>
        </p:txBody>
      </p:sp>
      <p:sp>
        <p:nvSpPr>
          <p:cNvPr id="8" name="Content Placeholder 7">
            <a:extLst>
              <a:ext uri="{FF2B5EF4-FFF2-40B4-BE49-F238E27FC236}">
                <a16:creationId xmlns:a16="http://schemas.microsoft.com/office/drawing/2014/main" id="{8CCEFBE8-921D-A7E2-21D3-28A5D44FD803}"/>
              </a:ext>
            </a:extLst>
          </p:cNvPr>
          <p:cNvSpPr>
            <a:spLocks noGrp="1"/>
          </p:cNvSpPr>
          <p:nvPr>
            <p:ph idx="1"/>
          </p:nvPr>
        </p:nvSpPr>
        <p:spPr>
          <a:xfrm>
            <a:off x="457200" y="1646237"/>
            <a:ext cx="8229600" cy="4983163"/>
          </a:xfrm>
        </p:spPr>
        <p:txBody>
          <a:bodyPr>
            <a:normAutofit fontScale="70000" lnSpcReduction="20000"/>
          </a:bodyPr>
          <a:lstStyle/>
          <a:p>
            <a:r>
              <a:rPr lang="en-US" dirty="0"/>
              <a:t>Experts have proposed several strategies that could reduce dental workforce shortages and geographic distance as a barrier to receiving high-quality dental care.</a:t>
            </a:r>
            <a:r>
              <a:rPr lang="en-US" baseline="30000" dirty="0"/>
              <a:t>16,19,20</a:t>
            </a:r>
            <a:r>
              <a:rPr lang="en-US" dirty="0"/>
              <a:t> These include policies that:</a:t>
            </a:r>
          </a:p>
          <a:p>
            <a:pPr lvl="1"/>
            <a:r>
              <a:rPr lang="en-US" dirty="0"/>
              <a:t>Prioritize students from rural areas for admission to dental schools, as they are more likely to return to rural areas to practice.</a:t>
            </a:r>
          </a:p>
          <a:p>
            <a:pPr lvl="1"/>
            <a:r>
              <a:rPr lang="en-US" dirty="0"/>
              <a:t>Establish dental school curricula that emphasize rural dentistry.</a:t>
            </a:r>
          </a:p>
          <a:p>
            <a:pPr lvl="1"/>
            <a:r>
              <a:rPr lang="en-US" dirty="0"/>
              <a:t>Recruit and retain dentists and other oral healthcare providers through financial and tax incentives, loan repayment/forgiveness, and community development programs.</a:t>
            </a:r>
          </a:p>
          <a:p>
            <a:pPr lvl="1"/>
            <a:r>
              <a:rPr lang="en-US" dirty="0"/>
              <a:t>Establish programs that integrate oral and behavioral health services into primary care practices, thus enabling primary care providers to offer at least some dental services. As of September 2020, 14 states and several tribal nations had authorized care delivered by dental therapists.</a:t>
            </a:r>
            <a:r>
              <a:rPr lang="en-US" baseline="30000" dirty="0"/>
              <a:t>21</a:t>
            </a:r>
          </a:p>
          <a:p>
            <a:pPr lvl="1"/>
            <a:r>
              <a:rPr lang="en-US" dirty="0"/>
              <a:t>Enable a wider range of health professional roles to safely deliver oral healthcare services. For example, dental therapists are licensed health professionals who provide preventive and restorative dental care as part of a broader dental care team, comparable to the role performed by physician assistants in delivering medical care.</a:t>
            </a:r>
          </a:p>
          <a:p>
            <a:pPr lvl="1"/>
            <a:r>
              <a:rPr lang="en-US" dirty="0"/>
              <a:t>Expand capacity to deliver </a:t>
            </a:r>
            <a:r>
              <a:rPr lang="en-US" dirty="0" err="1"/>
              <a:t>teledental</a:t>
            </a:r>
            <a:r>
              <a:rPr lang="en-US" dirty="0"/>
              <a:t> services, including building broadband internet infrastructure and amending licensing regulations to permit </a:t>
            </a:r>
            <a:r>
              <a:rPr lang="en-US" dirty="0" err="1"/>
              <a:t>teledentistry</a:t>
            </a:r>
            <a:r>
              <a:rPr lang="en-US" dirty="0"/>
              <a:t>.</a:t>
            </a:r>
          </a:p>
          <a:p>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p:nvPr/>
        </p:nvSpPr>
        <p:spPr>
          <a:xfrm>
            <a:off x="457200" y="5943600"/>
            <a:ext cx="8229600" cy="439631"/>
          </a:xfrm>
          <a:prstGeom prst="rect">
            <a:avLst/>
          </a:prstGeom>
        </p:spPr>
        <p:txBody>
          <a:bodyPr vert="horz" wrap="square" lIns="0" tIns="8659" rIns="0" bIns="0" rtlCol="0">
            <a:spAutoFit/>
          </a:bodyPr>
          <a:lstStyle/>
          <a:p>
            <a:pPr marL="8659" marR="322110"/>
            <a:r>
              <a:rPr sz="1400" b="1" dirty="0">
                <a:latin typeface="Times New Roman"/>
                <a:cs typeface="Times New Roman"/>
              </a:rPr>
              <a:t>Source:</a:t>
            </a:r>
            <a:r>
              <a:rPr sz="1400" b="1" spc="-27" dirty="0">
                <a:latin typeface="Times New Roman"/>
                <a:cs typeface="Times New Roman"/>
              </a:rPr>
              <a:t> </a:t>
            </a:r>
            <a:r>
              <a:rPr sz="1400" dirty="0">
                <a:latin typeface="Times New Roman"/>
                <a:cs typeface="Times New Roman"/>
              </a:rPr>
              <a:t>Agency</a:t>
            </a:r>
            <a:r>
              <a:rPr sz="1400" spc="-17" dirty="0">
                <a:latin typeface="Times New Roman"/>
                <a:cs typeface="Times New Roman"/>
              </a:rPr>
              <a:t> </a:t>
            </a:r>
            <a:r>
              <a:rPr sz="1400" dirty="0">
                <a:latin typeface="Times New Roman"/>
                <a:cs typeface="Times New Roman"/>
              </a:rPr>
              <a:t>for</a:t>
            </a:r>
            <a:r>
              <a:rPr sz="1400" spc="-20" dirty="0">
                <a:latin typeface="Times New Roman"/>
                <a:cs typeface="Times New Roman"/>
              </a:rPr>
              <a:t> </a:t>
            </a:r>
            <a:r>
              <a:rPr sz="1400" dirty="0">
                <a:latin typeface="Times New Roman"/>
                <a:cs typeface="Times New Roman"/>
              </a:rPr>
              <a:t>Healthcare</a:t>
            </a:r>
            <a:r>
              <a:rPr sz="1400" spc="-14" dirty="0">
                <a:latin typeface="Times New Roman"/>
                <a:cs typeface="Times New Roman"/>
              </a:rPr>
              <a:t> </a:t>
            </a:r>
            <a:r>
              <a:rPr sz="1400" dirty="0">
                <a:latin typeface="Times New Roman"/>
                <a:cs typeface="Times New Roman"/>
              </a:rPr>
              <a:t>Research</a:t>
            </a:r>
            <a:r>
              <a:rPr sz="1400" spc="-14" dirty="0">
                <a:latin typeface="Times New Roman"/>
                <a:cs typeface="Times New Roman"/>
              </a:rPr>
              <a:t> </a:t>
            </a:r>
            <a:r>
              <a:rPr sz="1400" dirty="0">
                <a:latin typeface="Times New Roman"/>
                <a:cs typeface="Times New Roman"/>
              </a:rPr>
              <a:t>and</a:t>
            </a:r>
            <a:r>
              <a:rPr sz="1400" spc="-20" dirty="0">
                <a:latin typeface="Times New Roman"/>
                <a:cs typeface="Times New Roman"/>
              </a:rPr>
              <a:t> </a:t>
            </a:r>
            <a:r>
              <a:rPr sz="1400" dirty="0">
                <a:latin typeface="Times New Roman"/>
                <a:cs typeface="Times New Roman"/>
              </a:rPr>
              <a:t>Quality,</a:t>
            </a:r>
            <a:r>
              <a:rPr sz="1400" spc="-17" dirty="0">
                <a:latin typeface="Times New Roman"/>
                <a:cs typeface="Times New Roman"/>
              </a:rPr>
              <a:t> </a:t>
            </a:r>
            <a:r>
              <a:rPr sz="1400" dirty="0">
                <a:latin typeface="Times New Roman"/>
                <a:cs typeface="Times New Roman"/>
              </a:rPr>
              <a:t>Healthcare</a:t>
            </a:r>
            <a:r>
              <a:rPr sz="1400" spc="-17" dirty="0">
                <a:latin typeface="Times New Roman"/>
                <a:cs typeface="Times New Roman"/>
              </a:rPr>
              <a:t> </a:t>
            </a:r>
            <a:r>
              <a:rPr sz="1400" dirty="0">
                <a:latin typeface="Times New Roman"/>
                <a:cs typeface="Times New Roman"/>
              </a:rPr>
              <a:t>Cost</a:t>
            </a:r>
            <a:r>
              <a:rPr sz="1400" spc="-20"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Utilization</a:t>
            </a:r>
            <a:r>
              <a:rPr sz="1400" spc="-17" dirty="0">
                <a:latin typeface="Times New Roman"/>
                <a:cs typeface="Times New Roman"/>
              </a:rPr>
              <a:t> </a:t>
            </a:r>
            <a:r>
              <a:rPr sz="1400" dirty="0">
                <a:latin typeface="Times New Roman"/>
                <a:cs typeface="Times New Roman"/>
              </a:rPr>
              <a:t>Project,</a:t>
            </a:r>
            <a:r>
              <a:rPr sz="1400" spc="-14" dirty="0">
                <a:latin typeface="Times New Roman"/>
                <a:cs typeface="Times New Roman"/>
              </a:rPr>
              <a:t> </a:t>
            </a:r>
            <a:r>
              <a:rPr sz="1400" spc="-7" dirty="0">
                <a:latin typeface="Times New Roman"/>
                <a:cs typeface="Times New Roman"/>
              </a:rPr>
              <a:t>Nationwide </a:t>
            </a:r>
            <a:r>
              <a:rPr sz="1400" dirty="0">
                <a:latin typeface="Times New Roman"/>
                <a:cs typeface="Times New Roman"/>
              </a:rPr>
              <a:t>Emergency</a:t>
            </a:r>
            <a:r>
              <a:rPr sz="1400" spc="-14" dirty="0">
                <a:latin typeface="Times New Roman"/>
                <a:cs typeface="Times New Roman"/>
              </a:rPr>
              <a:t> </a:t>
            </a:r>
            <a:r>
              <a:rPr sz="1400" dirty="0">
                <a:latin typeface="Times New Roman"/>
                <a:cs typeface="Times New Roman"/>
              </a:rPr>
              <a:t>Department</a:t>
            </a:r>
            <a:r>
              <a:rPr sz="1400" spc="-14" dirty="0">
                <a:latin typeface="Times New Roman"/>
                <a:cs typeface="Times New Roman"/>
              </a:rPr>
              <a:t> </a:t>
            </a:r>
            <a:r>
              <a:rPr sz="1400" dirty="0">
                <a:latin typeface="Times New Roman"/>
                <a:cs typeface="Times New Roman"/>
              </a:rPr>
              <a:t>Sample,</a:t>
            </a:r>
            <a:r>
              <a:rPr sz="1400" spc="-10" dirty="0">
                <a:latin typeface="Times New Roman"/>
                <a:cs typeface="Times New Roman"/>
              </a:rPr>
              <a:t> </a:t>
            </a:r>
            <a:r>
              <a:rPr sz="1400" spc="-7" dirty="0">
                <a:latin typeface="Times New Roman"/>
                <a:cs typeface="Times New Roman"/>
              </a:rPr>
              <a:t>2016-</a:t>
            </a:r>
            <a:r>
              <a:rPr sz="1400" spc="-14" dirty="0">
                <a:latin typeface="Times New Roman"/>
                <a:cs typeface="Times New Roman"/>
              </a:rPr>
              <a:t>2019.</a:t>
            </a:r>
            <a:endParaRPr sz="1400" dirty="0">
              <a:latin typeface="Times New Roman"/>
              <a:cs typeface="Times New Roman"/>
            </a:endParaRPr>
          </a:p>
        </p:txBody>
      </p:sp>
      <p:sp>
        <p:nvSpPr>
          <p:cNvPr id="40" name="Title 39">
            <a:extLst>
              <a:ext uri="{FF2B5EF4-FFF2-40B4-BE49-F238E27FC236}">
                <a16:creationId xmlns:a16="http://schemas.microsoft.com/office/drawing/2014/main" id="{5FE5312F-ED6E-44ED-9483-8A34DEB8E4BE}"/>
              </a:ext>
            </a:extLst>
          </p:cNvPr>
          <p:cNvSpPr>
            <a:spLocks noGrp="1"/>
          </p:cNvSpPr>
          <p:nvPr>
            <p:ph type="title"/>
          </p:nvPr>
        </p:nvSpPr>
        <p:spPr/>
        <p:txBody>
          <a:bodyPr>
            <a:noAutofit/>
          </a:bodyPr>
          <a:lstStyle/>
          <a:p>
            <a:r>
              <a:rPr lang="en-US" sz="1800" dirty="0"/>
              <a:t>Figure 16. Emergency department visits with a principal diagnosis related to dental conditions per 100,000 population, by location of residence, 2016-2019</a:t>
            </a:r>
          </a:p>
        </p:txBody>
      </p:sp>
      <p:graphicFrame>
        <p:nvGraphicFramePr>
          <p:cNvPr id="44" name="Chart 43" descr="Line graph showing visits per 100,000 population; significant findings are in the text below the graph">
            <a:extLst>
              <a:ext uri="{FF2B5EF4-FFF2-40B4-BE49-F238E27FC236}">
                <a16:creationId xmlns:a16="http://schemas.microsoft.com/office/drawing/2014/main" id="{D62D5422-6A0B-4576-B94E-ECB6B7C5E916}"/>
              </a:ext>
            </a:extLst>
          </p:cNvPr>
          <p:cNvGraphicFramePr/>
          <p:nvPr>
            <p:extLst>
              <p:ext uri="{D42A27DB-BD31-4B8C-83A1-F6EECF244321}">
                <p14:modId xmlns:p14="http://schemas.microsoft.com/office/powerpoint/2010/main" val="3543831770"/>
              </p:ext>
            </p:extLst>
          </p:nvPr>
        </p:nvGraphicFramePr>
        <p:xfrm>
          <a:off x="457200" y="164592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7D2550-0424-436A-DB9F-AFD34F21516C}"/>
              </a:ext>
            </a:extLst>
          </p:cNvPr>
          <p:cNvSpPr>
            <a:spLocks noGrp="1"/>
          </p:cNvSpPr>
          <p:nvPr>
            <p:ph type="title"/>
          </p:nvPr>
        </p:nvSpPr>
        <p:spPr/>
        <p:txBody>
          <a:bodyPr>
            <a:normAutofit fontScale="90000"/>
          </a:bodyPr>
          <a:lstStyle/>
          <a:p>
            <a:br>
              <a:rPr lang="en-US" dirty="0"/>
            </a:br>
            <a:r>
              <a:rPr lang="en-US" dirty="0"/>
              <a:t>Conclusion</a:t>
            </a:r>
          </a:p>
        </p:txBody>
      </p:sp>
      <p:sp>
        <p:nvSpPr>
          <p:cNvPr id="10" name="Content Placeholder 9">
            <a:extLst>
              <a:ext uri="{FF2B5EF4-FFF2-40B4-BE49-F238E27FC236}">
                <a16:creationId xmlns:a16="http://schemas.microsoft.com/office/drawing/2014/main" id="{7FA29DFF-E2F6-5BF0-6EA5-049A4BF5A98F}"/>
              </a:ext>
            </a:extLst>
          </p:cNvPr>
          <p:cNvSpPr>
            <a:spLocks noGrp="1"/>
          </p:cNvSpPr>
          <p:nvPr>
            <p:ph idx="1"/>
          </p:nvPr>
        </p:nvSpPr>
        <p:spPr/>
        <p:txBody>
          <a:bodyPr>
            <a:normAutofit fontScale="55000" lnSpcReduction="20000"/>
          </a:bodyPr>
          <a:lstStyle/>
          <a:p>
            <a:r>
              <a:rPr lang="en-US" dirty="0"/>
              <a:t>This special emphasis topic showcases NHQDR data that indicate improved dental care delivery for children and adolescents overall; decreased dental disparities between Asian, Black, Hispanic, and multiracial children and adolescents and White children and adolescents; and decreased dental disparities between children and adolescents in poor and high-income households. It also contrasts these gains with the dental healthcare experiences of adults, for whom trends in oral health outcomes and disparities show relatively little improvement.</a:t>
            </a:r>
          </a:p>
          <a:p>
            <a:r>
              <a:rPr lang="en-US" dirty="0"/>
              <a:t>The data point to comprehensive dental benefits in Medicaid for children and CHIP as important drivers for these trends and signal what could be achieved if dental coverage were similarly extended to adults. They also suggest the potential value of expanding coverage to include services that often are “carved out” from traditional health insurance coverage, such as care for vision and auditory conditions.</a:t>
            </a:r>
          </a:p>
          <a:p>
            <a:r>
              <a:rPr lang="en-US" dirty="0"/>
              <a:t>Our examination of oral healthcare trends in nonmetropolitan counties highlights how simply providing more comprehensive health insurance coverage has been insufficient for these communities. They indicate a need to bolster the dental workforce’s capacity to provide services in rural areas.</a:t>
            </a:r>
          </a:p>
          <a:p>
            <a:r>
              <a:rPr lang="en-US" dirty="0"/>
              <a:t>To monitor effectiveness of the many ongoing initiatives aimed at alleviating rural workforce shortages and their impact on oral health, the NHQDR team will seek measures that more fully assess quality of care in this area for future reports.</a:t>
            </a:r>
          </a:p>
          <a:p>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55DAED-D299-5A2D-EE94-BB6661DB758A}"/>
              </a:ext>
            </a:extLst>
          </p:cNvPr>
          <p:cNvSpPr>
            <a:spLocks noGrp="1"/>
          </p:cNvSpPr>
          <p:nvPr>
            <p:ph type="title"/>
          </p:nvPr>
        </p:nvSpPr>
        <p:spPr/>
        <p:txBody>
          <a:bodyPr>
            <a:normAutofit fontScale="90000"/>
          </a:bodyPr>
          <a:lstStyle/>
          <a:p>
            <a:r>
              <a:rPr lang="en-US" dirty="0"/>
              <a:t>Resources</a:t>
            </a:r>
          </a:p>
        </p:txBody>
      </p:sp>
      <p:sp>
        <p:nvSpPr>
          <p:cNvPr id="6" name="Content Placeholder 5">
            <a:extLst>
              <a:ext uri="{FF2B5EF4-FFF2-40B4-BE49-F238E27FC236}">
                <a16:creationId xmlns:a16="http://schemas.microsoft.com/office/drawing/2014/main" id="{87B1B0BC-EF88-D388-C152-2E0CDD5306F1}"/>
              </a:ext>
            </a:extLst>
          </p:cNvPr>
          <p:cNvSpPr>
            <a:spLocks noGrp="1"/>
          </p:cNvSpPr>
          <p:nvPr>
            <p:ph idx="1"/>
          </p:nvPr>
        </p:nvSpPr>
        <p:spPr/>
        <p:txBody>
          <a:bodyPr>
            <a:normAutofit fontScale="55000" lnSpcReduction="20000"/>
          </a:bodyPr>
          <a:lstStyle/>
          <a:p>
            <a:r>
              <a:rPr lang="en-US" dirty="0"/>
              <a:t>The Department of Health and Human Services has produced several resources to support and improve the quality of oral healthcare delivery.</a:t>
            </a:r>
          </a:p>
          <a:p>
            <a:r>
              <a:rPr lang="en-US" dirty="0"/>
              <a:t>NIH-NIDCR published the report </a:t>
            </a:r>
            <a:r>
              <a:rPr lang="en-US" dirty="0">
                <a:hlinkClick r:id="rId3"/>
              </a:rPr>
              <a:t>Oral Health in America: Advances and Challenges</a:t>
            </a:r>
            <a:r>
              <a:rPr lang="en-US" dirty="0"/>
              <a:t> in December 2021. This report describes and summarizes scientific advances and innovations in oral healthcare delivery since the original Surgeon General’s report on oral health, published 20 years earlier. It provides a detailed snapshot to inform policymakers and the public on this topic.</a:t>
            </a:r>
          </a:p>
          <a:p>
            <a:r>
              <a:rPr lang="en-US" dirty="0"/>
              <a:t>CDC has compiled information, data, and other resources on their </a:t>
            </a:r>
            <a:r>
              <a:rPr lang="en-US" dirty="0">
                <a:hlinkClick r:id="rId4"/>
              </a:rPr>
              <a:t>Oral Health</a:t>
            </a:r>
            <a:r>
              <a:rPr lang="en-US" dirty="0"/>
              <a:t> website.</a:t>
            </a:r>
          </a:p>
          <a:p>
            <a:r>
              <a:rPr lang="en-US" dirty="0"/>
              <a:t>HRSA has produced several resources intended to enhance dental health workforce capacity and support implementation of different types of oral healthcare delivery models. This information can be found on HRSA’s </a:t>
            </a:r>
            <a:r>
              <a:rPr lang="en-US" dirty="0">
                <a:hlinkClick r:id="rId5"/>
              </a:rPr>
              <a:t>Oral Health</a:t>
            </a:r>
            <a:r>
              <a:rPr lang="en-US" dirty="0"/>
              <a:t> website.</a:t>
            </a:r>
          </a:p>
          <a:p>
            <a:r>
              <a:rPr lang="en-US" dirty="0"/>
              <a:t>CMS established the Oral Health Initiative (OHI) to improve Medicaid-enrolled children’s use of preventive dental care services. Through the OHI, CMS has helped states with outreach and quality improvement efforts by providing technical support in developing oral health action plans, hosting quality improvement learning collaboratives, and developing outreach materials for Medicaid beneficiaries.</a:t>
            </a:r>
          </a:p>
          <a:p>
            <a:endParaRPr lang="en-US" dirty="0"/>
          </a:p>
        </p:txBody>
      </p:sp>
    </p:spTree>
    <p:extLst>
      <p:ext uri="{BB962C8B-B14F-4D97-AF65-F5344CB8AC3E}">
        <p14:creationId xmlns:p14="http://schemas.microsoft.com/office/powerpoint/2010/main" val="21481010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250921" y="2685002"/>
            <a:ext cx="21648" cy="4330"/>
          </a:xfrm>
          <a:custGeom>
            <a:avLst/>
            <a:gdLst/>
            <a:ahLst/>
            <a:cxnLst/>
            <a:rect l="l" t="t" r="r" b="b"/>
            <a:pathLst>
              <a:path w="31750" h="6350">
                <a:moveTo>
                  <a:pt x="31241" y="0"/>
                </a:moveTo>
                <a:lnTo>
                  <a:pt x="0" y="0"/>
                </a:lnTo>
                <a:lnTo>
                  <a:pt x="0" y="6108"/>
                </a:lnTo>
                <a:lnTo>
                  <a:pt x="31241" y="6108"/>
                </a:lnTo>
                <a:lnTo>
                  <a:pt x="31241" y="0"/>
                </a:lnTo>
                <a:close/>
              </a:path>
            </a:pathLst>
          </a:custGeom>
          <a:solidFill>
            <a:srgbClr val="0000FF"/>
          </a:solidFill>
        </p:spPr>
        <p:txBody>
          <a:bodyPr wrap="square" lIns="0" tIns="0" rIns="0" bIns="0" rtlCol="0"/>
          <a:lstStyle/>
          <a:p>
            <a:endParaRPr sz="1227"/>
          </a:p>
        </p:txBody>
      </p:sp>
      <p:sp>
        <p:nvSpPr>
          <p:cNvPr id="9" name="Title 8">
            <a:extLst>
              <a:ext uri="{FF2B5EF4-FFF2-40B4-BE49-F238E27FC236}">
                <a16:creationId xmlns:a16="http://schemas.microsoft.com/office/drawing/2014/main" id="{3ED6C19E-5519-5EBB-683E-76EE320355AE}"/>
              </a:ext>
            </a:extLst>
          </p:cNvPr>
          <p:cNvSpPr>
            <a:spLocks noGrp="1"/>
          </p:cNvSpPr>
          <p:nvPr>
            <p:ph type="title"/>
          </p:nvPr>
        </p:nvSpPr>
        <p:spPr/>
        <p:txBody>
          <a:bodyPr>
            <a:normAutofit fontScale="90000"/>
          </a:bodyPr>
          <a:lstStyle/>
          <a:p>
            <a:r>
              <a:rPr lang="en-US" dirty="0"/>
              <a:t>References</a:t>
            </a:r>
          </a:p>
        </p:txBody>
      </p:sp>
      <p:sp>
        <p:nvSpPr>
          <p:cNvPr id="10" name="Content Placeholder 9">
            <a:extLst>
              <a:ext uri="{FF2B5EF4-FFF2-40B4-BE49-F238E27FC236}">
                <a16:creationId xmlns:a16="http://schemas.microsoft.com/office/drawing/2014/main" id="{C4691341-5FB1-EAD1-E21B-0B22C9E3A39F}"/>
              </a:ext>
            </a:extLst>
          </p:cNvPr>
          <p:cNvSpPr>
            <a:spLocks noGrp="1"/>
          </p:cNvSpPr>
          <p:nvPr>
            <p:ph idx="1"/>
          </p:nvPr>
        </p:nvSpPr>
        <p:spPr>
          <a:xfrm>
            <a:off x="457200" y="1280160"/>
            <a:ext cx="8229600" cy="5273040"/>
          </a:xfrm>
        </p:spPr>
        <p:txBody>
          <a:bodyPr lIns="0" rIns="0">
            <a:noAutofit/>
          </a:bodyPr>
          <a:lstStyle/>
          <a:p>
            <a:pPr marL="228600" indent="-228600">
              <a:spcBef>
                <a:spcPts val="0"/>
              </a:spcBef>
              <a:buSzPct val="100000"/>
              <a:buFont typeface="+mj-lt"/>
              <a:buAutoNum type="arabicPeriod"/>
            </a:pPr>
            <a:r>
              <a:rPr lang="en-US" sz="1000" dirty="0"/>
              <a:t>Centers for Medicare &amp; Medicaid Services. National Health Expenditure Data. Last modified December 2021. </a:t>
            </a:r>
            <a:r>
              <a:rPr lang="en-US" sz="1000" dirty="0">
                <a:hlinkClick r:id="rId3"/>
              </a:rPr>
              <a:t>https://www.cms.gov/Research-Statistics-Data-and-Systems/Statistics-Trends-and-</a:t>
            </a:r>
            <a:r>
              <a:rPr lang="en-US" sz="1000" dirty="0"/>
              <a:t> </a:t>
            </a:r>
            <a:r>
              <a:rPr lang="en-US" sz="1000" dirty="0">
                <a:hlinkClick r:id="rId3"/>
              </a:rPr>
              <a:t>Reports/</a:t>
            </a:r>
            <a:r>
              <a:rPr lang="en-US" sz="1000" dirty="0" err="1">
                <a:hlinkClick r:id="rId3"/>
              </a:rPr>
              <a:t>NationalHealthExpendData</a:t>
            </a:r>
            <a:r>
              <a:rPr lang="en-US" sz="1000" dirty="0">
                <a:hlinkClick r:id="rId3"/>
              </a:rPr>
              <a:t>.</a:t>
            </a:r>
            <a:r>
              <a:rPr lang="en-US" sz="1000" dirty="0"/>
              <a:t> Accessed October 12, 2022.</a:t>
            </a:r>
          </a:p>
          <a:p>
            <a:pPr marL="228600" indent="-228600">
              <a:spcBef>
                <a:spcPts val="0"/>
              </a:spcBef>
              <a:buSzPct val="100000"/>
              <a:buFont typeface="+mj-lt"/>
              <a:buAutoNum type="arabicPeriod"/>
            </a:pPr>
            <a:r>
              <a:rPr lang="en-US" sz="1000" dirty="0"/>
              <a:t>Centers for Disease Control and Prevention. Oral Health Surveillance Report: Trends in Dental Caries and Sealants, Tooth Retention, and Edentulism, United States, 1999-2004 to 2011-2016. Atlanta, GA: U.S. Department of Health and Human Services; 2019. </a:t>
            </a:r>
            <a:r>
              <a:rPr lang="en-US" sz="1000" dirty="0">
                <a:hlinkClick r:id="rId4"/>
              </a:rPr>
              <a:t>https://www.cdc.gov/oralhealth/publications/OHSR-2019-</a:t>
            </a:r>
            <a:r>
              <a:rPr lang="en-US" sz="1000" dirty="0"/>
              <a:t> </a:t>
            </a:r>
            <a:r>
              <a:rPr lang="en-US" sz="1000" dirty="0">
                <a:hlinkClick r:id="rId4"/>
              </a:rPr>
              <a:t>index.html.</a:t>
            </a:r>
            <a:r>
              <a:rPr lang="en-US" sz="1000" dirty="0"/>
              <a:t> Accessed October 12, 2022.</a:t>
            </a:r>
          </a:p>
          <a:p>
            <a:pPr marL="228600" indent="-228600">
              <a:spcBef>
                <a:spcPts val="0"/>
              </a:spcBef>
              <a:buSzPct val="100000"/>
              <a:buFont typeface="+mj-lt"/>
              <a:buAutoNum type="arabicPeriod"/>
            </a:pPr>
            <a:r>
              <a:rPr lang="en-US" sz="1000" dirty="0"/>
              <a:t>National Institutes of Health, National Institute of Dental and Craniofacial Research. Oral Health in America: Advances and Challenges. Bethesda, MD: U.S. Department of Health and Human Services; 2021. </a:t>
            </a:r>
            <a:r>
              <a:rPr lang="en-US" sz="1000" dirty="0">
                <a:hlinkClick r:id="rId5"/>
              </a:rPr>
              <a:t>https://www.nidcr.nih.gov/research/oralhealthinamerica.</a:t>
            </a:r>
            <a:r>
              <a:rPr lang="en-US" sz="1000" dirty="0"/>
              <a:t> Accessed October 12, 2022.</a:t>
            </a:r>
          </a:p>
          <a:p>
            <a:pPr marL="228600" indent="-228600">
              <a:spcBef>
                <a:spcPts val="0"/>
              </a:spcBef>
              <a:buSzPct val="100000"/>
              <a:buFont typeface="+mj-lt"/>
              <a:buAutoNum type="arabicPeriod"/>
            </a:pPr>
            <a:r>
              <a:rPr lang="en-US" sz="1000" dirty="0" err="1"/>
              <a:t>Kelekar</a:t>
            </a:r>
            <a:r>
              <a:rPr lang="en-US" sz="1000" dirty="0"/>
              <a:t> U, </a:t>
            </a:r>
            <a:r>
              <a:rPr lang="en-US" sz="1000" dirty="0" err="1"/>
              <a:t>Naavaal</a:t>
            </a:r>
            <a:r>
              <a:rPr lang="en-US" sz="1000" dirty="0"/>
              <a:t> S. Hours lost to planned and unplanned dental visits among U.S. adults. </a:t>
            </a:r>
            <a:r>
              <a:rPr lang="en-US" sz="1000" dirty="0" err="1"/>
              <a:t>Prev</a:t>
            </a:r>
            <a:r>
              <a:rPr lang="en-US" sz="1000" dirty="0"/>
              <a:t> Chronic Dis. 2018 Jan 11;15:E04. </a:t>
            </a:r>
            <a:r>
              <a:rPr lang="en-US" sz="1000" dirty="0">
                <a:hlinkClick r:id="rId6"/>
              </a:rPr>
              <a:t>https://www.ncbi.nlm.nih.gov/pmc/articles/PMC5772383/.</a:t>
            </a:r>
            <a:r>
              <a:rPr lang="en-US" sz="1000" dirty="0"/>
              <a:t> Accessed October 12, 2022.</a:t>
            </a:r>
          </a:p>
          <a:p>
            <a:pPr marL="228600" indent="-228600">
              <a:spcBef>
                <a:spcPts val="0"/>
              </a:spcBef>
              <a:buSzPct val="100000"/>
              <a:buFont typeface="+mj-lt"/>
              <a:buAutoNum type="arabicPeriod"/>
            </a:pPr>
            <a:r>
              <a:rPr lang="en-US" sz="1000" dirty="0" err="1"/>
              <a:t>Leinbach</a:t>
            </a:r>
            <a:r>
              <a:rPr lang="en-US" sz="1000" dirty="0"/>
              <a:t> LI, </a:t>
            </a:r>
            <a:r>
              <a:rPr lang="en-US" sz="1000" dirty="0" err="1"/>
              <a:t>Willink</a:t>
            </a:r>
            <a:r>
              <a:rPr lang="en-US" sz="1000" dirty="0"/>
              <a:t> A. Oral health in Medicare: considerations for 21st-century coverage. JAMA. 2020;324(13):1288-89. </a:t>
            </a:r>
            <a:r>
              <a:rPr lang="en-US" sz="1000" dirty="0">
                <a:hlinkClick r:id="rId7"/>
              </a:rPr>
              <a:t>https://doi.org/10.1001/jama.2020.3003.</a:t>
            </a:r>
            <a:r>
              <a:rPr lang="en-US" sz="1000" dirty="0"/>
              <a:t> Accessed October 12, 2022.</a:t>
            </a:r>
          </a:p>
          <a:p>
            <a:pPr marL="228600" indent="-228600">
              <a:spcBef>
                <a:spcPts val="0"/>
              </a:spcBef>
              <a:buSzPct val="100000"/>
              <a:buFont typeface="+mj-lt"/>
              <a:buAutoNum type="arabicPeriod"/>
            </a:pPr>
            <a:r>
              <a:rPr lang="en-US" sz="1000" dirty="0"/>
              <a:t>Community Preventive Services Task Force. The Guide to Community Preventive Services. Dental Caries (Cavities): Community Water Fluoridation. </a:t>
            </a:r>
            <a:r>
              <a:rPr lang="en-US" sz="1000" dirty="0">
                <a:hlinkClick r:id="rId8"/>
              </a:rPr>
              <a:t>https://www.thecommunityguide.org/findings/dental-caries-cavities-community-water-fluoridation.</a:t>
            </a:r>
            <a:r>
              <a:rPr lang="en-US" sz="1000" dirty="0"/>
              <a:t> Accessed October 12, 2022.</a:t>
            </a:r>
          </a:p>
          <a:p>
            <a:pPr marL="228600" indent="-228600">
              <a:spcBef>
                <a:spcPts val="0"/>
              </a:spcBef>
              <a:buSzPct val="100000"/>
              <a:buFont typeface="+mj-lt"/>
              <a:buAutoNum type="arabicPeriod"/>
            </a:pPr>
            <a:r>
              <a:rPr lang="en-US" sz="1000" dirty="0"/>
              <a:t>O’Connell JM, </a:t>
            </a:r>
            <a:r>
              <a:rPr lang="en-US" sz="1000" dirty="0" err="1"/>
              <a:t>Rockell</a:t>
            </a:r>
            <a:r>
              <a:rPr lang="en-US" sz="1000" dirty="0"/>
              <a:t> J, Ouellet J, </a:t>
            </a:r>
            <a:r>
              <a:rPr lang="en-US" sz="1000" dirty="0" err="1"/>
              <a:t>Tomar</a:t>
            </a:r>
            <a:r>
              <a:rPr lang="en-US" sz="1000" dirty="0"/>
              <a:t> SL, Maas W. Costs and savings associated with community water fluoridation in the United States. Health </a:t>
            </a:r>
            <a:r>
              <a:rPr lang="en-US" sz="1000" dirty="0" err="1"/>
              <a:t>Aff</a:t>
            </a:r>
            <a:r>
              <a:rPr lang="en-US" sz="1000" dirty="0"/>
              <a:t>. 2016;35(12):2224-32. </a:t>
            </a:r>
            <a:r>
              <a:rPr lang="en-US" sz="1000" dirty="0">
                <a:hlinkClick r:id="rId9"/>
              </a:rPr>
              <a:t>https://www.healthaffairs.org/doi/</a:t>
            </a:r>
            <a:r>
              <a:rPr lang="en-US" sz="1000" dirty="0"/>
              <a:t> </a:t>
            </a:r>
            <a:r>
              <a:rPr lang="en-US" sz="1000" dirty="0">
                <a:hlinkClick r:id="rId9"/>
              </a:rPr>
              <a:t>10.1377/hlthaff.2016.0881?url_ver=Z39.88-003&amp;rfr_id=</a:t>
            </a:r>
            <a:r>
              <a:rPr lang="en-US" sz="1000" dirty="0" err="1">
                <a:hlinkClick r:id="rId9"/>
              </a:rPr>
              <a:t>ori:rid:crossref.org&amp;rfr_dat</a:t>
            </a:r>
            <a:r>
              <a:rPr lang="en-US" sz="1000" dirty="0">
                <a:hlinkClick r:id="rId9"/>
              </a:rPr>
              <a:t>=cr_pub%20%200pubmed.</a:t>
            </a:r>
            <a:r>
              <a:rPr lang="en-US" sz="1000" dirty="0"/>
              <a:t> Accessed October 12, 2022.</a:t>
            </a:r>
          </a:p>
          <a:p>
            <a:pPr marL="228600" indent="-228600">
              <a:spcBef>
                <a:spcPts val="0"/>
              </a:spcBef>
              <a:buSzPct val="100000"/>
              <a:buFont typeface="+mj-lt"/>
              <a:buAutoNum type="arabicPeriod"/>
            </a:pPr>
            <a:r>
              <a:rPr lang="en-US" sz="1000" dirty="0" err="1"/>
              <a:t>Marinho</a:t>
            </a:r>
            <a:r>
              <a:rPr lang="en-US" sz="1000" dirty="0"/>
              <a:t> VC, Worthington HV, Walsh T, Clarkson JE. Fluoride varnishes for preventing dental caries in children and adolescents. Cochrane Database Syst Rev. 2013 Jul 11;(7):CD002279. </a:t>
            </a:r>
            <a:r>
              <a:rPr lang="en-US" sz="1000" dirty="0">
                <a:hlinkClick r:id="rId10"/>
              </a:rPr>
              <a:t>https://doi.org/10.1002/14651858.cd002279.pub2.</a:t>
            </a:r>
            <a:r>
              <a:rPr lang="en-US" sz="1000" dirty="0"/>
              <a:t> Accessed October 12, 2022.</a:t>
            </a:r>
          </a:p>
          <a:p>
            <a:pPr marL="228600" indent="-228600">
              <a:spcBef>
                <a:spcPts val="0"/>
              </a:spcBef>
              <a:buSzPct val="100000"/>
              <a:buFont typeface="+mj-lt"/>
              <a:buAutoNum type="arabicPeriod"/>
            </a:pPr>
            <a:r>
              <a:rPr lang="en-US" sz="1000" dirty="0"/>
              <a:t>Community Preventive Services Task Force. The Guide to Community Preventive Services. Dental Caries (Cavities): School-Based Dental Sealant Delivery Programs: Task Force Findings and Rationale Statement. </a:t>
            </a:r>
            <a:r>
              <a:rPr lang="en-US" sz="1000" dirty="0">
                <a:hlinkClick r:id="rId11"/>
              </a:rPr>
              <a:t>https://www.thecommunityguide.org/sites/default/files/assets/Oral-Health-Caries-School-based-Sealants_0.pdf.</a:t>
            </a:r>
            <a:r>
              <a:rPr lang="en-US" sz="1000" dirty="0"/>
              <a:t> Accessed October 12, 2022.</a:t>
            </a:r>
          </a:p>
          <a:p>
            <a:pPr marL="228600" indent="-228600">
              <a:spcBef>
                <a:spcPts val="0"/>
              </a:spcBef>
              <a:buSzPct val="100000"/>
              <a:buFont typeface="+mj-lt"/>
              <a:buAutoNum type="arabicPeriod"/>
            </a:pPr>
            <a:r>
              <a:rPr lang="en-US" sz="1000" dirty="0"/>
              <a:t>Dietrich T, Walter C, </a:t>
            </a:r>
            <a:r>
              <a:rPr lang="en-US" sz="1000" dirty="0" err="1"/>
              <a:t>Oluwagbemigun</a:t>
            </a:r>
            <a:r>
              <a:rPr lang="en-US" sz="1000" dirty="0"/>
              <a:t> K, Bergmann M, </a:t>
            </a:r>
            <a:r>
              <a:rPr lang="en-US" sz="1000" dirty="0" err="1"/>
              <a:t>Pischon</a:t>
            </a:r>
            <a:r>
              <a:rPr lang="en-US" sz="1000" dirty="0"/>
              <a:t> T, </a:t>
            </a:r>
            <a:r>
              <a:rPr lang="en-US" sz="1000" dirty="0" err="1"/>
              <a:t>Pischon</a:t>
            </a:r>
            <a:r>
              <a:rPr lang="en-US" sz="1000" dirty="0"/>
              <a:t> N, Boeing H. Smoking, smoking cessation, and risk of tooth loss: the EPIC-Potsdam Study. J Dent Res. 2015 Oct;94(10):1369-75. </a:t>
            </a:r>
            <a:r>
              <a:rPr lang="en-US" sz="1000" dirty="0">
                <a:hlinkClick r:id="rId12"/>
              </a:rPr>
              <a:t>https://pubmed.ncbi.nlm.nih.gov/26243734/.</a:t>
            </a:r>
            <a:r>
              <a:rPr lang="en-US" sz="1000" dirty="0"/>
              <a:t> Accessed October 12, 2022.</a:t>
            </a:r>
          </a:p>
          <a:p>
            <a:pPr marL="228600" indent="-228600">
              <a:spcBef>
                <a:spcPts val="0"/>
              </a:spcBef>
              <a:buSzPct val="100000"/>
              <a:buFont typeface="+mj-lt"/>
              <a:buAutoNum type="arabicPeriod"/>
            </a:pPr>
            <a:r>
              <a:rPr lang="en-US" sz="1000" dirty="0"/>
              <a:t>Centers for Disease Control and Prevention. HPV and Cancer. How Many Cancers Are Linked With HPV Each Year? </a:t>
            </a:r>
            <a:r>
              <a:rPr lang="en-US" sz="1000" dirty="0">
                <a:hlinkClick r:id="rId13"/>
              </a:rPr>
              <a:t>https://www.cdc.gov/cancer/hpv/statistics/cases.htm.</a:t>
            </a:r>
            <a:r>
              <a:rPr lang="en-US" sz="1000" dirty="0"/>
              <a:t> Accessed October 12, 2022.</a:t>
            </a:r>
          </a:p>
          <a:p>
            <a:pPr marL="228600" indent="-228600">
              <a:spcBef>
                <a:spcPts val="0"/>
              </a:spcBef>
              <a:buSzPct val="100000"/>
              <a:buFont typeface="+mj-lt"/>
              <a:buAutoNum type="arabicPeriod" startAt="12"/>
            </a:pPr>
            <a:r>
              <a:rPr lang="en-US" sz="1000" dirty="0" err="1"/>
              <a:t>Nasseh</a:t>
            </a:r>
            <a:r>
              <a:rPr lang="en-US" sz="1000" dirty="0"/>
              <a:t> K, Greenberg B, Vujicic M, Glick M. The effect of chairside chronic disease screenings by oral health professionals on health care dollars. Am J Public Health. 2014;104(4):744-50. </a:t>
            </a:r>
            <a:r>
              <a:rPr lang="en-US" sz="1000" dirty="0">
                <a:hlinkClick r:id="rId14"/>
              </a:rPr>
              <a:t>https://www.ncbi.nlm.nih.gov/pmc/articles/PMC4025684/.</a:t>
            </a:r>
            <a:r>
              <a:rPr lang="en-US" sz="1000" dirty="0"/>
              <a:t> Accessed October 12, 2022.</a:t>
            </a:r>
          </a:p>
          <a:p>
            <a:pPr marL="228600" indent="-228600">
              <a:spcBef>
                <a:spcPts val="0"/>
              </a:spcBef>
              <a:buSzPct val="100000"/>
              <a:buFont typeface="+mj-lt"/>
              <a:buAutoNum type="arabicPeriod" startAt="12"/>
            </a:pPr>
            <a:r>
              <a:rPr lang="en-US" sz="1000" dirty="0"/>
              <a:t>Centers for Disease Control and Prevention. Community Water Fluoridation. Last reviewed January 2020. </a:t>
            </a:r>
            <a:r>
              <a:rPr lang="en-US" sz="1000" dirty="0">
                <a:hlinkClick r:id="rId15"/>
              </a:rPr>
              <a:t>https://www.cdc.gov/fluoridation/index.html.</a:t>
            </a:r>
            <a:r>
              <a:rPr lang="en-US" sz="1000" dirty="0"/>
              <a:t> Accessed October 12, 2022.</a:t>
            </a:r>
          </a:p>
          <a:p>
            <a:pPr marL="228600" indent="-228600">
              <a:spcBef>
                <a:spcPts val="0"/>
              </a:spcBef>
              <a:buSzPct val="100000"/>
              <a:buFont typeface="+mj-lt"/>
              <a:buAutoNum type="arabicPeriod" startAt="12"/>
            </a:pPr>
            <a:r>
              <a:rPr lang="en-US" sz="1000" dirty="0"/>
              <a:t>Centers for Disease Control and Prevention. Oral Health Data, Water Fluoridation. </a:t>
            </a:r>
            <a:r>
              <a:rPr lang="en-US" sz="1000" dirty="0">
                <a:hlinkClick r:id="rId16"/>
              </a:rPr>
              <a:t>https://nccd.cdc.gov/oralhealthdata/rdPage.aspx?rdReport=DOH_DATA.ExploreByTopic&amp;islYear=2018&amp;islT</a:t>
            </a:r>
            <a:r>
              <a:rPr lang="en-US" sz="1000" dirty="0"/>
              <a:t> </a:t>
            </a:r>
            <a:r>
              <a:rPr lang="en-US" sz="1000" dirty="0" err="1">
                <a:hlinkClick r:id="rId16"/>
              </a:rPr>
              <a:t>opic</a:t>
            </a:r>
            <a:r>
              <a:rPr lang="en-US" sz="1000" dirty="0">
                <a:hlinkClick r:id="rId16"/>
              </a:rPr>
              <a:t>=</a:t>
            </a:r>
            <a:r>
              <a:rPr lang="en-US" sz="1000" dirty="0" err="1">
                <a:hlinkClick r:id="rId16"/>
              </a:rPr>
              <a:t>WFR&amp;go</a:t>
            </a:r>
            <a:r>
              <a:rPr lang="en-US" sz="1000" dirty="0">
                <a:hlinkClick r:id="rId16"/>
              </a:rPr>
              <a:t>=GO.</a:t>
            </a:r>
            <a:r>
              <a:rPr lang="en-US" sz="1000" dirty="0"/>
              <a:t> Accessed October 12, 2022.</a:t>
            </a:r>
          </a:p>
          <a:p>
            <a:pPr marL="228600" indent="-228600">
              <a:spcBef>
                <a:spcPts val="0"/>
              </a:spcBef>
              <a:buSzPct val="100000"/>
              <a:buFont typeface="+mj-lt"/>
              <a:buAutoNum type="arabicPeriod"/>
            </a:pPr>
            <a:endParaRPr lang="en-US" sz="1000" dirty="0"/>
          </a:p>
          <a:p>
            <a:pPr marL="228600" indent="-228600">
              <a:lnSpc>
                <a:spcPct val="120000"/>
              </a:lnSpc>
              <a:spcBef>
                <a:spcPts val="0"/>
              </a:spcBef>
              <a:buSzPct val="100000"/>
              <a:buFont typeface="+mj-lt"/>
              <a:buAutoNum type="arabicPeriod"/>
            </a:pPr>
            <a:endParaRPr lang="en-US" sz="1000" spc="-30" dirty="0"/>
          </a:p>
          <a:p>
            <a:endParaRPr lang="en-US" sz="10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DE0498F-0503-51C4-D97E-1E9FF1410E15}"/>
              </a:ext>
            </a:extLst>
          </p:cNvPr>
          <p:cNvSpPr>
            <a:spLocks noGrp="1"/>
          </p:cNvSpPr>
          <p:nvPr>
            <p:ph type="title"/>
          </p:nvPr>
        </p:nvSpPr>
        <p:spPr/>
        <p:txBody>
          <a:bodyPr>
            <a:normAutofit fontScale="90000"/>
          </a:bodyPr>
          <a:lstStyle/>
          <a:p>
            <a:r>
              <a:rPr lang="en-US" dirty="0"/>
              <a:t>References</a:t>
            </a:r>
          </a:p>
        </p:txBody>
      </p:sp>
      <p:sp>
        <p:nvSpPr>
          <p:cNvPr id="7" name="Content Placeholder 6">
            <a:extLst>
              <a:ext uri="{FF2B5EF4-FFF2-40B4-BE49-F238E27FC236}">
                <a16:creationId xmlns:a16="http://schemas.microsoft.com/office/drawing/2014/main" id="{ADC33D3F-25F6-4706-B5EA-6ABBD3864C36}"/>
              </a:ext>
            </a:extLst>
          </p:cNvPr>
          <p:cNvSpPr>
            <a:spLocks noGrp="1"/>
          </p:cNvSpPr>
          <p:nvPr>
            <p:ph idx="1"/>
          </p:nvPr>
        </p:nvSpPr>
        <p:spPr>
          <a:xfrm>
            <a:off x="457200" y="1280160"/>
            <a:ext cx="8229600" cy="5273040"/>
          </a:xfrm>
        </p:spPr>
        <p:txBody>
          <a:bodyPr>
            <a:noAutofit/>
          </a:bodyPr>
          <a:lstStyle/>
          <a:p>
            <a:pPr marL="228600" indent="-228600">
              <a:spcBef>
                <a:spcPts val="0"/>
              </a:spcBef>
              <a:buSzPct val="100000"/>
              <a:buFont typeface="+mj-lt"/>
              <a:buAutoNum type="arabicPeriod" startAt="15"/>
            </a:pPr>
            <a:r>
              <a:rPr lang="en-US" sz="1000" dirty="0"/>
              <a:t>Kaiser Family Foundation. Medicaid Benefits: Dental Services. </a:t>
            </a:r>
            <a:r>
              <a:rPr lang="en-US" sz="1000" dirty="0">
                <a:hlinkClick r:id="rId3"/>
              </a:rPr>
              <a:t>https://www.kff.org/medicaid/state-</a:t>
            </a:r>
            <a:r>
              <a:rPr lang="en-US" sz="1000" dirty="0"/>
              <a:t> </a:t>
            </a:r>
            <a:r>
              <a:rPr lang="en-US" sz="1000" dirty="0">
                <a:hlinkClick r:id="rId3"/>
              </a:rPr>
              <a:t>indicator/dental-services/?</a:t>
            </a:r>
            <a:r>
              <a:rPr lang="en-US" sz="1000" dirty="0" err="1">
                <a:hlinkClick r:id="rId3"/>
              </a:rPr>
              <a:t>currentTimeframe</a:t>
            </a:r>
            <a:r>
              <a:rPr lang="en-US" sz="1000" dirty="0">
                <a:hlinkClick r:id="rId3"/>
              </a:rPr>
              <a:t>=0&amp;sortModel=%7B%22colId%22:%22Location%22,%22sort%22:%22asc%22%7D.</a:t>
            </a:r>
            <a:r>
              <a:rPr lang="en-US" sz="1000" dirty="0"/>
              <a:t> Accessed October 12, 2022.</a:t>
            </a:r>
          </a:p>
          <a:p>
            <a:pPr marL="228600" indent="-228600">
              <a:spcBef>
                <a:spcPts val="0"/>
              </a:spcBef>
              <a:buSzPct val="100000"/>
              <a:buFont typeface="+mj-lt"/>
              <a:buAutoNum type="arabicPeriod" startAt="15"/>
            </a:pPr>
            <a:r>
              <a:rPr lang="en-US" sz="1000" dirty="0"/>
              <a:t>Advisory Committee on Training in Primary Care Medicine and Dentistry. Improving Access to Care in Underserved Rural Communities: Eighteenth Annual Report to the Secretary of the U.S. Department of Health and Human Services and the U.S. Congress. Rockville, MD: Health Resources and Services Administration; November 2021. </a:t>
            </a:r>
            <a:r>
              <a:rPr lang="en-US" sz="1000" dirty="0">
                <a:hlinkClick r:id="rId4"/>
              </a:rPr>
              <a:t>https://www.hrsa.gov/sites/default/files/hrsa/advisory-committees/primarycare-dentist/reports/actpcmd-18th-report.pdf.</a:t>
            </a:r>
            <a:r>
              <a:rPr lang="en-US" sz="1000" dirty="0"/>
              <a:t> Accessed October 12, 2022.</a:t>
            </a:r>
          </a:p>
          <a:p>
            <a:pPr marL="228600" indent="-228600">
              <a:spcBef>
                <a:spcPts val="0"/>
              </a:spcBef>
              <a:buSzPct val="100000"/>
              <a:buFont typeface="+mj-lt"/>
              <a:buAutoNum type="arabicPeriod" startAt="15"/>
            </a:pPr>
            <a:r>
              <a:rPr lang="en-US" sz="1000" spc="10" dirty="0"/>
              <a:t>Rural Hospital Closures: Affected Residents Had Reduced Access to Health Care Services. Washington, DC: Government Accountability Office; December 2020. Product No. GAO-21-93. </a:t>
            </a:r>
            <a:r>
              <a:rPr lang="en-US" sz="1000" spc="10" dirty="0">
                <a:hlinkClick r:id="rId5"/>
              </a:rPr>
              <a:t>https://www.gao.gov/products/gao-21-93.</a:t>
            </a:r>
            <a:r>
              <a:rPr lang="en-US" sz="1000" spc="10" dirty="0"/>
              <a:t> Accessed October 12, 2022.</a:t>
            </a:r>
          </a:p>
          <a:p>
            <a:pPr marL="228600" indent="-228600">
              <a:spcBef>
                <a:spcPts val="0"/>
              </a:spcBef>
              <a:buSzPct val="100000"/>
              <a:buFont typeface="+mj-lt"/>
              <a:buAutoNum type="arabicPeriod" startAt="15"/>
            </a:pPr>
            <a:r>
              <a:rPr lang="en-US" sz="1000" dirty="0"/>
              <a:t>Third Quarter of Fiscal Year 2022 Designated HPSA Quarterly Summary, as of June 30, 2022. Rockville, MD: Health Resources and Services Administration; July 2022.</a:t>
            </a:r>
          </a:p>
          <a:p>
            <a:pPr marL="228600" indent="-228600">
              <a:spcBef>
                <a:spcPts val="0"/>
              </a:spcBef>
              <a:buSzPct val="100000"/>
              <a:buFont typeface="+mj-lt"/>
              <a:buAutoNum type="arabicPeriod" startAt="15"/>
            </a:pPr>
            <a:r>
              <a:rPr lang="en-US" sz="1000" dirty="0"/>
              <a:t>Frogner BK, </a:t>
            </a:r>
            <a:r>
              <a:rPr lang="en-US" sz="1000" dirty="0" err="1"/>
              <a:t>Fraher</a:t>
            </a:r>
            <a:r>
              <a:rPr lang="en-US" sz="1000" dirty="0"/>
              <a:t> EP, </a:t>
            </a:r>
            <a:r>
              <a:rPr lang="en-US" sz="1000" dirty="0" err="1"/>
              <a:t>Spetz</a:t>
            </a:r>
            <a:r>
              <a:rPr lang="en-US" sz="1000" dirty="0"/>
              <a:t> J, Pittman P, Moore J, Beck AJ, Armstrong D, </a:t>
            </a:r>
            <a:r>
              <a:rPr lang="en-US" sz="1000" dirty="0" err="1"/>
              <a:t>Buerhaus</a:t>
            </a:r>
            <a:r>
              <a:rPr lang="en-US" sz="1000" dirty="0"/>
              <a:t> PI. Modernizing scope- of-practice regulations - time to prioritize patients. N </a:t>
            </a:r>
            <a:r>
              <a:rPr lang="en-US" sz="1000" dirty="0" err="1"/>
              <a:t>Engl</a:t>
            </a:r>
            <a:r>
              <a:rPr lang="en-US" sz="1000" dirty="0"/>
              <a:t> J Med. 2020 Feb 13;382(7):591-93. </a:t>
            </a:r>
            <a:r>
              <a:rPr lang="en-US" sz="1000" dirty="0">
                <a:hlinkClick r:id="rId6"/>
              </a:rPr>
              <a:t>https://www.nejm.org/doi/10.1056/NEJMp1911077?url_ver=Z39.88-</a:t>
            </a:r>
            <a:r>
              <a:rPr lang="en-US" sz="1000" dirty="0"/>
              <a:t> </a:t>
            </a:r>
            <a:r>
              <a:rPr lang="en-US" sz="1000" dirty="0">
                <a:hlinkClick r:id="rId6"/>
              </a:rPr>
              <a:t>2003&amp;rfr_id=</a:t>
            </a:r>
            <a:r>
              <a:rPr lang="en-US" sz="1000" dirty="0" err="1">
                <a:hlinkClick r:id="rId6"/>
              </a:rPr>
              <a:t>ori:rid:crossref.org&amp;rfr_dat</a:t>
            </a:r>
            <a:r>
              <a:rPr lang="en-US" sz="1000" dirty="0">
                <a:hlinkClick r:id="rId6"/>
              </a:rPr>
              <a:t>=cr_pub%20%200pubmed.</a:t>
            </a:r>
            <a:r>
              <a:rPr lang="en-US" sz="1000" dirty="0"/>
              <a:t> Accessed October 12, 2022.</a:t>
            </a:r>
          </a:p>
          <a:p>
            <a:pPr marL="228600" indent="-228600">
              <a:spcBef>
                <a:spcPts val="0"/>
              </a:spcBef>
              <a:buSzPct val="100000"/>
              <a:buFont typeface="+mj-lt"/>
              <a:buAutoNum type="arabicPeriod" startAt="15"/>
            </a:pPr>
            <a:r>
              <a:rPr lang="en-US" sz="1000" dirty="0"/>
              <a:t>National Advisory Committee on Rural Health and Human Services. Improving Oral Health Care Services in Rural America: Policy Brief and Recommendations. Rockville, MD: U.S. Department of Health and Human Services; December 2018. </a:t>
            </a:r>
            <a:r>
              <a:rPr lang="en-US" sz="1000" spc="-30" dirty="0">
                <a:hlinkClick r:id="rId7"/>
              </a:rPr>
              <a:t>https://www.hrsa.gov/sites/default/files/hrsa/advisory-committees/rural/2018-oral-</a:t>
            </a:r>
            <a:r>
              <a:rPr lang="en-US" sz="1000" spc="-30" dirty="0"/>
              <a:t> </a:t>
            </a:r>
            <a:r>
              <a:rPr lang="en-US" sz="1000" spc="-30" dirty="0">
                <a:hlinkClick r:id="rId7"/>
              </a:rPr>
              <a:t>health-policy-brief.pdf.</a:t>
            </a:r>
            <a:r>
              <a:rPr lang="en-US" sz="1000" spc="-30" dirty="0"/>
              <a:t> Accessed October 12, 2022.</a:t>
            </a:r>
          </a:p>
          <a:p>
            <a:pPr marL="228600" indent="-228600">
              <a:spcBef>
                <a:spcPts val="0"/>
              </a:spcBef>
              <a:buSzPct val="100000"/>
              <a:buFont typeface="+mj-lt"/>
              <a:buAutoNum type="arabicPeriod" startAt="15"/>
            </a:pPr>
            <a:r>
              <a:rPr lang="en-US" sz="1000" dirty="0"/>
              <a:t>Oral Health Workforce Research Center. Authorization Status of Dental Therapists by State. Last updated September 2020. </a:t>
            </a:r>
            <a:r>
              <a:rPr lang="en-US" sz="1000" dirty="0">
                <a:hlinkClick r:id="rId8"/>
              </a:rPr>
              <a:t>https://oralhealthworkforce.org/authorization-status-of-dental-therapists-by-state/.</a:t>
            </a:r>
            <a:r>
              <a:rPr lang="en-US" sz="1000" dirty="0"/>
              <a:t> Accessed October 12, 2022.</a:t>
            </a:r>
          </a:p>
          <a:p>
            <a:endParaRPr lang="en-US" sz="1000" dirty="0"/>
          </a:p>
          <a:p>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24A0C2-060E-45ED-982E-3C7684566D8B}"/>
              </a:ext>
            </a:extLst>
          </p:cNvPr>
          <p:cNvSpPr>
            <a:spLocks noGrp="1"/>
          </p:cNvSpPr>
          <p:nvPr>
            <p:ph type="title"/>
          </p:nvPr>
        </p:nvSpPr>
        <p:spPr/>
        <p:txBody>
          <a:bodyPr>
            <a:normAutofit fontScale="90000"/>
          </a:bodyPr>
          <a:lstStyle/>
          <a:p>
            <a:r>
              <a:rPr lang="en-US" dirty="0"/>
              <a:t>Resources To Improve Healthcare</a:t>
            </a:r>
          </a:p>
        </p:txBody>
      </p:sp>
      <p:sp>
        <p:nvSpPr>
          <p:cNvPr id="4" name="Content Placeholder 3">
            <a:extLst>
              <a:ext uri="{FF2B5EF4-FFF2-40B4-BE49-F238E27FC236}">
                <a16:creationId xmlns:a16="http://schemas.microsoft.com/office/drawing/2014/main" id="{F9B37297-8665-44F3-B2A7-3CB37F05B069}"/>
              </a:ext>
            </a:extLst>
          </p:cNvPr>
          <p:cNvSpPr>
            <a:spLocks noGrp="1"/>
          </p:cNvSpPr>
          <p:nvPr>
            <p:ph idx="1"/>
          </p:nvPr>
        </p:nvSpPr>
        <p:spPr>
          <a:xfrm>
            <a:off x="457200" y="1646237"/>
            <a:ext cx="8229600" cy="4221163"/>
          </a:xfrm>
        </p:spPr>
        <p:txBody>
          <a:bodyPr>
            <a:normAutofit lnSpcReduction="10000"/>
          </a:bodyPr>
          <a:lstStyle/>
          <a:p>
            <a:r>
              <a:rPr lang="en-US" dirty="0"/>
              <a:t>HHS and the administration have produced and distributed a wide range of resources to support the healthcare delivery system and aid Americans in addressing the issues outlined in this report. </a:t>
            </a:r>
          </a:p>
          <a:p>
            <a:r>
              <a:rPr lang="en-US" dirty="0"/>
              <a:t>The NHQDR team invites readers to use the data and resources in this report to improve quality of care and advance health equity, and it invites readers’ </a:t>
            </a:r>
            <a:r>
              <a:rPr lang="en-US" dirty="0">
                <a:hlinkClick r:id="rId3"/>
              </a:rPr>
              <a:t>suggestions</a:t>
            </a:r>
            <a:r>
              <a:rPr lang="en-US" dirty="0"/>
              <a:t> for monitoring the nation’s health in the future.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37C84A8-259C-4B24-A082-55AC4A2F961D}"/>
              </a:ext>
            </a:extLst>
          </p:cNvPr>
          <p:cNvSpPr>
            <a:spLocks noGrp="1"/>
          </p:cNvSpPr>
          <p:nvPr>
            <p:ph type="title"/>
          </p:nvPr>
        </p:nvSpPr>
        <p:spPr/>
        <p:txBody>
          <a:bodyPr>
            <a:noAutofit/>
          </a:bodyPr>
          <a:lstStyle/>
          <a:p>
            <a:r>
              <a:rPr lang="en-US" sz="2400" dirty="0"/>
              <a:t>Background on the National Healthcare Quality and Disparities Report</a:t>
            </a:r>
          </a:p>
        </p:txBody>
      </p:sp>
      <p:sp>
        <p:nvSpPr>
          <p:cNvPr id="10" name="Content Placeholder 9">
            <a:extLst>
              <a:ext uri="{FF2B5EF4-FFF2-40B4-BE49-F238E27FC236}">
                <a16:creationId xmlns:a16="http://schemas.microsoft.com/office/drawing/2014/main" id="{C818A1B8-6226-4FC5-B7F5-1D90ECB67B02}"/>
              </a:ext>
            </a:extLst>
          </p:cNvPr>
          <p:cNvSpPr>
            <a:spLocks noGrp="1"/>
          </p:cNvSpPr>
          <p:nvPr>
            <p:ph idx="1"/>
          </p:nvPr>
        </p:nvSpPr>
        <p:spPr>
          <a:xfrm>
            <a:off x="457200" y="1646237"/>
            <a:ext cx="8229600" cy="4525963"/>
          </a:xfrm>
        </p:spPr>
        <p:txBody>
          <a:bodyPr>
            <a:normAutofit fontScale="85000" lnSpcReduction="20000"/>
          </a:bodyPr>
          <a:lstStyle/>
          <a:p>
            <a:r>
              <a:rPr lang="en-US" dirty="0"/>
              <a:t>For the 20th year in a row, the Agency for Healthcare Research and Quality (AHRQ) has reported on progress and opportunities for improving healthcare quality and reducing healthcare disparities. </a:t>
            </a:r>
          </a:p>
          <a:p>
            <a:r>
              <a:rPr lang="en-US" dirty="0"/>
              <a:t>The NHQDR is produced with the support of a Department of Health and Human Services Interagency Work Group and guided by input from AHRQ’s National Advisory Council and the Health and Medicine Division of the National Academies of Sciences, Engineering, and Medicine.</a:t>
            </a:r>
          </a:p>
          <a:p>
            <a:r>
              <a:rPr lang="en-US" dirty="0"/>
              <a:t>The 2022 NHQDR tracks about 550 measures that cover a wide variety of conditions and settings. </a:t>
            </a:r>
          </a:p>
          <a:p>
            <a:r>
              <a:rPr lang="en-US" dirty="0"/>
              <a:t>All measures are available in the </a:t>
            </a:r>
            <a:r>
              <a:rPr lang="en-US" dirty="0">
                <a:hlinkClick r:id="rId3"/>
              </a:rPr>
              <a:t>Data Query Tool</a:t>
            </a:r>
            <a:r>
              <a:rPr lang="en-US" dirty="0"/>
              <a: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51436D0-6774-43D0-81F4-D635537B7E57}"/>
              </a:ext>
            </a:extLst>
          </p:cNvPr>
          <p:cNvSpPr>
            <a:spLocks noGrp="1"/>
          </p:cNvSpPr>
          <p:nvPr>
            <p:ph type="title"/>
          </p:nvPr>
        </p:nvSpPr>
        <p:spPr/>
        <p:txBody>
          <a:bodyPr>
            <a:noAutofit/>
          </a:bodyPr>
          <a:lstStyle/>
          <a:p>
            <a:r>
              <a:rPr lang="en-US" sz="2800" dirty="0"/>
              <a:t>Changes to the National Healthcare Quality and Disparities Report</a:t>
            </a:r>
          </a:p>
        </p:txBody>
      </p:sp>
      <p:sp>
        <p:nvSpPr>
          <p:cNvPr id="10" name="Content Placeholder 9">
            <a:extLst>
              <a:ext uri="{FF2B5EF4-FFF2-40B4-BE49-F238E27FC236}">
                <a16:creationId xmlns:a16="http://schemas.microsoft.com/office/drawing/2014/main" id="{BC2D76E3-283A-4938-AF1D-E736F3346D1D}"/>
              </a:ext>
            </a:extLst>
          </p:cNvPr>
          <p:cNvSpPr>
            <a:spLocks noGrp="1"/>
          </p:cNvSpPr>
          <p:nvPr>
            <p:ph idx="1"/>
          </p:nvPr>
        </p:nvSpPr>
        <p:spPr>
          <a:xfrm>
            <a:off x="457200" y="1646237"/>
            <a:ext cx="8229600" cy="4678363"/>
          </a:xfrm>
        </p:spPr>
        <p:txBody>
          <a:bodyPr>
            <a:normAutofit fontScale="92500" lnSpcReduction="10000"/>
          </a:bodyPr>
          <a:lstStyle/>
          <a:p>
            <a:r>
              <a:rPr lang="en-US" dirty="0"/>
              <a:t>The NHQDR was significantly shaped by several IOM reports. </a:t>
            </a:r>
          </a:p>
          <a:p>
            <a:pPr lvl="1"/>
            <a:r>
              <a:rPr lang="en-US" dirty="0"/>
              <a:t>Two of these reports, </a:t>
            </a:r>
            <a:r>
              <a:rPr lang="en-US" i="1" dirty="0"/>
              <a:t>Crossing the Quality Chasm</a:t>
            </a:r>
            <a:r>
              <a:rPr lang="en-US" baseline="30000" dirty="0"/>
              <a:t>1</a:t>
            </a:r>
            <a:r>
              <a:rPr lang="en-US" dirty="0"/>
              <a:t> and To </a:t>
            </a:r>
            <a:r>
              <a:rPr lang="en-US" i="1" dirty="0"/>
              <a:t>Err Is Human</a:t>
            </a:r>
            <a:r>
              <a:rPr lang="en-US" baseline="30000" dirty="0"/>
              <a:t>2</a:t>
            </a:r>
            <a:r>
              <a:rPr lang="en-US" dirty="0"/>
              <a:t> raised awareness about gaps in the quality of healthcare and patient safety. </a:t>
            </a:r>
          </a:p>
          <a:p>
            <a:pPr lvl="1"/>
            <a:r>
              <a:rPr lang="en-US" dirty="0"/>
              <a:t>The extensive literature review included in a third report, </a:t>
            </a:r>
            <a:r>
              <a:rPr lang="en-US" i="1" dirty="0"/>
              <a:t>Unequal Treatment</a:t>
            </a:r>
            <a:r>
              <a:rPr lang="en-US" dirty="0"/>
              <a:t>,</a:t>
            </a:r>
            <a:r>
              <a:rPr lang="en-US" baseline="30000" dirty="0"/>
              <a:t>3</a:t>
            </a:r>
            <a:r>
              <a:rPr lang="en-US" dirty="0"/>
              <a:t> drew attention to disparities in the care rendered to racial and ethnic populations, low-income populations, and other vulnerable groups.</a:t>
            </a:r>
          </a:p>
          <a:p>
            <a:r>
              <a:rPr lang="en-US" dirty="0"/>
              <a:t>Since the report’s inception as the </a:t>
            </a:r>
            <a:r>
              <a:rPr lang="en-US" i="1" dirty="0"/>
              <a:t>National Healthcare Quality Report</a:t>
            </a:r>
            <a:r>
              <a:rPr lang="en-US" dirty="0"/>
              <a:t> and </a:t>
            </a:r>
            <a:r>
              <a:rPr lang="en-US" i="1" dirty="0"/>
              <a:t>National Healthcare Disparities Report</a:t>
            </a:r>
            <a:r>
              <a:rPr lang="en-US" dirty="0"/>
              <a:t> in 2003, AHRQ has worked continuously to enhance and refine the NHQDR. </a:t>
            </a:r>
          </a:p>
          <a:p>
            <a:endParaRPr lang="en-US" dirty="0"/>
          </a:p>
        </p:txBody>
      </p:sp>
    </p:spTree>
    <p:extLst>
      <p:ext uri="{BB962C8B-B14F-4D97-AF65-F5344CB8AC3E}">
        <p14:creationId xmlns:p14="http://schemas.microsoft.com/office/powerpoint/2010/main" val="1741039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7114" y="297873"/>
            <a:ext cx="424295" cy="103257"/>
          </a:xfrm>
          <a:prstGeom prst="rect">
            <a:avLst/>
          </a:prstGeom>
        </p:spPr>
        <p:txBody>
          <a:bodyPr vert="horz" wrap="square" lIns="0" tIns="8659" rIns="0" bIns="0" rtlCol="0">
            <a:spAutoFit/>
          </a:bodyPr>
          <a:lstStyle/>
          <a:p>
            <a:pPr marL="8659">
              <a:spcBef>
                <a:spcPts val="68"/>
              </a:spcBef>
            </a:pPr>
            <a:r>
              <a:rPr sz="614" spc="-7" dirty="0">
                <a:latin typeface="Arial"/>
                <a:cs typeface="Arial"/>
              </a:rPr>
              <a:t>Introduction</a:t>
            </a:r>
            <a:endParaRPr sz="614">
              <a:latin typeface="Arial"/>
              <a:cs typeface="Arial"/>
            </a:endParaRPr>
          </a:p>
        </p:txBody>
      </p:sp>
      <p:sp>
        <p:nvSpPr>
          <p:cNvPr id="15" name="Title 14">
            <a:extLst>
              <a:ext uri="{FF2B5EF4-FFF2-40B4-BE49-F238E27FC236}">
                <a16:creationId xmlns:a16="http://schemas.microsoft.com/office/drawing/2014/main" id="{0B8CFB55-F008-4304-90CE-ED27DD97BBAB}"/>
              </a:ext>
            </a:extLst>
          </p:cNvPr>
          <p:cNvSpPr>
            <a:spLocks noGrp="1"/>
          </p:cNvSpPr>
          <p:nvPr>
            <p:ph type="title"/>
          </p:nvPr>
        </p:nvSpPr>
        <p:spPr/>
        <p:txBody>
          <a:bodyPr>
            <a:normAutofit fontScale="90000"/>
          </a:bodyPr>
          <a:lstStyle/>
          <a:p>
            <a:r>
              <a:rPr lang="en-US" dirty="0"/>
              <a:t>Changes to the 2022 NHQDR</a:t>
            </a:r>
          </a:p>
        </p:txBody>
      </p:sp>
      <p:sp>
        <p:nvSpPr>
          <p:cNvPr id="11" name="Content Placeholder 10">
            <a:extLst>
              <a:ext uri="{FF2B5EF4-FFF2-40B4-BE49-F238E27FC236}">
                <a16:creationId xmlns:a16="http://schemas.microsoft.com/office/drawing/2014/main" id="{ABC3A84F-16F0-41E2-A916-86275A8DAE34}"/>
              </a:ext>
            </a:extLst>
          </p:cNvPr>
          <p:cNvSpPr>
            <a:spLocks noGrp="1"/>
          </p:cNvSpPr>
          <p:nvPr>
            <p:ph idx="1"/>
          </p:nvPr>
        </p:nvSpPr>
        <p:spPr>
          <a:xfrm>
            <a:off x="457200" y="1646237"/>
            <a:ext cx="8229600" cy="4754563"/>
          </a:xfrm>
        </p:spPr>
        <p:txBody>
          <a:bodyPr>
            <a:normAutofit fontScale="85000" lnSpcReduction="10000"/>
          </a:bodyPr>
          <a:lstStyle/>
          <a:p>
            <a:r>
              <a:rPr lang="en-US" dirty="0"/>
              <a:t>The 2022 NHQDR has a new structure to present a comprehensive overview of the healthcare landscape, feature key policy topics, and provide more comprehensive data for all core and noncore measures.</a:t>
            </a:r>
          </a:p>
          <a:p>
            <a:r>
              <a:rPr lang="en-US" dirty="0"/>
              <a:t>The updated overview section of the report provides readers with a portrait of the healthcare landscape, including needs and utilization. </a:t>
            </a:r>
          </a:p>
          <a:p>
            <a:r>
              <a:rPr lang="en-US" dirty="0"/>
              <a:t>Following the overview section are a series of sections that delve into timely policy topics. </a:t>
            </a:r>
          </a:p>
          <a:p>
            <a:pPr lvl="1"/>
            <a:r>
              <a:rPr lang="en-US" dirty="0"/>
              <a:t>For the 2022 NHQDR, the topics are maternal health, child mental health, substance use disorder, and oral health. </a:t>
            </a:r>
          </a:p>
          <a:p>
            <a:pPr lvl="1"/>
            <a:r>
              <a:rPr lang="en-US" dirty="0"/>
              <a:t>The topics were chosen based on administration and agency priorities, relevance to quality and disparities, and availability of relevant data.</a:t>
            </a:r>
          </a:p>
          <a:p>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ED95987-A6F9-4151-B6E9-2E76DA21495F}"/>
              </a:ext>
            </a:extLst>
          </p:cNvPr>
          <p:cNvSpPr>
            <a:spLocks noGrp="1"/>
          </p:cNvSpPr>
          <p:nvPr>
            <p:ph type="title"/>
          </p:nvPr>
        </p:nvSpPr>
        <p:spPr/>
        <p:txBody>
          <a:bodyPr>
            <a:normAutofit fontScale="90000"/>
          </a:bodyPr>
          <a:lstStyle/>
          <a:p>
            <a:r>
              <a:rPr lang="en-US" dirty="0"/>
              <a:t>Updates in Data Source Availability</a:t>
            </a:r>
          </a:p>
        </p:txBody>
      </p:sp>
      <p:sp>
        <p:nvSpPr>
          <p:cNvPr id="11" name="Content Placeholder 10">
            <a:extLst>
              <a:ext uri="{FF2B5EF4-FFF2-40B4-BE49-F238E27FC236}">
                <a16:creationId xmlns:a16="http://schemas.microsoft.com/office/drawing/2014/main" id="{91C83C5E-D5D5-4DAB-B434-53E8836E5F97}"/>
              </a:ext>
            </a:extLst>
          </p:cNvPr>
          <p:cNvSpPr>
            <a:spLocks noGrp="1"/>
          </p:cNvSpPr>
          <p:nvPr>
            <p:ph idx="1"/>
          </p:nvPr>
        </p:nvSpPr>
        <p:spPr>
          <a:xfrm>
            <a:off x="457200" y="1646237"/>
            <a:ext cx="8229600" cy="4678363"/>
          </a:xfrm>
        </p:spPr>
        <p:txBody>
          <a:bodyPr>
            <a:normAutofit fontScale="77500" lnSpcReduction="20000"/>
          </a:bodyPr>
          <a:lstStyle/>
          <a:p>
            <a:r>
              <a:rPr lang="en-US" dirty="0"/>
              <a:t>Healthcare Cost and Utilization Project trend data are available for the 2022 report due to the availability of 4 years of data after the change from ICD-9-CM diagnosis codes to ICD-10-CM codes and changes to the AHRQ Quality Indicators (2016-2019 data).</a:t>
            </a:r>
          </a:p>
          <a:p>
            <a:r>
              <a:rPr lang="en-US" dirty="0"/>
              <a:t>The Child Preventive Health (CS) Section and Sample Adult Questionnaire (SAQ) of the Medical Expenditure Panel Survey are fielded in odd years only (e.g., 2019). Two CS measures and 12 SAQ measures that did not have 2018 data are included with 2019 data in the 2022 NHQDR.</a:t>
            </a:r>
          </a:p>
          <a:p>
            <a:r>
              <a:rPr lang="en-US" dirty="0"/>
              <a:t>The NHQDR dataset now includes data from AHRQ’s Quality and Safety Review System to replace the Medicare Patient Safety Monitoring System data.</a:t>
            </a:r>
          </a:p>
          <a:p>
            <a:r>
              <a:rPr lang="en-US" dirty="0"/>
              <a:t>The Hospital Inpatient Quality Reporting Program and Hospital Outpatient Quality Reporting Program are included in the trend analysis because 4 years’ data became available.</a:t>
            </a:r>
          </a:p>
          <a:p>
            <a:endParaRPr lang="en-US" dirty="0"/>
          </a:p>
        </p:txBody>
      </p:sp>
    </p:spTree>
    <p:extLst>
      <p:ext uri="{BB962C8B-B14F-4D97-AF65-F5344CB8AC3E}">
        <p14:creationId xmlns:p14="http://schemas.microsoft.com/office/powerpoint/2010/main" val="126262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60F28B-2C92-42DE-9B0C-405D17BB323E}"/>
              </a:ext>
            </a:extLst>
          </p:cNvPr>
          <p:cNvSpPr>
            <a:spLocks noGrp="1"/>
          </p:cNvSpPr>
          <p:nvPr>
            <p:ph type="title"/>
          </p:nvPr>
        </p:nvSpPr>
        <p:spPr>
          <a:xfrm>
            <a:off x="1257300" y="304800"/>
            <a:ext cx="6629400" cy="617884"/>
          </a:xfrm>
        </p:spPr>
        <p:txBody>
          <a:bodyPr>
            <a:normAutofit fontScale="90000"/>
          </a:bodyPr>
          <a:lstStyle/>
          <a:p>
            <a:r>
              <a:rPr lang="en-US" dirty="0"/>
              <a:t>Report Background</a:t>
            </a:r>
          </a:p>
        </p:txBody>
      </p:sp>
      <p:sp>
        <p:nvSpPr>
          <p:cNvPr id="6" name="Content Placeholder 5">
            <a:extLst>
              <a:ext uri="{FF2B5EF4-FFF2-40B4-BE49-F238E27FC236}">
                <a16:creationId xmlns:a16="http://schemas.microsoft.com/office/drawing/2014/main" id="{7F5C440C-577D-4A40-B3CB-9A2013C721C7}"/>
              </a:ext>
            </a:extLst>
          </p:cNvPr>
          <p:cNvSpPr>
            <a:spLocks noGrp="1"/>
          </p:cNvSpPr>
          <p:nvPr>
            <p:ph idx="1"/>
          </p:nvPr>
        </p:nvSpPr>
        <p:spPr>
          <a:xfrm>
            <a:off x="457200" y="1646237"/>
            <a:ext cx="8229600" cy="4525963"/>
          </a:xfrm>
        </p:spPr>
        <p:txBody>
          <a:bodyPr>
            <a:normAutofit fontScale="85000" lnSpcReduction="20000"/>
          </a:bodyPr>
          <a:lstStyle/>
          <a:p>
            <a:r>
              <a:rPr lang="en-US" dirty="0"/>
              <a:t>AHRQ’s National Healthcare Quality and Disparities Report (NHQDR) has provided an annual summary of the status of health and healthcare delivery in the United States since 2003. </a:t>
            </a:r>
          </a:p>
          <a:p>
            <a:pPr lvl="1"/>
            <a:r>
              <a:rPr lang="en-US" dirty="0"/>
              <a:t>The NHQDR team prioritizes reporting data and measures that are broadly representative of the performance of the nation’s healthcare system over time.</a:t>
            </a:r>
          </a:p>
          <a:p>
            <a:r>
              <a:rPr lang="en-US" dirty="0"/>
              <a:t>The NHQDR provides policymakers, health system leaders, and the public with a statistical portrait of how effectively the healthcare delivery system provides safe, high-quality, and equitable care to all Americans. </a:t>
            </a:r>
          </a:p>
          <a:p>
            <a:pPr lvl="1"/>
            <a:r>
              <a:rPr lang="en-US" dirty="0"/>
              <a:t>It addresses the question, how successfully does the nation ensure that people actually benefit from the scientific advancements and effective treatments available today?</a:t>
            </a:r>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CBE3D-940F-4065-BAC9-6287CA3C45F3}"/>
              </a:ext>
            </a:extLst>
          </p:cNvPr>
          <p:cNvSpPr>
            <a:spLocks noGrp="1"/>
          </p:cNvSpPr>
          <p:nvPr>
            <p:ph type="title"/>
          </p:nvPr>
        </p:nvSpPr>
        <p:spPr/>
        <p:txBody>
          <a:bodyPr>
            <a:noAutofit/>
          </a:bodyPr>
          <a:lstStyle/>
          <a:p>
            <a:r>
              <a:rPr lang="en-US" sz="2400" dirty="0"/>
              <a:t>Organization of the 2022 National Healthcare Quality and Disparities Report</a:t>
            </a:r>
          </a:p>
        </p:txBody>
      </p:sp>
      <p:sp>
        <p:nvSpPr>
          <p:cNvPr id="10" name="Content Placeholder 9">
            <a:extLst>
              <a:ext uri="{FF2B5EF4-FFF2-40B4-BE49-F238E27FC236}">
                <a16:creationId xmlns:a16="http://schemas.microsoft.com/office/drawing/2014/main" id="{4AC6D62C-7A40-4DF6-8518-F142F6BD3D66}"/>
              </a:ext>
            </a:extLst>
          </p:cNvPr>
          <p:cNvSpPr>
            <a:spLocks noGrp="1"/>
          </p:cNvSpPr>
          <p:nvPr>
            <p:ph idx="1"/>
          </p:nvPr>
        </p:nvSpPr>
        <p:spPr/>
        <p:txBody>
          <a:bodyPr>
            <a:normAutofit/>
          </a:bodyPr>
          <a:lstStyle/>
          <a:p>
            <a:r>
              <a:rPr lang="en-US" sz="2400" dirty="0"/>
              <a:t>The 2022 report is organized around the concept of access to care, quality of care, disparities in care, and six priority areas, including patient safety, person-centered care, care coordination, effective treatment, healthy living, and affordable care. </a:t>
            </a:r>
          </a:p>
          <a:p>
            <a:r>
              <a:rPr lang="en-US" sz="2400" dirty="0"/>
              <a:t>The report presents information on trends, disparities, and changes in disparities over time, as well as federal initiatives to improve quality and reduce disparities. </a:t>
            </a:r>
          </a:p>
          <a:p>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18CF89-76E4-4622-98F2-AC674B511590}"/>
              </a:ext>
            </a:extLst>
          </p:cNvPr>
          <p:cNvSpPr>
            <a:spLocks noGrp="1"/>
          </p:cNvSpPr>
          <p:nvPr>
            <p:ph type="title"/>
          </p:nvPr>
        </p:nvSpPr>
        <p:spPr/>
        <p:txBody>
          <a:bodyPr>
            <a:normAutofit fontScale="90000"/>
          </a:bodyPr>
          <a:lstStyle/>
          <a:p>
            <a:r>
              <a:rPr lang="en-US" dirty="0"/>
              <a:t>References</a:t>
            </a:r>
          </a:p>
        </p:txBody>
      </p:sp>
      <p:sp>
        <p:nvSpPr>
          <p:cNvPr id="8" name="Content Placeholder 7">
            <a:extLst>
              <a:ext uri="{FF2B5EF4-FFF2-40B4-BE49-F238E27FC236}">
                <a16:creationId xmlns:a16="http://schemas.microsoft.com/office/drawing/2014/main" id="{EA235C42-FA56-4580-A7E2-AFEE7829140D}"/>
              </a:ext>
            </a:extLst>
          </p:cNvPr>
          <p:cNvSpPr>
            <a:spLocks noGrp="1"/>
          </p:cNvSpPr>
          <p:nvPr>
            <p:ph idx="1"/>
          </p:nvPr>
        </p:nvSpPr>
        <p:spPr>
          <a:xfrm>
            <a:off x="457200" y="1646237"/>
            <a:ext cx="8229600" cy="4525963"/>
          </a:xfrm>
        </p:spPr>
        <p:txBody>
          <a:bodyPr>
            <a:normAutofit/>
          </a:bodyPr>
          <a:lstStyle/>
          <a:p>
            <a:pPr marL="228600" indent="-228600">
              <a:lnSpc>
                <a:spcPct val="120000"/>
              </a:lnSpc>
              <a:spcBef>
                <a:spcPts val="0"/>
              </a:spcBef>
              <a:buSzPct val="100000"/>
              <a:buFont typeface="+mj-lt"/>
              <a:buAutoNum type="arabicPeriod"/>
            </a:pPr>
            <a:r>
              <a:rPr lang="en-US" sz="1200" dirty="0"/>
              <a:t>Institute of Medicine Committee on Quality of Health Care in America. Crossing the Quality Chasm: A New Health System for the 21st Century. Washington, DC: National Academies Press; 2001. </a:t>
            </a:r>
            <a:r>
              <a:rPr lang="en-US" sz="1200" dirty="0">
                <a:hlinkClick r:id="rId3"/>
              </a:rPr>
              <a:t>https://www.nap.edu/</a:t>
            </a:r>
            <a:r>
              <a:rPr lang="en-US" sz="1200" dirty="0"/>
              <a:t> </a:t>
            </a:r>
            <a:r>
              <a:rPr lang="en-US" sz="1200" dirty="0">
                <a:hlinkClick r:id="rId3"/>
              </a:rPr>
              <a:t>catalog/10027/crossing</a:t>
            </a:r>
            <a:r>
              <a:rPr lang="en-US" sz="1200" dirty="0">
                <a:hlinkClick r:id="rId4"/>
              </a:rPr>
              <a:t>-the-quality-chasm-a-</a:t>
            </a:r>
            <a:r>
              <a:rPr lang="en-US" sz="1200" dirty="0" err="1">
                <a:hlinkClick r:id="rId4"/>
              </a:rPr>
              <a:t>newhealth</a:t>
            </a:r>
            <a:r>
              <a:rPr lang="en-US" sz="1200" dirty="0">
                <a:hlinkClick r:id="rId4"/>
              </a:rPr>
              <a:t>-system-for-the.</a:t>
            </a:r>
            <a:r>
              <a:rPr lang="en-US" sz="1200" dirty="0"/>
              <a:t> Accessed September 21, 2022.</a:t>
            </a:r>
          </a:p>
          <a:p>
            <a:pPr marL="228600" indent="-228600">
              <a:lnSpc>
                <a:spcPct val="120000"/>
              </a:lnSpc>
              <a:spcBef>
                <a:spcPts val="0"/>
              </a:spcBef>
              <a:buSzPct val="100000"/>
              <a:buFont typeface="+mj-lt"/>
              <a:buAutoNum type="arabicPeriod"/>
            </a:pPr>
            <a:r>
              <a:rPr lang="en-US" sz="1200" dirty="0"/>
              <a:t>Committee on Quality of Health Care in America, Institute of Medicine. To Err Is Human: Building a Safer Health System. Kohn LT, Corrigan JM, Donaldson MS, eds. Washington, DC: National Academy Press; 2000. </a:t>
            </a:r>
            <a:r>
              <a:rPr lang="en-US" sz="1200" dirty="0">
                <a:hlinkClick r:id="rId5"/>
              </a:rPr>
              <a:t>http://www.nap.edu/catalog/9728.html.</a:t>
            </a:r>
            <a:r>
              <a:rPr lang="en-US" sz="1200" dirty="0"/>
              <a:t> Accessed September 21, 2022.</a:t>
            </a:r>
          </a:p>
          <a:p>
            <a:pPr marL="228600" indent="-228600">
              <a:lnSpc>
                <a:spcPct val="120000"/>
              </a:lnSpc>
              <a:spcBef>
                <a:spcPts val="0"/>
              </a:spcBef>
              <a:buSzPct val="100000"/>
              <a:buFont typeface="+mj-lt"/>
              <a:buAutoNum type="arabicPeriod"/>
            </a:pPr>
            <a:r>
              <a:rPr lang="en-US" sz="1200" dirty="0"/>
              <a:t>Institute of Medicine. Committee on Understanding and Eliminating Racial and Ethnic Disparities in Health Care. Unequal Treatment: Confronting Racial and Ethnic Disparities in Health Care. Smedley BD, Stith AY, Nelson AR, eds. Washington, DC: National Academies Press; 2003. </a:t>
            </a:r>
            <a:r>
              <a:rPr lang="en-US" sz="1200" dirty="0">
                <a:hlinkClick r:id="rId6"/>
              </a:rPr>
              <a:t>https://www.nap.edu/catalog/12875/</a:t>
            </a:r>
            <a:r>
              <a:rPr lang="en-US" sz="1200" dirty="0"/>
              <a:t> unequal-</a:t>
            </a:r>
            <a:r>
              <a:rPr lang="en-US" sz="1200" dirty="0">
                <a:hlinkClick r:id="rId7"/>
              </a:rPr>
              <a:t>treatment-confronting-racial-and-ethnic-disparitiesin-health-care.</a:t>
            </a:r>
            <a:r>
              <a:rPr lang="en-US" sz="1200" dirty="0"/>
              <a:t> Accessed September 21, 2022.</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4F7D17-017D-46ED-AF66-FDC52EF69196}"/>
              </a:ext>
            </a:extLst>
          </p:cNvPr>
          <p:cNvSpPr>
            <a:spLocks noGrp="1"/>
          </p:cNvSpPr>
          <p:nvPr>
            <p:ph type="title"/>
          </p:nvPr>
        </p:nvSpPr>
        <p:spPr>
          <a:xfrm>
            <a:off x="1257300" y="304800"/>
            <a:ext cx="6629400" cy="617884"/>
          </a:xfrm>
        </p:spPr>
        <p:txBody>
          <a:bodyPr>
            <a:normAutofit fontScale="90000"/>
          </a:bodyPr>
          <a:lstStyle/>
          <a:p>
            <a:r>
              <a:rPr lang="en-US" dirty="0"/>
              <a:t>Portrait of American Healthcare</a:t>
            </a:r>
          </a:p>
        </p:txBody>
      </p:sp>
      <p:sp>
        <p:nvSpPr>
          <p:cNvPr id="10" name="Content Placeholder 9">
            <a:extLst>
              <a:ext uri="{FF2B5EF4-FFF2-40B4-BE49-F238E27FC236}">
                <a16:creationId xmlns:a16="http://schemas.microsoft.com/office/drawing/2014/main" id="{28ABB33F-4875-4ECC-B476-00FB636F04B0}"/>
              </a:ext>
            </a:extLst>
          </p:cNvPr>
          <p:cNvSpPr>
            <a:spLocks noGrp="1"/>
          </p:cNvSpPr>
          <p:nvPr>
            <p:ph idx="1"/>
          </p:nvPr>
        </p:nvSpPr>
        <p:spPr>
          <a:xfrm>
            <a:off x="457200" y="1646237"/>
            <a:ext cx="8229600" cy="4525963"/>
          </a:xfrm>
        </p:spPr>
        <p:txBody>
          <a:bodyPr>
            <a:normAutofit fontScale="92500" lnSpcReduction="20000"/>
          </a:bodyPr>
          <a:lstStyle/>
          <a:p>
            <a:r>
              <a:rPr lang="en-US" dirty="0"/>
              <a:t>This section includes:</a:t>
            </a:r>
          </a:p>
          <a:p>
            <a:pPr lvl="1"/>
            <a:r>
              <a:rPr lang="en-US" dirty="0"/>
              <a:t>Demographics: trends in median age, race and ethnicity, and population density.</a:t>
            </a:r>
          </a:p>
          <a:p>
            <a:pPr lvl="1"/>
            <a:r>
              <a:rPr lang="en-US" dirty="0"/>
              <a:t>Health Measures: trends in life expectancy, mortality, and premature death.</a:t>
            </a:r>
          </a:p>
          <a:p>
            <a:pPr lvl="1"/>
            <a:r>
              <a:rPr lang="en-US" dirty="0"/>
              <a:t>Social Determinants of Health: prevalence of social, economic, environmental, and community conditions affecting health outcomes.</a:t>
            </a:r>
          </a:p>
          <a:p>
            <a:pPr lvl="1"/>
            <a:r>
              <a:rPr lang="en-US" dirty="0"/>
              <a:t>Healthcare Delivery Systems: capacities of the healthcare workforce and organizations.</a:t>
            </a:r>
          </a:p>
          <a:p>
            <a:pPr lvl="1"/>
            <a:r>
              <a:rPr lang="en-US" dirty="0"/>
              <a:t>Personal Healthcare Expenditures: estimates on spending for medical goods and services.</a:t>
            </a:r>
          </a:p>
          <a:p>
            <a:pPr lvl="1"/>
            <a:r>
              <a:rPr lang="en-US" dirty="0"/>
              <a:t>Geographic Variations in Care: state-level data on quality and disparities.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4F7D17-017D-46ED-AF66-FDC52EF69196}"/>
              </a:ext>
            </a:extLst>
          </p:cNvPr>
          <p:cNvSpPr>
            <a:spLocks noGrp="1"/>
          </p:cNvSpPr>
          <p:nvPr>
            <p:ph type="title"/>
          </p:nvPr>
        </p:nvSpPr>
        <p:spPr>
          <a:xfrm>
            <a:off x="1257300" y="304800"/>
            <a:ext cx="6629400" cy="617884"/>
          </a:xfrm>
        </p:spPr>
        <p:txBody>
          <a:bodyPr>
            <a:normAutofit fontScale="90000"/>
          </a:bodyPr>
          <a:lstStyle/>
          <a:p>
            <a:r>
              <a:rPr lang="en-US" dirty="0"/>
              <a:t>Demographics</a:t>
            </a:r>
          </a:p>
        </p:txBody>
      </p:sp>
      <p:sp>
        <p:nvSpPr>
          <p:cNvPr id="9" name="Content Placeholder 8">
            <a:extLst>
              <a:ext uri="{FF2B5EF4-FFF2-40B4-BE49-F238E27FC236}">
                <a16:creationId xmlns:a16="http://schemas.microsoft.com/office/drawing/2014/main" id="{B99E92CD-D1A8-422C-A5FC-E6D7ACD76FED}"/>
              </a:ext>
            </a:extLst>
          </p:cNvPr>
          <p:cNvSpPr>
            <a:spLocks noGrp="1"/>
          </p:cNvSpPr>
          <p:nvPr>
            <p:ph idx="1"/>
          </p:nvPr>
        </p:nvSpPr>
        <p:spPr>
          <a:xfrm>
            <a:off x="457200" y="1646237"/>
            <a:ext cx="8229600" cy="4525963"/>
          </a:xfrm>
        </p:spPr>
        <p:txBody>
          <a:bodyPr>
            <a:normAutofit fontScale="92500" lnSpcReduction="10000"/>
          </a:bodyPr>
          <a:lstStyle/>
          <a:p>
            <a:r>
              <a:rPr lang="en-US" dirty="0"/>
              <a:t>Healthcare systems and providers in the United States serve a large and growing population. </a:t>
            </a:r>
          </a:p>
          <a:p>
            <a:r>
              <a:rPr lang="en-US" dirty="0"/>
              <a:t>Over the 10 years between the 2010 Census and the 2020 Census, the U.S. population increased 7.4% to 331,449,281 people, split nearly evenly between females (50.5%) and males (49.5%).</a:t>
            </a:r>
            <a:r>
              <a:rPr lang="en-US" baseline="30000" dirty="0"/>
              <a:t>1</a:t>
            </a:r>
          </a:p>
          <a:p>
            <a:r>
              <a:rPr lang="en-US" dirty="0"/>
              <a:t>The U.S. population is aging: </a:t>
            </a:r>
          </a:p>
          <a:p>
            <a:pPr lvl="1"/>
            <a:r>
              <a:rPr lang="en-US" dirty="0"/>
              <a:t>Five-year estimates from the American Community Survey (ACS) show the median age increased from 36.9 years to 38.2 years between 2010 and 2020. </a:t>
            </a:r>
          </a:p>
          <a:p>
            <a:pPr lvl="1"/>
            <a:r>
              <a:rPr lang="en-US" dirty="0"/>
              <a:t>Fewer babies being born and the oldest adults living longer account for much of this increase.</a:t>
            </a:r>
          </a:p>
          <a:p>
            <a:endParaRPr lang="en-US" dirty="0"/>
          </a:p>
        </p:txBody>
      </p:sp>
    </p:spTree>
    <p:extLst>
      <p:ext uri="{BB962C8B-B14F-4D97-AF65-F5344CB8AC3E}">
        <p14:creationId xmlns:p14="http://schemas.microsoft.com/office/powerpoint/2010/main" val="413808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D9675599-059E-4528-83DB-588E9362F0CE}"/>
              </a:ext>
            </a:extLst>
          </p:cNvPr>
          <p:cNvSpPr>
            <a:spLocks noGrp="1"/>
          </p:cNvSpPr>
          <p:nvPr>
            <p:ph type="title"/>
          </p:nvPr>
        </p:nvSpPr>
        <p:spPr>
          <a:xfrm>
            <a:off x="1257300" y="304800"/>
            <a:ext cx="6629400" cy="617884"/>
          </a:xfrm>
        </p:spPr>
        <p:txBody>
          <a:bodyPr>
            <a:noAutofit/>
          </a:bodyPr>
          <a:lstStyle/>
          <a:p>
            <a:r>
              <a:rPr lang="en-US" sz="2000" dirty="0"/>
              <a:t>Figure 1. Distribution of people in the United States by 10-year age groups in 2010 and 2020</a:t>
            </a:r>
          </a:p>
        </p:txBody>
      </p:sp>
      <p:graphicFrame>
        <p:nvGraphicFramePr>
          <p:cNvPr id="41" name="Chart 40" descr="Bar chart showing percentage of population in each age group; significant findings are in the text below the chart">
            <a:extLst>
              <a:ext uri="{FF2B5EF4-FFF2-40B4-BE49-F238E27FC236}">
                <a16:creationId xmlns:a16="http://schemas.microsoft.com/office/drawing/2014/main" id="{501AC889-1884-4F4B-9567-EAC8EF7DCB1C}"/>
              </a:ext>
            </a:extLst>
          </p:cNvPr>
          <p:cNvGraphicFramePr>
            <a:graphicFrameLocks noChangeAspect="1"/>
          </p:cNvGraphicFramePr>
          <p:nvPr>
            <p:extLst>
              <p:ext uri="{D42A27DB-BD31-4B8C-83A1-F6EECF244321}">
                <p14:modId xmlns:p14="http://schemas.microsoft.com/office/powerpoint/2010/main" val="2814229381"/>
              </p:ext>
            </p:extLst>
          </p:nvPr>
        </p:nvGraphicFramePr>
        <p:xfrm>
          <a:off x="457200" y="1463040"/>
          <a:ext cx="8229600" cy="4431325"/>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DA885D56-518A-45BF-8EB9-23489EDE222A}"/>
              </a:ext>
            </a:extLst>
          </p:cNvPr>
          <p:cNvSpPr txBox="1"/>
          <p:nvPr/>
        </p:nvSpPr>
        <p:spPr>
          <a:xfrm>
            <a:off x="457200" y="6035040"/>
            <a:ext cx="8229600" cy="307777"/>
          </a:xfrm>
          <a:prstGeom prst="rect">
            <a:avLst/>
          </a:prstGeom>
          <a:noFill/>
        </p:spPr>
        <p:txBody>
          <a:bodyPr wrap="square" rtlCol="0">
            <a:spAutoFit/>
          </a:bodyPr>
          <a:lstStyle/>
          <a:p>
            <a:r>
              <a:rPr lang="en-US" sz="1400" b="1" dirty="0">
                <a:effectLst/>
                <a:latin typeface="Times New Roman" panose="02020603050405020304" pitchFamily="18" charset="0"/>
                <a:ea typeface="Times New Roman" panose="02020603050405020304" pitchFamily="18" charset="0"/>
              </a:rPr>
              <a:t>Source: </a:t>
            </a:r>
            <a:r>
              <a:rPr lang="en-US" sz="1400" dirty="0">
                <a:effectLst/>
                <a:latin typeface="Times New Roman" panose="02020603050405020304" pitchFamily="18" charset="0"/>
                <a:ea typeface="Times New Roman" panose="02020603050405020304" pitchFamily="18" charset="0"/>
              </a:rPr>
              <a:t>U.S. Census Bureau, American Community Survey, 5-Year Estimates, 2010 and 2020, </a:t>
            </a:r>
            <a:r>
              <a:rPr lang="en-US" sz="1400" u="sng" dirty="0">
                <a:solidFill>
                  <a:srgbClr val="0000FF"/>
                </a:solidFill>
                <a:effectLst/>
                <a:latin typeface="Times New Roman" panose="02020603050405020304" pitchFamily="18" charset="0"/>
                <a:ea typeface="Times New Roman" panose="02020603050405020304" pitchFamily="18" charset="0"/>
                <a:hlinkClick r:id="rId4"/>
              </a:rPr>
              <a:t>Table S0101</a:t>
            </a:r>
            <a:r>
              <a:rPr lang="en-US" sz="1400" dirty="0">
                <a:effectLst/>
                <a:latin typeface="Times New Roman" panose="02020603050405020304" pitchFamily="18" charset="0"/>
                <a:ea typeface="Times New Roman" panose="02020603050405020304" pitchFamily="18" charset="0"/>
              </a:rPr>
              <a:t>.</a:t>
            </a: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6255908" y="1924630"/>
            <a:ext cx="43728" cy="43728"/>
          </a:xfrm>
          <a:custGeom>
            <a:avLst/>
            <a:gdLst/>
            <a:ahLst/>
            <a:cxnLst/>
            <a:rect l="l" t="t" r="r" b="b"/>
            <a:pathLst>
              <a:path w="64135" h="64135">
                <a:moveTo>
                  <a:pt x="63868" y="0"/>
                </a:moveTo>
                <a:lnTo>
                  <a:pt x="0" y="0"/>
                </a:lnTo>
                <a:lnTo>
                  <a:pt x="0" y="63868"/>
                </a:lnTo>
                <a:lnTo>
                  <a:pt x="63868" y="63868"/>
                </a:lnTo>
                <a:lnTo>
                  <a:pt x="63868" y="0"/>
                </a:lnTo>
                <a:close/>
              </a:path>
            </a:pathLst>
          </a:custGeom>
          <a:solidFill>
            <a:srgbClr val="FFC62C"/>
          </a:solidFill>
        </p:spPr>
        <p:txBody>
          <a:bodyPr wrap="square" lIns="0" tIns="0" rIns="0" bIns="0" rtlCol="0"/>
          <a:lstStyle/>
          <a:p>
            <a:endParaRPr sz="1227"/>
          </a:p>
        </p:txBody>
      </p:sp>
      <p:sp>
        <p:nvSpPr>
          <p:cNvPr id="45" name="Title 44">
            <a:extLst>
              <a:ext uri="{FF2B5EF4-FFF2-40B4-BE49-F238E27FC236}">
                <a16:creationId xmlns:a16="http://schemas.microsoft.com/office/drawing/2014/main" id="{D1B2B0F9-EF83-4431-8904-EC3E816FD0D7}"/>
              </a:ext>
            </a:extLst>
          </p:cNvPr>
          <p:cNvSpPr>
            <a:spLocks noGrp="1"/>
          </p:cNvSpPr>
          <p:nvPr>
            <p:ph type="title"/>
          </p:nvPr>
        </p:nvSpPr>
        <p:spPr>
          <a:xfrm>
            <a:off x="1257300" y="304800"/>
            <a:ext cx="6629400" cy="617884"/>
          </a:xfrm>
        </p:spPr>
        <p:txBody>
          <a:bodyPr>
            <a:normAutofit fontScale="90000"/>
          </a:bodyPr>
          <a:lstStyle/>
          <a:p>
            <a:r>
              <a:rPr lang="en-US" dirty="0"/>
              <a:t>Racial and Ethnic Diversity</a:t>
            </a:r>
          </a:p>
        </p:txBody>
      </p:sp>
      <p:sp>
        <p:nvSpPr>
          <p:cNvPr id="41" name="Content Placeholder 40">
            <a:extLst>
              <a:ext uri="{FF2B5EF4-FFF2-40B4-BE49-F238E27FC236}">
                <a16:creationId xmlns:a16="http://schemas.microsoft.com/office/drawing/2014/main" id="{74FD4909-61E6-4302-BF98-3BB361D69302}"/>
              </a:ext>
            </a:extLst>
          </p:cNvPr>
          <p:cNvSpPr>
            <a:spLocks noGrp="1"/>
          </p:cNvSpPr>
          <p:nvPr>
            <p:ph idx="1"/>
          </p:nvPr>
        </p:nvSpPr>
        <p:spPr>
          <a:xfrm>
            <a:off x="457200" y="1646237"/>
            <a:ext cx="8229600" cy="4525963"/>
          </a:xfrm>
        </p:spPr>
        <p:txBody>
          <a:bodyPr>
            <a:normAutofit fontScale="92500" lnSpcReduction="20000"/>
          </a:bodyPr>
          <a:lstStyle/>
          <a:p>
            <a:r>
              <a:rPr lang="en-US" dirty="0"/>
              <a:t>The United States has grown more racially and ethnically diverse. </a:t>
            </a:r>
          </a:p>
          <a:p>
            <a:r>
              <a:rPr lang="en-US" dirty="0"/>
              <a:t>Much of the recent growth in racial and ethnic diversity can be attributed to a rise in the number of people who self-identify as two or more races, which increased 7.3 percentage points between 2010 and 2020. </a:t>
            </a:r>
          </a:p>
          <a:p>
            <a:r>
              <a:rPr lang="en-US" dirty="0"/>
              <a:t>The percentage of people who identify as Asian alone also increased by 1.2 percentage points over the past decade, while the percentage of people who identify as Black, AI/AN, or NHPI remained at similar levels. </a:t>
            </a:r>
          </a:p>
          <a:p>
            <a:endParaRPr lang="en-US" dirty="0"/>
          </a:p>
          <a:p>
            <a:endParaRPr lang="en-US" dirty="0"/>
          </a:p>
        </p:txBody>
      </p:sp>
    </p:spTree>
    <p:extLst>
      <p:ext uri="{BB962C8B-B14F-4D97-AF65-F5344CB8AC3E}">
        <p14:creationId xmlns:p14="http://schemas.microsoft.com/office/powerpoint/2010/main" val="408098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02679" y="297873"/>
            <a:ext cx="1104467" cy="103257"/>
          </a:xfrm>
          <a:prstGeom prst="rect">
            <a:avLst/>
          </a:prstGeom>
        </p:spPr>
        <p:txBody>
          <a:bodyPr vert="horz" wrap="square" lIns="0" tIns="8659" rIns="0" bIns="0" rtlCol="0">
            <a:spAutoFit/>
          </a:bodyPr>
          <a:lstStyle/>
          <a:p>
            <a:pPr marL="8659">
              <a:spcBef>
                <a:spcPts val="68"/>
              </a:spcBef>
            </a:pPr>
            <a:r>
              <a:rPr sz="614" dirty="0">
                <a:latin typeface="Arial"/>
                <a:cs typeface="Arial"/>
              </a:rPr>
              <a:t>Portrait</a:t>
            </a:r>
            <a:r>
              <a:rPr sz="614" spc="-14" dirty="0">
                <a:latin typeface="Arial"/>
                <a:cs typeface="Arial"/>
              </a:rPr>
              <a:t> </a:t>
            </a:r>
            <a:r>
              <a:rPr sz="614" dirty="0">
                <a:latin typeface="Arial"/>
                <a:cs typeface="Arial"/>
              </a:rPr>
              <a:t>of</a:t>
            </a:r>
            <a:r>
              <a:rPr sz="614" spc="-10" dirty="0">
                <a:latin typeface="Arial"/>
                <a:cs typeface="Arial"/>
              </a:rPr>
              <a:t> </a:t>
            </a:r>
            <a:r>
              <a:rPr sz="614" dirty="0">
                <a:latin typeface="Arial"/>
                <a:cs typeface="Arial"/>
              </a:rPr>
              <a:t>American</a:t>
            </a:r>
            <a:r>
              <a:rPr sz="614" spc="-10" dirty="0">
                <a:latin typeface="Arial"/>
                <a:cs typeface="Arial"/>
              </a:rPr>
              <a:t> </a:t>
            </a:r>
            <a:r>
              <a:rPr sz="614" spc="-7" dirty="0">
                <a:latin typeface="Arial"/>
                <a:cs typeface="Arial"/>
              </a:rPr>
              <a:t>Healthcare</a:t>
            </a:r>
            <a:endParaRPr sz="614">
              <a:latin typeface="Arial"/>
              <a:cs typeface="Arial"/>
            </a:endParaRPr>
          </a:p>
        </p:txBody>
      </p:sp>
      <p:sp>
        <p:nvSpPr>
          <p:cNvPr id="59" name="Title 58">
            <a:extLst>
              <a:ext uri="{FF2B5EF4-FFF2-40B4-BE49-F238E27FC236}">
                <a16:creationId xmlns:a16="http://schemas.microsoft.com/office/drawing/2014/main" id="{ADF1B787-07AC-462F-83E5-CE188CEF8227}"/>
              </a:ext>
            </a:extLst>
          </p:cNvPr>
          <p:cNvSpPr>
            <a:spLocks noGrp="1"/>
          </p:cNvSpPr>
          <p:nvPr>
            <p:ph type="title"/>
          </p:nvPr>
        </p:nvSpPr>
        <p:spPr>
          <a:xfrm>
            <a:off x="1257300" y="304800"/>
            <a:ext cx="6629400" cy="617884"/>
          </a:xfrm>
        </p:spPr>
        <p:txBody>
          <a:bodyPr>
            <a:noAutofit/>
          </a:bodyPr>
          <a:lstStyle/>
          <a:p>
            <a:r>
              <a:rPr lang="en-US" sz="2400" dirty="0"/>
              <a:t>Figure 2. Distribution of people in the United States, by race, 2010 to 2020</a:t>
            </a:r>
          </a:p>
        </p:txBody>
      </p:sp>
      <p:graphicFrame>
        <p:nvGraphicFramePr>
          <p:cNvPr id="64" name="Chart 63" descr="Line graph sowing percentage oof population in each racial group; data points are noted in the text below the graph">
            <a:extLst>
              <a:ext uri="{FF2B5EF4-FFF2-40B4-BE49-F238E27FC236}">
                <a16:creationId xmlns:a16="http://schemas.microsoft.com/office/drawing/2014/main" id="{C7F374DA-BFE7-407F-A0FE-045FE74FE596}"/>
              </a:ext>
            </a:extLst>
          </p:cNvPr>
          <p:cNvGraphicFramePr>
            <a:graphicFrameLocks noChangeAspect="1"/>
          </p:cNvGraphicFramePr>
          <p:nvPr>
            <p:extLst>
              <p:ext uri="{D42A27DB-BD31-4B8C-83A1-F6EECF244321}">
                <p14:modId xmlns:p14="http://schemas.microsoft.com/office/powerpoint/2010/main" val="2085546006"/>
              </p:ext>
            </p:extLst>
          </p:nvPr>
        </p:nvGraphicFramePr>
        <p:xfrm>
          <a:off x="457200" y="1463040"/>
          <a:ext cx="8229600" cy="4431325"/>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Box 64">
            <a:extLst>
              <a:ext uri="{FF2B5EF4-FFF2-40B4-BE49-F238E27FC236}">
                <a16:creationId xmlns:a16="http://schemas.microsoft.com/office/drawing/2014/main" id="{84D5E3B3-7773-494E-94E8-64382E39F24B}"/>
              </a:ext>
            </a:extLst>
          </p:cNvPr>
          <p:cNvSpPr txBox="1"/>
          <p:nvPr/>
        </p:nvSpPr>
        <p:spPr>
          <a:xfrm>
            <a:off x="457200" y="6035040"/>
            <a:ext cx="8229600" cy="307777"/>
          </a:xfrm>
          <a:prstGeom prst="rect">
            <a:avLst/>
          </a:prstGeom>
          <a:noFill/>
        </p:spPr>
        <p:txBody>
          <a:bodyPr wrap="square" rtlCol="0">
            <a:spAutoFit/>
          </a:bodyPr>
          <a:lstStyle/>
          <a:p>
            <a:r>
              <a:rPr lang="en-US" sz="1400" b="1" dirty="0">
                <a:effectLst/>
                <a:latin typeface="Times New Roman" panose="02020603050405020304" pitchFamily="18" charset="0"/>
                <a:ea typeface="Times New Roman" panose="02020603050405020304" pitchFamily="18" charset="0"/>
              </a:rPr>
              <a:t>Source:</a:t>
            </a:r>
            <a:r>
              <a:rPr lang="en-US" sz="1400" dirty="0">
                <a:effectLst/>
                <a:latin typeface="Times New Roman" panose="02020603050405020304" pitchFamily="18" charset="0"/>
                <a:ea typeface="Times New Roman" panose="02020603050405020304" pitchFamily="18" charset="0"/>
              </a:rPr>
              <a:t> U.S. Census Bureau, Decennial Census, 2010 and 2020, </a:t>
            </a:r>
            <a:r>
              <a:rPr lang="en-US" sz="1400" u="sng" spc="-10" dirty="0">
                <a:solidFill>
                  <a:srgbClr val="0000FF"/>
                </a:solidFill>
                <a:effectLst/>
                <a:latin typeface="Times New Roman" panose="02020603050405020304" pitchFamily="18" charset="0"/>
                <a:ea typeface="Arial" panose="020B0604020202020204" pitchFamily="34" charset="0"/>
                <a:hlinkClick r:id="rId4"/>
              </a:rPr>
              <a:t>Table P1</a:t>
            </a:r>
            <a:r>
              <a:rPr lang="en-US" sz="1400" dirty="0">
                <a:effectLst/>
                <a:latin typeface="Times New Roman" panose="02020603050405020304" pitchFamily="18" charset="0"/>
                <a:ea typeface="Times New Roman" panose="02020603050405020304" pitchFamily="18" charset="0"/>
              </a:rPr>
              <a:t>.</a:t>
            </a:r>
            <a:endParaRPr 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object 21"/>
          <p:cNvGrpSpPr/>
          <p:nvPr/>
        </p:nvGrpSpPr>
        <p:grpSpPr>
          <a:xfrm>
            <a:off x="3282050" y="787111"/>
            <a:ext cx="166255" cy="51955"/>
            <a:chOff x="1994274" y="1154430"/>
            <a:chExt cx="243840" cy="76200"/>
          </a:xfrm>
        </p:grpSpPr>
        <p:sp>
          <p:nvSpPr>
            <p:cNvPr id="22" name="object 22"/>
            <p:cNvSpPr/>
            <p:nvPr/>
          </p:nvSpPr>
          <p:spPr>
            <a:xfrm>
              <a:off x="1994274" y="1192796"/>
              <a:ext cx="243840" cy="0"/>
            </a:xfrm>
            <a:custGeom>
              <a:avLst/>
              <a:gdLst/>
              <a:ahLst/>
              <a:cxnLst/>
              <a:rect l="l" t="t" r="r" b="b"/>
              <a:pathLst>
                <a:path w="243839">
                  <a:moveTo>
                    <a:pt x="0" y="0"/>
                  </a:moveTo>
                  <a:lnTo>
                    <a:pt x="243840" y="0"/>
                  </a:lnTo>
                </a:path>
              </a:pathLst>
            </a:custGeom>
            <a:ln w="25400">
              <a:solidFill>
                <a:srgbClr val="000000"/>
              </a:solidFill>
            </a:ln>
          </p:spPr>
          <p:txBody>
            <a:bodyPr wrap="square" lIns="0" tIns="0" rIns="0" bIns="0" rtlCol="0"/>
            <a:lstStyle/>
            <a:p>
              <a:endParaRPr sz="1227"/>
            </a:p>
          </p:txBody>
        </p:sp>
        <p:sp>
          <p:nvSpPr>
            <p:cNvPr id="23" name="object 23"/>
            <p:cNvSpPr/>
            <p:nvPr/>
          </p:nvSpPr>
          <p:spPr>
            <a:xfrm>
              <a:off x="2077973" y="1154430"/>
              <a:ext cx="76200" cy="76200"/>
            </a:xfrm>
            <a:custGeom>
              <a:avLst/>
              <a:gdLst/>
              <a:ahLst/>
              <a:cxnLst/>
              <a:rect l="l" t="t" r="r" b="b"/>
              <a:pathLst>
                <a:path w="76200" h="76200">
                  <a:moveTo>
                    <a:pt x="38100" y="0"/>
                  </a:moveTo>
                  <a:lnTo>
                    <a:pt x="23268" y="2993"/>
                  </a:lnTo>
                  <a:lnTo>
                    <a:pt x="11158" y="11158"/>
                  </a:lnTo>
                  <a:lnTo>
                    <a:pt x="2993" y="23268"/>
                  </a:lnTo>
                  <a:lnTo>
                    <a:pt x="0" y="38100"/>
                  </a:lnTo>
                  <a:lnTo>
                    <a:pt x="2993" y="52931"/>
                  </a:lnTo>
                  <a:lnTo>
                    <a:pt x="11158" y="65041"/>
                  </a:lnTo>
                  <a:lnTo>
                    <a:pt x="23268" y="73206"/>
                  </a:lnTo>
                  <a:lnTo>
                    <a:pt x="38100" y="76200"/>
                  </a:lnTo>
                  <a:lnTo>
                    <a:pt x="52931" y="73206"/>
                  </a:lnTo>
                  <a:lnTo>
                    <a:pt x="65041" y="65041"/>
                  </a:lnTo>
                  <a:lnTo>
                    <a:pt x="73206" y="52931"/>
                  </a:lnTo>
                  <a:lnTo>
                    <a:pt x="76200" y="38100"/>
                  </a:lnTo>
                  <a:lnTo>
                    <a:pt x="73206" y="23268"/>
                  </a:lnTo>
                  <a:lnTo>
                    <a:pt x="65041" y="11158"/>
                  </a:lnTo>
                  <a:lnTo>
                    <a:pt x="52931" y="2993"/>
                  </a:lnTo>
                  <a:lnTo>
                    <a:pt x="38100" y="0"/>
                  </a:lnTo>
                  <a:close/>
                </a:path>
              </a:pathLst>
            </a:custGeom>
            <a:solidFill>
              <a:srgbClr val="000000"/>
            </a:solidFill>
          </p:spPr>
          <p:txBody>
            <a:bodyPr wrap="square" lIns="0" tIns="0" rIns="0" bIns="0" rtlCol="0"/>
            <a:lstStyle/>
            <a:p>
              <a:endParaRPr sz="1227"/>
            </a:p>
          </p:txBody>
        </p:sp>
      </p:grpSp>
      <p:grpSp>
        <p:nvGrpSpPr>
          <p:cNvPr id="24" name="object 24"/>
          <p:cNvGrpSpPr/>
          <p:nvPr/>
        </p:nvGrpSpPr>
        <p:grpSpPr>
          <a:xfrm>
            <a:off x="4874373" y="787111"/>
            <a:ext cx="166255" cy="51955"/>
            <a:chOff x="4329680" y="1154430"/>
            <a:chExt cx="243840" cy="76200"/>
          </a:xfrm>
        </p:grpSpPr>
        <p:sp>
          <p:nvSpPr>
            <p:cNvPr id="25" name="object 25"/>
            <p:cNvSpPr/>
            <p:nvPr/>
          </p:nvSpPr>
          <p:spPr>
            <a:xfrm>
              <a:off x="4329680" y="1192796"/>
              <a:ext cx="243840" cy="0"/>
            </a:xfrm>
            <a:custGeom>
              <a:avLst/>
              <a:gdLst/>
              <a:ahLst/>
              <a:cxnLst/>
              <a:rect l="l" t="t" r="r" b="b"/>
              <a:pathLst>
                <a:path w="243839">
                  <a:moveTo>
                    <a:pt x="0" y="0"/>
                  </a:moveTo>
                  <a:lnTo>
                    <a:pt x="243840" y="0"/>
                  </a:lnTo>
                </a:path>
              </a:pathLst>
            </a:custGeom>
            <a:ln w="28575">
              <a:solidFill>
                <a:srgbClr val="005EB8"/>
              </a:solidFill>
            </a:ln>
          </p:spPr>
          <p:txBody>
            <a:bodyPr wrap="square" lIns="0" tIns="0" rIns="0" bIns="0" rtlCol="0"/>
            <a:lstStyle/>
            <a:p>
              <a:endParaRPr sz="1227"/>
            </a:p>
          </p:txBody>
        </p:sp>
        <p:sp>
          <p:nvSpPr>
            <p:cNvPr id="26" name="object 26"/>
            <p:cNvSpPr/>
            <p:nvPr/>
          </p:nvSpPr>
          <p:spPr>
            <a:xfrm>
              <a:off x="4412742" y="1154430"/>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005EB8"/>
            </a:solidFill>
          </p:spPr>
          <p:txBody>
            <a:bodyPr wrap="square" lIns="0" tIns="0" rIns="0" bIns="0" rtlCol="0"/>
            <a:lstStyle/>
            <a:p>
              <a:endParaRPr sz="1227"/>
            </a:p>
          </p:txBody>
        </p:sp>
      </p:grpSp>
      <p:sp>
        <p:nvSpPr>
          <p:cNvPr id="47" name="Title 46">
            <a:extLst>
              <a:ext uri="{FF2B5EF4-FFF2-40B4-BE49-F238E27FC236}">
                <a16:creationId xmlns:a16="http://schemas.microsoft.com/office/drawing/2014/main" id="{883D991B-12F4-473D-A34A-D9826CB74BDA}"/>
              </a:ext>
            </a:extLst>
          </p:cNvPr>
          <p:cNvSpPr>
            <a:spLocks noGrp="1"/>
          </p:cNvSpPr>
          <p:nvPr>
            <p:ph type="title"/>
          </p:nvPr>
        </p:nvSpPr>
        <p:spPr>
          <a:xfrm>
            <a:off x="1257300" y="304800"/>
            <a:ext cx="6629400" cy="617538"/>
          </a:xfrm>
        </p:spPr>
        <p:txBody>
          <a:bodyPr>
            <a:noAutofit/>
          </a:bodyPr>
          <a:lstStyle/>
          <a:p>
            <a:r>
              <a:rPr lang="en-US" sz="2400" dirty="0"/>
              <a:t>Figure 3. Distribution of people in the United States, by ethnicity, 2010 to 2020</a:t>
            </a:r>
          </a:p>
        </p:txBody>
      </p:sp>
      <p:graphicFrame>
        <p:nvGraphicFramePr>
          <p:cNvPr id="51" name="Chart 50" descr="Line graph showing percentage of population that is  Hispanic or Latino and not Hispanic or Latino; data points are in the text below the graph">
            <a:extLst>
              <a:ext uri="{FF2B5EF4-FFF2-40B4-BE49-F238E27FC236}">
                <a16:creationId xmlns:a16="http://schemas.microsoft.com/office/drawing/2014/main" id="{ACB0AFB3-EEB2-46D7-8480-4E35AD631CB2}"/>
              </a:ext>
            </a:extLst>
          </p:cNvPr>
          <p:cNvGraphicFramePr>
            <a:graphicFrameLocks/>
          </p:cNvGraphicFramePr>
          <p:nvPr>
            <p:extLst>
              <p:ext uri="{D42A27DB-BD31-4B8C-83A1-F6EECF244321}">
                <p14:modId xmlns:p14="http://schemas.microsoft.com/office/powerpoint/2010/main" val="3451979454"/>
              </p:ext>
            </p:extLst>
          </p:nvPr>
        </p:nvGraphicFramePr>
        <p:xfrm>
          <a:off x="457200" y="1463039"/>
          <a:ext cx="8229600" cy="4434840"/>
        </p:xfrm>
        <a:graphic>
          <a:graphicData uri="http://schemas.openxmlformats.org/drawingml/2006/chart">
            <c:chart xmlns:c="http://schemas.openxmlformats.org/drawingml/2006/chart" xmlns:r="http://schemas.openxmlformats.org/officeDocument/2006/relationships" r:id="rId3"/>
          </a:graphicData>
        </a:graphic>
      </p:graphicFrame>
      <p:sp>
        <p:nvSpPr>
          <p:cNvPr id="52" name="TextBox 51">
            <a:extLst>
              <a:ext uri="{FF2B5EF4-FFF2-40B4-BE49-F238E27FC236}">
                <a16:creationId xmlns:a16="http://schemas.microsoft.com/office/drawing/2014/main" id="{EB215E33-5C9A-4A1D-B041-865CA8A47A54}"/>
              </a:ext>
            </a:extLst>
          </p:cNvPr>
          <p:cNvSpPr txBox="1"/>
          <p:nvPr/>
        </p:nvSpPr>
        <p:spPr>
          <a:xfrm>
            <a:off x="457200" y="6035040"/>
            <a:ext cx="8229600" cy="307777"/>
          </a:xfrm>
          <a:prstGeom prst="rect">
            <a:avLst/>
          </a:prstGeom>
          <a:noFill/>
        </p:spPr>
        <p:txBody>
          <a:bodyPr wrap="square" rtlCol="0">
            <a:spAutoFit/>
          </a:bodyPr>
          <a:lstStyle/>
          <a:p>
            <a:pPr marL="0" marR="0">
              <a:spcBef>
                <a:spcPts val="600"/>
              </a:spcBef>
              <a:spcAft>
                <a:spcPts val="1200"/>
              </a:spcAft>
            </a:pPr>
            <a:r>
              <a:rPr lang="en-US" sz="1400" b="1" spc="-10">
                <a:effectLst/>
                <a:latin typeface="Times New Roman" panose="02020603050405020304" pitchFamily="18" charset="0"/>
                <a:ea typeface="Times New Roman" panose="02020603050405020304" pitchFamily="18" charset="0"/>
              </a:rPr>
              <a:t>Source: </a:t>
            </a:r>
            <a:r>
              <a:rPr lang="en-US" sz="1400" spc="-10">
                <a:effectLst/>
                <a:latin typeface="Times New Roman" panose="02020603050405020304" pitchFamily="18" charset="0"/>
                <a:ea typeface="Times New Roman" panose="02020603050405020304" pitchFamily="18" charset="0"/>
              </a:rPr>
              <a:t>U.S. Census Bureau, 2010 and 2020 Decennial Census, </a:t>
            </a:r>
            <a:r>
              <a:rPr lang="en-US" sz="1400" u="sng" spc="-10">
                <a:solidFill>
                  <a:srgbClr val="0000FF"/>
                </a:solidFill>
                <a:effectLst/>
                <a:latin typeface="Times New Roman" panose="02020603050405020304" pitchFamily="18" charset="0"/>
                <a:ea typeface="Arial" panose="020B0604020202020204" pitchFamily="34" charset="0"/>
                <a:hlinkClick r:id="rId4"/>
              </a:rPr>
              <a:t>Table P1</a:t>
            </a:r>
            <a:r>
              <a:rPr lang="en-US" sz="1400" spc="-10">
                <a:effectLst/>
                <a:latin typeface="Times New Roman" panose="02020603050405020304" pitchFamily="18" charset="0"/>
                <a:ea typeface="Times New Roman" panose="02020603050405020304" pitchFamily="18" charset="0"/>
              </a:rPr>
              <a:t> and </a:t>
            </a:r>
            <a:r>
              <a:rPr lang="en-US" sz="1400" u="sng" spc="-10">
                <a:solidFill>
                  <a:srgbClr val="0000FF"/>
                </a:solidFill>
                <a:effectLst/>
                <a:latin typeface="Times New Roman" panose="02020603050405020304" pitchFamily="18" charset="0"/>
                <a:ea typeface="Arial" panose="020B0604020202020204" pitchFamily="34" charset="0"/>
                <a:hlinkClick r:id="rId5"/>
              </a:rPr>
              <a:t>Table P2</a:t>
            </a:r>
            <a:r>
              <a:rPr lang="en-US" sz="1400" spc="-10">
                <a:effectLst/>
                <a:latin typeface="Times New Roman" panose="02020603050405020304" pitchFamily="18" charset="0"/>
                <a:ea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E57E-C99F-473A-8C50-3E95A13DAE17}"/>
              </a:ext>
            </a:extLst>
          </p:cNvPr>
          <p:cNvSpPr>
            <a:spLocks noGrp="1"/>
          </p:cNvSpPr>
          <p:nvPr>
            <p:ph type="title"/>
          </p:nvPr>
        </p:nvSpPr>
        <p:spPr>
          <a:xfrm>
            <a:off x="1257300" y="304800"/>
            <a:ext cx="6629400" cy="617884"/>
          </a:xfrm>
        </p:spPr>
        <p:txBody>
          <a:bodyPr>
            <a:noAutofit/>
          </a:bodyPr>
          <a:lstStyle/>
          <a:p>
            <a:r>
              <a:rPr lang="en-US" sz="2000" dirty="0"/>
              <a:t>Figure 4. Distribution of people in the United States, by location of residence, 2010 to 2020</a:t>
            </a:r>
          </a:p>
        </p:txBody>
      </p:sp>
      <p:graphicFrame>
        <p:nvGraphicFramePr>
          <p:cNvPr id="6" name="Chart 5" descr="Line graph shwoing percentage of the population in metropolitan and nonmetropolitan areas; data points are in the text below the graph">
            <a:extLst>
              <a:ext uri="{FF2B5EF4-FFF2-40B4-BE49-F238E27FC236}">
                <a16:creationId xmlns:a16="http://schemas.microsoft.com/office/drawing/2014/main" id="{FA119B0E-04E9-4470-A85A-5471008F0105}"/>
              </a:ext>
            </a:extLst>
          </p:cNvPr>
          <p:cNvGraphicFramePr/>
          <p:nvPr>
            <p:extLst>
              <p:ext uri="{D42A27DB-BD31-4B8C-83A1-F6EECF244321}">
                <p14:modId xmlns:p14="http://schemas.microsoft.com/office/powerpoint/2010/main" val="382883132"/>
              </p:ext>
            </p:extLst>
          </p:nvPr>
        </p:nvGraphicFramePr>
        <p:xfrm>
          <a:off x="457200" y="1463040"/>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F93F49A-4993-480E-AD01-4C3D4DE19F3D}"/>
              </a:ext>
            </a:extLst>
          </p:cNvPr>
          <p:cNvSpPr txBox="1"/>
          <p:nvPr/>
        </p:nvSpPr>
        <p:spPr>
          <a:xfrm>
            <a:off x="457200" y="5394960"/>
            <a:ext cx="8229600" cy="1384995"/>
          </a:xfrm>
          <a:prstGeom prst="rect">
            <a:avLst/>
          </a:prstGeom>
          <a:noFill/>
        </p:spPr>
        <p:txBody>
          <a:bodyPr wrap="square" rtlCol="0">
            <a:spAutoFit/>
          </a:bodyPr>
          <a:lstStyle/>
          <a:p>
            <a:pPr marL="0" marR="0">
              <a:spcBef>
                <a:spcPts val="600"/>
              </a:spcBef>
              <a:spcAft>
                <a:spcPts val="1200"/>
              </a:spcAft>
            </a:pPr>
            <a:r>
              <a:rPr lang="en-US" sz="1400" b="1" dirty="0">
                <a:effectLst/>
                <a:latin typeface="Times New Roman" panose="02020603050405020304" pitchFamily="18" charset="0"/>
                <a:ea typeface="Times New Roman" panose="02020603050405020304" pitchFamily="18" charset="0"/>
              </a:rPr>
              <a:t>Source: </a:t>
            </a:r>
            <a:r>
              <a:rPr lang="en-US" sz="1400" dirty="0">
                <a:effectLst/>
                <a:latin typeface="Times New Roman" panose="02020603050405020304" pitchFamily="18" charset="0"/>
                <a:ea typeface="Times New Roman" panose="02020603050405020304" pitchFamily="18" charset="0"/>
              </a:rPr>
              <a:t>U.S. Department of Agriculture, Economic Research Service, using 2015 County Typology Codes and data from the U.S. Department of Commerce, Bureau of the Census, PL-94 decennial census files, 2010 and 2020.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For more information, refer to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Dobis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EA,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Krumel</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Jr TP, Cromartie J, Conley KL, Sanders A, Ortiz R. Rural America at a Glance: 2021 Edition. Washington, DC: U.S. Department of Agriculture, Economic Research Service. EIB-230. </a:t>
            </a:r>
            <a:r>
              <a:rPr lang="en-US" sz="1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https://www.ers.usda.gov/webdocs/publications/102576/eib-230.pdf?v=4409</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Accessed October 13, 2022.</a:t>
            </a:r>
          </a:p>
        </p:txBody>
      </p:sp>
    </p:spTree>
    <p:extLst>
      <p:ext uri="{BB962C8B-B14F-4D97-AF65-F5344CB8AC3E}">
        <p14:creationId xmlns:p14="http://schemas.microsoft.com/office/powerpoint/2010/main" val="1371900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C796C3-A574-413B-A7A5-EC04C1D3483B}"/>
              </a:ext>
            </a:extLst>
          </p:cNvPr>
          <p:cNvSpPr>
            <a:spLocks noGrp="1"/>
          </p:cNvSpPr>
          <p:nvPr>
            <p:ph type="title"/>
          </p:nvPr>
        </p:nvSpPr>
        <p:spPr>
          <a:xfrm>
            <a:off x="1257300" y="304800"/>
            <a:ext cx="6629400" cy="617884"/>
          </a:xfrm>
        </p:spPr>
        <p:txBody>
          <a:bodyPr>
            <a:noAutofit/>
          </a:bodyPr>
          <a:lstStyle/>
          <a:p>
            <a:r>
              <a:rPr lang="en-US" sz="2000" dirty="0"/>
              <a:t>Figure 5. Map showing 2013 NCHS Urban-Rural County Classifications in the United States</a:t>
            </a:r>
          </a:p>
        </p:txBody>
      </p:sp>
      <p:grpSp>
        <p:nvGrpSpPr>
          <p:cNvPr id="10" name="object 6">
            <a:extLst>
              <a:ext uri="{FF2B5EF4-FFF2-40B4-BE49-F238E27FC236}">
                <a16:creationId xmlns:a16="http://schemas.microsoft.com/office/drawing/2014/main" id="{35E41EAE-C96D-4165-99E4-58A39FD2D4C0}"/>
              </a:ext>
            </a:extLst>
          </p:cNvPr>
          <p:cNvGrpSpPr>
            <a:grpSpLocks noChangeAspect="1"/>
          </p:cNvGrpSpPr>
          <p:nvPr/>
        </p:nvGrpSpPr>
        <p:grpSpPr>
          <a:xfrm>
            <a:off x="457200" y="1463040"/>
            <a:ext cx="8229600" cy="4511804"/>
            <a:chOff x="904875" y="3920858"/>
            <a:chExt cx="5962650" cy="3268979"/>
          </a:xfrm>
        </p:grpSpPr>
        <p:pic>
          <p:nvPicPr>
            <p:cNvPr id="11" name="object 7">
              <a:extLst>
                <a:ext uri="{FF2B5EF4-FFF2-40B4-BE49-F238E27FC236}">
                  <a16:creationId xmlns:a16="http://schemas.microsoft.com/office/drawing/2014/main" id="{77E8ADF1-F831-44FA-A815-568D99A9AC9B}"/>
                </a:ext>
              </a:extLst>
            </p:cNvPr>
            <p:cNvPicPr/>
            <p:nvPr/>
          </p:nvPicPr>
          <p:blipFill>
            <a:blip r:embed="rId3" cstate="print"/>
            <a:stretch>
              <a:fillRect/>
            </a:stretch>
          </p:blipFill>
          <p:spPr>
            <a:xfrm>
              <a:off x="1213513" y="3934448"/>
              <a:ext cx="5457286" cy="3246067"/>
            </a:xfrm>
            <a:prstGeom prst="rect">
              <a:avLst/>
            </a:prstGeom>
          </p:spPr>
        </p:pic>
        <p:sp>
          <p:nvSpPr>
            <p:cNvPr id="12" name="object 8">
              <a:extLst>
                <a:ext uri="{FF2B5EF4-FFF2-40B4-BE49-F238E27FC236}">
                  <a16:creationId xmlns:a16="http://schemas.microsoft.com/office/drawing/2014/main" id="{C2128E02-2D2F-4663-B22D-E5E79D0F2812}"/>
                </a:ext>
              </a:extLst>
            </p:cNvPr>
            <p:cNvSpPr/>
            <p:nvPr/>
          </p:nvSpPr>
          <p:spPr>
            <a:xfrm>
              <a:off x="909637" y="3925620"/>
              <a:ext cx="5953125" cy="3259454"/>
            </a:xfrm>
            <a:custGeom>
              <a:avLst/>
              <a:gdLst/>
              <a:ahLst/>
              <a:cxnLst/>
              <a:rect l="l" t="t" r="r" b="b"/>
              <a:pathLst>
                <a:path w="5953125" h="3259454">
                  <a:moveTo>
                    <a:pt x="0" y="0"/>
                  </a:moveTo>
                  <a:lnTo>
                    <a:pt x="5953125" y="0"/>
                  </a:lnTo>
                  <a:lnTo>
                    <a:pt x="5953125" y="3259454"/>
                  </a:lnTo>
                  <a:lnTo>
                    <a:pt x="0" y="3259454"/>
                  </a:lnTo>
                  <a:lnTo>
                    <a:pt x="0" y="0"/>
                  </a:lnTo>
                  <a:close/>
                </a:path>
              </a:pathLst>
            </a:custGeom>
            <a:ln w="9525">
              <a:solidFill>
                <a:srgbClr val="000000"/>
              </a:solidFill>
            </a:ln>
          </p:spPr>
          <p:txBody>
            <a:bodyPr wrap="square" lIns="0" tIns="0" rIns="0" bIns="0" rtlCol="0"/>
            <a:lstStyle/>
            <a:p>
              <a:endParaRPr sz="1227"/>
            </a:p>
          </p:txBody>
        </p:sp>
      </p:grpSp>
      <p:sp>
        <p:nvSpPr>
          <p:cNvPr id="5" name="TextBox 4">
            <a:extLst>
              <a:ext uri="{FF2B5EF4-FFF2-40B4-BE49-F238E27FC236}">
                <a16:creationId xmlns:a16="http://schemas.microsoft.com/office/drawing/2014/main" id="{2D9F81E1-1EE5-448A-B2D6-C5130374C809}"/>
              </a:ext>
            </a:extLst>
          </p:cNvPr>
          <p:cNvSpPr txBox="1"/>
          <p:nvPr/>
        </p:nvSpPr>
        <p:spPr>
          <a:xfrm>
            <a:off x="457200" y="6035040"/>
            <a:ext cx="8229600" cy="523220"/>
          </a:xfrm>
          <a:prstGeom prst="rect">
            <a:avLst/>
          </a:prstGeom>
          <a:noFill/>
        </p:spPr>
        <p:txBody>
          <a:bodyPr wrap="square" rtlCol="0">
            <a:spAutoFit/>
          </a:bodyPr>
          <a:lstStyle/>
          <a:p>
            <a:r>
              <a:rPr lang="en-US" sz="1400" b="1" dirty="0">
                <a:latin typeface="Times New Roman"/>
                <a:cs typeface="Times New Roman"/>
              </a:rPr>
              <a:t>Source:</a:t>
            </a:r>
            <a:r>
              <a:rPr lang="en-US" sz="1400" b="1" spc="-20" dirty="0">
                <a:latin typeface="Times New Roman"/>
                <a:cs typeface="Times New Roman"/>
              </a:rPr>
              <a:t> </a:t>
            </a:r>
            <a:r>
              <a:rPr lang="en-US" sz="1400" dirty="0">
                <a:latin typeface="Times New Roman"/>
                <a:cs typeface="Times New Roman"/>
              </a:rPr>
              <a:t>Ingram</a:t>
            </a:r>
            <a:r>
              <a:rPr lang="en-US" sz="1400" spc="-10" dirty="0">
                <a:latin typeface="Times New Roman"/>
                <a:cs typeface="Times New Roman"/>
              </a:rPr>
              <a:t> </a:t>
            </a:r>
            <a:r>
              <a:rPr lang="en-US" sz="1400" dirty="0">
                <a:latin typeface="Times New Roman"/>
                <a:cs typeface="Times New Roman"/>
              </a:rPr>
              <a:t>DD,</a:t>
            </a:r>
            <a:r>
              <a:rPr lang="en-US" sz="1400" spc="-10" dirty="0">
                <a:latin typeface="Times New Roman"/>
                <a:cs typeface="Times New Roman"/>
              </a:rPr>
              <a:t> </a:t>
            </a:r>
            <a:r>
              <a:rPr lang="en-US" sz="1400" dirty="0">
                <a:latin typeface="Times New Roman"/>
                <a:cs typeface="Times New Roman"/>
              </a:rPr>
              <a:t>Franco</a:t>
            </a:r>
            <a:r>
              <a:rPr lang="en-US" sz="1400" spc="-14" dirty="0">
                <a:latin typeface="Times New Roman"/>
                <a:cs typeface="Times New Roman"/>
              </a:rPr>
              <a:t> </a:t>
            </a:r>
            <a:r>
              <a:rPr lang="en-US" sz="1400" dirty="0">
                <a:latin typeface="Times New Roman"/>
                <a:cs typeface="Times New Roman"/>
              </a:rPr>
              <a:t>SJ.</a:t>
            </a:r>
            <a:r>
              <a:rPr lang="en-US" sz="1400" spc="-14" dirty="0">
                <a:latin typeface="Times New Roman"/>
                <a:cs typeface="Times New Roman"/>
              </a:rPr>
              <a:t> </a:t>
            </a:r>
            <a:r>
              <a:rPr lang="en-US" sz="1400" dirty="0">
                <a:latin typeface="Times New Roman"/>
                <a:cs typeface="Times New Roman"/>
              </a:rPr>
              <a:t>2013</a:t>
            </a:r>
            <a:r>
              <a:rPr lang="en-US" sz="1400" spc="-10" dirty="0">
                <a:latin typeface="Times New Roman"/>
                <a:cs typeface="Times New Roman"/>
              </a:rPr>
              <a:t> </a:t>
            </a:r>
            <a:r>
              <a:rPr lang="en-US" sz="1400" dirty="0">
                <a:latin typeface="Times New Roman"/>
                <a:cs typeface="Times New Roman"/>
              </a:rPr>
              <a:t>NCHS</a:t>
            </a:r>
            <a:r>
              <a:rPr lang="en-US" sz="1400" spc="-10" dirty="0">
                <a:latin typeface="Times New Roman"/>
                <a:cs typeface="Times New Roman"/>
              </a:rPr>
              <a:t> </a:t>
            </a:r>
            <a:r>
              <a:rPr lang="en-US" sz="1400" spc="-7" dirty="0">
                <a:latin typeface="Times New Roman"/>
                <a:cs typeface="Times New Roman"/>
              </a:rPr>
              <a:t>Urban-</a:t>
            </a:r>
            <a:r>
              <a:rPr lang="en-US" sz="1400" dirty="0">
                <a:latin typeface="Times New Roman"/>
                <a:cs typeface="Times New Roman"/>
              </a:rPr>
              <a:t>Rural</a:t>
            </a:r>
            <a:r>
              <a:rPr lang="en-US" sz="1400" spc="-17" dirty="0">
                <a:latin typeface="Times New Roman"/>
                <a:cs typeface="Times New Roman"/>
              </a:rPr>
              <a:t> </a:t>
            </a:r>
            <a:r>
              <a:rPr lang="en-US" sz="1400" dirty="0">
                <a:latin typeface="Times New Roman"/>
                <a:cs typeface="Times New Roman"/>
              </a:rPr>
              <a:t>Classification</a:t>
            </a:r>
            <a:r>
              <a:rPr lang="en-US" sz="1400" spc="-10" dirty="0">
                <a:latin typeface="Times New Roman"/>
                <a:cs typeface="Times New Roman"/>
              </a:rPr>
              <a:t> </a:t>
            </a:r>
            <a:r>
              <a:rPr lang="en-US" sz="1400" dirty="0">
                <a:latin typeface="Times New Roman"/>
                <a:cs typeface="Times New Roman"/>
              </a:rPr>
              <a:t>Scheme</a:t>
            </a:r>
            <a:r>
              <a:rPr lang="en-US" sz="1400" spc="-14" dirty="0">
                <a:latin typeface="Times New Roman"/>
                <a:cs typeface="Times New Roman"/>
              </a:rPr>
              <a:t> </a:t>
            </a:r>
            <a:r>
              <a:rPr lang="en-US" sz="1400" dirty="0">
                <a:latin typeface="Times New Roman"/>
                <a:cs typeface="Times New Roman"/>
              </a:rPr>
              <a:t>for</a:t>
            </a:r>
            <a:r>
              <a:rPr lang="en-US" sz="1400" spc="-10" dirty="0">
                <a:latin typeface="Times New Roman"/>
                <a:cs typeface="Times New Roman"/>
              </a:rPr>
              <a:t> </a:t>
            </a:r>
            <a:r>
              <a:rPr lang="en-US" sz="1400" dirty="0">
                <a:latin typeface="Times New Roman"/>
                <a:cs typeface="Times New Roman"/>
              </a:rPr>
              <a:t>Counties.</a:t>
            </a:r>
            <a:r>
              <a:rPr lang="en-US" sz="1400" spc="-14" dirty="0">
                <a:latin typeface="Times New Roman"/>
                <a:cs typeface="Times New Roman"/>
              </a:rPr>
              <a:t> </a:t>
            </a:r>
            <a:r>
              <a:rPr lang="en-US" sz="1400" dirty="0">
                <a:latin typeface="Times New Roman"/>
                <a:cs typeface="Times New Roman"/>
              </a:rPr>
              <a:t>Vital</a:t>
            </a:r>
            <a:r>
              <a:rPr lang="en-US" sz="1400" spc="-14" dirty="0">
                <a:latin typeface="Times New Roman"/>
                <a:cs typeface="Times New Roman"/>
              </a:rPr>
              <a:t> </a:t>
            </a:r>
            <a:r>
              <a:rPr lang="en-US" sz="1400" dirty="0">
                <a:latin typeface="Times New Roman"/>
                <a:cs typeface="Times New Roman"/>
              </a:rPr>
              <a:t>Health</a:t>
            </a:r>
            <a:r>
              <a:rPr lang="en-US" sz="1400" spc="-3" dirty="0">
                <a:latin typeface="Times New Roman"/>
                <a:cs typeface="Times New Roman"/>
              </a:rPr>
              <a:t> </a:t>
            </a:r>
            <a:r>
              <a:rPr lang="en-US" sz="1400" spc="-14" dirty="0">
                <a:latin typeface="Times New Roman"/>
                <a:cs typeface="Times New Roman"/>
              </a:rPr>
              <a:t>Stat </a:t>
            </a:r>
            <a:r>
              <a:rPr lang="en-US" sz="1400" dirty="0">
                <a:latin typeface="Times New Roman"/>
                <a:cs typeface="Times New Roman"/>
              </a:rPr>
              <a:t>2014</a:t>
            </a:r>
            <a:r>
              <a:rPr lang="en-US" sz="1400" spc="-24" dirty="0">
                <a:latin typeface="Times New Roman"/>
                <a:cs typeface="Times New Roman"/>
              </a:rPr>
              <a:t> </a:t>
            </a:r>
            <a:r>
              <a:rPr lang="en-US" sz="1400" dirty="0">
                <a:latin typeface="Times New Roman"/>
                <a:cs typeface="Times New Roman"/>
              </a:rPr>
              <a:t>Apr;2(166).</a:t>
            </a:r>
            <a:r>
              <a:rPr lang="en-US" sz="1400" spc="-17" dirty="0">
                <a:latin typeface="Times New Roman"/>
                <a:cs typeface="Times New Roman"/>
              </a:rPr>
              <a:t> </a:t>
            </a:r>
            <a:r>
              <a:rPr lang="en-US" sz="1400" u="sng" spc="-7" dirty="0">
                <a:solidFill>
                  <a:srgbClr val="0000FF"/>
                </a:solidFill>
                <a:uFill>
                  <a:solidFill>
                    <a:srgbClr val="0000FF"/>
                  </a:solidFill>
                </a:uFill>
                <a:latin typeface="Times New Roman"/>
                <a:cs typeface="Times New Roman"/>
                <a:hlinkClick r:id="rId4"/>
              </a:rPr>
              <a:t>https://www.cdc.gov/nchs/data/series/sr_02/sr02_166.pdf</a:t>
            </a:r>
            <a:r>
              <a:rPr lang="en-US" sz="1400" spc="-7" dirty="0">
                <a:latin typeface="Times New Roman"/>
                <a:cs typeface="Times New Roman"/>
                <a:hlinkClick r:id="rId4"/>
              </a:rPr>
              <a:t>.</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60F28B-2C92-42DE-9B0C-405D17BB323E}"/>
              </a:ext>
            </a:extLst>
          </p:cNvPr>
          <p:cNvSpPr>
            <a:spLocks noGrp="1"/>
          </p:cNvSpPr>
          <p:nvPr>
            <p:ph type="title"/>
          </p:nvPr>
        </p:nvSpPr>
        <p:spPr>
          <a:xfrm>
            <a:off x="1257300" y="304800"/>
            <a:ext cx="6629400" cy="617884"/>
          </a:xfrm>
        </p:spPr>
        <p:txBody>
          <a:bodyPr>
            <a:normAutofit fontScale="90000"/>
          </a:bodyPr>
          <a:lstStyle/>
          <a:p>
            <a:r>
              <a:rPr lang="en-US" dirty="0"/>
              <a:t>Report Structure</a:t>
            </a:r>
          </a:p>
        </p:txBody>
      </p:sp>
      <p:sp>
        <p:nvSpPr>
          <p:cNvPr id="6" name="Content Placeholder 5">
            <a:extLst>
              <a:ext uri="{FF2B5EF4-FFF2-40B4-BE49-F238E27FC236}">
                <a16:creationId xmlns:a16="http://schemas.microsoft.com/office/drawing/2014/main" id="{7F5C440C-577D-4A40-B3CB-9A2013C721C7}"/>
              </a:ext>
            </a:extLst>
          </p:cNvPr>
          <p:cNvSpPr>
            <a:spLocks noGrp="1"/>
          </p:cNvSpPr>
          <p:nvPr>
            <p:ph idx="1"/>
          </p:nvPr>
        </p:nvSpPr>
        <p:spPr>
          <a:xfrm>
            <a:off x="457200" y="1646237"/>
            <a:ext cx="8229600" cy="4525963"/>
          </a:xfrm>
        </p:spPr>
        <p:txBody>
          <a:bodyPr>
            <a:normAutofit fontScale="77500" lnSpcReduction="20000"/>
          </a:bodyPr>
          <a:lstStyle/>
          <a:p>
            <a:r>
              <a:rPr lang="en-US" dirty="0"/>
              <a:t>Multiple partners, including agencies throughout the Department of Health and Human Services (HHS) and all states, contribute data for the report, which is submitted each year to Congress by the Secretary of HHS. </a:t>
            </a:r>
          </a:p>
          <a:p>
            <a:r>
              <a:rPr lang="en-US" dirty="0"/>
              <a:t>The 2022 NHQDR reports on more than 440 measures of quality and examines data in three sections:</a:t>
            </a:r>
          </a:p>
          <a:p>
            <a:pPr lvl="1"/>
            <a:r>
              <a:rPr lang="en-US" dirty="0"/>
              <a:t>Portrait of American Healthcare provides a healthcare system overview, including descriptions of leading health concerns and the healthcare delivery system’s capacity to address them.</a:t>
            </a:r>
          </a:p>
          <a:p>
            <a:pPr lvl="1"/>
            <a:r>
              <a:rPr lang="en-US" dirty="0"/>
              <a:t>Special Emphasis Topics examine quality of care and disparities in four priority areas: maternal health, child and adolescent mental health, substance use disorders, and oral health.</a:t>
            </a:r>
          </a:p>
          <a:p>
            <a:pPr lvl="1"/>
            <a:r>
              <a:rPr lang="en-US" dirty="0"/>
              <a:t>Quality and Disparities Tables, grouped into one of seven topic-related chapters, systematically summarize the nation’s healthcare outcomes for each measure collected for this report.</a:t>
            </a:r>
          </a:p>
          <a:p>
            <a:endParaRPr lang="en-US" dirty="0"/>
          </a:p>
        </p:txBody>
      </p:sp>
    </p:spTree>
    <p:extLst>
      <p:ext uri="{BB962C8B-B14F-4D97-AF65-F5344CB8AC3E}">
        <p14:creationId xmlns:p14="http://schemas.microsoft.com/office/powerpoint/2010/main" val="2257787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7ACC00F-70A7-4D94-A24D-AA15EE8303B9}"/>
              </a:ext>
            </a:extLst>
          </p:cNvPr>
          <p:cNvSpPr>
            <a:spLocks noGrp="1"/>
          </p:cNvSpPr>
          <p:nvPr>
            <p:ph type="title"/>
          </p:nvPr>
        </p:nvSpPr>
        <p:spPr/>
        <p:txBody>
          <a:bodyPr>
            <a:noAutofit/>
          </a:bodyPr>
          <a:lstStyle/>
          <a:p>
            <a:r>
              <a:rPr lang="en-US" sz="2400" dirty="0"/>
              <a:t>Figure 6. Life expectancy in United States vs. comparable OECD countries, 1980-2020</a:t>
            </a:r>
          </a:p>
        </p:txBody>
      </p:sp>
      <p:graphicFrame>
        <p:nvGraphicFramePr>
          <p:cNvPr id="25" name="Chart 24" descr="Line graph showing life expectancy in years; the comparable country average for OECD countries was about even with the United States from 1980 until 2020, when the United States fell below OECD">
            <a:extLst>
              <a:ext uri="{FF2B5EF4-FFF2-40B4-BE49-F238E27FC236}">
                <a16:creationId xmlns:a16="http://schemas.microsoft.com/office/drawing/2014/main" id="{CAB8CB62-7EDE-4B16-AA47-2C75CDD8DBBE}"/>
              </a:ext>
            </a:extLst>
          </p:cNvPr>
          <p:cNvGraphicFramePr/>
          <p:nvPr>
            <p:extLst>
              <p:ext uri="{D42A27DB-BD31-4B8C-83A1-F6EECF244321}">
                <p14:modId xmlns:p14="http://schemas.microsoft.com/office/powerpoint/2010/main" val="330430215"/>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2A92DE25-0773-43E2-BC93-D97FE2EE1E34}"/>
              </a:ext>
            </a:extLst>
          </p:cNvPr>
          <p:cNvSpPr txBox="1"/>
          <p:nvPr/>
        </p:nvSpPr>
        <p:spPr>
          <a:xfrm>
            <a:off x="457200" y="5303520"/>
            <a:ext cx="8229600" cy="1384995"/>
          </a:xfrm>
          <a:prstGeom prst="rect">
            <a:avLst/>
          </a:prstGeom>
          <a:noFill/>
        </p:spPr>
        <p:txBody>
          <a:bodyPr wrap="square" rtlCol="0">
            <a:spAutoFit/>
          </a:bodyPr>
          <a:lstStyle/>
          <a:p>
            <a:pPr marL="0" marR="0">
              <a:spcBef>
                <a:spcPts val="600"/>
              </a:spcBef>
              <a:spcAft>
                <a:spcPts val="0"/>
              </a:spcAft>
            </a:pPr>
            <a:r>
              <a:rPr lang="en-US" sz="1400" b="1" dirty="0">
                <a:effectLst/>
                <a:latin typeface="Times New Roman" panose="02020603050405020304" pitchFamily="18" charset="0"/>
                <a:ea typeface="Times New Roman" panose="02020603050405020304" pitchFamily="18" charset="0"/>
              </a:rPr>
              <a:t>Source:</a:t>
            </a:r>
            <a:r>
              <a:rPr lang="en-US" sz="1400" dirty="0">
                <a:effectLst/>
                <a:latin typeface="Times New Roman" panose="02020603050405020304" pitchFamily="18" charset="0"/>
                <a:ea typeface="Times New Roman" panose="02020603050405020304" pitchFamily="18" charset="0"/>
              </a:rPr>
              <a:t> Peterson-Kaiser Family Foundation Health System Tracker. </a:t>
            </a:r>
            <a:r>
              <a:rPr lang="en-US" sz="1400" u="sng" dirty="0">
                <a:solidFill>
                  <a:srgbClr val="0000FF"/>
                </a:solidFill>
                <a:effectLst/>
                <a:latin typeface="Times New Roman" panose="02020603050405020304" pitchFamily="18" charset="0"/>
                <a:ea typeface="Arial" panose="020B0604020202020204" pitchFamily="34" charset="0"/>
                <a:hlinkClick r:id="rId4"/>
              </a:rPr>
              <a:t>https://www.healthsystemtracker.org/chart-collection/quality-u-s-healthcare-system-compare-countries/</a:t>
            </a:r>
            <a:r>
              <a:rPr lang="en-US" sz="1400" dirty="0">
                <a:effectLst/>
                <a:latin typeface="Times New Roman" panose="02020603050405020304" pitchFamily="18" charset="0"/>
                <a:ea typeface="Arial" panose="020B0604020202020204" pitchFamily="34" charset="0"/>
              </a:rPr>
              <a:t>.</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1400" b="1" dirty="0">
                <a:effectLst/>
                <a:latin typeface="Times New Roman" panose="02020603050405020304" pitchFamily="18" charset="0"/>
                <a:ea typeface="Times New Roman" panose="02020603050405020304" pitchFamily="18" charset="0"/>
              </a:rPr>
              <a:t>Note:</a:t>
            </a:r>
            <a:r>
              <a:rPr lang="en-US" sz="1400" dirty="0">
                <a:effectLst/>
                <a:latin typeface="Times New Roman" panose="02020603050405020304" pitchFamily="18" charset="0"/>
                <a:ea typeface="Times New Roman" panose="02020603050405020304" pitchFamily="18" charset="0"/>
              </a:rPr>
              <a:t> Data are from the Centers for Disease Control and Prevention (CDC), Australian Bureau of Statistics, and Organization of Economic Co-operation and Development data. The 2019 and 2020 data for the United States are from CDC. The 2020 life expectancy value for Australia is the unweighted average of male and female life expectancy from the Australian Bureau of Statistics.</a:t>
            </a:r>
            <a:endParaRPr lang="en-US"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object 96"/>
          <p:cNvSpPr txBox="1"/>
          <p:nvPr/>
        </p:nvSpPr>
        <p:spPr>
          <a:xfrm>
            <a:off x="457200" y="5852160"/>
            <a:ext cx="8229600" cy="688737"/>
          </a:xfrm>
          <a:prstGeom prst="rect">
            <a:avLst/>
          </a:prstGeom>
        </p:spPr>
        <p:txBody>
          <a:bodyPr vert="horz" wrap="square" lIns="0" tIns="41996" rIns="0" bIns="0" rtlCol="0">
            <a:spAutoFit/>
          </a:bodyPr>
          <a:lstStyle/>
          <a:p>
            <a:pPr marL="42861" marR="251540">
              <a:spcBef>
                <a:spcPts val="358"/>
              </a:spcBef>
            </a:pPr>
            <a:r>
              <a:rPr sz="1400" b="1" dirty="0">
                <a:latin typeface="Times New Roman"/>
                <a:cs typeface="Times New Roman"/>
              </a:rPr>
              <a:t>Source:</a:t>
            </a:r>
            <a:r>
              <a:rPr sz="1400" b="1" spc="-20" dirty="0">
                <a:latin typeface="Times New Roman"/>
                <a:cs typeface="Times New Roman"/>
              </a:rPr>
              <a:t> </a:t>
            </a:r>
            <a:r>
              <a:rPr sz="1400" dirty="0">
                <a:latin typeface="Times New Roman"/>
                <a:cs typeface="Times New Roman"/>
              </a:rPr>
              <a:t>Centers</a:t>
            </a:r>
            <a:r>
              <a:rPr sz="1400" spc="-14" dirty="0">
                <a:latin typeface="Times New Roman"/>
                <a:cs typeface="Times New Roman"/>
              </a:rPr>
              <a:t> </a:t>
            </a:r>
            <a:r>
              <a:rPr sz="1400" dirty="0">
                <a:latin typeface="Times New Roman"/>
                <a:cs typeface="Times New Roman"/>
              </a:rPr>
              <a:t>for</a:t>
            </a:r>
            <a:r>
              <a:rPr sz="1400" spc="-14" dirty="0">
                <a:latin typeface="Times New Roman"/>
                <a:cs typeface="Times New Roman"/>
              </a:rPr>
              <a:t> </a:t>
            </a:r>
            <a:r>
              <a:rPr sz="1400" dirty="0">
                <a:latin typeface="Times New Roman"/>
                <a:cs typeface="Times New Roman"/>
              </a:rPr>
              <a:t>Disease</a:t>
            </a:r>
            <a:r>
              <a:rPr sz="1400" spc="-17" dirty="0">
                <a:latin typeface="Times New Roman"/>
                <a:cs typeface="Times New Roman"/>
              </a:rPr>
              <a:t> </a:t>
            </a:r>
            <a:r>
              <a:rPr sz="1400" dirty="0">
                <a:latin typeface="Times New Roman"/>
                <a:cs typeface="Times New Roman"/>
              </a:rPr>
              <a:t>Control</a:t>
            </a:r>
            <a:r>
              <a:rPr sz="1400" spc="-14"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Prevention.</a:t>
            </a:r>
            <a:r>
              <a:rPr sz="1400" spc="-14" dirty="0">
                <a:latin typeface="Times New Roman"/>
                <a:cs typeface="Times New Roman"/>
              </a:rPr>
              <a:t> </a:t>
            </a:r>
            <a:r>
              <a:rPr sz="1400" spc="-7" dirty="0">
                <a:latin typeface="Times New Roman"/>
                <a:cs typeface="Times New Roman"/>
              </a:rPr>
              <a:t>Web-</a:t>
            </a:r>
            <a:r>
              <a:rPr sz="1400" dirty="0">
                <a:latin typeface="Times New Roman"/>
                <a:cs typeface="Times New Roman"/>
              </a:rPr>
              <a:t>based</a:t>
            </a:r>
            <a:r>
              <a:rPr sz="1400" spc="-17" dirty="0">
                <a:latin typeface="Times New Roman"/>
                <a:cs typeface="Times New Roman"/>
              </a:rPr>
              <a:t> </a:t>
            </a:r>
            <a:r>
              <a:rPr sz="1400" dirty="0">
                <a:latin typeface="Times New Roman"/>
                <a:cs typeface="Times New Roman"/>
              </a:rPr>
              <a:t>Injury</a:t>
            </a:r>
            <a:r>
              <a:rPr sz="1400" spc="-14" dirty="0">
                <a:latin typeface="Times New Roman"/>
                <a:cs typeface="Times New Roman"/>
              </a:rPr>
              <a:t> </a:t>
            </a:r>
            <a:r>
              <a:rPr sz="1400" dirty="0">
                <a:latin typeface="Times New Roman"/>
                <a:cs typeface="Times New Roman"/>
              </a:rPr>
              <a:t>Statistics</a:t>
            </a:r>
            <a:r>
              <a:rPr sz="1400" spc="-14" dirty="0">
                <a:latin typeface="Times New Roman"/>
                <a:cs typeface="Times New Roman"/>
              </a:rPr>
              <a:t> </a:t>
            </a:r>
            <a:r>
              <a:rPr sz="1400" dirty="0">
                <a:latin typeface="Times New Roman"/>
                <a:cs typeface="Times New Roman"/>
              </a:rPr>
              <a:t>Query</a:t>
            </a:r>
            <a:r>
              <a:rPr sz="1400" spc="-14"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Reporting</a:t>
            </a:r>
            <a:r>
              <a:rPr sz="1400" spc="-14" dirty="0">
                <a:latin typeface="Times New Roman"/>
                <a:cs typeface="Times New Roman"/>
              </a:rPr>
              <a:t> </a:t>
            </a:r>
            <a:r>
              <a:rPr sz="1400" spc="-7" dirty="0">
                <a:latin typeface="Times New Roman"/>
                <a:cs typeface="Times New Roman"/>
              </a:rPr>
              <a:t>System </a:t>
            </a:r>
            <a:r>
              <a:rPr sz="1400" dirty="0">
                <a:latin typeface="Times New Roman"/>
                <a:cs typeface="Times New Roman"/>
              </a:rPr>
              <a:t>(WISQARS),</a:t>
            </a:r>
            <a:r>
              <a:rPr sz="1400" spc="-10" dirty="0">
                <a:latin typeface="Times New Roman"/>
                <a:cs typeface="Times New Roman"/>
              </a:rPr>
              <a:t> </a:t>
            </a:r>
            <a:r>
              <a:rPr sz="1400" spc="-7" dirty="0">
                <a:latin typeface="Times New Roman"/>
                <a:cs typeface="Times New Roman"/>
              </a:rPr>
              <a:t>2016-</a:t>
            </a:r>
            <a:r>
              <a:rPr sz="1400" spc="-14" dirty="0">
                <a:latin typeface="Times New Roman"/>
                <a:cs typeface="Times New Roman"/>
              </a:rPr>
              <a:t>2020.</a:t>
            </a:r>
            <a:endParaRPr sz="1400" dirty="0">
              <a:latin typeface="Times New Roman"/>
              <a:cs typeface="Times New Roman"/>
            </a:endParaRPr>
          </a:p>
          <a:p>
            <a:pPr marL="42861"/>
            <a:r>
              <a:rPr sz="1400" b="1" spc="-10" dirty="0">
                <a:latin typeface="Times New Roman"/>
                <a:cs typeface="Times New Roman"/>
              </a:rPr>
              <a:t>Note: </a:t>
            </a:r>
            <a:r>
              <a:rPr sz="1400" spc="-10" dirty="0">
                <a:latin typeface="Times New Roman"/>
                <a:cs typeface="Times New Roman"/>
              </a:rPr>
              <a:t>Suicide was one of the 10 leading causes of death from 2016 to 2019 but was replaced by COVID-19 in 2020.</a:t>
            </a:r>
          </a:p>
        </p:txBody>
      </p:sp>
      <p:sp>
        <p:nvSpPr>
          <p:cNvPr id="98" name="Title 97">
            <a:extLst>
              <a:ext uri="{FF2B5EF4-FFF2-40B4-BE49-F238E27FC236}">
                <a16:creationId xmlns:a16="http://schemas.microsoft.com/office/drawing/2014/main" id="{DBB0CACF-6511-4652-938E-9A02EF41C7F5}"/>
              </a:ext>
            </a:extLst>
          </p:cNvPr>
          <p:cNvSpPr>
            <a:spLocks noGrp="1"/>
          </p:cNvSpPr>
          <p:nvPr>
            <p:ph type="title"/>
          </p:nvPr>
        </p:nvSpPr>
        <p:spPr>
          <a:xfrm>
            <a:off x="1257300" y="304800"/>
            <a:ext cx="6629400" cy="617884"/>
          </a:xfrm>
        </p:spPr>
        <p:txBody>
          <a:bodyPr>
            <a:noAutofit/>
          </a:bodyPr>
          <a:lstStyle/>
          <a:p>
            <a:r>
              <a:rPr lang="en-US" sz="2000" dirty="0"/>
              <a:t>Figure 7. Ten leading causes of death, based on age-adjusted mortality, United States, 2016-2020</a:t>
            </a:r>
          </a:p>
        </p:txBody>
      </p:sp>
      <p:graphicFrame>
        <p:nvGraphicFramePr>
          <p:cNvPr id="102" name="Chart 101" descr="Line graph showing deaths per 100,000 population for each cause; key findings are in the text below the graph">
            <a:extLst>
              <a:ext uri="{FF2B5EF4-FFF2-40B4-BE49-F238E27FC236}">
                <a16:creationId xmlns:a16="http://schemas.microsoft.com/office/drawing/2014/main" id="{00B07410-4A68-4ED1-A450-564B973F3916}"/>
              </a:ext>
            </a:extLst>
          </p:cNvPr>
          <p:cNvGraphicFramePr/>
          <p:nvPr>
            <p:extLst>
              <p:ext uri="{D42A27DB-BD31-4B8C-83A1-F6EECF244321}">
                <p14:modId xmlns:p14="http://schemas.microsoft.com/office/powerpoint/2010/main" val="1381508603"/>
              </p:ext>
            </p:extLst>
          </p:nvPr>
        </p:nvGraphicFramePr>
        <p:xfrm>
          <a:off x="457200" y="1463040"/>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53"/>
          <p:cNvSpPr txBox="1"/>
          <p:nvPr/>
        </p:nvSpPr>
        <p:spPr>
          <a:xfrm>
            <a:off x="457200" y="6035040"/>
            <a:ext cx="8229600" cy="459304"/>
          </a:xfrm>
          <a:prstGeom prst="rect">
            <a:avLst/>
          </a:prstGeom>
        </p:spPr>
        <p:txBody>
          <a:bodyPr vert="horz" wrap="square" lIns="0" tIns="28142" rIns="0" bIns="0" rtlCol="0">
            <a:spAutoFit/>
          </a:bodyPr>
          <a:lstStyle/>
          <a:p>
            <a:pPr marL="8659" marR="196989"/>
            <a:r>
              <a:rPr sz="1400" b="1" dirty="0">
                <a:latin typeface="Times New Roman"/>
                <a:cs typeface="Times New Roman"/>
              </a:rPr>
              <a:t>Source:</a:t>
            </a:r>
            <a:r>
              <a:rPr sz="1400" b="1" spc="-20" dirty="0">
                <a:latin typeface="Times New Roman"/>
                <a:cs typeface="Times New Roman"/>
              </a:rPr>
              <a:t> </a:t>
            </a:r>
            <a:r>
              <a:rPr sz="1400" dirty="0">
                <a:latin typeface="Times New Roman"/>
                <a:cs typeface="Times New Roman"/>
              </a:rPr>
              <a:t>Centers</a:t>
            </a:r>
            <a:r>
              <a:rPr sz="1400" spc="-14" dirty="0">
                <a:latin typeface="Times New Roman"/>
                <a:cs typeface="Times New Roman"/>
              </a:rPr>
              <a:t> </a:t>
            </a:r>
            <a:r>
              <a:rPr sz="1400" dirty="0">
                <a:latin typeface="Times New Roman"/>
                <a:cs typeface="Times New Roman"/>
              </a:rPr>
              <a:t>for</a:t>
            </a:r>
            <a:r>
              <a:rPr sz="1400" spc="-14" dirty="0">
                <a:latin typeface="Times New Roman"/>
                <a:cs typeface="Times New Roman"/>
              </a:rPr>
              <a:t> </a:t>
            </a:r>
            <a:r>
              <a:rPr sz="1400" dirty="0">
                <a:latin typeface="Times New Roman"/>
                <a:cs typeface="Times New Roman"/>
              </a:rPr>
              <a:t>Disease</a:t>
            </a:r>
            <a:r>
              <a:rPr sz="1400" spc="-17" dirty="0">
                <a:latin typeface="Times New Roman"/>
                <a:cs typeface="Times New Roman"/>
              </a:rPr>
              <a:t> </a:t>
            </a:r>
            <a:r>
              <a:rPr sz="1400" dirty="0">
                <a:latin typeface="Times New Roman"/>
                <a:cs typeface="Times New Roman"/>
              </a:rPr>
              <a:t>Control</a:t>
            </a:r>
            <a:r>
              <a:rPr sz="1400" spc="-14"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Prevention.</a:t>
            </a:r>
            <a:r>
              <a:rPr sz="1400" spc="-14" dirty="0">
                <a:latin typeface="Times New Roman"/>
                <a:cs typeface="Times New Roman"/>
              </a:rPr>
              <a:t> </a:t>
            </a:r>
            <a:r>
              <a:rPr sz="1400" spc="-7" dirty="0">
                <a:latin typeface="Times New Roman"/>
                <a:cs typeface="Times New Roman"/>
              </a:rPr>
              <a:t>Web-</a:t>
            </a:r>
            <a:r>
              <a:rPr sz="1400" dirty="0">
                <a:latin typeface="Times New Roman"/>
                <a:cs typeface="Times New Roman"/>
              </a:rPr>
              <a:t>based</a:t>
            </a:r>
            <a:r>
              <a:rPr sz="1400" spc="-17" dirty="0">
                <a:latin typeface="Times New Roman"/>
                <a:cs typeface="Times New Roman"/>
              </a:rPr>
              <a:t> </a:t>
            </a:r>
            <a:r>
              <a:rPr sz="1400" dirty="0">
                <a:latin typeface="Times New Roman"/>
                <a:cs typeface="Times New Roman"/>
              </a:rPr>
              <a:t>Injury</a:t>
            </a:r>
            <a:r>
              <a:rPr sz="1400" spc="-14" dirty="0">
                <a:latin typeface="Times New Roman"/>
                <a:cs typeface="Times New Roman"/>
              </a:rPr>
              <a:t> </a:t>
            </a:r>
            <a:r>
              <a:rPr sz="1400" dirty="0">
                <a:latin typeface="Times New Roman"/>
                <a:cs typeface="Times New Roman"/>
              </a:rPr>
              <a:t>Statistics</a:t>
            </a:r>
            <a:r>
              <a:rPr sz="1400" spc="-14" dirty="0">
                <a:latin typeface="Times New Roman"/>
                <a:cs typeface="Times New Roman"/>
              </a:rPr>
              <a:t> </a:t>
            </a:r>
            <a:r>
              <a:rPr sz="1400" dirty="0">
                <a:latin typeface="Times New Roman"/>
                <a:cs typeface="Times New Roman"/>
              </a:rPr>
              <a:t>Query</a:t>
            </a:r>
            <a:r>
              <a:rPr sz="1400" spc="-14"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Reporting</a:t>
            </a:r>
            <a:r>
              <a:rPr sz="1400" spc="-14" dirty="0">
                <a:latin typeface="Times New Roman"/>
                <a:cs typeface="Times New Roman"/>
              </a:rPr>
              <a:t> </a:t>
            </a:r>
            <a:r>
              <a:rPr sz="1400" spc="-7" dirty="0">
                <a:latin typeface="Times New Roman"/>
                <a:cs typeface="Times New Roman"/>
              </a:rPr>
              <a:t>System </a:t>
            </a:r>
            <a:r>
              <a:rPr sz="1400" dirty="0">
                <a:latin typeface="Times New Roman"/>
                <a:cs typeface="Times New Roman"/>
              </a:rPr>
              <a:t>(WISQARS),</a:t>
            </a:r>
            <a:r>
              <a:rPr sz="1400" spc="-10" dirty="0">
                <a:latin typeface="Times New Roman"/>
                <a:cs typeface="Times New Roman"/>
              </a:rPr>
              <a:t> </a:t>
            </a:r>
            <a:r>
              <a:rPr sz="1400" spc="-7" dirty="0">
                <a:latin typeface="Times New Roman"/>
                <a:cs typeface="Times New Roman"/>
              </a:rPr>
              <a:t>2016-</a:t>
            </a:r>
            <a:r>
              <a:rPr sz="1400" spc="-14" dirty="0">
                <a:latin typeface="Times New Roman"/>
                <a:cs typeface="Times New Roman"/>
              </a:rPr>
              <a:t>2020.</a:t>
            </a:r>
            <a:endParaRPr sz="1400" dirty="0">
              <a:latin typeface="Times New Roman"/>
              <a:cs typeface="Times New Roman"/>
            </a:endParaRPr>
          </a:p>
        </p:txBody>
      </p:sp>
      <p:sp>
        <p:nvSpPr>
          <p:cNvPr id="87" name="Title 86">
            <a:extLst>
              <a:ext uri="{FF2B5EF4-FFF2-40B4-BE49-F238E27FC236}">
                <a16:creationId xmlns:a16="http://schemas.microsoft.com/office/drawing/2014/main" id="{3AC3A039-0EF7-45B9-8151-6F39F0F2B4C9}"/>
              </a:ext>
            </a:extLst>
          </p:cNvPr>
          <p:cNvSpPr>
            <a:spLocks noGrp="1"/>
          </p:cNvSpPr>
          <p:nvPr>
            <p:ph type="title"/>
          </p:nvPr>
        </p:nvSpPr>
        <p:spPr>
          <a:xfrm>
            <a:off x="1257300" y="304800"/>
            <a:ext cx="6629400" cy="617884"/>
          </a:xfrm>
        </p:spPr>
        <p:txBody>
          <a:bodyPr>
            <a:noAutofit/>
          </a:bodyPr>
          <a:lstStyle/>
          <a:p>
            <a:r>
              <a:rPr lang="en-US" sz="2400" dirty="0"/>
              <a:t>Figure 8. Ten leading causes of years of potential life lost, 2016-2020</a:t>
            </a:r>
          </a:p>
        </p:txBody>
      </p:sp>
      <p:graphicFrame>
        <p:nvGraphicFramePr>
          <p:cNvPr id="89" name="Chart 88" descr="Line graph showing years of potential life lost per 100,000 population for each cause; key findings are in the text below the graph">
            <a:extLst>
              <a:ext uri="{FF2B5EF4-FFF2-40B4-BE49-F238E27FC236}">
                <a16:creationId xmlns:a16="http://schemas.microsoft.com/office/drawing/2014/main" id="{D194DD34-2BB4-4F15-BC6C-2EF9EE74457E}"/>
              </a:ext>
            </a:extLst>
          </p:cNvPr>
          <p:cNvGraphicFramePr/>
          <p:nvPr>
            <p:extLst>
              <p:ext uri="{D42A27DB-BD31-4B8C-83A1-F6EECF244321}">
                <p14:modId xmlns:p14="http://schemas.microsoft.com/office/powerpoint/2010/main" val="1084057912"/>
              </p:ext>
            </p:extLst>
          </p:nvPr>
        </p:nvGraphicFramePr>
        <p:xfrm>
          <a:off x="457200" y="1463040"/>
          <a:ext cx="8229600" cy="44348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F962151-8CC8-4ADD-B165-146FD05BA6B0}"/>
              </a:ext>
            </a:extLst>
          </p:cNvPr>
          <p:cNvSpPr>
            <a:spLocks noGrp="1"/>
          </p:cNvSpPr>
          <p:nvPr>
            <p:ph type="title"/>
          </p:nvPr>
        </p:nvSpPr>
        <p:spPr/>
        <p:txBody>
          <a:bodyPr>
            <a:noAutofit/>
          </a:bodyPr>
          <a:lstStyle/>
          <a:p>
            <a:r>
              <a:rPr lang="en-US" sz="2800"/>
              <a:t>Contributors to Mortality Rate and Years of Potential Life Lost</a:t>
            </a:r>
            <a:endParaRPr lang="en-US" sz="2800" dirty="0"/>
          </a:p>
        </p:txBody>
      </p:sp>
      <p:sp>
        <p:nvSpPr>
          <p:cNvPr id="14" name="Content Placeholder 13">
            <a:extLst>
              <a:ext uri="{FF2B5EF4-FFF2-40B4-BE49-F238E27FC236}">
                <a16:creationId xmlns:a16="http://schemas.microsoft.com/office/drawing/2014/main" id="{BB5595F6-D34F-4BC3-A8C4-4BF0B87811ED}"/>
              </a:ext>
            </a:extLst>
          </p:cNvPr>
          <p:cNvSpPr>
            <a:spLocks noGrp="1"/>
          </p:cNvSpPr>
          <p:nvPr>
            <p:ph idx="1"/>
          </p:nvPr>
        </p:nvSpPr>
        <p:spPr>
          <a:xfrm>
            <a:off x="457200" y="1646237"/>
            <a:ext cx="8229600" cy="4525963"/>
          </a:xfrm>
        </p:spPr>
        <p:txBody>
          <a:bodyPr>
            <a:normAutofit/>
          </a:bodyPr>
          <a:lstStyle/>
          <a:p>
            <a:r>
              <a:rPr lang="en-US" dirty="0"/>
              <a:t>Contributors to mortality rate and years of potential life lost varied according to their importance in age groups. </a:t>
            </a:r>
          </a:p>
          <a:p>
            <a:r>
              <a:rPr lang="en-US" dirty="0"/>
              <a:t>Heart disease, cancer, unintentional injuries, COVID-19, and diabetes were among the 10 leading causes of both the mortality rate and YPLL.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07AB0D9-1FE7-4A60-AE02-F635BB636012}"/>
              </a:ext>
            </a:extLst>
          </p:cNvPr>
          <p:cNvSpPr>
            <a:spLocks noGrp="1"/>
          </p:cNvSpPr>
          <p:nvPr>
            <p:ph type="title"/>
          </p:nvPr>
        </p:nvSpPr>
        <p:spPr>
          <a:xfrm>
            <a:off x="1257300" y="304800"/>
            <a:ext cx="6629400" cy="617884"/>
          </a:xfrm>
        </p:spPr>
        <p:txBody>
          <a:bodyPr>
            <a:normAutofit fontScale="90000"/>
          </a:bodyPr>
          <a:lstStyle/>
          <a:p>
            <a:r>
              <a:rPr lang="en-US" dirty="0"/>
              <a:t>Mortality and Chronic Diseases</a:t>
            </a:r>
          </a:p>
        </p:txBody>
      </p:sp>
      <p:sp>
        <p:nvSpPr>
          <p:cNvPr id="10" name="Content Placeholder 9">
            <a:extLst>
              <a:ext uri="{FF2B5EF4-FFF2-40B4-BE49-F238E27FC236}">
                <a16:creationId xmlns:a16="http://schemas.microsoft.com/office/drawing/2014/main" id="{093E5168-4C03-481B-92FD-F0D47F29BDD5}"/>
              </a:ext>
            </a:extLst>
          </p:cNvPr>
          <p:cNvSpPr>
            <a:spLocks noGrp="1"/>
          </p:cNvSpPr>
          <p:nvPr>
            <p:ph idx="1"/>
          </p:nvPr>
        </p:nvSpPr>
        <p:spPr>
          <a:xfrm>
            <a:off x="457200" y="1646237"/>
            <a:ext cx="8229600" cy="4525963"/>
          </a:xfrm>
        </p:spPr>
        <p:txBody>
          <a:bodyPr>
            <a:normAutofit fontScale="92500" lnSpcReduction="20000"/>
          </a:bodyPr>
          <a:lstStyle/>
          <a:p>
            <a:r>
              <a:rPr lang="en-US" dirty="0"/>
              <a:t>Chronic diseases contribute to many of the leading causes of death and years of potential life lost. </a:t>
            </a:r>
          </a:p>
          <a:p>
            <a:r>
              <a:rPr lang="en-US" dirty="0"/>
              <a:t>Six in 10 adults in the United States have a chronic disease, and 4 in 10 have two or more chronic conditions.</a:t>
            </a:r>
            <a:r>
              <a:rPr lang="en-US" baseline="30000" dirty="0"/>
              <a:t>4</a:t>
            </a:r>
            <a:r>
              <a:rPr lang="en-US" dirty="0"/>
              <a:t> </a:t>
            </a:r>
          </a:p>
          <a:p>
            <a:r>
              <a:rPr lang="en-US" dirty="0"/>
              <a:t>Chronic conditions contribute to 7 of the 10 leading causes of death and 6 of the 10 leading causes of premature death.</a:t>
            </a:r>
            <a:r>
              <a:rPr lang="en-US" baseline="30000" dirty="0"/>
              <a:t>5</a:t>
            </a:r>
          </a:p>
          <a:p>
            <a:r>
              <a:rPr lang="en-US" dirty="0"/>
              <a:t>Communities, healthcare delivery organizations, and providers can reduce the burden of chronic diseases by facilitating lifestyles and behaviors that reduce risk factors associated with chronic diseases. </a:t>
            </a:r>
          </a:p>
        </p:txBody>
      </p:sp>
    </p:spTree>
    <p:extLst>
      <p:ext uri="{BB962C8B-B14F-4D97-AF65-F5344CB8AC3E}">
        <p14:creationId xmlns:p14="http://schemas.microsoft.com/office/powerpoint/2010/main" val="3131147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02679" y="297873"/>
            <a:ext cx="1104467" cy="103257"/>
          </a:xfrm>
          <a:prstGeom prst="rect">
            <a:avLst/>
          </a:prstGeom>
        </p:spPr>
        <p:txBody>
          <a:bodyPr vert="horz" wrap="square" lIns="0" tIns="8659" rIns="0" bIns="0" rtlCol="0">
            <a:spAutoFit/>
          </a:bodyPr>
          <a:lstStyle/>
          <a:p>
            <a:pPr marL="8659">
              <a:spcBef>
                <a:spcPts val="68"/>
              </a:spcBef>
            </a:pPr>
            <a:r>
              <a:rPr sz="614" dirty="0">
                <a:latin typeface="Arial"/>
                <a:cs typeface="Arial"/>
              </a:rPr>
              <a:t>Portrait</a:t>
            </a:r>
            <a:r>
              <a:rPr sz="614" spc="-14" dirty="0">
                <a:latin typeface="Arial"/>
                <a:cs typeface="Arial"/>
              </a:rPr>
              <a:t> </a:t>
            </a:r>
            <a:r>
              <a:rPr sz="614" dirty="0">
                <a:latin typeface="Arial"/>
                <a:cs typeface="Arial"/>
              </a:rPr>
              <a:t>of</a:t>
            </a:r>
            <a:r>
              <a:rPr sz="614" spc="-10" dirty="0">
                <a:latin typeface="Arial"/>
                <a:cs typeface="Arial"/>
              </a:rPr>
              <a:t> </a:t>
            </a:r>
            <a:r>
              <a:rPr sz="614" dirty="0">
                <a:latin typeface="Arial"/>
                <a:cs typeface="Arial"/>
              </a:rPr>
              <a:t>American</a:t>
            </a:r>
            <a:r>
              <a:rPr sz="614" spc="-10" dirty="0">
                <a:latin typeface="Arial"/>
                <a:cs typeface="Arial"/>
              </a:rPr>
              <a:t> </a:t>
            </a:r>
            <a:r>
              <a:rPr sz="614" spc="-7" dirty="0">
                <a:latin typeface="Arial"/>
                <a:cs typeface="Arial"/>
              </a:rPr>
              <a:t>Healthcare</a:t>
            </a:r>
            <a:endParaRPr sz="614">
              <a:latin typeface="Arial"/>
              <a:cs typeface="Arial"/>
            </a:endParaRPr>
          </a:p>
        </p:txBody>
      </p:sp>
      <p:sp>
        <p:nvSpPr>
          <p:cNvPr id="6" name="Title 5">
            <a:extLst>
              <a:ext uri="{FF2B5EF4-FFF2-40B4-BE49-F238E27FC236}">
                <a16:creationId xmlns:a16="http://schemas.microsoft.com/office/drawing/2014/main" id="{4B3936D1-3894-47FC-B6FF-5879F4E8E16B}"/>
              </a:ext>
            </a:extLst>
          </p:cNvPr>
          <p:cNvSpPr>
            <a:spLocks noGrp="1"/>
          </p:cNvSpPr>
          <p:nvPr>
            <p:ph type="title"/>
          </p:nvPr>
        </p:nvSpPr>
        <p:spPr>
          <a:xfrm>
            <a:off x="1257300" y="304800"/>
            <a:ext cx="6629400" cy="617884"/>
          </a:xfrm>
        </p:spPr>
        <p:txBody>
          <a:bodyPr>
            <a:normAutofit fontScale="90000"/>
          </a:bodyPr>
          <a:lstStyle/>
          <a:p>
            <a:r>
              <a:rPr lang="en-US" dirty="0"/>
              <a:t>Management of Chronic Diseases</a:t>
            </a:r>
          </a:p>
        </p:txBody>
      </p:sp>
      <p:sp>
        <p:nvSpPr>
          <p:cNvPr id="8" name="Content Placeholder 7">
            <a:extLst>
              <a:ext uri="{FF2B5EF4-FFF2-40B4-BE49-F238E27FC236}">
                <a16:creationId xmlns:a16="http://schemas.microsoft.com/office/drawing/2014/main" id="{E039DA1A-877F-4066-A535-9293780ABE17}"/>
              </a:ext>
            </a:extLst>
          </p:cNvPr>
          <p:cNvSpPr>
            <a:spLocks noGrp="1"/>
          </p:cNvSpPr>
          <p:nvPr>
            <p:ph idx="1"/>
          </p:nvPr>
        </p:nvSpPr>
        <p:spPr>
          <a:xfrm>
            <a:off x="457200" y="1646237"/>
            <a:ext cx="8229600" cy="4525963"/>
          </a:xfrm>
        </p:spPr>
        <p:txBody>
          <a:bodyPr>
            <a:normAutofit fontScale="70000" lnSpcReduction="20000"/>
          </a:bodyPr>
          <a:lstStyle/>
          <a:p>
            <a:r>
              <a:rPr lang="en-US" dirty="0"/>
              <a:t>Communities, healthcare delivery organizations, and providers can build capacity to serve the specific needs of people with chronic diseases. </a:t>
            </a:r>
          </a:p>
          <a:p>
            <a:r>
              <a:rPr lang="en-US" dirty="0"/>
              <a:t>People with a chronic disease typically require ongoing support to monitor and, if needed, adjust treatment during their lifetime. </a:t>
            </a:r>
          </a:p>
          <a:p>
            <a:r>
              <a:rPr lang="en-US" dirty="0"/>
              <a:t>When people have multiple chronic diseases, each may interact with others in complex ways. Thus, people with multiple chronic diseases often benefit from interdisciplinary, coordinated healthcare services that can address their clinical needs as well as their health priorities, social needs, and health-related behaviors.</a:t>
            </a:r>
            <a:r>
              <a:rPr lang="en-US" baseline="30000" dirty="0"/>
              <a:t>6</a:t>
            </a:r>
          </a:p>
          <a:p>
            <a:r>
              <a:rPr lang="en-US" dirty="0"/>
              <a:t>Experts have noted that acute, episodic healthcare services, such as those typically delivered in hospitals, are often inadequate to prevent and mitigate the impact of chronic disease on the nation’s health.</a:t>
            </a:r>
            <a:r>
              <a:rPr lang="en-US" baseline="30000" dirty="0"/>
              <a:t>7,8</a:t>
            </a:r>
            <a:r>
              <a:rPr lang="en-US" dirty="0"/>
              <a:t> They instead point to primary care and community-based strategies as having the greater potential to meet the challenges posed by these conditions.</a:t>
            </a:r>
            <a:r>
              <a:rPr lang="en-US" baseline="30000" dirty="0"/>
              <a:t>9,10</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2680-6137-4B0A-8773-6C439944A241}"/>
              </a:ext>
            </a:extLst>
          </p:cNvPr>
          <p:cNvSpPr>
            <a:spLocks noGrp="1"/>
          </p:cNvSpPr>
          <p:nvPr>
            <p:ph type="title"/>
          </p:nvPr>
        </p:nvSpPr>
        <p:spPr>
          <a:xfrm>
            <a:off x="1257300" y="304800"/>
            <a:ext cx="6629400" cy="617884"/>
          </a:xfrm>
        </p:spPr>
        <p:txBody>
          <a:bodyPr>
            <a:normAutofit/>
          </a:bodyPr>
          <a:lstStyle/>
          <a:p>
            <a:r>
              <a:rPr lang="en-US" sz="2400" dirty="0"/>
              <a:t>Figure 9. Social Determinants of Health</a:t>
            </a:r>
          </a:p>
        </p:txBody>
      </p:sp>
      <p:pic>
        <p:nvPicPr>
          <p:cNvPr id="8" name="Content Placeholder 7" descr="Diagram showing a model of social determinants of health, with a person in the middle and five areas around the person: health care access and quality, neighborhood and built environment, social and community context, economic stability, and education access and quality">
            <a:extLst>
              <a:ext uri="{FF2B5EF4-FFF2-40B4-BE49-F238E27FC236}">
                <a16:creationId xmlns:a16="http://schemas.microsoft.com/office/drawing/2014/main" id="{2C0A0938-7C78-4EA8-9296-E547C66B75C8}"/>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t="15706" b="14849"/>
          <a:stretch/>
        </p:blipFill>
        <p:spPr bwMode="auto">
          <a:xfrm>
            <a:off x="1600200" y="1463040"/>
            <a:ext cx="5943600" cy="4525962"/>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0EA6E27A-77EA-4F0F-A0F7-DD16520E192C}"/>
              </a:ext>
            </a:extLst>
          </p:cNvPr>
          <p:cNvSpPr txBox="1"/>
          <p:nvPr/>
        </p:nvSpPr>
        <p:spPr>
          <a:xfrm>
            <a:off x="457200" y="6035040"/>
            <a:ext cx="8229600" cy="365760"/>
          </a:xfrm>
          <a:prstGeom prst="rect">
            <a:avLst/>
          </a:prstGeom>
          <a:noFill/>
        </p:spPr>
        <p:txBody>
          <a:bodyPr wrap="square" rtlCol="0">
            <a:spAutoFit/>
          </a:bodyPr>
          <a:lstStyle/>
          <a:p>
            <a:r>
              <a:rPr lang="en-US" sz="1400" b="1" dirty="0">
                <a:effectLst/>
                <a:latin typeface="Times New Roman" panose="02020603050405020304" pitchFamily="18" charset="0"/>
                <a:ea typeface="Georgia" panose="02040502050405020303" pitchFamily="18" charset="0"/>
                <a:cs typeface="Georgia" panose="02040502050405020303" pitchFamily="18" charset="0"/>
              </a:rPr>
              <a:t>Source: </a:t>
            </a:r>
            <a:r>
              <a:rPr lang="en-US" sz="1400" dirty="0">
                <a:effectLst/>
                <a:latin typeface="Times New Roman" panose="02020603050405020304" pitchFamily="18" charset="0"/>
                <a:ea typeface="Arial" panose="020B0604020202020204" pitchFamily="34" charset="0"/>
                <a:cs typeface="Georgia" panose="02040502050405020303" pitchFamily="18" charset="0"/>
              </a:rPr>
              <a:t>Healthy People 2030.</a:t>
            </a:r>
            <a:r>
              <a:rPr lang="en-US" sz="1400" dirty="0">
                <a:effectLst/>
                <a:latin typeface="Times New Roman" panose="02020603050405020304" pitchFamily="18" charset="0"/>
                <a:ea typeface="Georgia" panose="02040502050405020303" pitchFamily="18" charset="0"/>
                <a:cs typeface="Georgia" panose="02040502050405020303" pitchFamily="18" charset="0"/>
              </a:rPr>
              <a:t> </a:t>
            </a:r>
            <a:r>
              <a:rPr lang="en-US" sz="1400" u="sng" dirty="0">
                <a:solidFill>
                  <a:srgbClr val="0000FF"/>
                </a:solidFill>
                <a:effectLst/>
                <a:latin typeface="Times New Roman" panose="02020603050405020304" pitchFamily="18" charset="0"/>
                <a:ea typeface="Georgia" panose="02040502050405020303" pitchFamily="18" charset="0"/>
                <a:cs typeface="Georgia" panose="02040502050405020303" pitchFamily="18" charset="0"/>
                <a:hlinkClick r:id="rId4"/>
              </a:rPr>
              <a:t>https://health.gov/healthypeople/priority-areas/social-determinants-health</a:t>
            </a:r>
            <a:r>
              <a:rPr lang="en-US" sz="1400" dirty="0">
                <a:effectLst/>
                <a:latin typeface="Times New Roman" panose="02020603050405020304" pitchFamily="18" charset="0"/>
                <a:ea typeface="Georgia" panose="02040502050405020303" pitchFamily="18" charset="0"/>
                <a:cs typeface="Georgia" panose="02040502050405020303" pitchFamily="18" charset="0"/>
              </a:rPr>
              <a:t>.</a:t>
            </a:r>
            <a:endParaRPr lang="en-US" sz="1400" dirty="0"/>
          </a:p>
        </p:txBody>
      </p:sp>
    </p:spTree>
    <p:extLst>
      <p:ext uri="{BB962C8B-B14F-4D97-AF65-F5344CB8AC3E}">
        <p14:creationId xmlns:p14="http://schemas.microsoft.com/office/powerpoint/2010/main" val="818826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EF6A78-5C76-4D29-9161-66165D476A80}"/>
              </a:ext>
            </a:extLst>
          </p:cNvPr>
          <p:cNvSpPr>
            <a:spLocks noGrp="1"/>
          </p:cNvSpPr>
          <p:nvPr>
            <p:ph type="title"/>
          </p:nvPr>
        </p:nvSpPr>
        <p:spPr>
          <a:xfrm>
            <a:off x="1257300" y="304800"/>
            <a:ext cx="6629400" cy="617884"/>
          </a:xfrm>
        </p:spPr>
        <p:txBody>
          <a:bodyPr>
            <a:noAutofit/>
          </a:bodyPr>
          <a:lstStyle/>
          <a:p>
            <a:r>
              <a:rPr lang="en-US" sz="2400" dirty="0"/>
              <a:t>Figure 10. People under 65 years of age with public, private, or no health insurance, 2020</a:t>
            </a:r>
          </a:p>
        </p:txBody>
      </p:sp>
      <p:sp>
        <p:nvSpPr>
          <p:cNvPr id="15" name="TextBox 14">
            <a:extLst>
              <a:ext uri="{FF2B5EF4-FFF2-40B4-BE49-F238E27FC236}">
                <a16:creationId xmlns:a16="http://schemas.microsoft.com/office/drawing/2014/main" id="{F352C5BA-571D-4D44-9D18-12A66FA63B78}"/>
              </a:ext>
            </a:extLst>
          </p:cNvPr>
          <p:cNvSpPr txBox="1"/>
          <p:nvPr/>
        </p:nvSpPr>
        <p:spPr>
          <a:xfrm>
            <a:off x="457200" y="5669280"/>
            <a:ext cx="8229600" cy="523220"/>
          </a:xfrm>
          <a:prstGeom prst="rect">
            <a:avLst/>
          </a:prstGeom>
          <a:noFill/>
        </p:spPr>
        <p:txBody>
          <a:bodyPr wrap="square" rtlCol="0">
            <a:spAutoFit/>
          </a:bodyPr>
          <a:lstStyle/>
          <a:p>
            <a:r>
              <a:rPr lang="en-US" sz="1400" b="1" dirty="0">
                <a:latin typeface="Times New Roman"/>
                <a:cs typeface="Times New Roman"/>
              </a:rPr>
              <a:t>Source:</a:t>
            </a:r>
            <a:r>
              <a:rPr lang="en-US" sz="1400" b="1" spc="-24" dirty="0">
                <a:latin typeface="Times New Roman"/>
                <a:cs typeface="Times New Roman"/>
              </a:rPr>
              <a:t> </a:t>
            </a:r>
            <a:r>
              <a:rPr lang="en-US" sz="1400" dirty="0">
                <a:latin typeface="Times New Roman"/>
                <a:cs typeface="Times New Roman"/>
              </a:rPr>
              <a:t>Centers</a:t>
            </a:r>
            <a:r>
              <a:rPr lang="en-US" sz="1400" spc="-14" dirty="0">
                <a:latin typeface="Times New Roman"/>
                <a:cs typeface="Times New Roman"/>
              </a:rPr>
              <a:t> </a:t>
            </a:r>
            <a:r>
              <a:rPr lang="en-US" sz="1400" dirty="0">
                <a:latin typeface="Times New Roman"/>
                <a:cs typeface="Times New Roman"/>
              </a:rPr>
              <a:t>for</a:t>
            </a:r>
            <a:r>
              <a:rPr lang="en-US" sz="1400" spc="-17" dirty="0">
                <a:latin typeface="Times New Roman"/>
                <a:cs typeface="Times New Roman"/>
              </a:rPr>
              <a:t> </a:t>
            </a:r>
            <a:r>
              <a:rPr lang="en-US" sz="1400" dirty="0">
                <a:latin typeface="Times New Roman"/>
                <a:cs typeface="Times New Roman"/>
              </a:rPr>
              <a:t>Disease</a:t>
            </a:r>
            <a:r>
              <a:rPr lang="en-US" sz="1400" spc="-17" dirty="0">
                <a:latin typeface="Times New Roman"/>
                <a:cs typeface="Times New Roman"/>
              </a:rPr>
              <a:t> </a:t>
            </a:r>
            <a:r>
              <a:rPr lang="en-US" sz="1400" dirty="0">
                <a:latin typeface="Times New Roman"/>
                <a:cs typeface="Times New Roman"/>
              </a:rPr>
              <a:t>Control</a:t>
            </a:r>
            <a:r>
              <a:rPr lang="en-US" sz="1400" spc="-17" dirty="0">
                <a:latin typeface="Times New Roman"/>
                <a:cs typeface="Times New Roman"/>
              </a:rPr>
              <a:t> </a:t>
            </a:r>
            <a:r>
              <a:rPr lang="en-US" sz="1400" dirty="0">
                <a:latin typeface="Times New Roman"/>
                <a:cs typeface="Times New Roman"/>
              </a:rPr>
              <a:t>and</a:t>
            </a:r>
            <a:r>
              <a:rPr lang="en-US" sz="1400" spc="-17" dirty="0">
                <a:latin typeface="Times New Roman"/>
                <a:cs typeface="Times New Roman"/>
              </a:rPr>
              <a:t> </a:t>
            </a:r>
            <a:r>
              <a:rPr lang="en-US" sz="1400" dirty="0">
                <a:latin typeface="Times New Roman"/>
                <a:cs typeface="Times New Roman"/>
              </a:rPr>
              <a:t>Prevention,</a:t>
            </a:r>
            <a:r>
              <a:rPr lang="en-US" sz="1400" spc="-17" dirty="0">
                <a:latin typeface="Times New Roman"/>
                <a:cs typeface="Times New Roman"/>
              </a:rPr>
              <a:t> </a:t>
            </a:r>
            <a:r>
              <a:rPr lang="en-US" sz="1400" dirty="0">
                <a:latin typeface="Times New Roman"/>
                <a:cs typeface="Times New Roman"/>
              </a:rPr>
              <a:t>National</a:t>
            </a:r>
            <a:r>
              <a:rPr lang="en-US" sz="1400" spc="-17" dirty="0">
                <a:latin typeface="Times New Roman"/>
                <a:cs typeface="Times New Roman"/>
              </a:rPr>
              <a:t> </a:t>
            </a:r>
            <a:r>
              <a:rPr lang="en-US" sz="1400" dirty="0">
                <a:latin typeface="Times New Roman"/>
                <a:cs typeface="Times New Roman"/>
              </a:rPr>
              <a:t>Center</a:t>
            </a:r>
            <a:r>
              <a:rPr lang="en-US" sz="1400" spc="-17" dirty="0">
                <a:latin typeface="Times New Roman"/>
                <a:cs typeface="Times New Roman"/>
              </a:rPr>
              <a:t> </a:t>
            </a:r>
            <a:r>
              <a:rPr lang="en-US" sz="1400" dirty="0">
                <a:latin typeface="Times New Roman"/>
                <a:cs typeface="Times New Roman"/>
              </a:rPr>
              <a:t>for</a:t>
            </a:r>
            <a:r>
              <a:rPr lang="en-US" sz="1400" spc="-17" dirty="0">
                <a:latin typeface="Times New Roman"/>
                <a:cs typeface="Times New Roman"/>
              </a:rPr>
              <a:t> </a:t>
            </a:r>
            <a:r>
              <a:rPr lang="en-US" sz="1400" dirty="0">
                <a:latin typeface="Times New Roman"/>
                <a:cs typeface="Times New Roman"/>
              </a:rPr>
              <a:t>Health</a:t>
            </a:r>
            <a:r>
              <a:rPr lang="en-US" sz="1400" spc="-17" dirty="0">
                <a:latin typeface="Times New Roman"/>
                <a:cs typeface="Times New Roman"/>
              </a:rPr>
              <a:t> </a:t>
            </a:r>
            <a:r>
              <a:rPr lang="en-US" sz="1400" dirty="0">
                <a:latin typeface="Times New Roman"/>
                <a:cs typeface="Times New Roman"/>
              </a:rPr>
              <a:t>Statistics,</a:t>
            </a:r>
            <a:r>
              <a:rPr lang="en-US" sz="1400" spc="-17" dirty="0">
                <a:latin typeface="Times New Roman"/>
                <a:cs typeface="Times New Roman"/>
              </a:rPr>
              <a:t> </a:t>
            </a:r>
            <a:r>
              <a:rPr lang="en-US" sz="1400" dirty="0">
                <a:latin typeface="Times New Roman"/>
                <a:cs typeface="Times New Roman"/>
              </a:rPr>
              <a:t>National</a:t>
            </a:r>
            <a:r>
              <a:rPr lang="en-US" sz="1400" spc="-17" dirty="0">
                <a:latin typeface="Times New Roman"/>
                <a:cs typeface="Times New Roman"/>
              </a:rPr>
              <a:t> </a:t>
            </a:r>
            <a:r>
              <a:rPr lang="en-US" sz="1400" spc="-7" dirty="0">
                <a:latin typeface="Times New Roman"/>
                <a:cs typeface="Times New Roman"/>
              </a:rPr>
              <a:t>Health </a:t>
            </a:r>
            <a:r>
              <a:rPr lang="en-US" sz="1400" dirty="0">
                <a:latin typeface="Times New Roman"/>
                <a:cs typeface="Times New Roman"/>
              </a:rPr>
              <a:t>Interview</a:t>
            </a:r>
            <a:r>
              <a:rPr lang="en-US" sz="1400" spc="-27" dirty="0">
                <a:latin typeface="Times New Roman"/>
                <a:cs typeface="Times New Roman"/>
              </a:rPr>
              <a:t> </a:t>
            </a:r>
            <a:r>
              <a:rPr lang="en-US" sz="1400" dirty="0">
                <a:latin typeface="Times New Roman"/>
                <a:cs typeface="Times New Roman"/>
              </a:rPr>
              <a:t>Survey,</a:t>
            </a:r>
            <a:r>
              <a:rPr lang="en-US" sz="1400" spc="-20" dirty="0">
                <a:latin typeface="Times New Roman"/>
                <a:cs typeface="Times New Roman"/>
              </a:rPr>
              <a:t> </a:t>
            </a:r>
            <a:r>
              <a:rPr lang="en-US" sz="1400" spc="-14" dirty="0">
                <a:latin typeface="Times New Roman"/>
                <a:cs typeface="Times New Roman"/>
              </a:rPr>
              <a:t>2020.</a:t>
            </a:r>
            <a:endParaRPr lang="en-US" sz="1400" dirty="0"/>
          </a:p>
        </p:txBody>
      </p:sp>
      <p:graphicFrame>
        <p:nvGraphicFramePr>
          <p:cNvPr id="16" name="Chart 15" descr="Stacked bar chart showing percentage of people with private insurance, public insurance, or no insurance&#10;2019, Private Insurance, 64.3, Public Insurance, 23.6, Uninsured 12 &#10;2020, Private Insurance, 64.3, Public Insurance, 24, Uninsured, 11.5">
            <a:extLst>
              <a:ext uri="{FF2B5EF4-FFF2-40B4-BE49-F238E27FC236}">
                <a16:creationId xmlns:a16="http://schemas.microsoft.com/office/drawing/2014/main" id="{AF65E83B-63F6-483D-B1EE-41A74CAAED37}"/>
              </a:ext>
            </a:extLst>
          </p:cNvPr>
          <p:cNvGraphicFramePr/>
          <p:nvPr>
            <p:extLst>
              <p:ext uri="{D42A27DB-BD31-4B8C-83A1-F6EECF244321}">
                <p14:modId xmlns:p14="http://schemas.microsoft.com/office/powerpoint/2010/main" val="2595570660"/>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53"/>
          <p:cNvSpPr txBox="1"/>
          <p:nvPr/>
        </p:nvSpPr>
        <p:spPr>
          <a:xfrm>
            <a:off x="457200" y="5943600"/>
            <a:ext cx="8229600" cy="446625"/>
          </a:xfrm>
          <a:prstGeom prst="rect">
            <a:avLst/>
          </a:prstGeom>
        </p:spPr>
        <p:txBody>
          <a:bodyPr vert="horz" wrap="square" lIns="0" tIns="15586" rIns="0" bIns="0" rtlCol="0">
            <a:spAutoFit/>
          </a:bodyPr>
          <a:lstStyle/>
          <a:p>
            <a:pPr marL="8659" marR="3464">
              <a:spcBef>
                <a:spcPts val="123"/>
              </a:spcBef>
            </a:pPr>
            <a:r>
              <a:rPr sz="1400" b="1" dirty="0">
                <a:latin typeface="Times New Roman"/>
                <a:cs typeface="Times New Roman"/>
              </a:rPr>
              <a:t>Source:</a:t>
            </a:r>
            <a:r>
              <a:rPr sz="1400" b="1" spc="-24" dirty="0">
                <a:latin typeface="Times New Roman"/>
                <a:cs typeface="Times New Roman"/>
              </a:rPr>
              <a:t> </a:t>
            </a:r>
            <a:r>
              <a:rPr sz="1400" dirty="0">
                <a:latin typeface="Times New Roman"/>
                <a:cs typeface="Times New Roman"/>
              </a:rPr>
              <a:t>Centers</a:t>
            </a:r>
            <a:r>
              <a:rPr sz="1400" spc="-14"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Disease</a:t>
            </a:r>
            <a:r>
              <a:rPr sz="1400" spc="-17" dirty="0">
                <a:latin typeface="Times New Roman"/>
                <a:cs typeface="Times New Roman"/>
              </a:rPr>
              <a:t> </a:t>
            </a:r>
            <a:r>
              <a:rPr sz="1400" dirty="0">
                <a:latin typeface="Times New Roman"/>
                <a:cs typeface="Times New Roman"/>
              </a:rPr>
              <a:t>Control</a:t>
            </a:r>
            <a:r>
              <a:rPr sz="1400" spc="-17"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Prevention,</a:t>
            </a:r>
            <a:r>
              <a:rPr sz="1400" spc="-17" dirty="0">
                <a:latin typeface="Times New Roman"/>
                <a:cs typeface="Times New Roman"/>
              </a:rPr>
              <a:t> </a:t>
            </a:r>
            <a:r>
              <a:rPr sz="1400" dirty="0">
                <a:latin typeface="Times New Roman"/>
                <a:cs typeface="Times New Roman"/>
              </a:rPr>
              <a:t>National</a:t>
            </a:r>
            <a:r>
              <a:rPr sz="1400" spc="-17" dirty="0">
                <a:latin typeface="Times New Roman"/>
                <a:cs typeface="Times New Roman"/>
              </a:rPr>
              <a:t> </a:t>
            </a:r>
            <a:r>
              <a:rPr sz="1400" dirty="0">
                <a:latin typeface="Times New Roman"/>
                <a:cs typeface="Times New Roman"/>
              </a:rPr>
              <a:t>Center</a:t>
            </a:r>
            <a:r>
              <a:rPr sz="1400" spc="-17"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Health</a:t>
            </a:r>
            <a:r>
              <a:rPr sz="1400" spc="-17" dirty="0">
                <a:latin typeface="Times New Roman"/>
                <a:cs typeface="Times New Roman"/>
              </a:rPr>
              <a:t> </a:t>
            </a:r>
            <a:r>
              <a:rPr sz="1400" dirty="0">
                <a:latin typeface="Times New Roman"/>
                <a:cs typeface="Times New Roman"/>
              </a:rPr>
              <a:t>Statistics,</a:t>
            </a:r>
            <a:r>
              <a:rPr sz="1400" spc="-17" dirty="0">
                <a:latin typeface="Times New Roman"/>
                <a:cs typeface="Times New Roman"/>
              </a:rPr>
              <a:t> </a:t>
            </a:r>
            <a:r>
              <a:rPr sz="1400" dirty="0">
                <a:latin typeface="Times New Roman"/>
                <a:cs typeface="Times New Roman"/>
              </a:rPr>
              <a:t>National</a:t>
            </a:r>
            <a:r>
              <a:rPr sz="1400" spc="-17" dirty="0">
                <a:latin typeface="Times New Roman"/>
                <a:cs typeface="Times New Roman"/>
              </a:rPr>
              <a:t> </a:t>
            </a:r>
            <a:r>
              <a:rPr sz="1400" spc="-7" dirty="0">
                <a:latin typeface="Times New Roman"/>
                <a:cs typeface="Times New Roman"/>
              </a:rPr>
              <a:t>Health </a:t>
            </a:r>
            <a:r>
              <a:rPr sz="1400" dirty="0">
                <a:latin typeface="Times New Roman"/>
                <a:cs typeface="Times New Roman"/>
              </a:rPr>
              <a:t>Interview</a:t>
            </a:r>
            <a:r>
              <a:rPr sz="1400" spc="-27" dirty="0">
                <a:latin typeface="Times New Roman"/>
                <a:cs typeface="Times New Roman"/>
              </a:rPr>
              <a:t> </a:t>
            </a:r>
            <a:r>
              <a:rPr sz="1400" dirty="0">
                <a:latin typeface="Times New Roman"/>
                <a:cs typeface="Times New Roman"/>
              </a:rPr>
              <a:t>Survey,</a:t>
            </a:r>
            <a:r>
              <a:rPr sz="1400" spc="-20" dirty="0">
                <a:latin typeface="Times New Roman"/>
                <a:cs typeface="Times New Roman"/>
              </a:rPr>
              <a:t> </a:t>
            </a:r>
            <a:r>
              <a:rPr sz="1400" spc="-14" dirty="0">
                <a:latin typeface="Times New Roman"/>
                <a:cs typeface="Times New Roman"/>
              </a:rPr>
              <a:t>2020.</a:t>
            </a:r>
            <a:endParaRPr sz="1400" dirty="0">
              <a:latin typeface="Times New Roman"/>
              <a:cs typeface="Times New Roman"/>
            </a:endParaRPr>
          </a:p>
        </p:txBody>
      </p:sp>
      <p:sp>
        <p:nvSpPr>
          <p:cNvPr id="56" name="Title 55">
            <a:extLst>
              <a:ext uri="{FF2B5EF4-FFF2-40B4-BE49-F238E27FC236}">
                <a16:creationId xmlns:a16="http://schemas.microsoft.com/office/drawing/2014/main" id="{59BA7256-FEC2-437C-B3A9-733A265F8AD2}"/>
              </a:ext>
            </a:extLst>
          </p:cNvPr>
          <p:cNvSpPr>
            <a:spLocks noGrp="1"/>
          </p:cNvSpPr>
          <p:nvPr>
            <p:ph type="title"/>
          </p:nvPr>
        </p:nvSpPr>
        <p:spPr>
          <a:xfrm>
            <a:off x="1257300" y="304800"/>
            <a:ext cx="6629400" cy="617884"/>
          </a:xfrm>
        </p:spPr>
        <p:txBody>
          <a:bodyPr>
            <a:noAutofit/>
          </a:bodyPr>
          <a:lstStyle/>
          <a:p>
            <a:r>
              <a:rPr lang="en-US" sz="2000" dirty="0"/>
              <a:t>Figure 11. People with any health insurance, by race, ethnicity, and location of residence, 2020</a:t>
            </a:r>
          </a:p>
        </p:txBody>
      </p:sp>
      <p:graphicFrame>
        <p:nvGraphicFramePr>
          <p:cNvPr id="58" name="Chart 57" descr="Bar chart showing percentage of people in each group with health insurance; data points are in the text below the chart">
            <a:extLst>
              <a:ext uri="{FF2B5EF4-FFF2-40B4-BE49-F238E27FC236}">
                <a16:creationId xmlns:a16="http://schemas.microsoft.com/office/drawing/2014/main" id="{F54B5F7F-7187-43E2-BF7C-21485B338915}"/>
              </a:ext>
            </a:extLst>
          </p:cNvPr>
          <p:cNvGraphicFramePr/>
          <p:nvPr>
            <p:extLst>
              <p:ext uri="{D42A27DB-BD31-4B8C-83A1-F6EECF244321}">
                <p14:modId xmlns:p14="http://schemas.microsoft.com/office/powerpoint/2010/main" val="87287779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82E451C-6D07-4B69-BDD6-5900C72314F0}"/>
              </a:ext>
            </a:extLst>
          </p:cNvPr>
          <p:cNvSpPr>
            <a:spLocks noGrp="1"/>
          </p:cNvSpPr>
          <p:nvPr>
            <p:ph type="title"/>
          </p:nvPr>
        </p:nvSpPr>
        <p:spPr>
          <a:xfrm>
            <a:off x="1257300" y="304800"/>
            <a:ext cx="6629400" cy="617884"/>
          </a:xfrm>
        </p:spPr>
        <p:txBody>
          <a:bodyPr>
            <a:noAutofit/>
          </a:bodyPr>
          <a:lstStyle/>
          <a:p>
            <a:r>
              <a:rPr lang="en-US" sz="2400" dirty="0"/>
              <a:t>Figure 12. U.S. household income distribution by percent population, 2020</a:t>
            </a:r>
          </a:p>
        </p:txBody>
      </p:sp>
      <p:graphicFrame>
        <p:nvGraphicFramePr>
          <p:cNvPr id="12" name="Chart 11" descr="Bar chart showing percentage of people at each income level&#10;$&lt;5,000-34,999, 26.2&#10;$35,000-69,999, 25&#10;$70,000-119,999, 22.8&#10;$120,000-199,999, 15.7&#10;$200,000+, 10.3&#10;">
            <a:extLst>
              <a:ext uri="{FF2B5EF4-FFF2-40B4-BE49-F238E27FC236}">
                <a16:creationId xmlns:a16="http://schemas.microsoft.com/office/drawing/2014/main" id="{90F6676D-892B-4C9D-BA88-F078583B9C21}"/>
              </a:ext>
            </a:extLst>
          </p:cNvPr>
          <p:cNvGraphicFramePr/>
          <p:nvPr>
            <p:extLst>
              <p:ext uri="{D42A27DB-BD31-4B8C-83A1-F6EECF244321}">
                <p14:modId xmlns:p14="http://schemas.microsoft.com/office/powerpoint/2010/main" val="2423878785"/>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AFF4F28C-0D6D-417E-A133-A22747FFD790}"/>
              </a:ext>
            </a:extLst>
          </p:cNvPr>
          <p:cNvSpPr txBox="1"/>
          <p:nvPr/>
        </p:nvSpPr>
        <p:spPr>
          <a:xfrm>
            <a:off x="457200" y="5669280"/>
            <a:ext cx="8229600" cy="954107"/>
          </a:xfrm>
          <a:prstGeom prst="rect">
            <a:avLst/>
          </a:prstGeom>
          <a:noFill/>
        </p:spPr>
        <p:txBody>
          <a:bodyPr wrap="square" rtlCol="0">
            <a:spAutoFit/>
          </a:bodyPr>
          <a:lstStyle/>
          <a:p>
            <a:pPr marL="0" marR="0">
              <a:spcBef>
                <a:spcPts val="600"/>
              </a:spcBef>
              <a:spcAft>
                <a:spcPts val="0"/>
              </a:spcAft>
            </a:pPr>
            <a:r>
              <a:rPr lang="en-US" sz="1400" b="1" dirty="0">
                <a:effectLst/>
                <a:latin typeface="Times New Roman" panose="02020603050405020304" pitchFamily="18" charset="0"/>
                <a:ea typeface="Times New Roman" panose="02020603050405020304" pitchFamily="18" charset="0"/>
              </a:rPr>
              <a:t>Source: </a:t>
            </a:r>
            <a:r>
              <a:rPr lang="en-US" sz="1400" dirty="0">
                <a:effectLst/>
                <a:latin typeface="Times New Roman" panose="02020603050405020304" pitchFamily="18" charset="0"/>
                <a:ea typeface="Times New Roman" panose="02020603050405020304" pitchFamily="18" charset="0"/>
              </a:rPr>
              <a:t>U.S. Census Bureau. American Community Survey, 2020, </a:t>
            </a:r>
            <a:r>
              <a:rPr lang="en-US" sz="1400" u="sng" dirty="0">
                <a:solidFill>
                  <a:srgbClr val="0000FF"/>
                </a:solidFill>
                <a:effectLst/>
                <a:latin typeface="Times New Roman" panose="02020603050405020304" pitchFamily="18" charset="0"/>
                <a:ea typeface="Times New Roman" panose="02020603050405020304" pitchFamily="18" charset="0"/>
                <a:hlinkClick r:id="rId4"/>
              </a:rPr>
              <a:t>Table HINC-06</a:t>
            </a:r>
            <a:r>
              <a:rPr lang="en-US" sz="1400" dirty="0">
                <a:effectLst/>
                <a:latin typeface="Times New Roman" panose="02020603050405020304" pitchFamily="18" charset="0"/>
                <a:ea typeface="Times New Roman" panose="02020603050405020304" pitchFamily="18" charset="0"/>
              </a:rPr>
              <a:t>.</a:t>
            </a:r>
          </a:p>
          <a:p>
            <a:pPr marL="0" marR="0">
              <a:spcBef>
                <a:spcPts val="0"/>
              </a:spcBef>
              <a:spcAft>
                <a:spcPts val="1200"/>
              </a:spcAft>
            </a:pPr>
            <a:r>
              <a:rPr lang="en-US" sz="1400" b="1" dirty="0">
                <a:effectLst/>
                <a:latin typeface="Times New Roman" panose="02020603050405020304" pitchFamily="18" charset="0"/>
                <a:ea typeface="Times New Roman" panose="02020603050405020304" pitchFamily="18" charset="0"/>
              </a:rPr>
              <a:t>Note: </a:t>
            </a:r>
            <a:r>
              <a:rPr lang="en-US" sz="1400" dirty="0">
                <a:effectLst/>
                <a:latin typeface="Times New Roman" panose="02020603050405020304" pitchFamily="18" charset="0"/>
                <a:ea typeface="Times New Roman" panose="02020603050405020304" pitchFamily="18" charset="0"/>
              </a:rPr>
              <a:t>Percentiles add to 100. Ranges represent quartiles but each quartile may represent less than or more than 25% of the population. The last quartile is divided into two groups, showing 15.7% and 10.3% of the population, respectively.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60F28B-2C92-42DE-9B0C-405D17BB323E}"/>
              </a:ext>
            </a:extLst>
          </p:cNvPr>
          <p:cNvSpPr>
            <a:spLocks noGrp="1"/>
          </p:cNvSpPr>
          <p:nvPr>
            <p:ph type="title"/>
          </p:nvPr>
        </p:nvSpPr>
        <p:spPr/>
        <p:txBody>
          <a:bodyPr>
            <a:normAutofit fontScale="90000"/>
          </a:bodyPr>
          <a:lstStyle/>
          <a:p>
            <a:r>
              <a:rPr lang="en-US" dirty="0"/>
              <a:t>Portrait of American Healthcare: Key Findings</a:t>
            </a:r>
          </a:p>
        </p:txBody>
      </p:sp>
      <p:sp>
        <p:nvSpPr>
          <p:cNvPr id="6" name="Content Placeholder 5">
            <a:extLst>
              <a:ext uri="{FF2B5EF4-FFF2-40B4-BE49-F238E27FC236}">
                <a16:creationId xmlns:a16="http://schemas.microsoft.com/office/drawing/2014/main" id="{7F5C440C-577D-4A40-B3CB-9A2013C721C7}"/>
              </a:ext>
            </a:extLst>
          </p:cNvPr>
          <p:cNvSpPr>
            <a:spLocks noGrp="1"/>
          </p:cNvSpPr>
          <p:nvPr>
            <p:ph idx="1"/>
          </p:nvPr>
        </p:nvSpPr>
        <p:spPr/>
        <p:txBody>
          <a:bodyPr>
            <a:normAutofit fontScale="92500"/>
          </a:bodyPr>
          <a:lstStyle/>
          <a:p>
            <a:r>
              <a:rPr lang="en-US" dirty="0"/>
              <a:t>Demographics</a:t>
            </a:r>
          </a:p>
          <a:p>
            <a:pPr lvl="1"/>
            <a:r>
              <a:rPr lang="en-US" dirty="0"/>
              <a:t>The median age of Americans increased from 36.9 years to 38.2 years between 2010 and 2020. Fewer babies being born and the oldest adults living longer account for much of this increase.</a:t>
            </a:r>
          </a:p>
          <a:p>
            <a:pPr lvl="1"/>
            <a:r>
              <a:rPr lang="en-US" dirty="0"/>
              <a:t>Racial and ethnic diversity has increased. An increase in the percentage of people who identify as two or more races accounts for most of the increase in diversity, rising from 2.9% to 10.2% between 2010 and 2020.</a:t>
            </a:r>
          </a:p>
          <a:p>
            <a:pPr lvl="1"/>
            <a:r>
              <a:rPr lang="en-US" dirty="0"/>
              <a:t>According to the 2020 U.S. Census, 86.1% of Americans lived in metropolitan counties compared with 85.0% recorded in the 2010 Census.</a:t>
            </a:r>
          </a:p>
          <a:p>
            <a:endParaRPr lang="en-US" dirty="0"/>
          </a:p>
        </p:txBody>
      </p:sp>
    </p:spTree>
    <p:extLst>
      <p:ext uri="{BB962C8B-B14F-4D97-AF65-F5344CB8AC3E}">
        <p14:creationId xmlns:p14="http://schemas.microsoft.com/office/powerpoint/2010/main" val="635017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496044B4-94D1-4F2B-A1B1-153F4FFA100E}"/>
              </a:ext>
            </a:extLst>
          </p:cNvPr>
          <p:cNvSpPr>
            <a:spLocks noGrp="1"/>
          </p:cNvSpPr>
          <p:nvPr>
            <p:ph type="title"/>
          </p:nvPr>
        </p:nvSpPr>
        <p:spPr/>
        <p:txBody>
          <a:bodyPr>
            <a:noAutofit/>
          </a:bodyPr>
          <a:lstStyle/>
          <a:p>
            <a:r>
              <a:rPr lang="en-US" sz="2000" spc="-10" dirty="0">
                <a:effectLst/>
                <a:latin typeface="Arial Bold" panose="020B0704020202020204" pitchFamily="34" charset="0"/>
                <a:ea typeface="Georgia" panose="02040502050405020303" pitchFamily="18" charset="0"/>
                <a:cs typeface="Georgia" panose="02040502050405020303" pitchFamily="18" charset="0"/>
              </a:rPr>
              <a:t>Figure 13. Cumulative percentage of U.S. households with different ratios of income to poverty, 2020</a:t>
            </a:r>
            <a:endParaRPr lang="en-US" sz="2000" dirty="0"/>
          </a:p>
        </p:txBody>
      </p:sp>
      <p:graphicFrame>
        <p:nvGraphicFramePr>
          <p:cNvPr id="30" name="Chart 29" descr="Bar chart showing cumulative percentage of households at each ratio; key data are in the text below the chart">
            <a:extLst>
              <a:ext uri="{FF2B5EF4-FFF2-40B4-BE49-F238E27FC236}">
                <a16:creationId xmlns:a16="http://schemas.microsoft.com/office/drawing/2014/main" id="{FE7CC565-C1AD-436E-AE99-03D7F14F3B72}"/>
              </a:ext>
            </a:extLst>
          </p:cNvPr>
          <p:cNvGraphicFramePr/>
          <p:nvPr>
            <p:extLst>
              <p:ext uri="{D42A27DB-BD31-4B8C-83A1-F6EECF244321}">
                <p14:modId xmlns:p14="http://schemas.microsoft.com/office/powerpoint/2010/main" val="426415919"/>
              </p:ext>
            </p:extLst>
          </p:nvPr>
        </p:nvGraphicFramePr>
        <p:xfrm>
          <a:off x="457200" y="1463040"/>
          <a:ext cx="8229600" cy="4434840"/>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a:extLst>
              <a:ext uri="{FF2B5EF4-FFF2-40B4-BE49-F238E27FC236}">
                <a16:creationId xmlns:a16="http://schemas.microsoft.com/office/drawing/2014/main" id="{6AC2C7BD-A92D-4CC9-8326-9A2C46AF8245}"/>
              </a:ext>
            </a:extLst>
          </p:cNvPr>
          <p:cNvSpPr txBox="1"/>
          <p:nvPr/>
        </p:nvSpPr>
        <p:spPr>
          <a:xfrm>
            <a:off x="457200" y="5943600"/>
            <a:ext cx="8534400" cy="307777"/>
          </a:xfrm>
          <a:prstGeom prst="rect">
            <a:avLst/>
          </a:prstGeom>
          <a:noFill/>
        </p:spPr>
        <p:txBody>
          <a:bodyPr wrap="square" rtlCol="0">
            <a:spAutoFit/>
          </a:bodyPr>
          <a:lstStyle/>
          <a:p>
            <a:r>
              <a:rPr lang="en-US" sz="1400" b="1" dirty="0">
                <a:effectLst/>
                <a:latin typeface="Times New Roman" panose="02020603050405020304" pitchFamily="18" charset="0"/>
                <a:ea typeface="Times New Roman" panose="02020603050405020304" pitchFamily="18" charset="0"/>
              </a:rPr>
              <a:t>Source: </a:t>
            </a:r>
            <a:r>
              <a:rPr lang="en-US" sz="1400" dirty="0">
                <a:effectLst/>
                <a:latin typeface="Times New Roman" panose="02020603050405020304" pitchFamily="18" charset="0"/>
                <a:ea typeface="Times New Roman" panose="02020603050405020304" pitchFamily="18" charset="0"/>
              </a:rPr>
              <a:t>American Community Survey, 5-year estimates, 2020, </a:t>
            </a:r>
            <a:r>
              <a:rPr lang="en-US" sz="1400" u="sng" dirty="0">
                <a:solidFill>
                  <a:srgbClr val="0000FF"/>
                </a:solidFill>
                <a:effectLst/>
                <a:latin typeface="Times New Roman" panose="02020603050405020304" pitchFamily="18" charset="0"/>
                <a:ea typeface="Times New Roman" panose="02020603050405020304" pitchFamily="18" charset="0"/>
                <a:hlinkClick r:id="rId4"/>
              </a:rPr>
              <a:t>Table S1701</a:t>
            </a:r>
            <a:r>
              <a:rPr lang="en-US" sz="1400" dirty="0">
                <a:effectLst/>
                <a:latin typeface="Times New Roman" panose="02020603050405020304" pitchFamily="18" charset="0"/>
                <a:ea typeface="Times New Roman" panose="02020603050405020304" pitchFamily="18" charset="0"/>
              </a:rPr>
              <a:t>.</a:t>
            </a:r>
            <a:endParaRPr lang="en-US" sz="1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A78FF-5548-4B80-AE5B-43B4AA4C5C06}"/>
              </a:ext>
            </a:extLst>
          </p:cNvPr>
          <p:cNvSpPr>
            <a:spLocks noGrp="1"/>
          </p:cNvSpPr>
          <p:nvPr>
            <p:ph type="title"/>
          </p:nvPr>
        </p:nvSpPr>
        <p:spPr>
          <a:xfrm>
            <a:off x="1257300" y="304800"/>
            <a:ext cx="6629400" cy="617884"/>
          </a:xfrm>
        </p:spPr>
        <p:txBody>
          <a:bodyPr>
            <a:normAutofit fontScale="90000"/>
          </a:bodyPr>
          <a:lstStyle/>
          <a:p>
            <a:r>
              <a:rPr lang="en-US"/>
              <a:t>Social and Community Context</a:t>
            </a:r>
            <a:endParaRPr lang="en-US" dirty="0"/>
          </a:p>
        </p:txBody>
      </p:sp>
      <p:sp>
        <p:nvSpPr>
          <p:cNvPr id="9" name="Content Placeholder 8">
            <a:extLst>
              <a:ext uri="{FF2B5EF4-FFF2-40B4-BE49-F238E27FC236}">
                <a16:creationId xmlns:a16="http://schemas.microsoft.com/office/drawing/2014/main" id="{733CBF23-8BC9-48E8-A094-F72382F8B0A7}"/>
              </a:ext>
            </a:extLst>
          </p:cNvPr>
          <p:cNvSpPr>
            <a:spLocks noGrp="1"/>
          </p:cNvSpPr>
          <p:nvPr>
            <p:ph idx="1"/>
          </p:nvPr>
        </p:nvSpPr>
        <p:spPr>
          <a:xfrm>
            <a:off x="457200" y="1646237"/>
            <a:ext cx="8229600" cy="4525963"/>
          </a:xfrm>
        </p:spPr>
        <p:txBody>
          <a:bodyPr>
            <a:normAutofit lnSpcReduction="10000"/>
          </a:bodyPr>
          <a:lstStyle/>
          <a:p>
            <a:r>
              <a:rPr lang="en-US" dirty="0"/>
              <a:t>Five-year estimates from the American Community Survey report that 86.5% of the population were born in the United States, and 93.0% of the population are U.S. citizens.</a:t>
            </a:r>
          </a:p>
          <a:p>
            <a:r>
              <a:rPr lang="en-US" dirty="0"/>
              <a:t>Nearly four-fifths (78.5%) of the population 5 years and over speak English as their primary language at home.</a:t>
            </a:r>
            <a:r>
              <a:rPr lang="en-US" baseline="30000" dirty="0"/>
              <a:t>21</a:t>
            </a:r>
            <a:r>
              <a:rPr lang="en-US" dirty="0"/>
              <a:t> </a:t>
            </a:r>
          </a:p>
          <a:p>
            <a:r>
              <a:rPr lang="en-US" dirty="0"/>
              <a:t>Most communities appear to have relatively stable populations, with the vast majority (86.2%) staying in the same place the previous year.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txBox="1"/>
          <p:nvPr/>
        </p:nvSpPr>
        <p:spPr>
          <a:xfrm>
            <a:off x="457200" y="5943600"/>
            <a:ext cx="8229600" cy="224187"/>
          </a:xfrm>
          <a:prstGeom prst="rect">
            <a:avLst/>
          </a:prstGeom>
        </p:spPr>
        <p:txBody>
          <a:bodyPr vert="horz" wrap="square" lIns="0" tIns="8659" rIns="0" bIns="0" rtlCol="0">
            <a:spAutoFit/>
          </a:bodyPr>
          <a:lstStyle/>
          <a:p>
            <a:pPr marL="77930">
              <a:spcBef>
                <a:spcPts val="68"/>
              </a:spcBef>
            </a:pPr>
            <a:r>
              <a:rPr sz="1400" b="1" dirty="0">
                <a:latin typeface="Times New Roman"/>
                <a:cs typeface="Times New Roman"/>
              </a:rPr>
              <a:t>Source:</a:t>
            </a:r>
            <a:r>
              <a:rPr sz="1400" b="1" spc="-24" dirty="0">
                <a:latin typeface="Times New Roman"/>
                <a:cs typeface="Times New Roman"/>
              </a:rPr>
              <a:t> </a:t>
            </a:r>
            <a:r>
              <a:rPr sz="1400" dirty="0">
                <a:latin typeface="Times New Roman"/>
                <a:cs typeface="Times New Roman"/>
              </a:rPr>
              <a:t>American</a:t>
            </a:r>
            <a:r>
              <a:rPr sz="1400" spc="-14" dirty="0">
                <a:latin typeface="Times New Roman"/>
                <a:cs typeface="Times New Roman"/>
              </a:rPr>
              <a:t> </a:t>
            </a:r>
            <a:r>
              <a:rPr sz="1400" dirty="0">
                <a:latin typeface="Times New Roman"/>
                <a:cs typeface="Times New Roman"/>
              </a:rPr>
              <a:t>Community</a:t>
            </a:r>
            <a:r>
              <a:rPr sz="1400" spc="-10" dirty="0">
                <a:latin typeface="Times New Roman"/>
                <a:cs typeface="Times New Roman"/>
              </a:rPr>
              <a:t> </a:t>
            </a:r>
            <a:r>
              <a:rPr sz="1400" dirty="0">
                <a:latin typeface="Times New Roman"/>
                <a:cs typeface="Times New Roman"/>
              </a:rPr>
              <a:t>Survey,</a:t>
            </a:r>
            <a:r>
              <a:rPr sz="1400" spc="-17" dirty="0">
                <a:latin typeface="Times New Roman"/>
                <a:cs typeface="Times New Roman"/>
              </a:rPr>
              <a:t> </a:t>
            </a:r>
            <a:r>
              <a:rPr sz="1400" spc="-7" dirty="0">
                <a:latin typeface="Times New Roman"/>
                <a:cs typeface="Times New Roman"/>
              </a:rPr>
              <a:t>5-</a:t>
            </a:r>
            <a:r>
              <a:rPr sz="1400" dirty="0">
                <a:latin typeface="Times New Roman"/>
                <a:cs typeface="Times New Roman"/>
              </a:rPr>
              <a:t>year</a:t>
            </a:r>
            <a:r>
              <a:rPr sz="1400" spc="-14" dirty="0">
                <a:latin typeface="Times New Roman"/>
                <a:cs typeface="Times New Roman"/>
              </a:rPr>
              <a:t> </a:t>
            </a:r>
            <a:r>
              <a:rPr sz="1400" dirty="0">
                <a:latin typeface="Times New Roman"/>
                <a:cs typeface="Times New Roman"/>
              </a:rPr>
              <a:t>estimates,</a:t>
            </a:r>
            <a:r>
              <a:rPr sz="1400" spc="-17" dirty="0">
                <a:latin typeface="Times New Roman"/>
                <a:cs typeface="Times New Roman"/>
              </a:rPr>
              <a:t> </a:t>
            </a:r>
            <a:r>
              <a:rPr sz="1400" dirty="0">
                <a:latin typeface="Times New Roman"/>
                <a:cs typeface="Times New Roman"/>
              </a:rPr>
              <a:t>2020,</a:t>
            </a:r>
            <a:r>
              <a:rPr sz="1400" spc="-14" dirty="0">
                <a:latin typeface="Times New Roman"/>
                <a:cs typeface="Times New Roman"/>
              </a:rPr>
              <a:t> </a:t>
            </a:r>
            <a:r>
              <a:rPr sz="1400" u="sng" dirty="0">
                <a:solidFill>
                  <a:srgbClr val="0000FF"/>
                </a:solidFill>
                <a:uFill>
                  <a:solidFill>
                    <a:srgbClr val="0000FF"/>
                  </a:solidFill>
                </a:uFill>
                <a:latin typeface="Times New Roman"/>
                <a:cs typeface="Times New Roman"/>
                <a:hlinkClick r:id="rId3"/>
              </a:rPr>
              <a:t>Table</a:t>
            </a:r>
            <a:r>
              <a:rPr sz="1400" u="sng" spc="-14" dirty="0">
                <a:solidFill>
                  <a:srgbClr val="0000FF"/>
                </a:solidFill>
                <a:uFill>
                  <a:solidFill>
                    <a:srgbClr val="0000FF"/>
                  </a:solidFill>
                </a:uFill>
                <a:latin typeface="Times New Roman"/>
                <a:cs typeface="Times New Roman"/>
                <a:hlinkClick r:id="rId3"/>
              </a:rPr>
              <a:t> </a:t>
            </a:r>
            <a:r>
              <a:rPr sz="1400" u="sng" spc="-7" dirty="0">
                <a:solidFill>
                  <a:srgbClr val="0000FF"/>
                </a:solidFill>
                <a:uFill>
                  <a:solidFill>
                    <a:srgbClr val="0000FF"/>
                  </a:solidFill>
                </a:uFill>
                <a:latin typeface="Times New Roman"/>
                <a:cs typeface="Times New Roman"/>
                <a:hlinkClick r:id="rId3"/>
              </a:rPr>
              <a:t>S1401</a:t>
            </a:r>
            <a:r>
              <a:rPr sz="1400" spc="-7" dirty="0">
                <a:latin typeface="Times New Roman"/>
                <a:cs typeface="Times New Roman"/>
                <a:hlinkClick r:id="rId3"/>
              </a:rPr>
              <a:t>.</a:t>
            </a:r>
            <a:endParaRPr sz="1400" dirty="0">
              <a:latin typeface="Times New Roman"/>
              <a:cs typeface="Times New Roman"/>
            </a:endParaRPr>
          </a:p>
        </p:txBody>
      </p:sp>
      <p:sp>
        <p:nvSpPr>
          <p:cNvPr id="34" name="Title 33">
            <a:extLst>
              <a:ext uri="{FF2B5EF4-FFF2-40B4-BE49-F238E27FC236}">
                <a16:creationId xmlns:a16="http://schemas.microsoft.com/office/drawing/2014/main" id="{31C14E65-7F40-4736-8D3F-0B18E76EF964}"/>
              </a:ext>
            </a:extLst>
          </p:cNvPr>
          <p:cNvSpPr>
            <a:spLocks noGrp="1"/>
          </p:cNvSpPr>
          <p:nvPr>
            <p:ph type="title"/>
          </p:nvPr>
        </p:nvSpPr>
        <p:spPr>
          <a:xfrm>
            <a:off x="1257300" y="304800"/>
            <a:ext cx="6629400" cy="617884"/>
          </a:xfrm>
        </p:spPr>
        <p:txBody>
          <a:bodyPr>
            <a:noAutofit/>
          </a:bodyPr>
          <a:lstStyle/>
          <a:p>
            <a:r>
              <a:rPr lang="en-US" sz="2000" dirty="0"/>
              <a:t>Figure 14. Percentage of people in the United States enrolled in school, by age, 2020</a:t>
            </a:r>
          </a:p>
        </p:txBody>
      </p:sp>
      <p:graphicFrame>
        <p:nvGraphicFramePr>
          <p:cNvPr id="35" name="Chart 34" descr="Bar chart showing percentage of people in each age group who are enrolled in school&#10;3-4, 47.3 &#10;5-9, 94.6&#10;10-14, 97.6 &#10;15-17, 96.5 &#10;18-19, 75.2&#10;20-24, 41.2&#10;25-34, 11.6&#10;35+, 2.4&#10;">
            <a:extLst>
              <a:ext uri="{FF2B5EF4-FFF2-40B4-BE49-F238E27FC236}">
                <a16:creationId xmlns:a16="http://schemas.microsoft.com/office/drawing/2014/main" id="{45372D97-A976-4C85-888C-8840F7D8E130}"/>
              </a:ext>
            </a:extLst>
          </p:cNvPr>
          <p:cNvGraphicFramePr/>
          <p:nvPr>
            <p:extLst>
              <p:ext uri="{D42A27DB-BD31-4B8C-83A1-F6EECF244321}">
                <p14:modId xmlns:p14="http://schemas.microsoft.com/office/powerpoint/2010/main" val="2182209494"/>
              </p:ext>
            </p:extLst>
          </p:nvPr>
        </p:nvGraphicFramePr>
        <p:xfrm>
          <a:off x="457200" y="1463040"/>
          <a:ext cx="8229600" cy="44348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514668-CAA0-463A-99F9-522DB2DC0078}"/>
              </a:ext>
            </a:extLst>
          </p:cNvPr>
          <p:cNvSpPr>
            <a:spLocks noGrp="1"/>
          </p:cNvSpPr>
          <p:nvPr>
            <p:ph type="title"/>
          </p:nvPr>
        </p:nvSpPr>
        <p:spPr/>
        <p:txBody>
          <a:bodyPr>
            <a:normAutofit/>
          </a:bodyPr>
          <a:lstStyle/>
          <a:p>
            <a:r>
              <a:rPr lang="en-US" sz="2800" dirty="0"/>
              <a:t>Neighborhood and Built Environment</a:t>
            </a:r>
          </a:p>
        </p:txBody>
      </p:sp>
      <p:sp>
        <p:nvSpPr>
          <p:cNvPr id="3" name="Content Placeholder 2">
            <a:extLst>
              <a:ext uri="{FF2B5EF4-FFF2-40B4-BE49-F238E27FC236}">
                <a16:creationId xmlns:a16="http://schemas.microsoft.com/office/drawing/2014/main" id="{443E7D04-6A1C-4CDB-BFED-8DF73C65AC91}"/>
              </a:ext>
            </a:extLst>
          </p:cNvPr>
          <p:cNvSpPr>
            <a:spLocks noGrp="1"/>
          </p:cNvSpPr>
          <p:nvPr>
            <p:ph idx="1"/>
          </p:nvPr>
        </p:nvSpPr>
        <p:spPr>
          <a:xfrm>
            <a:off x="457200" y="1646237"/>
            <a:ext cx="8229600" cy="4525963"/>
          </a:xfrm>
        </p:spPr>
        <p:txBody>
          <a:bodyPr>
            <a:normAutofit fontScale="85000" lnSpcReduction="20000"/>
          </a:bodyPr>
          <a:lstStyle/>
          <a:p>
            <a:r>
              <a:rPr lang="en-US" dirty="0"/>
              <a:t>The Neighborhood and Built Environment domain accounts for the influence that physical infrastructure and the environment have on a population’s health.</a:t>
            </a:r>
          </a:p>
          <a:p>
            <a:r>
              <a:rPr lang="en-US" dirty="0"/>
              <a:t>Broadband internet access is an example of the built environment as a social determinant of health. </a:t>
            </a:r>
          </a:p>
          <a:p>
            <a:r>
              <a:rPr lang="en-US" dirty="0"/>
              <a:t>With healthcare delivery organizations expanding telehealth-based services, patients’ access to healthcare services may come to depend on access to high-speed internet: </a:t>
            </a:r>
          </a:p>
          <a:p>
            <a:pPr lvl="1"/>
            <a:r>
              <a:rPr lang="en-US" dirty="0"/>
              <a:t>About 85% of people in the United States have a broadband internet subscription. </a:t>
            </a:r>
          </a:p>
          <a:p>
            <a:pPr lvl="1"/>
            <a:r>
              <a:rPr lang="en-US" dirty="0"/>
              <a:t>Access varies by a person’s household income. Nearly 15% have no internet, and less than 1% have dial-up only.</a:t>
            </a:r>
            <a:r>
              <a:rPr lang="en-US" baseline="30000" dirty="0"/>
              <a:t>23</a:t>
            </a:r>
            <a:r>
              <a:rPr lang="en-US" dirty="0"/>
              <a:t> </a:t>
            </a:r>
          </a:p>
          <a:p>
            <a:pPr lvl="1"/>
            <a:r>
              <a:rPr lang="en-US" dirty="0"/>
              <a:t>AHRQ has a </a:t>
            </a:r>
            <a:r>
              <a:rPr lang="en-US" dirty="0">
                <a:hlinkClick r:id="rId3"/>
              </a:rPr>
              <a:t>data visualization</a:t>
            </a:r>
            <a:r>
              <a:rPr lang="en-US" dirty="0"/>
              <a:t> on poverty and broadband access.</a:t>
            </a:r>
          </a:p>
          <a:p>
            <a:endParaRPr lang="en-US" dirty="0"/>
          </a:p>
        </p:txBody>
      </p:sp>
    </p:spTree>
    <p:extLst>
      <p:ext uri="{BB962C8B-B14F-4D97-AF65-F5344CB8AC3E}">
        <p14:creationId xmlns:p14="http://schemas.microsoft.com/office/powerpoint/2010/main" val="3695945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59FD6C-A754-4693-AFAD-289BFC9EE920}"/>
              </a:ext>
            </a:extLst>
          </p:cNvPr>
          <p:cNvSpPr>
            <a:spLocks noGrp="1"/>
          </p:cNvSpPr>
          <p:nvPr>
            <p:ph type="title"/>
          </p:nvPr>
        </p:nvSpPr>
        <p:spPr>
          <a:xfrm>
            <a:off x="1257300" y="304800"/>
            <a:ext cx="6629400" cy="617884"/>
          </a:xfrm>
        </p:spPr>
        <p:txBody>
          <a:bodyPr>
            <a:normAutofit fontScale="90000"/>
          </a:bodyPr>
          <a:lstStyle/>
          <a:p>
            <a:r>
              <a:rPr lang="en-US" dirty="0"/>
              <a:t>Healthcare Delivery Systems</a:t>
            </a:r>
          </a:p>
        </p:txBody>
      </p:sp>
      <p:sp>
        <p:nvSpPr>
          <p:cNvPr id="11" name="Content Placeholder 10">
            <a:extLst>
              <a:ext uri="{FF2B5EF4-FFF2-40B4-BE49-F238E27FC236}">
                <a16:creationId xmlns:a16="http://schemas.microsoft.com/office/drawing/2014/main" id="{77D937B3-1198-419E-BD6E-7173658E1477}"/>
              </a:ext>
            </a:extLst>
          </p:cNvPr>
          <p:cNvSpPr>
            <a:spLocks noGrp="1"/>
          </p:cNvSpPr>
          <p:nvPr>
            <p:ph idx="1"/>
          </p:nvPr>
        </p:nvSpPr>
        <p:spPr>
          <a:xfrm>
            <a:off x="457200" y="1646237"/>
            <a:ext cx="8229600" cy="4525963"/>
          </a:xfrm>
        </p:spPr>
        <p:txBody>
          <a:bodyPr>
            <a:normAutofit fontScale="70000" lnSpcReduction="20000"/>
          </a:bodyPr>
          <a:lstStyle/>
          <a:p>
            <a:r>
              <a:rPr lang="en-US" dirty="0"/>
              <a:t>The United States must have an adequate healthcare delivery infrastructure to meet population needs. </a:t>
            </a:r>
          </a:p>
          <a:p>
            <a:r>
              <a:rPr lang="en-US" dirty="0"/>
              <a:t>Americans receive healthcare from a complex ecosystem of people, institutions, organizations, and resources. </a:t>
            </a:r>
          </a:p>
          <a:p>
            <a:r>
              <a:rPr lang="en-US" dirty="0"/>
              <a:t>The healthcare workforce includes more than 60 occupations that provide direct care to patients, as well as many other administrative, technological, and support occupations.</a:t>
            </a:r>
          </a:p>
          <a:p>
            <a:r>
              <a:rPr lang="en-US" spc="-50" dirty="0"/>
              <a:t>Healthcare infrastructure includes diverse organizations, such as:</a:t>
            </a:r>
          </a:p>
          <a:p>
            <a:pPr lvl="1"/>
            <a:r>
              <a:rPr lang="en-US" dirty="0"/>
              <a:t>Hospitals; </a:t>
            </a:r>
          </a:p>
          <a:p>
            <a:pPr lvl="1"/>
            <a:r>
              <a:rPr lang="en-US" dirty="0"/>
              <a:t>Long-term care facilities; </a:t>
            </a:r>
          </a:p>
          <a:p>
            <a:pPr lvl="1"/>
            <a:r>
              <a:rPr lang="en-US" dirty="0"/>
              <a:t>Home care services; </a:t>
            </a:r>
          </a:p>
          <a:p>
            <a:pPr lvl="1"/>
            <a:r>
              <a:rPr lang="en-US" dirty="0"/>
              <a:t>Ambulatory surgery centers; </a:t>
            </a:r>
          </a:p>
          <a:p>
            <a:pPr lvl="1"/>
            <a:r>
              <a:rPr lang="en-US" dirty="0"/>
              <a:t>Clinics; </a:t>
            </a:r>
          </a:p>
          <a:p>
            <a:pPr lvl="1"/>
            <a:r>
              <a:rPr lang="en-US" dirty="0"/>
              <a:t>Public health departments; </a:t>
            </a:r>
          </a:p>
          <a:p>
            <a:pPr lvl="1"/>
            <a:r>
              <a:rPr lang="en-US" dirty="0"/>
              <a:t>Health insurance plans; and </a:t>
            </a:r>
          </a:p>
          <a:p>
            <a:pPr lvl="1"/>
            <a:r>
              <a:rPr lang="en-US" dirty="0"/>
              <a:t>Various industries that produce medications, medical devices, and healthcare technological applications.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62F133-20C7-40A1-88BE-5D880916CA75}"/>
              </a:ext>
            </a:extLst>
          </p:cNvPr>
          <p:cNvSpPr>
            <a:spLocks noGrp="1"/>
          </p:cNvSpPr>
          <p:nvPr>
            <p:ph type="title"/>
          </p:nvPr>
        </p:nvSpPr>
        <p:spPr/>
        <p:txBody>
          <a:bodyPr>
            <a:normAutofit fontScale="90000"/>
          </a:bodyPr>
          <a:lstStyle/>
          <a:p>
            <a:r>
              <a:rPr lang="en-US" dirty="0"/>
              <a:t>Staffing Issues</a:t>
            </a:r>
          </a:p>
        </p:txBody>
      </p:sp>
      <p:sp>
        <p:nvSpPr>
          <p:cNvPr id="9" name="Content Placeholder 8">
            <a:extLst>
              <a:ext uri="{FF2B5EF4-FFF2-40B4-BE49-F238E27FC236}">
                <a16:creationId xmlns:a16="http://schemas.microsoft.com/office/drawing/2014/main" id="{25E59ECD-91DC-455D-B732-818985F38F16}"/>
              </a:ext>
            </a:extLst>
          </p:cNvPr>
          <p:cNvSpPr>
            <a:spLocks noGrp="1"/>
          </p:cNvSpPr>
          <p:nvPr>
            <p:ph idx="1"/>
          </p:nvPr>
        </p:nvSpPr>
        <p:spPr>
          <a:xfrm>
            <a:off x="457200" y="1646237"/>
            <a:ext cx="8229600" cy="4525963"/>
          </a:xfrm>
        </p:spPr>
        <p:txBody>
          <a:bodyPr>
            <a:normAutofit fontScale="77500" lnSpcReduction="20000"/>
          </a:bodyPr>
          <a:lstStyle/>
          <a:p>
            <a:r>
              <a:rPr lang="en-US" dirty="0"/>
              <a:t>Staffing shortages may compromise the capacity to care for patients. </a:t>
            </a:r>
          </a:p>
          <a:p>
            <a:r>
              <a:rPr lang="en-US" dirty="0"/>
              <a:t>Delivering high-quality care often requires that the right number and combination of healthcare workers are available and can work together effectively. </a:t>
            </a:r>
          </a:p>
          <a:p>
            <a:pPr lvl="1"/>
            <a:r>
              <a:rPr lang="en-US" dirty="0"/>
              <a:t>For example, routine surgical procedures can be delayed if only a surgeon is present. Safe, high-quality procedures may require anesthesiologists, nurses, pharmacy staff, laboratory technicians, staff who clean operating rooms, staff to sterilize and safely store instruments, and other professions.</a:t>
            </a:r>
          </a:p>
          <a:p>
            <a:r>
              <a:rPr lang="en-US" spc="-40" dirty="0"/>
              <a:t>Reports of hospital and nursing home staff shortages due to increased healthcare worker turnover, burnout, prioritization of family obligations, illness, and death during the COVID-19 public health emergency have raised concerns about whether the United States has the capacity to deliver safe, high-quality care. </a:t>
            </a:r>
          </a:p>
          <a:p>
            <a:endParaRPr lang="en-US" dirty="0"/>
          </a:p>
        </p:txBody>
      </p:sp>
    </p:spTree>
    <p:extLst>
      <p:ext uri="{BB962C8B-B14F-4D97-AF65-F5344CB8AC3E}">
        <p14:creationId xmlns:p14="http://schemas.microsoft.com/office/powerpoint/2010/main" val="338089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195">
            <a:extLst>
              <a:ext uri="{FF2B5EF4-FFF2-40B4-BE49-F238E27FC236}">
                <a16:creationId xmlns:a16="http://schemas.microsoft.com/office/drawing/2014/main" id="{1B1F9C61-31A9-43F7-8654-0520262447EE}"/>
              </a:ext>
            </a:extLst>
          </p:cNvPr>
          <p:cNvSpPr txBox="1"/>
          <p:nvPr/>
        </p:nvSpPr>
        <p:spPr>
          <a:xfrm>
            <a:off x="6492240" y="1323058"/>
            <a:ext cx="2194560" cy="2677656"/>
          </a:xfrm>
          <a:prstGeom prst="rect">
            <a:avLst/>
          </a:prstGeom>
          <a:noFill/>
        </p:spPr>
        <p:txBody>
          <a:bodyPr wrap="square" rtlCol="0">
            <a:spAutoFit/>
          </a:bodyPr>
          <a:lstStyle/>
          <a:p>
            <a:r>
              <a:rPr lang="en-US" sz="1200" b="1" dirty="0">
                <a:latin typeface="Times New Roman"/>
                <a:cs typeface="Times New Roman"/>
              </a:rPr>
              <a:t>Key:</a:t>
            </a:r>
            <a:r>
              <a:rPr lang="en-US" sz="1200" dirty="0">
                <a:latin typeface="Times New Roman"/>
                <a:cs typeface="Times New Roman"/>
              </a:rPr>
              <a:t> EMTs = emergency medical technicians; LPNs or LVNs = licensed practical nurses or licensed vocational nurses; APRNs = advanced practice registered nurses</a:t>
            </a:r>
          </a:p>
          <a:p>
            <a:r>
              <a:rPr lang="en-US" sz="1200" b="1" dirty="0">
                <a:latin typeface="Times New Roman"/>
                <a:cs typeface="Times New Roman"/>
              </a:rPr>
              <a:t>Row 1: </a:t>
            </a:r>
            <a:r>
              <a:rPr lang="en-US" sz="1200" dirty="0">
                <a:latin typeface="Times New Roman"/>
                <a:cs typeface="Times New Roman"/>
              </a:rPr>
              <a:t>Requires associate’s degree or less education</a:t>
            </a:r>
          </a:p>
          <a:p>
            <a:r>
              <a:rPr lang="en-US" sz="1200" b="1" dirty="0">
                <a:latin typeface="Times New Roman"/>
                <a:cs typeface="Times New Roman"/>
              </a:rPr>
              <a:t>Row 2:</a:t>
            </a:r>
            <a:r>
              <a:rPr lang="en-US" sz="1200" dirty="0">
                <a:latin typeface="Times New Roman"/>
                <a:cs typeface="Times New Roman"/>
              </a:rPr>
              <a:t> Requires bachelor’s or master’s degree</a:t>
            </a:r>
          </a:p>
          <a:p>
            <a:r>
              <a:rPr lang="en-US" sz="1200" b="1" dirty="0">
                <a:latin typeface="Times New Roman"/>
                <a:cs typeface="Times New Roman"/>
              </a:rPr>
              <a:t>Row 3:</a:t>
            </a:r>
            <a:r>
              <a:rPr lang="en-US" sz="1200" dirty="0">
                <a:latin typeface="Times New Roman"/>
                <a:cs typeface="Times New Roman"/>
              </a:rPr>
              <a:t> Requires doctorate degree or equivalent</a:t>
            </a:r>
          </a:p>
          <a:p>
            <a:r>
              <a:rPr lang="en-US" sz="1200" b="1" dirty="0">
                <a:latin typeface="Times New Roman"/>
                <a:cs typeface="Times New Roman"/>
              </a:rPr>
              <a:t>Source:</a:t>
            </a:r>
            <a:r>
              <a:rPr lang="en-US" sz="1200" b="1" spc="-20" dirty="0">
                <a:latin typeface="Times New Roman"/>
                <a:cs typeface="Times New Roman"/>
              </a:rPr>
              <a:t> </a:t>
            </a:r>
            <a:r>
              <a:rPr lang="en-US" sz="1200" dirty="0">
                <a:latin typeface="Times New Roman"/>
                <a:cs typeface="Times New Roman"/>
              </a:rPr>
              <a:t>U.S.</a:t>
            </a:r>
            <a:r>
              <a:rPr lang="en-US" sz="1200" spc="-17" dirty="0">
                <a:latin typeface="Times New Roman"/>
                <a:cs typeface="Times New Roman"/>
              </a:rPr>
              <a:t> </a:t>
            </a:r>
            <a:r>
              <a:rPr lang="en-US" sz="1200" dirty="0">
                <a:latin typeface="Times New Roman"/>
                <a:cs typeface="Times New Roman"/>
              </a:rPr>
              <a:t>Census,</a:t>
            </a:r>
            <a:r>
              <a:rPr lang="en-US" sz="1200" spc="-17" dirty="0">
                <a:latin typeface="Times New Roman"/>
                <a:cs typeface="Times New Roman"/>
              </a:rPr>
              <a:t> </a:t>
            </a:r>
            <a:r>
              <a:rPr lang="en-US" sz="1200" dirty="0">
                <a:latin typeface="Times New Roman"/>
                <a:cs typeface="Times New Roman"/>
              </a:rPr>
              <a:t>American</a:t>
            </a:r>
            <a:r>
              <a:rPr lang="en-US" sz="1200" spc="-10" dirty="0">
                <a:latin typeface="Times New Roman"/>
                <a:cs typeface="Times New Roman"/>
              </a:rPr>
              <a:t> </a:t>
            </a:r>
            <a:r>
              <a:rPr lang="en-US" sz="1200" dirty="0">
                <a:latin typeface="Times New Roman"/>
                <a:cs typeface="Times New Roman"/>
              </a:rPr>
              <a:t>Community</a:t>
            </a:r>
            <a:r>
              <a:rPr lang="en-US" sz="1200" spc="-10" dirty="0">
                <a:latin typeface="Times New Roman"/>
                <a:cs typeface="Times New Roman"/>
              </a:rPr>
              <a:t> </a:t>
            </a:r>
            <a:r>
              <a:rPr lang="en-US" sz="1200" spc="-7" dirty="0">
                <a:latin typeface="Times New Roman"/>
                <a:cs typeface="Times New Roman"/>
              </a:rPr>
              <a:t>Survey.</a:t>
            </a:r>
            <a:endParaRPr lang="en-US" sz="1200" dirty="0"/>
          </a:p>
        </p:txBody>
      </p:sp>
      <p:sp>
        <p:nvSpPr>
          <p:cNvPr id="198" name="Title 197">
            <a:extLst>
              <a:ext uri="{FF2B5EF4-FFF2-40B4-BE49-F238E27FC236}">
                <a16:creationId xmlns:a16="http://schemas.microsoft.com/office/drawing/2014/main" id="{90991708-EEE6-4800-8259-F3F3B9EBE033}"/>
              </a:ext>
            </a:extLst>
          </p:cNvPr>
          <p:cNvSpPr>
            <a:spLocks noGrp="1"/>
          </p:cNvSpPr>
          <p:nvPr>
            <p:ph type="title"/>
          </p:nvPr>
        </p:nvSpPr>
        <p:spPr>
          <a:xfrm>
            <a:off x="1371600" y="143749"/>
            <a:ext cx="6400800" cy="937344"/>
          </a:xfrm>
        </p:spPr>
        <p:txBody>
          <a:bodyPr>
            <a:noAutofit/>
          </a:bodyPr>
          <a:lstStyle/>
          <a:p>
            <a:r>
              <a:rPr lang="en-US" sz="1800" dirty="0"/>
              <a:t>Figure 15. Percent distribution of race and ethnicity in different healthcare occupations degree or less education to enter</a:t>
            </a:r>
          </a:p>
        </p:txBody>
      </p:sp>
      <p:grpSp>
        <p:nvGrpSpPr>
          <p:cNvPr id="200" name="Group 199" descr="Series of pie charts showing percentage of people in each racial/ethnic group for each occupation&#10;In every occupation, most people are White, with the percentage ranging from 40.4% for healthcare aides to 77.4% for advanced practice registered nurses; the percentage of Black people ranged from 5.2% for physicians to 30.7% for healthcare aids; the percentage of Hispanic people ranged from 7.0% for advanced practice registered nurses to 18.1% for healthcare aides; the percentage of Asian people ranged from 3.1% for psychologists to 21.1% for physicians; AI/AN, NHPI, Other, and More Than One Race accounted for 5% or  less in each occupation ">
            <a:extLst>
              <a:ext uri="{FF2B5EF4-FFF2-40B4-BE49-F238E27FC236}">
                <a16:creationId xmlns:a16="http://schemas.microsoft.com/office/drawing/2014/main" id="{4B272E5E-33F0-48C5-9959-7A45B7E93D70}"/>
              </a:ext>
            </a:extLst>
          </p:cNvPr>
          <p:cNvGrpSpPr/>
          <p:nvPr/>
        </p:nvGrpSpPr>
        <p:grpSpPr>
          <a:xfrm>
            <a:off x="457200" y="1081093"/>
            <a:ext cx="5943600" cy="2011680"/>
            <a:chOff x="0" y="-107627"/>
            <a:chExt cx="5938221" cy="2210747"/>
          </a:xfrm>
        </p:grpSpPr>
        <p:graphicFrame>
          <p:nvGraphicFramePr>
            <p:cNvPr id="201" name="Chart 200">
              <a:extLst>
                <a:ext uri="{FF2B5EF4-FFF2-40B4-BE49-F238E27FC236}">
                  <a16:creationId xmlns:a16="http://schemas.microsoft.com/office/drawing/2014/main" id="{3932F743-9F1F-4B23-99F9-7B806ACAB2AC}"/>
                </a:ext>
              </a:extLst>
            </p:cNvPr>
            <p:cNvGraphicFramePr/>
            <p:nvPr>
              <p:extLst>
                <p:ext uri="{D42A27DB-BD31-4B8C-83A1-F6EECF244321}">
                  <p14:modId xmlns:p14="http://schemas.microsoft.com/office/powerpoint/2010/main" val="2889565142"/>
                </p:ext>
              </p:extLst>
            </p:nvPr>
          </p:nvGraphicFramePr>
          <p:xfrm>
            <a:off x="0" y="0"/>
            <a:ext cx="2011680"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2" name="Chart 201">
              <a:extLst>
                <a:ext uri="{FF2B5EF4-FFF2-40B4-BE49-F238E27FC236}">
                  <a16:creationId xmlns:a16="http://schemas.microsoft.com/office/drawing/2014/main" id="{6FC4E474-4BB5-40DE-8658-48A3F5BB84FA}"/>
                </a:ext>
              </a:extLst>
            </p:cNvPr>
            <p:cNvGraphicFramePr/>
            <p:nvPr>
              <p:extLst>
                <p:ext uri="{D42A27DB-BD31-4B8C-83A1-F6EECF244321}">
                  <p14:modId xmlns:p14="http://schemas.microsoft.com/office/powerpoint/2010/main" val="2611695453"/>
                </p:ext>
              </p:extLst>
            </p:nvPr>
          </p:nvGraphicFramePr>
          <p:xfrm>
            <a:off x="1963271" y="-107627"/>
            <a:ext cx="2011680" cy="210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3" name="Chart 202">
              <a:extLst>
                <a:ext uri="{FF2B5EF4-FFF2-40B4-BE49-F238E27FC236}">
                  <a16:creationId xmlns:a16="http://schemas.microsoft.com/office/drawing/2014/main" id="{DEE20C1C-FFBF-410C-88E9-DDA15C28D158}"/>
                </a:ext>
              </a:extLst>
            </p:cNvPr>
            <p:cNvGraphicFramePr/>
            <p:nvPr>
              <p:extLst>
                <p:ext uri="{D42A27DB-BD31-4B8C-83A1-F6EECF244321}">
                  <p14:modId xmlns:p14="http://schemas.microsoft.com/office/powerpoint/2010/main" val="2174038383"/>
                </p:ext>
              </p:extLst>
            </p:nvPr>
          </p:nvGraphicFramePr>
          <p:xfrm>
            <a:off x="3926541" y="0"/>
            <a:ext cx="2011680" cy="210312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204" name="Group 203">
            <a:extLst>
              <a:ext uri="{FF2B5EF4-FFF2-40B4-BE49-F238E27FC236}">
                <a16:creationId xmlns:a16="http://schemas.microsoft.com/office/drawing/2014/main" id="{F8D19972-57E2-47D7-8F12-91369B76DD52}"/>
              </a:ext>
            </a:extLst>
          </p:cNvPr>
          <p:cNvGrpSpPr/>
          <p:nvPr/>
        </p:nvGrpSpPr>
        <p:grpSpPr>
          <a:xfrm>
            <a:off x="457200" y="3007861"/>
            <a:ext cx="5943600" cy="2068147"/>
            <a:chOff x="0" y="-59977"/>
            <a:chExt cx="5938221" cy="2196715"/>
          </a:xfrm>
        </p:grpSpPr>
        <p:graphicFrame>
          <p:nvGraphicFramePr>
            <p:cNvPr id="205" name="Chart 204">
              <a:extLst>
                <a:ext uri="{FF2B5EF4-FFF2-40B4-BE49-F238E27FC236}">
                  <a16:creationId xmlns:a16="http://schemas.microsoft.com/office/drawing/2014/main" id="{FF6177E4-F66D-470F-8D7B-25A585ECDACA}"/>
                </a:ext>
              </a:extLst>
            </p:cNvPr>
            <p:cNvGraphicFramePr/>
            <p:nvPr>
              <p:extLst>
                <p:ext uri="{D42A27DB-BD31-4B8C-83A1-F6EECF244321}">
                  <p14:modId xmlns:p14="http://schemas.microsoft.com/office/powerpoint/2010/main" val="138598975"/>
                </p:ext>
              </p:extLst>
            </p:nvPr>
          </p:nvGraphicFramePr>
          <p:xfrm>
            <a:off x="3926541" y="33618"/>
            <a:ext cx="2011680" cy="21031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6" name="Chart 205">
              <a:extLst>
                <a:ext uri="{FF2B5EF4-FFF2-40B4-BE49-F238E27FC236}">
                  <a16:creationId xmlns:a16="http://schemas.microsoft.com/office/drawing/2014/main" id="{9A68FFDD-C8E9-4D27-A031-90EA8A2ABFF0}"/>
                </a:ext>
              </a:extLst>
            </p:cNvPr>
            <p:cNvGraphicFramePr/>
            <p:nvPr>
              <p:extLst>
                <p:ext uri="{D42A27DB-BD31-4B8C-83A1-F6EECF244321}">
                  <p14:modId xmlns:p14="http://schemas.microsoft.com/office/powerpoint/2010/main" val="2312388935"/>
                </p:ext>
              </p:extLst>
            </p:nvPr>
          </p:nvGraphicFramePr>
          <p:xfrm>
            <a:off x="1963271" y="-59977"/>
            <a:ext cx="2011680" cy="2103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7" name="Chart 206">
              <a:extLst>
                <a:ext uri="{FF2B5EF4-FFF2-40B4-BE49-F238E27FC236}">
                  <a16:creationId xmlns:a16="http://schemas.microsoft.com/office/drawing/2014/main" id="{8273C740-4C68-471C-B10C-609D44152BD2}"/>
                </a:ext>
              </a:extLst>
            </p:cNvPr>
            <p:cNvGraphicFramePr/>
            <p:nvPr>
              <p:extLst>
                <p:ext uri="{D42A27DB-BD31-4B8C-83A1-F6EECF244321}">
                  <p14:modId xmlns:p14="http://schemas.microsoft.com/office/powerpoint/2010/main" val="3514146956"/>
                </p:ext>
              </p:extLst>
            </p:nvPr>
          </p:nvGraphicFramePr>
          <p:xfrm>
            <a:off x="0" y="-49718"/>
            <a:ext cx="2011680" cy="2152838"/>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211" name="Group 210">
            <a:extLst>
              <a:ext uri="{FF2B5EF4-FFF2-40B4-BE49-F238E27FC236}">
                <a16:creationId xmlns:a16="http://schemas.microsoft.com/office/drawing/2014/main" id="{A6811F92-5815-4D65-82FF-22997DF033EC}"/>
              </a:ext>
            </a:extLst>
          </p:cNvPr>
          <p:cNvGrpSpPr/>
          <p:nvPr/>
        </p:nvGrpSpPr>
        <p:grpSpPr>
          <a:xfrm>
            <a:off x="457200" y="4970190"/>
            <a:ext cx="7675629" cy="2258015"/>
            <a:chOff x="2224863" y="5614861"/>
            <a:chExt cx="5471955" cy="2632335"/>
          </a:xfrm>
        </p:grpSpPr>
        <p:graphicFrame>
          <p:nvGraphicFramePr>
            <p:cNvPr id="208" name="Chart 207">
              <a:extLst>
                <a:ext uri="{FF2B5EF4-FFF2-40B4-BE49-F238E27FC236}">
                  <a16:creationId xmlns:a16="http://schemas.microsoft.com/office/drawing/2014/main" id="{4BFF664A-F261-47AC-B016-30A817CEC793}"/>
                </a:ext>
              </a:extLst>
            </p:cNvPr>
            <p:cNvGraphicFramePr/>
            <p:nvPr>
              <p:extLst>
                <p:ext uri="{D42A27DB-BD31-4B8C-83A1-F6EECF244321}">
                  <p14:modId xmlns:p14="http://schemas.microsoft.com/office/powerpoint/2010/main" val="1912954585"/>
                </p:ext>
              </p:extLst>
            </p:nvPr>
          </p:nvGraphicFramePr>
          <p:xfrm>
            <a:off x="2224863" y="5625281"/>
            <a:ext cx="2020814" cy="262191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9" name="Chart 208">
              <a:extLst>
                <a:ext uri="{FF2B5EF4-FFF2-40B4-BE49-F238E27FC236}">
                  <a16:creationId xmlns:a16="http://schemas.microsoft.com/office/drawing/2014/main" id="{222A02E5-5C1C-4681-9061-131600CE6E01}"/>
                </a:ext>
              </a:extLst>
            </p:cNvPr>
            <p:cNvGraphicFramePr/>
            <p:nvPr>
              <p:extLst>
                <p:ext uri="{D42A27DB-BD31-4B8C-83A1-F6EECF244321}">
                  <p14:modId xmlns:p14="http://schemas.microsoft.com/office/powerpoint/2010/main" val="553258933"/>
                </p:ext>
              </p:extLst>
            </p:nvPr>
          </p:nvGraphicFramePr>
          <p:xfrm>
            <a:off x="3248745" y="5650542"/>
            <a:ext cx="2011680" cy="215011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10" name="Chart 209">
              <a:extLst>
                <a:ext uri="{FF2B5EF4-FFF2-40B4-BE49-F238E27FC236}">
                  <a16:creationId xmlns:a16="http://schemas.microsoft.com/office/drawing/2014/main" id="{31D3C2C0-D0B2-4D0F-8956-CEE0430681C4}"/>
                </a:ext>
              </a:extLst>
            </p:cNvPr>
            <p:cNvGraphicFramePr/>
            <p:nvPr>
              <p:extLst>
                <p:ext uri="{D42A27DB-BD31-4B8C-83A1-F6EECF244321}">
                  <p14:modId xmlns:p14="http://schemas.microsoft.com/office/powerpoint/2010/main" val="77634618"/>
                </p:ext>
              </p:extLst>
            </p:nvPr>
          </p:nvGraphicFramePr>
          <p:xfrm>
            <a:off x="4445044" y="5614861"/>
            <a:ext cx="3251774" cy="2230993"/>
          </p:xfrm>
          <a:graphic>
            <a:graphicData uri="http://schemas.openxmlformats.org/drawingml/2006/chart">
              <c:chart xmlns:c="http://schemas.openxmlformats.org/drawingml/2006/chart" xmlns:r="http://schemas.openxmlformats.org/officeDocument/2006/relationships" r:id="rId11"/>
            </a:graphicData>
          </a:graphic>
        </p:graphicFrame>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bject 56"/>
          <p:cNvSpPr txBox="1"/>
          <p:nvPr/>
        </p:nvSpPr>
        <p:spPr>
          <a:xfrm>
            <a:off x="457200" y="5943600"/>
            <a:ext cx="8229600" cy="446625"/>
          </a:xfrm>
          <a:prstGeom prst="rect">
            <a:avLst/>
          </a:prstGeom>
        </p:spPr>
        <p:txBody>
          <a:bodyPr vert="horz" wrap="square" lIns="0" tIns="15586" rIns="0" bIns="0" rtlCol="0">
            <a:spAutoFit/>
          </a:bodyPr>
          <a:lstStyle/>
          <a:p>
            <a:pPr marL="8659" marR="167981"/>
            <a:r>
              <a:rPr sz="1400" b="1" spc="-7" dirty="0">
                <a:latin typeface="Times New Roman"/>
                <a:cs typeface="Times New Roman"/>
              </a:rPr>
              <a:t>Source:</a:t>
            </a:r>
            <a:r>
              <a:rPr sz="1400" b="1" spc="-37" dirty="0">
                <a:latin typeface="Times New Roman"/>
                <a:cs typeface="Times New Roman"/>
              </a:rPr>
              <a:t> </a:t>
            </a:r>
            <a:r>
              <a:rPr sz="1400" dirty="0">
                <a:latin typeface="Times New Roman"/>
                <a:cs typeface="Times New Roman"/>
              </a:rPr>
              <a:t>Bureau</a:t>
            </a:r>
            <a:r>
              <a:rPr sz="1400" spc="-20" dirty="0">
                <a:latin typeface="Times New Roman"/>
                <a:cs typeface="Times New Roman"/>
              </a:rPr>
              <a:t> </a:t>
            </a:r>
            <a:r>
              <a:rPr sz="1400" dirty="0">
                <a:latin typeface="Times New Roman"/>
                <a:cs typeface="Times New Roman"/>
              </a:rPr>
              <a:t>of</a:t>
            </a:r>
            <a:r>
              <a:rPr sz="1400" spc="-17" dirty="0">
                <a:latin typeface="Times New Roman"/>
                <a:cs typeface="Times New Roman"/>
              </a:rPr>
              <a:t> </a:t>
            </a:r>
            <a:r>
              <a:rPr sz="1400" dirty="0">
                <a:latin typeface="Times New Roman"/>
                <a:cs typeface="Times New Roman"/>
              </a:rPr>
              <a:t>Labor</a:t>
            </a:r>
            <a:r>
              <a:rPr sz="1400" spc="-20" dirty="0">
                <a:latin typeface="Times New Roman"/>
                <a:cs typeface="Times New Roman"/>
              </a:rPr>
              <a:t> </a:t>
            </a:r>
            <a:r>
              <a:rPr sz="1400" dirty="0">
                <a:latin typeface="Times New Roman"/>
                <a:cs typeface="Times New Roman"/>
              </a:rPr>
              <a:t>Statistics,</a:t>
            </a:r>
            <a:r>
              <a:rPr sz="1400" spc="-20" dirty="0">
                <a:latin typeface="Times New Roman"/>
                <a:cs typeface="Times New Roman"/>
              </a:rPr>
              <a:t> </a:t>
            </a:r>
            <a:r>
              <a:rPr sz="1400" dirty="0">
                <a:latin typeface="Times New Roman"/>
                <a:cs typeface="Times New Roman"/>
              </a:rPr>
              <a:t>Current</a:t>
            </a:r>
            <a:r>
              <a:rPr sz="1400" spc="-20" dirty="0">
                <a:latin typeface="Times New Roman"/>
                <a:cs typeface="Times New Roman"/>
              </a:rPr>
              <a:t> </a:t>
            </a:r>
            <a:r>
              <a:rPr sz="1400" spc="-7" dirty="0">
                <a:latin typeface="Times New Roman"/>
                <a:cs typeface="Times New Roman"/>
              </a:rPr>
              <a:t>Employment</a:t>
            </a:r>
            <a:r>
              <a:rPr sz="1400" spc="-20" dirty="0">
                <a:latin typeface="Times New Roman"/>
                <a:cs typeface="Times New Roman"/>
              </a:rPr>
              <a:t> </a:t>
            </a:r>
            <a:r>
              <a:rPr sz="1400" dirty="0">
                <a:latin typeface="Times New Roman"/>
                <a:cs typeface="Times New Roman"/>
              </a:rPr>
              <a:t>Statistics</a:t>
            </a:r>
            <a:r>
              <a:rPr sz="1400" spc="-17" dirty="0">
                <a:latin typeface="Times New Roman"/>
                <a:cs typeface="Times New Roman"/>
              </a:rPr>
              <a:t> </a:t>
            </a:r>
            <a:r>
              <a:rPr sz="1400" dirty="0">
                <a:latin typeface="Times New Roman"/>
                <a:cs typeface="Times New Roman"/>
              </a:rPr>
              <a:t>(National),</a:t>
            </a:r>
            <a:r>
              <a:rPr sz="1400" spc="-17" dirty="0">
                <a:latin typeface="Times New Roman"/>
                <a:cs typeface="Times New Roman"/>
              </a:rPr>
              <a:t> </a:t>
            </a:r>
            <a:r>
              <a:rPr sz="1400" dirty="0">
                <a:latin typeface="Times New Roman"/>
                <a:cs typeface="Times New Roman"/>
              </a:rPr>
              <a:t>January</a:t>
            </a:r>
            <a:r>
              <a:rPr sz="1400" spc="-20" dirty="0">
                <a:latin typeface="Times New Roman"/>
                <a:cs typeface="Times New Roman"/>
              </a:rPr>
              <a:t> </a:t>
            </a:r>
            <a:r>
              <a:rPr sz="1400" spc="-7" dirty="0">
                <a:latin typeface="Times New Roman"/>
                <a:cs typeface="Times New Roman"/>
              </a:rPr>
              <a:t>2020-January </a:t>
            </a:r>
            <a:r>
              <a:rPr sz="1400" dirty="0">
                <a:latin typeface="Times New Roman"/>
                <a:cs typeface="Times New Roman"/>
              </a:rPr>
              <a:t>2022.</a:t>
            </a:r>
            <a:r>
              <a:rPr sz="1400" spc="-7" dirty="0">
                <a:latin typeface="Times New Roman"/>
                <a:cs typeface="Times New Roman"/>
              </a:rPr>
              <a:t> </a:t>
            </a:r>
            <a:r>
              <a:rPr sz="1400" dirty="0">
                <a:latin typeface="Times New Roman"/>
                <a:cs typeface="Times New Roman"/>
              </a:rPr>
              <a:t>Accessed</a:t>
            </a:r>
            <a:r>
              <a:rPr sz="1400" spc="-7" dirty="0">
                <a:latin typeface="Times New Roman"/>
                <a:cs typeface="Times New Roman"/>
              </a:rPr>
              <a:t> </a:t>
            </a:r>
            <a:r>
              <a:rPr sz="1400" dirty="0">
                <a:latin typeface="Times New Roman"/>
                <a:cs typeface="Times New Roman"/>
              </a:rPr>
              <a:t>at</a:t>
            </a:r>
            <a:r>
              <a:rPr sz="1400" spc="-3" dirty="0">
                <a:latin typeface="Times New Roman"/>
                <a:cs typeface="Times New Roman"/>
              </a:rPr>
              <a:t> </a:t>
            </a:r>
            <a:r>
              <a:rPr sz="1400" u="sng" spc="-7" dirty="0">
                <a:solidFill>
                  <a:srgbClr val="0000FF"/>
                </a:solidFill>
                <a:uFill>
                  <a:solidFill>
                    <a:srgbClr val="0000FF"/>
                  </a:solidFill>
                </a:uFill>
                <a:latin typeface="Times New Roman"/>
                <a:cs typeface="Times New Roman"/>
                <a:hlinkClick r:id="rId3"/>
              </a:rPr>
              <a:t>https://www.bls.gov/ces/data/</a:t>
            </a:r>
            <a:r>
              <a:rPr sz="1400" spc="-7" dirty="0">
                <a:solidFill>
                  <a:srgbClr val="0000FF"/>
                </a:solidFill>
                <a:latin typeface="Times New Roman"/>
                <a:cs typeface="Times New Roman"/>
              </a:rPr>
              <a:t> </a:t>
            </a:r>
            <a:r>
              <a:rPr sz="1400" dirty="0">
                <a:latin typeface="Times New Roman"/>
                <a:cs typeface="Times New Roman"/>
              </a:rPr>
              <a:t>on</a:t>
            </a:r>
            <a:r>
              <a:rPr sz="1400" spc="-3" dirty="0">
                <a:latin typeface="Times New Roman"/>
                <a:cs typeface="Times New Roman"/>
              </a:rPr>
              <a:t> </a:t>
            </a:r>
            <a:r>
              <a:rPr sz="1400" dirty="0">
                <a:latin typeface="Times New Roman"/>
                <a:cs typeface="Times New Roman"/>
              </a:rPr>
              <a:t>June</a:t>
            </a:r>
            <a:r>
              <a:rPr sz="1400" spc="-10" dirty="0">
                <a:latin typeface="Times New Roman"/>
                <a:cs typeface="Times New Roman"/>
              </a:rPr>
              <a:t> </a:t>
            </a:r>
            <a:r>
              <a:rPr sz="1400" dirty="0">
                <a:latin typeface="Times New Roman"/>
                <a:cs typeface="Times New Roman"/>
              </a:rPr>
              <a:t>30,</a:t>
            </a:r>
            <a:r>
              <a:rPr sz="1400" spc="-3" dirty="0">
                <a:latin typeface="Times New Roman"/>
                <a:cs typeface="Times New Roman"/>
              </a:rPr>
              <a:t> </a:t>
            </a:r>
            <a:r>
              <a:rPr sz="1400" spc="-7" dirty="0">
                <a:latin typeface="Times New Roman"/>
                <a:cs typeface="Times New Roman"/>
              </a:rPr>
              <a:t>2022.</a:t>
            </a:r>
            <a:endParaRPr sz="1400" dirty="0">
              <a:latin typeface="Times New Roman"/>
              <a:cs typeface="Times New Roman"/>
            </a:endParaRPr>
          </a:p>
        </p:txBody>
      </p:sp>
      <p:sp>
        <p:nvSpPr>
          <p:cNvPr id="59" name="Title 58">
            <a:extLst>
              <a:ext uri="{FF2B5EF4-FFF2-40B4-BE49-F238E27FC236}">
                <a16:creationId xmlns:a16="http://schemas.microsoft.com/office/drawing/2014/main" id="{D81FFC82-C1D5-4274-A2F5-85011BC79CE0}"/>
              </a:ext>
            </a:extLst>
          </p:cNvPr>
          <p:cNvSpPr>
            <a:spLocks noGrp="1"/>
          </p:cNvSpPr>
          <p:nvPr>
            <p:ph type="title"/>
          </p:nvPr>
        </p:nvSpPr>
        <p:spPr>
          <a:xfrm>
            <a:off x="1257300" y="304800"/>
            <a:ext cx="6629400" cy="617884"/>
          </a:xfrm>
        </p:spPr>
        <p:txBody>
          <a:bodyPr>
            <a:noAutofit/>
          </a:bodyPr>
          <a:lstStyle/>
          <a:p>
            <a:r>
              <a:rPr lang="en-US" sz="1800" dirty="0"/>
              <a:t>Figure 16. Number of workers employed and at work in ambulatory healthcare, hospitals, and nursing and residential care facilities, January 2020-January 2022</a:t>
            </a:r>
          </a:p>
        </p:txBody>
      </p:sp>
      <p:graphicFrame>
        <p:nvGraphicFramePr>
          <p:cNvPr id="61" name="Chart 60" descr="Line graph showing number of workers in thousands each month; key findings are in the text below the graph">
            <a:extLst>
              <a:ext uri="{FF2B5EF4-FFF2-40B4-BE49-F238E27FC236}">
                <a16:creationId xmlns:a16="http://schemas.microsoft.com/office/drawing/2014/main" id="{ED9377F9-84E1-4A8B-B5BE-465E8CD8B6D7}"/>
              </a:ext>
            </a:extLst>
          </p:cNvPr>
          <p:cNvGraphicFramePr/>
          <p:nvPr>
            <p:extLst>
              <p:ext uri="{D42A27DB-BD31-4B8C-83A1-F6EECF244321}">
                <p14:modId xmlns:p14="http://schemas.microsoft.com/office/powerpoint/2010/main" val="3700599462"/>
              </p:ext>
            </p:extLst>
          </p:nvPr>
        </p:nvGraphicFramePr>
        <p:xfrm>
          <a:off x="457200" y="1463040"/>
          <a:ext cx="8229600" cy="43891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bject 51"/>
          <p:cNvSpPr txBox="1"/>
          <p:nvPr/>
        </p:nvSpPr>
        <p:spPr>
          <a:xfrm>
            <a:off x="457200" y="6035040"/>
            <a:ext cx="8229600" cy="365760"/>
          </a:xfrm>
          <a:prstGeom prst="rect">
            <a:avLst/>
          </a:prstGeom>
        </p:spPr>
        <p:txBody>
          <a:bodyPr vert="horz" wrap="square" lIns="0" tIns="8659" rIns="0" bIns="0" rtlCol="0">
            <a:spAutoFit/>
          </a:bodyPr>
          <a:lstStyle/>
          <a:p>
            <a:pPr marL="8659">
              <a:spcBef>
                <a:spcPts val="68"/>
              </a:spcBef>
            </a:pPr>
            <a:r>
              <a:rPr sz="1400" b="1" dirty="0">
                <a:latin typeface="Times New Roman"/>
                <a:cs typeface="Times New Roman"/>
              </a:rPr>
              <a:t>Source:</a:t>
            </a:r>
            <a:r>
              <a:rPr sz="1400" b="1" spc="-24" dirty="0">
                <a:latin typeface="Times New Roman"/>
                <a:cs typeface="Times New Roman"/>
              </a:rPr>
              <a:t> </a:t>
            </a:r>
            <a:r>
              <a:rPr sz="1400" dirty="0">
                <a:latin typeface="Times New Roman"/>
                <a:cs typeface="Times New Roman"/>
              </a:rPr>
              <a:t>U.S.</a:t>
            </a:r>
            <a:r>
              <a:rPr sz="1400" spc="-14" dirty="0">
                <a:latin typeface="Times New Roman"/>
                <a:cs typeface="Times New Roman"/>
              </a:rPr>
              <a:t> </a:t>
            </a:r>
            <a:r>
              <a:rPr sz="1400" dirty="0">
                <a:latin typeface="Times New Roman"/>
                <a:cs typeface="Times New Roman"/>
              </a:rPr>
              <a:t>Bureau</a:t>
            </a:r>
            <a:r>
              <a:rPr sz="1400" spc="-14" dirty="0">
                <a:latin typeface="Times New Roman"/>
                <a:cs typeface="Times New Roman"/>
              </a:rPr>
              <a:t> </a:t>
            </a:r>
            <a:r>
              <a:rPr sz="1400" dirty="0">
                <a:latin typeface="Times New Roman"/>
                <a:cs typeface="Times New Roman"/>
              </a:rPr>
              <a:t>of</a:t>
            </a:r>
            <a:r>
              <a:rPr sz="1400" spc="-14" dirty="0">
                <a:latin typeface="Times New Roman"/>
                <a:cs typeface="Times New Roman"/>
              </a:rPr>
              <a:t> </a:t>
            </a:r>
            <a:r>
              <a:rPr sz="1400" dirty="0">
                <a:latin typeface="Times New Roman"/>
                <a:cs typeface="Times New Roman"/>
              </a:rPr>
              <a:t>Labor</a:t>
            </a:r>
            <a:r>
              <a:rPr sz="1400" spc="-14" dirty="0">
                <a:latin typeface="Times New Roman"/>
                <a:cs typeface="Times New Roman"/>
              </a:rPr>
              <a:t> </a:t>
            </a:r>
            <a:r>
              <a:rPr sz="1400" dirty="0">
                <a:latin typeface="Times New Roman"/>
                <a:cs typeface="Times New Roman"/>
              </a:rPr>
              <a:t>Statistics,</a:t>
            </a:r>
            <a:r>
              <a:rPr sz="1400" spc="-10" dirty="0">
                <a:latin typeface="Times New Roman"/>
                <a:cs typeface="Times New Roman"/>
              </a:rPr>
              <a:t> </a:t>
            </a:r>
            <a:r>
              <a:rPr sz="1400" dirty="0">
                <a:latin typeface="Times New Roman"/>
                <a:cs typeface="Times New Roman"/>
              </a:rPr>
              <a:t>Current</a:t>
            </a:r>
            <a:r>
              <a:rPr sz="1400" spc="-17" dirty="0">
                <a:latin typeface="Times New Roman"/>
                <a:cs typeface="Times New Roman"/>
              </a:rPr>
              <a:t> </a:t>
            </a:r>
            <a:r>
              <a:rPr sz="1400" dirty="0">
                <a:latin typeface="Times New Roman"/>
                <a:cs typeface="Times New Roman"/>
              </a:rPr>
              <a:t>Population</a:t>
            </a:r>
            <a:r>
              <a:rPr sz="1400" spc="-14" dirty="0">
                <a:latin typeface="Times New Roman"/>
                <a:cs typeface="Times New Roman"/>
              </a:rPr>
              <a:t> </a:t>
            </a:r>
            <a:r>
              <a:rPr sz="1400" dirty="0">
                <a:latin typeface="Times New Roman"/>
                <a:cs typeface="Times New Roman"/>
              </a:rPr>
              <a:t>Survey,</a:t>
            </a:r>
            <a:r>
              <a:rPr sz="1400" spc="-14" dirty="0">
                <a:latin typeface="Times New Roman"/>
                <a:cs typeface="Times New Roman"/>
              </a:rPr>
              <a:t> </a:t>
            </a:r>
            <a:r>
              <a:rPr sz="1400" dirty="0">
                <a:latin typeface="Times New Roman"/>
                <a:cs typeface="Times New Roman"/>
              </a:rPr>
              <a:t>monthly</a:t>
            </a:r>
            <a:r>
              <a:rPr sz="1400" spc="-14" dirty="0">
                <a:latin typeface="Times New Roman"/>
                <a:cs typeface="Times New Roman"/>
              </a:rPr>
              <a:t> </a:t>
            </a:r>
            <a:r>
              <a:rPr sz="1400" dirty="0">
                <a:latin typeface="Times New Roman"/>
                <a:cs typeface="Times New Roman"/>
              </a:rPr>
              <a:t>data,</a:t>
            </a:r>
            <a:r>
              <a:rPr sz="1400" spc="-14" dirty="0">
                <a:latin typeface="Times New Roman"/>
                <a:cs typeface="Times New Roman"/>
              </a:rPr>
              <a:t> </a:t>
            </a:r>
            <a:r>
              <a:rPr sz="1400" dirty="0">
                <a:latin typeface="Times New Roman"/>
                <a:cs typeface="Times New Roman"/>
              </a:rPr>
              <a:t>January</a:t>
            </a:r>
            <a:r>
              <a:rPr sz="1400" spc="-14" dirty="0">
                <a:latin typeface="Times New Roman"/>
                <a:cs typeface="Times New Roman"/>
              </a:rPr>
              <a:t> </a:t>
            </a:r>
            <a:r>
              <a:rPr sz="1400" spc="-7" dirty="0">
                <a:latin typeface="Times New Roman"/>
                <a:cs typeface="Times New Roman"/>
              </a:rPr>
              <a:t>2020-</a:t>
            </a:r>
            <a:r>
              <a:rPr sz="1400" dirty="0">
                <a:latin typeface="Times New Roman"/>
                <a:cs typeface="Times New Roman"/>
              </a:rPr>
              <a:t>January</a:t>
            </a:r>
            <a:r>
              <a:rPr sz="1400" spc="-14" dirty="0">
                <a:latin typeface="Times New Roman"/>
                <a:cs typeface="Times New Roman"/>
              </a:rPr>
              <a:t> </a:t>
            </a:r>
            <a:r>
              <a:rPr sz="1400" spc="-7" dirty="0">
                <a:latin typeface="Times New Roman"/>
                <a:cs typeface="Times New Roman"/>
              </a:rPr>
              <a:t>2022.</a:t>
            </a:r>
            <a:endParaRPr sz="1400" dirty="0">
              <a:latin typeface="Times New Roman"/>
              <a:cs typeface="Times New Roman"/>
            </a:endParaRPr>
          </a:p>
          <a:p>
            <a:pPr>
              <a:spcBef>
                <a:spcPts val="14"/>
              </a:spcBef>
            </a:pPr>
            <a:endParaRPr sz="1400" dirty="0">
              <a:latin typeface="Times New Roman"/>
              <a:cs typeface="Times New Roman"/>
            </a:endParaRPr>
          </a:p>
        </p:txBody>
      </p:sp>
      <p:sp>
        <p:nvSpPr>
          <p:cNvPr id="52" name="Title 51">
            <a:extLst>
              <a:ext uri="{FF2B5EF4-FFF2-40B4-BE49-F238E27FC236}">
                <a16:creationId xmlns:a16="http://schemas.microsoft.com/office/drawing/2014/main" id="{CE374406-9D5C-4C12-B9EA-BDB64336B896}"/>
              </a:ext>
            </a:extLst>
          </p:cNvPr>
          <p:cNvSpPr>
            <a:spLocks noGrp="1"/>
          </p:cNvSpPr>
          <p:nvPr>
            <p:ph type="title"/>
          </p:nvPr>
        </p:nvSpPr>
        <p:spPr/>
        <p:txBody>
          <a:bodyPr>
            <a:noAutofit/>
          </a:bodyPr>
          <a:lstStyle/>
          <a:p>
            <a:r>
              <a:rPr lang="en-US" sz="1800" dirty="0"/>
              <a:t>Figure 17. Number of nurses, advanced practice registered nurses, and physicians employed and at work in any healthcare setting, January 2020-January 2022</a:t>
            </a:r>
          </a:p>
        </p:txBody>
      </p:sp>
      <p:graphicFrame>
        <p:nvGraphicFramePr>
          <p:cNvPr id="58" name="Chart 57" descr="Line graph showing number of workers in thousands each month; key findings are in the text below the graph">
            <a:extLst>
              <a:ext uri="{FF2B5EF4-FFF2-40B4-BE49-F238E27FC236}">
                <a16:creationId xmlns:a16="http://schemas.microsoft.com/office/drawing/2014/main" id="{292A4D28-55EA-B41D-3A42-736EC829B75C}"/>
              </a:ext>
            </a:extLst>
          </p:cNvPr>
          <p:cNvGraphicFramePr/>
          <p:nvPr>
            <p:extLst>
              <p:ext uri="{D42A27DB-BD31-4B8C-83A1-F6EECF244321}">
                <p14:modId xmlns:p14="http://schemas.microsoft.com/office/powerpoint/2010/main" val="2953543271"/>
              </p:ext>
            </p:extLst>
          </p:nvPr>
        </p:nvGraphicFramePr>
        <p:xfrm>
          <a:off x="457200" y="1463040"/>
          <a:ext cx="8229600" cy="43891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object 59"/>
          <p:cNvGrpSpPr/>
          <p:nvPr/>
        </p:nvGrpSpPr>
        <p:grpSpPr>
          <a:xfrm>
            <a:off x="2772462" y="900892"/>
            <a:ext cx="166255" cy="51955"/>
            <a:chOff x="1246878" y="1321308"/>
            <a:chExt cx="243840" cy="76200"/>
          </a:xfrm>
        </p:grpSpPr>
        <p:sp>
          <p:nvSpPr>
            <p:cNvPr id="60" name="object 60"/>
            <p:cNvSpPr/>
            <p:nvPr/>
          </p:nvSpPr>
          <p:spPr>
            <a:xfrm>
              <a:off x="1246878" y="1359763"/>
              <a:ext cx="243840" cy="0"/>
            </a:xfrm>
            <a:custGeom>
              <a:avLst/>
              <a:gdLst/>
              <a:ahLst/>
              <a:cxnLst/>
              <a:rect l="l" t="t" r="r" b="b"/>
              <a:pathLst>
                <a:path w="243840">
                  <a:moveTo>
                    <a:pt x="0" y="0"/>
                  </a:moveTo>
                  <a:lnTo>
                    <a:pt x="243840" y="0"/>
                  </a:lnTo>
                </a:path>
              </a:pathLst>
            </a:custGeom>
            <a:ln w="28575">
              <a:solidFill>
                <a:srgbClr val="000000"/>
              </a:solidFill>
            </a:ln>
          </p:spPr>
          <p:txBody>
            <a:bodyPr wrap="square" lIns="0" tIns="0" rIns="0" bIns="0" rtlCol="0"/>
            <a:lstStyle/>
            <a:p>
              <a:endParaRPr sz="1227"/>
            </a:p>
          </p:txBody>
        </p:sp>
        <p:sp>
          <p:nvSpPr>
            <p:cNvPr id="61" name="object 61"/>
            <p:cNvSpPr/>
            <p:nvPr/>
          </p:nvSpPr>
          <p:spPr>
            <a:xfrm>
              <a:off x="1330451" y="1321308"/>
              <a:ext cx="76200" cy="76200"/>
            </a:xfrm>
            <a:custGeom>
              <a:avLst/>
              <a:gdLst/>
              <a:ahLst/>
              <a:cxnLst/>
              <a:rect l="l" t="t" r="r" b="b"/>
              <a:pathLst>
                <a:path w="76200" h="76200">
                  <a:moveTo>
                    <a:pt x="38100" y="0"/>
                  </a:moveTo>
                  <a:lnTo>
                    <a:pt x="23268" y="2993"/>
                  </a:lnTo>
                  <a:lnTo>
                    <a:pt x="11158" y="11158"/>
                  </a:lnTo>
                  <a:lnTo>
                    <a:pt x="2993" y="23268"/>
                  </a:lnTo>
                  <a:lnTo>
                    <a:pt x="0" y="38100"/>
                  </a:lnTo>
                  <a:lnTo>
                    <a:pt x="2993" y="52931"/>
                  </a:lnTo>
                  <a:lnTo>
                    <a:pt x="11158" y="65041"/>
                  </a:lnTo>
                  <a:lnTo>
                    <a:pt x="23268" y="73206"/>
                  </a:lnTo>
                  <a:lnTo>
                    <a:pt x="38100" y="76200"/>
                  </a:lnTo>
                  <a:lnTo>
                    <a:pt x="52931" y="73206"/>
                  </a:lnTo>
                  <a:lnTo>
                    <a:pt x="65041" y="65041"/>
                  </a:lnTo>
                  <a:lnTo>
                    <a:pt x="73206" y="52931"/>
                  </a:lnTo>
                  <a:lnTo>
                    <a:pt x="76200" y="38100"/>
                  </a:lnTo>
                  <a:lnTo>
                    <a:pt x="73206" y="23268"/>
                  </a:lnTo>
                  <a:lnTo>
                    <a:pt x="65041" y="11158"/>
                  </a:lnTo>
                  <a:lnTo>
                    <a:pt x="52931" y="2993"/>
                  </a:lnTo>
                  <a:lnTo>
                    <a:pt x="38100" y="0"/>
                  </a:lnTo>
                  <a:close/>
                </a:path>
              </a:pathLst>
            </a:custGeom>
            <a:solidFill>
              <a:srgbClr val="000000"/>
            </a:solidFill>
          </p:spPr>
          <p:txBody>
            <a:bodyPr wrap="square" lIns="0" tIns="0" rIns="0" bIns="0" rtlCol="0"/>
            <a:lstStyle/>
            <a:p>
              <a:endParaRPr sz="1227"/>
            </a:p>
          </p:txBody>
        </p:sp>
      </p:grpSp>
      <p:grpSp>
        <p:nvGrpSpPr>
          <p:cNvPr id="62" name="object 62"/>
          <p:cNvGrpSpPr/>
          <p:nvPr/>
        </p:nvGrpSpPr>
        <p:grpSpPr>
          <a:xfrm>
            <a:off x="4789947" y="900892"/>
            <a:ext cx="166255" cy="51955"/>
            <a:chOff x="4205856" y="1321308"/>
            <a:chExt cx="243840" cy="76200"/>
          </a:xfrm>
        </p:grpSpPr>
        <p:sp>
          <p:nvSpPr>
            <p:cNvPr id="63" name="object 63"/>
            <p:cNvSpPr/>
            <p:nvPr/>
          </p:nvSpPr>
          <p:spPr>
            <a:xfrm>
              <a:off x="4205856" y="1359763"/>
              <a:ext cx="243840" cy="0"/>
            </a:xfrm>
            <a:custGeom>
              <a:avLst/>
              <a:gdLst/>
              <a:ahLst/>
              <a:cxnLst/>
              <a:rect l="l" t="t" r="r" b="b"/>
              <a:pathLst>
                <a:path w="243839">
                  <a:moveTo>
                    <a:pt x="0" y="0"/>
                  </a:moveTo>
                  <a:lnTo>
                    <a:pt x="243840" y="0"/>
                  </a:lnTo>
                </a:path>
              </a:pathLst>
            </a:custGeom>
            <a:ln w="28575">
              <a:solidFill>
                <a:srgbClr val="0053C2"/>
              </a:solidFill>
            </a:ln>
          </p:spPr>
          <p:txBody>
            <a:bodyPr wrap="square" lIns="0" tIns="0" rIns="0" bIns="0" rtlCol="0"/>
            <a:lstStyle/>
            <a:p>
              <a:endParaRPr sz="1227"/>
            </a:p>
          </p:txBody>
        </p:sp>
        <p:sp>
          <p:nvSpPr>
            <p:cNvPr id="64" name="object 64"/>
            <p:cNvSpPr/>
            <p:nvPr/>
          </p:nvSpPr>
          <p:spPr>
            <a:xfrm>
              <a:off x="4289297" y="1321308"/>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0053C2"/>
            </a:solidFill>
          </p:spPr>
          <p:txBody>
            <a:bodyPr wrap="square" lIns="0" tIns="0" rIns="0" bIns="0" rtlCol="0"/>
            <a:lstStyle/>
            <a:p>
              <a:endParaRPr sz="1227"/>
            </a:p>
          </p:txBody>
        </p:sp>
      </p:grpSp>
      <p:grpSp>
        <p:nvGrpSpPr>
          <p:cNvPr id="65" name="object 65"/>
          <p:cNvGrpSpPr/>
          <p:nvPr/>
        </p:nvGrpSpPr>
        <p:grpSpPr>
          <a:xfrm>
            <a:off x="2772462" y="1016750"/>
            <a:ext cx="166255" cy="51955"/>
            <a:chOff x="1246878" y="1491233"/>
            <a:chExt cx="243840" cy="76200"/>
          </a:xfrm>
        </p:grpSpPr>
        <p:sp>
          <p:nvSpPr>
            <p:cNvPr id="66" name="object 66"/>
            <p:cNvSpPr/>
            <p:nvPr/>
          </p:nvSpPr>
          <p:spPr>
            <a:xfrm>
              <a:off x="1246878" y="1529919"/>
              <a:ext cx="243840" cy="0"/>
            </a:xfrm>
            <a:custGeom>
              <a:avLst/>
              <a:gdLst/>
              <a:ahLst/>
              <a:cxnLst/>
              <a:rect l="l" t="t" r="r" b="b"/>
              <a:pathLst>
                <a:path w="243840">
                  <a:moveTo>
                    <a:pt x="0" y="0"/>
                  </a:moveTo>
                  <a:lnTo>
                    <a:pt x="243840" y="0"/>
                  </a:lnTo>
                </a:path>
              </a:pathLst>
            </a:custGeom>
            <a:ln w="28575">
              <a:solidFill>
                <a:srgbClr val="671E75"/>
              </a:solidFill>
            </a:ln>
          </p:spPr>
          <p:txBody>
            <a:bodyPr wrap="square" lIns="0" tIns="0" rIns="0" bIns="0" rtlCol="0"/>
            <a:lstStyle/>
            <a:p>
              <a:endParaRPr sz="1227"/>
            </a:p>
          </p:txBody>
        </p:sp>
        <p:sp>
          <p:nvSpPr>
            <p:cNvPr id="67" name="object 67"/>
            <p:cNvSpPr/>
            <p:nvPr/>
          </p:nvSpPr>
          <p:spPr>
            <a:xfrm>
              <a:off x="1330451" y="1491233"/>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671E75"/>
            </a:solidFill>
          </p:spPr>
          <p:txBody>
            <a:bodyPr wrap="square" lIns="0" tIns="0" rIns="0" bIns="0" rtlCol="0"/>
            <a:lstStyle/>
            <a:p>
              <a:endParaRPr sz="1227"/>
            </a:p>
          </p:txBody>
        </p:sp>
      </p:grpSp>
      <p:sp>
        <p:nvSpPr>
          <p:cNvPr id="69" name="object 69"/>
          <p:cNvSpPr txBox="1"/>
          <p:nvPr/>
        </p:nvSpPr>
        <p:spPr>
          <a:xfrm>
            <a:off x="457200" y="6035040"/>
            <a:ext cx="8229600" cy="224187"/>
          </a:xfrm>
          <a:prstGeom prst="rect">
            <a:avLst/>
          </a:prstGeom>
        </p:spPr>
        <p:txBody>
          <a:bodyPr vert="horz" wrap="square" lIns="0" tIns="8659" rIns="0" bIns="0" rtlCol="0">
            <a:spAutoFit/>
          </a:bodyPr>
          <a:lstStyle/>
          <a:p>
            <a:pPr marL="34202">
              <a:spcBef>
                <a:spcPts val="68"/>
              </a:spcBef>
            </a:pPr>
            <a:r>
              <a:rPr lang="en-US" sz="1400" b="1" dirty="0">
                <a:latin typeface="Times New Roman"/>
                <a:cs typeface="Times New Roman"/>
              </a:rPr>
              <a:t>Source:</a:t>
            </a:r>
            <a:r>
              <a:rPr lang="en-US" sz="1400" b="1" spc="-20" dirty="0">
                <a:latin typeface="Times New Roman"/>
                <a:cs typeface="Times New Roman"/>
              </a:rPr>
              <a:t> </a:t>
            </a:r>
            <a:r>
              <a:rPr lang="en-US" sz="1400" dirty="0">
                <a:latin typeface="Times New Roman"/>
                <a:cs typeface="Times New Roman"/>
              </a:rPr>
              <a:t>U.S.</a:t>
            </a:r>
            <a:r>
              <a:rPr lang="en-US" sz="1400" spc="-14" dirty="0">
                <a:latin typeface="Times New Roman"/>
                <a:cs typeface="Times New Roman"/>
              </a:rPr>
              <a:t> </a:t>
            </a:r>
            <a:r>
              <a:rPr lang="en-US" sz="1400" dirty="0">
                <a:latin typeface="Times New Roman"/>
                <a:cs typeface="Times New Roman"/>
              </a:rPr>
              <a:t>Bureau</a:t>
            </a:r>
            <a:r>
              <a:rPr lang="en-US" sz="1400" spc="-14" dirty="0">
                <a:latin typeface="Times New Roman"/>
                <a:cs typeface="Times New Roman"/>
              </a:rPr>
              <a:t> </a:t>
            </a:r>
            <a:r>
              <a:rPr lang="en-US" sz="1400" dirty="0">
                <a:latin typeface="Times New Roman"/>
                <a:cs typeface="Times New Roman"/>
              </a:rPr>
              <a:t>of</a:t>
            </a:r>
            <a:r>
              <a:rPr lang="en-US" sz="1400" spc="-14" dirty="0">
                <a:latin typeface="Times New Roman"/>
                <a:cs typeface="Times New Roman"/>
              </a:rPr>
              <a:t> </a:t>
            </a:r>
            <a:r>
              <a:rPr lang="en-US" sz="1400" dirty="0">
                <a:latin typeface="Times New Roman"/>
                <a:cs typeface="Times New Roman"/>
              </a:rPr>
              <a:t>Labor</a:t>
            </a:r>
            <a:r>
              <a:rPr lang="en-US" sz="1400" spc="-14" dirty="0">
                <a:latin typeface="Times New Roman"/>
                <a:cs typeface="Times New Roman"/>
              </a:rPr>
              <a:t> </a:t>
            </a:r>
            <a:r>
              <a:rPr lang="en-US" sz="1400" dirty="0">
                <a:latin typeface="Times New Roman"/>
                <a:cs typeface="Times New Roman"/>
              </a:rPr>
              <a:t>Statistics,</a:t>
            </a:r>
            <a:r>
              <a:rPr lang="en-US" sz="1400" spc="-14" dirty="0">
                <a:latin typeface="Times New Roman"/>
                <a:cs typeface="Times New Roman"/>
              </a:rPr>
              <a:t> </a:t>
            </a:r>
            <a:r>
              <a:rPr lang="en-US" sz="1400" dirty="0">
                <a:latin typeface="Times New Roman"/>
                <a:cs typeface="Times New Roman"/>
              </a:rPr>
              <a:t>Current</a:t>
            </a:r>
            <a:r>
              <a:rPr lang="en-US" sz="1400" spc="-14" dirty="0">
                <a:latin typeface="Times New Roman"/>
                <a:cs typeface="Times New Roman"/>
              </a:rPr>
              <a:t> </a:t>
            </a:r>
            <a:r>
              <a:rPr lang="en-US" sz="1400" dirty="0">
                <a:latin typeface="Times New Roman"/>
                <a:cs typeface="Times New Roman"/>
              </a:rPr>
              <a:t>Population</a:t>
            </a:r>
            <a:r>
              <a:rPr lang="en-US" sz="1400" spc="-14" dirty="0">
                <a:latin typeface="Times New Roman"/>
                <a:cs typeface="Times New Roman"/>
              </a:rPr>
              <a:t> </a:t>
            </a:r>
            <a:r>
              <a:rPr lang="en-US" sz="1400" dirty="0">
                <a:latin typeface="Times New Roman"/>
                <a:cs typeface="Times New Roman"/>
              </a:rPr>
              <a:t>Survey,</a:t>
            </a:r>
            <a:r>
              <a:rPr lang="en-US" sz="1400" spc="-14" dirty="0">
                <a:latin typeface="Times New Roman"/>
                <a:cs typeface="Times New Roman"/>
              </a:rPr>
              <a:t> </a:t>
            </a:r>
            <a:r>
              <a:rPr lang="en-US" sz="1400" dirty="0">
                <a:latin typeface="Times New Roman"/>
                <a:cs typeface="Times New Roman"/>
              </a:rPr>
              <a:t>monthly</a:t>
            </a:r>
            <a:r>
              <a:rPr lang="en-US" sz="1400" spc="-14" dirty="0">
                <a:latin typeface="Times New Roman"/>
                <a:cs typeface="Times New Roman"/>
              </a:rPr>
              <a:t> </a:t>
            </a:r>
            <a:r>
              <a:rPr lang="en-US" sz="1400" dirty="0">
                <a:latin typeface="Times New Roman"/>
                <a:cs typeface="Times New Roman"/>
              </a:rPr>
              <a:t>data,</a:t>
            </a:r>
            <a:r>
              <a:rPr lang="en-US" sz="1400" spc="-14" dirty="0">
                <a:latin typeface="Times New Roman"/>
                <a:cs typeface="Times New Roman"/>
              </a:rPr>
              <a:t> </a:t>
            </a:r>
            <a:r>
              <a:rPr lang="en-US" sz="1400" dirty="0">
                <a:latin typeface="Times New Roman"/>
                <a:cs typeface="Times New Roman"/>
              </a:rPr>
              <a:t>January</a:t>
            </a:r>
            <a:r>
              <a:rPr lang="en-US" sz="1400" spc="-14" dirty="0">
                <a:latin typeface="Times New Roman"/>
                <a:cs typeface="Times New Roman"/>
              </a:rPr>
              <a:t> </a:t>
            </a:r>
            <a:r>
              <a:rPr lang="en-US" sz="1400" spc="-7" dirty="0">
                <a:latin typeface="Times New Roman"/>
                <a:cs typeface="Times New Roman"/>
              </a:rPr>
              <a:t>2020-</a:t>
            </a:r>
            <a:r>
              <a:rPr lang="en-US" sz="1400" dirty="0">
                <a:latin typeface="Times New Roman"/>
                <a:cs typeface="Times New Roman"/>
              </a:rPr>
              <a:t>January</a:t>
            </a:r>
            <a:r>
              <a:rPr lang="en-US" sz="1400" spc="-14" dirty="0">
                <a:latin typeface="Times New Roman"/>
                <a:cs typeface="Times New Roman"/>
              </a:rPr>
              <a:t> </a:t>
            </a:r>
            <a:r>
              <a:rPr lang="en-US" sz="1400" spc="-7" dirty="0">
                <a:latin typeface="Times New Roman"/>
                <a:cs typeface="Times New Roman"/>
              </a:rPr>
              <a:t>2022.</a:t>
            </a:r>
            <a:endParaRPr lang="en-US" sz="1400" dirty="0">
              <a:latin typeface="Times New Roman"/>
              <a:cs typeface="Times New Roman"/>
            </a:endParaRPr>
          </a:p>
        </p:txBody>
      </p:sp>
      <p:sp>
        <p:nvSpPr>
          <p:cNvPr id="70" name="Title 69">
            <a:extLst>
              <a:ext uri="{FF2B5EF4-FFF2-40B4-BE49-F238E27FC236}">
                <a16:creationId xmlns:a16="http://schemas.microsoft.com/office/drawing/2014/main" id="{6F9D7603-630B-48FF-86E1-FDEB78CDE19C}"/>
              </a:ext>
            </a:extLst>
          </p:cNvPr>
          <p:cNvSpPr>
            <a:spLocks noGrp="1"/>
          </p:cNvSpPr>
          <p:nvPr>
            <p:ph type="title"/>
          </p:nvPr>
        </p:nvSpPr>
        <p:spPr>
          <a:xfrm>
            <a:off x="1257300" y="60493"/>
            <a:ext cx="6629400" cy="1016746"/>
          </a:xfrm>
        </p:spPr>
        <p:txBody>
          <a:bodyPr>
            <a:noAutofit/>
          </a:bodyPr>
          <a:lstStyle/>
          <a:p>
            <a:r>
              <a:rPr lang="en-US" sz="1800" dirty="0"/>
              <a:t>Figure 18. Number of workers in other healthcare occupations employed and at work in any healthcare setting, by education needed to enter the occupation, January 2020-January 2022</a:t>
            </a:r>
          </a:p>
        </p:txBody>
      </p:sp>
      <p:graphicFrame>
        <p:nvGraphicFramePr>
          <p:cNvPr id="74" name="Chart 73" descr="Line graph showing number of workers in thousands each month; key findings are in the text below the graph">
            <a:extLst>
              <a:ext uri="{FF2B5EF4-FFF2-40B4-BE49-F238E27FC236}">
                <a16:creationId xmlns:a16="http://schemas.microsoft.com/office/drawing/2014/main" id="{5F7FF1AE-E1B0-9B78-0EC5-CB02BF8657D0}"/>
              </a:ext>
            </a:extLst>
          </p:cNvPr>
          <p:cNvGraphicFramePr/>
          <p:nvPr>
            <p:extLst>
              <p:ext uri="{D42A27DB-BD31-4B8C-83A1-F6EECF244321}">
                <p14:modId xmlns:p14="http://schemas.microsoft.com/office/powerpoint/2010/main" val="3692095712"/>
              </p:ext>
            </p:extLst>
          </p:nvPr>
        </p:nvGraphicFramePr>
        <p:xfrm>
          <a:off x="457200" y="1463040"/>
          <a:ext cx="8229600" cy="44348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E5D3E25-C85B-442A-A1CA-36744F22A9E2}"/>
              </a:ext>
            </a:extLst>
          </p:cNvPr>
          <p:cNvSpPr>
            <a:spLocks noGrp="1"/>
          </p:cNvSpPr>
          <p:nvPr>
            <p:ph type="title"/>
          </p:nvPr>
        </p:nvSpPr>
        <p:spPr/>
        <p:txBody>
          <a:bodyPr>
            <a:normAutofit fontScale="90000"/>
          </a:bodyPr>
          <a:lstStyle/>
          <a:p>
            <a:r>
              <a:rPr lang="en-US" dirty="0"/>
              <a:t>Health Measures</a:t>
            </a:r>
          </a:p>
        </p:txBody>
      </p:sp>
      <p:sp>
        <p:nvSpPr>
          <p:cNvPr id="11" name="Content Placeholder 10">
            <a:extLst>
              <a:ext uri="{FF2B5EF4-FFF2-40B4-BE49-F238E27FC236}">
                <a16:creationId xmlns:a16="http://schemas.microsoft.com/office/drawing/2014/main" id="{4913F396-47DA-4024-B8E5-0BAA8C90F750}"/>
              </a:ext>
            </a:extLst>
          </p:cNvPr>
          <p:cNvSpPr>
            <a:spLocks noGrp="1"/>
          </p:cNvSpPr>
          <p:nvPr>
            <p:ph idx="1"/>
          </p:nvPr>
        </p:nvSpPr>
        <p:spPr/>
        <p:txBody>
          <a:bodyPr/>
          <a:lstStyle/>
          <a:p>
            <a:r>
              <a:rPr lang="en-US" dirty="0"/>
              <a:t>Life expectancy in the United States decreased for the first time in 2020 due to COVID-19.</a:t>
            </a:r>
          </a:p>
          <a:p>
            <a:r>
              <a:rPr lang="en-US" dirty="0"/>
              <a:t>The leading causes of death in the United States in 2020 were heart disease and cancer, followed by COVID-19 and unintentional injuries. </a:t>
            </a:r>
          </a:p>
          <a:p>
            <a:r>
              <a:rPr lang="en-US" dirty="0"/>
              <a:t>The leading cause of years of potential life lost (YPLL), an important cause of death that disproportionately affects younger populations, was unintentional injury.</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CD28B929-718F-42B7-B3B1-928F4FAC33CC}"/>
              </a:ext>
            </a:extLst>
          </p:cNvPr>
          <p:cNvSpPr>
            <a:spLocks noGrp="1"/>
          </p:cNvSpPr>
          <p:nvPr>
            <p:ph type="title"/>
          </p:nvPr>
        </p:nvSpPr>
        <p:spPr/>
        <p:txBody>
          <a:bodyPr>
            <a:noAutofit/>
          </a:bodyPr>
          <a:lstStyle/>
          <a:p>
            <a:r>
              <a:rPr lang="en-US" sz="2400" b="1" dirty="0">
                <a:latin typeface="Arial"/>
                <a:cs typeface="Arial"/>
              </a:rPr>
              <a:t>Figure</a:t>
            </a:r>
            <a:r>
              <a:rPr lang="en-US" sz="2400" b="1" spc="-17" dirty="0">
                <a:latin typeface="Arial"/>
                <a:cs typeface="Arial"/>
              </a:rPr>
              <a:t> </a:t>
            </a:r>
            <a:r>
              <a:rPr lang="en-US" sz="2400" b="1" dirty="0">
                <a:latin typeface="Arial"/>
                <a:cs typeface="Arial"/>
              </a:rPr>
              <a:t>19.</a:t>
            </a:r>
            <a:r>
              <a:rPr lang="en-US" sz="2400" b="1" spc="-10" dirty="0">
                <a:latin typeface="Arial"/>
                <a:cs typeface="Arial"/>
              </a:rPr>
              <a:t> </a:t>
            </a:r>
            <a:r>
              <a:rPr lang="en-US" sz="2400" b="1" dirty="0">
                <a:latin typeface="Arial"/>
                <a:cs typeface="Arial"/>
              </a:rPr>
              <a:t>Major</a:t>
            </a:r>
            <a:r>
              <a:rPr lang="en-US" sz="2400" b="1" spc="-10" dirty="0">
                <a:latin typeface="Arial"/>
                <a:cs typeface="Arial"/>
              </a:rPr>
              <a:t> </a:t>
            </a:r>
            <a:r>
              <a:rPr lang="en-US" sz="2400" b="1" dirty="0">
                <a:latin typeface="Arial"/>
                <a:cs typeface="Arial"/>
              </a:rPr>
              <a:t>reasons</a:t>
            </a:r>
            <a:r>
              <a:rPr lang="en-US" sz="2400" b="1" spc="-10" dirty="0">
                <a:latin typeface="Arial"/>
                <a:cs typeface="Arial"/>
              </a:rPr>
              <a:t> </a:t>
            </a:r>
            <a:r>
              <a:rPr lang="en-US" sz="2400" b="1" dirty="0">
                <a:latin typeface="Arial"/>
                <a:cs typeface="Arial"/>
              </a:rPr>
              <a:t>for</a:t>
            </a:r>
            <a:r>
              <a:rPr lang="en-US" sz="2400" b="1" spc="-7" dirty="0">
                <a:latin typeface="Arial"/>
                <a:cs typeface="Arial"/>
              </a:rPr>
              <a:t> office-</a:t>
            </a:r>
            <a:r>
              <a:rPr lang="en-US" sz="2400" b="1" dirty="0">
                <a:latin typeface="Arial"/>
                <a:cs typeface="Arial"/>
              </a:rPr>
              <a:t>based</a:t>
            </a:r>
            <a:r>
              <a:rPr lang="en-US" sz="2400" b="1" spc="-10" dirty="0">
                <a:latin typeface="Arial"/>
                <a:cs typeface="Arial"/>
              </a:rPr>
              <a:t> </a:t>
            </a:r>
            <a:r>
              <a:rPr lang="en-US" sz="2400" b="1" dirty="0">
                <a:latin typeface="Arial"/>
                <a:cs typeface="Arial"/>
              </a:rPr>
              <a:t>physician</a:t>
            </a:r>
            <a:r>
              <a:rPr lang="en-US" sz="2400" b="1" spc="-7" dirty="0">
                <a:latin typeface="Arial"/>
                <a:cs typeface="Arial"/>
              </a:rPr>
              <a:t> </a:t>
            </a:r>
            <a:r>
              <a:rPr lang="en-US" sz="2400" b="1" dirty="0">
                <a:latin typeface="Arial"/>
                <a:cs typeface="Arial"/>
              </a:rPr>
              <a:t>visits,</a:t>
            </a:r>
            <a:r>
              <a:rPr lang="en-US" sz="2400" b="1" spc="-10" dirty="0">
                <a:latin typeface="Arial"/>
                <a:cs typeface="Arial"/>
              </a:rPr>
              <a:t> </a:t>
            </a:r>
            <a:r>
              <a:rPr lang="en-US" sz="2400" b="1" dirty="0">
                <a:latin typeface="Arial"/>
                <a:cs typeface="Arial"/>
              </a:rPr>
              <a:t>by</a:t>
            </a:r>
            <a:r>
              <a:rPr lang="en-US" sz="2400" b="1" spc="-7" dirty="0">
                <a:latin typeface="Arial"/>
                <a:cs typeface="Arial"/>
              </a:rPr>
              <a:t> </a:t>
            </a:r>
            <a:r>
              <a:rPr lang="en-US" sz="2400" b="1" dirty="0">
                <a:latin typeface="Arial"/>
                <a:cs typeface="Arial"/>
              </a:rPr>
              <a:t>patient</a:t>
            </a:r>
            <a:r>
              <a:rPr lang="en-US" sz="2400" b="1" spc="-3" dirty="0">
                <a:latin typeface="Arial"/>
                <a:cs typeface="Arial"/>
              </a:rPr>
              <a:t> </a:t>
            </a:r>
            <a:r>
              <a:rPr lang="en-US" sz="2400" b="1" dirty="0">
                <a:latin typeface="Arial"/>
                <a:cs typeface="Arial"/>
              </a:rPr>
              <a:t>age,</a:t>
            </a:r>
            <a:r>
              <a:rPr lang="en-US" sz="2400" b="1" spc="-7" dirty="0">
                <a:latin typeface="Arial"/>
                <a:cs typeface="Arial"/>
              </a:rPr>
              <a:t> </a:t>
            </a:r>
            <a:r>
              <a:rPr lang="en-US" sz="2400" b="1" spc="-14" dirty="0">
                <a:latin typeface="Arial"/>
                <a:cs typeface="Arial"/>
              </a:rPr>
              <a:t>2018</a:t>
            </a:r>
            <a:endParaRPr lang="en-US" sz="2400" dirty="0"/>
          </a:p>
        </p:txBody>
      </p:sp>
      <p:graphicFrame>
        <p:nvGraphicFramePr>
          <p:cNvPr id="45" name="Chart 44" descr="Stacked bar chart showing percentage of visits in each category for each age group (Total, 0-17, 18-64, and 65+); key findings are in the text below the chart">
            <a:extLst>
              <a:ext uri="{FF2B5EF4-FFF2-40B4-BE49-F238E27FC236}">
                <a16:creationId xmlns:a16="http://schemas.microsoft.com/office/drawing/2014/main" id="{764594FC-2776-48ED-A5F7-09E48031B7C6}"/>
              </a:ext>
            </a:extLst>
          </p:cNvPr>
          <p:cNvGraphicFramePr/>
          <p:nvPr>
            <p:extLst>
              <p:ext uri="{D42A27DB-BD31-4B8C-83A1-F6EECF244321}">
                <p14:modId xmlns:p14="http://schemas.microsoft.com/office/powerpoint/2010/main" val="1540284695"/>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FCDAA359-4C1B-4384-83B5-94BBD10CD247}"/>
              </a:ext>
            </a:extLst>
          </p:cNvPr>
          <p:cNvSpPr txBox="1"/>
          <p:nvPr/>
        </p:nvSpPr>
        <p:spPr>
          <a:xfrm>
            <a:off x="457200" y="5943600"/>
            <a:ext cx="8229600" cy="523220"/>
          </a:xfrm>
          <a:prstGeom prst="rect">
            <a:avLst/>
          </a:prstGeom>
          <a:noFill/>
        </p:spPr>
        <p:txBody>
          <a:bodyPr wrap="square" rtlCol="0">
            <a:spAutoFit/>
          </a:bodyPr>
          <a:lstStyle/>
          <a:p>
            <a:r>
              <a:rPr lang="en-US" sz="1400" b="1" dirty="0">
                <a:effectLst/>
                <a:latin typeface="Times New Roman" panose="02020603050405020304" pitchFamily="18" charset="0"/>
                <a:ea typeface="Times New Roman" panose="02020603050405020304" pitchFamily="18" charset="0"/>
              </a:rPr>
              <a:t>Source:</a:t>
            </a:r>
            <a:r>
              <a:rPr lang="en-US" sz="14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Calibri" panose="020F0502020204030204" pitchFamily="34" charset="0"/>
              </a:rPr>
              <a:t>Ashman JJ, Santo L, </a:t>
            </a:r>
            <a:r>
              <a:rPr lang="en-US" sz="1400" dirty="0" err="1">
                <a:effectLst/>
                <a:latin typeface="Times New Roman" panose="02020603050405020304" pitchFamily="18" charset="0"/>
                <a:ea typeface="Times New Roman" panose="02020603050405020304" pitchFamily="18" charset="0"/>
                <a:cs typeface="Calibri" panose="020F0502020204030204" pitchFamily="34" charset="0"/>
              </a:rPr>
              <a:t>Okeyode</a:t>
            </a:r>
            <a:r>
              <a:rPr lang="en-US" sz="1400" dirty="0">
                <a:effectLst/>
                <a:latin typeface="Times New Roman" panose="02020603050405020304" pitchFamily="18" charset="0"/>
                <a:ea typeface="Times New Roman" panose="02020603050405020304" pitchFamily="18" charset="0"/>
                <a:cs typeface="Calibri" panose="020F0502020204030204" pitchFamily="34" charset="0"/>
              </a:rPr>
              <a:t> T. Characteristics of Office-Based Physician Visits, 2018. NCHS Data Brief. 2021 May;(408):1-8. </a:t>
            </a:r>
            <a:r>
              <a:rPr lang="en-US" sz="1400" u="sng" dirty="0">
                <a:solidFill>
                  <a:srgbClr val="0000FF"/>
                </a:solidFill>
                <a:effectLst/>
                <a:latin typeface="Times New Roman" panose="02020603050405020304" pitchFamily="18" charset="0"/>
                <a:ea typeface="Arial" panose="020B0604020202020204" pitchFamily="34" charset="0"/>
                <a:cs typeface="Calibri" panose="020F0502020204030204" pitchFamily="34" charset="0"/>
                <a:hlinkClick r:id="rId4"/>
              </a:rPr>
              <a:t>https://www.cdc.gov/nchs/products/databriefs/db408.htm</a:t>
            </a:r>
            <a:r>
              <a:rPr lang="en-US" sz="1400" dirty="0">
                <a:effectLst/>
                <a:latin typeface="Times New Roman" panose="02020603050405020304" pitchFamily="18" charset="0"/>
                <a:ea typeface="Times New Roman" panose="02020603050405020304" pitchFamily="18" charset="0"/>
                <a:cs typeface="Calibri" panose="020F0502020204030204" pitchFamily="34" charset="0"/>
              </a:rPr>
              <a:t>.</a:t>
            </a:r>
            <a:endParaRPr lang="en-US" sz="14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8651C2E-EF4C-4438-A879-83F440A50B47}"/>
              </a:ext>
            </a:extLst>
          </p:cNvPr>
          <p:cNvSpPr txBox="1"/>
          <p:nvPr/>
        </p:nvSpPr>
        <p:spPr>
          <a:xfrm>
            <a:off x="457200" y="5943600"/>
            <a:ext cx="8229600" cy="523220"/>
          </a:xfrm>
          <a:prstGeom prst="rect">
            <a:avLst/>
          </a:prstGeom>
          <a:noFill/>
        </p:spPr>
        <p:txBody>
          <a:bodyPr wrap="square">
            <a:spAutoFit/>
          </a:bodyPr>
          <a:lstStyle/>
          <a:p>
            <a:pPr marR="0" lvl="0">
              <a:spcBef>
                <a:spcPts val="0"/>
              </a:spcBef>
              <a:spcAft>
                <a:spcPts val="1200"/>
              </a:spcAft>
              <a:buSzPts val="1000"/>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Source: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Rural Health Information Hub. Population in Primary Care HPSAs (Health Professional Shortage Area) for Metro and Nonmetro Counties, 2022. </a:t>
            </a:r>
            <a:r>
              <a:rPr lang="en-US" sz="1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https://www.ruralhealthinfo.org/charts/6</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baseline="31250" dirty="0">
              <a:latin typeface="Times New Roman"/>
              <a:cs typeface="Times New Roman"/>
            </a:endParaRPr>
          </a:p>
        </p:txBody>
      </p:sp>
      <p:pic>
        <p:nvPicPr>
          <p:cNvPr id="16" name="Picture 15" descr="Map showing locations of primary care health professional shortage areas; key findings are in the text below the map">
            <a:extLst>
              <a:ext uri="{FF2B5EF4-FFF2-40B4-BE49-F238E27FC236}">
                <a16:creationId xmlns:a16="http://schemas.microsoft.com/office/drawing/2014/main" id="{0FE6FB18-DA59-4888-8B64-953B40E35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160" y="1280160"/>
            <a:ext cx="6583680" cy="4419984"/>
          </a:xfrm>
          <a:prstGeom prst="rect">
            <a:avLst/>
          </a:prstGeom>
        </p:spPr>
      </p:pic>
      <p:sp>
        <p:nvSpPr>
          <p:cNvPr id="19" name="Title 18">
            <a:extLst>
              <a:ext uri="{FF2B5EF4-FFF2-40B4-BE49-F238E27FC236}">
                <a16:creationId xmlns:a16="http://schemas.microsoft.com/office/drawing/2014/main" id="{044E0EC2-250D-49F5-863A-B5E5F6EBDD06}"/>
              </a:ext>
            </a:extLst>
          </p:cNvPr>
          <p:cNvSpPr>
            <a:spLocks noGrp="1"/>
          </p:cNvSpPr>
          <p:nvPr>
            <p:ph type="title"/>
          </p:nvPr>
        </p:nvSpPr>
        <p:spPr>
          <a:xfrm>
            <a:off x="1257300" y="304800"/>
            <a:ext cx="6629400" cy="617538"/>
          </a:xfrm>
        </p:spPr>
        <p:txBody>
          <a:bodyPr>
            <a:noAutofit/>
          </a:bodyPr>
          <a:lstStyle/>
          <a:p>
            <a:r>
              <a:rPr lang="en-US" sz="2000" dirty="0"/>
              <a:t>Figure 20. Counties where all, part, or none of the county is a Primary Care HPSA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457200" y="5852160"/>
            <a:ext cx="8229600" cy="365760"/>
          </a:xfrm>
          <a:prstGeom prst="rect">
            <a:avLst/>
          </a:prstGeom>
        </p:spPr>
        <p:txBody>
          <a:bodyPr vert="horz" wrap="square" lIns="0" tIns="8659" rIns="0" bIns="0" rtlCol="0">
            <a:spAutoFit/>
          </a:bodyPr>
          <a:lstStyle/>
          <a:p>
            <a:pPr marL="51953">
              <a:spcBef>
                <a:spcPts val="68"/>
              </a:spcBef>
            </a:pPr>
            <a:r>
              <a:rPr sz="1400" b="1" dirty="0">
                <a:latin typeface="Times New Roman"/>
                <a:cs typeface="Times New Roman"/>
              </a:rPr>
              <a:t>Source:</a:t>
            </a:r>
            <a:r>
              <a:rPr sz="1400" b="1" spc="-24" dirty="0">
                <a:latin typeface="Times New Roman"/>
                <a:cs typeface="Times New Roman"/>
              </a:rPr>
              <a:t> </a:t>
            </a:r>
            <a:r>
              <a:rPr sz="1400" dirty="0">
                <a:latin typeface="Times New Roman"/>
                <a:cs typeface="Times New Roman"/>
              </a:rPr>
              <a:t>Centers</a:t>
            </a:r>
            <a:r>
              <a:rPr sz="1400" spc="-14"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Disease</a:t>
            </a:r>
            <a:r>
              <a:rPr sz="1400" spc="-17" dirty="0">
                <a:latin typeface="Times New Roman"/>
                <a:cs typeface="Times New Roman"/>
              </a:rPr>
              <a:t> </a:t>
            </a:r>
            <a:r>
              <a:rPr sz="1400" dirty="0">
                <a:latin typeface="Times New Roman"/>
                <a:cs typeface="Times New Roman"/>
              </a:rPr>
              <a:t>Control</a:t>
            </a:r>
            <a:r>
              <a:rPr sz="1400" spc="-17" dirty="0">
                <a:latin typeface="Times New Roman"/>
                <a:cs typeface="Times New Roman"/>
              </a:rPr>
              <a:t> </a:t>
            </a:r>
            <a:r>
              <a:rPr sz="1400" dirty="0">
                <a:latin typeface="Times New Roman"/>
                <a:cs typeface="Times New Roman"/>
              </a:rPr>
              <a:t>and</a:t>
            </a:r>
            <a:r>
              <a:rPr sz="1400" spc="-20" dirty="0">
                <a:latin typeface="Times New Roman"/>
                <a:cs typeface="Times New Roman"/>
              </a:rPr>
              <a:t> </a:t>
            </a:r>
            <a:r>
              <a:rPr sz="1400" dirty="0">
                <a:latin typeface="Times New Roman"/>
                <a:cs typeface="Times New Roman"/>
              </a:rPr>
              <a:t>Prevention.</a:t>
            </a:r>
            <a:r>
              <a:rPr sz="1400" spc="-17" dirty="0">
                <a:latin typeface="Times New Roman"/>
                <a:cs typeface="Times New Roman"/>
              </a:rPr>
              <a:t> </a:t>
            </a:r>
            <a:r>
              <a:rPr sz="1400" dirty="0">
                <a:latin typeface="Times New Roman"/>
                <a:cs typeface="Times New Roman"/>
              </a:rPr>
              <a:t>National</a:t>
            </a:r>
            <a:r>
              <a:rPr sz="1400" spc="-20" dirty="0">
                <a:latin typeface="Times New Roman"/>
                <a:cs typeface="Times New Roman"/>
              </a:rPr>
              <a:t> </a:t>
            </a:r>
            <a:r>
              <a:rPr sz="1400" dirty="0">
                <a:latin typeface="Times New Roman"/>
                <a:cs typeface="Times New Roman"/>
              </a:rPr>
              <a:t>Hospital</a:t>
            </a:r>
            <a:r>
              <a:rPr sz="1400" spc="-17" dirty="0">
                <a:latin typeface="Times New Roman"/>
                <a:cs typeface="Times New Roman"/>
              </a:rPr>
              <a:t> </a:t>
            </a:r>
            <a:r>
              <a:rPr sz="1400" dirty="0">
                <a:latin typeface="Times New Roman"/>
                <a:cs typeface="Times New Roman"/>
              </a:rPr>
              <a:t>Ambulatory</a:t>
            </a:r>
            <a:r>
              <a:rPr sz="1400" spc="-17" dirty="0">
                <a:latin typeface="Times New Roman"/>
                <a:cs typeface="Times New Roman"/>
              </a:rPr>
              <a:t> </a:t>
            </a:r>
            <a:r>
              <a:rPr sz="1400" dirty="0">
                <a:latin typeface="Times New Roman"/>
                <a:cs typeface="Times New Roman"/>
              </a:rPr>
              <a:t>Medical</a:t>
            </a:r>
            <a:r>
              <a:rPr sz="1400" spc="-17" dirty="0">
                <a:latin typeface="Times New Roman"/>
                <a:cs typeface="Times New Roman"/>
              </a:rPr>
              <a:t> </a:t>
            </a:r>
            <a:r>
              <a:rPr sz="1400" dirty="0">
                <a:latin typeface="Times New Roman"/>
                <a:cs typeface="Times New Roman"/>
              </a:rPr>
              <a:t>Care</a:t>
            </a:r>
            <a:r>
              <a:rPr sz="1400" spc="-17" dirty="0">
                <a:latin typeface="Times New Roman"/>
                <a:cs typeface="Times New Roman"/>
              </a:rPr>
              <a:t> </a:t>
            </a:r>
            <a:r>
              <a:rPr sz="1400" dirty="0">
                <a:latin typeface="Times New Roman"/>
                <a:cs typeface="Times New Roman"/>
              </a:rPr>
              <a:t>Survey,</a:t>
            </a:r>
            <a:r>
              <a:rPr sz="1400" spc="-17" dirty="0">
                <a:latin typeface="Times New Roman"/>
                <a:cs typeface="Times New Roman"/>
              </a:rPr>
              <a:t> </a:t>
            </a:r>
            <a:r>
              <a:rPr sz="1400" spc="-7" dirty="0">
                <a:latin typeface="Times New Roman"/>
                <a:cs typeface="Times New Roman"/>
              </a:rPr>
              <a:t>2019.</a:t>
            </a:r>
            <a:endParaRPr sz="1400" dirty="0">
              <a:latin typeface="Times New Roman"/>
              <a:cs typeface="Times New Roman"/>
            </a:endParaRPr>
          </a:p>
        </p:txBody>
      </p:sp>
      <p:sp>
        <p:nvSpPr>
          <p:cNvPr id="18" name="Title 17">
            <a:extLst>
              <a:ext uri="{FF2B5EF4-FFF2-40B4-BE49-F238E27FC236}">
                <a16:creationId xmlns:a16="http://schemas.microsoft.com/office/drawing/2014/main" id="{6700D725-D2B0-4BE7-842E-1233EC78F1CB}"/>
              </a:ext>
            </a:extLst>
          </p:cNvPr>
          <p:cNvSpPr>
            <a:spLocks noGrp="1"/>
          </p:cNvSpPr>
          <p:nvPr>
            <p:ph type="title"/>
          </p:nvPr>
        </p:nvSpPr>
        <p:spPr>
          <a:xfrm>
            <a:off x="1257300" y="304800"/>
            <a:ext cx="6629400" cy="617884"/>
          </a:xfrm>
        </p:spPr>
        <p:txBody>
          <a:bodyPr>
            <a:noAutofit/>
          </a:bodyPr>
          <a:lstStyle/>
          <a:p>
            <a:r>
              <a:rPr lang="en-US" sz="2400" dirty="0"/>
              <a:t>Figure 21. Triage status of emergency department visits, 2019</a:t>
            </a:r>
          </a:p>
        </p:txBody>
      </p:sp>
      <p:graphicFrame>
        <p:nvGraphicFramePr>
          <p:cNvPr id="20" name="Chart 19" descr="Bar chart showing percentage of visits at each triage level; key findings are in the text below the chart">
            <a:extLst>
              <a:ext uri="{FF2B5EF4-FFF2-40B4-BE49-F238E27FC236}">
                <a16:creationId xmlns:a16="http://schemas.microsoft.com/office/drawing/2014/main" id="{1CC38F2C-D61B-4931-9A71-428DBB825B22}"/>
              </a:ext>
            </a:extLst>
          </p:cNvPr>
          <p:cNvGraphicFramePr/>
          <p:nvPr>
            <p:extLst>
              <p:ext uri="{D42A27DB-BD31-4B8C-83A1-F6EECF244321}">
                <p14:modId xmlns:p14="http://schemas.microsoft.com/office/powerpoint/2010/main" val="303211888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E9E22E3-54DB-48EF-A2F4-28439D0E5932}"/>
              </a:ext>
            </a:extLst>
          </p:cNvPr>
          <p:cNvSpPr>
            <a:spLocks noGrp="1"/>
          </p:cNvSpPr>
          <p:nvPr>
            <p:ph type="title"/>
          </p:nvPr>
        </p:nvSpPr>
        <p:spPr>
          <a:xfrm>
            <a:off x="1257300" y="304800"/>
            <a:ext cx="6629400" cy="617884"/>
          </a:xfrm>
        </p:spPr>
        <p:txBody>
          <a:bodyPr>
            <a:normAutofit fontScale="90000"/>
          </a:bodyPr>
          <a:lstStyle/>
          <a:p>
            <a:r>
              <a:rPr lang="en-US" dirty="0"/>
              <a:t>Number and Types of Hospitals in the United States</a:t>
            </a:r>
          </a:p>
        </p:txBody>
      </p:sp>
      <p:sp>
        <p:nvSpPr>
          <p:cNvPr id="10" name="Content Placeholder 9">
            <a:extLst>
              <a:ext uri="{FF2B5EF4-FFF2-40B4-BE49-F238E27FC236}">
                <a16:creationId xmlns:a16="http://schemas.microsoft.com/office/drawing/2014/main" id="{A9B658B6-37AD-4440-BE3B-765922EC69F5}"/>
              </a:ext>
            </a:extLst>
          </p:cNvPr>
          <p:cNvSpPr>
            <a:spLocks noGrp="1"/>
          </p:cNvSpPr>
          <p:nvPr>
            <p:ph idx="1"/>
          </p:nvPr>
        </p:nvSpPr>
        <p:spPr>
          <a:xfrm>
            <a:off x="457200" y="1646237"/>
            <a:ext cx="8229600" cy="4525963"/>
          </a:xfrm>
        </p:spPr>
        <p:txBody>
          <a:bodyPr>
            <a:normAutofit fontScale="77500" lnSpcReduction="20000"/>
          </a:bodyPr>
          <a:lstStyle/>
          <a:p>
            <a:r>
              <a:rPr lang="en-US" dirty="0"/>
              <a:t>In 2022, the American Hospital Association (AHA) counted 6,093 hospitals with a total of 920,531 staffed beds in the United States.</a:t>
            </a:r>
            <a:r>
              <a:rPr lang="en-US" baseline="30000" dirty="0"/>
              <a:t>36</a:t>
            </a:r>
            <a:r>
              <a:rPr lang="en-US" dirty="0"/>
              <a:t> Most are community hospitals. </a:t>
            </a:r>
          </a:p>
          <a:p>
            <a:r>
              <a:rPr lang="en-US" dirty="0"/>
              <a:t>More specifically:</a:t>
            </a:r>
          </a:p>
          <a:p>
            <a:pPr lvl="1"/>
            <a:r>
              <a:rPr lang="en-US" dirty="0"/>
              <a:t>Nearly half (48.6%) are not-for-profit, nongovernment community hospitals,</a:t>
            </a:r>
          </a:p>
          <a:p>
            <a:pPr lvl="1"/>
            <a:r>
              <a:rPr lang="en-US" dirty="0"/>
              <a:t>About one-fifth (20.2%) are for-profit, nongovernment community hospitals,</a:t>
            </a:r>
          </a:p>
          <a:p>
            <a:pPr lvl="1"/>
            <a:r>
              <a:rPr lang="en-US" dirty="0"/>
              <a:t>Close to one-sixth (15.6%) are state and local government community hospitals,</a:t>
            </a:r>
          </a:p>
          <a:p>
            <a:pPr lvl="1"/>
            <a:r>
              <a:rPr lang="en-US" dirty="0"/>
              <a:t>About one-tenth (10.4%) are nonfederal psychiatric hospitals,</a:t>
            </a:r>
          </a:p>
          <a:p>
            <a:pPr lvl="1"/>
            <a:r>
              <a:rPr lang="en-US" dirty="0"/>
              <a:t>A small portion (3.4%) are federal government hospitals, and the remaining 1.8% are other types.</a:t>
            </a:r>
            <a:r>
              <a:rPr lang="en-US" baseline="30000" dirty="0"/>
              <a:t>36</a:t>
            </a:r>
          </a:p>
          <a:p>
            <a:r>
              <a:rPr lang="en-US" dirty="0"/>
              <a:t>Most hospitals (3,483 or 57.2%) are affiliated with a health system.</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a:picLocks noChangeAspect="1"/>
          </p:cNvPicPr>
          <p:nvPr/>
        </p:nvPicPr>
        <p:blipFill>
          <a:blip r:embed="rId3" cstate="print"/>
          <a:stretch>
            <a:fillRect/>
          </a:stretch>
        </p:blipFill>
        <p:spPr>
          <a:xfrm>
            <a:off x="1828800" y="1463040"/>
            <a:ext cx="5486400" cy="4271176"/>
          </a:xfrm>
          <a:prstGeom prst="rect">
            <a:avLst/>
          </a:prstGeom>
        </p:spPr>
      </p:pic>
      <p:sp>
        <p:nvSpPr>
          <p:cNvPr id="6" name="object 6"/>
          <p:cNvSpPr txBox="1"/>
          <p:nvPr/>
        </p:nvSpPr>
        <p:spPr>
          <a:xfrm>
            <a:off x="457200" y="5943600"/>
            <a:ext cx="8229600" cy="223867"/>
          </a:xfrm>
          <a:prstGeom prst="rect">
            <a:avLst/>
          </a:prstGeom>
        </p:spPr>
        <p:txBody>
          <a:bodyPr vert="horz" wrap="square" lIns="0" tIns="8659" rIns="0" bIns="0" rtlCol="0">
            <a:spAutoFit/>
          </a:bodyPr>
          <a:lstStyle/>
          <a:p>
            <a:pPr marL="34202">
              <a:spcBef>
                <a:spcPts val="68"/>
              </a:spcBef>
            </a:pPr>
            <a:r>
              <a:rPr sz="682" b="1" dirty="0">
                <a:latin typeface="Times New Roman"/>
                <a:cs typeface="Times New Roman"/>
              </a:rPr>
              <a:t>Source:</a:t>
            </a:r>
            <a:r>
              <a:rPr sz="682" b="1" spc="-20" dirty="0">
                <a:latin typeface="Times New Roman"/>
                <a:cs typeface="Times New Roman"/>
              </a:rPr>
              <a:t> </a:t>
            </a:r>
            <a:r>
              <a:rPr sz="682" dirty="0">
                <a:latin typeface="Times New Roman"/>
                <a:cs typeface="Times New Roman"/>
              </a:rPr>
              <a:t>Rural</a:t>
            </a:r>
            <a:r>
              <a:rPr sz="682" spc="-20" dirty="0">
                <a:latin typeface="Times New Roman"/>
                <a:cs typeface="Times New Roman"/>
              </a:rPr>
              <a:t> </a:t>
            </a:r>
            <a:r>
              <a:rPr sz="682" dirty="0">
                <a:latin typeface="Times New Roman"/>
                <a:cs typeface="Times New Roman"/>
              </a:rPr>
              <a:t>Health</a:t>
            </a:r>
            <a:r>
              <a:rPr sz="682" spc="-17" dirty="0">
                <a:latin typeface="Times New Roman"/>
                <a:cs typeface="Times New Roman"/>
              </a:rPr>
              <a:t> </a:t>
            </a:r>
            <a:r>
              <a:rPr sz="682" dirty="0">
                <a:latin typeface="Times New Roman"/>
                <a:cs typeface="Times New Roman"/>
              </a:rPr>
              <a:t>Information</a:t>
            </a:r>
            <a:r>
              <a:rPr sz="682" spc="-17" dirty="0">
                <a:latin typeface="Times New Roman"/>
                <a:cs typeface="Times New Roman"/>
              </a:rPr>
              <a:t> </a:t>
            </a:r>
            <a:r>
              <a:rPr sz="682" dirty="0">
                <a:latin typeface="Times New Roman"/>
                <a:cs typeface="Times New Roman"/>
              </a:rPr>
              <a:t>Hub,</a:t>
            </a:r>
            <a:r>
              <a:rPr sz="682" spc="-17" dirty="0">
                <a:latin typeface="Times New Roman"/>
                <a:cs typeface="Times New Roman"/>
              </a:rPr>
              <a:t> </a:t>
            </a:r>
            <a:r>
              <a:rPr sz="682" dirty="0">
                <a:latin typeface="Times New Roman"/>
                <a:cs typeface="Times New Roman"/>
              </a:rPr>
              <a:t>using</a:t>
            </a:r>
            <a:r>
              <a:rPr sz="682" spc="-17" dirty="0">
                <a:latin typeface="Times New Roman"/>
                <a:cs typeface="Times New Roman"/>
              </a:rPr>
              <a:t> </a:t>
            </a:r>
            <a:r>
              <a:rPr sz="682" u="sng" dirty="0">
                <a:solidFill>
                  <a:srgbClr val="0000FF"/>
                </a:solidFill>
                <a:uFill>
                  <a:solidFill>
                    <a:srgbClr val="0000FF"/>
                  </a:solidFill>
                </a:uFill>
                <a:latin typeface="Times New Roman"/>
                <a:cs typeface="Times New Roman"/>
                <a:hlinkClick r:id="rId4"/>
              </a:rPr>
              <a:t>data.HRSA.gov</a:t>
            </a:r>
            <a:r>
              <a:rPr sz="682" dirty="0">
                <a:latin typeface="Times New Roman"/>
                <a:cs typeface="Times New Roman"/>
                <a:hlinkClick r:id="rId4"/>
              </a:rPr>
              <a:t>,</a:t>
            </a:r>
            <a:r>
              <a:rPr sz="682" spc="-17" dirty="0">
                <a:latin typeface="Times New Roman"/>
                <a:cs typeface="Times New Roman"/>
              </a:rPr>
              <a:t> </a:t>
            </a:r>
            <a:r>
              <a:rPr sz="682" dirty="0">
                <a:latin typeface="Times New Roman"/>
                <a:cs typeface="Times New Roman"/>
              </a:rPr>
              <a:t>April</a:t>
            </a:r>
            <a:r>
              <a:rPr sz="682" spc="-14" dirty="0">
                <a:latin typeface="Times New Roman"/>
                <a:cs typeface="Times New Roman"/>
              </a:rPr>
              <a:t> </a:t>
            </a:r>
            <a:r>
              <a:rPr sz="682" spc="-7" dirty="0">
                <a:latin typeface="Times New Roman"/>
                <a:cs typeface="Times New Roman"/>
              </a:rPr>
              <a:t>2022.</a:t>
            </a:r>
            <a:endParaRPr sz="682" dirty="0">
              <a:latin typeface="Times New Roman"/>
              <a:cs typeface="Times New Roman"/>
            </a:endParaRPr>
          </a:p>
          <a:p>
            <a:pPr>
              <a:spcBef>
                <a:spcPts val="14"/>
              </a:spcBef>
            </a:pPr>
            <a:endParaRPr sz="716" dirty="0">
              <a:latin typeface="Times New Roman"/>
              <a:cs typeface="Times New Roman"/>
            </a:endParaRPr>
          </a:p>
        </p:txBody>
      </p:sp>
      <p:sp>
        <p:nvSpPr>
          <p:cNvPr id="9" name="Title 8">
            <a:extLst>
              <a:ext uri="{FF2B5EF4-FFF2-40B4-BE49-F238E27FC236}">
                <a16:creationId xmlns:a16="http://schemas.microsoft.com/office/drawing/2014/main" id="{79AE0D72-D03A-4F1B-A9FC-3677119DD8FF}"/>
              </a:ext>
            </a:extLst>
          </p:cNvPr>
          <p:cNvSpPr>
            <a:spLocks noGrp="1"/>
          </p:cNvSpPr>
          <p:nvPr>
            <p:ph type="title"/>
          </p:nvPr>
        </p:nvSpPr>
        <p:spPr>
          <a:xfrm>
            <a:off x="1257300" y="304800"/>
            <a:ext cx="6629400" cy="617884"/>
          </a:xfrm>
        </p:spPr>
        <p:txBody>
          <a:bodyPr>
            <a:noAutofit/>
          </a:bodyPr>
          <a:lstStyle/>
          <a:p>
            <a:r>
              <a:rPr lang="en-US" sz="2400" dirty="0"/>
              <a:t>Figure 22. Distribution of critical access hospitals in the United States, 2022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bject 80"/>
          <p:cNvSpPr txBox="1"/>
          <p:nvPr/>
        </p:nvSpPr>
        <p:spPr>
          <a:xfrm>
            <a:off x="457200" y="5943600"/>
            <a:ext cx="8229600" cy="731520"/>
          </a:xfrm>
          <a:prstGeom prst="rect">
            <a:avLst/>
          </a:prstGeom>
        </p:spPr>
        <p:txBody>
          <a:bodyPr vert="horz" wrap="square" lIns="0" tIns="15586" rIns="0" bIns="0" rtlCol="0">
            <a:spAutoFit/>
          </a:bodyPr>
          <a:lstStyle/>
          <a:p>
            <a:pPr marL="8659" marR="39830" indent="-433">
              <a:spcBef>
                <a:spcPts val="123"/>
              </a:spcBef>
            </a:pPr>
            <a:r>
              <a:rPr sz="1400" b="1" spc="-7" dirty="0">
                <a:latin typeface="Times New Roman"/>
                <a:cs typeface="Times New Roman"/>
              </a:rPr>
              <a:t>Source:</a:t>
            </a:r>
            <a:r>
              <a:rPr sz="1400" b="1" spc="-24" dirty="0">
                <a:latin typeface="Times New Roman"/>
                <a:cs typeface="Times New Roman"/>
              </a:rPr>
              <a:t> </a:t>
            </a:r>
            <a:r>
              <a:rPr sz="1400" spc="-7" dirty="0">
                <a:latin typeface="Times New Roman"/>
                <a:cs typeface="Times New Roman"/>
              </a:rPr>
              <a:t>Report</a:t>
            </a:r>
            <a:r>
              <a:rPr sz="1400" spc="-20" dirty="0">
                <a:latin typeface="Times New Roman"/>
                <a:cs typeface="Times New Roman"/>
              </a:rPr>
              <a:t> </a:t>
            </a:r>
            <a:r>
              <a:rPr sz="1400" dirty="0">
                <a:latin typeface="Times New Roman"/>
                <a:cs typeface="Times New Roman"/>
              </a:rPr>
              <a:t>to</a:t>
            </a:r>
            <a:r>
              <a:rPr sz="1400" spc="-20" dirty="0">
                <a:latin typeface="Times New Roman"/>
                <a:cs typeface="Times New Roman"/>
              </a:rPr>
              <a:t> </a:t>
            </a:r>
            <a:r>
              <a:rPr sz="1400" dirty="0">
                <a:latin typeface="Times New Roman"/>
                <a:cs typeface="Times New Roman"/>
              </a:rPr>
              <a:t>the</a:t>
            </a:r>
            <a:r>
              <a:rPr sz="1400" spc="-27" dirty="0">
                <a:latin typeface="Times New Roman"/>
                <a:cs typeface="Times New Roman"/>
              </a:rPr>
              <a:t> </a:t>
            </a:r>
            <a:r>
              <a:rPr sz="1400" spc="-7" dirty="0">
                <a:latin typeface="Times New Roman"/>
                <a:cs typeface="Times New Roman"/>
              </a:rPr>
              <a:t>Ranking</a:t>
            </a:r>
            <a:r>
              <a:rPr sz="1400" spc="-20" dirty="0">
                <a:latin typeface="Times New Roman"/>
                <a:cs typeface="Times New Roman"/>
              </a:rPr>
              <a:t> </a:t>
            </a:r>
            <a:r>
              <a:rPr sz="1400" spc="-7" dirty="0">
                <a:latin typeface="Times New Roman"/>
                <a:cs typeface="Times New Roman"/>
              </a:rPr>
              <a:t>Member,</a:t>
            </a:r>
            <a:r>
              <a:rPr sz="1400" spc="-20" dirty="0">
                <a:latin typeface="Times New Roman"/>
                <a:cs typeface="Times New Roman"/>
              </a:rPr>
              <a:t> </a:t>
            </a:r>
            <a:r>
              <a:rPr sz="1400" spc="-7" dirty="0">
                <a:latin typeface="Times New Roman"/>
                <a:cs typeface="Times New Roman"/>
              </a:rPr>
              <a:t>Committee</a:t>
            </a:r>
            <a:r>
              <a:rPr sz="1400" spc="-24" dirty="0">
                <a:latin typeface="Times New Roman"/>
                <a:cs typeface="Times New Roman"/>
              </a:rPr>
              <a:t> </a:t>
            </a:r>
            <a:r>
              <a:rPr sz="1400" dirty="0">
                <a:latin typeface="Times New Roman"/>
                <a:cs typeface="Times New Roman"/>
              </a:rPr>
              <a:t>on</a:t>
            </a:r>
            <a:r>
              <a:rPr sz="1400" spc="-24" dirty="0">
                <a:latin typeface="Times New Roman"/>
                <a:cs typeface="Times New Roman"/>
              </a:rPr>
              <a:t> </a:t>
            </a:r>
            <a:r>
              <a:rPr sz="1400" spc="-7" dirty="0">
                <a:latin typeface="Times New Roman"/>
                <a:cs typeface="Times New Roman"/>
              </a:rPr>
              <a:t>Homeland</a:t>
            </a:r>
            <a:r>
              <a:rPr sz="1400" spc="-20" dirty="0">
                <a:latin typeface="Times New Roman"/>
                <a:cs typeface="Times New Roman"/>
              </a:rPr>
              <a:t> </a:t>
            </a:r>
            <a:r>
              <a:rPr sz="1400" spc="-7" dirty="0">
                <a:latin typeface="Times New Roman"/>
                <a:cs typeface="Times New Roman"/>
              </a:rPr>
              <a:t>Security</a:t>
            </a:r>
            <a:r>
              <a:rPr sz="1400" spc="-17" dirty="0">
                <a:latin typeface="Times New Roman"/>
                <a:cs typeface="Times New Roman"/>
              </a:rPr>
              <a:t> </a:t>
            </a:r>
            <a:r>
              <a:rPr sz="1400" dirty="0">
                <a:latin typeface="Times New Roman"/>
                <a:cs typeface="Times New Roman"/>
              </a:rPr>
              <a:t>and</a:t>
            </a:r>
            <a:r>
              <a:rPr sz="1400" spc="-24" dirty="0">
                <a:latin typeface="Times New Roman"/>
                <a:cs typeface="Times New Roman"/>
              </a:rPr>
              <a:t> </a:t>
            </a:r>
            <a:r>
              <a:rPr sz="1400" spc="-7" dirty="0">
                <a:latin typeface="Times New Roman"/>
                <a:cs typeface="Times New Roman"/>
              </a:rPr>
              <a:t>Governmental</a:t>
            </a:r>
            <a:r>
              <a:rPr sz="1400" spc="-24" dirty="0">
                <a:latin typeface="Times New Roman"/>
                <a:cs typeface="Times New Roman"/>
              </a:rPr>
              <a:t> </a:t>
            </a:r>
            <a:r>
              <a:rPr sz="1400" spc="-7" dirty="0">
                <a:latin typeface="Times New Roman"/>
                <a:cs typeface="Times New Roman"/>
              </a:rPr>
              <a:t>Affairs,</a:t>
            </a:r>
            <a:r>
              <a:rPr sz="1400" spc="-20" dirty="0">
                <a:latin typeface="Times New Roman"/>
                <a:cs typeface="Times New Roman"/>
              </a:rPr>
              <a:t> </a:t>
            </a:r>
            <a:r>
              <a:rPr sz="1400" spc="-7" dirty="0">
                <a:latin typeface="Times New Roman"/>
                <a:cs typeface="Times New Roman"/>
              </a:rPr>
              <a:t>United</a:t>
            </a:r>
            <a:r>
              <a:rPr sz="1400" spc="-20" dirty="0">
                <a:latin typeface="Times New Roman"/>
                <a:cs typeface="Times New Roman"/>
              </a:rPr>
              <a:t> </a:t>
            </a:r>
            <a:r>
              <a:rPr sz="1400" spc="-7" dirty="0">
                <a:latin typeface="Times New Roman"/>
                <a:cs typeface="Times New Roman"/>
              </a:rPr>
              <a:t>States Senate.</a:t>
            </a:r>
            <a:r>
              <a:rPr sz="1400" spc="-27" dirty="0">
                <a:latin typeface="Times New Roman"/>
                <a:cs typeface="Times New Roman"/>
              </a:rPr>
              <a:t> </a:t>
            </a:r>
            <a:r>
              <a:rPr sz="1400" spc="-7" dirty="0">
                <a:latin typeface="Times New Roman"/>
                <a:cs typeface="Times New Roman"/>
              </a:rPr>
              <a:t>Rural</a:t>
            </a:r>
            <a:r>
              <a:rPr sz="1400" spc="-20" dirty="0">
                <a:latin typeface="Times New Roman"/>
                <a:cs typeface="Times New Roman"/>
              </a:rPr>
              <a:t> </a:t>
            </a:r>
            <a:r>
              <a:rPr sz="1400" spc="-7" dirty="0">
                <a:latin typeface="Times New Roman"/>
                <a:cs typeface="Times New Roman"/>
              </a:rPr>
              <a:t>Hospital</a:t>
            </a:r>
            <a:r>
              <a:rPr sz="1400" spc="-20" dirty="0">
                <a:latin typeface="Times New Roman"/>
                <a:cs typeface="Times New Roman"/>
              </a:rPr>
              <a:t> </a:t>
            </a:r>
            <a:r>
              <a:rPr sz="1400" spc="-7" dirty="0">
                <a:latin typeface="Times New Roman"/>
                <a:cs typeface="Times New Roman"/>
              </a:rPr>
              <a:t>Closures:</a:t>
            </a:r>
            <a:r>
              <a:rPr sz="1400" spc="-27" dirty="0">
                <a:latin typeface="Times New Roman"/>
                <a:cs typeface="Times New Roman"/>
              </a:rPr>
              <a:t> </a:t>
            </a:r>
            <a:r>
              <a:rPr sz="1400" spc="-7" dirty="0">
                <a:latin typeface="Times New Roman"/>
                <a:cs typeface="Times New Roman"/>
              </a:rPr>
              <a:t>Affected</a:t>
            </a:r>
            <a:r>
              <a:rPr sz="1400" spc="-20" dirty="0">
                <a:latin typeface="Times New Roman"/>
                <a:cs typeface="Times New Roman"/>
              </a:rPr>
              <a:t> </a:t>
            </a:r>
            <a:r>
              <a:rPr sz="1400" spc="-7" dirty="0">
                <a:latin typeface="Times New Roman"/>
                <a:cs typeface="Times New Roman"/>
              </a:rPr>
              <a:t>Residents</a:t>
            </a:r>
            <a:r>
              <a:rPr sz="1400" spc="-24" dirty="0">
                <a:latin typeface="Times New Roman"/>
                <a:cs typeface="Times New Roman"/>
              </a:rPr>
              <a:t> </a:t>
            </a:r>
            <a:r>
              <a:rPr sz="1400" dirty="0">
                <a:latin typeface="Times New Roman"/>
                <a:cs typeface="Times New Roman"/>
              </a:rPr>
              <a:t>Had</a:t>
            </a:r>
            <a:r>
              <a:rPr sz="1400" spc="-20" dirty="0">
                <a:latin typeface="Times New Roman"/>
                <a:cs typeface="Times New Roman"/>
              </a:rPr>
              <a:t> </a:t>
            </a:r>
            <a:r>
              <a:rPr sz="1400" spc="-7" dirty="0">
                <a:latin typeface="Times New Roman"/>
                <a:cs typeface="Times New Roman"/>
              </a:rPr>
              <a:t>Reduced</a:t>
            </a:r>
            <a:r>
              <a:rPr sz="1400" spc="-24" dirty="0">
                <a:latin typeface="Times New Roman"/>
                <a:cs typeface="Times New Roman"/>
              </a:rPr>
              <a:t> </a:t>
            </a:r>
            <a:r>
              <a:rPr sz="1400" spc="-7" dirty="0">
                <a:latin typeface="Times New Roman"/>
                <a:cs typeface="Times New Roman"/>
              </a:rPr>
              <a:t>Access</a:t>
            </a:r>
            <a:r>
              <a:rPr sz="1400" spc="-20" dirty="0">
                <a:latin typeface="Times New Roman"/>
                <a:cs typeface="Times New Roman"/>
              </a:rPr>
              <a:t> </a:t>
            </a:r>
            <a:r>
              <a:rPr sz="1400" dirty="0">
                <a:latin typeface="Times New Roman"/>
                <a:cs typeface="Times New Roman"/>
              </a:rPr>
              <a:t>to</a:t>
            </a:r>
            <a:r>
              <a:rPr sz="1400" spc="-20" dirty="0">
                <a:latin typeface="Times New Roman"/>
                <a:cs typeface="Times New Roman"/>
              </a:rPr>
              <a:t> </a:t>
            </a:r>
            <a:r>
              <a:rPr sz="1400" spc="-7" dirty="0">
                <a:latin typeface="Times New Roman"/>
                <a:cs typeface="Times New Roman"/>
              </a:rPr>
              <a:t>Healthcare</a:t>
            </a:r>
            <a:r>
              <a:rPr sz="1400" spc="-24" dirty="0">
                <a:latin typeface="Times New Roman"/>
                <a:cs typeface="Times New Roman"/>
              </a:rPr>
              <a:t> </a:t>
            </a:r>
            <a:r>
              <a:rPr sz="1400" spc="-7" dirty="0">
                <a:latin typeface="Times New Roman"/>
                <a:cs typeface="Times New Roman"/>
              </a:rPr>
              <a:t>Services.</a:t>
            </a:r>
            <a:r>
              <a:rPr sz="1400" spc="-24" dirty="0">
                <a:latin typeface="Times New Roman"/>
                <a:cs typeface="Times New Roman"/>
              </a:rPr>
              <a:t> </a:t>
            </a:r>
            <a:r>
              <a:rPr sz="1400" spc="-7" dirty="0">
                <a:latin typeface="Times New Roman"/>
                <a:cs typeface="Times New Roman"/>
              </a:rPr>
              <a:t>GAO-21-</a:t>
            </a:r>
            <a:r>
              <a:rPr sz="1400" spc="-17" dirty="0">
                <a:latin typeface="Times New Roman"/>
                <a:cs typeface="Times New Roman"/>
              </a:rPr>
              <a:t>93.</a:t>
            </a:r>
            <a:r>
              <a:rPr lang="en-US" sz="1400" spc="-17" dirty="0">
                <a:latin typeface="Times New Roman"/>
                <a:cs typeface="Times New Roman"/>
              </a:rPr>
              <a:t> </a:t>
            </a:r>
            <a:r>
              <a:rPr sz="1400" spc="-7" dirty="0">
                <a:latin typeface="Times New Roman"/>
                <a:cs typeface="Times New Roman"/>
              </a:rPr>
              <a:t>Washington,</a:t>
            </a:r>
            <a:r>
              <a:rPr sz="1400" spc="-10" dirty="0">
                <a:latin typeface="Times New Roman"/>
                <a:cs typeface="Times New Roman"/>
              </a:rPr>
              <a:t> </a:t>
            </a:r>
            <a:r>
              <a:rPr sz="1400" dirty="0">
                <a:latin typeface="Times New Roman"/>
                <a:cs typeface="Times New Roman"/>
              </a:rPr>
              <a:t>DC: </a:t>
            </a:r>
            <a:r>
              <a:rPr sz="1400" spc="-7" dirty="0">
                <a:latin typeface="Times New Roman"/>
                <a:cs typeface="Times New Roman"/>
              </a:rPr>
              <a:t>Government</a:t>
            </a:r>
            <a:r>
              <a:rPr sz="1400" dirty="0">
                <a:latin typeface="Times New Roman"/>
                <a:cs typeface="Times New Roman"/>
              </a:rPr>
              <a:t> </a:t>
            </a:r>
            <a:r>
              <a:rPr sz="1400" spc="-7" dirty="0">
                <a:latin typeface="Times New Roman"/>
                <a:cs typeface="Times New Roman"/>
              </a:rPr>
              <a:t>Accountability</a:t>
            </a:r>
            <a:r>
              <a:rPr sz="1400" spc="7" dirty="0">
                <a:latin typeface="Times New Roman"/>
                <a:cs typeface="Times New Roman"/>
              </a:rPr>
              <a:t> </a:t>
            </a:r>
            <a:r>
              <a:rPr sz="1400" spc="-7" dirty="0">
                <a:latin typeface="Times New Roman"/>
                <a:cs typeface="Times New Roman"/>
              </a:rPr>
              <a:t>Office;</a:t>
            </a:r>
            <a:r>
              <a:rPr sz="1400" dirty="0">
                <a:latin typeface="Times New Roman"/>
                <a:cs typeface="Times New Roman"/>
              </a:rPr>
              <a:t> </a:t>
            </a:r>
            <a:r>
              <a:rPr sz="1400" spc="-7" dirty="0">
                <a:latin typeface="Times New Roman"/>
                <a:cs typeface="Times New Roman"/>
              </a:rPr>
              <a:t>December</a:t>
            </a:r>
            <a:r>
              <a:rPr sz="1400" spc="3" dirty="0">
                <a:latin typeface="Times New Roman"/>
                <a:cs typeface="Times New Roman"/>
              </a:rPr>
              <a:t> </a:t>
            </a:r>
            <a:r>
              <a:rPr sz="1400" spc="-7" dirty="0">
                <a:latin typeface="Times New Roman"/>
                <a:cs typeface="Times New Roman"/>
              </a:rPr>
              <a:t>2020.</a:t>
            </a:r>
            <a:r>
              <a:rPr sz="1400" spc="3" dirty="0">
                <a:latin typeface="Times New Roman"/>
                <a:cs typeface="Times New Roman"/>
              </a:rPr>
              <a:t> </a:t>
            </a:r>
            <a:r>
              <a:rPr sz="1400" u="sng" spc="-14" dirty="0">
                <a:solidFill>
                  <a:srgbClr val="0000FF"/>
                </a:solidFill>
                <a:uFill>
                  <a:solidFill>
                    <a:srgbClr val="0000FF"/>
                  </a:solidFill>
                </a:uFill>
                <a:latin typeface="Times New Roman"/>
                <a:cs typeface="Times New Roman"/>
                <a:hlinkClick r:id="rId3"/>
              </a:rPr>
              <a:t>https://www.gao.gov/products/gao-</a:t>
            </a:r>
            <a:r>
              <a:rPr sz="1400" u="sng" spc="-7" dirty="0">
                <a:solidFill>
                  <a:srgbClr val="0000FF"/>
                </a:solidFill>
                <a:uFill>
                  <a:solidFill>
                    <a:srgbClr val="0000FF"/>
                  </a:solidFill>
                </a:uFill>
                <a:latin typeface="Times New Roman"/>
                <a:cs typeface="Times New Roman"/>
                <a:hlinkClick r:id="rId3"/>
              </a:rPr>
              <a:t>21-</a:t>
            </a:r>
            <a:r>
              <a:rPr sz="1400" u="sng" spc="-17" dirty="0">
                <a:solidFill>
                  <a:srgbClr val="0000FF"/>
                </a:solidFill>
                <a:uFill>
                  <a:solidFill>
                    <a:srgbClr val="0000FF"/>
                  </a:solidFill>
                </a:uFill>
                <a:latin typeface="Times New Roman"/>
                <a:cs typeface="Times New Roman"/>
                <a:hlinkClick r:id="rId3"/>
              </a:rPr>
              <a:t>93</a:t>
            </a:r>
            <a:r>
              <a:rPr sz="1400" spc="-17" dirty="0">
                <a:latin typeface="Times New Roman"/>
                <a:cs typeface="Times New Roman"/>
                <a:hlinkClick r:id="rId3"/>
              </a:rPr>
              <a:t>.</a:t>
            </a:r>
            <a:endParaRPr sz="1400" dirty="0">
              <a:latin typeface="Times New Roman"/>
              <a:cs typeface="Times New Roman"/>
            </a:endParaRPr>
          </a:p>
          <a:p>
            <a:pPr>
              <a:spcBef>
                <a:spcPts val="14"/>
              </a:spcBef>
            </a:pPr>
            <a:endParaRPr sz="1400" dirty="0">
              <a:latin typeface="Times New Roman"/>
              <a:cs typeface="Times New Roman"/>
            </a:endParaRPr>
          </a:p>
        </p:txBody>
      </p:sp>
      <p:sp>
        <p:nvSpPr>
          <p:cNvPr id="83" name="Title 82">
            <a:extLst>
              <a:ext uri="{FF2B5EF4-FFF2-40B4-BE49-F238E27FC236}">
                <a16:creationId xmlns:a16="http://schemas.microsoft.com/office/drawing/2014/main" id="{A3C0990C-1FB3-4352-9AEF-0A600FC2A9DF}"/>
              </a:ext>
            </a:extLst>
          </p:cNvPr>
          <p:cNvSpPr>
            <a:spLocks noGrp="1"/>
          </p:cNvSpPr>
          <p:nvPr>
            <p:ph type="title"/>
          </p:nvPr>
        </p:nvSpPr>
        <p:spPr>
          <a:xfrm>
            <a:off x="1257300" y="32955"/>
            <a:ext cx="6290756" cy="1083206"/>
          </a:xfrm>
        </p:spPr>
        <p:txBody>
          <a:bodyPr>
            <a:noAutofit/>
          </a:bodyPr>
          <a:lstStyle/>
          <a:p>
            <a:r>
              <a:rPr lang="en-US" sz="1800" dirty="0"/>
              <a:t>Figure 23. Median distance people in the service area of a rural hospital that offered a selected healthcare service in 2012 traveled to receive the service after the hospital closed, 2018</a:t>
            </a:r>
          </a:p>
        </p:txBody>
      </p:sp>
      <p:graphicFrame>
        <p:nvGraphicFramePr>
          <p:cNvPr id="85" name="Chart 84" descr="Bar chart showing distance traveled in miles for healthcare in 2012 and 2018&#10;Emergency Department, 2012, 3.3, 2018, 24.2&#10;General Inpatient Care, 2012, 3.4, 2018, 23.9&#10;Operating Room,  2012, 3.1, 2018, 23.2&#10;Intensive Care Unit, 2012, 3.6, 2018, 21.3&#10;Dental Care 2012, 2.4, 2018, 36&#10;Obstetric Care, 2012, 3.5, 2018, 22.8&#10;Emergency Psychiatry, 2012, 4.1, 2018, 22.9&#10;Alcohol or Drug Treatment, 2012, 5.5, 2018, 44.6&#10;">
            <a:extLst>
              <a:ext uri="{FF2B5EF4-FFF2-40B4-BE49-F238E27FC236}">
                <a16:creationId xmlns:a16="http://schemas.microsoft.com/office/drawing/2014/main" id="{767C9341-1134-4A9B-B557-46E325521ACD}"/>
              </a:ext>
            </a:extLst>
          </p:cNvPr>
          <p:cNvGraphicFramePr/>
          <p:nvPr>
            <p:extLst>
              <p:ext uri="{D42A27DB-BD31-4B8C-83A1-F6EECF244321}">
                <p14:modId xmlns:p14="http://schemas.microsoft.com/office/powerpoint/2010/main" val="3653431033"/>
              </p:ext>
            </p:extLst>
          </p:nvPr>
        </p:nvGraphicFramePr>
        <p:xfrm>
          <a:off x="457200" y="1463040"/>
          <a:ext cx="8229600" cy="43891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6E76-F115-46A2-ABB4-04F2F11536AE}"/>
              </a:ext>
            </a:extLst>
          </p:cNvPr>
          <p:cNvSpPr>
            <a:spLocks noGrp="1"/>
          </p:cNvSpPr>
          <p:nvPr>
            <p:ph type="title"/>
          </p:nvPr>
        </p:nvSpPr>
        <p:spPr>
          <a:xfrm>
            <a:off x="1257300" y="304800"/>
            <a:ext cx="5905500" cy="617538"/>
          </a:xfrm>
        </p:spPr>
        <p:txBody>
          <a:bodyPr>
            <a:noAutofit/>
          </a:bodyPr>
          <a:lstStyle/>
          <a:p>
            <a:r>
              <a:rPr lang="en-US" sz="2000" dirty="0"/>
              <a:t>Figure 24. Number of rural hospital closures by year, 2005-2020</a:t>
            </a:r>
          </a:p>
        </p:txBody>
      </p:sp>
      <p:sp>
        <p:nvSpPr>
          <p:cNvPr id="5" name="TextBox 4">
            <a:extLst>
              <a:ext uri="{FF2B5EF4-FFF2-40B4-BE49-F238E27FC236}">
                <a16:creationId xmlns:a16="http://schemas.microsoft.com/office/drawing/2014/main" id="{E30E26BF-18B3-4EF9-898C-B1ED91AFAAF3}"/>
              </a:ext>
            </a:extLst>
          </p:cNvPr>
          <p:cNvSpPr txBox="1"/>
          <p:nvPr/>
        </p:nvSpPr>
        <p:spPr>
          <a:xfrm>
            <a:off x="457200" y="5943600"/>
            <a:ext cx="8229600" cy="548640"/>
          </a:xfrm>
          <a:prstGeom prst="rect">
            <a:avLst/>
          </a:prstGeom>
          <a:noFill/>
        </p:spPr>
        <p:txBody>
          <a:bodyPr wrap="square">
            <a:spAutoFit/>
          </a:bodyPr>
          <a:lstStyle/>
          <a:p>
            <a:pPr marL="8659" marR="733838" indent="-433"/>
            <a:r>
              <a:rPr lang="en-US" sz="1400" b="1" dirty="0">
                <a:latin typeface="Times New Roman" panose="02020603050405020304" pitchFamily="18" charset="0"/>
                <a:cs typeface="Times New Roman" panose="02020603050405020304" pitchFamily="18" charset="0"/>
              </a:rPr>
              <a:t>Source:</a:t>
            </a:r>
            <a:r>
              <a:rPr lang="en-US" sz="1400" b="1" spc="-24"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North</a:t>
            </a:r>
            <a:r>
              <a:rPr lang="en-US" sz="1400" spc="-2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Carolina</a:t>
            </a:r>
            <a:r>
              <a:rPr lang="en-US" sz="1400" spc="-14"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Rural</a:t>
            </a:r>
            <a:r>
              <a:rPr lang="en-US" sz="1400" spc="-14"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Health</a:t>
            </a:r>
            <a:r>
              <a:rPr lang="en-US" sz="1400" spc="-1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Research</a:t>
            </a:r>
            <a:r>
              <a:rPr lang="en-US" sz="1400" spc="-1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Program.</a:t>
            </a:r>
            <a:r>
              <a:rPr lang="en-US" sz="1400" spc="-14"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Rural</a:t>
            </a:r>
            <a:r>
              <a:rPr lang="en-US" sz="1400" spc="-2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Hospital</a:t>
            </a:r>
            <a:r>
              <a:rPr lang="en-US" sz="1400" spc="-14"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Closures,</a:t>
            </a:r>
            <a:r>
              <a:rPr lang="en-US" sz="1400" spc="-14" dirty="0">
                <a:latin typeface="Times New Roman" panose="02020603050405020304" pitchFamily="18" charset="0"/>
                <a:cs typeface="Times New Roman" panose="02020603050405020304" pitchFamily="18" charset="0"/>
              </a:rPr>
              <a:t> </a:t>
            </a:r>
            <a:r>
              <a:rPr lang="en-US" sz="1400" spc="-7" dirty="0">
                <a:latin typeface="Times New Roman" panose="02020603050405020304" pitchFamily="18" charset="0"/>
                <a:cs typeface="Times New Roman" panose="02020603050405020304" pitchFamily="18" charset="0"/>
              </a:rPr>
              <a:t>2005-2020. </a:t>
            </a:r>
            <a:r>
              <a:rPr lang="en-US" sz="1400" u="sng" spc="-7" dirty="0">
                <a:solidFill>
                  <a:srgbClr val="0000FF"/>
                </a:solidFill>
                <a:uFill>
                  <a:solidFill>
                    <a:srgbClr val="0000FF"/>
                  </a:solidFill>
                </a:uFill>
                <a:latin typeface="Times New Roman" panose="02020603050405020304" pitchFamily="18" charset="0"/>
                <a:cs typeface="Times New Roman" panose="02020603050405020304" pitchFamily="18" charset="0"/>
                <a:hlinkClick r:id="rId3"/>
              </a:rPr>
              <a:t>https://www.shepscenter.unc.edu/programs-projects/rural-health/rural-hospital-closures/</a:t>
            </a:r>
            <a:r>
              <a:rPr lang="en-US" sz="1400" spc="-7" dirty="0">
                <a:latin typeface="Times New Roman" panose="02020603050405020304" pitchFamily="18" charset="0"/>
                <a:cs typeface="Times New Roman" panose="02020603050405020304" pitchFamily="18" charset="0"/>
                <a:hlinkClick r:id="rId3"/>
              </a:rPr>
              <a:t>.</a:t>
            </a:r>
            <a:endParaRPr lang="en-US" sz="1400" dirty="0">
              <a:latin typeface="Times New Roman" panose="02020603050405020304" pitchFamily="18" charset="0"/>
              <a:cs typeface="Times New Roman" panose="02020603050405020304" pitchFamily="18" charset="0"/>
            </a:endParaRPr>
          </a:p>
        </p:txBody>
      </p:sp>
      <p:graphicFrame>
        <p:nvGraphicFramePr>
          <p:cNvPr id="10" name="Chart 9" descr="Bar chart showing number of closures&#10;2005, 8, 2006,9,  2007,10,  2008, 6, 2009, 10, 2010, 3,  2011,5,  2012, 9,  2013,13,  2014, 16, 2015,17,  2016,10,  2017,10,  2018,14,  2019,18,  2020, 19&#10;">
            <a:extLst>
              <a:ext uri="{FF2B5EF4-FFF2-40B4-BE49-F238E27FC236}">
                <a16:creationId xmlns:a16="http://schemas.microsoft.com/office/drawing/2014/main" id="{F2584CD1-7C9A-4704-9CC9-5B18CAD4A325}"/>
              </a:ext>
            </a:extLst>
          </p:cNvPr>
          <p:cNvGraphicFramePr/>
          <p:nvPr>
            <p:extLst>
              <p:ext uri="{D42A27DB-BD31-4B8C-83A1-F6EECF244321}">
                <p14:modId xmlns:p14="http://schemas.microsoft.com/office/powerpoint/2010/main" val="2177742627"/>
              </p:ext>
            </p:extLst>
          </p:nvPr>
        </p:nvGraphicFramePr>
        <p:xfrm>
          <a:off x="457200" y="1463040"/>
          <a:ext cx="8229600" cy="4297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1226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bject 39"/>
          <p:cNvSpPr txBox="1"/>
          <p:nvPr/>
        </p:nvSpPr>
        <p:spPr>
          <a:xfrm>
            <a:off x="457200" y="5943600"/>
            <a:ext cx="8229600" cy="548640"/>
          </a:xfrm>
          <a:prstGeom prst="rect">
            <a:avLst/>
          </a:prstGeom>
        </p:spPr>
        <p:txBody>
          <a:bodyPr vert="horz" wrap="square" lIns="0" tIns="15586" rIns="0" bIns="0" rtlCol="0">
            <a:spAutoFit/>
          </a:bodyPr>
          <a:lstStyle/>
          <a:p>
            <a:pPr marL="8659" marR="125121" indent="-433">
              <a:spcBef>
                <a:spcPts val="123"/>
              </a:spcBef>
            </a:pPr>
            <a:r>
              <a:rPr sz="1400" b="1" dirty="0">
                <a:latin typeface="Times New Roman"/>
                <a:cs typeface="Times New Roman"/>
              </a:rPr>
              <a:t>Source:</a:t>
            </a:r>
            <a:r>
              <a:rPr sz="1400" b="1" spc="-24" dirty="0">
                <a:latin typeface="Times New Roman"/>
                <a:cs typeface="Times New Roman"/>
              </a:rPr>
              <a:t> </a:t>
            </a:r>
            <a:r>
              <a:rPr sz="1400" dirty="0">
                <a:latin typeface="Times New Roman"/>
                <a:cs typeface="Times New Roman"/>
              </a:rPr>
              <a:t>American</a:t>
            </a:r>
            <a:r>
              <a:rPr sz="1400" spc="-17" dirty="0">
                <a:latin typeface="Times New Roman"/>
                <a:cs typeface="Times New Roman"/>
              </a:rPr>
              <a:t> </a:t>
            </a:r>
            <a:r>
              <a:rPr sz="1400" dirty="0">
                <a:latin typeface="Times New Roman"/>
                <a:cs typeface="Times New Roman"/>
              </a:rPr>
              <a:t>Hospital</a:t>
            </a:r>
            <a:r>
              <a:rPr sz="1400" spc="-14" dirty="0">
                <a:latin typeface="Times New Roman"/>
                <a:cs typeface="Times New Roman"/>
              </a:rPr>
              <a:t> </a:t>
            </a:r>
            <a:r>
              <a:rPr sz="1400" dirty="0">
                <a:latin typeface="Times New Roman"/>
                <a:cs typeface="Times New Roman"/>
              </a:rPr>
              <a:t>Association.</a:t>
            </a:r>
            <a:r>
              <a:rPr sz="1400" spc="-14" dirty="0">
                <a:latin typeface="Times New Roman"/>
                <a:cs typeface="Times New Roman"/>
              </a:rPr>
              <a:t> </a:t>
            </a:r>
            <a:r>
              <a:rPr sz="1400" dirty="0">
                <a:latin typeface="Times New Roman"/>
                <a:cs typeface="Times New Roman"/>
              </a:rPr>
              <a:t>Fast</a:t>
            </a:r>
            <a:r>
              <a:rPr sz="1400" spc="-14" dirty="0">
                <a:latin typeface="Times New Roman"/>
                <a:cs typeface="Times New Roman"/>
              </a:rPr>
              <a:t> </a:t>
            </a:r>
            <a:r>
              <a:rPr sz="1400" dirty="0">
                <a:latin typeface="Times New Roman"/>
                <a:cs typeface="Times New Roman"/>
              </a:rPr>
              <a:t>Facts</a:t>
            </a:r>
            <a:r>
              <a:rPr sz="1400" spc="-14" dirty="0">
                <a:latin typeface="Times New Roman"/>
                <a:cs typeface="Times New Roman"/>
              </a:rPr>
              <a:t> </a:t>
            </a:r>
            <a:r>
              <a:rPr sz="1400" dirty="0">
                <a:latin typeface="Times New Roman"/>
                <a:cs typeface="Times New Roman"/>
              </a:rPr>
              <a:t>on</a:t>
            </a:r>
            <a:r>
              <a:rPr sz="1400" spc="-17" dirty="0">
                <a:latin typeface="Times New Roman"/>
                <a:cs typeface="Times New Roman"/>
              </a:rPr>
              <a:t> </a:t>
            </a:r>
            <a:r>
              <a:rPr sz="1400" dirty="0">
                <a:latin typeface="Times New Roman"/>
                <a:cs typeface="Times New Roman"/>
              </a:rPr>
              <a:t>U.S.</a:t>
            </a:r>
            <a:r>
              <a:rPr sz="1400" spc="-14" dirty="0">
                <a:latin typeface="Times New Roman"/>
                <a:cs typeface="Times New Roman"/>
              </a:rPr>
              <a:t> </a:t>
            </a:r>
            <a:r>
              <a:rPr sz="1400" dirty="0">
                <a:latin typeface="Times New Roman"/>
                <a:cs typeface="Times New Roman"/>
              </a:rPr>
              <a:t>Hospitals,</a:t>
            </a:r>
            <a:r>
              <a:rPr sz="1400" spc="-17" dirty="0">
                <a:latin typeface="Times New Roman"/>
                <a:cs typeface="Times New Roman"/>
              </a:rPr>
              <a:t> </a:t>
            </a:r>
            <a:r>
              <a:rPr sz="1400" dirty="0">
                <a:latin typeface="Times New Roman"/>
                <a:cs typeface="Times New Roman"/>
              </a:rPr>
              <a:t>2022.</a:t>
            </a:r>
            <a:r>
              <a:rPr sz="1400" spc="-14" dirty="0">
                <a:latin typeface="Times New Roman"/>
                <a:cs typeface="Times New Roman"/>
              </a:rPr>
              <a:t> </a:t>
            </a:r>
            <a:r>
              <a:rPr sz="1400" u="sng" spc="-7" dirty="0">
                <a:solidFill>
                  <a:srgbClr val="0000FF"/>
                </a:solidFill>
                <a:uFill>
                  <a:solidFill>
                    <a:srgbClr val="0000FF"/>
                  </a:solidFill>
                </a:uFill>
                <a:latin typeface="Times New Roman"/>
                <a:cs typeface="Times New Roman"/>
                <a:hlinkClick r:id="rId3"/>
              </a:rPr>
              <a:t>https://www.aha.org/system/files/</a:t>
            </a:r>
            <a:r>
              <a:rPr sz="1400" spc="-7" dirty="0">
                <a:solidFill>
                  <a:srgbClr val="0000FF"/>
                </a:solidFill>
                <a:latin typeface="Times New Roman"/>
                <a:cs typeface="Times New Roman"/>
              </a:rPr>
              <a:t> </a:t>
            </a:r>
            <a:r>
              <a:rPr sz="1400" u="sng" dirty="0">
                <a:solidFill>
                  <a:srgbClr val="0000FF"/>
                </a:solidFill>
                <a:uFill>
                  <a:solidFill>
                    <a:srgbClr val="0000FF"/>
                  </a:solidFill>
                </a:uFill>
                <a:latin typeface="Times New Roman"/>
                <a:cs typeface="Times New Roman"/>
                <a:hlinkClick r:id="rId3"/>
              </a:rPr>
              <a:t>media/file/2022/01/fast-facts-on-US-hospitals-</a:t>
            </a:r>
            <a:r>
              <a:rPr sz="1400" u="sng" spc="-7" dirty="0">
                <a:solidFill>
                  <a:srgbClr val="0000FF"/>
                </a:solidFill>
                <a:uFill>
                  <a:solidFill>
                    <a:srgbClr val="0000FF"/>
                  </a:solidFill>
                </a:uFill>
                <a:latin typeface="Times New Roman"/>
                <a:cs typeface="Times New Roman"/>
                <a:hlinkClick r:id="rId3"/>
              </a:rPr>
              <a:t>2022.pdf</a:t>
            </a:r>
            <a:r>
              <a:rPr sz="1400" spc="-7" dirty="0">
                <a:latin typeface="Times New Roman"/>
                <a:cs typeface="Times New Roman"/>
                <a:hlinkClick r:id="rId3"/>
              </a:rPr>
              <a:t>.</a:t>
            </a:r>
            <a:endParaRPr sz="1400" dirty="0">
              <a:latin typeface="Times New Roman"/>
              <a:cs typeface="Times New Roman"/>
            </a:endParaRPr>
          </a:p>
          <a:p>
            <a:endParaRPr sz="1400" dirty="0">
              <a:latin typeface="Times New Roman"/>
              <a:cs typeface="Times New Roman"/>
            </a:endParaRPr>
          </a:p>
        </p:txBody>
      </p:sp>
      <p:sp>
        <p:nvSpPr>
          <p:cNvPr id="42" name="Title 41">
            <a:extLst>
              <a:ext uri="{FF2B5EF4-FFF2-40B4-BE49-F238E27FC236}">
                <a16:creationId xmlns:a16="http://schemas.microsoft.com/office/drawing/2014/main" id="{B8AA0DA7-951D-492E-A84E-B70E19825EB7}"/>
              </a:ext>
            </a:extLst>
          </p:cNvPr>
          <p:cNvSpPr>
            <a:spLocks noGrp="1"/>
          </p:cNvSpPr>
          <p:nvPr>
            <p:ph type="title"/>
          </p:nvPr>
        </p:nvSpPr>
        <p:spPr>
          <a:xfrm>
            <a:off x="1257300" y="304800"/>
            <a:ext cx="6629400" cy="617884"/>
          </a:xfrm>
        </p:spPr>
        <p:txBody>
          <a:bodyPr>
            <a:noAutofit/>
          </a:bodyPr>
          <a:lstStyle/>
          <a:p>
            <a:r>
              <a:rPr lang="en-US" sz="2000" dirty="0"/>
              <a:t>Figure 25. Types of staffed intensive care beds in community hospitals, 2019</a:t>
            </a:r>
          </a:p>
        </p:txBody>
      </p:sp>
      <p:graphicFrame>
        <p:nvGraphicFramePr>
          <p:cNvPr id="44" name="Chart 43" descr="Pie chart showing percentage of beds in each category&#10;Medical-Surgical Care, 52.8%&#10;Cardiac Care, 14.0%&#10;Neonatal Care, 20.6%&#10;Pediatric Care, 4.5%&#10;Burn Care, 1.1%&#10;Other Intensive Care, 7.0%&#10;">
            <a:extLst>
              <a:ext uri="{FF2B5EF4-FFF2-40B4-BE49-F238E27FC236}">
                <a16:creationId xmlns:a16="http://schemas.microsoft.com/office/drawing/2014/main" id="{D8399C6D-C999-4E23-BC2C-DD36377A5264}"/>
              </a:ext>
            </a:extLst>
          </p:cNvPr>
          <p:cNvGraphicFramePr/>
          <p:nvPr>
            <p:extLst>
              <p:ext uri="{D42A27DB-BD31-4B8C-83A1-F6EECF244321}">
                <p14:modId xmlns:p14="http://schemas.microsoft.com/office/powerpoint/2010/main" val="2337082152"/>
              </p:ext>
            </p:extLst>
          </p:nvPr>
        </p:nvGraphicFramePr>
        <p:xfrm>
          <a:off x="457200" y="1463040"/>
          <a:ext cx="8229600" cy="42976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p:nvPr/>
        </p:nvSpPr>
        <p:spPr>
          <a:xfrm>
            <a:off x="457200" y="5303520"/>
            <a:ext cx="8229600" cy="1486071"/>
          </a:xfrm>
          <a:prstGeom prst="rect">
            <a:avLst/>
          </a:prstGeom>
        </p:spPr>
        <p:txBody>
          <a:bodyPr vert="horz" wrap="square" lIns="0" tIns="8659" rIns="0" bIns="0" rtlCol="0">
            <a:spAutoFit/>
          </a:bodyPr>
          <a:lstStyle/>
          <a:p>
            <a:pPr marL="8659">
              <a:spcBef>
                <a:spcPts val="68"/>
              </a:spcBef>
            </a:pPr>
            <a:r>
              <a:rPr sz="1200" b="1" dirty="0">
                <a:latin typeface="Times New Roman"/>
                <a:cs typeface="Times New Roman"/>
              </a:rPr>
              <a:t>Key:</a:t>
            </a:r>
            <a:r>
              <a:rPr sz="1200" b="1" spc="-14" dirty="0">
                <a:latin typeface="Times New Roman"/>
                <a:cs typeface="Times New Roman"/>
              </a:rPr>
              <a:t> </a:t>
            </a:r>
            <a:r>
              <a:rPr sz="1200" dirty="0">
                <a:latin typeface="Times New Roman"/>
                <a:cs typeface="Times New Roman"/>
              </a:rPr>
              <a:t>CCRCs</a:t>
            </a:r>
            <a:r>
              <a:rPr sz="1200" spc="-17" dirty="0">
                <a:latin typeface="Times New Roman"/>
                <a:cs typeface="Times New Roman"/>
              </a:rPr>
              <a:t> </a:t>
            </a:r>
            <a:r>
              <a:rPr sz="1200" dirty="0">
                <a:latin typeface="Times New Roman"/>
                <a:cs typeface="Times New Roman"/>
              </a:rPr>
              <a:t>=</a:t>
            </a:r>
            <a:r>
              <a:rPr sz="1200" spc="-10" dirty="0">
                <a:latin typeface="Times New Roman"/>
                <a:cs typeface="Times New Roman"/>
              </a:rPr>
              <a:t> </a:t>
            </a:r>
            <a:r>
              <a:rPr sz="1200" dirty="0">
                <a:latin typeface="Times New Roman"/>
                <a:cs typeface="Times New Roman"/>
              </a:rPr>
              <a:t>continuing</a:t>
            </a:r>
            <a:r>
              <a:rPr sz="1200" spc="-17" dirty="0">
                <a:latin typeface="Times New Roman"/>
                <a:cs typeface="Times New Roman"/>
              </a:rPr>
              <a:t> </a:t>
            </a:r>
            <a:r>
              <a:rPr sz="1200" dirty="0">
                <a:latin typeface="Times New Roman"/>
                <a:cs typeface="Times New Roman"/>
              </a:rPr>
              <a:t>care</a:t>
            </a:r>
            <a:r>
              <a:rPr sz="1200" spc="-10" dirty="0">
                <a:latin typeface="Times New Roman"/>
                <a:cs typeface="Times New Roman"/>
              </a:rPr>
              <a:t> </a:t>
            </a:r>
            <a:r>
              <a:rPr sz="1200" dirty="0">
                <a:latin typeface="Times New Roman"/>
                <a:cs typeface="Times New Roman"/>
              </a:rPr>
              <a:t>retirement</a:t>
            </a:r>
            <a:r>
              <a:rPr sz="1200" spc="-17" dirty="0">
                <a:latin typeface="Times New Roman"/>
                <a:cs typeface="Times New Roman"/>
              </a:rPr>
              <a:t> </a:t>
            </a:r>
            <a:r>
              <a:rPr sz="1200" spc="-7" dirty="0">
                <a:latin typeface="Times New Roman"/>
                <a:cs typeface="Times New Roman"/>
              </a:rPr>
              <a:t>communities.</a:t>
            </a:r>
            <a:endParaRPr sz="1200" dirty="0">
              <a:latin typeface="Times New Roman"/>
              <a:cs typeface="Times New Roman"/>
            </a:endParaRPr>
          </a:p>
          <a:p>
            <a:pPr marL="8659" marR="3464" indent="-433">
              <a:spcBef>
                <a:spcPts val="20"/>
              </a:spcBef>
            </a:pPr>
            <a:r>
              <a:rPr sz="1200" b="1" dirty="0">
                <a:latin typeface="Times New Roman"/>
                <a:cs typeface="Times New Roman"/>
              </a:rPr>
              <a:t>Source:</a:t>
            </a:r>
            <a:r>
              <a:rPr sz="1200" b="1" spc="-20" dirty="0">
                <a:latin typeface="Times New Roman"/>
                <a:cs typeface="Times New Roman"/>
              </a:rPr>
              <a:t> </a:t>
            </a:r>
            <a:r>
              <a:rPr sz="1200" dirty="0">
                <a:latin typeface="Times New Roman"/>
                <a:cs typeface="Times New Roman"/>
              </a:rPr>
              <a:t>Centers</a:t>
            </a:r>
            <a:r>
              <a:rPr sz="1200" spc="-14" dirty="0">
                <a:latin typeface="Times New Roman"/>
                <a:cs typeface="Times New Roman"/>
              </a:rPr>
              <a:t> </a:t>
            </a:r>
            <a:r>
              <a:rPr sz="1200" dirty="0">
                <a:latin typeface="Times New Roman"/>
                <a:cs typeface="Times New Roman"/>
              </a:rPr>
              <a:t>for</a:t>
            </a:r>
            <a:r>
              <a:rPr sz="1200" spc="-14" dirty="0">
                <a:latin typeface="Times New Roman"/>
                <a:cs typeface="Times New Roman"/>
              </a:rPr>
              <a:t> </a:t>
            </a:r>
            <a:r>
              <a:rPr sz="1200" dirty="0">
                <a:latin typeface="Times New Roman"/>
                <a:cs typeface="Times New Roman"/>
              </a:rPr>
              <a:t>Medicare</a:t>
            </a:r>
            <a:r>
              <a:rPr sz="1200" spc="-14" dirty="0">
                <a:latin typeface="Times New Roman"/>
                <a:cs typeface="Times New Roman"/>
              </a:rPr>
              <a:t> </a:t>
            </a:r>
            <a:r>
              <a:rPr sz="1200" dirty="0">
                <a:latin typeface="Times New Roman"/>
                <a:cs typeface="Times New Roman"/>
              </a:rPr>
              <a:t>&amp;</a:t>
            </a:r>
            <a:r>
              <a:rPr sz="1200" spc="-17" dirty="0">
                <a:latin typeface="Times New Roman"/>
                <a:cs typeface="Times New Roman"/>
              </a:rPr>
              <a:t> </a:t>
            </a:r>
            <a:r>
              <a:rPr sz="1200" dirty="0">
                <a:latin typeface="Times New Roman"/>
                <a:cs typeface="Times New Roman"/>
              </a:rPr>
              <a:t>Medicaid</a:t>
            </a:r>
            <a:r>
              <a:rPr sz="1200" spc="-14" dirty="0">
                <a:latin typeface="Times New Roman"/>
                <a:cs typeface="Times New Roman"/>
              </a:rPr>
              <a:t> </a:t>
            </a:r>
            <a:r>
              <a:rPr sz="1200" dirty="0">
                <a:latin typeface="Times New Roman"/>
                <a:cs typeface="Times New Roman"/>
              </a:rPr>
              <a:t>Services,</a:t>
            </a:r>
            <a:r>
              <a:rPr sz="1200" spc="-17" dirty="0">
                <a:latin typeface="Times New Roman"/>
                <a:cs typeface="Times New Roman"/>
              </a:rPr>
              <a:t> </a:t>
            </a:r>
            <a:r>
              <a:rPr sz="1200" dirty="0">
                <a:latin typeface="Times New Roman"/>
                <a:cs typeface="Times New Roman"/>
              </a:rPr>
              <a:t>National</a:t>
            </a:r>
            <a:r>
              <a:rPr sz="1200" spc="-17" dirty="0">
                <a:latin typeface="Times New Roman"/>
                <a:cs typeface="Times New Roman"/>
              </a:rPr>
              <a:t> </a:t>
            </a:r>
            <a:r>
              <a:rPr sz="1200" dirty="0">
                <a:latin typeface="Times New Roman"/>
                <a:cs typeface="Times New Roman"/>
              </a:rPr>
              <a:t>Health</a:t>
            </a:r>
            <a:r>
              <a:rPr sz="1200" spc="-14" dirty="0">
                <a:latin typeface="Times New Roman"/>
                <a:cs typeface="Times New Roman"/>
              </a:rPr>
              <a:t> </a:t>
            </a:r>
            <a:r>
              <a:rPr sz="1200" dirty="0">
                <a:latin typeface="Times New Roman"/>
                <a:cs typeface="Times New Roman"/>
              </a:rPr>
              <a:t>Expenditures</a:t>
            </a:r>
            <a:r>
              <a:rPr sz="1200" spc="-17" dirty="0">
                <a:latin typeface="Times New Roman"/>
                <a:cs typeface="Times New Roman"/>
              </a:rPr>
              <a:t> </a:t>
            </a:r>
            <a:r>
              <a:rPr sz="1200" dirty="0">
                <a:latin typeface="Times New Roman"/>
                <a:cs typeface="Times New Roman"/>
              </a:rPr>
              <a:t>by</a:t>
            </a:r>
            <a:r>
              <a:rPr sz="1200" spc="-7" dirty="0">
                <a:latin typeface="Times New Roman"/>
                <a:cs typeface="Times New Roman"/>
              </a:rPr>
              <a:t> </a:t>
            </a:r>
            <a:r>
              <a:rPr sz="1200" dirty="0">
                <a:latin typeface="Times New Roman"/>
                <a:cs typeface="Times New Roman"/>
              </a:rPr>
              <a:t>Type</a:t>
            </a:r>
            <a:r>
              <a:rPr sz="1200" spc="-17" dirty="0">
                <a:latin typeface="Times New Roman"/>
                <a:cs typeface="Times New Roman"/>
              </a:rPr>
              <a:t> </a:t>
            </a:r>
            <a:r>
              <a:rPr sz="1200" dirty="0">
                <a:latin typeface="Times New Roman"/>
                <a:cs typeface="Times New Roman"/>
              </a:rPr>
              <a:t>of</a:t>
            </a:r>
            <a:r>
              <a:rPr sz="1200" spc="-17" dirty="0">
                <a:latin typeface="Times New Roman"/>
                <a:cs typeface="Times New Roman"/>
              </a:rPr>
              <a:t> </a:t>
            </a:r>
            <a:r>
              <a:rPr sz="1200" dirty="0">
                <a:latin typeface="Times New Roman"/>
                <a:cs typeface="Times New Roman"/>
              </a:rPr>
              <a:t>Service</a:t>
            </a:r>
            <a:r>
              <a:rPr sz="1200" spc="-14"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dirty="0">
                <a:latin typeface="Times New Roman"/>
                <a:cs typeface="Times New Roman"/>
              </a:rPr>
              <a:t>Source</a:t>
            </a:r>
            <a:r>
              <a:rPr sz="1200" spc="-14" dirty="0">
                <a:latin typeface="Times New Roman"/>
                <a:cs typeface="Times New Roman"/>
              </a:rPr>
              <a:t> </a:t>
            </a:r>
            <a:r>
              <a:rPr sz="1200" spc="-17" dirty="0">
                <a:latin typeface="Times New Roman"/>
                <a:cs typeface="Times New Roman"/>
              </a:rPr>
              <a:t>of </a:t>
            </a:r>
            <a:r>
              <a:rPr sz="1200" dirty="0">
                <a:latin typeface="Times New Roman"/>
                <a:cs typeface="Times New Roman"/>
              </a:rPr>
              <a:t>Funds,</a:t>
            </a:r>
            <a:r>
              <a:rPr sz="1200" spc="112" dirty="0">
                <a:latin typeface="Times New Roman"/>
                <a:cs typeface="Times New Roman"/>
              </a:rPr>
              <a:t> </a:t>
            </a:r>
            <a:r>
              <a:rPr sz="1200" dirty="0">
                <a:latin typeface="Times New Roman"/>
                <a:cs typeface="Times New Roman"/>
              </a:rPr>
              <a:t>CY</a:t>
            </a:r>
            <a:r>
              <a:rPr sz="1200" spc="112" dirty="0">
                <a:latin typeface="Times New Roman"/>
                <a:cs typeface="Times New Roman"/>
              </a:rPr>
              <a:t> </a:t>
            </a:r>
            <a:r>
              <a:rPr sz="1200" spc="-7" dirty="0">
                <a:latin typeface="Times New Roman"/>
                <a:cs typeface="Times New Roman"/>
              </a:rPr>
              <a:t>1960-</a:t>
            </a:r>
            <a:r>
              <a:rPr sz="1200" dirty="0">
                <a:latin typeface="Times New Roman"/>
                <a:cs typeface="Times New Roman"/>
              </a:rPr>
              <a:t>2020.</a:t>
            </a:r>
            <a:r>
              <a:rPr sz="1200" spc="116" dirty="0">
                <a:latin typeface="Times New Roman"/>
                <a:cs typeface="Times New Roman"/>
              </a:rPr>
              <a:t> </a:t>
            </a:r>
            <a:r>
              <a:rPr sz="1200" u="sng" spc="-7" dirty="0">
                <a:solidFill>
                  <a:srgbClr val="0000FF"/>
                </a:solidFill>
                <a:uFill>
                  <a:solidFill>
                    <a:srgbClr val="0000FF"/>
                  </a:solidFill>
                </a:uFill>
                <a:latin typeface="Times New Roman"/>
                <a:cs typeface="Times New Roman"/>
                <a:hlinkClick r:id="rId3"/>
              </a:rPr>
              <a:t>https://www.cms.gov/Research-Statistics-Data-and-Systems/Statistics-Trends-</a:t>
            </a:r>
            <a:r>
              <a:rPr sz="1200" u="sng" spc="-14" dirty="0">
                <a:solidFill>
                  <a:srgbClr val="0000FF"/>
                </a:solidFill>
                <a:uFill>
                  <a:solidFill>
                    <a:srgbClr val="0000FF"/>
                  </a:solidFill>
                </a:uFill>
                <a:latin typeface="Times New Roman"/>
                <a:cs typeface="Times New Roman"/>
                <a:hlinkClick r:id="rId3"/>
              </a:rPr>
              <a:t>and-</a:t>
            </a:r>
            <a:r>
              <a:rPr sz="1200" spc="-14" dirty="0">
                <a:solidFill>
                  <a:srgbClr val="0000FF"/>
                </a:solidFill>
                <a:latin typeface="Times New Roman"/>
                <a:cs typeface="Times New Roman"/>
              </a:rPr>
              <a:t> </a:t>
            </a:r>
            <a:r>
              <a:rPr sz="1200" u="sng" spc="-7" dirty="0">
                <a:solidFill>
                  <a:srgbClr val="0000FF"/>
                </a:solidFill>
                <a:uFill>
                  <a:solidFill>
                    <a:srgbClr val="0000FF"/>
                  </a:solidFill>
                </a:uFill>
                <a:latin typeface="Times New Roman"/>
                <a:cs typeface="Times New Roman"/>
                <a:hlinkClick r:id="rId3"/>
              </a:rPr>
              <a:t>Reports/NationalHealthExpendData/NationalHealthAccountsHistorical.html</a:t>
            </a:r>
            <a:r>
              <a:rPr sz="1200" spc="-7" dirty="0">
                <a:latin typeface="Times New Roman"/>
                <a:cs typeface="Times New Roman"/>
                <a:hlinkClick r:id="rId3"/>
              </a:rPr>
              <a:t>.</a:t>
            </a:r>
            <a:endParaRPr sz="1200" dirty="0">
              <a:latin typeface="Times New Roman"/>
              <a:cs typeface="Times New Roman"/>
            </a:endParaRPr>
          </a:p>
          <a:p>
            <a:pPr marL="8659" marR="155427"/>
            <a:r>
              <a:rPr sz="1200" b="1" dirty="0">
                <a:latin typeface="Times New Roman"/>
                <a:cs typeface="Times New Roman"/>
              </a:rPr>
              <a:t>Note:</a:t>
            </a:r>
            <a:r>
              <a:rPr sz="1200" b="1" spc="-24" dirty="0">
                <a:latin typeface="Times New Roman"/>
                <a:cs typeface="Times New Roman"/>
              </a:rPr>
              <a:t> </a:t>
            </a:r>
            <a:r>
              <a:rPr sz="1200" dirty="0">
                <a:latin typeface="Times New Roman"/>
                <a:cs typeface="Times New Roman"/>
              </a:rPr>
              <a:t>Personal</a:t>
            </a:r>
            <a:r>
              <a:rPr sz="1200" spc="-20" dirty="0">
                <a:latin typeface="Times New Roman"/>
                <a:cs typeface="Times New Roman"/>
              </a:rPr>
              <a:t> </a:t>
            </a:r>
            <a:r>
              <a:rPr sz="1200" dirty="0">
                <a:latin typeface="Times New Roman"/>
                <a:cs typeface="Times New Roman"/>
              </a:rPr>
              <a:t>healthcare</a:t>
            </a:r>
            <a:r>
              <a:rPr sz="1200" spc="-14" dirty="0">
                <a:latin typeface="Times New Roman"/>
                <a:cs typeface="Times New Roman"/>
              </a:rPr>
              <a:t> </a:t>
            </a:r>
            <a:r>
              <a:rPr sz="1200" dirty="0">
                <a:latin typeface="Times New Roman"/>
                <a:cs typeface="Times New Roman"/>
              </a:rPr>
              <a:t>expenditures</a:t>
            </a:r>
            <a:r>
              <a:rPr sz="1200" spc="-14" dirty="0">
                <a:latin typeface="Times New Roman"/>
                <a:cs typeface="Times New Roman"/>
              </a:rPr>
              <a:t> </a:t>
            </a:r>
            <a:r>
              <a:rPr sz="1200" dirty="0">
                <a:latin typeface="Times New Roman"/>
                <a:cs typeface="Times New Roman"/>
              </a:rPr>
              <a:t>are</a:t>
            </a:r>
            <a:r>
              <a:rPr sz="1200" spc="-17" dirty="0">
                <a:latin typeface="Times New Roman"/>
                <a:cs typeface="Times New Roman"/>
              </a:rPr>
              <a:t> </a:t>
            </a:r>
            <a:r>
              <a:rPr sz="1200" dirty="0">
                <a:latin typeface="Times New Roman"/>
                <a:cs typeface="Times New Roman"/>
              </a:rPr>
              <a:t>outlays</a:t>
            </a:r>
            <a:r>
              <a:rPr sz="1200" spc="-17" dirty="0">
                <a:latin typeface="Times New Roman"/>
                <a:cs typeface="Times New Roman"/>
              </a:rPr>
              <a:t> </a:t>
            </a:r>
            <a:r>
              <a:rPr sz="1200" dirty="0">
                <a:latin typeface="Times New Roman"/>
                <a:cs typeface="Times New Roman"/>
              </a:rPr>
              <a:t>for</a:t>
            </a:r>
            <a:r>
              <a:rPr sz="1200" spc="-14" dirty="0">
                <a:latin typeface="Times New Roman"/>
                <a:cs typeface="Times New Roman"/>
              </a:rPr>
              <a:t> </a:t>
            </a:r>
            <a:r>
              <a:rPr sz="1200" dirty="0">
                <a:latin typeface="Times New Roman"/>
                <a:cs typeface="Times New Roman"/>
              </a:rPr>
              <a:t>goods</a:t>
            </a:r>
            <a:r>
              <a:rPr sz="1200" spc="-14"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services</a:t>
            </a:r>
            <a:r>
              <a:rPr sz="1200" spc="-14" dirty="0">
                <a:latin typeface="Times New Roman"/>
                <a:cs typeface="Times New Roman"/>
              </a:rPr>
              <a:t> </a:t>
            </a:r>
            <a:r>
              <a:rPr sz="1200" dirty="0">
                <a:latin typeface="Times New Roman"/>
                <a:cs typeface="Times New Roman"/>
              </a:rPr>
              <a:t>related</a:t>
            </a:r>
            <a:r>
              <a:rPr sz="1200" spc="-10" dirty="0">
                <a:latin typeface="Times New Roman"/>
                <a:cs typeface="Times New Roman"/>
              </a:rPr>
              <a:t> </a:t>
            </a:r>
            <a:r>
              <a:rPr sz="1200" dirty="0">
                <a:latin typeface="Times New Roman"/>
                <a:cs typeface="Times New Roman"/>
              </a:rPr>
              <a:t>directly</a:t>
            </a:r>
            <a:r>
              <a:rPr sz="1200" spc="-20"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patient</a:t>
            </a:r>
            <a:r>
              <a:rPr sz="1200" spc="-20" dirty="0">
                <a:latin typeface="Times New Roman"/>
                <a:cs typeface="Times New Roman"/>
              </a:rPr>
              <a:t> </a:t>
            </a:r>
            <a:r>
              <a:rPr sz="1200" dirty="0">
                <a:latin typeface="Times New Roman"/>
                <a:cs typeface="Times New Roman"/>
              </a:rPr>
              <a:t>care.</a:t>
            </a:r>
            <a:r>
              <a:rPr sz="1200" spc="-14" dirty="0">
                <a:latin typeface="Times New Roman"/>
                <a:cs typeface="Times New Roman"/>
              </a:rPr>
              <a:t> </a:t>
            </a:r>
            <a:r>
              <a:rPr sz="1200" spc="-7" dirty="0">
                <a:latin typeface="Times New Roman"/>
                <a:cs typeface="Times New Roman"/>
              </a:rPr>
              <a:t>These </a:t>
            </a:r>
            <a:r>
              <a:rPr sz="1200" dirty="0">
                <a:latin typeface="Times New Roman"/>
                <a:cs typeface="Times New Roman"/>
              </a:rPr>
              <a:t>expenditures</a:t>
            </a:r>
            <a:r>
              <a:rPr sz="1200" spc="-27" dirty="0">
                <a:latin typeface="Times New Roman"/>
                <a:cs typeface="Times New Roman"/>
              </a:rPr>
              <a:t> </a:t>
            </a:r>
            <a:r>
              <a:rPr sz="1200" dirty="0">
                <a:latin typeface="Times New Roman"/>
                <a:cs typeface="Times New Roman"/>
              </a:rPr>
              <a:t>are</a:t>
            </a:r>
            <a:r>
              <a:rPr sz="1200" spc="-17" dirty="0">
                <a:latin typeface="Times New Roman"/>
                <a:cs typeface="Times New Roman"/>
              </a:rPr>
              <a:t> </a:t>
            </a:r>
            <a:r>
              <a:rPr sz="1200" dirty="0">
                <a:latin typeface="Times New Roman"/>
                <a:cs typeface="Times New Roman"/>
              </a:rPr>
              <a:t>total</a:t>
            </a:r>
            <a:r>
              <a:rPr sz="1200" spc="-20" dirty="0">
                <a:latin typeface="Times New Roman"/>
                <a:cs typeface="Times New Roman"/>
              </a:rPr>
              <a:t> </a:t>
            </a:r>
            <a:r>
              <a:rPr sz="1200" dirty="0">
                <a:latin typeface="Times New Roman"/>
                <a:cs typeface="Times New Roman"/>
              </a:rPr>
              <a:t>national</a:t>
            </a:r>
            <a:r>
              <a:rPr sz="1200" spc="-24" dirty="0">
                <a:latin typeface="Times New Roman"/>
                <a:cs typeface="Times New Roman"/>
              </a:rPr>
              <a:t> </a:t>
            </a:r>
            <a:r>
              <a:rPr sz="1200" dirty="0">
                <a:latin typeface="Times New Roman"/>
                <a:cs typeface="Times New Roman"/>
              </a:rPr>
              <a:t>health</a:t>
            </a:r>
            <a:r>
              <a:rPr sz="1200" spc="-14" dirty="0">
                <a:latin typeface="Times New Roman"/>
                <a:cs typeface="Times New Roman"/>
              </a:rPr>
              <a:t> </a:t>
            </a:r>
            <a:r>
              <a:rPr sz="1200" dirty="0">
                <a:latin typeface="Times New Roman"/>
                <a:cs typeface="Times New Roman"/>
              </a:rPr>
              <a:t>expenditures</a:t>
            </a:r>
            <a:r>
              <a:rPr sz="1200" spc="-20" dirty="0">
                <a:latin typeface="Times New Roman"/>
                <a:cs typeface="Times New Roman"/>
              </a:rPr>
              <a:t> </a:t>
            </a:r>
            <a:r>
              <a:rPr sz="1200" dirty="0">
                <a:latin typeface="Times New Roman"/>
                <a:cs typeface="Times New Roman"/>
              </a:rPr>
              <a:t>minus</a:t>
            </a:r>
            <a:r>
              <a:rPr sz="1200" spc="-17" dirty="0">
                <a:latin typeface="Times New Roman"/>
                <a:cs typeface="Times New Roman"/>
              </a:rPr>
              <a:t> </a:t>
            </a:r>
            <a:r>
              <a:rPr sz="1200" dirty="0">
                <a:latin typeface="Times New Roman"/>
                <a:cs typeface="Times New Roman"/>
              </a:rPr>
              <a:t>expenditures</a:t>
            </a:r>
            <a:r>
              <a:rPr sz="1200" spc="-20" dirty="0">
                <a:latin typeface="Times New Roman"/>
                <a:cs typeface="Times New Roman"/>
              </a:rPr>
              <a:t> </a:t>
            </a:r>
            <a:r>
              <a:rPr sz="1200" dirty="0">
                <a:latin typeface="Times New Roman"/>
                <a:cs typeface="Times New Roman"/>
              </a:rPr>
              <a:t>for</a:t>
            </a:r>
            <a:r>
              <a:rPr sz="1200" spc="-17" dirty="0">
                <a:latin typeface="Times New Roman"/>
                <a:cs typeface="Times New Roman"/>
              </a:rPr>
              <a:t> </a:t>
            </a:r>
            <a:r>
              <a:rPr sz="1200" dirty="0">
                <a:latin typeface="Times New Roman"/>
                <a:cs typeface="Times New Roman"/>
              </a:rPr>
              <a:t>investment,</a:t>
            </a:r>
            <a:r>
              <a:rPr sz="1200" spc="-20" dirty="0">
                <a:latin typeface="Times New Roman"/>
                <a:cs typeface="Times New Roman"/>
              </a:rPr>
              <a:t> </a:t>
            </a:r>
            <a:r>
              <a:rPr sz="1200" dirty="0">
                <a:latin typeface="Times New Roman"/>
                <a:cs typeface="Times New Roman"/>
              </a:rPr>
              <a:t>health</a:t>
            </a:r>
            <a:r>
              <a:rPr sz="1200" spc="-17" dirty="0">
                <a:latin typeface="Times New Roman"/>
                <a:cs typeface="Times New Roman"/>
              </a:rPr>
              <a:t> </a:t>
            </a:r>
            <a:r>
              <a:rPr sz="1200" dirty="0">
                <a:latin typeface="Times New Roman"/>
                <a:cs typeface="Times New Roman"/>
              </a:rPr>
              <a:t>insurance</a:t>
            </a:r>
            <a:r>
              <a:rPr sz="1200" spc="-17" dirty="0">
                <a:latin typeface="Times New Roman"/>
                <a:cs typeface="Times New Roman"/>
              </a:rPr>
              <a:t> </a:t>
            </a:r>
            <a:r>
              <a:rPr sz="1200" spc="-7" dirty="0">
                <a:latin typeface="Times New Roman"/>
                <a:cs typeface="Times New Roman"/>
              </a:rPr>
              <a:t>program </a:t>
            </a:r>
            <a:r>
              <a:rPr sz="1200" dirty="0">
                <a:latin typeface="Times New Roman"/>
                <a:cs typeface="Times New Roman"/>
              </a:rPr>
              <a:t>administration</a:t>
            </a:r>
            <a:r>
              <a:rPr sz="1200" spc="-27"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dirty="0">
                <a:latin typeface="Times New Roman"/>
                <a:cs typeface="Times New Roman"/>
              </a:rPr>
              <a:t>the</a:t>
            </a:r>
            <a:r>
              <a:rPr sz="1200" spc="-14" dirty="0">
                <a:latin typeface="Times New Roman"/>
                <a:cs typeface="Times New Roman"/>
              </a:rPr>
              <a:t> </a:t>
            </a:r>
            <a:r>
              <a:rPr sz="1200" dirty="0">
                <a:latin typeface="Times New Roman"/>
                <a:cs typeface="Times New Roman"/>
              </a:rPr>
              <a:t>net</a:t>
            </a:r>
            <a:r>
              <a:rPr sz="1200" spc="-17" dirty="0">
                <a:latin typeface="Times New Roman"/>
                <a:cs typeface="Times New Roman"/>
              </a:rPr>
              <a:t> </a:t>
            </a:r>
            <a:r>
              <a:rPr sz="1200" dirty="0">
                <a:latin typeface="Times New Roman"/>
                <a:cs typeface="Times New Roman"/>
              </a:rPr>
              <a:t>cost</a:t>
            </a:r>
            <a:r>
              <a:rPr sz="1200" spc="-14" dirty="0">
                <a:latin typeface="Times New Roman"/>
                <a:cs typeface="Times New Roman"/>
              </a:rPr>
              <a:t> </a:t>
            </a:r>
            <a:r>
              <a:rPr sz="1200" dirty="0">
                <a:latin typeface="Times New Roman"/>
                <a:cs typeface="Times New Roman"/>
              </a:rPr>
              <a:t>of</a:t>
            </a:r>
            <a:r>
              <a:rPr sz="1200" spc="-17" dirty="0">
                <a:latin typeface="Times New Roman"/>
                <a:cs typeface="Times New Roman"/>
              </a:rPr>
              <a:t> </a:t>
            </a:r>
            <a:r>
              <a:rPr sz="1200" dirty="0">
                <a:latin typeface="Times New Roman"/>
                <a:cs typeface="Times New Roman"/>
              </a:rPr>
              <a:t>insurance,</a:t>
            </a:r>
            <a:r>
              <a:rPr sz="1200" spc="-17"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dirty="0">
                <a:latin typeface="Times New Roman"/>
                <a:cs typeface="Times New Roman"/>
              </a:rPr>
              <a:t>public</a:t>
            </a:r>
            <a:r>
              <a:rPr sz="1200" spc="-14" dirty="0">
                <a:latin typeface="Times New Roman"/>
                <a:cs typeface="Times New Roman"/>
              </a:rPr>
              <a:t> </a:t>
            </a:r>
            <a:r>
              <a:rPr sz="1200" dirty="0">
                <a:latin typeface="Times New Roman"/>
                <a:cs typeface="Times New Roman"/>
              </a:rPr>
              <a:t>health</a:t>
            </a:r>
            <a:r>
              <a:rPr sz="1200" spc="-7" dirty="0">
                <a:latin typeface="Times New Roman"/>
                <a:cs typeface="Times New Roman"/>
              </a:rPr>
              <a:t> </a:t>
            </a:r>
            <a:r>
              <a:rPr sz="1200" dirty="0">
                <a:latin typeface="Times New Roman"/>
                <a:cs typeface="Times New Roman"/>
              </a:rPr>
              <a:t>activities.</a:t>
            </a:r>
            <a:r>
              <a:rPr sz="1200" spc="-14" dirty="0">
                <a:latin typeface="Times New Roman"/>
                <a:cs typeface="Times New Roman"/>
              </a:rPr>
              <a:t> </a:t>
            </a:r>
            <a:r>
              <a:rPr sz="1200" dirty="0">
                <a:latin typeface="Times New Roman"/>
                <a:cs typeface="Times New Roman"/>
              </a:rPr>
              <a:t>Other</a:t>
            </a:r>
            <a:r>
              <a:rPr sz="1200" spc="-17" dirty="0">
                <a:latin typeface="Times New Roman"/>
                <a:cs typeface="Times New Roman"/>
              </a:rPr>
              <a:t> </a:t>
            </a:r>
            <a:r>
              <a:rPr sz="1200" dirty="0">
                <a:latin typeface="Times New Roman"/>
                <a:cs typeface="Times New Roman"/>
              </a:rPr>
              <a:t>Healthcare</a:t>
            </a:r>
            <a:r>
              <a:rPr sz="1200" spc="-14" dirty="0">
                <a:latin typeface="Times New Roman"/>
                <a:cs typeface="Times New Roman"/>
              </a:rPr>
              <a:t> </a:t>
            </a:r>
            <a:r>
              <a:rPr sz="1200" dirty="0">
                <a:latin typeface="Times New Roman"/>
                <a:cs typeface="Times New Roman"/>
              </a:rPr>
              <a:t>refers</a:t>
            </a:r>
            <a:r>
              <a:rPr sz="1200" spc="-14" dirty="0">
                <a:latin typeface="Times New Roman"/>
                <a:cs typeface="Times New Roman"/>
              </a:rPr>
              <a:t> </a:t>
            </a:r>
            <a:r>
              <a:rPr sz="1200" dirty="0">
                <a:latin typeface="Times New Roman"/>
                <a:cs typeface="Times New Roman"/>
              </a:rPr>
              <a:t>to</a:t>
            </a:r>
            <a:r>
              <a:rPr sz="1200" spc="-14" dirty="0">
                <a:latin typeface="Times New Roman"/>
                <a:cs typeface="Times New Roman"/>
              </a:rPr>
              <a:t> </a:t>
            </a:r>
            <a:r>
              <a:rPr sz="1200" spc="-7" dirty="0">
                <a:latin typeface="Times New Roman"/>
                <a:cs typeface="Times New Roman"/>
              </a:rPr>
              <a:t>other </a:t>
            </a:r>
            <a:r>
              <a:rPr sz="1200" dirty="0">
                <a:latin typeface="Times New Roman"/>
                <a:cs typeface="Times New Roman"/>
              </a:rPr>
              <a:t>professional</a:t>
            </a:r>
            <a:r>
              <a:rPr sz="1200" spc="-27" dirty="0">
                <a:latin typeface="Times New Roman"/>
                <a:cs typeface="Times New Roman"/>
              </a:rPr>
              <a:t> </a:t>
            </a:r>
            <a:r>
              <a:rPr sz="1200" dirty="0">
                <a:latin typeface="Times New Roman"/>
                <a:cs typeface="Times New Roman"/>
              </a:rPr>
              <a:t>services,</a:t>
            </a:r>
            <a:r>
              <a:rPr sz="1200" spc="-20" dirty="0">
                <a:latin typeface="Times New Roman"/>
                <a:cs typeface="Times New Roman"/>
              </a:rPr>
              <a:t> </a:t>
            </a:r>
            <a:r>
              <a:rPr sz="1200" dirty="0">
                <a:latin typeface="Times New Roman"/>
                <a:cs typeface="Times New Roman"/>
              </a:rPr>
              <a:t>other</a:t>
            </a:r>
            <a:r>
              <a:rPr sz="1200" spc="-17" dirty="0">
                <a:latin typeface="Times New Roman"/>
                <a:cs typeface="Times New Roman"/>
              </a:rPr>
              <a:t> </a:t>
            </a:r>
            <a:r>
              <a:rPr sz="1200" dirty="0">
                <a:latin typeface="Times New Roman"/>
                <a:cs typeface="Times New Roman"/>
              </a:rPr>
              <a:t>health,</a:t>
            </a:r>
            <a:r>
              <a:rPr sz="1200" spc="-17" dirty="0">
                <a:latin typeface="Times New Roman"/>
                <a:cs typeface="Times New Roman"/>
              </a:rPr>
              <a:t> </a:t>
            </a:r>
            <a:r>
              <a:rPr sz="1200" dirty="0">
                <a:latin typeface="Times New Roman"/>
                <a:cs typeface="Times New Roman"/>
              </a:rPr>
              <a:t>residential,</a:t>
            </a:r>
            <a:r>
              <a:rPr sz="1200" spc="-17"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personal</a:t>
            </a:r>
            <a:r>
              <a:rPr sz="1200" spc="-20" dirty="0">
                <a:latin typeface="Times New Roman"/>
                <a:cs typeface="Times New Roman"/>
              </a:rPr>
              <a:t> </a:t>
            </a:r>
            <a:r>
              <a:rPr sz="1200" dirty="0">
                <a:latin typeface="Times New Roman"/>
                <a:cs typeface="Times New Roman"/>
              </a:rPr>
              <a:t>care</a:t>
            </a:r>
            <a:r>
              <a:rPr sz="1200" spc="-17" dirty="0">
                <a:latin typeface="Times New Roman"/>
                <a:cs typeface="Times New Roman"/>
              </a:rPr>
              <a:t> </a:t>
            </a:r>
            <a:r>
              <a:rPr sz="1200" dirty="0">
                <a:latin typeface="Times New Roman"/>
                <a:cs typeface="Times New Roman"/>
              </a:rPr>
              <a:t>expenses,</a:t>
            </a:r>
            <a:r>
              <a:rPr sz="1200" spc="-20" dirty="0">
                <a:latin typeface="Times New Roman"/>
                <a:cs typeface="Times New Roman"/>
              </a:rPr>
              <a:t> </a:t>
            </a:r>
            <a:r>
              <a:rPr sz="1200" dirty="0">
                <a:latin typeface="Times New Roman"/>
                <a:cs typeface="Times New Roman"/>
              </a:rPr>
              <a:t>durable</a:t>
            </a:r>
            <a:r>
              <a:rPr sz="1200" spc="-14" dirty="0">
                <a:latin typeface="Times New Roman"/>
                <a:cs typeface="Times New Roman"/>
              </a:rPr>
              <a:t> </a:t>
            </a:r>
            <a:r>
              <a:rPr sz="1200" dirty="0">
                <a:latin typeface="Times New Roman"/>
                <a:cs typeface="Times New Roman"/>
              </a:rPr>
              <a:t>medical</a:t>
            </a:r>
            <a:r>
              <a:rPr sz="1200" spc="-20" dirty="0">
                <a:latin typeface="Times New Roman"/>
                <a:cs typeface="Times New Roman"/>
              </a:rPr>
              <a:t> </a:t>
            </a:r>
            <a:r>
              <a:rPr sz="1200" dirty="0">
                <a:latin typeface="Times New Roman"/>
                <a:cs typeface="Times New Roman"/>
              </a:rPr>
              <a:t>equipment,</a:t>
            </a:r>
            <a:r>
              <a:rPr sz="1200" spc="-17"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spc="-14" dirty="0">
                <a:latin typeface="Times New Roman"/>
                <a:cs typeface="Times New Roman"/>
              </a:rPr>
              <a:t>non- </a:t>
            </a:r>
            <a:r>
              <a:rPr sz="1200" dirty="0">
                <a:latin typeface="Times New Roman"/>
                <a:cs typeface="Times New Roman"/>
              </a:rPr>
              <a:t>durable</a:t>
            </a:r>
            <a:r>
              <a:rPr sz="1200" spc="-17" dirty="0">
                <a:latin typeface="Times New Roman"/>
                <a:cs typeface="Times New Roman"/>
              </a:rPr>
              <a:t> </a:t>
            </a:r>
            <a:r>
              <a:rPr sz="1200" dirty="0">
                <a:latin typeface="Times New Roman"/>
                <a:cs typeface="Times New Roman"/>
              </a:rPr>
              <a:t>medical</a:t>
            </a:r>
            <a:r>
              <a:rPr sz="1200" spc="-17" dirty="0">
                <a:latin typeface="Times New Roman"/>
                <a:cs typeface="Times New Roman"/>
              </a:rPr>
              <a:t> </a:t>
            </a:r>
            <a:r>
              <a:rPr sz="1200" spc="-7" dirty="0">
                <a:latin typeface="Times New Roman"/>
                <a:cs typeface="Times New Roman"/>
              </a:rPr>
              <a:t>products.</a:t>
            </a:r>
            <a:endParaRPr sz="1200" dirty="0">
              <a:latin typeface="Times New Roman"/>
              <a:cs typeface="Times New Roman"/>
            </a:endParaRPr>
          </a:p>
        </p:txBody>
      </p:sp>
      <p:sp>
        <p:nvSpPr>
          <p:cNvPr id="40" name="Title 39">
            <a:extLst>
              <a:ext uri="{FF2B5EF4-FFF2-40B4-BE49-F238E27FC236}">
                <a16:creationId xmlns:a16="http://schemas.microsoft.com/office/drawing/2014/main" id="{85815928-1561-4D68-8242-DDE6B3C58702}"/>
              </a:ext>
            </a:extLst>
          </p:cNvPr>
          <p:cNvSpPr>
            <a:spLocks noGrp="1"/>
          </p:cNvSpPr>
          <p:nvPr>
            <p:ph type="title"/>
          </p:nvPr>
        </p:nvSpPr>
        <p:spPr>
          <a:xfrm>
            <a:off x="1257300" y="304800"/>
            <a:ext cx="6629400" cy="617884"/>
          </a:xfrm>
        </p:spPr>
        <p:txBody>
          <a:bodyPr>
            <a:noAutofit/>
          </a:bodyPr>
          <a:lstStyle/>
          <a:p>
            <a:r>
              <a:rPr lang="en-US" sz="2000" dirty="0"/>
              <a:t>Figure 26. Distribution of personal healthcare expenditures by type of expenditure, 2020</a:t>
            </a:r>
          </a:p>
        </p:txBody>
      </p:sp>
      <p:graphicFrame>
        <p:nvGraphicFramePr>
          <p:cNvPr id="42" name="Chart 41" descr="Pie chart showing distribution of expenditures&#10;Hospital Care, 37.8%&#10;Physician and Clinical Services, 24.1%&#10;Prescription Drugs, 10.4%&#10;Nursing Care, 5.9%&#10;Other Health Care, 13.9%&#10;Dental Services, 4.2%&#10;Home Health Care, 3.7%&#10;">
            <a:extLst>
              <a:ext uri="{FF2B5EF4-FFF2-40B4-BE49-F238E27FC236}">
                <a16:creationId xmlns:a16="http://schemas.microsoft.com/office/drawing/2014/main" id="{2653510F-B002-406B-8C11-E6C442BD25D8}"/>
              </a:ext>
            </a:extLst>
          </p:cNvPr>
          <p:cNvGraphicFramePr/>
          <p:nvPr>
            <p:extLst>
              <p:ext uri="{D42A27DB-BD31-4B8C-83A1-F6EECF244321}">
                <p14:modId xmlns:p14="http://schemas.microsoft.com/office/powerpoint/2010/main" val="734903476"/>
              </p:ext>
            </p:extLst>
          </p:nvPr>
        </p:nvGraphicFramePr>
        <p:xfrm>
          <a:off x="457200" y="1280160"/>
          <a:ext cx="8229600" cy="3931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txBox="1"/>
          <p:nvPr/>
        </p:nvSpPr>
        <p:spPr>
          <a:xfrm>
            <a:off x="457200" y="4754880"/>
            <a:ext cx="8229600" cy="2011680"/>
          </a:xfrm>
          <a:prstGeom prst="rect">
            <a:avLst/>
          </a:prstGeom>
        </p:spPr>
        <p:txBody>
          <a:bodyPr vert="horz" wrap="square" lIns="0" tIns="15586" rIns="0" bIns="0" rtlCol="0">
            <a:spAutoFit/>
          </a:bodyPr>
          <a:lstStyle/>
          <a:p>
            <a:pPr marL="8659" marR="3464" indent="-433">
              <a:spcBef>
                <a:spcPts val="123"/>
              </a:spcBef>
            </a:pPr>
            <a:r>
              <a:rPr sz="1200" b="1" dirty="0">
                <a:latin typeface="Times New Roman"/>
                <a:cs typeface="Times New Roman"/>
              </a:rPr>
              <a:t>Source:</a:t>
            </a:r>
            <a:r>
              <a:rPr sz="1200" b="1" spc="-20" dirty="0">
                <a:latin typeface="Times New Roman"/>
                <a:cs typeface="Times New Roman"/>
              </a:rPr>
              <a:t> </a:t>
            </a:r>
            <a:r>
              <a:rPr sz="1200" dirty="0">
                <a:latin typeface="Times New Roman"/>
                <a:cs typeface="Times New Roman"/>
              </a:rPr>
              <a:t>Centers</a:t>
            </a:r>
            <a:r>
              <a:rPr sz="1200" spc="-14" dirty="0">
                <a:latin typeface="Times New Roman"/>
                <a:cs typeface="Times New Roman"/>
              </a:rPr>
              <a:t> </a:t>
            </a:r>
            <a:r>
              <a:rPr sz="1200" dirty="0">
                <a:latin typeface="Times New Roman"/>
                <a:cs typeface="Times New Roman"/>
              </a:rPr>
              <a:t>for</a:t>
            </a:r>
            <a:r>
              <a:rPr sz="1200" spc="-14" dirty="0">
                <a:latin typeface="Times New Roman"/>
                <a:cs typeface="Times New Roman"/>
              </a:rPr>
              <a:t> </a:t>
            </a:r>
            <a:r>
              <a:rPr sz="1200" dirty="0">
                <a:latin typeface="Times New Roman"/>
                <a:cs typeface="Times New Roman"/>
              </a:rPr>
              <a:t>Medicare</a:t>
            </a:r>
            <a:r>
              <a:rPr sz="1200" spc="-14" dirty="0">
                <a:latin typeface="Times New Roman"/>
                <a:cs typeface="Times New Roman"/>
              </a:rPr>
              <a:t> </a:t>
            </a:r>
            <a:r>
              <a:rPr sz="1200" dirty="0">
                <a:latin typeface="Times New Roman"/>
                <a:cs typeface="Times New Roman"/>
              </a:rPr>
              <a:t>&amp;</a:t>
            </a:r>
            <a:r>
              <a:rPr sz="1200" spc="-17" dirty="0">
                <a:latin typeface="Times New Roman"/>
                <a:cs typeface="Times New Roman"/>
              </a:rPr>
              <a:t> </a:t>
            </a:r>
            <a:r>
              <a:rPr sz="1200" dirty="0">
                <a:latin typeface="Times New Roman"/>
                <a:cs typeface="Times New Roman"/>
              </a:rPr>
              <a:t>Medicaid</a:t>
            </a:r>
            <a:r>
              <a:rPr sz="1200" spc="-14" dirty="0">
                <a:latin typeface="Times New Roman"/>
                <a:cs typeface="Times New Roman"/>
              </a:rPr>
              <a:t> </a:t>
            </a:r>
            <a:r>
              <a:rPr sz="1200" dirty="0">
                <a:latin typeface="Times New Roman"/>
                <a:cs typeface="Times New Roman"/>
              </a:rPr>
              <a:t>Services,</a:t>
            </a:r>
            <a:r>
              <a:rPr sz="1200" spc="-17" dirty="0">
                <a:latin typeface="Times New Roman"/>
                <a:cs typeface="Times New Roman"/>
              </a:rPr>
              <a:t> </a:t>
            </a:r>
            <a:r>
              <a:rPr sz="1200" dirty="0">
                <a:latin typeface="Times New Roman"/>
                <a:cs typeface="Times New Roman"/>
              </a:rPr>
              <a:t>National</a:t>
            </a:r>
            <a:r>
              <a:rPr sz="1200" spc="-17" dirty="0">
                <a:latin typeface="Times New Roman"/>
                <a:cs typeface="Times New Roman"/>
              </a:rPr>
              <a:t> </a:t>
            </a:r>
            <a:r>
              <a:rPr sz="1200" dirty="0">
                <a:latin typeface="Times New Roman"/>
                <a:cs typeface="Times New Roman"/>
              </a:rPr>
              <a:t>Health</a:t>
            </a:r>
            <a:r>
              <a:rPr sz="1200" spc="-14" dirty="0">
                <a:latin typeface="Times New Roman"/>
                <a:cs typeface="Times New Roman"/>
              </a:rPr>
              <a:t> </a:t>
            </a:r>
            <a:r>
              <a:rPr sz="1200" dirty="0">
                <a:latin typeface="Times New Roman"/>
                <a:cs typeface="Times New Roman"/>
              </a:rPr>
              <a:t>Expenditures</a:t>
            </a:r>
            <a:r>
              <a:rPr sz="1200" spc="-17" dirty="0">
                <a:latin typeface="Times New Roman"/>
                <a:cs typeface="Times New Roman"/>
              </a:rPr>
              <a:t> </a:t>
            </a:r>
            <a:r>
              <a:rPr sz="1200" dirty="0">
                <a:latin typeface="Times New Roman"/>
                <a:cs typeface="Times New Roman"/>
              </a:rPr>
              <a:t>by</a:t>
            </a:r>
            <a:r>
              <a:rPr sz="1200" spc="-7" dirty="0">
                <a:latin typeface="Times New Roman"/>
                <a:cs typeface="Times New Roman"/>
              </a:rPr>
              <a:t> </a:t>
            </a:r>
            <a:r>
              <a:rPr sz="1200" dirty="0">
                <a:latin typeface="Times New Roman"/>
                <a:cs typeface="Times New Roman"/>
              </a:rPr>
              <a:t>Type</a:t>
            </a:r>
            <a:r>
              <a:rPr sz="1200" spc="-17" dirty="0">
                <a:latin typeface="Times New Roman"/>
                <a:cs typeface="Times New Roman"/>
              </a:rPr>
              <a:t> </a:t>
            </a:r>
            <a:r>
              <a:rPr sz="1200" dirty="0">
                <a:latin typeface="Times New Roman"/>
                <a:cs typeface="Times New Roman"/>
              </a:rPr>
              <a:t>of</a:t>
            </a:r>
            <a:r>
              <a:rPr sz="1200" spc="-17" dirty="0">
                <a:latin typeface="Times New Roman"/>
                <a:cs typeface="Times New Roman"/>
              </a:rPr>
              <a:t> </a:t>
            </a:r>
            <a:r>
              <a:rPr sz="1200" dirty="0">
                <a:latin typeface="Times New Roman"/>
                <a:cs typeface="Times New Roman"/>
              </a:rPr>
              <a:t>Service</a:t>
            </a:r>
            <a:r>
              <a:rPr sz="1200" spc="-14"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dirty="0">
                <a:latin typeface="Times New Roman"/>
                <a:cs typeface="Times New Roman"/>
              </a:rPr>
              <a:t>Source</a:t>
            </a:r>
            <a:r>
              <a:rPr sz="1200" spc="-14" dirty="0">
                <a:latin typeface="Times New Roman"/>
                <a:cs typeface="Times New Roman"/>
              </a:rPr>
              <a:t> </a:t>
            </a:r>
            <a:r>
              <a:rPr sz="1200" spc="-17" dirty="0">
                <a:latin typeface="Times New Roman"/>
                <a:cs typeface="Times New Roman"/>
              </a:rPr>
              <a:t>of </a:t>
            </a:r>
            <a:r>
              <a:rPr sz="1200" dirty="0">
                <a:latin typeface="Times New Roman"/>
                <a:cs typeface="Times New Roman"/>
              </a:rPr>
              <a:t>Funds,</a:t>
            </a:r>
            <a:r>
              <a:rPr sz="1200" spc="-14" dirty="0">
                <a:latin typeface="Times New Roman"/>
                <a:cs typeface="Times New Roman"/>
              </a:rPr>
              <a:t> </a:t>
            </a:r>
            <a:r>
              <a:rPr sz="1200" dirty="0">
                <a:latin typeface="Times New Roman"/>
                <a:cs typeface="Times New Roman"/>
              </a:rPr>
              <a:t>CY</a:t>
            </a:r>
            <a:r>
              <a:rPr sz="1200" spc="-7" dirty="0">
                <a:latin typeface="Times New Roman"/>
                <a:cs typeface="Times New Roman"/>
              </a:rPr>
              <a:t> 1960-</a:t>
            </a:r>
            <a:r>
              <a:rPr sz="1200" dirty="0">
                <a:latin typeface="Times New Roman"/>
                <a:cs typeface="Times New Roman"/>
              </a:rPr>
              <a:t>2020;</a:t>
            </a:r>
            <a:r>
              <a:rPr sz="1200" spc="-7" dirty="0">
                <a:latin typeface="Times New Roman"/>
                <a:cs typeface="Times New Roman"/>
              </a:rPr>
              <a:t> </a:t>
            </a:r>
            <a:r>
              <a:rPr sz="1200" dirty="0">
                <a:latin typeface="Times New Roman"/>
                <a:cs typeface="Times New Roman"/>
              </a:rPr>
              <a:t>and</a:t>
            </a:r>
            <a:r>
              <a:rPr sz="1200" spc="-7" dirty="0">
                <a:latin typeface="Times New Roman"/>
                <a:cs typeface="Times New Roman"/>
              </a:rPr>
              <a:t> </a:t>
            </a:r>
            <a:r>
              <a:rPr sz="1200" dirty="0">
                <a:latin typeface="Times New Roman"/>
                <a:cs typeface="Times New Roman"/>
              </a:rPr>
              <a:t>NHE</a:t>
            </a:r>
            <a:r>
              <a:rPr sz="1200" spc="-3" dirty="0">
                <a:latin typeface="Times New Roman"/>
                <a:cs typeface="Times New Roman"/>
              </a:rPr>
              <a:t> </a:t>
            </a:r>
            <a:r>
              <a:rPr sz="1200" dirty="0">
                <a:latin typeface="Times New Roman"/>
                <a:cs typeface="Times New Roman"/>
              </a:rPr>
              <a:t>Tables</a:t>
            </a:r>
            <a:r>
              <a:rPr sz="1200" spc="-7" dirty="0">
                <a:latin typeface="Times New Roman"/>
                <a:cs typeface="Times New Roman"/>
              </a:rPr>
              <a:t> </a:t>
            </a:r>
            <a:r>
              <a:rPr sz="1200" dirty="0">
                <a:latin typeface="Times New Roman"/>
                <a:cs typeface="Times New Roman"/>
              </a:rPr>
              <a:t>6,</a:t>
            </a:r>
            <a:r>
              <a:rPr sz="1200" spc="-7" dirty="0">
                <a:latin typeface="Times New Roman"/>
                <a:cs typeface="Times New Roman"/>
              </a:rPr>
              <a:t> </a:t>
            </a:r>
            <a:r>
              <a:rPr sz="1200" dirty="0">
                <a:latin typeface="Times New Roman"/>
                <a:cs typeface="Times New Roman"/>
              </a:rPr>
              <a:t>7,</a:t>
            </a:r>
            <a:r>
              <a:rPr sz="1200" spc="-3" dirty="0">
                <a:latin typeface="Times New Roman"/>
                <a:cs typeface="Times New Roman"/>
              </a:rPr>
              <a:t> </a:t>
            </a:r>
            <a:r>
              <a:rPr sz="1200" dirty="0">
                <a:latin typeface="Times New Roman"/>
                <a:cs typeface="Times New Roman"/>
              </a:rPr>
              <a:t>8,</a:t>
            </a:r>
            <a:r>
              <a:rPr sz="1200" spc="-7" dirty="0">
                <a:latin typeface="Times New Roman"/>
                <a:cs typeface="Times New Roman"/>
              </a:rPr>
              <a:t> </a:t>
            </a:r>
            <a:r>
              <a:rPr sz="1200" dirty="0">
                <a:latin typeface="Times New Roman"/>
                <a:cs typeface="Times New Roman"/>
              </a:rPr>
              <a:t>12,</a:t>
            </a:r>
            <a:r>
              <a:rPr sz="1200" spc="-7" dirty="0">
                <a:latin typeface="Times New Roman"/>
                <a:cs typeface="Times New Roman"/>
              </a:rPr>
              <a:t> </a:t>
            </a:r>
            <a:r>
              <a:rPr sz="1200" dirty="0">
                <a:latin typeface="Times New Roman"/>
                <a:cs typeface="Times New Roman"/>
              </a:rPr>
              <a:t>14,</a:t>
            </a:r>
            <a:r>
              <a:rPr sz="1200" spc="-3" dirty="0">
                <a:latin typeface="Times New Roman"/>
                <a:cs typeface="Times New Roman"/>
              </a:rPr>
              <a:t> </a:t>
            </a:r>
            <a:r>
              <a:rPr sz="1200" dirty="0">
                <a:latin typeface="Times New Roman"/>
                <a:cs typeface="Times New Roman"/>
              </a:rPr>
              <a:t>and</a:t>
            </a:r>
            <a:r>
              <a:rPr sz="1200" spc="-7" dirty="0">
                <a:latin typeface="Times New Roman"/>
                <a:cs typeface="Times New Roman"/>
              </a:rPr>
              <a:t> </a:t>
            </a:r>
            <a:r>
              <a:rPr sz="1200" spc="-17" dirty="0">
                <a:latin typeface="Times New Roman"/>
                <a:cs typeface="Times New Roman"/>
              </a:rPr>
              <a:t>15.</a:t>
            </a:r>
            <a:endParaRPr sz="1200" dirty="0">
              <a:latin typeface="Times New Roman"/>
              <a:cs typeface="Times New Roman"/>
            </a:endParaRPr>
          </a:p>
          <a:p>
            <a:pPr marL="8659" marR="92217">
              <a:spcBef>
                <a:spcPts val="3"/>
              </a:spcBef>
            </a:pPr>
            <a:r>
              <a:rPr sz="1200" b="1" dirty="0">
                <a:latin typeface="Times New Roman"/>
                <a:cs typeface="Times New Roman"/>
              </a:rPr>
              <a:t>Note:</a:t>
            </a:r>
            <a:r>
              <a:rPr sz="1200" b="1" spc="51" dirty="0">
                <a:latin typeface="Times New Roman"/>
                <a:cs typeface="Times New Roman"/>
              </a:rPr>
              <a:t> </a:t>
            </a:r>
            <a:r>
              <a:rPr sz="1200" dirty="0">
                <a:latin typeface="Times New Roman"/>
                <a:cs typeface="Times New Roman"/>
              </a:rPr>
              <a:t>Data</a:t>
            </a:r>
            <a:r>
              <a:rPr sz="1200" spc="61" dirty="0">
                <a:latin typeface="Times New Roman"/>
                <a:cs typeface="Times New Roman"/>
              </a:rPr>
              <a:t> </a:t>
            </a:r>
            <a:r>
              <a:rPr sz="1200" dirty="0">
                <a:latin typeface="Times New Roman"/>
                <a:cs typeface="Times New Roman"/>
              </a:rPr>
              <a:t>are</a:t>
            </a:r>
            <a:r>
              <a:rPr sz="1200" spc="58" dirty="0">
                <a:latin typeface="Times New Roman"/>
                <a:cs typeface="Times New Roman"/>
              </a:rPr>
              <a:t> </a:t>
            </a:r>
            <a:r>
              <a:rPr sz="1200" dirty="0">
                <a:latin typeface="Times New Roman"/>
                <a:cs typeface="Times New Roman"/>
              </a:rPr>
              <a:t>available</a:t>
            </a:r>
            <a:r>
              <a:rPr sz="1200" spc="65" dirty="0">
                <a:latin typeface="Times New Roman"/>
                <a:cs typeface="Times New Roman"/>
              </a:rPr>
              <a:t> </a:t>
            </a:r>
            <a:r>
              <a:rPr sz="1200" dirty="0">
                <a:latin typeface="Times New Roman"/>
                <a:cs typeface="Times New Roman"/>
              </a:rPr>
              <a:t>at</a:t>
            </a:r>
            <a:r>
              <a:rPr sz="1200" spc="55" dirty="0">
                <a:latin typeface="Times New Roman"/>
                <a:cs typeface="Times New Roman"/>
              </a:rPr>
              <a:t> </a:t>
            </a:r>
            <a:r>
              <a:rPr sz="1200" u="sng" spc="-7" dirty="0">
                <a:solidFill>
                  <a:srgbClr val="0000FF"/>
                </a:solidFill>
                <a:uFill>
                  <a:solidFill>
                    <a:srgbClr val="0000FF"/>
                  </a:solidFill>
                </a:uFill>
                <a:latin typeface="Times New Roman"/>
                <a:cs typeface="Times New Roman"/>
                <a:hlinkClick r:id="rId3"/>
              </a:rPr>
              <a:t>https://www.cms.gov/Research-Statistics-Data-and-Systems/Statistics-Trends-</a:t>
            </a:r>
            <a:r>
              <a:rPr sz="1200" u="sng" spc="-14" dirty="0">
                <a:solidFill>
                  <a:srgbClr val="0000FF"/>
                </a:solidFill>
                <a:uFill>
                  <a:solidFill>
                    <a:srgbClr val="0000FF"/>
                  </a:solidFill>
                </a:uFill>
                <a:latin typeface="Times New Roman"/>
                <a:cs typeface="Times New Roman"/>
                <a:hlinkClick r:id="rId3"/>
              </a:rPr>
              <a:t>and-</a:t>
            </a:r>
            <a:r>
              <a:rPr sz="1200" spc="-14" dirty="0">
                <a:solidFill>
                  <a:srgbClr val="0000FF"/>
                </a:solidFill>
                <a:latin typeface="Times New Roman"/>
                <a:cs typeface="Times New Roman"/>
              </a:rPr>
              <a:t> </a:t>
            </a:r>
            <a:r>
              <a:rPr sz="1200" u="sng" spc="-7" dirty="0">
                <a:solidFill>
                  <a:srgbClr val="0000FF"/>
                </a:solidFill>
                <a:uFill>
                  <a:solidFill>
                    <a:srgbClr val="0000FF"/>
                  </a:solidFill>
                </a:uFill>
                <a:latin typeface="Times New Roman"/>
                <a:cs typeface="Times New Roman"/>
                <a:hlinkClick r:id="rId3"/>
              </a:rPr>
              <a:t>Reports/NationalHealthExpendData/NationalHealthAccountsHistorical.html</a:t>
            </a:r>
            <a:r>
              <a:rPr sz="1200" spc="-7" dirty="0">
                <a:latin typeface="Times New Roman"/>
                <a:cs typeface="Times New Roman"/>
                <a:hlinkClick r:id="rId3"/>
              </a:rPr>
              <a:t>.</a:t>
            </a:r>
            <a:r>
              <a:rPr sz="1200" spc="51" dirty="0">
                <a:latin typeface="Times New Roman"/>
                <a:cs typeface="Times New Roman"/>
              </a:rPr>
              <a:t> </a:t>
            </a:r>
            <a:r>
              <a:rPr sz="1200" dirty="0">
                <a:latin typeface="Times New Roman"/>
                <a:cs typeface="Times New Roman"/>
              </a:rPr>
              <a:t>Personal</a:t>
            </a:r>
            <a:r>
              <a:rPr sz="1200" spc="58" dirty="0">
                <a:latin typeface="Times New Roman"/>
                <a:cs typeface="Times New Roman"/>
              </a:rPr>
              <a:t> </a:t>
            </a:r>
            <a:r>
              <a:rPr sz="1200" dirty="0">
                <a:latin typeface="Times New Roman"/>
                <a:cs typeface="Times New Roman"/>
              </a:rPr>
              <a:t>healthcare</a:t>
            </a:r>
            <a:r>
              <a:rPr sz="1200" spc="58" dirty="0">
                <a:latin typeface="Times New Roman"/>
                <a:cs typeface="Times New Roman"/>
              </a:rPr>
              <a:t> </a:t>
            </a:r>
            <a:r>
              <a:rPr sz="1200" dirty="0">
                <a:latin typeface="Times New Roman"/>
                <a:cs typeface="Times New Roman"/>
              </a:rPr>
              <a:t>expenditures</a:t>
            </a:r>
            <a:r>
              <a:rPr sz="1200" spc="58" dirty="0">
                <a:latin typeface="Times New Roman"/>
                <a:cs typeface="Times New Roman"/>
              </a:rPr>
              <a:t> </a:t>
            </a:r>
            <a:r>
              <a:rPr sz="1200" spc="-17" dirty="0">
                <a:latin typeface="Times New Roman"/>
                <a:cs typeface="Times New Roman"/>
              </a:rPr>
              <a:t>are</a:t>
            </a:r>
            <a:endParaRPr sz="1200" dirty="0">
              <a:latin typeface="Times New Roman"/>
              <a:cs typeface="Times New Roman"/>
            </a:endParaRPr>
          </a:p>
          <a:p>
            <a:pPr marL="8659"/>
            <a:r>
              <a:rPr sz="1200" dirty="0">
                <a:latin typeface="Times New Roman"/>
                <a:cs typeface="Times New Roman"/>
              </a:rPr>
              <a:t>outlays</a:t>
            </a:r>
            <a:r>
              <a:rPr sz="1200" spc="-20" dirty="0">
                <a:latin typeface="Times New Roman"/>
                <a:cs typeface="Times New Roman"/>
              </a:rPr>
              <a:t> </a:t>
            </a:r>
            <a:r>
              <a:rPr sz="1200" dirty="0">
                <a:latin typeface="Times New Roman"/>
                <a:cs typeface="Times New Roman"/>
              </a:rPr>
              <a:t>for</a:t>
            </a:r>
            <a:r>
              <a:rPr sz="1200" spc="-17" dirty="0">
                <a:latin typeface="Times New Roman"/>
                <a:cs typeface="Times New Roman"/>
              </a:rPr>
              <a:t> </a:t>
            </a:r>
            <a:r>
              <a:rPr sz="1200" dirty="0">
                <a:latin typeface="Times New Roman"/>
                <a:cs typeface="Times New Roman"/>
              </a:rPr>
              <a:t>goods</a:t>
            </a:r>
            <a:r>
              <a:rPr sz="1200" spc="-14"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services</a:t>
            </a:r>
            <a:r>
              <a:rPr sz="1200" spc="-14" dirty="0">
                <a:latin typeface="Times New Roman"/>
                <a:cs typeface="Times New Roman"/>
              </a:rPr>
              <a:t> </a:t>
            </a:r>
            <a:r>
              <a:rPr sz="1200" dirty="0">
                <a:latin typeface="Times New Roman"/>
                <a:cs typeface="Times New Roman"/>
              </a:rPr>
              <a:t>related</a:t>
            </a:r>
            <a:r>
              <a:rPr sz="1200" spc="-17" dirty="0">
                <a:latin typeface="Times New Roman"/>
                <a:cs typeface="Times New Roman"/>
              </a:rPr>
              <a:t> </a:t>
            </a:r>
            <a:r>
              <a:rPr sz="1200" dirty="0">
                <a:latin typeface="Times New Roman"/>
                <a:cs typeface="Times New Roman"/>
              </a:rPr>
              <a:t>directly</a:t>
            </a:r>
            <a:r>
              <a:rPr sz="1200" spc="-10" dirty="0">
                <a:latin typeface="Times New Roman"/>
                <a:cs typeface="Times New Roman"/>
              </a:rPr>
              <a:t> </a:t>
            </a:r>
            <a:r>
              <a:rPr sz="1200" dirty="0">
                <a:latin typeface="Times New Roman"/>
                <a:cs typeface="Times New Roman"/>
              </a:rPr>
              <a:t>to</a:t>
            </a:r>
            <a:r>
              <a:rPr sz="1200" spc="-17" dirty="0">
                <a:latin typeface="Times New Roman"/>
                <a:cs typeface="Times New Roman"/>
              </a:rPr>
              <a:t> </a:t>
            </a:r>
            <a:r>
              <a:rPr sz="1200" dirty="0">
                <a:latin typeface="Times New Roman"/>
                <a:cs typeface="Times New Roman"/>
              </a:rPr>
              <a:t>patient</a:t>
            </a:r>
            <a:r>
              <a:rPr sz="1200" spc="-17" dirty="0">
                <a:latin typeface="Times New Roman"/>
                <a:cs typeface="Times New Roman"/>
              </a:rPr>
              <a:t> </a:t>
            </a:r>
            <a:r>
              <a:rPr sz="1200" dirty="0">
                <a:latin typeface="Times New Roman"/>
                <a:cs typeface="Times New Roman"/>
              </a:rPr>
              <a:t>care.</a:t>
            </a:r>
            <a:r>
              <a:rPr sz="1200" spc="-14" dirty="0">
                <a:latin typeface="Times New Roman"/>
                <a:cs typeface="Times New Roman"/>
              </a:rPr>
              <a:t> </a:t>
            </a:r>
            <a:r>
              <a:rPr sz="1200" dirty="0">
                <a:latin typeface="Times New Roman"/>
                <a:cs typeface="Times New Roman"/>
              </a:rPr>
              <a:t>These</a:t>
            </a:r>
            <a:r>
              <a:rPr sz="1200" spc="-14" dirty="0">
                <a:latin typeface="Times New Roman"/>
                <a:cs typeface="Times New Roman"/>
              </a:rPr>
              <a:t> </a:t>
            </a:r>
            <a:r>
              <a:rPr sz="1200" dirty="0">
                <a:latin typeface="Times New Roman"/>
                <a:cs typeface="Times New Roman"/>
              </a:rPr>
              <a:t>expenditures</a:t>
            </a:r>
            <a:r>
              <a:rPr sz="1200" spc="-14" dirty="0">
                <a:latin typeface="Times New Roman"/>
                <a:cs typeface="Times New Roman"/>
              </a:rPr>
              <a:t> </a:t>
            </a:r>
            <a:r>
              <a:rPr sz="1200" dirty="0">
                <a:latin typeface="Times New Roman"/>
                <a:cs typeface="Times New Roman"/>
              </a:rPr>
              <a:t>are</a:t>
            </a:r>
            <a:r>
              <a:rPr sz="1200" spc="-17" dirty="0">
                <a:latin typeface="Times New Roman"/>
                <a:cs typeface="Times New Roman"/>
              </a:rPr>
              <a:t> </a:t>
            </a:r>
            <a:r>
              <a:rPr sz="1200" dirty="0">
                <a:latin typeface="Times New Roman"/>
                <a:cs typeface="Times New Roman"/>
              </a:rPr>
              <a:t>total</a:t>
            </a:r>
            <a:r>
              <a:rPr sz="1200" spc="-17" dirty="0">
                <a:latin typeface="Times New Roman"/>
                <a:cs typeface="Times New Roman"/>
              </a:rPr>
              <a:t> </a:t>
            </a:r>
            <a:r>
              <a:rPr sz="1200" dirty="0">
                <a:latin typeface="Times New Roman"/>
                <a:cs typeface="Times New Roman"/>
              </a:rPr>
              <a:t>national</a:t>
            </a:r>
            <a:r>
              <a:rPr sz="1200" spc="-17" dirty="0">
                <a:latin typeface="Times New Roman"/>
                <a:cs typeface="Times New Roman"/>
              </a:rPr>
              <a:t> </a:t>
            </a:r>
            <a:r>
              <a:rPr sz="1200" spc="-7" dirty="0">
                <a:latin typeface="Times New Roman"/>
                <a:cs typeface="Times New Roman"/>
              </a:rPr>
              <a:t>health</a:t>
            </a:r>
            <a:endParaRPr sz="1200" dirty="0">
              <a:latin typeface="Times New Roman"/>
              <a:cs typeface="Times New Roman"/>
            </a:endParaRPr>
          </a:p>
          <a:p>
            <a:pPr marL="8659" marR="288773">
              <a:spcBef>
                <a:spcPts val="37"/>
              </a:spcBef>
            </a:pPr>
            <a:r>
              <a:rPr sz="1200" dirty="0">
                <a:latin typeface="Times New Roman"/>
                <a:cs typeface="Times New Roman"/>
              </a:rPr>
              <a:t>expenditures</a:t>
            </a:r>
            <a:r>
              <a:rPr sz="1200" spc="-27" dirty="0">
                <a:latin typeface="Times New Roman"/>
                <a:cs typeface="Times New Roman"/>
              </a:rPr>
              <a:t> </a:t>
            </a:r>
            <a:r>
              <a:rPr sz="1200" dirty="0">
                <a:latin typeface="Times New Roman"/>
                <a:cs typeface="Times New Roman"/>
              </a:rPr>
              <a:t>minus</a:t>
            </a:r>
            <a:r>
              <a:rPr sz="1200" spc="-17" dirty="0">
                <a:latin typeface="Times New Roman"/>
                <a:cs typeface="Times New Roman"/>
              </a:rPr>
              <a:t> </a:t>
            </a:r>
            <a:r>
              <a:rPr sz="1200" dirty="0">
                <a:latin typeface="Times New Roman"/>
                <a:cs typeface="Times New Roman"/>
              </a:rPr>
              <a:t>expenditures</a:t>
            </a:r>
            <a:r>
              <a:rPr sz="1200" spc="-17" dirty="0">
                <a:latin typeface="Times New Roman"/>
                <a:cs typeface="Times New Roman"/>
              </a:rPr>
              <a:t> </a:t>
            </a:r>
            <a:r>
              <a:rPr sz="1200" dirty="0">
                <a:latin typeface="Times New Roman"/>
                <a:cs typeface="Times New Roman"/>
              </a:rPr>
              <a:t>for</a:t>
            </a:r>
            <a:r>
              <a:rPr sz="1200" spc="-14" dirty="0">
                <a:latin typeface="Times New Roman"/>
                <a:cs typeface="Times New Roman"/>
              </a:rPr>
              <a:t> </a:t>
            </a:r>
            <a:r>
              <a:rPr sz="1200" dirty="0">
                <a:latin typeface="Times New Roman"/>
                <a:cs typeface="Times New Roman"/>
              </a:rPr>
              <a:t>investment,</a:t>
            </a:r>
            <a:r>
              <a:rPr sz="1200" spc="-20" dirty="0">
                <a:latin typeface="Times New Roman"/>
                <a:cs typeface="Times New Roman"/>
              </a:rPr>
              <a:t> </a:t>
            </a:r>
            <a:r>
              <a:rPr sz="1200" dirty="0">
                <a:latin typeface="Times New Roman"/>
                <a:cs typeface="Times New Roman"/>
              </a:rPr>
              <a:t>health</a:t>
            </a:r>
            <a:r>
              <a:rPr sz="1200" spc="-10" dirty="0">
                <a:latin typeface="Times New Roman"/>
                <a:cs typeface="Times New Roman"/>
              </a:rPr>
              <a:t> </a:t>
            </a:r>
            <a:r>
              <a:rPr sz="1200" dirty="0">
                <a:latin typeface="Times New Roman"/>
                <a:cs typeface="Times New Roman"/>
              </a:rPr>
              <a:t>insurance</a:t>
            </a:r>
            <a:r>
              <a:rPr sz="1200" spc="-17" dirty="0">
                <a:latin typeface="Times New Roman"/>
                <a:cs typeface="Times New Roman"/>
              </a:rPr>
              <a:t> </a:t>
            </a:r>
            <a:r>
              <a:rPr sz="1200" dirty="0">
                <a:latin typeface="Times New Roman"/>
                <a:cs typeface="Times New Roman"/>
              </a:rPr>
              <a:t>program</a:t>
            </a:r>
            <a:r>
              <a:rPr sz="1200" spc="-17" dirty="0">
                <a:latin typeface="Times New Roman"/>
                <a:cs typeface="Times New Roman"/>
              </a:rPr>
              <a:t> </a:t>
            </a:r>
            <a:r>
              <a:rPr sz="1200" dirty="0">
                <a:latin typeface="Times New Roman"/>
                <a:cs typeface="Times New Roman"/>
              </a:rPr>
              <a:t>administration</a:t>
            </a:r>
            <a:r>
              <a:rPr sz="1200" spc="-24"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dirty="0">
                <a:latin typeface="Times New Roman"/>
                <a:cs typeface="Times New Roman"/>
              </a:rPr>
              <a:t>the</a:t>
            </a:r>
            <a:r>
              <a:rPr sz="1200" spc="-17" dirty="0">
                <a:latin typeface="Times New Roman"/>
                <a:cs typeface="Times New Roman"/>
              </a:rPr>
              <a:t> </a:t>
            </a:r>
            <a:r>
              <a:rPr sz="1200" dirty="0">
                <a:latin typeface="Times New Roman"/>
                <a:cs typeface="Times New Roman"/>
              </a:rPr>
              <a:t>net</a:t>
            </a:r>
            <a:r>
              <a:rPr sz="1200" spc="-17" dirty="0">
                <a:latin typeface="Times New Roman"/>
                <a:cs typeface="Times New Roman"/>
              </a:rPr>
              <a:t> </a:t>
            </a:r>
            <a:r>
              <a:rPr sz="1200" dirty="0">
                <a:latin typeface="Times New Roman"/>
                <a:cs typeface="Times New Roman"/>
              </a:rPr>
              <a:t>cost</a:t>
            </a:r>
            <a:r>
              <a:rPr sz="1200" spc="-17" dirty="0">
                <a:latin typeface="Times New Roman"/>
                <a:cs typeface="Times New Roman"/>
              </a:rPr>
              <a:t> of </a:t>
            </a:r>
            <a:r>
              <a:rPr sz="1200" dirty="0">
                <a:latin typeface="Times New Roman"/>
                <a:cs typeface="Times New Roman"/>
              </a:rPr>
              <a:t>insurance,</a:t>
            </a:r>
            <a:r>
              <a:rPr sz="1200" spc="-17"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dirty="0">
                <a:latin typeface="Times New Roman"/>
                <a:cs typeface="Times New Roman"/>
              </a:rPr>
              <a:t>public</a:t>
            </a:r>
            <a:r>
              <a:rPr sz="1200" spc="-14" dirty="0">
                <a:latin typeface="Times New Roman"/>
                <a:cs typeface="Times New Roman"/>
              </a:rPr>
              <a:t> </a:t>
            </a:r>
            <a:r>
              <a:rPr sz="1200" dirty="0">
                <a:latin typeface="Times New Roman"/>
                <a:cs typeface="Times New Roman"/>
              </a:rPr>
              <a:t>health</a:t>
            </a:r>
            <a:r>
              <a:rPr sz="1200" spc="-10" dirty="0">
                <a:latin typeface="Times New Roman"/>
                <a:cs typeface="Times New Roman"/>
              </a:rPr>
              <a:t> </a:t>
            </a:r>
            <a:r>
              <a:rPr sz="1200" spc="-7" dirty="0">
                <a:latin typeface="Times New Roman"/>
                <a:cs typeface="Times New Roman"/>
              </a:rPr>
              <a:t>activities.</a:t>
            </a:r>
            <a:r>
              <a:rPr lang="en-US" sz="1200" spc="-7" dirty="0">
                <a:latin typeface="Times New Roman"/>
                <a:cs typeface="Times New Roman"/>
              </a:rPr>
              <a:t> </a:t>
            </a:r>
            <a:r>
              <a:rPr sz="1200" dirty="0">
                <a:latin typeface="Times New Roman"/>
                <a:cs typeface="Times New Roman"/>
              </a:rPr>
              <a:t>Other</a:t>
            </a:r>
            <a:r>
              <a:rPr sz="1200" spc="-24" dirty="0">
                <a:latin typeface="Times New Roman"/>
                <a:cs typeface="Times New Roman"/>
              </a:rPr>
              <a:t> </a:t>
            </a:r>
            <a:r>
              <a:rPr sz="1200" dirty="0">
                <a:latin typeface="Times New Roman"/>
                <a:cs typeface="Times New Roman"/>
              </a:rPr>
              <a:t>health</a:t>
            </a:r>
            <a:r>
              <a:rPr sz="1200" spc="-10" dirty="0">
                <a:latin typeface="Times New Roman"/>
                <a:cs typeface="Times New Roman"/>
              </a:rPr>
              <a:t> </a:t>
            </a:r>
            <a:r>
              <a:rPr sz="1200" dirty="0">
                <a:latin typeface="Times New Roman"/>
                <a:cs typeface="Times New Roman"/>
              </a:rPr>
              <a:t>insurance</a:t>
            </a:r>
            <a:r>
              <a:rPr sz="1200" spc="-17" dirty="0">
                <a:latin typeface="Times New Roman"/>
                <a:cs typeface="Times New Roman"/>
              </a:rPr>
              <a:t> </a:t>
            </a:r>
            <a:r>
              <a:rPr sz="1200" dirty="0">
                <a:latin typeface="Times New Roman"/>
                <a:cs typeface="Times New Roman"/>
              </a:rPr>
              <a:t>programs</a:t>
            </a:r>
            <a:r>
              <a:rPr sz="1200" spc="-10" dirty="0">
                <a:latin typeface="Times New Roman"/>
                <a:cs typeface="Times New Roman"/>
              </a:rPr>
              <a:t> </a:t>
            </a:r>
            <a:r>
              <a:rPr sz="1200" dirty="0">
                <a:latin typeface="Times New Roman"/>
                <a:cs typeface="Times New Roman"/>
              </a:rPr>
              <a:t>include</a:t>
            </a:r>
            <a:r>
              <a:rPr sz="1200" spc="-17" dirty="0">
                <a:latin typeface="Times New Roman"/>
                <a:cs typeface="Times New Roman"/>
              </a:rPr>
              <a:t> </a:t>
            </a:r>
            <a:r>
              <a:rPr sz="1200" dirty="0">
                <a:latin typeface="Times New Roman"/>
                <a:cs typeface="Times New Roman"/>
              </a:rPr>
              <a:t>Children’s</a:t>
            </a:r>
            <a:r>
              <a:rPr sz="1200" spc="-17" dirty="0">
                <a:latin typeface="Times New Roman"/>
                <a:cs typeface="Times New Roman"/>
              </a:rPr>
              <a:t> </a:t>
            </a:r>
            <a:r>
              <a:rPr sz="1200" dirty="0">
                <a:latin typeface="Times New Roman"/>
                <a:cs typeface="Times New Roman"/>
              </a:rPr>
              <a:t>Health</a:t>
            </a:r>
            <a:r>
              <a:rPr sz="1200" spc="-17" dirty="0">
                <a:latin typeface="Times New Roman"/>
                <a:cs typeface="Times New Roman"/>
              </a:rPr>
              <a:t> </a:t>
            </a:r>
            <a:r>
              <a:rPr sz="1200" dirty="0">
                <a:latin typeface="Times New Roman"/>
                <a:cs typeface="Times New Roman"/>
              </a:rPr>
              <a:t>Insurance</a:t>
            </a:r>
            <a:r>
              <a:rPr sz="1200" spc="-17" dirty="0">
                <a:latin typeface="Times New Roman"/>
                <a:cs typeface="Times New Roman"/>
              </a:rPr>
              <a:t> </a:t>
            </a:r>
            <a:r>
              <a:rPr sz="1200" dirty="0">
                <a:latin typeface="Times New Roman"/>
                <a:cs typeface="Times New Roman"/>
              </a:rPr>
              <a:t>Program</a:t>
            </a:r>
            <a:r>
              <a:rPr sz="1200" spc="-17" dirty="0">
                <a:latin typeface="Times New Roman"/>
                <a:cs typeface="Times New Roman"/>
              </a:rPr>
              <a:t> </a:t>
            </a:r>
            <a:r>
              <a:rPr sz="1200" dirty="0">
                <a:latin typeface="Times New Roman"/>
                <a:cs typeface="Times New Roman"/>
              </a:rPr>
              <a:t>(Titles</a:t>
            </a:r>
            <a:r>
              <a:rPr sz="1200" spc="-14" dirty="0">
                <a:latin typeface="Times New Roman"/>
                <a:cs typeface="Times New Roman"/>
              </a:rPr>
              <a:t> </a:t>
            </a:r>
            <a:r>
              <a:rPr sz="1200" dirty="0">
                <a:latin typeface="Times New Roman"/>
                <a:cs typeface="Times New Roman"/>
              </a:rPr>
              <a:t>XIX</a:t>
            </a:r>
            <a:r>
              <a:rPr sz="1200" spc="-10"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dirty="0">
                <a:latin typeface="Times New Roman"/>
                <a:cs typeface="Times New Roman"/>
              </a:rPr>
              <a:t>XXI)</a:t>
            </a:r>
            <a:r>
              <a:rPr sz="1200" spc="-10" dirty="0">
                <a:latin typeface="Times New Roman"/>
                <a:cs typeface="Times New Roman"/>
              </a:rPr>
              <a:t> </a:t>
            </a:r>
            <a:r>
              <a:rPr sz="1200" dirty="0">
                <a:latin typeface="Times New Roman"/>
                <a:cs typeface="Times New Roman"/>
              </a:rPr>
              <a:t>and</a:t>
            </a:r>
            <a:r>
              <a:rPr sz="1200" spc="-14" dirty="0">
                <a:latin typeface="Times New Roman"/>
                <a:cs typeface="Times New Roman"/>
              </a:rPr>
              <a:t> </a:t>
            </a:r>
            <a:r>
              <a:rPr sz="1200" spc="-7" dirty="0">
                <a:latin typeface="Times New Roman"/>
                <a:cs typeface="Times New Roman"/>
              </a:rPr>
              <a:t>programs</a:t>
            </a:r>
            <a:r>
              <a:rPr lang="en-US" sz="1200" spc="-7" dirty="0">
                <a:latin typeface="Times New Roman"/>
                <a:cs typeface="Times New Roman"/>
              </a:rPr>
              <a:t> </a:t>
            </a:r>
            <a:r>
              <a:rPr sz="1200" dirty="0">
                <a:latin typeface="Times New Roman"/>
                <a:cs typeface="Times New Roman"/>
              </a:rPr>
              <a:t>available</a:t>
            </a:r>
            <a:r>
              <a:rPr sz="1200" spc="-17" dirty="0">
                <a:latin typeface="Times New Roman"/>
                <a:cs typeface="Times New Roman"/>
              </a:rPr>
              <a:t> </a:t>
            </a:r>
            <a:r>
              <a:rPr sz="1200" dirty="0">
                <a:latin typeface="Times New Roman"/>
                <a:cs typeface="Times New Roman"/>
              </a:rPr>
              <a:t>through</a:t>
            </a:r>
            <a:r>
              <a:rPr sz="1200" spc="-14" dirty="0">
                <a:latin typeface="Times New Roman"/>
                <a:cs typeface="Times New Roman"/>
              </a:rPr>
              <a:t> </a:t>
            </a:r>
            <a:r>
              <a:rPr sz="1200" dirty="0">
                <a:latin typeface="Times New Roman"/>
                <a:cs typeface="Times New Roman"/>
              </a:rPr>
              <a:t>the</a:t>
            </a:r>
            <a:r>
              <a:rPr sz="1200" spc="-14" dirty="0">
                <a:latin typeface="Times New Roman"/>
                <a:cs typeface="Times New Roman"/>
              </a:rPr>
              <a:t> </a:t>
            </a:r>
            <a:r>
              <a:rPr sz="1200" dirty="0">
                <a:latin typeface="Times New Roman"/>
                <a:cs typeface="Times New Roman"/>
              </a:rPr>
              <a:t>Department</a:t>
            </a:r>
            <a:r>
              <a:rPr sz="1200" spc="-17" dirty="0">
                <a:latin typeface="Times New Roman"/>
                <a:cs typeface="Times New Roman"/>
              </a:rPr>
              <a:t> </a:t>
            </a:r>
            <a:r>
              <a:rPr sz="1200" dirty="0">
                <a:latin typeface="Times New Roman"/>
                <a:cs typeface="Times New Roman"/>
              </a:rPr>
              <a:t>of</a:t>
            </a:r>
            <a:r>
              <a:rPr sz="1200" spc="-10" dirty="0">
                <a:latin typeface="Times New Roman"/>
                <a:cs typeface="Times New Roman"/>
              </a:rPr>
              <a:t> </a:t>
            </a:r>
            <a:r>
              <a:rPr sz="1200" dirty="0">
                <a:latin typeface="Times New Roman"/>
                <a:cs typeface="Times New Roman"/>
              </a:rPr>
              <a:t>Defense</a:t>
            </a:r>
            <a:r>
              <a:rPr sz="1200" spc="-10"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the</a:t>
            </a:r>
            <a:r>
              <a:rPr sz="1200" spc="-14" dirty="0">
                <a:latin typeface="Times New Roman"/>
                <a:cs typeface="Times New Roman"/>
              </a:rPr>
              <a:t> </a:t>
            </a:r>
            <a:r>
              <a:rPr sz="1200" dirty="0">
                <a:latin typeface="Times New Roman"/>
                <a:cs typeface="Times New Roman"/>
              </a:rPr>
              <a:t>Department</a:t>
            </a:r>
            <a:r>
              <a:rPr sz="1200" spc="-17" dirty="0">
                <a:latin typeface="Times New Roman"/>
                <a:cs typeface="Times New Roman"/>
              </a:rPr>
              <a:t> </a:t>
            </a:r>
            <a:r>
              <a:rPr sz="1200" dirty="0">
                <a:latin typeface="Times New Roman"/>
                <a:cs typeface="Times New Roman"/>
              </a:rPr>
              <a:t>of</a:t>
            </a:r>
            <a:r>
              <a:rPr sz="1200" spc="-10" dirty="0">
                <a:latin typeface="Times New Roman"/>
                <a:cs typeface="Times New Roman"/>
              </a:rPr>
              <a:t> </a:t>
            </a:r>
            <a:r>
              <a:rPr sz="1200" dirty="0">
                <a:latin typeface="Times New Roman"/>
                <a:cs typeface="Times New Roman"/>
              </a:rPr>
              <a:t>Veterans</a:t>
            </a:r>
            <a:r>
              <a:rPr sz="1200" spc="-14" dirty="0">
                <a:latin typeface="Times New Roman"/>
                <a:cs typeface="Times New Roman"/>
              </a:rPr>
              <a:t> </a:t>
            </a:r>
            <a:r>
              <a:rPr sz="1200" dirty="0">
                <a:latin typeface="Times New Roman"/>
                <a:cs typeface="Times New Roman"/>
              </a:rPr>
              <a:t>Affairs.</a:t>
            </a:r>
            <a:r>
              <a:rPr sz="1200" spc="-14" dirty="0">
                <a:latin typeface="Times New Roman"/>
                <a:cs typeface="Times New Roman"/>
              </a:rPr>
              <a:t> </a:t>
            </a:r>
            <a:r>
              <a:rPr sz="1200" dirty="0">
                <a:latin typeface="Times New Roman"/>
                <a:cs typeface="Times New Roman"/>
              </a:rPr>
              <a:t>Other</a:t>
            </a:r>
            <a:r>
              <a:rPr sz="1200" spc="-10" dirty="0">
                <a:latin typeface="Times New Roman"/>
                <a:cs typeface="Times New Roman"/>
              </a:rPr>
              <a:t> </a:t>
            </a:r>
            <a:r>
              <a:rPr sz="1200" spc="-7" dirty="0">
                <a:latin typeface="Times New Roman"/>
                <a:cs typeface="Times New Roman"/>
              </a:rPr>
              <a:t>third-</a:t>
            </a:r>
            <a:r>
              <a:rPr sz="1200" dirty="0">
                <a:latin typeface="Times New Roman"/>
                <a:cs typeface="Times New Roman"/>
              </a:rPr>
              <a:t>party</a:t>
            </a:r>
            <a:r>
              <a:rPr sz="1200" spc="-7" dirty="0">
                <a:latin typeface="Times New Roman"/>
                <a:cs typeface="Times New Roman"/>
              </a:rPr>
              <a:t> </a:t>
            </a:r>
            <a:r>
              <a:rPr sz="1200" dirty="0">
                <a:latin typeface="Times New Roman"/>
                <a:cs typeface="Times New Roman"/>
              </a:rPr>
              <a:t>payers</a:t>
            </a:r>
            <a:r>
              <a:rPr sz="1200" spc="-7" dirty="0">
                <a:latin typeface="Times New Roman"/>
                <a:cs typeface="Times New Roman"/>
              </a:rPr>
              <a:t> </a:t>
            </a:r>
            <a:r>
              <a:rPr sz="1200" spc="-17" dirty="0">
                <a:latin typeface="Times New Roman"/>
                <a:cs typeface="Times New Roman"/>
              </a:rPr>
              <a:t>may </a:t>
            </a:r>
            <a:r>
              <a:rPr sz="1200" dirty="0">
                <a:latin typeface="Times New Roman"/>
                <a:cs typeface="Times New Roman"/>
              </a:rPr>
              <a:t>include</a:t>
            </a:r>
            <a:r>
              <a:rPr sz="1200" spc="-27" dirty="0">
                <a:latin typeface="Times New Roman"/>
                <a:cs typeface="Times New Roman"/>
              </a:rPr>
              <a:t> </a:t>
            </a:r>
            <a:r>
              <a:rPr sz="1200" dirty="0">
                <a:latin typeface="Times New Roman"/>
                <a:cs typeface="Times New Roman"/>
              </a:rPr>
              <a:t>worksite</a:t>
            </a:r>
            <a:r>
              <a:rPr sz="1200" spc="-20" dirty="0">
                <a:latin typeface="Times New Roman"/>
                <a:cs typeface="Times New Roman"/>
              </a:rPr>
              <a:t> </a:t>
            </a:r>
            <a:r>
              <a:rPr sz="1200" dirty="0">
                <a:latin typeface="Times New Roman"/>
                <a:cs typeface="Times New Roman"/>
              </a:rPr>
              <a:t>healthcare,</a:t>
            </a:r>
            <a:r>
              <a:rPr sz="1200" spc="-17" dirty="0">
                <a:latin typeface="Times New Roman"/>
                <a:cs typeface="Times New Roman"/>
              </a:rPr>
              <a:t> </a:t>
            </a:r>
            <a:r>
              <a:rPr sz="1200" dirty="0">
                <a:latin typeface="Times New Roman"/>
                <a:cs typeface="Times New Roman"/>
              </a:rPr>
              <a:t>other</a:t>
            </a:r>
            <a:r>
              <a:rPr sz="1200" spc="-20" dirty="0">
                <a:latin typeface="Times New Roman"/>
                <a:cs typeface="Times New Roman"/>
              </a:rPr>
              <a:t> </a:t>
            </a:r>
            <a:r>
              <a:rPr sz="1200" dirty="0">
                <a:latin typeface="Times New Roman"/>
                <a:cs typeface="Times New Roman"/>
              </a:rPr>
              <a:t>private</a:t>
            </a:r>
            <a:r>
              <a:rPr sz="1200" spc="-20" dirty="0">
                <a:latin typeface="Times New Roman"/>
                <a:cs typeface="Times New Roman"/>
              </a:rPr>
              <a:t> </a:t>
            </a:r>
            <a:r>
              <a:rPr sz="1200" dirty="0">
                <a:latin typeface="Times New Roman"/>
                <a:cs typeface="Times New Roman"/>
              </a:rPr>
              <a:t>venues,</a:t>
            </a:r>
            <a:r>
              <a:rPr sz="1200" spc="-20" dirty="0">
                <a:latin typeface="Times New Roman"/>
                <a:cs typeface="Times New Roman"/>
              </a:rPr>
              <a:t> </a:t>
            </a:r>
            <a:r>
              <a:rPr sz="1200" dirty="0">
                <a:latin typeface="Times New Roman"/>
                <a:cs typeface="Times New Roman"/>
              </a:rPr>
              <a:t>Indian</a:t>
            </a:r>
            <a:r>
              <a:rPr sz="1200" spc="-20" dirty="0">
                <a:latin typeface="Times New Roman"/>
                <a:cs typeface="Times New Roman"/>
              </a:rPr>
              <a:t> </a:t>
            </a:r>
            <a:r>
              <a:rPr sz="1200" dirty="0">
                <a:latin typeface="Times New Roman"/>
                <a:cs typeface="Times New Roman"/>
              </a:rPr>
              <a:t>Health</a:t>
            </a:r>
            <a:r>
              <a:rPr sz="1200" spc="-17" dirty="0">
                <a:latin typeface="Times New Roman"/>
                <a:cs typeface="Times New Roman"/>
              </a:rPr>
              <a:t> </a:t>
            </a:r>
            <a:r>
              <a:rPr sz="1200" dirty="0">
                <a:latin typeface="Times New Roman"/>
                <a:cs typeface="Times New Roman"/>
              </a:rPr>
              <a:t>Service,</a:t>
            </a:r>
            <a:r>
              <a:rPr sz="1200" spc="-17" dirty="0">
                <a:latin typeface="Times New Roman"/>
                <a:cs typeface="Times New Roman"/>
              </a:rPr>
              <a:t> </a:t>
            </a:r>
            <a:r>
              <a:rPr sz="1200" dirty="0">
                <a:latin typeface="Times New Roman"/>
                <a:cs typeface="Times New Roman"/>
              </a:rPr>
              <a:t>workers’</a:t>
            </a:r>
            <a:r>
              <a:rPr sz="1200" spc="-20" dirty="0">
                <a:latin typeface="Times New Roman"/>
                <a:cs typeface="Times New Roman"/>
              </a:rPr>
              <a:t> </a:t>
            </a:r>
            <a:r>
              <a:rPr sz="1200" dirty="0">
                <a:latin typeface="Times New Roman"/>
                <a:cs typeface="Times New Roman"/>
              </a:rPr>
              <a:t>compensation,</a:t>
            </a:r>
            <a:r>
              <a:rPr sz="1200" spc="-20" dirty="0">
                <a:latin typeface="Times New Roman"/>
                <a:cs typeface="Times New Roman"/>
              </a:rPr>
              <a:t> </a:t>
            </a:r>
            <a:r>
              <a:rPr sz="1200" dirty="0">
                <a:latin typeface="Times New Roman"/>
                <a:cs typeface="Times New Roman"/>
              </a:rPr>
              <a:t>general</a:t>
            </a:r>
            <a:r>
              <a:rPr sz="1200" spc="-17" dirty="0">
                <a:latin typeface="Times New Roman"/>
                <a:cs typeface="Times New Roman"/>
              </a:rPr>
              <a:t> </a:t>
            </a:r>
            <a:r>
              <a:rPr sz="1200" spc="-7" dirty="0">
                <a:latin typeface="Times New Roman"/>
                <a:cs typeface="Times New Roman"/>
              </a:rPr>
              <a:t>assistance, </a:t>
            </a:r>
            <a:r>
              <a:rPr sz="1200" dirty="0">
                <a:latin typeface="Times New Roman"/>
                <a:cs typeface="Times New Roman"/>
              </a:rPr>
              <a:t>maternal</a:t>
            </a:r>
            <a:r>
              <a:rPr sz="1200" spc="-31" dirty="0">
                <a:latin typeface="Times New Roman"/>
                <a:cs typeface="Times New Roman"/>
              </a:rPr>
              <a:t> </a:t>
            </a:r>
            <a:r>
              <a:rPr sz="1200" dirty="0">
                <a:latin typeface="Times New Roman"/>
                <a:cs typeface="Times New Roman"/>
              </a:rPr>
              <a:t>and</a:t>
            </a:r>
            <a:r>
              <a:rPr sz="1200" spc="-14" dirty="0">
                <a:latin typeface="Times New Roman"/>
                <a:cs typeface="Times New Roman"/>
              </a:rPr>
              <a:t> </a:t>
            </a:r>
            <a:r>
              <a:rPr sz="1200" dirty="0">
                <a:latin typeface="Times New Roman"/>
                <a:cs typeface="Times New Roman"/>
              </a:rPr>
              <a:t>child</a:t>
            </a:r>
            <a:r>
              <a:rPr sz="1200" spc="-20" dirty="0">
                <a:latin typeface="Times New Roman"/>
                <a:cs typeface="Times New Roman"/>
              </a:rPr>
              <a:t> </a:t>
            </a:r>
            <a:r>
              <a:rPr sz="1200" dirty="0">
                <a:latin typeface="Times New Roman"/>
                <a:cs typeface="Times New Roman"/>
              </a:rPr>
              <a:t>health</a:t>
            </a:r>
            <a:r>
              <a:rPr sz="1200" spc="-20" dirty="0">
                <a:latin typeface="Times New Roman"/>
                <a:cs typeface="Times New Roman"/>
              </a:rPr>
              <a:t> </a:t>
            </a:r>
            <a:r>
              <a:rPr sz="1200" dirty="0">
                <a:latin typeface="Times New Roman"/>
                <a:cs typeface="Times New Roman"/>
              </a:rPr>
              <a:t>programs,</a:t>
            </a:r>
            <a:r>
              <a:rPr sz="1200" spc="-20" dirty="0">
                <a:latin typeface="Times New Roman"/>
                <a:cs typeface="Times New Roman"/>
              </a:rPr>
              <a:t> </a:t>
            </a:r>
            <a:r>
              <a:rPr sz="1200" dirty="0">
                <a:latin typeface="Times New Roman"/>
                <a:cs typeface="Times New Roman"/>
              </a:rPr>
              <a:t>vocational</a:t>
            </a:r>
            <a:r>
              <a:rPr sz="1200" spc="-24" dirty="0">
                <a:latin typeface="Times New Roman"/>
                <a:cs typeface="Times New Roman"/>
              </a:rPr>
              <a:t> </a:t>
            </a:r>
            <a:r>
              <a:rPr sz="1200" dirty="0">
                <a:latin typeface="Times New Roman"/>
                <a:cs typeface="Times New Roman"/>
              </a:rPr>
              <a:t>rehabilitation</a:t>
            </a:r>
            <a:r>
              <a:rPr sz="1200" spc="-17" dirty="0">
                <a:latin typeface="Times New Roman"/>
                <a:cs typeface="Times New Roman"/>
              </a:rPr>
              <a:t> </a:t>
            </a:r>
            <a:r>
              <a:rPr sz="1200" dirty="0">
                <a:latin typeface="Times New Roman"/>
                <a:cs typeface="Times New Roman"/>
              </a:rPr>
              <a:t>programs,</a:t>
            </a:r>
            <a:r>
              <a:rPr sz="1200" spc="-20" dirty="0">
                <a:latin typeface="Times New Roman"/>
                <a:cs typeface="Times New Roman"/>
              </a:rPr>
              <a:t> </a:t>
            </a:r>
            <a:r>
              <a:rPr sz="1200" dirty="0">
                <a:latin typeface="Times New Roman"/>
                <a:cs typeface="Times New Roman"/>
              </a:rPr>
              <a:t>other</a:t>
            </a:r>
            <a:r>
              <a:rPr sz="1200" spc="-20" dirty="0">
                <a:latin typeface="Times New Roman"/>
                <a:cs typeface="Times New Roman"/>
              </a:rPr>
              <a:t> </a:t>
            </a:r>
            <a:r>
              <a:rPr sz="1200" dirty="0">
                <a:latin typeface="Times New Roman"/>
                <a:cs typeface="Times New Roman"/>
              </a:rPr>
              <a:t>federal</a:t>
            </a:r>
            <a:r>
              <a:rPr sz="1200" spc="-24" dirty="0">
                <a:latin typeface="Times New Roman"/>
                <a:cs typeface="Times New Roman"/>
              </a:rPr>
              <a:t> </a:t>
            </a:r>
            <a:r>
              <a:rPr sz="1200" dirty="0">
                <a:latin typeface="Times New Roman"/>
                <a:cs typeface="Times New Roman"/>
              </a:rPr>
              <a:t>programs,</a:t>
            </a:r>
            <a:r>
              <a:rPr sz="1200" spc="-17" dirty="0">
                <a:latin typeface="Times New Roman"/>
                <a:cs typeface="Times New Roman"/>
              </a:rPr>
              <a:t> </a:t>
            </a:r>
            <a:r>
              <a:rPr sz="1200" dirty="0">
                <a:latin typeface="Times New Roman"/>
                <a:cs typeface="Times New Roman"/>
              </a:rPr>
              <a:t>Substance</a:t>
            </a:r>
            <a:r>
              <a:rPr sz="1200" spc="-20" dirty="0">
                <a:latin typeface="Times New Roman"/>
                <a:cs typeface="Times New Roman"/>
              </a:rPr>
              <a:t> </a:t>
            </a:r>
            <a:r>
              <a:rPr sz="1200" spc="-7" dirty="0">
                <a:latin typeface="Times New Roman"/>
                <a:cs typeface="Times New Roman"/>
              </a:rPr>
              <a:t>Abuse</a:t>
            </a:r>
            <a:r>
              <a:rPr sz="1200" spc="341" dirty="0">
                <a:latin typeface="Times New Roman"/>
                <a:cs typeface="Times New Roman"/>
              </a:rPr>
              <a:t> </a:t>
            </a:r>
            <a:r>
              <a:rPr sz="1200" dirty="0">
                <a:latin typeface="Times New Roman"/>
                <a:cs typeface="Times New Roman"/>
              </a:rPr>
              <a:t>and</a:t>
            </a:r>
            <a:r>
              <a:rPr sz="1200" spc="-27" dirty="0">
                <a:latin typeface="Times New Roman"/>
                <a:cs typeface="Times New Roman"/>
              </a:rPr>
              <a:t> </a:t>
            </a:r>
            <a:r>
              <a:rPr sz="1200" dirty="0">
                <a:latin typeface="Times New Roman"/>
                <a:cs typeface="Times New Roman"/>
              </a:rPr>
              <a:t>Mental</a:t>
            </a:r>
            <a:r>
              <a:rPr sz="1200" spc="-20" dirty="0">
                <a:latin typeface="Times New Roman"/>
                <a:cs typeface="Times New Roman"/>
              </a:rPr>
              <a:t> </a:t>
            </a:r>
            <a:r>
              <a:rPr sz="1200" dirty="0">
                <a:latin typeface="Times New Roman"/>
                <a:cs typeface="Times New Roman"/>
              </a:rPr>
              <a:t>Health</a:t>
            </a:r>
            <a:r>
              <a:rPr sz="1200" spc="-10" dirty="0">
                <a:latin typeface="Times New Roman"/>
                <a:cs typeface="Times New Roman"/>
              </a:rPr>
              <a:t> </a:t>
            </a:r>
            <a:r>
              <a:rPr sz="1200" dirty="0">
                <a:latin typeface="Times New Roman"/>
                <a:cs typeface="Times New Roman"/>
              </a:rPr>
              <a:t>Services</a:t>
            </a:r>
            <a:r>
              <a:rPr sz="1200" spc="-17" dirty="0">
                <a:latin typeface="Times New Roman"/>
                <a:cs typeface="Times New Roman"/>
              </a:rPr>
              <a:t> </a:t>
            </a:r>
            <a:r>
              <a:rPr sz="1200" dirty="0">
                <a:latin typeface="Times New Roman"/>
                <a:cs typeface="Times New Roman"/>
              </a:rPr>
              <a:t>Administration,</a:t>
            </a:r>
            <a:r>
              <a:rPr sz="1200" spc="-17" dirty="0">
                <a:latin typeface="Times New Roman"/>
                <a:cs typeface="Times New Roman"/>
              </a:rPr>
              <a:t> </a:t>
            </a:r>
            <a:r>
              <a:rPr sz="1200" dirty="0">
                <a:latin typeface="Times New Roman"/>
                <a:cs typeface="Times New Roman"/>
              </a:rPr>
              <a:t>other</a:t>
            </a:r>
            <a:r>
              <a:rPr sz="1200" spc="-14" dirty="0">
                <a:latin typeface="Times New Roman"/>
                <a:cs typeface="Times New Roman"/>
              </a:rPr>
              <a:t> </a:t>
            </a:r>
            <a:r>
              <a:rPr sz="1200" dirty="0">
                <a:latin typeface="Times New Roman"/>
                <a:cs typeface="Times New Roman"/>
              </a:rPr>
              <a:t>state</a:t>
            </a:r>
            <a:r>
              <a:rPr sz="1200" spc="-1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local</a:t>
            </a:r>
            <a:r>
              <a:rPr sz="1200" spc="-17" dirty="0">
                <a:latin typeface="Times New Roman"/>
                <a:cs typeface="Times New Roman"/>
              </a:rPr>
              <a:t> </a:t>
            </a:r>
            <a:r>
              <a:rPr sz="1200" dirty="0">
                <a:latin typeface="Times New Roman"/>
                <a:cs typeface="Times New Roman"/>
              </a:rPr>
              <a:t>programs,</a:t>
            </a:r>
            <a:r>
              <a:rPr sz="1200" spc="-14"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dirty="0">
                <a:latin typeface="Times New Roman"/>
                <a:cs typeface="Times New Roman"/>
              </a:rPr>
              <a:t>school</a:t>
            </a:r>
            <a:r>
              <a:rPr sz="1200" spc="-17" dirty="0">
                <a:latin typeface="Times New Roman"/>
                <a:cs typeface="Times New Roman"/>
              </a:rPr>
              <a:t> </a:t>
            </a:r>
            <a:r>
              <a:rPr sz="1200" dirty="0">
                <a:latin typeface="Times New Roman"/>
                <a:cs typeface="Times New Roman"/>
              </a:rPr>
              <a:t>health</a:t>
            </a:r>
            <a:r>
              <a:rPr sz="1200" spc="-10" dirty="0">
                <a:latin typeface="Times New Roman"/>
                <a:cs typeface="Times New Roman"/>
              </a:rPr>
              <a:t> </a:t>
            </a:r>
            <a:r>
              <a:rPr sz="1200" spc="-7" dirty="0">
                <a:latin typeface="Times New Roman"/>
                <a:cs typeface="Times New Roman"/>
              </a:rPr>
              <a:t>programs.</a:t>
            </a:r>
            <a:endParaRPr sz="1200" dirty="0">
              <a:latin typeface="Times New Roman"/>
              <a:cs typeface="Times New Roman"/>
            </a:endParaRPr>
          </a:p>
          <a:p>
            <a:pPr>
              <a:spcBef>
                <a:spcPts val="14"/>
              </a:spcBef>
            </a:pPr>
            <a:endParaRPr sz="1200" dirty="0">
              <a:latin typeface="Times New Roman"/>
              <a:cs typeface="Times New Roman"/>
            </a:endParaRPr>
          </a:p>
          <a:p>
            <a:pPr marL="164518" marR="6494" indent="-155859">
              <a:buSzPct val="116666"/>
              <a:buFont typeface="Symbol"/>
              <a:buChar char=""/>
              <a:tabLst>
                <a:tab pos="164518" algn="l"/>
                <a:tab pos="164951" algn="l"/>
              </a:tabLst>
            </a:pPr>
            <a:endParaRPr sz="1200" dirty="0">
              <a:latin typeface="Times New Roman"/>
              <a:cs typeface="Times New Roman"/>
            </a:endParaRPr>
          </a:p>
        </p:txBody>
      </p:sp>
      <p:sp>
        <p:nvSpPr>
          <p:cNvPr id="36" name="Title 35">
            <a:extLst>
              <a:ext uri="{FF2B5EF4-FFF2-40B4-BE49-F238E27FC236}">
                <a16:creationId xmlns:a16="http://schemas.microsoft.com/office/drawing/2014/main" id="{F8BB692C-DC67-4591-BAAD-E42C94F0D000}"/>
              </a:ext>
            </a:extLst>
          </p:cNvPr>
          <p:cNvSpPr>
            <a:spLocks noGrp="1"/>
          </p:cNvSpPr>
          <p:nvPr>
            <p:ph type="title"/>
          </p:nvPr>
        </p:nvSpPr>
        <p:spPr>
          <a:xfrm>
            <a:off x="1257300" y="304800"/>
            <a:ext cx="6629400" cy="617884"/>
          </a:xfrm>
        </p:spPr>
        <p:txBody>
          <a:bodyPr>
            <a:noAutofit/>
          </a:bodyPr>
          <a:lstStyle/>
          <a:p>
            <a:r>
              <a:rPr lang="en-US" sz="2000" dirty="0"/>
              <a:t>Figure 27. Personal healthcare expenditures, by source of funds, 2020</a:t>
            </a:r>
          </a:p>
        </p:txBody>
      </p:sp>
      <p:graphicFrame>
        <p:nvGraphicFramePr>
          <p:cNvPr id="37" name="Chart 36" descr="Pie chart showing percentage each source covered&#10;Private, 29.8%&#10;Medicare, 22.5%&#10;Medicaid, 17.5%&#10;Out of Pocket, 11.6%&#10;Other Third Party, 14.2%&#10;Other Health Insurance Programs, 4.4%&#10;">
            <a:extLst>
              <a:ext uri="{FF2B5EF4-FFF2-40B4-BE49-F238E27FC236}">
                <a16:creationId xmlns:a16="http://schemas.microsoft.com/office/drawing/2014/main" id="{3D9D222D-76ED-4874-917A-786B31A43463}"/>
              </a:ext>
            </a:extLst>
          </p:cNvPr>
          <p:cNvGraphicFramePr/>
          <p:nvPr>
            <p:extLst>
              <p:ext uri="{D42A27DB-BD31-4B8C-83A1-F6EECF244321}">
                <p14:modId xmlns:p14="http://schemas.microsoft.com/office/powerpoint/2010/main" val="144297446"/>
              </p:ext>
            </p:extLst>
          </p:nvPr>
        </p:nvGraphicFramePr>
        <p:xfrm>
          <a:off x="457200" y="1280160"/>
          <a:ext cx="8229600" cy="32956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8ABC2A-8023-48DF-914D-21BA8AE1FC9E}"/>
              </a:ext>
            </a:extLst>
          </p:cNvPr>
          <p:cNvSpPr>
            <a:spLocks noGrp="1"/>
          </p:cNvSpPr>
          <p:nvPr>
            <p:ph type="title"/>
          </p:nvPr>
        </p:nvSpPr>
        <p:spPr/>
        <p:txBody>
          <a:bodyPr>
            <a:normAutofit fontScale="90000"/>
          </a:bodyPr>
          <a:lstStyle/>
          <a:p>
            <a:r>
              <a:rPr lang="en-US" dirty="0"/>
              <a:t>Social Determinants of Health</a:t>
            </a:r>
          </a:p>
        </p:txBody>
      </p:sp>
      <p:sp>
        <p:nvSpPr>
          <p:cNvPr id="11" name="Content Placeholder 10">
            <a:extLst>
              <a:ext uri="{FF2B5EF4-FFF2-40B4-BE49-F238E27FC236}">
                <a16:creationId xmlns:a16="http://schemas.microsoft.com/office/drawing/2014/main" id="{4913F396-47DA-4024-B8E5-0BAA8C90F750}"/>
              </a:ext>
            </a:extLst>
          </p:cNvPr>
          <p:cNvSpPr>
            <a:spLocks noGrp="1"/>
          </p:cNvSpPr>
          <p:nvPr>
            <p:ph idx="1"/>
          </p:nvPr>
        </p:nvSpPr>
        <p:spPr/>
        <p:txBody>
          <a:bodyPr>
            <a:normAutofit fontScale="92500"/>
          </a:bodyPr>
          <a:lstStyle/>
          <a:p>
            <a:r>
              <a:rPr lang="en-US" dirty="0"/>
              <a:t>Social determinants of health—social, economic, environmental, and community conditions—may have a stronger influence on the population’s health and well-being than services delivered by practitioners and healthcare delivery organizations.</a:t>
            </a:r>
          </a:p>
          <a:p>
            <a:r>
              <a:rPr lang="en-US" dirty="0"/>
              <a:t>The percentage of people with health insurance coverage has increased greatly in the past decade.</a:t>
            </a:r>
          </a:p>
          <a:p>
            <a:pPr lvl="1"/>
            <a:r>
              <a:rPr lang="en-US" dirty="0"/>
              <a:t>However, those gains vary by race and ethnicity. </a:t>
            </a:r>
          </a:p>
          <a:p>
            <a:pPr lvl="1"/>
            <a:r>
              <a:rPr lang="en-US" dirty="0"/>
              <a:t>Non-Hispanic American Indian or Alaska Native groups and Hispanic groups are significantly less likely to be insured.</a:t>
            </a:r>
          </a:p>
          <a:p>
            <a:endParaRPr lang="en-US" dirty="0"/>
          </a:p>
        </p:txBody>
      </p:sp>
    </p:spTree>
    <p:extLst>
      <p:ext uri="{BB962C8B-B14F-4D97-AF65-F5344CB8AC3E}">
        <p14:creationId xmlns:p14="http://schemas.microsoft.com/office/powerpoint/2010/main" val="4106019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txBox="1"/>
          <p:nvPr/>
        </p:nvSpPr>
        <p:spPr>
          <a:xfrm>
            <a:off x="3958963" y="1304839"/>
            <a:ext cx="263669" cy="113709"/>
          </a:xfrm>
          <a:prstGeom prst="rect">
            <a:avLst/>
          </a:prstGeom>
        </p:spPr>
        <p:txBody>
          <a:bodyPr vert="horz" wrap="square" lIns="0" tIns="8659" rIns="0" bIns="0" rtlCol="0">
            <a:spAutoFit/>
          </a:bodyPr>
          <a:lstStyle/>
          <a:p>
            <a:pPr marL="8659">
              <a:spcBef>
                <a:spcPts val="68"/>
              </a:spcBef>
            </a:pPr>
            <a:r>
              <a:rPr sz="682" spc="-7" dirty="0">
                <a:solidFill>
                  <a:srgbClr val="FFFFFF"/>
                </a:solidFill>
                <a:latin typeface="Arial"/>
                <a:cs typeface="Arial"/>
              </a:rPr>
              <a:t>13.3%</a:t>
            </a:r>
            <a:endParaRPr sz="682">
              <a:latin typeface="Arial"/>
              <a:cs typeface="Arial"/>
            </a:endParaRPr>
          </a:p>
        </p:txBody>
      </p:sp>
      <p:sp>
        <p:nvSpPr>
          <p:cNvPr id="39" name="object 39"/>
          <p:cNvSpPr txBox="1"/>
          <p:nvPr/>
        </p:nvSpPr>
        <p:spPr>
          <a:xfrm>
            <a:off x="457200" y="4754880"/>
            <a:ext cx="8229600" cy="2047064"/>
          </a:xfrm>
          <a:prstGeom prst="rect">
            <a:avLst/>
          </a:prstGeom>
        </p:spPr>
        <p:txBody>
          <a:bodyPr vert="horz" wrap="square" lIns="0" tIns="15586" rIns="0" bIns="0" rtlCol="0">
            <a:spAutoFit/>
          </a:bodyPr>
          <a:lstStyle/>
          <a:p>
            <a:pPr marL="8659" marR="12122">
              <a:spcBef>
                <a:spcPts val="123"/>
              </a:spcBef>
            </a:pPr>
            <a:r>
              <a:rPr sz="1200" b="1" dirty="0">
                <a:latin typeface="Times New Roman"/>
                <a:cs typeface="Times New Roman"/>
              </a:rPr>
              <a:t>Source:</a:t>
            </a:r>
            <a:r>
              <a:rPr sz="1200" b="1" spc="-20" dirty="0">
                <a:latin typeface="Times New Roman"/>
                <a:cs typeface="Times New Roman"/>
              </a:rPr>
              <a:t> </a:t>
            </a:r>
            <a:r>
              <a:rPr sz="1200" dirty="0">
                <a:latin typeface="Times New Roman"/>
                <a:cs typeface="Times New Roman"/>
              </a:rPr>
              <a:t>Centers</a:t>
            </a:r>
            <a:r>
              <a:rPr sz="1200" spc="-14" dirty="0">
                <a:latin typeface="Times New Roman"/>
                <a:cs typeface="Times New Roman"/>
              </a:rPr>
              <a:t> </a:t>
            </a:r>
            <a:r>
              <a:rPr sz="1200" dirty="0">
                <a:latin typeface="Times New Roman"/>
                <a:cs typeface="Times New Roman"/>
              </a:rPr>
              <a:t>for</a:t>
            </a:r>
            <a:r>
              <a:rPr sz="1200" spc="-17" dirty="0">
                <a:latin typeface="Times New Roman"/>
                <a:cs typeface="Times New Roman"/>
              </a:rPr>
              <a:t> </a:t>
            </a:r>
            <a:r>
              <a:rPr sz="1200" dirty="0">
                <a:latin typeface="Times New Roman"/>
                <a:cs typeface="Times New Roman"/>
              </a:rPr>
              <a:t>Medicare</a:t>
            </a:r>
            <a:r>
              <a:rPr sz="1200" spc="-14" dirty="0">
                <a:latin typeface="Times New Roman"/>
                <a:cs typeface="Times New Roman"/>
              </a:rPr>
              <a:t> </a:t>
            </a:r>
            <a:r>
              <a:rPr sz="1200" dirty="0">
                <a:latin typeface="Times New Roman"/>
                <a:cs typeface="Times New Roman"/>
              </a:rPr>
              <a:t>&amp;</a:t>
            </a:r>
            <a:r>
              <a:rPr sz="1200" spc="-17" dirty="0">
                <a:latin typeface="Times New Roman"/>
                <a:cs typeface="Times New Roman"/>
              </a:rPr>
              <a:t> </a:t>
            </a:r>
            <a:r>
              <a:rPr sz="1200" dirty="0">
                <a:latin typeface="Times New Roman"/>
                <a:cs typeface="Times New Roman"/>
              </a:rPr>
              <a:t>Medicaid</a:t>
            </a:r>
            <a:r>
              <a:rPr sz="1200" spc="-17" dirty="0">
                <a:latin typeface="Times New Roman"/>
                <a:cs typeface="Times New Roman"/>
              </a:rPr>
              <a:t> </a:t>
            </a:r>
            <a:r>
              <a:rPr sz="1200" dirty="0">
                <a:latin typeface="Times New Roman"/>
                <a:cs typeface="Times New Roman"/>
              </a:rPr>
              <a:t>Services,</a:t>
            </a:r>
            <a:r>
              <a:rPr sz="1200" spc="-17" dirty="0">
                <a:latin typeface="Times New Roman"/>
                <a:cs typeface="Times New Roman"/>
              </a:rPr>
              <a:t> </a:t>
            </a:r>
            <a:r>
              <a:rPr sz="1200" dirty="0">
                <a:latin typeface="Times New Roman"/>
                <a:cs typeface="Times New Roman"/>
              </a:rPr>
              <a:t>NHE</a:t>
            </a:r>
            <a:r>
              <a:rPr sz="1200" spc="-17" dirty="0">
                <a:latin typeface="Times New Roman"/>
                <a:cs typeface="Times New Roman"/>
              </a:rPr>
              <a:t> </a:t>
            </a:r>
            <a:r>
              <a:rPr sz="1200" dirty="0">
                <a:latin typeface="Times New Roman"/>
                <a:cs typeface="Times New Roman"/>
              </a:rPr>
              <a:t>Table</a:t>
            </a:r>
            <a:r>
              <a:rPr sz="1200" spc="-17" dirty="0">
                <a:latin typeface="Times New Roman"/>
                <a:cs typeface="Times New Roman"/>
              </a:rPr>
              <a:t> </a:t>
            </a:r>
            <a:r>
              <a:rPr sz="1200" dirty="0">
                <a:latin typeface="Times New Roman"/>
                <a:cs typeface="Times New Roman"/>
              </a:rPr>
              <a:t>16,</a:t>
            </a:r>
            <a:r>
              <a:rPr sz="1200" spc="-14" dirty="0">
                <a:latin typeface="Times New Roman"/>
                <a:cs typeface="Times New Roman"/>
              </a:rPr>
              <a:t> </a:t>
            </a:r>
            <a:r>
              <a:rPr sz="1200" dirty="0">
                <a:latin typeface="Times New Roman"/>
                <a:cs typeface="Times New Roman"/>
              </a:rPr>
              <a:t>Retail</a:t>
            </a:r>
            <a:r>
              <a:rPr sz="1200" spc="-17" dirty="0">
                <a:latin typeface="Times New Roman"/>
                <a:cs typeface="Times New Roman"/>
              </a:rPr>
              <a:t> </a:t>
            </a:r>
            <a:r>
              <a:rPr sz="1200" dirty="0">
                <a:latin typeface="Times New Roman"/>
                <a:cs typeface="Times New Roman"/>
              </a:rPr>
              <a:t>Prescription</a:t>
            </a:r>
            <a:r>
              <a:rPr sz="1200" spc="-20" dirty="0">
                <a:latin typeface="Times New Roman"/>
                <a:cs typeface="Times New Roman"/>
              </a:rPr>
              <a:t> </a:t>
            </a:r>
            <a:r>
              <a:rPr sz="1200" dirty="0">
                <a:latin typeface="Times New Roman"/>
                <a:cs typeface="Times New Roman"/>
              </a:rPr>
              <a:t>Drugs</a:t>
            </a:r>
            <a:r>
              <a:rPr sz="1200" spc="-14" dirty="0">
                <a:latin typeface="Times New Roman"/>
                <a:cs typeface="Times New Roman"/>
              </a:rPr>
              <a:t> </a:t>
            </a:r>
            <a:r>
              <a:rPr sz="1200" dirty="0">
                <a:latin typeface="Times New Roman"/>
                <a:cs typeface="Times New Roman"/>
              </a:rPr>
              <a:t>Expenditures;</a:t>
            </a:r>
            <a:r>
              <a:rPr sz="1200" spc="-14" dirty="0">
                <a:latin typeface="Times New Roman"/>
                <a:cs typeface="Times New Roman"/>
              </a:rPr>
              <a:t> </a:t>
            </a:r>
            <a:r>
              <a:rPr sz="1200" spc="-7" dirty="0">
                <a:latin typeface="Times New Roman"/>
                <a:cs typeface="Times New Roman"/>
              </a:rPr>
              <a:t>Levels, </a:t>
            </a:r>
            <a:r>
              <a:rPr sz="1200" dirty="0">
                <a:latin typeface="Times New Roman"/>
                <a:cs typeface="Times New Roman"/>
              </a:rPr>
              <a:t>Percent</a:t>
            </a:r>
            <a:r>
              <a:rPr sz="1200" spc="-24" dirty="0">
                <a:latin typeface="Times New Roman"/>
                <a:cs typeface="Times New Roman"/>
              </a:rPr>
              <a:t> </a:t>
            </a:r>
            <a:r>
              <a:rPr sz="1200" dirty="0">
                <a:latin typeface="Times New Roman"/>
                <a:cs typeface="Times New Roman"/>
              </a:rPr>
              <a:t>Change,</a:t>
            </a:r>
            <a:r>
              <a:rPr sz="1200" spc="-10" dirty="0">
                <a:latin typeface="Times New Roman"/>
                <a:cs typeface="Times New Roman"/>
              </a:rPr>
              <a:t> </a:t>
            </a:r>
            <a:r>
              <a:rPr sz="1200" dirty="0">
                <a:latin typeface="Times New Roman"/>
                <a:cs typeface="Times New Roman"/>
              </a:rPr>
              <a:t>and</a:t>
            </a:r>
            <a:r>
              <a:rPr sz="1200" spc="-14" dirty="0">
                <a:latin typeface="Times New Roman"/>
                <a:cs typeface="Times New Roman"/>
              </a:rPr>
              <a:t> </a:t>
            </a:r>
            <a:r>
              <a:rPr sz="1200" dirty="0">
                <a:latin typeface="Times New Roman"/>
                <a:cs typeface="Times New Roman"/>
              </a:rPr>
              <a:t>Percent</a:t>
            </a:r>
            <a:r>
              <a:rPr sz="1200" spc="-17" dirty="0">
                <a:latin typeface="Times New Roman"/>
                <a:cs typeface="Times New Roman"/>
              </a:rPr>
              <a:t> </a:t>
            </a:r>
            <a:r>
              <a:rPr sz="1200" dirty="0">
                <a:latin typeface="Times New Roman"/>
                <a:cs typeface="Times New Roman"/>
              </a:rPr>
              <a:t>Distribution,</a:t>
            </a:r>
            <a:r>
              <a:rPr sz="1200" spc="-17" dirty="0">
                <a:latin typeface="Times New Roman"/>
                <a:cs typeface="Times New Roman"/>
              </a:rPr>
              <a:t> </a:t>
            </a:r>
            <a:r>
              <a:rPr sz="1200" dirty="0">
                <a:latin typeface="Times New Roman"/>
                <a:cs typeface="Times New Roman"/>
              </a:rPr>
              <a:t>by</a:t>
            </a:r>
            <a:r>
              <a:rPr sz="1200" spc="-7" dirty="0">
                <a:latin typeface="Times New Roman"/>
                <a:cs typeface="Times New Roman"/>
              </a:rPr>
              <a:t> </a:t>
            </a:r>
            <a:r>
              <a:rPr sz="1200" dirty="0">
                <a:latin typeface="Times New Roman"/>
                <a:cs typeface="Times New Roman"/>
              </a:rPr>
              <a:t>Source</a:t>
            </a:r>
            <a:r>
              <a:rPr sz="1200" spc="-14" dirty="0">
                <a:latin typeface="Times New Roman"/>
                <a:cs typeface="Times New Roman"/>
              </a:rPr>
              <a:t> </a:t>
            </a:r>
            <a:r>
              <a:rPr sz="1200" dirty="0">
                <a:latin typeface="Times New Roman"/>
                <a:cs typeface="Times New Roman"/>
              </a:rPr>
              <a:t>of</a:t>
            </a:r>
            <a:r>
              <a:rPr sz="1200" spc="-14" dirty="0">
                <a:latin typeface="Times New Roman"/>
                <a:cs typeface="Times New Roman"/>
              </a:rPr>
              <a:t> </a:t>
            </a:r>
            <a:r>
              <a:rPr sz="1200" dirty="0">
                <a:latin typeface="Times New Roman"/>
                <a:cs typeface="Times New Roman"/>
              </a:rPr>
              <a:t>Funds:</a:t>
            </a:r>
            <a:r>
              <a:rPr sz="1200" spc="-17" dirty="0">
                <a:latin typeface="Times New Roman"/>
                <a:cs typeface="Times New Roman"/>
              </a:rPr>
              <a:t> </a:t>
            </a:r>
            <a:r>
              <a:rPr sz="1200" dirty="0">
                <a:latin typeface="Times New Roman"/>
                <a:cs typeface="Times New Roman"/>
              </a:rPr>
              <a:t>Selected</a:t>
            </a:r>
            <a:r>
              <a:rPr sz="1200" spc="-14" dirty="0">
                <a:latin typeface="Times New Roman"/>
                <a:cs typeface="Times New Roman"/>
              </a:rPr>
              <a:t> </a:t>
            </a:r>
            <a:r>
              <a:rPr sz="1200" dirty="0">
                <a:latin typeface="Times New Roman"/>
                <a:cs typeface="Times New Roman"/>
              </a:rPr>
              <a:t>Calendar</a:t>
            </a:r>
            <a:r>
              <a:rPr sz="1200" spc="-14" dirty="0">
                <a:latin typeface="Times New Roman"/>
                <a:cs typeface="Times New Roman"/>
              </a:rPr>
              <a:t> </a:t>
            </a:r>
            <a:r>
              <a:rPr sz="1200" dirty="0">
                <a:latin typeface="Times New Roman"/>
                <a:cs typeface="Times New Roman"/>
              </a:rPr>
              <a:t>Years</a:t>
            </a:r>
            <a:r>
              <a:rPr sz="1200" spc="-10" dirty="0">
                <a:latin typeface="Times New Roman"/>
                <a:cs typeface="Times New Roman"/>
              </a:rPr>
              <a:t> </a:t>
            </a:r>
            <a:r>
              <a:rPr sz="1200" spc="-7" dirty="0">
                <a:latin typeface="Times New Roman"/>
                <a:cs typeface="Times New Roman"/>
              </a:rPr>
              <a:t>1970-2020.</a:t>
            </a:r>
            <a:endParaRPr sz="1200" dirty="0">
              <a:latin typeface="Times New Roman"/>
              <a:cs typeface="Times New Roman"/>
            </a:endParaRPr>
          </a:p>
          <a:p>
            <a:pPr marL="8659"/>
            <a:r>
              <a:rPr sz="1200" b="1" dirty="0">
                <a:latin typeface="Times New Roman"/>
                <a:cs typeface="Times New Roman"/>
              </a:rPr>
              <a:t>Note:</a:t>
            </a:r>
            <a:r>
              <a:rPr sz="1200" b="1" spc="51" dirty="0">
                <a:latin typeface="Times New Roman"/>
                <a:cs typeface="Times New Roman"/>
              </a:rPr>
              <a:t> </a:t>
            </a:r>
            <a:r>
              <a:rPr sz="1200" dirty="0">
                <a:latin typeface="Times New Roman"/>
                <a:cs typeface="Times New Roman"/>
              </a:rPr>
              <a:t>Data</a:t>
            </a:r>
            <a:r>
              <a:rPr sz="1200" spc="65" dirty="0">
                <a:latin typeface="Times New Roman"/>
                <a:cs typeface="Times New Roman"/>
              </a:rPr>
              <a:t> </a:t>
            </a:r>
            <a:r>
              <a:rPr sz="1200" dirty="0">
                <a:latin typeface="Times New Roman"/>
                <a:cs typeface="Times New Roman"/>
              </a:rPr>
              <a:t>are</a:t>
            </a:r>
            <a:r>
              <a:rPr sz="1200" spc="58" dirty="0">
                <a:latin typeface="Times New Roman"/>
                <a:cs typeface="Times New Roman"/>
              </a:rPr>
              <a:t> </a:t>
            </a:r>
            <a:r>
              <a:rPr sz="1200" dirty="0">
                <a:latin typeface="Times New Roman"/>
                <a:cs typeface="Times New Roman"/>
              </a:rPr>
              <a:t>available</a:t>
            </a:r>
            <a:r>
              <a:rPr sz="1200" spc="65" dirty="0">
                <a:latin typeface="Times New Roman"/>
                <a:cs typeface="Times New Roman"/>
              </a:rPr>
              <a:t> </a:t>
            </a:r>
            <a:r>
              <a:rPr sz="1200" dirty="0">
                <a:latin typeface="Times New Roman"/>
                <a:cs typeface="Times New Roman"/>
              </a:rPr>
              <a:t>at</a:t>
            </a:r>
            <a:r>
              <a:rPr sz="1200" spc="55" dirty="0">
                <a:latin typeface="Times New Roman"/>
                <a:cs typeface="Times New Roman"/>
              </a:rPr>
              <a:t> </a:t>
            </a:r>
            <a:r>
              <a:rPr sz="1200" u="sng" spc="-7" dirty="0">
                <a:solidFill>
                  <a:srgbClr val="0000FF"/>
                </a:solidFill>
                <a:uFill>
                  <a:solidFill>
                    <a:srgbClr val="0000FF"/>
                  </a:solidFill>
                </a:uFill>
                <a:latin typeface="Times New Roman"/>
                <a:cs typeface="Times New Roman"/>
                <a:hlinkClick r:id="rId3"/>
              </a:rPr>
              <a:t>https://www.cms.gov/Research-Statistics-Data-and-Systems/Statistics-Trends-</a:t>
            </a:r>
            <a:r>
              <a:rPr sz="1200" u="sng" spc="-14" dirty="0">
                <a:solidFill>
                  <a:srgbClr val="0000FF"/>
                </a:solidFill>
                <a:uFill>
                  <a:solidFill>
                    <a:srgbClr val="0000FF"/>
                  </a:solidFill>
                </a:uFill>
                <a:latin typeface="Times New Roman"/>
                <a:cs typeface="Times New Roman"/>
                <a:hlinkClick r:id="rId3"/>
              </a:rPr>
              <a:t>and-</a:t>
            </a:r>
            <a:endParaRPr sz="1200" dirty="0">
              <a:latin typeface="Times New Roman"/>
              <a:cs typeface="Times New Roman"/>
            </a:endParaRPr>
          </a:p>
          <a:p>
            <a:pPr marL="8659" marR="90918">
              <a:spcBef>
                <a:spcPts val="17"/>
              </a:spcBef>
            </a:pPr>
            <a:r>
              <a:rPr sz="1200" u="sng" spc="-7" dirty="0">
                <a:solidFill>
                  <a:srgbClr val="0000FF"/>
                </a:solidFill>
                <a:uFill>
                  <a:solidFill>
                    <a:srgbClr val="0000FF"/>
                  </a:solidFill>
                </a:uFill>
                <a:latin typeface="Times New Roman"/>
                <a:cs typeface="Times New Roman"/>
                <a:hlinkClick r:id="rId3"/>
              </a:rPr>
              <a:t>Reports/NationalHealthExpendData/NationalHealthAccountsHistorical.html</a:t>
            </a:r>
            <a:r>
              <a:rPr sz="1200" spc="-7" dirty="0">
                <a:latin typeface="Times New Roman"/>
                <a:cs typeface="Times New Roman"/>
                <a:hlinkClick r:id="rId3"/>
              </a:rPr>
              <a:t>.</a:t>
            </a:r>
            <a:r>
              <a:rPr sz="1200" spc="51" dirty="0">
                <a:latin typeface="Times New Roman"/>
                <a:cs typeface="Times New Roman"/>
              </a:rPr>
              <a:t> </a:t>
            </a:r>
            <a:r>
              <a:rPr sz="1200" dirty="0">
                <a:latin typeface="Times New Roman"/>
                <a:cs typeface="Times New Roman"/>
              </a:rPr>
              <a:t>Personal</a:t>
            </a:r>
            <a:r>
              <a:rPr sz="1200" spc="58" dirty="0">
                <a:latin typeface="Times New Roman"/>
                <a:cs typeface="Times New Roman"/>
              </a:rPr>
              <a:t> </a:t>
            </a:r>
            <a:r>
              <a:rPr sz="1200" dirty="0">
                <a:latin typeface="Times New Roman"/>
                <a:cs typeface="Times New Roman"/>
              </a:rPr>
              <a:t>healthcare</a:t>
            </a:r>
            <a:r>
              <a:rPr sz="1200" spc="58" dirty="0">
                <a:latin typeface="Times New Roman"/>
                <a:cs typeface="Times New Roman"/>
              </a:rPr>
              <a:t> </a:t>
            </a:r>
            <a:r>
              <a:rPr sz="1200" dirty="0">
                <a:latin typeface="Times New Roman"/>
                <a:cs typeface="Times New Roman"/>
              </a:rPr>
              <a:t>expenditures</a:t>
            </a:r>
            <a:r>
              <a:rPr sz="1200" spc="58" dirty="0">
                <a:latin typeface="Times New Roman"/>
                <a:cs typeface="Times New Roman"/>
              </a:rPr>
              <a:t> </a:t>
            </a:r>
            <a:r>
              <a:rPr sz="1200" spc="-17" dirty="0">
                <a:latin typeface="Times New Roman"/>
                <a:cs typeface="Times New Roman"/>
              </a:rPr>
              <a:t>are </a:t>
            </a:r>
            <a:r>
              <a:rPr sz="1200" dirty="0">
                <a:latin typeface="Times New Roman"/>
                <a:cs typeface="Times New Roman"/>
              </a:rPr>
              <a:t>outlays</a:t>
            </a:r>
            <a:r>
              <a:rPr sz="1200" spc="-20" dirty="0">
                <a:latin typeface="Times New Roman"/>
                <a:cs typeface="Times New Roman"/>
              </a:rPr>
              <a:t> </a:t>
            </a:r>
            <a:r>
              <a:rPr sz="1200" dirty="0">
                <a:latin typeface="Times New Roman"/>
                <a:cs typeface="Times New Roman"/>
              </a:rPr>
              <a:t>for</a:t>
            </a:r>
            <a:r>
              <a:rPr sz="1200" spc="-17" dirty="0">
                <a:latin typeface="Times New Roman"/>
                <a:cs typeface="Times New Roman"/>
              </a:rPr>
              <a:t> </a:t>
            </a:r>
            <a:r>
              <a:rPr sz="1200" dirty="0">
                <a:latin typeface="Times New Roman"/>
                <a:cs typeface="Times New Roman"/>
              </a:rPr>
              <a:t>goods</a:t>
            </a:r>
            <a:r>
              <a:rPr sz="1200" spc="-14" dirty="0">
                <a:latin typeface="Times New Roman"/>
                <a:cs typeface="Times New Roman"/>
              </a:rPr>
              <a:t> </a:t>
            </a:r>
            <a:r>
              <a:rPr sz="1200" dirty="0">
                <a:latin typeface="Times New Roman"/>
                <a:cs typeface="Times New Roman"/>
              </a:rPr>
              <a:t>and</a:t>
            </a:r>
            <a:r>
              <a:rPr sz="1200" spc="-14" dirty="0">
                <a:latin typeface="Times New Roman"/>
                <a:cs typeface="Times New Roman"/>
              </a:rPr>
              <a:t> </a:t>
            </a:r>
            <a:r>
              <a:rPr sz="1200" dirty="0">
                <a:latin typeface="Times New Roman"/>
                <a:cs typeface="Times New Roman"/>
              </a:rPr>
              <a:t>services</a:t>
            </a:r>
            <a:r>
              <a:rPr sz="1200" spc="-14" dirty="0">
                <a:latin typeface="Times New Roman"/>
                <a:cs typeface="Times New Roman"/>
              </a:rPr>
              <a:t> </a:t>
            </a:r>
            <a:r>
              <a:rPr sz="1200" dirty="0">
                <a:latin typeface="Times New Roman"/>
                <a:cs typeface="Times New Roman"/>
              </a:rPr>
              <a:t>related</a:t>
            </a:r>
            <a:r>
              <a:rPr sz="1200" spc="-17" dirty="0">
                <a:latin typeface="Times New Roman"/>
                <a:cs typeface="Times New Roman"/>
              </a:rPr>
              <a:t> </a:t>
            </a:r>
            <a:r>
              <a:rPr sz="1200" dirty="0">
                <a:latin typeface="Times New Roman"/>
                <a:cs typeface="Times New Roman"/>
              </a:rPr>
              <a:t>directly</a:t>
            </a:r>
            <a:r>
              <a:rPr sz="1200" spc="-10" dirty="0">
                <a:latin typeface="Times New Roman"/>
                <a:cs typeface="Times New Roman"/>
              </a:rPr>
              <a:t> </a:t>
            </a:r>
            <a:r>
              <a:rPr sz="1200" dirty="0">
                <a:latin typeface="Times New Roman"/>
                <a:cs typeface="Times New Roman"/>
              </a:rPr>
              <a:t>to</a:t>
            </a:r>
            <a:r>
              <a:rPr sz="1200" spc="-17" dirty="0">
                <a:latin typeface="Times New Roman"/>
                <a:cs typeface="Times New Roman"/>
              </a:rPr>
              <a:t> </a:t>
            </a:r>
            <a:r>
              <a:rPr sz="1200" dirty="0">
                <a:latin typeface="Times New Roman"/>
                <a:cs typeface="Times New Roman"/>
              </a:rPr>
              <a:t>patient</a:t>
            </a:r>
            <a:r>
              <a:rPr sz="1200" spc="-17" dirty="0">
                <a:latin typeface="Times New Roman"/>
                <a:cs typeface="Times New Roman"/>
              </a:rPr>
              <a:t> </a:t>
            </a:r>
            <a:r>
              <a:rPr sz="1200" dirty="0">
                <a:latin typeface="Times New Roman"/>
                <a:cs typeface="Times New Roman"/>
              </a:rPr>
              <a:t>care.</a:t>
            </a:r>
            <a:r>
              <a:rPr sz="1200" spc="-14" dirty="0">
                <a:latin typeface="Times New Roman"/>
                <a:cs typeface="Times New Roman"/>
              </a:rPr>
              <a:t> </a:t>
            </a:r>
            <a:r>
              <a:rPr sz="1200" dirty="0">
                <a:latin typeface="Times New Roman"/>
                <a:cs typeface="Times New Roman"/>
              </a:rPr>
              <a:t>These</a:t>
            </a:r>
            <a:r>
              <a:rPr sz="1200" spc="-14" dirty="0">
                <a:latin typeface="Times New Roman"/>
                <a:cs typeface="Times New Roman"/>
              </a:rPr>
              <a:t> </a:t>
            </a:r>
            <a:r>
              <a:rPr sz="1200" dirty="0">
                <a:latin typeface="Times New Roman"/>
                <a:cs typeface="Times New Roman"/>
              </a:rPr>
              <a:t>expenditures</a:t>
            </a:r>
            <a:r>
              <a:rPr sz="1200" spc="-14" dirty="0">
                <a:latin typeface="Times New Roman"/>
                <a:cs typeface="Times New Roman"/>
              </a:rPr>
              <a:t> </a:t>
            </a:r>
            <a:r>
              <a:rPr sz="1200" dirty="0">
                <a:latin typeface="Times New Roman"/>
                <a:cs typeface="Times New Roman"/>
              </a:rPr>
              <a:t>are</a:t>
            </a:r>
            <a:r>
              <a:rPr sz="1200" spc="-17" dirty="0">
                <a:latin typeface="Times New Roman"/>
                <a:cs typeface="Times New Roman"/>
              </a:rPr>
              <a:t> </a:t>
            </a:r>
            <a:r>
              <a:rPr sz="1200" dirty="0">
                <a:latin typeface="Times New Roman"/>
                <a:cs typeface="Times New Roman"/>
              </a:rPr>
              <a:t>total</a:t>
            </a:r>
            <a:r>
              <a:rPr sz="1200" spc="-17" dirty="0">
                <a:latin typeface="Times New Roman"/>
                <a:cs typeface="Times New Roman"/>
              </a:rPr>
              <a:t> </a:t>
            </a:r>
            <a:r>
              <a:rPr sz="1200" dirty="0">
                <a:latin typeface="Times New Roman"/>
                <a:cs typeface="Times New Roman"/>
              </a:rPr>
              <a:t>national</a:t>
            </a:r>
            <a:r>
              <a:rPr sz="1200" spc="-17" dirty="0">
                <a:latin typeface="Times New Roman"/>
                <a:cs typeface="Times New Roman"/>
              </a:rPr>
              <a:t> </a:t>
            </a:r>
            <a:r>
              <a:rPr sz="1200" spc="-7" dirty="0">
                <a:latin typeface="Times New Roman"/>
                <a:cs typeface="Times New Roman"/>
              </a:rPr>
              <a:t>health </a:t>
            </a:r>
            <a:r>
              <a:rPr sz="1200" dirty="0">
                <a:latin typeface="Times New Roman"/>
                <a:cs typeface="Times New Roman"/>
              </a:rPr>
              <a:t>expenditures</a:t>
            </a:r>
            <a:r>
              <a:rPr sz="1200" spc="-27" dirty="0">
                <a:latin typeface="Times New Roman"/>
                <a:cs typeface="Times New Roman"/>
              </a:rPr>
              <a:t> </a:t>
            </a:r>
            <a:r>
              <a:rPr sz="1200" dirty="0">
                <a:latin typeface="Times New Roman"/>
                <a:cs typeface="Times New Roman"/>
              </a:rPr>
              <a:t>minus</a:t>
            </a:r>
            <a:r>
              <a:rPr sz="1200" spc="-17" dirty="0">
                <a:latin typeface="Times New Roman"/>
                <a:cs typeface="Times New Roman"/>
              </a:rPr>
              <a:t> </a:t>
            </a:r>
            <a:r>
              <a:rPr sz="1200" dirty="0">
                <a:latin typeface="Times New Roman"/>
                <a:cs typeface="Times New Roman"/>
              </a:rPr>
              <a:t>expenditures</a:t>
            </a:r>
            <a:r>
              <a:rPr sz="1200" spc="-17" dirty="0">
                <a:latin typeface="Times New Roman"/>
                <a:cs typeface="Times New Roman"/>
              </a:rPr>
              <a:t> </a:t>
            </a:r>
            <a:r>
              <a:rPr sz="1200" dirty="0">
                <a:latin typeface="Times New Roman"/>
                <a:cs typeface="Times New Roman"/>
              </a:rPr>
              <a:t>for</a:t>
            </a:r>
            <a:r>
              <a:rPr sz="1200" spc="-14" dirty="0">
                <a:latin typeface="Times New Roman"/>
                <a:cs typeface="Times New Roman"/>
              </a:rPr>
              <a:t> </a:t>
            </a:r>
            <a:r>
              <a:rPr sz="1200" dirty="0">
                <a:latin typeface="Times New Roman"/>
                <a:cs typeface="Times New Roman"/>
              </a:rPr>
              <a:t>investment,</a:t>
            </a:r>
            <a:r>
              <a:rPr sz="1200" spc="-20" dirty="0">
                <a:latin typeface="Times New Roman"/>
                <a:cs typeface="Times New Roman"/>
              </a:rPr>
              <a:t> </a:t>
            </a:r>
            <a:r>
              <a:rPr sz="1200" dirty="0">
                <a:latin typeface="Times New Roman"/>
                <a:cs typeface="Times New Roman"/>
              </a:rPr>
              <a:t>health</a:t>
            </a:r>
            <a:r>
              <a:rPr sz="1200" spc="-10" dirty="0">
                <a:latin typeface="Times New Roman"/>
                <a:cs typeface="Times New Roman"/>
              </a:rPr>
              <a:t> </a:t>
            </a:r>
            <a:r>
              <a:rPr sz="1200" dirty="0">
                <a:latin typeface="Times New Roman"/>
                <a:cs typeface="Times New Roman"/>
              </a:rPr>
              <a:t>insurance</a:t>
            </a:r>
            <a:r>
              <a:rPr sz="1200" spc="-17" dirty="0">
                <a:latin typeface="Times New Roman"/>
                <a:cs typeface="Times New Roman"/>
              </a:rPr>
              <a:t> </a:t>
            </a:r>
            <a:r>
              <a:rPr sz="1200" dirty="0">
                <a:latin typeface="Times New Roman"/>
                <a:cs typeface="Times New Roman"/>
              </a:rPr>
              <a:t>program</a:t>
            </a:r>
            <a:r>
              <a:rPr sz="1200" spc="-17" dirty="0">
                <a:latin typeface="Times New Roman"/>
                <a:cs typeface="Times New Roman"/>
              </a:rPr>
              <a:t> </a:t>
            </a:r>
            <a:r>
              <a:rPr sz="1200" dirty="0">
                <a:latin typeface="Times New Roman"/>
                <a:cs typeface="Times New Roman"/>
              </a:rPr>
              <a:t>administration</a:t>
            </a:r>
            <a:r>
              <a:rPr sz="1200" spc="-24"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dirty="0">
                <a:latin typeface="Times New Roman"/>
                <a:cs typeface="Times New Roman"/>
              </a:rPr>
              <a:t>the</a:t>
            </a:r>
            <a:r>
              <a:rPr sz="1200" spc="-17" dirty="0">
                <a:latin typeface="Times New Roman"/>
                <a:cs typeface="Times New Roman"/>
              </a:rPr>
              <a:t> </a:t>
            </a:r>
            <a:r>
              <a:rPr sz="1200" dirty="0">
                <a:latin typeface="Times New Roman"/>
                <a:cs typeface="Times New Roman"/>
              </a:rPr>
              <a:t>net</a:t>
            </a:r>
            <a:r>
              <a:rPr sz="1200" spc="-17" dirty="0">
                <a:latin typeface="Times New Roman"/>
                <a:cs typeface="Times New Roman"/>
              </a:rPr>
              <a:t> </a:t>
            </a:r>
            <a:r>
              <a:rPr sz="1200" dirty="0">
                <a:latin typeface="Times New Roman"/>
                <a:cs typeface="Times New Roman"/>
              </a:rPr>
              <a:t>cost</a:t>
            </a:r>
            <a:r>
              <a:rPr sz="1200" spc="-17" dirty="0">
                <a:latin typeface="Times New Roman"/>
                <a:cs typeface="Times New Roman"/>
              </a:rPr>
              <a:t> of </a:t>
            </a:r>
            <a:r>
              <a:rPr sz="1200" dirty="0">
                <a:latin typeface="Times New Roman"/>
                <a:cs typeface="Times New Roman"/>
              </a:rPr>
              <a:t>insurance,</a:t>
            </a:r>
            <a:r>
              <a:rPr sz="1200" spc="-17"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dirty="0">
                <a:latin typeface="Times New Roman"/>
                <a:cs typeface="Times New Roman"/>
              </a:rPr>
              <a:t>public</a:t>
            </a:r>
            <a:r>
              <a:rPr sz="1200" spc="-14" dirty="0">
                <a:latin typeface="Times New Roman"/>
                <a:cs typeface="Times New Roman"/>
              </a:rPr>
              <a:t> </a:t>
            </a:r>
            <a:r>
              <a:rPr sz="1200" dirty="0">
                <a:latin typeface="Times New Roman"/>
                <a:cs typeface="Times New Roman"/>
              </a:rPr>
              <a:t>health</a:t>
            </a:r>
            <a:r>
              <a:rPr sz="1200" spc="-10" dirty="0">
                <a:latin typeface="Times New Roman"/>
                <a:cs typeface="Times New Roman"/>
              </a:rPr>
              <a:t> </a:t>
            </a:r>
            <a:r>
              <a:rPr sz="1200" spc="-7" dirty="0">
                <a:latin typeface="Times New Roman"/>
                <a:cs typeface="Times New Roman"/>
              </a:rPr>
              <a:t>activities.</a:t>
            </a:r>
            <a:r>
              <a:rPr lang="en-US" sz="1200" spc="-7" dirty="0">
                <a:latin typeface="Times New Roman"/>
                <a:cs typeface="Times New Roman"/>
              </a:rPr>
              <a:t> </a:t>
            </a:r>
            <a:r>
              <a:rPr sz="1200" dirty="0">
                <a:latin typeface="Times New Roman"/>
                <a:cs typeface="Times New Roman"/>
              </a:rPr>
              <a:t>Other</a:t>
            </a:r>
            <a:r>
              <a:rPr sz="1200" spc="-24" dirty="0">
                <a:latin typeface="Times New Roman"/>
                <a:cs typeface="Times New Roman"/>
              </a:rPr>
              <a:t> </a:t>
            </a:r>
            <a:r>
              <a:rPr sz="1200" dirty="0">
                <a:latin typeface="Times New Roman"/>
                <a:cs typeface="Times New Roman"/>
              </a:rPr>
              <a:t>health</a:t>
            </a:r>
            <a:r>
              <a:rPr sz="1200" spc="-10" dirty="0">
                <a:latin typeface="Times New Roman"/>
                <a:cs typeface="Times New Roman"/>
              </a:rPr>
              <a:t> </a:t>
            </a:r>
            <a:r>
              <a:rPr sz="1200" dirty="0">
                <a:latin typeface="Times New Roman"/>
                <a:cs typeface="Times New Roman"/>
              </a:rPr>
              <a:t>insurance</a:t>
            </a:r>
            <a:r>
              <a:rPr sz="1200" spc="-17" dirty="0">
                <a:latin typeface="Times New Roman"/>
                <a:cs typeface="Times New Roman"/>
              </a:rPr>
              <a:t> </a:t>
            </a:r>
            <a:r>
              <a:rPr sz="1200" dirty="0">
                <a:latin typeface="Times New Roman"/>
                <a:cs typeface="Times New Roman"/>
              </a:rPr>
              <a:t>programs</a:t>
            </a:r>
            <a:r>
              <a:rPr sz="1200" spc="-14" dirty="0">
                <a:latin typeface="Times New Roman"/>
                <a:cs typeface="Times New Roman"/>
              </a:rPr>
              <a:t> </a:t>
            </a:r>
            <a:r>
              <a:rPr sz="1200" dirty="0">
                <a:latin typeface="Times New Roman"/>
                <a:cs typeface="Times New Roman"/>
              </a:rPr>
              <a:t>include</a:t>
            </a:r>
            <a:r>
              <a:rPr sz="1200" spc="-14" dirty="0">
                <a:latin typeface="Times New Roman"/>
                <a:cs typeface="Times New Roman"/>
              </a:rPr>
              <a:t> </a:t>
            </a:r>
            <a:r>
              <a:rPr sz="1200" dirty="0">
                <a:latin typeface="Times New Roman"/>
                <a:cs typeface="Times New Roman"/>
              </a:rPr>
              <a:t>Children’s</a:t>
            </a:r>
            <a:r>
              <a:rPr sz="1200" spc="-17" dirty="0">
                <a:latin typeface="Times New Roman"/>
                <a:cs typeface="Times New Roman"/>
              </a:rPr>
              <a:t> </a:t>
            </a:r>
            <a:r>
              <a:rPr sz="1200" dirty="0">
                <a:latin typeface="Times New Roman"/>
                <a:cs typeface="Times New Roman"/>
              </a:rPr>
              <a:t>Health</a:t>
            </a:r>
            <a:r>
              <a:rPr sz="1200" spc="-20" dirty="0">
                <a:latin typeface="Times New Roman"/>
                <a:cs typeface="Times New Roman"/>
              </a:rPr>
              <a:t> </a:t>
            </a:r>
            <a:r>
              <a:rPr sz="1200" dirty="0">
                <a:latin typeface="Times New Roman"/>
                <a:cs typeface="Times New Roman"/>
              </a:rPr>
              <a:t>Insurance</a:t>
            </a:r>
            <a:r>
              <a:rPr sz="1200" spc="-17" dirty="0">
                <a:latin typeface="Times New Roman"/>
                <a:cs typeface="Times New Roman"/>
              </a:rPr>
              <a:t> </a:t>
            </a:r>
            <a:r>
              <a:rPr sz="1200" dirty="0">
                <a:latin typeface="Times New Roman"/>
                <a:cs typeface="Times New Roman"/>
              </a:rPr>
              <a:t>Program</a:t>
            </a:r>
            <a:r>
              <a:rPr sz="1200" spc="-14" dirty="0">
                <a:latin typeface="Times New Roman"/>
                <a:cs typeface="Times New Roman"/>
              </a:rPr>
              <a:t> </a:t>
            </a:r>
            <a:r>
              <a:rPr sz="1200" dirty="0">
                <a:latin typeface="Times New Roman"/>
                <a:cs typeface="Times New Roman"/>
              </a:rPr>
              <a:t>(Titles</a:t>
            </a:r>
            <a:r>
              <a:rPr sz="1200" spc="-14" dirty="0">
                <a:latin typeface="Times New Roman"/>
                <a:cs typeface="Times New Roman"/>
              </a:rPr>
              <a:t> </a:t>
            </a:r>
            <a:r>
              <a:rPr sz="1200" dirty="0">
                <a:latin typeface="Times New Roman"/>
                <a:cs typeface="Times New Roman"/>
              </a:rPr>
              <a:t>XIX</a:t>
            </a:r>
            <a:r>
              <a:rPr sz="1200" spc="-14"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dirty="0">
                <a:latin typeface="Times New Roman"/>
                <a:cs typeface="Times New Roman"/>
              </a:rPr>
              <a:t>XXI)</a:t>
            </a:r>
            <a:r>
              <a:rPr sz="1200" spc="-10" dirty="0">
                <a:latin typeface="Times New Roman"/>
                <a:cs typeface="Times New Roman"/>
              </a:rPr>
              <a:t> </a:t>
            </a:r>
            <a:r>
              <a:rPr sz="1200" dirty="0">
                <a:latin typeface="Times New Roman"/>
                <a:cs typeface="Times New Roman"/>
              </a:rPr>
              <a:t>and</a:t>
            </a:r>
            <a:r>
              <a:rPr sz="1200" spc="-14" dirty="0">
                <a:latin typeface="Times New Roman"/>
                <a:cs typeface="Times New Roman"/>
              </a:rPr>
              <a:t> </a:t>
            </a:r>
            <a:r>
              <a:rPr sz="1200" spc="-7" dirty="0">
                <a:latin typeface="Times New Roman"/>
                <a:cs typeface="Times New Roman"/>
              </a:rPr>
              <a:t>programs </a:t>
            </a:r>
            <a:r>
              <a:rPr sz="1200" dirty="0">
                <a:latin typeface="Times New Roman"/>
                <a:cs typeface="Times New Roman"/>
              </a:rPr>
              <a:t>available</a:t>
            </a:r>
            <a:r>
              <a:rPr sz="1200" spc="-17" dirty="0">
                <a:latin typeface="Times New Roman"/>
                <a:cs typeface="Times New Roman"/>
              </a:rPr>
              <a:t> </a:t>
            </a:r>
            <a:r>
              <a:rPr sz="1200" dirty="0">
                <a:latin typeface="Times New Roman"/>
                <a:cs typeface="Times New Roman"/>
              </a:rPr>
              <a:t>through</a:t>
            </a:r>
            <a:r>
              <a:rPr sz="1200" spc="-14" dirty="0">
                <a:latin typeface="Times New Roman"/>
                <a:cs typeface="Times New Roman"/>
              </a:rPr>
              <a:t> </a:t>
            </a:r>
            <a:r>
              <a:rPr sz="1200" dirty="0">
                <a:latin typeface="Times New Roman"/>
                <a:cs typeface="Times New Roman"/>
              </a:rPr>
              <a:t>the</a:t>
            </a:r>
            <a:r>
              <a:rPr sz="1200" spc="-14" dirty="0">
                <a:latin typeface="Times New Roman"/>
                <a:cs typeface="Times New Roman"/>
              </a:rPr>
              <a:t> </a:t>
            </a:r>
            <a:r>
              <a:rPr sz="1200" dirty="0">
                <a:latin typeface="Times New Roman"/>
                <a:cs typeface="Times New Roman"/>
              </a:rPr>
              <a:t>Department</a:t>
            </a:r>
            <a:r>
              <a:rPr sz="1200" spc="-17" dirty="0">
                <a:latin typeface="Times New Roman"/>
                <a:cs typeface="Times New Roman"/>
              </a:rPr>
              <a:t> </a:t>
            </a:r>
            <a:r>
              <a:rPr sz="1200" dirty="0">
                <a:latin typeface="Times New Roman"/>
                <a:cs typeface="Times New Roman"/>
              </a:rPr>
              <a:t>of</a:t>
            </a:r>
            <a:r>
              <a:rPr sz="1200" spc="-10" dirty="0">
                <a:latin typeface="Times New Roman"/>
                <a:cs typeface="Times New Roman"/>
              </a:rPr>
              <a:t> </a:t>
            </a:r>
            <a:r>
              <a:rPr sz="1200" dirty="0">
                <a:latin typeface="Times New Roman"/>
                <a:cs typeface="Times New Roman"/>
              </a:rPr>
              <a:t>Defense</a:t>
            </a:r>
            <a:r>
              <a:rPr sz="1200" spc="-10"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the</a:t>
            </a:r>
            <a:r>
              <a:rPr sz="1200" spc="-14" dirty="0">
                <a:latin typeface="Times New Roman"/>
                <a:cs typeface="Times New Roman"/>
              </a:rPr>
              <a:t> </a:t>
            </a:r>
            <a:r>
              <a:rPr sz="1200" dirty="0">
                <a:latin typeface="Times New Roman"/>
                <a:cs typeface="Times New Roman"/>
              </a:rPr>
              <a:t>Department</a:t>
            </a:r>
            <a:r>
              <a:rPr sz="1200" spc="-17" dirty="0">
                <a:latin typeface="Times New Roman"/>
                <a:cs typeface="Times New Roman"/>
              </a:rPr>
              <a:t> </a:t>
            </a:r>
            <a:r>
              <a:rPr sz="1200" dirty="0">
                <a:latin typeface="Times New Roman"/>
                <a:cs typeface="Times New Roman"/>
              </a:rPr>
              <a:t>of</a:t>
            </a:r>
            <a:r>
              <a:rPr sz="1200" spc="-10" dirty="0">
                <a:latin typeface="Times New Roman"/>
                <a:cs typeface="Times New Roman"/>
              </a:rPr>
              <a:t> </a:t>
            </a:r>
            <a:r>
              <a:rPr sz="1200" dirty="0">
                <a:latin typeface="Times New Roman"/>
                <a:cs typeface="Times New Roman"/>
              </a:rPr>
              <a:t>Veterans</a:t>
            </a:r>
            <a:r>
              <a:rPr sz="1200" spc="-14" dirty="0">
                <a:latin typeface="Times New Roman"/>
                <a:cs typeface="Times New Roman"/>
              </a:rPr>
              <a:t> </a:t>
            </a:r>
            <a:r>
              <a:rPr sz="1200" dirty="0">
                <a:latin typeface="Times New Roman"/>
                <a:cs typeface="Times New Roman"/>
              </a:rPr>
              <a:t>Affairs.</a:t>
            </a:r>
            <a:r>
              <a:rPr sz="1200" spc="-14" dirty="0">
                <a:latin typeface="Times New Roman"/>
                <a:cs typeface="Times New Roman"/>
              </a:rPr>
              <a:t> </a:t>
            </a:r>
            <a:r>
              <a:rPr sz="1200" dirty="0">
                <a:latin typeface="Times New Roman"/>
                <a:cs typeface="Times New Roman"/>
              </a:rPr>
              <a:t>Other</a:t>
            </a:r>
            <a:r>
              <a:rPr sz="1200" spc="-10" dirty="0">
                <a:latin typeface="Times New Roman"/>
                <a:cs typeface="Times New Roman"/>
              </a:rPr>
              <a:t> </a:t>
            </a:r>
            <a:r>
              <a:rPr sz="1200" spc="-7" dirty="0">
                <a:latin typeface="Times New Roman"/>
                <a:cs typeface="Times New Roman"/>
              </a:rPr>
              <a:t>third-</a:t>
            </a:r>
            <a:r>
              <a:rPr sz="1200" dirty="0">
                <a:latin typeface="Times New Roman"/>
                <a:cs typeface="Times New Roman"/>
              </a:rPr>
              <a:t>party</a:t>
            </a:r>
            <a:r>
              <a:rPr sz="1200" spc="-7" dirty="0">
                <a:latin typeface="Times New Roman"/>
                <a:cs typeface="Times New Roman"/>
              </a:rPr>
              <a:t> </a:t>
            </a:r>
            <a:r>
              <a:rPr sz="1200" dirty="0">
                <a:latin typeface="Times New Roman"/>
                <a:cs typeface="Times New Roman"/>
              </a:rPr>
              <a:t>payers</a:t>
            </a:r>
            <a:r>
              <a:rPr sz="1200" spc="-7" dirty="0">
                <a:latin typeface="Times New Roman"/>
                <a:cs typeface="Times New Roman"/>
              </a:rPr>
              <a:t> </a:t>
            </a:r>
            <a:r>
              <a:rPr sz="1200" spc="-17" dirty="0">
                <a:latin typeface="Times New Roman"/>
                <a:cs typeface="Times New Roman"/>
              </a:rPr>
              <a:t>may</a:t>
            </a:r>
            <a:r>
              <a:rPr lang="en-US" sz="1200" spc="-17" dirty="0">
                <a:latin typeface="Times New Roman"/>
                <a:cs typeface="Times New Roman"/>
              </a:rPr>
              <a:t>  </a:t>
            </a:r>
            <a:r>
              <a:rPr sz="1200" dirty="0">
                <a:latin typeface="Times New Roman"/>
                <a:cs typeface="Times New Roman"/>
              </a:rPr>
              <a:t>include</a:t>
            </a:r>
            <a:r>
              <a:rPr sz="1200" spc="-27" dirty="0">
                <a:latin typeface="Times New Roman"/>
                <a:cs typeface="Times New Roman"/>
              </a:rPr>
              <a:t> </a:t>
            </a:r>
            <a:r>
              <a:rPr sz="1200" dirty="0">
                <a:latin typeface="Times New Roman"/>
                <a:cs typeface="Times New Roman"/>
              </a:rPr>
              <a:t>worksite</a:t>
            </a:r>
            <a:r>
              <a:rPr sz="1200" spc="-20" dirty="0">
                <a:latin typeface="Times New Roman"/>
                <a:cs typeface="Times New Roman"/>
              </a:rPr>
              <a:t> </a:t>
            </a:r>
            <a:r>
              <a:rPr sz="1200" dirty="0">
                <a:latin typeface="Times New Roman"/>
                <a:cs typeface="Times New Roman"/>
              </a:rPr>
              <a:t>healthcare,</a:t>
            </a:r>
            <a:r>
              <a:rPr sz="1200" spc="-17" dirty="0">
                <a:latin typeface="Times New Roman"/>
                <a:cs typeface="Times New Roman"/>
              </a:rPr>
              <a:t> </a:t>
            </a:r>
            <a:r>
              <a:rPr sz="1200" dirty="0">
                <a:latin typeface="Times New Roman"/>
                <a:cs typeface="Times New Roman"/>
              </a:rPr>
              <a:t>other</a:t>
            </a:r>
            <a:r>
              <a:rPr sz="1200" spc="-20" dirty="0">
                <a:latin typeface="Times New Roman"/>
                <a:cs typeface="Times New Roman"/>
              </a:rPr>
              <a:t> </a:t>
            </a:r>
            <a:r>
              <a:rPr sz="1200" dirty="0">
                <a:latin typeface="Times New Roman"/>
                <a:cs typeface="Times New Roman"/>
              </a:rPr>
              <a:t>private</a:t>
            </a:r>
            <a:r>
              <a:rPr sz="1200" spc="-20" dirty="0">
                <a:latin typeface="Times New Roman"/>
                <a:cs typeface="Times New Roman"/>
              </a:rPr>
              <a:t> </a:t>
            </a:r>
            <a:r>
              <a:rPr sz="1200" dirty="0">
                <a:latin typeface="Times New Roman"/>
                <a:cs typeface="Times New Roman"/>
              </a:rPr>
              <a:t>venues,</a:t>
            </a:r>
            <a:r>
              <a:rPr sz="1200" spc="-20" dirty="0">
                <a:latin typeface="Times New Roman"/>
                <a:cs typeface="Times New Roman"/>
              </a:rPr>
              <a:t> </a:t>
            </a:r>
            <a:r>
              <a:rPr sz="1200" dirty="0">
                <a:latin typeface="Times New Roman"/>
                <a:cs typeface="Times New Roman"/>
              </a:rPr>
              <a:t>Indian</a:t>
            </a:r>
            <a:r>
              <a:rPr sz="1200" spc="-20" dirty="0">
                <a:latin typeface="Times New Roman"/>
                <a:cs typeface="Times New Roman"/>
              </a:rPr>
              <a:t> </a:t>
            </a:r>
            <a:r>
              <a:rPr sz="1200" dirty="0">
                <a:latin typeface="Times New Roman"/>
                <a:cs typeface="Times New Roman"/>
              </a:rPr>
              <a:t>Health</a:t>
            </a:r>
            <a:r>
              <a:rPr sz="1200" spc="-17" dirty="0">
                <a:latin typeface="Times New Roman"/>
                <a:cs typeface="Times New Roman"/>
              </a:rPr>
              <a:t> </a:t>
            </a:r>
            <a:r>
              <a:rPr sz="1200" dirty="0">
                <a:latin typeface="Times New Roman"/>
                <a:cs typeface="Times New Roman"/>
              </a:rPr>
              <a:t>Service,</a:t>
            </a:r>
            <a:r>
              <a:rPr sz="1200" spc="-17" dirty="0">
                <a:latin typeface="Times New Roman"/>
                <a:cs typeface="Times New Roman"/>
              </a:rPr>
              <a:t> </a:t>
            </a:r>
            <a:r>
              <a:rPr sz="1200" dirty="0">
                <a:latin typeface="Times New Roman"/>
                <a:cs typeface="Times New Roman"/>
              </a:rPr>
              <a:t>workers’</a:t>
            </a:r>
            <a:r>
              <a:rPr sz="1200" spc="-20" dirty="0">
                <a:latin typeface="Times New Roman"/>
                <a:cs typeface="Times New Roman"/>
              </a:rPr>
              <a:t> </a:t>
            </a:r>
            <a:r>
              <a:rPr sz="1200" dirty="0">
                <a:latin typeface="Times New Roman"/>
                <a:cs typeface="Times New Roman"/>
              </a:rPr>
              <a:t>compensation,</a:t>
            </a:r>
            <a:r>
              <a:rPr sz="1200" spc="-20" dirty="0">
                <a:latin typeface="Times New Roman"/>
                <a:cs typeface="Times New Roman"/>
              </a:rPr>
              <a:t> </a:t>
            </a:r>
            <a:r>
              <a:rPr sz="1200" dirty="0">
                <a:latin typeface="Times New Roman"/>
                <a:cs typeface="Times New Roman"/>
              </a:rPr>
              <a:t>general</a:t>
            </a:r>
            <a:r>
              <a:rPr sz="1200" spc="-17" dirty="0">
                <a:latin typeface="Times New Roman"/>
                <a:cs typeface="Times New Roman"/>
              </a:rPr>
              <a:t> </a:t>
            </a:r>
            <a:r>
              <a:rPr sz="1200" spc="-7" dirty="0">
                <a:latin typeface="Times New Roman"/>
                <a:cs typeface="Times New Roman"/>
              </a:rPr>
              <a:t>assistance, </a:t>
            </a:r>
            <a:r>
              <a:rPr sz="1200" dirty="0">
                <a:latin typeface="Times New Roman"/>
                <a:cs typeface="Times New Roman"/>
              </a:rPr>
              <a:t>maternal</a:t>
            </a:r>
            <a:r>
              <a:rPr sz="1200" spc="-31" dirty="0">
                <a:latin typeface="Times New Roman"/>
                <a:cs typeface="Times New Roman"/>
              </a:rPr>
              <a:t> </a:t>
            </a:r>
            <a:r>
              <a:rPr sz="1200" dirty="0">
                <a:latin typeface="Times New Roman"/>
                <a:cs typeface="Times New Roman"/>
              </a:rPr>
              <a:t>and</a:t>
            </a:r>
            <a:r>
              <a:rPr sz="1200" spc="-14" dirty="0">
                <a:latin typeface="Times New Roman"/>
                <a:cs typeface="Times New Roman"/>
              </a:rPr>
              <a:t> </a:t>
            </a:r>
            <a:r>
              <a:rPr sz="1200" dirty="0">
                <a:latin typeface="Times New Roman"/>
                <a:cs typeface="Times New Roman"/>
              </a:rPr>
              <a:t>child</a:t>
            </a:r>
            <a:r>
              <a:rPr sz="1200" spc="-20" dirty="0">
                <a:latin typeface="Times New Roman"/>
                <a:cs typeface="Times New Roman"/>
              </a:rPr>
              <a:t> </a:t>
            </a:r>
            <a:r>
              <a:rPr sz="1200" dirty="0">
                <a:latin typeface="Times New Roman"/>
                <a:cs typeface="Times New Roman"/>
              </a:rPr>
              <a:t>health</a:t>
            </a:r>
            <a:r>
              <a:rPr sz="1200" spc="-20" dirty="0">
                <a:latin typeface="Times New Roman"/>
                <a:cs typeface="Times New Roman"/>
              </a:rPr>
              <a:t> </a:t>
            </a:r>
            <a:r>
              <a:rPr sz="1200" dirty="0">
                <a:latin typeface="Times New Roman"/>
                <a:cs typeface="Times New Roman"/>
              </a:rPr>
              <a:t>programs,</a:t>
            </a:r>
            <a:r>
              <a:rPr sz="1200" spc="-20" dirty="0">
                <a:latin typeface="Times New Roman"/>
                <a:cs typeface="Times New Roman"/>
              </a:rPr>
              <a:t> </a:t>
            </a:r>
            <a:r>
              <a:rPr sz="1200" dirty="0">
                <a:latin typeface="Times New Roman"/>
                <a:cs typeface="Times New Roman"/>
              </a:rPr>
              <a:t>vocational</a:t>
            </a:r>
            <a:r>
              <a:rPr sz="1200" spc="-20" dirty="0">
                <a:latin typeface="Times New Roman"/>
                <a:cs typeface="Times New Roman"/>
              </a:rPr>
              <a:t> </a:t>
            </a:r>
            <a:r>
              <a:rPr sz="1200" dirty="0">
                <a:latin typeface="Times New Roman"/>
                <a:cs typeface="Times New Roman"/>
              </a:rPr>
              <a:t>rehabilitation</a:t>
            </a:r>
            <a:r>
              <a:rPr sz="1200" spc="-17" dirty="0">
                <a:latin typeface="Times New Roman"/>
                <a:cs typeface="Times New Roman"/>
              </a:rPr>
              <a:t> </a:t>
            </a:r>
            <a:r>
              <a:rPr sz="1200" dirty="0">
                <a:latin typeface="Times New Roman"/>
                <a:cs typeface="Times New Roman"/>
              </a:rPr>
              <a:t>programs,</a:t>
            </a:r>
            <a:r>
              <a:rPr sz="1200" spc="-20" dirty="0">
                <a:latin typeface="Times New Roman"/>
                <a:cs typeface="Times New Roman"/>
              </a:rPr>
              <a:t> </a:t>
            </a:r>
            <a:r>
              <a:rPr sz="1200" dirty="0">
                <a:latin typeface="Times New Roman"/>
                <a:cs typeface="Times New Roman"/>
              </a:rPr>
              <a:t>other</a:t>
            </a:r>
            <a:r>
              <a:rPr sz="1200" spc="-20" dirty="0">
                <a:latin typeface="Times New Roman"/>
                <a:cs typeface="Times New Roman"/>
              </a:rPr>
              <a:t> </a:t>
            </a:r>
            <a:r>
              <a:rPr sz="1200" dirty="0">
                <a:latin typeface="Times New Roman"/>
                <a:cs typeface="Times New Roman"/>
              </a:rPr>
              <a:t>federal</a:t>
            </a:r>
            <a:r>
              <a:rPr sz="1200" spc="-24" dirty="0">
                <a:latin typeface="Times New Roman"/>
                <a:cs typeface="Times New Roman"/>
              </a:rPr>
              <a:t> </a:t>
            </a:r>
            <a:r>
              <a:rPr sz="1200" dirty="0">
                <a:latin typeface="Times New Roman"/>
                <a:cs typeface="Times New Roman"/>
              </a:rPr>
              <a:t>programs,</a:t>
            </a:r>
            <a:r>
              <a:rPr sz="1200" spc="-17" dirty="0">
                <a:latin typeface="Times New Roman"/>
                <a:cs typeface="Times New Roman"/>
              </a:rPr>
              <a:t> </a:t>
            </a:r>
            <a:r>
              <a:rPr sz="1200" dirty="0">
                <a:latin typeface="Times New Roman"/>
                <a:cs typeface="Times New Roman"/>
              </a:rPr>
              <a:t>Substance</a:t>
            </a:r>
            <a:r>
              <a:rPr sz="1200" spc="-20" dirty="0">
                <a:latin typeface="Times New Roman"/>
                <a:cs typeface="Times New Roman"/>
              </a:rPr>
              <a:t> </a:t>
            </a:r>
            <a:r>
              <a:rPr sz="1200" spc="-7" dirty="0">
                <a:latin typeface="Times New Roman"/>
                <a:cs typeface="Times New Roman"/>
              </a:rPr>
              <a:t>Abuse</a:t>
            </a:r>
            <a:r>
              <a:rPr lang="en-US" sz="1200" spc="-7" dirty="0">
                <a:latin typeface="Times New Roman"/>
                <a:cs typeface="Times New Roman"/>
              </a:rPr>
              <a:t> </a:t>
            </a:r>
            <a:r>
              <a:rPr sz="1200" dirty="0">
                <a:latin typeface="Times New Roman"/>
                <a:cs typeface="Times New Roman"/>
              </a:rPr>
              <a:t>and</a:t>
            </a:r>
            <a:r>
              <a:rPr sz="1200" spc="-27" dirty="0">
                <a:latin typeface="Times New Roman"/>
                <a:cs typeface="Times New Roman"/>
              </a:rPr>
              <a:t> </a:t>
            </a:r>
            <a:r>
              <a:rPr sz="1200" dirty="0">
                <a:latin typeface="Times New Roman"/>
                <a:cs typeface="Times New Roman"/>
              </a:rPr>
              <a:t>Mental</a:t>
            </a:r>
            <a:r>
              <a:rPr sz="1200" spc="-20" dirty="0">
                <a:latin typeface="Times New Roman"/>
                <a:cs typeface="Times New Roman"/>
              </a:rPr>
              <a:t> </a:t>
            </a:r>
            <a:r>
              <a:rPr sz="1200" dirty="0">
                <a:latin typeface="Times New Roman"/>
                <a:cs typeface="Times New Roman"/>
              </a:rPr>
              <a:t>Health</a:t>
            </a:r>
            <a:r>
              <a:rPr sz="1200" spc="-10" dirty="0">
                <a:latin typeface="Times New Roman"/>
                <a:cs typeface="Times New Roman"/>
              </a:rPr>
              <a:t> </a:t>
            </a:r>
            <a:r>
              <a:rPr sz="1200" dirty="0">
                <a:latin typeface="Times New Roman"/>
                <a:cs typeface="Times New Roman"/>
              </a:rPr>
              <a:t>Services</a:t>
            </a:r>
            <a:r>
              <a:rPr sz="1200" spc="-17" dirty="0">
                <a:latin typeface="Times New Roman"/>
                <a:cs typeface="Times New Roman"/>
              </a:rPr>
              <a:t> </a:t>
            </a:r>
            <a:r>
              <a:rPr sz="1200" dirty="0">
                <a:latin typeface="Times New Roman"/>
                <a:cs typeface="Times New Roman"/>
              </a:rPr>
              <a:t>Administration,</a:t>
            </a:r>
            <a:r>
              <a:rPr sz="1200" spc="-17" dirty="0">
                <a:latin typeface="Times New Roman"/>
                <a:cs typeface="Times New Roman"/>
              </a:rPr>
              <a:t> </a:t>
            </a:r>
            <a:r>
              <a:rPr sz="1200" dirty="0">
                <a:latin typeface="Times New Roman"/>
                <a:cs typeface="Times New Roman"/>
              </a:rPr>
              <a:t>other</a:t>
            </a:r>
            <a:r>
              <a:rPr sz="1200" spc="-14" dirty="0">
                <a:latin typeface="Times New Roman"/>
                <a:cs typeface="Times New Roman"/>
              </a:rPr>
              <a:t> </a:t>
            </a:r>
            <a:r>
              <a:rPr sz="1200" dirty="0">
                <a:latin typeface="Times New Roman"/>
                <a:cs typeface="Times New Roman"/>
              </a:rPr>
              <a:t>state</a:t>
            </a:r>
            <a:r>
              <a:rPr sz="1200" spc="-1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local</a:t>
            </a:r>
            <a:r>
              <a:rPr sz="1200" spc="-17" dirty="0">
                <a:latin typeface="Times New Roman"/>
                <a:cs typeface="Times New Roman"/>
              </a:rPr>
              <a:t> </a:t>
            </a:r>
            <a:r>
              <a:rPr sz="1200" dirty="0">
                <a:latin typeface="Times New Roman"/>
                <a:cs typeface="Times New Roman"/>
              </a:rPr>
              <a:t>programs,</a:t>
            </a:r>
            <a:r>
              <a:rPr sz="1200" spc="-14" dirty="0">
                <a:latin typeface="Times New Roman"/>
                <a:cs typeface="Times New Roman"/>
              </a:rPr>
              <a:t> </a:t>
            </a:r>
            <a:r>
              <a:rPr sz="1200" dirty="0">
                <a:latin typeface="Times New Roman"/>
                <a:cs typeface="Times New Roman"/>
              </a:rPr>
              <a:t>and</a:t>
            </a:r>
            <a:r>
              <a:rPr sz="1200" spc="-17" dirty="0">
                <a:latin typeface="Times New Roman"/>
                <a:cs typeface="Times New Roman"/>
              </a:rPr>
              <a:t> </a:t>
            </a:r>
            <a:r>
              <a:rPr sz="1200" dirty="0">
                <a:latin typeface="Times New Roman"/>
                <a:cs typeface="Times New Roman"/>
              </a:rPr>
              <a:t>school</a:t>
            </a:r>
            <a:r>
              <a:rPr sz="1200" spc="-17" dirty="0">
                <a:latin typeface="Times New Roman"/>
                <a:cs typeface="Times New Roman"/>
              </a:rPr>
              <a:t> </a:t>
            </a:r>
            <a:r>
              <a:rPr sz="1200" dirty="0">
                <a:latin typeface="Times New Roman"/>
                <a:cs typeface="Times New Roman"/>
              </a:rPr>
              <a:t>health</a:t>
            </a:r>
            <a:r>
              <a:rPr sz="1200" spc="-10" dirty="0">
                <a:latin typeface="Times New Roman"/>
                <a:cs typeface="Times New Roman"/>
              </a:rPr>
              <a:t> </a:t>
            </a:r>
            <a:r>
              <a:rPr sz="1200" spc="-7" dirty="0">
                <a:latin typeface="Times New Roman"/>
                <a:cs typeface="Times New Roman"/>
              </a:rPr>
              <a:t>programs.</a:t>
            </a:r>
            <a:endParaRPr sz="1200" dirty="0">
              <a:latin typeface="Times New Roman"/>
              <a:cs typeface="Times New Roman"/>
            </a:endParaRPr>
          </a:p>
        </p:txBody>
      </p:sp>
      <p:sp>
        <p:nvSpPr>
          <p:cNvPr id="42" name="Title 41">
            <a:extLst>
              <a:ext uri="{FF2B5EF4-FFF2-40B4-BE49-F238E27FC236}">
                <a16:creationId xmlns:a16="http://schemas.microsoft.com/office/drawing/2014/main" id="{039F80C7-26AC-43E9-878B-13DF397E32B4}"/>
              </a:ext>
            </a:extLst>
          </p:cNvPr>
          <p:cNvSpPr>
            <a:spLocks noGrp="1"/>
          </p:cNvSpPr>
          <p:nvPr>
            <p:ph type="title"/>
          </p:nvPr>
        </p:nvSpPr>
        <p:spPr>
          <a:xfrm>
            <a:off x="1257300" y="304800"/>
            <a:ext cx="6515100" cy="617538"/>
          </a:xfrm>
        </p:spPr>
        <p:txBody>
          <a:bodyPr>
            <a:noAutofit/>
          </a:bodyPr>
          <a:lstStyle/>
          <a:p>
            <a:r>
              <a:rPr lang="en-US" sz="2000" dirty="0"/>
              <a:t>Figure 28. Prescription drug expenditures, by source of funds, 2020</a:t>
            </a:r>
          </a:p>
        </p:txBody>
      </p:sp>
      <p:graphicFrame>
        <p:nvGraphicFramePr>
          <p:cNvPr id="44" name="Chart 43" descr="Pie chart showing percentage covered by each source of funds&#10;Private Health Insurance, 40.4%&#10;Medicare, 31.5%&#10;Medicaid, 9.9%&#10;Out of Pocket, 13.3%&#10;Other Third-Party Payers, 1.3%&#10;Other Health Insurance Programs, 3.5%&#10;">
            <a:extLst>
              <a:ext uri="{FF2B5EF4-FFF2-40B4-BE49-F238E27FC236}">
                <a16:creationId xmlns:a16="http://schemas.microsoft.com/office/drawing/2014/main" id="{59FC2144-A8EF-4206-8D9F-91EFAA0C21C1}"/>
              </a:ext>
            </a:extLst>
          </p:cNvPr>
          <p:cNvGraphicFramePr/>
          <p:nvPr>
            <p:extLst>
              <p:ext uri="{D42A27DB-BD31-4B8C-83A1-F6EECF244321}">
                <p14:modId xmlns:p14="http://schemas.microsoft.com/office/powerpoint/2010/main" val="1743482492"/>
              </p:ext>
            </p:extLst>
          </p:nvPr>
        </p:nvGraphicFramePr>
        <p:xfrm>
          <a:off x="457200" y="1234440"/>
          <a:ext cx="8229600" cy="33832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itle 299">
            <a:extLst>
              <a:ext uri="{FF2B5EF4-FFF2-40B4-BE49-F238E27FC236}">
                <a16:creationId xmlns:a16="http://schemas.microsoft.com/office/drawing/2014/main" id="{FD1B2E7C-876C-4E94-9A82-D4B4EF830A6D}"/>
              </a:ext>
            </a:extLst>
          </p:cNvPr>
          <p:cNvSpPr>
            <a:spLocks noGrp="1"/>
          </p:cNvSpPr>
          <p:nvPr>
            <p:ph type="title"/>
          </p:nvPr>
        </p:nvSpPr>
        <p:spPr>
          <a:xfrm>
            <a:off x="1257300" y="304800"/>
            <a:ext cx="6629400" cy="617884"/>
          </a:xfrm>
        </p:spPr>
        <p:txBody>
          <a:bodyPr>
            <a:noAutofit/>
          </a:bodyPr>
          <a:lstStyle/>
          <a:p>
            <a:r>
              <a:rPr lang="en-US" sz="2400" dirty="0"/>
              <a:t>Figure 29. Overall quality of care, </a:t>
            </a:r>
            <a:br>
              <a:rPr lang="en-US" sz="2400" dirty="0"/>
            </a:br>
            <a:r>
              <a:rPr lang="en-US" sz="2400" dirty="0"/>
              <a:t>by state, 2016-2021</a:t>
            </a:r>
          </a:p>
        </p:txBody>
      </p:sp>
      <p:sp>
        <p:nvSpPr>
          <p:cNvPr id="302" name="TextBox 301">
            <a:extLst>
              <a:ext uri="{FF2B5EF4-FFF2-40B4-BE49-F238E27FC236}">
                <a16:creationId xmlns:a16="http://schemas.microsoft.com/office/drawing/2014/main" id="{E765BA87-866A-4EE0-8A41-B129540A1648}"/>
              </a:ext>
            </a:extLst>
          </p:cNvPr>
          <p:cNvSpPr txBox="1"/>
          <p:nvPr/>
        </p:nvSpPr>
        <p:spPr>
          <a:xfrm>
            <a:off x="457200" y="5577840"/>
            <a:ext cx="8229600" cy="1169551"/>
          </a:xfrm>
          <a:prstGeom prst="rect">
            <a:avLst/>
          </a:prstGeom>
          <a:noFill/>
        </p:spPr>
        <p:txBody>
          <a:bodyPr wrap="square" rtlCol="0">
            <a:spAutoFit/>
          </a:bodyPr>
          <a:lstStyle/>
          <a:p>
            <a:r>
              <a:rPr lang="en-US" sz="1400" b="1" dirty="0">
                <a:latin typeface="Times New Roman"/>
                <a:cs typeface="Times New Roman"/>
              </a:rPr>
              <a:t>Note:</a:t>
            </a:r>
            <a:r>
              <a:rPr lang="en-US" sz="1400" b="1" spc="-20" dirty="0">
                <a:latin typeface="Times New Roman"/>
                <a:cs typeface="Times New Roman"/>
              </a:rPr>
              <a:t> </a:t>
            </a:r>
            <a:r>
              <a:rPr lang="en-US" sz="1400" dirty="0">
                <a:latin typeface="Times New Roman"/>
                <a:cs typeface="Times New Roman"/>
              </a:rPr>
              <a:t>All</a:t>
            </a:r>
            <a:r>
              <a:rPr lang="en-US" sz="1400" spc="-10" dirty="0">
                <a:latin typeface="Times New Roman"/>
                <a:cs typeface="Times New Roman"/>
              </a:rPr>
              <a:t> </a:t>
            </a:r>
            <a:r>
              <a:rPr lang="en-US" sz="1400" spc="-7" dirty="0">
                <a:latin typeface="Times New Roman"/>
                <a:cs typeface="Times New Roman"/>
              </a:rPr>
              <a:t>state-</a:t>
            </a:r>
            <a:r>
              <a:rPr lang="en-US" sz="1400" dirty="0">
                <a:latin typeface="Times New Roman"/>
                <a:cs typeface="Times New Roman"/>
              </a:rPr>
              <a:t>level</a:t>
            </a:r>
            <a:r>
              <a:rPr lang="en-US" sz="1400" spc="-14" dirty="0">
                <a:latin typeface="Times New Roman"/>
                <a:cs typeface="Times New Roman"/>
              </a:rPr>
              <a:t> </a:t>
            </a:r>
            <a:r>
              <a:rPr lang="en-US" sz="1400" dirty="0">
                <a:latin typeface="Times New Roman"/>
                <a:cs typeface="Times New Roman"/>
              </a:rPr>
              <a:t>measures</a:t>
            </a:r>
            <a:r>
              <a:rPr lang="en-US" sz="1400" spc="-7" dirty="0">
                <a:latin typeface="Times New Roman"/>
                <a:cs typeface="Times New Roman"/>
              </a:rPr>
              <a:t> </a:t>
            </a:r>
            <a:r>
              <a:rPr lang="en-US" sz="1400" dirty="0">
                <a:latin typeface="Times New Roman"/>
                <a:cs typeface="Times New Roman"/>
              </a:rPr>
              <a:t>with</a:t>
            </a:r>
            <a:r>
              <a:rPr lang="en-US" sz="1400" spc="-10" dirty="0">
                <a:latin typeface="Times New Roman"/>
                <a:cs typeface="Times New Roman"/>
              </a:rPr>
              <a:t> </a:t>
            </a:r>
            <a:r>
              <a:rPr lang="en-US" sz="1400" dirty="0">
                <a:latin typeface="Times New Roman"/>
                <a:cs typeface="Times New Roman"/>
              </a:rPr>
              <a:t>data</a:t>
            </a:r>
            <a:r>
              <a:rPr lang="en-US" sz="1400" spc="-14" dirty="0">
                <a:latin typeface="Times New Roman"/>
                <a:cs typeface="Times New Roman"/>
              </a:rPr>
              <a:t> </a:t>
            </a:r>
            <a:r>
              <a:rPr lang="en-US" sz="1400" dirty="0">
                <a:latin typeface="Times New Roman"/>
                <a:cs typeface="Times New Roman"/>
              </a:rPr>
              <a:t>were</a:t>
            </a:r>
            <a:r>
              <a:rPr lang="en-US" sz="1400" spc="-7" dirty="0">
                <a:latin typeface="Times New Roman"/>
                <a:cs typeface="Times New Roman"/>
              </a:rPr>
              <a:t> </a:t>
            </a:r>
            <a:r>
              <a:rPr lang="en-US" sz="1400" dirty="0">
                <a:latin typeface="Times New Roman"/>
                <a:cs typeface="Times New Roman"/>
              </a:rPr>
              <a:t>used</a:t>
            </a:r>
            <a:r>
              <a:rPr lang="en-US" sz="1400" spc="-3" dirty="0">
                <a:latin typeface="Times New Roman"/>
                <a:cs typeface="Times New Roman"/>
              </a:rPr>
              <a:t> </a:t>
            </a:r>
            <a:r>
              <a:rPr lang="en-US" sz="1400" dirty="0">
                <a:latin typeface="Times New Roman"/>
                <a:cs typeface="Times New Roman"/>
              </a:rPr>
              <a:t>to</a:t>
            </a:r>
            <a:r>
              <a:rPr lang="en-US" sz="1400" spc="-7" dirty="0">
                <a:latin typeface="Times New Roman"/>
                <a:cs typeface="Times New Roman"/>
              </a:rPr>
              <a:t> </a:t>
            </a:r>
            <a:r>
              <a:rPr lang="en-US" sz="1400" dirty="0">
                <a:latin typeface="Times New Roman"/>
                <a:cs typeface="Times New Roman"/>
              </a:rPr>
              <a:t>compute</a:t>
            </a:r>
            <a:r>
              <a:rPr lang="en-US" sz="1400" spc="-7" dirty="0">
                <a:latin typeface="Times New Roman"/>
                <a:cs typeface="Times New Roman"/>
              </a:rPr>
              <a:t> </a:t>
            </a:r>
            <a:r>
              <a:rPr lang="en-US" sz="1400" dirty="0">
                <a:latin typeface="Times New Roman"/>
                <a:cs typeface="Times New Roman"/>
              </a:rPr>
              <a:t>an</a:t>
            </a:r>
            <a:r>
              <a:rPr lang="en-US" sz="1400" spc="-14" dirty="0">
                <a:latin typeface="Times New Roman"/>
                <a:cs typeface="Times New Roman"/>
              </a:rPr>
              <a:t> </a:t>
            </a:r>
            <a:r>
              <a:rPr lang="en-US" sz="1400" dirty="0">
                <a:latin typeface="Times New Roman"/>
                <a:cs typeface="Times New Roman"/>
              </a:rPr>
              <a:t>overall</a:t>
            </a:r>
            <a:r>
              <a:rPr lang="en-US" sz="1400" spc="-10" dirty="0">
                <a:latin typeface="Times New Roman"/>
                <a:cs typeface="Times New Roman"/>
              </a:rPr>
              <a:t> </a:t>
            </a:r>
            <a:r>
              <a:rPr lang="en-US" sz="1400" dirty="0">
                <a:latin typeface="Times New Roman"/>
                <a:cs typeface="Times New Roman"/>
              </a:rPr>
              <a:t>quality</a:t>
            </a:r>
            <a:r>
              <a:rPr lang="en-US" sz="1400" spc="-10" dirty="0">
                <a:latin typeface="Times New Roman"/>
                <a:cs typeface="Times New Roman"/>
              </a:rPr>
              <a:t> </a:t>
            </a:r>
            <a:r>
              <a:rPr lang="en-US" sz="1400" dirty="0">
                <a:latin typeface="Times New Roman"/>
                <a:cs typeface="Times New Roman"/>
              </a:rPr>
              <a:t>score</a:t>
            </a:r>
            <a:r>
              <a:rPr lang="en-US" sz="1400" spc="-14" dirty="0">
                <a:latin typeface="Times New Roman"/>
                <a:cs typeface="Times New Roman"/>
              </a:rPr>
              <a:t> </a:t>
            </a:r>
            <a:r>
              <a:rPr lang="en-US" sz="1400" dirty="0">
                <a:latin typeface="Times New Roman"/>
                <a:cs typeface="Times New Roman"/>
              </a:rPr>
              <a:t>for</a:t>
            </a:r>
            <a:r>
              <a:rPr lang="en-US" sz="1400" spc="-10" dirty="0">
                <a:latin typeface="Times New Roman"/>
                <a:cs typeface="Times New Roman"/>
              </a:rPr>
              <a:t> </a:t>
            </a:r>
            <a:r>
              <a:rPr lang="en-US" sz="1400" dirty="0">
                <a:latin typeface="Times New Roman"/>
                <a:cs typeface="Times New Roman"/>
              </a:rPr>
              <a:t>each</a:t>
            </a:r>
            <a:r>
              <a:rPr lang="en-US" sz="1400" spc="-10" dirty="0">
                <a:latin typeface="Times New Roman"/>
                <a:cs typeface="Times New Roman"/>
              </a:rPr>
              <a:t> </a:t>
            </a:r>
            <a:r>
              <a:rPr lang="en-US" sz="1400" dirty="0">
                <a:latin typeface="Times New Roman"/>
                <a:cs typeface="Times New Roman"/>
              </a:rPr>
              <a:t>state</a:t>
            </a:r>
            <a:r>
              <a:rPr lang="en-US" sz="1400" spc="-10" dirty="0">
                <a:latin typeface="Times New Roman"/>
                <a:cs typeface="Times New Roman"/>
              </a:rPr>
              <a:t> </a:t>
            </a:r>
            <a:r>
              <a:rPr lang="en-US" sz="1400" dirty="0">
                <a:latin typeface="Times New Roman"/>
                <a:cs typeface="Times New Roman"/>
              </a:rPr>
              <a:t>based</a:t>
            </a:r>
            <a:r>
              <a:rPr lang="en-US" sz="1400" spc="-10" dirty="0">
                <a:latin typeface="Times New Roman"/>
                <a:cs typeface="Times New Roman"/>
              </a:rPr>
              <a:t> </a:t>
            </a:r>
            <a:r>
              <a:rPr lang="en-US" sz="1400" dirty="0">
                <a:latin typeface="Times New Roman"/>
                <a:cs typeface="Times New Roman"/>
              </a:rPr>
              <a:t>on</a:t>
            </a:r>
            <a:r>
              <a:rPr lang="en-US" sz="1400" spc="-3" dirty="0">
                <a:latin typeface="Times New Roman"/>
                <a:cs typeface="Times New Roman"/>
              </a:rPr>
              <a:t> </a:t>
            </a:r>
            <a:r>
              <a:rPr lang="en-US" sz="1400" spc="-17" dirty="0">
                <a:latin typeface="Times New Roman"/>
                <a:cs typeface="Times New Roman"/>
              </a:rPr>
              <a:t>the </a:t>
            </a:r>
            <a:r>
              <a:rPr lang="en-US" sz="1400" dirty="0">
                <a:latin typeface="Times New Roman"/>
                <a:cs typeface="Times New Roman"/>
              </a:rPr>
              <a:t>number</a:t>
            </a:r>
            <a:r>
              <a:rPr lang="en-US" sz="1400" spc="-24" dirty="0">
                <a:latin typeface="Times New Roman"/>
                <a:cs typeface="Times New Roman"/>
              </a:rPr>
              <a:t> </a:t>
            </a:r>
            <a:r>
              <a:rPr lang="en-US" sz="1400" dirty="0">
                <a:latin typeface="Times New Roman"/>
                <a:cs typeface="Times New Roman"/>
              </a:rPr>
              <a:t>of</a:t>
            </a:r>
            <a:r>
              <a:rPr lang="en-US" sz="1400" spc="-14" dirty="0">
                <a:latin typeface="Times New Roman"/>
                <a:cs typeface="Times New Roman"/>
              </a:rPr>
              <a:t> </a:t>
            </a:r>
            <a:r>
              <a:rPr lang="en-US" sz="1400" dirty="0">
                <a:latin typeface="Times New Roman"/>
                <a:cs typeface="Times New Roman"/>
              </a:rPr>
              <a:t>quality</a:t>
            </a:r>
            <a:r>
              <a:rPr lang="en-US" sz="1400" spc="-7" dirty="0">
                <a:latin typeface="Times New Roman"/>
                <a:cs typeface="Times New Roman"/>
              </a:rPr>
              <a:t> </a:t>
            </a:r>
            <a:r>
              <a:rPr lang="en-US" sz="1400" dirty="0">
                <a:latin typeface="Times New Roman"/>
                <a:cs typeface="Times New Roman"/>
              </a:rPr>
              <a:t>measures</a:t>
            </a:r>
            <a:r>
              <a:rPr lang="en-US" sz="1400" spc="-17" dirty="0">
                <a:latin typeface="Times New Roman"/>
                <a:cs typeface="Times New Roman"/>
              </a:rPr>
              <a:t> </a:t>
            </a:r>
            <a:r>
              <a:rPr lang="en-US" sz="1400" dirty="0">
                <a:latin typeface="Times New Roman"/>
                <a:cs typeface="Times New Roman"/>
              </a:rPr>
              <a:t>above,</a:t>
            </a:r>
            <a:r>
              <a:rPr lang="en-US" sz="1400" spc="-14" dirty="0">
                <a:latin typeface="Times New Roman"/>
                <a:cs typeface="Times New Roman"/>
              </a:rPr>
              <a:t> </a:t>
            </a:r>
            <a:r>
              <a:rPr lang="en-US" sz="1400" dirty="0">
                <a:latin typeface="Times New Roman"/>
                <a:cs typeface="Times New Roman"/>
              </a:rPr>
              <a:t>at,</a:t>
            </a:r>
            <a:r>
              <a:rPr lang="en-US" sz="1400" spc="-14" dirty="0">
                <a:latin typeface="Times New Roman"/>
                <a:cs typeface="Times New Roman"/>
              </a:rPr>
              <a:t> </a:t>
            </a:r>
            <a:r>
              <a:rPr lang="en-US" sz="1400" dirty="0">
                <a:latin typeface="Times New Roman"/>
                <a:cs typeface="Times New Roman"/>
              </a:rPr>
              <a:t>or</a:t>
            </a:r>
            <a:r>
              <a:rPr lang="en-US" sz="1400" spc="-14" dirty="0">
                <a:latin typeface="Times New Roman"/>
                <a:cs typeface="Times New Roman"/>
              </a:rPr>
              <a:t> </a:t>
            </a:r>
            <a:r>
              <a:rPr lang="en-US" sz="1400" dirty="0">
                <a:latin typeface="Times New Roman"/>
                <a:cs typeface="Times New Roman"/>
              </a:rPr>
              <a:t>below</a:t>
            </a:r>
            <a:r>
              <a:rPr lang="en-US" sz="1400" spc="-17" dirty="0">
                <a:latin typeface="Times New Roman"/>
                <a:cs typeface="Times New Roman"/>
              </a:rPr>
              <a:t> </a:t>
            </a:r>
            <a:r>
              <a:rPr lang="en-US" sz="1400" dirty="0">
                <a:latin typeface="Times New Roman"/>
                <a:cs typeface="Times New Roman"/>
              </a:rPr>
              <a:t>the</a:t>
            </a:r>
            <a:r>
              <a:rPr lang="en-US" sz="1400" spc="-10" dirty="0">
                <a:latin typeface="Times New Roman"/>
                <a:cs typeface="Times New Roman"/>
              </a:rPr>
              <a:t> </a:t>
            </a:r>
            <a:r>
              <a:rPr lang="en-US" sz="1400" dirty="0">
                <a:latin typeface="Times New Roman"/>
                <a:cs typeface="Times New Roman"/>
              </a:rPr>
              <a:t>average</a:t>
            </a:r>
            <a:r>
              <a:rPr lang="en-US" sz="1400" spc="-14" dirty="0">
                <a:latin typeface="Times New Roman"/>
                <a:cs typeface="Times New Roman"/>
              </a:rPr>
              <a:t> </a:t>
            </a:r>
            <a:r>
              <a:rPr lang="en-US" sz="1400" dirty="0">
                <a:latin typeface="Times New Roman"/>
                <a:cs typeface="Times New Roman"/>
              </a:rPr>
              <a:t>across</a:t>
            </a:r>
            <a:r>
              <a:rPr lang="en-US" sz="1400" spc="-10" dirty="0">
                <a:latin typeface="Times New Roman"/>
                <a:cs typeface="Times New Roman"/>
              </a:rPr>
              <a:t> </a:t>
            </a:r>
            <a:r>
              <a:rPr lang="en-US" sz="1400" dirty="0">
                <a:latin typeface="Times New Roman"/>
                <a:cs typeface="Times New Roman"/>
              </a:rPr>
              <a:t>all</a:t>
            </a:r>
            <a:r>
              <a:rPr lang="en-US" sz="1400" spc="-14" dirty="0">
                <a:latin typeface="Times New Roman"/>
                <a:cs typeface="Times New Roman"/>
              </a:rPr>
              <a:t> </a:t>
            </a:r>
            <a:r>
              <a:rPr lang="en-US" sz="1400" dirty="0">
                <a:latin typeface="Times New Roman"/>
                <a:cs typeface="Times New Roman"/>
              </a:rPr>
              <a:t>states.</a:t>
            </a:r>
            <a:r>
              <a:rPr lang="en-US" sz="1400" spc="-10" dirty="0">
                <a:latin typeface="Times New Roman"/>
                <a:cs typeface="Times New Roman"/>
              </a:rPr>
              <a:t> </a:t>
            </a:r>
            <a:r>
              <a:rPr lang="en-US" sz="1400" dirty="0">
                <a:latin typeface="Times New Roman"/>
                <a:cs typeface="Times New Roman"/>
              </a:rPr>
              <a:t>States</a:t>
            </a:r>
            <a:r>
              <a:rPr lang="en-US" sz="1400" spc="-14" dirty="0">
                <a:latin typeface="Times New Roman"/>
                <a:cs typeface="Times New Roman"/>
              </a:rPr>
              <a:t> </a:t>
            </a:r>
            <a:r>
              <a:rPr lang="en-US" sz="1400" dirty="0">
                <a:latin typeface="Times New Roman"/>
                <a:cs typeface="Times New Roman"/>
              </a:rPr>
              <a:t>were</a:t>
            </a:r>
            <a:r>
              <a:rPr lang="en-US" sz="1400" spc="-17" dirty="0">
                <a:latin typeface="Times New Roman"/>
                <a:cs typeface="Times New Roman"/>
              </a:rPr>
              <a:t> </a:t>
            </a:r>
            <a:r>
              <a:rPr lang="en-US" sz="1400" dirty="0">
                <a:latin typeface="Times New Roman"/>
                <a:cs typeface="Times New Roman"/>
              </a:rPr>
              <a:t>ranked</a:t>
            </a:r>
            <a:r>
              <a:rPr lang="en-US" sz="1400" spc="-7" dirty="0">
                <a:latin typeface="Times New Roman"/>
                <a:cs typeface="Times New Roman"/>
              </a:rPr>
              <a:t> </a:t>
            </a:r>
            <a:r>
              <a:rPr lang="en-US" sz="1400" dirty="0">
                <a:latin typeface="Times New Roman"/>
                <a:cs typeface="Times New Roman"/>
              </a:rPr>
              <a:t>and</a:t>
            </a:r>
            <a:r>
              <a:rPr lang="en-US" sz="1400" spc="-14" dirty="0">
                <a:latin typeface="Times New Roman"/>
                <a:cs typeface="Times New Roman"/>
              </a:rPr>
              <a:t> </a:t>
            </a:r>
            <a:r>
              <a:rPr lang="en-US" sz="1400" dirty="0">
                <a:latin typeface="Times New Roman"/>
                <a:cs typeface="Times New Roman"/>
              </a:rPr>
              <a:t>quartiles</a:t>
            </a:r>
            <a:r>
              <a:rPr lang="en-US" sz="1400" spc="-10" dirty="0">
                <a:latin typeface="Times New Roman"/>
                <a:cs typeface="Times New Roman"/>
              </a:rPr>
              <a:t> </a:t>
            </a:r>
            <a:r>
              <a:rPr lang="en-US" sz="1400" spc="-17" dirty="0">
                <a:latin typeface="Times New Roman"/>
                <a:cs typeface="Times New Roman"/>
              </a:rPr>
              <a:t>are </a:t>
            </a:r>
            <a:r>
              <a:rPr lang="en-US" sz="1400" dirty="0">
                <a:latin typeface="Times New Roman"/>
                <a:cs typeface="Times New Roman"/>
              </a:rPr>
              <a:t>shown</a:t>
            </a:r>
            <a:r>
              <a:rPr lang="en-US" sz="1400" spc="-20" dirty="0">
                <a:latin typeface="Times New Roman"/>
                <a:cs typeface="Times New Roman"/>
              </a:rPr>
              <a:t> </a:t>
            </a:r>
            <a:r>
              <a:rPr lang="en-US" sz="1400" dirty="0">
                <a:latin typeface="Times New Roman"/>
                <a:cs typeface="Times New Roman"/>
              </a:rPr>
              <a:t>on</a:t>
            </a:r>
            <a:r>
              <a:rPr lang="en-US" sz="1400" spc="-10" dirty="0">
                <a:latin typeface="Times New Roman"/>
                <a:cs typeface="Times New Roman"/>
              </a:rPr>
              <a:t> </a:t>
            </a:r>
            <a:r>
              <a:rPr lang="en-US" sz="1400" dirty="0">
                <a:latin typeface="Times New Roman"/>
                <a:cs typeface="Times New Roman"/>
              </a:rPr>
              <a:t>the</a:t>
            </a:r>
            <a:r>
              <a:rPr lang="en-US" sz="1400" spc="-17" dirty="0">
                <a:latin typeface="Times New Roman"/>
                <a:cs typeface="Times New Roman"/>
              </a:rPr>
              <a:t> </a:t>
            </a:r>
            <a:r>
              <a:rPr lang="en-US" sz="1400" dirty="0">
                <a:latin typeface="Times New Roman"/>
                <a:cs typeface="Times New Roman"/>
              </a:rPr>
              <a:t>map.</a:t>
            </a:r>
            <a:r>
              <a:rPr lang="en-US" sz="1400" spc="-10" dirty="0">
                <a:latin typeface="Times New Roman"/>
                <a:cs typeface="Times New Roman"/>
              </a:rPr>
              <a:t> </a:t>
            </a:r>
            <a:r>
              <a:rPr lang="en-US" sz="1400" dirty="0">
                <a:latin typeface="Times New Roman"/>
                <a:cs typeface="Times New Roman"/>
              </a:rPr>
              <a:t>The</a:t>
            </a:r>
            <a:r>
              <a:rPr lang="en-US" sz="1400" spc="-7" dirty="0">
                <a:latin typeface="Times New Roman"/>
                <a:cs typeface="Times New Roman"/>
              </a:rPr>
              <a:t> </a:t>
            </a:r>
            <a:r>
              <a:rPr lang="en-US" sz="1400" dirty="0">
                <a:latin typeface="Times New Roman"/>
                <a:cs typeface="Times New Roman"/>
              </a:rPr>
              <a:t>states</a:t>
            </a:r>
            <a:r>
              <a:rPr lang="en-US" sz="1400" spc="-10" dirty="0">
                <a:latin typeface="Times New Roman"/>
                <a:cs typeface="Times New Roman"/>
              </a:rPr>
              <a:t> </a:t>
            </a:r>
            <a:r>
              <a:rPr lang="en-US" sz="1400" dirty="0">
                <a:latin typeface="Times New Roman"/>
                <a:cs typeface="Times New Roman"/>
              </a:rPr>
              <a:t>with</a:t>
            </a:r>
            <a:r>
              <a:rPr lang="en-US" sz="1400" spc="-10" dirty="0">
                <a:latin typeface="Times New Roman"/>
                <a:cs typeface="Times New Roman"/>
              </a:rPr>
              <a:t> </a:t>
            </a:r>
            <a:r>
              <a:rPr lang="en-US" sz="1400" dirty="0">
                <a:latin typeface="Times New Roman"/>
                <a:cs typeface="Times New Roman"/>
              </a:rPr>
              <a:t>the</a:t>
            </a:r>
            <a:r>
              <a:rPr lang="en-US" sz="1400" spc="-10" dirty="0">
                <a:latin typeface="Times New Roman"/>
                <a:cs typeface="Times New Roman"/>
              </a:rPr>
              <a:t> </a:t>
            </a:r>
            <a:r>
              <a:rPr lang="en-US" sz="1400" dirty="0">
                <a:latin typeface="Times New Roman"/>
                <a:cs typeface="Times New Roman"/>
              </a:rPr>
              <a:t>worst</a:t>
            </a:r>
            <a:r>
              <a:rPr lang="en-US" sz="1400" spc="-10" dirty="0">
                <a:latin typeface="Times New Roman"/>
                <a:cs typeface="Times New Roman"/>
              </a:rPr>
              <a:t> </a:t>
            </a:r>
            <a:r>
              <a:rPr lang="en-US" sz="1400" dirty="0">
                <a:latin typeface="Times New Roman"/>
                <a:cs typeface="Times New Roman"/>
              </a:rPr>
              <a:t>quality</a:t>
            </a:r>
            <a:r>
              <a:rPr lang="en-US" sz="1400" spc="-10" dirty="0">
                <a:latin typeface="Times New Roman"/>
                <a:cs typeface="Times New Roman"/>
              </a:rPr>
              <a:t> </a:t>
            </a:r>
            <a:r>
              <a:rPr lang="en-US" sz="1400" dirty="0">
                <a:latin typeface="Times New Roman"/>
                <a:cs typeface="Times New Roman"/>
              </a:rPr>
              <a:t>score</a:t>
            </a:r>
            <a:r>
              <a:rPr lang="en-US" sz="1400" spc="-10" dirty="0">
                <a:latin typeface="Times New Roman"/>
                <a:cs typeface="Times New Roman"/>
              </a:rPr>
              <a:t> </a:t>
            </a:r>
            <a:r>
              <a:rPr lang="en-US" sz="1400" dirty="0">
                <a:latin typeface="Times New Roman"/>
                <a:cs typeface="Times New Roman"/>
              </a:rPr>
              <a:t>are</a:t>
            </a:r>
            <a:r>
              <a:rPr lang="en-US" sz="1400" spc="-10" dirty="0">
                <a:latin typeface="Times New Roman"/>
                <a:cs typeface="Times New Roman"/>
              </a:rPr>
              <a:t> </a:t>
            </a:r>
            <a:r>
              <a:rPr lang="en-US" sz="1400" dirty="0">
                <a:latin typeface="Times New Roman"/>
                <a:cs typeface="Times New Roman"/>
              </a:rPr>
              <a:t>in</a:t>
            </a:r>
            <a:r>
              <a:rPr lang="en-US" sz="1400" spc="-10" dirty="0">
                <a:latin typeface="Times New Roman"/>
                <a:cs typeface="Times New Roman"/>
              </a:rPr>
              <a:t> </a:t>
            </a:r>
            <a:r>
              <a:rPr lang="en-US" sz="1400" dirty="0">
                <a:latin typeface="Times New Roman"/>
                <a:cs typeface="Times New Roman"/>
              </a:rPr>
              <a:t>the</a:t>
            </a:r>
            <a:r>
              <a:rPr lang="en-US" sz="1400" spc="-10" dirty="0">
                <a:latin typeface="Times New Roman"/>
                <a:cs typeface="Times New Roman"/>
              </a:rPr>
              <a:t> </a:t>
            </a:r>
            <a:r>
              <a:rPr lang="en-US" sz="1400" dirty="0">
                <a:latin typeface="Times New Roman"/>
                <a:cs typeface="Times New Roman"/>
              </a:rPr>
              <a:t>fourth</a:t>
            </a:r>
            <a:r>
              <a:rPr lang="en-US" sz="1400" spc="-10" dirty="0">
                <a:latin typeface="Times New Roman"/>
                <a:cs typeface="Times New Roman"/>
              </a:rPr>
              <a:t> </a:t>
            </a:r>
            <a:r>
              <a:rPr lang="en-US" sz="1400" dirty="0">
                <a:latin typeface="Times New Roman"/>
                <a:cs typeface="Times New Roman"/>
              </a:rPr>
              <a:t>quartile,</a:t>
            </a:r>
            <a:r>
              <a:rPr lang="en-US" sz="1400" spc="-7" dirty="0">
                <a:latin typeface="Times New Roman"/>
                <a:cs typeface="Times New Roman"/>
              </a:rPr>
              <a:t> </a:t>
            </a:r>
            <a:r>
              <a:rPr lang="en-US" sz="1400" dirty="0">
                <a:latin typeface="Times New Roman"/>
                <a:cs typeface="Times New Roman"/>
              </a:rPr>
              <a:t>and</a:t>
            </a:r>
            <a:r>
              <a:rPr lang="en-US" sz="1400" spc="-14" dirty="0">
                <a:latin typeface="Times New Roman"/>
                <a:cs typeface="Times New Roman"/>
              </a:rPr>
              <a:t> </a:t>
            </a:r>
            <a:r>
              <a:rPr lang="en-US" sz="1400" dirty="0">
                <a:latin typeface="Times New Roman"/>
                <a:cs typeface="Times New Roman"/>
              </a:rPr>
              <a:t>states</a:t>
            </a:r>
            <a:r>
              <a:rPr lang="en-US" sz="1400" spc="-7" dirty="0">
                <a:latin typeface="Times New Roman"/>
                <a:cs typeface="Times New Roman"/>
              </a:rPr>
              <a:t> </a:t>
            </a:r>
            <a:r>
              <a:rPr lang="en-US" sz="1400" dirty="0">
                <a:latin typeface="Times New Roman"/>
                <a:cs typeface="Times New Roman"/>
              </a:rPr>
              <a:t>with</a:t>
            </a:r>
            <a:r>
              <a:rPr lang="en-US" sz="1400" spc="-3" dirty="0">
                <a:latin typeface="Times New Roman"/>
                <a:cs typeface="Times New Roman"/>
              </a:rPr>
              <a:t> </a:t>
            </a:r>
            <a:r>
              <a:rPr lang="en-US" sz="1400" dirty="0">
                <a:latin typeface="Times New Roman"/>
                <a:cs typeface="Times New Roman"/>
              </a:rPr>
              <a:t>the</a:t>
            </a:r>
            <a:r>
              <a:rPr lang="en-US" sz="1400" spc="-10" dirty="0">
                <a:latin typeface="Times New Roman"/>
                <a:cs typeface="Times New Roman"/>
              </a:rPr>
              <a:t> </a:t>
            </a:r>
            <a:r>
              <a:rPr lang="en-US" sz="1400" dirty="0">
                <a:latin typeface="Times New Roman"/>
                <a:cs typeface="Times New Roman"/>
              </a:rPr>
              <a:t>best</a:t>
            </a:r>
            <a:r>
              <a:rPr lang="en-US" sz="1400" spc="-14" dirty="0">
                <a:latin typeface="Times New Roman"/>
                <a:cs typeface="Times New Roman"/>
              </a:rPr>
              <a:t> </a:t>
            </a:r>
            <a:r>
              <a:rPr lang="en-US" sz="1400" spc="-7" dirty="0">
                <a:latin typeface="Times New Roman"/>
                <a:cs typeface="Times New Roman"/>
              </a:rPr>
              <a:t>quality </a:t>
            </a:r>
            <a:r>
              <a:rPr lang="en-US" sz="1400" dirty="0">
                <a:latin typeface="Times New Roman"/>
                <a:cs typeface="Times New Roman"/>
              </a:rPr>
              <a:t>score</a:t>
            </a:r>
            <a:r>
              <a:rPr lang="en-US" sz="1400" spc="-20" dirty="0">
                <a:latin typeface="Times New Roman"/>
                <a:cs typeface="Times New Roman"/>
              </a:rPr>
              <a:t> </a:t>
            </a:r>
            <a:r>
              <a:rPr lang="en-US" sz="1400" dirty="0">
                <a:latin typeface="Times New Roman"/>
                <a:cs typeface="Times New Roman"/>
              </a:rPr>
              <a:t>are</a:t>
            </a:r>
            <a:r>
              <a:rPr lang="en-US" sz="1400" spc="-14" dirty="0">
                <a:latin typeface="Times New Roman"/>
                <a:cs typeface="Times New Roman"/>
              </a:rPr>
              <a:t> </a:t>
            </a:r>
            <a:r>
              <a:rPr lang="en-US" sz="1400" dirty="0">
                <a:latin typeface="Times New Roman"/>
                <a:cs typeface="Times New Roman"/>
              </a:rPr>
              <a:t>in</a:t>
            </a:r>
            <a:r>
              <a:rPr lang="en-US" sz="1400" spc="-7" dirty="0">
                <a:latin typeface="Times New Roman"/>
                <a:cs typeface="Times New Roman"/>
              </a:rPr>
              <a:t> </a:t>
            </a:r>
            <a:r>
              <a:rPr lang="en-US" sz="1400" dirty="0">
                <a:latin typeface="Times New Roman"/>
                <a:cs typeface="Times New Roman"/>
              </a:rPr>
              <a:t>the</a:t>
            </a:r>
            <a:r>
              <a:rPr lang="en-US" sz="1400" spc="-14" dirty="0">
                <a:latin typeface="Times New Roman"/>
                <a:cs typeface="Times New Roman"/>
              </a:rPr>
              <a:t> </a:t>
            </a:r>
            <a:r>
              <a:rPr lang="en-US" sz="1400" dirty="0">
                <a:latin typeface="Times New Roman"/>
                <a:cs typeface="Times New Roman"/>
              </a:rPr>
              <a:t>first</a:t>
            </a:r>
            <a:r>
              <a:rPr lang="en-US" sz="1400" spc="-17" dirty="0">
                <a:latin typeface="Times New Roman"/>
                <a:cs typeface="Times New Roman"/>
              </a:rPr>
              <a:t> </a:t>
            </a:r>
            <a:r>
              <a:rPr lang="en-US" sz="1400" dirty="0">
                <a:latin typeface="Times New Roman"/>
                <a:cs typeface="Times New Roman"/>
              </a:rPr>
              <a:t>quartile.</a:t>
            </a:r>
            <a:r>
              <a:rPr lang="en-US" sz="1400" spc="-14" dirty="0">
                <a:latin typeface="Times New Roman"/>
                <a:cs typeface="Times New Roman"/>
              </a:rPr>
              <a:t> </a:t>
            </a:r>
            <a:r>
              <a:rPr lang="en-US" sz="1400" dirty="0">
                <a:latin typeface="Times New Roman"/>
                <a:cs typeface="Times New Roman"/>
              </a:rPr>
              <a:t>Historically,</a:t>
            </a:r>
            <a:r>
              <a:rPr lang="en-US" sz="1400" spc="-10" dirty="0">
                <a:latin typeface="Times New Roman"/>
                <a:cs typeface="Times New Roman"/>
              </a:rPr>
              <a:t> </a:t>
            </a:r>
            <a:r>
              <a:rPr lang="en-US" sz="1400" dirty="0">
                <a:latin typeface="Times New Roman"/>
                <a:cs typeface="Times New Roman"/>
              </a:rPr>
              <a:t>the</a:t>
            </a:r>
            <a:r>
              <a:rPr lang="en-US" sz="1400" spc="-7" dirty="0">
                <a:latin typeface="Times New Roman"/>
                <a:cs typeface="Times New Roman"/>
              </a:rPr>
              <a:t> </a:t>
            </a:r>
            <a:r>
              <a:rPr lang="en-US" sz="1400" dirty="0">
                <a:latin typeface="Times New Roman"/>
                <a:cs typeface="Times New Roman"/>
              </a:rPr>
              <a:t>NHQDR</a:t>
            </a:r>
            <a:r>
              <a:rPr lang="en-US" sz="1400" spc="-17" dirty="0">
                <a:latin typeface="Times New Roman"/>
                <a:cs typeface="Times New Roman"/>
              </a:rPr>
              <a:t> </a:t>
            </a:r>
            <a:r>
              <a:rPr lang="en-US" sz="1400" dirty="0">
                <a:latin typeface="Times New Roman"/>
                <a:cs typeface="Times New Roman"/>
              </a:rPr>
              <a:t>has</a:t>
            </a:r>
            <a:r>
              <a:rPr lang="en-US" sz="1400" spc="-14" dirty="0">
                <a:latin typeface="Times New Roman"/>
                <a:cs typeface="Times New Roman"/>
              </a:rPr>
              <a:t> </a:t>
            </a:r>
            <a:r>
              <a:rPr lang="en-US" sz="1400" dirty="0">
                <a:latin typeface="Times New Roman"/>
                <a:cs typeface="Times New Roman"/>
              </a:rPr>
              <a:t>included</a:t>
            </a:r>
            <a:r>
              <a:rPr lang="en-US" sz="1400" spc="-14" dirty="0">
                <a:latin typeface="Times New Roman"/>
                <a:cs typeface="Times New Roman"/>
              </a:rPr>
              <a:t> </a:t>
            </a:r>
            <a:r>
              <a:rPr lang="en-US" sz="1400" spc="-7" dirty="0">
                <a:latin typeface="Times New Roman"/>
                <a:cs typeface="Times New Roman"/>
              </a:rPr>
              <a:t>state-</a:t>
            </a:r>
            <a:r>
              <a:rPr lang="en-US" sz="1400" dirty="0">
                <a:latin typeface="Times New Roman"/>
                <a:cs typeface="Times New Roman"/>
              </a:rPr>
              <a:t>specific</a:t>
            </a:r>
            <a:r>
              <a:rPr lang="en-US" sz="1400" spc="-10" dirty="0">
                <a:latin typeface="Times New Roman"/>
                <a:cs typeface="Times New Roman"/>
              </a:rPr>
              <a:t> </a:t>
            </a:r>
            <a:r>
              <a:rPr lang="en-US" sz="1400" dirty="0">
                <a:latin typeface="Times New Roman"/>
                <a:cs typeface="Times New Roman"/>
              </a:rPr>
              <a:t>estimates</a:t>
            </a:r>
            <a:r>
              <a:rPr lang="en-US" sz="1400" spc="-10" dirty="0">
                <a:latin typeface="Times New Roman"/>
                <a:cs typeface="Times New Roman"/>
              </a:rPr>
              <a:t> </a:t>
            </a:r>
            <a:r>
              <a:rPr lang="en-US" sz="1400" dirty="0">
                <a:latin typeface="Times New Roman"/>
                <a:cs typeface="Times New Roman"/>
              </a:rPr>
              <a:t>for</a:t>
            </a:r>
            <a:r>
              <a:rPr lang="en-US" sz="1400" spc="-10" dirty="0">
                <a:latin typeface="Times New Roman"/>
                <a:cs typeface="Times New Roman"/>
              </a:rPr>
              <a:t> </a:t>
            </a:r>
            <a:r>
              <a:rPr lang="en-US" sz="1400" dirty="0">
                <a:latin typeface="Times New Roman"/>
                <a:cs typeface="Times New Roman"/>
              </a:rPr>
              <a:t>selected</a:t>
            </a:r>
            <a:r>
              <a:rPr lang="en-US" sz="1400" spc="-10" dirty="0">
                <a:latin typeface="Times New Roman"/>
                <a:cs typeface="Times New Roman"/>
              </a:rPr>
              <a:t> </a:t>
            </a:r>
            <a:r>
              <a:rPr lang="en-US" sz="1400" spc="-14" dirty="0">
                <a:latin typeface="Times New Roman"/>
                <a:cs typeface="Times New Roman"/>
              </a:rPr>
              <a:t>AHRQ </a:t>
            </a:r>
            <a:r>
              <a:rPr lang="en-US" sz="1400" dirty="0">
                <a:latin typeface="Times New Roman"/>
                <a:cs typeface="Times New Roman"/>
              </a:rPr>
              <a:t>Quality</a:t>
            </a:r>
            <a:r>
              <a:rPr lang="en-US" sz="1400" spc="-27" dirty="0">
                <a:latin typeface="Times New Roman"/>
                <a:cs typeface="Times New Roman"/>
              </a:rPr>
              <a:t> </a:t>
            </a:r>
            <a:r>
              <a:rPr lang="en-US" sz="1400" dirty="0">
                <a:latin typeface="Times New Roman"/>
                <a:cs typeface="Times New Roman"/>
              </a:rPr>
              <a:t>Indicators</a:t>
            </a:r>
            <a:r>
              <a:rPr lang="en-US" sz="1400" spc="-17" dirty="0">
                <a:latin typeface="Times New Roman"/>
                <a:cs typeface="Times New Roman"/>
              </a:rPr>
              <a:t> </a:t>
            </a:r>
            <a:r>
              <a:rPr lang="en-US" sz="1400" dirty="0">
                <a:latin typeface="Times New Roman"/>
                <a:cs typeface="Times New Roman"/>
              </a:rPr>
              <a:t>based</a:t>
            </a:r>
            <a:r>
              <a:rPr lang="en-US" sz="1400" spc="-17" dirty="0">
                <a:latin typeface="Times New Roman"/>
                <a:cs typeface="Times New Roman"/>
              </a:rPr>
              <a:t> </a:t>
            </a:r>
            <a:r>
              <a:rPr lang="en-US" sz="1400" dirty="0">
                <a:latin typeface="Times New Roman"/>
                <a:cs typeface="Times New Roman"/>
              </a:rPr>
              <a:t>on</a:t>
            </a:r>
            <a:r>
              <a:rPr lang="en-US" sz="1400" spc="-17" dirty="0">
                <a:latin typeface="Times New Roman"/>
                <a:cs typeface="Times New Roman"/>
              </a:rPr>
              <a:t> </a:t>
            </a:r>
            <a:r>
              <a:rPr lang="en-US" sz="1400" dirty="0">
                <a:latin typeface="Times New Roman"/>
                <a:cs typeface="Times New Roman"/>
              </a:rPr>
              <a:t>Healthcare</a:t>
            </a:r>
            <a:r>
              <a:rPr lang="en-US" sz="1400" spc="-14" dirty="0">
                <a:latin typeface="Times New Roman"/>
                <a:cs typeface="Times New Roman"/>
              </a:rPr>
              <a:t> </a:t>
            </a:r>
            <a:r>
              <a:rPr lang="en-US" sz="1400" dirty="0">
                <a:latin typeface="Times New Roman"/>
                <a:cs typeface="Times New Roman"/>
              </a:rPr>
              <a:t>Cost</a:t>
            </a:r>
            <a:r>
              <a:rPr lang="en-US" sz="1400" spc="-20" dirty="0">
                <a:latin typeface="Times New Roman"/>
                <a:cs typeface="Times New Roman"/>
              </a:rPr>
              <a:t> </a:t>
            </a:r>
            <a:r>
              <a:rPr lang="en-US" sz="1400" dirty="0">
                <a:latin typeface="Times New Roman"/>
                <a:cs typeface="Times New Roman"/>
              </a:rPr>
              <a:t>and</a:t>
            </a:r>
            <a:r>
              <a:rPr lang="en-US" sz="1400" spc="-17" dirty="0">
                <a:latin typeface="Times New Roman"/>
                <a:cs typeface="Times New Roman"/>
              </a:rPr>
              <a:t> </a:t>
            </a:r>
            <a:r>
              <a:rPr lang="en-US" sz="1400" dirty="0">
                <a:latin typeface="Times New Roman"/>
                <a:cs typeface="Times New Roman"/>
              </a:rPr>
              <a:t>Utilization</a:t>
            </a:r>
            <a:r>
              <a:rPr lang="en-US" sz="1400" spc="-17" dirty="0">
                <a:latin typeface="Times New Roman"/>
                <a:cs typeface="Times New Roman"/>
              </a:rPr>
              <a:t> </a:t>
            </a:r>
            <a:r>
              <a:rPr lang="en-US" sz="1400" dirty="0">
                <a:latin typeface="Times New Roman"/>
                <a:cs typeface="Times New Roman"/>
              </a:rPr>
              <a:t>Project</a:t>
            </a:r>
            <a:r>
              <a:rPr lang="en-US" sz="1400" spc="-17" dirty="0">
                <a:latin typeface="Times New Roman"/>
                <a:cs typeface="Times New Roman"/>
              </a:rPr>
              <a:t> </a:t>
            </a:r>
            <a:r>
              <a:rPr lang="en-US" sz="1400" spc="-7" dirty="0">
                <a:latin typeface="Times New Roman"/>
                <a:cs typeface="Times New Roman"/>
              </a:rPr>
              <a:t>data.</a:t>
            </a:r>
            <a:endParaRPr lang="en-US" sz="1400" dirty="0"/>
          </a:p>
        </p:txBody>
      </p:sp>
      <p:pic>
        <p:nvPicPr>
          <p:cNvPr id="747" name="Picture 746">
            <a:extLst>
              <a:ext uri="{FF2B5EF4-FFF2-40B4-BE49-F238E27FC236}">
                <a16:creationId xmlns:a16="http://schemas.microsoft.com/office/drawing/2014/main" id="{C261E331-020B-4CDE-98AB-D5BDBB1B59B0}"/>
              </a:ext>
            </a:extLst>
          </p:cNvPr>
          <p:cNvPicPr>
            <a:picLocks noChangeAspect="1"/>
          </p:cNvPicPr>
          <p:nvPr/>
        </p:nvPicPr>
        <p:blipFill>
          <a:blip r:embed="rId3"/>
          <a:stretch>
            <a:fillRect/>
          </a:stretch>
        </p:blipFill>
        <p:spPr>
          <a:xfrm>
            <a:off x="1600200" y="1188720"/>
            <a:ext cx="5943600" cy="4380433"/>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02679" y="297873"/>
            <a:ext cx="1104467" cy="103257"/>
          </a:xfrm>
          <a:prstGeom prst="rect">
            <a:avLst/>
          </a:prstGeom>
        </p:spPr>
        <p:txBody>
          <a:bodyPr vert="horz" wrap="square" lIns="0" tIns="8659" rIns="0" bIns="0" rtlCol="0">
            <a:spAutoFit/>
          </a:bodyPr>
          <a:lstStyle/>
          <a:p>
            <a:pPr marL="8659">
              <a:spcBef>
                <a:spcPts val="68"/>
              </a:spcBef>
            </a:pPr>
            <a:r>
              <a:rPr sz="614" dirty="0">
                <a:latin typeface="Arial"/>
                <a:cs typeface="Arial"/>
              </a:rPr>
              <a:t>Portrait</a:t>
            </a:r>
            <a:r>
              <a:rPr sz="614" spc="-14" dirty="0">
                <a:latin typeface="Arial"/>
                <a:cs typeface="Arial"/>
              </a:rPr>
              <a:t> </a:t>
            </a:r>
            <a:r>
              <a:rPr sz="614" dirty="0">
                <a:latin typeface="Arial"/>
                <a:cs typeface="Arial"/>
              </a:rPr>
              <a:t>of</a:t>
            </a:r>
            <a:r>
              <a:rPr sz="614" spc="-10" dirty="0">
                <a:latin typeface="Arial"/>
                <a:cs typeface="Arial"/>
              </a:rPr>
              <a:t> </a:t>
            </a:r>
            <a:r>
              <a:rPr sz="614" dirty="0">
                <a:latin typeface="Arial"/>
                <a:cs typeface="Arial"/>
              </a:rPr>
              <a:t>American</a:t>
            </a:r>
            <a:r>
              <a:rPr sz="614" spc="-10" dirty="0">
                <a:latin typeface="Arial"/>
                <a:cs typeface="Arial"/>
              </a:rPr>
              <a:t> </a:t>
            </a:r>
            <a:r>
              <a:rPr sz="614" spc="-7" dirty="0">
                <a:latin typeface="Arial"/>
                <a:cs typeface="Arial"/>
              </a:rPr>
              <a:t>Healthcare</a:t>
            </a:r>
            <a:endParaRPr sz="614">
              <a:latin typeface="Arial"/>
              <a:cs typeface="Arial"/>
            </a:endParaRPr>
          </a:p>
        </p:txBody>
      </p:sp>
      <p:sp>
        <p:nvSpPr>
          <p:cNvPr id="10" name="Title 9">
            <a:extLst>
              <a:ext uri="{FF2B5EF4-FFF2-40B4-BE49-F238E27FC236}">
                <a16:creationId xmlns:a16="http://schemas.microsoft.com/office/drawing/2014/main" id="{A91561F7-0126-4551-B545-3F531CF13E7F}"/>
              </a:ext>
            </a:extLst>
          </p:cNvPr>
          <p:cNvSpPr>
            <a:spLocks noGrp="1"/>
          </p:cNvSpPr>
          <p:nvPr>
            <p:ph type="title"/>
          </p:nvPr>
        </p:nvSpPr>
        <p:spPr>
          <a:xfrm>
            <a:off x="914400" y="0"/>
            <a:ext cx="6972300" cy="1143000"/>
          </a:xfrm>
        </p:spPr>
        <p:txBody>
          <a:bodyPr>
            <a:noAutofit/>
          </a:bodyPr>
          <a:lstStyle/>
          <a:p>
            <a:r>
              <a:rPr lang="en-US" sz="1800" b="1" dirty="0">
                <a:latin typeface="Arial"/>
                <a:cs typeface="Arial"/>
              </a:rPr>
              <a:t>Figure</a:t>
            </a:r>
            <a:r>
              <a:rPr lang="en-US" sz="1800" b="1" spc="-17" dirty="0">
                <a:latin typeface="Arial"/>
                <a:cs typeface="Arial"/>
              </a:rPr>
              <a:t> </a:t>
            </a:r>
            <a:r>
              <a:rPr lang="en-US" sz="1800" b="1" dirty="0">
                <a:latin typeface="Arial"/>
                <a:cs typeface="Arial"/>
              </a:rPr>
              <a:t>30.</a:t>
            </a:r>
            <a:r>
              <a:rPr lang="en-US" sz="1800" b="1" spc="-10" dirty="0">
                <a:latin typeface="Arial"/>
                <a:cs typeface="Arial"/>
              </a:rPr>
              <a:t> </a:t>
            </a:r>
            <a:r>
              <a:rPr lang="en-US" sz="1800" b="1" dirty="0">
                <a:latin typeface="Arial"/>
                <a:cs typeface="Arial"/>
              </a:rPr>
              <a:t>Average</a:t>
            </a:r>
            <a:r>
              <a:rPr lang="en-US" sz="1800" b="1" spc="-10" dirty="0">
                <a:latin typeface="Arial"/>
                <a:cs typeface="Arial"/>
              </a:rPr>
              <a:t> </a:t>
            </a:r>
            <a:r>
              <a:rPr lang="en-US" sz="1800" b="1" dirty="0">
                <a:latin typeface="Arial"/>
                <a:cs typeface="Arial"/>
              </a:rPr>
              <a:t>differences</a:t>
            </a:r>
            <a:r>
              <a:rPr lang="en-US" sz="1800" b="1" spc="-10" dirty="0">
                <a:latin typeface="Arial"/>
                <a:cs typeface="Arial"/>
              </a:rPr>
              <a:t> </a:t>
            </a:r>
            <a:r>
              <a:rPr lang="en-US" sz="1800" b="1" dirty="0">
                <a:latin typeface="Arial"/>
                <a:cs typeface="Arial"/>
              </a:rPr>
              <a:t>in</a:t>
            </a:r>
            <a:r>
              <a:rPr lang="en-US" sz="1800" b="1" spc="-10" dirty="0">
                <a:latin typeface="Arial"/>
                <a:cs typeface="Arial"/>
              </a:rPr>
              <a:t> </a:t>
            </a:r>
            <a:r>
              <a:rPr lang="en-US" sz="1800" b="1" dirty="0">
                <a:latin typeface="Arial"/>
                <a:cs typeface="Arial"/>
              </a:rPr>
              <a:t>quality</a:t>
            </a:r>
            <a:r>
              <a:rPr lang="en-US" sz="1800" b="1" spc="-10" dirty="0">
                <a:latin typeface="Arial"/>
                <a:cs typeface="Arial"/>
              </a:rPr>
              <a:t> </a:t>
            </a:r>
            <a:r>
              <a:rPr lang="en-US" sz="1800" b="1" dirty="0">
                <a:latin typeface="Arial"/>
                <a:cs typeface="Arial"/>
              </a:rPr>
              <a:t>of</a:t>
            </a:r>
            <a:r>
              <a:rPr lang="en-US" sz="1800" b="1" spc="-7" dirty="0">
                <a:latin typeface="Arial"/>
                <a:cs typeface="Arial"/>
              </a:rPr>
              <a:t> </a:t>
            </a:r>
            <a:r>
              <a:rPr lang="en-US" sz="1800" b="1" dirty="0">
                <a:latin typeface="Arial"/>
                <a:cs typeface="Arial"/>
              </a:rPr>
              <a:t>care</a:t>
            </a:r>
            <a:r>
              <a:rPr lang="en-US" sz="1800" b="1" spc="-10" dirty="0">
                <a:latin typeface="Arial"/>
                <a:cs typeface="Arial"/>
              </a:rPr>
              <a:t> </a:t>
            </a:r>
            <a:r>
              <a:rPr lang="en-US" sz="1800" b="1" dirty="0">
                <a:latin typeface="Arial"/>
                <a:cs typeface="Arial"/>
              </a:rPr>
              <a:t>for</a:t>
            </a:r>
            <a:r>
              <a:rPr lang="en-US" sz="1800" b="1" spc="-10" dirty="0">
                <a:latin typeface="Arial"/>
                <a:cs typeface="Arial"/>
              </a:rPr>
              <a:t> </a:t>
            </a:r>
            <a:r>
              <a:rPr lang="en-US" sz="1800" b="1" dirty="0">
                <a:latin typeface="Arial"/>
                <a:cs typeface="Arial"/>
              </a:rPr>
              <a:t>American</a:t>
            </a:r>
            <a:r>
              <a:rPr lang="en-US" sz="1800" b="1" spc="-14" dirty="0">
                <a:latin typeface="Arial"/>
                <a:cs typeface="Arial"/>
              </a:rPr>
              <a:t> </a:t>
            </a:r>
            <a:r>
              <a:rPr lang="en-US" sz="1800" b="1" dirty="0">
                <a:latin typeface="Arial"/>
                <a:cs typeface="Arial"/>
              </a:rPr>
              <a:t>Indian</a:t>
            </a:r>
            <a:r>
              <a:rPr lang="en-US" sz="1800" b="1" spc="-10" dirty="0">
                <a:latin typeface="Arial"/>
                <a:cs typeface="Arial"/>
              </a:rPr>
              <a:t> </a:t>
            </a:r>
            <a:r>
              <a:rPr lang="en-US" sz="1800" b="1" dirty="0">
                <a:latin typeface="Arial"/>
                <a:cs typeface="Arial"/>
              </a:rPr>
              <a:t>or</a:t>
            </a:r>
            <a:r>
              <a:rPr lang="en-US" sz="1800" b="1" spc="-10" dirty="0">
                <a:latin typeface="Arial"/>
                <a:cs typeface="Arial"/>
              </a:rPr>
              <a:t> </a:t>
            </a:r>
            <a:r>
              <a:rPr lang="en-US" sz="1800" b="1" dirty="0">
                <a:latin typeface="Arial"/>
                <a:cs typeface="Arial"/>
              </a:rPr>
              <a:t>Alaska</a:t>
            </a:r>
            <a:r>
              <a:rPr lang="en-US" sz="1800" b="1" spc="-10" dirty="0">
                <a:latin typeface="Arial"/>
                <a:cs typeface="Arial"/>
              </a:rPr>
              <a:t> </a:t>
            </a:r>
            <a:r>
              <a:rPr lang="en-US" sz="1800" b="1" dirty="0">
                <a:latin typeface="Arial"/>
                <a:cs typeface="Arial"/>
              </a:rPr>
              <a:t>Native,</a:t>
            </a:r>
            <a:r>
              <a:rPr lang="en-US" sz="1800" b="1" spc="-10" dirty="0">
                <a:latin typeface="Arial"/>
                <a:cs typeface="Arial"/>
              </a:rPr>
              <a:t> </a:t>
            </a:r>
            <a:r>
              <a:rPr lang="en-US" sz="1800" b="1" spc="-7" dirty="0">
                <a:latin typeface="Arial"/>
                <a:cs typeface="Arial"/>
              </a:rPr>
              <a:t>Asian, </a:t>
            </a:r>
            <a:r>
              <a:rPr lang="en-US" sz="1800" b="1" dirty="0">
                <a:latin typeface="Arial"/>
                <a:cs typeface="Arial"/>
              </a:rPr>
              <a:t>Black,</a:t>
            </a:r>
            <a:r>
              <a:rPr lang="en-US" sz="1800" b="1" spc="-24" dirty="0">
                <a:latin typeface="Arial"/>
                <a:cs typeface="Arial"/>
              </a:rPr>
              <a:t> </a:t>
            </a:r>
            <a:r>
              <a:rPr lang="en-US" sz="1800" b="1" dirty="0">
                <a:latin typeface="Arial"/>
                <a:cs typeface="Arial"/>
              </a:rPr>
              <a:t>Hispanic,</a:t>
            </a:r>
            <a:r>
              <a:rPr lang="en-US" sz="1800" b="1" spc="-17" dirty="0">
                <a:latin typeface="Arial"/>
                <a:cs typeface="Arial"/>
              </a:rPr>
              <a:t> </a:t>
            </a:r>
            <a:r>
              <a:rPr lang="en-US" sz="1800" b="1" dirty="0">
                <a:latin typeface="Arial"/>
                <a:cs typeface="Arial"/>
              </a:rPr>
              <a:t>Native</a:t>
            </a:r>
            <a:r>
              <a:rPr lang="en-US" sz="1800" b="1" spc="-20" dirty="0">
                <a:latin typeface="Arial"/>
                <a:cs typeface="Arial"/>
              </a:rPr>
              <a:t> </a:t>
            </a:r>
            <a:r>
              <a:rPr lang="en-US" sz="1800" b="1" dirty="0">
                <a:latin typeface="Arial"/>
                <a:cs typeface="Arial"/>
              </a:rPr>
              <a:t>Hawaiian/Pacific</a:t>
            </a:r>
            <a:r>
              <a:rPr lang="en-US" sz="1800" b="1" spc="-14" dirty="0">
                <a:latin typeface="Arial"/>
                <a:cs typeface="Arial"/>
              </a:rPr>
              <a:t> </a:t>
            </a:r>
            <a:r>
              <a:rPr lang="en-US" sz="1800" b="1" dirty="0">
                <a:latin typeface="Arial"/>
                <a:cs typeface="Arial"/>
              </a:rPr>
              <a:t>Islander,</a:t>
            </a:r>
            <a:r>
              <a:rPr lang="en-US" sz="1800" b="1" spc="-17" dirty="0">
                <a:latin typeface="Arial"/>
                <a:cs typeface="Arial"/>
              </a:rPr>
              <a:t> </a:t>
            </a:r>
            <a:r>
              <a:rPr lang="en-US" sz="1800" b="1" dirty="0">
                <a:latin typeface="Arial"/>
                <a:cs typeface="Arial"/>
              </a:rPr>
              <a:t>and</a:t>
            </a:r>
            <a:r>
              <a:rPr lang="en-US" sz="1800" b="1" spc="-17" dirty="0">
                <a:latin typeface="Arial"/>
                <a:cs typeface="Arial"/>
              </a:rPr>
              <a:t> </a:t>
            </a:r>
            <a:r>
              <a:rPr lang="en-US" sz="1800" b="1" dirty="0">
                <a:latin typeface="Arial"/>
                <a:cs typeface="Arial"/>
              </a:rPr>
              <a:t>multiracial</a:t>
            </a:r>
            <a:r>
              <a:rPr lang="en-US" sz="1800" b="1" spc="-14" dirty="0">
                <a:latin typeface="Arial"/>
                <a:cs typeface="Arial"/>
              </a:rPr>
              <a:t> </a:t>
            </a:r>
            <a:r>
              <a:rPr lang="en-US" sz="1800" b="1" dirty="0">
                <a:latin typeface="Arial"/>
                <a:cs typeface="Arial"/>
              </a:rPr>
              <a:t>people</a:t>
            </a:r>
            <a:r>
              <a:rPr lang="en-US" sz="1800" b="1" spc="-14" dirty="0">
                <a:latin typeface="Arial"/>
                <a:cs typeface="Arial"/>
              </a:rPr>
              <a:t> </a:t>
            </a:r>
            <a:r>
              <a:rPr lang="en-US" sz="1800" b="1" dirty="0">
                <a:latin typeface="Arial"/>
                <a:cs typeface="Arial"/>
              </a:rPr>
              <a:t>compared</a:t>
            </a:r>
            <a:r>
              <a:rPr lang="en-US" sz="1800" b="1" spc="-17" dirty="0">
                <a:latin typeface="Arial"/>
                <a:cs typeface="Arial"/>
              </a:rPr>
              <a:t> </a:t>
            </a:r>
            <a:r>
              <a:rPr lang="en-US" sz="1800" b="1" dirty="0">
                <a:latin typeface="Arial"/>
                <a:cs typeface="Arial"/>
              </a:rPr>
              <a:t>with</a:t>
            </a:r>
            <a:r>
              <a:rPr lang="en-US" sz="1800" b="1" spc="-17" dirty="0">
                <a:latin typeface="Arial"/>
                <a:cs typeface="Arial"/>
              </a:rPr>
              <a:t> </a:t>
            </a:r>
            <a:r>
              <a:rPr lang="en-US" sz="1800" b="1" spc="-14" dirty="0">
                <a:latin typeface="Arial"/>
                <a:cs typeface="Arial"/>
              </a:rPr>
              <a:t>non- </a:t>
            </a:r>
            <a:r>
              <a:rPr lang="en-US" sz="1800" b="1" dirty="0">
                <a:latin typeface="Arial"/>
                <a:cs typeface="Arial"/>
              </a:rPr>
              <a:t>Hispanic</a:t>
            </a:r>
            <a:r>
              <a:rPr lang="en-US" sz="1800" b="1" spc="-10" dirty="0">
                <a:latin typeface="Arial"/>
                <a:cs typeface="Arial"/>
              </a:rPr>
              <a:t> </a:t>
            </a:r>
            <a:r>
              <a:rPr lang="en-US" sz="1800" b="1" dirty="0">
                <a:latin typeface="Arial"/>
                <a:cs typeface="Arial"/>
              </a:rPr>
              <a:t>White</a:t>
            </a:r>
            <a:r>
              <a:rPr lang="en-US" sz="1800" b="1" spc="-3" dirty="0">
                <a:latin typeface="Arial"/>
                <a:cs typeface="Arial"/>
              </a:rPr>
              <a:t> </a:t>
            </a:r>
            <a:r>
              <a:rPr lang="en-US" sz="1800" b="1" dirty="0">
                <a:latin typeface="Arial"/>
                <a:cs typeface="Arial"/>
              </a:rPr>
              <a:t>or</a:t>
            </a:r>
            <a:r>
              <a:rPr lang="en-US" sz="1800" b="1" spc="-3" dirty="0">
                <a:latin typeface="Arial"/>
                <a:cs typeface="Arial"/>
              </a:rPr>
              <a:t> </a:t>
            </a:r>
            <a:r>
              <a:rPr lang="en-US" sz="1800" b="1" dirty="0">
                <a:latin typeface="Arial"/>
                <a:cs typeface="Arial"/>
              </a:rPr>
              <a:t>White</a:t>
            </a:r>
            <a:r>
              <a:rPr lang="en-US" sz="1800" b="1" spc="-7" dirty="0">
                <a:latin typeface="Arial"/>
                <a:cs typeface="Arial"/>
              </a:rPr>
              <a:t> </a:t>
            </a:r>
            <a:r>
              <a:rPr lang="en-US" sz="1800" b="1" dirty="0">
                <a:latin typeface="Arial"/>
                <a:cs typeface="Arial"/>
              </a:rPr>
              <a:t>people,</a:t>
            </a:r>
            <a:r>
              <a:rPr lang="en-US" sz="1800" b="1" spc="-3" dirty="0">
                <a:latin typeface="Arial"/>
                <a:cs typeface="Arial"/>
              </a:rPr>
              <a:t> </a:t>
            </a:r>
            <a:r>
              <a:rPr lang="en-US" sz="1800" b="1" dirty="0">
                <a:latin typeface="Arial"/>
                <a:cs typeface="Arial"/>
              </a:rPr>
              <a:t>by</a:t>
            </a:r>
            <a:r>
              <a:rPr lang="en-US" sz="1800" b="1" spc="-3" dirty="0">
                <a:latin typeface="Arial"/>
                <a:cs typeface="Arial"/>
              </a:rPr>
              <a:t> </a:t>
            </a:r>
            <a:r>
              <a:rPr lang="en-US" sz="1800" b="1" dirty="0">
                <a:latin typeface="Arial"/>
                <a:cs typeface="Arial"/>
              </a:rPr>
              <a:t>state,</a:t>
            </a:r>
            <a:r>
              <a:rPr lang="en-US" sz="1800" b="1" spc="-3" dirty="0">
                <a:latin typeface="Arial"/>
                <a:cs typeface="Arial"/>
              </a:rPr>
              <a:t> </a:t>
            </a:r>
            <a:r>
              <a:rPr lang="en-US" sz="1800" b="1" spc="-7" dirty="0">
                <a:latin typeface="Arial"/>
                <a:cs typeface="Arial"/>
              </a:rPr>
              <a:t>2018-</a:t>
            </a:r>
            <a:r>
              <a:rPr lang="en-US" sz="1800" b="1" spc="-14" dirty="0">
                <a:latin typeface="Arial"/>
                <a:cs typeface="Arial"/>
              </a:rPr>
              <a:t>2021</a:t>
            </a:r>
            <a:endParaRPr lang="en-US" sz="1800" dirty="0"/>
          </a:p>
        </p:txBody>
      </p:sp>
      <p:sp>
        <p:nvSpPr>
          <p:cNvPr id="11" name="TextBox 10">
            <a:extLst>
              <a:ext uri="{FF2B5EF4-FFF2-40B4-BE49-F238E27FC236}">
                <a16:creationId xmlns:a16="http://schemas.microsoft.com/office/drawing/2014/main" id="{AF1F475F-DAC0-4E52-8FCA-B03D190FD7FB}"/>
              </a:ext>
            </a:extLst>
          </p:cNvPr>
          <p:cNvSpPr txBox="1"/>
          <p:nvPr/>
        </p:nvSpPr>
        <p:spPr>
          <a:xfrm>
            <a:off x="457200" y="5347330"/>
            <a:ext cx="8229600" cy="1510670"/>
          </a:xfrm>
          <a:prstGeom prst="rect">
            <a:avLst/>
          </a:prstGeom>
          <a:noFill/>
        </p:spPr>
        <p:txBody>
          <a:bodyPr wrap="square" rtlCol="0">
            <a:spAutoFit/>
          </a:bodyPr>
          <a:lstStyle/>
          <a:p>
            <a:pPr marL="8659" marR="13421">
              <a:lnSpc>
                <a:spcPct val="95900"/>
              </a:lnSpc>
            </a:pPr>
            <a:r>
              <a:rPr lang="en-US" sz="1200" b="1" dirty="0">
                <a:latin typeface="Times New Roman"/>
                <a:cs typeface="Times New Roman"/>
              </a:rPr>
              <a:t>Note:</a:t>
            </a:r>
            <a:r>
              <a:rPr lang="en-US" sz="1200" b="1" spc="-20" dirty="0">
                <a:latin typeface="Times New Roman"/>
                <a:cs typeface="Times New Roman"/>
              </a:rPr>
              <a:t> </a:t>
            </a:r>
            <a:r>
              <a:rPr lang="en-US" sz="1200" dirty="0">
                <a:latin typeface="Times New Roman"/>
                <a:cs typeface="Times New Roman"/>
              </a:rPr>
              <a:t>All</a:t>
            </a:r>
            <a:r>
              <a:rPr lang="en-US" sz="1200" spc="-10" dirty="0">
                <a:latin typeface="Times New Roman"/>
                <a:cs typeface="Times New Roman"/>
              </a:rPr>
              <a:t> </a:t>
            </a:r>
            <a:r>
              <a:rPr lang="en-US" sz="1200" dirty="0">
                <a:latin typeface="Times New Roman"/>
                <a:cs typeface="Times New Roman"/>
              </a:rPr>
              <a:t>measures</a:t>
            </a:r>
            <a:r>
              <a:rPr lang="en-US" sz="1200" spc="-14" dirty="0">
                <a:latin typeface="Times New Roman"/>
                <a:cs typeface="Times New Roman"/>
              </a:rPr>
              <a:t> </a:t>
            </a:r>
            <a:r>
              <a:rPr lang="en-US" sz="1200" dirty="0">
                <a:latin typeface="Times New Roman"/>
                <a:cs typeface="Times New Roman"/>
              </a:rPr>
              <a:t>in</a:t>
            </a:r>
            <a:r>
              <a:rPr lang="en-US" sz="1200" spc="-10" dirty="0">
                <a:latin typeface="Times New Roman"/>
                <a:cs typeface="Times New Roman"/>
              </a:rPr>
              <a:t> </a:t>
            </a:r>
            <a:r>
              <a:rPr lang="en-US" sz="1200" dirty="0">
                <a:latin typeface="Times New Roman"/>
                <a:cs typeface="Times New Roman"/>
              </a:rPr>
              <a:t>this</a:t>
            </a:r>
            <a:r>
              <a:rPr lang="en-US" sz="1200" spc="-14" dirty="0">
                <a:latin typeface="Times New Roman"/>
                <a:cs typeface="Times New Roman"/>
              </a:rPr>
              <a:t> </a:t>
            </a:r>
            <a:r>
              <a:rPr lang="en-US" sz="1200" dirty="0">
                <a:latin typeface="Times New Roman"/>
                <a:cs typeface="Times New Roman"/>
              </a:rPr>
              <a:t>report</a:t>
            </a:r>
            <a:r>
              <a:rPr lang="en-US" sz="1200" spc="-10" dirty="0">
                <a:latin typeface="Times New Roman"/>
                <a:cs typeface="Times New Roman"/>
              </a:rPr>
              <a:t> </a:t>
            </a:r>
            <a:r>
              <a:rPr lang="en-US" sz="1200" dirty="0">
                <a:latin typeface="Times New Roman"/>
                <a:cs typeface="Times New Roman"/>
              </a:rPr>
              <a:t>that</a:t>
            </a:r>
            <a:r>
              <a:rPr lang="en-US" sz="1200" spc="-14" dirty="0">
                <a:latin typeface="Times New Roman"/>
                <a:cs typeface="Times New Roman"/>
              </a:rPr>
              <a:t> </a:t>
            </a:r>
            <a:r>
              <a:rPr lang="en-US" sz="1200" dirty="0">
                <a:latin typeface="Times New Roman"/>
                <a:cs typeface="Times New Roman"/>
              </a:rPr>
              <a:t>had</a:t>
            </a:r>
            <a:r>
              <a:rPr lang="en-US" sz="1200" spc="-7" dirty="0">
                <a:latin typeface="Times New Roman"/>
                <a:cs typeface="Times New Roman"/>
              </a:rPr>
              <a:t> state-</a:t>
            </a:r>
            <a:r>
              <a:rPr lang="en-US" sz="1200" dirty="0">
                <a:latin typeface="Times New Roman"/>
                <a:cs typeface="Times New Roman"/>
              </a:rPr>
              <a:t>level</a:t>
            </a:r>
            <a:r>
              <a:rPr lang="en-US" sz="1200" spc="-10" dirty="0">
                <a:latin typeface="Times New Roman"/>
                <a:cs typeface="Times New Roman"/>
              </a:rPr>
              <a:t> </a:t>
            </a:r>
            <a:r>
              <a:rPr lang="en-US" sz="1200" dirty="0">
                <a:latin typeface="Times New Roman"/>
                <a:cs typeface="Times New Roman"/>
              </a:rPr>
              <a:t>data</a:t>
            </a:r>
            <a:r>
              <a:rPr lang="en-US" sz="1200" spc="-10" dirty="0">
                <a:latin typeface="Times New Roman"/>
                <a:cs typeface="Times New Roman"/>
              </a:rPr>
              <a:t> </a:t>
            </a:r>
            <a:r>
              <a:rPr lang="en-US" sz="1200" dirty="0">
                <a:latin typeface="Times New Roman"/>
                <a:cs typeface="Times New Roman"/>
              </a:rPr>
              <a:t>to</a:t>
            </a:r>
            <a:r>
              <a:rPr lang="en-US" sz="1200" spc="-3" dirty="0">
                <a:latin typeface="Times New Roman"/>
                <a:cs typeface="Times New Roman"/>
              </a:rPr>
              <a:t> </a:t>
            </a:r>
            <a:r>
              <a:rPr lang="en-US" sz="1200" dirty="0">
                <a:latin typeface="Times New Roman"/>
                <a:cs typeface="Times New Roman"/>
              </a:rPr>
              <a:t>assess</a:t>
            </a:r>
            <a:r>
              <a:rPr lang="en-US" sz="1200" spc="-10" dirty="0">
                <a:latin typeface="Times New Roman"/>
                <a:cs typeface="Times New Roman"/>
              </a:rPr>
              <a:t> </a:t>
            </a:r>
            <a:r>
              <a:rPr lang="en-US" sz="1200" dirty="0">
                <a:latin typeface="Times New Roman"/>
                <a:cs typeface="Times New Roman"/>
              </a:rPr>
              <a:t>racial</a:t>
            </a:r>
            <a:r>
              <a:rPr lang="en-US" sz="1200" spc="-10" dirty="0">
                <a:latin typeface="Times New Roman"/>
                <a:cs typeface="Times New Roman"/>
              </a:rPr>
              <a:t> </a:t>
            </a:r>
            <a:r>
              <a:rPr lang="en-US" sz="1200" dirty="0">
                <a:latin typeface="Times New Roman"/>
                <a:cs typeface="Times New Roman"/>
              </a:rPr>
              <a:t>and</a:t>
            </a:r>
            <a:r>
              <a:rPr lang="en-US" sz="1200" spc="-14" dirty="0">
                <a:latin typeface="Times New Roman"/>
                <a:cs typeface="Times New Roman"/>
              </a:rPr>
              <a:t> </a:t>
            </a:r>
            <a:r>
              <a:rPr lang="en-US" sz="1200" dirty="0">
                <a:latin typeface="Times New Roman"/>
                <a:cs typeface="Times New Roman"/>
              </a:rPr>
              <a:t>ethnic</a:t>
            </a:r>
            <a:r>
              <a:rPr lang="en-US" sz="1200" spc="-7" dirty="0">
                <a:latin typeface="Times New Roman"/>
                <a:cs typeface="Times New Roman"/>
              </a:rPr>
              <a:t> </a:t>
            </a:r>
            <a:r>
              <a:rPr lang="en-US" sz="1200" dirty="0">
                <a:latin typeface="Times New Roman"/>
                <a:cs typeface="Times New Roman"/>
              </a:rPr>
              <a:t>disparities</a:t>
            </a:r>
            <a:r>
              <a:rPr lang="en-US" sz="1200" spc="-10" dirty="0">
                <a:latin typeface="Times New Roman"/>
                <a:cs typeface="Times New Roman"/>
              </a:rPr>
              <a:t> </a:t>
            </a:r>
            <a:r>
              <a:rPr lang="en-US" sz="1200" dirty="0">
                <a:latin typeface="Times New Roman"/>
                <a:cs typeface="Times New Roman"/>
              </a:rPr>
              <a:t>were</a:t>
            </a:r>
            <a:r>
              <a:rPr lang="en-US" sz="1200" spc="-10" dirty="0">
                <a:latin typeface="Times New Roman"/>
                <a:cs typeface="Times New Roman"/>
              </a:rPr>
              <a:t> </a:t>
            </a:r>
            <a:r>
              <a:rPr lang="en-US" sz="1200" dirty="0">
                <a:latin typeface="Times New Roman"/>
                <a:cs typeface="Times New Roman"/>
              </a:rPr>
              <a:t>used.</a:t>
            </a:r>
            <a:r>
              <a:rPr lang="en-US" sz="1200" spc="-10" dirty="0">
                <a:latin typeface="Times New Roman"/>
                <a:cs typeface="Times New Roman"/>
              </a:rPr>
              <a:t> </a:t>
            </a:r>
            <a:r>
              <a:rPr lang="en-US" sz="1200" spc="-7" dirty="0">
                <a:latin typeface="Times New Roman"/>
                <a:cs typeface="Times New Roman"/>
              </a:rPr>
              <a:t>Separate </a:t>
            </a:r>
            <a:r>
              <a:rPr lang="en-US" sz="1200" dirty="0">
                <a:latin typeface="Times New Roman"/>
                <a:cs typeface="Times New Roman"/>
              </a:rPr>
              <a:t>quality</a:t>
            </a:r>
            <a:r>
              <a:rPr lang="en-US" sz="1200" spc="-24" dirty="0">
                <a:latin typeface="Times New Roman"/>
                <a:cs typeface="Times New Roman"/>
              </a:rPr>
              <a:t> </a:t>
            </a:r>
            <a:r>
              <a:rPr lang="en-US" sz="1200" dirty="0">
                <a:latin typeface="Times New Roman"/>
                <a:cs typeface="Times New Roman"/>
              </a:rPr>
              <a:t>scores</a:t>
            </a:r>
            <a:r>
              <a:rPr lang="en-US" sz="1200" spc="-14" dirty="0">
                <a:latin typeface="Times New Roman"/>
                <a:cs typeface="Times New Roman"/>
              </a:rPr>
              <a:t> </a:t>
            </a:r>
            <a:r>
              <a:rPr lang="en-US" sz="1200" dirty="0">
                <a:latin typeface="Times New Roman"/>
                <a:cs typeface="Times New Roman"/>
              </a:rPr>
              <a:t>were</a:t>
            </a:r>
            <a:r>
              <a:rPr lang="en-US" sz="1200" spc="-14" dirty="0">
                <a:latin typeface="Times New Roman"/>
                <a:cs typeface="Times New Roman"/>
              </a:rPr>
              <a:t> </a:t>
            </a:r>
            <a:r>
              <a:rPr lang="en-US" sz="1200" dirty="0">
                <a:latin typeface="Times New Roman"/>
                <a:cs typeface="Times New Roman"/>
              </a:rPr>
              <a:t>computed</a:t>
            </a:r>
            <a:r>
              <a:rPr lang="en-US" sz="1200" spc="-17" dirty="0">
                <a:latin typeface="Times New Roman"/>
                <a:cs typeface="Times New Roman"/>
              </a:rPr>
              <a:t> </a:t>
            </a:r>
            <a:r>
              <a:rPr lang="en-US" sz="1200" dirty="0">
                <a:latin typeface="Times New Roman"/>
                <a:cs typeface="Times New Roman"/>
              </a:rPr>
              <a:t>for</a:t>
            </a:r>
            <a:r>
              <a:rPr lang="en-US" sz="1200" spc="-14" dirty="0">
                <a:latin typeface="Times New Roman"/>
                <a:cs typeface="Times New Roman"/>
              </a:rPr>
              <a:t> </a:t>
            </a:r>
            <a:r>
              <a:rPr lang="en-US" sz="1200" dirty="0">
                <a:latin typeface="Times New Roman"/>
                <a:cs typeface="Times New Roman"/>
              </a:rPr>
              <a:t>AI/AN,</a:t>
            </a:r>
            <a:r>
              <a:rPr lang="en-US" sz="1200" spc="-14" dirty="0">
                <a:latin typeface="Times New Roman"/>
                <a:cs typeface="Times New Roman"/>
              </a:rPr>
              <a:t> </a:t>
            </a:r>
            <a:r>
              <a:rPr lang="en-US" sz="1200" dirty="0">
                <a:latin typeface="Times New Roman"/>
                <a:cs typeface="Times New Roman"/>
              </a:rPr>
              <a:t>Asian,</a:t>
            </a:r>
            <a:r>
              <a:rPr lang="en-US" sz="1200" spc="-14" dirty="0">
                <a:latin typeface="Times New Roman"/>
                <a:cs typeface="Times New Roman"/>
              </a:rPr>
              <a:t> </a:t>
            </a:r>
            <a:r>
              <a:rPr lang="en-US" sz="1200" dirty="0">
                <a:latin typeface="Times New Roman"/>
                <a:cs typeface="Times New Roman"/>
              </a:rPr>
              <a:t>Black,</a:t>
            </a:r>
            <a:r>
              <a:rPr lang="en-US" sz="1200" spc="-14" dirty="0">
                <a:latin typeface="Times New Roman"/>
                <a:cs typeface="Times New Roman"/>
              </a:rPr>
              <a:t> </a:t>
            </a:r>
            <a:r>
              <a:rPr lang="en-US" sz="1200" dirty="0">
                <a:latin typeface="Times New Roman"/>
                <a:cs typeface="Times New Roman"/>
              </a:rPr>
              <a:t>Hispanic,</a:t>
            </a:r>
            <a:r>
              <a:rPr lang="en-US" sz="1200" spc="-17" dirty="0">
                <a:latin typeface="Times New Roman"/>
                <a:cs typeface="Times New Roman"/>
              </a:rPr>
              <a:t> </a:t>
            </a:r>
            <a:r>
              <a:rPr lang="en-US" sz="1200" dirty="0">
                <a:latin typeface="Times New Roman"/>
                <a:cs typeface="Times New Roman"/>
              </a:rPr>
              <a:t>multiracial,</a:t>
            </a:r>
            <a:r>
              <a:rPr lang="en-US" sz="1200" spc="-10" dirty="0">
                <a:latin typeface="Times New Roman"/>
                <a:cs typeface="Times New Roman"/>
              </a:rPr>
              <a:t> </a:t>
            </a:r>
            <a:r>
              <a:rPr lang="en-US" sz="1200" dirty="0">
                <a:latin typeface="Times New Roman"/>
                <a:cs typeface="Times New Roman"/>
              </a:rPr>
              <a:t>NHPI,</a:t>
            </a:r>
            <a:r>
              <a:rPr lang="en-US" sz="1200" spc="-10" dirty="0">
                <a:latin typeface="Times New Roman"/>
                <a:cs typeface="Times New Roman"/>
              </a:rPr>
              <a:t> </a:t>
            </a:r>
            <a:r>
              <a:rPr lang="en-US" sz="1200" dirty="0">
                <a:latin typeface="Times New Roman"/>
                <a:cs typeface="Times New Roman"/>
              </a:rPr>
              <a:t>and</a:t>
            </a:r>
            <a:r>
              <a:rPr lang="en-US" sz="1200" spc="-20" dirty="0">
                <a:latin typeface="Times New Roman"/>
                <a:cs typeface="Times New Roman"/>
              </a:rPr>
              <a:t> </a:t>
            </a:r>
            <a:r>
              <a:rPr lang="en-US" sz="1200" dirty="0">
                <a:latin typeface="Times New Roman"/>
                <a:cs typeface="Times New Roman"/>
              </a:rPr>
              <a:t>White</a:t>
            </a:r>
            <a:r>
              <a:rPr lang="en-US" sz="1200" spc="-14" dirty="0">
                <a:latin typeface="Times New Roman"/>
                <a:cs typeface="Times New Roman"/>
              </a:rPr>
              <a:t> </a:t>
            </a:r>
            <a:r>
              <a:rPr lang="en-US" sz="1200" dirty="0">
                <a:latin typeface="Times New Roman"/>
                <a:cs typeface="Times New Roman"/>
              </a:rPr>
              <a:t>people.</a:t>
            </a:r>
            <a:r>
              <a:rPr lang="en-US" sz="1200" spc="-17" dirty="0">
                <a:latin typeface="Times New Roman"/>
                <a:cs typeface="Times New Roman"/>
              </a:rPr>
              <a:t> </a:t>
            </a:r>
            <a:r>
              <a:rPr lang="en-US" sz="1200" dirty="0">
                <a:latin typeface="Times New Roman"/>
                <a:cs typeface="Times New Roman"/>
              </a:rPr>
              <a:t>For</a:t>
            </a:r>
            <a:r>
              <a:rPr lang="en-US" sz="1200" spc="-14" dirty="0">
                <a:latin typeface="Times New Roman"/>
                <a:cs typeface="Times New Roman"/>
              </a:rPr>
              <a:t> each </a:t>
            </a:r>
            <a:r>
              <a:rPr lang="en-US" sz="1200" dirty="0">
                <a:latin typeface="Times New Roman"/>
                <a:cs typeface="Times New Roman"/>
              </a:rPr>
              <a:t>state,</a:t>
            </a:r>
            <a:r>
              <a:rPr lang="en-US" sz="1200" spc="-20" dirty="0">
                <a:latin typeface="Times New Roman"/>
                <a:cs typeface="Times New Roman"/>
              </a:rPr>
              <a:t> </a:t>
            </a:r>
            <a:r>
              <a:rPr lang="en-US" sz="1200" dirty="0">
                <a:latin typeface="Times New Roman"/>
                <a:cs typeface="Times New Roman"/>
              </a:rPr>
              <a:t>the</a:t>
            </a:r>
            <a:r>
              <a:rPr lang="en-US" sz="1200" spc="-10" dirty="0">
                <a:latin typeface="Times New Roman"/>
                <a:cs typeface="Times New Roman"/>
              </a:rPr>
              <a:t> </a:t>
            </a:r>
            <a:r>
              <a:rPr lang="en-US" sz="1200" dirty="0">
                <a:latin typeface="Times New Roman"/>
                <a:cs typeface="Times New Roman"/>
              </a:rPr>
              <a:t>average</a:t>
            </a:r>
            <a:r>
              <a:rPr lang="en-US" sz="1200" spc="-14" dirty="0">
                <a:latin typeface="Times New Roman"/>
                <a:cs typeface="Times New Roman"/>
              </a:rPr>
              <a:t> </a:t>
            </a:r>
            <a:r>
              <a:rPr lang="en-US" sz="1200" dirty="0">
                <a:latin typeface="Times New Roman"/>
                <a:cs typeface="Times New Roman"/>
              </a:rPr>
              <a:t>of</a:t>
            </a:r>
            <a:r>
              <a:rPr lang="en-US" sz="1200" spc="-14" dirty="0">
                <a:latin typeface="Times New Roman"/>
                <a:cs typeface="Times New Roman"/>
              </a:rPr>
              <a:t> </a:t>
            </a:r>
            <a:r>
              <a:rPr lang="en-US" sz="1200" dirty="0">
                <a:latin typeface="Times New Roman"/>
                <a:cs typeface="Times New Roman"/>
              </a:rPr>
              <a:t>the</a:t>
            </a:r>
            <a:r>
              <a:rPr lang="en-US" sz="1200" spc="-14" dirty="0">
                <a:latin typeface="Times New Roman"/>
                <a:cs typeface="Times New Roman"/>
              </a:rPr>
              <a:t> </a:t>
            </a:r>
            <a:r>
              <a:rPr lang="en-US" sz="1200" dirty="0">
                <a:latin typeface="Times New Roman"/>
                <a:cs typeface="Times New Roman"/>
              </a:rPr>
              <a:t>AI/AN,</a:t>
            </a:r>
            <a:r>
              <a:rPr lang="en-US" sz="1200" spc="-14" dirty="0">
                <a:latin typeface="Times New Roman"/>
                <a:cs typeface="Times New Roman"/>
              </a:rPr>
              <a:t> </a:t>
            </a:r>
            <a:r>
              <a:rPr lang="en-US" sz="1200" dirty="0">
                <a:latin typeface="Times New Roman"/>
                <a:cs typeface="Times New Roman"/>
              </a:rPr>
              <a:t>Asian,</a:t>
            </a:r>
            <a:r>
              <a:rPr lang="en-US" sz="1200" spc="-10" dirty="0">
                <a:latin typeface="Times New Roman"/>
                <a:cs typeface="Times New Roman"/>
              </a:rPr>
              <a:t> </a:t>
            </a:r>
            <a:r>
              <a:rPr lang="en-US" sz="1200" dirty="0">
                <a:latin typeface="Times New Roman"/>
                <a:cs typeface="Times New Roman"/>
              </a:rPr>
              <a:t>Black,</a:t>
            </a:r>
            <a:r>
              <a:rPr lang="en-US" sz="1200" spc="-14" dirty="0">
                <a:latin typeface="Times New Roman"/>
                <a:cs typeface="Times New Roman"/>
              </a:rPr>
              <a:t> </a:t>
            </a:r>
            <a:r>
              <a:rPr lang="en-US" sz="1200" dirty="0">
                <a:latin typeface="Times New Roman"/>
                <a:cs typeface="Times New Roman"/>
              </a:rPr>
              <a:t>Hispanic,</a:t>
            </a:r>
            <a:r>
              <a:rPr lang="en-US" sz="1200" spc="-14" dirty="0">
                <a:latin typeface="Times New Roman"/>
                <a:cs typeface="Times New Roman"/>
              </a:rPr>
              <a:t> </a:t>
            </a:r>
            <a:r>
              <a:rPr lang="en-US" sz="1200" dirty="0">
                <a:latin typeface="Times New Roman"/>
                <a:cs typeface="Times New Roman"/>
              </a:rPr>
              <a:t>multiracial,</a:t>
            </a:r>
            <a:r>
              <a:rPr lang="en-US" sz="1200" spc="-10" dirty="0">
                <a:latin typeface="Times New Roman"/>
                <a:cs typeface="Times New Roman"/>
              </a:rPr>
              <a:t> </a:t>
            </a:r>
            <a:r>
              <a:rPr lang="en-US" sz="1200" dirty="0">
                <a:latin typeface="Times New Roman"/>
                <a:cs typeface="Times New Roman"/>
              </a:rPr>
              <a:t>and</a:t>
            </a:r>
            <a:r>
              <a:rPr lang="en-US" sz="1200" spc="-14" dirty="0">
                <a:latin typeface="Times New Roman"/>
                <a:cs typeface="Times New Roman"/>
              </a:rPr>
              <a:t> </a:t>
            </a:r>
            <a:r>
              <a:rPr lang="en-US" sz="1200" dirty="0">
                <a:latin typeface="Times New Roman"/>
                <a:cs typeface="Times New Roman"/>
              </a:rPr>
              <a:t>NHPI</a:t>
            </a:r>
            <a:r>
              <a:rPr lang="en-US" sz="1200" spc="-14" dirty="0">
                <a:latin typeface="Times New Roman"/>
                <a:cs typeface="Times New Roman"/>
              </a:rPr>
              <a:t> </a:t>
            </a:r>
            <a:r>
              <a:rPr lang="en-US" sz="1200" dirty="0">
                <a:latin typeface="Times New Roman"/>
                <a:cs typeface="Times New Roman"/>
              </a:rPr>
              <a:t>scores</a:t>
            </a:r>
            <a:r>
              <a:rPr lang="en-US" sz="1200" spc="-14" dirty="0">
                <a:latin typeface="Times New Roman"/>
                <a:cs typeface="Times New Roman"/>
              </a:rPr>
              <a:t> </a:t>
            </a:r>
            <a:r>
              <a:rPr lang="en-US" sz="1200" dirty="0">
                <a:latin typeface="Times New Roman"/>
                <a:cs typeface="Times New Roman"/>
              </a:rPr>
              <a:t>was</a:t>
            </a:r>
            <a:r>
              <a:rPr lang="en-US" sz="1200" spc="-10" dirty="0">
                <a:latin typeface="Times New Roman"/>
                <a:cs typeface="Times New Roman"/>
              </a:rPr>
              <a:t> </a:t>
            </a:r>
            <a:r>
              <a:rPr lang="en-US" sz="1200" dirty="0">
                <a:latin typeface="Times New Roman"/>
                <a:cs typeface="Times New Roman"/>
              </a:rPr>
              <a:t>divided</a:t>
            </a:r>
            <a:r>
              <a:rPr lang="en-US" sz="1200" spc="-14" dirty="0">
                <a:latin typeface="Times New Roman"/>
                <a:cs typeface="Times New Roman"/>
              </a:rPr>
              <a:t> </a:t>
            </a:r>
            <a:r>
              <a:rPr lang="en-US" sz="1200" dirty="0">
                <a:latin typeface="Times New Roman"/>
                <a:cs typeface="Times New Roman"/>
              </a:rPr>
              <a:t>by</a:t>
            </a:r>
            <a:r>
              <a:rPr lang="en-US" sz="1200" spc="-14" dirty="0">
                <a:latin typeface="Times New Roman"/>
                <a:cs typeface="Times New Roman"/>
              </a:rPr>
              <a:t> </a:t>
            </a:r>
            <a:r>
              <a:rPr lang="en-US" sz="1200" dirty="0">
                <a:latin typeface="Times New Roman"/>
                <a:cs typeface="Times New Roman"/>
              </a:rPr>
              <a:t>the</a:t>
            </a:r>
            <a:r>
              <a:rPr lang="en-US" sz="1200" spc="-10" dirty="0">
                <a:latin typeface="Times New Roman"/>
                <a:cs typeface="Times New Roman"/>
              </a:rPr>
              <a:t> </a:t>
            </a:r>
            <a:r>
              <a:rPr lang="en-US" sz="1200" spc="-7" dirty="0">
                <a:latin typeface="Times New Roman"/>
                <a:cs typeface="Times New Roman"/>
              </a:rPr>
              <a:t>White </a:t>
            </a:r>
            <a:r>
              <a:rPr lang="en-US" sz="1200" dirty="0">
                <a:latin typeface="Times New Roman"/>
                <a:cs typeface="Times New Roman"/>
              </a:rPr>
              <a:t>score.</a:t>
            </a:r>
            <a:r>
              <a:rPr lang="en-US" sz="1200" spc="-17" dirty="0">
                <a:latin typeface="Times New Roman"/>
                <a:cs typeface="Times New Roman"/>
              </a:rPr>
              <a:t> </a:t>
            </a:r>
            <a:r>
              <a:rPr lang="en-US" sz="1200" dirty="0">
                <a:latin typeface="Times New Roman"/>
                <a:cs typeface="Times New Roman"/>
              </a:rPr>
              <a:t>States</a:t>
            </a:r>
            <a:r>
              <a:rPr lang="en-US" sz="1200" spc="-14" dirty="0">
                <a:latin typeface="Times New Roman"/>
                <a:cs typeface="Times New Roman"/>
              </a:rPr>
              <a:t> </a:t>
            </a:r>
            <a:r>
              <a:rPr lang="en-US" sz="1200" dirty="0">
                <a:latin typeface="Times New Roman"/>
                <a:cs typeface="Times New Roman"/>
              </a:rPr>
              <a:t>were</a:t>
            </a:r>
            <a:r>
              <a:rPr lang="en-US" sz="1200" spc="-10" dirty="0">
                <a:latin typeface="Times New Roman"/>
                <a:cs typeface="Times New Roman"/>
              </a:rPr>
              <a:t> </a:t>
            </a:r>
            <a:r>
              <a:rPr lang="en-US" sz="1200" dirty="0">
                <a:latin typeface="Times New Roman"/>
                <a:cs typeface="Times New Roman"/>
              </a:rPr>
              <a:t>ranked</a:t>
            </a:r>
            <a:r>
              <a:rPr lang="en-US" sz="1200" spc="-10" dirty="0">
                <a:latin typeface="Times New Roman"/>
                <a:cs typeface="Times New Roman"/>
              </a:rPr>
              <a:t> </a:t>
            </a:r>
            <a:r>
              <a:rPr lang="en-US" sz="1200" dirty="0">
                <a:latin typeface="Times New Roman"/>
                <a:cs typeface="Times New Roman"/>
              </a:rPr>
              <a:t>on</a:t>
            </a:r>
            <a:r>
              <a:rPr lang="en-US" sz="1200" spc="-7" dirty="0">
                <a:latin typeface="Times New Roman"/>
                <a:cs typeface="Times New Roman"/>
              </a:rPr>
              <a:t> </a:t>
            </a:r>
            <a:r>
              <a:rPr lang="en-US" sz="1200" dirty="0">
                <a:latin typeface="Times New Roman"/>
                <a:cs typeface="Times New Roman"/>
              </a:rPr>
              <a:t>this</a:t>
            </a:r>
            <a:r>
              <a:rPr lang="en-US" sz="1200" spc="-10" dirty="0">
                <a:latin typeface="Times New Roman"/>
                <a:cs typeface="Times New Roman"/>
              </a:rPr>
              <a:t> </a:t>
            </a:r>
            <a:r>
              <a:rPr lang="en-US" sz="1200" dirty="0">
                <a:latin typeface="Times New Roman"/>
                <a:cs typeface="Times New Roman"/>
              </a:rPr>
              <a:t>ratio,</a:t>
            </a:r>
            <a:r>
              <a:rPr lang="en-US" sz="1200" spc="-10" dirty="0">
                <a:latin typeface="Times New Roman"/>
                <a:cs typeface="Times New Roman"/>
              </a:rPr>
              <a:t> </a:t>
            </a:r>
            <a:r>
              <a:rPr lang="en-US" sz="1200" dirty="0">
                <a:latin typeface="Times New Roman"/>
                <a:cs typeface="Times New Roman"/>
              </a:rPr>
              <a:t>and</a:t>
            </a:r>
            <a:r>
              <a:rPr lang="en-US" sz="1200" spc="-14" dirty="0">
                <a:latin typeface="Times New Roman"/>
                <a:cs typeface="Times New Roman"/>
              </a:rPr>
              <a:t> </a:t>
            </a:r>
            <a:r>
              <a:rPr lang="en-US" sz="1200" dirty="0">
                <a:latin typeface="Times New Roman"/>
                <a:cs typeface="Times New Roman"/>
              </a:rPr>
              <a:t>quartiles</a:t>
            </a:r>
            <a:r>
              <a:rPr lang="en-US" sz="1200" spc="-7" dirty="0">
                <a:latin typeface="Times New Roman"/>
                <a:cs typeface="Times New Roman"/>
              </a:rPr>
              <a:t> </a:t>
            </a:r>
            <a:r>
              <a:rPr lang="en-US" sz="1200" dirty="0">
                <a:latin typeface="Times New Roman"/>
                <a:cs typeface="Times New Roman"/>
              </a:rPr>
              <a:t>are</a:t>
            </a:r>
            <a:r>
              <a:rPr lang="en-US" sz="1200" spc="-14" dirty="0">
                <a:latin typeface="Times New Roman"/>
                <a:cs typeface="Times New Roman"/>
              </a:rPr>
              <a:t> </a:t>
            </a:r>
            <a:r>
              <a:rPr lang="en-US" sz="1200" dirty="0">
                <a:latin typeface="Times New Roman"/>
                <a:cs typeface="Times New Roman"/>
              </a:rPr>
              <a:t>shown</a:t>
            </a:r>
            <a:r>
              <a:rPr lang="en-US" sz="1200" spc="-14" dirty="0">
                <a:latin typeface="Times New Roman"/>
                <a:cs typeface="Times New Roman"/>
              </a:rPr>
              <a:t> </a:t>
            </a:r>
            <a:r>
              <a:rPr lang="en-US" sz="1200" dirty="0">
                <a:latin typeface="Times New Roman"/>
                <a:cs typeface="Times New Roman"/>
              </a:rPr>
              <a:t>on</a:t>
            </a:r>
            <a:r>
              <a:rPr lang="en-US" sz="1200" spc="-7" dirty="0">
                <a:latin typeface="Times New Roman"/>
                <a:cs typeface="Times New Roman"/>
              </a:rPr>
              <a:t> </a:t>
            </a:r>
            <a:r>
              <a:rPr lang="en-US" sz="1200" dirty="0">
                <a:latin typeface="Times New Roman"/>
                <a:cs typeface="Times New Roman"/>
              </a:rPr>
              <a:t>the</a:t>
            </a:r>
            <a:r>
              <a:rPr lang="en-US" sz="1200" spc="-7" dirty="0">
                <a:latin typeface="Times New Roman"/>
                <a:cs typeface="Times New Roman"/>
              </a:rPr>
              <a:t> </a:t>
            </a:r>
            <a:r>
              <a:rPr lang="en-US" sz="1200" dirty="0">
                <a:latin typeface="Times New Roman"/>
                <a:cs typeface="Times New Roman"/>
              </a:rPr>
              <a:t>map.</a:t>
            </a:r>
            <a:r>
              <a:rPr lang="en-US" sz="1200" spc="-10" dirty="0">
                <a:latin typeface="Times New Roman"/>
                <a:cs typeface="Times New Roman"/>
              </a:rPr>
              <a:t> </a:t>
            </a:r>
            <a:r>
              <a:rPr lang="en-US" sz="1200" dirty="0">
                <a:latin typeface="Times New Roman"/>
                <a:cs typeface="Times New Roman"/>
              </a:rPr>
              <a:t>The</a:t>
            </a:r>
            <a:r>
              <a:rPr lang="en-US" sz="1200" spc="-10" dirty="0">
                <a:latin typeface="Times New Roman"/>
                <a:cs typeface="Times New Roman"/>
              </a:rPr>
              <a:t> </a:t>
            </a:r>
            <a:r>
              <a:rPr lang="en-US" sz="1200" dirty="0">
                <a:latin typeface="Times New Roman"/>
                <a:cs typeface="Times New Roman"/>
              </a:rPr>
              <a:t>states</a:t>
            </a:r>
            <a:r>
              <a:rPr lang="en-US" sz="1200" spc="-14" dirty="0">
                <a:latin typeface="Times New Roman"/>
                <a:cs typeface="Times New Roman"/>
              </a:rPr>
              <a:t> </a:t>
            </a:r>
            <a:r>
              <a:rPr lang="en-US" sz="1200" dirty="0">
                <a:latin typeface="Times New Roman"/>
                <a:cs typeface="Times New Roman"/>
              </a:rPr>
              <a:t>with</a:t>
            </a:r>
            <a:r>
              <a:rPr lang="en-US" sz="1200" spc="-7" dirty="0">
                <a:latin typeface="Times New Roman"/>
                <a:cs typeface="Times New Roman"/>
              </a:rPr>
              <a:t> </a:t>
            </a:r>
            <a:r>
              <a:rPr lang="en-US" sz="1200" dirty="0">
                <a:latin typeface="Times New Roman"/>
                <a:cs typeface="Times New Roman"/>
              </a:rPr>
              <a:t>the</a:t>
            </a:r>
            <a:r>
              <a:rPr lang="en-US" sz="1200" spc="-14" dirty="0">
                <a:latin typeface="Times New Roman"/>
                <a:cs typeface="Times New Roman"/>
              </a:rPr>
              <a:t> </a:t>
            </a:r>
            <a:r>
              <a:rPr lang="en-US" sz="1200" dirty="0">
                <a:latin typeface="Times New Roman"/>
                <a:cs typeface="Times New Roman"/>
              </a:rPr>
              <a:t>worst</a:t>
            </a:r>
            <a:r>
              <a:rPr lang="en-US" sz="1200" spc="-14" dirty="0">
                <a:latin typeface="Times New Roman"/>
                <a:cs typeface="Times New Roman"/>
              </a:rPr>
              <a:t> </a:t>
            </a:r>
            <a:r>
              <a:rPr lang="en-US" sz="1200" dirty="0">
                <a:latin typeface="Times New Roman"/>
                <a:cs typeface="Times New Roman"/>
              </a:rPr>
              <a:t>disparity</a:t>
            </a:r>
            <a:r>
              <a:rPr lang="en-US" sz="1200" spc="-10" dirty="0">
                <a:latin typeface="Times New Roman"/>
                <a:cs typeface="Times New Roman"/>
              </a:rPr>
              <a:t> </a:t>
            </a:r>
            <a:r>
              <a:rPr lang="en-US" sz="1200" spc="-7" dirty="0">
                <a:latin typeface="Times New Roman"/>
                <a:cs typeface="Times New Roman"/>
              </a:rPr>
              <a:t>score </a:t>
            </a:r>
            <a:r>
              <a:rPr lang="en-US" sz="1200" dirty="0">
                <a:latin typeface="Times New Roman"/>
                <a:cs typeface="Times New Roman"/>
              </a:rPr>
              <a:t>are</a:t>
            </a:r>
            <a:r>
              <a:rPr lang="en-US" sz="1200" spc="-17" dirty="0">
                <a:latin typeface="Times New Roman"/>
                <a:cs typeface="Times New Roman"/>
              </a:rPr>
              <a:t> </a:t>
            </a:r>
            <a:r>
              <a:rPr lang="en-US" sz="1200" dirty="0">
                <a:latin typeface="Times New Roman"/>
                <a:cs typeface="Times New Roman"/>
              </a:rPr>
              <a:t>in</a:t>
            </a:r>
            <a:r>
              <a:rPr lang="en-US" sz="1200" spc="-10" dirty="0">
                <a:latin typeface="Times New Roman"/>
                <a:cs typeface="Times New Roman"/>
              </a:rPr>
              <a:t> </a:t>
            </a:r>
            <a:r>
              <a:rPr lang="en-US" sz="1200" dirty="0">
                <a:latin typeface="Times New Roman"/>
                <a:cs typeface="Times New Roman"/>
              </a:rPr>
              <a:t>the</a:t>
            </a:r>
            <a:r>
              <a:rPr lang="en-US" sz="1200" spc="-10" dirty="0">
                <a:latin typeface="Times New Roman"/>
                <a:cs typeface="Times New Roman"/>
              </a:rPr>
              <a:t> </a:t>
            </a:r>
            <a:r>
              <a:rPr lang="en-US" sz="1200" dirty="0">
                <a:latin typeface="Times New Roman"/>
                <a:cs typeface="Times New Roman"/>
              </a:rPr>
              <a:t>fourth</a:t>
            </a:r>
            <a:r>
              <a:rPr lang="en-US" sz="1200" spc="-14" dirty="0">
                <a:latin typeface="Times New Roman"/>
                <a:cs typeface="Times New Roman"/>
              </a:rPr>
              <a:t> </a:t>
            </a:r>
            <a:r>
              <a:rPr lang="en-US" sz="1200" dirty="0">
                <a:latin typeface="Times New Roman"/>
                <a:cs typeface="Times New Roman"/>
              </a:rPr>
              <a:t>quartile,</a:t>
            </a:r>
            <a:r>
              <a:rPr lang="en-US" sz="1200" spc="-7" dirty="0">
                <a:latin typeface="Times New Roman"/>
                <a:cs typeface="Times New Roman"/>
              </a:rPr>
              <a:t> </a:t>
            </a:r>
            <a:r>
              <a:rPr lang="en-US" sz="1200" dirty="0">
                <a:latin typeface="Times New Roman"/>
                <a:cs typeface="Times New Roman"/>
              </a:rPr>
              <a:t>and</a:t>
            </a:r>
            <a:r>
              <a:rPr lang="en-US" sz="1200" spc="-10" dirty="0">
                <a:latin typeface="Times New Roman"/>
                <a:cs typeface="Times New Roman"/>
              </a:rPr>
              <a:t> </a:t>
            </a:r>
            <a:r>
              <a:rPr lang="en-US" sz="1200" dirty="0">
                <a:latin typeface="Times New Roman"/>
                <a:cs typeface="Times New Roman"/>
              </a:rPr>
              <a:t>states</a:t>
            </a:r>
            <a:r>
              <a:rPr lang="en-US" sz="1200" spc="-10" dirty="0">
                <a:latin typeface="Times New Roman"/>
                <a:cs typeface="Times New Roman"/>
              </a:rPr>
              <a:t> </a:t>
            </a:r>
            <a:r>
              <a:rPr lang="en-US" sz="1200" dirty="0">
                <a:latin typeface="Times New Roman"/>
                <a:cs typeface="Times New Roman"/>
              </a:rPr>
              <a:t>with</a:t>
            </a:r>
            <a:r>
              <a:rPr lang="en-US" sz="1200" spc="-3" dirty="0">
                <a:latin typeface="Times New Roman"/>
                <a:cs typeface="Times New Roman"/>
              </a:rPr>
              <a:t> </a:t>
            </a:r>
            <a:r>
              <a:rPr lang="en-US" sz="1200" dirty="0">
                <a:latin typeface="Times New Roman"/>
                <a:cs typeface="Times New Roman"/>
              </a:rPr>
              <a:t>the</a:t>
            </a:r>
            <a:r>
              <a:rPr lang="en-US" sz="1200" spc="-10" dirty="0">
                <a:latin typeface="Times New Roman"/>
                <a:cs typeface="Times New Roman"/>
              </a:rPr>
              <a:t> </a:t>
            </a:r>
            <a:r>
              <a:rPr lang="en-US" sz="1200" dirty="0">
                <a:latin typeface="Times New Roman"/>
                <a:cs typeface="Times New Roman"/>
              </a:rPr>
              <a:t>best</a:t>
            </a:r>
            <a:r>
              <a:rPr lang="en-US" sz="1200" spc="-17" dirty="0">
                <a:latin typeface="Times New Roman"/>
                <a:cs typeface="Times New Roman"/>
              </a:rPr>
              <a:t> </a:t>
            </a:r>
            <a:r>
              <a:rPr lang="en-US" sz="1200" dirty="0">
                <a:latin typeface="Times New Roman"/>
                <a:cs typeface="Times New Roman"/>
              </a:rPr>
              <a:t>disparity</a:t>
            </a:r>
            <a:r>
              <a:rPr lang="en-US" sz="1200" spc="-3" dirty="0">
                <a:latin typeface="Times New Roman"/>
                <a:cs typeface="Times New Roman"/>
              </a:rPr>
              <a:t> </a:t>
            </a:r>
            <a:r>
              <a:rPr lang="en-US" sz="1200" dirty="0">
                <a:latin typeface="Times New Roman"/>
                <a:cs typeface="Times New Roman"/>
              </a:rPr>
              <a:t>score</a:t>
            </a:r>
            <a:r>
              <a:rPr lang="en-US" sz="1200" spc="-10" dirty="0">
                <a:latin typeface="Times New Roman"/>
                <a:cs typeface="Times New Roman"/>
              </a:rPr>
              <a:t> </a:t>
            </a:r>
            <a:r>
              <a:rPr lang="en-US" sz="1200" dirty="0">
                <a:latin typeface="Times New Roman"/>
                <a:cs typeface="Times New Roman"/>
              </a:rPr>
              <a:t>are</a:t>
            </a:r>
            <a:r>
              <a:rPr lang="en-US" sz="1200" spc="-10" dirty="0">
                <a:latin typeface="Times New Roman"/>
                <a:cs typeface="Times New Roman"/>
              </a:rPr>
              <a:t> </a:t>
            </a:r>
            <a:r>
              <a:rPr lang="en-US" sz="1200" dirty="0">
                <a:latin typeface="Times New Roman"/>
                <a:cs typeface="Times New Roman"/>
              </a:rPr>
              <a:t>in</a:t>
            </a:r>
            <a:r>
              <a:rPr lang="en-US" sz="1200" spc="-3" dirty="0">
                <a:latin typeface="Times New Roman"/>
                <a:cs typeface="Times New Roman"/>
              </a:rPr>
              <a:t> </a:t>
            </a:r>
            <a:r>
              <a:rPr lang="en-US" sz="1200" dirty="0">
                <a:latin typeface="Times New Roman"/>
                <a:cs typeface="Times New Roman"/>
              </a:rPr>
              <a:t>the</a:t>
            </a:r>
            <a:r>
              <a:rPr lang="en-US" sz="1200" spc="-10" dirty="0">
                <a:latin typeface="Times New Roman"/>
                <a:cs typeface="Times New Roman"/>
              </a:rPr>
              <a:t> </a:t>
            </a:r>
            <a:r>
              <a:rPr lang="en-US" sz="1200" dirty="0">
                <a:latin typeface="Times New Roman"/>
                <a:cs typeface="Times New Roman"/>
              </a:rPr>
              <a:t>first</a:t>
            </a:r>
            <a:r>
              <a:rPr lang="en-US" sz="1200" spc="-14" dirty="0">
                <a:latin typeface="Times New Roman"/>
                <a:cs typeface="Times New Roman"/>
              </a:rPr>
              <a:t> </a:t>
            </a:r>
            <a:r>
              <a:rPr lang="en-US" sz="1200" spc="-7" dirty="0">
                <a:latin typeface="Times New Roman"/>
                <a:cs typeface="Times New Roman"/>
              </a:rPr>
              <a:t>quartile. </a:t>
            </a:r>
            <a:r>
              <a:rPr lang="en-US" sz="1200" dirty="0">
                <a:latin typeface="Times New Roman"/>
                <a:cs typeface="Times New Roman"/>
              </a:rPr>
              <a:t>Disparity</a:t>
            </a:r>
            <a:r>
              <a:rPr lang="en-US" sz="1200" spc="-17" dirty="0">
                <a:latin typeface="Times New Roman"/>
                <a:cs typeface="Times New Roman"/>
              </a:rPr>
              <a:t> </a:t>
            </a:r>
            <a:r>
              <a:rPr lang="en-US" sz="1200" dirty="0">
                <a:latin typeface="Times New Roman"/>
                <a:cs typeface="Times New Roman"/>
              </a:rPr>
              <a:t>scores</a:t>
            </a:r>
            <a:r>
              <a:rPr lang="en-US" sz="1200" spc="-10" dirty="0">
                <a:latin typeface="Times New Roman"/>
                <a:cs typeface="Times New Roman"/>
              </a:rPr>
              <a:t> </a:t>
            </a:r>
            <a:r>
              <a:rPr lang="en-US" sz="1200" dirty="0">
                <a:latin typeface="Times New Roman"/>
                <a:cs typeface="Times New Roman"/>
              </a:rPr>
              <a:t>were</a:t>
            </a:r>
            <a:r>
              <a:rPr lang="en-US" sz="1200" spc="-17" dirty="0">
                <a:latin typeface="Times New Roman"/>
                <a:cs typeface="Times New Roman"/>
              </a:rPr>
              <a:t> </a:t>
            </a:r>
            <a:r>
              <a:rPr lang="en-US" sz="1200" dirty="0">
                <a:latin typeface="Times New Roman"/>
                <a:cs typeface="Times New Roman"/>
              </a:rPr>
              <a:t>not</a:t>
            </a:r>
            <a:r>
              <a:rPr lang="en-US" sz="1200" spc="-17" dirty="0">
                <a:latin typeface="Times New Roman"/>
                <a:cs typeface="Times New Roman"/>
              </a:rPr>
              <a:t> </a:t>
            </a:r>
            <a:r>
              <a:rPr lang="en-US" sz="1200" dirty="0">
                <a:latin typeface="Times New Roman"/>
                <a:cs typeface="Times New Roman"/>
              </a:rPr>
              <a:t>risk</a:t>
            </a:r>
            <a:r>
              <a:rPr lang="en-US" sz="1200" spc="-17" dirty="0">
                <a:latin typeface="Times New Roman"/>
                <a:cs typeface="Times New Roman"/>
              </a:rPr>
              <a:t> </a:t>
            </a:r>
            <a:r>
              <a:rPr lang="en-US" sz="1200" dirty="0">
                <a:latin typeface="Times New Roman"/>
                <a:cs typeface="Times New Roman"/>
              </a:rPr>
              <a:t>adjusted</a:t>
            </a:r>
            <a:r>
              <a:rPr lang="en-US" sz="1200" spc="-10" dirty="0">
                <a:latin typeface="Times New Roman"/>
                <a:cs typeface="Times New Roman"/>
              </a:rPr>
              <a:t> </a:t>
            </a:r>
            <a:r>
              <a:rPr lang="en-US" sz="1200" dirty="0">
                <a:latin typeface="Times New Roman"/>
                <a:cs typeface="Times New Roman"/>
              </a:rPr>
              <a:t>for</a:t>
            </a:r>
            <a:r>
              <a:rPr lang="en-US" sz="1200" spc="-14" dirty="0">
                <a:latin typeface="Times New Roman"/>
                <a:cs typeface="Times New Roman"/>
              </a:rPr>
              <a:t> </a:t>
            </a:r>
            <a:r>
              <a:rPr lang="en-US" sz="1200" dirty="0">
                <a:latin typeface="Times New Roman"/>
                <a:cs typeface="Times New Roman"/>
              </a:rPr>
              <a:t>population</a:t>
            </a:r>
            <a:r>
              <a:rPr lang="en-US" sz="1200" spc="-7" dirty="0">
                <a:latin typeface="Times New Roman"/>
                <a:cs typeface="Times New Roman"/>
              </a:rPr>
              <a:t> </a:t>
            </a:r>
            <a:r>
              <a:rPr lang="en-US" sz="1200" dirty="0">
                <a:latin typeface="Times New Roman"/>
                <a:cs typeface="Times New Roman"/>
              </a:rPr>
              <a:t>characteristics</a:t>
            </a:r>
            <a:r>
              <a:rPr lang="en-US" sz="1200" spc="-14" dirty="0">
                <a:latin typeface="Times New Roman"/>
                <a:cs typeface="Times New Roman"/>
              </a:rPr>
              <a:t> </a:t>
            </a:r>
            <a:r>
              <a:rPr lang="en-US" sz="1200" dirty="0">
                <a:latin typeface="Times New Roman"/>
                <a:cs typeface="Times New Roman"/>
              </a:rPr>
              <a:t>in</a:t>
            </a:r>
            <a:r>
              <a:rPr lang="en-US" sz="1200" spc="-7" dirty="0">
                <a:latin typeface="Times New Roman"/>
                <a:cs typeface="Times New Roman"/>
              </a:rPr>
              <a:t> </a:t>
            </a:r>
            <a:r>
              <a:rPr lang="en-US" sz="1200" dirty="0">
                <a:latin typeface="Times New Roman"/>
                <a:cs typeface="Times New Roman"/>
              </a:rPr>
              <a:t>each</a:t>
            </a:r>
            <a:r>
              <a:rPr lang="en-US" sz="1200" spc="-10" dirty="0">
                <a:latin typeface="Times New Roman"/>
                <a:cs typeface="Times New Roman"/>
              </a:rPr>
              <a:t> </a:t>
            </a:r>
            <a:r>
              <a:rPr lang="en-US" sz="1200" dirty="0">
                <a:latin typeface="Times New Roman"/>
                <a:cs typeface="Times New Roman"/>
              </a:rPr>
              <a:t>state,</a:t>
            </a:r>
            <a:r>
              <a:rPr lang="en-US" sz="1200" spc="-10" dirty="0">
                <a:latin typeface="Times New Roman"/>
                <a:cs typeface="Times New Roman"/>
              </a:rPr>
              <a:t> </a:t>
            </a:r>
            <a:r>
              <a:rPr lang="en-US" sz="1200" dirty="0">
                <a:latin typeface="Times New Roman"/>
                <a:cs typeface="Times New Roman"/>
              </a:rPr>
              <a:t>so</a:t>
            </a:r>
            <a:r>
              <a:rPr lang="en-US" sz="1200" spc="-10" dirty="0">
                <a:latin typeface="Times New Roman"/>
                <a:cs typeface="Times New Roman"/>
              </a:rPr>
              <a:t> </a:t>
            </a:r>
            <a:r>
              <a:rPr lang="en-US" sz="1200" dirty="0">
                <a:latin typeface="Times New Roman"/>
                <a:cs typeface="Times New Roman"/>
              </a:rPr>
              <a:t>these</a:t>
            </a:r>
            <a:r>
              <a:rPr lang="en-US" sz="1200" spc="-10" dirty="0">
                <a:latin typeface="Times New Roman"/>
                <a:cs typeface="Times New Roman"/>
              </a:rPr>
              <a:t> </a:t>
            </a:r>
            <a:r>
              <a:rPr lang="en-US" sz="1200" dirty="0">
                <a:latin typeface="Times New Roman"/>
                <a:cs typeface="Times New Roman"/>
              </a:rPr>
              <a:t>findings</a:t>
            </a:r>
            <a:r>
              <a:rPr lang="en-US" sz="1200" spc="-14" dirty="0">
                <a:latin typeface="Times New Roman"/>
                <a:cs typeface="Times New Roman"/>
              </a:rPr>
              <a:t> </a:t>
            </a:r>
            <a:r>
              <a:rPr lang="en-US" sz="1200" dirty="0">
                <a:latin typeface="Times New Roman"/>
                <a:cs typeface="Times New Roman"/>
              </a:rPr>
              <a:t>do</a:t>
            </a:r>
            <a:r>
              <a:rPr lang="en-US" sz="1200" spc="-17" dirty="0">
                <a:latin typeface="Times New Roman"/>
                <a:cs typeface="Times New Roman"/>
              </a:rPr>
              <a:t> </a:t>
            </a:r>
            <a:r>
              <a:rPr lang="en-US" sz="1200" dirty="0">
                <a:latin typeface="Times New Roman"/>
                <a:cs typeface="Times New Roman"/>
              </a:rPr>
              <a:t>not</a:t>
            </a:r>
            <a:r>
              <a:rPr lang="en-US" sz="1200" spc="-14" dirty="0">
                <a:latin typeface="Times New Roman"/>
                <a:cs typeface="Times New Roman"/>
              </a:rPr>
              <a:t> </a:t>
            </a:r>
            <a:r>
              <a:rPr lang="en-US" sz="1200" dirty="0">
                <a:latin typeface="Times New Roman"/>
                <a:cs typeface="Times New Roman"/>
              </a:rPr>
              <a:t>take</a:t>
            </a:r>
            <a:r>
              <a:rPr lang="en-US" sz="1200" spc="-10" dirty="0">
                <a:latin typeface="Times New Roman"/>
                <a:cs typeface="Times New Roman"/>
              </a:rPr>
              <a:t> </a:t>
            </a:r>
            <a:r>
              <a:rPr lang="en-US" sz="1200" spc="-14" dirty="0">
                <a:latin typeface="Times New Roman"/>
                <a:cs typeface="Times New Roman"/>
              </a:rPr>
              <a:t>into </a:t>
            </a:r>
            <a:r>
              <a:rPr lang="en-US" sz="1200" dirty="0">
                <a:latin typeface="Times New Roman"/>
                <a:cs typeface="Times New Roman"/>
              </a:rPr>
              <a:t>account</a:t>
            </a:r>
            <a:r>
              <a:rPr lang="en-US" sz="1200" spc="-31" dirty="0">
                <a:latin typeface="Times New Roman"/>
                <a:cs typeface="Times New Roman"/>
              </a:rPr>
              <a:t> </a:t>
            </a:r>
            <a:r>
              <a:rPr lang="en-US" sz="1200" dirty="0">
                <a:latin typeface="Times New Roman"/>
                <a:cs typeface="Times New Roman"/>
              </a:rPr>
              <a:t>population</a:t>
            </a:r>
            <a:r>
              <a:rPr lang="en-US" sz="1200" spc="-17" dirty="0">
                <a:latin typeface="Times New Roman"/>
                <a:cs typeface="Times New Roman"/>
              </a:rPr>
              <a:t> </a:t>
            </a:r>
            <a:r>
              <a:rPr lang="en-US" sz="1200" dirty="0">
                <a:latin typeface="Times New Roman"/>
                <a:cs typeface="Times New Roman"/>
              </a:rPr>
              <a:t>differences</a:t>
            </a:r>
            <a:r>
              <a:rPr lang="en-US" sz="1200" spc="-14" dirty="0">
                <a:latin typeface="Times New Roman"/>
                <a:cs typeface="Times New Roman"/>
              </a:rPr>
              <a:t> </a:t>
            </a:r>
            <a:r>
              <a:rPr lang="en-US" sz="1200" dirty="0">
                <a:latin typeface="Times New Roman"/>
                <a:cs typeface="Times New Roman"/>
              </a:rPr>
              <a:t>between</a:t>
            </a:r>
            <a:r>
              <a:rPr lang="en-US" sz="1200" spc="-17" dirty="0">
                <a:latin typeface="Times New Roman"/>
                <a:cs typeface="Times New Roman"/>
              </a:rPr>
              <a:t> </a:t>
            </a:r>
            <a:r>
              <a:rPr lang="en-US" sz="1200" dirty="0">
                <a:latin typeface="Times New Roman"/>
                <a:cs typeface="Times New Roman"/>
              </a:rPr>
              <a:t>states.</a:t>
            </a:r>
            <a:r>
              <a:rPr lang="en-US" sz="1200" spc="-17" dirty="0">
                <a:latin typeface="Times New Roman"/>
                <a:cs typeface="Times New Roman"/>
              </a:rPr>
              <a:t> </a:t>
            </a:r>
            <a:r>
              <a:rPr lang="en-US" sz="1200" dirty="0">
                <a:latin typeface="Times New Roman"/>
                <a:cs typeface="Times New Roman"/>
              </a:rPr>
              <a:t>Historically,</a:t>
            </a:r>
            <a:r>
              <a:rPr lang="en-US" sz="1200" spc="-20" dirty="0">
                <a:latin typeface="Times New Roman"/>
                <a:cs typeface="Times New Roman"/>
              </a:rPr>
              <a:t> </a:t>
            </a:r>
            <a:r>
              <a:rPr lang="en-US" sz="1200" dirty="0">
                <a:latin typeface="Times New Roman"/>
                <a:cs typeface="Times New Roman"/>
              </a:rPr>
              <a:t>the</a:t>
            </a:r>
            <a:r>
              <a:rPr lang="en-US" sz="1200" spc="-14" dirty="0">
                <a:latin typeface="Times New Roman"/>
                <a:cs typeface="Times New Roman"/>
              </a:rPr>
              <a:t> </a:t>
            </a:r>
            <a:r>
              <a:rPr lang="en-US" sz="1200" dirty="0">
                <a:latin typeface="Times New Roman"/>
                <a:cs typeface="Times New Roman"/>
              </a:rPr>
              <a:t>NHQDR</a:t>
            </a:r>
            <a:r>
              <a:rPr lang="en-US" sz="1200" spc="-20" dirty="0">
                <a:latin typeface="Times New Roman"/>
                <a:cs typeface="Times New Roman"/>
              </a:rPr>
              <a:t> </a:t>
            </a:r>
            <a:r>
              <a:rPr lang="en-US" sz="1200" dirty="0">
                <a:latin typeface="Times New Roman"/>
                <a:cs typeface="Times New Roman"/>
              </a:rPr>
              <a:t>has</a:t>
            </a:r>
            <a:r>
              <a:rPr lang="en-US" sz="1200" spc="-17" dirty="0">
                <a:latin typeface="Times New Roman"/>
                <a:cs typeface="Times New Roman"/>
              </a:rPr>
              <a:t> </a:t>
            </a:r>
            <a:r>
              <a:rPr lang="en-US" sz="1200" dirty="0">
                <a:latin typeface="Times New Roman"/>
                <a:cs typeface="Times New Roman"/>
              </a:rPr>
              <a:t>included</a:t>
            </a:r>
            <a:r>
              <a:rPr lang="en-US" sz="1200" spc="-14" dirty="0">
                <a:latin typeface="Times New Roman"/>
                <a:cs typeface="Times New Roman"/>
              </a:rPr>
              <a:t> </a:t>
            </a:r>
            <a:r>
              <a:rPr lang="en-US" sz="1200" spc="-7" dirty="0">
                <a:latin typeface="Times New Roman"/>
                <a:cs typeface="Times New Roman"/>
              </a:rPr>
              <a:t>state-</a:t>
            </a:r>
            <a:r>
              <a:rPr lang="en-US" sz="1200" dirty="0">
                <a:latin typeface="Times New Roman"/>
                <a:cs typeface="Times New Roman"/>
              </a:rPr>
              <a:t>specific</a:t>
            </a:r>
            <a:r>
              <a:rPr lang="en-US" sz="1200" spc="-14" dirty="0">
                <a:latin typeface="Times New Roman"/>
                <a:cs typeface="Times New Roman"/>
              </a:rPr>
              <a:t> </a:t>
            </a:r>
            <a:r>
              <a:rPr lang="en-US" sz="1200" dirty="0">
                <a:latin typeface="Times New Roman"/>
                <a:cs typeface="Times New Roman"/>
              </a:rPr>
              <a:t>estimates</a:t>
            </a:r>
            <a:r>
              <a:rPr lang="en-US" sz="1200" spc="-14" dirty="0">
                <a:latin typeface="Times New Roman"/>
                <a:cs typeface="Times New Roman"/>
              </a:rPr>
              <a:t> </a:t>
            </a:r>
            <a:r>
              <a:rPr lang="en-US" sz="1200" spc="-17" dirty="0">
                <a:latin typeface="Times New Roman"/>
                <a:cs typeface="Times New Roman"/>
              </a:rPr>
              <a:t>for </a:t>
            </a:r>
            <a:r>
              <a:rPr lang="en-US" sz="1200" dirty="0">
                <a:latin typeface="Times New Roman"/>
                <a:cs typeface="Times New Roman"/>
              </a:rPr>
              <a:t>selected</a:t>
            </a:r>
            <a:r>
              <a:rPr lang="en-US" sz="1200" spc="-17" dirty="0">
                <a:latin typeface="Times New Roman"/>
                <a:cs typeface="Times New Roman"/>
              </a:rPr>
              <a:t> </a:t>
            </a:r>
            <a:r>
              <a:rPr lang="en-US" sz="1200" dirty="0">
                <a:latin typeface="Times New Roman"/>
                <a:cs typeface="Times New Roman"/>
              </a:rPr>
              <a:t>AHRQ</a:t>
            </a:r>
            <a:r>
              <a:rPr lang="en-US" sz="1200" spc="-17" dirty="0">
                <a:latin typeface="Times New Roman"/>
                <a:cs typeface="Times New Roman"/>
              </a:rPr>
              <a:t> </a:t>
            </a:r>
            <a:r>
              <a:rPr lang="en-US" sz="1200" dirty="0">
                <a:latin typeface="Times New Roman"/>
                <a:cs typeface="Times New Roman"/>
              </a:rPr>
              <a:t>Quality</a:t>
            </a:r>
            <a:r>
              <a:rPr lang="en-US" sz="1200" spc="-17" dirty="0">
                <a:latin typeface="Times New Roman"/>
                <a:cs typeface="Times New Roman"/>
              </a:rPr>
              <a:t> </a:t>
            </a:r>
            <a:r>
              <a:rPr lang="en-US" sz="1200" dirty="0">
                <a:latin typeface="Times New Roman"/>
                <a:cs typeface="Times New Roman"/>
              </a:rPr>
              <a:t>Indicators</a:t>
            </a:r>
            <a:r>
              <a:rPr lang="en-US" sz="1200" spc="-17" dirty="0">
                <a:latin typeface="Times New Roman"/>
                <a:cs typeface="Times New Roman"/>
              </a:rPr>
              <a:t> </a:t>
            </a:r>
            <a:r>
              <a:rPr lang="en-US" sz="1200" dirty="0">
                <a:latin typeface="Times New Roman"/>
                <a:cs typeface="Times New Roman"/>
              </a:rPr>
              <a:t>based</a:t>
            </a:r>
            <a:r>
              <a:rPr lang="en-US" sz="1200" spc="-17" dirty="0">
                <a:latin typeface="Times New Roman"/>
                <a:cs typeface="Times New Roman"/>
              </a:rPr>
              <a:t> </a:t>
            </a:r>
            <a:r>
              <a:rPr lang="en-US" sz="1200" dirty="0">
                <a:latin typeface="Times New Roman"/>
                <a:cs typeface="Times New Roman"/>
              </a:rPr>
              <a:t>on</a:t>
            </a:r>
            <a:r>
              <a:rPr lang="en-US" sz="1200" spc="-14" dirty="0">
                <a:latin typeface="Times New Roman"/>
                <a:cs typeface="Times New Roman"/>
              </a:rPr>
              <a:t> </a:t>
            </a:r>
            <a:r>
              <a:rPr lang="en-US" sz="1200" dirty="0">
                <a:latin typeface="Times New Roman"/>
                <a:cs typeface="Times New Roman"/>
              </a:rPr>
              <a:t>Healthcare</a:t>
            </a:r>
            <a:r>
              <a:rPr lang="en-US" sz="1200" spc="-17" dirty="0">
                <a:latin typeface="Times New Roman"/>
                <a:cs typeface="Times New Roman"/>
              </a:rPr>
              <a:t> </a:t>
            </a:r>
            <a:r>
              <a:rPr lang="en-US" sz="1200" dirty="0">
                <a:latin typeface="Times New Roman"/>
                <a:cs typeface="Times New Roman"/>
              </a:rPr>
              <a:t>Cost</a:t>
            </a:r>
            <a:r>
              <a:rPr lang="en-US" sz="1200" spc="-17" dirty="0">
                <a:latin typeface="Times New Roman"/>
                <a:cs typeface="Times New Roman"/>
              </a:rPr>
              <a:t> </a:t>
            </a:r>
            <a:r>
              <a:rPr lang="en-US" sz="1200" dirty="0">
                <a:latin typeface="Times New Roman"/>
                <a:cs typeface="Times New Roman"/>
              </a:rPr>
              <a:t>and</a:t>
            </a:r>
            <a:r>
              <a:rPr lang="en-US" sz="1200" spc="-17" dirty="0">
                <a:latin typeface="Times New Roman"/>
                <a:cs typeface="Times New Roman"/>
              </a:rPr>
              <a:t> </a:t>
            </a:r>
            <a:r>
              <a:rPr lang="en-US" sz="1200" dirty="0">
                <a:latin typeface="Times New Roman"/>
                <a:cs typeface="Times New Roman"/>
              </a:rPr>
              <a:t>Utilization</a:t>
            </a:r>
            <a:r>
              <a:rPr lang="en-US" sz="1200" spc="-17" dirty="0">
                <a:latin typeface="Times New Roman"/>
                <a:cs typeface="Times New Roman"/>
              </a:rPr>
              <a:t> </a:t>
            </a:r>
            <a:r>
              <a:rPr lang="en-US" sz="1200" dirty="0">
                <a:latin typeface="Times New Roman"/>
                <a:cs typeface="Times New Roman"/>
              </a:rPr>
              <a:t>Project</a:t>
            </a:r>
            <a:r>
              <a:rPr lang="en-US" sz="1200" spc="-14" dirty="0">
                <a:latin typeface="Times New Roman"/>
                <a:cs typeface="Times New Roman"/>
              </a:rPr>
              <a:t> </a:t>
            </a:r>
            <a:r>
              <a:rPr lang="en-US" sz="1200" dirty="0">
                <a:latin typeface="Times New Roman"/>
                <a:cs typeface="Times New Roman"/>
              </a:rPr>
              <a:t>data.</a:t>
            </a:r>
            <a:r>
              <a:rPr lang="en-US" sz="1200" spc="-14" dirty="0">
                <a:latin typeface="Times New Roman"/>
                <a:cs typeface="Times New Roman"/>
              </a:rPr>
              <a:t> </a:t>
            </a:r>
            <a:r>
              <a:rPr lang="en-US" sz="1200" dirty="0">
                <a:latin typeface="Times New Roman"/>
                <a:cs typeface="Times New Roman"/>
              </a:rPr>
              <a:t>States</a:t>
            </a:r>
            <a:r>
              <a:rPr lang="en-US" sz="1200" spc="-17" dirty="0">
                <a:latin typeface="Times New Roman"/>
                <a:cs typeface="Times New Roman"/>
              </a:rPr>
              <a:t> </a:t>
            </a:r>
            <a:r>
              <a:rPr lang="en-US" sz="1200" dirty="0">
                <a:latin typeface="Times New Roman"/>
                <a:cs typeface="Times New Roman"/>
              </a:rPr>
              <a:t>with</a:t>
            </a:r>
            <a:r>
              <a:rPr lang="en-US" sz="1200" spc="-10" dirty="0">
                <a:latin typeface="Times New Roman"/>
                <a:cs typeface="Times New Roman"/>
              </a:rPr>
              <a:t> </a:t>
            </a:r>
            <a:r>
              <a:rPr lang="en-US" sz="1200" dirty="0">
                <a:latin typeface="Times New Roman"/>
                <a:cs typeface="Times New Roman"/>
              </a:rPr>
              <a:t>fewer</a:t>
            </a:r>
            <a:r>
              <a:rPr lang="en-US" sz="1200" spc="-17" dirty="0">
                <a:latin typeface="Times New Roman"/>
                <a:cs typeface="Times New Roman"/>
              </a:rPr>
              <a:t> </a:t>
            </a:r>
            <a:r>
              <a:rPr lang="en-US" sz="1200" dirty="0">
                <a:latin typeface="Times New Roman"/>
                <a:cs typeface="Times New Roman"/>
              </a:rPr>
              <a:t>than</a:t>
            </a:r>
            <a:r>
              <a:rPr lang="en-US" sz="1200" spc="-14" dirty="0">
                <a:latin typeface="Times New Roman"/>
                <a:cs typeface="Times New Roman"/>
              </a:rPr>
              <a:t> </a:t>
            </a:r>
            <a:r>
              <a:rPr lang="en-US" sz="1200" spc="-17" dirty="0">
                <a:latin typeface="Times New Roman"/>
                <a:cs typeface="Times New Roman"/>
              </a:rPr>
              <a:t>50 </a:t>
            </a:r>
            <a:r>
              <a:rPr lang="en-US" sz="1200" dirty="0">
                <a:latin typeface="Times New Roman"/>
                <a:cs typeface="Times New Roman"/>
              </a:rPr>
              <a:t>data</a:t>
            </a:r>
            <a:r>
              <a:rPr lang="en-US" sz="1200" spc="-20" dirty="0">
                <a:latin typeface="Times New Roman"/>
                <a:cs typeface="Times New Roman"/>
              </a:rPr>
              <a:t> </a:t>
            </a:r>
            <a:r>
              <a:rPr lang="en-US" sz="1200" dirty="0">
                <a:latin typeface="Times New Roman"/>
                <a:cs typeface="Times New Roman"/>
              </a:rPr>
              <a:t>points</a:t>
            </a:r>
            <a:r>
              <a:rPr lang="en-US" sz="1200" spc="-14" dirty="0">
                <a:latin typeface="Times New Roman"/>
                <a:cs typeface="Times New Roman"/>
              </a:rPr>
              <a:t> </a:t>
            </a:r>
            <a:r>
              <a:rPr lang="en-US" sz="1200" dirty="0">
                <a:latin typeface="Times New Roman"/>
                <a:cs typeface="Times New Roman"/>
              </a:rPr>
              <a:t>were</a:t>
            </a:r>
            <a:r>
              <a:rPr lang="en-US" sz="1200" spc="-14" dirty="0">
                <a:latin typeface="Times New Roman"/>
                <a:cs typeface="Times New Roman"/>
              </a:rPr>
              <a:t> </a:t>
            </a:r>
            <a:r>
              <a:rPr lang="en-US" sz="1200" dirty="0">
                <a:latin typeface="Times New Roman"/>
                <a:cs typeface="Times New Roman"/>
              </a:rPr>
              <a:t>excluded.</a:t>
            </a:r>
            <a:r>
              <a:rPr lang="en-US" sz="1200" spc="-14" dirty="0">
                <a:latin typeface="Times New Roman"/>
                <a:cs typeface="Times New Roman"/>
              </a:rPr>
              <a:t> </a:t>
            </a:r>
            <a:r>
              <a:rPr lang="en-US" sz="1200" dirty="0">
                <a:latin typeface="Times New Roman"/>
                <a:cs typeface="Times New Roman"/>
              </a:rPr>
              <a:t>More</a:t>
            </a:r>
            <a:r>
              <a:rPr lang="en-US" sz="1200" spc="-14" dirty="0">
                <a:latin typeface="Times New Roman"/>
                <a:cs typeface="Times New Roman"/>
              </a:rPr>
              <a:t> </a:t>
            </a:r>
            <a:r>
              <a:rPr lang="en-US" sz="1200" dirty="0">
                <a:latin typeface="Times New Roman"/>
                <a:cs typeface="Times New Roman"/>
              </a:rPr>
              <a:t>information</a:t>
            </a:r>
            <a:r>
              <a:rPr lang="en-US" sz="1200" spc="-14" dirty="0">
                <a:latin typeface="Times New Roman"/>
                <a:cs typeface="Times New Roman"/>
              </a:rPr>
              <a:t> </a:t>
            </a:r>
            <a:r>
              <a:rPr lang="en-US" sz="1200" dirty="0">
                <a:latin typeface="Times New Roman"/>
                <a:cs typeface="Times New Roman"/>
              </a:rPr>
              <a:t>is</a:t>
            </a:r>
            <a:r>
              <a:rPr lang="en-US" sz="1200" spc="-10" dirty="0">
                <a:latin typeface="Times New Roman"/>
                <a:cs typeface="Times New Roman"/>
              </a:rPr>
              <a:t> </a:t>
            </a:r>
            <a:r>
              <a:rPr lang="en-US" sz="1200" dirty="0">
                <a:latin typeface="Times New Roman"/>
                <a:cs typeface="Times New Roman"/>
              </a:rPr>
              <a:t>available</a:t>
            </a:r>
            <a:r>
              <a:rPr lang="en-US" sz="1200" spc="-10" dirty="0">
                <a:latin typeface="Times New Roman"/>
                <a:cs typeface="Times New Roman"/>
              </a:rPr>
              <a:t> </a:t>
            </a:r>
            <a:r>
              <a:rPr lang="en-US" sz="1200" dirty="0">
                <a:latin typeface="Times New Roman"/>
                <a:cs typeface="Times New Roman"/>
              </a:rPr>
              <a:t>in</a:t>
            </a:r>
            <a:r>
              <a:rPr lang="en-US" sz="1200" spc="-17" dirty="0">
                <a:latin typeface="Times New Roman"/>
                <a:cs typeface="Times New Roman"/>
              </a:rPr>
              <a:t> </a:t>
            </a:r>
            <a:r>
              <a:rPr lang="en-US" sz="1200" u="sng" dirty="0">
                <a:solidFill>
                  <a:srgbClr val="0000FF"/>
                </a:solidFill>
                <a:uFill>
                  <a:solidFill>
                    <a:srgbClr val="0000FF"/>
                  </a:solidFill>
                </a:uFill>
                <a:latin typeface="Times New Roman"/>
                <a:cs typeface="Times New Roman"/>
                <a:hlinkClick r:id="rId3"/>
              </a:rPr>
              <a:t>Appendix</a:t>
            </a:r>
            <a:r>
              <a:rPr lang="en-US" sz="1200" u="sng" spc="-14" dirty="0">
                <a:solidFill>
                  <a:srgbClr val="0000FF"/>
                </a:solidFill>
                <a:uFill>
                  <a:solidFill>
                    <a:srgbClr val="0000FF"/>
                  </a:solidFill>
                </a:uFill>
                <a:latin typeface="Times New Roman"/>
                <a:cs typeface="Times New Roman"/>
                <a:hlinkClick r:id="rId3"/>
              </a:rPr>
              <a:t> </a:t>
            </a:r>
            <a:r>
              <a:rPr lang="en-US" sz="1200" u="sng" dirty="0">
                <a:solidFill>
                  <a:srgbClr val="0000FF"/>
                </a:solidFill>
                <a:uFill>
                  <a:solidFill>
                    <a:srgbClr val="0000FF"/>
                  </a:solidFill>
                </a:uFill>
                <a:latin typeface="Times New Roman"/>
                <a:cs typeface="Times New Roman"/>
                <a:hlinkClick r:id="rId3"/>
              </a:rPr>
              <a:t>A</a:t>
            </a:r>
            <a:r>
              <a:rPr lang="en-US" sz="1200" dirty="0">
                <a:latin typeface="Times New Roman"/>
                <a:cs typeface="Times New Roman"/>
                <a:hlinkClick r:id="rId3"/>
              </a:rPr>
              <a:t>,</a:t>
            </a:r>
            <a:r>
              <a:rPr lang="en-US" sz="1200" spc="-14" dirty="0">
                <a:latin typeface="Times New Roman"/>
                <a:cs typeface="Times New Roman"/>
              </a:rPr>
              <a:t> </a:t>
            </a:r>
            <a:r>
              <a:rPr lang="en-US" sz="1200" spc="-7" dirty="0">
                <a:latin typeface="Times New Roman"/>
                <a:cs typeface="Times New Roman"/>
              </a:rPr>
              <a:t>Methods.</a:t>
            </a:r>
            <a:endParaRPr lang="en-US" sz="1200" dirty="0"/>
          </a:p>
        </p:txBody>
      </p:sp>
      <p:pic>
        <p:nvPicPr>
          <p:cNvPr id="13" name="Picture 12">
            <a:extLst>
              <a:ext uri="{FF2B5EF4-FFF2-40B4-BE49-F238E27FC236}">
                <a16:creationId xmlns:a16="http://schemas.microsoft.com/office/drawing/2014/main" id="{3F7353AC-2151-4244-9836-864A40BAC422}"/>
              </a:ext>
            </a:extLst>
          </p:cNvPr>
          <p:cNvPicPr>
            <a:picLocks noChangeAspect="1"/>
          </p:cNvPicPr>
          <p:nvPr/>
        </p:nvPicPr>
        <p:blipFill rotWithShape="1">
          <a:blip r:embed="rId4"/>
          <a:srcRect t="701"/>
          <a:stretch/>
        </p:blipFill>
        <p:spPr>
          <a:xfrm>
            <a:off x="1600200" y="1188720"/>
            <a:ext cx="5943600" cy="419594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4AC61B-144A-4F50-A5CD-421BC1C24A7B}"/>
              </a:ext>
            </a:extLst>
          </p:cNvPr>
          <p:cNvSpPr>
            <a:spLocks noGrp="1"/>
          </p:cNvSpPr>
          <p:nvPr>
            <p:ph type="title"/>
          </p:nvPr>
        </p:nvSpPr>
        <p:spPr>
          <a:xfrm>
            <a:off x="1257300" y="304800"/>
            <a:ext cx="6629400" cy="617884"/>
          </a:xfrm>
        </p:spPr>
        <p:txBody>
          <a:bodyPr>
            <a:normAutofit fontScale="90000"/>
          </a:bodyPr>
          <a:lstStyle/>
          <a:p>
            <a:r>
              <a:rPr lang="en-US" dirty="0"/>
              <a:t>References</a:t>
            </a:r>
          </a:p>
        </p:txBody>
      </p:sp>
      <p:sp>
        <p:nvSpPr>
          <p:cNvPr id="11" name="Content Placeholder 10">
            <a:extLst>
              <a:ext uri="{FF2B5EF4-FFF2-40B4-BE49-F238E27FC236}">
                <a16:creationId xmlns:a16="http://schemas.microsoft.com/office/drawing/2014/main" id="{2371E56B-E1DA-40DA-8C6F-168D0899311A}"/>
              </a:ext>
            </a:extLst>
          </p:cNvPr>
          <p:cNvSpPr>
            <a:spLocks noGrp="1"/>
          </p:cNvSpPr>
          <p:nvPr>
            <p:ph idx="1"/>
          </p:nvPr>
        </p:nvSpPr>
        <p:spPr>
          <a:xfrm>
            <a:off x="457200" y="1280160"/>
            <a:ext cx="8229600" cy="5364480"/>
          </a:xfrm>
        </p:spPr>
        <p:txBody>
          <a:bodyPr>
            <a:noAutofit/>
          </a:bodyPr>
          <a:lstStyle/>
          <a:p>
            <a:pPr marL="274320" indent="-274320">
              <a:spcBef>
                <a:spcPts val="0"/>
              </a:spcBef>
              <a:buClr>
                <a:schemeClr val="tx1"/>
              </a:buClr>
              <a:buSzPct val="100000"/>
              <a:buFont typeface="+mj-lt"/>
              <a:buAutoNum type="arabicPeriod"/>
            </a:pPr>
            <a:r>
              <a:rPr lang="en-US" sz="1000" dirty="0"/>
              <a:t>U.S. Census Bureau. Quick Facts, United States, .v2021. July 1, 2021. </a:t>
            </a:r>
            <a:r>
              <a:rPr lang="en-US" sz="1000" dirty="0">
                <a:hlinkClick r:id="rId3"/>
              </a:rPr>
              <a:t>https://www.census.gov/quickfacts/fact/</a:t>
            </a:r>
            <a:r>
              <a:rPr lang="en-US" sz="1000" dirty="0"/>
              <a:t> </a:t>
            </a:r>
            <a:r>
              <a:rPr lang="en-US" sz="1000" dirty="0">
                <a:hlinkClick r:id="rId3"/>
              </a:rPr>
              <a:t>table/US/PST045221.</a:t>
            </a:r>
            <a:r>
              <a:rPr lang="en-US" sz="1000" dirty="0"/>
              <a:t> Accessed September 23, 2022.</a:t>
            </a:r>
          </a:p>
          <a:p>
            <a:pPr marL="274320" indent="-274320">
              <a:spcBef>
                <a:spcPts val="0"/>
              </a:spcBef>
              <a:buClr>
                <a:schemeClr val="tx1"/>
              </a:buClr>
              <a:buSzPct val="100000"/>
              <a:buFont typeface="+mj-lt"/>
              <a:buAutoNum type="arabicPeriod"/>
            </a:pPr>
            <a:r>
              <a:rPr lang="en-US" sz="1000" dirty="0"/>
              <a:t>Ingram DD, Franco SJ. 2013 NCHS Urban-Rural Classification Scheme for Counties. Vital Health Stat 2014 Apr;2(166). </a:t>
            </a:r>
            <a:r>
              <a:rPr lang="en-US" sz="1000" dirty="0">
                <a:hlinkClick r:id="rId4"/>
              </a:rPr>
              <a:t>https://www.cdc.gov/nchs/data/series/sr_02/sr02_166.pdf.</a:t>
            </a:r>
            <a:r>
              <a:rPr lang="en-US" sz="1000" dirty="0"/>
              <a:t> Accessed October 4, 2022.</a:t>
            </a:r>
          </a:p>
          <a:p>
            <a:pPr marL="274320" indent="-274320">
              <a:spcBef>
                <a:spcPts val="0"/>
              </a:spcBef>
              <a:buClr>
                <a:schemeClr val="tx1"/>
              </a:buClr>
              <a:buSzPct val="100000"/>
              <a:buFont typeface="+mj-lt"/>
              <a:buAutoNum type="arabicPeriod"/>
            </a:pPr>
            <a:r>
              <a:rPr lang="en-US" sz="1000" dirty="0" err="1"/>
              <a:t>Kurani</a:t>
            </a:r>
            <a:r>
              <a:rPr lang="en-US" sz="1000" dirty="0"/>
              <a:t> N, Wager E. Quality of care: How does the quality of the U.S. health system compare to other countries? Peterson-KFF Health System Tracker. September 30, 2021. </a:t>
            </a:r>
            <a:r>
              <a:rPr lang="en-US" sz="1000" dirty="0">
                <a:hlinkClick r:id="rId5"/>
              </a:rPr>
              <a:t>https://www.healthsystemtracker.org/</a:t>
            </a:r>
            <a:r>
              <a:rPr lang="en-US" sz="1000" dirty="0"/>
              <a:t> </a:t>
            </a:r>
            <a:r>
              <a:rPr lang="en-US" sz="1000" dirty="0">
                <a:hlinkClick r:id="rId5"/>
              </a:rPr>
              <a:t>chart-collection/quality-u-s-healthcare-system-compare-countries/.</a:t>
            </a:r>
            <a:r>
              <a:rPr lang="en-US" sz="1000" dirty="0"/>
              <a:t> Accessed September 23, 2022.</a:t>
            </a:r>
          </a:p>
          <a:p>
            <a:pPr marL="274320" indent="-274320">
              <a:spcBef>
                <a:spcPts val="0"/>
              </a:spcBef>
              <a:buClr>
                <a:schemeClr val="tx1"/>
              </a:buClr>
              <a:buSzPct val="100000"/>
              <a:buFont typeface="+mj-lt"/>
              <a:buAutoNum type="arabicPeriod"/>
            </a:pPr>
            <a:r>
              <a:rPr lang="en-US" sz="1000" dirty="0"/>
              <a:t>Centers for Disease Control and Prevention. Chronic Diseases in America. Last reviewed May 2022. </a:t>
            </a:r>
            <a:r>
              <a:rPr lang="en-US" sz="1000" dirty="0">
                <a:hlinkClick r:id="rId6"/>
              </a:rPr>
              <a:t>https://www.cdc.gov/chronicdisease/resources/infographic/chronic-diseases.htm.</a:t>
            </a:r>
            <a:r>
              <a:rPr lang="en-US" sz="1000" dirty="0"/>
              <a:t> Accessed October 4, 2022.</a:t>
            </a:r>
          </a:p>
          <a:p>
            <a:pPr marL="274320" indent="-274320">
              <a:spcBef>
                <a:spcPts val="0"/>
              </a:spcBef>
              <a:buClr>
                <a:schemeClr val="tx1"/>
              </a:buClr>
              <a:buSzPct val="100000"/>
              <a:buFont typeface="+mj-lt"/>
              <a:buAutoNum type="arabicPeriod"/>
            </a:pPr>
            <a:r>
              <a:rPr lang="en-US" sz="1000" dirty="0"/>
              <a:t>Centers for Disease Control and Prevention. How You Can Prevent Chronic Diseases. </a:t>
            </a:r>
            <a:r>
              <a:rPr lang="en-US" sz="1000" dirty="0">
                <a:hlinkClick r:id="rId7"/>
              </a:rPr>
              <a:t>https://www.cdc.gov/chronicdisease/about/prevent/index.htm.</a:t>
            </a:r>
            <a:r>
              <a:rPr lang="en-US" sz="1000" dirty="0"/>
              <a:t> Accessed October 4, 2022.</a:t>
            </a:r>
          </a:p>
          <a:p>
            <a:pPr marL="274320" indent="-274320">
              <a:spcBef>
                <a:spcPts val="0"/>
              </a:spcBef>
              <a:buClr>
                <a:schemeClr val="tx1"/>
              </a:buClr>
              <a:buSzPct val="100000"/>
              <a:buFont typeface="+mj-lt"/>
              <a:buAutoNum type="arabicPeriod"/>
            </a:pPr>
            <a:r>
              <a:rPr lang="en-US" sz="1000" dirty="0"/>
              <a:t>University of Wisconsin Population Health Institute. Chronic Disease Management Programs. Last updated July 2017. </a:t>
            </a:r>
            <a:r>
              <a:rPr lang="en-US" sz="1000" dirty="0">
                <a:hlinkClick r:id="rId8"/>
              </a:rPr>
              <a:t>https://www.countyhealthrankings.org/take-action-to-improve-health/what-works-for-health/strategies/chronic-disease-management-programs.</a:t>
            </a:r>
            <a:r>
              <a:rPr lang="en-US" sz="1000" dirty="0"/>
              <a:t> Accessed October 4, 2022.</a:t>
            </a:r>
          </a:p>
          <a:p>
            <a:pPr marL="274320" indent="-274320">
              <a:spcBef>
                <a:spcPts val="0"/>
              </a:spcBef>
              <a:buClr>
                <a:schemeClr val="tx1"/>
              </a:buClr>
              <a:buSzPct val="100000"/>
              <a:buFont typeface="+mj-lt"/>
              <a:buAutoNum type="arabicPeriod"/>
            </a:pPr>
            <a:r>
              <a:rPr lang="en-US" sz="1000" dirty="0"/>
              <a:t>Decker SL, </a:t>
            </a:r>
            <a:r>
              <a:rPr lang="en-US" sz="1000" dirty="0" err="1"/>
              <a:t>Schappert</a:t>
            </a:r>
            <a:r>
              <a:rPr lang="en-US" sz="1000" dirty="0"/>
              <a:t> SM, Sisk JE. Use of medical care for chronic conditions. Health </a:t>
            </a:r>
            <a:r>
              <a:rPr lang="en-US" sz="1000" dirty="0" err="1"/>
              <a:t>Aff</a:t>
            </a:r>
            <a:r>
              <a:rPr lang="en-US" sz="1000" dirty="0"/>
              <a:t> (Millwood). 2009 Jan-Feb;28(1):26-35. </a:t>
            </a:r>
            <a:r>
              <a:rPr lang="en-US" sz="1000" dirty="0">
                <a:hlinkClick r:id="rId9"/>
              </a:rPr>
              <a:t>https://doi.org/10.1377/hlthaff.28.1.26.</a:t>
            </a:r>
            <a:r>
              <a:rPr lang="en-US" sz="1000" dirty="0"/>
              <a:t> Accessed October 4, 2022.</a:t>
            </a:r>
          </a:p>
          <a:p>
            <a:pPr marL="274320" indent="-274320">
              <a:spcBef>
                <a:spcPts val="0"/>
              </a:spcBef>
              <a:buClr>
                <a:schemeClr val="tx1"/>
              </a:buClr>
              <a:buSzPct val="100000"/>
              <a:buFont typeface="+mj-lt"/>
              <a:buAutoNum type="arabicPeriod"/>
            </a:pPr>
            <a:r>
              <a:rPr lang="en-US" sz="1000" dirty="0"/>
              <a:t>Siu AL, </a:t>
            </a:r>
            <a:r>
              <a:rPr lang="en-US" sz="1000" dirty="0" err="1"/>
              <a:t>Spragens</a:t>
            </a:r>
            <a:r>
              <a:rPr lang="en-US" sz="1000" dirty="0"/>
              <a:t> LH, Inouye SK, Morrison RS, </a:t>
            </a:r>
            <a:r>
              <a:rPr lang="en-US" sz="1000" dirty="0" err="1"/>
              <a:t>Leff</a:t>
            </a:r>
            <a:r>
              <a:rPr lang="en-US" sz="1000" dirty="0"/>
              <a:t> B. The ironic business case for chronic care in the acute care setting. Health </a:t>
            </a:r>
            <a:r>
              <a:rPr lang="en-US" sz="1000" dirty="0" err="1"/>
              <a:t>Aff</a:t>
            </a:r>
            <a:r>
              <a:rPr lang="en-US" sz="1000" dirty="0"/>
              <a:t> (Millwood). 2009 Jan-Feb;28(1):113-25. </a:t>
            </a:r>
            <a:r>
              <a:rPr lang="en-US" sz="1000" dirty="0">
                <a:hlinkClick r:id="rId10"/>
              </a:rPr>
              <a:t>https://doi.org/10.1377/hlthaff.28.1.113.</a:t>
            </a:r>
            <a:r>
              <a:rPr lang="en-US" sz="1000" dirty="0"/>
              <a:t> Accessed October 4, 2022.</a:t>
            </a:r>
          </a:p>
          <a:p>
            <a:pPr marL="274320" indent="-274320">
              <a:spcBef>
                <a:spcPts val="0"/>
              </a:spcBef>
              <a:buClr>
                <a:schemeClr val="tx1"/>
              </a:buClr>
              <a:buSzPct val="100000"/>
              <a:buFont typeface="+mj-lt"/>
              <a:buAutoNum type="arabicPeriod"/>
            </a:pPr>
            <a:r>
              <a:rPr lang="en-US" sz="1000" spc="-10" dirty="0"/>
              <a:t>Reynolds R, Dennis S, Hasan I, </a:t>
            </a:r>
            <a:r>
              <a:rPr lang="en-US" sz="1000" spc="-10" dirty="0" err="1"/>
              <a:t>Slewa</a:t>
            </a:r>
            <a:r>
              <a:rPr lang="en-US" sz="1000" spc="-10" dirty="0"/>
              <a:t> J, Chen W, Tian D, </a:t>
            </a:r>
            <a:r>
              <a:rPr lang="en-US" sz="1000" spc="-10" dirty="0" err="1"/>
              <a:t>Bobba</a:t>
            </a:r>
            <a:r>
              <a:rPr lang="en-US" sz="1000" spc="-10" dirty="0"/>
              <a:t> S, </a:t>
            </a:r>
            <a:r>
              <a:rPr lang="en-US" sz="1000" spc="-10" dirty="0" err="1"/>
              <a:t>Zwar</a:t>
            </a:r>
            <a:r>
              <a:rPr lang="en-US" sz="1000" spc="-10" dirty="0"/>
              <a:t> N. A systematic review of chronic disease management interventions in primary care. BMC Fam </a:t>
            </a:r>
            <a:r>
              <a:rPr lang="en-US" sz="1000" spc="-10" dirty="0" err="1"/>
              <a:t>Pract</a:t>
            </a:r>
            <a:r>
              <a:rPr lang="en-US" sz="1000" spc="-10" dirty="0"/>
              <a:t>. 2018 Jan 9;19(1):11. </a:t>
            </a:r>
            <a:r>
              <a:rPr lang="en-US" sz="1000" spc="-10" dirty="0">
                <a:hlinkClick r:id="rId11"/>
              </a:rPr>
              <a:t>https://doi.org/10.1186/s12875-017-0692-3.</a:t>
            </a:r>
            <a:r>
              <a:rPr lang="en-US" sz="1000" spc="-10" dirty="0"/>
              <a:t> Accessed October 4, 2022.</a:t>
            </a:r>
          </a:p>
          <a:p>
            <a:pPr marL="274320" indent="-274320">
              <a:spcBef>
                <a:spcPts val="0"/>
              </a:spcBef>
              <a:buClr>
                <a:schemeClr val="tx1"/>
              </a:buClr>
              <a:buSzPct val="100000"/>
              <a:buFont typeface="+mj-lt"/>
              <a:buAutoNum type="arabicPeriod"/>
            </a:pPr>
            <a:r>
              <a:rPr lang="en-US" sz="1000" dirty="0"/>
              <a:t>Smith SM, Wallace E, O’Dowd T, Fortin M. Interventions for improving outcomes in patients with multimorbidity in primary care and community settings. Cochrane Database Syst Rev. 2021 Jan 15;1(1):CD006560. </a:t>
            </a:r>
            <a:r>
              <a:rPr lang="en-US" sz="1000" dirty="0">
                <a:hlinkClick r:id="rId12"/>
              </a:rPr>
              <a:t>https://doi.org/10.1002/14651858.CD006560.pub4.</a:t>
            </a:r>
            <a:r>
              <a:rPr lang="en-US" sz="1000" dirty="0"/>
              <a:t> Accessed October 4, 2022.</a:t>
            </a:r>
          </a:p>
          <a:p>
            <a:pPr marL="274320" indent="-274320">
              <a:spcBef>
                <a:spcPts val="0"/>
              </a:spcBef>
              <a:buClr>
                <a:schemeClr val="tx1"/>
              </a:buClr>
              <a:buSzPct val="100000"/>
              <a:buFont typeface="+mj-lt"/>
              <a:buAutoNum type="arabicPeriod"/>
            </a:pPr>
            <a:r>
              <a:rPr lang="en-US" sz="1000" dirty="0" err="1"/>
              <a:t>Magnan</a:t>
            </a:r>
            <a:r>
              <a:rPr lang="en-US" sz="1000" dirty="0"/>
              <a:t> S. Social Determinants of Health 101 for Health Care: Five Plus Five. NAM Perspectives. Discussion Paper. Washington, DC: National Academy of Medicine; 2017. </a:t>
            </a:r>
            <a:r>
              <a:rPr lang="en-US" sz="1000" dirty="0">
                <a:hlinkClick r:id="rId13"/>
              </a:rPr>
              <a:t>https://nam.edu/social-determinants-of-health-</a:t>
            </a:r>
            <a:r>
              <a:rPr lang="en-US" sz="1000" dirty="0"/>
              <a:t> </a:t>
            </a:r>
            <a:r>
              <a:rPr lang="en-US" sz="1000" dirty="0">
                <a:hlinkClick r:id="rId13"/>
              </a:rPr>
              <a:t>101-for-health-care-five-plus-five/.</a:t>
            </a:r>
            <a:r>
              <a:rPr lang="en-US" sz="1000" dirty="0"/>
              <a:t> Accessed September 23, 2022.</a:t>
            </a:r>
          </a:p>
          <a:p>
            <a:pPr marL="274320" indent="-274320">
              <a:spcBef>
                <a:spcPts val="0"/>
              </a:spcBef>
              <a:buClr>
                <a:schemeClr val="tx1"/>
              </a:buClr>
              <a:buSzPct val="100000"/>
              <a:buFont typeface="+mj-lt"/>
              <a:buAutoNum type="arabicPeriod"/>
            </a:pPr>
            <a:r>
              <a:rPr lang="en-US" sz="1000" dirty="0"/>
              <a:t>Sommers BD, Gawande AA, Baicker K. Health insurance coverage and health - what the recent evidence tells us. N </a:t>
            </a:r>
            <a:r>
              <a:rPr lang="en-US" sz="1000" dirty="0" err="1"/>
              <a:t>Engl</a:t>
            </a:r>
            <a:r>
              <a:rPr lang="en-US" sz="1000" dirty="0"/>
              <a:t> J Med. 2017 Aug 10;377(6):586-93. </a:t>
            </a:r>
            <a:r>
              <a:rPr lang="en-US" sz="1000" dirty="0">
                <a:hlinkClick r:id="rId14"/>
              </a:rPr>
              <a:t>https://www.nejm.org/doi/10.1056/NEJMsb1706645.</a:t>
            </a:r>
            <a:r>
              <a:rPr lang="en-US" sz="1000" dirty="0"/>
              <a:t> Accessed September 23, 2022.</a:t>
            </a:r>
          </a:p>
          <a:p>
            <a:pPr marL="274320" indent="-274320">
              <a:spcBef>
                <a:spcPts val="0"/>
              </a:spcBef>
              <a:buClr>
                <a:schemeClr val="tx1"/>
              </a:buClr>
              <a:buSzPct val="100000"/>
              <a:buFont typeface="+mj-lt"/>
              <a:buAutoNum type="arabicPeriod"/>
            </a:pPr>
            <a:r>
              <a:rPr lang="en-US" sz="1000" dirty="0"/>
              <a:t>Allen H, Baicker K, Finkelstein A, Taubman S, Wright BJ; Oregon Health Study Group. What the Oregon Health Study can tell us about expanding Medicaid. Health </a:t>
            </a:r>
            <a:r>
              <a:rPr lang="en-US" sz="1000" dirty="0" err="1"/>
              <a:t>Aff</a:t>
            </a:r>
            <a:r>
              <a:rPr lang="en-US" sz="1000" dirty="0"/>
              <a:t> (Millwood). 2010 Aug;29(8):1498-506. </a:t>
            </a:r>
            <a:r>
              <a:rPr lang="en-US" sz="1000" dirty="0">
                <a:hlinkClick r:id="rId15"/>
              </a:rPr>
              <a:t>https://www.healthaffairs.org/doi/10.1377/hlthaff.2010.0191.</a:t>
            </a:r>
            <a:r>
              <a:rPr lang="en-US" sz="1000" dirty="0"/>
              <a:t> Accessed September 23, 2022.</a:t>
            </a:r>
          </a:p>
          <a:p>
            <a:pPr marL="274320" indent="-274320">
              <a:spcBef>
                <a:spcPts val="0"/>
              </a:spcBef>
              <a:buClr>
                <a:schemeClr val="tx1"/>
              </a:buClr>
              <a:buSzPct val="100000"/>
              <a:buFont typeface="+mj-lt"/>
              <a:buAutoNum type="arabicPeriod"/>
            </a:pPr>
            <a:r>
              <a:rPr lang="en-US" sz="1000" dirty="0"/>
              <a:t>Institute of Medicine Committee on the Consequences of </a:t>
            </a:r>
            <a:r>
              <a:rPr lang="en-US" sz="1000" dirty="0" err="1"/>
              <a:t>Uninsurance</a:t>
            </a:r>
            <a:r>
              <a:rPr lang="en-US" sz="1000" dirty="0"/>
              <a:t>. Care Without Coverage: Too Little, Too Late. 4. The Difference Coverage Could Make to the Health of Uninsured Adults. Washington, DC: National Academies Press; 2002. </a:t>
            </a:r>
            <a:r>
              <a:rPr lang="en-US" sz="1000" dirty="0">
                <a:hlinkClick r:id="rId16"/>
              </a:rPr>
              <a:t>https://www.ncbi.nlm.nih.gov/books/NBK220633/.</a:t>
            </a:r>
            <a:r>
              <a:rPr lang="en-US" sz="1000" dirty="0"/>
              <a:t> Accessed September 23, 2022.</a:t>
            </a:r>
          </a:p>
          <a:p>
            <a:pPr marL="274320" indent="-274320">
              <a:spcBef>
                <a:spcPts val="0"/>
              </a:spcBef>
              <a:buClr>
                <a:schemeClr val="tx1"/>
              </a:buClr>
              <a:buSzPct val="100000"/>
              <a:buFont typeface="+mj-lt"/>
              <a:buAutoNum type="arabicPeriod"/>
            </a:pPr>
            <a:endParaRPr lang="en-US" sz="1000" dirty="0"/>
          </a:p>
          <a:p>
            <a:pPr marL="274320" indent="-274320">
              <a:spcBef>
                <a:spcPts val="0"/>
              </a:spcBef>
            </a:pPr>
            <a:endParaRPr lang="en-US" sz="1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57200" y="1280160"/>
            <a:ext cx="8229600" cy="5555716"/>
          </a:xfrm>
          <a:prstGeom prst="rect">
            <a:avLst/>
          </a:prstGeom>
        </p:spPr>
        <p:txBody>
          <a:bodyPr vert="horz" wrap="square" lIns="0" tIns="15586" rIns="0" bIns="0" rtlCol="0">
            <a:spAutoFit/>
          </a:bodyPr>
          <a:lstStyle/>
          <a:p>
            <a:pPr marL="274320" indent="-274320">
              <a:buSzPct val="100000"/>
              <a:buFont typeface="+mj-lt"/>
              <a:buAutoNum type="arabicPeriod" startAt="15"/>
            </a:pPr>
            <a:r>
              <a:rPr lang="en-US" sz="1000" dirty="0"/>
              <a:t>Khullar D, </a:t>
            </a:r>
            <a:r>
              <a:rPr lang="en-US" sz="1000" dirty="0" err="1"/>
              <a:t>Chokshi</a:t>
            </a:r>
            <a:r>
              <a:rPr lang="en-US" sz="1000" dirty="0"/>
              <a:t> DA. Health, Income, &amp; Poverty: Where We Are &amp; What Could Help. Health Affairs Health Policy Brief. 2018 Oct 4. </a:t>
            </a:r>
            <a:r>
              <a:rPr lang="en-US" sz="1000" dirty="0">
                <a:hlinkClick r:id="rId3"/>
              </a:rPr>
              <a:t>https://www.healthaffairs.org/do/10.1377/hpb20180817.901935/full/.</a:t>
            </a:r>
            <a:r>
              <a:rPr lang="en-US" sz="1000" dirty="0"/>
              <a:t> Accessed September 23, 2022.</a:t>
            </a:r>
          </a:p>
          <a:p>
            <a:pPr marL="274320" indent="-274320">
              <a:buSzPct val="100000"/>
              <a:buFont typeface="+mj-lt"/>
              <a:buAutoNum type="arabicPeriod" startAt="15"/>
            </a:pPr>
            <a:r>
              <a:rPr lang="en-US" sz="1000" dirty="0"/>
              <a:t>Larrimore J. Does a higher income have positive health effects? Using the earned income tax credit to explore the income-health gradient. Milbank Q 2011 Dec;89(4):694-727. </a:t>
            </a:r>
            <a:r>
              <a:rPr lang="en-US" sz="1000" dirty="0">
                <a:hlinkClick r:id="rId4"/>
              </a:rPr>
              <a:t>https://www.ncbi.nlm.nih.gov/pmc/</a:t>
            </a:r>
            <a:r>
              <a:rPr lang="en-US" sz="1000" dirty="0"/>
              <a:t> </a:t>
            </a:r>
            <a:r>
              <a:rPr lang="en-US" sz="1000" dirty="0">
                <a:hlinkClick r:id="rId4"/>
              </a:rPr>
              <a:t>articles/PMC3250638/.</a:t>
            </a:r>
            <a:r>
              <a:rPr lang="en-US" sz="1000" dirty="0"/>
              <a:t> Accessed September 23, 2022.</a:t>
            </a:r>
          </a:p>
          <a:p>
            <a:pPr marL="274320" indent="-274320">
              <a:buSzPct val="100000"/>
              <a:buFont typeface="+mj-lt"/>
              <a:buAutoNum type="arabicPeriod" startAt="15"/>
            </a:pPr>
            <a:r>
              <a:rPr lang="en-US" sz="1000" dirty="0"/>
              <a:t>Shaw KM, Theis KA, Self-Brown S, Roblin DW, Barker L. Chronic disease disparities by county economic status and metropolitan classification, Behavioral Risk Factor Surveillance System, 2013. </a:t>
            </a:r>
            <a:r>
              <a:rPr lang="en-US" sz="1000" dirty="0" err="1"/>
              <a:t>Prev</a:t>
            </a:r>
            <a:r>
              <a:rPr lang="en-US" sz="1000" dirty="0"/>
              <a:t> Chronic Dis. 2016 Sep 1;13:E119. </a:t>
            </a:r>
            <a:r>
              <a:rPr lang="en-US" sz="1000" dirty="0">
                <a:hlinkClick r:id="rId5"/>
              </a:rPr>
              <a:t>https://www.ncbi.nlm.nih.gov/pmc/articles/PMC5008860/.</a:t>
            </a:r>
            <a:r>
              <a:rPr lang="en-US" sz="1000" dirty="0"/>
              <a:t> Accessed September 23, 2022.</a:t>
            </a:r>
          </a:p>
          <a:p>
            <a:pPr marL="274320" indent="-274320">
              <a:buSzPct val="100000"/>
              <a:buFont typeface="+mj-lt"/>
              <a:buAutoNum type="arabicPeriod" startAt="15"/>
            </a:pPr>
            <a:r>
              <a:rPr lang="en-US" sz="1000" dirty="0" err="1"/>
              <a:t>Bor</a:t>
            </a:r>
            <a:r>
              <a:rPr lang="en-US" sz="1000" dirty="0"/>
              <a:t> J, Cohen GH, Galea S. Population health in an era of rising income inequality: USA, 1980-2015. Lancet. 2017 Apr 8;389(10077):1475-90. </a:t>
            </a:r>
            <a:r>
              <a:rPr lang="en-US" sz="1000" dirty="0">
                <a:hlinkClick r:id="rId6"/>
              </a:rPr>
              <a:t>https://doi.org/10.1016/S0140-6736(17)30571-8.</a:t>
            </a:r>
            <a:r>
              <a:rPr lang="en-US" sz="1000" dirty="0"/>
              <a:t> Accessed September 23, 2022.</a:t>
            </a:r>
          </a:p>
          <a:p>
            <a:pPr marL="274320" indent="-274320">
              <a:buSzPct val="100000"/>
              <a:buFont typeface="+mj-lt"/>
              <a:buAutoNum type="arabicPeriod" startAt="15"/>
            </a:pPr>
            <a:r>
              <a:rPr lang="en-US" sz="1000" dirty="0"/>
              <a:t>Office of the Assistant Secretary for Planning and Evaluation, U.S. Department of Health and Human Services. U.S. Federal Poverty Guidelines Used To Determine Financial Eligibility for Certain Federal Programs. In effect as of January 12, 2022. </a:t>
            </a:r>
            <a:r>
              <a:rPr lang="en-US" sz="1000" dirty="0">
                <a:hlinkClick r:id="rId7"/>
              </a:rPr>
              <a:t>https://aspe.hhs.gov/topics/poverty-economic-mobility/poverty-guidelines/prior-</a:t>
            </a:r>
            <a:r>
              <a:rPr lang="en-US" sz="1000" dirty="0"/>
              <a:t> </a:t>
            </a:r>
            <a:r>
              <a:rPr lang="en-US" sz="1000" dirty="0" err="1">
                <a:hlinkClick r:id="rId7"/>
              </a:rPr>
              <a:t>hhs</a:t>
            </a:r>
            <a:r>
              <a:rPr lang="en-US" sz="1000" dirty="0">
                <a:hlinkClick r:id="rId7"/>
              </a:rPr>
              <a:t>-poverty-guidelines-federal-register-references/2020-poverty-guidelines.</a:t>
            </a:r>
            <a:r>
              <a:rPr lang="en-US" sz="1000" dirty="0"/>
              <a:t> Accessed October 4, 2022.</a:t>
            </a:r>
          </a:p>
          <a:p>
            <a:pPr marL="274320" indent="-274320">
              <a:buSzPct val="100000"/>
              <a:buFont typeface="+mj-lt"/>
              <a:buAutoNum type="arabicPeriod" startAt="15"/>
            </a:pPr>
            <a:r>
              <a:rPr lang="en-US" sz="1000" dirty="0"/>
              <a:t>American Community Survey, 5-year estimates, 2020, Table DP02. </a:t>
            </a:r>
            <a:r>
              <a:rPr lang="en-US" sz="1000" dirty="0">
                <a:hlinkClick r:id="rId8"/>
              </a:rPr>
              <a:t>https://data.census.gov/cedsci/table?q=United%20States&amp;g=0100000US&amp;tid=ACSDP5Y2020.DP02.</a:t>
            </a:r>
            <a:r>
              <a:rPr lang="en-US" sz="1000" dirty="0"/>
              <a:t> Accessed September 23, 2022.</a:t>
            </a:r>
          </a:p>
          <a:p>
            <a:pPr marL="274320" marR="238119" indent="-274320">
              <a:buFont typeface="+mj-lt"/>
              <a:buAutoNum type="arabicPeriod" startAt="15"/>
              <a:tabLst>
                <a:tab pos="164951" algn="l"/>
              </a:tabLst>
            </a:pPr>
            <a:r>
              <a:rPr sz="1000" dirty="0">
                <a:cs typeface="Times New Roman"/>
              </a:rPr>
              <a:t>American</a:t>
            </a:r>
            <a:r>
              <a:rPr sz="1000" spc="-20" dirty="0">
                <a:cs typeface="Times New Roman"/>
              </a:rPr>
              <a:t> </a:t>
            </a:r>
            <a:r>
              <a:rPr sz="1000" dirty="0">
                <a:cs typeface="Times New Roman"/>
              </a:rPr>
              <a:t>Community</a:t>
            </a:r>
            <a:r>
              <a:rPr sz="1000" spc="-10" dirty="0">
                <a:cs typeface="Times New Roman"/>
              </a:rPr>
              <a:t> </a:t>
            </a:r>
            <a:r>
              <a:rPr sz="1000" dirty="0">
                <a:cs typeface="Times New Roman"/>
              </a:rPr>
              <a:t>Survey,</a:t>
            </a:r>
            <a:r>
              <a:rPr sz="1000" spc="-14" dirty="0">
                <a:cs typeface="Times New Roman"/>
              </a:rPr>
              <a:t> </a:t>
            </a:r>
            <a:r>
              <a:rPr sz="1000" spc="-7" dirty="0">
                <a:cs typeface="Times New Roman"/>
              </a:rPr>
              <a:t>5-</a:t>
            </a:r>
            <a:r>
              <a:rPr sz="1000" dirty="0">
                <a:cs typeface="Times New Roman"/>
              </a:rPr>
              <a:t>year</a:t>
            </a:r>
            <a:r>
              <a:rPr sz="1000" spc="-17" dirty="0">
                <a:cs typeface="Times New Roman"/>
              </a:rPr>
              <a:t> </a:t>
            </a:r>
            <a:r>
              <a:rPr sz="1000" dirty="0">
                <a:cs typeface="Times New Roman"/>
              </a:rPr>
              <a:t>estimates,</a:t>
            </a:r>
            <a:r>
              <a:rPr sz="1000" spc="-14" dirty="0">
                <a:cs typeface="Times New Roman"/>
              </a:rPr>
              <a:t> </a:t>
            </a:r>
            <a:r>
              <a:rPr sz="1000" dirty="0">
                <a:cs typeface="Times New Roman"/>
              </a:rPr>
              <a:t>2020,</a:t>
            </a:r>
            <a:r>
              <a:rPr sz="1000" spc="-10" dirty="0">
                <a:cs typeface="Times New Roman"/>
              </a:rPr>
              <a:t> </a:t>
            </a:r>
            <a:r>
              <a:rPr sz="1000" dirty="0">
                <a:cs typeface="Times New Roman"/>
              </a:rPr>
              <a:t>Table</a:t>
            </a:r>
            <a:r>
              <a:rPr sz="1000" spc="-14" dirty="0">
                <a:cs typeface="Times New Roman"/>
              </a:rPr>
              <a:t> </a:t>
            </a:r>
            <a:r>
              <a:rPr sz="1000" dirty="0">
                <a:cs typeface="Times New Roman"/>
              </a:rPr>
              <a:t>S1601.</a:t>
            </a:r>
            <a:r>
              <a:rPr sz="1000" spc="-17" dirty="0">
                <a:cs typeface="Times New Roman"/>
              </a:rPr>
              <a:t> </a:t>
            </a:r>
            <a:r>
              <a:rPr sz="1000" u="sng" spc="-7" dirty="0">
                <a:solidFill>
                  <a:srgbClr val="0000FF"/>
                </a:solidFill>
                <a:uFill>
                  <a:solidFill>
                    <a:srgbClr val="0000FF"/>
                  </a:solidFill>
                </a:uFill>
                <a:cs typeface="Times New Roman"/>
                <a:hlinkClick r:id="rId9"/>
              </a:rPr>
              <a:t>https://data.census.gov/cedsci/table?</a:t>
            </a:r>
            <a:r>
              <a:rPr sz="1000" spc="-7" dirty="0">
                <a:solidFill>
                  <a:srgbClr val="0000FF"/>
                </a:solidFill>
                <a:cs typeface="Times New Roman"/>
              </a:rPr>
              <a:t> </a:t>
            </a:r>
            <a:r>
              <a:rPr sz="1000" u="sng" spc="-7" dirty="0">
                <a:solidFill>
                  <a:srgbClr val="0000FF"/>
                </a:solidFill>
                <a:uFill>
                  <a:solidFill>
                    <a:srgbClr val="0000FF"/>
                  </a:solidFill>
                </a:uFill>
                <a:cs typeface="Times New Roman"/>
                <a:hlinkClick r:id="rId9"/>
              </a:rPr>
              <a:t>q=United%20States&amp;g=0100000US&amp;tid=ACSST5Y2020.S1601</a:t>
            </a:r>
            <a:r>
              <a:rPr sz="1000" spc="-7" dirty="0">
                <a:cs typeface="Times New Roman"/>
                <a:hlinkClick r:id="rId9"/>
              </a:rPr>
              <a:t>.</a:t>
            </a:r>
            <a:r>
              <a:rPr sz="1000" spc="37" dirty="0">
                <a:cs typeface="Times New Roman"/>
              </a:rPr>
              <a:t> </a:t>
            </a:r>
            <a:r>
              <a:rPr sz="1000" dirty="0">
                <a:cs typeface="Times New Roman"/>
              </a:rPr>
              <a:t>Accessed</a:t>
            </a:r>
            <a:r>
              <a:rPr sz="1000" spc="44" dirty="0">
                <a:cs typeface="Times New Roman"/>
              </a:rPr>
              <a:t> </a:t>
            </a:r>
            <a:r>
              <a:rPr sz="1000" dirty="0">
                <a:cs typeface="Times New Roman"/>
              </a:rPr>
              <a:t>September</a:t>
            </a:r>
            <a:r>
              <a:rPr sz="1000" spc="44" dirty="0">
                <a:cs typeface="Times New Roman"/>
              </a:rPr>
              <a:t> </a:t>
            </a:r>
            <a:r>
              <a:rPr sz="1000" dirty="0">
                <a:cs typeface="Times New Roman"/>
              </a:rPr>
              <a:t>23,</a:t>
            </a:r>
            <a:r>
              <a:rPr sz="1000" spc="48" dirty="0">
                <a:cs typeface="Times New Roman"/>
              </a:rPr>
              <a:t> </a:t>
            </a:r>
            <a:r>
              <a:rPr sz="1000" spc="-7" dirty="0">
                <a:cs typeface="Times New Roman"/>
              </a:rPr>
              <a:t>2022.</a:t>
            </a:r>
            <a:endParaRPr sz="1000" dirty="0">
              <a:cs typeface="Times New Roman"/>
            </a:endParaRPr>
          </a:p>
          <a:p>
            <a:pPr marL="274320" marR="238119" indent="-274320">
              <a:buFont typeface="+mj-lt"/>
              <a:buAutoNum type="arabicPeriod" startAt="15"/>
              <a:tabLst>
                <a:tab pos="164951" algn="l"/>
              </a:tabLst>
            </a:pPr>
            <a:r>
              <a:rPr sz="1000" dirty="0">
                <a:cs typeface="Times New Roman"/>
              </a:rPr>
              <a:t>American</a:t>
            </a:r>
            <a:r>
              <a:rPr sz="1000" spc="-20" dirty="0">
                <a:cs typeface="Times New Roman"/>
              </a:rPr>
              <a:t> </a:t>
            </a:r>
            <a:r>
              <a:rPr sz="1000" dirty="0">
                <a:cs typeface="Times New Roman"/>
              </a:rPr>
              <a:t>Community</a:t>
            </a:r>
            <a:r>
              <a:rPr sz="1000" spc="-10" dirty="0">
                <a:cs typeface="Times New Roman"/>
              </a:rPr>
              <a:t> </a:t>
            </a:r>
            <a:r>
              <a:rPr sz="1000" dirty="0">
                <a:cs typeface="Times New Roman"/>
              </a:rPr>
              <a:t>Survey,</a:t>
            </a:r>
            <a:r>
              <a:rPr sz="1000" spc="-14" dirty="0">
                <a:cs typeface="Times New Roman"/>
              </a:rPr>
              <a:t> </a:t>
            </a:r>
            <a:r>
              <a:rPr sz="1000" spc="-7" dirty="0">
                <a:cs typeface="Times New Roman"/>
              </a:rPr>
              <a:t>5-</a:t>
            </a:r>
            <a:r>
              <a:rPr sz="1000" dirty="0">
                <a:cs typeface="Times New Roman"/>
              </a:rPr>
              <a:t>year</a:t>
            </a:r>
            <a:r>
              <a:rPr sz="1000" spc="-17" dirty="0">
                <a:cs typeface="Times New Roman"/>
              </a:rPr>
              <a:t> </a:t>
            </a:r>
            <a:r>
              <a:rPr sz="1000" dirty="0">
                <a:cs typeface="Times New Roman"/>
              </a:rPr>
              <a:t>estimates,</a:t>
            </a:r>
            <a:r>
              <a:rPr sz="1000" spc="-14" dirty="0">
                <a:cs typeface="Times New Roman"/>
              </a:rPr>
              <a:t> </a:t>
            </a:r>
            <a:r>
              <a:rPr sz="1000" dirty="0">
                <a:cs typeface="Times New Roman"/>
              </a:rPr>
              <a:t>2020,</a:t>
            </a:r>
            <a:r>
              <a:rPr sz="1000" spc="-14" dirty="0">
                <a:cs typeface="Times New Roman"/>
              </a:rPr>
              <a:t> </a:t>
            </a:r>
            <a:r>
              <a:rPr sz="1000" dirty="0">
                <a:cs typeface="Times New Roman"/>
              </a:rPr>
              <a:t>Table</a:t>
            </a:r>
            <a:r>
              <a:rPr sz="1000" spc="-14" dirty="0">
                <a:cs typeface="Times New Roman"/>
              </a:rPr>
              <a:t> </a:t>
            </a:r>
            <a:r>
              <a:rPr sz="1000" dirty="0">
                <a:cs typeface="Times New Roman"/>
              </a:rPr>
              <a:t>S1501.</a:t>
            </a:r>
            <a:r>
              <a:rPr sz="1000" spc="-17" dirty="0">
                <a:cs typeface="Times New Roman"/>
              </a:rPr>
              <a:t> </a:t>
            </a:r>
            <a:r>
              <a:rPr sz="1000" u="sng" spc="-7" dirty="0">
                <a:solidFill>
                  <a:srgbClr val="0000FF"/>
                </a:solidFill>
                <a:uFill>
                  <a:solidFill>
                    <a:srgbClr val="0000FF"/>
                  </a:solidFill>
                </a:uFill>
                <a:cs typeface="Times New Roman"/>
                <a:hlinkClick r:id="rId10"/>
              </a:rPr>
              <a:t>https://data.census.gov/cedsci/table?</a:t>
            </a:r>
            <a:r>
              <a:rPr sz="1000" spc="-7" dirty="0">
                <a:solidFill>
                  <a:srgbClr val="0000FF"/>
                </a:solidFill>
                <a:cs typeface="Times New Roman"/>
              </a:rPr>
              <a:t> </a:t>
            </a:r>
            <a:r>
              <a:rPr sz="1000" u="sng" spc="-7" dirty="0">
                <a:solidFill>
                  <a:srgbClr val="0000FF"/>
                </a:solidFill>
                <a:uFill>
                  <a:solidFill>
                    <a:srgbClr val="0000FF"/>
                  </a:solidFill>
                </a:uFill>
                <a:cs typeface="Times New Roman"/>
                <a:hlinkClick r:id="rId10"/>
              </a:rPr>
              <a:t>q=United%20States&amp;g=0100000US&amp;tid=ACSST5Y2020.S1501</a:t>
            </a:r>
            <a:r>
              <a:rPr sz="1000" spc="-7" dirty="0">
                <a:cs typeface="Times New Roman"/>
                <a:hlinkClick r:id="rId10"/>
              </a:rPr>
              <a:t>.</a:t>
            </a:r>
            <a:r>
              <a:rPr sz="1000" spc="37" dirty="0">
                <a:cs typeface="Times New Roman"/>
              </a:rPr>
              <a:t> </a:t>
            </a:r>
            <a:r>
              <a:rPr sz="1000" dirty="0">
                <a:cs typeface="Times New Roman"/>
              </a:rPr>
              <a:t>Accessed</a:t>
            </a:r>
            <a:r>
              <a:rPr sz="1000" spc="44" dirty="0">
                <a:cs typeface="Times New Roman"/>
              </a:rPr>
              <a:t> </a:t>
            </a:r>
            <a:r>
              <a:rPr sz="1000" dirty="0">
                <a:cs typeface="Times New Roman"/>
              </a:rPr>
              <a:t>September</a:t>
            </a:r>
            <a:r>
              <a:rPr sz="1000" spc="44" dirty="0">
                <a:cs typeface="Times New Roman"/>
              </a:rPr>
              <a:t> </a:t>
            </a:r>
            <a:r>
              <a:rPr sz="1000" dirty="0">
                <a:cs typeface="Times New Roman"/>
              </a:rPr>
              <a:t>23,</a:t>
            </a:r>
            <a:r>
              <a:rPr sz="1000" spc="44" dirty="0">
                <a:cs typeface="Times New Roman"/>
              </a:rPr>
              <a:t> </a:t>
            </a:r>
            <a:r>
              <a:rPr sz="1000" spc="-7" dirty="0">
                <a:cs typeface="Times New Roman"/>
              </a:rPr>
              <a:t>2022.</a:t>
            </a:r>
            <a:endParaRPr sz="1000" dirty="0">
              <a:cs typeface="Times New Roman"/>
            </a:endParaRPr>
          </a:p>
          <a:p>
            <a:pPr marL="274320" indent="-274320">
              <a:buFont typeface="+mj-lt"/>
              <a:buAutoNum type="arabicPeriod" startAt="15"/>
              <a:tabLst>
                <a:tab pos="164951" algn="l"/>
              </a:tabLst>
            </a:pPr>
            <a:r>
              <a:rPr sz="1000" dirty="0">
                <a:cs typeface="Times New Roman"/>
              </a:rPr>
              <a:t>American</a:t>
            </a:r>
            <a:r>
              <a:rPr sz="1000" spc="-20" dirty="0">
                <a:cs typeface="Times New Roman"/>
              </a:rPr>
              <a:t> </a:t>
            </a:r>
            <a:r>
              <a:rPr sz="1000" dirty="0">
                <a:cs typeface="Times New Roman"/>
              </a:rPr>
              <a:t>Community</a:t>
            </a:r>
            <a:r>
              <a:rPr sz="1000" spc="-10" dirty="0">
                <a:cs typeface="Times New Roman"/>
              </a:rPr>
              <a:t> </a:t>
            </a:r>
            <a:r>
              <a:rPr sz="1000" dirty="0">
                <a:cs typeface="Times New Roman"/>
              </a:rPr>
              <a:t>Survey,</a:t>
            </a:r>
            <a:r>
              <a:rPr sz="1000" spc="-14" dirty="0">
                <a:cs typeface="Times New Roman"/>
              </a:rPr>
              <a:t> </a:t>
            </a:r>
            <a:r>
              <a:rPr sz="1000" spc="-7" dirty="0">
                <a:cs typeface="Times New Roman"/>
              </a:rPr>
              <a:t>5-</a:t>
            </a:r>
            <a:r>
              <a:rPr sz="1000" dirty="0">
                <a:cs typeface="Times New Roman"/>
              </a:rPr>
              <a:t>year</a:t>
            </a:r>
            <a:r>
              <a:rPr sz="1000" spc="-17" dirty="0">
                <a:cs typeface="Times New Roman"/>
              </a:rPr>
              <a:t> </a:t>
            </a:r>
            <a:r>
              <a:rPr sz="1000" dirty="0">
                <a:cs typeface="Times New Roman"/>
              </a:rPr>
              <a:t>estimates,</a:t>
            </a:r>
            <a:r>
              <a:rPr sz="1000" spc="-14" dirty="0">
                <a:cs typeface="Times New Roman"/>
              </a:rPr>
              <a:t> </a:t>
            </a:r>
            <a:r>
              <a:rPr sz="1000" dirty="0">
                <a:cs typeface="Times New Roman"/>
              </a:rPr>
              <a:t>2020,</a:t>
            </a:r>
            <a:r>
              <a:rPr sz="1000" spc="-14" dirty="0">
                <a:cs typeface="Times New Roman"/>
              </a:rPr>
              <a:t> </a:t>
            </a:r>
            <a:r>
              <a:rPr sz="1000" dirty="0">
                <a:cs typeface="Times New Roman"/>
              </a:rPr>
              <a:t>Table</a:t>
            </a:r>
            <a:r>
              <a:rPr sz="1000" spc="-14" dirty="0">
                <a:cs typeface="Times New Roman"/>
              </a:rPr>
              <a:t> </a:t>
            </a:r>
            <a:r>
              <a:rPr sz="1000" dirty="0">
                <a:cs typeface="Times New Roman"/>
              </a:rPr>
              <a:t>S2801.</a:t>
            </a:r>
            <a:r>
              <a:rPr sz="1000" spc="-17" dirty="0">
                <a:cs typeface="Times New Roman"/>
              </a:rPr>
              <a:t> </a:t>
            </a:r>
            <a:r>
              <a:rPr sz="1000" u="sng" spc="-7" dirty="0">
                <a:solidFill>
                  <a:srgbClr val="0000FF"/>
                </a:solidFill>
                <a:uFill>
                  <a:solidFill>
                    <a:srgbClr val="0000FF"/>
                  </a:solidFill>
                </a:uFill>
                <a:cs typeface="Times New Roman"/>
                <a:hlinkClick r:id="rId11"/>
              </a:rPr>
              <a:t>https://data.census.gov/cedsci/table?q=internet&amp;tid=ACSST5Y2020.S2801</a:t>
            </a:r>
            <a:r>
              <a:rPr sz="1000" spc="-7" dirty="0">
                <a:cs typeface="Times New Roman"/>
                <a:hlinkClick r:id="rId11"/>
              </a:rPr>
              <a:t>.</a:t>
            </a:r>
            <a:r>
              <a:rPr sz="1000" spc="14" dirty="0">
                <a:cs typeface="Times New Roman"/>
              </a:rPr>
              <a:t> </a:t>
            </a:r>
            <a:r>
              <a:rPr sz="1000" dirty="0">
                <a:cs typeface="Times New Roman"/>
              </a:rPr>
              <a:t>Accessed</a:t>
            </a:r>
            <a:r>
              <a:rPr sz="1000" spc="24" dirty="0">
                <a:cs typeface="Times New Roman"/>
              </a:rPr>
              <a:t> </a:t>
            </a:r>
            <a:r>
              <a:rPr sz="1000" dirty="0">
                <a:cs typeface="Times New Roman"/>
              </a:rPr>
              <a:t>September</a:t>
            </a:r>
            <a:r>
              <a:rPr sz="1000" spc="24" dirty="0">
                <a:cs typeface="Times New Roman"/>
              </a:rPr>
              <a:t> </a:t>
            </a:r>
            <a:r>
              <a:rPr sz="1000" dirty="0">
                <a:cs typeface="Times New Roman"/>
              </a:rPr>
              <a:t>23,</a:t>
            </a:r>
            <a:r>
              <a:rPr sz="1000" spc="24" dirty="0">
                <a:cs typeface="Times New Roman"/>
              </a:rPr>
              <a:t> </a:t>
            </a:r>
            <a:r>
              <a:rPr sz="1000" spc="-7" dirty="0">
                <a:cs typeface="Times New Roman"/>
              </a:rPr>
              <a:t>2022.</a:t>
            </a:r>
            <a:endParaRPr sz="1000" dirty="0">
              <a:cs typeface="Times New Roman"/>
            </a:endParaRPr>
          </a:p>
          <a:p>
            <a:pPr marL="274320" marR="483164" indent="-274320">
              <a:buFont typeface="+mj-lt"/>
              <a:buAutoNum type="arabicPeriod" startAt="15"/>
              <a:tabLst>
                <a:tab pos="164951" algn="l"/>
              </a:tabLst>
            </a:pPr>
            <a:r>
              <a:rPr sz="1000" dirty="0">
                <a:cs typeface="Times New Roman"/>
              </a:rPr>
              <a:t>U.S.</a:t>
            </a:r>
            <a:r>
              <a:rPr sz="1000" spc="-24" dirty="0">
                <a:cs typeface="Times New Roman"/>
              </a:rPr>
              <a:t> </a:t>
            </a:r>
            <a:r>
              <a:rPr sz="1000" dirty="0">
                <a:cs typeface="Times New Roman"/>
              </a:rPr>
              <a:t>Bureau</a:t>
            </a:r>
            <a:r>
              <a:rPr sz="1000" spc="-17" dirty="0">
                <a:cs typeface="Times New Roman"/>
              </a:rPr>
              <a:t> </a:t>
            </a:r>
            <a:r>
              <a:rPr sz="1000" dirty="0">
                <a:cs typeface="Times New Roman"/>
              </a:rPr>
              <a:t>of</a:t>
            </a:r>
            <a:r>
              <a:rPr sz="1000" spc="-20" dirty="0">
                <a:cs typeface="Times New Roman"/>
              </a:rPr>
              <a:t> </a:t>
            </a:r>
            <a:r>
              <a:rPr sz="1000" dirty="0">
                <a:cs typeface="Times New Roman"/>
              </a:rPr>
              <a:t>Labor</a:t>
            </a:r>
            <a:r>
              <a:rPr sz="1000" spc="-17" dirty="0">
                <a:cs typeface="Times New Roman"/>
              </a:rPr>
              <a:t> </a:t>
            </a:r>
            <a:r>
              <a:rPr sz="1000" dirty="0">
                <a:cs typeface="Times New Roman"/>
              </a:rPr>
              <a:t>Statistics.</a:t>
            </a:r>
            <a:r>
              <a:rPr sz="1000" spc="-14" dirty="0">
                <a:cs typeface="Times New Roman"/>
              </a:rPr>
              <a:t> </a:t>
            </a:r>
            <a:r>
              <a:rPr sz="1000" dirty="0">
                <a:cs typeface="Times New Roman"/>
              </a:rPr>
              <a:t>Occupational</a:t>
            </a:r>
            <a:r>
              <a:rPr sz="1000" spc="-20" dirty="0">
                <a:cs typeface="Times New Roman"/>
              </a:rPr>
              <a:t> </a:t>
            </a:r>
            <a:r>
              <a:rPr sz="1000" dirty="0">
                <a:cs typeface="Times New Roman"/>
              </a:rPr>
              <a:t>Outlook</a:t>
            </a:r>
            <a:r>
              <a:rPr sz="1000" spc="-17" dirty="0">
                <a:cs typeface="Times New Roman"/>
              </a:rPr>
              <a:t> </a:t>
            </a:r>
            <a:r>
              <a:rPr sz="1000" dirty="0">
                <a:cs typeface="Times New Roman"/>
              </a:rPr>
              <a:t>Handbook.</a:t>
            </a:r>
            <a:r>
              <a:rPr sz="1000" spc="-17" dirty="0">
                <a:cs typeface="Times New Roman"/>
              </a:rPr>
              <a:t> </a:t>
            </a:r>
            <a:r>
              <a:rPr sz="1000" dirty="0">
                <a:cs typeface="Times New Roman"/>
              </a:rPr>
              <a:t>Last</a:t>
            </a:r>
            <a:r>
              <a:rPr sz="1000" spc="-20" dirty="0">
                <a:cs typeface="Times New Roman"/>
              </a:rPr>
              <a:t> </a:t>
            </a:r>
            <a:r>
              <a:rPr sz="1000" dirty="0">
                <a:cs typeface="Times New Roman"/>
              </a:rPr>
              <a:t>modified</a:t>
            </a:r>
            <a:r>
              <a:rPr sz="1000" spc="-17" dirty="0">
                <a:cs typeface="Times New Roman"/>
              </a:rPr>
              <a:t> </a:t>
            </a:r>
            <a:r>
              <a:rPr sz="1000" dirty="0">
                <a:cs typeface="Times New Roman"/>
              </a:rPr>
              <a:t>September</a:t>
            </a:r>
            <a:r>
              <a:rPr sz="1000" spc="-17" dirty="0">
                <a:cs typeface="Times New Roman"/>
              </a:rPr>
              <a:t> </a:t>
            </a:r>
            <a:r>
              <a:rPr sz="1000" spc="-7" dirty="0">
                <a:cs typeface="Times New Roman"/>
              </a:rPr>
              <a:t>2022. </a:t>
            </a:r>
            <a:r>
              <a:rPr sz="1000" u="sng" spc="-7" dirty="0">
                <a:solidFill>
                  <a:srgbClr val="0000FF"/>
                </a:solidFill>
                <a:uFill>
                  <a:solidFill>
                    <a:srgbClr val="0000FF"/>
                  </a:solidFill>
                </a:uFill>
                <a:cs typeface="Times New Roman"/>
                <a:hlinkClick r:id="rId12"/>
              </a:rPr>
              <a:t>https://www.bls.gov/ooh/</a:t>
            </a:r>
            <a:r>
              <a:rPr sz="1000" spc="-7" dirty="0">
                <a:cs typeface="Times New Roman"/>
                <a:hlinkClick r:id="rId12"/>
              </a:rPr>
              <a:t>.</a:t>
            </a:r>
            <a:r>
              <a:rPr sz="1000" spc="10" dirty="0">
                <a:cs typeface="Times New Roman"/>
              </a:rPr>
              <a:t> </a:t>
            </a:r>
            <a:r>
              <a:rPr sz="1000" dirty="0">
                <a:cs typeface="Times New Roman"/>
              </a:rPr>
              <a:t>Accessed</a:t>
            </a:r>
            <a:r>
              <a:rPr sz="1000" spc="17" dirty="0">
                <a:cs typeface="Times New Roman"/>
              </a:rPr>
              <a:t> </a:t>
            </a:r>
            <a:r>
              <a:rPr sz="1000" dirty="0">
                <a:cs typeface="Times New Roman"/>
              </a:rPr>
              <a:t>September</a:t>
            </a:r>
            <a:r>
              <a:rPr sz="1000" spc="17" dirty="0">
                <a:cs typeface="Times New Roman"/>
              </a:rPr>
              <a:t> </a:t>
            </a:r>
            <a:r>
              <a:rPr sz="1000" dirty="0">
                <a:cs typeface="Times New Roman"/>
              </a:rPr>
              <a:t>23,</a:t>
            </a:r>
            <a:r>
              <a:rPr sz="1000" spc="17" dirty="0">
                <a:cs typeface="Times New Roman"/>
              </a:rPr>
              <a:t> </a:t>
            </a:r>
            <a:r>
              <a:rPr sz="1000" spc="-14" dirty="0">
                <a:cs typeface="Times New Roman"/>
              </a:rPr>
              <a:t>2022.</a:t>
            </a:r>
            <a:endParaRPr sz="1000" dirty="0">
              <a:cs typeface="Times New Roman"/>
            </a:endParaRPr>
          </a:p>
          <a:p>
            <a:pPr marL="274320" marR="76198" indent="-274320">
              <a:buFont typeface="+mj-lt"/>
              <a:buAutoNum type="arabicPeriod" startAt="15"/>
              <a:tabLst>
                <a:tab pos="164951" algn="l"/>
              </a:tabLst>
            </a:pPr>
            <a:r>
              <a:rPr sz="1000" spc="-7" dirty="0">
                <a:cs typeface="Times New Roman"/>
              </a:rPr>
              <a:t>Centers</a:t>
            </a:r>
            <a:r>
              <a:rPr sz="1000" spc="-27" dirty="0">
                <a:cs typeface="Times New Roman"/>
              </a:rPr>
              <a:t> </a:t>
            </a:r>
            <a:r>
              <a:rPr sz="1000" dirty="0">
                <a:cs typeface="Times New Roman"/>
              </a:rPr>
              <a:t>for</a:t>
            </a:r>
            <a:r>
              <a:rPr sz="1000" spc="-20" dirty="0">
                <a:cs typeface="Times New Roman"/>
              </a:rPr>
              <a:t> </a:t>
            </a:r>
            <a:r>
              <a:rPr sz="1000" spc="-7" dirty="0">
                <a:cs typeface="Times New Roman"/>
              </a:rPr>
              <a:t>Disease</a:t>
            </a:r>
            <a:r>
              <a:rPr sz="1000" spc="-20" dirty="0">
                <a:cs typeface="Times New Roman"/>
              </a:rPr>
              <a:t> </a:t>
            </a:r>
            <a:r>
              <a:rPr sz="1000" spc="-7" dirty="0">
                <a:cs typeface="Times New Roman"/>
              </a:rPr>
              <a:t>Control</a:t>
            </a:r>
            <a:r>
              <a:rPr sz="1000" spc="-24" dirty="0">
                <a:cs typeface="Times New Roman"/>
              </a:rPr>
              <a:t> </a:t>
            </a:r>
            <a:r>
              <a:rPr sz="1000" dirty="0">
                <a:cs typeface="Times New Roman"/>
              </a:rPr>
              <a:t>and</a:t>
            </a:r>
            <a:r>
              <a:rPr sz="1000" spc="-20" dirty="0">
                <a:cs typeface="Times New Roman"/>
              </a:rPr>
              <a:t> </a:t>
            </a:r>
            <a:r>
              <a:rPr sz="1000" spc="-7" dirty="0">
                <a:cs typeface="Times New Roman"/>
              </a:rPr>
              <a:t>Prevention,</a:t>
            </a:r>
            <a:r>
              <a:rPr sz="1000" spc="-20" dirty="0">
                <a:cs typeface="Times New Roman"/>
              </a:rPr>
              <a:t> </a:t>
            </a:r>
            <a:r>
              <a:rPr sz="1000" spc="-7" dirty="0">
                <a:cs typeface="Times New Roman"/>
              </a:rPr>
              <a:t>National</a:t>
            </a:r>
            <a:r>
              <a:rPr sz="1000" spc="-27" dirty="0">
                <a:cs typeface="Times New Roman"/>
              </a:rPr>
              <a:t> </a:t>
            </a:r>
            <a:r>
              <a:rPr sz="1000" spc="-7" dirty="0">
                <a:cs typeface="Times New Roman"/>
              </a:rPr>
              <a:t>Center</a:t>
            </a:r>
            <a:r>
              <a:rPr sz="1000" spc="-20" dirty="0">
                <a:cs typeface="Times New Roman"/>
              </a:rPr>
              <a:t> </a:t>
            </a:r>
            <a:r>
              <a:rPr sz="1000" dirty="0">
                <a:cs typeface="Times New Roman"/>
              </a:rPr>
              <a:t>for</a:t>
            </a:r>
            <a:r>
              <a:rPr sz="1000" spc="-20" dirty="0">
                <a:cs typeface="Times New Roman"/>
              </a:rPr>
              <a:t> </a:t>
            </a:r>
            <a:r>
              <a:rPr sz="1000" spc="-7" dirty="0">
                <a:cs typeface="Times New Roman"/>
              </a:rPr>
              <a:t>Health</a:t>
            </a:r>
            <a:r>
              <a:rPr sz="1000" spc="-20" dirty="0">
                <a:cs typeface="Times New Roman"/>
              </a:rPr>
              <a:t> </a:t>
            </a:r>
            <a:r>
              <a:rPr sz="1000" spc="-7" dirty="0">
                <a:cs typeface="Times New Roman"/>
              </a:rPr>
              <a:t>Statistics.</a:t>
            </a:r>
            <a:r>
              <a:rPr sz="1000" spc="-24" dirty="0">
                <a:cs typeface="Times New Roman"/>
              </a:rPr>
              <a:t> </a:t>
            </a:r>
            <a:r>
              <a:rPr sz="1000" spc="-7" dirty="0">
                <a:cs typeface="Times New Roman"/>
              </a:rPr>
              <a:t>National</a:t>
            </a:r>
            <a:r>
              <a:rPr sz="1000" spc="-20" dirty="0">
                <a:cs typeface="Times New Roman"/>
              </a:rPr>
              <a:t> </a:t>
            </a:r>
            <a:r>
              <a:rPr sz="1000" spc="-7" dirty="0">
                <a:cs typeface="Times New Roman"/>
              </a:rPr>
              <a:t>Health</a:t>
            </a:r>
            <a:r>
              <a:rPr sz="1000" spc="-20" dirty="0">
                <a:cs typeface="Times New Roman"/>
              </a:rPr>
              <a:t> </a:t>
            </a:r>
            <a:r>
              <a:rPr sz="1000" spc="-7" dirty="0">
                <a:cs typeface="Times New Roman"/>
              </a:rPr>
              <a:t>Interview Survey</a:t>
            </a:r>
            <a:r>
              <a:rPr sz="1000" spc="-31" dirty="0">
                <a:cs typeface="Times New Roman"/>
              </a:rPr>
              <a:t> </a:t>
            </a:r>
            <a:r>
              <a:rPr sz="1000" spc="-7" dirty="0">
                <a:cs typeface="Times New Roman"/>
              </a:rPr>
              <a:t>Interactive</a:t>
            </a:r>
            <a:r>
              <a:rPr sz="1000" spc="-27" dirty="0">
                <a:cs typeface="Times New Roman"/>
              </a:rPr>
              <a:t> </a:t>
            </a:r>
            <a:r>
              <a:rPr sz="1000" dirty="0">
                <a:cs typeface="Times New Roman"/>
              </a:rPr>
              <a:t>Data</a:t>
            </a:r>
            <a:r>
              <a:rPr sz="1000" spc="-24" dirty="0">
                <a:cs typeface="Times New Roman"/>
              </a:rPr>
              <a:t> </a:t>
            </a:r>
            <a:r>
              <a:rPr sz="1000" spc="-7" dirty="0">
                <a:cs typeface="Times New Roman"/>
              </a:rPr>
              <a:t>Query</a:t>
            </a:r>
            <a:r>
              <a:rPr sz="1000" spc="-24" dirty="0">
                <a:cs typeface="Times New Roman"/>
              </a:rPr>
              <a:t> </a:t>
            </a:r>
            <a:r>
              <a:rPr sz="1000" spc="-7" dirty="0">
                <a:cs typeface="Times New Roman"/>
              </a:rPr>
              <a:t>Systems.</a:t>
            </a:r>
            <a:r>
              <a:rPr sz="1000" spc="-24" dirty="0">
                <a:cs typeface="Times New Roman"/>
              </a:rPr>
              <a:t> </a:t>
            </a:r>
            <a:r>
              <a:rPr sz="1000" dirty="0">
                <a:cs typeface="Times New Roman"/>
              </a:rPr>
              <a:t>Last</a:t>
            </a:r>
            <a:r>
              <a:rPr sz="1000" spc="-24" dirty="0">
                <a:cs typeface="Times New Roman"/>
              </a:rPr>
              <a:t> </a:t>
            </a:r>
            <a:r>
              <a:rPr sz="1000" spc="-7" dirty="0">
                <a:cs typeface="Times New Roman"/>
              </a:rPr>
              <a:t>reviewed</a:t>
            </a:r>
            <a:r>
              <a:rPr sz="1000" spc="-20" dirty="0">
                <a:cs typeface="Times New Roman"/>
              </a:rPr>
              <a:t> </a:t>
            </a:r>
            <a:r>
              <a:rPr sz="1000" spc="-7" dirty="0">
                <a:cs typeface="Times New Roman"/>
              </a:rPr>
              <a:t>February</a:t>
            </a:r>
            <a:r>
              <a:rPr sz="1000" spc="-24" dirty="0">
                <a:cs typeface="Times New Roman"/>
              </a:rPr>
              <a:t> </a:t>
            </a:r>
            <a:r>
              <a:rPr sz="1000" spc="-7" dirty="0">
                <a:cs typeface="Times New Roman"/>
              </a:rPr>
              <a:t>2022.</a:t>
            </a:r>
            <a:r>
              <a:rPr sz="1000" spc="-24" dirty="0">
                <a:cs typeface="Times New Roman"/>
              </a:rPr>
              <a:t> </a:t>
            </a:r>
            <a:r>
              <a:rPr sz="1000" u="sng" spc="-7" dirty="0">
                <a:solidFill>
                  <a:srgbClr val="0000FF"/>
                </a:solidFill>
                <a:uFill>
                  <a:solidFill>
                    <a:srgbClr val="0000FF"/>
                  </a:solidFill>
                </a:uFill>
                <a:cs typeface="Times New Roman"/>
                <a:hlinkClick r:id="rId13"/>
              </a:rPr>
              <a:t>https://www.cdc.gov/nchs/nhis/SHS.htm</a:t>
            </a:r>
            <a:r>
              <a:rPr sz="1000" spc="-7" dirty="0">
                <a:cs typeface="Times New Roman"/>
                <a:hlinkClick r:id="rId13"/>
              </a:rPr>
              <a:t>.</a:t>
            </a:r>
            <a:r>
              <a:rPr lang="en-US" sz="1000" spc="-7" dirty="0">
                <a:cs typeface="Times New Roman"/>
              </a:rPr>
              <a:t> </a:t>
            </a:r>
            <a:r>
              <a:rPr sz="1000" spc="-7" dirty="0">
                <a:cs typeface="Times New Roman"/>
              </a:rPr>
              <a:t>Accessed</a:t>
            </a:r>
            <a:r>
              <a:rPr sz="1000" spc="-27" dirty="0">
                <a:cs typeface="Times New Roman"/>
              </a:rPr>
              <a:t> </a:t>
            </a:r>
            <a:r>
              <a:rPr sz="1000" spc="-7" dirty="0">
                <a:cs typeface="Times New Roman"/>
              </a:rPr>
              <a:t>September</a:t>
            </a:r>
            <a:r>
              <a:rPr sz="1000" spc="-24" dirty="0">
                <a:cs typeface="Times New Roman"/>
              </a:rPr>
              <a:t> </a:t>
            </a:r>
            <a:r>
              <a:rPr sz="1000" dirty="0">
                <a:cs typeface="Times New Roman"/>
              </a:rPr>
              <a:t>23,</a:t>
            </a:r>
            <a:r>
              <a:rPr sz="1000" spc="-27" dirty="0">
                <a:cs typeface="Times New Roman"/>
              </a:rPr>
              <a:t> </a:t>
            </a:r>
            <a:r>
              <a:rPr sz="1000" spc="-7" dirty="0">
                <a:cs typeface="Times New Roman"/>
              </a:rPr>
              <a:t>2022.</a:t>
            </a:r>
            <a:endParaRPr sz="1000" dirty="0">
              <a:cs typeface="Times New Roman"/>
            </a:endParaRPr>
          </a:p>
          <a:p>
            <a:pPr marL="274320" marR="49788" indent="-274320">
              <a:buFont typeface="+mj-lt"/>
              <a:buAutoNum type="arabicPeriod" startAt="15"/>
              <a:tabLst>
                <a:tab pos="164951" algn="l"/>
              </a:tabLst>
            </a:pPr>
            <a:r>
              <a:rPr sz="1000" spc="-7" dirty="0">
                <a:cs typeface="Times New Roman"/>
              </a:rPr>
              <a:t>Lucas</a:t>
            </a:r>
            <a:r>
              <a:rPr sz="1000" spc="-24" dirty="0">
                <a:cs typeface="Times New Roman"/>
              </a:rPr>
              <a:t> </a:t>
            </a:r>
            <a:r>
              <a:rPr sz="1000" dirty="0">
                <a:cs typeface="Times New Roman"/>
              </a:rPr>
              <a:t>JW,</a:t>
            </a:r>
            <a:r>
              <a:rPr sz="1000" spc="-24" dirty="0">
                <a:cs typeface="Times New Roman"/>
              </a:rPr>
              <a:t> </a:t>
            </a:r>
            <a:r>
              <a:rPr sz="1000" spc="-7" dirty="0">
                <a:cs typeface="Times New Roman"/>
              </a:rPr>
              <a:t>Benson</a:t>
            </a:r>
            <a:r>
              <a:rPr sz="1000" spc="-20" dirty="0">
                <a:cs typeface="Times New Roman"/>
              </a:rPr>
              <a:t> </a:t>
            </a:r>
            <a:r>
              <a:rPr sz="1000" dirty="0">
                <a:cs typeface="Times New Roman"/>
              </a:rPr>
              <a:t>V.</a:t>
            </a:r>
            <a:r>
              <a:rPr sz="1000" spc="-24" dirty="0">
                <a:cs typeface="Times New Roman"/>
              </a:rPr>
              <a:t> </a:t>
            </a:r>
            <a:r>
              <a:rPr sz="1000" spc="-7" dirty="0">
                <a:cs typeface="Times New Roman"/>
              </a:rPr>
              <a:t>Summary</a:t>
            </a:r>
            <a:r>
              <a:rPr sz="1000" spc="-20" dirty="0">
                <a:cs typeface="Times New Roman"/>
              </a:rPr>
              <a:t> </a:t>
            </a:r>
            <a:r>
              <a:rPr sz="1000" spc="-7" dirty="0">
                <a:cs typeface="Times New Roman"/>
              </a:rPr>
              <a:t>Health</a:t>
            </a:r>
            <a:r>
              <a:rPr sz="1000" spc="-20" dirty="0">
                <a:cs typeface="Times New Roman"/>
              </a:rPr>
              <a:t> </a:t>
            </a:r>
            <a:r>
              <a:rPr sz="1000" spc="-7" dirty="0">
                <a:cs typeface="Times New Roman"/>
              </a:rPr>
              <a:t>Statistics:</a:t>
            </a:r>
            <a:r>
              <a:rPr sz="1000" spc="-24" dirty="0">
                <a:cs typeface="Times New Roman"/>
              </a:rPr>
              <a:t> </a:t>
            </a:r>
            <a:r>
              <a:rPr sz="1000" spc="-7" dirty="0">
                <a:cs typeface="Times New Roman"/>
              </a:rPr>
              <a:t>National</a:t>
            </a:r>
            <a:r>
              <a:rPr sz="1000" spc="-24" dirty="0">
                <a:cs typeface="Times New Roman"/>
              </a:rPr>
              <a:t> </a:t>
            </a:r>
            <a:r>
              <a:rPr sz="1000" spc="-7" dirty="0">
                <a:cs typeface="Times New Roman"/>
              </a:rPr>
              <a:t>Health</a:t>
            </a:r>
            <a:r>
              <a:rPr sz="1000" spc="-20" dirty="0">
                <a:cs typeface="Times New Roman"/>
              </a:rPr>
              <a:t> </a:t>
            </a:r>
            <a:r>
              <a:rPr sz="1000" spc="-7" dirty="0">
                <a:cs typeface="Times New Roman"/>
              </a:rPr>
              <a:t>Interview</a:t>
            </a:r>
            <a:r>
              <a:rPr sz="1000" spc="-17" dirty="0">
                <a:cs typeface="Times New Roman"/>
              </a:rPr>
              <a:t> </a:t>
            </a:r>
            <a:r>
              <a:rPr sz="1000" spc="-7" dirty="0">
                <a:cs typeface="Times New Roman"/>
              </a:rPr>
              <a:t>Survey,</a:t>
            </a:r>
            <a:r>
              <a:rPr sz="1000" spc="-24" dirty="0">
                <a:cs typeface="Times New Roman"/>
              </a:rPr>
              <a:t> </a:t>
            </a:r>
            <a:r>
              <a:rPr sz="1000" spc="-7" dirty="0">
                <a:cs typeface="Times New Roman"/>
              </a:rPr>
              <a:t>2018.</a:t>
            </a:r>
            <a:r>
              <a:rPr sz="1000" spc="-27" dirty="0">
                <a:cs typeface="Times New Roman"/>
              </a:rPr>
              <a:t> </a:t>
            </a:r>
            <a:r>
              <a:rPr sz="1000" spc="-7" dirty="0">
                <a:cs typeface="Times New Roman"/>
              </a:rPr>
              <a:t>Table</a:t>
            </a:r>
            <a:r>
              <a:rPr sz="1000" spc="-24" dirty="0">
                <a:cs typeface="Times New Roman"/>
              </a:rPr>
              <a:t> </a:t>
            </a:r>
            <a:r>
              <a:rPr sz="1000" spc="-7" dirty="0">
                <a:cs typeface="Times New Roman"/>
              </a:rPr>
              <a:t>P-</a:t>
            </a:r>
            <a:r>
              <a:rPr sz="1000" dirty="0">
                <a:cs typeface="Times New Roman"/>
              </a:rPr>
              <a:t>10a.</a:t>
            </a:r>
            <a:r>
              <a:rPr sz="1000" spc="-20" dirty="0">
                <a:cs typeface="Times New Roman"/>
              </a:rPr>
              <a:t> </a:t>
            </a:r>
            <a:r>
              <a:rPr sz="1000" spc="-7" dirty="0">
                <a:cs typeface="Times New Roman"/>
              </a:rPr>
              <a:t>National Center </a:t>
            </a:r>
            <a:r>
              <a:rPr sz="1000" dirty="0">
                <a:cs typeface="Times New Roman"/>
              </a:rPr>
              <a:t>for</a:t>
            </a:r>
            <a:r>
              <a:rPr sz="1000" spc="3" dirty="0">
                <a:cs typeface="Times New Roman"/>
              </a:rPr>
              <a:t> </a:t>
            </a:r>
            <a:r>
              <a:rPr sz="1000" spc="-7" dirty="0">
                <a:cs typeface="Times New Roman"/>
              </a:rPr>
              <a:t>Health</a:t>
            </a:r>
            <a:r>
              <a:rPr sz="1000" spc="3" dirty="0">
                <a:cs typeface="Times New Roman"/>
              </a:rPr>
              <a:t> </a:t>
            </a:r>
            <a:r>
              <a:rPr sz="1000" spc="-7" dirty="0">
                <a:cs typeface="Times New Roman"/>
              </a:rPr>
              <a:t>Statistics.</a:t>
            </a:r>
            <a:r>
              <a:rPr sz="1000" dirty="0">
                <a:cs typeface="Times New Roman"/>
              </a:rPr>
              <a:t> 2019.</a:t>
            </a:r>
            <a:r>
              <a:rPr sz="1000" spc="-3" dirty="0">
                <a:cs typeface="Times New Roman"/>
              </a:rPr>
              <a:t> </a:t>
            </a:r>
            <a:r>
              <a:rPr sz="1000" u="sng" spc="-14" dirty="0">
                <a:solidFill>
                  <a:srgbClr val="0000FF"/>
                </a:solidFill>
                <a:uFill>
                  <a:solidFill>
                    <a:srgbClr val="0000FF"/>
                  </a:solidFill>
                </a:uFill>
                <a:cs typeface="Times New Roman"/>
                <a:hlinkClick r:id="rId14"/>
              </a:rPr>
              <a:t>https://www.cdc.gov/nchs/nhis/SHS/tables.htm</a:t>
            </a:r>
            <a:r>
              <a:rPr sz="1000" spc="-14" dirty="0">
                <a:cs typeface="Times New Roman"/>
                <a:hlinkClick r:id="rId14"/>
              </a:rPr>
              <a:t>.</a:t>
            </a:r>
            <a:r>
              <a:rPr sz="1000" spc="3" dirty="0">
                <a:cs typeface="Times New Roman"/>
              </a:rPr>
              <a:t> </a:t>
            </a:r>
            <a:r>
              <a:rPr sz="1000" spc="-7" dirty="0">
                <a:cs typeface="Times New Roman"/>
              </a:rPr>
              <a:t>Accessed</a:t>
            </a:r>
            <a:r>
              <a:rPr sz="1000" spc="3" dirty="0">
                <a:cs typeface="Times New Roman"/>
              </a:rPr>
              <a:t> </a:t>
            </a:r>
            <a:r>
              <a:rPr sz="1000" spc="-7" dirty="0">
                <a:cs typeface="Times New Roman"/>
              </a:rPr>
              <a:t>October</a:t>
            </a:r>
            <a:r>
              <a:rPr sz="1000" spc="3" dirty="0">
                <a:cs typeface="Times New Roman"/>
              </a:rPr>
              <a:t> </a:t>
            </a:r>
            <a:r>
              <a:rPr sz="1000" dirty="0">
                <a:cs typeface="Times New Roman"/>
              </a:rPr>
              <a:t>4, </a:t>
            </a:r>
            <a:r>
              <a:rPr sz="1000" spc="-7" dirty="0">
                <a:cs typeface="Times New Roman"/>
              </a:rPr>
              <a:t>2022.</a:t>
            </a:r>
            <a:endParaRPr sz="1000" dirty="0">
              <a:cs typeface="Times New Roman"/>
            </a:endParaRPr>
          </a:p>
          <a:p>
            <a:pPr marL="274320" marR="300895" indent="-274320">
              <a:buFont typeface="+mj-lt"/>
              <a:buAutoNum type="arabicPeriod" startAt="15"/>
              <a:tabLst>
                <a:tab pos="164951" algn="l"/>
              </a:tabLst>
            </a:pPr>
            <a:r>
              <a:rPr sz="1000" spc="-10" dirty="0">
                <a:cs typeface="Times New Roman"/>
              </a:rPr>
              <a:t>Centers for Disease Control and Prevention, National Center for Health Statistics. National Ambulatory Medical Care Survey: 2018 National Summary Tables. </a:t>
            </a:r>
            <a:r>
              <a:rPr sz="1000" u="sng" spc="-10" dirty="0">
                <a:solidFill>
                  <a:srgbClr val="0000FF"/>
                </a:solidFill>
                <a:uFill>
                  <a:solidFill>
                    <a:srgbClr val="0000FF"/>
                  </a:solidFill>
                </a:uFill>
                <a:cs typeface="Times New Roman"/>
                <a:hlinkClick r:id="rId15"/>
              </a:rPr>
              <a:t>https://www.cdc.gov/nchs/data/ahcd/namcs_summary/2018-namcs-web-tables-508.pdf</a:t>
            </a:r>
            <a:r>
              <a:rPr sz="1000" spc="-10" dirty="0">
                <a:cs typeface="Times New Roman"/>
                <a:hlinkClick r:id="rId15"/>
              </a:rPr>
              <a:t>.</a:t>
            </a:r>
            <a:r>
              <a:rPr sz="1000" spc="-10" dirty="0">
                <a:cs typeface="Times New Roman"/>
              </a:rPr>
              <a:t> Accessed September 23, 2022.</a:t>
            </a:r>
          </a:p>
          <a:p>
            <a:pPr marL="274320" marR="14287" indent="-274320">
              <a:buFont typeface="+mj-lt"/>
              <a:buAutoNum type="arabicPeriod" startAt="15"/>
              <a:tabLst>
                <a:tab pos="164951" algn="l"/>
              </a:tabLst>
            </a:pPr>
            <a:r>
              <a:rPr sz="1000" dirty="0">
                <a:cs typeface="Times New Roman"/>
              </a:rPr>
              <a:t>Health</a:t>
            </a:r>
            <a:r>
              <a:rPr sz="1000" spc="-24" dirty="0">
                <a:cs typeface="Times New Roman"/>
              </a:rPr>
              <a:t> </a:t>
            </a:r>
            <a:r>
              <a:rPr sz="1000" dirty="0">
                <a:cs typeface="Times New Roman"/>
              </a:rPr>
              <a:t>Resources</a:t>
            </a:r>
            <a:r>
              <a:rPr sz="1000" spc="-17" dirty="0">
                <a:cs typeface="Times New Roman"/>
              </a:rPr>
              <a:t> </a:t>
            </a:r>
            <a:r>
              <a:rPr sz="1000" dirty="0">
                <a:cs typeface="Times New Roman"/>
              </a:rPr>
              <a:t>and</a:t>
            </a:r>
            <a:r>
              <a:rPr sz="1000" spc="-20" dirty="0">
                <a:cs typeface="Times New Roman"/>
              </a:rPr>
              <a:t> </a:t>
            </a:r>
            <a:r>
              <a:rPr sz="1000" dirty="0">
                <a:cs typeface="Times New Roman"/>
              </a:rPr>
              <a:t>Services</a:t>
            </a:r>
            <a:r>
              <a:rPr sz="1000" spc="-17" dirty="0">
                <a:cs typeface="Times New Roman"/>
              </a:rPr>
              <a:t> </a:t>
            </a:r>
            <a:r>
              <a:rPr sz="1000" dirty="0">
                <a:cs typeface="Times New Roman"/>
              </a:rPr>
              <a:t>Administration.</a:t>
            </a:r>
            <a:r>
              <a:rPr sz="1000" spc="-17" dirty="0">
                <a:cs typeface="Times New Roman"/>
              </a:rPr>
              <a:t> </a:t>
            </a:r>
            <a:r>
              <a:rPr sz="1000" dirty="0">
                <a:cs typeface="Times New Roman"/>
              </a:rPr>
              <a:t>Primary</a:t>
            </a:r>
            <a:r>
              <a:rPr sz="1000" spc="-17" dirty="0">
                <a:cs typeface="Times New Roman"/>
              </a:rPr>
              <a:t> </a:t>
            </a:r>
            <a:r>
              <a:rPr sz="1000" dirty="0">
                <a:cs typeface="Times New Roman"/>
              </a:rPr>
              <a:t>Care</a:t>
            </a:r>
            <a:r>
              <a:rPr sz="1000" spc="-20" dirty="0">
                <a:cs typeface="Times New Roman"/>
              </a:rPr>
              <a:t> </a:t>
            </a:r>
            <a:r>
              <a:rPr sz="1000" dirty="0">
                <a:cs typeface="Times New Roman"/>
              </a:rPr>
              <a:t>Workforce</a:t>
            </a:r>
            <a:r>
              <a:rPr sz="1000" spc="-20" dirty="0">
                <a:cs typeface="Times New Roman"/>
              </a:rPr>
              <a:t> </a:t>
            </a:r>
            <a:r>
              <a:rPr sz="1000" dirty="0">
                <a:cs typeface="Times New Roman"/>
              </a:rPr>
              <a:t>Projections.</a:t>
            </a:r>
            <a:r>
              <a:rPr sz="1000" spc="-20" dirty="0">
                <a:cs typeface="Times New Roman"/>
              </a:rPr>
              <a:t> </a:t>
            </a:r>
            <a:r>
              <a:rPr sz="1000" u="sng" spc="-7" dirty="0">
                <a:solidFill>
                  <a:srgbClr val="0000FF"/>
                </a:solidFill>
                <a:uFill>
                  <a:solidFill>
                    <a:srgbClr val="0000FF"/>
                  </a:solidFill>
                </a:uFill>
                <a:cs typeface="Times New Roman"/>
                <a:hlinkClick r:id="rId16"/>
              </a:rPr>
              <a:t>https://bhw.hrsa.gov/data-</a:t>
            </a:r>
            <a:r>
              <a:rPr sz="1000" spc="-7" dirty="0">
                <a:solidFill>
                  <a:srgbClr val="0000FF"/>
                </a:solidFill>
                <a:cs typeface="Times New Roman"/>
              </a:rPr>
              <a:t> </a:t>
            </a:r>
            <a:r>
              <a:rPr sz="1000" u="sng" spc="-7" dirty="0">
                <a:solidFill>
                  <a:srgbClr val="0000FF"/>
                </a:solidFill>
                <a:uFill>
                  <a:solidFill>
                    <a:srgbClr val="0000FF"/>
                  </a:solidFill>
                </a:uFill>
                <a:cs typeface="Times New Roman"/>
                <a:hlinkClick r:id="rId16"/>
              </a:rPr>
              <a:t>research/projecting-health-workforce-supply-demand/primary-</a:t>
            </a:r>
            <a:r>
              <a:rPr sz="1000" u="sng" dirty="0">
                <a:solidFill>
                  <a:srgbClr val="0000FF"/>
                </a:solidFill>
                <a:uFill>
                  <a:solidFill>
                    <a:srgbClr val="0000FF"/>
                  </a:solidFill>
                </a:uFill>
                <a:cs typeface="Times New Roman"/>
                <a:hlinkClick r:id="rId16"/>
              </a:rPr>
              <a:t>health</a:t>
            </a:r>
            <a:r>
              <a:rPr sz="1000" dirty="0">
                <a:cs typeface="Times New Roman"/>
                <a:hlinkClick r:id="rId16"/>
              </a:rPr>
              <a:t>.</a:t>
            </a:r>
            <a:r>
              <a:rPr sz="1000" spc="41" dirty="0">
                <a:cs typeface="Times New Roman"/>
              </a:rPr>
              <a:t> </a:t>
            </a:r>
            <a:r>
              <a:rPr sz="1000" dirty="0">
                <a:cs typeface="Times New Roman"/>
              </a:rPr>
              <a:t>Accessed</a:t>
            </a:r>
            <a:r>
              <a:rPr sz="1000" spc="48" dirty="0">
                <a:cs typeface="Times New Roman"/>
              </a:rPr>
              <a:t> </a:t>
            </a:r>
            <a:r>
              <a:rPr sz="1000" dirty="0">
                <a:cs typeface="Times New Roman"/>
              </a:rPr>
              <a:t>September</a:t>
            </a:r>
            <a:r>
              <a:rPr sz="1000" spc="48" dirty="0">
                <a:cs typeface="Times New Roman"/>
              </a:rPr>
              <a:t> </a:t>
            </a:r>
            <a:r>
              <a:rPr sz="1000" dirty="0">
                <a:cs typeface="Times New Roman"/>
              </a:rPr>
              <a:t>23,</a:t>
            </a:r>
            <a:r>
              <a:rPr sz="1000" spc="48" dirty="0">
                <a:cs typeface="Times New Roman"/>
              </a:rPr>
              <a:t> </a:t>
            </a:r>
            <a:r>
              <a:rPr sz="1000" spc="-7" dirty="0">
                <a:cs typeface="Times New Roman"/>
              </a:rPr>
              <a:t>2022.</a:t>
            </a:r>
            <a:endParaRPr sz="1000" dirty="0">
              <a:cs typeface="Times New Roman"/>
            </a:endParaRPr>
          </a:p>
          <a:p>
            <a:pPr marL="274320" indent="-274320">
              <a:buFont typeface="+mj-lt"/>
              <a:buAutoNum type="arabicPeriod" startAt="15"/>
              <a:tabLst>
                <a:tab pos="164951" algn="l"/>
              </a:tabLst>
            </a:pPr>
            <a:r>
              <a:rPr sz="1000" dirty="0">
                <a:cs typeface="Times New Roman"/>
              </a:rPr>
              <a:t>Health</a:t>
            </a:r>
            <a:r>
              <a:rPr sz="1000" spc="-24" dirty="0">
                <a:cs typeface="Times New Roman"/>
              </a:rPr>
              <a:t> </a:t>
            </a:r>
            <a:r>
              <a:rPr sz="1000" dirty="0">
                <a:cs typeface="Times New Roman"/>
              </a:rPr>
              <a:t>Resources</a:t>
            </a:r>
            <a:r>
              <a:rPr sz="1000" spc="-17" dirty="0">
                <a:cs typeface="Times New Roman"/>
              </a:rPr>
              <a:t> </a:t>
            </a:r>
            <a:r>
              <a:rPr sz="1000" dirty="0">
                <a:cs typeface="Times New Roman"/>
              </a:rPr>
              <a:t>and</a:t>
            </a:r>
            <a:r>
              <a:rPr sz="1000" spc="-20" dirty="0">
                <a:cs typeface="Times New Roman"/>
              </a:rPr>
              <a:t> </a:t>
            </a:r>
            <a:r>
              <a:rPr sz="1000" dirty="0">
                <a:cs typeface="Times New Roman"/>
              </a:rPr>
              <a:t>Services</a:t>
            </a:r>
            <a:r>
              <a:rPr sz="1000" spc="-17" dirty="0">
                <a:cs typeface="Times New Roman"/>
              </a:rPr>
              <a:t> </a:t>
            </a:r>
            <a:r>
              <a:rPr sz="1000" dirty="0">
                <a:cs typeface="Times New Roman"/>
              </a:rPr>
              <a:t>Administration.</a:t>
            </a:r>
            <a:r>
              <a:rPr sz="1000" spc="-20" dirty="0">
                <a:cs typeface="Times New Roman"/>
              </a:rPr>
              <a:t> </a:t>
            </a:r>
            <a:r>
              <a:rPr sz="1000" dirty="0">
                <a:cs typeface="Times New Roman"/>
              </a:rPr>
              <a:t>Health</a:t>
            </a:r>
            <a:r>
              <a:rPr sz="1000" spc="-20" dirty="0">
                <a:cs typeface="Times New Roman"/>
              </a:rPr>
              <a:t> </a:t>
            </a:r>
            <a:r>
              <a:rPr sz="1000" dirty="0">
                <a:cs typeface="Times New Roman"/>
              </a:rPr>
              <a:t>Workforce</a:t>
            </a:r>
            <a:r>
              <a:rPr sz="1000" spc="-20" dirty="0">
                <a:cs typeface="Times New Roman"/>
              </a:rPr>
              <a:t> </a:t>
            </a:r>
            <a:r>
              <a:rPr sz="1000" dirty="0">
                <a:cs typeface="Times New Roman"/>
              </a:rPr>
              <a:t>Shortage</a:t>
            </a:r>
            <a:r>
              <a:rPr sz="1000" spc="-17" dirty="0">
                <a:cs typeface="Times New Roman"/>
              </a:rPr>
              <a:t> </a:t>
            </a:r>
            <a:r>
              <a:rPr sz="1000" spc="-7" dirty="0" err="1">
                <a:cs typeface="Times New Roman"/>
              </a:rPr>
              <a:t>Areas.</a:t>
            </a:r>
            <a:r>
              <a:rPr sz="1000" u="sng" spc="-7" dirty="0" err="1">
                <a:solidFill>
                  <a:srgbClr val="0000FF"/>
                </a:solidFill>
                <a:uFill>
                  <a:solidFill>
                    <a:srgbClr val="0000FF"/>
                  </a:solidFill>
                </a:uFill>
                <a:cs typeface="Times New Roman"/>
                <a:hlinkClick r:id="rId17"/>
              </a:rPr>
              <a:t>https</a:t>
            </a:r>
            <a:r>
              <a:rPr sz="1000" u="sng" spc="-7" dirty="0">
                <a:solidFill>
                  <a:srgbClr val="0000FF"/>
                </a:solidFill>
                <a:uFill>
                  <a:solidFill>
                    <a:srgbClr val="0000FF"/>
                  </a:solidFill>
                </a:uFill>
                <a:cs typeface="Times New Roman"/>
                <a:hlinkClick r:id="rId17"/>
              </a:rPr>
              <a:t>://data.hrsa.gov/topics/health-workforce/shortage-</a:t>
            </a:r>
            <a:r>
              <a:rPr sz="1000" u="sng" dirty="0">
                <a:solidFill>
                  <a:srgbClr val="0000FF"/>
                </a:solidFill>
                <a:uFill>
                  <a:solidFill>
                    <a:srgbClr val="0000FF"/>
                  </a:solidFill>
                </a:uFill>
                <a:cs typeface="Times New Roman"/>
                <a:hlinkClick r:id="rId17"/>
              </a:rPr>
              <a:t>areas</a:t>
            </a:r>
            <a:r>
              <a:rPr sz="1000" dirty="0">
                <a:cs typeface="Times New Roman"/>
                <a:hlinkClick r:id="rId17"/>
              </a:rPr>
              <a:t>.</a:t>
            </a:r>
            <a:r>
              <a:rPr sz="1000" spc="41" dirty="0">
                <a:cs typeface="Times New Roman"/>
              </a:rPr>
              <a:t> </a:t>
            </a:r>
            <a:r>
              <a:rPr sz="1000" dirty="0">
                <a:cs typeface="Times New Roman"/>
              </a:rPr>
              <a:t>Accessed</a:t>
            </a:r>
            <a:r>
              <a:rPr sz="1000" spc="44" dirty="0">
                <a:cs typeface="Times New Roman"/>
              </a:rPr>
              <a:t> </a:t>
            </a:r>
            <a:r>
              <a:rPr sz="1000" dirty="0">
                <a:cs typeface="Times New Roman"/>
              </a:rPr>
              <a:t>September</a:t>
            </a:r>
            <a:r>
              <a:rPr sz="1000" spc="44" dirty="0">
                <a:cs typeface="Times New Roman"/>
              </a:rPr>
              <a:t> </a:t>
            </a:r>
            <a:r>
              <a:rPr sz="1000" dirty="0">
                <a:cs typeface="Times New Roman"/>
              </a:rPr>
              <a:t>23,</a:t>
            </a:r>
            <a:r>
              <a:rPr sz="1000" spc="48" dirty="0">
                <a:cs typeface="Times New Roman"/>
              </a:rPr>
              <a:t> </a:t>
            </a:r>
            <a:r>
              <a:rPr sz="1000" spc="-7" dirty="0">
                <a:cs typeface="Times New Roman"/>
              </a:rPr>
              <a:t>2022.</a:t>
            </a:r>
            <a:endParaRPr sz="1000" dirty="0">
              <a:cs typeface="Times New Roman"/>
            </a:endParaRPr>
          </a:p>
          <a:p>
            <a:pPr marL="274320" marR="64941" indent="-274320">
              <a:buFont typeface="+mj-lt"/>
              <a:buAutoNum type="arabicPeriod" startAt="15"/>
              <a:tabLst>
                <a:tab pos="164951" algn="l"/>
              </a:tabLst>
            </a:pPr>
            <a:r>
              <a:rPr sz="1000" dirty="0">
                <a:cs typeface="Times New Roman"/>
              </a:rPr>
              <a:t>Rural</a:t>
            </a:r>
            <a:r>
              <a:rPr sz="1000" spc="-27" dirty="0">
                <a:cs typeface="Times New Roman"/>
              </a:rPr>
              <a:t> </a:t>
            </a:r>
            <a:r>
              <a:rPr sz="1000" dirty="0">
                <a:cs typeface="Times New Roman"/>
              </a:rPr>
              <a:t>Health</a:t>
            </a:r>
            <a:r>
              <a:rPr sz="1000" spc="-17" dirty="0">
                <a:cs typeface="Times New Roman"/>
              </a:rPr>
              <a:t> </a:t>
            </a:r>
            <a:r>
              <a:rPr sz="1000" dirty="0">
                <a:cs typeface="Times New Roman"/>
              </a:rPr>
              <a:t>Information</a:t>
            </a:r>
            <a:r>
              <a:rPr sz="1000" spc="-17" dirty="0">
                <a:cs typeface="Times New Roman"/>
              </a:rPr>
              <a:t> </a:t>
            </a:r>
            <a:r>
              <a:rPr sz="1000" dirty="0">
                <a:cs typeface="Times New Roman"/>
              </a:rPr>
              <a:t>Hub.</a:t>
            </a:r>
            <a:r>
              <a:rPr sz="1000" spc="-17" dirty="0">
                <a:cs typeface="Times New Roman"/>
              </a:rPr>
              <a:t> </a:t>
            </a:r>
            <a:r>
              <a:rPr sz="1000" dirty="0">
                <a:cs typeface="Times New Roman"/>
              </a:rPr>
              <a:t>Population</a:t>
            </a:r>
            <a:r>
              <a:rPr sz="1000" spc="-10" dirty="0">
                <a:cs typeface="Times New Roman"/>
              </a:rPr>
              <a:t> </a:t>
            </a:r>
            <a:r>
              <a:rPr sz="1000" dirty="0">
                <a:cs typeface="Times New Roman"/>
              </a:rPr>
              <a:t>in</a:t>
            </a:r>
            <a:r>
              <a:rPr sz="1000" spc="-10" dirty="0">
                <a:cs typeface="Times New Roman"/>
              </a:rPr>
              <a:t> </a:t>
            </a:r>
            <a:r>
              <a:rPr sz="1000" dirty="0">
                <a:cs typeface="Times New Roman"/>
              </a:rPr>
              <a:t>Primary</a:t>
            </a:r>
            <a:r>
              <a:rPr sz="1000" spc="-10" dirty="0">
                <a:cs typeface="Times New Roman"/>
              </a:rPr>
              <a:t> </a:t>
            </a:r>
            <a:r>
              <a:rPr sz="1000" dirty="0">
                <a:cs typeface="Times New Roman"/>
              </a:rPr>
              <a:t>Care</a:t>
            </a:r>
            <a:r>
              <a:rPr sz="1000" spc="-17" dirty="0">
                <a:cs typeface="Times New Roman"/>
              </a:rPr>
              <a:t> </a:t>
            </a:r>
            <a:r>
              <a:rPr sz="1000" dirty="0">
                <a:cs typeface="Times New Roman"/>
              </a:rPr>
              <a:t>HPSAs</a:t>
            </a:r>
            <a:r>
              <a:rPr sz="1000" spc="-17" dirty="0">
                <a:cs typeface="Times New Roman"/>
              </a:rPr>
              <a:t> </a:t>
            </a:r>
            <a:r>
              <a:rPr sz="1000" dirty="0">
                <a:cs typeface="Times New Roman"/>
              </a:rPr>
              <a:t>(Health</a:t>
            </a:r>
            <a:r>
              <a:rPr sz="1000" spc="-10" dirty="0">
                <a:cs typeface="Times New Roman"/>
              </a:rPr>
              <a:t> </a:t>
            </a:r>
            <a:r>
              <a:rPr sz="1000" dirty="0">
                <a:cs typeface="Times New Roman"/>
              </a:rPr>
              <a:t>Professional</a:t>
            </a:r>
            <a:r>
              <a:rPr sz="1000" spc="-20" dirty="0">
                <a:cs typeface="Times New Roman"/>
              </a:rPr>
              <a:t> </a:t>
            </a:r>
            <a:r>
              <a:rPr sz="1000" dirty="0">
                <a:cs typeface="Times New Roman"/>
              </a:rPr>
              <a:t>Shortage</a:t>
            </a:r>
            <a:r>
              <a:rPr sz="1000" spc="-17" dirty="0">
                <a:cs typeface="Times New Roman"/>
              </a:rPr>
              <a:t> </a:t>
            </a:r>
            <a:r>
              <a:rPr sz="1000" dirty="0">
                <a:cs typeface="Times New Roman"/>
              </a:rPr>
              <a:t>Area)</a:t>
            </a:r>
            <a:r>
              <a:rPr sz="1000" spc="-14" dirty="0">
                <a:cs typeface="Times New Roman"/>
              </a:rPr>
              <a:t> </a:t>
            </a:r>
            <a:r>
              <a:rPr sz="1000" spc="-17" dirty="0">
                <a:cs typeface="Times New Roman"/>
              </a:rPr>
              <a:t>for </a:t>
            </a:r>
            <a:r>
              <a:rPr sz="1000" dirty="0">
                <a:cs typeface="Times New Roman"/>
              </a:rPr>
              <a:t>Metro</a:t>
            </a:r>
            <a:r>
              <a:rPr sz="1000" spc="3" dirty="0">
                <a:cs typeface="Times New Roman"/>
              </a:rPr>
              <a:t> </a:t>
            </a:r>
            <a:r>
              <a:rPr sz="1000" dirty="0">
                <a:cs typeface="Times New Roman"/>
              </a:rPr>
              <a:t>and</a:t>
            </a:r>
            <a:r>
              <a:rPr sz="1000" spc="7" dirty="0">
                <a:cs typeface="Times New Roman"/>
              </a:rPr>
              <a:t> </a:t>
            </a:r>
            <a:r>
              <a:rPr sz="1000" dirty="0">
                <a:cs typeface="Times New Roman"/>
              </a:rPr>
              <a:t>Nonmetro</a:t>
            </a:r>
            <a:r>
              <a:rPr sz="1000" spc="7" dirty="0">
                <a:cs typeface="Times New Roman"/>
              </a:rPr>
              <a:t> </a:t>
            </a:r>
            <a:r>
              <a:rPr sz="1000" dirty="0">
                <a:cs typeface="Times New Roman"/>
              </a:rPr>
              <a:t>Counties,</a:t>
            </a:r>
            <a:r>
              <a:rPr sz="1000" spc="7" dirty="0">
                <a:cs typeface="Times New Roman"/>
              </a:rPr>
              <a:t> </a:t>
            </a:r>
            <a:r>
              <a:rPr sz="1000" dirty="0">
                <a:cs typeface="Times New Roman"/>
              </a:rPr>
              <a:t>2022.</a:t>
            </a:r>
            <a:r>
              <a:rPr sz="1000" spc="7" dirty="0">
                <a:cs typeface="Times New Roman"/>
              </a:rPr>
              <a:t> </a:t>
            </a:r>
            <a:r>
              <a:rPr sz="1000" u="sng" spc="-7" dirty="0">
                <a:solidFill>
                  <a:srgbClr val="0000FF"/>
                </a:solidFill>
                <a:uFill>
                  <a:solidFill>
                    <a:srgbClr val="0000FF"/>
                  </a:solidFill>
                </a:uFill>
                <a:cs typeface="Times New Roman"/>
                <a:hlinkClick r:id="rId18"/>
              </a:rPr>
              <a:t>https://www.ruralhealthinfo.org/charts/6</a:t>
            </a:r>
            <a:r>
              <a:rPr sz="1000" spc="-7" dirty="0">
                <a:cs typeface="Times New Roman"/>
                <a:hlinkClick r:id="rId18"/>
              </a:rPr>
              <a:t>.</a:t>
            </a:r>
            <a:r>
              <a:rPr sz="1000" spc="7" dirty="0">
                <a:cs typeface="Times New Roman"/>
              </a:rPr>
              <a:t> </a:t>
            </a:r>
            <a:r>
              <a:rPr sz="1000" dirty="0">
                <a:cs typeface="Times New Roman"/>
              </a:rPr>
              <a:t>Accessed</a:t>
            </a:r>
            <a:r>
              <a:rPr sz="1000" spc="3" dirty="0">
                <a:cs typeface="Times New Roman"/>
              </a:rPr>
              <a:t> </a:t>
            </a:r>
            <a:r>
              <a:rPr sz="1000" dirty="0">
                <a:cs typeface="Times New Roman"/>
              </a:rPr>
              <a:t>September</a:t>
            </a:r>
            <a:r>
              <a:rPr sz="1000" spc="7" dirty="0">
                <a:cs typeface="Times New Roman"/>
              </a:rPr>
              <a:t> </a:t>
            </a:r>
            <a:r>
              <a:rPr sz="1000" dirty="0">
                <a:cs typeface="Times New Roman"/>
              </a:rPr>
              <a:t>23,</a:t>
            </a:r>
            <a:r>
              <a:rPr sz="1000" spc="3" dirty="0">
                <a:cs typeface="Times New Roman"/>
              </a:rPr>
              <a:t> </a:t>
            </a:r>
            <a:r>
              <a:rPr sz="1000" spc="-7" dirty="0">
                <a:cs typeface="Times New Roman"/>
              </a:rPr>
              <a:t>2022.</a:t>
            </a:r>
            <a:endParaRPr sz="1000" dirty="0">
              <a:cs typeface="Times New Roman"/>
            </a:endParaRPr>
          </a:p>
        </p:txBody>
      </p:sp>
      <p:sp>
        <p:nvSpPr>
          <p:cNvPr id="10" name="Title 9">
            <a:extLst>
              <a:ext uri="{FF2B5EF4-FFF2-40B4-BE49-F238E27FC236}">
                <a16:creationId xmlns:a16="http://schemas.microsoft.com/office/drawing/2014/main" id="{86598847-C79B-4DFA-AA80-9B05B406FAA4}"/>
              </a:ext>
            </a:extLst>
          </p:cNvPr>
          <p:cNvSpPr>
            <a:spLocks noGrp="1"/>
          </p:cNvSpPr>
          <p:nvPr>
            <p:ph type="title"/>
          </p:nvPr>
        </p:nvSpPr>
        <p:spPr/>
        <p:txBody>
          <a:bodyPr>
            <a:normAutofit fontScale="90000"/>
          </a:bodyPr>
          <a:lstStyle/>
          <a:p>
            <a:r>
              <a:rPr lang="en-US" dirty="0"/>
              <a:t>References (cont’d.)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A84305-326B-4C91-8E23-DE87BF6F6635}"/>
              </a:ext>
            </a:extLst>
          </p:cNvPr>
          <p:cNvSpPr>
            <a:spLocks noGrp="1"/>
          </p:cNvSpPr>
          <p:nvPr>
            <p:ph type="title"/>
          </p:nvPr>
        </p:nvSpPr>
        <p:spPr/>
        <p:txBody>
          <a:bodyPr>
            <a:normAutofit fontScale="90000"/>
          </a:bodyPr>
          <a:lstStyle/>
          <a:p>
            <a:r>
              <a:rPr lang="en-US" dirty="0"/>
              <a:t>References (cont’d.)</a:t>
            </a:r>
          </a:p>
        </p:txBody>
      </p:sp>
      <p:sp>
        <p:nvSpPr>
          <p:cNvPr id="7" name="Content Placeholder 6">
            <a:extLst>
              <a:ext uri="{FF2B5EF4-FFF2-40B4-BE49-F238E27FC236}">
                <a16:creationId xmlns:a16="http://schemas.microsoft.com/office/drawing/2014/main" id="{5A276B89-3713-423E-B6D9-E1641FBEF948}"/>
              </a:ext>
            </a:extLst>
          </p:cNvPr>
          <p:cNvSpPr>
            <a:spLocks noGrp="1"/>
          </p:cNvSpPr>
          <p:nvPr>
            <p:ph idx="1"/>
          </p:nvPr>
        </p:nvSpPr>
        <p:spPr>
          <a:xfrm>
            <a:off x="457200" y="1280160"/>
            <a:ext cx="8229600" cy="4525963"/>
          </a:xfrm>
        </p:spPr>
        <p:txBody>
          <a:bodyPr>
            <a:normAutofit fontScale="40000" lnSpcReduction="20000"/>
          </a:bodyPr>
          <a:lstStyle/>
          <a:p>
            <a:pPr marL="274320" marR="49788" indent="-274320">
              <a:lnSpc>
                <a:spcPct val="120000"/>
              </a:lnSpc>
              <a:spcBef>
                <a:spcPts val="0"/>
              </a:spcBef>
              <a:buClr>
                <a:schemeClr val="tx1"/>
              </a:buClr>
              <a:buSzPct val="100000"/>
              <a:buFont typeface="+mj-lt"/>
              <a:buAutoNum type="arabicPeriod" startAt="31"/>
              <a:tabLst>
                <a:tab pos="164951" algn="l"/>
              </a:tabLst>
            </a:pPr>
            <a:r>
              <a:rPr lang="en-US" sz="2500" dirty="0">
                <a:cs typeface="Times New Roman"/>
              </a:rPr>
              <a:t>Schuur</a:t>
            </a:r>
            <a:r>
              <a:rPr lang="en-US" sz="2500" spc="-20" dirty="0">
                <a:cs typeface="Times New Roman"/>
              </a:rPr>
              <a:t> </a:t>
            </a:r>
            <a:r>
              <a:rPr lang="en-US" sz="2500" dirty="0">
                <a:cs typeface="Times New Roman"/>
              </a:rPr>
              <a:t>JD,</a:t>
            </a:r>
            <a:r>
              <a:rPr lang="en-US" sz="2500" spc="-14" dirty="0">
                <a:cs typeface="Times New Roman"/>
              </a:rPr>
              <a:t> </a:t>
            </a:r>
            <a:r>
              <a:rPr lang="en-US" sz="2500" dirty="0">
                <a:cs typeface="Times New Roman"/>
              </a:rPr>
              <a:t>Venkatesh</a:t>
            </a:r>
            <a:r>
              <a:rPr lang="en-US" sz="2500" spc="-14" dirty="0">
                <a:cs typeface="Times New Roman"/>
              </a:rPr>
              <a:t> </a:t>
            </a:r>
            <a:r>
              <a:rPr lang="en-US" sz="2500" dirty="0">
                <a:cs typeface="Times New Roman"/>
              </a:rPr>
              <a:t>AK.</a:t>
            </a:r>
            <a:r>
              <a:rPr lang="en-US" sz="2500" spc="-10" dirty="0">
                <a:cs typeface="Times New Roman"/>
              </a:rPr>
              <a:t> </a:t>
            </a:r>
            <a:r>
              <a:rPr lang="en-US" sz="2500" dirty="0">
                <a:cs typeface="Times New Roman"/>
              </a:rPr>
              <a:t>The</a:t>
            </a:r>
            <a:r>
              <a:rPr lang="en-US" sz="2500" spc="-14" dirty="0">
                <a:cs typeface="Times New Roman"/>
              </a:rPr>
              <a:t> </a:t>
            </a:r>
            <a:r>
              <a:rPr lang="en-US" sz="2500" dirty="0">
                <a:cs typeface="Times New Roman"/>
              </a:rPr>
              <a:t>growing</a:t>
            </a:r>
            <a:r>
              <a:rPr lang="en-US" sz="2500" spc="-7" dirty="0">
                <a:cs typeface="Times New Roman"/>
              </a:rPr>
              <a:t> </a:t>
            </a:r>
            <a:r>
              <a:rPr lang="en-US" sz="2500" dirty="0">
                <a:cs typeface="Times New Roman"/>
              </a:rPr>
              <a:t>role</a:t>
            </a:r>
            <a:r>
              <a:rPr lang="en-US" sz="2500" spc="-10" dirty="0">
                <a:cs typeface="Times New Roman"/>
              </a:rPr>
              <a:t> </a:t>
            </a:r>
            <a:r>
              <a:rPr lang="en-US" sz="2500" dirty="0">
                <a:cs typeface="Times New Roman"/>
              </a:rPr>
              <a:t>of</a:t>
            </a:r>
            <a:r>
              <a:rPr lang="en-US" sz="2500" spc="-14" dirty="0">
                <a:cs typeface="Times New Roman"/>
              </a:rPr>
              <a:t> </a:t>
            </a:r>
            <a:r>
              <a:rPr lang="en-US" sz="2500" dirty="0">
                <a:cs typeface="Times New Roman"/>
              </a:rPr>
              <a:t>emergency</a:t>
            </a:r>
            <a:r>
              <a:rPr lang="en-US" sz="2500" spc="-14" dirty="0">
                <a:cs typeface="Times New Roman"/>
              </a:rPr>
              <a:t> </a:t>
            </a:r>
            <a:r>
              <a:rPr lang="en-US" sz="2500" dirty="0">
                <a:cs typeface="Times New Roman"/>
              </a:rPr>
              <a:t>departments</a:t>
            </a:r>
            <a:r>
              <a:rPr lang="en-US" sz="2500" spc="-14" dirty="0">
                <a:cs typeface="Times New Roman"/>
              </a:rPr>
              <a:t> </a:t>
            </a:r>
            <a:r>
              <a:rPr lang="en-US" sz="2500" dirty="0">
                <a:cs typeface="Times New Roman"/>
              </a:rPr>
              <a:t>in</a:t>
            </a:r>
            <a:r>
              <a:rPr lang="en-US" sz="2500" spc="-7" dirty="0">
                <a:cs typeface="Times New Roman"/>
              </a:rPr>
              <a:t> </a:t>
            </a:r>
            <a:r>
              <a:rPr lang="en-US" sz="2500" dirty="0">
                <a:cs typeface="Times New Roman"/>
              </a:rPr>
              <a:t>hospital</a:t>
            </a:r>
            <a:r>
              <a:rPr lang="en-US" sz="2500" spc="-17" dirty="0">
                <a:cs typeface="Times New Roman"/>
              </a:rPr>
              <a:t> </a:t>
            </a:r>
            <a:r>
              <a:rPr lang="en-US" sz="2500" dirty="0">
                <a:cs typeface="Times New Roman"/>
              </a:rPr>
              <a:t>admissions.</a:t>
            </a:r>
            <a:r>
              <a:rPr lang="en-US" sz="2500" spc="-14" dirty="0">
                <a:cs typeface="Times New Roman"/>
              </a:rPr>
              <a:t> </a:t>
            </a:r>
            <a:r>
              <a:rPr lang="en-US" sz="2500" dirty="0">
                <a:cs typeface="Times New Roman"/>
              </a:rPr>
              <a:t>N</a:t>
            </a:r>
            <a:r>
              <a:rPr lang="en-US" sz="2500" spc="-10" dirty="0">
                <a:cs typeface="Times New Roman"/>
              </a:rPr>
              <a:t> </a:t>
            </a:r>
            <a:r>
              <a:rPr lang="en-US" sz="2500" dirty="0" err="1">
                <a:cs typeface="Times New Roman"/>
              </a:rPr>
              <a:t>Engl</a:t>
            </a:r>
            <a:r>
              <a:rPr lang="en-US" sz="2500" spc="-14" dirty="0">
                <a:cs typeface="Times New Roman"/>
              </a:rPr>
              <a:t> </a:t>
            </a:r>
            <a:r>
              <a:rPr lang="en-US" sz="2500" dirty="0">
                <a:cs typeface="Times New Roman"/>
              </a:rPr>
              <a:t>J</a:t>
            </a:r>
            <a:r>
              <a:rPr lang="en-US" sz="2500" spc="-14" dirty="0">
                <a:cs typeface="Times New Roman"/>
              </a:rPr>
              <a:t> Med. </a:t>
            </a:r>
            <a:r>
              <a:rPr lang="en-US" sz="2500" dirty="0">
                <a:cs typeface="Times New Roman"/>
              </a:rPr>
              <a:t>2012;367</a:t>
            </a:r>
            <a:r>
              <a:rPr lang="en-US" sz="2500" spc="20" dirty="0">
                <a:cs typeface="Times New Roman"/>
              </a:rPr>
              <a:t> </a:t>
            </a:r>
            <a:r>
              <a:rPr lang="en-US" sz="2500" spc="-7" dirty="0">
                <a:cs typeface="Times New Roman"/>
              </a:rPr>
              <a:t>(5):391-</a:t>
            </a:r>
            <a:r>
              <a:rPr lang="en-US" sz="2500" dirty="0">
                <a:cs typeface="Times New Roman"/>
              </a:rPr>
              <a:t>3.</a:t>
            </a:r>
            <a:r>
              <a:rPr lang="en-US" sz="2500" spc="27" dirty="0">
                <a:cs typeface="Times New Roman"/>
              </a:rPr>
              <a:t> </a:t>
            </a:r>
            <a:r>
              <a:rPr lang="en-US" sz="2500" u="sng" spc="-7" dirty="0">
                <a:solidFill>
                  <a:srgbClr val="0000FF"/>
                </a:solidFill>
                <a:uFill>
                  <a:solidFill>
                    <a:srgbClr val="0000FF"/>
                  </a:solidFill>
                </a:uFill>
                <a:cs typeface="Times New Roman"/>
                <a:hlinkClick r:id="rId3"/>
              </a:rPr>
              <a:t>https://www.nejm.org/doi/10.1056/NEJMp1204431</a:t>
            </a:r>
            <a:r>
              <a:rPr lang="en-US" sz="2500" spc="-7" dirty="0">
                <a:cs typeface="Times New Roman"/>
                <a:hlinkClick r:id="rId3"/>
              </a:rPr>
              <a:t>.</a:t>
            </a:r>
            <a:r>
              <a:rPr lang="en-US" sz="2500" spc="27" dirty="0">
                <a:cs typeface="Times New Roman"/>
              </a:rPr>
              <a:t> </a:t>
            </a:r>
            <a:r>
              <a:rPr lang="en-US" sz="2500" dirty="0">
                <a:cs typeface="Times New Roman"/>
              </a:rPr>
              <a:t>Accessed</a:t>
            </a:r>
            <a:r>
              <a:rPr lang="en-US" sz="2500" spc="34" dirty="0">
                <a:cs typeface="Times New Roman"/>
              </a:rPr>
              <a:t> </a:t>
            </a:r>
            <a:r>
              <a:rPr lang="en-US" sz="2500" dirty="0">
                <a:cs typeface="Times New Roman"/>
              </a:rPr>
              <a:t>September</a:t>
            </a:r>
            <a:r>
              <a:rPr lang="en-US" sz="2500" spc="27" dirty="0">
                <a:cs typeface="Times New Roman"/>
              </a:rPr>
              <a:t> </a:t>
            </a:r>
            <a:r>
              <a:rPr lang="en-US" sz="2500" dirty="0">
                <a:cs typeface="Times New Roman"/>
              </a:rPr>
              <a:t>23,</a:t>
            </a:r>
            <a:r>
              <a:rPr lang="en-US" sz="2500" spc="31" dirty="0">
                <a:cs typeface="Times New Roman"/>
              </a:rPr>
              <a:t> </a:t>
            </a:r>
            <a:r>
              <a:rPr lang="en-US" sz="2500" spc="-7" dirty="0">
                <a:cs typeface="Times New Roman"/>
              </a:rPr>
              <a:t>2022.</a:t>
            </a:r>
            <a:endParaRPr lang="en-US" sz="2500" dirty="0">
              <a:cs typeface="Times New Roman"/>
            </a:endParaRPr>
          </a:p>
          <a:p>
            <a:pPr marL="274320" indent="-274320">
              <a:lnSpc>
                <a:spcPct val="120000"/>
              </a:lnSpc>
              <a:spcBef>
                <a:spcPts val="0"/>
              </a:spcBef>
              <a:buClr>
                <a:schemeClr val="tx1"/>
              </a:buClr>
              <a:buSzPct val="100000"/>
              <a:buFont typeface="+mj-lt"/>
              <a:buAutoNum type="arabicPeriod" startAt="31"/>
              <a:tabLst>
                <a:tab pos="164951" algn="l"/>
              </a:tabLst>
            </a:pPr>
            <a:r>
              <a:rPr lang="en-US" sz="2500" dirty="0">
                <a:cs typeface="Times New Roman"/>
              </a:rPr>
              <a:t>Fields</a:t>
            </a:r>
            <a:r>
              <a:rPr lang="en-US" sz="2500" spc="-20" dirty="0">
                <a:cs typeface="Times New Roman"/>
              </a:rPr>
              <a:t> </a:t>
            </a:r>
            <a:r>
              <a:rPr lang="en-US" sz="2500" dirty="0">
                <a:cs typeface="Times New Roman"/>
              </a:rPr>
              <a:t>WW,</a:t>
            </a:r>
            <a:r>
              <a:rPr lang="en-US" sz="2500" spc="-10" dirty="0">
                <a:cs typeface="Times New Roman"/>
              </a:rPr>
              <a:t> </a:t>
            </a:r>
            <a:r>
              <a:rPr lang="en-US" sz="2500" dirty="0" err="1">
                <a:cs typeface="Times New Roman"/>
              </a:rPr>
              <a:t>Asplin</a:t>
            </a:r>
            <a:r>
              <a:rPr lang="en-US" sz="2500" spc="-3" dirty="0">
                <a:cs typeface="Times New Roman"/>
              </a:rPr>
              <a:t> </a:t>
            </a:r>
            <a:r>
              <a:rPr lang="en-US" sz="2500" dirty="0">
                <a:cs typeface="Times New Roman"/>
              </a:rPr>
              <a:t>BR,</a:t>
            </a:r>
            <a:r>
              <a:rPr lang="en-US" sz="2500" spc="-10" dirty="0">
                <a:cs typeface="Times New Roman"/>
              </a:rPr>
              <a:t> </a:t>
            </a:r>
            <a:r>
              <a:rPr lang="en-US" sz="2500" dirty="0">
                <a:cs typeface="Times New Roman"/>
              </a:rPr>
              <a:t>Larkin</a:t>
            </a:r>
            <a:r>
              <a:rPr lang="en-US" sz="2500" spc="-3" dirty="0">
                <a:cs typeface="Times New Roman"/>
              </a:rPr>
              <a:t> </a:t>
            </a:r>
            <a:r>
              <a:rPr lang="en-US" sz="2500" dirty="0">
                <a:cs typeface="Times New Roman"/>
              </a:rPr>
              <a:t>GL,</a:t>
            </a:r>
            <a:r>
              <a:rPr lang="en-US" sz="2500" spc="-14" dirty="0">
                <a:cs typeface="Times New Roman"/>
              </a:rPr>
              <a:t> </a:t>
            </a:r>
            <a:r>
              <a:rPr lang="en-US" sz="2500" dirty="0">
                <a:cs typeface="Times New Roman"/>
              </a:rPr>
              <a:t>Marco</a:t>
            </a:r>
            <a:r>
              <a:rPr lang="en-US" sz="2500" spc="-14" dirty="0">
                <a:cs typeface="Times New Roman"/>
              </a:rPr>
              <a:t> </a:t>
            </a:r>
            <a:r>
              <a:rPr lang="en-US" sz="2500" dirty="0">
                <a:cs typeface="Times New Roman"/>
              </a:rPr>
              <a:t>CA,</a:t>
            </a:r>
            <a:r>
              <a:rPr lang="en-US" sz="2500" spc="-7" dirty="0">
                <a:cs typeface="Times New Roman"/>
              </a:rPr>
              <a:t> </a:t>
            </a:r>
            <a:r>
              <a:rPr lang="en-US" sz="2500" dirty="0">
                <a:cs typeface="Times New Roman"/>
              </a:rPr>
              <a:t>Johnson</a:t>
            </a:r>
            <a:r>
              <a:rPr lang="en-US" sz="2500" spc="-3" dirty="0">
                <a:cs typeface="Times New Roman"/>
              </a:rPr>
              <a:t> </a:t>
            </a:r>
            <a:r>
              <a:rPr lang="en-US" sz="2500" dirty="0">
                <a:cs typeface="Times New Roman"/>
              </a:rPr>
              <a:t>LA,</a:t>
            </a:r>
            <a:r>
              <a:rPr lang="en-US" sz="2500" spc="-10" dirty="0">
                <a:cs typeface="Times New Roman"/>
              </a:rPr>
              <a:t> </a:t>
            </a:r>
            <a:r>
              <a:rPr lang="en-US" sz="2500" dirty="0">
                <a:cs typeface="Times New Roman"/>
              </a:rPr>
              <a:t>Yeh</a:t>
            </a:r>
            <a:r>
              <a:rPr lang="en-US" sz="2500" spc="-7" dirty="0">
                <a:cs typeface="Times New Roman"/>
              </a:rPr>
              <a:t> </a:t>
            </a:r>
            <a:r>
              <a:rPr lang="en-US" sz="2500" dirty="0">
                <a:cs typeface="Times New Roman"/>
              </a:rPr>
              <a:t>C,</a:t>
            </a:r>
            <a:r>
              <a:rPr lang="en-US" sz="2500" spc="-10" dirty="0">
                <a:cs typeface="Times New Roman"/>
              </a:rPr>
              <a:t> </a:t>
            </a:r>
            <a:r>
              <a:rPr lang="en-US" sz="2500" dirty="0" err="1">
                <a:cs typeface="Times New Roman"/>
              </a:rPr>
              <a:t>Ghezzi</a:t>
            </a:r>
            <a:r>
              <a:rPr lang="en-US" sz="2500" spc="-10" dirty="0">
                <a:cs typeface="Times New Roman"/>
              </a:rPr>
              <a:t> </a:t>
            </a:r>
            <a:r>
              <a:rPr lang="en-US" sz="2500" dirty="0">
                <a:cs typeface="Times New Roman"/>
              </a:rPr>
              <a:t>KT,</a:t>
            </a:r>
            <a:r>
              <a:rPr lang="en-US" sz="2500" spc="-10" dirty="0">
                <a:cs typeface="Times New Roman"/>
              </a:rPr>
              <a:t> </a:t>
            </a:r>
            <a:r>
              <a:rPr lang="en-US" sz="2500" dirty="0">
                <a:cs typeface="Times New Roman"/>
              </a:rPr>
              <a:t>Rapp</a:t>
            </a:r>
            <a:r>
              <a:rPr lang="en-US" sz="2500" spc="-10" dirty="0">
                <a:cs typeface="Times New Roman"/>
              </a:rPr>
              <a:t> </a:t>
            </a:r>
            <a:r>
              <a:rPr lang="en-US" sz="2500" dirty="0">
                <a:cs typeface="Times New Roman"/>
              </a:rPr>
              <a:t>M.</a:t>
            </a:r>
            <a:r>
              <a:rPr lang="en-US" sz="2500" spc="-10" dirty="0">
                <a:cs typeface="Times New Roman"/>
              </a:rPr>
              <a:t> </a:t>
            </a:r>
            <a:r>
              <a:rPr lang="en-US" sz="2500" dirty="0">
                <a:cs typeface="Times New Roman"/>
              </a:rPr>
              <a:t>The</a:t>
            </a:r>
            <a:r>
              <a:rPr lang="en-US" sz="2500" spc="-10" dirty="0">
                <a:cs typeface="Times New Roman"/>
              </a:rPr>
              <a:t> </a:t>
            </a:r>
            <a:r>
              <a:rPr lang="en-US" sz="2500" spc="-7" dirty="0">
                <a:cs typeface="Times New Roman"/>
              </a:rPr>
              <a:t>Emergency </a:t>
            </a:r>
            <a:r>
              <a:rPr lang="en-US" sz="2500" dirty="0">
                <a:cs typeface="Times New Roman"/>
              </a:rPr>
              <a:t>Medical</a:t>
            </a:r>
            <a:r>
              <a:rPr lang="en-US" sz="2500" spc="-20" dirty="0">
                <a:cs typeface="Times New Roman"/>
              </a:rPr>
              <a:t> </a:t>
            </a:r>
            <a:r>
              <a:rPr lang="en-US" sz="2500" dirty="0">
                <a:cs typeface="Times New Roman"/>
              </a:rPr>
              <a:t>Treatment</a:t>
            </a:r>
            <a:r>
              <a:rPr lang="en-US" sz="2500" spc="-14" dirty="0">
                <a:cs typeface="Times New Roman"/>
              </a:rPr>
              <a:t> </a:t>
            </a:r>
            <a:r>
              <a:rPr lang="en-US" sz="2500" dirty="0">
                <a:cs typeface="Times New Roman"/>
              </a:rPr>
              <a:t>and</a:t>
            </a:r>
            <a:r>
              <a:rPr lang="en-US" sz="2500" spc="-14" dirty="0">
                <a:cs typeface="Times New Roman"/>
              </a:rPr>
              <a:t> </a:t>
            </a:r>
            <a:r>
              <a:rPr lang="en-US" sz="2500" dirty="0">
                <a:cs typeface="Times New Roman"/>
              </a:rPr>
              <a:t>Labor</a:t>
            </a:r>
            <a:r>
              <a:rPr lang="en-US" sz="2500" spc="-10" dirty="0">
                <a:cs typeface="Times New Roman"/>
              </a:rPr>
              <a:t> </a:t>
            </a:r>
            <a:r>
              <a:rPr lang="en-US" sz="2500" dirty="0">
                <a:cs typeface="Times New Roman"/>
              </a:rPr>
              <a:t>Act</a:t>
            </a:r>
            <a:r>
              <a:rPr lang="en-US" sz="2500" spc="-14" dirty="0">
                <a:cs typeface="Times New Roman"/>
              </a:rPr>
              <a:t> </a:t>
            </a:r>
            <a:r>
              <a:rPr lang="en-US" sz="2500" dirty="0">
                <a:cs typeface="Times New Roman"/>
              </a:rPr>
              <a:t>as</a:t>
            </a:r>
            <a:r>
              <a:rPr lang="en-US" sz="2500" spc="-10" dirty="0">
                <a:cs typeface="Times New Roman"/>
              </a:rPr>
              <a:t> </a:t>
            </a:r>
            <a:r>
              <a:rPr lang="en-US" sz="2500" dirty="0">
                <a:cs typeface="Times New Roman"/>
              </a:rPr>
              <a:t>a</a:t>
            </a:r>
            <a:r>
              <a:rPr lang="en-US" sz="2500" spc="-14" dirty="0">
                <a:cs typeface="Times New Roman"/>
              </a:rPr>
              <a:t> </a:t>
            </a:r>
            <a:r>
              <a:rPr lang="en-US" sz="2500" dirty="0">
                <a:cs typeface="Times New Roman"/>
              </a:rPr>
              <a:t>federal</a:t>
            </a:r>
            <a:r>
              <a:rPr lang="en-US" sz="2500" spc="-14" dirty="0">
                <a:cs typeface="Times New Roman"/>
              </a:rPr>
              <a:t> </a:t>
            </a:r>
            <a:r>
              <a:rPr lang="en-US" sz="2500" dirty="0">
                <a:cs typeface="Times New Roman"/>
              </a:rPr>
              <a:t>health</a:t>
            </a:r>
            <a:r>
              <a:rPr lang="en-US" sz="2500" spc="-7" dirty="0">
                <a:cs typeface="Times New Roman"/>
              </a:rPr>
              <a:t> </a:t>
            </a:r>
            <a:r>
              <a:rPr lang="en-US" sz="2500" dirty="0">
                <a:cs typeface="Times New Roman"/>
              </a:rPr>
              <a:t>care</a:t>
            </a:r>
            <a:r>
              <a:rPr lang="en-US" sz="2500" spc="-10" dirty="0">
                <a:cs typeface="Times New Roman"/>
              </a:rPr>
              <a:t> </a:t>
            </a:r>
            <a:r>
              <a:rPr lang="en-US" sz="2500" dirty="0">
                <a:cs typeface="Times New Roman"/>
              </a:rPr>
              <a:t>safety</a:t>
            </a:r>
            <a:r>
              <a:rPr lang="en-US" sz="2500" spc="-14" dirty="0">
                <a:cs typeface="Times New Roman"/>
              </a:rPr>
              <a:t> </a:t>
            </a:r>
            <a:r>
              <a:rPr lang="en-US" sz="2500" dirty="0">
                <a:cs typeface="Times New Roman"/>
              </a:rPr>
              <a:t>net</a:t>
            </a:r>
            <a:r>
              <a:rPr lang="en-US" sz="2500" spc="-17" dirty="0">
                <a:cs typeface="Times New Roman"/>
              </a:rPr>
              <a:t> </a:t>
            </a:r>
            <a:r>
              <a:rPr lang="en-US" sz="2500" dirty="0">
                <a:cs typeface="Times New Roman"/>
              </a:rPr>
              <a:t>program.</a:t>
            </a:r>
            <a:r>
              <a:rPr lang="en-US" sz="2500" spc="-14" dirty="0">
                <a:cs typeface="Times New Roman"/>
              </a:rPr>
              <a:t> </a:t>
            </a:r>
            <a:r>
              <a:rPr lang="en-US" sz="2500" dirty="0" err="1">
                <a:cs typeface="Times New Roman"/>
              </a:rPr>
              <a:t>Acad</a:t>
            </a:r>
            <a:r>
              <a:rPr lang="en-US" sz="2500" spc="-14" dirty="0">
                <a:cs typeface="Times New Roman"/>
              </a:rPr>
              <a:t> </a:t>
            </a:r>
            <a:r>
              <a:rPr lang="en-US" sz="2500" dirty="0" err="1">
                <a:cs typeface="Times New Roman"/>
              </a:rPr>
              <a:t>Emerg</a:t>
            </a:r>
            <a:r>
              <a:rPr lang="en-US" sz="2500" spc="-10" dirty="0">
                <a:cs typeface="Times New Roman"/>
              </a:rPr>
              <a:t> </a:t>
            </a:r>
            <a:r>
              <a:rPr lang="en-US" sz="2500" spc="-14" dirty="0">
                <a:cs typeface="Times New Roman"/>
              </a:rPr>
              <a:t>Med. </a:t>
            </a:r>
            <a:r>
              <a:rPr lang="en-US" sz="2500" spc="-7" dirty="0">
                <a:cs typeface="Times New Roman"/>
              </a:rPr>
              <a:t>2001;8(11):1064-</a:t>
            </a:r>
            <a:r>
              <a:rPr lang="en-US" sz="2500" dirty="0">
                <a:cs typeface="Times New Roman"/>
              </a:rPr>
              <a:t>9.</a:t>
            </a:r>
            <a:r>
              <a:rPr lang="en-US" sz="2500" spc="44" dirty="0">
                <a:cs typeface="Times New Roman"/>
              </a:rPr>
              <a:t> </a:t>
            </a:r>
            <a:r>
              <a:rPr lang="en-US" sz="2500" u="sng" spc="-7" dirty="0">
                <a:solidFill>
                  <a:srgbClr val="0000FF"/>
                </a:solidFill>
                <a:uFill>
                  <a:solidFill>
                    <a:srgbClr val="0000FF"/>
                  </a:solidFill>
                </a:uFill>
                <a:cs typeface="Times New Roman"/>
                <a:hlinkClick r:id="rId4"/>
              </a:rPr>
              <a:t>https://doi.org/10.1111/j.1553-2712.2001.tb01116.x</a:t>
            </a:r>
            <a:r>
              <a:rPr lang="en-US" sz="2500" spc="-7" dirty="0">
                <a:cs typeface="Times New Roman"/>
                <a:hlinkClick r:id="rId4"/>
              </a:rPr>
              <a:t>.</a:t>
            </a:r>
            <a:r>
              <a:rPr lang="en-US" sz="2500" spc="51" dirty="0">
                <a:cs typeface="Times New Roman"/>
              </a:rPr>
              <a:t> </a:t>
            </a:r>
            <a:r>
              <a:rPr lang="en-US" sz="2500" dirty="0">
                <a:cs typeface="Times New Roman"/>
              </a:rPr>
              <a:t>Accessed</a:t>
            </a:r>
            <a:r>
              <a:rPr lang="en-US" sz="2500" spc="58" dirty="0">
                <a:cs typeface="Times New Roman"/>
              </a:rPr>
              <a:t> </a:t>
            </a:r>
            <a:r>
              <a:rPr lang="en-US" sz="2500" dirty="0">
                <a:cs typeface="Times New Roman"/>
              </a:rPr>
              <a:t>September</a:t>
            </a:r>
            <a:r>
              <a:rPr lang="en-US" sz="2500" spc="51" dirty="0">
                <a:cs typeface="Times New Roman"/>
              </a:rPr>
              <a:t> </a:t>
            </a:r>
            <a:r>
              <a:rPr lang="en-US" sz="2500" dirty="0">
                <a:cs typeface="Times New Roman"/>
              </a:rPr>
              <a:t>23,</a:t>
            </a:r>
            <a:r>
              <a:rPr lang="en-US" sz="2500" spc="55" dirty="0">
                <a:cs typeface="Times New Roman"/>
              </a:rPr>
              <a:t> </a:t>
            </a:r>
            <a:r>
              <a:rPr lang="en-US" sz="2500" spc="-7" dirty="0">
                <a:cs typeface="Times New Roman"/>
              </a:rPr>
              <a:t>2022.</a:t>
            </a:r>
            <a:endParaRPr lang="en-US" sz="2500" dirty="0">
              <a:cs typeface="Times New Roman"/>
            </a:endParaRPr>
          </a:p>
          <a:p>
            <a:pPr marL="274320" indent="-274320">
              <a:lnSpc>
                <a:spcPct val="120000"/>
              </a:lnSpc>
              <a:spcBef>
                <a:spcPts val="0"/>
              </a:spcBef>
              <a:buClr>
                <a:schemeClr val="tx1"/>
              </a:buClr>
              <a:buSzPct val="100000"/>
              <a:buFont typeface="+mj-lt"/>
              <a:buAutoNum type="arabicPeriod" startAt="31"/>
              <a:tabLst>
                <a:tab pos="164951" algn="l"/>
              </a:tabLst>
            </a:pPr>
            <a:r>
              <a:rPr lang="en-US" sz="2500" dirty="0">
                <a:cs typeface="Times New Roman"/>
              </a:rPr>
              <a:t>National</a:t>
            </a:r>
            <a:r>
              <a:rPr lang="en-US" sz="2500" spc="-27" dirty="0">
                <a:cs typeface="Times New Roman"/>
              </a:rPr>
              <a:t> </a:t>
            </a:r>
            <a:r>
              <a:rPr lang="en-US" sz="2500" dirty="0">
                <a:cs typeface="Times New Roman"/>
              </a:rPr>
              <a:t>Center</a:t>
            </a:r>
            <a:r>
              <a:rPr lang="en-US" sz="2500" spc="-17" dirty="0">
                <a:cs typeface="Times New Roman"/>
              </a:rPr>
              <a:t> </a:t>
            </a:r>
            <a:r>
              <a:rPr lang="en-US" sz="2500" dirty="0">
                <a:cs typeface="Times New Roman"/>
              </a:rPr>
              <a:t>for</a:t>
            </a:r>
            <a:r>
              <a:rPr lang="en-US" sz="2500" spc="-17" dirty="0">
                <a:cs typeface="Times New Roman"/>
              </a:rPr>
              <a:t> </a:t>
            </a:r>
            <a:r>
              <a:rPr lang="en-US" sz="2500" dirty="0">
                <a:cs typeface="Times New Roman"/>
              </a:rPr>
              <a:t>Health</a:t>
            </a:r>
            <a:r>
              <a:rPr lang="en-US" sz="2500" spc="-14" dirty="0">
                <a:cs typeface="Times New Roman"/>
              </a:rPr>
              <a:t> </a:t>
            </a:r>
            <a:r>
              <a:rPr lang="en-US" sz="2500" dirty="0">
                <a:cs typeface="Times New Roman"/>
              </a:rPr>
              <a:t>Statistics.</a:t>
            </a:r>
            <a:r>
              <a:rPr lang="en-US" sz="2500" spc="-14" dirty="0">
                <a:cs typeface="Times New Roman"/>
              </a:rPr>
              <a:t> </a:t>
            </a:r>
            <a:r>
              <a:rPr lang="en-US" sz="2500" dirty="0">
                <a:cs typeface="Times New Roman"/>
              </a:rPr>
              <a:t>National</a:t>
            </a:r>
            <a:r>
              <a:rPr lang="en-US" sz="2500" spc="-20" dirty="0">
                <a:cs typeface="Times New Roman"/>
              </a:rPr>
              <a:t> </a:t>
            </a:r>
            <a:r>
              <a:rPr lang="en-US" sz="2500" dirty="0">
                <a:cs typeface="Times New Roman"/>
              </a:rPr>
              <a:t>Hospital</a:t>
            </a:r>
            <a:r>
              <a:rPr lang="en-US" sz="2500" spc="-20" dirty="0">
                <a:cs typeface="Times New Roman"/>
              </a:rPr>
              <a:t> </a:t>
            </a:r>
            <a:r>
              <a:rPr lang="en-US" sz="2500" dirty="0">
                <a:cs typeface="Times New Roman"/>
              </a:rPr>
              <a:t>Ambulatory</a:t>
            </a:r>
            <a:r>
              <a:rPr lang="en-US" sz="2500" spc="-17" dirty="0">
                <a:cs typeface="Times New Roman"/>
              </a:rPr>
              <a:t> </a:t>
            </a:r>
            <a:r>
              <a:rPr lang="en-US" sz="2500" dirty="0">
                <a:cs typeface="Times New Roman"/>
              </a:rPr>
              <a:t>Medical</a:t>
            </a:r>
            <a:r>
              <a:rPr lang="en-US" sz="2500" spc="-20" dirty="0">
                <a:cs typeface="Times New Roman"/>
              </a:rPr>
              <a:t> </a:t>
            </a:r>
            <a:r>
              <a:rPr lang="en-US" sz="2500" dirty="0">
                <a:cs typeface="Times New Roman"/>
              </a:rPr>
              <a:t>Care</a:t>
            </a:r>
            <a:r>
              <a:rPr lang="en-US" sz="2500" spc="-17" dirty="0">
                <a:cs typeface="Times New Roman"/>
              </a:rPr>
              <a:t> </a:t>
            </a:r>
            <a:r>
              <a:rPr lang="en-US" sz="2500" dirty="0">
                <a:cs typeface="Times New Roman"/>
              </a:rPr>
              <a:t>Survey:</a:t>
            </a:r>
            <a:r>
              <a:rPr lang="en-US" sz="2500" spc="-20" dirty="0">
                <a:cs typeface="Times New Roman"/>
              </a:rPr>
              <a:t> </a:t>
            </a:r>
            <a:r>
              <a:rPr lang="en-US" sz="2500" dirty="0">
                <a:cs typeface="Times New Roman"/>
              </a:rPr>
              <a:t>2019</a:t>
            </a:r>
            <a:r>
              <a:rPr lang="en-US" sz="2500" spc="-10" dirty="0">
                <a:cs typeface="Times New Roman"/>
              </a:rPr>
              <a:t> </a:t>
            </a:r>
            <a:r>
              <a:rPr lang="en-US" sz="2500" spc="-7" dirty="0">
                <a:cs typeface="Times New Roman"/>
              </a:rPr>
              <a:t>Emergency </a:t>
            </a:r>
            <a:r>
              <a:rPr lang="en-US" sz="2500" dirty="0">
                <a:cs typeface="Times New Roman"/>
              </a:rPr>
              <a:t>Department</a:t>
            </a:r>
            <a:r>
              <a:rPr lang="en-US" sz="2500" spc="-24" dirty="0">
                <a:cs typeface="Times New Roman"/>
              </a:rPr>
              <a:t> </a:t>
            </a:r>
            <a:r>
              <a:rPr lang="en-US" sz="2500" dirty="0">
                <a:cs typeface="Times New Roman"/>
              </a:rPr>
              <a:t>Summary</a:t>
            </a:r>
            <a:r>
              <a:rPr lang="en-US" sz="2500" spc="-10" dirty="0">
                <a:cs typeface="Times New Roman"/>
              </a:rPr>
              <a:t> </a:t>
            </a:r>
            <a:r>
              <a:rPr lang="en-US" sz="2500" dirty="0">
                <a:cs typeface="Times New Roman"/>
              </a:rPr>
              <a:t>Tables.</a:t>
            </a:r>
            <a:r>
              <a:rPr lang="en-US" sz="2500" spc="-14" dirty="0">
                <a:cs typeface="Times New Roman"/>
              </a:rPr>
              <a:t> </a:t>
            </a:r>
            <a:r>
              <a:rPr lang="en-US" sz="2500" dirty="0">
                <a:cs typeface="Times New Roman"/>
              </a:rPr>
              <a:t>Table</a:t>
            </a:r>
            <a:r>
              <a:rPr lang="en-US" sz="2500" spc="-17" dirty="0">
                <a:cs typeface="Times New Roman"/>
              </a:rPr>
              <a:t> </a:t>
            </a:r>
            <a:r>
              <a:rPr lang="en-US" sz="2500" dirty="0">
                <a:cs typeface="Times New Roman"/>
              </a:rPr>
              <a:t>7.</a:t>
            </a:r>
            <a:r>
              <a:rPr lang="en-US" sz="2500" spc="-14" dirty="0">
                <a:cs typeface="Times New Roman"/>
              </a:rPr>
              <a:t> </a:t>
            </a:r>
            <a:r>
              <a:rPr lang="en-US" sz="2500" dirty="0">
                <a:cs typeface="Times New Roman"/>
              </a:rPr>
              <a:t>Triage</a:t>
            </a:r>
            <a:r>
              <a:rPr lang="en-US" sz="2500" spc="-14" dirty="0">
                <a:cs typeface="Times New Roman"/>
              </a:rPr>
              <a:t> </a:t>
            </a:r>
            <a:r>
              <a:rPr lang="en-US" sz="2500" dirty="0">
                <a:cs typeface="Times New Roman"/>
              </a:rPr>
              <a:t>status</a:t>
            </a:r>
            <a:r>
              <a:rPr lang="en-US" sz="2500" spc="-14" dirty="0">
                <a:cs typeface="Times New Roman"/>
              </a:rPr>
              <a:t> </a:t>
            </a:r>
            <a:r>
              <a:rPr lang="en-US" sz="2500" dirty="0">
                <a:cs typeface="Times New Roman"/>
              </a:rPr>
              <a:t>of</a:t>
            </a:r>
            <a:r>
              <a:rPr lang="en-US" sz="2500" spc="-17" dirty="0">
                <a:cs typeface="Times New Roman"/>
              </a:rPr>
              <a:t> </a:t>
            </a:r>
            <a:r>
              <a:rPr lang="en-US" sz="2500" dirty="0">
                <a:cs typeface="Times New Roman"/>
              </a:rPr>
              <a:t>emergency</a:t>
            </a:r>
            <a:r>
              <a:rPr lang="en-US" sz="2500" spc="-14" dirty="0">
                <a:cs typeface="Times New Roman"/>
              </a:rPr>
              <a:t> </a:t>
            </a:r>
            <a:r>
              <a:rPr lang="en-US" sz="2500" dirty="0">
                <a:cs typeface="Times New Roman"/>
              </a:rPr>
              <a:t>department</a:t>
            </a:r>
            <a:r>
              <a:rPr lang="en-US" sz="2500" spc="-20" dirty="0">
                <a:cs typeface="Times New Roman"/>
              </a:rPr>
              <a:t> </a:t>
            </a:r>
            <a:r>
              <a:rPr lang="en-US" sz="2500" dirty="0">
                <a:cs typeface="Times New Roman"/>
              </a:rPr>
              <a:t>visits,</a:t>
            </a:r>
            <a:r>
              <a:rPr lang="en-US" sz="2500" spc="-10" dirty="0">
                <a:cs typeface="Times New Roman"/>
              </a:rPr>
              <a:t> </a:t>
            </a:r>
            <a:r>
              <a:rPr lang="en-US" sz="2500" dirty="0">
                <a:cs typeface="Times New Roman"/>
              </a:rPr>
              <a:t>by</a:t>
            </a:r>
            <a:r>
              <a:rPr lang="en-US" sz="2500" spc="-17" dirty="0">
                <a:cs typeface="Times New Roman"/>
              </a:rPr>
              <a:t> </a:t>
            </a:r>
            <a:r>
              <a:rPr lang="en-US" sz="2500" dirty="0">
                <a:cs typeface="Times New Roman"/>
              </a:rPr>
              <a:t>selected</a:t>
            </a:r>
            <a:r>
              <a:rPr lang="en-US" sz="2500" spc="-10" dirty="0">
                <a:cs typeface="Times New Roman"/>
              </a:rPr>
              <a:t> </a:t>
            </a:r>
            <a:r>
              <a:rPr lang="en-US" sz="2500" spc="-7" dirty="0">
                <a:cs typeface="Times New Roman"/>
              </a:rPr>
              <a:t>patient </a:t>
            </a:r>
            <a:r>
              <a:rPr lang="en-US" sz="2500" dirty="0">
                <a:cs typeface="Times New Roman"/>
              </a:rPr>
              <a:t>characteristics:</a:t>
            </a:r>
            <a:r>
              <a:rPr lang="en-US" sz="2500" spc="41" dirty="0">
                <a:cs typeface="Times New Roman"/>
              </a:rPr>
              <a:t> </a:t>
            </a:r>
            <a:r>
              <a:rPr lang="en-US" sz="2500" dirty="0">
                <a:cs typeface="Times New Roman"/>
              </a:rPr>
              <a:t>United</a:t>
            </a:r>
            <a:r>
              <a:rPr lang="en-US" sz="2500" spc="58" dirty="0">
                <a:cs typeface="Times New Roman"/>
              </a:rPr>
              <a:t> </a:t>
            </a:r>
            <a:r>
              <a:rPr lang="en-US" sz="2500" dirty="0">
                <a:cs typeface="Times New Roman"/>
              </a:rPr>
              <a:t>States,</a:t>
            </a:r>
            <a:r>
              <a:rPr lang="en-US" sz="2500" spc="44" dirty="0">
                <a:cs typeface="Times New Roman"/>
              </a:rPr>
              <a:t> </a:t>
            </a:r>
            <a:r>
              <a:rPr lang="en-US" sz="2500" dirty="0">
                <a:cs typeface="Times New Roman"/>
              </a:rPr>
              <a:t>2019.</a:t>
            </a:r>
            <a:r>
              <a:rPr lang="en-US" sz="2500" spc="51" dirty="0">
                <a:cs typeface="Times New Roman"/>
              </a:rPr>
              <a:t> </a:t>
            </a:r>
            <a:r>
              <a:rPr lang="en-US" sz="2500" u="sng" spc="-7" dirty="0">
                <a:solidFill>
                  <a:srgbClr val="0000FF"/>
                </a:solidFill>
                <a:uFill>
                  <a:solidFill>
                    <a:srgbClr val="0000FF"/>
                  </a:solidFill>
                </a:uFill>
                <a:cs typeface="Times New Roman"/>
                <a:hlinkClick r:id="rId5"/>
              </a:rPr>
              <a:t>https://www.cdc.gov/nchs/data/nhamcs/web_tables/2019-nhamcs-ed-</a:t>
            </a:r>
            <a:r>
              <a:rPr lang="en-US" sz="2500" u="sng" spc="-14" dirty="0">
                <a:solidFill>
                  <a:srgbClr val="0000FF"/>
                </a:solidFill>
                <a:uFill>
                  <a:solidFill>
                    <a:srgbClr val="0000FF"/>
                  </a:solidFill>
                </a:uFill>
                <a:cs typeface="Times New Roman"/>
                <a:hlinkClick r:id="rId5"/>
              </a:rPr>
              <a:t>web-</a:t>
            </a:r>
            <a:r>
              <a:rPr lang="en-US" sz="2500" spc="-14" dirty="0">
                <a:solidFill>
                  <a:srgbClr val="0000FF"/>
                </a:solidFill>
                <a:cs typeface="Times New Roman"/>
              </a:rPr>
              <a:t> </a:t>
            </a:r>
            <a:r>
              <a:rPr lang="en-US" sz="2500" u="sng" spc="-7" dirty="0">
                <a:solidFill>
                  <a:srgbClr val="0000FF"/>
                </a:solidFill>
                <a:uFill>
                  <a:solidFill>
                    <a:srgbClr val="0000FF"/>
                  </a:solidFill>
                </a:uFill>
                <a:cs typeface="Times New Roman"/>
                <a:hlinkClick r:id="rId5"/>
              </a:rPr>
              <a:t>tables-</a:t>
            </a:r>
            <a:r>
              <a:rPr lang="en-US" sz="2500" u="sng" dirty="0">
                <a:solidFill>
                  <a:srgbClr val="0000FF"/>
                </a:solidFill>
                <a:uFill>
                  <a:solidFill>
                    <a:srgbClr val="0000FF"/>
                  </a:solidFill>
                </a:uFill>
                <a:cs typeface="Times New Roman"/>
                <a:hlinkClick r:id="rId5"/>
              </a:rPr>
              <a:t>508.pdf</a:t>
            </a:r>
            <a:r>
              <a:rPr lang="en-US" sz="2500" dirty="0">
                <a:cs typeface="Times New Roman"/>
                <a:hlinkClick r:id="rId5"/>
              </a:rPr>
              <a:t>.</a:t>
            </a:r>
            <a:r>
              <a:rPr lang="en-US" sz="2500" spc="-17" dirty="0">
                <a:cs typeface="Times New Roman"/>
              </a:rPr>
              <a:t> </a:t>
            </a:r>
            <a:r>
              <a:rPr lang="en-US" sz="2500" dirty="0">
                <a:cs typeface="Times New Roman"/>
              </a:rPr>
              <a:t>Accessed</a:t>
            </a:r>
            <a:r>
              <a:rPr lang="en-US" sz="2500" spc="-7" dirty="0">
                <a:cs typeface="Times New Roman"/>
              </a:rPr>
              <a:t> </a:t>
            </a:r>
            <a:r>
              <a:rPr lang="en-US" sz="2500" dirty="0">
                <a:cs typeface="Times New Roman"/>
              </a:rPr>
              <a:t>October</a:t>
            </a:r>
            <a:r>
              <a:rPr lang="en-US" sz="2500" spc="-7" dirty="0">
                <a:cs typeface="Times New Roman"/>
              </a:rPr>
              <a:t> </a:t>
            </a:r>
            <a:r>
              <a:rPr lang="en-US" sz="2500" dirty="0">
                <a:cs typeface="Times New Roman"/>
              </a:rPr>
              <a:t>4,</a:t>
            </a:r>
            <a:r>
              <a:rPr lang="en-US" sz="2500" spc="-7" dirty="0">
                <a:cs typeface="Times New Roman"/>
              </a:rPr>
              <a:t> </a:t>
            </a:r>
            <a:r>
              <a:rPr lang="en-US" sz="2500" spc="-14" dirty="0">
                <a:cs typeface="Times New Roman"/>
              </a:rPr>
              <a:t>2022.</a:t>
            </a:r>
            <a:endParaRPr lang="en-US" sz="2500" dirty="0">
              <a:cs typeface="Times New Roman"/>
            </a:endParaRPr>
          </a:p>
          <a:p>
            <a:pPr marL="274320" marR="3464" indent="-274320">
              <a:lnSpc>
                <a:spcPct val="120000"/>
              </a:lnSpc>
              <a:spcBef>
                <a:spcPts val="0"/>
              </a:spcBef>
              <a:buClr>
                <a:schemeClr val="tx1"/>
              </a:buClr>
              <a:buSzPct val="100000"/>
              <a:buFont typeface="+mj-lt"/>
              <a:buAutoNum type="arabicPeriod" startAt="31"/>
              <a:tabLst>
                <a:tab pos="164951" algn="l"/>
              </a:tabLst>
            </a:pPr>
            <a:r>
              <a:rPr lang="en-US" sz="2500" dirty="0">
                <a:cs typeface="Times New Roman"/>
              </a:rPr>
              <a:t>Gutierrez</a:t>
            </a:r>
            <a:r>
              <a:rPr lang="en-US" sz="2500" spc="-20" dirty="0">
                <a:cs typeface="Times New Roman"/>
              </a:rPr>
              <a:t> </a:t>
            </a:r>
            <a:r>
              <a:rPr lang="en-US" sz="2500" dirty="0">
                <a:cs typeface="Times New Roman"/>
              </a:rPr>
              <a:t>C,</a:t>
            </a:r>
            <a:r>
              <a:rPr lang="en-US" sz="2500" spc="-17" dirty="0">
                <a:cs typeface="Times New Roman"/>
              </a:rPr>
              <a:t> </a:t>
            </a:r>
            <a:r>
              <a:rPr lang="en-US" sz="2500" dirty="0">
                <a:cs typeface="Times New Roman"/>
              </a:rPr>
              <a:t>Lindor</a:t>
            </a:r>
            <a:r>
              <a:rPr lang="en-US" sz="2500" spc="-10" dirty="0">
                <a:cs typeface="Times New Roman"/>
              </a:rPr>
              <a:t> </a:t>
            </a:r>
            <a:r>
              <a:rPr lang="en-US" sz="2500" dirty="0">
                <a:cs typeface="Times New Roman"/>
              </a:rPr>
              <a:t>RA,</a:t>
            </a:r>
            <a:r>
              <a:rPr lang="en-US" sz="2500" spc="-14" dirty="0">
                <a:cs typeface="Times New Roman"/>
              </a:rPr>
              <a:t> </a:t>
            </a:r>
            <a:r>
              <a:rPr lang="en-US" sz="2500" dirty="0">
                <a:cs typeface="Times New Roman"/>
              </a:rPr>
              <a:t>Baker</a:t>
            </a:r>
            <a:r>
              <a:rPr lang="en-US" sz="2500" spc="-14" dirty="0">
                <a:cs typeface="Times New Roman"/>
              </a:rPr>
              <a:t> </a:t>
            </a:r>
            <a:r>
              <a:rPr lang="en-US" sz="2500" dirty="0">
                <a:cs typeface="Times New Roman"/>
              </a:rPr>
              <a:t>O,</a:t>
            </a:r>
            <a:r>
              <a:rPr lang="en-US" sz="2500" spc="-10" dirty="0">
                <a:cs typeface="Times New Roman"/>
              </a:rPr>
              <a:t> </a:t>
            </a:r>
            <a:r>
              <a:rPr lang="en-US" sz="2500" dirty="0">
                <a:cs typeface="Times New Roman"/>
              </a:rPr>
              <a:t>Cutler</a:t>
            </a:r>
            <a:r>
              <a:rPr lang="en-US" sz="2500" spc="-17" dirty="0">
                <a:cs typeface="Times New Roman"/>
              </a:rPr>
              <a:t> </a:t>
            </a:r>
            <a:r>
              <a:rPr lang="en-US" sz="2500" dirty="0">
                <a:cs typeface="Times New Roman"/>
              </a:rPr>
              <a:t>D,</a:t>
            </a:r>
            <a:r>
              <a:rPr lang="en-US" sz="2500" spc="-14" dirty="0">
                <a:cs typeface="Times New Roman"/>
              </a:rPr>
              <a:t> </a:t>
            </a:r>
            <a:r>
              <a:rPr lang="en-US" sz="2500" dirty="0">
                <a:cs typeface="Times New Roman"/>
              </a:rPr>
              <a:t>Schuur</a:t>
            </a:r>
            <a:r>
              <a:rPr lang="en-US" sz="2500" spc="-14" dirty="0">
                <a:cs typeface="Times New Roman"/>
              </a:rPr>
              <a:t> </a:t>
            </a:r>
            <a:r>
              <a:rPr lang="en-US" sz="2500" dirty="0">
                <a:cs typeface="Times New Roman"/>
              </a:rPr>
              <a:t>JD.</a:t>
            </a:r>
            <a:r>
              <a:rPr lang="en-US" sz="2500" spc="-14" dirty="0">
                <a:cs typeface="Times New Roman"/>
              </a:rPr>
              <a:t> </a:t>
            </a:r>
            <a:r>
              <a:rPr lang="en-US" sz="2500" dirty="0">
                <a:cs typeface="Times New Roman"/>
              </a:rPr>
              <a:t>State</a:t>
            </a:r>
            <a:r>
              <a:rPr lang="en-US" sz="2500" spc="-14" dirty="0">
                <a:cs typeface="Times New Roman"/>
              </a:rPr>
              <a:t> </a:t>
            </a:r>
            <a:r>
              <a:rPr lang="en-US" sz="2500" dirty="0">
                <a:cs typeface="Times New Roman"/>
              </a:rPr>
              <a:t>regulation</a:t>
            </a:r>
            <a:r>
              <a:rPr lang="en-US" sz="2500" spc="-17" dirty="0">
                <a:cs typeface="Times New Roman"/>
              </a:rPr>
              <a:t> </a:t>
            </a:r>
            <a:r>
              <a:rPr lang="en-US" sz="2500" dirty="0">
                <a:cs typeface="Times New Roman"/>
              </a:rPr>
              <a:t>of</a:t>
            </a:r>
            <a:r>
              <a:rPr lang="en-US" sz="2500" spc="-14" dirty="0">
                <a:cs typeface="Times New Roman"/>
              </a:rPr>
              <a:t> </a:t>
            </a:r>
            <a:r>
              <a:rPr lang="en-US" sz="2500" dirty="0">
                <a:cs typeface="Times New Roman"/>
              </a:rPr>
              <a:t>freestanding</a:t>
            </a:r>
            <a:r>
              <a:rPr lang="en-US" sz="2500" spc="-10" dirty="0">
                <a:cs typeface="Times New Roman"/>
              </a:rPr>
              <a:t> </a:t>
            </a:r>
            <a:r>
              <a:rPr lang="en-US" sz="2500" dirty="0">
                <a:cs typeface="Times New Roman"/>
              </a:rPr>
              <a:t>emergency</a:t>
            </a:r>
            <a:r>
              <a:rPr lang="en-US" sz="2500" spc="-14" dirty="0">
                <a:cs typeface="Times New Roman"/>
              </a:rPr>
              <a:t> </a:t>
            </a:r>
            <a:r>
              <a:rPr lang="en-US" sz="2500" spc="-7" dirty="0">
                <a:cs typeface="Times New Roman"/>
              </a:rPr>
              <a:t>departments </a:t>
            </a:r>
            <a:r>
              <a:rPr lang="en-US" sz="2500" dirty="0">
                <a:cs typeface="Times New Roman"/>
              </a:rPr>
              <a:t>varies</a:t>
            </a:r>
            <a:r>
              <a:rPr lang="en-US" sz="2500" spc="-24" dirty="0">
                <a:cs typeface="Times New Roman"/>
              </a:rPr>
              <a:t> </a:t>
            </a:r>
            <a:r>
              <a:rPr lang="en-US" sz="2500" dirty="0">
                <a:cs typeface="Times New Roman"/>
              </a:rPr>
              <a:t>widely,</a:t>
            </a:r>
            <a:r>
              <a:rPr lang="en-US" sz="2500" spc="-17" dirty="0">
                <a:cs typeface="Times New Roman"/>
              </a:rPr>
              <a:t> </a:t>
            </a:r>
            <a:r>
              <a:rPr lang="en-US" sz="2500" dirty="0">
                <a:cs typeface="Times New Roman"/>
              </a:rPr>
              <a:t>affecting</a:t>
            </a:r>
            <a:r>
              <a:rPr lang="en-US" sz="2500" spc="-14" dirty="0">
                <a:cs typeface="Times New Roman"/>
              </a:rPr>
              <a:t> </a:t>
            </a:r>
            <a:r>
              <a:rPr lang="en-US" sz="2500" dirty="0">
                <a:cs typeface="Times New Roman"/>
              </a:rPr>
              <a:t>location,</a:t>
            </a:r>
            <a:r>
              <a:rPr lang="en-US" sz="2500" spc="-17" dirty="0">
                <a:cs typeface="Times New Roman"/>
              </a:rPr>
              <a:t> </a:t>
            </a:r>
            <a:r>
              <a:rPr lang="en-US" sz="2500" dirty="0">
                <a:cs typeface="Times New Roman"/>
              </a:rPr>
              <a:t>growth,</a:t>
            </a:r>
            <a:r>
              <a:rPr lang="en-US" sz="2500" spc="-17" dirty="0">
                <a:cs typeface="Times New Roman"/>
              </a:rPr>
              <a:t> </a:t>
            </a:r>
            <a:r>
              <a:rPr lang="en-US" sz="2500" dirty="0">
                <a:cs typeface="Times New Roman"/>
              </a:rPr>
              <a:t>and</a:t>
            </a:r>
            <a:r>
              <a:rPr lang="en-US" sz="2500" spc="-10" dirty="0">
                <a:cs typeface="Times New Roman"/>
              </a:rPr>
              <a:t> </a:t>
            </a:r>
            <a:r>
              <a:rPr lang="en-US" sz="2500" dirty="0">
                <a:cs typeface="Times New Roman"/>
              </a:rPr>
              <a:t>services</a:t>
            </a:r>
            <a:r>
              <a:rPr lang="en-US" sz="2500" spc="-17" dirty="0">
                <a:cs typeface="Times New Roman"/>
              </a:rPr>
              <a:t> </a:t>
            </a:r>
            <a:r>
              <a:rPr lang="en-US" sz="2500" dirty="0">
                <a:cs typeface="Times New Roman"/>
              </a:rPr>
              <a:t>provided.</a:t>
            </a:r>
            <a:r>
              <a:rPr lang="en-US" sz="2500" spc="-17" dirty="0">
                <a:cs typeface="Times New Roman"/>
              </a:rPr>
              <a:t> </a:t>
            </a:r>
            <a:r>
              <a:rPr lang="en-US" sz="2500" dirty="0">
                <a:cs typeface="Times New Roman"/>
              </a:rPr>
              <a:t>Health</a:t>
            </a:r>
            <a:r>
              <a:rPr lang="en-US" sz="2500" spc="-17" dirty="0">
                <a:cs typeface="Times New Roman"/>
              </a:rPr>
              <a:t> </a:t>
            </a:r>
            <a:r>
              <a:rPr lang="en-US" sz="2500" dirty="0" err="1">
                <a:cs typeface="Times New Roman"/>
              </a:rPr>
              <a:t>Aff</a:t>
            </a:r>
            <a:r>
              <a:rPr lang="en-US" sz="2500" spc="-17" dirty="0">
                <a:cs typeface="Times New Roman"/>
              </a:rPr>
              <a:t> </a:t>
            </a:r>
            <a:r>
              <a:rPr lang="en-US" sz="2500" dirty="0">
                <a:cs typeface="Times New Roman"/>
              </a:rPr>
              <a:t>(Millwood).</a:t>
            </a:r>
            <a:r>
              <a:rPr lang="en-US" sz="2500" spc="-20" dirty="0">
                <a:cs typeface="Times New Roman"/>
              </a:rPr>
              <a:t> </a:t>
            </a:r>
            <a:r>
              <a:rPr lang="en-US" sz="2500" dirty="0">
                <a:cs typeface="Times New Roman"/>
              </a:rPr>
              <a:t>2016</a:t>
            </a:r>
            <a:r>
              <a:rPr lang="en-US" sz="2500" spc="-14" dirty="0">
                <a:cs typeface="Times New Roman"/>
              </a:rPr>
              <a:t> </a:t>
            </a:r>
            <a:r>
              <a:rPr lang="en-US" sz="2500" spc="-17" dirty="0">
                <a:cs typeface="Times New Roman"/>
              </a:rPr>
              <a:t>Oct</a:t>
            </a:r>
            <a:r>
              <a:rPr lang="en-US" sz="2500" spc="341" dirty="0">
                <a:cs typeface="Times New Roman"/>
              </a:rPr>
              <a:t> </a:t>
            </a:r>
            <a:r>
              <a:rPr lang="en-US" sz="2500" spc="-7" dirty="0">
                <a:cs typeface="Times New Roman"/>
              </a:rPr>
              <a:t>1;35(10):1857-</a:t>
            </a:r>
            <a:r>
              <a:rPr lang="en-US" sz="2500" dirty="0">
                <a:cs typeface="Times New Roman"/>
              </a:rPr>
              <a:t>66.</a:t>
            </a:r>
            <a:r>
              <a:rPr lang="en-US" sz="2500" spc="48" dirty="0">
                <a:cs typeface="Times New Roman"/>
              </a:rPr>
              <a:t> </a:t>
            </a:r>
            <a:r>
              <a:rPr lang="en-US" sz="2500" u="sng" spc="-7" dirty="0">
                <a:solidFill>
                  <a:srgbClr val="0000FF"/>
                </a:solidFill>
                <a:uFill>
                  <a:solidFill>
                    <a:srgbClr val="0000FF"/>
                  </a:solidFill>
                </a:uFill>
                <a:cs typeface="Times New Roman"/>
                <a:hlinkClick r:id="rId6"/>
              </a:rPr>
              <a:t>https://www.healthaffairs.org/doi/10.1377/hlthaff.2016.0412</a:t>
            </a:r>
            <a:r>
              <a:rPr lang="en-US" sz="2500" spc="-7" dirty="0">
                <a:cs typeface="Times New Roman"/>
                <a:hlinkClick r:id="rId6"/>
              </a:rPr>
              <a:t>.</a:t>
            </a:r>
            <a:r>
              <a:rPr lang="en-US" sz="2500" spc="55" dirty="0">
                <a:cs typeface="Times New Roman"/>
              </a:rPr>
              <a:t> </a:t>
            </a:r>
            <a:r>
              <a:rPr lang="en-US" sz="2500" dirty="0">
                <a:cs typeface="Times New Roman"/>
              </a:rPr>
              <a:t>Accessed</a:t>
            </a:r>
            <a:r>
              <a:rPr lang="en-US" sz="2500" spc="65" dirty="0">
                <a:cs typeface="Times New Roman"/>
              </a:rPr>
              <a:t> </a:t>
            </a:r>
            <a:r>
              <a:rPr lang="en-US" sz="2500" dirty="0">
                <a:cs typeface="Times New Roman"/>
              </a:rPr>
              <a:t>September</a:t>
            </a:r>
            <a:r>
              <a:rPr lang="en-US" sz="2500" spc="48" dirty="0">
                <a:cs typeface="Times New Roman"/>
              </a:rPr>
              <a:t> </a:t>
            </a:r>
            <a:r>
              <a:rPr lang="en-US" sz="2500" dirty="0">
                <a:cs typeface="Times New Roman"/>
              </a:rPr>
              <a:t>23,</a:t>
            </a:r>
            <a:r>
              <a:rPr lang="en-US" sz="2500" spc="58" dirty="0">
                <a:cs typeface="Times New Roman"/>
              </a:rPr>
              <a:t> </a:t>
            </a:r>
            <a:r>
              <a:rPr lang="en-US" sz="2500" spc="-7" dirty="0">
                <a:cs typeface="Times New Roman"/>
              </a:rPr>
              <a:t>2022.</a:t>
            </a:r>
            <a:endParaRPr lang="en-US" sz="2500" dirty="0">
              <a:cs typeface="Times New Roman"/>
            </a:endParaRPr>
          </a:p>
          <a:p>
            <a:pPr marL="274320" marR="662403" indent="-274320">
              <a:lnSpc>
                <a:spcPct val="120000"/>
              </a:lnSpc>
              <a:spcBef>
                <a:spcPts val="0"/>
              </a:spcBef>
              <a:buClr>
                <a:schemeClr val="tx1"/>
              </a:buClr>
              <a:buSzPct val="100000"/>
              <a:buFont typeface="+mj-lt"/>
              <a:buAutoNum type="arabicPeriod" startAt="31"/>
              <a:tabLst>
                <a:tab pos="164951" algn="l"/>
              </a:tabLst>
            </a:pPr>
            <a:r>
              <a:rPr lang="en-US" sz="2500" dirty="0">
                <a:cs typeface="Times New Roman"/>
              </a:rPr>
              <a:t>Liu</a:t>
            </a:r>
            <a:r>
              <a:rPr lang="en-US" sz="2500" spc="-14" dirty="0">
                <a:cs typeface="Times New Roman"/>
              </a:rPr>
              <a:t> </a:t>
            </a:r>
            <a:r>
              <a:rPr lang="en-US" sz="2500" dirty="0">
                <a:cs typeface="Times New Roman"/>
              </a:rPr>
              <a:t>JB,</a:t>
            </a:r>
            <a:r>
              <a:rPr lang="en-US" sz="2500" spc="-10" dirty="0">
                <a:cs typeface="Times New Roman"/>
              </a:rPr>
              <a:t> </a:t>
            </a:r>
            <a:r>
              <a:rPr lang="en-US" sz="2500" dirty="0" err="1">
                <a:cs typeface="Times New Roman"/>
              </a:rPr>
              <a:t>Kelz</a:t>
            </a:r>
            <a:r>
              <a:rPr lang="en-US" sz="2500" spc="-10" dirty="0">
                <a:cs typeface="Times New Roman"/>
              </a:rPr>
              <a:t> </a:t>
            </a:r>
            <a:r>
              <a:rPr lang="en-US" sz="2500" dirty="0">
                <a:cs typeface="Times New Roman"/>
              </a:rPr>
              <a:t>RR.</a:t>
            </a:r>
            <a:r>
              <a:rPr lang="en-US" sz="2500" spc="-7" dirty="0">
                <a:cs typeface="Times New Roman"/>
              </a:rPr>
              <a:t> </a:t>
            </a:r>
            <a:r>
              <a:rPr lang="en-US" sz="2500" dirty="0">
                <a:cs typeface="Times New Roman"/>
              </a:rPr>
              <a:t>Types</a:t>
            </a:r>
            <a:r>
              <a:rPr lang="en-US" sz="2500" spc="-10" dirty="0">
                <a:cs typeface="Times New Roman"/>
              </a:rPr>
              <a:t> </a:t>
            </a:r>
            <a:r>
              <a:rPr lang="en-US" sz="2500" dirty="0">
                <a:cs typeface="Times New Roman"/>
              </a:rPr>
              <a:t>of</a:t>
            </a:r>
            <a:r>
              <a:rPr lang="en-US" sz="2500" spc="-14" dirty="0">
                <a:cs typeface="Times New Roman"/>
              </a:rPr>
              <a:t> </a:t>
            </a:r>
            <a:r>
              <a:rPr lang="en-US" sz="2500" dirty="0">
                <a:cs typeface="Times New Roman"/>
              </a:rPr>
              <a:t>hospitals</a:t>
            </a:r>
            <a:r>
              <a:rPr lang="en-US" sz="2500" spc="-7" dirty="0">
                <a:cs typeface="Times New Roman"/>
              </a:rPr>
              <a:t> </a:t>
            </a:r>
            <a:r>
              <a:rPr lang="en-US" sz="2500" dirty="0">
                <a:cs typeface="Times New Roman"/>
              </a:rPr>
              <a:t>in</a:t>
            </a:r>
            <a:r>
              <a:rPr lang="en-US" sz="2500" spc="-3" dirty="0">
                <a:cs typeface="Times New Roman"/>
              </a:rPr>
              <a:t> </a:t>
            </a:r>
            <a:r>
              <a:rPr lang="en-US" sz="2500" dirty="0">
                <a:cs typeface="Times New Roman"/>
              </a:rPr>
              <a:t>the</a:t>
            </a:r>
            <a:r>
              <a:rPr lang="en-US" sz="2500" spc="-10" dirty="0">
                <a:cs typeface="Times New Roman"/>
              </a:rPr>
              <a:t> </a:t>
            </a:r>
            <a:r>
              <a:rPr lang="en-US" sz="2500" dirty="0">
                <a:cs typeface="Times New Roman"/>
              </a:rPr>
              <a:t>United</a:t>
            </a:r>
            <a:r>
              <a:rPr lang="en-US" sz="2500" spc="-3" dirty="0">
                <a:cs typeface="Times New Roman"/>
              </a:rPr>
              <a:t> </a:t>
            </a:r>
            <a:r>
              <a:rPr lang="en-US" sz="2500" dirty="0">
                <a:cs typeface="Times New Roman"/>
              </a:rPr>
              <a:t>States.</a:t>
            </a:r>
            <a:r>
              <a:rPr lang="en-US" sz="2500" spc="-14" dirty="0">
                <a:cs typeface="Times New Roman"/>
              </a:rPr>
              <a:t> </a:t>
            </a:r>
            <a:r>
              <a:rPr lang="en-US" sz="2500" dirty="0">
                <a:cs typeface="Times New Roman"/>
              </a:rPr>
              <a:t>JAMA.</a:t>
            </a:r>
            <a:r>
              <a:rPr lang="en-US" sz="2500" spc="-10" dirty="0">
                <a:cs typeface="Times New Roman"/>
              </a:rPr>
              <a:t> </a:t>
            </a:r>
            <a:r>
              <a:rPr lang="en-US" sz="2500" dirty="0">
                <a:cs typeface="Times New Roman"/>
              </a:rPr>
              <a:t>2018</a:t>
            </a:r>
            <a:r>
              <a:rPr lang="en-US" sz="2500" spc="-10" dirty="0">
                <a:cs typeface="Times New Roman"/>
              </a:rPr>
              <a:t> </a:t>
            </a:r>
            <a:r>
              <a:rPr lang="en-US" sz="2500" dirty="0">
                <a:cs typeface="Times New Roman"/>
              </a:rPr>
              <a:t>Sep</a:t>
            </a:r>
            <a:r>
              <a:rPr lang="en-US" sz="2500" spc="-10" dirty="0">
                <a:cs typeface="Times New Roman"/>
              </a:rPr>
              <a:t> </a:t>
            </a:r>
            <a:r>
              <a:rPr lang="en-US" sz="2500" spc="-7" dirty="0">
                <a:cs typeface="Times New Roman"/>
              </a:rPr>
              <a:t>11;320(10):1074. </a:t>
            </a:r>
            <a:r>
              <a:rPr lang="en-US" sz="2500" u="sng" spc="-7" dirty="0">
                <a:solidFill>
                  <a:srgbClr val="0000FF"/>
                </a:solidFill>
                <a:uFill>
                  <a:solidFill>
                    <a:srgbClr val="0000FF"/>
                  </a:solidFill>
                </a:uFill>
                <a:cs typeface="Times New Roman"/>
                <a:hlinkClick r:id="rId7"/>
              </a:rPr>
              <a:t>https://doi.org/10.1001/jama.2018.9471</a:t>
            </a:r>
            <a:r>
              <a:rPr lang="en-US" sz="2500" spc="-7" dirty="0">
                <a:cs typeface="Times New Roman"/>
                <a:hlinkClick r:id="rId7"/>
              </a:rPr>
              <a:t>.</a:t>
            </a:r>
            <a:r>
              <a:rPr lang="en-US" sz="2500" spc="24" dirty="0">
                <a:cs typeface="Times New Roman"/>
              </a:rPr>
              <a:t> </a:t>
            </a:r>
            <a:r>
              <a:rPr lang="en-US" sz="2500" dirty="0">
                <a:cs typeface="Times New Roman"/>
              </a:rPr>
              <a:t>Accessed</a:t>
            </a:r>
            <a:r>
              <a:rPr lang="en-US" sz="2500" spc="34" dirty="0">
                <a:cs typeface="Times New Roman"/>
              </a:rPr>
              <a:t> </a:t>
            </a:r>
            <a:r>
              <a:rPr lang="en-US" sz="2500" dirty="0">
                <a:cs typeface="Times New Roman"/>
              </a:rPr>
              <a:t>September</a:t>
            </a:r>
            <a:r>
              <a:rPr lang="en-US" sz="2500" spc="31" dirty="0">
                <a:cs typeface="Times New Roman"/>
              </a:rPr>
              <a:t> </a:t>
            </a:r>
            <a:r>
              <a:rPr lang="en-US" sz="2500" dirty="0">
                <a:cs typeface="Times New Roman"/>
              </a:rPr>
              <a:t>23,</a:t>
            </a:r>
            <a:r>
              <a:rPr lang="en-US" sz="2500" spc="34" dirty="0">
                <a:cs typeface="Times New Roman"/>
              </a:rPr>
              <a:t> </a:t>
            </a:r>
            <a:r>
              <a:rPr lang="en-US" sz="2500" spc="-7" dirty="0">
                <a:cs typeface="Times New Roman"/>
              </a:rPr>
              <a:t>2022.</a:t>
            </a:r>
            <a:endParaRPr lang="en-US" sz="2500" dirty="0">
              <a:cs typeface="Times New Roman"/>
            </a:endParaRPr>
          </a:p>
          <a:p>
            <a:pPr marL="274320" marR="255869" indent="-274320">
              <a:lnSpc>
                <a:spcPct val="120000"/>
              </a:lnSpc>
              <a:spcBef>
                <a:spcPts val="0"/>
              </a:spcBef>
              <a:buClr>
                <a:schemeClr val="tx1"/>
              </a:buClr>
              <a:buSzPct val="100000"/>
              <a:buFont typeface="+mj-lt"/>
              <a:buAutoNum type="arabicPeriod" startAt="31"/>
              <a:tabLst>
                <a:tab pos="164518" algn="l"/>
              </a:tabLst>
            </a:pPr>
            <a:r>
              <a:rPr lang="en-US" sz="2500" dirty="0">
                <a:cs typeface="Times New Roman"/>
              </a:rPr>
              <a:t>American</a:t>
            </a:r>
            <a:r>
              <a:rPr lang="en-US" sz="2500" spc="85" dirty="0">
                <a:cs typeface="Times New Roman"/>
              </a:rPr>
              <a:t> </a:t>
            </a:r>
            <a:r>
              <a:rPr lang="en-US" sz="2500" dirty="0">
                <a:cs typeface="Times New Roman"/>
              </a:rPr>
              <a:t>Hospital</a:t>
            </a:r>
            <a:r>
              <a:rPr lang="en-US" sz="2500" spc="89" dirty="0">
                <a:cs typeface="Times New Roman"/>
              </a:rPr>
              <a:t> </a:t>
            </a:r>
            <a:r>
              <a:rPr lang="en-US" sz="2500" dirty="0">
                <a:cs typeface="Times New Roman"/>
              </a:rPr>
              <a:t>Association.</a:t>
            </a:r>
            <a:r>
              <a:rPr lang="en-US" sz="2500" spc="85" dirty="0">
                <a:cs typeface="Times New Roman"/>
              </a:rPr>
              <a:t> </a:t>
            </a:r>
            <a:r>
              <a:rPr lang="en-US" sz="2500" dirty="0">
                <a:cs typeface="Times New Roman"/>
              </a:rPr>
              <a:t>Fast</a:t>
            </a:r>
            <a:r>
              <a:rPr lang="en-US" sz="2500" spc="89" dirty="0">
                <a:cs typeface="Times New Roman"/>
              </a:rPr>
              <a:t> </a:t>
            </a:r>
            <a:r>
              <a:rPr lang="en-US" sz="2500" dirty="0">
                <a:cs typeface="Times New Roman"/>
              </a:rPr>
              <a:t>Facts</a:t>
            </a:r>
            <a:r>
              <a:rPr lang="en-US" sz="2500" spc="92" dirty="0">
                <a:cs typeface="Times New Roman"/>
              </a:rPr>
              <a:t> </a:t>
            </a:r>
            <a:r>
              <a:rPr lang="en-US" sz="2500" dirty="0">
                <a:cs typeface="Times New Roman"/>
              </a:rPr>
              <a:t>on</a:t>
            </a:r>
            <a:r>
              <a:rPr lang="en-US" sz="2500" spc="95" dirty="0">
                <a:cs typeface="Times New Roman"/>
              </a:rPr>
              <a:t> </a:t>
            </a:r>
            <a:r>
              <a:rPr lang="en-US" sz="2500" dirty="0">
                <a:cs typeface="Times New Roman"/>
              </a:rPr>
              <a:t>U.S.</a:t>
            </a:r>
            <a:r>
              <a:rPr lang="en-US" sz="2500" spc="85" dirty="0">
                <a:cs typeface="Times New Roman"/>
              </a:rPr>
              <a:t> </a:t>
            </a:r>
            <a:r>
              <a:rPr lang="en-US" sz="2500" dirty="0">
                <a:cs typeface="Times New Roman"/>
              </a:rPr>
              <a:t>Hospitals,</a:t>
            </a:r>
            <a:r>
              <a:rPr lang="en-US" sz="2500" spc="89" dirty="0">
                <a:cs typeface="Times New Roman"/>
              </a:rPr>
              <a:t> </a:t>
            </a:r>
            <a:r>
              <a:rPr lang="en-US" sz="2500" dirty="0">
                <a:cs typeface="Times New Roman"/>
              </a:rPr>
              <a:t>2022.</a:t>
            </a:r>
            <a:r>
              <a:rPr lang="en-US" sz="2500" spc="89" dirty="0">
                <a:cs typeface="Times New Roman"/>
              </a:rPr>
              <a:t> </a:t>
            </a:r>
            <a:r>
              <a:rPr lang="en-US" sz="2500" dirty="0">
                <a:cs typeface="Times New Roman"/>
              </a:rPr>
              <a:t>Updated</a:t>
            </a:r>
            <a:r>
              <a:rPr lang="en-US" sz="2500" spc="92" dirty="0">
                <a:cs typeface="Times New Roman"/>
              </a:rPr>
              <a:t> </a:t>
            </a:r>
            <a:r>
              <a:rPr lang="en-US" sz="2500" dirty="0">
                <a:cs typeface="Times New Roman"/>
              </a:rPr>
              <a:t>January</a:t>
            </a:r>
            <a:r>
              <a:rPr lang="en-US" sz="2500" spc="95" dirty="0">
                <a:cs typeface="Times New Roman"/>
              </a:rPr>
              <a:t> </a:t>
            </a:r>
            <a:r>
              <a:rPr lang="en-US" sz="2500" spc="-7" dirty="0">
                <a:cs typeface="Times New Roman"/>
              </a:rPr>
              <a:t>2022. </a:t>
            </a:r>
            <a:r>
              <a:rPr lang="en-US" sz="2500" u="sng" dirty="0">
                <a:solidFill>
                  <a:srgbClr val="0000FF"/>
                </a:solidFill>
                <a:uFill>
                  <a:solidFill>
                    <a:srgbClr val="0000FF"/>
                  </a:solidFill>
                </a:uFill>
                <a:cs typeface="Times New Roman"/>
                <a:hlinkClick r:id="rId8"/>
              </a:rPr>
              <a:t>https://www.aha.org/system/files/media/file/2022/01/fast-facts-on-US-hospitals-2022.pdf</a:t>
            </a:r>
            <a:r>
              <a:rPr lang="en-US" sz="2500" dirty="0">
                <a:cs typeface="Times New Roman"/>
                <a:hlinkClick r:id="rId8"/>
              </a:rPr>
              <a:t>.</a:t>
            </a:r>
            <a:r>
              <a:rPr lang="en-US" sz="2500" dirty="0">
                <a:cs typeface="Times New Roman"/>
              </a:rPr>
              <a:t> </a:t>
            </a:r>
            <a:r>
              <a:rPr lang="en-US" sz="2500" spc="242" dirty="0">
                <a:cs typeface="Times New Roman"/>
              </a:rPr>
              <a:t>A</a:t>
            </a:r>
            <a:r>
              <a:rPr lang="en-US" sz="2500" spc="-7" dirty="0">
                <a:cs typeface="Times New Roman"/>
              </a:rPr>
              <a:t>ccessed </a:t>
            </a:r>
            <a:r>
              <a:rPr lang="en-US" sz="2500" dirty="0">
                <a:cs typeface="Times New Roman"/>
              </a:rPr>
              <a:t>October</a:t>
            </a:r>
            <a:r>
              <a:rPr lang="en-US" sz="2500" spc="68" dirty="0">
                <a:cs typeface="Times New Roman"/>
              </a:rPr>
              <a:t> </a:t>
            </a:r>
            <a:r>
              <a:rPr lang="en-US" sz="2500" dirty="0">
                <a:cs typeface="Times New Roman"/>
              </a:rPr>
              <a:t>17,</a:t>
            </a:r>
            <a:r>
              <a:rPr lang="en-US" sz="2500" spc="75" dirty="0">
                <a:cs typeface="Times New Roman"/>
              </a:rPr>
              <a:t> </a:t>
            </a:r>
            <a:r>
              <a:rPr lang="en-US" sz="2500" spc="-7" dirty="0">
                <a:cs typeface="Times New Roman"/>
              </a:rPr>
              <a:t>2022.</a:t>
            </a:r>
            <a:endParaRPr lang="en-US" sz="2500" dirty="0">
              <a:cs typeface="Times New Roman"/>
            </a:endParaRPr>
          </a:p>
          <a:p>
            <a:pPr marL="274320" marR="488360" indent="-274320">
              <a:lnSpc>
                <a:spcPct val="120000"/>
              </a:lnSpc>
              <a:spcBef>
                <a:spcPts val="0"/>
              </a:spcBef>
              <a:buClr>
                <a:schemeClr val="tx1"/>
              </a:buClr>
              <a:buSzPct val="100000"/>
              <a:buFont typeface="+mj-lt"/>
              <a:buAutoNum type="arabicPeriod" startAt="31"/>
              <a:tabLst>
                <a:tab pos="164951" algn="l"/>
              </a:tabLst>
            </a:pPr>
            <a:r>
              <a:rPr lang="en-US" sz="2500" dirty="0">
                <a:cs typeface="Times New Roman"/>
              </a:rPr>
              <a:t>Rural</a:t>
            </a:r>
            <a:r>
              <a:rPr lang="en-US" sz="2500" spc="-31" dirty="0">
                <a:cs typeface="Times New Roman"/>
              </a:rPr>
              <a:t> </a:t>
            </a:r>
            <a:r>
              <a:rPr lang="en-US" sz="2500" dirty="0">
                <a:cs typeface="Times New Roman"/>
              </a:rPr>
              <a:t>Health</a:t>
            </a:r>
            <a:r>
              <a:rPr lang="en-US" sz="2500" spc="-17" dirty="0">
                <a:cs typeface="Times New Roman"/>
              </a:rPr>
              <a:t> </a:t>
            </a:r>
            <a:r>
              <a:rPr lang="en-US" sz="2500" dirty="0">
                <a:cs typeface="Times New Roman"/>
              </a:rPr>
              <a:t>Information</a:t>
            </a:r>
            <a:r>
              <a:rPr lang="en-US" sz="2500" spc="-20" dirty="0">
                <a:cs typeface="Times New Roman"/>
              </a:rPr>
              <a:t> </a:t>
            </a:r>
            <a:r>
              <a:rPr lang="en-US" sz="2500" dirty="0">
                <a:cs typeface="Times New Roman"/>
              </a:rPr>
              <a:t>Hub.</a:t>
            </a:r>
            <a:r>
              <a:rPr lang="en-US" sz="2500" spc="-17" dirty="0">
                <a:cs typeface="Times New Roman"/>
              </a:rPr>
              <a:t> </a:t>
            </a:r>
            <a:r>
              <a:rPr lang="en-US" sz="2500" dirty="0">
                <a:cs typeface="Times New Roman"/>
              </a:rPr>
              <a:t>Critical</a:t>
            </a:r>
            <a:r>
              <a:rPr lang="en-US" sz="2500" spc="-17" dirty="0">
                <a:cs typeface="Times New Roman"/>
              </a:rPr>
              <a:t> </a:t>
            </a:r>
            <a:r>
              <a:rPr lang="en-US" sz="2500" dirty="0">
                <a:cs typeface="Times New Roman"/>
              </a:rPr>
              <a:t>Access</a:t>
            </a:r>
            <a:r>
              <a:rPr lang="en-US" sz="2500" spc="-17" dirty="0">
                <a:cs typeface="Times New Roman"/>
              </a:rPr>
              <a:t> </a:t>
            </a:r>
            <a:r>
              <a:rPr lang="en-US" sz="2500" dirty="0">
                <a:cs typeface="Times New Roman"/>
              </a:rPr>
              <a:t>Hospitals</a:t>
            </a:r>
            <a:r>
              <a:rPr lang="en-US" sz="2500" spc="-14" dirty="0">
                <a:cs typeface="Times New Roman"/>
              </a:rPr>
              <a:t> </a:t>
            </a:r>
            <a:r>
              <a:rPr lang="en-US" sz="2500" dirty="0">
                <a:cs typeface="Times New Roman"/>
              </a:rPr>
              <a:t>(CAHs).</a:t>
            </a:r>
            <a:r>
              <a:rPr lang="en-US" sz="2500" spc="-20" dirty="0">
                <a:cs typeface="Times New Roman"/>
              </a:rPr>
              <a:t> </a:t>
            </a:r>
            <a:r>
              <a:rPr lang="en-US" sz="2500" dirty="0">
                <a:cs typeface="Times New Roman"/>
              </a:rPr>
              <a:t>Last</a:t>
            </a:r>
            <a:r>
              <a:rPr lang="en-US" sz="2500" spc="-17" dirty="0">
                <a:cs typeface="Times New Roman"/>
              </a:rPr>
              <a:t> </a:t>
            </a:r>
            <a:r>
              <a:rPr lang="en-US" sz="2500" dirty="0">
                <a:cs typeface="Times New Roman"/>
              </a:rPr>
              <a:t>reviewed</a:t>
            </a:r>
            <a:r>
              <a:rPr lang="en-US" sz="2500" spc="-17" dirty="0">
                <a:cs typeface="Times New Roman"/>
              </a:rPr>
              <a:t> </a:t>
            </a:r>
            <a:r>
              <a:rPr lang="en-US" sz="2500" dirty="0">
                <a:cs typeface="Times New Roman"/>
              </a:rPr>
              <a:t>September</a:t>
            </a:r>
            <a:r>
              <a:rPr lang="en-US" sz="2500" spc="-17" dirty="0">
                <a:cs typeface="Times New Roman"/>
              </a:rPr>
              <a:t> </a:t>
            </a:r>
            <a:r>
              <a:rPr lang="en-US" sz="2500" spc="-7" dirty="0">
                <a:cs typeface="Times New Roman"/>
              </a:rPr>
              <a:t>2021. </a:t>
            </a:r>
            <a:r>
              <a:rPr lang="en-US" sz="2500" u="sng" spc="-7" dirty="0">
                <a:solidFill>
                  <a:srgbClr val="0000FF"/>
                </a:solidFill>
                <a:uFill>
                  <a:solidFill>
                    <a:srgbClr val="0000FF"/>
                  </a:solidFill>
                </a:uFill>
                <a:cs typeface="Times New Roman"/>
                <a:hlinkClick r:id="rId9"/>
              </a:rPr>
              <a:t>https://www.ruralhealthinfo.org/topics/critical-access-</a:t>
            </a:r>
            <a:r>
              <a:rPr lang="en-US" sz="2500" u="sng" dirty="0">
                <a:solidFill>
                  <a:srgbClr val="0000FF"/>
                </a:solidFill>
                <a:uFill>
                  <a:solidFill>
                    <a:srgbClr val="0000FF"/>
                  </a:solidFill>
                </a:uFill>
                <a:cs typeface="Times New Roman"/>
                <a:hlinkClick r:id="rId9"/>
              </a:rPr>
              <a:t>hospitals</a:t>
            </a:r>
            <a:r>
              <a:rPr lang="en-US" sz="2500" dirty="0">
                <a:cs typeface="Times New Roman"/>
                <a:hlinkClick r:id="rId9"/>
              </a:rPr>
              <a:t>.</a:t>
            </a:r>
            <a:r>
              <a:rPr lang="en-US" sz="2500" spc="41" dirty="0">
                <a:cs typeface="Times New Roman"/>
              </a:rPr>
              <a:t> </a:t>
            </a:r>
            <a:r>
              <a:rPr lang="en-US" sz="2500" dirty="0">
                <a:cs typeface="Times New Roman"/>
              </a:rPr>
              <a:t>Accessed</a:t>
            </a:r>
            <a:r>
              <a:rPr lang="en-US" sz="2500" spc="41" dirty="0">
                <a:cs typeface="Times New Roman"/>
              </a:rPr>
              <a:t> </a:t>
            </a:r>
            <a:r>
              <a:rPr lang="en-US" sz="2500" dirty="0">
                <a:cs typeface="Times New Roman"/>
              </a:rPr>
              <a:t>September</a:t>
            </a:r>
            <a:r>
              <a:rPr lang="en-US" sz="2500" spc="44" dirty="0">
                <a:cs typeface="Times New Roman"/>
              </a:rPr>
              <a:t> </a:t>
            </a:r>
            <a:r>
              <a:rPr lang="en-US" sz="2500" dirty="0">
                <a:cs typeface="Times New Roman"/>
              </a:rPr>
              <a:t>23,</a:t>
            </a:r>
            <a:r>
              <a:rPr lang="en-US" sz="2500" spc="41" dirty="0">
                <a:cs typeface="Times New Roman"/>
              </a:rPr>
              <a:t> </a:t>
            </a:r>
            <a:r>
              <a:rPr lang="en-US" sz="2500" spc="-7" dirty="0">
                <a:cs typeface="Times New Roman"/>
              </a:rPr>
              <a:t>2022.</a:t>
            </a:r>
            <a:endParaRPr lang="en-US" sz="2500" dirty="0">
              <a:cs typeface="Times New Roman"/>
            </a:endParaRPr>
          </a:p>
          <a:p>
            <a:pPr marL="274320" indent="-274320">
              <a:lnSpc>
                <a:spcPct val="120000"/>
              </a:lnSpc>
              <a:spcBef>
                <a:spcPts val="0"/>
              </a:spcBef>
              <a:buClr>
                <a:schemeClr val="tx1"/>
              </a:buClr>
              <a:buSzPct val="100000"/>
              <a:buFont typeface="+mj-lt"/>
              <a:buAutoNum type="arabicPeriod" startAt="31"/>
              <a:tabLst>
                <a:tab pos="164951" algn="l"/>
              </a:tabLst>
            </a:pPr>
            <a:r>
              <a:rPr lang="en-US" sz="2500" spc="-7" dirty="0">
                <a:cs typeface="Times New Roman"/>
              </a:rPr>
              <a:t>Report</a:t>
            </a:r>
            <a:r>
              <a:rPr lang="en-US" sz="2500" spc="-27" dirty="0">
                <a:cs typeface="Times New Roman"/>
              </a:rPr>
              <a:t> </a:t>
            </a:r>
            <a:r>
              <a:rPr lang="en-US" sz="2500" dirty="0">
                <a:cs typeface="Times New Roman"/>
              </a:rPr>
              <a:t>to</a:t>
            </a:r>
            <a:r>
              <a:rPr lang="en-US" sz="2500" spc="-17" dirty="0">
                <a:cs typeface="Times New Roman"/>
              </a:rPr>
              <a:t> </a:t>
            </a:r>
            <a:r>
              <a:rPr lang="en-US" sz="2500" dirty="0">
                <a:cs typeface="Times New Roman"/>
              </a:rPr>
              <a:t>the</a:t>
            </a:r>
            <a:r>
              <a:rPr lang="en-US" sz="2500" spc="-24" dirty="0">
                <a:cs typeface="Times New Roman"/>
              </a:rPr>
              <a:t> </a:t>
            </a:r>
            <a:r>
              <a:rPr lang="en-US" sz="2500" spc="-7" dirty="0">
                <a:cs typeface="Times New Roman"/>
              </a:rPr>
              <a:t>Ranking</a:t>
            </a:r>
            <a:r>
              <a:rPr lang="en-US" sz="2500" spc="-20" dirty="0">
                <a:cs typeface="Times New Roman"/>
              </a:rPr>
              <a:t> </a:t>
            </a:r>
            <a:r>
              <a:rPr lang="en-US" sz="2500" spc="-7" dirty="0">
                <a:cs typeface="Times New Roman"/>
              </a:rPr>
              <a:t>Member,</a:t>
            </a:r>
            <a:r>
              <a:rPr lang="en-US" sz="2500" spc="-27" dirty="0">
                <a:cs typeface="Times New Roman"/>
              </a:rPr>
              <a:t> </a:t>
            </a:r>
            <a:r>
              <a:rPr lang="en-US" sz="2500" spc="-7" dirty="0">
                <a:cs typeface="Times New Roman"/>
              </a:rPr>
              <a:t>Committee</a:t>
            </a:r>
            <a:r>
              <a:rPr lang="en-US" sz="2500" spc="-24" dirty="0">
                <a:cs typeface="Times New Roman"/>
              </a:rPr>
              <a:t> </a:t>
            </a:r>
            <a:r>
              <a:rPr lang="en-US" sz="2500" dirty="0">
                <a:cs typeface="Times New Roman"/>
              </a:rPr>
              <a:t>on</a:t>
            </a:r>
            <a:r>
              <a:rPr lang="en-US" sz="2500" spc="-20" dirty="0">
                <a:cs typeface="Times New Roman"/>
              </a:rPr>
              <a:t> </a:t>
            </a:r>
            <a:r>
              <a:rPr lang="en-US" sz="2500" spc="-7" dirty="0">
                <a:cs typeface="Times New Roman"/>
              </a:rPr>
              <a:t>Homeland</a:t>
            </a:r>
            <a:r>
              <a:rPr lang="en-US" sz="2500" spc="-20" dirty="0">
                <a:cs typeface="Times New Roman"/>
              </a:rPr>
              <a:t> </a:t>
            </a:r>
            <a:r>
              <a:rPr lang="en-US" sz="2500" spc="-7" dirty="0">
                <a:cs typeface="Times New Roman"/>
              </a:rPr>
              <a:t>Security</a:t>
            </a:r>
            <a:r>
              <a:rPr lang="en-US" sz="2500" spc="-24" dirty="0">
                <a:cs typeface="Times New Roman"/>
              </a:rPr>
              <a:t> </a:t>
            </a:r>
            <a:r>
              <a:rPr lang="en-US" sz="2500" dirty="0">
                <a:cs typeface="Times New Roman"/>
              </a:rPr>
              <a:t>and</a:t>
            </a:r>
            <a:r>
              <a:rPr lang="en-US" sz="2500" spc="-20" dirty="0">
                <a:cs typeface="Times New Roman"/>
              </a:rPr>
              <a:t> </a:t>
            </a:r>
            <a:r>
              <a:rPr lang="en-US" sz="2500" spc="-7" dirty="0">
                <a:cs typeface="Times New Roman"/>
              </a:rPr>
              <a:t>Governmental</a:t>
            </a:r>
            <a:r>
              <a:rPr lang="en-US" sz="2500" spc="-24" dirty="0">
                <a:cs typeface="Times New Roman"/>
              </a:rPr>
              <a:t> </a:t>
            </a:r>
            <a:r>
              <a:rPr lang="en-US" sz="2500" spc="-7" dirty="0">
                <a:cs typeface="Times New Roman"/>
              </a:rPr>
              <a:t>Affairs,</a:t>
            </a:r>
            <a:r>
              <a:rPr lang="en-US" sz="2500" spc="-24" dirty="0">
                <a:cs typeface="Times New Roman"/>
              </a:rPr>
              <a:t> </a:t>
            </a:r>
            <a:r>
              <a:rPr lang="en-US" sz="2500" spc="-7" dirty="0">
                <a:cs typeface="Times New Roman"/>
              </a:rPr>
              <a:t>United</a:t>
            </a:r>
            <a:r>
              <a:rPr lang="en-US" sz="2500" spc="-20" dirty="0">
                <a:cs typeface="Times New Roman"/>
              </a:rPr>
              <a:t> </a:t>
            </a:r>
            <a:r>
              <a:rPr lang="en-US" sz="2500" spc="-7" dirty="0">
                <a:cs typeface="Times New Roman"/>
              </a:rPr>
              <a:t>States Senate.</a:t>
            </a:r>
            <a:r>
              <a:rPr lang="en-US" sz="2500" spc="-20" dirty="0">
                <a:cs typeface="Times New Roman"/>
              </a:rPr>
              <a:t> </a:t>
            </a:r>
            <a:r>
              <a:rPr lang="en-US" sz="2500" spc="-7" dirty="0">
                <a:cs typeface="Times New Roman"/>
              </a:rPr>
              <a:t>Rural</a:t>
            </a:r>
            <a:r>
              <a:rPr lang="en-US" sz="2500" spc="-20" dirty="0">
                <a:cs typeface="Times New Roman"/>
              </a:rPr>
              <a:t> </a:t>
            </a:r>
            <a:r>
              <a:rPr lang="en-US" sz="2500" spc="-7" dirty="0">
                <a:cs typeface="Times New Roman"/>
              </a:rPr>
              <a:t>Hospital</a:t>
            </a:r>
            <a:r>
              <a:rPr lang="en-US" sz="2500" spc="-20" dirty="0">
                <a:cs typeface="Times New Roman"/>
              </a:rPr>
              <a:t> </a:t>
            </a:r>
            <a:r>
              <a:rPr lang="en-US" sz="2500" spc="-7" dirty="0">
                <a:cs typeface="Times New Roman"/>
              </a:rPr>
              <a:t>Closures:</a:t>
            </a:r>
            <a:r>
              <a:rPr lang="en-US" sz="2500" spc="-27" dirty="0">
                <a:cs typeface="Times New Roman"/>
              </a:rPr>
              <a:t> </a:t>
            </a:r>
            <a:r>
              <a:rPr lang="en-US" sz="2500" spc="-7" dirty="0">
                <a:cs typeface="Times New Roman"/>
              </a:rPr>
              <a:t>Affected</a:t>
            </a:r>
            <a:r>
              <a:rPr lang="en-US" sz="2500" spc="-20" dirty="0">
                <a:cs typeface="Times New Roman"/>
              </a:rPr>
              <a:t> </a:t>
            </a:r>
            <a:r>
              <a:rPr lang="en-US" sz="2500" spc="-7" dirty="0">
                <a:cs typeface="Times New Roman"/>
              </a:rPr>
              <a:t>Residents</a:t>
            </a:r>
            <a:r>
              <a:rPr lang="en-US" sz="2500" spc="-24" dirty="0">
                <a:cs typeface="Times New Roman"/>
              </a:rPr>
              <a:t> </a:t>
            </a:r>
            <a:r>
              <a:rPr lang="en-US" sz="2500" dirty="0">
                <a:cs typeface="Times New Roman"/>
              </a:rPr>
              <a:t>Had</a:t>
            </a:r>
            <a:r>
              <a:rPr lang="en-US" sz="2500" spc="-20" dirty="0">
                <a:cs typeface="Times New Roman"/>
              </a:rPr>
              <a:t> </a:t>
            </a:r>
            <a:r>
              <a:rPr lang="en-US" sz="2500" spc="-7" dirty="0">
                <a:cs typeface="Times New Roman"/>
              </a:rPr>
              <a:t>Reduced</a:t>
            </a:r>
            <a:r>
              <a:rPr lang="en-US" sz="2500" spc="-24" dirty="0">
                <a:cs typeface="Times New Roman"/>
              </a:rPr>
              <a:t> </a:t>
            </a:r>
            <a:r>
              <a:rPr lang="en-US" sz="2500" spc="-7" dirty="0">
                <a:cs typeface="Times New Roman"/>
              </a:rPr>
              <a:t>Access</a:t>
            </a:r>
            <a:r>
              <a:rPr lang="en-US" sz="2500" spc="-20" dirty="0">
                <a:cs typeface="Times New Roman"/>
              </a:rPr>
              <a:t> </a:t>
            </a:r>
            <a:r>
              <a:rPr lang="en-US" sz="2500" dirty="0">
                <a:cs typeface="Times New Roman"/>
              </a:rPr>
              <a:t>to</a:t>
            </a:r>
            <a:r>
              <a:rPr lang="en-US" sz="2500" spc="-20" dirty="0">
                <a:cs typeface="Times New Roman"/>
              </a:rPr>
              <a:t> </a:t>
            </a:r>
            <a:r>
              <a:rPr lang="en-US" sz="2500" spc="-7" dirty="0">
                <a:cs typeface="Times New Roman"/>
              </a:rPr>
              <a:t>Healthcare</a:t>
            </a:r>
            <a:r>
              <a:rPr lang="en-US" sz="2500" spc="-24" dirty="0">
                <a:cs typeface="Times New Roman"/>
              </a:rPr>
              <a:t> </a:t>
            </a:r>
            <a:r>
              <a:rPr lang="en-US" sz="2500" spc="-7" dirty="0">
                <a:cs typeface="Times New Roman"/>
              </a:rPr>
              <a:t>Services.</a:t>
            </a:r>
            <a:r>
              <a:rPr lang="en-US" sz="2500" spc="-24" dirty="0">
                <a:cs typeface="Times New Roman"/>
              </a:rPr>
              <a:t> </a:t>
            </a:r>
            <a:r>
              <a:rPr lang="en-US" sz="2500" spc="-7" dirty="0">
                <a:cs typeface="Times New Roman"/>
              </a:rPr>
              <a:t>GAO-21-</a:t>
            </a:r>
            <a:r>
              <a:rPr lang="en-US" sz="2500" spc="-17" dirty="0">
                <a:cs typeface="Times New Roman"/>
              </a:rPr>
              <a:t>93. </a:t>
            </a:r>
            <a:r>
              <a:rPr lang="en-US" sz="2500" spc="-7" dirty="0">
                <a:cs typeface="Times New Roman"/>
              </a:rPr>
              <a:t>Washington,</a:t>
            </a:r>
            <a:r>
              <a:rPr lang="en-US" sz="2500" spc="-10" dirty="0">
                <a:cs typeface="Times New Roman"/>
              </a:rPr>
              <a:t> </a:t>
            </a:r>
            <a:r>
              <a:rPr lang="en-US" sz="2500" dirty="0">
                <a:cs typeface="Times New Roman"/>
              </a:rPr>
              <a:t>DC: </a:t>
            </a:r>
            <a:r>
              <a:rPr lang="en-US" sz="2500" spc="-7" dirty="0">
                <a:cs typeface="Times New Roman"/>
              </a:rPr>
              <a:t>Government</a:t>
            </a:r>
            <a:r>
              <a:rPr lang="en-US" sz="2500" dirty="0">
                <a:cs typeface="Times New Roman"/>
              </a:rPr>
              <a:t> </a:t>
            </a:r>
            <a:r>
              <a:rPr lang="en-US" sz="2500" spc="-7" dirty="0">
                <a:cs typeface="Times New Roman"/>
              </a:rPr>
              <a:t>Accountability</a:t>
            </a:r>
            <a:r>
              <a:rPr lang="en-US" sz="2500" spc="7" dirty="0">
                <a:cs typeface="Times New Roman"/>
              </a:rPr>
              <a:t> </a:t>
            </a:r>
            <a:r>
              <a:rPr lang="en-US" sz="2500" spc="-7" dirty="0">
                <a:cs typeface="Times New Roman"/>
              </a:rPr>
              <a:t>Office;</a:t>
            </a:r>
            <a:r>
              <a:rPr lang="en-US" sz="2500" dirty="0">
                <a:cs typeface="Times New Roman"/>
              </a:rPr>
              <a:t> </a:t>
            </a:r>
            <a:r>
              <a:rPr lang="en-US" sz="2500" spc="-7" dirty="0">
                <a:cs typeface="Times New Roman"/>
              </a:rPr>
              <a:t>December</a:t>
            </a:r>
            <a:r>
              <a:rPr lang="en-US" sz="2500" spc="3" dirty="0">
                <a:cs typeface="Times New Roman"/>
              </a:rPr>
              <a:t> </a:t>
            </a:r>
            <a:r>
              <a:rPr lang="en-US" sz="2500" spc="-7" dirty="0">
                <a:cs typeface="Times New Roman"/>
              </a:rPr>
              <a:t>2020.</a:t>
            </a:r>
            <a:r>
              <a:rPr lang="en-US" sz="2500" spc="3" dirty="0">
                <a:cs typeface="Times New Roman"/>
              </a:rPr>
              <a:t> </a:t>
            </a:r>
            <a:r>
              <a:rPr lang="en-US" sz="2500" u="sng" spc="-14" dirty="0">
                <a:solidFill>
                  <a:srgbClr val="0000FF"/>
                </a:solidFill>
                <a:uFill>
                  <a:solidFill>
                    <a:srgbClr val="0000FF"/>
                  </a:solidFill>
                </a:uFill>
                <a:cs typeface="Times New Roman"/>
                <a:hlinkClick r:id="rId10"/>
              </a:rPr>
              <a:t>https://www.gao.gov/products/gao-</a:t>
            </a:r>
            <a:r>
              <a:rPr lang="en-US" sz="2500" u="sng" spc="-7" dirty="0">
                <a:solidFill>
                  <a:srgbClr val="0000FF"/>
                </a:solidFill>
                <a:uFill>
                  <a:solidFill>
                    <a:srgbClr val="0000FF"/>
                  </a:solidFill>
                </a:uFill>
                <a:cs typeface="Times New Roman"/>
                <a:hlinkClick r:id="rId10"/>
              </a:rPr>
              <a:t>21-</a:t>
            </a:r>
            <a:r>
              <a:rPr lang="en-US" sz="2500" u="sng" spc="-17" dirty="0">
                <a:solidFill>
                  <a:srgbClr val="0000FF"/>
                </a:solidFill>
                <a:uFill>
                  <a:solidFill>
                    <a:srgbClr val="0000FF"/>
                  </a:solidFill>
                </a:uFill>
                <a:cs typeface="Times New Roman"/>
                <a:hlinkClick r:id="rId10"/>
              </a:rPr>
              <a:t>93</a:t>
            </a:r>
            <a:r>
              <a:rPr lang="en-US" sz="2500" spc="-17" dirty="0">
                <a:cs typeface="Times New Roman"/>
                <a:hlinkClick r:id="rId10"/>
              </a:rPr>
              <a:t>.</a:t>
            </a:r>
            <a:r>
              <a:rPr lang="en-US" sz="2500" spc="-17" dirty="0">
                <a:cs typeface="Times New Roman"/>
              </a:rPr>
              <a:t> </a:t>
            </a:r>
            <a:r>
              <a:rPr lang="en-US" sz="2500" dirty="0">
                <a:cs typeface="Times New Roman"/>
              </a:rPr>
              <a:t>Accessed</a:t>
            </a:r>
            <a:r>
              <a:rPr lang="en-US" sz="2500" spc="-14" dirty="0">
                <a:cs typeface="Times New Roman"/>
              </a:rPr>
              <a:t> </a:t>
            </a:r>
            <a:r>
              <a:rPr lang="en-US" sz="2500" dirty="0">
                <a:cs typeface="Times New Roman"/>
              </a:rPr>
              <a:t>September</a:t>
            </a:r>
            <a:r>
              <a:rPr lang="en-US" sz="2500" spc="-17" dirty="0">
                <a:cs typeface="Times New Roman"/>
              </a:rPr>
              <a:t> </a:t>
            </a:r>
            <a:r>
              <a:rPr lang="en-US" sz="2500" dirty="0">
                <a:cs typeface="Times New Roman"/>
              </a:rPr>
              <a:t>23,</a:t>
            </a:r>
            <a:r>
              <a:rPr lang="en-US" sz="2500" spc="-17" dirty="0">
                <a:cs typeface="Times New Roman"/>
              </a:rPr>
              <a:t> </a:t>
            </a:r>
            <a:r>
              <a:rPr lang="en-US" sz="2500" spc="-7" dirty="0">
                <a:cs typeface="Times New Roman"/>
              </a:rPr>
              <a:t>2022.</a:t>
            </a:r>
            <a:endParaRPr lang="en-US" sz="2500" dirty="0">
              <a:cs typeface="Times New Roman"/>
            </a:endParaRPr>
          </a:p>
          <a:p>
            <a:pPr marL="274320" marR="88753" indent="-274320">
              <a:lnSpc>
                <a:spcPct val="120000"/>
              </a:lnSpc>
              <a:spcBef>
                <a:spcPts val="0"/>
              </a:spcBef>
              <a:buClr>
                <a:schemeClr val="tx1"/>
              </a:buClr>
              <a:buSzPct val="100000"/>
              <a:buFont typeface="+mj-lt"/>
              <a:buAutoNum type="arabicPeriod" startAt="31"/>
              <a:tabLst>
                <a:tab pos="164951" algn="l"/>
              </a:tabLst>
            </a:pPr>
            <a:r>
              <a:rPr lang="en-US" sz="2500" dirty="0">
                <a:cs typeface="Times New Roman"/>
              </a:rPr>
              <a:t>American</a:t>
            </a:r>
            <a:r>
              <a:rPr lang="en-US" sz="2500" spc="-24" dirty="0">
                <a:cs typeface="Times New Roman"/>
              </a:rPr>
              <a:t> </a:t>
            </a:r>
            <a:r>
              <a:rPr lang="en-US" sz="2500" dirty="0">
                <a:cs typeface="Times New Roman"/>
              </a:rPr>
              <a:t>Hospital</a:t>
            </a:r>
            <a:r>
              <a:rPr lang="en-US" sz="2500" spc="-17" dirty="0">
                <a:cs typeface="Times New Roman"/>
              </a:rPr>
              <a:t> </a:t>
            </a:r>
            <a:r>
              <a:rPr lang="en-US" sz="2500" dirty="0">
                <a:cs typeface="Times New Roman"/>
              </a:rPr>
              <a:t>Association.</a:t>
            </a:r>
            <a:r>
              <a:rPr lang="en-US" sz="2500" spc="-17" dirty="0">
                <a:cs typeface="Times New Roman"/>
              </a:rPr>
              <a:t> </a:t>
            </a:r>
            <a:r>
              <a:rPr lang="en-US" sz="2500" dirty="0">
                <a:cs typeface="Times New Roman"/>
              </a:rPr>
              <a:t>Fast</a:t>
            </a:r>
            <a:r>
              <a:rPr lang="en-US" sz="2500" spc="-17" dirty="0">
                <a:cs typeface="Times New Roman"/>
              </a:rPr>
              <a:t> </a:t>
            </a:r>
            <a:r>
              <a:rPr lang="en-US" sz="2500" dirty="0">
                <a:cs typeface="Times New Roman"/>
              </a:rPr>
              <a:t>Facts:</a:t>
            </a:r>
            <a:r>
              <a:rPr lang="en-US" sz="2500" spc="-20" dirty="0">
                <a:cs typeface="Times New Roman"/>
              </a:rPr>
              <a:t> </a:t>
            </a:r>
            <a:r>
              <a:rPr lang="en-US" sz="2500" dirty="0">
                <a:cs typeface="Times New Roman"/>
              </a:rPr>
              <a:t>U.S.</a:t>
            </a:r>
            <a:r>
              <a:rPr lang="en-US" sz="2500" spc="-17" dirty="0">
                <a:cs typeface="Times New Roman"/>
              </a:rPr>
              <a:t> </a:t>
            </a:r>
            <a:r>
              <a:rPr lang="en-US" sz="2500" dirty="0">
                <a:cs typeface="Times New Roman"/>
              </a:rPr>
              <a:t>Health</a:t>
            </a:r>
            <a:r>
              <a:rPr lang="en-US" sz="2500" spc="-14" dirty="0">
                <a:cs typeface="Times New Roman"/>
              </a:rPr>
              <a:t> </a:t>
            </a:r>
            <a:r>
              <a:rPr lang="en-US" sz="2500" dirty="0">
                <a:cs typeface="Times New Roman"/>
              </a:rPr>
              <a:t>Systems.</a:t>
            </a:r>
            <a:r>
              <a:rPr lang="en-US" sz="2500" spc="-14" dirty="0">
                <a:cs typeface="Times New Roman"/>
              </a:rPr>
              <a:t> </a:t>
            </a:r>
            <a:r>
              <a:rPr lang="en-US" sz="2500" dirty="0">
                <a:cs typeface="Times New Roman"/>
              </a:rPr>
              <a:t>2020.</a:t>
            </a:r>
            <a:r>
              <a:rPr lang="en-US" sz="2500" spc="-17" dirty="0">
                <a:cs typeface="Times New Roman"/>
              </a:rPr>
              <a:t> </a:t>
            </a:r>
            <a:r>
              <a:rPr lang="en-US" sz="2500" u="sng" spc="-7" dirty="0">
                <a:solidFill>
                  <a:srgbClr val="0000FF"/>
                </a:solidFill>
                <a:uFill>
                  <a:solidFill>
                    <a:srgbClr val="0000FF"/>
                  </a:solidFill>
                </a:uFill>
                <a:cs typeface="Times New Roman"/>
                <a:hlinkClick r:id="rId11"/>
              </a:rPr>
              <a:t>https://www.aha.org/system/files/</a:t>
            </a:r>
            <a:r>
              <a:rPr lang="en-US" sz="2500" spc="-7" dirty="0">
                <a:solidFill>
                  <a:srgbClr val="0000FF"/>
                </a:solidFill>
                <a:cs typeface="Times New Roman"/>
              </a:rPr>
              <a:t> </a:t>
            </a:r>
            <a:r>
              <a:rPr lang="en-US" sz="2500" u="sng" spc="-7" dirty="0">
                <a:solidFill>
                  <a:srgbClr val="0000FF"/>
                </a:solidFill>
                <a:uFill>
                  <a:solidFill>
                    <a:srgbClr val="0000FF"/>
                  </a:solidFill>
                </a:uFill>
                <a:cs typeface="Times New Roman"/>
                <a:hlinkClick r:id="rId11"/>
              </a:rPr>
              <a:t>media/file/2022/06/Fast-Facts-US-Health-Systems-2022-with-FY20-</a:t>
            </a:r>
            <a:r>
              <a:rPr lang="en-US" sz="2500" u="sng" dirty="0">
                <a:solidFill>
                  <a:srgbClr val="0000FF"/>
                </a:solidFill>
                <a:uFill>
                  <a:solidFill>
                    <a:srgbClr val="0000FF"/>
                  </a:solidFill>
                </a:uFill>
                <a:cs typeface="Times New Roman"/>
                <a:hlinkClick r:id="rId11"/>
              </a:rPr>
              <a:t>Data.pdf</a:t>
            </a:r>
            <a:r>
              <a:rPr lang="en-US" sz="2500" dirty="0">
                <a:cs typeface="Times New Roman"/>
                <a:hlinkClick r:id="rId11"/>
              </a:rPr>
              <a:t>.</a:t>
            </a:r>
            <a:r>
              <a:rPr lang="en-US" sz="2500" spc="44" dirty="0">
                <a:cs typeface="Times New Roman"/>
              </a:rPr>
              <a:t> </a:t>
            </a:r>
            <a:r>
              <a:rPr lang="en-US" sz="2500" dirty="0">
                <a:cs typeface="Times New Roman"/>
              </a:rPr>
              <a:t>Accessed</a:t>
            </a:r>
            <a:r>
              <a:rPr lang="en-US" sz="2500" spc="58" dirty="0">
                <a:cs typeface="Times New Roman"/>
              </a:rPr>
              <a:t> </a:t>
            </a:r>
            <a:r>
              <a:rPr lang="en-US" sz="2500" dirty="0">
                <a:cs typeface="Times New Roman"/>
              </a:rPr>
              <a:t>September</a:t>
            </a:r>
            <a:r>
              <a:rPr lang="en-US" sz="2500" spc="51" dirty="0">
                <a:cs typeface="Times New Roman"/>
              </a:rPr>
              <a:t> </a:t>
            </a:r>
            <a:r>
              <a:rPr lang="en-US" sz="2500" dirty="0">
                <a:cs typeface="Times New Roman"/>
              </a:rPr>
              <a:t>23,</a:t>
            </a:r>
            <a:r>
              <a:rPr lang="en-US" sz="2500" spc="55" dirty="0">
                <a:cs typeface="Times New Roman"/>
              </a:rPr>
              <a:t> </a:t>
            </a:r>
            <a:r>
              <a:rPr lang="en-US" sz="2500" spc="-7" dirty="0">
                <a:cs typeface="Times New Roman"/>
              </a:rPr>
              <a:t>2022.</a:t>
            </a:r>
            <a:endParaRPr lang="en-US" sz="2500" dirty="0">
              <a:cs typeface="Times New Roman"/>
            </a:endParaRPr>
          </a:p>
          <a:p>
            <a:pPr marL="274320" indent="-274320">
              <a:lnSpc>
                <a:spcPct val="120000"/>
              </a:lnSpc>
              <a:spcBef>
                <a:spcPts val="0"/>
              </a:spcBef>
              <a:buClr>
                <a:schemeClr val="tx1"/>
              </a:buClr>
              <a:buSzPct val="100000"/>
              <a:buFont typeface="+mj-lt"/>
              <a:buAutoNum type="arabicPeriod" startAt="31"/>
              <a:tabLst>
                <a:tab pos="164951" algn="l"/>
              </a:tabLst>
            </a:pPr>
            <a:r>
              <a:rPr lang="en-US" sz="2500" dirty="0">
                <a:cs typeface="Times New Roman"/>
              </a:rPr>
              <a:t>Centers</a:t>
            </a:r>
            <a:r>
              <a:rPr lang="en-US" sz="2500" spc="-27" dirty="0">
                <a:cs typeface="Times New Roman"/>
              </a:rPr>
              <a:t> </a:t>
            </a:r>
            <a:r>
              <a:rPr lang="en-US" sz="2500" dirty="0">
                <a:cs typeface="Times New Roman"/>
              </a:rPr>
              <a:t>for</a:t>
            </a:r>
            <a:r>
              <a:rPr lang="en-US" sz="2500" spc="-17" dirty="0">
                <a:cs typeface="Times New Roman"/>
              </a:rPr>
              <a:t> </a:t>
            </a:r>
            <a:r>
              <a:rPr lang="en-US" sz="2500" dirty="0">
                <a:cs typeface="Times New Roman"/>
              </a:rPr>
              <a:t>Medicare</a:t>
            </a:r>
            <a:r>
              <a:rPr lang="en-US" sz="2500" spc="-20" dirty="0">
                <a:cs typeface="Times New Roman"/>
              </a:rPr>
              <a:t> </a:t>
            </a:r>
            <a:r>
              <a:rPr lang="en-US" sz="2500" dirty="0">
                <a:cs typeface="Times New Roman"/>
              </a:rPr>
              <a:t>&amp;</a:t>
            </a:r>
            <a:r>
              <a:rPr lang="en-US" sz="2500" spc="-17" dirty="0">
                <a:cs typeface="Times New Roman"/>
              </a:rPr>
              <a:t> </a:t>
            </a:r>
            <a:r>
              <a:rPr lang="en-US" sz="2500" dirty="0">
                <a:cs typeface="Times New Roman"/>
              </a:rPr>
              <a:t>Medicaid</a:t>
            </a:r>
            <a:r>
              <a:rPr lang="en-US" sz="2500" spc="-17" dirty="0">
                <a:cs typeface="Times New Roman"/>
              </a:rPr>
              <a:t> </a:t>
            </a:r>
            <a:r>
              <a:rPr lang="en-US" sz="2500" dirty="0">
                <a:cs typeface="Times New Roman"/>
              </a:rPr>
              <a:t>Services.</a:t>
            </a:r>
            <a:r>
              <a:rPr lang="en-US" sz="2500" spc="-20" dirty="0">
                <a:cs typeface="Times New Roman"/>
              </a:rPr>
              <a:t> </a:t>
            </a:r>
            <a:r>
              <a:rPr lang="en-US" sz="2500" dirty="0">
                <a:cs typeface="Times New Roman"/>
              </a:rPr>
              <a:t>National</a:t>
            </a:r>
            <a:r>
              <a:rPr lang="en-US" sz="2500" spc="-24" dirty="0">
                <a:cs typeface="Times New Roman"/>
              </a:rPr>
              <a:t> </a:t>
            </a:r>
            <a:r>
              <a:rPr lang="en-US" sz="2500" dirty="0">
                <a:cs typeface="Times New Roman"/>
              </a:rPr>
              <a:t>Health</a:t>
            </a:r>
            <a:r>
              <a:rPr lang="en-US" sz="2500" spc="-14" dirty="0">
                <a:cs typeface="Times New Roman"/>
              </a:rPr>
              <a:t> </a:t>
            </a:r>
            <a:r>
              <a:rPr lang="en-US" sz="2500" dirty="0">
                <a:cs typeface="Times New Roman"/>
              </a:rPr>
              <a:t>Expenditure</a:t>
            </a:r>
            <a:r>
              <a:rPr lang="en-US" sz="2500" spc="-17" dirty="0">
                <a:cs typeface="Times New Roman"/>
              </a:rPr>
              <a:t> </a:t>
            </a:r>
            <a:r>
              <a:rPr lang="en-US" sz="2500" dirty="0">
                <a:cs typeface="Times New Roman"/>
              </a:rPr>
              <a:t>Accounts:</a:t>
            </a:r>
            <a:r>
              <a:rPr lang="en-US" sz="2500" spc="-20" dirty="0">
                <a:cs typeface="Times New Roman"/>
              </a:rPr>
              <a:t> </a:t>
            </a:r>
            <a:r>
              <a:rPr lang="en-US" sz="2500" dirty="0">
                <a:cs typeface="Times New Roman"/>
              </a:rPr>
              <a:t>Methodology</a:t>
            </a:r>
            <a:r>
              <a:rPr lang="en-US" sz="2500" spc="-17" dirty="0">
                <a:cs typeface="Times New Roman"/>
              </a:rPr>
              <a:t> </a:t>
            </a:r>
            <a:r>
              <a:rPr lang="en-US" sz="2500" dirty="0">
                <a:cs typeface="Times New Roman"/>
              </a:rPr>
              <a:t>Paper,</a:t>
            </a:r>
            <a:r>
              <a:rPr lang="en-US" sz="2500" spc="-17" dirty="0">
                <a:cs typeface="Times New Roman"/>
              </a:rPr>
              <a:t> </a:t>
            </a:r>
            <a:r>
              <a:rPr lang="en-US" sz="2500" spc="-7" dirty="0">
                <a:cs typeface="Times New Roman"/>
              </a:rPr>
              <a:t>2020:</a:t>
            </a:r>
            <a:r>
              <a:rPr lang="en-US" sz="2500" dirty="0">
                <a:cs typeface="Times New Roman"/>
              </a:rPr>
              <a:t>Definitions,</a:t>
            </a:r>
            <a:r>
              <a:rPr lang="en-US" sz="2500" spc="41" dirty="0">
                <a:cs typeface="Times New Roman"/>
              </a:rPr>
              <a:t> </a:t>
            </a:r>
            <a:r>
              <a:rPr lang="en-US" sz="2500" dirty="0">
                <a:cs typeface="Times New Roman"/>
              </a:rPr>
              <a:t>Sources,</a:t>
            </a:r>
            <a:r>
              <a:rPr lang="en-US" sz="2500" spc="51" dirty="0">
                <a:cs typeface="Times New Roman"/>
              </a:rPr>
              <a:t> </a:t>
            </a:r>
            <a:r>
              <a:rPr lang="en-US" sz="2500" dirty="0">
                <a:cs typeface="Times New Roman"/>
              </a:rPr>
              <a:t>and</a:t>
            </a:r>
            <a:r>
              <a:rPr lang="en-US" sz="2500" spc="44" dirty="0">
                <a:cs typeface="Times New Roman"/>
              </a:rPr>
              <a:t> </a:t>
            </a:r>
            <a:r>
              <a:rPr lang="en-US" sz="2500" dirty="0">
                <a:cs typeface="Times New Roman"/>
              </a:rPr>
              <a:t>Methods.</a:t>
            </a:r>
            <a:r>
              <a:rPr lang="en-US" sz="2500" spc="51" dirty="0">
                <a:cs typeface="Times New Roman"/>
              </a:rPr>
              <a:t> </a:t>
            </a:r>
            <a:r>
              <a:rPr lang="en-US" sz="2500" u="sng" spc="-7" dirty="0">
                <a:solidFill>
                  <a:srgbClr val="0000FF"/>
                </a:solidFill>
                <a:uFill>
                  <a:solidFill>
                    <a:srgbClr val="0000FF"/>
                  </a:solidFill>
                </a:uFill>
                <a:cs typeface="Times New Roman"/>
                <a:hlinkClick r:id="rId12"/>
              </a:rPr>
              <a:t>https://www.cms.gov/files/document/definitions-sources-and-methods.pdf</a:t>
            </a:r>
            <a:r>
              <a:rPr lang="en-US" sz="2500" spc="-7" dirty="0">
                <a:cs typeface="Times New Roman"/>
                <a:hlinkClick r:id="rId12"/>
              </a:rPr>
              <a:t>.</a:t>
            </a:r>
            <a:r>
              <a:rPr lang="en-US" sz="2500" spc="-7" dirty="0">
                <a:cs typeface="Times New Roman"/>
              </a:rPr>
              <a:t> </a:t>
            </a:r>
            <a:r>
              <a:rPr lang="en-US" sz="2500" dirty="0">
                <a:cs typeface="Times New Roman"/>
              </a:rPr>
              <a:t>Accessed</a:t>
            </a:r>
            <a:r>
              <a:rPr lang="en-US" sz="2500" spc="-14" dirty="0">
                <a:cs typeface="Times New Roman"/>
              </a:rPr>
              <a:t> </a:t>
            </a:r>
            <a:r>
              <a:rPr lang="en-US" sz="2500" dirty="0">
                <a:cs typeface="Times New Roman"/>
              </a:rPr>
              <a:t>September</a:t>
            </a:r>
            <a:r>
              <a:rPr lang="en-US" sz="2500" spc="-17" dirty="0">
                <a:cs typeface="Times New Roman"/>
              </a:rPr>
              <a:t> </a:t>
            </a:r>
            <a:r>
              <a:rPr lang="en-US" sz="2500" dirty="0">
                <a:cs typeface="Times New Roman"/>
              </a:rPr>
              <a:t>23,</a:t>
            </a:r>
            <a:r>
              <a:rPr lang="en-US" sz="2500" spc="-17" dirty="0">
                <a:cs typeface="Times New Roman"/>
              </a:rPr>
              <a:t> </a:t>
            </a:r>
            <a:r>
              <a:rPr lang="en-US" sz="2500" spc="-7" dirty="0">
                <a:cs typeface="Times New Roman"/>
              </a:rPr>
              <a:t>2022.</a:t>
            </a:r>
            <a:endParaRPr lang="en-US" sz="2500" dirty="0">
              <a:cs typeface="Times New Roman"/>
            </a:endParaRPr>
          </a:p>
          <a:p>
            <a:pPr marL="274320" indent="-274320">
              <a:lnSpc>
                <a:spcPct val="120000"/>
              </a:lnSpc>
              <a:spcBef>
                <a:spcPts val="0"/>
              </a:spcBef>
              <a:buClr>
                <a:schemeClr val="tx1"/>
              </a:buClr>
              <a:buSzPct val="100000"/>
              <a:buFont typeface="+mj-lt"/>
              <a:buAutoNum type="arabicPeriod" startAt="31"/>
              <a:tabLst>
                <a:tab pos="164951" algn="l"/>
              </a:tabLst>
            </a:pPr>
            <a:r>
              <a:rPr lang="en-US" sz="2500" dirty="0">
                <a:cs typeface="Times New Roman"/>
              </a:rPr>
              <a:t>Sutherland</a:t>
            </a:r>
            <a:r>
              <a:rPr lang="en-US" sz="2500" spc="-20" dirty="0">
                <a:cs typeface="Times New Roman"/>
              </a:rPr>
              <a:t> </a:t>
            </a:r>
            <a:r>
              <a:rPr lang="en-US" sz="2500" dirty="0">
                <a:cs typeface="Times New Roman"/>
              </a:rPr>
              <a:t>G,</a:t>
            </a:r>
            <a:r>
              <a:rPr lang="en-US" sz="2500" spc="-14" dirty="0">
                <a:cs typeface="Times New Roman"/>
              </a:rPr>
              <a:t> </a:t>
            </a:r>
            <a:r>
              <a:rPr lang="en-US" sz="2500" dirty="0">
                <a:cs typeface="Times New Roman"/>
              </a:rPr>
              <a:t>Supreme</a:t>
            </a:r>
            <a:r>
              <a:rPr lang="en-US" sz="2500" spc="-7" dirty="0">
                <a:cs typeface="Times New Roman"/>
              </a:rPr>
              <a:t> </a:t>
            </a:r>
            <a:r>
              <a:rPr lang="en-US" sz="2500" dirty="0">
                <a:cs typeface="Times New Roman"/>
              </a:rPr>
              <a:t>Court</a:t>
            </a:r>
            <a:r>
              <a:rPr lang="en-US" sz="2500" spc="-14" dirty="0">
                <a:cs typeface="Times New Roman"/>
              </a:rPr>
              <a:t> </a:t>
            </a:r>
            <a:r>
              <a:rPr lang="en-US" sz="2500" dirty="0">
                <a:cs typeface="Times New Roman"/>
              </a:rPr>
              <a:t>of</a:t>
            </a:r>
            <a:r>
              <a:rPr lang="en-US" sz="2500" spc="-7" dirty="0">
                <a:cs typeface="Times New Roman"/>
              </a:rPr>
              <a:t> </a:t>
            </a:r>
            <a:r>
              <a:rPr lang="en-US" sz="2500" dirty="0">
                <a:cs typeface="Times New Roman"/>
              </a:rPr>
              <a:t>the</a:t>
            </a:r>
            <a:r>
              <a:rPr lang="en-US" sz="2500" spc="-10" dirty="0">
                <a:cs typeface="Times New Roman"/>
              </a:rPr>
              <a:t> </a:t>
            </a:r>
            <a:r>
              <a:rPr lang="en-US" sz="2500" dirty="0">
                <a:cs typeface="Times New Roman"/>
              </a:rPr>
              <a:t>United</a:t>
            </a:r>
            <a:r>
              <a:rPr lang="en-US" sz="2500" spc="-14" dirty="0">
                <a:cs typeface="Times New Roman"/>
              </a:rPr>
              <a:t> </a:t>
            </a:r>
            <a:r>
              <a:rPr lang="en-US" sz="2500" dirty="0">
                <a:cs typeface="Times New Roman"/>
              </a:rPr>
              <a:t>States.</a:t>
            </a:r>
            <a:r>
              <a:rPr lang="en-US" sz="2500" spc="-7" dirty="0">
                <a:cs typeface="Times New Roman"/>
              </a:rPr>
              <a:t> </a:t>
            </a:r>
            <a:r>
              <a:rPr lang="en-US" sz="2500" dirty="0">
                <a:cs typeface="Times New Roman"/>
              </a:rPr>
              <a:t>U.S.</a:t>
            </a:r>
            <a:r>
              <a:rPr lang="en-US" sz="2500" spc="-10" dirty="0">
                <a:cs typeface="Times New Roman"/>
              </a:rPr>
              <a:t> </a:t>
            </a:r>
            <a:r>
              <a:rPr lang="en-US" sz="2500" dirty="0">
                <a:cs typeface="Times New Roman"/>
              </a:rPr>
              <a:t>Reports:</a:t>
            </a:r>
            <a:r>
              <a:rPr lang="en-US" sz="2500" spc="-14" dirty="0">
                <a:cs typeface="Times New Roman"/>
              </a:rPr>
              <a:t> </a:t>
            </a:r>
            <a:r>
              <a:rPr lang="en-US" sz="2500" dirty="0">
                <a:cs typeface="Times New Roman"/>
              </a:rPr>
              <a:t>New</a:t>
            </a:r>
            <a:r>
              <a:rPr lang="en-US" sz="2500" spc="-10" dirty="0">
                <a:cs typeface="Times New Roman"/>
              </a:rPr>
              <a:t> </a:t>
            </a:r>
            <a:r>
              <a:rPr lang="en-US" sz="2500" dirty="0">
                <a:cs typeface="Times New Roman"/>
              </a:rPr>
              <a:t>State</a:t>
            </a:r>
            <a:r>
              <a:rPr lang="en-US" sz="2500" spc="-10" dirty="0">
                <a:cs typeface="Times New Roman"/>
              </a:rPr>
              <a:t> </a:t>
            </a:r>
            <a:r>
              <a:rPr lang="en-US" sz="2500" dirty="0">
                <a:cs typeface="Times New Roman"/>
              </a:rPr>
              <a:t>Ice</a:t>
            </a:r>
            <a:r>
              <a:rPr lang="en-US" sz="2500" spc="-7" dirty="0">
                <a:cs typeface="Times New Roman"/>
              </a:rPr>
              <a:t> </a:t>
            </a:r>
            <a:r>
              <a:rPr lang="en-US" sz="2500" dirty="0">
                <a:cs typeface="Times New Roman"/>
              </a:rPr>
              <a:t>Co.</a:t>
            </a:r>
            <a:r>
              <a:rPr lang="en-US" sz="2500" spc="-10" dirty="0">
                <a:cs typeface="Times New Roman"/>
              </a:rPr>
              <a:t> </a:t>
            </a:r>
            <a:r>
              <a:rPr lang="en-US" sz="2500" dirty="0">
                <a:cs typeface="Times New Roman"/>
              </a:rPr>
              <a:t>v.</a:t>
            </a:r>
            <a:r>
              <a:rPr lang="en-US" sz="2500" spc="-14" dirty="0">
                <a:cs typeface="Times New Roman"/>
              </a:rPr>
              <a:t> </a:t>
            </a:r>
            <a:r>
              <a:rPr lang="en-US" sz="2500" dirty="0" err="1">
                <a:cs typeface="Times New Roman"/>
              </a:rPr>
              <a:t>Liebmann</a:t>
            </a:r>
            <a:r>
              <a:rPr lang="en-US" sz="2500" dirty="0">
                <a:cs typeface="Times New Roman"/>
              </a:rPr>
              <a:t>,</a:t>
            </a:r>
            <a:r>
              <a:rPr lang="en-US" sz="2500" spc="-10" dirty="0">
                <a:cs typeface="Times New Roman"/>
              </a:rPr>
              <a:t> </a:t>
            </a:r>
            <a:r>
              <a:rPr lang="en-US" sz="2500" dirty="0">
                <a:cs typeface="Times New Roman"/>
              </a:rPr>
              <a:t>285</a:t>
            </a:r>
            <a:r>
              <a:rPr lang="en-US" sz="2500" spc="-10" dirty="0">
                <a:cs typeface="Times New Roman"/>
              </a:rPr>
              <a:t> </a:t>
            </a:r>
            <a:r>
              <a:rPr lang="en-US" sz="2500" dirty="0">
                <a:cs typeface="Times New Roman"/>
              </a:rPr>
              <a:t>U.S.</a:t>
            </a:r>
            <a:r>
              <a:rPr lang="en-US" sz="2500" spc="-10" dirty="0">
                <a:cs typeface="Times New Roman"/>
              </a:rPr>
              <a:t> </a:t>
            </a:r>
            <a:r>
              <a:rPr lang="en-US" sz="2500" spc="-17" dirty="0">
                <a:cs typeface="Times New Roman"/>
              </a:rPr>
              <a:t>262 </a:t>
            </a:r>
            <a:r>
              <a:rPr lang="en-US" sz="2500" dirty="0">
                <a:cs typeface="Times New Roman"/>
              </a:rPr>
              <a:t>(1932).</a:t>
            </a:r>
            <a:r>
              <a:rPr lang="en-US" sz="2500" spc="14" dirty="0">
                <a:cs typeface="Times New Roman"/>
              </a:rPr>
              <a:t> </a:t>
            </a:r>
            <a:r>
              <a:rPr lang="en-US" sz="2500" u="sng" spc="-7" dirty="0">
                <a:solidFill>
                  <a:srgbClr val="0000FF"/>
                </a:solidFill>
                <a:uFill>
                  <a:solidFill>
                    <a:srgbClr val="0000FF"/>
                  </a:solidFill>
                </a:uFill>
                <a:cs typeface="Times New Roman"/>
                <a:hlinkClick r:id="rId13"/>
              </a:rPr>
              <a:t>https://www.loc.gov/item/usrep285262/</a:t>
            </a:r>
            <a:r>
              <a:rPr lang="en-US" sz="2500" spc="-7" dirty="0">
                <a:cs typeface="Times New Roman"/>
                <a:hlinkClick r:id="rId13"/>
              </a:rPr>
              <a:t>.</a:t>
            </a:r>
            <a:r>
              <a:rPr lang="en-US" sz="2500" spc="24" dirty="0">
                <a:cs typeface="Times New Roman"/>
              </a:rPr>
              <a:t> </a:t>
            </a:r>
            <a:r>
              <a:rPr lang="en-US" sz="2500" dirty="0">
                <a:cs typeface="Times New Roman"/>
              </a:rPr>
              <a:t>Accessed</a:t>
            </a:r>
            <a:r>
              <a:rPr lang="en-US" sz="2500" spc="20" dirty="0">
                <a:cs typeface="Times New Roman"/>
              </a:rPr>
              <a:t> </a:t>
            </a:r>
            <a:r>
              <a:rPr lang="en-US" sz="2500" dirty="0">
                <a:cs typeface="Times New Roman"/>
              </a:rPr>
              <a:t>September</a:t>
            </a:r>
            <a:r>
              <a:rPr lang="en-US" sz="2500" spc="24" dirty="0">
                <a:cs typeface="Times New Roman"/>
              </a:rPr>
              <a:t> </a:t>
            </a:r>
            <a:r>
              <a:rPr lang="en-US" sz="2500" dirty="0">
                <a:cs typeface="Times New Roman"/>
              </a:rPr>
              <a:t>23,</a:t>
            </a:r>
            <a:r>
              <a:rPr lang="en-US" sz="2500" spc="20" dirty="0">
                <a:cs typeface="Times New Roman"/>
              </a:rPr>
              <a:t> </a:t>
            </a:r>
            <a:r>
              <a:rPr lang="en-US" sz="2500" spc="-7" dirty="0">
                <a:cs typeface="Times New Roman"/>
              </a:rPr>
              <a:t>2022.</a:t>
            </a:r>
            <a:endParaRPr lang="en-US" sz="2500" dirty="0">
              <a:cs typeface="Times New Roman"/>
            </a:endParaRPr>
          </a:p>
          <a:p>
            <a:endParaRPr lang="en-US" dirty="0"/>
          </a:p>
        </p:txBody>
      </p:sp>
    </p:spTree>
    <p:extLst>
      <p:ext uri="{BB962C8B-B14F-4D97-AF65-F5344CB8AC3E}">
        <p14:creationId xmlns:p14="http://schemas.microsoft.com/office/powerpoint/2010/main" val="1372358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0B40A0-80CE-4080-9530-4D90DEDEE26F}"/>
              </a:ext>
            </a:extLst>
          </p:cNvPr>
          <p:cNvSpPr>
            <a:spLocks noGrp="1"/>
          </p:cNvSpPr>
          <p:nvPr>
            <p:ph type="title"/>
          </p:nvPr>
        </p:nvSpPr>
        <p:spPr>
          <a:xfrm>
            <a:off x="1257300" y="304800"/>
            <a:ext cx="6629400" cy="617884"/>
          </a:xfrm>
        </p:spPr>
        <p:txBody>
          <a:bodyPr>
            <a:normAutofit fontScale="90000"/>
          </a:bodyPr>
          <a:lstStyle/>
          <a:p>
            <a:r>
              <a:rPr lang="en-US" dirty="0"/>
              <a:t>Maternal Health</a:t>
            </a:r>
          </a:p>
        </p:txBody>
      </p:sp>
      <p:sp>
        <p:nvSpPr>
          <p:cNvPr id="7" name="Content Placeholder 6">
            <a:extLst>
              <a:ext uri="{FF2B5EF4-FFF2-40B4-BE49-F238E27FC236}">
                <a16:creationId xmlns:a16="http://schemas.microsoft.com/office/drawing/2014/main" id="{50FAA650-FF53-40D5-A1B5-1E36401684E4}"/>
              </a:ext>
            </a:extLst>
          </p:cNvPr>
          <p:cNvSpPr>
            <a:spLocks noGrp="1"/>
          </p:cNvSpPr>
          <p:nvPr>
            <p:ph idx="1"/>
          </p:nvPr>
        </p:nvSpPr>
        <p:spPr>
          <a:xfrm>
            <a:off x="457200" y="1646237"/>
            <a:ext cx="8229600" cy="4525963"/>
          </a:xfrm>
        </p:spPr>
        <p:txBody>
          <a:bodyPr>
            <a:normAutofit lnSpcReduction="10000"/>
          </a:bodyPr>
          <a:lstStyle/>
          <a:p>
            <a:r>
              <a:rPr lang="en-US" dirty="0"/>
              <a:t>The United States has the highest maternal mortality rate of industrialized countries:</a:t>
            </a:r>
          </a:p>
          <a:p>
            <a:pPr lvl="1"/>
            <a:r>
              <a:rPr lang="en-US" dirty="0"/>
              <a:t>This rate is increasing. </a:t>
            </a:r>
          </a:p>
          <a:p>
            <a:pPr lvl="1"/>
            <a:r>
              <a:rPr lang="en-US" dirty="0"/>
              <a:t>Pregnant people from historically marginalized racial and ethnic groups have higher rates of maternal mortality and morbidity.</a:t>
            </a:r>
          </a:p>
          <a:p>
            <a:r>
              <a:rPr lang="en-US" dirty="0"/>
              <a:t>Many cases of maternal mortality and morbidity are preventable. However, barriers to timely and effective maternal healthcare exist at multiple levels: community, health facility, patient/family, provider, and system.</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D5F3F4F-FD85-4172-BC46-C8138A7B820A}"/>
              </a:ext>
            </a:extLst>
          </p:cNvPr>
          <p:cNvSpPr>
            <a:spLocks noGrp="1"/>
          </p:cNvSpPr>
          <p:nvPr>
            <p:ph type="title"/>
          </p:nvPr>
        </p:nvSpPr>
        <p:spPr>
          <a:xfrm>
            <a:off x="1257300" y="304800"/>
            <a:ext cx="6629400" cy="617884"/>
          </a:xfrm>
        </p:spPr>
        <p:txBody>
          <a:bodyPr>
            <a:normAutofit fontScale="90000"/>
          </a:bodyPr>
          <a:lstStyle/>
          <a:p>
            <a:r>
              <a:rPr lang="en-US"/>
              <a:t>Importance</a:t>
            </a:r>
            <a:endParaRPr lang="en-US" dirty="0"/>
          </a:p>
        </p:txBody>
      </p:sp>
      <p:sp>
        <p:nvSpPr>
          <p:cNvPr id="12" name="Content Placeholder 11">
            <a:extLst>
              <a:ext uri="{FF2B5EF4-FFF2-40B4-BE49-F238E27FC236}">
                <a16:creationId xmlns:a16="http://schemas.microsoft.com/office/drawing/2014/main" id="{D55958F6-9A5B-4C61-95B0-0D5C67444DA7}"/>
              </a:ext>
            </a:extLst>
          </p:cNvPr>
          <p:cNvSpPr>
            <a:spLocks noGrp="1"/>
          </p:cNvSpPr>
          <p:nvPr>
            <p:ph idx="1"/>
          </p:nvPr>
        </p:nvSpPr>
        <p:spPr>
          <a:xfrm>
            <a:off x="457200" y="1463040"/>
            <a:ext cx="8229600" cy="5090160"/>
          </a:xfrm>
        </p:spPr>
        <p:txBody>
          <a:bodyPr>
            <a:noAutofit/>
          </a:bodyPr>
          <a:lstStyle/>
          <a:p>
            <a:r>
              <a:rPr lang="en-US" dirty="0"/>
              <a:t>Prevalence</a:t>
            </a:r>
          </a:p>
          <a:p>
            <a:pPr lvl="1"/>
            <a:r>
              <a:rPr lang="en-US" dirty="0"/>
              <a:t>In 2020, 3,613,647 births occurred in the United States</a:t>
            </a:r>
            <a:r>
              <a:rPr lang="en-US" baseline="30000" dirty="0"/>
              <a:t>1</a:t>
            </a:r>
            <a:r>
              <a:rPr lang="en-US" dirty="0"/>
              <a:t> and the total fertility rate was 1.6.</a:t>
            </a:r>
            <a:r>
              <a:rPr lang="en-US" baseline="30000" dirty="0"/>
              <a:t>2</a:t>
            </a:r>
            <a:r>
              <a:rPr lang="en-US" dirty="0"/>
              <a:t> </a:t>
            </a:r>
          </a:p>
          <a:p>
            <a:r>
              <a:rPr lang="en-US" dirty="0"/>
              <a:t>Morbidity and Mortality</a:t>
            </a:r>
          </a:p>
          <a:p>
            <a:pPr lvl="1"/>
            <a:r>
              <a:rPr lang="en-US" dirty="0"/>
              <a:t>Across the United States in 2020, 861 maternal deaths occurred during delivery or within 42 days of delivery. </a:t>
            </a:r>
          </a:p>
          <a:p>
            <a:pPr lvl="2"/>
            <a:r>
              <a:rPr lang="en-US" dirty="0"/>
              <a:t>The maternal mortality rate in 2020 was 23.8 deaths per 100,000 live births, an increase from 2019 (20.1 deaths per 100,000 live births) and 2018 (17.4 deaths per 100,000 live births).</a:t>
            </a:r>
            <a:r>
              <a:rPr lang="en-US" baseline="30000" dirty="0"/>
              <a:t>3,4</a:t>
            </a:r>
            <a:r>
              <a:rPr lang="en-US" dirty="0"/>
              <a:t> </a:t>
            </a:r>
          </a:p>
          <a:p>
            <a:pPr lvl="2"/>
            <a:r>
              <a:rPr lang="en-US" dirty="0"/>
              <a:t>In addition, in 2020, the United States had the highest maternal mortality rate among 11 developed countries.</a:t>
            </a:r>
            <a:r>
              <a:rPr lang="en-US" baseline="30000" dirty="0"/>
              <a:t>5</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25C3F6B-BFBA-4181-ABD7-7C7629EE10C6}"/>
              </a:ext>
            </a:extLst>
          </p:cNvPr>
          <p:cNvSpPr>
            <a:spLocks noGrp="1"/>
          </p:cNvSpPr>
          <p:nvPr>
            <p:ph type="title"/>
          </p:nvPr>
        </p:nvSpPr>
        <p:spPr/>
        <p:txBody>
          <a:bodyPr>
            <a:normAutofit fontScale="90000"/>
          </a:bodyPr>
          <a:lstStyle/>
          <a:p>
            <a:r>
              <a:rPr lang="en-US" dirty="0"/>
              <a:t>Disparities in Morbidity</a:t>
            </a:r>
            <a:br>
              <a:rPr lang="en-US" dirty="0"/>
            </a:br>
            <a:r>
              <a:rPr lang="en-US" dirty="0"/>
              <a:t>and Mortality</a:t>
            </a:r>
          </a:p>
        </p:txBody>
      </p:sp>
      <p:sp>
        <p:nvSpPr>
          <p:cNvPr id="3" name="Content Placeholder 2">
            <a:extLst>
              <a:ext uri="{FF2B5EF4-FFF2-40B4-BE49-F238E27FC236}">
                <a16:creationId xmlns:a16="http://schemas.microsoft.com/office/drawing/2014/main" id="{552945BF-C79B-4247-9FA4-78B36E954130}"/>
              </a:ext>
            </a:extLst>
          </p:cNvPr>
          <p:cNvSpPr>
            <a:spLocks noGrp="1"/>
          </p:cNvSpPr>
          <p:nvPr>
            <p:ph idx="1"/>
          </p:nvPr>
        </p:nvSpPr>
        <p:spPr/>
        <p:txBody>
          <a:bodyPr>
            <a:normAutofit fontScale="70000" lnSpcReduction="20000"/>
          </a:bodyPr>
          <a:lstStyle/>
          <a:p>
            <a:r>
              <a:rPr lang="en-US" dirty="0"/>
              <a:t>About half of all births are to people from racial and ethnic minority groups. </a:t>
            </a:r>
          </a:p>
          <a:p>
            <a:pPr lvl="1"/>
            <a:r>
              <a:rPr lang="en-US" dirty="0"/>
              <a:t>Research indicates that pregnant people from these groups often experience the highest rates of adverse health outcomes.</a:t>
            </a:r>
            <a:r>
              <a:rPr lang="en-US" baseline="30000" dirty="0"/>
              <a:t>15</a:t>
            </a:r>
          </a:p>
          <a:p>
            <a:pPr lvl="1"/>
            <a:r>
              <a:rPr lang="en-US" dirty="0"/>
              <a:t> Even when accounting for risk factors such as maternal age, income, and receipt of prenatal care, racial and ethnic minority individuals continue to have significantly worse outcomes.</a:t>
            </a:r>
            <a:r>
              <a:rPr lang="en-US" baseline="30000" dirty="0"/>
              <a:t>16 </a:t>
            </a:r>
          </a:p>
          <a:p>
            <a:r>
              <a:rPr lang="en-US" dirty="0"/>
              <a:t>Black individuals, in particular, are disproportionately affected by pregnancy-related morbidity and mortality.</a:t>
            </a:r>
            <a:r>
              <a:rPr lang="en-US" baseline="30000" dirty="0"/>
              <a:t>14,17,18,19,20</a:t>
            </a:r>
          </a:p>
          <a:p>
            <a:pPr lvl="1"/>
            <a:r>
              <a:rPr lang="en-US" dirty="0"/>
              <a:t>Studies of military service members show that, despite members’ equal access to healthcare and similar socioeconomic levels, non-Hispanic Black women were disproportionately affected by adverse health outcomes.</a:t>
            </a:r>
            <a:r>
              <a:rPr lang="en-US" baseline="30000" dirty="0"/>
              <a:t>21,22</a:t>
            </a:r>
          </a:p>
          <a:p>
            <a:r>
              <a:rPr lang="en-US" dirty="0"/>
              <a:t>Like Black individuals, some subgroups of Asian, Hispanic, and American Indian or Alaska Native (AI/AN) individuals experience higher rates of pregnancy-related complications and are at higher risk of delivering an infant with adverse health outcomes.</a:t>
            </a:r>
            <a:r>
              <a:rPr lang="en-US" baseline="30000" dirty="0"/>
              <a:t>20,26,27</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33022-9087-4F8B-A55A-CE20E50E860D}"/>
              </a:ext>
            </a:extLst>
          </p:cNvPr>
          <p:cNvSpPr>
            <a:spLocks noGrp="1"/>
          </p:cNvSpPr>
          <p:nvPr>
            <p:ph type="title"/>
          </p:nvPr>
        </p:nvSpPr>
        <p:spPr>
          <a:xfrm>
            <a:off x="1257300" y="304800"/>
            <a:ext cx="6629400" cy="617884"/>
          </a:xfrm>
        </p:spPr>
        <p:txBody>
          <a:bodyPr>
            <a:normAutofit fontScale="90000"/>
          </a:bodyPr>
          <a:lstStyle/>
          <a:p>
            <a:r>
              <a:rPr lang="en-US" dirty="0"/>
              <a:t>Cost and Barriers to Care</a:t>
            </a:r>
          </a:p>
        </p:txBody>
      </p:sp>
      <p:sp>
        <p:nvSpPr>
          <p:cNvPr id="4" name="Content Placeholder 3">
            <a:extLst>
              <a:ext uri="{FF2B5EF4-FFF2-40B4-BE49-F238E27FC236}">
                <a16:creationId xmlns:a16="http://schemas.microsoft.com/office/drawing/2014/main" id="{1F194036-3F79-4B92-B242-AEC94E95BD5A}"/>
              </a:ext>
            </a:extLst>
          </p:cNvPr>
          <p:cNvSpPr>
            <a:spLocks noGrp="1"/>
          </p:cNvSpPr>
          <p:nvPr>
            <p:ph idx="1"/>
          </p:nvPr>
        </p:nvSpPr>
        <p:spPr>
          <a:xfrm>
            <a:off x="457200" y="1646237"/>
            <a:ext cx="8229600" cy="4525963"/>
          </a:xfrm>
        </p:spPr>
        <p:txBody>
          <a:bodyPr>
            <a:normAutofit fontScale="92500" lnSpcReduction="20000"/>
          </a:bodyPr>
          <a:lstStyle/>
          <a:p>
            <a:r>
              <a:rPr lang="en-US" b="1" dirty="0"/>
              <a:t>Cost</a:t>
            </a:r>
          </a:p>
          <a:p>
            <a:pPr lvl="1"/>
            <a:r>
              <a:rPr lang="en-US" dirty="0"/>
              <a:t>It was estimated that total maternal morbidity costs in the United States from conception through the child’s fifth birthday were $32.3 billion in 2019, nearly $9,000 for each parent-child pair.</a:t>
            </a:r>
            <a:r>
              <a:rPr lang="en-US" baseline="30000" dirty="0"/>
              <a:t>46</a:t>
            </a:r>
          </a:p>
          <a:p>
            <a:r>
              <a:rPr lang="en-US" b="1" dirty="0"/>
              <a:t>Barriers to Care</a:t>
            </a:r>
          </a:p>
          <a:p>
            <a:pPr lvl="1"/>
            <a:r>
              <a:rPr lang="en-US" dirty="0"/>
              <a:t>Many cases of maternal mortality and morbidity are preventable.</a:t>
            </a:r>
            <a:r>
              <a:rPr lang="en-US" baseline="30000" dirty="0"/>
              <a:t>47</a:t>
            </a:r>
            <a:r>
              <a:rPr lang="en-US" dirty="0"/>
              <a:t> </a:t>
            </a:r>
          </a:p>
          <a:p>
            <a:pPr lvl="2"/>
            <a:r>
              <a:rPr lang="en-US" dirty="0"/>
              <a:t>CDC estimated that between 2008 and 2017, about two-thirds of pregnancy-related deaths during delivery and in the first year postpartum were preventable and preventability did not vary by race or ethnicity.</a:t>
            </a:r>
            <a:r>
              <a:rPr lang="en-US" baseline="30000" dirty="0"/>
              <a:t>48</a:t>
            </a:r>
            <a:r>
              <a:rPr lang="en-US" dirty="0"/>
              <a:t> </a:t>
            </a:r>
          </a:p>
          <a:p>
            <a:pPr lvl="2"/>
            <a:r>
              <a:rPr lang="en-US" dirty="0"/>
              <a:t>Many of the strategies for preventing maternal mortality also reduce maternal morbidity, and timely and appropriate prenatal, delivery, and postpartum care is associated with better maternal health outcomes.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18078B-7A04-49B1-9E72-CC65189C3AA7}"/>
              </a:ext>
            </a:extLst>
          </p:cNvPr>
          <p:cNvSpPr>
            <a:spLocks noGrp="1"/>
          </p:cNvSpPr>
          <p:nvPr>
            <p:ph type="title"/>
          </p:nvPr>
        </p:nvSpPr>
        <p:spPr/>
        <p:txBody>
          <a:bodyPr>
            <a:normAutofit fontScale="90000"/>
          </a:bodyPr>
          <a:lstStyle/>
          <a:p>
            <a:r>
              <a:rPr lang="en-US" dirty="0"/>
              <a:t>Healthcare Delivery Systems</a:t>
            </a:r>
          </a:p>
        </p:txBody>
      </p:sp>
      <p:sp>
        <p:nvSpPr>
          <p:cNvPr id="11" name="Content Placeholder 10">
            <a:extLst>
              <a:ext uri="{FF2B5EF4-FFF2-40B4-BE49-F238E27FC236}">
                <a16:creationId xmlns:a16="http://schemas.microsoft.com/office/drawing/2014/main" id="{4913F396-47DA-4024-B8E5-0BAA8C90F750}"/>
              </a:ext>
            </a:extLst>
          </p:cNvPr>
          <p:cNvSpPr>
            <a:spLocks noGrp="1"/>
          </p:cNvSpPr>
          <p:nvPr>
            <p:ph idx="1"/>
          </p:nvPr>
        </p:nvSpPr>
        <p:spPr/>
        <p:txBody>
          <a:bodyPr>
            <a:normAutofit fontScale="92500" lnSpcReduction="10000"/>
          </a:bodyPr>
          <a:lstStyle/>
          <a:p>
            <a:r>
              <a:rPr lang="en-US" dirty="0"/>
              <a:t>After a sharp decline in the number of workers in ambulatory healthcare settings at the beginning of the COVID-19 public health emergency, employment in this setting has recovered.</a:t>
            </a:r>
          </a:p>
          <a:p>
            <a:r>
              <a:rPr lang="en-US" dirty="0"/>
              <a:t>By contrast, the number of “employed and at work” healthcare workers in hospitals and in nursing and residential care settings has decreased since January 2020, by 2% and 12.1%, respectively. </a:t>
            </a:r>
          </a:p>
          <a:p>
            <a:r>
              <a:rPr lang="en-US" dirty="0"/>
              <a:t>Almost 63% of counties in the United States have been designated as “whole county” primary care health professional shortage areas. </a:t>
            </a:r>
          </a:p>
          <a:p>
            <a:endParaRPr lang="en-US" dirty="0"/>
          </a:p>
          <a:p>
            <a:endParaRPr lang="en-US" dirty="0"/>
          </a:p>
        </p:txBody>
      </p:sp>
    </p:spTree>
    <p:extLst>
      <p:ext uri="{BB962C8B-B14F-4D97-AF65-F5344CB8AC3E}">
        <p14:creationId xmlns:p14="http://schemas.microsoft.com/office/powerpoint/2010/main" val="689758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9889" y="297873"/>
            <a:ext cx="567170" cy="103257"/>
          </a:xfrm>
          <a:prstGeom prst="rect">
            <a:avLst/>
          </a:prstGeom>
        </p:spPr>
        <p:txBody>
          <a:bodyPr vert="horz" wrap="square" lIns="0" tIns="8659" rIns="0" bIns="0" rtlCol="0">
            <a:spAutoFit/>
          </a:bodyPr>
          <a:lstStyle/>
          <a:p>
            <a:pPr marL="8659">
              <a:spcBef>
                <a:spcPts val="68"/>
              </a:spcBef>
            </a:pPr>
            <a:r>
              <a:rPr sz="614" dirty="0">
                <a:latin typeface="Arial"/>
                <a:cs typeface="Arial"/>
              </a:rPr>
              <a:t>Maternal</a:t>
            </a:r>
            <a:r>
              <a:rPr sz="614" spc="-17" dirty="0">
                <a:latin typeface="Arial"/>
                <a:cs typeface="Arial"/>
              </a:rPr>
              <a:t> </a:t>
            </a:r>
            <a:r>
              <a:rPr sz="614" spc="-7" dirty="0">
                <a:latin typeface="Arial"/>
                <a:cs typeface="Arial"/>
              </a:rPr>
              <a:t>Health</a:t>
            </a:r>
            <a:endParaRPr sz="614">
              <a:latin typeface="Arial"/>
              <a:cs typeface="Arial"/>
            </a:endParaRPr>
          </a:p>
        </p:txBody>
      </p:sp>
      <p:pic>
        <p:nvPicPr>
          <p:cNvPr id="6" name="object 6"/>
          <p:cNvPicPr>
            <a:picLocks noChangeAspect="1"/>
          </p:cNvPicPr>
          <p:nvPr/>
        </p:nvPicPr>
        <p:blipFill>
          <a:blip r:embed="rId3" cstate="print"/>
          <a:stretch>
            <a:fillRect/>
          </a:stretch>
        </p:blipFill>
        <p:spPr>
          <a:xfrm>
            <a:off x="1097280" y="1371600"/>
            <a:ext cx="6949440" cy="4577854"/>
          </a:xfrm>
          <a:prstGeom prst="rect">
            <a:avLst/>
          </a:prstGeom>
        </p:spPr>
      </p:pic>
      <p:sp>
        <p:nvSpPr>
          <p:cNvPr id="7" name="object 7"/>
          <p:cNvSpPr txBox="1"/>
          <p:nvPr/>
        </p:nvSpPr>
        <p:spPr>
          <a:xfrm>
            <a:off x="457200" y="6176613"/>
            <a:ext cx="8229600" cy="224187"/>
          </a:xfrm>
          <a:prstGeom prst="rect">
            <a:avLst/>
          </a:prstGeom>
        </p:spPr>
        <p:txBody>
          <a:bodyPr vert="horz" wrap="square" lIns="0" tIns="8659" rIns="0" bIns="0" rtlCol="0">
            <a:spAutoFit/>
          </a:bodyPr>
          <a:lstStyle/>
          <a:p>
            <a:pPr marL="8659">
              <a:spcBef>
                <a:spcPts val="68"/>
              </a:spcBef>
            </a:pPr>
            <a:r>
              <a:rPr sz="1400" b="1" dirty="0">
                <a:latin typeface="Times New Roman" panose="02020603050405020304" pitchFamily="18" charset="0"/>
                <a:cs typeface="Times New Roman" panose="02020603050405020304" pitchFamily="18" charset="0"/>
              </a:rPr>
              <a:t>Source:</a:t>
            </a:r>
            <a:r>
              <a:rPr sz="1400" b="1" spc="-2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U.S.</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Health</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Resources</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and</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Services</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Administration,</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Area</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Health</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Resources</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Files,</a:t>
            </a:r>
            <a:r>
              <a:rPr sz="1400" spc="-1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2019.</a:t>
            </a:r>
            <a:endParaRPr sz="1400" dirty="0">
              <a:latin typeface="Times New Roman" panose="02020603050405020304" pitchFamily="18" charset="0"/>
              <a:cs typeface="Times New Roman" panose="02020603050405020304" pitchFamily="18" charset="0"/>
            </a:endParaRPr>
          </a:p>
        </p:txBody>
      </p:sp>
      <p:sp>
        <p:nvSpPr>
          <p:cNvPr id="13" name="Title 12">
            <a:extLst>
              <a:ext uri="{FF2B5EF4-FFF2-40B4-BE49-F238E27FC236}">
                <a16:creationId xmlns:a16="http://schemas.microsoft.com/office/drawing/2014/main" id="{493872A5-D800-4F85-8534-0ABEF2424219}"/>
              </a:ext>
            </a:extLst>
          </p:cNvPr>
          <p:cNvSpPr>
            <a:spLocks noGrp="1"/>
          </p:cNvSpPr>
          <p:nvPr>
            <p:ph type="title"/>
          </p:nvPr>
        </p:nvSpPr>
        <p:spPr>
          <a:xfrm>
            <a:off x="1257300" y="304800"/>
            <a:ext cx="6629400" cy="617538"/>
          </a:xfrm>
        </p:spPr>
        <p:txBody>
          <a:bodyPr>
            <a:noAutofit/>
          </a:bodyPr>
          <a:lstStyle/>
          <a:p>
            <a:r>
              <a:rPr lang="en-US" sz="2400" dirty="0"/>
              <a:t>Figure 1. Access to maternity care in U.S. counties, 2016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p:nvPr/>
        </p:nvSpPr>
        <p:spPr>
          <a:xfrm>
            <a:off x="457200" y="6035040"/>
            <a:ext cx="8229600" cy="439631"/>
          </a:xfrm>
          <a:prstGeom prst="rect">
            <a:avLst/>
          </a:prstGeom>
        </p:spPr>
        <p:txBody>
          <a:bodyPr vert="horz" wrap="square" lIns="0" tIns="8659" rIns="0" bIns="0" rtlCol="0">
            <a:spAutoFit/>
          </a:bodyPr>
          <a:lstStyle/>
          <a:p>
            <a:pPr marL="8659">
              <a:spcBef>
                <a:spcPts val="68"/>
              </a:spcBef>
            </a:pPr>
            <a:r>
              <a:rPr sz="1400" b="1" dirty="0">
                <a:latin typeface="Times New Roman" panose="02020603050405020304" pitchFamily="18" charset="0"/>
                <a:cs typeface="Times New Roman" panose="02020603050405020304" pitchFamily="18" charset="0"/>
              </a:rPr>
              <a:t>Key:</a:t>
            </a:r>
            <a:r>
              <a:rPr sz="1400" b="1"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AI/AN</a:t>
            </a:r>
            <a:r>
              <a:rPr sz="1400" spc="-1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American</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Indian</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or</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Alaska</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Native;</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NHPI</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Native</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Hawaiian/Pacific</a:t>
            </a:r>
            <a:r>
              <a:rPr sz="1400" spc="-1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Islander.</a:t>
            </a:r>
            <a:endParaRPr sz="1400" dirty="0">
              <a:latin typeface="Times New Roman" panose="02020603050405020304" pitchFamily="18" charset="0"/>
              <a:cs typeface="Times New Roman" panose="02020603050405020304" pitchFamily="18" charset="0"/>
            </a:endParaRPr>
          </a:p>
          <a:p>
            <a:pPr marL="8659"/>
            <a:r>
              <a:rPr sz="1400" b="1" dirty="0">
                <a:latin typeface="Times New Roman" panose="02020603050405020304" pitchFamily="18" charset="0"/>
                <a:cs typeface="Times New Roman" panose="02020603050405020304" pitchFamily="18" charset="0"/>
              </a:rPr>
              <a:t>Source:</a:t>
            </a:r>
            <a:r>
              <a:rPr sz="1400" b="1"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Centers</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for</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Disease</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Control</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and</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Prevention,</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National</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Vital</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Statistics</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System</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Natality,</a:t>
            </a:r>
            <a:r>
              <a:rPr sz="1400" spc="-1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2020.</a:t>
            </a:r>
            <a:endParaRPr sz="1400" dirty="0">
              <a:latin typeface="Times New Roman" panose="02020603050405020304" pitchFamily="18" charset="0"/>
              <a:cs typeface="Times New Roman" panose="02020603050405020304" pitchFamily="18" charset="0"/>
            </a:endParaRPr>
          </a:p>
        </p:txBody>
      </p:sp>
      <p:sp>
        <p:nvSpPr>
          <p:cNvPr id="41" name="Title 40">
            <a:extLst>
              <a:ext uri="{FF2B5EF4-FFF2-40B4-BE49-F238E27FC236}">
                <a16:creationId xmlns:a16="http://schemas.microsoft.com/office/drawing/2014/main" id="{7F1E0B77-BD2F-440A-B43D-1DA18300FC45}"/>
              </a:ext>
            </a:extLst>
          </p:cNvPr>
          <p:cNvSpPr>
            <a:spLocks noGrp="1"/>
          </p:cNvSpPr>
          <p:nvPr>
            <p:ph type="title"/>
          </p:nvPr>
        </p:nvSpPr>
        <p:spPr>
          <a:xfrm>
            <a:off x="1257300" y="0"/>
            <a:ext cx="6629400" cy="1143000"/>
          </a:xfrm>
        </p:spPr>
        <p:txBody>
          <a:bodyPr>
            <a:noAutofit/>
          </a:bodyPr>
          <a:lstStyle/>
          <a:p>
            <a:r>
              <a:rPr lang="en-US" sz="1800" dirty="0"/>
              <a:t>Figure 2. Individuals with a live birth in the last 12 months who received early and at least adequate prenatal care, by race/ethnicity and geographic location, 2020</a:t>
            </a:r>
          </a:p>
        </p:txBody>
      </p:sp>
      <p:graphicFrame>
        <p:nvGraphicFramePr>
          <p:cNvPr id="42" name="Chart 41" descr="Columns showing percentage; significant findings are in the text below the chart">
            <a:extLst>
              <a:ext uri="{FF2B5EF4-FFF2-40B4-BE49-F238E27FC236}">
                <a16:creationId xmlns:a16="http://schemas.microsoft.com/office/drawing/2014/main" id="{52B0379F-CEBB-4C4D-8C6D-8D2C8BB5B2EB}"/>
              </a:ext>
            </a:extLst>
          </p:cNvPr>
          <p:cNvGraphicFramePr>
            <a:graphicFrameLocks/>
          </p:cNvGraphicFramePr>
          <p:nvPr>
            <p:extLst>
              <p:ext uri="{D42A27DB-BD31-4B8C-83A1-F6EECF244321}">
                <p14:modId xmlns:p14="http://schemas.microsoft.com/office/powerpoint/2010/main" val="3064631043"/>
              </p:ext>
            </p:extLst>
          </p:nvPr>
        </p:nvGraphicFramePr>
        <p:xfrm>
          <a:off x="457200" y="1645919"/>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p:cNvSpPr txBox="1"/>
          <p:nvPr/>
        </p:nvSpPr>
        <p:spPr>
          <a:xfrm>
            <a:off x="457200" y="4846320"/>
            <a:ext cx="8229600" cy="1947736"/>
          </a:xfrm>
          <a:prstGeom prst="rect">
            <a:avLst/>
          </a:prstGeom>
        </p:spPr>
        <p:txBody>
          <a:bodyPr vert="horz" wrap="square" lIns="0" tIns="8659" rIns="0" bIns="0" rtlCol="0">
            <a:spAutoFit/>
          </a:bodyPr>
          <a:lstStyle/>
          <a:p>
            <a:pPr marL="8659">
              <a:spcBef>
                <a:spcPts val="624"/>
              </a:spcBef>
            </a:pPr>
            <a:r>
              <a:rPr sz="1400" b="1" dirty="0">
                <a:latin typeface="Times New Roman" panose="02020603050405020304" pitchFamily="18" charset="0"/>
                <a:cs typeface="Times New Roman" panose="02020603050405020304" pitchFamily="18" charset="0"/>
              </a:rPr>
              <a:t>Key:</a:t>
            </a:r>
            <a:r>
              <a:rPr sz="1400" b="1"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AI/AN</a:t>
            </a:r>
            <a:r>
              <a:rPr sz="1400" spc="-1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American</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Indian</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or</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Alaska</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Native,</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NHPI</a:t>
            </a:r>
            <a:r>
              <a:rPr sz="1400" spc="-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Native</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Hawaiian/Pacific</a:t>
            </a:r>
            <a:r>
              <a:rPr sz="1400" spc="-1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Islander.</a:t>
            </a:r>
            <a:endParaRPr sz="1400" dirty="0">
              <a:latin typeface="Times New Roman" panose="02020603050405020304" pitchFamily="18" charset="0"/>
              <a:cs typeface="Times New Roman" panose="02020603050405020304" pitchFamily="18" charset="0"/>
            </a:endParaRPr>
          </a:p>
          <a:p>
            <a:pPr marL="8659"/>
            <a:r>
              <a:rPr sz="1400" b="1" dirty="0">
                <a:latin typeface="Times New Roman" panose="02020603050405020304" pitchFamily="18" charset="0"/>
                <a:cs typeface="Times New Roman" panose="02020603050405020304" pitchFamily="18" charset="0"/>
              </a:rPr>
              <a:t>Source:</a:t>
            </a:r>
            <a:r>
              <a:rPr sz="1400" b="1"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Centers</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for</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Disease</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Control</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and</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Prevention,</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National</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Vital</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Statistics</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System</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Natality,</a:t>
            </a:r>
            <a:r>
              <a:rPr sz="1400" spc="-1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2020.</a:t>
            </a:r>
            <a:endParaRPr sz="1400" dirty="0">
              <a:latin typeface="Times New Roman" panose="02020603050405020304" pitchFamily="18" charset="0"/>
              <a:cs typeface="Times New Roman" panose="02020603050405020304" pitchFamily="18" charset="0"/>
            </a:endParaRPr>
          </a:p>
          <a:p>
            <a:pPr marL="8659" marR="153262">
              <a:spcBef>
                <a:spcPts val="20"/>
              </a:spcBef>
            </a:pPr>
            <a:r>
              <a:rPr sz="1400" b="1" spc="-7" dirty="0">
                <a:latin typeface="Times New Roman" panose="02020603050405020304" pitchFamily="18" charset="0"/>
                <a:cs typeface="Times New Roman" panose="02020603050405020304" pitchFamily="18" charset="0"/>
              </a:rPr>
              <a:t>Note:</a:t>
            </a:r>
            <a:r>
              <a:rPr sz="1400" b="1" spc="-31" dirty="0">
                <a:latin typeface="Times New Roman" panose="02020603050405020304" pitchFamily="18" charset="0"/>
                <a:cs typeface="Times New Roman" panose="02020603050405020304" pitchFamily="18" charset="0"/>
              </a:rPr>
              <a:t> </a:t>
            </a:r>
            <a:r>
              <a:rPr sz="1400" spc="-10" dirty="0">
                <a:latin typeface="Times New Roman" panose="02020603050405020304" pitchFamily="18" charset="0"/>
                <a:cs typeface="Times New Roman" panose="02020603050405020304" pitchFamily="18" charset="0"/>
              </a:rPr>
              <a:t>Low-</a:t>
            </a:r>
            <a:r>
              <a:rPr sz="1400" dirty="0">
                <a:latin typeface="Times New Roman" panose="02020603050405020304" pitchFamily="18" charset="0"/>
                <a:cs typeface="Times New Roman" panose="02020603050405020304" pitchFamily="18" charset="0"/>
              </a:rPr>
              <a:t>risk</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cesarean</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rate</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is</a:t>
            </a:r>
            <a:r>
              <a:rPr sz="1400" spc="-2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defined</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as</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the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number</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of</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singleton,</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term</a:t>
            </a:r>
            <a:r>
              <a:rPr sz="1400" spc="-2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(37</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or</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more</a:t>
            </a:r>
            <a:r>
              <a:rPr sz="1400" spc="-2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weeks</a:t>
            </a:r>
            <a:r>
              <a:rPr sz="1400" spc="-2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of</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gestation</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based</a:t>
            </a:r>
            <a:r>
              <a:rPr sz="1400" spc="-20" dirty="0">
                <a:latin typeface="Times New Roman" panose="02020603050405020304" pitchFamily="18" charset="0"/>
                <a:cs typeface="Times New Roman" panose="02020603050405020304" pitchFamily="18" charset="0"/>
              </a:rPr>
              <a:t> </a:t>
            </a:r>
            <a:r>
              <a:rPr sz="1400" spc="-17" dirty="0">
                <a:latin typeface="Times New Roman" panose="02020603050405020304" pitchFamily="18" charset="0"/>
                <a:cs typeface="Times New Roman" panose="02020603050405020304" pitchFamily="18" charset="0"/>
              </a:rPr>
              <a:t>on </a:t>
            </a:r>
            <a:r>
              <a:rPr sz="1400" spc="-7" dirty="0">
                <a:latin typeface="Times New Roman" panose="02020603050405020304" pitchFamily="18" charset="0"/>
                <a:cs typeface="Times New Roman" panose="02020603050405020304" pitchFamily="18" charset="0"/>
              </a:rPr>
              <a:t>obstetric</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estimate),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cephalic,</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cesarean</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deliveries</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to</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women</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having</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first</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birth</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per</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100</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women</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delivering</a:t>
            </a:r>
            <a:r>
              <a:rPr sz="1400" spc="-1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singleton, term,</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cephalic,</a:t>
            </a:r>
            <a:r>
              <a:rPr sz="1400" spc="-1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first</a:t>
            </a:r>
            <a:r>
              <a:rPr sz="1400" spc="-1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births.</a:t>
            </a:r>
            <a:r>
              <a:rPr lang="en-US" sz="1400" spc="-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Race</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and</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Hispanic</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origin</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data</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are</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reported</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separately</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on</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birth</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certificates.</a:t>
            </a:r>
            <a:r>
              <a:rPr sz="1400" spc="-1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Mother’s</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race</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is</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defined</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by</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single</a:t>
            </a:r>
            <a:r>
              <a:rPr sz="1400" spc="-20" dirty="0">
                <a:latin typeface="Times New Roman" panose="02020603050405020304" pitchFamily="18" charset="0"/>
                <a:cs typeface="Times New Roman" panose="02020603050405020304" pitchFamily="18" charset="0"/>
              </a:rPr>
              <a:t> </a:t>
            </a:r>
            <a:r>
              <a:rPr sz="1400" spc="-14" dirty="0">
                <a:latin typeface="Times New Roman" panose="02020603050405020304" pitchFamily="18" charset="0"/>
                <a:cs typeface="Times New Roman" panose="02020603050405020304" pitchFamily="18" charset="0"/>
              </a:rPr>
              <a:t>race </a:t>
            </a:r>
            <a:r>
              <a:rPr sz="1400" spc="-7" dirty="0">
                <a:latin typeface="Times New Roman" panose="02020603050405020304" pitchFamily="18" charset="0"/>
                <a:cs typeface="Times New Roman" panose="02020603050405020304" pitchFamily="18" charset="0"/>
              </a:rPr>
              <a:t>reported</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on</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the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birth</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certificate.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People</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of</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Hispanic</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origin</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may</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be</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any</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race.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Mother’s</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ethnicity</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classifies</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non-Hispanic women</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by</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single</a:t>
            </a:r>
            <a:r>
              <a:rPr sz="1400" spc="-2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race.</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Race</a:t>
            </a:r>
            <a:r>
              <a:rPr sz="1400" spc="-2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categories</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are</a:t>
            </a:r>
            <a:r>
              <a:rPr sz="1400" spc="-2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consistent</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with</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1997</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Office</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of</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Management</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and</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Budget</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standards.</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These data</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are</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not</a:t>
            </a:r>
            <a:r>
              <a:rPr sz="1400" spc="-1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comparable</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with</a:t>
            </a:r>
            <a:r>
              <a:rPr sz="1400" spc="-17" dirty="0">
                <a:latin typeface="Times New Roman" panose="02020603050405020304" pitchFamily="18" charset="0"/>
                <a:cs typeface="Times New Roman" panose="02020603050405020304" pitchFamily="18" charset="0"/>
              </a:rPr>
              <a:t> </a:t>
            </a:r>
            <a:r>
              <a:rPr sz="1400" spc="-14" dirty="0">
                <a:latin typeface="Times New Roman" panose="02020603050405020304" pitchFamily="18" charset="0"/>
                <a:cs typeface="Times New Roman" panose="02020603050405020304" pitchFamily="18" charset="0"/>
              </a:rPr>
              <a:t>bridged-</a:t>
            </a:r>
            <a:r>
              <a:rPr sz="1400" spc="-7" dirty="0">
                <a:latin typeface="Times New Roman" panose="02020603050405020304" pitchFamily="18" charset="0"/>
                <a:cs typeface="Times New Roman" panose="02020603050405020304" pitchFamily="18" charset="0"/>
              </a:rPr>
              <a:t>race</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data</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published</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in</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previous</a:t>
            </a:r>
            <a:r>
              <a:rPr sz="1400" spc="-1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reports.</a:t>
            </a:r>
            <a:endParaRPr sz="1400" dirty="0">
              <a:latin typeface="Times New Roman" panose="02020603050405020304" pitchFamily="18" charset="0"/>
              <a:cs typeface="Times New Roman" panose="02020603050405020304" pitchFamily="18" charset="0"/>
            </a:endParaRPr>
          </a:p>
        </p:txBody>
      </p:sp>
      <p:sp>
        <p:nvSpPr>
          <p:cNvPr id="44" name="Title 43">
            <a:extLst>
              <a:ext uri="{FF2B5EF4-FFF2-40B4-BE49-F238E27FC236}">
                <a16:creationId xmlns:a16="http://schemas.microsoft.com/office/drawing/2014/main" id="{AFF216BD-58DE-4429-9D71-8CB6CDB168A1}"/>
              </a:ext>
            </a:extLst>
          </p:cNvPr>
          <p:cNvSpPr>
            <a:spLocks noGrp="1"/>
          </p:cNvSpPr>
          <p:nvPr>
            <p:ph type="title"/>
          </p:nvPr>
        </p:nvSpPr>
        <p:spPr/>
        <p:txBody>
          <a:bodyPr>
            <a:noAutofit/>
          </a:bodyPr>
          <a:lstStyle/>
          <a:p>
            <a:r>
              <a:rPr lang="en-US" sz="2000" dirty="0"/>
              <a:t>Figure 3. Cesarean deliveries of low-risk births among individuals giving birth for the first time, by age and race/ethnicity, 2020 (lower rates are better)</a:t>
            </a:r>
          </a:p>
        </p:txBody>
      </p:sp>
      <p:graphicFrame>
        <p:nvGraphicFramePr>
          <p:cNvPr id="48" name="Chart 47" descr="Columns showing percentage; significant findings are in the text below the chart&#10;">
            <a:extLst>
              <a:ext uri="{FF2B5EF4-FFF2-40B4-BE49-F238E27FC236}">
                <a16:creationId xmlns:a16="http://schemas.microsoft.com/office/drawing/2014/main" id="{577F0DEB-4105-4248-913C-8BD8E2B5A174}"/>
              </a:ext>
            </a:extLst>
          </p:cNvPr>
          <p:cNvGraphicFramePr/>
          <p:nvPr>
            <p:extLst>
              <p:ext uri="{D42A27DB-BD31-4B8C-83A1-F6EECF244321}">
                <p14:modId xmlns:p14="http://schemas.microsoft.com/office/powerpoint/2010/main" val="2774060642"/>
              </p:ext>
            </p:extLst>
          </p:nvPr>
        </p:nvGraphicFramePr>
        <p:xfrm>
          <a:off x="457200" y="1280160"/>
          <a:ext cx="8229600" cy="34747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bject 82"/>
          <p:cNvSpPr txBox="1"/>
          <p:nvPr/>
        </p:nvSpPr>
        <p:spPr>
          <a:xfrm>
            <a:off x="457200" y="5120640"/>
            <a:ext cx="8229600" cy="1732292"/>
          </a:xfrm>
          <a:prstGeom prst="rect">
            <a:avLst/>
          </a:prstGeom>
        </p:spPr>
        <p:txBody>
          <a:bodyPr vert="horz" wrap="square" lIns="0" tIns="8659" rIns="0" bIns="0" rtlCol="0">
            <a:spAutoFit/>
          </a:bodyPr>
          <a:lstStyle/>
          <a:p>
            <a:pPr marL="8659"/>
            <a:r>
              <a:rPr sz="1400" b="1" dirty="0">
                <a:latin typeface="Times New Roman" panose="02020603050405020304" pitchFamily="18" charset="0"/>
                <a:cs typeface="Times New Roman" panose="02020603050405020304" pitchFamily="18" charset="0"/>
              </a:rPr>
              <a:t>Source:</a:t>
            </a:r>
            <a:r>
              <a:rPr sz="1400" b="1"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Centers</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for</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Disease</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Control</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and</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Prevention,</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National</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Vital</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Statistics</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System</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t>
            </a:r>
            <a:r>
              <a:rPr sz="1400" spc="-1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Natality,</a:t>
            </a:r>
            <a:r>
              <a:rPr sz="1400" spc="-1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2020.</a:t>
            </a:r>
            <a:endParaRPr sz="1400" dirty="0">
              <a:latin typeface="Times New Roman" panose="02020603050405020304" pitchFamily="18" charset="0"/>
              <a:cs typeface="Times New Roman" panose="02020603050405020304" pitchFamily="18" charset="0"/>
            </a:endParaRPr>
          </a:p>
          <a:p>
            <a:pPr marL="8659" marR="145469">
              <a:spcBef>
                <a:spcPts val="17"/>
              </a:spcBef>
            </a:pPr>
            <a:r>
              <a:rPr sz="1400" b="1" spc="-7" dirty="0">
                <a:latin typeface="Times New Roman" panose="02020603050405020304" pitchFamily="18" charset="0"/>
                <a:cs typeface="Times New Roman" panose="02020603050405020304" pitchFamily="18" charset="0"/>
              </a:rPr>
              <a:t>Note:</a:t>
            </a:r>
            <a:r>
              <a:rPr sz="1400" b="1" spc="-31" dirty="0">
                <a:latin typeface="Times New Roman" panose="02020603050405020304" pitchFamily="18" charset="0"/>
                <a:cs typeface="Times New Roman" panose="02020603050405020304" pitchFamily="18" charset="0"/>
              </a:rPr>
              <a:t> </a:t>
            </a:r>
            <a:r>
              <a:rPr sz="1400" spc="-10" dirty="0">
                <a:latin typeface="Times New Roman" panose="02020603050405020304" pitchFamily="18" charset="0"/>
                <a:cs typeface="Times New Roman" panose="02020603050405020304" pitchFamily="18" charset="0"/>
              </a:rPr>
              <a:t>Low-</a:t>
            </a:r>
            <a:r>
              <a:rPr sz="1400" dirty="0">
                <a:latin typeface="Times New Roman" panose="02020603050405020304" pitchFamily="18" charset="0"/>
                <a:cs typeface="Times New Roman" panose="02020603050405020304" pitchFamily="18" charset="0"/>
              </a:rPr>
              <a:t>risk</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cesarean</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rate</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is</a:t>
            </a:r>
            <a:r>
              <a:rPr sz="1400" spc="-2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defined</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as</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the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number</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of</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singleton,</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term</a:t>
            </a:r>
            <a:r>
              <a:rPr sz="1400" spc="-2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(37</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or</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more</a:t>
            </a:r>
            <a:r>
              <a:rPr sz="1400" spc="-2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weeks</a:t>
            </a:r>
            <a:r>
              <a:rPr sz="1400" spc="-27"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of</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gestation</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based</a:t>
            </a:r>
            <a:r>
              <a:rPr sz="1400" spc="-20" dirty="0">
                <a:latin typeface="Times New Roman" panose="02020603050405020304" pitchFamily="18" charset="0"/>
                <a:cs typeface="Times New Roman" panose="02020603050405020304" pitchFamily="18" charset="0"/>
              </a:rPr>
              <a:t> </a:t>
            </a:r>
            <a:r>
              <a:rPr sz="1400" spc="-17" dirty="0">
                <a:latin typeface="Times New Roman" panose="02020603050405020304" pitchFamily="18" charset="0"/>
                <a:cs typeface="Times New Roman" panose="02020603050405020304" pitchFamily="18" charset="0"/>
              </a:rPr>
              <a:t>on </a:t>
            </a:r>
            <a:r>
              <a:rPr sz="1400" spc="-7" dirty="0">
                <a:latin typeface="Times New Roman" panose="02020603050405020304" pitchFamily="18" charset="0"/>
                <a:cs typeface="Times New Roman" panose="02020603050405020304" pitchFamily="18" charset="0"/>
              </a:rPr>
              <a:t>obstetric</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estimate),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cephalic,</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cesarean</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deliveries</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to</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women</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having</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first</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birth</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per</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100</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women</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delivering</a:t>
            </a:r>
            <a:r>
              <a:rPr sz="1400" spc="-1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singleton, term,</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cephalic,</a:t>
            </a:r>
            <a:r>
              <a:rPr sz="1400" spc="-1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first</a:t>
            </a:r>
            <a:r>
              <a:rPr sz="1400" spc="-1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births.</a:t>
            </a:r>
            <a:r>
              <a:rPr lang="en-US" sz="1400" spc="-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Race</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and</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Hispanic</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origin</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data</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are</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reported</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separately</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on</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birth</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certificates.</a:t>
            </a:r>
            <a:r>
              <a:rPr sz="1400" spc="-1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Mother’s</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race</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is</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defined</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by</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single</a:t>
            </a:r>
            <a:r>
              <a:rPr sz="1400" spc="-20" dirty="0">
                <a:latin typeface="Times New Roman" panose="02020603050405020304" pitchFamily="18" charset="0"/>
                <a:cs typeface="Times New Roman" panose="02020603050405020304" pitchFamily="18" charset="0"/>
              </a:rPr>
              <a:t> </a:t>
            </a:r>
            <a:r>
              <a:rPr sz="1400" spc="-14" dirty="0">
                <a:latin typeface="Times New Roman" panose="02020603050405020304" pitchFamily="18" charset="0"/>
                <a:cs typeface="Times New Roman" panose="02020603050405020304" pitchFamily="18" charset="0"/>
              </a:rPr>
              <a:t>race </a:t>
            </a:r>
            <a:r>
              <a:rPr sz="1400" spc="-7" dirty="0">
                <a:latin typeface="Times New Roman" panose="02020603050405020304" pitchFamily="18" charset="0"/>
                <a:cs typeface="Times New Roman" panose="02020603050405020304" pitchFamily="18" charset="0"/>
              </a:rPr>
              <a:t>reported</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on</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the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birth</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certificate.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People</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of</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Hispanic</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origin</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may</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be</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any</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race.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Mother’s</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ethnicity</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classifies</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non-Hispanic women</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by</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single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race.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Race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categories</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are</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consistent</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with</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1997</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Office</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of</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Management</a:t>
            </a:r>
            <a:r>
              <a:rPr sz="1400" spc="-2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and</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Budget</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standards.</a:t>
            </a:r>
            <a:r>
              <a:rPr sz="1400" spc="-24"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These data</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are</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not</a:t>
            </a:r>
            <a:r>
              <a:rPr sz="1400" spc="-1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comparable</a:t>
            </a:r>
            <a:r>
              <a:rPr sz="1400" spc="-20"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with</a:t>
            </a:r>
            <a:r>
              <a:rPr sz="1400" spc="-17" dirty="0">
                <a:latin typeface="Times New Roman" panose="02020603050405020304" pitchFamily="18" charset="0"/>
                <a:cs typeface="Times New Roman" panose="02020603050405020304" pitchFamily="18" charset="0"/>
              </a:rPr>
              <a:t> </a:t>
            </a:r>
            <a:r>
              <a:rPr sz="1400" spc="-14" dirty="0">
                <a:latin typeface="Times New Roman" panose="02020603050405020304" pitchFamily="18" charset="0"/>
                <a:cs typeface="Times New Roman" panose="02020603050405020304" pitchFamily="18" charset="0"/>
              </a:rPr>
              <a:t>bridged-</a:t>
            </a:r>
            <a:r>
              <a:rPr sz="1400" spc="-7" dirty="0">
                <a:latin typeface="Times New Roman" panose="02020603050405020304" pitchFamily="18" charset="0"/>
                <a:cs typeface="Times New Roman" panose="02020603050405020304" pitchFamily="18" charset="0"/>
              </a:rPr>
              <a:t>race</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data</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published</a:t>
            </a:r>
            <a:r>
              <a:rPr sz="1400" spc="-14"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in</a:t>
            </a:r>
            <a:r>
              <a:rPr sz="1400" spc="-20"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previous</a:t>
            </a:r>
            <a:r>
              <a:rPr sz="1400" spc="-17" dirty="0">
                <a:latin typeface="Times New Roman" panose="02020603050405020304" pitchFamily="18" charset="0"/>
                <a:cs typeface="Times New Roman" panose="02020603050405020304" pitchFamily="18" charset="0"/>
              </a:rPr>
              <a:t> </a:t>
            </a:r>
            <a:r>
              <a:rPr sz="1400" spc="-7" dirty="0">
                <a:latin typeface="Times New Roman" panose="02020603050405020304" pitchFamily="18" charset="0"/>
                <a:cs typeface="Times New Roman" panose="02020603050405020304" pitchFamily="18" charset="0"/>
              </a:rPr>
              <a:t>reports.</a:t>
            </a:r>
            <a:endParaRPr sz="1400" dirty="0">
              <a:latin typeface="Times New Roman" panose="02020603050405020304" pitchFamily="18" charset="0"/>
              <a:cs typeface="Times New Roman" panose="02020603050405020304" pitchFamily="18" charset="0"/>
            </a:endParaRPr>
          </a:p>
        </p:txBody>
      </p:sp>
      <p:sp>
        <p:nvSpPr>
          <p:cNvPr id="85" name="Title 84">
            <a:extLst>
              <a:ext uri="{FF2B5EF4-FFF2-40B4-BE49-F238E27FC236}">
                <a16:creationId xmlns:a16="http://schemas.microsoft.com/office/drawing/2014/main" id="{368CAA92-8A10-435E-8F77-25032B9046B2}"/>
              </a:ext>
            </a:extLst>
          </p:cNvPr>
          <p:cNvSpPr>
            <a:spLocks noGrp="1"/>
          </p:cNvSpPr>
          <p:nvPr>
            <p:ph type="title"/>
          </p:nvPr>
        </p:nvSpPr>
        <p:spPr>
          <a:xfrm>
            <a:off x="1257300" y="-1"/>
            <a:ext cx="6629400" cy="1115943"/>
          </a:xfrm>
        </p:spPr>
        <p:txBody>
          <a:bodyPr>
            <a:noAutofit/>
          </a:bodyPr>
          <a:lstStyle/>
          <a:p>
            <a:r>
              <a:rPr lang="en-US" sz="2000" dirty="0"/>
              <a:t>Figure 4. Cesarean deliveries of low-risk births among individuals giving birth for the first time, by age, 2007-2020 (lower rates are better)</a:t>
            </a:r>
          </a:p>
        </p:txBody>
      </p:sp>
      <p:graphicFrame>
        <p:nvGraphicFramePr>
          <p:cNvPr id="87" name="Chart 86" descr="Line graphs showing percentage; significant findings are in the text below the graph">
            <a:extLst>
              <a:ext uri="{FF2B5EF4-FFF2-40B4-BE49-F238E27FC236}">
                <a16:creationId xmlns:a16="http://schemas.microsoft.com/office/drawing/2014/main" id="{B4B55083-3F10-4873-ABD2-96912D493EE4}"/>
              </a:ext>
            </a:extLst>
          </p:cNvPr>
          <p:cNvGraphicFramePr/>
          <p:nvPr>
            <p:extLst>
              <p:ext uri="{D42A27DB-BD31-4B8C-83A1-F6EECF244321}">
                <p14:modId xmlns:p14="http://schemas.microsoft.com/office/powerpoint/2010/main" val="1232273983"/>
              </p:ext>
            </p:extLst>
          </p:nvPr>
        </p:nvGraphicFramePr>
        <p:xfrm>
          <a:off x="457200" y="137160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67"/>
          <p:cNvSpPr txBox="1"/>
          <p:nvPr/>
        </p:nvSpPr>
        <p:spPr>
          <a:xfrm>
            <a:off x="457200" y="5212080"/>
            <a:ext cx="8229600" cy="1516849"/>
          </a:xfrm>
          <a:prstGeom prst="rect">
            <a:avLst/>
          </a:prstGeom>
        </p:spPr>
        <p:txBody>
          <a:bodyPr vert="horz" wrap="square" lIns="0" tIns="8659" rIns="0" bIns="0" rtlCol="0">
            <a:spAutoFit/>
          </a:bodyPr>
          <a:lstStyle/>
          <a:p>
            <a:pPr marL="8659">
              <a:spcBef>
                <a:spcPts val="440"/>
              </a:spcBef>
            </a:pPr>
            <a:r>
              <a:rPr sz="1400" b="1" dirty="0">
                <a:latin typeface="Times New Roman"/>
                <a:cs typeface="Times New Roman"/>
              </a:rPr>
              <a:t>Key:</a:t>
            </a:r>
            <a:r>
              <a:rPr sz="1400" b="1" spc="-10" dirty="0">
                <a:latin typeface="Times New Roman"/>
                <a:cs typeface="Times New Roman"/>
              </a:rPr>
              <a:t> </a:t>
            </a:r>
            <a:r>
              <a:rPr sz="1400" dirty="0">
                <a:latin typeface="Times New Roman"/>
                <a:cs typeface="Times New Roman"/>
              </a:rPr>
              <a:t>API</a:t>
            </a:r>
            <a:r>
              <a:rPr sz="1400" spc="-10" dirty="0">
                <a:latin typeface="Times New Roman"/>
                <a:cs typeface="Times New Roman"/>
              </a:rPr>
              <a:t> </a:t>
            </a:r>
            <a:r>
              <a:rPr sz="1400" dirty="0">
                <a:latin typeface="Times New Roman"/>
                <a:cs typeface="Times New Roman"/>
              </a:rPr>
              <a:t>=</a:t>
            </a:r>
            <a:r>
              <a:rPr sz="1400" spc="-14" dirty="0">
                <a:latin typeface="Times New Roman"/>
                <a:cs typeface="Times New Roman"/>
              </a:rPr>
              <a:t> </a:t>
            </a:r>
            <a:r>
              <a:rPr sz="1400" dirty="0">
                <a:latin typeface="Times New Roman"/>
                <a:cs typeface="Times New Roman"/>
              </a:rPr>
              <a:t>Asian</a:t>
            </a:r>
            <a:r>
              <a:rPr sz="1400" spc="-3" dirty="0">
                <a:latin typeface="Times New Roman"/>
                <a:cs typeface="Times New Roman"/>
              </a:rPr>
              <a:t> </a:t>
            </a:r>
            <a:r>
              <a:rPr sz="1400" dirty="0">
                <a:latin typeface="Times New Roman"/>
                <a:cs typeface="Times New Roman"/>
              </a:rPr>
              <a:t>or</a:t>
            </a:r>
            <a:r>
              <a:rPr sz="1400" spc="-10" dirty="0">
                <a:latin typeface="Times New Roman"/>
                <a:cs typeface="Times New Roman"/>
              </a:rPr>
              <a:t> </a:t>
            </a:r>
            <a:r>
              <a:rPr sz="1400" dirty="0">
                <a:latin typeface="Times New Roman"/>
                <a:cs typeface="Times New Roman"/>
              </a:rPr>
              <a:t>Pacific</a:t>
            </a:r>
            <a:r>
              <a:rPr sz="1400" spc="-3" dirty="0">
                <a:latin typeface="Times New Roman"/>
                <a:cs typeface="Times New Roman"/>
              </a:rPr>
              <a:t> </a:t>
            </a:r>
            <a:r>
              <a:rPr sz="1400" spc="-7" dirty="0">
                <a:latin typeface="Times New Roman"/>
                <a:cs typeface="Times New Roman"/>
              </a:rPr>
              <a:t>Islander.</a:t>
            </a:r>
            <a:endParaRPr sz="1400" dirty="0">
              <a:latin typeface="Times New Roman"/>
              <a:cs typeface="Times New Roman"/>
            </a:endParaRPr>
          </a:p>
          <a:p>
            <a:pPr marL="8659" marR="159756" indent="-433">
              <a:spcBef>
                <a:spcPts val="37"/>
              </a:spcBef>
            </a:pPr>
            <a:r>
              <a:rPr sz="1400" b="1" dirty="0">
                <a:latin typeface="Times New Roman"/>
                <a:cs typeface="Times New Roman"/>
              </a:rPr>
              <a:t>Source:</a:t>
            </a:r>
            <a:r>
              <a:rPr sz="1400" b="1" spc="-27" dirty="0">
                <a:latin typeface="Times New Roman"/>
                <a:cs typeface="Times New Roman"/>
              </a:rPr>
              <a:t> </a:t>
            </a:r>
            <a:r>
              <a:rPr sz="1400" dirty="0">
                <a:latin typeface="Times New Roman"/>
                <a:cs typeface="Times New Roman"/>
              </a:rPr>
              <a:t>Agency</a:t>
            </a:r>
            <a:r>
              <a:rPr sz="1400" spc="-17" dirty="0">
                <a:latin typeface="Times New Roman"/>
                <a:cs typeface="Times New Roman"/>
              </a:rPr>
              <a:t> </a:t>
            </a:r>
            <a:r>
              <a:rPr sz="1400" dirty="0">
                <a:latin typeface="Times New Roman"/>
                <a:cs typeface="Times New Roman"/>
              </a:rPr>
              <a:t>for</a:t>
            </a:r>
            <a:r>
              <a:rPr sz="1400" spc="-20" dirty="0">
                <a:latin typeface="Times New Roman"/>
                <a:cs typeface="Times New Roman"/>
              </a:rPr>
              <a:t> </a:t>
            </a:r>
            <a:r>
              <a:rPr sz="1400" dirty="0">
                <a:latin typeface="Times New Roman"/>
                <a:cs typeface="Times New Roman"/>
              </a:rPr>
              <a:t>Healthcare</a:t>
            </a:r>
            <a:r>
              <a:rPr sz="1400" spc="-14" dirty="0">
                <a:latin typeface="Times New Roman"/>
                <a:cs typeface="Times New Roman"/>
              </a:rPr>
              <a:t> </a:t>
            </a:r>
            <a:r>
              <a:rPr sz="1400" dirty="0">
                <a:latin typeface="Times New Roman"/>
                <a:cs typeface="Times New Roman"/>
              </a:rPr>
              <a:t>Research</a:t>
            </a:r>
            <a:r>
              <a:rPr sz="1400" spc="-14"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Quality,</a:t>
            </a:r>
            <a:r>
              <a:rPr sz="1400" spc="-17" dirty="0">
                <a:latin typeface="Times New Roman"/>
                <a:cs typeface="Times New Roman"/>
              </a:rPr>
              <a:t> </a:t>
            </a:r>
            <a:r>
              <a:rPr sz="1400" dirty="0">
                <a:latin typeface="Times New Roman"/>
                <a:cs typeface="Times New Roman"/>
              </a:rPr>
              <a:t>Healthcare</a:t>
            </a:r>
            <a:r>
              <a:rPr sz="1400" spc="-20" dirty="0">
                <a:latin typeface="Times New Roman"/>
                <a:cs typeface="Times New Roman"/>
              </a:rPr>
              <a:t> </a:t>
            </a:r>
            <a:r>
              <a:rPr sz="1400" dirty="0">
                <a:latin typeface="Times New Roman"/>
                <a:cs typeface="Times New Roman"/>
              </a:rPr>
              <a:t>Cost</a:t>
            </a:r>
            <a:r>
              <a:rPr sz="1400" spc="-17"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Utilization</a:t>
            </a:r>
            <a:r>
              <a:rPr sz="1400" spc="-14" dirty="0">
                <a:latin typeface="Times New Roman"/>
                <a:cs typeface="Times New Roman"/>
              </a:rPr>
              <a:t> </a:t>
            </a:r>
            <a:r>
              <a:rPr sz="1400" dirty="0">
                <a:latin typeface="Times New Roman"/>
                <a:cs typeface="Times New Roman"/>
              </a:rPr>
              <a:t>Project</a:t>
            </a:r>
            <a:r>
              <a:rPr sz="1400" spc="-14" dirty="0">
                <a:latin typeface="Times New Roman"/>
                <a:cs typeface="Times New Roman"/>
              </a:rPr>
              <a:t> </a:t>
            </a:r>
            <a:r>
              <a:rPr sz="1400" dirty="0">
                <a:latin typeface="Times New Roman"/>
                <a:cs typeface="Times New Roman"/>
              </a:rPr>
              <a:t>(HCUP),</a:t>
            </a:r>
            <a:r>
              <a:rPr sz="1400" spc="-20" dirty="0">
                <a:latin typeface="Times New Roman"/>
                <a:cs typeface="Times New Roman"/>
              </a:rPr>
              <a:t> </a:t>
            </a:r>
            <a:r>
              <a:rPr sz="1400" spc="-7" dirty="0">
                <a:latin typeface="Times New Roman"/>
                <a:cs typeface="Times New Roman"/>
              </a:rPr>
              <a:t>State </a:t>
            </a:r>
            <a:r>
              <a:rPr sz="1400" dirty="0">
                <a:latin typeface="Times New Roman"/>
                <a:cs typeface="Times New Roman"/>
              </a:rPr>
              <a:t>Inpatient</a:t>
            </a:r>
            <a:r>
              <a:rPr sz="1400" spc="-27" dirty="0">
                <a:latin typeface="Times New Roman"/>
                <a:cs typeface="Times New Roman"/>
              </a:rPr>
              <a:t> </a:t>
            </a:r>
            <a:r>
              <a:rPr sz="1400" dirty="0">
                <a:latin typeface="Times New Roman"/>
                <a:cs typeface="Times New Roman"/>
              </a:rPr>
              <a:t>Databases</a:t>
            </a:r>
            <a:r>
              <a:rPr sz="1400" spc="-14" dirty="0">
                <a:latin typeface="Times New Roman"/>
                <a:cs typeface="Times New Roman"/>
              </a:rPr>
              <a:t> </a:t>
            </a:r>
            <a:r>
              <a:rPr sz="1400" dirty="0">
                <a:latin typeface="Times New Roman"/>
                <a:cs typeface="Times New Roman"/>
              </a:rPr>
              <a:t>weighted</a:t>
            </a:r>
            <a:r>
              <a:rPr sz="1400" spc="-14" dirty="0">
                <a:latin typeface="Times New Roman"/>
                <a:cs typeface="Times New Roman"/>
              </a:rPr>
              <a:t> </a:t>
            </a:r>
            <a:r>
              <a:rPr sz="1400" dirty="0">
                <a:latin typeface="Times New Roman"/>
                <a:cs typeface="Times New Roman"/>
              </a:rPr>
              <a:t>to</a:t>
            </a:r>
            <a:r>
              <a:rPr sz="1400" spc="-17" dirty="0">
                <a:latin typeface="Times New Roman"/>
                <a:cs typeface="Times New Roman"/>
              </a:rPr>
              <a:t> </a:t>
            </a:r>
            <a:r>
              <a:rPr sz="1400" dirty="0">
                <a:latin typeface="Times New Roman"/>
                <a:cs typeface="Times New Roman"/>
              </a:rPr>
              <a:t>provide</a:t>
            </a:r>
            <a:r>
              <a:rPr sz="1400" spc="-14" dirty="0">
                <a:latin typeface="Times New Roman"/>
                <a:cs typeface="Times New Roman"/>
              </a:rPr>
              <a:t> </a:t>
            </a:r>
            <a:r>
              <a:rPr sz="1400" dirty="0">
                <a:latin typeface="Times New Roman"/>
                <a:cs typeface="Times New Roman"/>
              </a:rPr>
              <a:t>national</a:t>
            </a:r>
            <a:r>
              <a:rPr sz="1400" spc="-14" dirty="0">
                <a:latin typeface="Times New Roman"/>
                <a:cs typeface="Times New Roman"/>
              </a:rPr>
              <a:t> </a:t>
            </a:r>
            <a:r>
              <a:rPr sz="1400" dirty="0">
                <a:latin typeface="Times New Roman"/>
                <a:cs typeface="Times New Roman"/>
              </a:rPr>
              <a:t>estimates,</a:t>
            </a:r>
            <a:r>
              <a:rPr sz="1400" spc="-14" dirty="0">
                <a:latin typeface="Times New Roman"/>
                <a:cs typeface="Times New Roman"/>
              </a:rPr>
              <a:t> </a:t>
            </a:r>
            <a:r>
              <a:rPr sz="1400" spc="-7" dirty="0">
                <a:latin typeface="Times New Roman"/>
                <a:cs typeface="Times New Roman"/>
              </a:rPr>
              <a:t>2016-2019.</a:t>
            </a:r>
            <a:endParaRPr sz="1400" dirty="0">
              <a:latin typeface="Times New Roman"/>
              <a:cs typeface="Times New Roman"/>
            </a:endParaRPr>
          </a:p>
          <a:p>
            <a:pPr marL="8659"/>
            <a:r>
              <a:rPr sz="1400" b="1" dirty="0">
                <a:latin typeface="Times New Roman"/>
                <a:cs typeface="Times New Roman"/>
              </a:rPr>
              <a:t>Note:</a:t>
            </a:r>
            <a:r>
              <a:rPr sz="1400" b="1" spc="-24" dirty="0">
                <a:latin typeface="Times New Roman"/>
                <a:cs typeface="Times New Roman"/>
              </a:rPr>
              <a:t> </a:t>
            </a:r>
            <a:r>
              <a:rPr sz="1400" dirty="0">
                <a:latin typeface="Times New Roman"/>
                <a:cs typeface="Times New Roman"/>
              </a:rPr>
              <a:t>Severe</a:t>
            </a:r>
            <a:r>
              <a:rPr sz="1400" spc="-24" dirty="0">
                <a:latin typeface="Times New Roman"/>
                <a:cs typeface="Times New Roman"/>
              </a:rPr>
              <a:t> </a:t>
            </a:r>
            <a:r>
              <a:rPr sz="1400" dirty="0">
                <a:latin typeface="Times New Roman"/>
                <a:cs typeface="Times New Roman"/>
              </a:rPr>
              <a:t>maternal</a:t>
            </a:r>
            <a:r>
              <a:rPr sz="1400" spc="-17" dirty="0">
                <a:latin typeface="Times New Roman"/>
                <a:cs typeface="Times New Roman"/>
              </a:rPr>
              <a:t> </a:t>
            </a:r>
            <a:r>
              <a:rPr sz="1400" dirty="0">
                <a:latin typeface="Times New Roman"/>
                <a:cs typeface="Times New Roman"/>
              </a:rPr>
              <a:t>morbidity</a:t>
            </a:r>
            <a:r>
              <a:rPr sz="1400" spc="-10" dirty="0">
                <a:latin typeface="Times New Roman"/>
                <a:cs typeface="Times New Roman"/>
              </a:rPr>
              <a:t> </a:t>
            </a:r>
            <a:r>
              <a:rPr sz="1400" dirty="0">
                <a:latin typeface="Times New Roman"/>
                <a:cs typeface="Times New Roman"/>
              </a:rPr>
              <a:t>is</a:t>
            </a:r>
            <a:r>
              <a:rPr sz="1400" spc="-14" dirty="0">
                <a:latin typeface="Times New Roman"/>
                <a:cs typeface="Times New Roman"/>
              </a:rPr>
              <a:t> </a:t>
            </a:r>
            <a:r>
              <a:rPr sz="1400" dirty="0">
                <a:latin typeface="Times New Roman"/>
                <a:cs typeface="Times New Roman"/>
              </a:rPr>
              <a:t>an</a:t>
            </a:r>
            <a:r>
              <a:rPr sz="1400" spc="-17" dirty="0">
                <a:latin typeface="Times New Roman"/>
                <a:cs typeface="Times New Roman"/>
              </a:rPr>
              <a:t> </a:t>
            </a:r>
            <a:r>
              <a:rPr sz="1400" dirty="0">
                <a:latin typeface="Times New Roman"/>
                <a:cs typeface="Times New Roman"/>
              </a:rPr>
              <a:t>overall</a:t>
            </a:r>
            <a:r>
              <a:rPr sz="1400" spc="-10" dirty="0">
                <a:latin typeface="Times New Roman"/>
                <a:cs typeface="Times New Roman"/>
              </a:rPr>
              <a:t> </a:t>
            </a:r>
            <a:r>
              <a:rPr sz="1400" dirty="0">
                <a:latin typeface="Times New Roman"/>
                <a:cs typeface="Times New Roman"/>
              </a:rPr>
              <a:t>measure</a:t>
            </a:r>
            <a:r>
              <a:rPr sz="1400" spc="-17" dirty="0">
                <a:latin typeface="Times New Roman"/>
                <a:cs typeface="Times New Roman"/>
              </a:rPr>
              <a:t> </a:t>
            </a:r>
            <a:r>
              <a:rPr sz="1400" dirty="0">
                <a:latin typeface="Times New Roman"/>
                <a:cs typeface="Times New Roman"/>
              </a:rPr>
              <a:t>of</a:t>
            </a:r>
            <a:r>
              <a:rPr sz="1400" spc="-17" dirty="0">
                <a:latin typeface="Times New Roman"/>
                <a:cs typeface="Times New Roman"/>
              </a:rPr>
              <a:t> </a:t>
            </a:r>
            <a:r>
              <a:rPr sz="1400" dirty="0">
                <a:latin typeface="Times New Roman"/>
                <a:cs typeface="Times New Roman"/>
              </a:rPr>
              <a:t>unexpected</a:t>
            </a:r>
            <a:r>
              <a:rPr sz="1400" spc="-17" dirty="0">
                <a:latin typeface="Times New Roman"/>
                <a:cs typeface="Times New Roman"/>
              </a:rPr>
              <a:t> </a:t>
            </a:r>
            <a:r>
              <a:rPr sz="1400" dirty="0">
                <a:latin typeface="Times New Roman"/>
                <a:cs typeface="Times New Roman"/>
              </a:rPr>
              <a:t>health</a:t>
            </a:r>
            <a:r>
              <a:rPr sz="1400" spc="-7" dirty="0">
                <a:latin typeface="Times New Roman"/>
                <a:cs typeface="Times New Roman"/>
              </a:rPr>
              <a:t> </a:t>
            </a:r>
            <a:r>
              <a:rPr sz="1400" dirty="0">
                <a:latin typeface="Times New Roman"/>
                <a:cs typeface="Times New Roman"/>
              </a:rPr>
              <a:t>outcomes</a:t>
            </a:r>
            <a:r>
              <a:rPr sz="1400" spc="-17" dirty="0">
                <a:latin typeface="Times New Roman"/>
                <a:cs typeface="Times New Roman"/>
              </a:rPr>
              <a:t> </a:t>
            </a:r>
            <a:r>
              <a:rPr sz="1400" dirty="0">
                <a:latin typeface="Times New Roman"/>
                <a:cs typeface="Times New Roman"/>
              </a:rPr>
              <a:t>for</a:t>
            </a:r>
            <a:r>
              <a:rPr sz="1400" spc="-14" dirty="0">
                <a:latin typeface="Times New Roman"/>
                <a:cs typeface="Times New Roman"/>
              </a:rPr>
              <a:t> </a:t>
            </a:r>
            <a:r>
              <a:rPr sz="1400" dirty="0">
                <a:latin typeface="Times New Roman"/>
                <a:cs typeface="Times New Roman"/>
              </a:rPr>
              <a:t>multiple</a:t>
            </a:r>
            <a:r>
              <a:rPr sz="1400" spc="-14" dirty="0">
                <a:latin typeface="Times New Roman"/>
                <a:cs typeface="Times New Roman"/>
              </a:rPr>
              <a:t> </a:t>
            </a:r>
            <a:r>
              <a:rPr sz="1400" dirty="0">
                <a:latin typeface="Times New Roman"/>
                <a:cs typeface="Times New Roman"/>
              </a:rPr>
              <a:t>conditions</a:t>
            </a:r>
            <a:r>
              <a:rPr sz="1400" spc="-10" dirty="0">
                <a:latin typeface="Times New Roman"/>
                <a:cs typeface="Times New Roman"/>
              </a:rPr>
              <a:t> </a:t>
            </a:r>
            <a:r>
              <a:rPr sz="1400" spc="-17" dirty="0">
                <a:latin typeface="Times New Roman"/>
                <a:cs typeface="Times New Roman"/>
              </a:rPr>
              <a:t>as</a:t>
            </a:r>
            <a:r>
              <a:rPr lang="en-US" sz="1400" spc="-17" dirty="0">
                <a:latin typeface="Times New Roman"/>
                <a:cs typeface="Times New Roman"/>
              </a:rPr>
              <a:t> </a:t>
            </a:r>
            <a:r>
              <a:rPr sz="1400" dirty="0">
                <a:latin typeface="Times New Roman"/>
                <a:cs typeface="Times New Roman"/>
              </a:rPr>
              <a:t>defined</a:t>
            </a:r>
            <a:r>
              <a:rPr sz="1400" spc="-24" dirty="0">
                <a:latin typeface="Times New Roman"/>
                <a:cs typeface="Times New Roman"/>
              </a:rPr>
              <a:t> </a:t>
            </a:r>
            <a:r>
              <a:rPr sz="1400" dirty="0">
                <a:latin typeface="Times New Roman"/>
                <a:cs typeface="Times New Roman"/>
              </a:rPr>
              <a:t>by</a:t>
            </a:r>
            <a:r>
              <a:rPr sz="1400" spc="-10" dirty="0">
                <a:latin typeface="Times New Roman"/>
                <a:cs typeface="Times New Roman"/>
              </a:rPr>
              <a:t> </a:t>
            </a:r>
            <a:r>
              <a:rPr sz="1400" dirty="0">
                <a:latin typeface="Times New Roman"/>
                <a:cs typeface="Times New Roman"/>
              </a:rPr>
              <a:t>the</a:t>
            </a:r>
            <a:r>
              <a:rPr sz="1400" spc="-17" dirty="0">
                <a:latin typeface="Times New Roman"/>
                <a:cs typeface="Times New Roman"/>
              </a:rPr>
              <a:t> </a:t>
            </a:r>
            <a:r>
              <a:rPr sz="1400" dirty="0">
                <a:latin typeface="Times New Roman"/>
                <a:cs typeface="Times New Roman"/>
              </a:rPr>
              <a:t>Centers</a:t>
            </a:r>
            <a:r>
              <a:rPr sz="1400" spc="-14" dirty="0">
                <a:latin typeface="Times New Roman"/>
                <a:cs typeface="Times New Roman"/>
              </a:rPr>
              <a:t> </a:t>
            </a:r>
            <a:r>
              <a:rPr sz="1400" dirty="0">
                <a:latin typeface="Times New Roman"/>
                <a:cs typeface="Times New Roman"/>
              </a:rPr>
              <a:t>for</a:t>
            </a:r>
            <a:r>
              <a:rPr sz="1400" spc="-14" dirty="0">
                <a:latin typeface="Times New Roman"/>
                <a:cs typeface="Times New Roman"/>
              </a:rPr>
              <a:t> </a:t>
            </a:r>
            <a:r>
              <a:rPr sz="1400" dirty="0">
                <a:latin typeface="Times New Roman"/>
                <a:cs typeface="Times New Roman"/>
              </a:rPr>
              <a:t>Disease</a:t>
            </a:r>
            <a:r>
              <a:rPr sz="1400" spc="-14" dirty="0">
                <a:latin typeface="Times New Roman"/>
                <a:cs typeface="Times New Roman"/>
              </a:rPr>
              <a:t> </a:t>
            </a:r>
            <a:r>
              <a:rPr sz="1400" dirty="0">
                <a:latin typeface="Times New Roman"/>
                <a:cs typeface="Times New Roman"/>
              </a:rPr>
              <a:t>Control</a:t>
            </a:r>
            <a:r>
              <a:rPr sz="1400" spc="-14" dirty="0">
                <a:latin typeface="Times New Roman"/>
                <a:cs typeface="Times New Roman"/>
              </a:rPr>
              <a:t> </a:t>
            </a:r>
            <a:r>
              <a:rPr sz="1400" dirty="0">
                <a:latin typeface="Times New Roman"/>
                <a:cs typeface="Times New Roman"/>
              </a:rPr>
              <a:t>and</a:t>
            </a:r>
            <a:r>
              <a:rPr sz="1400" spc="-14" dirty="0">
                <a:latin typeface="Times New Roman"/>
                <a:cs typeface="Times New Roman"/>
              </a:rPr>
              <a:t> </a:t>
            </a:r>
            <a:r>
              <a:rPr sz="1400" dirty="0">
                <a:latin typeface="Times New Roman"/>
                <a:cs typeface="Times New Roman"/>
              </a:rPr>
              <a:t>Prevention:</a:t>
            </a:r>
            <a:r>
              <a:rPr sz="1400" spc="-14" dirty="0">
                <a:latin typeface="Times New Roman"/>
                <a:cs typeface="Times New Roman"/>
              </a:rPr>
              <a:t> </a:t>
            </a:r>
            <a:r>
              <a:rPr sz="1400" u="sng" spc="-7" dirty="0">
                <a:solidFill>
                  <a:srgbClr val="0000FF"/>
                </a:solidFill>
                <a:uFill>
                  <a:solidFill>
                    <a:srgbClr val="0000FF"/>
                  </a:solidFill>
                </a:uFill>
                <a:latin typeface="Times New Roman"/>
                <a:cs typeface="Times New Roman"/>
                <a:hlinkClick r:id="rId3"/>
              </a:rPr>
              <a:t>https://www.cdc.gov/reproductivehealth/</a:t>
            </a:r>
            <a:r>
              <a:rPr sz="1400" spc="-7" dirty="0">
                <a:solidFill>
                  <a:srgbClr val="0000FF"/>
                </a:solidFill>
                <a:latin typeface="Times New Roman"/>
                <a:cs typeface="Times New Roman"/>
              </a:rPr>
              <a:t> </a:t>
            </a:r>
            <a:r>
              <a:rPr sz="1400" u="sng" spc="-7" dirty="0">
                <a:solidFill>
                  <a:srgbClr val="0000FF"/>
                </a:solidFill>
                <a:uFill>
                  <a:solidFill>
                    <a:srgbClr val="0000FF"/>
                  </a:solidFill>
                </a:uFill>
                <a:latin typeface="Times New Roman"/>
                <a:cs typeface="Times New Roman"/>
                <a:hlinkClick r:id="rId3"/>
              </a:rPr>
              <a:t>maternalinfanthealth/severematernalmorbidity.html</a:t>
            </a:r>
            <a:r>
              <a:rPr sz="1400" spc="-7" dirty="0">
                <a:latin typeface="Times New Roman"/>
                <a:cs typeface="Times New Roman"/>
                <a:hlinkClick r:id="rId3"/>
              </a:rPr>
              <a:t>.</a:t>
            </a:r>
            <a:r>
              <a:rPr sz="1400" spc="3" dirty="0">
                <a:latin typeface="Times New Roman"/>
                <a:cs typeface="Times New Roman"/>
              </a:rPr>
              <a:t> </a:t>
            </a:r>
            <a:r>
              <a:rPr sz="1400" dirty="0">
                <a:latin typeface="Times New Roman"/>
                <a:cs typeface="Times New Roman"/>
              </a:rPr>
              <a:t>This</a:t>
            </a:r>
            <a:r>
              <a:rPr sz="1400" spc="17" dirty="0">
                <a:latin typeface="Times New Roman"/>
                <a:cs typeface="Times New Roman"/>
              </a:rPr>
              <a:t> </a:t>
            </a:r>
            <a:r>
              <a:rPr sz="1400" dirty="0">
                <a:latin typeface="Times New Roman"/>
                <a:cs typeface="Times New Roman"/>
              </a:rPr>
              <a:t>figure</a:t>
            </a:r>
            <a:r>
              <a:rPr sz="1400" spc="14" dirty="0">
                <a:latin typeface="Times New Roman"/>
                <a:cs typeface="Times New Roman"/>
              </a:rPr>
              <a:t> </a:t>
            </a:r>
            <a:r>
              <a:rPr sz="1400" dirty="0">
                <a:latin typeface="Times New Roman"/>
                <a:cs typeface="Times New Roman"/>
              </a:rPr>
              <a:t>uses</a:t>
            </a:r>
            <a:r>
              <a:rPr sz="1400" spc="10" dirty="0">
                <a:latin typeface="Times New Roman"/>
                <a:cs typeface="Times New Roman"/>
              </a:rPr>
              <a:t> </a:t>
            </a:r>
            <a:r>
              <a:rPr sz="1400" dirty="0">
                <a:latin typeface="Times New Roman"/>
                <a:cs typeface="Times New Roman"/>
              </a:rPr>
              <a:t>data</a:t>
            </a:r>
            <a:r>
              <a:rPr sz="1400" spc="14" dirty="0">
                <a:latin typeface="Times New Roman"/>
                <a:cs typeface="Times New Roman"/>
              </a:rPr>
              <a:t> </a:t>
            </a:r>
            <a:r>
              <a:rPr sz="1400" dirty="0">
                <a:latin typeface="Times New Roman"/>
                <a:cs typeface="Times New Roman"/>
              </a:rPr>
              <a:t>from</a:t>
            </a:r>
            <a:r>
              <a:rPr sz="1400" spc="14" dirty="0">
                <a:latin typeface="Times New Roman"/>
                <a:cs typeface="Times New Roman"/>
              </a:rPr>
              <a:t> </a:t>
            </a:r>
            <a:r>
              <a:rPr sz="1400" dirty="0">
                <a:latin typeface="Times New Roman"/>
                <a:cs typeface="Times New Roman"/>
              </a:rPr>
              <a:t>HCUP</a:t>
            </a:r>
            <a:r>
              <a:rPr sz="1400" spc="14" dirty="0">
                <a:latin typeface="Times New Roman"/>
                <a:cs typeface="Times New Roman"/>
              </a:rPr>
              <a:t> </a:t>
            </a:r>
            <a:r>
              <a:rPr sz="1400" dirty="0">
                <a:latin typeface="Times New Roman"/>
                <a:cs typeface="Times New Roman"/>
              </a:rPr>
              <a:t>Fast</a:t>
            </a:r>
            <a:r>
              <a:rPr sz="1400" spc="14" dirty="0">
                <a:latin typeface="Times New Roman"/>
                <a:cs typeface="Times New Roman"/>
              </a:rPr>
              <a:t> </a:t>
            </a:r>
            <a:r>
              <a:rPr sz="1400" dirty="0">
                <a:latin typeface="Times New Roman"/>
                <a:cs typeface="Times New Roman"/>
              </a:rPr>
              <a:t>Stats</a:t>
            </a:r>
            <a:r>
              <a:rPr sz="1400" spc="17" dirty="0">
                <a:latin typeface="Times New Roman"/>
                <a:cs typeface="Times New Roman"/>
              </a:rPr>
              <a:t> </a:t>
            </a:r>
            <a:r>
              <a:rPr sz="1400" dirty="0">
                <a:latin typeface="Times New Roman"/>
                <a:cs typeface="Times New Roman"/>
              </a:rPr>
              <a:t>for</a:t>
            </a:r>
            <a:r>
              <a:rPr sz="1400" spc="14" dirty="0">
                <a:latin typeface="Times New Roman"/>
                <a:cs typeface="Times New Roman"/>
              </a:rPr>
              <a:t> </a:t>
            </a:r>
            <a:r>
              <a:rPr sz="1400" spc="-7" dirty="0">
                <a:latin typeface="Times New Roman"/>
                <a:cs typeface="Times New Roman"/>
              </a:rPr>
              <a:t>hospital </a:t>
            </a:r>
            <a:r>
              <a:rPr sz="1400" dirty="0">
                <a:latin typeface="Times New Roman"/>
                <a:cs typeface="Times New Roman"/>
              </a:rPr>
              <a:t>delivery</a:t>
            </a:r>
            <a:r>
              <a:rPr sz="1400" spc="55" dirty="0">
                <a:latin typeface="Times New Roman"/>
                <a:cs typeface="Times New Roman"/>
              </a:rPr>
              <a:t> </a:t>
            </a:r>
            <a:r>
              <a:rPr sz="1400" dirty="0">
                <a:latin typeface="Times New Roman"/>
                <a:cs typeface="Times New Roman"/>
              </a:rPr>
              <a:t>volume:</a:t>
            </a:r>
            <a:r>
              <a:rPr sz="1400" spc="72" dirty="0">
                <a:latin typeface="Times New Roman"/>
                <a:cs typeface="Times New Roman"/>
              </a:rPr>
              <a:t> </a:t>
            </a:r>
            <a:r>
              <a:rPr sz="1400" u="sng" spc="-7" dirty="0">
                <a:solidFill>
                  <a:srgbClr val="0000FF"/>
                </a:solidFill>
                <a:uFill>
                  <a:solidFill>
                    <a:srgbClr val="0000FF"/>
                  </a:solidFill>
                </a:uFill>
                <a:latin typeface="Times New Roman"/>
                <a:cs typeface="Times New Roman"/>
                <a:hlinkClick r:id="rId4"/>
              </a:rPr>
              <a:t>http://datatools.ahrq.gov//hcup-fast-stats?type=subtab&amp;tab=hcupfsse&amp;count=3</a:t>
            </a:r>
            <a:r>
              <a:rPr sz="1400" spc="-7" dirty="0">
                <a:latin typeface="Times New Roman"/>
                <a:cs typeface="Times New Roman"/>
                <a:hlinkClick r:id="rId4"/>
              </a:rPr>
              <a:t>.</a:t>
            </a:r>
            <a:endParaRPr sz="1400" dirty="0">
              <a:latin typeface="Times New Roman"/>
              <a:cs typeface="Times New Roman"/>
            </a:endParaRPr>
          </a:p>
        </p:txBody>
      </p:sp>
      <p:sp>
        <p:nvSpPr>
          <p:cNvPr id="95" name="Title 94">
            <a:extLst>
              <a:ext uri="{FF2B5EF4-FFF2-40B4-BE49-F238E27FC236}">
                <a16:creationId xmlns:a16="http://schemas.microsoft.com/office/drawing/2014/main" id="{F58861F7-DEEB-4C73-9D2C-95F6195D3EE4}"/>
              </a:ext>
            </a:extLst>
          </p:cNvPr>
          <p:cNvSpPr>
            <a:spLocks noGrp="1"/>
          </p:cNvSpPr>
          <p:nvPr>
            <p:ph type="title"/>
          </p:nvPr>
        </p:nvSpPr>
        <p:spPr>
          <a:xfrm>
            <a:off x="1257300" y="0"/>
            <a:ext cx="6629400" cy="1143000"/>
          </a:xfrm>
        </p:spPr>
        <p:txBody>
          <a:bodyPr>
            <a:noAutofit/>
          </a:bodyPr>
          <a:lstStyle/>
          <a:p>
            <a:r>
              <a:rPr lang="en-US" sz="1800" dirty="0"/>
              <a:t> Figure 5. Severe maternal morbidity per 1,000 deliveries, by race/ethnicity (left) and hospital delivery volume (right), 2016-2019 (lower rates are better)</a:t>
            </a:r>
          </a:p>
        </p:txBody>
      </p:sp>
      <p:grpSp>
        <p:nvGrpSpPr>
          <p:cNvPr id="97" name="Group 96" descr="Two line graphs showing rate per 1,000 deliveries for racial/ethnic groups and hospital delivery volume; significant findings are in the text below the graph">
            <a:extLst>
              <a:ext uri="{FF2B5EF4-FFF2-40B4-BE49-F238E27FC236}">
                <a16:creationId xmlns:a16="http://schemas.microsoft.com/office/drawing/2014/main" id="{2FAD3890-CDD7-4F52-9193-66D5C34A1A70}"/>
              </a:ext>
            </a:extLst>
          </p:cNvPr>
          <p:cNvGrpSpPr/>
          <p:nvPr/>
        </p:nvGrpSpPr>
        <p:grpSpPr>
          <a:xfrm>
            <a:off x="457200" y="1269487"/>
            <a:ext cx="8229600" cy="3851153"/>
            <a:chOff x="0" y="-241034"/>
            <a:chExt cx="5944870" cy="3535170"/>
          </a:xfrm>
        </p:grpSpPr>
        <p:graphicFrame>
          <p:nvGraphicFramePr>
            <p:cNvPr id="98" name="Chart 97" descr="Line graph showing rate per 1,000 deliveries; significant findings are in the text below the graph">
              <a:extLst>
                <a:ext uri="{FF2B5EF4-FFF2-40B4-BE49-F238E27FC236}">
                  <a16:creationId xmlns:a16="http://schemas.microsoft.com/office/drawing/2014/main" id="{894B3E84-BCE8-421D-8160-1E70922D03F5}"/>
                </a:ext>
              </a:extLst>
            </p:cNvPr>
            <p:cNvGraphicFramePr/>
            <p:nvPr>
              <p:extLst>
                <p:ext uri="{D42A27DB-BD31-4B8C-83A1-F6EECF244321}">
                  <p14:modId xmlns:p14="http://schemas.microsoft.com/office/powerpoint/2010/main" val="1763910499"/>
                </p:ext>
              </p:extLst>
            </p:nvPr>
          </p:nvGraphicFramePr>
          <p:xfrm>
            <a:off x="3009900" y="-241034"/>
            <a:ext cx="2934970" cy="35351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9" name="Chart 98" descr="Line graph showing rate per 1,000 deliveries; significant findings are in the text below the graph">
              <a:extLst>
                <a:ext uri="{FF2B5EF4-FFF2-40B4-BE49-F238E27FC236}">
                  <a16:creationId xmlns:a16="http://schemas.microsoft.com/office/drawing/2014/main" id="{80758AF8-8FA8-43D2-A4FD-A9BD22487823}"/>
                </a:ext>
              </a:extLst>
            </p:cNvPr>
            <p:cNvGraphicFramePr/>
            <p:nvPr>
              <p:extLst>
                <p:ext uri="{D42A27DB-BD31-4B8C-83A1-F6EECF244321}">
                  <p14:modId xmlns:p14="http://schemas.microsoft.com/office/powerpoint/2010/main" val="489439226"/>
                </p:ext>
              </p:extLst>
            </p:nvPr>
          </p:nvGraphicFramePr>
          <p:xfrm>
            <a:off x="0" y="-147299"/>
            <a:ext cx="2934970" cy="3441435"/>
          </p:xfrm>
          <a:graphic>
            <a:graphicData uri="http://schemas.openxmlformats.org/drawingml/2006/chart">
              <c:chart xmlns:c="http://schemas.openxmlformats.org/drawingml/2006/chart" xmlns:r="http://schemas.openxmlformats.org/officeDocument/2006/relationships" r:id="rId6"/>
            </a:graphicData>
          </a:graphic>
        </p:graphicFrame>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object 93"/>
          <p:cNvSpPr txBox="1"/>
          <p:nvPr/>
        </p:nvSpPr>
        <p:spPr>
          <a:xfrm>
            <a:off x="457200" y="5577840"/>
            <a:ext cx="8229600" cy="1188720"/>
          </a:xfrm>
          <a:prstGeom prst="rect">
            <a:avLst/>
          </a:prstGeom>
        </p:spPr>
        <p:txBody>
          <a:bodyPr vert="horz" wrap="square" lIns="0" tIns="8659" rIns="0" bIns="0" rtlCol="0">
            <a:spAutoFit/>
          </a:bodyPr>
          <a:lstStyle/>
          <a:p>
            <a:pPr marL="8659">
              <a:spcBef>
                <a:spcPts val="68"/>
              </a:spcBef>
            </a:pPr>
            <a:r>
              <a:rPr sz="1400" b="1" dirty="0">
                <a:latin typeface="Times New Roman"/>
                <a:cs typeface="Times New Roman"/>
              </a:rPr>
              <a:t>Key:</a:t>
            </a:r>
            <a:r>
              <a:rPr sz="1400" b="1" spc="-14" dirty="0">
                <a:latin typeface="Times New Roman"/>
                <a:cs typeface="Times New Roman"/>
              </a:rPr>
              <a:t> </a:t>
            </a:r>
            <a:r>
              <a:rPr sz="1400" dirty="0">
                <a:latin typeface="Times New Roman"/>
                <a:cs typeface="Times New Roman"/>
              </a:rPr>
              <a:t>API</a:t>
            </a:r>
            <a:r>
              <a:rPr sz="1400" spc="-14" dirty="0">
                <a:latin typeface="Times New Roman"/>
                <a:cs typeface="Times New Roman"/>
              </a:rPr>
              <a:t> </a:t>
            </a:r>
            <a:r>
              <a:rPr sz="1400" dirty="0">
                <a:latin typeface="Times New Roman"/>
                <a:cs typeface="Times New Roman"/>
              </a:rPr>
              <a:t>=</a:t>
            </a:r>
            <a:r>
              <a:rPr sz="1400" spc="-14" dirty="0">
                <a:latin typeface="Times New Roman"/>
                <a:cs typeface="Times New Roman"/>
              </a:rPr>
              <a:t> </a:t>
            </a:r>
            <a:r>
              <a:rPr sz="1400" dirty="0">
                <a:latin typeface="Times New Roman"/>
                <a:cs typeface="Times New Roman"/>
              </a:rPr>
              <a:t>Asian</a:t>
            </a:r>
            <a:r>
              <a:rPr sz="1400" spc="-7" dirty="0">
                <a:latin typeface="Times New Roman"/>
                <a:cs typeface="Times New Roman"/>
              </a:rPr>
              <a:t> </a:t>
            </a:r>
            <a:r>
              <a:rPr sz="1400" dirty="0">
                <a:latin typeface="Times New Roman"/>
                <a:cs typeface="Times New Roman"/>
              </a:rPr>
              <a:t>or</a:t>
            </a:r>
            <a:r>
              <a:rPr sz="1400" spc="-14" dirty="0">
                <a:latin typeface="Times New Roman"/>
                <a:cs typeface="Times New Roman"/>
              </a:rPr>
              <a:t> </a:t>
            </a:r>
            <a:r>
              <a:rPr sz="1400" dirty="0">
                <a:latin typeface="Times New Roman"/>
                <a:cs typeface="Times New Roman"/>
              </a:rPr>
              <a:t>Pacific</a:t>
            </a:r>
            <a:r>
              <a:rPr sz="1400" spc="-7" dirty="0">
                <a:latin typeface="Times New Roman"/>
                <a:cs typeface="Times New Roman"/>
              </a:rPr>
              <a:t> </a:t>
            </a:r>
            <a:r>
              <a:rPr sz="1400" dirty="0">
                <a:latin typeface="Times New Roman"/>
                <a:cs typeface="Times New Roman"/>
              </a:rPr>
              <a:t>Islander,</a:t>
            </a:r>
            <a:r>
              <a:rPr sz="1400" spc="-10" dirty="0">
                <a:latin typeface="Times New Roman"/>
                <a:cs typeface="Times New Roman"/>
              </a:rPr>
              <a:t> </a:t>
            </a:r>
            <a:r>
              <a:rPr sz="1400" dirty="0">
                <a:latin typeface="Times New Roman"/>
                <a:cs typeface="Times New Roman"/>
              </a:rPr>
              <a:t>CAH</a:t>
            </a:r>
            <a:r>
              <a:rPr sz="1400" spc="-14" dirty="0">
                <a:latin typeface="Times New Roman"/>
                <a:cs typeface="Times New Roman"/>
              </a:rPr>
              <a:t> </a:t>
            </a:r>
            <a:r>
              <a:rPr sz="1400" dirty="0">
                <a:latin typeface="Times New Roman"/>
                <a:cs typeface="Times New Roman"/>
              </a:rPr>
              <a:t>=</a:t>
            </a:r>
            <a:r>
              <a:rPr sz="1400" spc="-7" dirty="0">
                <a:latin typeface="Times New Roman"/>
                <a:cs typeface="Times New Roman"/>
              </a:rPr>
              <a:t> </a:t>
            </a:r>
            <a:r>
              <a:rPr sz="1400" dirty="0">
                <a:latin typeface="Times New Roman"/>
                <a:cs typeface="Times New Roman"/>
              </a:rPr>
              <a:t>critical</a:t>
            </a:r>
            <a:r>
              <a:rPr sz="1400" spc="-14" dirty="0">
                <a:latin typeface="Times New Roman"/>
                <a:cs typeface="Times New Roman"/>
              </a:rPr>
              <a:t> </a:t>
            </a:r>
            <a:r>
              <a:rPr sz="1400" dirty="0">
                <a:latin typeface="Times New Roman"/>
                <a:cs typeface="Times New Roman"/>
              </a:rPr>
              <a:t>access</a:t>
            </a:r>
            <a:r>
              <a:rPr sz="1400" spc="-7" dirty="0">
                <a:latin typeface="Times New Roman"/>
                <a:cs typeface="Times New Roman"/>
              </a:rPr>
              <a:t> hospital.</a:t>
            </a:r>
            <a:endParaRPr sz="1400" dirty="0">
              <a:latin typeface="Times New Roman"/>
              <a:cs typeface="Times New Roman"/>
            </a:endParaRPr>
          </a:p>
          <a:p>
            <a:pPr marL="8659" marR="231192">
              <a:spcBef>
                <a:spcPts val="37"/>
              </a:spcBef>
            </a:pPr>
            <a:r>
              <a:rPr sz="1400" b="1" dirty="0">
                <a:latin typeface="Times New Roman"/>
                <a:cs typeface="Times New Roman"/>
              </a:rPr>
              <a:t>Source:</a:t>
            </a:r>
            <a:r>
              <a:rPr sz="1400" b="1" spc="-20" dirty="0">
                <a:latin typeface="Times New Roman"/>
                <a:cs typeface="Times New Roman"/>
              </a:rPr>
              <a:t> </a:t>
            </a:r>
            <a:r>
              <a:rPr sz="1400" dirty="0">
                <a:latin typeface="Times New Roman"/>
                <a:cs typeface="Times New Roman"/>
              </a:rPr>
              <a:t>Agency</a:t>
            </a:r>
            <a:r>
              <a:rPr sz="1400" spc="-17" dirty="0">
                <a:latin typeface="Times New Roman"/>
                <a:cs typeface="Times New Roman"/>
              </a:rPr>
              <a:t> </a:t>
            </a:r>
            <a:r>
              <a:rPr sz="1400" dirty="0">
                <a:latin typeface="Times New Roman"/>
                <a:cs typeface="Times New Roman"/>
              </a:rPr>
              <a:t>for</a:t>
            </a:r>
            <a:r>
              <a:rPr sz="1400" spc="-20" dirty="0">
                <a:latin typeface="Times New Roman"/>
                <a:cs typeface="Times New Roman"/>
              </a:rPr>
              <a:t> </a:t>
            </a:r>
            <a:r>
              <a:rPr sz="1400" dirty="0">
                <a:latin typeface="Times New Roman"/>
                <a:cs typeface="Times New Roman"/>
              </a:rPr>
              <a:t>Healthcare</a:t>
            </a:r>
            <a:r>
              <a:rPr sz="1400" spc="-14" dirty="0">
                <a:latin typeface="Times New Roman"/>
                <a:cs typeface="Times New Roman"/>
              </a:rPr>
              <a:t> </a:t>
            </a:r>
            <a:r>
              <a:rPr sz="1400" dirty="0">
                <a:latin typeface="Times New Roman"/>
                <a:cs typeface="Times New Roman"/>
              </a:rPr>
              <a:t>Research</a:t>
            </a:r>
            <a:r>
              <a:rPr sz="1400" spc="-10" dirty="0">
                <a:latin typeface="Times New Roman"/>
                <a:cs typeface="Times New Roman"/>
              </a:rPr>
              <a:t> </a:t>
            </a:r>
            <a:r>
              <a:rPr sz="1400" dirty="0">
                <a:latin typeface="Times New Roman"/>
                <a:cs typeface="Times New Roman"/>
              </a:rPr>
              <a:t>and</a:t>
            </a:r>
            <a:r>
              <a:rPr sz="1400" spc="-20" dirty="0">
                <a:latin typeface="Times New Roman"/>
                <a:cs typeface="Times New Roman"/>
              </a:rPr>
              <a:t> </a:t>
            </a:r>
            <a:r>
              <a:rPr sz="1400" dirty="0">
                <a:latin typeface="Times New Roman"/>
                <a:cs typeface="Times New Roman"/>
              </a:rPr>
              <a:t>Quality,</a:t>
            </a:r>
            <a:r>
              <a:rPr sz="1400" spc="-17" dirty="0">
                <a:latin typeface="Times New Roman"/>
                <a:cs typeface="Times New Roman"/>
              </a:rPr>
              <a:t> </a:t>
            </a:r>
            <a:r>
              <a:rPr sz="1400" dirty="0">
                <a:latin typeface="Times New Roman"/>
                <a:cs typeface="Times New Roman"/>
              </a:rPr>
              <a:t>Healthcare</a:t>
            </a:r>
            <a:r>
              <a:rPr sz="1400" spc="-17" dirty="0">
                <a:latin typeface="Times New Roman"/>
                <a:cs typeface="Times New Roman"/>
              </a:rPr>
              <a:t> </a:t>
            </a:r>
            <a:r>
              <a:rPr sz="1400" dirty="0">
                <a:latin typeface="Times New Roman"/>
                <a:cs typeface="Times New Roman"/>
              </a:rPr>
              <a:t>Cost</a:t>
            </a:r>
            <a:r>
              <a:rPr sz="1400" spc="-20"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Utilization</a:t>
            </a:r>
            <a:r>
              <a:rPr sz="1400" spc="-14" dirty="0">
                <a:latin typeface="Times New Roman"/>
                <a:cs typeface="Times New Roman"/>
              </a:rPr>
              <a:t> </a:t>
            </a:r>
            <a:r>
              <a:rPr sz="1400" dirty="0">
                <a:latin typeface="Times New Roman"/>
                <a:cs typeface="Times New Roman"/>
              </a:rPr>
              <a:t>Project,</a:t>
            </a:r>
            <a:r>
              <a:rPr sz="1400" spc="-14" dirty="0">
                <a:latin typeface="Times New Roman"/>
                <a:cs typeface="Times New Roman"/>
              </a:rPr>
              <a:t> </a:t>
            </a:r>
            <a:r>
              <a:rPr sz="1400" dirty="0">
                <a:latin typeface="Times New Roman"/>
                <a:cs typeface="Times New Roman"/>
              </a:rPr>
              <a:t>State</a:t>
            </a:r>
            <a:r>
              <a:rPr sz="1400" spc="-14" dirty="0">
                <a:latin typeface="Times New Roman"/>
                <a:cs typeface="Times New Roman"/>
              </a:rPr>
              <a:t> </a:t>
            </a:r>
            <a:r>
              <a:rPr sz="1400" spc="-7" dirty="0">
                <a:latin typeface="Times New Roman"/>
                <a:cs typeface="Times New Roman"/>
              </a:rPr>
              <a:t>Inpatient </a:t>
            </a:r>
            <a:r>
              <a:rPr sz="1400" dirty="0">
                <a:latin typeface="Times New Roman"/>
                <a:cs typeface="Times New Roman"/>
              </a:rPr>
              <a:t>Databases</a:t>
            </a:r>
            <a:r>
              <a:rPr sz="1400" spc="-17" dirty="0">
                <a:latin typeface="Times New Roman"/>
                <a:cs typeface="Times New Roman"/>
              </a:rPr>
              <a:t> </a:t>
            </a:r>
            <a:r>
              <a:rPr sz="1400" dirty="0">
                <a:latin typeface="Times New Roman"/>
                <a:cs typeface="Times New Roman"/>
              </a:rPr>
              <a:t>weighted</a:t>
            </a:r>
            <a:r>
              <a:rPr sz="1400" spc="-10" dirty="0">
                <a:latin typeface="Times New Roman"/>
                <a:cs typeface="Times New Roman"/>
              </a:rPr>
              <a:t> </a:t>
            </a:r>
            <a:r>
              <a:rPr sz="1400" dirty="0">
                <a:latin typeface="Times New Roman"/>
                <a:cs typeface="Times New Roman"/>
              </a:rPr>
              <a:t>to</a:t>
            </a:r>
            <a:r>
              <a:rPr sz="1400" spc="-14" dirty="0">
                <a:latin typeface="Times New Roman"/>
                <a:cs typeface="Times New Roman"/>
              </a:rPr>
              <a:t> </a:t>
            </a:r>
            <a:r>
              <a:rPr sz="1400" dirty="0">
                <a:latin typeface="Times New Roman"/>
                <a:cs typeface="Times New Roman"/>
              </a:rPr>
              <a:t>provide</a:t>
            </a:r>
            <a:r>
              <a:rPr sz="1400" spc="-14" dirty="0">
                <a:latin typeface="Times New Roman"/>
                <a:cs typeface="Times New Roman"/>
              </a:rPr>
              <a:t> </a:t>
            </a:r>
            <a:r>
              <a:rPr sz="1400" dirty="0">
                <a:latin typeface="Times New Roman"/>
                <a:cs typeface="Times New Roman"/>
              </a:rPr>
              <a:t>national</a:t>
            </a:r>
            <a:r>
              <a:rPr sz="1400" spc="-14" dirty="0">
                <a:latin typeface="Times New Roman"/>
                <a:cs typeface="Times New Roman"/>
              </a:rPr>
              <a:t> </a:t>
            </a:r>
            <a:r>
              <a:rPr sz="1400" dirty="0">
                <a:latin typeface="Times New Roman"/>
                <a:cs typeface="Times New Roman"/>
              </a:rPr>
              <a:t>estimates,</a:t>
            </a:r>
            <a:r>
              <a:rPr sz="1400" spc="-14" dirty="0">
                <a:latin typeface="Times New Roman"/>
                <a:cs typeface="Times New Roman"/>
              </a:rPr>
              <a:t> </a:t>
            </a:r>
            <a:r>
              <a:rPr sz="1400" spc="-7" dirty="0">
                <a:latin typeface="Times New Roman"/>
                <a:cs typeface="Times New Roman"/>
              </a:rPr>
              <a:t>2016-</a:t>
            </a:r>
            <a:r>
              <a:rPr sz="1400" spc="-14" dirty="0">
                <a:latin typeface="Times New Roman"/>
                <a:cs typeface="Times New Roman"/>
              </a:rPr>
              <a:t>2019.</a:t>
            </a:r>
            <a:endParaRPr sz="1400" dirty="0">
              <a:latin typeface="Times New Roman"/>
              <a:cs typeface="Times New Roman"/>
            </a:endParaRPr>
          </a:p>
          <a:p>
            <a:pPr marL="8659"/>
            <a:r>
              <a:rPr sz="1400" b="1" dirty="0">
                <a:latin typeface="Times New Roman"/>
                <a:cs typeface="Times New Roman"/>
              </a:rPr>
              <a:t>Note:</a:t>
            </a:r>
            <a:r>
              <a:rPr sz="1400" b="1" spc="-17" dirty="0">
                <a:latin typeface="Times New Roman"/>
                <a:cs typeface="Times New Roman"/>
              </a:rPr>
              <a:t> </a:t>
            </a:r>
            <a:r>
              <a:rPr sz="1400" spc="-7" dirty="0">
                <a:latin typeface="Times New Roman"/>
                <a:cs typeface="Times New Roman"/>
              </a:rPr>
              <a:t>Eclampsia/preeclampsia</a:t>
            </a:r>
            <a:r>
              <a:rPr sz="1400" spc="-3" dirty="0">
                <a:latin typeface="Times New Roman"/>
                <a:cs typeface="Times New Roman"/>
              </a:rPr>
              <a:t> </a:t>
            </a:r>
            <a:r>
              <a:rPr sz="1400" dirty="0">
                <a:latin typeface="Times New Roman"/>
                <a:cs typeface="Times New Roman"/>
              </a:rPr>
              <a:t>is</a:t>
            </a:r>
            <a:r>
              <a:rPr sz="1400" spc="-3" dirty="0">
                <a:latin typeface="Times New Roman"/>
                <a:cs typeface="Times New Roman"/>
              </a:rPr>
              <a:t> </a:t>
            </a:r>
            <a:r>
              <a:rPr sz="1400" dirty="0">
                <a:latin typeface="Times New Roman"/>
                <a:cs typeface="Times New Roman"/>
              </a:rPr>
              <a:t>a</a:t>
            </a:r>
            <a:r>
              <a:rPr sz="1400" spc="-3" dirty="0">
                <a:latin typeface="Times New Roman"/>
                <a:cs typeface="Times New Roman"/>
              </a:rPr>
              <a:t> </a:t>
            </a:r>
            <a:r>
              <a:rPr sz="1400" dirty="0">
                <a:latin typeface="Times New Roman"/>
                <a:cs typeface="Times New Roman"/>
              </a:rPr>
              <a:t>complication</a:t>
            </a:r>
            <a:r>
              <a:rPr sz="1400" spc="-7" dirty="0">
                <a:latin typeface="Times New Roman"/>
                <a:cs typeface="Times New Roman"/>
              </a:rPr>
              <a:t> </a:t>
            </a:r>
            <a:r>
              <a:rPr sz="1400" dirty="0">
                <a:latin typeface="Times New Roman"/>
                <a:cs typeface="Times New Roman"/>
              </a:rPr>
              <a:t>of</a:t>
            </a:r>
            <a:r>
              <a:rPr sz="1400" spc="-7" dirty="0">
                <a:latin typeface="Times New Roman"/>
                <a:cs typeface="Times New Roman"/>
              </a:rPr>
              <a:t> </a:t>
            </a:r>
            <a:r>
              <a:rPr sz="1400" dirty="0">
                <a:latin typeface="Times New Roman"/>
                <a:cs typeface="Times New Roman"/>
              </a:rPr>
              <a:t>pregnancy</a:t>
            </a:r>
            <a:r>
              <a:rPr sz="1400" spc="-3" dirty="0">
                <a:latin typeface="Times New Roman"/>
                <a:cs typeface="Times New Roman"/>
              </a:rPr>
              <a:t> </a:t>
            </a:r>
            <a:r>
              <a:rPr sz="1400" dirty="0">
                <a:latin typeface="Times New Roman"/>
                <a:cs typeface="Times New Roman"/>
              </a:rPr>
              <a:t>characterized</a:t>
            </a:r>
            <a:r>
              <a:rPr sz="1400" spc="-7" dirty="0">
                <a:latin typeface="Times New Roman"/>
                <a:cs typeface="Times New Roman"/>
              </a:rPr>
              <a:t> </a:t>
            </a:r>
            <a:r>
              <a:rPr sz="1400" dirty="0">
                <a:latin typeface="Times New Roman"/>
                <a:cs typeface="Times New Roman"/>
              </a:rPr>
              <a:t>by</a:t>
            </a:r>
            <a:r>
              <a:rPr sz="1400" spc="-7" dirty="0">
                <a:latin typeface="Times New Roman"/>
                <a:cs typeface="Times New Roman"/>
              </a:rPr>
              <a:t> </a:t>
            </a:r>
            <a:r>
              <a:rPr sz="1400" dirty="0">
                <a:latin typeface="Times New Roman"/>
                <a:cs typeface="Times New Roman"/>
              </a:rPr>
              <a:t>high</a:t>
            </a:r>
            <a:r>
              <a:rPr sz="1400" spc="-7" dirty="0">
                <a:latin typeface="Times New Roman"/>
                <a:cs typeface="Times New Roman"/>
              </a:rPr>
              <a:t> </a:t>
            </a:r>
            <a:r>
              <a:rPr sz="1400" dirty="0">
                <a:latin typeface="Times New Roman"/>
                <a:cs typeface="Times New Roman"/>
              </a:rPr>
              <a:t>blood</a:t>
            </a:r>
            <a:r>
              <a:rPr sz="1400" spc="-7" dirty="0">
                <a:latin typeface="Times New Roman"/>
                <a:cs typeface="Times New Roman"/>
              </a:rPr>
              <a:t> </a:t>
            </a:r>
            <a:r>
              <a:rPr sz="1400" dirty="0">
                <a:latin typeface="Times New Roman"/>
                <a:cs typeface="Times New Roman"/>
              </a:rPr>
              <a:t>pressure</a:t>
            </a:r>
            <a:r>
              <a:rPr sz="1400" spc="-3" dirty="0">
                <a:latin typeface="Times New Roman"/>
                <a:cs typeface="Times New Roman"/>
              </a:rPr>
              <a:t> </a:t>
            </a:r>
            <a:r>
              <a:rPr sz="1400" dirty="0">
                <a:latin typeface="Times New Roman"/>
                <a:cs typeface="Times New Roman"/>
              </a:rPr>
              <a:t>that</a:t>
            </a:r>
            <a:r>
              <a:rPr sz="1400" spc="-10" dirty="0">
                <a:latin typeface="Times New Roman"/>
                <a:cs typeface="Times New Roman"/>
              </a:rPr>
              <a:t> </a:t>
            </a:r>
            <a:r>
              <a:rPr sz="1400" spc="-17" dirty="0">
                <a:latin typeface="Times New Roman"/>
                <a:cs typeface="Times New Roman"/>
              </a:rPr>
              <a:t>can</a:t>
            </a:r>
            <a:endParaRPr sz="1400" dirty="0">
              <a:latin typeface="Times New Roman"/>
              <a:cs typeface="Times New Roman"/>
            </a:endParaRPr>
          </a:p>
          <a:p>
            <a:pPr marL="8659"/>
            <a:r>
              <a:rPr sz="1400" dirty="0">
                <a:latin typeface="Times New Roman"/>
                <a:cs typeface="Times New Roman"/>
              </a:rPr>
              <a:t>progress</a:t>
            </a:r>
            <a:r>
              <a:rPr sz="1400" spc="-24" dirty="0">
                <a:latin typeface="Times New Roman"/>
                <a:cs typeface="Times New Roman"/>
              </a:rPr>
              <a:t> </a:t>
            </a:r>
            <a:r>
              <a:rPr sz="1400" dirty="0">
                <a:latin typeface="Times New Roman"/>
                <a:cs typeface="Times New Roman"/>
              </a:rPr>
              <a:t>to</a:t>
            </a:r>
            <a:r>
              <a:rPr sz="1400" spc="-17" dirty="0">
                <a:latin typeface="Times New Roman"/>
                <a:cs typeface="Times New Roman"/>
              </a:rPr>
              <a:t> </a:t>
            </a:r>
            <a:r>
              <a:rPr sz="1400" dirty="0">
                <a:latin typeface="Times New Roman"/>
                <a:cs typeface="Times New Roman"/>
              </a:rPr>
              <a:t>kidney</a:t>
            </a:r>
            <a:r>
              <a:rPr sz="1400" spc="-14" dirty="0">
                <a:latin typeface="Times New Roman"/>
                <a:cs typeface="Times New Roman"/>
              </a:rPr>
              <a:t> </a:t>
            </a:r>
            <a:r>
              <a:rPr sz="1400" dirty="0">
                <a:latin typeface="Times New Roman"/>
                <a:cs typeface="Times New Roman"/>
              </a:rPr>
              <a:t>and</a:t>
            </a:r>
            <a:r>
              <a:rPr sz="1400" spc="-10" dirty="0">
                <a:latin typeface="Times New Roman"/>
                <a:cs typeface="Times New Roman"/>
              </a:rPr>
              <a:t> </a:t>
            </a:r>
            <a:r>
              <a:rPr sz="1400" dirty="0">
                <a:latin typeface="Times New Roman"/>
                <a:cs typeface="Times New Roman"/>
              </a:rPr>
              <a:t>liver</a:t>
            </a:r>
            <a:r>
              <a:rPr sz="1400" spc="-14" dirty="0">
                <a:latin typeface="Times New Roman"/>
                <a:cs typeface="Times New Roman"/>
              </a:rPr>
              <a:t> </a:t>
            </a:r>
            <a:r>
              <a:rPr sz="1400" dirty="0">
                <a:latin typeface="Times New Roman"/>
                <a:cs typeface="Times New Roman"/>
              </a:rPr>
              <a:t>dysfunction,</a:t>
            </a:r>
            <a:r>
              <a:rPr sz="1400" spc="-17" dirty="0">
                <a:latin typeface="Times New Roman"/>
                <a:cs typeface="Times New Roman"/>
              </a:rPr>
              <a:t> </a:t>
            </a:r>
            <a:r>
              <a:rPr sz="1400" dirty="0">
                <a:latin typeface="Times New Roman"/>
                <a:cs typeface="Times New Roman"/>
              </a:rPr>
              <a:t>blood</a:t>
            </a:r>
            <a:r>
              <a:rPr sz="1400" spc="-14" dirty="0">
                <a:latin typeface="Times New Roman"/>
                <a:cs typeface="Times New Roman"/>
              </a:rPr>
              <a:t> </a:t>
            </a:r>
            <a:r>
              <a:rPr sz="1400" dirty="0">
                <a:latin typeface="Times New Roman"/>
                <a:cs typeface="Times New Roman"/>
              </a:rPr>
              <a:t>cell</a:t>
            </a:r>
            <a:r>
              <a:rPr sz="1400" spc="-17" dirty="0">
                <a:latin typeface="Times New Roman"/>
                <a:cs typeface="Times New Roman"/>
              </a:rPr>
              <a:t> </a:t>
            </a:r>
            <a:r>
              <a:rPr sz="1400" dirty="0">
                <a:latin typeface="Times New Roman"/>
                <a:cs typeface="Times New Roman"/>
              </a:rPr>
              <a:t>destruction,</a:t>
            </a:r>
            <a:r>
              <a:rPr sz="1400" spc="-14" dirty="0">
                <a:latin typeface="Times New Roman"/>
                <a:cs typeface="Times New Roman"/>
              </a:rPr>
              <a:t> </a:t>
            </a:r>
            <a:r>
              <a:rPr sz="1400" dirty="0">
                <a:latin typeface="Times New Roman"/>
                <a:cs typeface="Times New Roman"/>
              </a:rPr>
              <a:t>seizures,</a:t>
            </a:r>
            <a:r>
              <a:rPr sz="1400" spc="-17" dirty="0">
                <a:latin typeface="Times New Roman"/>
                <a:cs typeface="Times New Roman"/>
              </a:rPr>
              <a:t> </a:t>
            </a:r>
            <a:r>
              <a:rPr sz="1400" dirty="0">
                <a:latin typeface="Times New Roman"/>
                <a:cs typeface="Times New Roman"/>
              </a:rPr>
              <a:t>and</a:t>
            </a:r>
            <a:r>
              <a:rPr sz="1400" spc="-14" dirty="0">
                <a:latin typeface="Times New Roman"/>
                <a:cs typeface="Times New Roman"/>
              </a:rPr>
              <a:t> </a:t>
            </a:r>
            <a:r>
              <a:rPr sz="1400" spc="-7" dirty="0">
                <a:latin typeface="Times New Roman"/>
                <a:cs typeface="Times New Roman"/>
              </a:rPr>
              <a:t>death.</a:t>
            </a:r>
            <a:endParaRPr sz="1400" dirty="0">
              <a:latin typeface="Times New Roman"/>
              <a:cs typeface="Times New Roman"/>
            </a:endParaRPr>
          </a:p>
        </p:txBody>
      </p:sp>
      <p:sp>
        <p:nvSpPr>
          <p:cNvPr id="98" name="Title 97">
            <a:extLst>
              <a:ext uri="{FF2B5EF4-FFF2-40B4-BE49-F238E27FC236}">
                <a16:creationId xmlns:a16="http://schemas.microsoft.com/office/drawing/2014/main" id="{C7AE4A4C-D5FE-4FDE-951A-8AA704C5082B}"/>
              </a:ext>
            </a:extLst>
          </p:cNvPr>
          <p:cNvSpPr>
            <a:spLocks noGrp="1"/>
          </p:cNvSpPr>
          <p:nvPr>
            <p:ph type="title"/>
          </p:nvPr>
        </p:nvSpPr>
        <p:spPr>
          <a:xfrm>
            <a:off x="1257300" y="0"/>
            <a:ext cx="6629400" cy="1143000"/>
          </a:xfrm>
        </p:spPr>
        <p:txBody>
          <a:bodyPr>
            <a:noAutofit/>
          </a:bodyPr>
          <a:lstStyle/>
          <a:p>
            <a:r>
              <a:rPr lang="en-US" sz="1800" dirty="0"/>
              <a:t>Figure 6. Eclampsia/preeclampsia per 1,000 deliveries, by race/ethnicity (left) and by hospital characteristics (right), 2016-2019 (lower rates are better)</a:t>
            </a:r>
          </a:p>
        </p:txBody>
      </p:sp>
      <p:grpSp>
        <p:nvGrpSpPr>
          <p:cNvPr id="100" name="Group 99" descr="Two line graphs showing rate per 1,000 deliveries for racial/ethnic groups and hospital characteristics; significant findings are in the text below the graph">
            <a:extLst>
              <a:ext uri="{FF2B5EF4-FFF2-40B4-BE49-F238E27FC236}">
                <a16:creationId xmlns:a16="http://schemas.microsoft.com/office/drawing/2014/main" id="{46D2E4C3-30CD-4AF9-9110-E41F20C60B56}"/>
              </a:ext>
            </a:extLst>
          </p:cNvPr>
          <p:cNvGrpSpPr/>
          <p:nvPr/>
        </p:nvGrpSpPr>
        <p:grpSpPr>
          <a:xfrm>
            <a:off x="457200" y="1645920"/>
            <a:ext cx="8229600" cy="3657600"/>
            <a:chOff x="0" y="0"/>
            <a:chExt cx="5953125" cy="2926080"/>
          </a:xfrm>
        </p:grpSpPr>
        <p:graphicFrame>
          <p:nvGraphicFramePr>
            <p:cNvPr id="101" name="Chart 100" descr="Line graph showing rate per 1,000 deliveries; significant findings are in the text below the graph">
              <a:extLst>
                <a:ext uri="{FF2B5EF4-FFF2-40B4-BE49-F238E27FC236}">
                  <a16:creationId xmlns:a16="http://schemas.microsoft.com/office/drawing/2014/main" id="{9379AA85-9E42-481D-865F-1FD1FF30E614}"/>
                </a:ext>
              </a:extLst>
            </p:cNvPr>
            <p:cNvGraphicFramePr/>
            <p:nvPr>
              <p:extLst>
                <p:ext uri="{D42A27DB-BD31-4B8C-83A1-F6EECF244321}">
                  <p14:modId xmlns:p14="http://schemas.microsoft.com/office/powerpoint/2010/main" val="524068156"/>
                </p:ext>
              </p:extLst>
            </p:nvPr>
          </p:nvGraphicFramePr>
          <p:xfrm>
            <a:off x="0" y="0"/>
            <a:ext cx="297180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2" name="Chart 101" descr="Line graph showing rate per 1,000 deliveries; significant findings are in the text below the graph">
              <a:extLst>
                <a:ext uri="{FF2B5EF4-FFF2-40B4-BE49-F238E27FC236}">
                  <a16:creationId xmlns:a16="http://schemas.microsoft.com/office/drawing/2014/main" id="{DC2CFDFB-A140-4109-AA41-6088E9F63835}"/>
                </a:ext>
              </a:extLst>
            </p:cNvPr>
            <p:cNvGraphicFramePr/>
            <p:nvPr>
              <p:extLst>
                <p:ext uri="{D42A27DB-BD31-4B8C-83A1-F6EECF244321}">
                  <p14:modId xmlns:p14="http://schemas.microsoft.com/office/powerpoint/2010/main" val="1912225256"/>
                </p:ext>
              </p:extLst>
            </p:nvPr>
          </p:nvGraphicFramePr>
          <p:xfrm>
            <a:off x="2981325" y="0"/>
            <a:ext cx="2971800" cy="2926080"/>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9889" y="297873"/>
            <a:ext cx="567170" cy="103257"/>
          </a:xfrm>
          <a:prstGeom prst="rect">
            <a:avLst/>
          </a:prstGeom>
        </p:spPr>
        <p:txBody>
          <a:bodyPr vert="horz" wrap="square" lIns="0" tIns="8659" rIns="0" bIns="0" rtlCol="0">
            <a:spAutoFit/>
          </a:bodyPr>
          <a:lstStyle/>
          <a:p>
            <a:pPr marL="8659">
              <a:spcBef>
                <a:spcPts val="68"/>
              </a:spcBef>
            </a:pPr>
            <a:r>
              <a:rPr sz="614" dirty="0">
                <a:latin typeface="Arial"/>
                <a:cs typeface="Arial"/>
              </a:rPr>
              <a:t>Maternal</a:t>
            </a:r>
            <a:r>
              <a:rPr sz="614" spc="-17" dirty="0">
                <a:latin typeface="Arial"/>
                <a:cs typeface="Arial"/>
              </a:rPr>
              <a:t> </a:t>
            </a:r>
            <a:r>
              <a:rPr sz="614" spc="-7" dirty="0">
                <a:latin typeface="Arial"/>
                <a:cs typeface="Arial"/>
              </a:rPr>
              <a:t>Health</a:t>
            </a:r>
            <a:endParaRPr sz="614">
              <a:latin typeface="Arial"/>
              <a:cs typeface="Arial"/>
            </a:endParaRPr>
          </a:p>
        </p:txBody>
      </p:sp>
      <p:sp>
        <p:nvSpPr>
          <p:cNvPr id="72" name="object 72"/>
          <p:cNvSpPr txBox="1"/>
          <p:nvPr/>
        </p:nvSpPr>
        <p:spPr>
          <a:xfrm>
            <a:off x="457200" y="5394960"/>
            <a:ext cx="8229600" cy="1301405"/>
          </a:xfrm>
          <a:prstGeom prst="rect">
            <a:avLst/>
          </a:prstGeom>
        </p:spPr>
        <p:txBody>
          <a:bodyPr vert="horz" wrap="square" lIns="0" tIns="8659" rIns="0" bIns="0" rtlCol="0">
            <a:spAutoFit/>
          </a:bodyPr>
          <a:lstStyle/>
          <a:p>
            <a:pPr marL="8659">
              <a:spcBef>
                <a:spcPts val="436"/>
              </a:spcBef>
            </a:pPr>
            <a:r>
              <a:rPr sz="1400" b="1" dirty="0">
                <a:latin typeface="Times New Roman"/>
                <a:cs typeface="Times New Roman"/>
              </a:rPr>
              <a:t>Key:</a:t>
            </a:r>
            <a:r>
              <a:rPr sz="1400" b="1" spc="-10" dirty="0">
                <a:latin typeface="Times New Roman"/>
                <a:cs typeface="Times New Roman"/>
              </a:rPr>
              <a:t> </a:t>
            </a:r>
            <a:r>
              <a:rPr sz="1400" dirty="0">
                <a:latin typeface="Times New Roman"/>
                <a:cs typeface="Times New Roman"/>
              </a:rPr>
              <a:t>API</a:t>
            </a:r>
            <a:r>
              <a:rPr sz="1400" spc="-10" dirty="0">
                <a:latin typeface="Times New Roman"/>
                <a:cs typeface="Times New Roman"/>
              </a:rPr>
              <a:t> </a:t>
            </a:r>
            <a:r>
              <a:rPr sz="1400" dirty="0">
                <a:latin typeface="Times New Roman"/>
                <a:cs typeface="Times New Roman"/>
              </a:rPr>
              <a:t>=</a:t>
            </a:r>
            <a:r>
              <a:rPr sz="1400" spc="-14" dirty="0">
                <a:latin typeface="Times New Roman"/>
                <a:cs typeface="Times New Roman"/>
              </a:rPr>
              <a:t> </a:t>
            </a:r>
            <a:r>
              <a:rPr sz="1400" dirty="0">
                <a:latin typeface="Times New Roman"/>
                <a:cs typeface="Times New Roman"/>
              </a:rPr>
              <a:t>Asian</a:t>
            </a:r>
            <a:r>
              <a:rPr sz="1400" spc="-3" dirty="0">
                <a:latin typeface="Times New Roman"/>
                <a:cs typeface="Times New Roman"/>
              </a:rPr>
              <a:t> </a:t>
            </a:r>
            <a:r>
              <a:rPr sz="1400" dirty="0">
                <a:latin typeface="Times New Roman"/>
                <a:cs typeface="Times New Roman"/>
              </a:rPr>
              <a:t>or</a:t>
            </a:r>
            <a:r>
              <a:rPr sz="1400" spc="-10" dirty="0">
                <a:latin typeface="Times New Roman"/>
                <a:cs typeface="Times New Roman"/>
              </a:rPr>
              <a:t> </a:t>
            </a:r>
            <a:r>
              <a:rPr sz="1400" dirty="0">
                <a:latin typeface="Times New Roman"/>
                <a:cs typeface="Times New Roman"/>
              </a:rPr>
              <a:t>Pacific</a:t>
            </a:r>
            <a:r>
              <a:rPr sz="1400" spc="-3" dirty="0">
                <a:latin typeface="Times New Roman"/>
                <a:cs typeface="Times New Roman"/>
              </a:rPr>
              <a:t> </a:t>
            </a:r>
            <a:r>
              <a:rPr sz="1400" spc="-7" dirty="0">
                <a:latin typeface="Times New Roman"/>
                <a:cs typeface="Times New Roman"/>
              </a:rPr>
              <a:t>Islander.</a:t>
            </a:r>
            <a:endParaRPr sz="1400" dirty="0">
              <a:latin typeface="Times New Roman"/>
              <a:cs typeface="Times New Roman"/>
            </a:endParaRPr>
          </a:p>
          <a:p>
            <a:pPr marL="8659" marR="132048">
              <a:spcBef>
                <a:spcPts val="37"/>
              </a:spcBef>
            </a:pPr>
            <a:r>
              <a:rPr sz="1400" b="1" dirty="0">
                <a:latin typeface="Times New Roman"/>
                <a:cs typeface="Times New Roman"/>
              </a:rPr>
              <a:t>Source:</a:t>
            </a:r>
            <a:r>
              <a:rPr sz="1400" b="1" spc="-20" dirty="0">
                <a:latin typeface="Times New Roman"/>
                <a:cs typeface="Times New Roman"/>
              </a:rPr>
              <a:t> </a:t>
            </a:r>
            <a:r>
              <a:rPr sz="1400" dirty="0">
                <a:latin typeface="Times New Roman"/>
                <a:cs typeface="Times New Roman"/>
              </a:rPr>
              <a:t>Agency</a:t>
            </a:r>
            <a:r>
              <a:rPr sz="1400" spc="-17" dirty="0">
                <a:latin typeface="Times New Roman"/>
                <a:cs typeface="Times New Roman"/>
              </a:rPr>
              <a:t> </a:t>
            </a:r>
            <a:r>
              <a:rPr sz="1400" dirty="0">
                <a:latin typeface="Times New Roman"/>
                <a:cs typeface="Times New Roman"/>
              </a:rPr>
              <a:t>for</a:t>
            </a:r>
            <a:r>
              <a:rPr sz="1400" spc="-20" dirty="0">
                <a:latin typeface="Times New Roman"/>
                <a:cs typeface="Times New Roman"/>
              </a:rPr>
              <a:t> </a:t>
            </a:r>
            <a:r>
              <a:rPr sz="1400" dirty="0">
                <a:latin typeface="Times New Roman"/>
                <a:cs typeface="Times New Roman"/>
              </a:rPr>
              <a:t>Healthcare</a:t>
            </a:r>
            <a:r>
              <a:rPr sz="1400" spc="-14" dirty="0">
                <a:latin typeface="Times New Roman"/>
                <a:cs typeface="Times New Roman"/>
              </a:rPr>
              <a:t> </a:t>
            </a:r>
            <a:r>
              <a:rPr sz="1400" dirty="0">
                <a:latin typeface="Times New Roman"/>
                <a:cs typeface="Times New Roman"/>
              </a:rPr>
              <a:t>Research</a:t>
            </a:r>
            <a:r>
              <a:rPr sz="1400" spc="-10" dirty="0">
                <a:latin typeface="Times New Roman"/>
                <a:cs typeface="Times New Roman"/>
              </a:rPr>
              <a:t> </a:t>
            </a:r>
            <a:r>
              <a:rPr sz="1400" dirty="0">
                <a:latin typeface="Times New Roman"/>
                <a:cs typeface="Times New Roman"/>
              </a:rPr>
              <a:t>and</a:t>
            </a:r>
            <a:r>
              <a:rPr sz="1400" spc="-20" dirty="0">
                <a:latin typeface="Times New Roman"/>
                <a:cs typeface="Times New Roman"/>
              </a:rPr>
              <a:t> </a:t>
            </a:r>
            <a:r>
              <a:rPr sz="1400" dirty="0">
                <a:latin typeface="Times New Roman"/>
                <a:cs typeface="Times New Roman"/>
              </a:rPr>
              <a:t>Quality,</a:t>
            </a:r>
            <a:r>
              <a:rPr sz="1400" spc="-17" dirty="0">
                <a:latin typeface="Times New Roman"/>
                <a:cs typeface="Times New Roman"/>
              </a:rPr>
              <a:t> </a:t>
            </a:r>
            <a:r>
              <a:rPr sz="1400" dirty="0">
                <a:latin typeface="Times New Roman"/>
                <a:cs typeface="Times New Roman"/>
              </a:rPr>
              <a:t>Healthcare</a:t>
            </a:r>
            <a:r>
              <a:rPr sz="1400" spc="-17" dirty="0">
                <a:latin typeface="Times New Roman"/>
                <a:cs typeface="Times New Roman"/>
              </a:rPr>
              <a:t> </a:t>
            </a:r>
            <a:r>
              <a:rPr sz="1400" dirty="0">
                <a:latin typeface="Times New Roman"/>
                <a:cs typeface="Times New Roman"/>
              </a:rPr>
              <a:t>Cost</a:t>
            </a:r>
            <a:r>
              <a:rPr sz="1400" spc="-20"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Utilization</a:t>
            </a:r>
            <a:r>
              <a:rPr sz="1400" spc="-14" dirty="0">
                <a:latin typeface="Times New Roman"/>
                <a:cs typeface="Times New Roman"/>
              </a:rPr>
              <a:t> </a:t>
            </a:r>
            <a:r>
              <a:rPr sz="1400" dirty="0">
                <a:latin typeface="Times New Roman"/>
                <a:cs typeface="Times New Roman"/>
              </a:rPr>
              <a:t>Project,</a:t>
            </a:r>
            <a:r>
              <a:rPr sz="1400" spc="-14" dirty="0">
                <a:latin typeface="Times New Roman"/>
                <a:cs typeface="Times New Roman"/>
              </a:rPr>
              <a:t> </a:t>
            </a:r>
            <a:r>
              <a:rPr sz="1400" dirty="0">
                <a:latin typeface="Times New Roman"/>
                <a:cs typeface="Times New Roman"/>
              </a:rPr>
              <a:t>State</a:t>
            </a:r>
            <a:r>
              <a:rPr sz="1400" spc="-14" dirty="0">
                <a:latin typeface="Times New Roman"/>
                <a:cs typeface="Times New Roman"/>
              </a:rPr>
              <a:t> </a:t>
            </a:r>
            <a:r>
              <a:rPr sz="1400" spc="-7" dirty="0">
                <a:latin typeface="Times New Roman"/>
                <a:cs typeface="Times New Roman"/>
              </a:rPr>
              <a:t>Inpatient </a:t>
            </a:r>
            <a:r>
              <a:rPr sz="1400" dirty="0">
                <a:latin typeface="Times New Roman"/>
                <a:cs typeface="Times New Roman"/>
              </a:rPr>
              <a:t>Databases</a:t>
            </a:r>
            <a:r>
              <a:rPr sz="1400" spc="-17" dirty="0">
                <a:latin typeface="Times New Roman"/>
                <a:cs typeface="Times New Roman"/>
              </a:rPr>
              <a:t> </a:t>
            </a:r>
            <a:r>
              <a:rPr sz="1400" dirty="0">
                <a:latin typeface="Times New Roman"/>
                <a:cs typeface="Times New Roman"/>
              </a:rPr>
              <a:t>weighted</a:t>
            </a:r>
            <a:r>
              <a:rPr sz="1400" spc="-10" dirty="0">
                <a:latin typeface="Times New Roman"/>
                <a:cs typeface="Times New Roman"/>
              </a:rPr>
              <a:t> </a:t>
            </a:r>
            <a:r>
              <a:rPr sz="1400" dirty="0">
                <a:latin typeface="Times New Roman"/>
                <a:cs typeface="Times New Roman"/>
              </a:rPr>
              <a:t>to</a:t>
            </a:r>
            <a:r>
              <a:rPr sz="1400" spc="-14" dirty="0">
                <a:latin typeface="Times New Roman"/>
                <a:cs typeface="Times New Roman"/>
              </a:rPr>
              <a:t> </a:t>
            </a:r>
            <a:r>
              <a:rPr sz="1400" dirty="0">
                <a:latin typeface="Times New Roman"/>
                <a:cs typeface="Times New Roman"/>
              </a:rPr>
              <a:t>provide</a:t>
            </a:r>
            <a:r>
              <a:rPr sz="1400" spc="-14" dirty="0">
                <a:latin typeface="Times New Roman"/>
                <a:cs typeface="Times New Roman"/>
              </a:rPr>
              <a:t> </a:t>
            </a:r>
            <a:r>
              <a:rPr sz="1400" dirty="0">
                <a:latin typeface="Times New Roman"/>
                <a:cs typeface="Times New Roman"/>
              </a:rPr>
              <a:t>national</a:t>
            </a:r>
            <a:r>
              <a:rPr sz="1400" spc="-14" dirty="0">
                <a:latin typeface="Times New Roman"/>
                <a:cs typeface="Times New Roman"/>
              </a:rPr>
              <a:t> </a:t>
            </a:r>
            <a:r>
              <a:rPr sz="1400" dirty="0">
                <a:latin typeface="Times New Roman"/>
                <a:cs typeface="Times New Roman"/>
              </a:rPr>
              <a:t>estimates,</a:t>
            </a:r>
            <a:r>
              <a:rPr sz="1400" spc="-14" dirty="0">
                <a:latin typeface="Times New Roman"/>
                <a:cs typeface="Times New Roman"/>
              </a:rPr>
              <a:t> </a:t>
            </a:r>
            <a:r>
              <a:rPr sz="1400" spc="-7" dirty="0">
                <a:latin typeface="Times New Roman"/>
                <a:cs typeface="Times New Roman"/>
              </a:rPr>
              <a:t>2016-</a:t>
            </a:r>
            <a:r>
              <a:rPr sz="1400" spc="-14" dirty="0">
                <a:latin typeface="Times New Roman"/>
                <a:cs typeface="Times New Roman"/>
              </a:rPr>
              <a:t>2019.</a:t>
            </a:r>
            <a:endParaRPr sz="1400" dirty="0">
              <a:latin typeface="Times New Roman"/>
              <a:cs typeface="Times New Roman"/>
            </a:endParaRPr>
          </a:p>
          <a:p>
            <a:pPr marL="8659"/>
            <a:r>
              <a:rPr sz="1400" b="1" dirty="0">
                <a:latin typeface="Times New Roman"/>
                <a:cs typeface="Times New Roman"/>
              </a:rPr>
              <a:t>Note:</a:t>
            </a:r>
            <a:r>
              <a:rPr sz="1400" b="1" spc="-24" dirty="0">
                <a:latin typeface="Times New Roman"/>
                <a:cs typeface="Times New Roman"/>
              </a:rPr>
              <a:t> </a:t>
            </a:r>
            <a:r>
              <a:rPr sz="1400" dirty="0">
                <a:latin typeface="Times New Roman"/>
                <a:cs typeface="Times New Roman"/>
              </a:rPr>
              <a:t>Severe</a:t>
            </a:r>
            <a:r>
              <a:rPr sz="1400" spc="-17" dirty="0">
                <a:latin typeface="Times New Roman"/>
                <a:cs typeface="Times New Roman"/>
              </a:rPr>
              <a:t> </a:t>
            </a:r>
            <a:r>
              <a:rPr sz="1400" dirty="0">
                <a:latin typeface="Times New Roman"/>
                <a:cs typeface="Times New Roman"/>
              </a:rPr>
              <a:t>postpartum</a:t>
            </a:r>
            <a:r>
              <a:rPr sz="1400" spc="-17" dirty="0">
                <a:latin typeface="Times New Roman"/>
                <a:cs typeface="Times New Roman"/>
              </a:rPr>
              <a:t> </a:t>
            </a:r>
            <a:r>
              <a:rPr sz="1400" dirty="0">
                <a:latin typeface="Times New Roman"/>
                <a:cs typeface="Times New Roman"/>
              </a:rPr>
              <a:t>hemorrhage</a:t>
            </a:r>
            <a:r>
              <a:rPr sz="1400" spc="-14" dirty="0">
                <a:latin typeface="Times New Roman"/>
                <a:cs typeface="Times New Roman"/>
              </a:rPr>
              <a:t> </a:t>
            </a:r>
            <a:r>
              <a:rPr sz="1400" dirty="0">
                <a:latin typeface="Times New Roman"/>
                <a:cs typeface="Times New Roman"/>
              </a:rPr>
              <a:t>is</a:t>
            </a:r>
            <a:r>
              <a:rPr sz="1400" spc="-17" dirty="0">
                <a:latin typeface="Times New Roman"/>
                <a:cs typeface="Times New Roman"/>
              </a:rPr>
              <a:t> </a:t>
            </a:r>
            <a:r>
              <a:rPr sz="1400" dirty="0">
                <a:latin typeface="Times New Roman"/>
                <a:cs typeface="Times New Roman"/>
              </a:rPr>
              <a:t>dangerous</a:t>
            </a:r>
            <a:r>
              <a:rPr sz="1400" spc="-14" dirty="0">
                <a:latin typeface="Times New Roman"/>
                <a:cs typeface="Times New Roman"/>
              </a:rPr>
              <a:t> </a:t>
            </a:r>
            <a:r>
              <a:rPr sz="1400" dirty="0">
                <a:latin typeface="Times New Roman"/>
                <a:cs typeface="Times New Roman"/>
              </a:rPr>
              <a:t>amounts</a:t>
            </a:r>
            <a:r>
              <a:rPr sz="1400" spc="-10" dirty="0">
                <a:latin typeface="Times New Roman"/>
                <a:cs typeface="Times New Roman"/>
              </a:rPr>
              <a:t> </a:t>
            </a:r>
            <a:r>
              <a:rPr sz="1400" dirty="0">
                <a:latin typeface="Times New Roman"/>
                <a:cs typeface="Times New Roman"/>
              </a:rPr>
              <a:t>of</a:t>
            </a:r>
            <a:r>
              <a:rPr sz="1400" spc="-17" dirty="0">
                <a:latin typeface="Times New Roman"/>
                <a:cs typeface="Times New Roman"/>
              </a:rPr>
              <a:t> </a:t>
            </a:r>
            <a:r>
              <a:rPr sz="1400" dirty="0">
                <a:latin typeface="Times New Roman"/>
                <a:cs typeface="Times New Roman"/>
              </a:rPr>
              <a:t>bleeding</a:t>
            </a:r>
            <a:r>
              <a:rPr sz="1400" spc="-10" dirty="0">
                <a:latin typeface="Times New Roman"/>
                <a:cs typeface="Times New Roman"/>
              </a:rPr>
              <a:t> </a:t>
            </a:r>
            <a:r>
              <a:rPr sz="1400" dirty="0">
                <a:latin typeface="Times New Roman"/>
                <a:cs typeface="Times New Roman"/>
              </a:rPr>
              <a:t>that</a:t>
            </a:r>
            <a:r>
              <a:rPr sz="1400" spc="-17" dirty="0">
                <a:latin typeface="Times New Roman"/>
                <a:cs typeface="Times New Roman"/>
              </a:rPr>
              <a:t> </a:t>
            </a:r>
            <a:r>
              <a:rPr sz="1400" dirty="0">
                <a:latin typeface="Times New Roman"/>
                <a:cs typeface="Times New Roman"/>
              </a:rPr>
              <a:t>can</a:t>
            </a:r>
            <a:r>
              <a:rPr sz="1400" spc="-17" dirty="0">
                <a:latin typeface="Times New Roman"/>
                <a:cs typeface="Times New Roman"/>
              </a:rPr>
              <a:t> </a:t>
            </a:r>
            <a:r>
              <a:rPr sz="1400" dirty="0">
                <a:latin typeface="Times New Roman"/>
                <a:cs typeface="Times New Roman"/>
              </a:rPr>
              <a:t>occur</a:t>
            </a:r>
            <a:r>
              <a:rPr sz="1400" spc="-14" dirty="0">
                <a:latin typeface="Times New Roman"/>
                <a:cs typeface="Times New Roman"/>
              </a:rPr>
              <a:t> </a:t>
            </a:r>
            <a:r>
              <a:rPr sz="1400" dirty="0">
                <a:latin typeface="Times New Roman"/>
                <a:cs typeface="Times New Roman"/>
              </a:rPr>
              <a:t>after</a:t>
            </a:r>
            <a:r>
              <a:rPr sz="1400" spc="-17" dirty="0">
                <a:latin typeface="Times New Roman"/>
                <a:cs typeface="Times New Roman"/>
              </a:rPr>
              <a:t> </a:t>
            </a:r>
            <a:r>
              <a:rPr sz="1400" dirty="0">
                <a:latin typeface="Times New Roman"/>
                <a:cs typeface="Times New Roman"/>
              </a:rPr>
              <a:t>delivery:</a:t>
            </a:r>
            <a:r>
              <a:rPr sz="1400" spc="-14" dirty="0">
                <a:latin typeface="Times New Roman"/>
                <a:cs typeface="Times New Roman"/>
              </a:rPr>
              <a:t> </a:t>
            </a:r>
            <a:r>
              <a:rPr sz="1400" spc="-7" dirty="0">
                <a:latin typeface="Times New Roman"/>
                <a:cs typeface="Times New Roman"/>
              </a:rPr>
              <a:t>placenta</a:t>
            </a:r>
            <a:endParaRPr sz="1400" dirty="0">
              <a:latin typeface="Times New Roman"/>
              <a:cs typeface="Times New Roman"/>
            </a:endParaRPr>
          </a:p>
          <a:p>
            <a:pPr marL="8659" marR="151530">
              <a:spcBef>
                <a:spcPts val="37"/>
              </a:spcBef>
            </a:pPr>
            <a:r>
              <a:rPr sz="1400" dirty="0">
                <a:latin typeface="Times New Roman"/>
                <a:cs typeface="Times New Roman"/>
              </a:rPr>
              <a:t>accreta,</a:t>
            </a:r>
            <a:r>
              <a:rPr sz="1400" spc="-27" dirty="0">
                <a:latin typeface="Times New Roman"/>
                <a:cs typeface="Times New Roman"/>
              </a:rPr>
              <a:t> </a:t>
            </a:r>
            <a:r>
              <a:rPr sz="1400" dirty="0">
                <a:latin typeface="Times New Roman"/>
                <a:cs typeface="Times New Roman"/>
              </a:rPr>
              <a:t>placenta</a:t>
            </a:r>
            <a:r>
              <a:rPr sz="1400" spc="-17" dirty="0">
                <a:latin typeface="Times New Roman"/>
                <a:cs typeface="Times New Roman"/>
              </a:rPr>
              <a:t> </a:t>
            </a:r>
            <a:r>
              <a:rPr sz="1400" dirty="0">
                <a:latin typeface="Times New Roman"/>
                <a:cs typeface="Times New Roman"/>
              </a:rPr>
              <a:t>increta,</a:t>
            </a:r>
            <a:r>
              <a:rPr sz="1400" spc="-17" dirty="0">
                <a:latin typeface="Times New Roman"/>
                <a:cs typeface="Times New Roman"/>
              </a:rPr>
              <a:t> </a:t>
            </a:r>
            <a:r>
              <a:rPr sz="1400" dirty="0">
                <a:latin typeface="Times New Roman"/>
                <a:cs typeface="Times New Roman"/>
              </a:rPr>
              <a:t>placenta</a:t>
            </a:r>
            <a:r>
              <a:rPr sz="1400" spc="-17" dirty="0">
                <a:latin typeface="Times New Roman"/>
                <a:cs typeface="Times New Roman"/>
              </a:rPr>
              <a:t> </a:t>
            </a:r>
            <a:r>
              <a:rPr sz="1400" dirty="0">
                <a:latin typeface="Times New Roman"/>
                <a:cs typeface="Times New Roman"/>
              </a:rPr>
              <a:t>percreta,</a:t>
            </a:r>
            <a:r>
              <a:rPr sz="1400" spc="-14" dirty="0">
                <a:latin typeface="Times New Roman"/>
                <a:cs typeface="Times New Roman"/>
              </a:rPr>
              <a:t> </a:t>
            </a:r>
            <a:r>
              <a:rPr sz="1400" spc="-7" dirty="0">
                <a:latin typeface="Times New Roman"/>
                <a:cs typeface="Times New Roman"/>
              </a:rPr>
              <a:t>third-</a:t>
            </a:r>
            <a:r>
              <a:rPr sz="1400" dirty="0">
                <a:latin typeface="Times New Roman"/>
                <a:cs typeface="Times New Roman"/>
              </a:rPr>
              <a:t>stage</a:t>
            </a:r>
            <a:r>
              <a:rPr sz="1400" spc="-20" dirty="0">
                <a:latin typeface="Times New Roman"/>
                <a:cs typeface="Times New Roman"/>
              </a:rPr>
              <a:t> </a:t>
            </a:r>
            <a:r>
              <a:rPr sz="1400" dirty="0">
                <a:latin typeface="Times New Roman"/>
                <a:cs typeface="Times New Roman"/>
              </a:rPr>
              <a:t>hemorrhage,</a:t>
            </a:r>
            <a:r>
              <a:rPr sz="1400" spc="-17" dirty="0">
                <a:latin typeface="Times New Roman"/>
                <a:cs typeface="Times New Roman"/>
              </a:rPr>
              <a:t> </a:t>
            </a:r>
            <a:r>
              <a:rPr sz="1400" dirty="0">
                <a:latin typeface="Times New Roman"/>
                <a:cs typeface="Times New Roman"/>
              </a:rPr>
              <a:t>other</a:t>
            </a:r>
            <a:r>
              <a:rPr sz="1400" spc="-20" dirty="0">
                <a:latin typeface="Times New Roman"/>
                <a:cs typeface="Times New Roman"/>
              </a:rPr>
              <a:t> </a:t>
            </a:r>
            <a:r>
              <a:rPr sz="1400" dirty="0">
                <a:latin typeface="Times New Roman"/>
                <a:cs typeface="Times New Roman"/>
              </a:rPr>
              <a:t>immediate</a:t>
            </a:r>
            <a:r>
              <a:rPr sz="1400" spc="-17" dirty="0">
                <a:latin typeface="Times New Roman"/>
                <a:cs typeface="Times New Roman"/>
              </a:rPr>
              <a:t> </a:t>
            </a:r>
            <a:r>
              <a:rPr sz="1400" dirty="0">
                <a:latin typeface="Times New Roman"/>
                <a:cs typeface="Times New Roman"/>
              </a:rPr>
              <a:t>postpartum</a:t>
            </a:r>
            <a:r>
              <a:rPr sz="1400" spc="-17" dirty="0">
                <a:latin typeface="Times New Roman"/>
                <a:cs typeface="Times New Roman"/>
              </a:rPr>
              <a:t> </a:t>
            </a:r>
            <a:r>
              <a:rPr sz="1400" spc="-7" dirty="0">
                <a:latin typeface="Times New Roman"/>
                <a:cs typeface="Times New Roman"/>
              </a:rPr>
              <a:t>hemorrhage, </a:t>
            </a:r>
            <a:r>
              <a:rPr sz="1400" dirty="0">
                <a:latin typeface="Times New Roman"/>
                <a:cs typeface="Times New Roman"/>
              </a:rPr>
              <a:t>delayed</a:t>
            </a:r>
            <a:r>
              <a:rPr sz="1400" spc="-24" dirty="0">
                <a:latin typeface="Times New Roman"/>
                <a:cs typeface="Times New Roman"/>
              </a:rPr>
              <a:t> </a:t>
            </a:r>
            <a:r>
              <a:rPr sz="1400" dirty="0">
                <a:latin typeface="Times New Roman"/>
                <a:cs typeface="Times New Roman"/>
              </a:rPr>
              <a:t>and</a:t>
            </a:r>
            <a:r>
              <a:rPr sz="1400" spc="-20" dirty="0">
                <a:latin typeface="Times New Roman"/>
                <a:cs typeface="Times New Roman"/>
              </a:rPr>
              <a:t> </a:t>
            </a:r>
            <a:r>
              <a:rPr sz="1400" dirty="0">
                <a:latin typeface="Times New Roman"/>
                <a:cs typeface="Times New Roman"/>
              </a:rPr>
              <a:t>secondary</a:t>
            </a:r>
            <a:r>
              <a:rPr sz="1400" spc="-20" dirty="0">
                <a:latin typeface="Times New Roman"/>
                <a:cs typeface="Times New Roman"/>
              </a:rPr>
              <a:t> </a:t>
            </a:r>
            <a:r>
              <a:rPr sz="1400" dirty="0">
                <a:latin typeface="Times New Roman"/>
                <a:cs typeface="Times New Roman"/>
              </a:rPr>
              <a:t>postpartum</a:t>
            </a:r>
            <a:r>
              <a:rPr sz="1400" spc="-20" dirty="0">
                <a:latin typeface="Times New Roman"/>
                <a:cs typeface="Times New Roman"/>
              </a:rPr>
              <a:t> </a:t>
            </a:r>
            <a:r>
              <a:rPr sz="1400" dirty="0">
                <a:latin typeface="Times New Roman"/>
                <a:cs typeface="Times New Roman"/>
              </a:rPr>
              <a:t>hemorrhage,</a:t>
            </a:r>
            <a:r>
              <a:rPr sz="1400" spc="-20" dirty="0">
                <a:latin typeface="Times New Roman"/>
                <a:cs typeface="Times New Roman"/>
              </a:rPr>
              <a:t> </a:t>
            </a:r>
            <a:r>
              <a:rPr sz="1400" dirty="0">
                <a:latin typeface="Times New Roman"/>
                <a:cs typeface="Times New Roman"/>
              </a:rPr>
              <a:t>and</a:t>
            </a:r>
            <a:r>
              <a:rPr sz="1400" spc="-20" dirty="0">
                <a:latin typeface="Times New Roman"/>
                <a:cs typeface="Times New Roman"/>
              </a:rPr>
              <a:t> </a:t>
            </a:r>
            <a:r>
              <a:rPr sz="1400" dirty="0">
                <a:latin typeface="Times New Roman"/>
                <a:cs typeface="Times New Roman"/>
              </a:rPr>
              <a:t>postpartum</a:t>
            </a:r>
            <a:r>
              <a:rPr sz="1400" spc="-17" dirty="0">
                <a:latin typeface="Times New Roman"/>
                <a:cs typeface="Times New Roman"/>
              </a:rPr>
              <a:t> </a:t>
            </a:r>
            <a:r>
              <a:rPr sz="1400" dirty="0">
                <a:latin typeface="Times New Roman"/>
                <a:cs typeface="Times New Roman"/>
              </a:rPr>
              <a:t>coagulation</a:t>
            </a:r>
            <a:r>
              <a:rPr sz="1400" spc="-20" dirty="0">
                <a:latin typeface="Times New Roman"/>
                <a:cs typeface="Times New Roman"/>
              </a:rPr>
              <a:t> </a:t>
            </a:r>
            <a:r>
              <a:rPr sz="1400" spc="-7" dirty="0">
                <a:latin typeface="Times New Roman"/>
                <a:cs typeface="Times New Roman"/>
              </a:rPr>
              <a:t>defects.</a:t>
            </a:r>
            <a:endParaRPr sz="1400" dirty="0">
              <a:latin typeface="Times New Roman"/>
              <a:cs typeface="Times New Roman"/>
            </a:endParaRPr>
          </a:p>
        </p:txBody>
      </p:sp>
      <p:sp>
        <p:nvSpPr>
          <p:cNvPr id="95" name="Title 94">
            <a:extLst>
              <a:ext uri="{FF2B5EF4-FFF2-40B4-BE49-F238E27FC236}">
                <a16:creationId xmlns:a16="http://schemas.microsoft.com/office/drawing/2014/main" id="{C7F709FB-DB16-4234-8372-F07CCF4E5FB8}"/>
              </a:ext>
            </a:extLst>
          </p:cNvPr>
          <p:cNvSpPr>
            <a:spLocks noGrp="1"/>
          </p:cNvSpPr>
          <p:nvPr>
            <p:ph type="title"/>
          </p:nvPr>
        </p:nvSpPr>
        <p:spPr>
          <a:xfrm>
            <a:off x="1257300" y="54385"/>
            <a:ext cx="6629400" cy="1088615"/>
          </a:xfrm>
        </p:spPr>
        <p:txBody>
          <a:bodyPr>
            <a:noAutofit/>
          </a:bodyPr>
          <a:lstStyle/>
          <a:p>
            <a:r>
              <a:rPr lang="en-US" sz="1800" dirty="0"/>
              <a:t>Figure 7. Severe postpartum hemorrhage per 1,000 deliveries, by race/ethnicity (left) and hospital ownership (right), 2016-2019 (lower rates are better)</a:t>
            </a:r>
          </a:p>
        </p:txBody>
      </p:sp>
      <p:grpSp>
        <p:nvGrpSpPr>
          <p:cNvPr id="97" name="Group 96" descr="Two line graphs showing rate per 1,000 deliveries for racial/ethnic groups and types of hospital owners; significant findings are in the text below the graph">
            <a:extLst>
              <a:ext uri="{FF2B5EF4-FFF2-40B4-BE49-F238E27FC236}">
                <a16:creationId xmlns:a16="http://schemas.microsoft.com/office/drawing/2014/main" id="{A1CCF44A-3D68-442D-91F3-DC82A214A535}"/>
              </a:ext>
            </a:extLst>
          </p:cNvPr>
          <p:cNvGrpSpPr/>
          <p:nvPr/>
        </p:nvGrpSpPr>
        <p:grpSpPr>
          <a:xfrm>
            <a:off x="457200" y="1508760"/>
            <a:ext cx="8229600" cy="3520440"/>
            <a:chOff x="0" y="-129746"/>
            <a:chExt cx="5943600" cy="3330146"/>
          </a:xfrm>
        </p:grpSpPr>
        <p:graphicFrame>
          <p:nvGraphicFramePr>
            <p:cNvPr id="98" name="Chart 97" descr="Line graph showing rate per 1,000 deliveries; significant findings are in the text below the graph">
              <a:extLst>
                <a:ext uri="{FF2B5EF4-FFF2-40B4-BE49-F238E27FC236}">
                  <a16:creationId xmlns:a16="http://schemas.microsoft.com/office/drawing/2014/main" id="{B597D019-AC2E-4862-99B3-FB4D8F995987}"/>
                </a:ext>
              </a:extLst>
            </p:cNvPr>
            <p:cNvGraphicFramePr/>
            <p:nvPr>
              <p:extLst>
                <p:ext uri="{D42A27DB-BD31-4B8C-83A1-F6EECF244321}">
                  <p14:modId xmlns:p14="http://schemas.microsoft.com/office/powerpoint/2010/main" val="953596470"/>
                </p:ext>
              </p:extLst>
            </p:nvPr>
          </p:nvGraphicFramePr>
          <p:xfrm>
            <a:off x="0" y="-129746"/>
            <a:ext cx="2971800" cy="3330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9" name="Chart 98" descr="Line graph showing rate per 1,000 deliveries; significant findings are in the text below the graph">
              <a:extLst>
                <a:ext uri="{FF2B5EF4-FFF2-40B4-BE49-F238E27FC236}">
                  <a16:creationId xmlns:a16="http://schemas.microsoft.com/office/drawing/2014/main" id="{00911BE1-89DA-4739-B92A-3EFDB0A0A174}"/>
                </a:ext>
              </a:extLst>
            </p:cNvPr>
            <p:cNvGraphicFramePr/>
            <p:nvPr>
              <p:extLst>
                <p:ext uri="{D42A27DB-BD31-4B8C-83A1-F6EECF244321}">
                  <p14:modId xmlns:p14="http://schemas.microsoft.com/office/powerpoint/2010/main" val="1087630268"/>
                </p:ext>
              </p:extLst>
            </p:nvPr>
          </p:nvGraphicFramePr>
          <p:xfrm>
            <a:off x="2971800" y="-129746"/>
            <a:ext cx="2971800" cy="3330146"/>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bject 76"/>
          <p:cNvSpPr txBox="1"/>
          <p:nvPr/>
        </p:nvSpPr>
        <p:spPr>
          <a:xfrm>
            <a:off x="457200" y="5303520"/>
            <a:ext cx="8229600" cy="1188720"/>
          </a:xfrm>
          <a:prstGeom prst="rect">
            <a:avLst/>
          </a:prstGeom>
        </p:spPr>
        <p:txBody>
          <a:bodyPr vert="horz" wrap="square" lIns="0" tIns="64510" rIns="0" bIns="0" rtlCol="0">
            <a:spAutoFit/>
          </a:bodyPr>
          <a:lstStyle/>
          <a:p>
            <a:pPr marL="8659">
              <a:spcBef>
                <a:spcPts val="443"/>
              </a:spcBef>
            </a:pPr>
            <a:r>
              <a:rPr sz="1400" b="1" dirty="0">
                <a:latin typeface="Times New Roman"/>
                <a:cs typeface="Times New Roman"/>
              </a:rPr>
              <a:t>Key:</a:t>
            </a:r>
            <a:r>
              <a:rPr sz="1400" b="1" spc="-10" dirty="0">
                <a:latin typeface="Times New Roman"/>
                <a:cs typeface="Times New Roman"/>
              </a:rPr>
              <a:t> </a:t>
            </a:r>
            <a:r>
              <a:rPr sz="1400" dirty="0">
                <a:latin typeface="Times New Roman"/>
                <a:cs typeface="Times New Roman"/>
              </a:rPr>
              <a:t>API</a:t>
            </a:r>
            <a:r>
              <a:rPr sz="1400" spc="-10" dirty="0">
                <a:latin typeface="Times New Roman"/>
                <a:cs typeface="Times New Roman"/>
              </a:rPr>
              <a:t> </a:t>
            </a:r>
            <a:r>
              <a:rPr sz="1400" dirty="0">
                <a:latin typeface="Times New Roman"/>
                <a:cs typeface="Times New Roman"/>
              </a:rPr>
              <a:t>=</a:t>
            </a:r>
            <a:r>
              <a:rPr sz="1400" spc="-14" dirty="0">
                <a:latin typeface="Times New Roman"/>
                <a:cs typeface="Times New Roman"/>
              </a:rPr>
              <a:t> </a:t>
            </a:r>
            <a:r>
              <a:rPr sz="1400" dirty="0">
                <a:latin typeface="Times New Roman"/>
                <a:cs typeface="Times New Roman"/>
              </a:rPr>
              <a:t>Asian</a:t>
            </a:r>
            <a:r>
              <a:rPr sz="1400" spc="-3" dirty="0">
                <a:latin typeface="Times New Roman"/>
                <a:cs typeface="Times New Roman"/>
              </a:rPr>
              <a:t> </a:t>
            </a:r>
            <a:r>
              <a:rPr sz="1400" dirty="0">
                <a:latin typeface="Times New Roman"/>
                <a:cs typeface="Times New Roman"/>
              </a:rPr>
              <a:t>or</a:t>
            </a:r>
            <a:r>
              <a:rPr sz="1400" spc="-10" dirty="0">
                <a:latin typeface="Times New Roman"/>
                <a:cs typeface="Times New Roman"/>
              </a:rPr>
              <a:t> </a:t>
            </a:r>
            <a:r>
              <a:rPr sz="1400" dirty="0">
                <a:latin typeface="Times New Roman"/>
                <a:cs typeface="Times New Roman"/>
              </a:rPr>
              <a:t>Pacific</a:t>
            </a:r>
            <a:r>
              <a:rPr sz="1400" spc="-3" dirty="0">
                <a:latin typeface="Times New Roman"/>
                <a:cs typeface="Times New Roman"/>
              </a:rPr>
              <a:t> </a:t>
            </a:r>
            <a:r>
              <a:rPr sz="1400" spc="-7" dirty="0">
                <a:latin typeface="Times New Roman"/>
                <a:cs typeface="Times New Roman"/>
              </a:rPr>
              <a:t>Islander.</a:t>
            </a:r>
            <a:endParaRPr sz="1400" dirty="0">
              <a:latin typeface="Times New Roman"/>
              <a:cs typeface="Times New Roman"/>
            </a:endParaRPr>
          </a:p>
          <a:p>
            <a:pPr marL="8659" marR="174909">
              <a:spcBef>
                <a:spcPts val="37"/>
              </a:spcBef>
            </a:pPr>
            <a:r>
              <a:rPr sz="1400" b="1" dirty="0">
                <a:latin typeface="Times New Roman"/>
                <a:cs typeface="Times New Roman"/>
              </a:rPr>
              <a:t>Source:</a:t>
            </a:r>
            <a:r>
              <a:rPr sz="1400" b="1" spc="-20" dirty="0">
                <a:latin typeface="Times New Roman"/>
                <a:cs typeface="Times New Roman"/>
              </a:rPr>
              <a:t> </a:t>
            </a:r>
            <a:r>
              <a:rPr sz="1400" dirty="0">
                <a:latin typeface="Times New Roman"/>
                <a:cs typeface="Times New Roman"/>
              </a:rPr>
              <a:t>Agency</a:t>
            </a:r>
            <a:r>
              <a:rPr sz="1400" spc="-17" dirty="0">
                <a:latin typeface="Times New Roman"/>
                <a:cs typeface="Times New Roman"/>
              </a:rPr>
              <a:t> </a:t>
            </a:r>
            <a:r>
              <a:rPr sz="1400" dirty="0">
                <a:latin typeface="Times New Roman"/>
                <a:cs typeface="Times New Roman"/>
              </a:rPr>
              <a:t>for</a:t>
            </a:r>
            <a:r>
              <a:rPr sz="1400" spc="-20" dirty="0">
                <a:latin typeface="Times New Roman"/>
                <a:cs typeface="Times New Roman"/>
              </a:rPr>
              <a:t> </a:t>
            </a:r>
            <a:r>
              <a:rPr sz="1400" dirty="0">
                <a:latin typeface="Times New Roman"/>
                <a:cs typeface="Times New Roman"/>
              </a:rPr>
              <a:t>Healthcare</a:t>
            </a:r>
            <a:r>
              <a:rPr sz="1400" spc="-14" dirty="0">
                <a:latin typeface="Times New Roman"/>
                <a:cs typeface="Times New Roman"/>
              </a:rPr>
              <a:t> </a:t>
            </a:r>
            <a:r>
              <a:rPr sz="1400" dirty="0">
                <a:latin typeface="Times New Roman"/>
                <a:cs typeface="Times New Roman"/>
              </a:rPr>
              <a:t>Research</a:t>
            </a:r>
            <a:r>
              <a:rPr sz="1400" spc="-10" dirty="0">
                <a:latin typeface="Times New Roman"/>
                <a:cs typeface="Times New Roman"/>
              </a:rPr>
              <a:t> </a:t>
            </a:r>
            <a:r>
              <a:rPr sz="1400" dirty="0">
                <a:latin typeface="Times New Roman"/>
                <a:cs typeface="Times New Roman"/>
              </a:rPr>
              <a:t>and</a:t>
            </a:r>
            <a:r>
              <a:rPr sz="1400" spc="-20" dirty="0">
                <a:latin typeface="Times New Roman"/>
                <a:cs typeface="Times New Roman"/>
              </a:rPr>
              <a:t> </a:t>
            </a:r>
            <a:r>
              <a:rPr sz="1400" dirty="0">
                <a:latin typeface="Times New Roman"/>
                <a:cs typeface="Times New Roman"/>
              </a:rPr>
              <a:t>Quality,</a:t>
            </a:r>
            <a:r>
              <a:rPr sz="1400" spc="-17" dirty="0">
                <a:latin typeface="Times New Roman"/>
                <a:cs typeface="Times New Roman"/>
              </a:rPr>
              <a:t> </a:t>
            </a:r>
            <a:r>
              <a:rPr sz="1400" dirty="0">
                <a:latin typeface="Times New Roman"/>
                <a:cs typeface="Times New Roman"/>
              </a:rPr>
              <a:t>Healthcare</a:t>
            </a:r>
            <a:r>
              <a:rPr sz="1400" spc="-20" dirty="0">
                <a:latin typeface="Times New Roman"/>
                <a:cs typeface="Times New Roman"/>
              </a:rPr>
              <a:t> </a:t>
            </a:r>
            <a:r>
              <a:rPr sz="1400" dirty="0">
                <a:latin typeface="Times New Roman"/>
                <a:cs typeface="Times New Roman"/>
              </a:rPr>
              <a:t>Cost</a:t>
            </a:r>
            <a:r>
              <a:rPr sz="1400" spc="-17"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Utilization</a:t>
            </a:r>
            <a:r>
              <a:rPr sz="1400" spc="-17" dirty="0">
                <a:latin typeface="Times New Roman"/>
                <a:cs typeface="Times New Roman"/>
              </a:rPr>
              <a:t> </a:t>
            </a:r>
            <a:r>
              <a:rPr sz="1400" dirty="0">
                <a:latin typeface="Times New Roman"/>
                <a:cs typeface="Times New Roman"/>
              </a:rPr>
              <a:t>Project,</a:t>
            </a:r>
            <a:r>
              <a:rPr sz="1400" spc="-14" dirty="0">
                <a:latin typeface="Times New Roman"/>
                <a:cs typeface="Times New Roman"/>
              </a:rPr>
              <a:t> </a:t>
            </a:r>
            <a:r>
              <a:rPr sz="1400" dirty="0">
                <a:latin typeface="Times New Roman"/>
                <a:cs typeface="Times New Roman"/>
              </a:rPr>
              <a:t>State</a:t>
            </a:r>
            <a:r>
              <a:rPr sz="1400" spc="-14" dirty="0">
                <a:latin typeface="Times New Roman"/>
                <a:cs typeface="Times New Roman"/>
              </a:rPr>
              <a:t> </a:t>
            </a:r>
            <a:r>
              <a:rPr sz="1400" spc="-7" dirty="0">
                <a:latin typeface="Times New Roman"/>
                <a:cs typeface="Times New Roman"/>
              </a:rPr>
              <a:t>Inpatient </a:t>
            </a:r>
            <a:r>
              <a:rPr sz="1400" dirty="0">
                <a:latin typeface="Times New Roman"/>
                <a:cs typeface="Times New Roman"/>
              </a:rPr>
              <a:t>Databases</a:t>
            </a:r>
            <a:r>
              <a:rPr sz="1400" spc="-17" dirty="0">
                <a:latin typeface="Times New Roman"/>
                <a:cs typeface="Times New Roman"/>
              </a:rPr>
              <a:t> </a:t>
            </a:r>
            <a:r>
              <a:rPr sz="1400" dirty="0">
                <a:latin typeface="Times New Roman"/>
                <a:cs typeface="Times New Roman"/>
              </a:rPr>
              <a:t>weighted</a:t>
            </a:r>
            <a:r>
              <a:rPr sz="1400" spc="-10" dirty="0">
                <a:latin typeface="Times New Roman"/>
                <a:cs typeface="Times New Roman"/>
              </a:rPr>
              <a:t> </a:t>
            </a:r>
            <a:r>
              <a:rPr sz="1400" dirty="0">
                <a:latin typeface="Times New Roman"/>
                <a:cs typeface="Times New Roman"/>
              </a:rPr>
              <a:t>to</a:t>
            </a:r>
            <a:r>
              <a:rPr sz="1400" spc="-14" dirty="0">
                <a:latin typeface="Times New Roman"/>
                <a:cs typeface="Times New Roman"/>
              </a:rPr>
              <a:t> </a:t>
            </a:r>
            <a:r>
              <a:rPr sz="1400" dirty="0">
                <a:latin typeface="Times New Roman"/>
                <a:cs typeface="Times New Roman"/>
              </a:rPr>
              <a:t>provide</a:t>
            </a:r>
            <a:r>
              <a:rPr sz="1400" spc="-14" dirty="0">
                <a:latin typeface="Times New Roman"/>
                <a:cs typeface="Times New Roman"/>
              </a:rPr>
              <a:t> </a:t>
            </a:r>
            <a:r>
              <a:rPr sz="1400" dirty="0">
                <a:latin typeface="Times New Roman"/>
                <a:cs typeface="Times New Roman"/>
              </a:rPr>
              <a:t>national</a:t>
            </a:r>
            <a:r>
              <a:rPr sz="1400" spc="-14" dirty="0">
                <a:latin typeface="Times New Roman"/>
                <a:cs typeface="Times New Roman"/>
              </a:rPr>
              <a:t> </a:t>
            </a:r>
            <a:r>
              <a:rPr sz="1400" dirty="0">
                <a:latin typeface="Times New Roman"/>
                <a:cs typeface="Times New Roman"/>
              </a:rPr>
              <a:t>estimates,</a:t>
            </a:r>
            <a:r>
              <a:rPr sz="1400" spc="-14" dirty="0">
                <a:latin typeface="Times New Roman"/>
                <a:cs typeface="Times New Roman"/>
              </a:rPr>
              <a:t> </a:t>
            </a:r>
            <a:r>
              <a:rPr sz="1400" spc="-7" dirty="0">
                <a:latin typeface="Times New Roman"/>
                <a:cs typeface="Times New Roman"/>
              </a:rPr>
              <a:t>2016-</a:t>
            </a:r>
            <a:r>
              <a:rPr sz="1400" spc="-14" dirty="0">
                <a:latin typeface="Times New Roman"/>
                <a:cs typeface="Times New Roman"/>
              </a:rPr>
              <a:t>2019.</a:t>
            </a:r>
            <a:endParaRPr sz="1400" dirty="0">
              <a:latin typeface="Times New Roman"/>
              <a:cs typeface="Times New Roman"/>
            </a:endParaRPr>
          </a:p>
          <a:p>
            <a:pPr marL="8659" marR="3464">
              <a:spcBef>
                <a:spcPts val="3"/>
              </a:spcBef>
            </a:pPr>
            <a:r>
              <a:rPr sz="1400" b="1" dirty="0">
                <a:latin typeface="Times New Roman"/>
                <a:cs typeface="Times New Roman"/>
              </a:rPr>
              <a:t>Note:</a:t>
            </a:r>
            <a:r>
              <a:rPr sz="1400" b="1" spc="-14" dirty="0">
                <a:latin typeface="Times New Roman"/>
                <a:cs typeface="Times New Roman"/>
              </a:rPr>
              <a:t> </a:t>
            </a:r>
            <a:r>
              <a:rPr sz="1400" dirty="0">
                <a:latin typeface="Times New Roman"/>
                <a:cs typeface="Times New Roman"/>
              </a:rPr>
              <a:t>Venous</a:t>
            </a:r>
            <a:r>
              <a:rPr sz="1400" spc="-7" dirty="0">
                <a:latin typeface="Times New Roman"/>
                <a:cs typeface="Times New Roman"/>
              </a:rPr>
              <a:t> thromboembolism/pulmonary</a:t>
            </a:r>
            <a:r>
              <a:rPr sz="1400" spc="-3" dirty="0">
                <a:latin typeface="Times New Roman"/>
                <a:cs typeface="Times New Roman"/>
              </a:rPr>
              <a:t> </a:t>
            </a:r>
            <a:r>
              <a:rPr sz="1400" dirty="0">
                <a:latin typeface="Times New Roman"/>
                <a:cs typeface="Times New Roman"/>
              </a:rPr>
              <a:t>embolism</a:t>
            </a:r>
            <a:r>
              <a:rPr sz="1400" spc="-7" dirty="0">
                <a:latin typeface="Times New Roman"/>
                <a:cs typeface="Times New Roman"/>
              </a:rPr>
              <a:t> </a:t>
            </a:r>
            <a:r>
              <a:rPr sz="1400" dirty="0">
                <a:latin typeface="Times New Roman"/>
                <a:cs typeface="Times New Roman"/>
              </a:rPr>
              <a:t>refers</a:t>
            </a:r>
            <a:r>
              <a:rPr sz="1400" spc="-3" dirty="0">
                <a:latin typeface="Times New Roman"/>
                <a:cs typeface="Times New Roman"/>
              </a:rPr>
              <a:t> </a:t>
            </a:r>
            <a:r>
              <a:rPr sz="1400" dirty="0">
                <a:latin typeface="Times New Roman"/>
                <a:cs typeface="Times New Roman"/>
              </a:rPr>
              <a:t>to development</a:t>
            </a:r>
            <a:r>
              <a:rPr sz="1400" spc="-7" dirty="0">
                <a:latin typeface="Times New Roman"/>
                <a:cs typeface="Times New Roman"/>
              </a:rPr>
              <a:t> </a:t>
            </a:r>
            <a:r>
              <a:rPr sz="1400" dirty="0">
                <a:latin typeface="Times New Roman"/>
                <a:cs typeface="Times New Roman"/>
              </a:rPr>
              <a:t>of</a:t>
            </a:r>
            <a:r>
              <a:rPr sz="1400" spc="-3" dirty="0">
                <a:latin typeface="Times New Roman"/>
                <a:cs typeface="Times New Roman"/>
              </a:rPr>
              <a:t> </a:t>
            </a:r>
            <a:r>
              <a:rPr sz="1400" dirty="0">
                <a:latin typeface="Times New Roman"/>
                <a:cs typeface="Times New Roman"/>
              </a:rPr>
              <a:t>blood</a:t>
            </a:r>
            <a:r>
              <a:rPr sz="1400" spc="-3" dirty="0">
                <a:latin typeface="Times New Roman"/>
                <a:cs typeface="Times New Roman"/>
              </a:rPr>
              <a:t> </a:t>
            </a:r>
            <a:r>
              <a:rPr sz="1400" dirty="0">
                <a:latin typeface="Times New Roman"/>
                <a:cs typeface="Times New Roman"/>
              </a:rPr>
              <a:t>clots,</a:t>
            </a:r>
            <a:r>
              <a:rPr sz="1400" spc="-3" dirty="0">
                <a:latin typeface="Times New Roman"/>
                <a:cs typeface="Times New Roman"/>
              </a:rPr>
              <a:t> </a:t>
            </a:r>
            <a:r>
              <a:rPr sz="1400" dirty="0">
                <a:latin typeface="Times New Roman"/>
                <a:cs typeface="Times New Roman"/>
              </a:rPr>
              <a:t>a</a:t>
            </a:r>
            <a:r>
              <a:rPr sz="1400" spc="-3" dirty="0">
                <a:latin typeface="Times New Roman"/>
                <a:cs typeface="Times New Roman"/>
              </a:rPr>
              <a:t> </a:t>
            </a:r>
            <a:r>
              <a:rPr sz="1400" dirty="0">
                <a:latin typeface="Times New Roman"/>
                <a:cs typeface="Times New Roman"/>
              </a:rPr>
              <a:t>potentially</a:t>
            </a:r>
            <a:r>
              <a:rPr sz="1400" spc="-7" dirty="0">
                <a:latin typeface="Times New Roman"/>
                <a:cs typeface="Times New Roman"/>
              </a:rPr>
              <a:t> </a:t>
            </a:r>
            <a:r>
              <a:rPr sz="1400" dirty="0">
                <a:latin typeface="Times New Roman"/>
                <a:cs typeface="Times New Roman"/>
              </a:rPr>
              <a:t>fatal</a:t>
            </a:r>
            <a:r>
              <a:rPr sz="1400" spc="-3" dirty="0">
                <a:latin typeface="Times New Roman"/>
                <a:cs typeface="Times New Roman"/>
              </a:rPr>
              <a:t> </a:t>
            </a:r>
            <a:r>
              <a:rPr sz="1400" spc="-14" dirty="0">
                <a:latin typeface="Times New Roman"/>
                <a:cs typeface="Times New Roman"/>
              </a:rPr>
              <a:t>risk </a:t>
            </a:r>
            <a:r>
              <a:rPr sz="1400" dirty="0">
                <a:latin typeface="Times New Roman"/>
                <a:cs typeface="Times New Roman"/>
              </a:rPr>
              <a:t>that</a:t>
            </a:r>
            <a:r>
              <a:rPr sz="1400" spc="-17" dirty="0">
                <a:latin typeface="Times New Roman"/>
                <a:cs typeface="Times New Roman"/>
              </a:rPr>
              <a:t> </a:t>
            </a:r>
            <a:r>
              <a:rPr sz="1400" dirty="0">
                <a:latin typeface="Times New Roman"/>
                <a:cs typeface="Times New Roman"/>
              </a:rPr>
              <a:t>can</a:t>
            </a:r>
            <a:r>
              <a:rPr sz="1400" spc="-7" dirty="0">
                <a:latin typeface="Times New Roman"/>
                <a:cs typeface="Times New Roman"/>
              </a:rPr>
              <a:t> </a:t>
            </a:r>
            <a:r>
              <a:rPr sz="1400" dirty="0">
                <a:latin typeface="Times New Roman"/>
                <a:cs typeface="Times New Roman"/>
              </a:rPr>
              <a:t>increase</a:t>
            </a:r>
            <a:r>
              <a:rPr sz="1400" spc="-10" dirty="0">
                <a:latin typeface="Times New Roman"/>
                <a:cs typeface="Times New Roman"/>
              </a:rPr>
              <a:t> </a:t>
            </a:r>
            <a:r>
              <a:rPr sz="1400" dirty="0">
                <a:latin typeface="Times New Roman"/>
                <a:cs typeface="Times New Roman"/>
              </a:rPr>
              <a:t>during</a:t>
            </a:r>
            <a:r>
              <a:rPr sz="1400" spc="-14" dirty="0">
                <a:latin typeface="Times New Roman"/>
                <a:cs typeface="Times New Roman"/>
              </a:rPr>
              <a:t> </a:t>
            </a:r>
            <a:r>
              <a:rPr sz="1400" spc="-7" dirty="0">
                <a:latin typeface="Times New Roman"/>
                <a:cs typeface="Times New Roman"/>
              </a:rPr>
              <a:t>pregnancy.</a:t>
            </a:r>
            <a:endParaRPr sz="1400" dirty="0">
              <a:latin typeface="Times New Roman"/>
              <a:cs typeface="Times New Roman"/>
            </a:endParaRPr>
          </a:p>
        </p:txBody>
      </p:sp>
      <p:sp>
        <p:nvSpPr>
          <p:cNvPr id="97" name="Title 96">
            <a:extLst>
              <a:ext uri="{FF2B5EF4-FFF2-40B4-BE49-F238E27FC236}">
                <a16:creationId xmlns:a16="http://schemas.microsoft.com/office/drawing/2014/main" id="{5876C862-0B18-465B-A359-1A0755934C61}"/>
              </a:ext>
            </a:extLst>
          </p:cNvPr>
          <p:cNvSpPr>
            <a:spLocks noGrp="1"/>
          </p:cNvSpPr>
          <p:nvPr>
            <p:ph type="title"/>
          </p:nvPr>
        </p:nvSpPr>
        <p:spPr>
          <a:xfrm>
            <a:off x="1257300" y="0"/>
            <a:ext cx="6629400" cy="1143000"/>
          </a:xfrm>
        </p:spPr>
        <p:txBody>
          <a:bodyPr>
            <a:noAutofit/>
          </a:bodyPr>
          <a:lstStyle/>
          <a:p>
            <a:br>
              <a:rPr lang="en-US" sz="1800" dirty="0"/>
            </a:br>
            <a:r>
              <a:rPr lang="en-US" sz="1800" dirty="0"/>
              <a:t>Figure 8. Venous thromboembolism or pulmonary embolism per 1,000 delivery discharges, by race/ethnicity (left) and bed size (right), 2016-2019 (lower rates are better)</a:t>
            </a:r>
            <a:br>
              <a:rPr lang="en-US" sz="1800" dirty="0"/>
            </a:br>
            <a:endParaRPr lang="en-US" sz="1800" dirty="0"/>
          </a:p>
        </p:txBody>
      </p:sp>
      <p:grpSp>
        <p:nvGrpSpPr>
          <p:cNvPr id="99" name="Group 98" descr="Two line graphs showing rate per 1,000 deliveries for racial/ethnic groups and hospital bed sizes; significant findings are in the text below the graph">
            <a:extLst>
              <a:ext uri="{FF2B5EF4-FFF2-40B4-BE49-F238E27FC236}">
                <a16:creationId xmlns:a16="http://schemas.microsoft.com/office/drawing/2014/main" id="{56E67008-E20C-4C8A-8E08-54617A2E6674}"/>
              </a:ext>
            </a:extLst>
          </p:cNvPr>
          <p:cNvGrpSpPr/>
          <p:nvPr/>
        </p:nvGrpSpPr>
        <p:grpSpPr>
          <a:xfrm>
            <a:off x="457200" y="1645920"/>
            <a:ext cx="8229600" cy="3474720"/>
            <a:chOff x="0" y="0"/>
            <a:chExt cx="5943600" cy="3200400"/>
          </a:xfrm>
        </p:grpSpPr>
        <p:graphicFrame>
          <p:nvGraphicFramePr>
            <p:cNvPr id="100" name="Chart 99" descr="Line graph showing rate per 1,000 deliveries; significant findings are in the text below the graph">
              <a:extLst>
                <a:ext uri="{FF2B5EF4-FFF2-40B4-BE49-F238E27FC236}">
                  <a16:creationId xmlns:a16="http://schemas.microsoft.com/office/drawing/2014/main" id="{A6A4A2D1-E142-4B2B-837B-AB0955451044}"/>
                </a:ext>
              </a:extLst>
            </p:cNvPr>
            <p:cNvGraphicFramePr/>
            <p:nvPr>
              <p:extLst>
                <p:ext uri="{D42A27DB-BD31-4B8C-83A1-F6EECF244321}">
                  <p14:modId xmlns:p14="http://schemas.microsoft.com/office/powerpoint/2010/main" val="2713784510"/>
                </p:ext>
              </p:extLst>
            </p:nvPr>
          </p:nvGraphicFramePr>
          <p:xfrm>
            <a:off x="2971800" y="0"/>
            <a:ext cx="29718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1" name="Chart 100" descr="Line graph showing rate per 1,000 deliveries; significant findings are in the text below the graph">
              <a:extLst>
                <a:ext uri="{FF2B5EF4-FFF2-40B4-BE49-F238E27FC236}">
                  <a16:creationId xmlns:a16="http://schemas.microsoft.com/office/drawing/2014/main" id="{D5D8B975-4221-46BC-842C-B29435A5A5CE}"/>
                </a:ext>
              </a:extLst>
            </p:cNvPr>
            <p:cNvGraphicFramePr/>
            <p:nvPr>
              <p:extLst>
                <p:ext uri="{D42A27DB-BD31-4B8C-83A1-F6EECF244321}">
                  <p14:modId xmlns:p14="http://schemas.microsoft.com/office/powerpoint/2010/main" val="2540216101"/>
                </p:ext>
              </p:extLst>
            </p:nvPr>
          </p:nvGraphicFramePr>
          <p:xfrm>
            <a:off x="0" y="0"/>
            <a:ext cx="2971800" cy="3200400"/>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E7E46D1-C7B6-43D6-A450-209F3922D739}"/>
              </a:ext>
            </a:extLst>
          </p:cNvPr>
          <p:cNvSpPr>
            <a:spLocks noGrp="1"/>
          </p:cNvSpPr>
          <p:nvPr>
            <p:ph type="title"/>
          </p:nvPr>
        </p:nvSpPr>
        <p:spPr>
          <a:xfrm>
            <a:off x="1257300" y="304800"/>
            <a:ext cx="6629400" cy="617884"/>
          </a:xfrm>
        </p:spPr>
        <p:txBody>
          <a:bodyPr>
            <a:normAutofit fontScale="90000"/>
          </a:bodyPr>
          <a:lstStyle/>
          <a:p>
            <a:r>
              <a:rPr lang="en-US" dirty="0"/>
              <a:t>Conclusion</a:t>
            </a:r>
          </a:p>
        </p:txBody>
      </p:sp>
      <p:sp>
        <p:nvSpPr>
          <p:cNvPr id="12" name="Content Placeholder 11">
            <a:extLst>
              <a:ext uri="{FF2B5EF4-FFF2-40B4-BE49-F238E27FC236}">
                <a16:creationId xmlns:a16="http://schemas.microsoft.com/office/drawing/2014/main" id="{F713F48B-831E-4999-BE2F-B6B0050DA887}"/>
              </a:ext>
            </a:extLst>
          </p:cNvPr>
          <p:cNvSpPr>
            <a:spLocks noGrp="1"/>
          </p:cNvSpPr>
          <p:nvPr>
            <p:ph idx="1"/>
          </p:nvPr>
        </p:nvSpPr>
        <p:spPr>
          <a:xfrm>
            <a:off x="457200" y="1646238"/>
            <a:ext cx="8229600" cy="4906962"/>
          </a:xfrm>
        </p:spPr>
        <p:txBody>
          <a:bodyPr>
            <a:normAutofit fontScale="47500" lnSpcReduction="20000"/>
          </a:bodyPr>
          <a:lstStyle/>
          <a:p>
            <a:r>
              <a:rPr lang="en-US" sz="3800" dirty="0"/>
              <a:t>For most maternal health measures included in the NHQDR, disparities are significant for comparisons by race/ethnicity, age, and hospital characteristics.</a:t>
            </a:r>
          </a:p>
          <a:p>
            <a:r>
              <a:rPr lang="en-US" sz="3800" spc="-40" dirty="0"/>
              <a:t>Hispanic, AI/AN, Black, and Native Hawaiian/Pacific Islander individuals are less likely than White and non-Hispanic White individuals to receive prenatal care. </a:t>
            </a:r>
          </a:p>
          <a:p>
            <a:r>
              <a:rPr lang="en-US" sz="3800" dirty="0"/>
              <a:t>The rate of cesarean deliveries for first time, low-risk pregnancies was higher for non-Hispanic Black individuals than for non-Hispanic White individuals and the disparity widened with maternal age.</a:t>
            </a:r>
          </a:p>
          <a:p>
            <a:r>
              <a:rPr lang="en-US" sz="3800" dirty="0"/>
              <a:t>Rates of the four pregnancy-related complications examined (severe maternal morbidity, eclampsia/preeclampsia, severe postpartum hemorrhage, venous thromboembolism or pulmonary embolism) were increasing over time across all deliveries. In addition, disparities related to racial/ethnic categories were common.</a:t>
            </a:r>
          </a:p>
          <a:p>
            <a:r>
              <a:rPr lang="en-US" sz="3800" dirty="0"/>
              <a:t>Differences were also seen by hospital characteristics. For example, hospitals with fewer beds had fewer complications. </a:t>
            </a:r>
          </a:p>
          <a:p>
            <a:r>
              <a:rPr lang="en-US" sz="3800" spc="-60" dirty="0"/>
              <a:t>Despite efforts to improve the quality of maternal care, most morbidities increased across nearly all population groups in the years assessed for this report.</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94B4C8-3136-4650-8290-387652C0A553}"/>
              </a:ext>
            </a:extLst>
          </p:cNvPr>
          <p:cNvSpPr>
            <a:spLocks noGrp="1"/>
          </p:cNvSpPr>
          <p:nvPr>
            <p:ph type="title"/>
          </p:nvPr>
        </p:nvSpPr>
        <p:spPr>
          <a:xfrm>
            <a:off x="1257300" y="304800"/>
            <a:ext cx="6629400" cy="617884"/>
          </a:xfrm>
        </p:spPr>
        <p:txBody>
          <a:bodyPr>
            <a:normAutofit fontScale="90000"/>
          </a:bodyPr>
          <a:lstStyle/>
          <a:p>
            <a:r>
              <a:rPr lang="en-US" dirty="0"/>
              <a:t>Resources</a:t>
            </a:r>
          </a:p>
        </p:txBody>
      </p:sp>
      <p:sp>
        <p:nvSpPr>
          <p:cNvPr id="8" name="Content Placeholder 7">
            <a:extLst>
              <a:ext uri="{FF2B5EF4-FFF2-40B4-BE49-F238E27FC236}">
                <a16:creationId xmlns:a16="http://schemas.microsoft.com/office/drawing/2014/main" id="{752E717A-7927-4FBE-8A69-8206DA386420}"/>
              </a:ext>
            </a:extLst>
          </p:cNvPr>
          <p:cNvSpPr>
            <a:spLocks noGrp="1"/>
          </p:cNvSpPr>
          <p:nvPr>
            <p:ph idx="1"/>
          </p:nvPr>
        </p:nvSpPr>
        <p:spPr>
          <a:xfrm>
            <a:off x="457200" y="1646237"/>
            <a:ext cx="8229600" cy="4525963"/>
          </a:xfrm>
        </p:spPr>
        <p:txBody>
          <a:bodyPr>
            <a:normAutofit fontScale="70000" lnSpcReduction="20000"/>
          </a:bodyPr>
          <a:lstStyle/>
          <a:p>
            <a:pPr lvl="0"/>
            <a:r>
              <a:rPr lang="en-US" altLang="en-US" dirty="0"/>
              <a:t>HHS has identified maternal health as a national priority to address factors that contribute to maternal mortality and are disproportionately higher for Black and AI/AN women. </a:t>
            </a:r>
          </a:p>
          <a:p>
            <a:pPr lvl="0"/>
            <a:r>
              <a:rPr lang="en-US" altLang="en-US" dirty="0"/>
              <a:t>HHS is also working to address factors contributing to women living in rural areas experiencing higher pregnancy-related mortality than women in nonrural </a:t>
            </a:r>
            <a:r>
              <a:rPr lang="en-US" altLang="en-US" dirty="0" err="1"/>
              <a:t>areasa</a:t>
            </a:r>
            <a:r>
              <a:rPr lang="en-US" altLang="en-US" dirty="0"/>
              <a:t>, such as social determinants of health. </a:t>
            </a:r>
          </a:p>
          <a:p>
            <a:pPr lvl="0"/>
            <a:r>
              <a:rPr lang="en-US" altLang="en-US" dirty="0"/>
              <a:t>The </a:t>
            </a:r>
            <a:r>
              <a:rPr lang="en-US" altLang="en-US" dirty="0">
                <a:hlinkClick r:id="rId3"/>
              </a:rPr>
              <a:t>White House Blueprint for Addressing the Maternal Health Crisis</a:t>
            </a:r>
            <a:r>
              <a:rPr lang="en-US" altLang="en-US" dirty="0"/>
              <a:t> addresses maternal health-related priorities, including ensuring access to high-quality maternal health services.</a:t>
            </a:r>
          </a:p>
          <a:p>
            <a:pPr lvl="1"/>
            <a:r>
              <a:rPr lang="en-US" altLang="en-US" dirty="0"/>
              <a:t>The administration intends to address the priorities through several strategies, such as investments in rural maternal care and a maternal mental health hotline. </a:t>
            </a:r>
          </a:p>
          <a:p>
            <a:pPr lvl="0"/>
            <a:r>
              <a:rPr lang="en-US" altLang="en-US" dirty="0"/>
              <a:t>In September 2021, HHS announced $350 million in awards to support maternal health. </a:t>
            </a:r>
          </a:p>
          <a:p>
            <a:pPr lvl="1"/>
            <a:r>
              <a:rPr lang="en-US" altLang="en-US" dirty="0"/>
              <a:t>In addition, HHS’s Office on Women’s Health is funding the</a:t>
            </a:r>
            <a:r>
              <a:rPr lang="en-US" altLang="en-US" dirty="0">
                <a:hlinkClick r:id="rId4"/>
              </a:rPr>
              <a:t> Maternal Morbidity and Mortality Data and Analysis Initiative</a:t>
            </a:r>
            <a:r>
              <a:rPr lang="en-US" altLang="en-US" dirty="0"/>
              <a:t>. </a:t>
            </a:r>
          </a:p>
          <a:p>
            <a:pPr lvl="0"/>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97014" y="297873"/>
            <a:ext cx="710045" cy="103257"/>
          </a:xfrm>
          <a:prstGeom prst="rect">
            <a:avLst/>
          </a:prstGeom>
        </p:spPr>
        <p:txBody>
          <a:bodyPr vert="horz" wrap="square" lIns="0" tIns="8659" rIns="0" bIns="0" rtlCol="0">
            <a:spAutoFit/>
          </a:bodyPr>
          <a:lstStyle/>
          <a:p>
            <a:pPr marL="8659">
              <a:spcBef>
                <a:spcPts val="68"/>
              </a:spcBef>
            </a:pPr>
            <a:r>
              <a:rPr sz="614" dirty="0">
                <a:latin typeface="Arial"/>
                <a:cs typeface="Arial"/>
              </a:rPr>
              <a:t>Executive</a:t>
            </a:r>
            <a:r>
              <a:rPr sz="614" spc="-14" dirty="0">
                <a:latin typeface="Arial"/>
                <a:cs typeface="Arial"/>
              </a:rPr>
              <a:t> </a:t>
            </a:r>
            <a:r>
              <a:rPr sz="614" spc="-7" dirty="0">
                <a:latin typeface="Arial"/>
                <a:cs typeface="Arial"/>
              </a:rPr>
              <a:t>Summary</a:t>
            </a:r>
            <a:endParaRPr sz="614">
              <a:latin typeface="Arial"/>
              <a:cs typeface="Arial"/>
            </a:endParaRPr>
          </a:p>
        </p:txBody>
      </p:sp>
      <p:sp>
        <p:nvSpPr>
          <p:cNvPr id="11" name="Title 10">
            <a:extLst>
              <a:ext uri="{FF2B5EF4-FFF2-40B4-BE49-F238E27FC236}">
                <a16:creationId xmlns:a16="http://schemas.microsoft.com/office/drawing/2014/main" id="{233286D2-7872-4937-9CD3-7C4F73300A6D}"/>
              </a:ext>
            </a:extLst>
          </p:cNvPr>
          <p:cNvSpPr>
            <a:spLocks noGrp="1"/>
          </p:cNvSpPr>
          <p:nvPr>
            <p:ph type="title"/>
          </p:nvPr>
        </p:nvSpPr>
        <p:spPr/>
        <p:txBody>
          <a:bodyPr>
            <a:normAutofit fontScale="90000"/>
          </a:bodyPr>
          <a:lstStyle/>
          <a:p>
            <a:r>
              <a:rPr lang="en-US" dirty="0"/>
              <a:t>Personal Healthcare Expenditures</a:t>
            </a:r>
          </a:p>
        </p:txBody>
      </p:sp>
      <p:sp>
        <p:nvSpPr>
          <p:cNvPr id="9" name="Content Placeholder 8">
            <a:extLst>
              <a:ext uri="{FF2B5EF4-FFF2-40B4-BE49-F238E27FC236}">
                <a16:creationId xmlns:a16="http://schemas.microsoft.com/office/drawing/2014/main" id="{43509DE4-684D-4F09-AEAA-8BB268B8487A}"/>
              </a:ext>
            </a:extLst>
          </p:cNvPr>
          <p:cNvSpPr>
            <a:spLocks noGrp="1"/>
          </p:cNvSpPr>
          <p:nvPr>
            <p:ph idx="1"/>
          </p:nvPr>
        </p:nvSpPr>
        <p:spPr>
          <a:xfrm>
            <a:off x="457200" y="1646237"/>
            <a:ext cx="8229600" cy="4525963"/>
          </a:xfrm>
        </p:spPr>
        <p:txBody>
          <a:bodyPr>
            <a:normAutofit/>
          </a:bodyPr>
          <a:lstStyle/>
          <a:p>
            <a:r>
              <a:rPr lang="en-US" dirty="0"/>
              <a:t>Approximately 38% of clinical care spending is allocated to hospital care, followed by 24% for physician and clinical services.</a:t>
            </a:r>
          </a:p>
          <a:p>
            <a:r>
              <a:rPr lang="en-US" dirty="0"/>
              <a:t>Approximately 39% of healthcare spending comes from public insurance (Medicare and Medicaid), followed by 30% from private insurance, and 14% from other third parties.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1371600"/>
            <a:ext cx="8229600" cy="5240945"/>
          </a:xfrm>
          <a:prstGeom prst="rect">
            <a:avLst/>
          </a:prstGeom>
        </p:spPr>
        <p:txBody>
          <a:bodyPr vert="horz" wrap="square" lIns="0" tIns="8659" rIns="0" bIns="0" rtlCol="0">
            <a:spAutoFit/>
          </a:bodyPr>
          <a:lstStyle/>
          <a:p>
            <a:pPr marL="274320" marR="31605" indent="-274320">
              <a:buFont typeface="+mj-lt"/>
              <a:buAutoNum type="arabicPeriod"/>
              <a:tabLst>
                <a:tab pos="207813" algn="l"/>
                <a:tab pos="208246" algn="l"/>
              </a:tabLst>
            </a:pPr>
            <a:r>
              <a:rPr sz="1000" spc="-7" dirty="0">
                <a:cs typeface="Times New Roman"/>
              </a:rPr>
              <a:t>Osterman</a:t>
            </a:r>
            <a:r>
              <a:rPr sz="1000" spc="-34" dirty="0">
                <a:cs typeface="Times New Roman"/>
              </a:rPr>
              <a:t> </a:t>
            </a:r>
            <a:r>
              <a:rPr sz="1000" dirty="0">
                <a:cs typeface="Times New Roman"/>
              </a:rPr>
              <a:t>MJK,</a:t>
            </a:r>
            <a:r>
              <a:rPr sz="1000" spc="-24" dirty="0">
                <a:cs typeface="Times New Roman"/>
              </a:rPr>
              <a:t> </a:t>
            </a:r>
            <a:r>
              <a:rPr sz="1000" spc="-7" dirty="0">
                <a:cs typeface="Times New Roman"/>
              </a:rPr>
              <a:t>Hamilton</a:t>
            </a:r>
            <a:r>
              <a:rPr sz="1000" spc="-24" dirty="0">
                <a:cs typeface="Times New Roman"/>
              </a:rPr>
              <a:t> </a:t>
            </a:r>
            <a:r>
              <a:rPr sz="1000" dirty="0">
                <a:cs typeface="Times New Roman"/>
              </a:rPr>
              <a:t>BE,</a:t>
            </a:r>
            <a:r>
              <a:rPr sz="1000" spc="-20" dirty="0">
                <a:cs typeface="Times New Roman"/>
              </a:rPr>
              <a:t> </a:t>
            </a:r>
            <a:r>
              <a:rPr sz="1000" spc="-7" dirty="0">
                <a:cs typeface="Times New Roman"/>
              </a:rPr>
              <a:t>Martin</a:t>
            </a:r>
            <a:r>
              <a:rPr sz="1000" spc="-24" dirty="0">
                <a:cs typeface="Times New Roman"/>
              </a:rPr>
              <a:t> </a:t>
            </a:r>
            <a:r>
              <a:rPr sz="1000" dirty="0">
                <a:cs typeface="Times New Roman"/>
              </a:rPr>
              <a:t>JA,</a:t>
            </a:r>
            <a:r>
              <a:rPr sz="1000" spc="-27" dirty="0">
                <a:cs typeface="Times New Roman"/>
              </a:rPr>
              <a:t> </a:t>
            </a:r>
            <a:r>
              <a:rPr sz="1000" spc="-7" dirty="0">
                <a:cs typeface="Times New Roman"/>
              </a:rPr>
              <a:t>Driscoll</a:t>
            </a:r>
            <a:r>
              <a:rPr sz="1000" spc="-27" dirty="0">
                <a:cs typeface="Times New Roman"/>
              </a:rPr>
              <a:t> </a:t>
            </a:r>
            <a:r>
              <a:rPr sz="1000" dirty="0">
                <a:cs typeface="Times New Roman"/>
              </a:rPr>
              <a:t>AK,</a:t>
            </a:r>
            <a:r>
              <a:rPr sz="1000" spc="-27" dirty="0">
                <a:cs typeface="Times New Roman"/>
              </a:rPr>
              <a:t> </a:t>
            </a:r>
            <a:r>
              <a:rPr sz="1000" spc="-7" dirty="0">
                <a:cs typeface="Times New Roman"/>
              </a:rPr>
              <a:t>Valenzuela</a:t>
            </a:r>
            <a:r>
              <a:rPr sz="1000" spc="-27" dirty="0">
                <a:cs typeface="Times New Roman"/>
              </a:rPr>
              <a:t> </a:t>
            </a:r>
            <a:r>
              <a:rPr sz="1000" dirty="0">
                <a:cs typeface="Times New Roman"/>
              </a:rPr>
              <a:t>CP.</a:t>
            </a:r>
            <a:r>
              <a:rPr sz="1000" spc="-17" dirty="0">
                <a:cs typeface="Times New Roman"/>
              </a:rPr>
              <a:t> </a:t>
            </a:r>
            <a:r>
              <a:rPr sz="1000" spc="-7" dirty="0">
                <a:cs typeface="Times New Roman"/>
              </a:rPr>
              <a:t>Births:</a:t>
            </a:r>
            <a:r>
              <a:rPr sz="1000" spc="-27" dirty="0">
                <a:cs typeface="Times New Roman"/>
              </a:rPr>
              <a:t> </a:t>
            </a:r>
            <a:r>
              <a:rPr sz="1000" spc="-7" dirty="0">
                <a:cs typeface="Times New Roman"/>
              </a:rPr>
              <a:t>Final</a:t>
            </a:r>
            <a:r>
              <a:rPr sz="1000" spc="-27" dirty="0">
                <a:cs typeface="Times New Roman"/>
              </a:rPr>
              <a:t> </a:t>
            </a:r>
            <a:r>
              <a:rPr sz="1000" dirty="0">
                <a:cs typeface="Times New Roman"/>
              </a:rPr>
              <a:t>Data</a:t>
            </a:r>
            <a:r>
              <a:rPr sz="1000" spc="-27" dirty="0">
                <a:cs typeface="Times New Roman"/>
              </a:rPr>
              <a:t> </a:t>
            </a:r>
            <a:r>
              <a:rPr sz="1000" dirty="0">
                <a:cs typeface="Times New Roman"/>
              </a:rPr>
              <a:t>for</a:t>
            </a:r>
            <a:r>
              <a:rPr sz="1000" spc="-24" dirty="0">
                <a:cs typeface="Times New Roman"/>
              </a:rPr>
              <a:t> </a:t>
            </a:r>
            <a:r>
              <a:rPr sz="1000" spc="-7" dirty="0">
                <a:cs typeface="Times New Roman"/>
              </a:rPr>
              <a:t>2020.</a:t>
            </a:r>
            <a:r>
              <a:rPr sz="1000" spc="-27" dirty="0">
                <a:cs typeface="Times New Roman"/>
              </a:rPr>
              <a:t> </a:t>
            </a:r>
            <a:r>
              <a:rPr sz="1000" spc="-7" dirty="0">
                <a:cs typeface="Times New Roman"/>
              </a:rPr>
              <a:t>Natl</a:t>
            </a:r>
            <a:r>
              <a:rPr sz="1000" spc="-27" dirty="0">
                <a:cs typeface="Times New Roman"/>
              </a:rPr>
              <a:t> </a:t>
            </a:r>
            <a:r>
              <a:rPr sz="1000" spc="-7" dirty="0">
                <a:cs typeface="Times New Roman"/>
              </a:rPr>
              <a:t>Vital</a:t>
            </a:r>
            <a:r>
              <a:rPr sz="1000" spc="-27" dirty="0">
                <a:cs typeface="Times New Roman"/>
              </a:rPr>
              <a:t> </a:t>
            </a:r>
            <a:r>
              <a:rPr sz="1000" spc="-14" dirty="0">
                <a:cs typeface="Times New Roman"/>
              </a:rPr>
              <a:t>Stat </a:t>
            </a:r>
            <a:r>
              <a:rPr sz="1000" spc="-7" dirty="0">
                <a:cs typeface="Times New Roman"/>
              </a:rPr>
              <a:t>Rep.</a:t>
            </a:r>
            <a:r>
              <a:rPr sz="1000" spc="20" dirty="0">
                <a:cs typeface="Times New Roman"/>
              </a:rPr>
              <a:t> </a:t>
            </a:r>
            <a:r>
              <a:rPr sz="1000" dirty="0">
                <a:cs typeface="Times New Roman"/>
              </a:rPr>
              <a:t>2021</a:t>
            </a:r>
            <a:r>
              <a:rPr lang="en-US" sz="1000" dirty="0">
                <a:cs typeface="Times New Roman"/>
              </a:rPr>
              <a:t> </a:t>
            </a:r>
            <a:r>
              <a:rPr sz="1000" spc="-14" dirty="0">
                <a:cs typeface="Times New Roman"/>
              </a:rPr>
              <a:t>Feb;70(17):1-</a:t>
            </a:r>
            <a:r>
              <a:rPr sz="1000" dirty="0">
                <a:cs typeface="Times New Roman"/>
              </a:rPr>
              <a:t>50.</a:t>
            </a:r>
            <a:r>
              <a:rPr sz="1000" spc="20" dirty="0">
                <a:cs typeface="Times New Roman"/>
              </a:rPr>
              <a:t> </a:t>
            </a:r>
            <a:r>
              <a:rPr sz="1000" u="sng" spc="-14" dirty="0">
                <a:solidFill>
                  <a:srgbClr val="0000FF"/>
                </a:solidFill>
                <a:uFill>
                  <a:solidFill>
                    <a:srgbClr val="0000FF"/>
                  </a:solidFill>
                </a:uFill>
                <a:cs typeface="Times New Roman"/>
                <a:hlinkClick r:id="rId3"/>
              </a:rPr>
              <a:t>https://www.cdc.gov/nchs/data/nvsr/nvsr70/nvsr70-</a:t>
            </a:r>
            <a:r>
              <a:rPr sz="1000" u="sng" spc="-7" dirty="0">
                <a:solidFill>
                  <a:srgbClr val="0000FF"/>
                </a:solidFill>
                <a:uFill>
                  <a:solidFill>
                    <a:srgbClr val="0000FF"/>
                  </a:solidFill>
                </a:uFill>
                <a:cs typeface="Times New Roman"/>
                <a:hlinkClick r:id="rId3"/>
              </a:rPr>
              <a:t>17.pdf</a:t>
            </a:r>
            <a:r>
              <a:rPr sz="1000" spc="-7" dirty="0">
                <a:cs typeface="Times New Roman"/>
                <a:hlinkClick r:id="rId3"/>
              </a:rPr>
              <a:t>.</a:t>
            </a:r>
            <a:r>
              <a:rPr sz="1000" spc="17" dirty="0">
                <a:cs typeface="Times New Roman"/>
              </a:rPr>
              <a:t> </a:t>
            </a:r>
            <a:r>
              <a:rPr sz="1000" spc="-7" dirty="0">
                <a:cs typeface="Times New Roman"/>
              </a:rPr>
              <a:t>Accessed</a:t>
            </a:r>
            <a:r>
              <a:rPr sz="1000" spc="27" dirty="0">
                <a:cs typeface="Times New Roman"/>
              </a:rPr>
              <a:t> </a:t>
            </a:r>
            <a:r>
              <a:rPr sz="1000" spc="-7" dirty="0">
                <a:cs typeface="Times New Roman"/>
              </a:rPr>
              <a:t>October</a:t>
            </a:r>
            <a:r>
              <a:rPr sz="1000" spc="27" dirty="0">
                <a:cs typeface="Times New Roman"/>
              </a:rPr>
              <a:t> </a:t>
            </a:r>
            <a:r>
              <a:rPr sz="1000" dirty="0">
                <a:cs typeface="Times New Roman"/>
              </a:rPr>
              <a:t>3,</a:t>
            </a:r>
            <a:r>
              <a:rPr sz="1000" spc="24" dirty="0">
                <a:cs typeface="Times New Roman"/>
              </a:rPr>
              <a:t> </a:t>
            </a:r>
            <a:r>
              <a:rPr sz="1000" spc="-7" dirty="0">
                <a:cs typeface="Times New Roman"/>
              </a:rPr>
              <a:t>2022.</a:t>
            </a:r>
            <a:endParaRPr sz="1000" dirty="0">
              <a:cs typeface="Times New Roman"/>
            </a:endParaRPr>
          </a:p>
          <a:p>
            <a:pPr marL="274320" indent="-274320">
              <a:buFont typeface="+mj-lt"/>
              <a:buAutoNum type="arabicPeriod"/>
              <a:tabLst>
                <a:tab pos="207813" algn="l"/>
                <a:tab pos="208246" algn="l"/>
              </a:tabLst>
            </a:pPr>
            <a:r>
              <a:rPr sz="1000" dirty="0">
                <a:cs typeface="Times New Roman"/>
              </a:rPr>
              <a:t>Hamilton</a:t>
            </a:r>
            <a:r>
              <a:rPr sz="1000" spc="-24" dirty="0">
                <a:cs typeface="Times New Roman"/>
              </a:rPr>
              <a:t> </a:t>
            </a:r>
            <a:r>
              <a:rPr sz="1000" dirty="0">
                <a:cs typeface="Times New Roman"/>
              </a:rPr>
              <a:t>BE,</a:t>
            </a:r>
            <a:r>
              <a:rPr sz="1000" spc="-17" dirty="0">
                <a:cs typeface="Times New Roman"/>
              </a:rPr>
              <a:t> </a:t>
            </a:r>
            <a:r>
              <a:rPr sz="1000" dirty="0">
                <a:cs typeface="Times New Roman"/>
              </a:rPr>
              <a:t>Martin</a:t>
            </a:r>
            <a:r>
              <a:rPr sz="1000" spc="-17" dirty="0">
                <a:cs typeface="Times New Roman"/>
              </a:rPr>
              <a:t> </a:t>
            </a:r>
            <a:r>
              <a:rPr sz="1000" dirty="0">
                <a:cs typeface="Times New Roman"/>
              </a:rPr>
              <a:t>JA,</a:t>
            </a:r>
            <a:r>
              <a:rPr sz="1000" spc="-14" dirty="0">
                <a:cs typeface="Times New Roman"/>
              </a:rPr>
              <a:t> </a:t>
            </a:r>
            <a:r>
              <a:rPr sz="1000" dirty="0">
                <a:cs typeface="Times New Roman"/>
              </a:rPr>
              <a:t>Osterman</a:t>
            </a:r>
            <a:r>
              <a:rPr sz="1000" spc="-17" dirty="0">
                <a:cs typeface="Times New Roman"/>
              </a:rPr>
              <a:t> </a:t>
            </a:r>
            <a:r>
              <a:rPr sz="1000" dirty="0">
                <a:cs typeface="Times New Roman"/>
              </a:rPr>
              <a:t>MJK.</a:t>
            </a:r>
            <a:r>
              <a:rPr sz="1000" spc="-14" dirty="0">
                <a:cs typeface="Times New Roman"/>
              </a:rPr>
              <a:t> </a:t>
            </a:r>
            <a:r>
              <a:rPr sz="1000" dirty="0">
                <a:cs typeface="Times New Roman"/>
              </a:rPr>
              <a:t>Births:</a:t>
            </a:r>
            <a:r>
              <a:rPr sz="1000" spc="-14" dirty="0">
                <a:cs typeface="Times New Roman"/>
              </a:rPr>
              <a:t> </a:t>
            </a:r>
            <a:r>
              <a:rPr sz="1000" dirty="0">
                <a:cs typeface="Times New Roman"/>
              </a:rPr>
              <a:t>Provisional</a:t>
            </a:r>
            <a:r>
              <a:rPr sz="1000" spc="-17" dirty="0">
                <a:cs typeface="Times New Roman"/>
              </a:rPr>
              <a:t> </a:t>
            </a:r>
            <a:r>
              <a:rPr sz="1000" dirty="0">
                <a:cs typeface="Times New Roman"/>
              </a:rPr>
              <a:t>Data</a:t>
            </a:r>
            <a:r>
              <a:rPr sz="1000" spc="-10" dirty="0">
                <a:cs typeface="Times New Roman"/>
              </a:rPr>
              <a:t> </a:t>
            </a:r>
            <a:r>
              <a:rPr sz="1000" dirty="0">
                <a:cs typeface="Times New Roman"/>
              </a:rPr>
              <a:t>for</a:t>
            </a:r>
            <a:r>
              <a:rPr sz="1000" spc="-17" dirty="0">
                <a:cs typeface="Times New Roman"/>
              </a:rPr>
              <a:t> </a:t>
            </a:r>
            <a:r>
              <a:rPr sz="1000" dirty="0">
                <a:cs typeface="Times New Roman"/>
              </a:rPr>
              <a:t>2021.</a:t>
            </a:r>
            <a:r>
              <a:rPr sz="1000" spc="-14" dirty="0">
                <a:cs typeface="Times New Roman"/>
              </a:rPr>
              <a:t> </a:t>
            </a:r>
            <a:r>
              <a:rPr sz="1000" dirty="0">
                <a:cs typeface="Times New Roman"/>
              </a:rPr>
              <a:t>Vital</a:t>
            </a:r>
            <a:r>
              <a:rPr sz="1000" spc="-17" dirty="0">
                <a:cs typeface="Times New Roman"/>
              </a:rPr>
              <a:t> </a:t>
            </a:r>
            <a:r>
              <a:rPr sz="1000" dirty="0">
                <a:cs typeface="Times New Roman"/>
              </a:rPr>
              <a:t>Statistics</a:t>
            </a:r>
            <a:r>
              <a:rPr sz="1000" spc="-10" dirty="0">
                <a:cs typeface="Times New Roman"/>
              </a:rPr>
              <a:t> </a:t>
            </a:r>
            <a:r>
              <a:rPr sz="1000" dirty="0">
                <a:cs typeface="Times New Roman"/>
              </a:rPr>
              <a:t>Rapid</a:t>
            </a:r>
            <a:r>
              <a:rPr sz="1000" spc="-17" dirty="0">
                <a:cs typeface="Times New Roman"/>
              </a:rPr>
              <a:t> </a:t>
            </a:r>
            <a:r>
              <a:rPr sz="1000" dirty="0">
                <a:cs typeface="Times New Roman"/>
              </a:rPr>
              <a:t>Release</a:t>
            </a:r>
            <a:r>
              <a:rPr sz="1000" spc="-10" dirty="0">
                <a:cs typeface="Times New Roman"/>
              </a:rPr>
              <a:t> </a:t>
            </a:r>
            <a:r>
              <a:rPr sz="1000" spc="-17" dirty="0">
                <a:cs typeface="Times New Roman"/>
              </a:rPr>
              <a:t>No.</a:t>
            </a:r>
            <a:r>
              <a:rPr lang="en-US" sz="1000" spc="-17" dirty="0">
                <a:cs typeface="Times New Roman"/>
              </a:rPr>
              <a:t> </a:t>
            </a:r>
            <a:r>
              <a:rPr sz="1000" dirty="0">
                <a:cs typeface="Times New Roman"/>
              </a:rPr>
              <a:t>20.</a:t>
            </a:r>
            <a:r>
              <a:rPr sz="1000" spc="-24" dirty="0">
                <a:cs typeface="Times New Roman"/>
              </a:rPr>
              <a:t> </a:t>
            </a:r>
            <a:r>
              <a:rPr sz="1000" dirty="0">
                <a:cs typeface="Times New Roman"/>
              </a:rPr>
              <a:t>Hyattsville,</a:t>
            </a:r>
            <a:r>
              <a:rPr sz="1000" spc="-14" dirty="0">
                <a:cs typeface="Times New Roman"/>
              </a:rPr>
              <a:t> </a:t>
            </a:r>
            <a:r>
              <a:rPr sz="1000" dirty="0">
                <a:cs typeface="Times New Roman"/>
              </a:rPr>
              <a:t>MD:</a:t>
            </a:r>
            <a:r>
              <a:rPr sz="1000" spc="-17" dirty="0">
                <a:cs typeface="Times New Roman"/>
              </a:rPr>
              <a:t> </a:t>
            </a:r>
            <a:r>
              <a:rPr sz="1000" dirty="0">
                <a:cs typeface="Times New Roman"/>
              </a:rPr>
              <a:t>National</a:t>
            </a:r>
            <a:r>
              <a:rPr sz="1000" spc="-20" dirty="0">
                <a:cs typeface="Times New Roman"/>
              </a:rPr>
              <a:t> </a:t>
            </a:r>
            <a:r>
              <a:rPr sz="1000" dirty="0">
                <a:cs typeface="Times New Roman"/>
              </a:rPr>
              <a:t>Center</a:t>
            </a:r>
            <a:r>
              <a:rPr sz="1000" spc="-17" dirty="0">
                <a:cs typeface="Times New Roman"/>
              </a:rPr>
              <a:t> </a:t>
            </a:r>
            <a:r>
              <a:rPr sz="1000" dirty="0">
                <a:cs typeface="Times New Roman"/>
              </a:rPr>
              <a:t>for</a:t>
            </a:r>
            <a:r>
              <a:rPr sz="1000" spc="-17" dirty="0">
                <a:cs typeface="Times New Roman"/>
              </a:rPr>
              <a:t> </a:t>
            </a:r>
            <a:r>
              <a:rPr sz="1000" dirty="0">
                <a:cs typeface="Times New Roman"/>
              </a:rPr>
              <a:t>Health</a:t>
            </a:r>
            <a:r>
              <a:rPr sz="1000" spc="-10" dirty="0">
                <a:cs typeface="Times New Roman"/>
              </a:rPr>
              <a:t> </a:t>
            </a:r>
            <a:r>
              <a:rPr sz="1000" dirty="0">
                <a:cs typeface="Times New Roman"/>
              </a:rPr>
              <a:t>Statistics;</a:t>
            </a:r>
            <a:r>
              <a:rPr sz="1000" spc="-17" dirty="0">
                <a:cs typeface="Times New Roman"/>
              </a:rPr>
              <a:t> </a:t>
            </a:r>
            <a:r>
              <a:rPr sz="1000" dirty="0">
                <a:cs typeface="Times New Roman"/>
              </a:rPr>
              <a:t>2022.</a:t>
            </a:r>
            <a:r>
              <a:rPr sz="1000" spc="-14" dirty="0">
                <a:cs typeface="Times New Roman"/>
              </a:rPr>
              <a:t> </a:t>
            </a:r>
            <a:r>
              <a:rPr sz="1000" u="sng" spc="-7" dirty="0">
                <a:solidFill>
                  <a:srgbClr val="0000FF"/>
                </a:solidFill>
                <a:uFill>
                  <a:solidFill>
                    <a:srgbClr val="0000FF"/>
                  </a:solidFill>
                </a:uFill>
                <a:cs typeface="Times New Roman"/>
              </a:rPr>
              <a:t>https://dx.doi.org/10.15620/cdc:116027</a:t>
            </a:r>
            <a:r>
              <a:rPr sz="1000" spc="-7" dirty="0">
                <a:cs typeface="Times New Roman"/>
              </a:rPr>
              <a:t>. </a:t>
            </a:r>
            <a:r>
              <a:rPr sz="1000" dirty="0">
                <a:cs typeface="Times New Roman"/>
              </a:rPr>
              <a:t>Accessed</a:t>
            </a:r>
            <a:r>
              <a:rPr sz="1000" spc="-17" dirty="0">
                <a:cs typeface="Times New Roman"/>
              </a:rPr>
              <a:t> </a:t>
            </a:r>
            <a:r>
              <a:rPr sz="1000" dirty="0">
                <a:cs typeface="Times New Roman"/>
              </a:rPr>
              <a:t>October</a:t>
            </a:r>
            <a:r>
              <a:rPr sz="1000" spc="-14" dirty="0">
                <a:cs typeface="Times New Roman"/>
              </a:rPr>
              <a:t> </a:t>
            </a:r>
            <a:r>
              <a:rPr sz="1000" dirty="0">
                <a:cs typeface="Times New Roman"/>
              </a:rPr>
              <a:t>3,</a:t>
            </a:r>
            <a:r>
              <a:rPr sz="1000" spc="-14" dirty="0">
                <a:cs typeface="Times New Roman"/>
              </a:rPr>
              <a:t> 2022.</a:t>
            </a:r>
            <a:endParaRPr sz="1000" dirty="0">
              <a:cs typeface="Times New Roman"/>
            </a:endParaRPr>
          </a:p>
          <a:p>
            <a:pPr marL="274320" marR="709161" indent="-274320">
              <a:buFont typeface="+mj-lt"/>
              <a:buAutoNum type="arabicPeriod"/>
              <a:tabLst>
                <a:tab pos="207813" algn="l"/>
                <a:tab pos="208246" algn="l"/>
              </a:tabLst>
            </a:pPr>
            <a:r>
              <a:rPr sz="1000" dirty="0">
                <a:cs typeface="Times New Roman"/>
              </a:rPr>
              <a:t>Hoyert</a:t>
            </a:r>
            <a:r>
              <a:rPr sz="1000" spc="-24" dirty="0">
                <a:cs typeface="Times New Roman"/>
              </a:rPr>
              <a:t> </a:t>
            </a:r>
            <a:r>
              <a:rPr sz="1000" dirty="0">
                <a:cs typeface="Times New Roman"/>
              </a:rPr>
              <a:t>DL.</a:t>
            </a:r>
            <a:r>
              <a:rPr sz="1000" spc="-14" dirty="0">
                <a:cs typeface="Times New Roman"/>
              </a:rPr>
              <a:t> </a:t>
            </a:r>
            <a:r>
              <a:rPr sz="1000" dirty="0">
                <a:cs typeface="Times New Roman"/>
              </a:rPr>
              <a:t>Maternal</a:t>
            </a:r>
            <a:r>
              <a:rPr sz="1000" spc="-10" dirty="0">
                <a:cs typeface="Times New Roman"/>
              </a:rPr>
              <a:t> </a:t>
            </a:r>
            <a:r>
              <a:rPr sz="1000" dirty="0">
                <a:cs typeface="Times New Roman"/>
              </a:rPr>
              <a:t>mortality</a:t>
            </a:r>
            <a:r>
              <a:rPr sz="1000" spc="-14" dirty="0">
                <a:cs typeface="Times New Roman"/>
              </a:rPr>
              <a:t> </a:t>
            </a:r>
            <a:r>
              <a:rPr sz="1000" dirty="0">
                <a:cs typeface="Times New Roman"/>
              </a:rPr>
              <a:t>rates</a:t>
            </a:r>
            <a:r>
              <a:rPr sz="1000" spc="-10" dirty="0">
                <a:cs typeface="Times New Roman"/>
              </a:rPr>
              <a:t> </a:t>
            </a:r>
            <a:r>
              <a:rPr sz="1000" dirty="0">
                <a:cs typeface="Times New Roman"/>
              </a:rPr>
              <a:t>in</a:t>
            </a:r>
            <a:r>
              <a:rPr sz="1000" spc="-7" dirty="0">
                <a:cs typeface="Times New Roman"/>
              </a:rPr>
              <a:t> </a:t>
            </a:r>
            <a:r>
              <a:rPr sz="1000" dirty="0">
                <a:cs typeface="Times New Roman"/>
              </a:rPr>
              <a:t>the</a:t>
            </a:r>
            <a:r>
              <a:rPr sz="1000" spc="-17" dirty="0">
                <a:cs typeface="Times New Roman"/>
              </a:rPr>
              <a:t> </a:t>
            </a:r>
            <a:r>
              <a:rPr sz="1000" dirty="0">
                <a:cs typeface="Times New Roman"/>
              </a:rPr>
              <a:t>United</a:t>
            </a:r>
            <a:r>
              <a:rPr sz="1000" spc="-7" dirty="0">
                <a:cs typeface="Times New Roman"/>
              </a:rPr>
              <a:t> </a:t>
            </a:r>
            <a:r>
              <a:rPr sz="1000" dirty="0">
                <a:cs typeface="Times New Roman"/>
              </a:rPr>
              <a:t>States,</a:t>
            </a:r>
            <a:r>
              <a:rPr sz="1000" spc="-14" dirty="0">
                <a:cs typeface="Times New Roman"/>
              </a:rPr>
              <a:t> </a:t>
            </a:r>
            <a:r>
              <a:rPr sz="1000" dirty="0">
                <a:cs typeface="Times New Roman"/>
              </a:rPr>
              <a:t>2019.</a:t>
            </a:r>
            <a:r>
              <a:rPr sz="1000" spc="-14" dirty="0">
                <a:cs typeface="Times New Roman"/>
              </a:rPr>
              <a:t> </a:t>
            </a:r>
            <a:r>
              <a:rPr sz="1000" dirty="0">
                <a:cs typeface="Times New Roman"/>
              </a:rPr>
              <a:t>NCHS</a:t>
            </a:r>
            <a:r>
              <a:rPr sz="1000" spc="-14" dirty="0">
                <a:cs typeface="Times New Roman"/>
              </a:rPr>
              <a:t> </a:t>
            </a:r>
            <a:r>
              <a:rPr sz="1000" dirty="0">
                <a:cs typeface="Times New Roman"/>
              </a:rPr>
              <a:t>Health</a:t>
            </a:r>
            <a:r>
              <a:rPr sz="1000" spc="-7" dirty="0">
                <a:cs typeface="Times New Roman"/>
              </a:rPr>
              <a:t> E-</a:t>
            </a:r>
            <a:r>
              <a:rPr sz="1000" dirty="0">
                <a:cs typeface="Times New Roman"/>
              </a:rPr>
              <a:t>Stats.</a:t>
            </a:r>
            <a:r>
              <a:rPr sz="1000" spc="-14" dirty="0">
                <a:cs typeface="Times New Roman"/>
              </a:rPr>
              <a:t> </a:t>
            </a:r>
            <a:r>
              <a:rPr sz="1000" spc="-7" dirty="0">
                <a:cs typeface="Times New Roman"/>
              </a:rPr>
              <a:t>2021. </a:t>
            </a:r>
            <a:r>
              <a:rPr sz="1000" u="sng" spc="-7" dirty="0">
                <a:solidFill>
                  <a:srgbClr val="0000FF"/>
                </a:solidFill>
                <a:uFill>
                  <a:solidFill>
                    <a:srgbClr val="0000FF"/>
                  </a:solidFill>
                </a:uFill>
                <a:cs typeface="Times New Roman"/>
              </a:rPr>
              <a:t>https://doi.org/10.15620/cdc:103855</a:t>
            </a:r>
            <a:r>
              <a:rPr sz="1000" spc="-7" dirty="0">
                <a:cs typeface="Times New Roman"/>
              </a:rPr>
              <a:t>.</a:t>
            </a:r>
            <a:r>
              <a:rPr sz="1000" spc="20" dirty="0">
                <a:cs typeface="Times New Roman"/>
              </a:rPr>
              <a:t> </a:t>
            </a:r>
            <a:r>
              <a:rPr sz="1000" dirty="0">
                <a:cs typeface="Times New Roman"/>
              </a:rPr>
              <a:t>Accessed</a:t>
            </a:r>
            <a:r>
              <a:rPr sz="1000" spc="31" dirty="0">
                <a:cs typeface="Times New Roman"/>
              </a:rPr>
              <a:t> </a:t>
            </a:r>
            <a:r>
              <a:rPr sz="1000" dirty="0">
                <a:cs typeface="Times New Roman"/>
              </a:rPr>
              <a:t>October</a:t>
            </a:r>
            <a:r>
              <a:rPr sz="1000" spc="27" dirty="0">
                <a:cs typeface="Times New Roman"/>
              </a:rPr>
              <a:t> </a:t>
            </a:r>
            <a:r>
              <a:rPr sz="1000" dirty="0">
                <a:cs typeface="Times New Roman"/>
              </a:rPr>
              <a:t>3,</a:t>
            </a:r>
            <a:r>
              <a:rPr sz="1000" spc="31" dirty="0">
                <a:cs typeface="Times New Roman"/>
              </a:rPr>
              <a:t> </a:t>
            </a:r>
            <a:r>
              <a:rPr sz="1000" spc="-14" dirty="0">
                <a:cs typeface="Times New Roman"/>
              </a:rPr>
              <a:t>2022.</a:t>
            </a:r>
            <a:endParaRPr sz="1000" dirty="0">
              <a:cs typeface="Times New Roman"/>
            </a:endParaRPr>
          </a:p>
          <a:p>
            <a:pPr marL="274320" indent="-274320">
              <a:buFont typeface="+mj-lt"/>
              <a:buAutoNum type="arabicPeriod"/>
              <a:tabLst>
                <a:tab pos="207813" algn="l"/>
                <a:tab pos="208246" algn="l"/>
              </a:tabLst>
            </a:pPr>
            <a:r>
              <a:rPr sz="1000" dirty="0">
                <a:cs typeface="Times New Roman"/>
              </a:rPr>
              <a:t>Hoyert</a:t>
            </a:r>
            <a:r>
              <a:rPr sz="1000" spc="-24" dirty="0">
                <a:cs typeface="Times New Roman"/>
              </a:rPr>
              <a:t> </a:t>
            </a:r>
            <a:r>
              <a:rPr sz="1000" dirty="0">
                <a:cs typeface="Times New Roman"/>
              </a:rPr>
              <a:t>DL.</a:t>
            </a:r>
            <a:r>
              <a:rPr sz="1000" spc="-14" dirty="0">
                <a:cs typeface="Times New Roman"/>
              </a:rPr>
              <a:t> </a:t>
            </a:r>
            <a:r>
              <a:rPr sz="1000" dirty="0">
                <a:cs typeface="Times New Roman"/>
              </a:rPr>
              <a:t>Maternal</a:t>
            </a:r>
            <a:r>
              <a:rPr sz="1000" spc="-14" dirty="0">
                <a:cs typeface="Times New Roman"/>
              </a:rPr>
              <a:t> </a:t>
            </a:r>
            <a:r>
              <a:rPr sz="1000" dirty="0">
                <a:cs typeface="Times New Roman"/>
              </a:rPr>
              <a:t>mortality</a:t>
            </a:r>
            <a:r>
              <a:rPr sz="1000" spc="-14" dirty="0">
                <a:cs typeface="Times New Roman"/>
              </a:rPr>
              <a:t> </a:t>
            </a:r>
            <a:r>
              <a:rPr sz="1000" dirty="0">
                <a:cs typeface="Times New Roman"/>
              </a:rPr>
              <a:t>rates</a:t>
            </a:r>
            <a:r>
              <a:rPr sz="1000" spc="-10" dirty="0">
                <a:cs typeface="Times New Roman"/>
              </a:rPr>
              <a:t> </a:t>
            </a:r>
            <a:r>
              <a:rPr sz="1000" dirty="0">
                <a:cs typeface="Times New Roman"/>
              </a:rPr>
              <a:t>in</a:t>
            </a:r>
            <a:r>
              <a:rPr sz="1000" spc="-7" dirty="0">
                <a:cs typeface="Times New Roman"/>
              </a:rPr>
              <a:t> </a:t>
            </a:r>
            <a:r>
              <a:rPr sz="1000" dirty="0">
                <a:cs typeface="Times New Roman"/>
              </a:rPr>
              <a:t>the</a:t>
            </a:r>
            <a:r>
              <a:rPr sz="1000" spc="-14" dirty="0">
                <a:cs typeface="Times New Roman"/>
              </a:rPr>
              <a:t> </a:t>
            </a:r>
            <a:r>
              <a:rPr sz="1000" dirty="0">
                <a:cs typeface="Times New Roman"/>
              </a:rPr>
              <a:t>United</a:t>
            </a:r>
            <a:r>
              <a:rPr sz="1000" spc="-7" dirty="0">
                <a:cs typeface="Times New Roman"/>
              </a:rPr>
              <a:t> </a:t>
            </a:r>
            <a:r>
              <a:rPr sz="1000" dirty="0">
                <a:cs typeface="Times New Roman"/>
              </a:rPr>
              <a:t>States,</a:t>
            </a:r>
            <a:r>
              <a:rPr sz="1000" spc="-14" dirty="0">
                <a:cs typeface="Times New Roman"/>
              </a:rPr>
              <a:t> </a:t>
            </a:r>
            <a:r>
              <a:rPr sz="1000" dirty="0">
                <a:cs typeface="Times New Roman"/>
              </a:rPr>
              <a:t>2020.</a:t>
            </a:r>
            <a:r>
              <a:rPr sz="1000" spc="-14" dirty="0">
                <a:cs typeface="Times New Roman"/>
              </a:rPr>
              <a:t> </a:t>
            </a:r>
            <a:r>
              <a:rPr sz="1000" dirty="0">
                <a:cs typeface="Times New Roman"/>
              </a:rPr>
              <a:t>NCHS</a:t>
            </a:r>
            <a:r>
              <a:rPr sz="1000" spc="-14" dirty="0">
                <a:cs typeface="Times New Roman"/>
              </a:rPr>
              <a:t> </a:t>
            </a:r>
            <a:r>
              <a:rPr sz="1000" dirty="0">
                <a:cs typeface="Times New Roman"/>
              </a:rPr>
              <a:t>Health</a:t>
            </a:r>
            <a:r>
              <a:rPr sz="1000" spc="-7" dirty="0">
                <a:cs typeface="Times New Roman"/>
              </a:rPr>
              <a:t> E-</a:t>
            </a:r>
            <a:r>
              <a:rPr sz="1000" dirty="0">
                <a:cs typeface="Times New Roman"/>
              </a:rPr>
              <a:t>Stats.</a:t>
            </a:r>
            <a:r>
              <a:rPr sz="1000" spc="-14" dirty="0">
                <a:cs typeface="Times New Roman"/>
              </a:rPr>
              <a:t> </a:t>
            </a:r>
            <a:r>
              <a:rPr sz="1000" spc="-7" dirty="0">
                <a:cs typeface="Times New Roman"/>
              </a:rPr>
              <a:t>2022.</a:t>
            </a:r>
            <a:r>
              <a:rPr lang="en-US" sz="1000" spc="-7" dirty="0">
                <a:cs typeface="Times New Roman"/>
              </a:rPr>
              <a:t> </a:t>
            </a:r>
            <a:r>
              <a:rPr sz="1000" u="sng" spc="-7" dirty="0">
                <a:solidFill>
                  <a:srgbClr val="0000FF"/>
                </a:solidFill>
                <a:uFill>
                  <a:solidFill>
                    <a:srgbClr val="0000FF"/>
                  </a:solidFill>
                </a:uFill>
                <a:cs typeface="Times New Roman"/>
              </a:rPr>
              <a:t>https://dx.doi.org/10.15620/cdc:113967</a:t>
            </a:r>
            <a:r>
              <a:rPr sz="1000" spc="-7" dirty="0">
                <a:cs typeface="Times New Roman"/>
              </a:rPr>
              <a:t>.</a:t>
            </a:r>
            <a:r>
              <a:rPr sz="1000" spc="27" dirty="0">
                <a:cs typeface="Times New Roman"/>
              </a:rPr>
              <a:t> </a:t>
            </a:r>
            <a:r>
              <a:rPr sz="1000" dirty="0">
                <a:cs typeface="Times New Roman"/>
              </a:rPr>
              <a:t>Accessed</a:t>
            </a:r>
            <a:r>
              <a:rPr sz="1000" spc="34" dirty="0">
                <a:cs typeface="Times New Roman"/>
              </a:rPr>
              <a:t> </a:t>
            </a:r>
            <a:r>
              <a:rPr sz="1000" dirty="0">
                <a:cs typeface="Times New Roman"/>
              </a:rPr>
              <a:t>October</a:t>
            </a:r>
            <a:r>
              <a:rPr sz="1000" spc="34" dirty="0">
                <a:cs typeface="Times New Roman"/>
              </a:rPr>
              <a:t> </a:t>
            </a:r>
            <a:r>
              <a:rPr sz="1000" dirty="0">
                <a:cs typeface="Times New Roman"/>
              </a:rPr>
              <a:t>3,</a:t>
            </a:r>
            <a:r>
              <a:rPr sz="1000" spc="37" dirty="0">
                <a:cs typeface="Times New Roman"/>
              </a:rPr>
              <a:t> </a:t>
            </a:r>
            <a:r>
              <a:rPr sz="1000" spc="-7" dirty="0">
                <a:cs typeface="Times New Roman"/>
              </a:rPr>
              <a:t>2022.</a:t>
            </a:r>
            <a:endParaRPr sz="1000" dirty="0">
              <a:cs typeface="Times New Roman"/>
            </a:endParaRPr>
          </a:p>
          <a:p>
            <a:pPr marL="274320" marR="79661" indent="-274320">
              <a:buFont typeface="+mj-lt"/>
              <a:buAutoNum type="arabicPeriod"/>
              <a:tabLst>
                <a:tab pos="207813" algn="l"/>
                <a:tab pos="208246" algn="l"/>
              </a:tabLst>
            </a:pPr>
            <a:r>
              <a:rPr sz="1000" dirty="0">
                <a:cs typeface="Times New Roman"/>
              </a:rPr>
              <a:t>Maternal</a:t>
            </a:r>
            <a:r>
              <a:rPr sz="1000" spc="-27" dirty="0">
                <a:cs typeface="Times New Roman"/>
              </a:rPr>
              <a:t> </a:t>
            </a:r>
            <a:r>
              <a:rPr sz="1000" dirty="0">
                <a:cs typeface="Times New Roman"/>
              </a:rPr>
              <a:t>Mortality</a:t>
            </a:r>
            <a:r>
              <a:rPr sz="1000" spc="-10" dirty="0">
                <a:cs typeface="Times New Roman"/>
              </a:rPr>
              <a:t> </a:t>
            </a:r>
            <a:r>
              <a:rPr sz="1000" dirty="0">
                <a:cs typeface="Times New Roman"/>
              </a:rPr>
              <a:t>and</a:t>
            </a:r>
            <a:r>
              <a:rPr sz="1000" spc="-20" dirty="0">
                <a:cs typeface="Times New Roman"/>
              </a:rPr>
              <a:t> </a:t>
            </a:r>
            <a:r>
              <a:rPr sz="1000" dirty="0">
                <a:cs typeface="Times New Roman"/>
              </a:rPr>
              <a:t>Maternity</a:t>
            </a:r>
            <a:r>
              <a:rPr sz="1000" spc="-7" dirty="0">
                <a:cs typeface="Times New Roman"/>
              </a:rPr>
              <a:t> </a:t>
            </a:r>
            <a:r>
              <a:rPr sz="1000" dirty="0">
                <a:cs typeface="Times New Roman"/>
              </a:rPr>
              <a:t>Care</a:t>
            </a:r>
            <a:r>
              <a:rPr sz="1000" spc="-17" dirty="0">
                <a:cs typeface="Times New Roman"/>
              </a:rPr>
              <a:t> </a:t>
            </a:r>
            <a:r>
              <a:rPr sz="1000" dirty="0">
                <a:cs typeface="Times New Roman"/>
              </a:rPr>
              <a:t>in</a:t>
            </a:r>
            <a:r>
              <a:rPr sz="1000" spc="-17" dirty="0">
                <a:cs typeface="Times New Roman"/>
              </a:rPr>
              <a:t> </a:t>
            </a:r>
            <a:r>
              <a:rPr sz="1000" dirty="0">
                <a:cs typeface="Times New Roman"/>
              </a:rPr>
              <a:t>the</a:t>
            </a:r>
            <a:r>
              <a:rPr sz="1000" spc="-10" dirty="0">
                <a:cs typeface="Times New Roman"/>
              </a:rPr>
              <a:t> </a:t>
            </a:r>
            <a:r>
              <a:rPr sz="1000" dirty="0">
                <a:cs typeface="Times New Roman"/>
              </a:rPr>
              <a:t>United</a:t>
            </a:r>
            <a:r>
              <a:rPr sz="1000" spc="-10" dirty="0">
                <a:cs typeface="Times New Roman"/>
              </a:rPr>
              <a:t> </a:t>
            </a:r>
            <a:r>
              <a:rPr sz="1000" dirty="0">
                <a:cs typeface="Times New Roman"/>
              </a:rPr>
              <a:t>States</a:t>
            </a:r>
            <a:r>
              <a:rPr sz="1000" spc="-17" dirty="0">
                <a:cs typeface="Times New Roman"/>
              </a:rPr>
              <a:t> </a:t>
            </a:r>
            <a:r>
              <a:rPr sz="1000" dirty="0">
                <a:cs typeface="Times New Roman"/>
              </a:rPr>
              <a:t>Compared</a:t>
            </a:r>
            <a:r>
              <a:rPr sz="1000" spc="-10" dirty="0">
                <a:cs typeface="Times New Roman"/>
              </a:rPr>
              <a:t> </a:t>
            </a:r>
            <a:r>
              <a:rPr sz="1000" dirty="0">
                <a:cs typeface="Times New Roman"/>
              </a:rPr>
              <a:t>to</a:t>
            </a:r>
            <a:r>
              <a:rPr sz="1000" spc="-17" dirty="0">
                <a:cs typeface="Times New Roman"/>
              </a:rPr>
              <a:t> </a:t>
            </a:r>
            <a:r>
              <a:rPr sz="1000" dirty="0">
                <a:cs typeface="Times New Roman"/>
              </a:rPr>
              <a:t>10</a:t>
            </a:r>
            <a:r>
              <a:rPr sz="1000" spc="-14" dirty="0">
                <a:cs typeface="Times New Roman"/>
              </a:rPr>
              <a:t> </a:t>
            </a:r>
            <a:r>
              <a:rPr sz="1000" dirty="0">
                <a:cs typeface="Times New Roman"/>
              </a:rPr>
              <a:t>Other</a:t>
            </a:r>
            <a:r>
              <a:rPr sz="1000" spc="-17" dirty="0">
                <a:cs typeface="Times New Roman"/>
              </a:rPr>
              <a:t> </a:t>
            </a:r>
            <a:r>
              <a:rPr sz="1000" dirty="0">
                <a:cs typeface="Times New Roman"/>
              </a:rPr>
              <a:t>Developed</a:t>
            </a:r>
            <a:r>
              <a:rPr sz="1000" spc="-10" dirty="0">
                <a:cs typeface="Times New Roman"/>
              </a:rPr>
              <a:t> </a:t>
            </a:r>
            <a:r>
              <a:rPr sz="1000" dirty="0">
                <a:cs typeface="Times New Roman"/>
              </a:rPr>
              <a:t>Countries.</a:t>
            </a:r>
            <a:r>
              <a:rPr sz="1000" spc="-10" dirty="0">
                <a:cs typeface="Times New Roman"/>
              </a:rPr>
              <a:t> </a:t>
            </a:r>
            <a:r>
              <a:rPr sz="1000" spc="-7" dirty="0">
                <a:cs typeface="Times New Roman"/>
              </a:rPr>
              <a:t>Issue </a:t>
            </a:r>
            <a:r>
              <a:rPr sz="1000" dirty="0">
                <a:cs typeface="Times New Roman"/>
              </a:rPr>
              <a:t>Brief.</a:t>
            </a:r>
            <a:r>
              <a:rPr sz="1000" spc="-24" dirty="0">
                <a:cs typeface="Times New Roman"/>
              </a:rPr>
              <a:t> </a:t>
            </a:r>
            <a:r>
              <a:rPr sz="1000" dirty="0">
                <a:cs typeface="Times New Roman"/>
              </a:rPr>
              <a:t>New</a:t>
            </a:r>
            <a:r>
              <a:rPr sz="1000" spc="-14" dirty="0">
                <a:cs typeface="Times New Roman"/>
              </a:rPr>
              <a:t> </a:t>
            </a:r>
            <a:r>
              <a:rPr sz="1000" dirty="0">
                <a:cs typeface="Times New Roman"/>
              </a:rPr>
              <a:t>York,</a:t>
            </a:r>
            <a:r>
              <a:rPr sz="1000" spc="-10" dirty="0">
                <a:cs typeface="Times New Roman"/>
              </a:rPr>
              <a:t> </a:t>
            </a:r>
            <a:r>
              <a:rPr sz="1000" dirty="0">
                <a:cs typeface="Times New Roman"/>
              </a:rPr>
              <a:t>NY:</a:t>
            </a:r>
            <a:r>
              <a:rPr sz="1000" spc="-17" dirty="0">
                <a:cs typeface="Times New Roman"/>
              </a:rPr>
              <a:t> </a:t>
            </a:r>
            <a:r>
              <a:rPr sz="1000" dirty="0">
                <a:cs typeface="Times New Roman"/>
              </a:rPr>
              <a:t>The</a:t>
            </a:r>
            <a:r>
              <a:rPr sz="1000" spc="-10" dirty="0">
                <a:cs typeface="Times New Roman"/>
              </a:rPr>
              <a:t> </a:t>
            </a:r>
            <a:r>
              <a:rPr sz="1000" dirty="0">
                <a:cs typeface="Times New Roman"/>
              </a:rPr>
              <a:t>Commonwealth</a:t>
            </a:r>
            <a:r>
              <a:rPr sz="1000" spc="-14" dirty="0">
                <a:cs typeface="Times New Roman"/>
              </a:rPr>
              <a:t> </a:t>
            </a:r>
            <a:r>
              <a:rPr sz="1000" dirty="0">
                <a:cs typeface="Times New Roman"/>
              </a:rPr>
              <a:t>Fund;</a:t>
            </a:r>
            <a:r>
              <a:rPr sz="1000" spc="-17" dirty="0">
                <a:cs typeface="Times New Roman"/>
              </a:rPr>
              <a:t> </a:t>
            </a:r>
            <a:r>
              <a:rPr sz="1000" dirty="0">
                <a:cs typeface="Times New Roman"/>
              </a:rPr>
              <a:t>November</a:t>
            </a:r>
            <a:r>
              <a:rPr sz="1000" spc="-14" dirty="0">
                <a:cs typeface="Times New Roman"/>
              </a:rPr>
              <a:t> </a:t>
            </a:r>
            <a:r>
              <a:rPr sz="1000" spc="-7" dirty="0">
                <a:cs typeface="Times New Roman"/>
              </a:rPr>
              <a:t>2020. </a:t>
            </a:r>
            <a:r>
              <a:rPr sz="1000" u="sng" spc="-7" dirty="0">
                <a:solidFill>
                  <a:srgbClr val="0000FF"/>
                </a:solidFill>
                <a:uFill>
                  <a:solidFill>
                    <a:srgbClr val="0000FF"/>
                  </a:solidFill>
                </a:uFill>
                <a:cs typeface="Times New Roman"/>
                <a:hlinkClick r:id="rId4"/>
              </a:rPr>
              <a:t>https://www.commonwealthfund.org/publications/issue-briefs/2020/nov/maternal-mortality-maternity-care-</a:t>
            </a:r>
            <a:r>
              <a:rPr sz="1000" u="sng" spc="-17" dirty="0">
                <a:solidFill>
                  <a:srgbClr val="0000FF"/>
                </a:solidFill>
                <a:uFill>
                  <a:solidFill>
                    <a:srgbClr val="0000FF"/>
                  </a:solidFill>
                </a:uFill>
                <a:cs typeface="Times New Roman"/>
                <a:hlinkClick r:id="rId4"/>
              </a:rPr>
              <a:t>us-</a:t>
            </a:r>
            <a:r>
              <a:rPr sz="1000" spc="-17" dirty="0">
                <a:solidFill>
                  <a:srgbClr val="0000FF"/>
                </a:solidFill>
                <a:cs typeface="Times New Roman"/>
              </a:rPr>
              <a:t> </a:t>
            </a:r>
            <a:r>
              <a:rPr sz="1000" u="sng" spc="-7" dirty="0">
                <a:solidFill>
                  <a:srgbClr val="0000FF"/>
                </a:solidFill>
                <a:uFill>
                  <a:solidFill>
                    <a:srgbClr val="0000FF"/>
                  </a:solidFill>
                </a:uFill>
                <a:cs typeface="Times New Roman"/>
                <a:hlinkClick r:id="rId4"/>
              </a:rPr>
              <a:t>compared-10-</a:t>
            </a:r>
            <a:r>
              <a:rPr sz="1000" u="sng" dirty="0">
                <a:solidFill>
                  <a:srgbClr val="0000FF"/>
                </a:solidFill>
                <a:uFill>
                  <a:solidFill>
                    <a:srgbClr val="0000FF"/>
                  </a:solidFill>
                </a:uFill>
                <a:cs typeface="Times New Roman"/>
                <a:hlinkClick r:id="rId4"/>
              </a:rPr>
              <a:t>countries</a:t>
            </a:r>
            <a:r>
              <a:rPr sz="1000" dirty="0">
                <a:cs typeface="Times New Roman"/>
                <a:hlinkClick r:id="rId4"/>
              </a:rPr>
              <a:t>.</a:t>
            </a:r>
            <a:r>
              <a:rPr sz="1000" spc="-7" dirty="0">
                <a:cs typeface="Times New Roman"/>
              </a:rPr>
              <a:t> </a:t>
            </a:r>
            <a:r>
              <a:rPr sz="1000" dirty="0">
                <a:cs typeface="Times New Roman"/>
              </a:rPr>
              <a:t>Accessed</a:t>
            </a:r>
            <a:r>
              <a:rPr sz="1000" spc="-3" dirty="0">
                <a:cs typeface="Times New Roman"/>
              </a:rPr>
              <a:t> </a:t>
            </a:r>
            <a:r>
              <a:rPr sz="1000" dirty="0">
                <a:cs typeface="Times New Roman"/>
              </a:rPr>
              <a:t>October</a:t>
            </a:r>
            <a:r>
              <a:rPr sz="1000" spc="-3" dirty="0">
                <a:cs typeface="Times New Roman"/>
              </a:rPr>
              <a:t> </a:t>
            </a:r>
            <a:r>
              <a:rPr sz="1000" dirty="0">
                <a:cs typeface="Times New Roman"/>
              </a:rPr>
              <a:t>3, </a:t>
            </a:r>
            <a:r>
              <a:rPr sz="1000" spc="-14" dirty="0">
                <a:cs typeface="Times New Roman"/>
              </a:rPr>
              <a:t>2020.</a:t>
            </a:r>
            <a:endParaRPr sz="1000" dirty="0">
              <a:cs typeface="Times New Roman"/>
            </a:endParaRPr>
          </a:p>
          <a:p>
            <a:pPr marL="274320" marR="144603" indent="-274320">
              <a:buFont typeface="+mj-lt"/>
              <a:buAutoNum type="arabicPeriod"/>
              <a:tabLst>
                <a:tab pos="207813" algn="l"/>
                <a:tab pos="208246" algn="l"/>
              </a:tabLst>
            </a:pPr>
            <a:r>
              <a:rPr sz="1000" dirty="0">
                <a:cs typeface="Times New Roman"/>
              </a:rPr>
              <a:t>Centers</a:t>
            </a:r>
            <a:r>
              <a:rPr sz="1000" spc="-24" dirty="0">
                <a:cs typeface="Times New Roman"/>
              </a:rPr>
              <a:t> </a:t>
            </a:r>
            <a:r>
              <a:rPr sz="1000" dirty="0">
                <a:cs typeface="Times New Roman"/>
              </a:rPr>
              <a:t>for</a:t>
            </a:r>
            <a:r>
              <a:rPr sz="1000" spc="-14" dirty="0">
                <a:cs typeface="Times New Roman"/>
              </a:rPr>
              <a:t> </a:t>
            </a:r>
            <a:r>
              <a:rPr sz="1000" dirty="0">
                <a:cs typeface="Times New Roman"/>
              </a:rPr>
              <a:t>Disease</a:t>
            </a:r>
            <a:r>
              <a:rPr sz="1000" spc="-14" dirty="0">
                <a:cs typeface="Times New Roman"/>
              </a:rPr>
              <a:t> </a:t>
            </a:r>
            <a:r>
              <a:rPr sz="1000" dirty="0">
                <a:cs typeface="Times New Roman"/>
              </a:rPr>
              <a:t>Control</a:t>
            </a:r>
            <a:r>
              <a:rPr sz="1000" spc="-17" dirty="0">
                <a:cs typeface="Times New Roman"/>
              </a:rPr>
              <a:t> </a:t>
            </a:r>
            <a:r>
              <a:rPr sz="1000" dirty="0">
                <a:cs typeface="Times New Roman"/>
              </a:rPr>
              <a:t>and</a:t>
            </a:r>
            <a:r>
              <a:rPr sz="1000" spc="-14" dirty="0">
                <a:cs typeface="Times New Roman"/>
              </a:rPr>
              <a:t> </a:t>
            </a:r>
            <a:r>
              <a:rPr sz="1000" dirty="0">
                <a:cs typeface="Times New Roman"/>
              </a:rPr>
              <a:t>Prevention.</a:t>
            </a:r>
            <a:r>
              <a:rPr sz="1000" spc="-14" dirty="0">
                <a:cs typeface="Times New Roman"/>
              </a:rPr>
              <a:t> </a:t>
            </a:r>
            <a:r>
              <a:rPr sz="1000" dirty="0">
                <a:cs typeface="Times New Roman"/>
              </a:rPr>
              <a:t>Severe</a:t>
            </a:r>
            <a:r>
              <a:rPr sz="1000" spc="-17" dirty="0">
                <a:cs typeface="Times New Roman"/>
              </a:rPr>
              <a:t> </a:t>
            </a:r>
            <a:r>
              <a:rPr sz="1000" dirty="0">
                <a:cs typeface="Times New Roman"/>
              </a:rPr>
              <a:t>Maternal</a:t>
            </a:r>
            <a:r>
              <a:rPr sz="1000" spc="-14" dirty="0">
                <a:cs typeface="Times New Roman"/>
              </a:rPr>
              <a:t> </a:t>
            </a:r>
            <a:r>
              <a:rPr sz="1000" dirty="0">
                <a:cs typeface="Times New Roman"/>
              </a:rPr>
              <a:t>Morbidity</a:t>
            </a:r>
            <a:r>
              <a:rPr sz="1000" spc="-14" dirty="0">
                <a:cs typeface="Times New Roman"/>
              </a:rPr>
              <a:t> </a:t>
            </a:r>
            <a:r>
              <a:rPr sz="1000" dirty="0">
                <a:cs typeface="Times New Roman"/>
              </a:rPr>
              <a:t>in</a:t>
            </a:r>
            <a:r>
              <a:rPr sz="1000" spc="-14" dirty="0">
                <a:cs typeface="Times New Roman"/>
              </a:rPr>
              <a:t> </a:t>
            </a:r>
            <a:r>
              <a:rPr sz="1000" dirty="0">
                <a:cs typeface="Times New Roman"/>
              </a:rPr>
              <a:t>the</a:t>
            </a:r>
            <a:r>
              <a:rPr sz="1000" spc="-17" dirty="0">
                <a:cs typeface="Times New Roman"/>
              </a:rPr>
              <a:t> </a:t>
            </a:r>
            <a:r>
              <a:rPr sz="1000" dirty="0">
                <a:cs typeface="Times New Roman"/>
              </a:rPr>
              <a:t>United</a:t>
            </a:r>
            <a:r>
              <a:rPr sz="1000" spc="-14" dirty="0">
                <a:cs typeface="Times New Roman"/>
              </a:rPr>
              <a:t> </a:t>
            </a:r>
            <a:r>
              <a:rPr sz="1000" dirty="0">
                <a:cs typeface="Times New Roman"/>
              </a:rPr>
              <a:t>States.</a:t>
            </a:r>
            <a:r>
              <a:rPr sz="1000" spc="-14" dirty="0">
                <a:cs typeface="Times New Roman"/>
              </a:rPr>
              <a:t> </a:t>
            </a:r>
            <a:r>
              <a:rPr sz="1000" dirty="0">
                <a:cs typeface="Times New Roman"/>
              </a:rPr>
              <a:t>Last</a:t>
            </a:r>
            <a:r>
              <a:rPr sz="1000" spc="-14" dirty="0">
                <a:cs typeface="Times New Roman"/>
              </a:rPr>
              <a:t> </a:t>
            </a:r>
            <a:r>
              <a:rPr sz="1000" spc="-7" dirty="0">
                <a:cs typeface="Times New Roman"/>
              </a:rPr>
              <a:t>reviewed </a:t>
            </a:r>
            <a:r>
              <a:rPr sz="1000" dirty="0">
                <a:cs typeface="Times New Roman"/>
              </a:rPr>
              <a:t>February</a:t>
            </a:r>
            <a:r>
              <a:rPr sz="1000" spc="-24" dirty="0">
                <a:cs typeface="Times New Roman"/>
              </a:rPr>
              <a:t> </a:t>
            </a:r>
            <a:r>
              <a:rPr sz="1000" dirty="0">
                <a:cs typeface="Times New Roman"/>
              </a:rPr>
              <a:t>2021.</a:t>
            </a:r>
            <a:r>
              <a:rPr sz="1000" spc="-14" dirty="0">
                <a:cs typeface="Times New Roman"/>
              </a:rPr>
              <a:t> </a:t>
            </a:r>
            <a:r>
              <a:rPr sz="1000" u="sng" spc="-7" dirty="0">
                <a:solidFill>
                  <a:srgbClr val="0000FF"/>
                </a:solidFill>
                <a:uFill>
                  <a:solidFill>
                    <a:srgbClr val="0000FF"/>
                  </a:solidFill>
                </a:uFill>
                <a:cs typeface="Times New Roman"/>
                <a:hlinkClick r:id="rId5"/>
              </a:rPr>
              <a:t>https://www.cdc.gov/reproductivehealth/maternalinfanthealth/severematernalmorbidity.html</a:t>
            </a:r>
            <a:r>
              <a:rPr sz="1000" spc="-7" dirty="0">
                <a:cs typeface="Times New Roman"/>
                <a:hlinkClick r:id="rId5"/>
              </a:rPr>
              <a:t>.</a:t>
            </a:r>
            <a:r>
              <a:rPr lang="en-US" sz="1000" spc="-7" dirty="0">
                <a:cs typeface="Times New Roman"/>
              </a:rPr>
              <a:t> </a:t>
            </a:r>
            <a:r>
              <a:rPr sz="1000" dirty="0">
                <a:cs typeface="Times New Roman"/>
              </a:rPr>
              <a:t>Accessed</a:t>
            </a:r>
            <a:r>
              <a:rPr sz="1000" spc="-17" dirty="0">
                <a:cs typeface="Times New Roman"/>
              </a:rPr>
              <a:t> </a:t>
            </a:r>
            <a:r>
              <a:rPr sz="1000" dirty="0">
                <a:cs typeface="Times New Roman"/>
              </a:rPr>
              <a:t>October</a:t>
            </a:r>
            <a:r>
              <a:rPr sz="1000" spc="-14" dirty="0">
                <a:cs typeface="Times New Roman"/>
              </a:rPr>
              <a:t> </a:t>
            </a:r>
            <a:r>
              <a:rPr sz="1000" dirty="0">
                <a:cs typeface="Times New Roman"/>
              </a:rPr>
              <a:t>3,</a:t>
            </a:r>
            <a:r>
              <a:rPr sz="1000" spc="-14" dirty="0">
                <a:cs typeface="Times New Roman"/>
              </a:rPr>
              <a:t> </a:t>
            </a:r>
            <a:r>
              <a:rPr sz="1000" spc="-7" dirty="0">
                <a:cs typeface="Times New Roman"/>
              </a:rPr>
              <a:t>2022.</a:t>
            </a:r>
            <a:endParaRPr sz="1000" dirty="0">
              <a:cs typeface="Times New Roman"/>
            </a:endParaRPr>
          </a:p>
          <a:p>
            <a:pPr marL="274320" marR="98278" indent="-274320">
              <a:buFont typeface="+mj-lt"/>
              <a:buAutoNum type="arabicPeriod"/>
              <a:tabLst>
                <a:tab pos="207813" algn="l"/>
                <a:tab pos="208246" algn="l"/>
              </a:tabLst>
            </a:pPr>
            <a:r>
              <a:rPr sz="1000" dirty="0">
                <a:cs typeface="Times New Roman"/>
              </a:rPr>
              <a:t>Severe</a:t>
            </a:r>
            <a:r>
              <a:rPr sz="1000" spc="-20" dirty="0">
                <a:cs typeface="Times New Roman"/>
              </a:rPr>
              <a:t> </a:t>
            </a:r>
            <a:r>
              <a:rPr sz="1000" dirty="0">
                <a:cs typeface="Times New Roman"/>
              </a:rPr>
              <a:t>Maternal</a:t>
            </a:r>
            <a:r>
              <a:rPr sz="1000" spc="-14" dirty="0">
                <a:cs typeface="Times New Roman"/>
              </a:rPr>
              <a:t> </a:t>
            </a:r>
            <a:r>
              <a:rPr sz="1000" dirty="0">
                <a:cs typeface="Times New Roman"/>
              </a:rPr>
              <a:t>Morbidity</a:t>
            </a:r>
            <a:r>
              <a:rPr sz="1000" spc="-7" dirty="0">
                <a:cs typeface="Times New Roman"/>
              </a:rPr>
              <a:t> </a:t>
            </a:r>
            <a:r>
              <a:rPr sz="1000" dirty="0">
                <a:cs typeface="Times New Roman"/>
              </a:rPr>
              <a:t>in</a:t>
            </a:r>
            <a:r>
              <a:rPr sz="1000" spc="-10" dirty="0">
                <a:cs typeface="Times New Roman"/>
              </a:rPr>
              <a:t> </a:t>
            </a:r>
            <a:r>
              <a:rPr sz="1000" dirty="0">
                <a:cs typeface="Times New Roman"/>
              </a:rPr>
              <a:t>the</a:t>
            </a:r>
            <a:r>
              <a:rPr sz="1000" spc="-14" dirty="0">
                <a:cs typeface="Times New Roman"/>
              </a:rPr>
              <a:t> </a:t>
            </a:r>
            <a:r>
              <a:rPr sz="1000" dirty="0">
                <a:cs typeface="Times New Roman"/>
              </a:rPr>
              <a:t>United</a:t>
            </a:r>
            <a:r>
              <a:rPr sz="1000" spc="-14" dirty="0">
                <a:cs typeface="Times New Roman"/>
              </a:rPr>
              <a:t> </a:t>
            </a:r>
            <a:r>
              <a:rPr sz="1000" dirty="0">
                <a:cs typeface="Times New Roman"/>
              </a:rPr>
              <a:t>States:</a:t>
            </a:r>
            <a:r>
              <a:rPr sz="1000" spc="-10" dirty="0">
                <a:cs typeface="Times New Roman"/>
              </a:rPr>
              <a:t> </a:t>
            </a:r>
            <a:r>
              <a:rPr sz="1000" dirty="0">
                <a:cs typeface="Times New Roman"/>
              </a:rPr>
              <a:t>A</a:t>
            </a:r>
            <a:r>
              <a:rPr sz="1000" spc="-10" dirty="0">
                <a:cs typeface="Times New Roman"/>
              </a:rPr>
              <a:t> </a:t>
            </a:r>
            <a:r>
              <a:rPr sz="1000" dirty="0">
                <a:cs typeface="Times New Roman"/>
              </a:rPr>
              <a:t>Primer.</a:t>
            </a:r>
            <a:r>
              <a:rPr sz="1000" spc="-14" dirty="0">
                <a:cs typeface="Times New Roman"/>
              </a:rPr>
              <a:t> </a:t>
            </a:r>
            <a:r>
              <a:rPr sz="1000" dirty="0">
                <a:cs typeface="Times New Roman"/>
              </a:rPr>
              <a:t>Issue</a:t>
            </a:r>
            <a:r>
              <a:rPr sz="1000" spc="-10" dirty="0">
                <a:cs typeface="Times New Roman"/>
              </a:rPr>
              <a:t> </a:t>
            </a:r>
            <a:r>
              <a:rPr sz="1000" dirty="0">
                <a:cs typeface="Times New Roman"/>
              </a:rPr>
              <a:t>Brief.</a:t>
            </a:r>
            <a:r>
              <a:rPr sz="1000" spc="-14" dirty="0">
                <a:cs typeface="Times New Roman"/>
              </a:rPr>
              <a:t> </a:t>
            </a:r>
            <a:r>
              <a:rPr sz="1000" dirty="0">
                <a:cs typeface="Times New Roman"/>
              </a:rPr>
              <a:t>New</a:t>
            </a:r>
            <a:r>
              <a:rPr sz="1000" spc="-14" dirty="0">
                <a:cs typeface="Times New Roman"/>
              </a:rPr>
              <a:t> </a:t>
            </a:r>
            <a:r>
              <a:rPr sz="1000" dirty="0">
                <a:cs typeface="Times New Roman"/>
              </a:rPr>
              <a:t>York,</a:t>
            </a:r>
            <a:r>
              <a:rPr sz="1000" spc="-10" dirty="0">
                <a:cs typeface="Times New Roman"/>
              </a:rPr>
              <a:t> </a:t>
            </a:r>
            <a:r>
              <a:rPr sz="1000" dirty="0">
                <a:cs typeface="Times New Roman"/>
              </a:rPr>
              <a:t>NY:</a:t>
            </a:r>
            <a:r>
              <a:rPr sz="1000" spc="-17" dirty="0">
                <a:cs typeface="Times New Roman"/>
              </a:rPr>
              <a:t> </a:t>
            </a:r>
            <a:r>
              <a:rPr sz="1000" dirty="0">
                <a:cs typeface="Times New Roman"/>
              </a:rPr>
              <a:t>The</a:t>
            </a:r>
            <a:r>
              <a:rPr sz="1000" spc="-7" dirty="0">
                <a:cs typeface="Times New Roman"/>
              </a:rPr>
              <a:t> Commonwealth </a:t>
            </a:r>
            <a:r>
              <a:rPr sz="1000" dirty="0">
                <a:cs typeface="Times New Roman"/>
              </a:rPr>
              <a:t>Fund;</a:t>
            </a:r>
            <a:r>
              <a:rPr sz="1000" spc="89" dirty="0">
                <a:cs typeface="Times New Roman"/>
              </a:rPr>
              <a:t> </a:t>
            </a:r>
            <a:r>
              <a:rPr sz="1000" dirty="0">
                <a:cs typeface="Times New Roman"/>
              </a:rPr>
              <a:t>October</a:t>
            </a:r>
            <a:r>
              <a:rPr sz="1000" spc="102" dirty="0">
                <a:cs typeface="Times New Roman"/>
              </a:rPr>
              <a:t> </a:t>
            </a:r>
            <a:r>
              <a:rPr sz="1000" dirty="0">
                <a:cs typeface="Times New Roman"/>
              </a:rPr>
              <a:t>2021.</a:t>
            </a:r>
            <a:r>
              <a:rPr sz="1000" spc="106" dirty="0">
                <a:cs typeface="Times New Roman"/>
              </a:rPr>
              <a:t> </a:t>
            </a:r>
            <a:r>
              <a:rPr sz="1000" u="sng" spc="-7" dirty="0">
                <a:solidFill>
                  <a:srgbClr val="0000FF"/>
                </a:solidFill>
                <a:uFill>
                  <a:solidFill>
                    <a:srgbClr val="0000FF"/>
                  </a:solidFill>
                </a:uFill>
                <a:cs typeface="Times New Roman"/>
                <a:hlinkClick r:id="rId6"/>
              </a:rPr>
              <a:t>https://www.commonwealthfund.org/publications/issue-briefs/2021/oct/severe-maternal-</a:t>
            </a:r>
            <a:r>
              <a:rPr sz="1000" spc="-7" dirty="0">
                <a:solidFill>
                  <a:srgbClr val="0000FF"/>
                </a:solidFill>
                <a:cs typeface="Times New Roman"/>
              </a:rPr>
              <a:t> </a:t>
            </a:r>
            <a:r>
              <a:rPr sz="1000" u="sng" spc="-7" dirty="0">
                <a:solidFill>
                  <a:srgbClr val="0000FF"/>
                </a:solidFill>
                <a:uFill>
                  <a:solidFill>
                    <a:srgbClr val="0000FF"/>
                  </a:solidFill>
                </a:uFill>
                <a:cs typeface="Times New Roman"/>
                <a:hlinkClick r:id="rId6"/>
              </a:rPr>
              <a:t>morbidity-united-states-</a:t>
            </a:r>
            <a:r>
              <a:rPr sz="1000" u="sng" dirty="0">
                <a:solidFill>
                  <a:srgbClr val="0000FF"/>
                </a:solidFill>
                <a:uFill>
                  <a:solidFill>
                    <a:srgbClr val="0000FF"/>
                  </a:solidFill>
                </a:uFill>
                <a:cs typeface="Times New Roman"/>
                <a:hlinkClick r:id="rId6"/>
              </a:rPr>
              <a:t>primer</a:t>
            </a:r>
            <a:r>
              <a:rPr sz="1000" dirty="0">
                <a:cs typeface="Times New Roman"/>
                <a:hlinkClick r:id="rId6"/>
              </a:rPr>
              <a:t>.</a:t>
            </a:r>
            <a:r>
              <a:rPr sz="1000" spc="10" dirty="0">
                <a:cs typeface="Times New Roman"/>
              </a:rPr>
              <a:t> </a:t>
            </a:r>
            <a:r>
              <a:rPr sz="1000" dirty="0">
                <a:cs typeface="Times New Roman"/>
              </a:rPr>
              <a:t>Accessed</a:t>
            </a:r>
            <a:r>
              <a:rPr sz="1000" spc="14" dirty="0">
                <a:cs typeface="Times New Roman"/>
              </a:rPr>
              <a:t> </a:t>
            </a:r>
            <a:r>
              <a:rPr sz="1000" dirty="0">
                <a:cs typeface="Times New Roman"/>
              </a:rPr>
              <a:t>October</a:t>
            </a:r>
            <a:r>
              <a:rPr sz="1000" spc="10" dirty="0">
                <a:cs typeface="Times New Roman"/>
              </a:rPr>
              <a:t> </a:t>
            </a:r>
            <a:r>
              <a:rPr sz="1000" dirty="0">
                <a:cs typeface="Times New Roman"/>
              </a:rPr>
              <a:t>3,</a:t>
            </a:r>
            <a:r>
              <a:rPr sz="1000" spc="14" dirty="0">
                <a:cs typeface="Times New Roman"/>
              </a:rPr>
              <a:t> </a:t>
            </a:r>
            <a:r>
              <a:rPr sz="1000" spc="-14" dirty="0">
                <a:cs typeface="Times New Roman"/>
              </a:rPr>
              <a:t>2022.</a:t>
            </a:r>
            <a:endParaRPr lang="en-US" sz="1000" spc="-14" dirty="0">
              <a:cs typeface="Times New Roman"/>
            </a:endParaRPr>
          </a:p>
          <a:p>
            <a:pPr marL="274320" marR="298731" indent="-274320">
              <a:buFont typeface="+mj-lt"/>
              <a:buAutoNum type="arabicPeriod"/>
              <a:tabLst>
                <a:tab pos="164518" algn="l"/>
                <a:tab pos="164951" algn="l"/>
              </a:tabLst>
            </a:pPr>
            <a:r>
              <a:rPr lang="en-US" sz="1000" spc="-20" dirty="0">
                <a:cs typeface="Times New Roman"/>
              </a:rPr>
              <a:t>Centers for Disease Control and Prevention. How Does CDC Identify Severe Maternal Morbidity? Last reviewed December 2019. </a:t>
            </a:r>
            <a:r>
              <a:rPr lang="en-US" sz="1000" u="sng" spc="-20" dirty="0">
                <a:solidFill>
                  <a:srgbClr val="0000FF"/>
                </a:solidFill>
                <a:uFill>
                  <a:solidFill>
                    <a:srgbClr val="0000FF"/>
                  </a:solidFill>
                </a:uFill>
                <a:cs typeface="Times New Roman"/>
                <a:hlinkClick r:id="rId7"/>
              </a:rPr>
              <a:t>https://www.cdc.gov/reproductivehealth/maternalinfanthealth/smm/severe-</a:t>
            </a:r>
            <a:r>
              <a:rPr lang="en-US" sz="1000" spc="-20" dirty="0">
                <a:solidFill>
                  <a:srgbClr val="0000FF"/>
                </a:solidFill>
                <a:cs typeface="Times New Roman"/>
              </a:rPr>
              <a:t> </a:t>
            </a:r>
            <a:r>
              <a:rPr lang="en-US" sz="1000" u="sng" spc="-20" dirty="0">
                <a:solidFill>
                  <a:srgbClr val="0000FF"/>
                </a:solidFill>
                <a:uFill>
                  <a:solidFill>
                    <a:srgbClr val="0000FF"/>
                  </a:solidFill>
                </a:uFill>
                <a:cs typeface="Times New Roman"/>
                <a:hlinkClick r:id="rId7"/>
              </a:rPr>
              <a:t>morbidity-ICD.htm</a:t>
            </a:r>
            <a:r>
              <a:rPr lang="en-US" sz="1000" spc="-20" dirty="0">
                <a:cs typeface="Times New Roman"/>
                <a:hlinkClick r:id="rId7"/>
              </a:rPr>
              <a:t>.</a:t>
            </a:r>
            <a:r>
              <a:rPr lang="en-US" sz="1000" spc="-20" dirty="0">
                <a:cs typeface="Times New Roman"/>
              </a:rPr>
              <a:t> Accessed October 3, 2022.</a:t>
            </a:r>
          </a:p>
          <a:p>
            <a:pPr marL="274320" marR="3896" indent="-274320">
              <a:buFont typeface="+mj-lt"/>
              <a:buAutoNum type="arabicPeriod"/>
              <a:tabLst>
                <a:tab pos="164518" algn="l"/>
                <a:tab pos="164951" algn="l"/>
              </a:tabLst>
            </a:pPr>
            <a:r>
              <a:rPr lang="en-US" sz="1000" dirty="0">
                <a:cs typeface="Times New Roman"/>
              </a:rPr>
              <a:t>Office</a:t>
            </a:r>
            <a:r>
              <a:rPr lang="en-US" sz="1000" spc="-20" dirty="0">
                <a:cs typeface="Times New Roman"/>
              </a:rPr>
              <a:t> </a:t>
            </a:r>
            <a:r>
              <a:rPr lang="en-US" sz="1000" dirty="0">
                <a:cs typeface="Times New Roman"/>
              </a:rPr>
              <a:t>of</a:t>
            </a:r>
            <a:r>
              <a:rPr lang="en-US" sz="1000" spc="-10" dirty="0">
                <a:cs typeface="Times New Roman"/>
              </a:rPr>
              <a:t> </a:t>
            </a:r>
            <a:r>
              <a:rPr lang="en-US" sz="1000" dirty="0">
                <a:cs typeface="Times New Roman"/>
              </a:rPr>
              <a:t>the</a:t>
            </a:r>
            <a:r>
              <a:rPr lang="en-US" sz="1000" spc="-10" dirty="0">
                <a:cs typeface="Times New Roman"/>
              </a:rPr>
              <a:t> </a:t>
            </a:r>
            <a:r>
              <a:rPr lang="en-US" sz="1000" dirty="0">
                <a:cs typeface="Times New Roman"/>
              </a:rPr>
              <a:t>Surgeon</a:t>
            </a:r>
            <a:r>
              <a:rPr lang="en-US" sz="1000" spc="-17" dirty="0">
                <a:cs typeface="Times New Roman"/>
              </a:rPr>
              <a:t> </a:t>
            </a:r>
            <a:r>
              <a:rPr lang="en-US" sz="1000" dirty="0">
                <a:cs typeface="Times New Roman"/>
              </a:rPr>
              <a:t>General.</a:t>
            </a:r>
            <a:r>
              <a:rPr lang="en-US" sz="1000" spc="-10" dirty="0">
                <a:cs typeface="Times New Roman"/>
              </a:rPr>
              <a:t> </a:t>
            </a:r>
            <a:r>
              <a:rPr lang="en-US" sz="1000" dirty="0">
                <a:cs typeface="Times New Roman"/>
              </a:rPr>
              <a:t>The</a:t>
            </a:r>
            <a:r>
              <a:rPr lang="en-US" sz="1000" spc="-14" dirty="0">
                <a:cs typeface="Times New Roman"/>
              </a:rPr>
              <a:t> </a:t>
            </a:r>
            <a:r>
              <a:rPr lang="en-US" sz="1000" dirty="0">
                <a:cs typeface="Times New Roman"/>
              </a:rPr>
              <a:t>Surgeon</a:t>
            </a:r>
            <a:r>
              <a:rPr lang="en-US" sz="1000" spc="-14" dirty="0">
                <a:cs typeface="Times New Roman"/>
              </a:rPr>
              <a:t> </a:t>
            </a:r>
            <a:r>
              <a:rPr lang="en-US" sz="1000" dirty="0">
                <a:cs typeface="Times New Roman"/>
              </a:rPr>
              <a:t>General’s</a:t>
            </a:r>
            <a:r>
              <a:rPr lang="en-US" sz="1000" spc="-14" dirty="0">
                <a:cs typeface="Times New Roman"/>
              </a:rPr>
              <a:t> </a:t>
            </a:r>
            <a:r>
              <a:rPr lang="en-US" sz="1000" dirty="0">
                <a:cs typeface="Times New Roman"/>
              </a:rPr>
              <a:t>Call</a:t>
            </a:r>
            <a:r>
              <a:rPr lang="en-US" sz="1000" spc="-14" dirty="0">
                <a:cs typeface="Times New Roman"/>
              </a:rPr>
              <a:t> </a:t>
            </a:r>
            <a:r>
              <a:rPr lang="en-US" sz="1000" dirty="0">
                <a:cs typeface="Times New Roman"/>
              </a:rPr>
              <a:t>to</a:t>
            </a:r>
            <a:r>
              <a:rPr lang="en-US" sz="1000" spc="-14" dirty="0">
                <a:cs typeface="Times New Roman"/>
              </a:rPr>
              <a:t> </a:t>
            </a:r>
            <a:r>
              <a:rPr lang="en-US" sz="1000" dirty="0">
                <a:cs typeface="Times New Roman"/>
              </a:rPr>
              <a:t>Action</a:t>
            </a:r>
            <a:r>
              <a:rPr lang="en-US" sz="1000" spc="-17" dirty="0">
                <a:cs typeface="Times New Roman"/>
              </a:rPr>
              <a:t> </a:t>
            </a:r>
            <a:r>
              <a:rPr lang="en-US" sz="1000" dirty="0">
                <a:cs typeface="Times New Roman"/>
              </a:rPr>
              <a:t>to</a:t>
            </a:r>
            <a:r>
              <a:rPr lang="en-US" sz="1000" spc="-14" dirty="0">
                <a:cs typeface="Times New Roman"/>
              </a:rPr>
              <a:t> </a:t>
            </a:r>
            <a:r>
              <a:rPr lang="en-US" sz="1000" dirty="0">
                <a:cs typeface="Times New Roman"/>
              </a:rPr>
              <a:t>Improve</a:t>
            </a:r>
            <a:r>
              <a:rPr lang="en-US" sz="1000" spc="-14" dirty="0">
                <a:cs typeface="Times New Roman"/>
              </a:rPr>
              <a:t> </a:t>
            </a:r>
            <a:r>
              <a:rPr lang="en-US" sz="1000" dirty="0">
                <a:cs typeface="Times New Roman"/>
              </a:rPr>
              <a:t>Maternal</a:t>
            </a:r>
            <a:r>
              <a:rPr lang="en-US" sz="1000" spc="-14" dirty="0">
                <a:cs typeface="Times New Roman"/>
              </a:rPr>
              <a:t> </a:t>
            </a:r>
            <a:r>
              <a:rPr lang="en-US" sz="1000" dirty="0">
                <a:cs typeface="Times New Roman"/>
              </a:rPr>
              <a:t>Health.</a:t>
            </a:r>
            <a:r>
              <a:rPr lang="en-US" sz="1000" spc="-14" dirty="0">
                <a:cs typeface="Times New Roman"/>
              </a:rPr>
              <a:t> </a:t>
            </a:r>
            <a:r>
              <a:rPr lang="en-US" sz="1000" spc="-7" dirty="0">
                <a:cs typeface="Times New Roman"/>
              </a:rPr>
              <a:t>Washington, </a:t>
            </a:r>
            <a:r>
              <a:rPr lang="en-US" sz="1000" dirty="0">
                <a:cs typeface="Times New Roman"/>
              </a:rPr>
              <a:t>DC:</a:t>
            </a:r>
            <a:r>
              <a:rPr lang="en-US" sz="1000" spc="-24" dirty="0">
                <a:cs typeface="Times New Roman"/>
              </a:rPr>
              <a:t> </a:t>
            </a:r>
            <a:r>
              <a:rPr lang="en-US" sz="1000" dirty="0">
                <a:cs typeface="Times New Roman"/>
              </a:rPr>
              <a:t>U.S.</a:t>
            </a:r>
            <a:r>
              <a:rPr lang="en-US" sz="1000" spc="-14" dirty="0">
                <a:cs typeface="Times New Roman"/>
              </a:rPr>
              <a:t> </a:t>
            </a:r>
            <a:r>
              <a:rPr lang="en-US" sz="1000" dirty="0">
                <a:cs typeface="Times New Roman"/>
              </a:rPr>
              <a:t>Department</a:t>
            </a:r>
            <a:r>
              <a:rPr lang="en-US" sz="1000" spc="-17" dirty="0">
                <a:cs typeface="Times New Roman"/>
              </a:rPr>
              <a:t> </a:t>
            </a:r>
            <a:r>
              <a:rPr lang="en-US" sz="1000" dirty="0">
                <a:cs typeface="Times New Roman"/>
              </a:rPr>
              <a:t>of</a:t>
            </a:r>
            <a:r>
              <a:rPr lang="en-US" sz="1000" spc="-14" dirty="0">
                <a:cs typeface="Times New Roman"/>
              </a:rPr>
              <a:t> </a:t>
            </a:r>
            <a:r>
              <a:rPr lang="en-US" sz="1000" dirty="0">
                <a:cs typeface="Times New Roman"/>
              </a:rPr>
              <a:t>Health</a:t>
            </a:r>
            <a:r>
              <a:rPr lang="en-US" sz="1000" spc="-10" dirty="0">
                <a:cs typeface="Times New Roman"/>
              </a:rPr>
              <a:t> </a:t>
            </a:r>
            <a:r>
              <a:rPr lang="en-US" sz="1000" dirty="0">
                <a:cs typeface="Times New Roman"/>
              </a:rPr>
              <a:t>and</a:t>
            </a:r>
            <a:r>
              <a:rPr lang="en-US" sz="1000" spc="-14" dirty="0">
                <a:cs typeface="Times New Roman"/>
              </a:rPr>
              <a:t> </a:t>
            </a:r>
            <a:r>
              <a:rPr lang="en-US" sz="1000" dirty="0">
                <a:cs typeface="Times New Roman"/>
              </a:rPr>
              <a:t>Human</a:t>
            </a:r>
            <a:r>
              <a:rPr lang="en-US" sz="1000" spc="-14" dirty="0">
                <a:cs typeface="Times New Roman"/>
              </a:rPr>
              <a:t> </a:t>
            </a:r>
            <a:r>
              <a:rPr lang="en-US" sz="1000" dirty="0">
                <a:cs typeface="Times New Roman"/>
              </a:rPr>
              <a:t>Services;</a:t>
            </a:r>
            <a:r>
              <a:rPr lang="en-US" sz="1000" spc="-10" dirty="0">
                <a:cs typeface="Times New Roman"/>
              </a:rPr>
              <a:t> </a:t>
            </a:r>
            <a:r>
              <a:rPr lang="en-US" sz="1000" dirty="0">
                <a:cs typeface="Times New Roman"/>
              </a:rPr>
              <a:t>December</a:t>
            </a:r>
            <a:r>
              <a:rPr lang="en-US" sz="1000" spc="-14" dirty="0">
                <a:cs typeface="Times New Roman"/>
              </a:rPr>
              <a:t> </a:t>
            </a:r>
            <a:r>
              <a:rPr lang="en-US" sz="1000" spc="-7" dirty="0">
                <a:cs typeface="Times New Roman"/>
              </a:rPr>
              <a:t>2020. </a:t>
            </a:r>
            <a:r>
              <a:rPr lang="en-US" sz="1000" u="sng" spc="-7" dirty="0">
                <a:solidFill>
                  <a:srgbClr val="0000FF"/>
                </a:solidFill>
                <a:uFill>
                  <a:solidFill>
                    <a:srgbClr val="0000FF"/>
                  </a:solidFill>
                </a:uFill>
                <a:cs typeface="Times New Roman"/>
                <a:hlinkClick r:id="rId8"/>
              </a:rPr>
              <a:t>https://www.hhs.gov/sites/default/files/call-to-action-maternal-</a:t>
            </a:r>
            <a:r>
              <a:rPr lang="en-US" sz="1000" u="sng" dirty="0">
                <a:solidFill>
                  <a:srgbClr val="0000FF"/>
                </a:solidFill>
                <a:uFill>
                  <a:solidFill>
                    <a:srgbClr val="0000FF"/>
                  </a:solidFill>
                </a:uFill>
                <a:cs typeface="Times New Roman"/>
                <a:hlinkClick r:id="rId8"/>
              </a:rPr>
              <a:t>health.pdf</a:t>
            </a:r>
            <a:r>
              <a:rPr lang="en-US" sz="1000" dirty="0">
                <a:cs typeface="Times New Roman"/>
                <a:hlinkClick r:id="rId8"/>
              </a:rPr>
              <a:t>.</a:t>
            </a:r>
            <a:r>
              <a:rPr lang="en-US" sz="1000" spc="51" dirty="0">
                <a:cs typeface="Times New Roman"/>
              </a:rPr>
              <a:t> </a:t>
            </a:r>
            <a:r>
              <a:rPr lang="en-US" sz="1000" dirty="0">
                <a:cs typeface="Times New Roman"/>
              </a:rPr>
              <a:t>Accessed</a:t>
            </a:r>
            <a:r>
              <a:rPr lang="en-US" sz="1000" spc="55" dirty="0">
                <a:cs typeface="Times New Roman"/>
              </a:rPr>
              <a:t> </a:t>
            </a:r>
            <a:r>
              <a:rPr lang="en-US" sz="1000" dirty="0">
                <a:cs typeface="Times New Roman"/>
              </a:rPr>
              <a:t>October</a:t>
            </a:r>
            <a:r>
              <a:rPr lang="en-US" sz="1000" spc="55" dirty="0">
                <a:cs typeface="Times New Roman"/>
              </a:rPr>
              <a:t> </a:t>
            </a:r>
            <a:r>
              <a:rPr lang="en-US" sz="1000" dirty="0">
                <a:cs typeface="Times New Roman"/>
              </a:rPr>
              <a:t>3,</a:t>
            </a:r>
            <a:r>
              <a:rPr lang="en-US" sz="1000" spc="58" dirty="0">
                <a:cs typeface="Times New Roman"/>
              </a:rPr>
              <a:t> </a:t>
            </a:r>
            <a:r>
              <a:rPr lang="en-US" sz="1000" spc="-7" dirty="0">
                <a:cs typeface="Times New Roman"/>
              </a:rPr>
              <a:t>2022.</a:t>
            </a:r>
            <a:endParaRPr lang="en-US" sz="1000" dirty="0">
              <a:cs typeface="Times New Roman"/>
            </a:endParaRPr>
          </a:p>
          <a:p>
            <a:pPr marL="274320" marR="37665" indent="-274320">
              <a:buFont typeface="+mj-lt"/>
              <a:buAutoNum type="arabicPeriod"/>
              <a:tabLst>
                <a:tab pos="164951" algn="l"/>
              </a:tabLst>
            </a:pPr>
            <a:r>
              <a:rPr lang="en-US" sz="1000" dirty="0">
                <a:cs typeface="Times New Roman"/>
              </a:rPr>
              <a:t>Gestational</a:t>
            </a:r>
            <a:r>
              <a:rPr lang="en-US" sz="1000" spc="-31" dirty="0">
                <a:cs typeface="Times New Roman"/>
              </a:rPr>
              <a:t> </a:t>
            </a:r>
            <a:r>
              <a:rPr lang="en-US" sz="1000" dirty="0">
                <a:cs typeface="Times New Roman"/>
              </a:rPr>
              <a:t>Hypertension</a:t>
            </a:r>
            <a:r>
              <a:rPr lang="en-US" sz="1000" spc="-14" dirty="0">
                <a:cs typeface="Times New Roman"/>
              </a:rPr>
              <a:t> </a:t>
            </a:r>
            <a:r>
              <a:rPr lang="en-US" sz="1000" dirty="0">
                <a:cs typeface="Times New Roman"/>
              </a:rPr>
              <a:t>and</a:t>
            </a:r>
            <a:r>
              <a:rPr lang="en-US" sz="1000" spc="-24" dirty="0">
                <a:cs typeface="Times New Roman"/>
              </a:rPr>
              <a:t> </a:t>
            </a:r>
            <a:r>
              <a:rPr lang="en-US" sz="1000" dirty="0">
                <a:cs typeface="Times New Roman"/>
              </a:rPr>
              <a:t>Preeclampsia:</a:t>
            </a:r>
            <a:r>
              <a:rPr lang="en-US" sz="1000" spc="-24" dirty="0">
                <a:cs typeface="Times New Roman"/>
              </a:rPr>
              <a:t> </a:t>
            </a:r>
            <a:r>
              <a:rPr lang="en-US" sz="1000" dirty="0">
                <a:cs typeface="Times New Roman"/>
              </a:rPr>
              <a:t>ACOG</a:t>
            </a:r>
            <a:r>
              <a:rPr lang="en-US" sz="1000" spc="-17" dirty="0">
                <a:cs typeface="Times New Roman"/>
              </a:rPr>
              <a:t> </a:t>
            </a:r>
            <a:r>
              <a:rPr lang="en-US" sz="1000" dirty="0">
                <a:cs typeface="Times New Roman"/>
              </a:rPr>
              <a:t>Practice</a:t>
            </a:r>
            <a:r>
              <a:rPr lang="en-US" sz="1000" spc="-17" dirty="0">
                <a:cs typeface="Times New Roman"/>
              </a:rPr>
              <a:t> </a:t>
            </a:r>
            <a:r>
              <a:rPr lang="en-US" sz="1000" dirty="0">
                <a:cs typeface="Times New Roman"/>
              </a:rPr>
              <a:t>Bulletin</a:t>
            </a:r>
            <a:r>
              <a:rPr lang="en-US" sz="1000" spc="-14" dirty="0">
                <a:cs typeface="Times New Roman"/>
              </a:rPr>
              <a:t> </a:t>
            </a:r>
            <a:r>
              <a:rPr lang="en-US" sz="1000" dirty="0">
                <a:cs typeface="Times New Roman"/>
              </a:rPr>
              <a:t>Summary,</a:t>
            </a:r>
            <a:r>
              <a:rPr lang="en-US" sz="1000" spc="-20" dirty="0">
                <a:cs typeface="Times New Roman"/>
              </a:rPr>
              <a:t> </a:t>
            </a:r>
            <a:r>
              <a:rPr lang="en-US" sz="1000" dirty="0">
                <a:cs typeface="Times New Roman"/>
              </a:rPr>
              <a:t>Number</a:t>
            </a:r>
            <a:r>
              <a:rPr lang="en-US" sz="1000" spc="-20" dirty="0">
                <a:cs typeface="Times New Roman"/>
              </a:rPr>
              <a:t> </a:t>
            </a:r>
            <a:r>
              <a:rPr lang="en-US" sz="1000" dirty="0">
                <a:cs typeface="Times New Roman"/>
              </a:rPr>
              <a:t>222.</a:t>
            </a:r>
            <a:r>
              <a:rPr lang="en-US" sz="1000" spc="-20" dirty="0">
                <a:cs typeface="Times New Roman"/>
              </a:rPr>
              <a:t> </a:t>
            </a:r>
            <a:r>
              <a:rPr lang="en-US" sz="1000" dirty="0" err="1">
                <a:cs typeface="Times New Roman"/>
              </a:rPr>
              <a:t>Obstet</a:t>
            </a:r>
            <a:r>
              <a:rPr lang="en-US" sz="1000" spc="-20" dirty="0">
                <a:cs typeface="Times New Roman"/>
              </a:rPr>
              <a:t> </a:t>
            </a:r>
            <a:r>
              <a:rPr lang="en-US" sz="1000" spc="-7" dirty="0">
                <a:cs typeface="Times New Roman"/>
              </a:rPr>
              <a:t>Gynecol. </a:t>
            </a:r>
            <a:r>
              <a:rPr lang="en-US" sz="1000" dirty="0">
                <a:cs typeface="Times New Roman"/>
              </a:rPr>
              <a:t>2020</a:t>
            </a:r>
            <a:r>
              <a:rPr lang="en-US" sz="1000" spc="34" dirty="0">
                <a:cs typeface="Times New Roman"/>
              </a:rPr>
              <a:t> </a:t>
            </a:r>
            <a:r>
              <a:rPr lang="en-US" sz="1000" spc="-7" dirty="0">
                <a:cs typeface="Times New Roman"/>
              </a:rPr>
              <a:t>Jun;135(6):1492-</a:t>
            </a:r>
            <a:r>
              <a:rPr lang="en-US" sz="1000" dirty="0">
                <a:cs typeface="Times New Roman"/>
              </a:rPr>
              <a:t>95.</a:t>
            </a:r>
            <a:r>
              <a:rPr lang="en-US" sz="1000" spc="31" dirty="0">
                <a:cs typeface="Times New Roman"/>
              </a:rPr>
              <a:t> </a:t>
            </a:r>
            <a:r>
              <a:rPr lang="en-US" sz="1000" u="sng" spc="-7" dirty="0">
                <a:solidFill>
                  <a:srgbClr val="0000FF"/>
                </a:solidFill>
                <a:uFill>
                  <a:solidFill>
                    <a:srgbClr val="0000FF"/>
                  </a:solidFill>
                </a:uFill>
                <a:cs typeface="Times New Roman"/>
                <a:hlinkClick r:id="rId9"/>
              </a:rPr>
              <a:t>https://pubmed.ncbi.nlm.nih.gov/32443077/</a:t>
            </a:r>
            <a:r>
              <a:rPr lang="en-US" sz="1000" spc="-7" dirty="0">
                <a:cs typeface="Times New Roman"/>
                <a:hlinkClick r:id="rId9"/>
              </a:rPr>
              <a:t>.</a:t>
            </a:r>
            <a:r>
              <a:rPr lang="en-US" sz="1000" spc="34" dirty="0">
                <a:cs typeface="Times New Roman"/>
              </a:rPr>
              <a:t> </a:t>
            </a:r>
            <a:r>
              <a:rPr lang="en-US" sz="1000" dirty="0">
                <a:cs typeface="Times New Roman"/>
              </a:rPr>
              <a:t>Accessed</a:t>
            </a:r>
            <a:r>
              <a:rPr lang="en-US" sz="1000" spc="34" dirty="0">
                <a:cs typeface="Times New Roman"/>
              </a:rPr>
              <a:t> </a:t>
            </a:r>
            <a:r>
              <a:rPr lang="en-US" sz="1000" dirty="0">
                <a:cs typeface="Times New Roman"/>
              </a:rPr>
              <a:t>October</a:t>
            </a:r>
            <a:r>
              <a:rPr lang="en-US" sz="1000" spc="34" dirty="0">
                <a:cs typeface="Times New Roman"/>
              </a:rPr>
              <a:t> </a:t>
            </a:r>
            <a:r>
              <a:rPr lang="en-US" sz="1000" dirty="0">
                <a:cs typeface="Times New Roman"/>
              </a:rPr>
              <a:t>3,</a:t>
            </a:r>
            <a:r>
              <a:rPr lang="en-US" sz="1000" spc="34" dirty="0">
                <a:cs typeface="Times New Roman"/>
              </a:rPr>
              <a:t> </a:t>
            </a:r>
            <a:r>
              <a:rPr lang="en-US" sz="1000" spc="-7" dirty="0">
                <a:cs typeface="Times New Roman"/>
              </a:rPr>
              <a:t>2022.</a:t>
            </a:r>
            <a:endParaRPr lang="en-US" sz="1000" dirty="0">
              <a:cs typeface="Times New Roman"/>
            </a:endParaRPr>
          </a:p>
          <a:p>
            <a:pPr marL="274320" marR="51953" indent="-274320">
              <a:buFont typeface="+mj-lt"/>
              <a:buAutoNum type="arabicPeriod"/>
              <a:tabLst>
                <a:tab pos="164951" algn="l"/>
              </a:tabLst>
            </a:pPr>
            <a:r>
              <a:rPr lang="en-US" sz="1000" dirty="0">
                <a:cs typeface="Times New Roman"/>
              </a:rPr>
              <a:t>Committee</a:t>
            </a:r>
            <a:r>
              <a:rPr lang="en-US" sz="1000" spc="-20" dirty="0">
                <a:cs typeface="Times New Roman"/>
              </a:rPr>
              <a:t> </a:t>
            </a:r>
            <a:r>
              <a:rPr lang="en-US" sz="1000" dirty="0">
                <a:cs typeface="Times New Roman"/>
              </a:rPr>
              <a:t>on</a:t>
            </a:r>
            <a:r>
              <a:rPr lang="en-US" sz="1000" spc="-14" dirty="0">
                <a:cs typeface="Times New Roman"/>
              </a:rPr>
              <a:t> </a:t>
            </a:r>
            <a:r>
              <a:rPr lang="en-US" sz="1000" dirty="0">
                <a:cs typeface="Times New Roman"/>
              </a:rPr>
              <a:t>Practice</a:t>
            </a:r>
            <a:r>
              <a:rPr lang="en-US" sz="1000" spc="-10" dirty="0">
                <a:cs typeface="Times New Roman"/>
              </a:rPr>
              <a:t> </a:t>
            </a:r>
            <a:r>
              <a:rPr lang="en-US" sz="1000" spc="-7" dirty="0">
                <a:cs typeface="Times New Roman"/>
              </a:rPr>
              <a:t>Bulletins-</a:t>
            </a:r>
            <a:r>
              <a:rPr lang="en-US" sz="1000" dirty="0">
                <a:cs typeface="Times New Roman"/>
              </a:rPr>
              <a:t>Obstetrics.</a:t>
            </a:r>
            <a:r>
              <a:rPr lang="en-US" sz="1000" spc="-17" dirty="0">
                <a:cs typeface="Times New Roman"/>
              </a:rPr>
              <a:t> </a:t>
            </a:r>
            <a:r>
              <a:rPr lang="en-US" sz="1000" dirty="0">
                <a:cs typeface="Times New Roman"/>
              </a:rPr>
              <a:t>ACOG</a:t>
            </a:r>
            <a:r>
              <a:rPr lang="en-US" sz="1000" spc="-10" dirty="0">
                <a:cs typeface="Times New Roman"/>
              </a:rPr>
              <a:t> </a:t>
            </a:r>
            <a:r>
              <a:rPr lang="en-US" sz="1000" dirty="0">
                <a:cs typeface="Times New Roman"/>
              </a:rPr>
              <a:t>Practice</a:t>
            </a:r>
            <a:r>
              <a:rPr lang="en-US" sz="1000" spc="-10" dirty="0">
                <a:cs typeface="Times New Roman"/>
              </a:rPr>
              <a:t> </a:t>
            </a:r>
            <a:r>
              <a:rPr lang="en-US" sz="1000" dirty="0">
                <a:cs typeface="Times New Roman"/>
              </a:rPr>
              <a:t>Bulletin</a:t>
            </a:r>
            <a:r>
              <a:rPr lang="en-US" sz="1000" spc="-10" dirty="0">
                <a:cs typeface="Times New Roman"/>
              </a:rPr>
              <a:t> </a:t>
            </a:r>
            <a:r>
              <a:rPr lang="en-US" sz="1000" dirty="0">
                <a:cs typeface="Times New Roman"/>
              </a:rPr>
              <a:t>No.</a:t>
            </a:r>
            <a:r>
              <a:rPr lang="en-US" sz="1000" spc="-20" dirty="0">
                <a:cs typeface="Times New Roman"/>
              </a:rPr>
              <a:t> </a:t>
            </a:r>
            <a:r>
              <a:rPr lang="en-US" sz="1000" dirty="0">
                <a:cs typeface="Times New Roman"/>
              </a:rPr>
              <a:t>198:</a:t>
            </a:r>
            <a:r>
              <a:rPr lang="en-US" sz="1000" spc="-14" dirty="0">
                <a:cs typeface="Times New Roman"/>
              </a:rPr>
              <a:t> </a:t>
            </a:r>
            <a:r>
              <a:rPr lang="en-US" sz="1000" dirty="0">
                <a:cs typeface="Times New Roman"/>
              </a:rPr>
              <a:t>Prevention</a:t>
            </a:r>
            <a:r>
              <a:rPr lang="en-US" sz="1000" spc="-7" dirty="0">
                <a:cs typeface="Times New Roman"/>
              </a:rPr>
              <a:t> </a:t>
            </a:r>
            <a:r>
              <a:rPr lang="en-US" sz="1000" dirty="0">
                <a:cs typeface="Times New Roman"/>
              </a:rPr>
              <a:t>and</a:t>
            </a:r>
            <a:r>
              <a:rPr lang="en-US" sz="1000" spc="-17" dirty="0">
                <a:cs typeface="Times New Roman"/>
              </a:rPr>
              <a:t> </a:t>
            </a:r>
            <a:r>
              <a:rPr lang="en-US" sz="1000" dirty="0">
                <a:cs typeface="Times New Roman"/>
              </a:rPr>
              <a:t>Management</a:t>
            </a:r>
            <a:r>
              <a:rPr lang="en-US" sz="1000" spc="-17" dirty="0">
                <a:cs typeface="Times New Roman"/>
              </a:rPr>
              <a:t> of </a:t>
            </a:r>
            <a:r>
              <a:rPr lang="en-US" sz="1000" dirty="0">
                <a:cs typeface="Times New Roman"/>
              </a:rPr>
              <a:t>Obstetric</a:t>
            </a:r>
            <a:r>
              <a:rPr lang="en-US" sz="1000" spc="-17" dirty="0">
                <a:cs typeface="Times New Roman"/>
              </a:rPr>
              <a:t> </a:t>
            </a:r>
            <a:r>
              <a:rPr lang="en-US" sz="1000" dirty="0">
                <a:cs typeface="Times New Roman"/>
              </a:rPr>
              <a:t>Lacerations</a:t>
            </a:r>
            <a:r>
              <a:rPr lang="en-US" sz="1000" spc="-10" dirty="0">
                <a:cs typeface="Times New Roman"/>
              </a:rPr>
              <a:t> </a:t>
            </a:r>
            <a:r>
              <a:rPr lang="en-US" sz="1000" dirty="0">
                <a:cs typeface="Times New Roman"/>
              </a:rPr>
              <a:t>at</a:t>
            </a:r>
            <a:r>
              <a:rPr lang="en-US" sz="1000" spc="-7" dirty="0">
                <a:cs typeface="Times New Roman"/>
              </a:rPr>
              <a:t> </a:t>
            </a:r>
            <a:r>
              <a:rPr lang="en-US" sz="1000" dirty="0">
                <a:cs typeface="Times New Roman"/>
              </a:rPr>
              <a:t>Vaginal</a:t>
            </a:r>
            <a:r>
              <a:rPr lang="en-US" sz="1000" spc="-10" dirty="0">
                <a:cs typeface="Times New Roman"/>
              </a:rPr>
              <a:t> </a:t>
            </a:r>
            <a:r>
              <a:rPr lang="en-US" sz="1000" dirty="0">
                <a:cs typeface="Times New Roman"/>
              </a:rPr>
              <a:t>Delivery.</a:t>
            </a:r>
            <a:r>
              <a:rPr lang="en-US" sz="1000" spc="-10" dirty="0">
                <a:cs typeface="Times New Roman"/>
              </a:rPr>
              <a:t> </a:t>
            </a:r>
            <a:r>
              <a:rPr lang="en-US" sz="1000" dirty="0" err="1">
                <a:cs typeface="Times New Roman"/>
              </a:rPr>
              <a:t>Obstet</a:t>
            </a:r>
            <a:r>
              <a:rPr lang="en-US" sz="1000" spc="-10" dirty="0">
                <a:cs typeface="Times New Roman"/>
              </a:rPr>
              <a:t> </a:t>
            </a:r>
            <a:r>
              <a:rPr lang="en-US" sz="1000" dirty="0">
                <a:cs typeface="Times New Roman"/>
              </a:rPr>
              <a:t>Gynecol.</a:t>
            </a:r>
            <a:r>
              <a:rPr lang="en-US" sz="1000" spc="-7" dirty="0">
                <a:cs typeface="Times New Roman"/>
              </a:rPr>
              <a:t> </a:t>
            </a:r>
            <a:r>
              <a:rPr lang="en-US" sz="1000" dirty="0">
                <a:cs typeface="Times New Roman"/>
              </a:rPr>
              <a:t>2018</a:t>
            </a:r>
            <a:r>
              <a:rPr lang="en-US" sz="1000" spc="-7" dirty="0">
                <a:cs typeface="Times New Roman"/>
              </a:rPr>
              <a:t> Sep;132(3):e87-e102. </a:t>
            </a:r>
            <a:r>
              <a:rPr lang="en-US" sz="1000" u="sng" spc="-7" dirty="0">
                <a:solidFill>
                  <a:srgbClr val="0000FF"/>
                </a:solidFill>
                <a:uFill>
                  <a:solidFill>
                    <a:srgbClr val="0000FF"/>
                  </a:solidFill>
                </a:uFill>
                <a:cs typeface="Times New Roman"/>
                <a:hlinkClick r:id="rId10"/>
              </a:rPr>
              <a:t>https://pubmed.ncbi.nlm.nih.gov/30134424/</a:t>
            </a:r>
            <a:r>
              <a:rPr lang="en-US" sz="1000" spc="-7" dirty="0">
                <a:cs typeface="Times New Roman"/>
                <a:hlinkClick r:id="rId10"/>
              </a:rPr>
              <a:t>.</a:t>
            </a:r>
            <a:r>
              <a:rPr lang="en-US" sz="1000" spc="24" dirty="0">
                <a:cs typeface="Times New Roman"/>
              </a:rPr>
              <a:t> </a:t>
            </a:r>
            <a:r>
              <a:rPr lang="en-US" sz="1000" dirty="0">
                <a:cs typeface="Times New Roman"/>
              </a:rPr>
              <a:t>Accessed</a:t>
            </a:r>
            <a:r>
              <a:rPr lang="en-US" sz="1000" spc="37" dirty="0">
                <a:cs typeface="Times New Roman"/>
              </a:rPr>
              <a:t> </a:t>
            </a:r>
            <a:r>
              <a:rPr lang="en-US" sz="1000" dirty="0">
                <a:cs typeface="Times New Roman"/>
              </a:rPr>
              <a:t>October</a:t>
            </a:r>
            <a:r>
              <a:rPr lang="en-US" sz="1000" spc="37" dirty="0">
                <a:cs typeface="Times New Roman"/>
              </a:rPr>
              <a:t> </a:t>
            </a:r>
            <a:r>
              <a:rPr lang="en-US" sz="1000" dirty="0">
                <a:cs typeface="Times New Roman"/>
              </a:rPr>
              <a:t>3,</a:t>
            </a:r>
            <a:r>
              <a:rPr lang="en-US" sz="1000" spc="41" dirty="0">
                <a:cs typeface="Times New Roman"/>
              </a:rPr>
              <a:t> </a:t>
            </a:r>
            <a:r>
              <a:rPr lang="en-US" sz="1000" spc="-7" dirty="0">
                <a:cs typeface="Times New Roman"/>
              </a:rPr>
              <a:t>2022.</a:t>
            </a:r>
          </a:p>
          <a:p>
            <a:pPr marL="274320" marR="51953" indent="-274320">
              <a:buFont typeface="+mj-lt"/>
              <a:buAutoNum type="arabicPeriod"/>
              <a:tabLst>
                <a:tab pos="164951" algn="l"/>
              </a:tabLst>
            </a:pPr>
            <a:r>
              <a:rPr lang="en-US" sz="1000" dirty="0">
                <a:cs typeface="Times New Roman"/>
              </a:rPr>
              <a:t>Bauman</a:t>
            </a:r>
            <a:r>
              <a:rPr lang="en-US" sz="1000" spc="-14" dirty="0">
                <a:cs typeface="Times New Roman"/>
              </a:rPr>
              <a:t> </a:t>
            </a:r>
            <a:r>
              <a:rPr lang="en-US" sz="1000" dirty="0">
                <a:cs typeface="Times New Roman"/>
              </a:rPr>
              <a:t>BL,</a:t>
            </a:r>
            <a:r>
              <a:rPr lang="en-US" sz="1000" spc="-10" dirty="0">
                <a:cs typeface="Times New Roman"/>
              </a:rPr>
              <a:t> </a:t>
            </a:r>
            <a:r>
              <a:rPr lang="en-US" sz="1000" dirty="0">
                <a:cs typeface="Times New Roman"/>
              </a:rPr>
              <a:t>Ko</a:t>
            </a:r>
            <a:r>
              <a:rPr lang="en-US" sz="1000" spc="-7" dirty="0">
                <a:cs typeface="Times New Roman"/>
              </a:rPr>
              <a:t> </a:t>
            </a:r>
            <a:r>
              <a:rPr lang="en-US" sz="1000" dirty="0">
                <a:cs typeface="Times New Roman"/>
              </a:rPr>
              <a:t>JY,</a:t>
            </a:r>
            <a:r>
              <a:rPr lang="en-US" sz="1000" spc="-7" dirty="0">
                <a:cs typeface="Times New Roman"/>
              </a:rPr>
              <a:t> </a:t>
            </a:r>
            <a:r>
              <a:rPr lang="en-US" sz="1000" dirty="0">
                <a:cs typeface="Times New Roman"/>
              </a:rPr>
              <a:t>Cox</a:t>
            </a:r>
            <a:r>
              <a:rPr lang="en-US" sz="1000" spc="-7" dirty="0">
                <a:cs typeface="Times New Roman"/>
              </a:rPr>
              <a:t> </a:t>
            </a:r>
            <a:r>
              <a:rPr lang="en-US" sz="1000" dirty="0">
                <a:cs typeface="Times New Roman"/>
              </a:rPr>
              <a:t>S,</a:t>
            </a:r>
            <a:r>
              <a:rPr lang="en-US" sz="1000" spc="-10" dirty="0">
                <a:cs typeface="Times New Roman"/>
              </a:rPr>
              <a:t> </a:t>
            </a:r>
            <a:r>
              <a:rPr lang="en-US" sz="1000" dirty="0">
                <a:cs typeface="Times New Roman"/>
              </a:rPr>
              <a:t>D’Angelo</a:t>
            </a:r>
            <a:r>
              <a:rPr lang="en-US" sz="1000" spc="-14" dirty="0">
                <a:cs typeface="Times New Roman"/>
              </a:rPr>
              <a:t> </a:t>
            </a:r>
            <a:r>
              <a:rPr lang="en-US" sz="1000" dirty="0">
                <a:cs typeface="Times New Roman"/>
              </a:rPr>
              <a:t>DV,</a:t>
            </a:r>
            <a:r>
              <a:rPr lang="en-US" sz="1000" spc="-10" dirty="0">
                <a:cs typeface="Times New Roman"/>
              </a:rPr>
              <a:t> </a:t>
            </a:r>
            <a:r>
              <a:rPr lang="en-US" sz="1000" dirty="0">
                <a:cs typeface="Times New Roman"/>
              </a:rPr>
              <a:t>Warner</a:t>
            </a:r>
            <a:r>
              <a:rPr lang="en-US" sz="1000" spc="-14" dirty="0">
                <a:cs typeface="Times New Roman"/>
              </a:rPr>
              <a:t> </a:t>
            </a:r>
            <a:r>
              <a:rPr lang="en-US" sz="1000" dirty="0">
                <a:cs typeface="Times New Roman"/>
              </a:rPr>
              <a:t>L,</a:t>
            </a:r>
            <a:r>
              <a:rPr lang="en-US" sz="1000" spc="-10" dirty="0">
                <a:cs typeface="Times New Roman"/>
              </a:rPr>
              <a:t> </a:t>
            </a:r>
            <a:r>
              <a:rPr lang="en-US" sz="1000" dirty="0">
                <a:cs typeface="Times New Roman"/>
              </a:rPr>
              <a:t>Folger</a:t>
            </a:r>
            <a:r>
              <a:rPr lang="en-US" sz="1000" spc="-10" dirty="0">
                <a:cs typeface="Times New Roman"/>
              </a:rPr>
              <a:t> </a:t>
            </a:r>
            <a:r>
              <a:rPr lang="en-US" sz="1000" dirty="0">
                <a:cs typeface="Times New Roman"/>
              </a:rPr>
              <a:t>S,</a:t>
            </a:r>
            <a:r>
              <a:rPr lang="en-US" sz="1000" spc="-14" dirty="0">
                <a:cs typeface="Times New Roman"/>
              </a:rPr>
              <a:t> </a:t>
            </a:r>
            <a:r>
              <a:rPr lang="en-US" sz="1000" dirty="0" err="1">
                <a:cs typeface="Times New Roman"/>
              </a:rPr>
              <a:t>Tevendale</a:t>
            </a:r>
            <a:r>
              <a:rPr lang="en-US" sz="1000" spc="-7" dirty="0">
                <a:cs typeface="Times New Roman"/>
              </a:rPr>
              <a:t> </a:t>
            </a:r>
            <a:r>
              <a:rPr lang="en-US" sz="1000" dirty="0">
                <a:cs typeface="Times New Roman"/>
              </a:rPr>
              <a:t>HD,</a:t>
            </a:r>
            <a:r>
              <a:rPr lang="en-US" sz="1000" spc="-10" dirty="0">
                <a:cs typeface="Times New Roman"/>
              </a:rPr>
              <a:t> </a:t>
            </a:r>
            <a:r>
              <a:rPr lang="en-US" sz="1000" dirty="0">
                <a:cs typeface="Times New Roman"/>
              </a:rPr>
              <a:t>Coy</a:t>
            </a:r>
            <a:r>
              <a:rPr lang="en-US" sz="1000" spc="-10" dirty="0">
                <a:cs typeface="Times New Roman"/>
              </a:rPr>
              <a:t> </a:t>
            </a:r>
            <a:r>
              <a:rPr lang="en-US" sz="1000" dirty="0">
                <a:cs typeface="Times New Roman"/>
              </a:rPr>
              <a:t>KC,</a:t>
            </a:r>
            <a:r>
              <a:rPr lang="en-US" sz="1000" spc="-10" dirty="0">
                <a:cs typeface="Times New Roman"/>
              </a:rPr>
              <a:t> </a:t>
            </a:r>
            <a:r>
              <a:rPr lang="en-US" sz="1000" dirty="0">
                <a:cs typeface="Times New Roman"/>
              </a:rPr>
              <a:t>Harrison</a:t>
            </a:r>
            <a:r>
              <a:rPr lang="en-US" sz="1000" spc="-10" dirty="0">
                <a:cs typeface="Times New Roman"/>
              </a:rPr>
              <a:t> </a:t>
            </a:r>
            <a:r>
              <a:rPr lang="en-US" sz="1000" dirty="0">
                <a:cs typeface="Times New Roman"/>
              </a:rPr>
              <a:t>L,</a:t>
            </a:r>
            <a:r>
              <a:rPr lang="en-US" sz="1000" spc="-14" dirty="0">
                <a:cs typeface="Times New Roman"/>
              </a:rPr>
              <a:t> </a:t>
            </a:r>
            <a:r>
              <a:rPr lang="en-US" sz="1000" spc="-7" dirty="0">
                <a:cs typeface="Times New Roman"/>
              </a:rPr>
              <a:t>Barfield </a:t>
            </a:r>
            <a:r>
              <a:rPr lang="en-US" sz="1000" dirty="0">
                <a:cs typeface="Times New Roman"/>
              </a:rPr>
              <a:t>WD.</a:t>
            </a:r>
            <a:r>
              <a:rPr lang="en-US" sz="1000" spc="-27" dirty="0">
                <a:cs typeface="Times New Roman"/>
              </a:rPr>
              <a:t> </a:t>
            </a:r>
            <a:r>
              <a:rPr lang="en-US" sz="1000" dirty="0">
                <a:cs typeface="Times New Roman"/>
              </a:rPr>
              <a:t>Vital</a:t>
            </a:r>
            <a:r>
              <a:rPr lang="en-US" sz="1000" spc="-14" dirty="0">
                <a:cs typeface="Times New Roman"/>
              </a:rPr>
              <a:t> </a:t>
            </a:r>
            <a:r>
              <a:rPr lang="en-US" sz="1000" dirty="0">
                <a:cs typeface="Times New Roman"/>
              </a:rPr>
              <a:t>signs:</a:t>
            </a:r>
            <a:r>
              <a:rPr lang="en-US" sz="1000" spc="-17" dirty="0">
                <a:cs typeface="Times New Roman"/>
              </a:rPr>
              <a:t> </a:t>
            </a:r>
            <a:r>
              <a:rPr lang="en-US" sz="1000" dirty="0">
                <a:cs typeface="Times New Roman"/>
              </a:rPr>
              <a:t>postpartum</a:t>
            </a:r>
            <a:r>
              <a:rPr lang="en-US" sz="1000" spc="-20" dirty="0">
                <a:cs typeface="Times New Roman"/>
              </a:rPr>
              <a:t> </a:t>
            </a:r>
            <a:r>
              <a:rPr lang="en-US" sz="1000" dirty="0">
                <a:cs typeface="Times New Roman"/>
              </a:rPr>
              <a:t>depressive</a:t>
            </a:r>
            <a:r>
              <a:rPr lang="en-US" sz="1000" spc="-14" dirty="0">
                <a:cs typeface="Times New Roman"/>
              </a:rPr>
              <a:t> </a:t>
            </a:r>
            <a:r>
              <a:rPr lang="en-US" sz="1000" dirty="0">
                <a:cs typeface="Times New Roman"/>
              </a:rPr>
              <a:t>symptoms</a:t>
            </a:r>
            <a:r>
              <a:rPr lang="en-US" sz="1000" spc="-17" dirty="0">
                <a:cs typeface="Times New Roman"/>
              </a:rPr>
              <a:t> </a:t>
            </a:r>
            <a:r>
              <a:rPr lang="en-US" sz="1000" dirty="0">
                <a:cs typeface="Times New Roman"/>
              </a:rPr>
              <a:t>and</a:t>
            </a:r>
            <a:r>
              <a:rPr lang="en-US" sz="1000" spc="-17" dirty="0">
                <a:cs typeface="Times New Roman"/>
              </a:rPr>
              <a:t> </a:t>
            </a:r>
            <a:r>
              <a:rPr lang="en-US" sz="1000" dirty="0">
                <a:cs typeface="Times New Roman"/>
              </a:rPr>
              <a:t>provider</a:t>
            </a:r>
            <a:r>
              <a:rPr lang="en-US" sz="1000" spc="-17" dirty="0">
                <a:cs typeface="Times New Roman"/>
              </a:rPr>
              <a:t> </a:t>
            </a:r>
            <a:r>
              <a:rPr lang="en-US" sz="1000" dirty="0">
                <a:cs typeface="Times New Roman"/>
              </a:rPr>
              <a:t>discussions</a:t>
            </a:r>
            <a:r>
              <a:rPr lang="en-US" sz="1000" spc="-14" dirty="0">
                <a:cs typeface="Times New Roman"/>
              </a:rPr>
              <a:t> </a:t>
            </a:r>
            <a:r>
              <a:rPr lang="en-US" sz="1000" dirty="0">
                <a:cs typeface="Times New Roman"/>
              </a:rPr>
              <a:t>about</a:t>
            </a:r>
            <a:r>
              <a:rPr lang="en-US" sz="1000" spc="-20" dirty="0">
                <a:cs typeface="Times New Roman"/>
              </a:rPr>
              <a:t> </a:t>
            </a:r>
            <a:r>
              <a:rPr lang="en-US" sz="1000" dirty="0">
                <a:cs typeface="Times New Roman"/>
              </a:rPr>
              <a:t>perinatal</a:t>
            </a:r>
            <a:r>
              <a:rPr lang="en-US" sz="1000" spc="-17" dirty="0">
                <a:cs typeface="Times New Roman"/>
              </a:rPr>
              <a:t> </a:t>
            </a:r>
            <a:r>
              <a:rPr lang="en-US" sz="1000" dirty="0">
                <a:cs typeface="Times New Roman"/>
              </a:rPr>
              <a:t>depression</a:t>
            </a:r>
            <a:r>
              <a:rPr lang="en-US" sz="1000" spc="-17" dirty="0">
                <a:cs typeface="Times New Roman"/>
              </a:rPr>
              <a:t> </a:t>
            </a:r>
            <a:r>
              <a:rPr lang="en-US" sz="1000" spc="-34" dirty="0">
                <a:cs typeface="Times New Roman"/>
              </a:rPr>
              <a:t>—</a:t>
            </a:r>
            <a:r>
              <a:rPr lang="en-US" sz="1000" dirty="0">
                <a:cs typeface="Times New Roman"/>
              </a:rPr>
              <a:t> United</a:t>
            </a:r>
            <a:r>
              <a:rPr lang="en-US" sz="1000" spc="-14" dirty="0">
                <a:cs typeface="Times New Roman"/>
              </a:rPr>
              <a:t> </a:t>
            </a:r>
            <a:r>
              <a:rPr lang="en-US" sz="1000" dirty="0">
                <a:cs typeface="Times New Roman"/>
              </a:rPr>
              <a:t>States,</a:t>
            </a:r>
            <a:r>
              <a:rPr lang="en-US" sz="1000" spc="-7" dirty="0">
                <a:cs typeface="Times New Roman"/>
              </a:rPr>
              <a:t> </a:t>
            </a:r>
            <a:r>
              <a:rPr lang="en-US" sz="1000" dirty="0">
                <a:cs typeface="Times New Roman"/>
              </a:rPr>
              <a:t>2018.</a:t>
            </a:r>
            <a:r>
              <a:rPr lang="en-US" sz="1000" spc="-3" dirty="0">
                <a:cs typeface="Times New Roman"/>
              </a:rPr>
              <a:t> </a:t>
            </a:r>
            <a:r>
              <a:rPr lang="en-US" sz="1000" dirty="0">
                <a:cs typeface="Times New Roman"/>
              </a:rPr>
              <a:t>MMWR</a:t>
            </a:r>
            <a:r>
              <a:rPr lang="en-US" sz="1000" spc="-10" dirty="0">
                <a:cs typeface="Times New Roman"/>
              </a:rPr>
              <a:t> </a:t>
            </a:r>
            <a:r>
              <a:rPr lang="en-US" sz="1000" dirty="0" err="1">
                <a:cs typeface="Times New Roman"/>
              </a:rPr>
              <a:t>Morb</a:t>
            </a:r>
            <a:r>
              <a:rPr lang="en-US" sz="1000" spc="-7" dirty="0">
                <a:cs typeface="Times New Roman"/>
              </a:rPr>
              <a:t> </a:t>
            </a:r>
            <a:r>
              <a:rPr lang="en-US" sz="1000" dirty="0">
                <a:cs typeface="Times New Roman"/>
              </a:rPr>
              <a:t>Mortal</a:t>
            </a:r>
            <a:r>
              <a:rPr lang="en-US" sz="1000" spc="-7" dirty="0">
                <a:cs typeface="Times New Roman"/>
              </a:rPr>
              <a:t> </a:t>
            </a:r>
            <a:r>
              <a:rPr lang="en-US" sz="1000" dirty="0" err="1">
                <a:cs typeface="Times New Roman"/>
              </a:rPr>
              <a:t>Wkly</a:t>
            </a:r>
            <a:r>
              <a:rPr lang="en-US" sz="1000" dirty="0">
                <a:cs typeface="Times New Roman"/>
              </a:rPr>
              <a:t> Rep</a:t>
            </a:r>
            <a:r>
              <a:rPr lang="en-US" sz="1000" spc="-3" dirty="0">
                <a:cs typeface="Times New Roman"/>
              </a:rPr>
              <a:t> </a:t>
            </a:r>
            <a:r>
              <a:rPr lang="en-US" sz="1000" spc="-7" dirty="0">
                <a:cs typeface="Times New Roman"/>
              </a:rPr>
              <a:t>2020;69:575-</a:t>
            </a:r>
            <a:r>
              <a:rPr lang="en-US" sz="1000" spc="-17" dirty="0">
                <a:cs typeface="Times New Roman"/>
              </a:rPr>
              <a:t>81. </a:t>
            </a:r>
            <a:r>
              <a:rPr lang="en-US" sz="1000" u="sng" spc="-7" dirty="0">
                <a:solidFill>
                  <a:srgbClr val="0000FF"/>
                </a:solidFill>
                <a:uFill>
                  <a:solidFill>
                    <a:srgbClr val="0000FF"/>
                  </a:solidFill>
                </a:uFill>
                <a:cs typeface="Times New Roman"/>
                <a:hlinkClick r:id="rId11"/>
              </a:rPr>
              <a:t>http://dx.doi.org/10.15585/mmwr.mm6919a2</a:t>
            </a:r>
            <a:r>
              <a:rPr lang="en-US" sz="1000" spc="-7" dirty="0">
                <a:cs typeface="Times New Roman"/>
                <a:hlinkClick r:id="rId11"/>
              </a:rPr>
              <a:t>.</a:t>
            </a:r>
            <a:r>
              <a:rPr lang="en-US" sz="1000" spc="27" dirty="0">
                <a:cs typeface="Times New Roman"/>
              </a:rPr>
              <a:t> </a:t>
            </a:r>
            <a:r>
              <a:rPr lang="en-US" sz="1000" dirty="0">
                <a:cs typeface="Times New Roman"/>
              </a:rPr>
              <a:t>Accessed</a:t>
            </a:r>
            <a:r>
              <a:rPr lang="en-US" sz="1000" spc="37" dirty="0">
                <a:cs typeface="Times New Roman"/>
              </a:rPr>
              <a:t> </a:t>
            </a:r>
            <a:r>
              <a:rPr lang="en-US" sz="1000" dirty="0">
                <a:cs typeface="Times New Roman"/>
              </a:rPr>
              <a:t>October</a:t>
            </a:r>
            <a:r>
              <a:rPr lang="en-US" sz="1000" spc="37" dirty="0">
                <a:cs typeface="Times New Roman"/>
              </a:rPr>
              <a:t> </a:t>
            </a:r>
            <a:r>
              <a:rPr lang="en-US" sz="1000" dirty="0">
                <a:cs typeface="Times New Roman"/>
              </a:rPr>
              <a:t>3,</a:t>
            </a:r>
            <a:r>
              <a:rPr lang="en-US" sz="1000" spc="37" dirty="0">
                <a:cs typeface="Times New Roman"/>
              </a:rPr>
              <a:t> </a:t>
            </a:r>
            <a:r>
              <a:rPr lang="en-US" sz="1000" spc="-7" dirty="0">
                <a:cs typeface="Times New Roman"/>
              </a:rPr>
              <a:t>2022.</a:t>
            </a:r>
          </a:p>
          <a:p>
            <a:pPr marL="274320" marR="21647" indent="-274320">
              <a:buFont typeface="+mj-lt"/>
              <a:buAutoNum type="arabicPeriod" startAt="13"/>
              <a:tabLst>
                <a:tab pos="164951" algn="l"/>
              </a:tabLst>
            </a:pPr>
            <a:r>
              <a:rPr lang="en-US" sz="1000" dirty="0">
                <a:cs typeface="Times New Roman"/>
              </a:rPr>
              <a:t>Lindahl</a:t>
            </a:r>
            <a:r>
              <a:rPr lang="en-US" sz="1000" spc="-27" dirty="0">
                <a:cs typeface="Times New Roman"/>
              </a:rPr>
              <a:t> </a:t>
            </a:r>
            <a:r>
              <a:rPr lang="en-US" sz="1000" dirty="0">
                <a:cs typeface="Times New Roman"/>
              </a:rPr>
              <a:t>V,</a:t>
            </a:r>
            <a:r>
              <a:rPr lang="en-US" sz="1000" spc="-14" dirty="0">
                <a:cs typeface="Times New Roman"/>
              </a:rPr>
              <a:t> </a:t>
            </a:r>
            <a:r>
              <a:rPr lang="en-US" sz="1000" dirty="0">
                <a:cs typeface="Times New Roman"/>
              </a:rPr>
              <a:t>Pearson</a:t>
            </a:r>
            <a:r>
              <a:rPr lang="en-US" sz="1000" spc="-10" dirty="0">
                <a:cs typeface="Times New Roman"/>
              </a:rPr>
              <a:t> </a:t>
            </a:r>
            <a:r>
              <a:rPr lang="en-US" sz="1000" dirty="0">
                <a:cs typeface="Times New Roman"/>
              </a:rPr>
              <a:t>JL,</a:t>
            </a:r>
            <a:r>
              <a:rPr lang="en-US" sz="1000" spc="-10" dirty="0">
                <a:cs typeface="Times New Roman"/>
              </a:rPr>
              <a:t> </a:t>
            </a:r>
            <a:r>
              <a:rPr lang="en-US" sz="1000" dirty="0" err="1">
                <a:cs typeface="Times New Roman"/>
              </a:rPr>
              <a:t>Colpe</a:t>
            </a:r>
            <a:r>
              <a:rPr lang="en-US" sz="1000" spc="-20" dirty="0">
                <a:cs typeface="Times New Roman"/>
              </a:rPr>
              <a:t> </a:t>
            </a:r>
            <a:r>
              <a:rPr lang="en-US" sz="1000" dirty="0">
                <a:cs typeface="Times New Roman"/>
              </a:rPr>
              <a:t>L.</a:t>
            </a:r>
            <a:r>
              <a:rPr lang="en-US" sz="1000" spc="-10" dirty="0">
                <a:cs typeface="Times New Roman"/>
              </a:rPr>
              <a:t> </a:t>
            </a:r>
            <a:r>
              <a:rPr lang="en-US" sz="1000" dirty="0">
                <a:cs typeface="Times New Roman"/>
              </a:rPr>
              <a:t>Prevalence</a:t>
            </a:r>
            <a:r>
              <a:rPr lang="en-US" sz="1000" spc="-17" dirty="0">
                <a:cs typeface="Times New Roman"/>
              </a:rPr>
              <a:t> </a:t>
            </a:r>
            <a:r>
              <a:rPr lang="en-US" sz="1000" dirty="0">
                <a:cs typeface="Times New Roman"/>
              </a:rPr>
              <a:t>of</a:t>
            </a:r>
            <a:r>
              <a:rPr lang="en-US" sz="1000" spc="-14" dirty="0">
                <a:cs typeface="Times New Roman"/>
              </a:rPr>
              <a:t> </a:t>
            </a:r>
            <a:r>
              <a:rPr lang="en-US" sz="1000" dirty="0">
                <a:cs typeface="Times New Roman"/>
              </a:rPr>
              <a:t>suicidality</a:t>
            </a:r>
            <a:r>
              <a:rPr lang="en-US" sz="1000" spc="-14" dirty="0">
                <a:cs typeface="Times New Roman"/>
              </a:rPr>
              <a:t> </a:t>
            </a:r>
            <a:r>
              <a:rPr lang="en-US" sz="1000" dirty="0">
                <a:cs typeface="Times New Roman"/>
              </a:rPr>
              <a:t>during</a:t>
            </a:r>
            <a:r>
              <a:rPr lang="en-US" sz="1000" spc="-17" dirty="0">
                <a:cs typeface="Times New Roman"/>
              </a:rPr>
              <a:t> </a:t>
            </a:r>
            <a:r>
              <a:rPr lang="en-US" sz="1000" dirty="0">
                <a:cs typeface="Times New Roman"/>
              </a:rPr>
              <a:t>pregnancy</a:t>
            </a:r>
            <a:r>
              <a:rPr lang="en-US" sz="1000" spc="-7" dirty="0">
                <a:cs typeface="Times New Roman"/>
              </a:rPr>
              <a:t> </a:t>
            </a:r>
            <a:r>
              <a:rPr lang="en-US" sz="1000" dirty="0">
                <a:cs typeface="Times New Roman"/>
              </a:rPr>
              <a:t>and</a:t>
            </a:r>
            <a:r>
              <a:rPr lang="en-US" sz="1000" spc="-17" dirty="0">
                <a:cs typeface="Times New Roman"/>
              </a:rPr>
              <a:t> </a:t>
            </a:r>
            <a:r>
              <a:rPr lang="en-US" sz="1000" dirty="0">
                <a:cs typeface="Times New Roman"/>
              </a:rPr>
              <a:t>the</a:t>
            </a:r>
            <a:r>
              <a:rPr lang="en-US" sz="1000" spc="-14" dirty="0">
                <a:cs typeface="Times New Roman"/>
              </a:rPr>
              <a:t> </a:t>
            </a:r>
            <a:r>
              <a:rPr lang="en-US" sz="1000" dirty="0">
                <a:cs typeface="Times New Roman"/>
              </a:rPr>
              <a:t>postpartum.</a:t>
            </a:r>
            <a:r>
              <a:rPr lang="en-US" sz="1000" spc="-14" dirty="0">
                <a:cs typeface="Times New Roman"/>
              </a:rPr>
              <a:t> </a:t>
            </a:r>
            <a:r>
              <a:rPr lang="en-US" sz="1000" dirty="0">
                <a:cs typeface="Times New Roman"/>
              </a:rPr>
              <a:t>Arch</a:t>
            </a:r>
            <a:r>
              <a:rPr lang="en-US" sz="1000" spc="-14" dirty="0">
                <a:cs typeface="Times New Roman"/>
              </a:rPr>
              <a:t> </a:t>
            </a:r>
            <a:r>
              <a:rPr lang="en-US" sz="1000" spc="-7" dirty="0" err="1">
                <a:cs typeface="Times New Roman"/>
              </a:rPr>
              <a:t>Womens</a:t>
            </a:r>
            <a:r>
              <a:rPr lang="en-US" sz="1000" spc="-7" dirty="0">
                <a:cs typeface="Times New Roman"/>
              </a:rPr>
              <a:t> </a:t>
            </a:r>
            <a:r>
              <a:rPr lang="en-US" sz="1000" dirty="0" err="1">
                <a:cs typeface="Times New Roman"/>
              </a:rPr>
              <a:t>Ment</a:t>
            </a:r>
            <a:r>
              <a:rPr lang="en-US" sz="1000" spc="10" dirty="0">
                <a:cs typeface="Times New Roman"/>
              </a:rPr>
              <a:t> </a:t>
            </a:r>
            <a:r>
              <a:rPr lang="en-US" sz="1000" dirty="0">
                <a:cs typeface="Times New Roman"/>
              </a:rPr>
              <a:t>Health.</a:t>
            </a:r>
            <a:r>
              <a:rPr lang="en-US" sz="1000" spc="20" dirty="0">
                <a:cs typeface="Times New Roman"/>
              </a:rPr>
              <a:t> </a:t>
            </a:r>
            <a:r>
              <a:rPr lang="en-US" sz="1000" dirty="0">
                <a:cs typeface="Times New Roman"/>
              </a:rPr>
              <a:t>2005</a:t>
            </a:r>
            <a:r>
              <a:rPr lang="en-US" sz="1000" spc="27" dirty="0">
                <a:cs typeface="Times New Roman"/>
              </a:rPr>
              <a:t> </a:t>
            </a:r>
            <a:r>
              <a:rPr lang="en-US" sz="1000" spc="-7" dirty="0">
                <a:cs typeface="Times New Roman"/>
              </a:rPr>
              <a:t>Jun;8(2):77-</a:t>
            </a:r>
            <a:r>
              <a:rPr lang="en-US" sz="1000" dirty="0">
                <a:cs typeface="Times New Roman"/>
              </a:rPr>
              <a:t>87.</a:t>
            </a:r>
            <a:r>
              <a:rPr lang="en-US" sz="1000" spc="17" dirty="0">
                <a:cs typeface="Times New Roman"/>
              </a:rPr>
              <a:t> </a:t>
            </a:r>
            <a:r>
              <a:rPr lang="en-US" sz="1000" u="sng" spc="-7" dirty="0">
                <a:solidFill>
                  <a:srgbClr val="0000FF"/>
                </a:solidFill>
                <a:uFill>
                  <a:solidFill>
                    <a:srgbClr val="0000FF"/>
                  </a:solidFill>
                </a:uFill>
                <a:cs typeface="Times New Roman"/>
                <a:hlinkClick r:id="rId12"/>
              </a:rPr>
              <a:t>https://pubmed.ncbi.nlm.nih.gov/15883651/</a:t>
            </a:r>
            <a:r>
              <a:rPr lang="en-US" sz="1000" spc="-7" dirty="0">
                <a:cs typeface="Times New Roman"/>
                <a:hlinkClick r:id="rId12"/>
              </a:rPr>
              <a:t>.</a:t>
            </a:r>
            <a:r>
              <a:rPr lang="en-US" sz="1000" spc="20" dirty="0">
                <a:cs typeface="Times New Roman"/>
              </a:rPr>
              <a:t> </a:t>
            </a:r>
            <a:r>
              <a:rPr lang="en-US" sz="1000" dirty="0">
                <a:cs typeface="Times New Roman"/>
              </a:rPr>
              <a:t>Accessed</a:t>
            </a:r>
            <a:r>
              <a:rPr lang="en-US" sz="1000" spc="17" dirty="0">
                <a:cs typeface="Times New Roman"/>
              </a:rPr>
              <a:t> </a:t>
            </a:r>
            <a:r>
              <a:rPr lang="en-US" sz="1000" dirty="0">
                <a:cs typeface="Times New Roman"/>
              </a:rPr>
              <a:t>October</a:t>
            </a:r>
            <a:r>
              <a:rPr lang="en-US" sz="1000" spc="20" dirty="0">
                <a:cs typeface="Times New Roman"/>
              </a:rPr>
              <a:t> </a:t>
            </a:r>
            <a:r>
              <a:rPr lang="en-US" sz="1000" dirty="0">
                <a:cs typeface="Times New Roman"/>
              </a:rPr>
              <a:t>3,</a:t>
            </a:r>
            <a:r>
              <a:rPr lang="en-US" sz="1000" spc="20" dirty="0">
                <a:cs typeface="Times New Roman"/>
              </a:rPr>
              <a:t> </a:t>
            </a:r>
            <a:r>
              <a:rPr lang="en-US" sz="1000" spc="-7" dirty="0">
                <a:cs typeface="Times New Roman"/>
              </a:rPr>
              <a:t>2022.</a:t>
            </a:r>
            <a:endParaRPr lang="en-US" sz="1000" dirty="0">
              <a:cs typeface="Times New Roman"/>
            </a:endParaRPr>
          </a:p>
          <a:p>
            <a:pPr marL="274320" indent="-274320">
              <a:buAutoNum type="arabicPeriod" startAt="13"/>
              <a:tabLst>
                <a:tab pos="164951" algn="l"/>
              </a:tabLst>
            </a:pPr>
            <a:r>
              <a:rPr lang="en-US" sz="1000" dirty="0">
                <a:cs typeface="Times New Roman"/>
              </a:rPr>
              <a:t>Wallace</a:t>
            </a:r>
            <a:r>
              <a:rPr lang="en-US" sz="1000" spc="-14" dirty="0">
                <a:cs typeface="Times New Roman"/>
              </a:rPr>
              <a:t> </a:t>
            </a:r>
            <a:r>
              <a:rPr lang="en-US" sz="1000" dirty="0">
                <a:cs typeface="Times New Roman"/>
              </a:rPr>
              <a:t>M,</a:t>
            </a:r>
            <a:r>
              <a:rPr lang="en-US" sz="1000" spc="-10" dirty="0">
                <a:cs typeface="Times New Roman"/>
              </a:rPr>
              <a:t> </a:t>
            </a:r>
            <a:r>
              <a:rPr lang="en-US" sz="1000" spc="-7" dirty="0" err="1">
                <a:cs typeface="Times New Roman"/>
              </a:rPr>
              <a:t>Gillispie</a:t>
            </a:r>
            <a:r>
              <a:rPr lang="en-US" sz="1000" spc="-7" dirty="0">
                <a:cs typeface="Times New Roman"/>
              </a:rPr>
              <a:t>-</a:t>
            </a:r>
            <a:r>
              <a:rPr lang="en-US" sz="1000" dirty="0">
                <a:cs typeface="Times New Roman"/>
              </a:rPr>
              <a:t>Bell</a:t>
            </a:r>
            <a:r>
              <a:rPr lang="en-US" sz="1000" spc="-7" dirty="0">
                <a:cs typeface="Times New Roman"/>
              </a:rPr>
              <a:t> </a:t>
            </a:r>
            <a:r>
              <a:rPr lang="en-US" sz="1000" dirty="0">
                <a:cs typeface="Times New Roman"/>
              </a:rPr>
              <a:t>V,</a:t>
            </a:r>
            <a:r>
              <a:rPr lang="en-US" sz="1000" spc="-10" dirty="0">
                <a:cs typeface="Times New Roman"/>
              </a:rPr>
              <a:t> </a:t>
            </a:r>
            <a:r>
              <a:rPr lang="en-US" sz="1000" dirty="0">
                <a:cs typeface="Times New Roman"/>
              </a:rPr>
              <a:t>Cruz</a:t>
            </a:r>
            <a:r>
              <a:rPr lang="en-US" sz="1000" spc="-10" dirty="0">
                <a:cs typeface="Times New Roman"/>
              </a:rPr>
              <a:t> </a:t>
            </a:r>
            <a:r>
              <a:rPr lang="en-US" sz="1000" dirty="0">
                <a:cs typeface="Times New Roman"/>
              </a:rPr>
              <a:t>K,</a:t>
            </a:r>
            <a:r>
              <a:rPr lang="en-US" sz="1000" spc="-7" dirty="0">
                <a:cs typeface="Times New Roman"/>
              </a:rPr>
              <a:t> </a:t>
            </a:r>
            <a:r>
              <a:rPr lang="en-US" sz="1000" dirty="0">
                <a:cs typeface="Times New Roman"/>
              </a:rPr>
              <a:t>Davis</a:t>
            </a:r>
            <a:r>
              <a:rPr lang="en-US" sz="1000" spc="-10" dirty="0">
                <a:cs typeface="Times New Roman"/>
              </a:rPr>
              <a:t> </a:t>
            </a:r>
            <a:r>
              <a:rPr lang="en-US" sz="1000" dirty="0">
                <a:cs typeface="Times New Roman"/>
              </a:rPr>
              <a:t>K,</a:t>
            </a:r>
            <a:r>
              <a:rPr lang="en-US" sz="1000" spc="-7" dirty="0">
                <a:cs typeface="Times New Roman"/>
              </a:rPr>
              <a:t> </a:t>
            </a:r>
            <a:r>
              <a:rPr lang="en-US" sz="1000" dirty="0" err="1">
                <a:cs typeface="Times New Roman"/>
              </a:rPr>
              <a:t>Vilda</a:t>
            </a:r>
            <a:r>
              <a:rPr lang="en-US" sz="1000" spc="-10" dirty="0">
                <a:cs typeface="Times New Roman"/>
              </a:rPr>
              <a:t> </a:t>
            </a:r>
            <a:r>
              <a:rPr lang="en-US" sz="1000" dirty="0">
                <a:cs typeface="Times New Roman"/>
              </a:rPr>
              <a:t>D.</a:t>
            </a:r>
            <a:r>
              <a:rPr lang="en-US" sz="1000" spc="-10" dirty="0">
                <a:cs typeface="Times New Roman"/>
              </a:rPr>
              <a:t> </a:t>
            </a:r>
            <a:r>
              <a:rPr lang="en-US" sz="1000" dirty="0">
                <a:cs typeface="Times New Roman"/>
              </a:rPr>
              <a:t>Homicide</a:t>
            </a:r>
            <a:r>
              <a:rPr lang="en-US" sz="1000" spc="-3" dirty="0">
                <a:cs typeface="Times New Roman"/>
              </a:rPr>
              <a:t> </a:t>
            </a:r>
            <a:r>
              <a:rPr lang="en-US" sz="1000" dirty="0">
                <a:cs typeface="Times New Roman"/>
              </a:rPr>
              <a:t>during</a:t>
            </a:r>
            <a:r>
              <a:rPr lang="en-US" sz="1000" spc="-10" dirty="0">
                <a:cs typeface="Times New Roman"/>
              </a:rPr>
              <a:t> </a:t>
            </a:r>
            <a:r>
              <a:rPr lang="en-US" sz="1000" dirty="0">
                <a:cs typeface="Times New Roman"/>
              </a:rPr>
              <a:t>pregnancy</a:t>
            </a:r>
            <a:r>
              <a:rPr lang="en-US" sz="1000" spc="-3" dirty="0">
                <a:cs typeface="Times New Roman"/>
              </a:rPr>
              <a:t> </a:t>
            </a:r>
            <a:r>
              <a:rPr lang="en-US" sz="1000" dirty="0">
                <a:cs typeface="Times New Roman"/>
              </a:rPr>
              <a:t>and</a:t>
            </a:r>
            <a:r>
              <a:rPr lang="en-US" sz="1000" spc="-7" dirty="0">
                <a:cs typeface="Times New Roman"/>
              </a:rPr>
              <a:t> </a:t>
            </a:r>
            <a:r>
              <a:rPr lang="en-US" sz="1000" dirty="0">
                <a:cs typeface="Times New Roman"/>
              </a:rPr>
              <a:t>the</a:t>
            </a:r>
            <a:r>
              <a:rPr lang="en-US" sz="1000" spc="-7" dirty="0">
                <a:cs typeface="Times New Roman"/>
              </a:rPr>
              <a:t> </a:t>
            </a:r>
            <a:r>
              <a:rPr lang="en-US" sz="1000" dirty="0">
                <a:cs typeface="Times New Roman"/>
              </a:rPr>
              <a:t>postpartum</a:t>
            </a:r>
            <a:r>
              <a:rPr lang="en-US" sz="1000" spc="-7" dirty="0">
                <a:cs typeface="Times New Roman"/>
              </a:rPr>
              <a:t> period </a:t>
            </a:r>
            <a:r>
              <a:rPr lang="en-US" sz="1000" dirty="0">
                <a:cs typeface="Times New Roman"/>
              </a:rPr>
              <a:t>in</a:t>
            </a:r>
            <a:r>
              <a:rPr lang="en-US" sz="1000" spc="-7" dirty="0">
                <a:cs typeface="Times New Roman"/>
              </a:rPr>
              <a:t> </a:t>
            </a:r>
            <a:r>
              <a:rPr lang="en-US" sz="1000" dirty="0">
                <a:cs typeface="Times New Roman"/>
              </a:rPr>
              <a:t>the</a:t>
            </a:r>
            <a:r>
              <a:rPr lang="en-US" sz="1000" spc="-7" dirty="0">
                <a:cs typeface="Times New Roman"/>
              </a:rPr>
              <a:t> </a:t>
            </a:r>
            <a:r>
              <a:rPr lang="en-US" sz="1000" dirty="0">
                <a:cs typeface="Times New Roman"/>
              </a:rPr>
              <a:t>United States,</a:t>
            </a:r>
            <a:r>
              <a:rPr lang="en-US" sz="1000" spc="-3" dirty="0">
                <a:cs typeface="Times New Roman"/>
              </a:rPr>
              <a:t> </a:t>
            </a:r>
            <a:r>
              <a:rPr lang="en-US" sz="1000" spc="-7" dirty="0">
                <a:cs typeface="Times New Roman"/>
              </a:rPr>
              <a:t>2018-</a:t>
            </a:r>
            <a:r>
              <a:rPr lang="en-US" sz="1000" dirty="0">
                <a:cs typeface="Times New Roman"/>
              </a:rPr>
              <a:t>2019.</a:t>
            </a:r>
            <a:r>
              <a:rPr lang="en-US" sz="1000" spc="-7" dirty="0">
                <a:cs typeface="Times New Roman"/>
              </a:rPr>
              <a:t> </a:t>
            </a:r>
            <a:r>
              <a:rPr lang="en-US" sz="1000" dirty="0" err="1">
                <a:cs typeface="Times New Roman"/>
              </a:rPr>
              <a:t>Obstet</a:t>
            </a:r>
            <a:r>
              <a:rPr lang="en-US" sz="1000" spc="-10" dirty="0">
                <a:cs typeface="Times New Roman"/>
              </a:rPr>
              <a:t> </a:t>
            </a:r>
            <a:r>
              <a:rPr lang="en-US" sz="1000" dirty="0">
                <a:cs typeface="Times New Roman"/>
              </a:rPr>
              <a:t>Gynecol.</a:t>
            </a:r>
            <a:r>
              <a:rPr lang="en-US" sz="1000" spc="-3" dirty="0">
                <a:cs typeface="Times New Roman"/>
              </a:rPr>
              <a:t> </a:t>
            </a:r>
            <a:r>
              <a:rPr lang="en-US" sz="1000" dirty="0">
                <a:cs typeface="Times New Roman"/>
              </a:rPr>
              <a:t>2021</a:t>
            </a:r>
            <a:r>
              <a:rPr lang="en-US" sz="1000" spc="-7" dirty="0">
                <a:cs typeface="Times New Roman"/>
              </a:rPr>
              <a:t> </a:t>
            </a:r>
            <a:r>
              <a:rPr lang="en-US" sz="1000" dirty="0">
                <a:cs typeface="Times New Roman"/>
              </a:rPr>
              <a:t>Nov</a:t>
            </a:r>
            <a:r>
              <a:rPr lang="en-US" sz="1000" spc="-7" dirty="0">
                <a:cs typeface="Times New Roman"/>
              </a:rPr>
              <a:t> 1;138(5):762-</a:t>
            </a:r>
            <a:r>
              <a:rPr lang="en-US" sz="1000" dirty="0">
                <a:cs typeface="Times New Roman"/>
              </a:rPr>
              <a:t>769.</a:t>
            </a:r>
            <a:r>
              <a:rPr lang="en-US" sz="1000" spc="-7" dirty="0">
                <a:cs typeface="Times New Roman"/>
              </a:rPr>
              <a:t> </a:t>
            </a:r>
            <a:r>
              <a:rPr lang="en-US" sz="1000" dirty="0">
                <a:cs typeface="Times New Roman"/>
              </a:rPr>
              <a:t>Erratum</a:t>
            </a:r>
            <a:r>
              <a:rPr lang="en-US" sz="1000" spc="-3" dirty="0">
                <a:cs typeface="Times New Roman"/>
              </a:rPr>
              <a:t> </a:t>
            </a:r>
            <a:r>
              <a:rPr lang="en-US" sz="1000" dirty="0">
                <a:cs typeface="Times New Roman"/>
              </a:rPr>
              <a:t>in:</a:t>
            </a:r>
            <a:r>
              <a:rPr lang="en-US" sz="1000" spc="-7" dirty="0">
                <a:cs typeface="Times New Roman"/>
              </a:rPr>
              <a:t> </a:t>
            </a:r>
            <a:r>
              <a:rPr lang="en-US" sz="1000" dirty="0" err="1">
                <a:cs typeface="Times New Roman"/>
              </a:rPr>
              <a:t>Obstet</a:t>
            </a:r>
            <a:r>
              <a:rPr lang="en-US" sz="1000" spc="-7" dirty="0">
                <a:cs typeface="Times New Roman"/>
              </a:rPr>
              <a:t> Gynecol. </a:t>
            </a:r>
            <a:r>
              <a:rPr lang="en-US" sz="1000" dirty="0">
                <a:cs typeface="Times New Roman"/>
              </a:rPr>
              <a:t>2022</a:t>
            </a:r>
            <a:r>
              <a:rPr lang="en-US" sz="1000" spc="20" dirty="0">
                <a:cs typeface="Times New Roman"/>
              </a:rPr>
              <a:t> </a:t>
            </a:r>
            <a:r>
              <a:rPr lang="en-US" sz="1000" dirty="0">
                <a:cs typeface="Times New Roman"/>
              </a:rPr>
              <a:t>Feb</a:t>
            </a:r>
            <a:r>
              <a:rPr lang="en-US" sz="1000" spc="20" dirty="0">
                <a:cs typeface="Times New Roman"/>
              </a:rPr>
              <a:t> </a:t>
            </a:r>
            <a:r>
              <a:rPr lang="en-US" sz="1000" dirty="0">
                <a:cs typeface="Times New Roman"/>
              </a:rPr>
              <a:t>1;139(2):347.</a:t>
            </a:r>
            <a:r>
              <a:rPr lang="en-US" sz="1000" spc="20" dirty="0">
                <a:cs typeface="Times New Roman"/>
              </a:rPr>
              <a:t> </a:t>
            </a:r>
            <a:r>
              <a:rPr lang="en-US" sz="1000" u="sng" spc="-7" dirty="0">
                <a:solidFill>
                  <a:srgbClr val="0000FF"/>
                </a:solidFill>
                <a:uFill>
                  <a:solidFill>
                    <a:srgbClr val="0000FF"/>
                  </a:solidFill>
                </a:uFill>
                <a:cs typeface="Times New Roman"/>
                <a:hlinkClick r:id="rId13"/>
              </a:rPr>
              <a:t>https://www.ncbi.nlm.nih.gov/pmc/articles/PMC9134264/</a:t>
            </a:r>
            <a:r>
              <a:rPr lang="en-US" sz="1000" spc="-7" dirty="0">
                <a:cs typeface="Times New Roman"/>
                <a:hlinkClick r:id="rId13"/>
              </a:rPr>
              <a:t>.</a:t>
            </a:r>
            <a:r>
              <a:rPr lang="en-US" sz="1000" spc="20" dirty="0">
                <a:cs typeface="Times New Roman"/>
              </a:rPr>
              <a:t> </a:t>
            </a:r>
            <a:r>
              <a:rPr lang="en-US" sz="1000" dirty="0">
                <a:cs typeface="Times New Roman"/>
              </a:rPr>
              <a:t>Accessed</a:t>
            </a:r>
            <a:r>
              <a:rPr lang="en-US" sz="1000" spc="20" dirty="0">
                <a:cs typeface="Times New Roman"/>
              </a:rPr>
              <a:t> </a:t>
            </a:r>
            <a:r>
              <a:rPr lang="en-US" sz="1000" dirty="0">
                <a:cs typeface="Times New Roman"/>
              </a:rPr>
              <a:t>October</a:t>
            </a:r>
            <a:r>
              <a:rPr lang="en-US" sz="1000" spc="20" dirty="0">
                <a:cs typeface="Times New Roman"/>
              </a:rPr>
              <a:t> </a:t>
            </a:r>
            <a:r>
              <a:rPr lang="en-US" sz="1000" dirty="0">
                <a:cs typeface="Times New Roman"/>
              </a:rPr>
              <a:t>3,</a:t>
            </a:r>
            <a:r>
              <a:rPr lang="en-US" sz="1000" spc="27" dirty="0">
                <a:cs typeface="Times New Roman"/>
              </a:rPr>
              <a:t> </a:t>
            </a:r>
            <a:r>
              <a:rPr lang="en-US" sz="1000" spc="-7" dirty="0">
                <a:cs typeface="Times New Roman"/>
              </a:rPr>
              <a:t>2022.</a:t>
            </a:r>
          </a:p>
          <a:p>
            <a:pPr marL="274320" indent="-274320">
              <a:buFontTx/>
              <a:buAutoNum type="arabicPeriod" startAt="13"/>
              <a:tabLst>
                <a:tab pos="164951" algn="l"/>
              </a:tabLst>
            </a:pPr>
            <a:r>
              <a:rPr lang="en-US" sz="1000" dirty="0">
                <a:cs typeface="Times New Roman"/>
              </a:rPr>
              <a:t>Centers</a:t>
            </a:r>
            <a:r>
              <a:rPr lang="en-US" sz="1000" spc="-24" dirty="0">
                <a:cs typeface="Times New Roman"/>
              </a:rPr>
              <a:t> </a:t>
            </a:r>
            <a:r>
              <a:rPr lang="en-US" sz="1000" dirty="0">
                <a:cs typeface="Times New Roman"/>
              </a:rPr>
              <a:t>for</a:t>
            </a:r>
            <a:r>
              <a:rPr lang="en-US" sz="1000" spc="-17" dirty="0">
                <a:cs typeface="Times New Roman"/>
              </a:rPr>
              <a:t> </a:t>
            </a:r>
            <a:r>
              <a:rPr lang="en-US" sz="1000" dirty="0">
                <a:cs typeface="Times New Roman"/>
              </a:rPr>
              <a:t>Disease</a:t>
            </a:r>
            <a:r>
              <a:rPr lang="en-US" sz="1000" spc="-10" dirty="0">
                <a:cs typeface="Times New Roman"/>
              </a:rPr>
              <a:t> </a:t>
            </a:r>
            <a:r>
              <a:rPr lang="en-US" sz="1000" dirty="0">
                <a:cs typeface="Times New Roman"/>
              </a:rPr>
              <a:t>Control</a:t>
            </a:r>
            <a:r>
              <a:rPr lang="en-US" sz="1000" spc="-17" dirty="0">
                <a:cs typeface="Times New Roman"/>
              </a:rPr>
              <a:t> </a:t>
            </a:r>
            <a:r>
              <a:rPr lang="en-US" sz="1000" dirty="0">
                <a:cs typeface="Times New Roman"/>
              </a:rPr>
              <a:t>and</a:t>
            </a:r>
            <a:r>
              <a:rPr lang="en-US" sz="1000" spc="-17" dirty="0">
                <a:cs typeface="Times New Roman"/>
              </a:rPr>
              <a:t> </a:t>
            </a:r>
            <a:r>
              <a:rPr lang="en-US" sz="1000" dirty="0">
                <a:cs typeface="Times New Roman"/>
              </a:rPr>
              <a:t>Prevention.</a:t>
            </a:r>
            <a:r>
              <a:rPr lang="en-US" sz="1000" spc="-14" dirty="0">
                <a:cs typeface="Times New Roman"/>
              </a:rPr>
              <a:t> </a:t>
            </a:r>
            <a:r>
              <a:rPr lang="en-US" sz="1000" dirty="0">
                <a:cs typeface="Times New Roman"/>
              </a:rPr>
              <a:t>CDC</a:t>
            </a:r>
            <a:r>
              <a:rPr lang="en-US" sz="1000" spc="-14" dirty="0">
                <a:cs typeface="Times New Roman"/>
              </a:rPr>
              <a:t> </a:t>
            </a:r>
            <a:r>
              <a:rPr lang="en-US" sz="1000" dirty="0">
                <a:cs typeface="Times New Roman"/>
              </a:rPr>
              <a:t>WONDER.</a:t>
            </a:r>
            <a:r>
              <a:rPr lang="en-US" sz="1000" spc="-14" dirty="0">
                <a:cs typeface="Times New Roman"/>
              </a:rPr>
              <a:t> </a:t>
            </a:r>
            <a:r>
              <a:rPr lang="en-US" sz="1000" dirty="0">
                <a:cs typeface="Times New Roman"/>
              </a:rPr>
              <a:t>Last</a:t>
            </a:r>
            <a:r>
              <a:rPr lang="en-US" sz="1000" spc="-14" dirty="0">
                <a:cs typeface="Times New Roman"/>
              </a:rPr>
              <a:t> </a:t>
            </a:r>
            <a:r>
              <a:rPr lang="en-US" sz="1000" dirty="0">
                <a:cs typeface="Times New Roman"/>
              </a:rPr>
              <a:t>reviewed</a:t>
            </a:r>
            <a:r>
              <a:rPr lang="en-US" sz="1000" spc="-17" dirty="0">
                <a:cs typeface="Times New Roman"/>
              </a:rPr>
              <a:t> </a:t>
            </a:r>
            <a:r>
              <a:rPr lang="en-US" sz="1000" dirty="0">
                <a:cs typeface="Times New Roman"/>
              </a:rPr>
              <a:t>August</a:t>
            </a:r>
            <a:r>
              <a:rPr lang="en-US" sz="1000" spc="-17" dirty="0">
                <a:cs typeface="Times New Roman"/>
              </a:rPr>
              <a:t> </a:t>
            </a:r>
            <a:r>
              <a:rPr lang="en-US" sz="1000" spc="-7" dirty="0">
                <a:cs typeface="Times New Roman"/>
              </a:rPr>
              <a:t>2022. </a:t>
            </a:r>
            <a:r>
              <a:rPr lang="en-US" sz="1000" u="sng" spc="-7" dirty="0">
                <a:solidFill>
                  <a:srgbClr val="0000FF"/>
                </a:solidFill>
                <a:uFill>
                  <a:solidFill>
                    <a:srgbClr val="0000FF"/>
                  </a:solidFill>
                </a:uFill>
                <a:cs typeface="Times New Roman"/>
                <a:hlinkClick r:id="rId14"/>
              </a:rPr>
              <a:t>https://wonder.cdc.gov/</a:t>
            </a:r>
            <a:r>
              <a:rPr lang="en-US" sz="1000" spc="-7" dirty="0">
                <a:cs typeface="Times New Roman"/>
                <a:hlinkClick r:id="rId14"/>
              </a:rPr>
              <a:t>.</a:t>
            </a:r>
            <a:r>
              <a:rPr lang="en-US" sz="1000" spc="7" dirty="0">
                <a:cs typeface="Times New Roman"/>
              </a:rPr>
              <a:t> </a:t>
            </a:r>
            <a:r>
              <a:rPr lang="en-US" sz="1000" dirty="0">
                <a:cs typeface="Times New Roman"/>
              </a:rPr>
              <a:t>Accessed</a:t>
            </a:r>
            <a:r>
              <a:rPr lang="en-US" sz="1000" spc="17" dirty="0">
                <a:cs typeface="Times New Roman"/>
              </a:rPr>
              <a:t> </a:t>
            </a:r>
            <a:r>
              <a:rPr lang="en-US" sz="1000" dirty="0">
                <a:cs typeface="Times New Roman"/>
              </a:rPr>
              <a:t>October</a:t>
            </a:r>
            <a:r>
              <a:rPr lang="en-US" sz="1000" spc="17" dirty="0">
                <a:cs typeface="Times New Roman"/>
              </a:rPr>
              <a:t> </a:t>
            </a:r>
            <a:r>
              <a:rPr lang="en-US" sz="1000" dirty="0">
                <a:cs typeface="Times New Roman"/>
              </a:rPr>
              <a:t>3,</a:t>
            </a:r>
            <a:r>
              <a:rPr lang="en-US" sz="1000" spc="20" dirty="0">
                <a:cs typeface="Times New Roman"/>
              </a:rPr>
              <a:t> </a:t>
            </a:r>
            <a:r>
              <a:rPr lang="en-US" sz="1000" spc="-14" dirty="0">
                <a:cs typeface="Times New Roman"/>
              </a:rPr>
              <a:t>2022.</a:t>
            </a:r>
            <a:endParaRPr sz="1000" dirty="0">
              <a:cs typeface="Times New Roman"/>
            </a:endParaRPr>
          </a:p>
        </p:txBody>
      </p:sp>
      <p:sp>
        <p:nvSpPr>
          <p:cNvPr id="9" name="Title 8">
            <a:extLst>
              <a:ext uri="{FF2B5EF4-FFF2-40B4-BE49-F238E27FC236}">
                <a16:creationId xmlns:a16="http://schemas.microsoft.com/office/drawing/2014/main" id="{AA66103E-0510-402D-961E-498F8786F6E2}"/>
              </a:ext>
            </a:extLst>
          </p:cNvPr>
          <p:cNvSpPr>
            <a:spLocks noGrp="1"/>
          </p:cNvSpPr>
          <p:nvPr>
            <p:ph type="title"/>
          </p:nvPr>
        </p:nvSpPr>
        <p:spPr>
          <a:xfrm>
            <a:off x="1257300" y="304800"/>
            <a:ext cx="6629400" cy="617884"/>
          </a:xfrm>
        </p:spPr>
        <p:txBody>
          <a:bodyPr>
            <a:normAutofit fontScale="90000"/>
          </a:bodyPr>
          <a:lstStyle/>
          <a:p>
            <a:r>
              <a:rPr lang="en-US" dirty="0"/>
              <a:t>References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57200" y="1371600"/>
            <a:ext cx="8229600" cy="5555716"/>
          </a:xfrm>
          <a:prstGeom prst="rect">
            <a:avLst/>
          </a:prstGeom>
        </p:spPr>
        <p:txBody>
          <a:bodyPr vert="horz" wrap="square" lIns="0" tIns="15586" rIns="0" bIns="0" rtlCol="0">
            <a:spAutoFit/>
          </a:bodyPr>
          <a:lstStyle/>
          <a:p>
            <a:pPr marL="274320" marR="245912" indent="-274320">
              <a:buAutoNum type="arabicPeriod" startAt="16"/>
              <a:tabLst>
                <a:tab pos="164951" algn="l"/>
              </a:tabLst>
            </a:pPr>
            <a:r>
              <a:rPr sz="1000" dirty="0">
                <a:cs typeface="Times New Roman"/>
              </a:rPr>
              <a:t>Howell</a:t>
            </a:r>
            <a:r>
              <a:rPr sz="1000" spc="-27" dirty="0">
                <a:cs typeface="Times New Roman"/>
              </a:rPr>
              <a:t> </a:t>
            </a:r>
            <a:r>
              <a:rPr sz="1000" dirty="0">
                <a:cs typeface="Times New Roman"/>
              </a:rPr>
              <a:t>EA.</a:t>
            </a:r>
            <a:r>
              <a:rPr sz="1000" spc="-14" dirty="0">
                <a:cs typeface="Times New Roman"/>
              </a:rPr>
              <a:t> </a:t>
            </a:r>
            <a:r>
              <a:rPr sz="1000" dirty="0">
                <a:cs typeface="Times New Roman"/>
              </a:rPr>
              <a:t>Reducing</a:t>
            </a:r>
            <a:r>
              <a:rPr sz="1000" spc="-17" dirty="0">
                <a:cs typeface="Times New Roman"/>
              </a:rPr>
              <a:t> </a:t>
            </a:r>
            <a:r>
              <a:rPr sz="1000" dirty="0">
                <a:cs typeface="Times New Roman"/>
              </a:rPr>
              <a:t>disparities</a:t>
            </a:r>
            <a:r>
              <a:rPr sz="1000" spc="-17" dirty="0">
                <a:cs typeface="Times New Roman"/>
              </a:rPr>
              <a:t> </a:t>
            </a:r>
            <a:r>
              <a:rPr sz="1000" dirty="0">
                <a:cs typeface="Times New Roman"/>
              </a:rPr>
              <a:t>in</a:t>
            </a:r>
            <a:r>
              <a:rPr sz="1000" spc="-14" dirty="0">
                <a:cs typeface="Times New Roman"/>
              </a:rPr>
              <a:t> </a:t>
            </a:r>
            <a:r>
              <a:rPr sz="1000" dirty="0">
                <a:cs typeface="Times New Roman"/>
              </a:rPr>
              <a:t>severe</a:t>
            </a:r>
            <a:r>
              <a:rPr sz="1000" spc="-17" dirty="0">
                <a:cs typeface="Times New Roman"/>
              </a:rPr>
              <a:t> </a:t>
            </a:r>
            <a:r>
              <a:rPr sz="1000" dirty="0">
                <a:cs typeface="Times New Roman"/>
              </a:rPr>
              <a:t>maternal</a:t>
            </a:r>
            <a:r>
              <a:rPr sz="1000" spc="-20" dirty="0">
                <a:cs typeface="Times New Roman"/>
              </a:rPr>
              <a:t> </a:t>
            </a:r>
            <a:r>
              <a:rPr sz="1000" dirty="0">
                <a:cs typeface="Times New Roman"/>
              </a:rPr>
              <a:t>morbidity</a:t>
            </a:r>
            <a:r>
              <a:rPr sz="1000" spc="-10" dirty="0">
                <a:cs typeface="Times New Roman"/>
              </a:rPr>
              <a:t> </a:t>
            </a:r>
            <a:r>
              <a:rPr sz="1000" dirty="0">
                <a:cs typeface="Times New Roman"/>
              </a:rPr>
              <a:t>and</a:t>
            </a:r>
            <a:r>
              <a:rPr sz="1000" spc="-17" dirty="0">
                <a:cs typeface="Times New Roman"/>
              </a:rPr>
              <a:t> </a:t>
            </a:r>
            <a:r>
              <a:rPr sz="1000" dirty="0">
                <a:cs typeface="Times New Roman"/>
              </a:rPr>
              <a:t>mortality.</a:t>
            </a:r>
            <a:r>
              <a:rPr sz="1000" spc="-17" dirty="0">
                <a:cs typeface="Times New Roman"/>
              </a:rPr>
              <a:t> </a:t>
            </a:r>
            <a:r>
              <a:rPr sz="1000" dirty="0">
                <a:cs typeface="Times New Roman"/>
              </a:rPr>
              <a:t>Clin</a:t>
            </a:r>
            <a:r>
              <a:rPr sz="1000" spc="-17" dirty="0">
                <a:cs typeface="Times New Roman"/>
              </a:rPr>
              <a:t> </a:t>
            </a:r>
            <a:r>
              <a:rPr sz="1000" dirty="0">
                <a:cs typeface="Times New Roman"/>
              </a:rPr>
              <a:t>Obstet</a:t>
            </a:r>
            <a:r>
              <a:rPr sz="1000" spc="-20" dirty="0">
                <a:cs typeface="Times New Roman"/>
              </a:rPr>
              <a:t> </a:t>
            </a:r>
            <a:r>
              <a:rPr sz="1000" dirty="0">
                <a:cs typeface="Times New Roman"/>
              </a:rPr>
              <a:t>Gynecol.</a:t>
            </a:r>
            <a:r>
              <a:rPr sz="1000" spc="-17" dirty="0">
                <a:cs typeface="Times New Roman"/>
              </a:rPr>
              <a:t> </a:t>
            </a:r>
            <a:r>
              <a:rPr sz="1000" spc="-14" dirty="0">
                <a:cs typeface="Times New Roman"/>
              </a:rPr>
              <a:t>2018 </a:t>
            </a:r>
            <a:r>
              <a:rPr sz="1000" spc="-7" dirty="0">
                <a:cs typeface="Times New Roman"/>
              </a:rPr>
              <a:t>Jun;61(2):387-</a:t>
            </a:r>
            <a:r>
              <a:rPr sz="1000" dirty="0">
                <a:cs typeface="Times New Roman"/>
              </a:rPr>
              <a:t>99.</a:t>
            </a:r>
            <a:r>
              <a:rPr sz="1000" spc="48" dirty="0">
                <a:cs typeface="Times New Roman"/>
              </a:rPr>
              <a:t> </a:t>
            </a:r>
            <a:r>
              <a:rPr sz="1000" u="sng" spc="-7" dirty="0">
                <a:solidFill>
                  <a:srgbClr val="0000FF"/>
                </a:solidFill>
                <a:uFill>
                  <a:solidFill>
                    <a:srgbClr val="0000FF"/>
                  </a:solidFill>
                </a:uFill>
                <a:cs typeface="Times New Roman"/>
                <a:hlinkClick r:id="rId3"/>
              </a:rPr>
              <a:t>https://www.ncbi.nlm.nih.gov/pmc/articles/PMC5915910/</a:t>
            </a:r>
            <a:r>
              <a:rPr sz="1000" spc="-7" dirty="0">
                <a:cs typeface="Times New Roman"/>
                <a:hlinkClick r:id="rId3"/>
              </a:rPr>
              <a:t>.</a:t>
            </a:r>
            <a:r>
              <a:rPr sz="1000" spc="55" dirty="0">
                <a:cs typeface="Times New Roman"/>
              </a:rPr>
              <a:t> </a:t>
            </a:r>
            <a:r>
              <a:rPr sz="1000" dirty="0">
                <a:cs typeface="Times New Roman"/>
              </a:rPr>
              <a:t>Accessed</a:t>
            </a:r>
            <a:r>
              <a:rPr sz="1000" spc="48" dirty="0">
                <a:cs typeface="Times New Roman"/>
              </a:rPr>
              <a:t> </a:t>
            </a:r>
            <a:r>
              <a:rPr sz="1000" dirty="0">
                <a:cs typeface="Times New Roman"/>
              </a:rPr>
              <a:t>October</a:t>
            </a:r>
            <a:r>
              <a:rPr sz="1000" spc="55" dirty="0">
                <a:cs typeface="Times New Roman"/>
              </a:rPr>
              <a:t> </a:t>
            </a:r>
            <a:r>
              <a:rPr sz="1000" dirty="0">
                <a:cs typeface="Times New Roman"/>
              </a:rPr>
              <a:t>3,</a:t>
            </a:r>
            <a:r>
              <a:rPr sz="1000" spc="58" dirty="0">
                <a:cs typeface="Times New Roman"/>
              </a:rPr>
              <a:t> </a:t>
            </a:r>
            <a:r>
              <a:rPr sz="1000" spc="-7" dirty="0">
                <a:cs typeface="Times New Roman"/>
              </a:rPr>
              <a:t>2022.</a:t>
            </a:r>
            <a:endParaRPr sz="1000" dirty="0">
              <a:cs typeface="Times New Roman"/>
            </a:endParaRPr>
          </a:p>
          <a:p>
            <a:pPr marL="274320" indent="-274320">
              <a:buAutoNum type="arabicPeriod" startAt="16"/>
              <a:tabLst>
                <a:tab pos="164951" algn="l"/>
              </a:tabLst>
            </a:pPr>
            <a:r>
              <a:rPr sz="1000" dirty="0">
                <a:cs typeface="Times New Roman"/>
              </a:rPr>
              <a:t>Petersen</a:t>
            </a:r>
            <a:r>
              <a:rPr sz="1000" spc="-17" dirty="0">
                <a:cs typeface="Times New Roman"/>
              </a:rPr>
              <a:t> </a:t>
            </a:r>
            <a:r>
              <a:rPr sz="1000" dirty="0">
                <a:cs typeface="Times New Roman"/>
              </a:rPr>
              <a:t>EE,</a:t>
            </a:r>
            <a:r>
              <a:rPr sz="1000" spc="-10" dirty="0">
                <a:cs typeface="Times New Roman"/>
              </a:rPr>
              <a:t> </a:t>
            </a:r>
            <a:r>
              <a:rPr sz="1000" dirty="0">
                <a:cs typeface="Times New Roman"/>
              </a:rPr>
              <a:t>Davis</a:t>
            </a:r>
            <a:r>
              <a:rPr sz="1000" spc="-7" dirty="0">
                <a:cs typeface="Times New Roman"/>
              </a:rPr>
              <a:t> </a:t>
            </a:r>
            <a:r>
              <a:rPr sz="1000" dirty="0">
                <a:cs typeface="Times New Roman"/>
              </a:rPr>
              <a:t>NL,</a:t>
            </a:r>
            <a:r>
              <a:rPr sz="1000" spc="-10" dirty="0">
                <a:cs typeface="Times New Roman"/>
              </a:rPr>
              <a:t> </a:t>
            </a:r>
            <a:r>
              <a:rPr sz="1000" dirty="0">
                <a:cs typeface="Times New Roman"/>
              </a:rPr>
              <a:t>Goodman</a:t>
            </a:r>
            <a:r>
              <a:rPr sz="1000" spc="-7" dirty="0">
                <a:cs typeface="Times New Roman"/>
              </a:rPr>
              <a:t> </a:t>
            </a:r>
            <a:r>
              <a:rPr sz="1000" dirty="0">
                <a:cs typeface="Times New Roman"/>
              </a:rPr>
              <a:t>D,</a:t>
            </a:r>
            <a:r>
              <a:rPr sz="1000" spc="-10" dirty="0">
                <a:cs typeface="Times New Roman"/>
              </a:rPr>
              <a:t> </a:t>
            </a:r>
            <a:r>
              <a:rPr sz="1000" dirty="0">
                <a:cs typeface="Times New Roman"/>
              </a:rPr>
              <a:t>Cox</a:t>
            </a:r>
            <a:r>
              <a:rPr sz="1000" spc="-7" dirty="0">
                <a:cs typeface="Times New Roman"/>
              </a:rPr>
              <a:t> </a:t>
            </a:r>
            <a:r>
              <a:rPr sz="1000" dirty="0">
                <a:cs typeface="Times New Roman"/>
              </a:rPr>
              <a:t>S,</a:t>
            </a:r>
            <a:r>
              <a:rPr sz="1000" spc="-10" dirty="0">
                <a:cs typeface="Times New Roman"/>
              </a:rPr>
              <a:t> </a:t>
            </a:r>
            <a:r>
              <a:rPr sz="1000" dirty="0">
                <a:cs typeface="Times New Roman"/>
              </a:rPr>
              <a:t>Mayes</a:t>
            </a:r>
            <a:r>
              <a:rPr sz="1000" spc="-7" dirty="0">
                <a:cs typeface="Times New Roman"/>
              </a:rPr>
              <a:t> </a:t>
            </a:r>
            <a:r>
              <a:rPr sz="1000" dirty="0">
                <a:cs typeface="Times New Roman"/>
              </a:rPr>
              <a:t>N,</a:t>
            </a:r>
            <a:r>
              <a:rPr sz="1000" spc="-10" dirty="0">
                <a:cs typeface="Times New Roman"/>
              </a:rPr>
              <a:t> </a:t>
            </a:r>
            <a:r>
              <a:rPr sz="1000" dirty="0">
                <a:cs typeface="Times New Roman"/>
              </a:rPr>
              <a:t>Johnston E,</a:t>
            </a:r>
            <a:r>
              <a:rPr sz="1000" spc="-7" dirty="0">
                <a:cs typeface="Times New Roman"/>
              </a:rPr>
              <a:t> </a:t>
            </a:r>
            <a:r>
              <a:rPr sz="1000" dirty="0">
                <a:cs typeface="Times New Roman"/>
              </a:rPr>
              <a:t>Syverson</a:t>
            </a:r>
            <a:r>
              <a:rPr sz="1000" spc="-3" dirty="0">
                <a:cs typeface="Times New Roman"/>
              </a:rPr>
              <a:t> </a:t>
            </a:r>
            <a:r>
              <a:rPr sz="1000" dirty="0">
                <a:cs typeface="Times New Roman"/>
              </a:rPr>
              <a:t>C,</a:t>
            </a:r>
            <a:r>
              <a:rPr sz="1000" spc="-10" dirty="0">
                <a:cs typeface="Times New Roman"/>
              </a:rPr>
              <a:t> </a:t>
            </a:r>
            <a:r>
              <a:rPr sz="1000" dirty="0">
                <a:cs typeface="Times New Roman"/>
              </a:rPr>
              <a:t>Seed</a:t>
            </a:r>
            <a:r>
              <a:rPr sz="1000" spc="-7" dirty="0">
                <a:cs typeface="Times New Roman"/>
              </a:rPr>
              <a:t> </a:t>
            </a:r>
            <a:r>
              <a:rPr sz="1000" dirty="0">
                <a:cs typeface="Times New Roman"/>
              </a:rPr>
              <a:t>K,</a:t>
            </a:r>
            <a:r>
              <a:rPr sz="1000" spc="-10" dirty="0">
                <a:cs typeface="Times New Roman"/>
              </a:rPr>
              <a:t> </a:t>
            </a:r>
            <a:r>
              <a:rPr sz="1000" spc="-7" dirty="0">
                <a:cs typeface="Times New Roman"/>
              </a:rPr>
              <a:t>Shapiro-</a:t>
            </a:r>
            <a:r>
              <a:rPr sz="1000" dirty="0">
                <a:cs typeface="Times New Roman"/>
              </a:rPr>
              <a:t>Mendoza</a:t>
            </a:r>
            <a:r>
              <a:rPr sz="1000" spc="-3" dirty="0">
                <a:cs typeface="Times New Roman"/>
              </a:rPr>
              <a:t> </a:t>
            </a:r>
            <a:r>
              <a:rPr sz="1000" spc="-17" dirty="0">
                <a:cs typeface="Times New Roman"/>
              </a:rPr>
              <a:t>CK,</a:t>
            </a:r>
            <a:r>
              <a:rPr lang="en-US" sz="1000" spc="-17" dirty="0">
                <a:cs typeface="Times New Roman"/>
              </a:rPr>
              <a:t> </a:t>
            </a:r>
            <a:r>
              <a:rPr sz="1000" dirty="0">
                <a:cs typeface="Times New Roman"/>
              </a:rPr>
              <a:t>Callaghan</a:t>
            </a:r>
            <a:r>
              <a:rPr sz="1000" spc="-17" dirty="0">
                <a:cs typeface="Times New Roman"/>
              </a:rPr>
              <a:t> </a:t>
            </a:r>
            <a:r>
              <a:rPr sz="1000" dirty="0">
                <a:cs typeface="Times New Roman"/>
              </a:rPr>
              <a:t>WM,</a:t>
            </a:r>
            <a:r>
              <a:rPr sz="1000" spc="-10" dirty="0">
                <a:cs typeface="Times New Roman"/>
              </a:rPr>
              <a:t> </a:t>
            </a:r>
            <a:r>
              <a:rPr sz="1000" dirty="0">
                <a:cs typeface="Times New Roman"/>
              </a:rPr>
              <a:t>Barfield</a:t>
            </a:r>
            <a:r>
              <a:rPr sz="1000" spc="-10" dirty="0">
                <a:cs typeface="Times New Roman"/>
              </a:rPr>
              <a:t> </a:t>
            </a:r>
            <a:r>
              <a:rPr sz="1000" dirty="0">
                <a:cs typeface="Times New Roman"/>
              </a:rPr>
              <a:t>W.</a:t>
            </a:r>
            <a:r>
              <a:rPr sz="1000" spc="-10" dirty="0">
                <a:cs typeface="Times New Roman"/>
              </a:rPr>
              <a:t> </a:t>
            </a:r>
            <a:r>
              <a:rPr sz="1000" dirty="0">
                <a:cs typeface="Times New Roman"/>
              </a:rPr>
              <a:t>Vital</a:t>
            </a:r>
            <a:r>
              <a:rPr sz="1000" spc="-7" dirty="0">
                <a:cs typeface="Times New Roman"/>
              </a:rPr>
              <a:t> </a:t>
            </a:r>
            <a:r>
              <a:rPr sz="1000" dirty="0">
                <a:cs typeface="Times New Roman"/>
              </a:rPr>
              <a:t>signs:</a:t>
            </a:r>
            <a:r>
              <a:rPr sz="1000" spc="-10" dirty="0">
                <a:cs typeface="Times New Roman"/>
              </a:rPr>
              <a:t> </a:t>
            </a:r>
            <a:r>
              <a:rPr sz="1000" spc="-7" dirty="0">
                <a:cs typeface="Times New Roman"/>
              </a:rPr>
              <a:t>pregnancy-</a:t>
            </a:r>
            <a:r>
              <a:rPr sz="1000" dirty="0">
                <a:cs typeface="Times New Roman"/>
              </a:rPr>
              <a:t>related</a:t>
            </a:r>
            <a:r>
              <a:rPr sz="1000" spc="-10" dirty="0">
                <a:cs typeface="Times New Roman"/>
              </a:rPr>
              <a:t> </a:t>
            </a:r>
            <a:r>
              <a:rPr sz="1000" dirty="0">
                <a:cs typeface="Times New Roman"/>
              </a:rPr>
              <a:t>deaths,</a:t>
            </a:r>
            <a:r>
              <a:rPr sz="1000" spc="-10" dirty="0">
                <a:cs typeface="Times New Roman"/>
              </a:rPr>
              <a:t> </a:t>
            </a:r>
            <a:r>
              <a:rPr sz="1000" dirty="0">
                <a:cs typeface="Times New Roman"/>
              </a:rPr>
              <a:t>United</a:t>
            </a:r>
            <a:r>
              <a:rPr sz="1000" spc="-10" dirty="0">
                <a:cs typeface="Times New Roman"/>
              </a:rPr>
              <a:t> </a:t>
            </a:r>
            <a:r>
              <a:rPr sz="1000" dirty="0">
                <a:cs typeface="Times New Roman"/>
              </a:rPr>
              <a:t>States,</a:t>
            </a:r>
            <a:r>
              <a:rPr sz="1000" spc="-10" dirty="0">
                <a:cs typeface="Times New Roman"/>
              </a:rPr>
              <a:t> </a:t>
            </a:r>
            <a:r>
              <a:rPr sz="1000" spc="-7" dirty="0">
                <a:cs typeface="Times New Roman"/>
              </a:rPr>
              <a:t>2011-</a:t>
            </a:r>
            <a:r>
              <a:rPr sz="1000" dirty="0">
                <a:cs typeface="Times New Roman"/>
              </a:rPr>
              <a:t>2015,</a:t>
            </a:r>
            <a:r>
              <a:rPr sz="1000" spc="-10" dirty="0">
                <a:cs typeface="Times New Roman"/>
              </a:rPr>
              <a:t> </a:t>
            </a:r>
            <a:r>
              <a:rPr sz="1000" dirty="0">
                <a:cs typeface="Times New Roman"/>
              </a:rPr>
              <a:t>and</a:t>
            </a:r>
            <a:r>
              <a:rPr sz="1000" spc="-10" dirty="0">
                <a:cs typeface="Times New Roman"/>
              </a:rPr>
              <a:t> </a:t>
            </a:r>
            <a:r>
              <a:rPr sz="1000" dirty="0">
                <a:cs typeface="Times New Roman"/>
              </a:rPr>
              <a:t>strategies</a:t>
            </a:r>
            <a:r>
              <a:rPr sz="1000" spc="-7" dirty="0">
                <a:cs typeface="Times New Roman"/>
              </a:rPr>
              <a:t> </a:t>
            </a:r>
            <a:r>
              <a:rPr sz="1000" spc="-17" dirty="0">
                <a:cs typeface="Times New Roman"/>
              </a:rPr>
              <a:t>for </a:t>
            </a:r>
            <a:r>
              <a:rPr sz="1000" dirty="0">
                <a:cs typeface="Times New Roman"/>
              </a:rPr>
              <a:t>prevention,</a:t>
            </a:r>
            <a:r>
              <a:rPr sz="1000" spc="-14" dirty="0">
                <a:cs typeface="Times New Roman"/>
              </a:rPr>
              <a:t> </a:t>
            </a:r>
            <a:r>
              <a:rPr sz="1000" dirty="0">
                <a:cs typeface="Times New Roman"/>
              </a:rPr>
              <a:t>13</a:t>
            </a:r>
            <a:r>
              <a:rPr sz="1000" spc="-7" dirty="0">
                <a:cs typeface="Times New Roman"/>
              </a:rPr>
              <a:t> </a:t>
            </a:r>
            <a:r>
              <a:rPr sz="1000" dirty="0">
                <a:cs typeface="Times New Roman"/>
              </a:rPr>
              <a:t>states, </a:t>
            </a:r>
            <a:r>
              <a:rPr sz="1000" spc="-7" dirty="0">
                <a:cs typeface="Times New Roman"/>
              </a:rPr>
              <a:t>2013-</a:t>
            </a:r>
            <a:r>
              <a:rPr sz="1000" dirty="0">
                <a:cs typeface="Times New Roman"/>
              </a:rPr>
              <a:t>2017.</a:t>
            </a:r>
            <a:r>
              <a:rPr sz="1000" spc="-7" dirty="0">
                <a:cs typeface="Times New Roman"/>
              </a:rPr>
              <a:t> </a:t>
            </a:r>
            <a:r>
              <a:rPr sz="1000" dirty="0">
                <a:cs typeface="Times New Roman"/>
              </a:rPr>
              <a:t>MMWR</a:t>
            </a:r>
            <a:r>
              <a:rPr sz="1000" spc="-7" dirty="0">
                <a:cs typeface="Times New Roman"/>
              </a:rPr>
              <a:t> </a:t>
            </a:r>
            <a:r>
              <a:rPr sz="1000" dirty="0">
                <a:cs typeface="Times New Roman"/>
              </a:rPr>
              <a:t>Morb</a:t>
            </a:r>
            <a:r>
              <a:rPr sz="1000" spc="-3" dirty="0">
                <a:cs typeface="Times New Roman"/>
              </a:rPr>
              <a:t> </a:t>
            </a:r>
            <a:r>
              <a:rPr sz="1000" dirty="0">
                <a:cs typeface="Times New Roman"/>
              </a:rPr>
              <a:t>Mortal</a:t>
            </a:r>
            <a:r>
              <a:rPr sz="1000" spc="-10" dirty="0">
                <a:cs typeface="Times New Roman"/>
              </a:rPr>
              <a:t> </a:t>
            </a:r>
            <a:r>
              <a:rPr sz="1000" dirty="0">
                <a:cs typeface="Times New Roman"/>
              </a:rPr>
              <a:t>Wkly</a:t>
            </a:r>
            <a:r>
              <a:rPr sz="1000" spc="3" dirty="0">
                <a:cs typeface="Times New Roman"/>
              </a:rPr>
              <a:t> </a:t>
            </a:r>
            <a:r>
              <a:rPr sz="1000" dirty="0">
                <a:cs typeface="Times New Roman"/>
              </a:rPr>
              <a:t>Rep</a:t>
            </a:r>
            <a:r>
              <a:rPr sz="1000" spc="-3" dirty="0">
                <a:cs typeface="Times New Roman"/>
              </a:rPr>
              <a:t> </a:t>
            </a:r>
            <a:r>
              <a:rPr sz="1000" spc="-7" dirty="0">
                <a:cs typeface="Times New Roman"/>
              </a:rPr>
              <a:t>2019;68:423-</a:t>
            </a:r>
            <a:r>
              <a:rPr sz="1000" spc="-17" dirty="0">
                <a:cs typeface="Times New Roman"/>
              </a:rPr>
              <a:t>29. </a:t>
            </a:r>
            <a:r>
              <a:rPr sz="1000" u="sng" spc="-7" dirty="0">
                <a:solidFill>
                  <a:srgbClr val="0000FF"/>
                </a:solidFill>
                <a:uFill>
                  <a:solidFill>
                    <a:srgbClr val="0000FF"/>
                  </a:solidFill>
                </a:uFill>
                <a:cs typeface="Times New Roman"/>
                <a:hlinkClick r:id="rId4"/>
              </a:rPr>
              <a:t>http://dx.doi.org/10.15585/mmwr.mm6818e1</a:t>
            </a:r>
            <a:r>
              <a:rPr sz="1000" spc="-7" dirty="0">
                <a:cs typeface="Times New Roman"/>
                <a:hlinkClick r:id="rId4"/>
              </a:rPr>
              <a:t>.</a:t>
            </a:r>
            <a:r>
              <a:rPr sz="1000" spc="27" dirty="0">
                <a:cs typeface="Times New Roman"/>
              </a:rPr>
              <a:t> </a:t>
            </a:r>
            <a:r>
              <a:rPr sz="1000" dirty="0">
                <a:cs typeface="Times New Roman"/>
              </a:rPr>
              <a:t>Accessed</a:t>
            </a:r>
            <a:r>
              <a:rPr sz="1000" spc="37" dirty="0">
                <a:cs typeface="Times New Roman"/>
              </a:rPr>
              <a:t> </a:t>
            </a:r>
            <a:r>
              <a:rPr sz="1000" dirty="0">
                <a:cs typeface="Times New Roman"/>
              </a:rPr>
              <a:t>October</a:t>
            </a:r>
            <a:r>
              <a:rPr sz="1000" spc="37" dirty="0">
                <a:cs typeface="Times New Roman"/>
              </a:rPr>
              <a:t> </a:t>
            </a:r>
            <a:r>
              <a:rPr sz="1000" dirty="0">
                <a:cs typeface="Times New Roman"/>
              </a:rPr>
              <a:t>3,</a:t>
            </a:r>
            <a:r>
              <a:rPr sz="1000" spc="37" dirty="0">
                <a:cs typeface="Times New Roman"/>
              </a:rPr>
              <a:t> </a:t>
            </a:r>
            <a:r>
              <a:rPr sz="1000" spc="-7" dirty="0">
                <a:cs typeface="Times New Roman"/>
              </a:rPr>
              <a:t>2022.</a:t>
            </a:r>
            <a:endParaRPr sz="1000" dirty="0">
              <a:cs typeface="Times New Roman"/>
            </a:endParaRPr>
          </a:p>
          <a:p>
            <a:pPr marL="274320" marR="236820" indent="-274320">
              <a:buAutoNum type="arabicPeriod" startAt="18"/>
              <a:tabLst>
                <a:tab pos="164951" algn="l"/>
              </a:tabLst>
            </a:pPr>
            <a:r>
              <a:rPr sz="1000" dirty="0">
                <a:cs typeface="Times New Roman"/>
              </a:rPr>
              <a:t>Howell</a:t>
            </a:r>
            <a:r>
              <a:rPr sz="1000" spc="-24" dirty="0">
                <a:cs typeface="Times New Roman"/>
              </a:rPr>
              <a:t> </a:t>
            </a:r>
            <a:r>
              <a:rPr sz="1000" dirty="0">
                <a:cs typeface="Times New Roman"/>
              </a:rPr>
              <a:t>EA,</a:t>
            </a:r>
            <a:r>
              <a:rPr sz="1000" spc="-10" dirty="0">
                <a:cs typeface="Times New Roman"/>
              </a:rPr>
              <a:t> </a:t>
            </a:r>
            <a:r>
              <a:rPr sz="1000" dirty="0">
                <a:cs typeface="Times New Roman"/>
              </a:rPr>
              <a:t>Zeitlin</a:t>
            </a:r>
            <a:r>
              <a:rPr sz="1000" spc="-7" dirty="0">
                <a:cs typeface="Times New Roman"/>
              </a:rPr>
              <a:t> </a:t>
            </a:r>
            <a:r>
              <a:rPr sz="1000" dirty="0">
                <a:cs typeface="Times New Roman"/>
              </a:rPr>
              <a:t>J.</a:t>
            </a:r>
            <a:r>
              <a:rPr sz="1000" spc="-14" dirty="0">
                <a:cs typeface="Times New Roman"/>
              </a:rPr>
              <a:t> </a:t>
            </a:r>
            <a:r>
              <a:rPr sz="1000" dirty="0">
                <a:cs typeface="Times New Roman"/>
              </a:rPr>
              <a:t>Quality</a:t>
            </a:r>
            <a:r>
              <a:rPr sz="1000" spc="-14" dirty="0">
                <a:cs typeface="Times New Roman"/>
              </a:rPr>
              <a:t> </a:t>
            </a:r>
            <a:r>
              <a:rPr sz="1000" dirty="0">
                <a:cs typeface="Times New Roman"/>
              </a:rPr>
              <a:t>of</a:t>
            </a:r>
            <a:r>
              <a:rPr sz="1000" spc="-14" dirty="0">
                <a:cs typeface="Times New Roman"/>
              </a:rPr>
              <a:t> </a:t>
            </a:r>
            <a:r>
              <a:rPr sz="1000" dirty="0">
                <a:cs typeface="Times New Roman"/>
              </a:rPr>
              <a:t>care</a:t>
            </a:r>
            <a:r>
              <a:rPr sz="1000" spc="-14" dirty="0">
                <a:cs typeface="Times New Roman"/>
              </a:rPr>
              <a:t> </a:t>
            </a:r>
            <a:r>
              <a:rPr sz="1000" dirty="0">
                <a:cs typeface="Times New Roman"/>
              </a:rPr>
              <a:t>and</a:t>
            </a:r>
            <a:r>
              <a:rPr sz="1000" spc="-14" dirty="0">
                <a:cs typeface="Times New Roman"/>
              </a:rPr>
              <a:t> </a:t>
            </a:r>
            <a:r>
              <a:rPr sz="1000" dirty="0">
                <a:cs typeface="Times New Roman"/>
              </a:rPr>
              <a:t>disparities</a:t>
            </a:r>
            <a:r>
              <a:rPr sz="1000" spc="-10" dirty="0">
                <a:cs typeface="Times New Roman"/>
              </a:rPr>
              <a:t> </a:t>
            </a:r>
            <a:r>
              <a:rPr sz="1000" dirty="0">
                <a:cs typeface="Times New Roman"/>
              </a:rPr>
              <a:t>in</a:t>
            </a:r>
            <a:r>
              <a:rPr sz="1000" spc="-14" dirty="0">
                <a:cs typeface="Times New Roman"/>
              </a:rPr>
              <a:t> </a:t>
            </a:r>
            <a:r>
              <a:rPr sz="1000" dirty="0">
                <a:cs typeface="Times New Roman"/>
              </a:rPr>
              <a:t>obstetrics.</a:t>
            </a:r>
            <a:r>
              <a:rPr sz="1000" spc="-14" dirty="0">
                <a:cs typeface="Times New Roman"/>
              </a:rPr>
              <a:t> </a:t>
            </a:r>
            <a:r>
              <a:rPr sz="1000" dirty="0">
                <a:cs typeface="Times New Roman"/>
              </a:rPr>
              <a:t>Obstet</a:t>
            </a:r>
            <a:r>
              <a:rPr sz="1000" spc="-17" dirty="0">
                <a:cs typeface="Times New Roman"/>
              </a:rPr>
              <a:t> </a:t>
            </a:r>
            <a:r>
              <a:rPr sz="1000" dirty="0">
                <a:cs typeface="Times New Roman"/>
              </a:rPr>
              <a:t>Gynecol</a:t>
            </a:r>
            <a:r>
              <a:rPr sz="1000" spc="-14" dirty="0">
                <a:cs typeface="Times New Roman"/>
              </a:rPr>
              <a:t> </a:t>
            </a:r>
            <a:r>
              <a:rPr sz="1000" dirty="0">
                <a:cs typeface="Times New Roman"/>
              </a:rPr>
              <a:t>Clin</a:t>
            </a:r>
            <a:r>
              <a:rPr sz="1000" spc="-14" dirty="0">
                <a:cs typeface="Times New Roman"/>
              </a:rPr>
              <a:t> </a:t>
            </a:r>
            <a:r>
              <a:rPr sz="1000" dirty="0">
                <a:cs typeface="Times New Roman"/>
              </a:rPr>
              <a:t>North</a:t>
            </a:r>
            <a:r>
              <a:rPr sz="1000" spc="-14" dirty="0">
                <a:cs typeface="Times New Roman"/>
              </a:rPr>
              <a:t> </a:t>
            </a:r>
            <a:r>
              <a:rPr sz="1000" spc="-17" dirty="0">
                <a:cs typeface="Times New Roman"/>
              </a:rPr>
              <a:t>Am. </a:t>
            </a:r>
            <a:r>
              <a:rPr sz="1000" spc="-7" dirty="0">
                <a:cs typeface="Times New Roman"/>
              </a:rPr>
              <a:t>2017;44(1):13-</a:t>
            </a:r>
            <a:r>
              <a:rPr sz="1000" dirty="0">
                <a:cs typeface="Times New Roman"/>
              </a:rPr>
              <a:t>25.</a:t>
            </a:r>
            <a:r>
              <a:rPr sz="1000" spc="44" dirty="0">
                <a:cs typeface="Times New Roman"/>
              </a:rPr>
              <a:t> </a:t>
            </a:r>
            <a:r>
              <a:rPr sz="1000" u="sng" spc="-7" dirty="0">
                <a:solidFill>
                  <a:srgbClr val="0000FF"/>
                </a:solidFill>
                <a:uFill>
                  <a:solidFill>
                    <a:srgbClr val="0000FF"/>
                  </a:solidFill>
                </a:uFill>
                <a:cs typeface="Times New Roman"/>
                <a:hlinkClick r:id="rId5"/>
              </a:rPr>
              <a:t>https://www.ncbi.nlm.nih.gov/pmc/articles/PMC5300700/</a:t>
            </a:r>
            <a:r>
              <a:rPr sz="1000" spc="-7" dirty="0">
                <a:cs typeface="Times New Roman"/>
                <a:hlinkClick r:id="rId5"/>
              </a:rPr>
              <a:t>.</a:t>
            </a:r>
            <a:r>
              <a:rPr sz="1000" spc="55" dirty="0">
                <a:cs typeface="Times New Roman"/>
              </a:rPr>
              <a:t> </a:t>
            </a:r>
            <a:r>
              <a:rPr sz="1000" dirty="0">
                <a:cs typeface="Times New Roman"/>
              </a:rPr>
              <a:t>Accessed</a:t>
            </a:r>
            <a:r>
              <a:rPr sz="1000" spc="51" dirty="0">
                <a:cs typeface="Times New Roman"/>
              </a:rPr>
              <a:t> </a:t>
            </a:r>
            <a:r>
              <a:rPr sz="1000" dirty="0">
                <a:cs typeface="Times New Roman"/>
              </a:rPr>
              <a:t>October</a:t>
            </a:r>
            <a:r>
              <a:rPr sz="1000" spc="55" dirty="0">
                <a:cs typeface="Times New Roman"/>
              </a:rPr>
              <a:t> </a:t>
            </a:r>
            <a:r>
              <a:rPr sz="1000" dirty="0">
                <a:cs typeface="Times New Roman"/>
              </a:rPr>
              <a:t>3,</a:t>
            </a:r>
            <a:r>
              <a:rPr sz="1000" spc="55" dirty="0">
                <a:cs typeface="Times New Roman"/>
              </a:rPr>
              <a:t> </a:t>
            </a:r>
            <a:r>
              <a:rPr sz="1000" spc="-7" dirty="0">
                <a:cs typeface="Times New Roman"/>
              </a:rPr>
              <a:t>2022.</a:t>
            </a:r>
            <a:endParaRPr sz="1000" dirty="0">
              <a:cs typeface="Times New Roman"/>
            </a:endParaRPr>
          </a:p>
          <a:p>
            <a:pPr marL="274320" indent="-274320">
              <a:buAutoNum type="arabicPeriod" startAt="18"/>
              <a:tabLst>
                <a:tab pos="164951" algn="l"/>
              </a:tabLst>
            </a:pPr>
            <a:r>
              <a:rPr sz="1000" dirty="0">
                <a:cs typeface="Times New Roman"/>
              </a:rPr>
              <a:t>Glazer</a:t>
            </a:r>
            <a:r>
              <a:rPr sz="1000" spc="-20" dirty="0">
                <a:cs typeface="Times New Roman"/>
              </a:rPr>
              <a:t> </a:t>
            </a:r>
            <a:r>
              <a:rPr sz="1000" dirty="0">
                <a:cs typeface="Times New Roman"/>
              </a:rPr>
              <a:t>KB,</a:t>
            </a:r>
            <a:r>
              <a:rPr sz="1000" spc="-10" dirty="0">
                <a:cs typeface="Times New Roman"/>
              </a:rPr>
              <a:t> </a:t>
            </a:r>
            <a:r>
              <a:rPr sz="1000" dirty="0">
                <a:cs typeface="Times New Roman"/>
              </a:rPr>
              <a:t>Zeitlin</a:t>
            </a:r>
            <a:r>
              <a:rPr sz="1000" spc="-3" dirty="0">
                <a:cs typeface="Times New Roman"/>
              </a:rPr>
              <a:t> </a:t>
            </a:r>
            <a:r>
              <a:rPr sz="1000" dirty="0">
                <a:cs typeface="Times New Roman"/>
              </a:rPr>
              <a:t>J,</a:t>
            </a:r>
            <a:r>
              <a:rPr sz="1000" spc="-10" dirty="0">
                <a:cs typeface="Times New Roman"/>
              </a:rPr>
              <a:t> </a:t>
            </a:r>
            <a:r>
              <a:rPr sz="1000" dirty="0">
                <a:cs typeface="Times New Roman"/>
              </a:rPr>
              <a:t>Howell</a:t>
            </a:r>
            <a:r>
              <a:rPr sz="1000" spc="-17" dirty="0">
                <a:cs typeface="Times New Roman"/>
              </a:rPr>
              <a:t> </a:t>
            </a:r>
            <a:r>
              <a:rPr sz="1000" dirty="0">
                <a:cs typeface="Times New Roman"/>
              </a:rPr>
              <a:t>EA.</a:t>
            </a:r>
            <a:r>
              <a:rPr sz="1000" spc="-10" dirty="0">
                <a:cs typeface="Times New Roman"/>
              </a:rPr>
              <a:t> </a:t>
            </a:r>
            <a:r>
              <a:rPr sz="1000" dirty="0">
                <a:cs typeface="Times New Roman"/>
              </a:rPr>
              <a:t>Intertwined</a:t>
            </a:r>
            <a:r>
              <a:rPr sz="1000" spc="-10" dirty="0">
                <a:cs typeface="Times New Roman"/>
              </a:rPr>
              <a:t> </a:t>
            </a:r>
            <a:r>
              <a:rPr sz="1000" dirty="0">
                <a:cs typeface="Times New Roman"/>
              </a:rPr>
              <a:t>disparities:</a:t>
            </a:r>
            <a:r>
              <a:rPr sz="1000" spc="-10" dirty="0">
                <a:cs typeface="Times New Roman"/>
              </a:rPr>
              <a:t> </a:t>
            </a:r>
            <a:r>
              <a:rPr sz="1000" dirty="0">
                <a:cs typeface="Times New Roman"/>
              </a:rPr>
              <a:t>applying</a:t>
            </a:r>
            <a:r>
              <a:rPr sz="1000" spc="-7" dirty="0">
                <a:cs typeface="Times New Roman"/>
              </a:rPr>
              <a:t> </a:t>
            </a:r>
            <a:r>
              <a:rPr sz="1000" dirty="0">
                <a:cs typeface="Times New Roman"/>
              </a:rPr>
              <a:t>the</a:t>
            </a:r>
            <a:r>
              <a:rPr sz="1000" spc="-14" dirty="0">
                <a:cs typeface="Times New Roman"/>
              </a:rPr>
              <a:t> </a:t>
            </a:r>
            <a:r>
              <a:rPr sz="1000" spc="-7" dirty="0">
                <a:cs typeface="Times New Roman"/>
              </a:rPr>
              <a:t>maternal-</a:t>
            </a:r>
            <a:r>
              <a:rPr sz="1000" dirty="0">
                <a:cs typeface="Times New Roman"/>
              </a:rPr>
              <a:t>infant</a:t>
            </a:r>
            <a:r>
              <a:rPr sz="1000" spc="-10" dirty="0">
                <a:cs typeface="Times New Roman"/>
              </a:rPr>
              <a:t> </a:t>
            </a:r>
            <a:r>
              <a:rPr sz="1000" dirty="0">
                <a:cs typeface="Times New Roman"/>
              </a:rPr>
              <a:t>dyad</a:t>
            </a:r>
            <a:r>
              <a:rPr sz="1000" spc="-10" dirty="0">
                <a:cs typeface="Times New Roman"/>
              </a:rPr>
              <a:t> </a:t>
            </a:r>
            <a:r>
              <a:rPr sz="1000" dirty="0">
                <a:cs typeface="Times New Roman"/>
              </a:rPr>
              <a:t>lens</a:t>
            </a:r>
            <a:r>
              <a:rPr sz="1000" spc="-10" dirty="0">
                <a:cs typeface="Times New Roman"/>
              </a:rPr>
              <a:t> </a:t>
            </a:r>
            <a:r>
              <a:rPr sz="1000" dirty="0">
                <a:cs typeface="Times New Roman"/>
              </a:rPr>
              <a:t>to</a:t>
            </a:r>
            <a:r>
              <a:rPr sz="1000" spc="-3" dirty="0">
                <a:cs typeface="Times New Roman"/>
              </a:rPr>
              <a:t> </a:t>
            </a:r>
            <a:r>
              <a:rPr sz="1000" spc="-7" dirty="0">
                <a:cs typeface="Times New Roman"/>
              </a:rPr>
              <a:t>advance</a:t>
            </a:r>
            <a:r>
              <a:rPr lang="en-US" sz="1000" spc="-7" dirty="0">
                <a:cs typeface="Times New Roman"/>
              </a:rPr>
              <a:t> </a:t>
            </a:r>
            <a:r>
              <a:rPr sz="1000" dirty="0">
                <a:cs typeface="Times New Roman"/>
              </a:rPr>
              <a:t>perinatal</a:t>
            </a:r>
            <a:r>
              <a:rPr sz="1000" spc="-20" dirty="0">
                <a:cs typeface="Times New Roman"/>
              </a:rPr>
              <a:t> </a:t>
            </a:r>
            <a:r>
              <a:rPr sz="1000" dirty="0">
                <a:cs typeface="Times New Roman"/>
              </a:rPr>
              <a:t>health</a:t>
            </a:r>
            <a:r>
              <a:rPr sz="1000" spc="-14" dirty="0">
                <a:cs typeface="Times New Roman"/>
              </a:rPr>
              <a:t> </a:t>
            </a:r>
            <a:r>
              <a:rPr sz="1000" dirty="0">
                <a:cs typeface="Times New Roman"/>
              </a:rPr>
              <a:t>equity.</a:t>
            </a:r>
            <a:r>
              <a:rPr sz="1000" spc="-14" dirty="0">
                <a:cs typeface="Times New Roman"/>
              </a:rPr>
              <a:t> </a:t>
            </a:r>
            <a:r>
              <a:rPr sz="1000" dirty="0">
                <a:cs typeface="Times New Roman"/>
              </a:rPr>
              <a:t>Semin</a:t>
            </a:r>
            <a:r>
              <a:rPr sz="1000" spc="-14" dirty="0">
                <a:cs typeface="Times New Roman"/>
              </a:rPr>
              <a:t> </a:t>
            </a:r>
            <a:r>
              <a:rPr sz="1000" dirty="0">
                <a:cs typeface="Times New Roman"/>
              </a:rPr>
              <a:t>Perinatol.</a:t>
            </a:r>
            <a:r>
              <a:rPr sz="1000" spc="-17" dirty="0">
                <a:cs typeface="Times New Roman"/>
              </a:rPr>
              <a:t> </a:t>
            </a:r>
            <a:r>
              <a:rPr sz="1000" dirty="0">
                <a:cs typeface="Times New Roman"/>
              </a:rPr>
              <a:t>2021</a:t>
            </a:r>
            <a:r>
              <a:rPr sz="1000" spc="-17" dirty="0">
                <a:cs typeface="Times New Roman"/>
              </a:rPr>
              <a:t> </a:t>
            </a:r>
            <a:r>
              <a:rPr sz="1000" spc="-7" dirty="0">
                <a:cs typeface="Times New Roman"/>
              </a:rPr>
              <a:t>Jun;45(4):151410. </a:t>
            </a:r>
            <a:r>
              <a:rPr sz="1000" u="sng" spc="-7" dirty="0">
                <a:solidFill>
                  <a:srgbClr val="0000FF"/>
                </a:solidFill>
                <a:uFill>
                  <a:solidFill>
                    <a:srgbClr val="0000FF"/>
                  </a:solidFill>
                </a:uFill>
                <a:cs typeface="Times New Roman"/>
                <a:hlinkClick r:id="rId6"/>
              </a:rPr>
              <a:t>https://doi.org/10.1016/j.semperi.2021.151410</a:t>
            </a:r>
            <a:r>
              <a:rPr sz="1000" spc="-7" dirty="0">
                <a:cs typeface="Times New Roman"/>
                <a:hlinkClick r:id="rId6"/>
              </a:rPr>
              <a:t>.</a:t>
            </a:r>
            <a:r>
              <a:rPr sz="1000" spc="34" dirty="0">
                <a:cs typeface="Times New Roman"/>
              </a:rPr>
              <a:t> </a:t>
            </a:r>
            <a:r>
              <a:rPr sz="1000" dirty="0">
                <a:cs typeface="Times New Roman"/>
              </a:rPr>
              <a:t>Accessed</a:t>
            </a:r>
            <a:r>
              <a:rPr sz="1000" spc="41" dirty="0">
                <a:cs typeface="Times New Roman"/>
              </a:rPr>
              <a:t> </a:t>
            </a:r>
            <a:r>
              <a:rPr sz="1000" dirty="0">
                <a:cs typeface="Times New Roman"/>
              </a:rPr>
              <a:t>October</a:t>
            </a:r>
            <a:r>
              <a:rPr sz="1000" spc="41" dirty="0">
                <a:cs typeface="Times New Roman"/>
              </a:rPr>
              <a:t> </a:t>
            </a:r>
            <a:r>
              <a:rPr sz="1000" dirty="0">
                <a:cs typeface="Times New Roman"/>
              </a:rPr>
              <a:t>3,</a:t>
            </a:r>
            <a:r>
              <a:rPr sz="1000" spc="44" dirty="0">
                <a:cs typeface="Times New Roman"/>
              </a:rPr>
              <a:t> </a:t>
            </a:r>
            <a:r>
              <a:rPr sz="1000" spc="-7" dirty="0">
                <a:cs typeface="Times New Roman"/>
              </a:rPr>
              <a:t>2022.</a:t>
            </a:r>
            <a:endParaRPr sz="1000" dirty="0">
              <a:cs typeface="Times New Roman"/>
            </a:endParaRPr>
          </a:p>
          <a:p>
            <a:pPr marL="274320" marR="267126" indent="-274320">
              <a:buAutoNum type="arabicPeriod" startAt="20"/>
              <a:tabLst>
                <a:tab pos="164951" algn="l"/>
              </a:tabLst>
            </a:pPr>
            <a:r>
              <a:rPr sz="1000" dirty="0">
                <a:cs typeface="Times New Roman"/>
              </a:rPr>
              <a:t>Shah</a:t>
            </a:r>
            <a:r>
              <a:rPr sz="1000" spc="-17" dirty="0">
                <a:cs typeface="Times New Roman"/>
              </a:rPr>
              <a:t> </a:t>
            </a:r>
            <a:r>
              <a:rPr sz="1000" dirty="0">
                <a:cs typeface="Times New Roman"/>
              </a:rPr>
              <a:t>LM,</a:t>
            </a:r>
            <a:r>
              <a:rPr sz="1000" spc="-10" dirty="0">
                <a:cs typeface="Times New Roman"/>
              </a:rPr>
              <a:t> </a:t>
            </a:r>
            <a:r>
              <a:rPr sz="1000" dirty="0">
                <a:cs typeface="Times New Roman"/>
              </a:rPr>
              <a:t>Varma</a:t>
            </a:r>
            <a:r>
              <a:rPr sz="1000" spc="-10" dirty="0">
                <a:cs typeface="Times New Roman"/>
              </a:rPr>
              <a:t> </a:t>
            </a:r>
            <a:r>
              <a:rPr sz="1000" dirty="0">
                <a:cs typeface="Times New Roman"/>
              </a:rPr>
              <a:t>B,</a:t>
            </a:r>
            <a:r>
              <a:rPr sz="1000" spc="-14" dirty="0">
                <a:cs typeface="Times New Roman"/>
              </a:rPr>
              <a:t> </a:t>
            </a:r>
            <a:r>
              <a:rPr sz="1000" dirty="0">
                <a:cs typeface="Times New Roman"/>
              </a:rPr>
              <a:t>Nasir</a:t>
            </a:r>
            <a:r>
              <a:rPr sz="1000" spc="-14" dirty="0">
                <a:cs typeface="Times New Roman"/>
              </a:rPr>
              <a:t> </a:t>
            </a:r>
            <a:r>
              <a:rPr sz="1000" dirty="0">
                <a:cs typeface="Times New Roman"/>
              </a:rPr>
              <a:t>K,</a:t>
            </a:r>
            <a:r>
              <a:rPr sz="1000" spc="-14" dirty="0">
                <a:cs typeface="Times New Roman"/>
              </a:rPr>
              <a:t> </a:t>
            </a:r>
            <a:r>
              <a:rPr sz="1000" dirty="0">
                <a:cs typeface="Times New Roman"/>
              </a:rPr>
              <a:t>Walsh</a:t>
            </a:r>
            <a:r>
              <a:rPr sz="1000" spc="-14" dirty="0">
                <a:cs typeface="Times New Roman"/>
              </a:rPr>
              <a:t> </a:t>
            </a:r>
            <a:r>
              <a:rPr sz="1000" dirty="0">
                <a:cs typeface="Times New Roman"/>
              </a:rPr>
              <a:t>MN,</a:t>
            </a:r>
            <a:r>
              <a:rPr sz="1000" spc="-10" dirty="0">
                <a:cs typeface="Times New Roman"/>
              </a:rPr>
              <a:t> </a:t>
            </a:r>
            <a:r>
              <a:rPr sz="1000" dirty="0">
                <a:cs typeface="Times New Roman"/>
              </a:rPr>
              <a:t>Blumenthal</a:t>
            </a:r>
            <a:r>
              <a:rPr sz="1000" spc="-14" dirty="0">
                <a:cs typeface="Times New Roman"/>
              </a:rPr>
              <a:t> </a:t>
            </a:r>
            <a:r>
              <a:rPr sz="1000" dirty="0">
                <a:cs typeface="Times New Roman"/>
              </a:rPr>
              <a:t>RS,</a:t>
            </a:r>
            <a:r>
              <a:rPr sz="1000" spc="-14" dirty="0">
                <a:cs typeface="Times New Roman"/>
              </a:rPr>
              <a:t> </a:t>
            </a:r>
            <a:r>
              <a:rPr sz="1000" dirty="0">
                <a:cs typeface="Times New Roman"/>
              </a:rPr>
              <a:t>Mehta</a:t>
            </a:r>
            <a:r>
              <a:rPr sz="1000" spc="-10" dirty="0">
                <a:cs typeface="Times New Roman"/>
              </a:rPr>
              <a:t> </a:t>
            </a:r>
            <a:r>
              <a:rPr sz="1000" dirty="0">
                <a:cs typeface="Times New Roman"/>
              </a:rPr>
              <a:t>LS,</a:t>
            </a:r>
            <a:r>
              <a:rPr sz="1000" spc="-14" dirty="0">
                <a:cs typeface="Times New Roman"/>
              </a:rPr>
              <a:t> </a:t>
            </a:r>
            <a:r>
              <a:rPr sz="1000" dirty="0">
                <a:cs typeface="Times New Roman"/>
              </a:rPr>
              <a:t>Sharma</a:t>
            </a:r>
            <a:r>
              <a:rPr sz="1000" spc="-14" dirty="0">
                <a:cs typeface="Times New Roman"/>
              </a:rPr>
              <a:t> </a:t>
            </a:r>
            <a:r>
              <a:rPr sz="1000" dirty="0">
                <a:cs typeface="Times New Roman"/>
              </a:rPr>
              <a:t>G.</a:t>
            </a:r>
            <a:r>
              <a:rPr sz="1000" spc="-14" dirty="0">
                <a:cs typeface="Times New Roman"/>
              </a:rPr>
              <a:t> </a:t>
            </a:r>
            <a:r>
              <a:rPr sz="1000" dirty="0">
                <a:cs typeface="Times New Roman"/>
              </a:rPr>
              <a:t>Reducing</a:t>
            </a:r>
            <a:r>
              <a:rPr sz="1000" spc="-14" dirty="0">
                <a:cs typeface="Times New Roman"/>
              </a:rPr>
              <a:t> </a:t>
            </a:r>
            <a:r>
              <a:rPr sz="1000" dirty="0">
                <a:cs typeface="Times New Roman"/>
              </a:rPr>
              <a:t>disparities</a:t>
            </a:r>
            <a:r>
              <a:rPr sz="1000" spc="-7" dirty="0">
                <a:cs typeface="Times New Roman"/>
              </a:rPr>
              <a:t> </a:t>
            </a:r>
            <a:r>
              <a:rPr sz="1000" spc="-17" dirty="0">
                <a:cs typeface="Times New Roman"/>
              </a:rPr>
              <a:t>in </a:t>
            </a:r>
            <a:r>
              <a:rPr sz="1000" dirty="0">
                <a:cs typeface="Times New Roman"/>
              </a:rPr>
              <a:t>adverse</a:t>
            </a:r>
            <a:r>
              <a:rPr sz="1000" spc="-17" dirty="0">
                <a:cs typeface="Times New Roman"/>
              </a:rPr>
              <a:t> </a:t>
            </a:r>
            <a:r>
              <a:rPr sz="1000" dirty="0">
                <a:cs typeface="Times New Roman"/>
              </a:rPr>
              <a:t>pregnancy</a:t>
            </a:r>
            <a:r>
              <a:rPr sz="1000" spc="-7" dirty="0">
                <a:cs typeface="Times New Roman"/>
              </a:rPr>
              <a:t> </a:t>
            </a:r>
            <a:r>
              <a:rPr sz="1000" dirty="0">
                <a:cs typeface="Times New Roman"/>
              </a:rPr>
              <a:t>outcomes</a:t>
            </a:r>
            <a:r>
              <a:rPr sz="1000" spc="-7" dirty="0">
                <a:cs typeface="Times New Roman"/>
              </a:rPr>
              <a:t> </a:t>
            </a:r>
            <a:r>
              <a:rPr sz="1000" dirty="0">
                <a:cs typeface="Times New Roman"/>
              </a:rPr>
              <a:t>in the</a:t>
            </a:r>
            <a:r>
              <a:rPr sz="1000" spc="-10" dirty="0">
                <a:cs typeface="Times New Roman"/>
              </a:rPr>
              <a:t> </a:t>
            </a:r>
            <a:r>
              <a:rPr sz="1000" dirty="0">
                <a:cs typeface="Times New Roman"/>
              </a:rPr>
              <a:t>United</a:t>
            </a:r>
            <a:r>
              <a:rPr sz="1000" spc="-7" dirty="0">
                <a:cs typeface="Times New Roman"/>
              </a:rPr>
              <a:t> </a:t>
            </a:r>
            <a:r>
              <a:rPr sz="1000" dirty="0">
                <a:cs typeface="Times New Roman"/>
              </a:rPr>
              <a:t>States.</a:t>
            </a:r>
            <a:r>
              <a:rPr sz="1000" spc="-7" dirty="0">
                <a:cs typeface="Times New Roman"/>
              </a:rPr>
              <a:t> </a:t>
            </a:r>
            <a:r>
              <a:rPr sz="1000" dirty="0">
                <a:cs typeface="Times New Roman"/>
              </a:rPr>
              <a:t>Am</a:t>
            </a:r>
            <a:r>
              <a:rPr sz="1000" spc="-7" dirty="0">
                <a:cs typeface="Times New Roman"/>
              </a:rPr>
              <a:t> </a:t>
            </a:r>
            <a:r>
              <a:rPr sz="1000" dirty="0">
                <a:cs typeface="Times New Roman"/>
              </a:rPr>
              <a:t>Heart</a:t>
            </a:r>
            <a:r>
              <a:rPr sz="1000" spc="-14" dirty="0">
                <a:cs typeface="Times New Roman"/>
              </a:rPr>
              <a:t> </a:t>
            </a:r>
            <a:r>
              <a:rPr sz="1000" dirty="0">
                <a:cs typeface="Times New Roman"/>
              </a:rPr>
              <a:t>J.</a:t>
            </a:r>
            <a:r>
              <a:rPr sz="1000" spc="-7" dirty="0">
                <a:cs typeface="Times New Roman"/>
              </a:rPr>
              <a:t> </a:t>
            </a:r>
            <a:r>
              <a:rPr sz="1000" dirty="0">
                <a:cs typeface="Times New Roman"/>
              </a:rPr>
              <a:t>2021</a:t>
            </a:r>
            <a:r>
              <a:rPr sz="1000" spc="-7" dirty="0">
                <a:cs typeface="Times New Roman"/>
              </a:rPr>
              <a:t> Dec;242:92-</a:t>
            </a:r>
            <a:r>
              <a:rPr sz="1000" spc="-14" dirty="0">
                <a:cs typeface="Times New Roman"/>
              </a:rPr>
              <a:t>102.</a:t>
            </a:r>
            <a:r>
              <a:rPr lang="en-US" sz="1000" spc="-14" dirty="0">
                <a:cs typeface="Times New Roman"/>
              </a:rPr>
              <a:t> </a:t>
            </a:r>
            <a:r>
              <a:rPr sz="1000" u="sng" spc="-7" dirty="0">
                <a:solidFill>
                  <a:srgbClr val="0000FF"/>
                </a:solidFill>
                <a:uFill>
                  <a:solidFill>
                    <a:srgbClr val="0000FF"/>
                  </a:solidFill>
                </a:uFill>
                <a:cs typeface="Times New Roman"/>
                <a:hlinkClick r:id="rId7"/>
              </a:rPr>
              <a:t>https://doi.org/10.1016/j.ahj.2021.08.019</a:t>
            </a:r>
            <a:r>
              <a:rPr sz="1000" spc="-7" dirty="0">
                <a:cs typeface="Times New Roman"/>
                <a:hlinkClick r:id="rId7"/>
              </a:rPr>
              <a:t>.</a:t>
            </a:r>
            <a:r>
              <a:rPr sz="1000" spc="31" dirty="0">
                <a:cs typeface="Times New Roman"/>
              </a:rPr>
              <a:t> </a:t>
            </a:r>
            <a:r>
              <a:rPr sz="1000" dirty="0">
                <a:cs typeface="Times New Roman"/>
              </a:rPr>
              <a:t>Accessed</a:t>
            </a:r>
            <a:r>
              <a:rPr sz="1000" spc="41" dirty="0">
                <a:cs typeface="Times New Roman"/>
              </a:rPr>
              <a:t> </a:t>
            </a:r>
            <a:r>
              <a:rPr sz="1000" dirty="0">
                <a:cs typeface="Times New Roman"/>
              </a:rPr>
              <a:t>October</a:t>
            </a:r>
            <a:r>
              <a:rPr sz="1000" spc="37" dirty="0">
                <a:cs typeface="Times New Roman"/>
              </a:rPr>
              <a:t> </a:t>
            </a:r>
            <a:r>
              <a:rPr sz="1000" dirty="0">
                <a:cs typeface="Times New Roman"/>
              </a:rPr>
              <a:t>3,</a:t>
            </a:r>
            <a:r>
              <a:rPr sz="1000" spc="41" dirty="0">
                <a:cs typeface="Times New Roman"/>
              </a:rPr>
              <a:t> </a:t>
            </a:r>
            <a:r>
              <a:rPr sz="1000" spc="-7" dirty="0">
                <a:cs typeface="Times New Roman"/>
              </a:rPr>
              <a:t>2022.</a:t>
            </a:r>
            <a:endParaRPr sz="1000" dirty="0">
              <a:cs typeface="Times New Roman"/>
            </a:endParaRPr>
          </a:p>
          <a:p>
            <a:pPr marL="274320" marR="3464" indent="-274320">
              <a:buAutoNum type="arabicPeriod" startAt="21"/>
              <a:tabLst>
                <a:tab pos="164951" algn="l"/>
              </a:tabLst>
            </a:pPr>
            <a:r>
              <a:rPr sz="1000" dirty="0">
                <a:cs typeface="Times New Roman"/>
              </a:rPr>
              <a:t>Hall</a:t>
            </a:r>
            <a:r>
              <a:rPr sz="1000" spc="-20" dirty="0">
                <a:cs typeface="Times New Roman"/>
              </a:rPr>
              <a:t> </a:t>
            </a:r>
            <a:r>
              <a:rPr sz="1000" dirty="0">
                <a:cs typeface="Times New Roman"/>
              </a:rPr>
              <a:t>C,</a:t>
            </a:r>
            <a:r>
              <a:rPr sz="1000" spc="-7" dirty="0">
                <a:cs typeface="Times New Roman"/>
              </a:rPr>
              <a:t> </a:t>
            </a:r>
            <a:r>
              <a:rPr sz="1000" dirty="0">
                <a:cs typeface="Times New Roman"/>
              </a:rPr>
              <a:t>Bukowinski</a:t>
            </a:r>
            <a:r>
              <a:rPr sz="1000" spc="-17" dirty="0">
                <a:cs typeface="Times New Roman"/>
              </a:rPr>
              <a:t> </a:t>
            </a:r>
            <a:r>
              <a:rPr sz="1000" dirty="0">
                <a:cs typeface="Times New Roman"/>
              </a:rPr>
              <a:t>AT,</a:t>
            </a:r>
            <a:r>
              <a:rPr sz="1000" spc="-14" dirty="0">
                <a:cs typeface="Times New Roman"/>
              </a:rPr>
              <a:t> </a:t>
            </a:r>
            <a:r>
              <a:rPr sz="1000" dirty="0">
                <a:cs typeface="Times New Roman"/>
              </a:rPr>
              <a:t>McGill</a:t>
            </a:r>
            <a:r>
              <a:rPr sz="1000" spc="-14" dirty="0">
                <a:cs typeface="Times New Roman"/>
              </a:rPr>
              <a:t> </a:t>
            </a:r>
            <a:r>
              <a:rPr sz="1000" dirty="0">
                <a:cs typeface="Times New Roman"/>
              </a:rPr>
              <a:t>AL,</a:t>
            </a:r>
            <a:r>
              <a:rPr sz="1000" spc="-10" dirty="0">
                <a:cs typeface="Times New Roman"/>
              </a:rPr>
              <a:t> </a:t>
            </a:r>
            <a:r>
              <a:rPr sz="1000" dirty="0">
                <a:cs typeface="Times New Roman"/>
              </a:rPr>
              <a:t>You</a:t>
            </a:r>
            <a:r>
              <a:rPr sz="1000" spc="-10" dirty="0">
                <a:cs typeface="Times New Roman"/>
              </a:rPr>
              <a:t> </a:t>
            </a:r>
            <a:r>
              <a:rPr sz="1000" dirty="0">
                <a:cs typeface="Times New Roman"/>
              </a:rPr>
              <a:t>WB,</a:t>
            </a:r>
            <a:r>
              <a:rPr sz="1000" spc="-10" dirty="0">
                <a:cs typeface="Times New Roman"/>
              </a:rPr>
              <a:t> </a:t>
            </a:r>
            <a:r>
              <a:rPr sz="1000" dirty="0">
                <a:cs typeface="Times New Roman"/>
              </a:rPr>
              <a:t>Gumbs</a:t>
            </a:r>
            <a:r>
              <a:rPr sz="1000" spc="-10" dirty="0">
                <a:cs typeface="Times New Roman"/>
              </a:rPr>
              <a:t> </a:t>
            </a:r>
            <a:r>
              <a:rPr sz="1000" dirty="0">
                <a:cs typeface="Times New Roman"/>
              </a:rPr>
              <a:t>GR,</a:t>
            </a:r>
            <a:r>
              <a:rPr sz="1000" spc="-14" dirty="0">
                <a:cs typeface="Times New Roman"/>
              </a:rPr>
              <a:t> </a:t>
            </a:r>
            <a:r>
              <a:rPr sz="1000" dirty="0">
                <a:cs typeface="Times New Roman"/>
              </a:rPr>
              <a:t>Wells</a:t>
            </a:r>
            <a:r>
              <a:rPr sz="1000" spc="-10" dirty="0">
                <a:cs typeface="Times New Roman"/>
              </a:rPr>
              <a:t> </a:t>
            </a:r>
            <a:r>
              <a:rPr sz="1000" dirty="0">
                <a:cs typeface="Times New Roman"/>
              </a:rPr>
              <a:t>NY,</a:t>
            </a:r>
            <a:r>
              <a:rPr sz="1000" spc="-10" dirty="0">
                <a:cs typeface="Times New Roman"/>
              </a:rPr>
              <a:t> </a:t>
            </a:r>
            <a:r>
              <a:rPr sz="1000" dirty="0">
                <a:cs typeface="Times New Roman"/>
              </a:rPr>
              <a:t>Conlin</a:t>
            </a:r>
            <a:r>
              <a:rPr sz="1000" spc="-10" dirty="0">
                <a:cs typeface="Times New Roman"/>
              </a:rPr>
              <a:t> </a:t>
            </a:r>
            <a:r>
              <a:rPr sz="1000" dirty="0">
                <a:cs typeface="Times New Roman"/>
              </a:rPr>
              <a:t>AMS.</a:t>
            </a:r>
            <a:r>
              <a:rPr sz="1000" spc="-14" dirty="0">
                <a:cs typeface="Times New Roman"/>
              </a:rPr>
              <a:t> </a:t>
            </a:r>
            <a:r>
              <a:rPr sz="1000" dirty="0">
                <a:cs typeface="Times New Roman"/>
              </a:rPr>
              <a:t>Racial</a:t>
            </a:r>
            <a:r>
              <a:rPr sz="1000" spc="-10" dirty="0">
                <a:cs typeface="Times New Roman"/>
              </a:rPr>
              <a:t> </a:t>
            </a:r>
            <a:r>
              <a:rPr sz="1000" dirty="0">
                <a:cs typeface="Times New Roman"/>
              </a:rPr>
              <a:t>disparities</a:t>
            </a:r>
            <a:r>
              <a:rPr sz="1000" spc="-7" dirty="0">
                <a:cs typeface="Times New Roman"/>
              </a:rPr>
              <a:t> </a:t>
            </a:r>
            <a:r>
              <a:rPr sz="1000" spc="-17" dirty="0">
                <a:cs typeface="Times New Roman"/>
              </a:rPr>
              <a:t>in </a:t>
            </a:r>
            <a:r>
              <a:rPr sz="1000" dirty="0">
                <a:cs typeface="Times New Roman"/>
              </a:rPr>
              <a:t>prenatal</a:t>
            </a:r>
            <a:r>
              <a:rPr sz="1000" spc="-24" dirty="0">
                <a:cs typeface="Times New Roman"/>
              </a:rPr>
              <a:t> </a:t>
            </a:r>
            <a:r>
              <a:rPr sz="1000" dirty="0">
                <a:cs typeface="Times New Roman"/>
              </a:rPr>
              <a:t>care</a:t>
            </a:r>
            <a:r>
              <a:rPr sz="1000" spc="-14" dirty="0">
                <a:cs typeface="Times New Roman"/>
              </a:rPr>
              <a:t> </a:t>
            </a:r>
            <a:r>
              <a:rPr sz="1000" dirty="0">
                <a:cs typeface="Times New Roman"/>
              </a:rPr>
              <a:t>utilization</a:t>
            </a:r>
            <a:r>
              <a:rPr sz="1000" spc="-10" dirty="0">
                <a:cs typeface="Times New Roman"/>
              </a:rPr>
              <a:t> </a:t>
            </a:r>
            <a:r>
              <a:rPr sz="1000" dirty="0">
                <a:cs typeface="Times New Roman"/>
              </a:rPr>
              <a:t>and</a:t>
            </a:r>
            <a:r>
              <a:rPr sz="1000" spc="-14" dirty="0">
                <a:cs typeface="Times New Roman"/>
              </a:rPr>
              <a:t> </a:t>
            </a:r>
            <a:r>
              <a:rPr sz="1000" dirty="0">
                <a:cs typeface="Times New Roman"/>
              </a:rPr>
              <a:t>infant</a:t>
            </a:r>
            <a:r>
              <a:rPr sz="1000" spc="-14" dirty="0">
                <a:cs typeface="Times New Roman"/>
              </a:rPr>
              <a:t> </a:t>
            </a:r>
            <a:r>
              <a:rPr sz="1000" dirty="0">
                <a:cs typeface="Times New Roman"/>
              </a:rPr>
              <a:t>small</a:t>
            </a:r>
            <a:r>
              <a:rPr sz="1000" spc="-20" dirty="0">
                <a:cs typeface="Times New Roman"/>
              </a:rPr>
              <a:t> </a:t>
            </a:r>
            <a:r>
              <a:rPr sz="1000" dirty="0">
                <a:cs typeface="Times New Roman"/>
              </a:rPr>
              <a:t>for</a:t>
            </a:r>
            <a:r>
              <a:rPr sz="1000" spc="-14" dirty="0">
                <a:cs typeface="Times New Roman"/>
              </a:rPr>
              <a:t> </a:t>
            </a:r>
            <a:r>
              <a:rPr sz="1000" dirty="0">
                <a:cs typeface="Times New Roman"/>
              </a:rPr>
              <a:t>gestational</a:t>
            </a:r>
            <a:r>
              <a:rPr sz="1000" spc="-14" dirty="0">
                <a:cs typeface="Times New Roman"/>
              </a:rPr>
              <a:t> </a:t>
            </a:r>
            <a:r>
              <a:rPr sz="1000" dirty="0">
                <a:cs typeface="Times New Roman"/>
              </a:rPr>
              <a:t>age</a:t>
            </a:r>
            <a:r>
              <a:rPr sz="1000" spc="-14" dirty="0">
                <a:cs typeface="Times New Roman"/>
              </a:rPr>
              <a:t> </a:t>
            </a:r>
            <a:r>
              <a:rPr sz="1000" dirty="0">
                <a:cs typeface="Times New Roman"/>
              </a:rPr>
              <a:t>among</a:t>
            </a:r>
            <a:r>
              <a:rPr sz="1000" spc="-10" dirty="0">
                <a:cs typeface="Times New Roman"/>
              </a:rPr>
              <a:t> </a:t>
            </a:r>
            <a:r>
              <a:rPr sz="1000" dirty="0">
                <a:cs typeface="Times New Roman"/>
              </a:rPr>
              <a:t>active</a:t>
            </a:r>
            <a:r>
              <a:rPr sz="1000" spc="-20" dirty="0">
                <a:cs typeface="Times New Roman"/>
              </a:rPr>
              <a:t> </a:t>
            </a:r>
            <a:r>
              <a:rPr sz="1000" dirty="0">
                <a:cs typeface="Times New Roman"/>
              </a:rPr>
              <a:t>duty</a:t>
            </a:r>
            <a:r>
              <a:rPr sz="1000" spc="-14" dirty="0">
                <a:cs typeface="Times New Roman"/>
              </a:rPr>
              <a:t> </a:t>
            </a:r>
            <a:r>
              <a:rPr sz="1000" dirty="0">
                <a:cs typeface="Times New Roman"/>
              </a:rPr>
              <a:t>U.S.</a:t>
            </a:r>
            <a:r>
              <a:rPr sz="1000" spc="-14" dirty="0">
                <a:cs typeface="Times New Roman"/>
              </a:rPr>
              <a:t> </a:t>
            </a:r>
            <a:r>
              <a:rPr sz="1000" dirty="0">
                <a:cs typeface="Times New Roman"/>
              </a:rPr>
              <a:t>military</a:t>
            </a:r>
            <a:r>
              <a:rPr sz="1000" spc="-14" dirty="0">
                <a:cs typeface="Times New Roman"/>
              </a:rPr>
              <a:t> </a:t>
            </a:r>
            <a:r>
              <a:rPr sz="1000" dirty="0">
                <a:cs typeface="Times New Roman"/>
              </a:rPr>
              <a:t>women.</a:t>
            </a:r>
            <a:r>
              <a:rPr sz="1000" spc="-14" dirty="0">
                <a:cs typeface="Times New Roman"/>
              </a:rPr>
              <a:t> </a:t>
            </a:r>
            <a:r>
              <a:rPr sz="1000" spc="-7" dirty="0">
                <a:cs typeface="Times New Roman"/>
              </a:rPr>
              <a:t>Matern </a:t>
            </a:r>
            <a:r>
              <a:rPr sz="1000" dirty="0">
                <a:cs typeface="Times New Roman"/>
              </a:rPr>
              <a:t>Child</a:t>
            </a:r>
            <a:r>
              <a:rPr sz="1000" spc="7" dirty="0">
                <a:cs typeface="Times New Roman"/>
              </a:rPr>
              <a:t> </a:t>
            </a:r>
            <a:r>
              <a:rPr sz="1000" dirty="0">
                <a:cs typeface="Times New Roman"/>
              </a:rPr>
              <a:t>Health</a:t>
            </a:r>
            <a:r>
              <a:rPr sz="1000" spc="24" dirty="0">
                <a:cs typeface="Times New Roman"/>
              </a:rPr>
              <a:t> </a:t>
            </a:r>
            <a:r>
              <a:rPr sz="1000" dirty="0">
                <a:cs typeface="Times New Roman"/>
              </a:rPr>
              <a:t>J.</a:t>
            </a:r>
            <a:r>
              <a:rPr sz="1000" spc="17" dirty="0">
                <a:cs typeface="Times New Roman"/>
              </a:rPr>
              <a:t> </a:t>
            </a:r>
            <a:r>
              <a:rPr sz="1000" dirty="0">
                <a:cs typeface="Times New Roman"/>
              </a:rPr>
              <a:t>2020</a:t>
            </a:r>
            <a:r>
              <a:rPr sz="1000" spc="24" dirty="0">
                <a:cs typeface="Times New Roman"/>
              </a:rPr>
              <a:t> </a:t>
            </a:r>
            <a:r>
              <a:rPr sz="1000" spc="-7" dirty="0">
                <a:cs typeface="Times New Roman"/>
              </a:rPr>
              <a:t>Jul;24(7):885-</a:t>
            </a:r>
            <a:r>
              <a:rPr sz="1000" dirty="0">
                <a:cs typeface="Times New Roman"/>
              </a:rPr>
              <a:t>93.</a:t>
            </a:r>
            <a:r>
              <a:rPr sz="1000" spc="17" dirty="0">
                <a:cs typeface="Times New Roman"/>
              </a:rPr>
              <a:t> </a:t>
            </a:r>
            <a:r>
              <a:rPr sz="1000" u="sng" spc="-7" dirty="0">
                <a:solidFill>
                  <a:srgbClr val="0000FF"/>
                </a:solidFill>
                <a:uFill>
                  <a:solidFill>
                    <a:srgbClr val="0000FF"/>
                  </a:solidFill>
                </a:uFill>
                <a:cs typeface="Times New Roman"/>
                <a:hlinkClick r:id="rId8"/>
              </a:rPr>
              <a:t>https://doi.org/10.1007/s10995-020-02941-</a:t>
            </a:r>
            <a:r>
              <a:rPr sz="1000" u="sng" dirty="0">
                <a:solidFill>
                  <a:srgbClr val="0000FF"/>
                </a:solidFill>
                <a:uFill>
                  <a:solidFill>
                    <a:srgbClr val="0000FF"/>
                  </a:solidFill>
                </a:uFill>
                <a:cs typeface="Times New Roman"/>
                <a:hlinkClick r:id="rId8"/>
              </a:rPr>
              <a:t>3</a:t>
            </a:r>
            <a:r>
              <a:rPr sz="1000" dirty="0">
                <a:cs typeface="Times New Roman"/>
                <a:hlinkClick r:id="rId8"/>
              </a:rPr>
              <a:t>.</a:t>
            </a:r>
            <a:r>
              <a:rPr sz="1000" spc="17" dirty="0">
                <a:cs typeface="Times New Roman"/>
              </a:rPr>
              <a:t> </a:t>
            </a:r>
            <a:r>
              <a:rPr sz="1000" dirty="0">
                <a:cs typeface="Times New Roman"/>
              </a:rPr>
              <a:t>Accessed</a:t>
            </a:r>
            <a:r>
              <a:rPr sz="1000" spc="17" dirty="0">
                <a:cs typeface="Times New Roman"/>
              </a:rPr>
              <a:t> </a:t>
            </a:r>
            <a:r>
              <a:rPr sz="1000" dirty="0">
                <a:cs typeface="Times New Roman"/>
              </a:rPr>
              <a:t>October</a:t>
            </a:r>
            <a:r>
              <a:rPr sz="1000" spc="17" dirty="0">
                <a:cs typeface="Times New Roman"/>
              </a:rPr>
              <a:t> </a:t>
            </a:r>
            <a:r>
              <a:rPr sz="1000" dirty="0">
                <a:cs typeface="Times New Roman"/>
              </a:rPr>
              <a:t>3,</a:t>
            </a:r>
            <a:r>
              <a:rPr sz="1000" spc="17" dirty="0">
                <a:cs typeface="Times New Roman"/>
              </a:rPr>
              <a:t> </a:t>
            </a:r>
            <a:r>
              <a:rPr sz="1000" spc="-7" dirty="0">
                <a:cs typeface="Times New Roman"/>
              </a:rPr>
              <a:t>2022.</a:t>
            </a:r>
            <a:endParaRPr sz="1000" dirty="0">
              <a:cs typeface="Times New Roman"/>
            </a:endParaRPr>
          </a:p>
          <a:p>
            <a:pPr marL="274320" marR="348086" indent="-274320">
              <a:buAutoNum type="arabicPeriod" startAt="21"/>
              <a:tabLst>
                <a:tab pos="164951" algn="l"/>
              </a:tabLst>
            </a:pPr>
            <a:r>
              <a:rPr sz="1000" dirty="0">
                <a:cs typeface="Times New Roman"/>
              </a:rPr>
              <a:t>Hamilton</a:t>
            </a:r>
            <a:r>
              <a:rPr sz="1000" spc="-20" dirty="0">
                <a:cs typeface="Times New Roman"/>
              </a:rPr>
              <a:t> </a:t>
            </a:r>
            <a:r>
              <a:rPr sz="1000" dirty="0">
                <a:cs typeface="Times New Roman"/>
              </a:rPr>
              <a:t>JL,</a:t>
            </a:r>
            <a:r>
              <a:rPr sz="1000" spc="-10" dirty="0">
                <a:cs typeface="Times New Roman"/>
              </a:rPr>
              <a:t> </a:t>
            </a:r>
            <a:r>
              <a:rPr sz="1000" dirty="0">
                <a:cs typeface="Times New Roman"/>
              </a:rPr>
              <a:t>Shumbusho</a:t>
            </a:r>
            <a:r>
              <a:rPr sz="1000" spc="-10" dirty="0">
                <a:cs typeface="Times New Roman"/>
              </a:rPr>
              <a:t> </a:t>
            </a:r>
            <a:r>
              <a:rPr sz="1000" dirty="0">
                <a:cs typeface="Times New Roman"/>
              </a:rPr>
              <a:t>D,</a:t>
            </a:r>
            <a:r>
              <a:rPr sz="1000" spc="-14" dirty="0">
                <a:cs typeface="Times New Roman"/>
              </a:rPr>
              <a:t> </a:t>
            </a:r>
            <a:r>
              <a:rPr sz="1000" dirty="0">
                <a:cs typeface="Times New Roman"/>
              </a:rPr>
              <a:t>Cooper</a:t>
            </a:r>
            <a:r>
              <a:rPr sz="1000" spc="-10" dirty="0">
                <a:cs typeface="Times New Roman"/>
              </a:rPr>
              <a:t> </a:t>
            </a:r>
            <a:r>
              <a:rPr sz="1000" dirty="0">
                <a:cs typeface="Times New Roman"/>
              </a:rPr>
              <a:t>D,</a:t>
            </a:r>
            <a:r>
              <a:rPr sz="1000" spc="-7" dirty="0">
                <a:cs typeface="Times New Roman"/>
              </a:rPr>
              <a:t> </a:t>
            </a:r>
            <a:r>
              <a:rPr sz="1000" dirty="0">
                <a:cs typeface="Times New Roman"/>
              </a:rPr>
              <a:t>Fletcher</a:t>
            </a:r>
            <a:r>
              <a:rPr sz="1000" spc="-14" dirty="0">
                <a:cs typeface="Times New Roman"/>
              </a:rPr>
              <a:t> </a:t>
            </a:r>
            <a:r>
              <a:rPr sz="1000" dirty="0">
                <a:cs typeface="Times New Roman"/>
              </a:rPr>
              <a:t>T,</a:t>
            </a:r>
            <a:r>
              <a:rPr sz="1000" spc="-10" dirty="0">
                <a:cs typeface="Times New Roman"/>
              </a:rPr>
              <a:t> </a:t>
            </a:r>
            <a:r>
              <a:rPr sz="1000" dirty="0">
                <a:cs typeface="Times New Roman"/>
              </a:rPr>
              <a:t>Aden</a:t>
            </a:r>
            <a:r>
              <a:rPr sz="1000" spc="-10" dirty="0">
                <a:cs typeface="Times New Roman"/>
              </a:rPr>
              <a:t> </a:t>
            </a:r>
            <a:r>
              <a:rPr sz="1000" dirty="0">
                <a:cs typeface="Times New Roman"/>
              </a:rPr>
              <a:t>J,</a:t>
            </a:r>
            <a:r>
              <a:rPr sz="1000" spc="-14" dirty="0">
                <a:cs typeface="Times New Roman"/>
              </a:rPr>
              <a:t> </a:t>
            </a:r>
            <a:r>
              <a:rPr sz="1000" dirty="0">
                <a:cs typeface="Times New Roman"/>
              </a:rPr>
              <a:t>Weir</a:t>
            </a:r>
            <a:r>
              <a:rPr sz="1000" spc="-10" dirty="0">
                <a:cs typeface="Times New Roman"/>
              </a:rPr>
              <a:t> </a:t>
            </a:r>
            <a:r>
              <a:rPr sz="1000" dirty="0">
                <a:cs typeface="Times New Roman"/>
              </a:rPr>
              <a:t>L,</a:t>
            </a:r>
            <a:r>
              <a:rPr sz="1000" spc="-10" dirty="0">
                <a:cs typeface="Times New Roman"/>
              </a:rPr>
              <a:t> </a:t>
            </a:r>
            <a:r>
              <a:rPr sz="1000" dirty="0">
                <a:cs typeface="Times New Roman"/>
              </a:rPr>
              <a:t>Keyser</a:t>
            </a:r>
            <a:r>
              <a:rPr sz="1000" spc="-10" dirty="0">
                <a:cs typeface="Times New Roman"/>
              </a:rPr>
              <a:t> </a:t>
            </a:r>
            <a:r>
              <a:rPr sz="1000" dirty="0">
                <a:cs typeface="Times New Roman"/>
              </a:rPr>
              <a:t>E.</a:t>
            </a:r>
            <a:r>
              <a:rPr sz="1000" spc="-10" dirty="0">
                <a:cs typeface="Times New Roman"/>
              </a:rPr>
              <a:t> </a:t>
            </a:r>
            <a:r>
              <a:rPr sz="1000" dirty="0">
                <a:cs typeface="Times New Roman"/>
              </a:rPr>
              <a:t>Race</a:t>
            </a:r>
            <a:r>
              <a:rPr sz="1000" spc="-7" dirty="0">
                <a:cs typeface="Times New Roman"/>
              </a:rPr>
              <a:t> </a:t>
            </a:r>
            <a:r>
              <a:rPr sz="1000" dirty="0">
                <a:cs typeface="Times New Roman"/>
              </a:rPr>
              <a:t>matters:</a:t>
            </a:r>
            <a:r>
              <a:rPr sz="1000" spc="-10" dirty="0">
                <a:cs typeface="Times New Roman"/>
              </a:rPr>
              <a:t> </a:t>
            </a:r>
            <a:r>
              <a:rPr sz="1000" spc="-7" dirty="0">
                <a:cs typeface="Times New Roman"/>
              </a:rPr>
              <a:t>maternal </a:t>
            </a:r>
            <a:r>
              <a:rPr sz="1000" dirty="0">
                <a:cs typeface="Times New Roman"/>
              </a:rPr>
              <a:t>morbidity</a:t>
            </a:r>
            <a:r>
              <a:rPr sz="1000" spc="-7" dirty="0">
                <a:cs typeface="Times New Roman"/>
              </a:rPr>
              <a:t> </a:t>
            </a:r>
            <a:r>
              <a:rPr sz="1000" dirty="0">
                <a:cs typeface="Times New Roman"/>
              </a:rPr>
              <a:t>in</a:t>
            </a:r>
            <a:r>
              <a:rPr sz="1000" spc="-7" dirty="0">
                <a:cs typeface="Times New Roman"/>
              </a:rPr>
              <a:t> </a:t>
            </a:r>
            <a:r>
              <a:rPr sz="1000" dirty="0">
                <a:cs typeface="Times New Roman"/>
              </a:rPr>
              <a:t>the</a:t>
            </a:r>
            <a:r>
              <a:rPr sz="1000" spc="-3" dirty="0">
                <a:cs typeface="Times New Roman"/>
              </a:rPr>
              <a:t> </a:t>
            </a:r>
            <a:r>
              <a:rPr sz="1000" dirty="0">
                <a:cs typeface="Times New Roman"/>
              </a:rPr>
              <a:t>Military</a:t>
            </a:r>
            <a:r>
              <a:rPr sz="1000" spc="-7" dirty="0">
                <a:cs typeface="Times New Roman"/>
              </a:rPr>
              <a:t> </a:t>
            </a:r>
            <a:r>
              <a:rPr sz="1000" dirty="0">
                <a:cs typeface="Times New Roman"/>
              </a:rPr>
              <a:t>Health System.</a:t>
            </a:r>
            <a:r>
              <a:rPr sz="1000" spc="-3" dirty="0">
                <a:cs typeface="Times New Roman"/>
              </a:rPr>
              <a:t> </a:t>
            </a:r>
            <a:r>
              <a:rPr sz="1000" dirty="0">
                <a:cs typeface="Times New Roman"/>
              </a:rPr>
              <a:t>Am</a:t>
            </a:r>
            <a:r>
              <a:rPr sz="1000" spc="-7" dirty="0">
                <a:cs typeface="Times New Roman"/>
              </a:rPr>
              <a:t> </a:t>
            </a:r>
            <a:r>
              <a:rPr sz="1000" dirty="0">
                <a:cs typeface="Times New Roman"/>
              </a:rPr>
              <a:t>J</a:t>
            </a:r>
            <a:r>
              <a:rPr sz="1000" spc="-3" dirty="0">
                <a:cs typeface="Times New Roman"/>
              </a:rPr>
              <a:t> </a:t>
            </a:r>
            <a:r>
              <a:rPr sz="1000" dirty="0">
                <a:cs typeface="Times New Roman"/>
              </a:rPr>
              <a:t>Obstet</a:t>
            </a:r>
            <a:r>
              <a:rPr sz="1000" spc="-10" dirty="0">
                <a:cs typeface="Times New Roman"/>
              </a:rPr>
              <a:t> </a:t>
            </a:r>
            <a:r>
              <a:rPr sz="1000" dirty="0">
                <a:cs typeface="Times New Roman"/>
              </a:rPr>
              <a:t>Gynecol.</a:t>
            </a:r>
            <a:r>
              <a:rPr sz="1000" spc="-7" dirty="0">
                <a:cs typeface="Times New Roman"/>
              </a:rPr>
              <a:t> </a:t>
            </a:r>
            <a:r>
              <a:rPr sz="1000" dirty="0">
                <a:cs typeface="Times New Roman"/>
              </a:rPr>
              <a:t>2021</a:t>
            </a:r>
            <a:r>
              <a:rPr sz="1000" spc="-3" dirty="0">
                <a:cs typeface="Times New Roman"/>
              </a:rPr>
              <a:t> </a:t>
            </a:r>
            <a:r>
              <a:rPr sz="1000" spc="-7" dirty="0">
                <a:cs typeface="Times New Roman"/>
              </a:rPr>
              <a:t>May;224(5):512.e1-512.e6. </a:t>
            </a:r>
            <a:r>
              <a:rPr sz="1000" u="sng" spc="-7" dirty="0">
                <a:solidFill>
                  <a:srgbClr val="0000FF"/>
                </a:solidFill>
                <a:uFill>
                  <a:solidFill>
                    <a:srgbClr val="0000FF"/>
                  </a:solidFill>
                </a:uFill>
                <a:cs typeface="Times New Roman"/>
                <a:hlinkClick r:id="rId9"/>
              </a:rPr>
              <a:t>https://doi.org/10.1016/j.ajog.2021.02.036</a:t>
            </a:r>
            <a:r>
              <a:rPr sz="1000" spc="-7" dirty="0">
                <a:cs typeface="Times New Roman"/>
                <a:hlinkClick r:id="rId9"/>
              </a:rPr>
              <a:t>.</a:t>
            </a:r>
            <a:r>
              <a:rPr sz="1000" spc="31" dirty="0">
                <a:cs typeface="Times New Roman"/>
              </a:rPr>
              <a:t> </a:t>
            </a:r>
            <a:r>
              <a:rPr sz="1000" dirty="0">
                <a:cs typeface="Times New Roman"/>
              </a:rPr>
              <a:t>Accessed</a:t>
            </a:r>
            <a:r>
              <a:rPr sz="1000" spc="41" dirty="0">
                <a:cs typeface="Times New Roman"/>
              </a:rPr>
              <a:t> </a:t>
            </a:r>
            <a:r>
              <a:rPr sz="1000" dirty="0">
                <a:cs typeface="Times New Roman"/>
              </a:rPr>
              <a:t>October</a:t>
            </a:r>
            <a:r>
              <a:rPr sz="1000" spc="41" dirty="0">
                <a:cs typeface="Times New Roman"/>
              </a:rPr>
              <a:t> </a:t>
            </a:r>
            <a:r>
              <a:rPr sz="1000" dirty="0">
                <a:cs typeface="Times New Roman"/>
              </a:rPr>
              <a:t>3,</a:t>
            </a:r>
            <a:r>
              <a:rPr sz="1000" spc="41" dirty="0">
                <a:cs typeface="Times New Roman"/>
              </a:rPr>
              <a:t> </a:t>
            </a:r>
            <a:r>
              <a:rPr sz="1000" spc="-7" dirty="0">
                <a:cs typeface="Times New Roman"/>
              </a:rPr>
              <a:t>2022.</a:t>
            </a:r>
            <a:endParaRPr lang="en-US" sz="1000" spc="-7" dirty="0">
              <a:cs typeface="Times New Roman"/>
            </a:endParaRPr>
          </a:p>
          <a:p>
            <a:pPr marL="274320" marR="83990" indent="-274320">
              <a:buFont typeface="+mj-lt"/>
              <a:buAutoNum type="arabicPeriod" startAt="23"/>
              <a:tabLst>
                <a:tab pos="164951" algn="l"/>
              </a:tabLst>
            </a:pPr>
            <a:r>
              <a:rPr lang="en-US" sz="1000" dirty="0" err="1">
                <a:cs typeface="Times New Roman"/>
              </a:rPr>
              <a:t>Bailit</a:t>
            </a:r>
            <a:r>
              <a:rPr lang="en-US" sz="1000" spc="-20" dirty="0">
                <a:cs typeface="Times New Roman"/>
              </a:rPr>
              <a:t> </a:t>
            </a:r>
            <a:r>
              <a:rPr lang="en-US" sz="1000" dirty="0">
                <a:cs typeface="Times New Roman"/>
              </a:rPr>
              <a:t>JL,</a:t>
            </a:r>
            <a:r>
              <a:rPr lang="en-US" sz="1000" spc="-10" dirty="0">
                <a:cs typeface="Times New Roman"/>
              </a:rPr>
              <a:t> </a:t>
            </a:r>
            <a:r>
              <a:rPr lang="en-US" sz="1000" dirty="0" err="1">
                <a:cs typeface="Times New Roman"/>
              </a:rPr>
              <a:t>Grobman</a:t>
            </a:r>
            <a:r>
              <a:rPr lang="en-US" sz="1000" spc="-14" dirty="0">
                <a:cs typeface="Times New Roman"/>
              </a:rPr>
              <a:t> </a:t>
            </a:r>
            <a:r>
              <a:rPr lang="en-US" sz="1000" dirty="0">
                <a:cs typeface="Times New Roman"/>
              </a:rPr>
              <a:t>WA,</a:t>
            </a:r>
            <a:r>
              <a:rPr lang="en-US" sz="1000" spc="-10" dirty="0">
                <a:cs typeface="Times New Roman"/>
              </a:rPr>
              <a:t> </a:t>
            </a:r>
            <a:r>
              <a:rPr lang="en-US" sz="1000" dirty="0">
                <a:cs typeface="Times New Roman"/>
              </a:rPr>
              <a:t>Rice</a:t>
            </a:r>
            <a:r>
              <a:rPr lang="en-US" sz="1000" spc="-14" dirty="0">
                <a:cs typeface="Times New Roman"/>
              </a:rPr>
              <a:t> </a:t>
            </a:r>
            <a:r>
              <a:rPr lang="en-US" sz="1000" dirty="0">
                <a:cs typeface="Times New Roman"/>
              </a:rPr>
              <a:t>MM,</a:t>
            </a:r>
            <a:r>
              <a:rPr lang="en-US" sz="1000" spc="-10" dirty="0">
                <a:cs typeface="Times New Roman"/>
              </a:rPr>
              <a:t> </a:t>
            </a:r>
            <a:r>
              <a:rPr lang="en-US" sz="1000" dirty="0" err="1">
                <a:cs typeface="Times New Roman"/>
              </a:rPr>
              <a:t>Spong</a:t>
            </a:r>
            <a:r>
              <a:rPr lang="en-US" sz="1000" spc="-7" dirty="0">
                <a:cs typeface="Times New Roman"/>
              </a:rPr>
              <a:t> </a:t>
            </a:r>
            <a:r>
              <a:rPr lang="en-US" sz="1000" dirty="0">
                <a:cs typeface="Times New Roman"/>
              </a:rPr>
              <a:t>CY,</a:t>
            </a:r>
            <a:r>
              <a:rPr lang="en-US" sz="1000" spc="-14" dirty="0">
                <a:cs typeface="Times New Roman"/>
              </a:rPr>
              <a:t> </a:t>
            </a:r>
            <a:r>
              <a:rPr lang="en-US" sz="1000" dirty="0">
                <a:cs typeface="Times New Roman"/>
              </a:rPr>
              <a:t>Wapner</a:t>
            </a:r>
            <a:r>
              <a:rPr lang="en-US" sz="1000" spc="-10" dirty="0">
                <a:cs typeface="Times New Roman"/>
              </a:rPr>
              <a:t> </a:t>
            </a:r>
            <a:r>
              <a:rPr lang="en-US" sz="1000" dirty="0">
                <a:cs typeface="Times New Roman"/>
              </a:rPr>
              <a:t>RJ,</a:t>
            </a:r>
            <a:r>
              <a:rPr lang="en-US" sz="1000" spc="-14" dirty="0">
                <a:cs typeface="Times New Roman"/>
              </a:rPr>
              <a:t> </a:t>
            </a:r>
            <a:r>
              <a:rPr lang="en-US" sz="1000" dirty="0">
                <a:cs typeface="Times New Roman"/>
              </a:rPr>
              <a:t>Varner</a:t>
            </a:r>
            <a:r>
              <a:rPr lang="en-US" sz="1000" spc="-14" dirty="0">
                <a:cs typeface="Times New Roman"/>
              </a:rPr>
              <a:t> </a:t>
            </a:r>
            <a:r>
              <a:rPr lang="en-US" sz="1000" dirty="0">
                <a:cs typeface="Times New Roman"/>
              </a:rPr>
              <a:t>MW,</a:t>
            </a:r>
            <a:r>
              <a:rPr lang="en-US" sz="1000" spc="-10" dirty="0">
                <a:cs typeface="Times New Roman"/>
              </a:rPr>
              <a:t> </a:t>
            </a:r>
            <a:r>
              <a:rPr lang="en-US" sz="1000" dirty="0">
                <a:cs typeface="Times New Roman"/>
              </a:rPr>
              <a:t>Thorp</a:t>
            </a:r>
            <a:r>
              <a:rPr lang="en-US" sz="1000" spc="-7" dirty="0">
                <a:cs typeface="Times New Roman"/>
              </a:rPr>
              <a:t> </a:t>
            </a:r>
            <a:r>
              <a:rPr lang="en-US" sz="1000" dirty="0">
                <a:cs typeface="Times New Roman"/>
              </a:rPr>
              <a:t>JM,</a:t>
            </a:r>
            <a:r>
              <a:rPr lang="en-US" sz="1000" spc="-14" dirty="0">
                <a:cs typeface="Times New Roman"/>
              </a:rPr>
              <a:t> </a:t>
            </a:r>
            <a:r>
              <a:rPr lang="en-US" sz="1000" dirty="0" err="1">
                <a:cs typeface="Times New Roman"/>
              </a:rPr>
              <a:t>Leveno</a:t>
            </a:r>
            <a:r>
              <a:rPr lang="en-US" sz="1000" spc="-14" dirty="0">
                <a:cs typeface="Times New Roman"/>
              </a:rPr>
              <a:t> </a:t>
            </a:r>
            <a:r>
              <a:rPr lang="en-US" sz="1000" dirty="0">
                <a:cs typeface="Times New Roman"/>
              </a:rPr>
              <a:t>KJ,</a:t>
            </a:r>
            <a:r>
              <a:rPr lang="en-US" sz="1000" spc="-10" dirty="0">
                <a:cs typeface="Times New Roman"/>
              </a:rPr>
              <a:t> </a:t>
            </a:r>
            <a:r>
              <a:rPr lang="en-US" sz="1000" dirty="0" err="1">
                <a:cs typeface="Times New Roman"/>
              </a:rPr>
              <a:t>Caritis</a:t>
            </a:r>
            <a:r>
              <a:rPr lang="en-US" sz="1000" spc="-7" dirty="0">
                <a:cs typeface="Times New Roman"/>
              </a:rPr>
              <a:t> </a:t>
            </a:r>
            <a:r>
              <a:rPr lang="en-US" sz="1000" spc="-17" dirty="0">
                <a:cs typeface="Times New Roman"/>
              </a:rPr>
              <a:t>SN, </a:t>
            </a:r>
            <a:r>
              <a:rPr lang="en-US" sz="1000" dirty="0">
                <a:cs typeface="Times New Roman"/>
              </a:rPr>
              <a:t>Shubert</a:t>
            </a:r>
            <a:r>
              <a:rPr lang="en-US" sz="1000" spc="-20" dirty="0">
                <a:cs typeface="Times New Roman"/>
              </a:rPr>
              <a:t> </a:t>
            </a:r>
            <a:r>
              <a:rPr lang="en-US" sz="1000" dirty="0">
                <a:cs typeface="Times New Roman"/>
              </a:rPr>
              <a:t>PJ,</a:t>
            </a:r>
            <a:r>
              <a:rPr lang="en-US" sz="1000" spc="-7" dirty="0">
                <a:cs typeface="Times New Roman"/>
              </a:rPr>
              <a:t> </a:t>
            </a:r>
            <a:r>
              <a:rPr lang="en-US" sz="1000" dirty="0" err="1">
                <a:cs typeface="Times New Roman"/>
              </a:rPr>
              <a:t>Tita</a:t>
            </a:r>
            <a:r>
              <a:rPr lang="en-US" sz="1000" spc="-10" dirty="0">
                <a:cs typeface="Times New Roman"/>
              </a:rPr>
              <a:t> </a:t>
            </a:r>
            <a:r>
              <a:rPr lang="en-US" sz="1000" dirty="0">
                <a:cs typeface="Times New Roman"/>
              </a:rPr>
              <a:t>AT,</a:t>
            </a:r>
            <a:r>
              <a:rPr lang="en-US" sz="1000" spc="-7" dirty="0">
                <a:cs typeface="Times New Roman"/>
              </a:rPr>
              <a:t> </a:t>
            </a:r>
            <a:r>
              <a:rPr lang="en-US" sz="1000" dirty="0" err="1">
                <a:cs typeface="Times New Roman"/>
              </a:rPr>
              <a:t>Saade</a:t>
            </a:r>
            <a:r>
              <a:rPr lang="en-US" sz="1000" spc="-14" dirty="0">
                <a:cs typeface="Times New Roman"/>
              </a:rPr>
              <a:t> </a:t>
            </a:r>
            <a:r>
              <a:rPr lang="en-US" sz="1000" dirty="0">
                <a:cs typeface="Times New Roman"/>
              </a:rPr>
              <a:t>G,</a:t>
            </a:r>
            <a:r>
              <a:rPr lang="en-US" sz="1000" spc="-10" dirty="0">
                <a:cs typeface="Times New Roman"/>
              </a:rPr>
              <a:t> </a:t>
            </a:r>
            <a:r>
              <a:rPr lang="en-US" sz="1000" dirty="0">
                <a:cs typeface="Times New Roman"/>
              </a:rPr>
              <a:t>Sorokin</a:t>
            </a:r>
            <a:r>
              <a:rPr lang="en-US" sz="1000" spc="-10" dirty="0">
                <a:cs typeface="Times New Roman"/>
              </a:rPr>
              <a:t> </a:t>
            </a:r>
            <a:r>
              <a:rPr lang="en-US" sz="1000" dirty="0">
                <a:cs typeface="Times New Roman"/>
              </a:rPr>
              <a:t>Y,</a:t>
            </a:r>
            <a:r>
              <a:rPr lang="en-US" sz="1000" spc="-10" dirty="0">
                <a:cs typeface="Times New Roman"/>
              </a:rPr>
              <a:t> </a:t>
            </a:r>
            <a:r>
              <a:rPr lang="en-US" sz="1000" dirty="0">
                <a:cs typeface="Times New Roman"/>
              </a:rPr>
              <a:t>Rouse</a:t>
            </a:r>
            <a:r>
              <a:rPr lang="en-US" sz="1000" spc="-10" dirty="0">
                <a:cs typeface="Times New Roman"/>
              </a:rPr>
              <a:t> </a:t>
            </a:r>
            <a:r>
              <a:rPr lang="en-US" sz="1000" dirty="0">
                <a:cs typeface="Times New Roman"/>
              </a:rPr>
              <a:t>DJ,</a:t>
            </a:r>
            <a:r>
              <a:rPr lang="en-US" sz="1000" spc="-14" dirty="0">
                <a:cs typeface="Times New Roman"/>
              </a:rPr>
              <a:t> </a:t>
            </a:r>
            <a:r>
              <a:rPr lang="en-US" sz="1000" dirty="0">
                <a:cs typeface="Times New Roman"/>
              </a:rPr>
              <a:t>Blackwell</a:t>
            </a:r>
            <a:r>
              <a:rPr lang="en-US" sz="1000" spc="-10" dirty="0">
                <a:cs typeface="Times New Roman"/>
              </a:rPr>
              <a:t> </a:t>
            </a:r>
            <a:r>
              <a:rPr lang="en-US" sz="1000" dirty="0">
                <a:cs typeface="Times New Roman"/>
              </a:rPr>
              <a:t>SC,</a:t>
            </a:r>
            <a:r>
              <a:rPr lang="en-US" sz="1000" spc="-7" dirty="0">
                <a:cs typeface="Times New Roman"/>
              </a:rPr>
              <a:t> </a:t>
            </a:r>
            <a:r>
              <a:rPr lang="en-US" sz="1000" dirty="0" err="1">
                <a:cs typeface="Times New Roman"/>
              </a:rPr>
              <a:t>Tolosa</a:t>
            </a:r>
            <a:r>
              <a:rPr lang="en-US" sz="1000" spc="-10" dirty="0">
                <a:cs typeface="Times New Roman"/>
              </a:rPr>
              <a:t> </a:t>
            </a:r>
            <a:r>
              <a:rPr lang="en-US" sz="1000" dirty="0">
                <a:cs typeface="Times New Roman"/>
              </a:rPr>
              <a:t>JE,</a:t>
            </a:r>
            <a:r>
              <a:rPr lang="en-US" sz="1000" spc="-10" dirty="0">
                <a:cs typeface="Times New Roman"/>
              </a:rPr>
              <a:t> </a:t>
            </a:r>
            <a:r>
              <a:rPr lang="en-US" sz="1000" dirty="0">
                <a:cs typeface="Times New Roman"/>
              </a:rPr>
              <a:t>Van</a:t>
            </a:r>
            <a:r>
              <a:rPr lang="en-US" sz="1000" spc="-14" dirty="0">
                <a:cs typeface="Times New Roman"/>
              </a:rPr>
              <a:t> </a:t>
            </a:r>
            <a:r>
              <a:rPr lang="en-US" sz="1000" dirty="0">
                <a:cs typeface="Times New Roman"/>
              </a:rPr>
              <a:t>Dorsten</a:t>
            </a:r>
            <a:r>
              <a:rPr lang="en-US" sz="1000" spc="-3" dirty="0">
                <a:cs typeface="Times New Roman"/>
              </a:rPr>
              <a:t> </a:t>
            </a:r>
            <a:r>
              <a:rPr lang="en-US" sz="1000" dirty="0">
                <a:cs typeface="Times New Roman"/>
              </a:rPr>
              <a:t>JP;</a:t>
            </a:r>
            <a:r>
              <a:rPr lang="en-US" sz="1000" spc="-10" dirty="0">
                <a:cs typeface="Times New Roman"/>
              </a:rPr>
              <a:t> </a:t>
            </a:r>
            <a:r>
              <a:rPr lang="en-US" sz="1000" spc="-7" dirty="0">
                <a:cs typeface="Times New Roman"/>
              </a:rPr>
              <a:t>Eunice </a:t>
            </a:r>
            <a:r>
              <a:rPr lang="en-US" sz="1000" dirty="0">
                <a:cs typeface="Times New Roman"/>
              </a:rPr>
              <a:t>Kennedy</a:t>
            </a:r>
            <a:r>
              <a:rPr lang="en-US" sz="1000" spc="-27" dirty="0">
                <a:cs typeface="Times New Roman"/>
              </a:rPr>
              <a:t> </a:t>
            </a:r>
            <a:r>
              <a:rPr lang="en-US" sz="1000" dirty="0">
                <a:cs typeface="Times New Roman"/>
              </a:rPr>
              <a:t>Shriver</a:t>
            </a:r>
            <a:r>
              <a:rPr lang="en-US" sz="1000" spc="-20" dirty="0">
                <a:cs typeface="Times New Roman"/>
              </a:rPr>
              <a:t> </a:t>
            </a:r>
            <a:r>
              <a:rPr lang="en-US" sz="1000" dirty="0">
                <a:cs typeface="Times New Roman"/>
              </a:rPr>
              <a:t>National</a:t>
            </a:r>
            <a:r>
              <a:rPr lang="en-US" sz="1000" spc="-24" dirty="0">
                <a:cs typeface="Times New Roman"/>
              </a:rPr>
              <a:t> </a:t>
            </a:r>
            <a:r>
              <a:rPr lang="en-US" sz="1000" dirty="0">
                <a:cs typeface="Times New Roman"/>
              </a:rPr>
              <a:t>Institute</a:t>
            </a:r>
            <a:r>
              <a:rPr lang="en-US" sz="1000" spc="-14" dirty="0">
                <a:cs typeface="Times New Roman"/>
              </a:rPr>
              <a:t> </a:t>
            </a:r>
            <a:r>
              <a:rPr lang="en-US" sz="1000" dirty="0">
                <a:cs typeface="Times New Roman"/>
              </a:rPr>
              <a:t>of</a:t>
            </a:r>
            <a:r>
              <a:rPr lang="en-US" sz="1000" spc="-17" dirty="0">
                <a:cs typeface="Times New Roman"/>
              </a:rPr>
              <a:t> </a:t>
            </a:r>
            <a:r>
              <a:rPr lang="en-US" sz="1000" dirty="0">
                <a:cs typeface="Times New Roman"/>
              </a:rPr>
              <a:t>Child</a:t>
            </a:r>
            <a:r>
              <a:rPr lang="en-US" sz="1000" spc="-20" dirty="0">
                <a:cs typeface="Times New Roman"/>
              </a:rPr>
              <a:t> </a:t>
            </a:r>
            <a:r>
              <a:rPr lang="en-US" sz="1000" dirty="0">
                <a:cs typeface="Times New Roman"/>
              </a:rPr>
              <a:t>Health</a:t>
            </a:r>
            <a:r>
              <a:rPr lang="en-US" sz="1000" spc="-14" dirty="0">
                <a:cs typeface="Times New Roman"/>
              </a:rPr>
              <a:t> </a:t>
            </a:r>
            <a:r>
              <a:rPr lang="en-US" sz="1000" dirty="0">
                <a:cs typeface="Times New Roman"/>
              </a:rPr>
              <a:t>and</a:t>
            </a:r>
            <a:r>
              <a:rPr lang="en-US" sz="1000" spc="-20" dirty="0">
                <a:cs typeface="Times New Roman"/>
              </a:rPr>
              <a:t> </a:t>
            </a:r>
            <a:r>
              <a:rPr lang="en-US" sz="1000" dirty="0">
                <a:cs typeface="Times New Roman"/>
              </a:rPr>
              <a:t>Human</a:t>
            </a:r>
            <a:r>
              <a:rPr lang="en-US" sz="1000" spc="-20" dirty="0">
                <a:cs typeface="Times New Roman"/>
              </a:rPr>
              <a:t> </a:t>
            </a:r>
            <a:r>
              <a:rPr lang="en-US" sz="1000" dirty="0">
                <a:cs typeface="Times New Roman"/>
              </a:rPr>
              <a:t>Development</a:t>
            </a:r>
            <a:r>
              <a:rPr lang="en-US" sz="1000" spc="-20" dirty="0">
                <a:cs typeface="Times New Roman"/>
              </a:rPr>
              <a:t> </a:t>
            </a:r>
            <a:r>
              <a:rPr lang="en-US" sz="1000" dirty="0">
                <a:cs typeface="Times New Roman"/>
              </a:rPr>
              <a:t>Maternal–Fetal</a:t>
            </a:r>
            <a:r>
              <a:rPr lang="en-US" sz="1000" spc="-20" dirty="0">
                <a:cs typeface="Times New Roman"/>
              </a:rPr>
              <a:t> </a:t>
            </a:r>
            <a:r>
              <a:rPr lang="en-US" sz="1000" dirty="0">
                <a:cs typeface="Times New Roman"/>
              </a:rPr>
              <a:t>Medicine</a:t>
            </a:r>
            <a:r>
              <a:rPr lang="en-US" sz="1000" spc="-24" dirty="0">
                <a:cs typeface="Times New Roman"/>
              </a:rPr>
              <a:t> </a:t>
            </a:r>
            <a:r>
              <a:rPr lang="en-US" sz="1000" spc="-7" dirty="0">
                <a:cs typeface="Times New Roman"/>
              </a:rPr>
              <a:t>Units </a:t>
            </a:r>
            <a:r>
              <a:rPr lang="en-US" sz="1000" dirty="0">
                <a:cs typeface="Times New Roman"/>
              </a:rPr>
              <a:t>Network.</a:t>
            </a:r>
            <a:r>
              <a:rPr lang="en-US" sz="1000" spc="-20" dirty="0">
                <a:cs typeface="Times New Roman"/>
              </a:rPr>
              <a:t> </a:t>
            </a:r>
            <a:r>
              <a:rPr lang="en-US" sz="1000" spc="-7" dirty="0">
                <a:cs typeface="Times New Roman"/>
              </a:rPr>
              <a:t>Risk-</a:t>
            </a:r>
            <a:r>
              <a:rPr lang="en-US" sz="1000" dirty="0">
                <a:cs typeface="Times New Roman"/>
              </a:rPr>
              <a:t>adjusted</a:t>
            </a:r>
            <a:r>
              <a:rPr lang="en-US" sz="1000" spc="-14" dirty="0">
                <a:cs typeface="Times New Roman"/>
              </a:rPr>
              <a:t> </a:t>
            </a:r>
            <a:r>
              <a:rPr lang="en-US" sz="1000" dirty="0">
                <a:cs typeface="Times New Roman"/>
              </a:rPr>
              <a:t>models</a:t>
            </a:r>
            <a:r>
              <a:rPr lang="en-US" sz="1000" spc="-10" dirty="0">
                <a:cs typeface="Times New Roman"/>
              </a:rPr>
              <a:t> </a:t>
            </a:r>
            <a:r>
              <a:rPr lang="en-US" sz="1000" dirty="0">
                <a:cs typeface="Times New Roman"/>
              </a:rPr>
              <a:t>for</a:t>
            </a:r>
            <a:r>
              <a:rPr lang="en-US" sz="1000" spc="-10" dirty="0">
                <a:cs typeface="Times New Roman"/>
              </a:rPr>
              <a:t> </a:t>
            </a:r>
            <a:r>
              <a:rPr lang="en-US" sz="1000" dirty="0">
                <a:cs typeface="Times New Roman"/>
              </a:rPr>
              <a:t>adverse</a:t>
            </a:r>
            <a:r>
              <a:rPr lang="en-US" sz="1000" spc="-14" dirty="0">
                <a:cs typeface="Times New Roman"/>
              </a:rPr>
              <a:t> </a:t>
            </a:r>
            <a:r>
              <a:rPr lang="en-US" sz="1000" dirty="0">
                <a:cs typeface="Times New Roman"/>
              </a:rPr>
              <a:t>obstetric</a:t>
            </a:r>
            <a:r>
              <a:rPr lang="en-US" sz="1000" spc="-10" dirty="0">
                <a:cs typeface="Times New Roman"/>
              </a:rPr>
              <a:t> </a:t>
            </a:r>
            <a:r>
              <a:rPr lang="en-US" sz="1000" dirty="0">
                <a:cs typeface="Times New Roman"/>
              </a:rPr>
              <a:t>outcomes</a:t>
            </a:r>
            <a:r>
              <a:rPr lang="en-US" sz="1000" spc="-7" dirty="0">
                <a:cs typeface="Times New Roman"/>
              </a:rPr>
              <a:t> </a:t>
            </a:r>
            <a:r>
              <a:rPr lang="en-US" sz="1000" dirty="0">
                <a:cs typeface="Times New Roman"/>
              </a:rPr>
              <a:t>and</a:t>
            </a:r>
            <a:r>
              <a:rPr lang="en-US" sz="1000" spc="-14" dirty="0">
                <a:cs typeface="Times New Roman"/>
              </a:rPr>
              <a:t> </a:t>
            </a:r>
            <a:r>
              <a:rPr lang="en-US" sz="1000" dirty="0">
                <a:cs typeface="Times New Roman"/>
              </a:rPr>
              <a:t>variation</a:t>
            </a:r>
            <a:r>
              <a:rPr lang="en-US" sz="1000" spc="-14" dirty="0">
                <a:cs typeface="Times New Roman"/>
              </a:rPr>
              <a:t> </a:t>
            </a:r>
            <a:r>
              <a:rPr lang="en-US" sz="1000" dirty="0">
                <a:cs typeface="Times New Roman"/>
              </a:rPr>
              <a:t>in</a:t>
            </a:r>
            <a:r>
              <a:rPr lang="en-US" sz="1000" spc="-14" dirty="0">
                <a:cs typeface="Times New Roman"/>
              </a:rPr>
              <a:t> </a:t>
            </a:r>
            <a:r>
              <a:rPr lang="en-US" sz="1000" spc="-7" dirty="0">
                <a:cs typeface="Times New Roman"/>
              </a:rPr>
              <a:t>risk-</a:t>
            </a:r>
            <a:r>
              <a:rPr lang="en-US" sz="1000" dirty="0">
                <a:cs typeface="Times New Roman"/>
              </a:rPr>
              <a:t>adjusted</a:t>
            </a:r>
            <a:r>
              <a:rPr lang="en-US" sz="1000" spc="-14" dirty="0">
                <a:cs typeface="Times New Roman"/>
              </a:rPr>
              <a:t> </a:t>
            </a:r>
            <a:r>
              <a:rPr lang="en-US" sz="1000" dirty="0">
                <a:cs typeface="Times New Roman"/>
              </a:rPr>
              <a:t>outcomes</a:t>
            </a:r>
            <a:r>
              <a:rPr lang="en-US" sz="1000" spc="-10" dirty="0">
                <a:cs typeface="Times New Roman"/>
              </a:rPr>
              <a:t> </a:t>
            </a:r>
            <a:r>
              <a:rPr lang="en-US" sz="1000" spc="-7" dirty="0">
                <a:cs typeface="Times New Roman"/>
              </a:rPr>
              <a:t>across </a:t>
            </a:r>
            <a:r>
              <a:rPr lang="en-US" sz="1000" dirty="0">
                <a:cs typeface="Times New Roman"/>
              </a:rPr>
              <a:t>hospitals.</a:t>
            </a:r>
            <a:r>
              <a:rPr lang="en-US" sz="1000" spc="-3" dirty="0">
                <a:cs typeface="Times New Roman"/>
              </a:rPr>
              <a:t> </a:t>
            </a:r>
            <a:r>
              <a:rPr lang="en-US" sz="1000" dirty="0">
                <a:cs typeface="Times New Roman"/>
              </a:rPr>
              <a:t>Am</a:t>
            </a:r>
            <a:r>
              <a:rPr lang="en-US" sz="1000" spc="3" dirty="0">
                <a:cs typeface="Times New Roman"/>
              </a:rPr>
              <a:t> </a:t>
            </a:r>
            <a:r>
              <a:rPr lang="en-US" sz="1000" dirty="0">
                <a:cs typeface="Times New Roman"/>
              </a:rPr>
              <a:t>J</a:t>
            </a:r>
            <a:r>
              <a:rPr lang="en-US" sz="1000" spc="7" dirty="0">
                <a:cs typeface="Times New Roman"/>
              </a:rPr>
              <a:t> </a:t>
            </a:r>
            <a:r>
              <a:rPr lang="en-US" sz="1000" dirty="0" err="1">
                <a:cs typeface="Times New Roman"/>
              </a:rPr>
              <a:t>Obstet</a:t>
            </a:r>
            <a:r>
              <a:rPr lang="en-US" sz="1000" spc="3" dirty="0">
                <a:cs typeface="Times New Roman"/>
              </a:rPr>
              <a:t> </a:t>
            </a:r>
            <a:r>
              <a:rPr lang="en-US" sz="1000" dirty="0">
                <a:cs typeface="Times New Roman"/>
              </a:rPr>
              <a:t>Gynecol.</a:t>
            </a:r>
            <a:r>
              <a:rPr lang="en-US" sz="1000" spc="7" dirty="0">
                <a:cs typeface="Times New Roman"/>
              </a:rPr>
              <a:t> </a:t>
            </a:r>
            <a:r>
              <a:rPr lang="en-US" sz="1000" spc="-7" dirty="0">
                <a:cs typeface="Times New Roman"/>
              </a:rPr>
              <a:t>2013;209(5):446.e1-446.e30. </a:t>
            </a:r>
            <a:r>
              <a:rPr lang="en-US" sz="1000" u="sng" spc="-7" dirty="0">
                <a:solidFill>
                  <a:srgbClr val="0000FF"/>
                </a:solidFill>
                <a:uFill>
                  <a:solidFill>
                    <a:srgbClr val="0000FF"/>
                  </a:solidFill>
                </a:uFill>
                <a:cs typeface="Times New Roman"/>
                <a:hlinkClick r:id="rId10"/>
              </a:rPr>
              <a:t>https://www.ncbi.nlm.nih.gov/pmc/articles/PMC4030746/</a:t>
            </a:r>
            <a:r>
              <a:rPr lang="en-US" sz="1000" spc="-7" dirty="0">
                <a:cs typeface="Times New Roman"/>
                <a:hlinkClick r:id="rId10"/>
              </a:rPr>
              <a:t>.</a:t>
            </a:r>
            <a:r>
              <a:rPr lang="en-US" sz="1000" spc="37" dirty="0">
                <a:cs typeface="Times New Roman"/>
              </a:rPr>
              <a:t> </a:t>
            </a:r>
            <a:r>
              <a:rPr lang="en-US" sz="1000" dirty="0">
                <a:cs typeface="Times New Roman"/>
              </a:rPr>
              <a:t>Accessed</a:t>
            </a:r>
            <a:r>
              <a:rPr lang="en-US" sz="1000" spc="51" dirty="0">
                <a:cs typeface="Times New Roman"/>
              </a:rPr>
              <a:t> </a:t>
            </a:r>
            <a:r>
              <a:rPr lang="en-US" sz="1000" dirty="0">
                <a:cs typeface="Times New Roman"/>
              </a:rPr>
              <a:t>October</a:t>
            </a:r>
            <a:r>
              <a:rPr lang="en-US" sz="1000" spc="51" dirty="0">
                <a:cs typeface="Times New Roman"/>
              </a:rPr>
              <a:t> </a:t>
            </a:r>
            <a:r>
              <a:rPr lang="en-US" sz="1000" dirty="0">
                <a:cs typeface="Times New Roman"/>
              </a:rPr>
              <a:t>3,</a:t>
            </a:r>
            <a:r>
              <a:rPr lang="en-US" sz="1000" spc="51" dirty="0">
                <a:cs typeface="Times New Roman"/>
              </a:rPr>
              <a:t> </a:t>
            </a:r>
            <a:r>
              <a:rPr lang="en-US" sz="1000" spc="-7" dirty="0">
                <a:cs typeface="Times New Roman"/>
              </a:rPr>
              <a:t>2022.</a:t>
            </a:r>
            <a:endParaRPr lang="en-US" sz="1000" dirty="0">
              <a:cs typeface="Times New Roman"/>
            </a:endParaRPr>
          </a:p>
          <a:p>
            <a:pPr marL="274320" marR="9957" indent="-274320">
              <a:buAutoNum type="arabicPeriod" startAt="23"/>
              <a:tabLst>
                <a:tab pos="164951" algn="l"/>
              </a:tabLst>
            </a:pPr>
            <a:r>
              <a:rPr lang="en-US" sz="1000" dirty="0" err="1">
                <a:cs typeface="Times New Roman"/>
              </a:rPr>
              <a:t>Creanga</a:t>
            </a:r>
            <a:r>
              <a:rPr lang="en-US" sz="1000" spc="-24" dirty="0">
                <a:cs typeface="Times New Roman"/>
              </a:rPr>
              <a:t> </a:t>
            </a:r>
            <a:r>
              <a:rPr lang="en-US" sz="1000" dirty="0">
                <a:cs typeface="Times New Roman"/>
              </a:rPr>
              <a:t>AA,</a:t>
            </a:r>
            <a:r>
              <a:rPr lang="en-US" sz="1000" spc="-14" dirty="0">
                <a:cs typeface="Times New Roman"/>
              </a:rPr>
              <a:t> </a:t>
            </a:r>
            <a:r>
              <a:rPr lang="en-US" sz="1000" dirty="0">
                <a:cs typeface="Times New Roman"/>
              </a:rPr>
              <a:t>Bateman</a:t>
            </a:r>
            <a:r>
              <a:rPr lang="en-US" sz="1000" spc="-7" dirty="0">
                <a:cs typeface="Times New Roman"/>
              </a:rPr>
              <a:t> </a:t>
            </a:r>
            <a:r>
              <a:rPr lang="en-US" sz="1000" dirty="0">
                <a:cs typeface="Times New Roman"/>
              </a:rPr>
              <a:t>BT,</a:t>
            </a:r>
            <a:r>
              <a:rPr lang="en-US" sz="1000" spc="-17" dirty="0">
                <a:cs typeface="Times New Roman"/>
              </a:rPr>
              <a:t> </a:t>
            </a:r>
            <a:r>
              <a:rPr lang="en-US" sz="1000" dirty="0" err="1">
                <a:cs typeface="Times New Roman"/>
              </a:rPr>
              <a:t>Mhyre</a:t>
            </a:r>
            <a:r>
              <a:rPr lang="en-US" sz="1000" spc="-14" dirty="0">
                <a:cs typeface="Times New Roman"/>
              </a:rPr>
              <a:t> </a:t>
            </a:r>
            <a:r>
              <a:rPr lang="en-US" sz="1000" dirty="0">
                <a:cs typeface="Times New Roman"/>
              </a:rPr>
              <a:t>JM,</a:t>
            </a:r>
            <a:r>
              <a:rPr lang="en-US" sz="1000" spc="-14" dirty="0">
                <a:cs typeface="Times New Roman"/>
              </a:rPr>
              <a:t> </a:t>
            </a:r>
            <a:r>
              <a:rPr lang="en-US" sz="1000" dirty="0" err="1">
                <a:cs typeface="Times New Roman"/>
              </a:rPr>
              <a:t>Kuklina</a:t>
            </a:r>
            <a:r>
              <a:rPr lang="en-US" sz="1000" spc="-10" dirty="0">
                <a:cs typeface="Times New Roman"/>
              </a:rPr>
              <a:t> </a:t>
            </a:r>
            <a:r>
              <a:rPr lang="en-US" sz="1000" dirty="0">
                <a:cs typeface="Times New Roman"/>
              </a:rPr>
              <a:t>E,</a:t>
            </a:r>
            <a:r>
              <a:rPr lang="en-US" sz="1000" spc="-14" dirty="0">
                <a:cs typeface="Times New Roman"/>
              </a:rPr>
              <a:t> </a:t>
            </a:r>
            <a:r>
              <a:rPr lang="en-US" sz="1000" dirty="0" err="1">
                <a:cs typeface="Times New Roman"/>
              </a:rPr>
              <a:t>Shilkrut</a:t>
            </a:r>
            <a:r>
              <a:rPr lang="en-US" sz="1000" spc="-14" dirty="0">
                <a:cs typeface="Times New Roman"/>
              </a:rPr>
              <a:t> </a:t>
            </a:r>
            <a:r>
              <a:rPr lang="en-US" sz="1000" dirty="0">
                <a:cs typeface="Times New Roman"/>
              </a:rPr>
              <a:t>A,</a:t>
            </a:r>
            <a:r>
              <a:rPr lang="en-US" sz="1000" spc="-10" dirty="0">
                <a:cs typeface="Times New Roman"/>
              </a:rPr>
              <a:t> </a:t>
            </a:r>
            <a:r>
              <a:rPr lang="en-US" sz="1000" dirty="0">
                <a:cs typeface="Times New Roman"/>
              </a:rPr>
              <a:t>Callaghan</a:t>
            </a:r>
            <a:r>
              <a:rPr lang="en-US" sz="1000" spc="-14" dirty="0">
                <a:cs typeface="Times New Roman"/>
              </a:rPr>
              <a:t> </a:t>
            </a:r>
            <a:r>
              <a:rPr lang="en-US" sz="1000" dirty="0">
                <a:cs typeface="Times New Roman"/>
              </a:rPr>
              <a:t>WM.</a:t>
            </a:r>
            <a:r>
              <a:rPr lang="en-US" sz="1000" spc="-14" dirty="0">
                <a:cs typeface="Times New Roman"/>
              </a:rPr>
              <a:t> </a:t>
            </a:r>
            <a:r>
              <a:rPr lang="en-US" sz="1000" dirty="0">
                <a:cs typeface="Times New Roman"/>
              </a:rPr>
              <a:t>Performance</a:t>
            </a:r>
            <a:r>
              <a:rPr lang="en-US" sz="1000" spc="-14" dirty="0">
                <a:cs typeface="Times New Roman"/>
              </a:rPr>
              <a:t> </a:t>
            </a:r>
            <a:r>
              <a:rPr lang="en-US" sz="1000" dirty="0">
                <a:cs typeface="Times New Roman"/>
              </a:rPr>
              <a:t>of</a:t>
            </a:r>
            <a:r>
              <a:rPr lang="en-US" sz="1000" spc="-10" dirty="0">
                <a:cs typeface="Times New Roman"/>
              </a:rPr>
              <a:t> </a:t>
            </a:r>
            <a:r>
              <a:rPr lang="en-US" sz="1000" dirty="0">
                <a:cs typeface="Times New Roman"/>
              </a:rPr>
              <a:t>racial</a:t>
            </a:r>
            <a:r>
              <a:rPr lang="en-US" sz="1000" spc="-14" dirty="0">
                <a:cs typeface="Times New Roman"/>
              </a:rPr>
              <a:t> </a:t>
            </a:r>
            <a:r>
              <a:rPr lang="en-US" sz="1000" dirty="0">
                <a:cs typeface="Times New Roman"/>
              </a:rPr>
              <a:t>and</a:t>
            </a:r>
            <a:r>
              <a:rPr lang="en-US" sz="1000" spc="-14" dirty="0">
                <a:cs typeface="Times New Roman"/>
              </a:rPr>
              <a:t> </a:t>
            </a:r>
            <a:r>
              <a:rPr lang="en-US" sz="1000" spc="-7" dirty="0">
                <a:cs typeface="Times New Roman"/>
              </a:rPr>
              <a:t>ethnic minority-</a:t>
            </a:r>
            <a:r>
              <a:rPr lang="en-US" sz="1000" dirty="0">
                <a:cs typeface="Times New Roman"/>
              </a:rPr>
              <a:t>serving</a:t>
            </a:r>
            <a:r>
              <a:rPr lang="en-US" sz="1000" spc="-7" dirty="0">
                <a:cs typeface="Times New Roman"/>
              </a:rPr>
              <a:t> </a:t>
            </a:r>
            <a:r>
              <a:rPr lang="en-US" sz="1000" dirty="0">
                <a:cs typeface="Times New Roman"/>
              </a:rPr>
              <a:t>hospitals</a:t>
            </a:r>
            <a:r>
              <a:rPr lang="en-US" sz="1000" spc="3" dirty="0">
                <a:cs typeface="Times New Roman"/>
              </a:rPr>
              <a:t> </a:t>
            </a:r>
            <a:r>
              <a:rPr lang="en-US" sz="1000" dirty="0">
                <a:cs typeface="Times New Roman"/>
              </a:rPr>
              <a:t>on </a:t>
            </a:r>
            <a:r>
              <a:rPr lang="en-US" sz="1000" spc="-7" dirty="0">
                <a:cs typeface="Times New Roman"/>
              </a:rPr>
              <a:t>delivery-</a:t>
            </a:r>
            <a:r>
              <a:rPr lang="en-US" sz="1000" dirty="0">
                <a:cs typeface="Times New Roman"/>
              </a:rPr>
              <a:t>related</a:t>
            </a:r>
            <a:r>
              <a:rPr lang="en-US" sz="1000" spc="10" dirty="0">
                <a:cs typeface="Times New Roman"/>
              </a:rPr>
              <a:t> </a:t>
            </a:r>
            <a:r>
              <a:rPr lang="en-US" sz="1000" dirty="0">
                <a:cs typeface="Times New Roman"/>
              </a:rPr>
              <a:t>indicators. Am</a:t>
            </a:r>
            <a:r>
              <a:rPr lang="en-US" sz="1000" spc="3" dirty="0">
                <a:cs typeface="Times New Roman"/>
              </a:rPr>
              <a:t> </a:t>
            </a:r>
            <a:r>
              <a:rPr lang="en-US" sz="1000" dirty="0">
                <a:cs typeface="Times New Roman"/>
              </a:rPr>
              <a:t>J</a:t>
            </a:r>
            <a:r>
              <a:rPr lang="en-US" sz="1000" spc="3" dirty="0">
                <a:cs typeface="Times New Roman"/>
              </a:rPr>
              <a:t> </a:t>
            </a:r>
            <a:r>
              <a:rPr lang="en-US" sz="1000" dirty="0" err="1">
                <a:cs typeface="Times New Roman"/>
              </a:rPr>
              <a:t>Obstet</a:t>
            </a:r>
            <a:r>
              <a:rPr lang="en-US" sz="1000" dirty="0">
                <a:cs typeface="Times New Roman"/>
              </a:rPr>
              <a:t> Gynecol. 2014</a:t>
            </a:r>
            <a:r>
              <a:rPr lang="en-US" sz="1000" spc="3" dirty="0">
                <a:cs typeface="Times New Roman"/>
              </a:rPr>
              <a:t> </a:t>
            </a:r>
            <a:r>
              <a:rPr lang="en-US" sz="1000" spc="-7" dirty="0">
                <a:cs typeface="Times New Roman"/>
              </a:rPr>
              <a:t>Dec;211(6):647.e1-</a:t>
            </a:r>
            <a:r>
              <a:rPr lang="en-US" sz="1000" spc="-17" dirty="0">
                <a:cs typeface="Times New Roman"/>
              </a:rPr>
              <a:t>16. </a:t>
            </a:r>
            <a:r>
              <a:rPr lang="en-US" sz="1000" u="sng" spc="-7" dirty="0">
                <a:solidFill>
                  <a:srgbClr val="0000FF"/>
                </a:solidFill>
                <a:uFill>
                  <a:solidFill>
                    <a:srgbClr val="0000FF"/>
                  </a:solidFill>
                </a:uFill>
                <a:cs typeface="Times New Roman"/>
                <a:hlinkClick r:id="rId11"/>
              </a:rPr>
              <a:t>https://pubmed.ncbi.nlm.nih.gov/24909341/</a:t>
            </a:r>
            <a:r>
              <a:rPr lang="en-US" sz="1000" spc="-7" dirty="0">
                <a:cs typeface="Times New Roman"/>
                <a:hlinkClick r:id="rId11"/>
              </a:rPr>
              <a:t>.</a:t>
            </a:r>
            <a:r>
              <a:rPr lang="en-US" sz="1000" spc="24" dirty="0">
                <a:cs typeface="Times New Roman"/>
              </a:rPr>
              <a:t> </a:t>
            </a:r>
            <a:r>
              <a:rPr lang="en-US" sz="1000" dirty="0">
                <a:cs typeface="Times New Roman"/>
              </a:rPr>
              <a:t>Accessed</a:t>
            </a:r>
            <a:r>
              <a:rPr lang="en-US" sz="1000" spc="37" dirty="0">
                <a:cs typeface="Times New Roman"/>
              </a:rPr>
              <a:t> </a:t>
            </a:r>
            <a:r>
              <a:rPr lang="en-US" sz="1000" dirty="0">
                <a:cs typeface="Times New Roman"/>
              </a:rPr>
              <a:t>October</a:t>
            </a:r>
            <a:r>
              <a:rPr lang="en-US" sz="1000" spc="37" dirty="0">
                <a:cs typeface="Times New Roman"/>
              </a:rPr>
              <a:t> </a:t>
            </a:r>
            <a:r>
              <a:rPr lang="en-US" sz="1000" dirty="0">
                <a:cs typeface="Times New Roman"/>
              </a:rPr>
              <a:t>3,</a:t>
            </a:r>
            <a:r>
              <a:rPr lang="en-US" sz="1000" spc="41" dirty="0">
                <a:cs typeface="Times New Roman"/>
              </a:rPr>
              <a:t> </a:t>
            </a:r>
            <a:r>
              <a:rPr lang="en-US" sz="1000" spc="-7" dirty="0">
                <a:cs typeface="Times New Roman"/>
              </a:rPr>
              <a:t>2022.</a:t>
            </a:r>
            <a:endParaRPr lang="en-US" sz="1000" dirty="0">
              <a:cs typeface="Times New Roman"/>
            </a:endParaRPr>
          </a:p>
          <a:p>
            <a:pPr marL="274320" marR="28574" indent="-274320">
              <a:buAutoNum type="arabicPeriod" startAt="23"/>
              <a:tabLst>
                <a:tab pos="164951" algn="l"/>
              </a:tabLst>
            </a:pPr>
            <a:r>
              <a:rPr lang="en-US" sz="1000" dirty="0">
                <a:cs typeface="Times New Roman"/>
              </a:rPr>
              <a:t>Howell</a:t>
            </a:r>
            <a:r>
              <a:rPr lang="en-US" sz="1000" spc="-20" dirty="0">
                <a:cs typeface="Times New Roman"/>
              </a:rPr>
              <a:t> </a:t>
            </a:r>
            <a:r>
              <a:rPr lang="en-US" sz="1000" dirty="0">
                <a:cs typeface="Times New Roman"/>
              </a:rPr>
              <a:t>EA,</a:t>
            </a:r>
            <a:r>
              <a:rPr lang="en-US" sz="1000" spc="-10" dirty="0">
                <a:cs typeface="Times New Roman"/>
              </a:rPr>
              <a:t> </a:t>
            </a:r>
            <a:r>
              <a:rPr lang="en-US" sz="1000" dirty="0">
                <a:cs typeface="Times New Roman"/>
              </a:rPr>
              <a:t>Egorova</a:t>
            </a:r>
            <a:r>
              <a:rPr lang="en-US" sz="1000" spc="-14" dirty="0">
                <a:cs typeface="Times New Roman"/>
              </a:rPr>
              <a:t> </a:t>
            </a:r>
            <a:r>
              <a:rPr lang="en-US" sz="1000" dirty="0">
                <a:cs typeface="Times New Roman"/>
              </a:rPr>
              <a:t>N,</a:t>
            </a:r>
            <a:r>
              <a:rPr lang="en-US" sz="1000" spc="-7" dirty="0">
                <a:cs typeface="Times New Roman"/>
              </a:rPr>
              <a:t> </a:t>
            </a:r>
            <a:r>
              <a:rPr lang="en-US" sz="1000" dirty="0" err="1">
                <a:cs typeface="Times New Roman"/>
              </a:rPr>
              <a:t>Balbierz</a:t>
            </a:r>
            <a:r>
              <a:rPr lang="en-US" sz="1000" spc="-14" dirty="0">
                <a:cs typeface="Times New Roman"/>
              </a:rPr>
              <a:t> </a:t>
            </a:r>
            <a:r>
              <a:rPr lang="en-US" sz="1000" dirty="0">
                <a:cs typeface="Times New Roman"/>
              </a:rPr>
              <a:t>A,</a:t>
            </a:r>
            <a:r>
              <a:rPr lang="en-US" sz="1000" spc="-10" dirty="0">
                <a:cs typeface="Times New Roman"/>
              </a:rPr>
              <a:t> </a:t>
            </a:r>
            <a:r>
              <a:rPr lang="en-US" sz="1000" dirty="0">
                <a:cs typeface="Times New Roman"/>
              </a:rPr>
              <a:t>Zeitlin</a:t>
            </a:r>
            <a:r>
              <a:rPr lang="en-US" sz="1000" spc="-7" dirty="0">
                <a:cs typeface="Times New Roman"/>
              </a:rPr>
              <a:t> </a:t>
            </a:r>
            <a:r>
              <a:rPr lang="en-US" sz="1000" dirty="0">
                <a:cs typeface="Times New Roman"/>
              </a:rPr>
              <a:t>J,</a:t>
            </a:r>
            <a:r>
              <a:rPr lang="en-US" sz="1000" spc="-7" dirty="0">
                <a:cs typeface="Times New Roman"/>
              </a:rPr>
              <a:t> </a:t>
            </a:r>
            <a:r>
              <a:rPr lang="en-US" sz="1000" dirty="0">
                <a:cs typeface="Times New Roman"/>
              </a:rPr>
              <a:t>Hebert</a:t>
            </a:r>
            <a:r>
              <a:rPr lang="en-US" sz="1000" spc="-14" dirty="0">
                <a:cs typeface="Times New Roman"/>
              </a:rPr>
              <a:t> </a:t>
            </a:r>
            <a:r>
              <a:rPr lang="en-US" sz="1000" dirty="0">
                <a:cs typeface="Times New Roman"/>
              </a:rPr>
              <a:t>PL.</a:t>
            </a:r>
            <a:r>
              <a:rPr lang="en-US" sz="1000" spc="-14" dirty="0">
                <a:cs typeface="Times New Roman"/>
              </a:rPr>
              <a:t> </a:t>
            </a:r>
            <a:r>
              <a:rPr lang="en-US" sz="1000" spc="-7" dirty="0">
                <a:cs typeface="Times New Roman"/>
              </a:rPr>
              <a:t>Black-</a:t>
            </a:r>
            <a:r>
              <a:rPr lang="en-US" sz="1000" dirty="0">
                <a:cs typeface="Times New Roman"/>
              </a:rPr>
              <a:t>white</a:t>
            </a:r>
            <a:r>
              <a:rPr lang="en-US" sz="1000" spc="-10" dirty="0">
                <a:cs typeface="Times New Roman"/>
              </a:rPr>
              <a:t> </a:t>
            </a:r>
            <a:r>
              <a:rPr lang="en-US" sz="1000" dirty="0">
                <a:cs typeface="Times New Roman"/>
              </a:rPr>
              <a:t>differences</a:t>
            </a:r>
            <a:r>
              <a:rPr lang="en-US" sz="1000" spc="-10" dirty="0">
                <a:cs typeface="Times New Roman"/>
              </a:rPr>
              <a:t> </a:t>
            </a:r>
            <a:r>
              <a:rPr lang="en-US" sz="1000" dirty="0">
                <a:cs typeface="Times New Roman"/>
              </a:rPr>
              <a:t>in</a:t>
            </a:r>
            <a:r>
              <a:rPr lang="en-US" sz="1000" spc="-14" dirty="0">
                <a:cs typeface="Times New Roman"/>
              </a:rPr>
              <a:t> </a:t>
            </a:r>
            <a:r>
              <a:rPr lang="en-US" sz="1000" dirty="0">
                <a:cs typeface="Times New Roman"/>
              </a:rPr>
              <a:t>severe</a:t>
            </a:r>
            <a:r>
              <a:rPr lang="en-US" sz="1000" spc="-10" dirty="0">
                <a:cs typeface="Times New Roman"/>
              </a:rPr>
              <a:t> </a:t>
            </a:r>
            <a:r>
              <a:rPr lang="en-US" sz="1000" dirty="0">
                <a:cs typeface="Times New Roman"/>
              </a:rPr>
              <a:t>maternal</a:t>
            </a:r>
            <a:r>
              <a:rPr lang="en-US" sz="1000" spc="-10" dirty="0">
                <a:cs typeface="Times New Roman"/>
              </a:rPr>
              <a:t> </a:t>
            </a:r>
            <a:r>
              <a:rPr lang="en-US" sz="1000" spc="-7" dirty="0">
                <a:cs typeface="Times New Roman"/>
              </a:rPr>
              <a:t>morbidity </a:t>
            </a:r>
            <a:r>
              <a:rPr lang="en-US" sz="1000" dirty="0">
                <a:cs typeface="Times New Roman"/>
              </a:rPr>
              <a:t>and</a:t>
            </a:r>
            <a:r>
              <a:rPr lang="en-US" sz="1000" spc="-10" dirty="0">
                <a:cs typeface="Times New Roman"/>
              </a:rPr>
              <a:t> </a:t>
            </a:r>
            <a:r>
              <a:rPr lang="en-US" sz="1000" dirty="0">
                <a:cs typeface="Times New Roman"/>
              </a:rPr>
              <a:t>site</a:t>
            </a:r>
            <a:r>
              <a:rPr lang="en-US" sz="1000" spc="-10" dirty="0">
                <a:cs typeface="Times New Roman"/>
              </a:rPr>
              <a:t> </a:t>
            </a:r>
            <a:r>
              <a:rPr lang="en-US" sz="1000" dirty="0">
                <a:cs typeface="Times New Roman"/>
              </a:rPr>
              <a:t>of</a:t>
            </a:r>
            <a:r>
              <a:rPr lang="en-US" sz="1000" spc="-7" dirty="0">
                <a:cs typeface="Times New Roman"/>
              </a:rPr>
              <a:t> </a:t>
            </a:r>
            <a:r>
              <a:rPr lang="en-US" sz="1000" dirty="0">
                <a:cs typeface="Times New Roman"/>
              </a:rPr>
              <a:t>care.</a:t>
            </a:r>
            <a:r>
              <a:rPr lang="en-US" sz="1000" spc="-7" dirty="0">
                <a:cs typeface="Times New Roman"/>
              </a:rPr>
              <a:t> </a:t>
            </a:r>
            <a:r>
              <a:rPr lang="en-US" sz="1000" dirty="0">
                <a:cs typeface="Times New Roman"/>
              </a:rPr>
              <a:t>Am</a:t>
            </a:r>
            <a:r>
              <a:rPr lang="en-US" sz="1000" spc="-7" dirty="0">
                <a:cs typeface="Times New Roman"/>
              </a:rPr>
              <a:t> </a:t>
            </a:r>
            <a:r>
              <a:rPr lang="en-US" sz="1000" dirty="0">
                <a:cs typeface="Times New Roman"/>
              </a:rPr>
              <a:t>J</a:t>
            </a:r>
            <a:r>
              <a:rPr lang="en-US" sz="1000" spc="-10" dirty="0">
                <a:cs typeface="Times New Roman"/>
              </a:rPr>
              <a:t> </a:t>
            </a:r>
            <a:r>
              <a:rPr lang="en-US" sz="1000" dirty="0" err="1">
                <a:cs typeface="Times New Roman"/>
              </a:rPr>
              <a:t>Obstet</a:t>
            </a:r>
            <a:r>
              <a:rPr lang="en-US" sz="1000" spc="-14" dirty="0">
                <a:cs typeface="Times New Roman"/>
              </a:rPr>
              <a:t> </a:t>
            </a:r>
            <a:r>
              <a:rPr lang="en-US" sz="1000" dirty="0">
                <a:cs typeface="Times New Roman"/>
              </a:rPr>
              <a:t>Gynecol.</a:t>
            </a:r>
            <a:r>
              <a:rPr lang="en-US" sz="1000" spc="-7" dirty="0">
                <a:cs typeface="Times New Roman"/>
              </a:rPr>
              <a:t> </a:t>
            </a:r>
            <a:r>
              <a:rPr lang="en-US" sz="1000" dirty="0">
                <a:cs typeface="Times New Roman"/>
              </a:rPr>
              <a:t>Jan;</a:t>
            </a:r>
            <a:r>
              <a:rPr lang="en-US" sz="1000" spc="-10" dirty="0">
                <a:cs typeface="Times New Roman"/>
              </a:rPr>
              <a:t> </a:t>
            </a:r>
            <a:r>
              <a:rPr lang="en-US" sz="1000" dirty="0">
                <a:cs typeface="Times New Roman"/>
              </a:rPr>
              <a:t>2016</a:t>
            </a:r>
            <a:r>
              <a:rPr lang="en-US" sz="1000" spc="-10" dirty="0">
                <a:cs typeface="Times New Roman"/>
              </a:rPr>
              <a:t> </a:t>
            </a:r>
            <a:r>
              <a:rPr lang="en-US" sz="1000" dirty="0">
                <a:cs typeface="Times New Roman"/>
              </a:rPr>
              <a:t>214(1):122,</a:t>
            </a:r>
            <a:r>
              <a:rPr lang="en-US" sz="1000" spc="-7" dirty="0">
                <a:cs typeface="Times New Roman"/>
              </a:rPr>
              <a:t> e121-</a:t>
            </a:r>
            <a:r>
              <a:rPr lang="en-US" sz="1000" spc="-14" dirty="0">
                <a:cs typeface="Times New Roman"/>
              </a:rPr>
              <a:t>127. </a:t>
            </a:r>
            <a:r>
              <a:rPr lang="en-US" sz="1000" u="sng" spc="-7" dirty="0">
                <a:solidFill>
                  <a:srgbClr val="0000FF"/>
                </a:solidFill>
                <a:uFill>
                  <a:solidFill>
                    <a:srgbClr val="0000FF"/>
                  </a:solidFill>
                </a:uFill>
                <a:cs typeface="Times New Roman"/>
                <a:hlinkClick r:id="rId12"/>
              </a:rPr>
              <a:t>https://www.ncbi.nlm.nih.gov/pmc/articles/PMC4698019/</a:t>
            </a:r>
            <a:r>
              <a:rPr lang="en-US" sz="1000" spc="-7" dirty="0">
                <a:cs typeface="Times New Roman"/>
                <a:hlinkClick r:id="rId12"/>
              </a:rPr>
              <a:t>.</a:t>
            </a:r>
            <a:r>
              <a:rPr lang="en-US" sz="1000" spc="37" dirty="0">
                <a:cs typeface="Times New Roman"/>
              </a:rPr>
              <a:t> </a:t>
            </a:r>
            <a:r>
              <a:rPr lang="en-US" sz="1000" dirty="0">
                <a:cs typeface="Times New Roman"/>
              </a:rPr>
              <a:t>Accessed</a:t>
            </a:r>
            <a:r>
              <a:rPr lang="en-US" sz="1000" spc="48" dirty="0">
                <a:cs typeface="Times New Roman"/>
              </a:rPr>
              <a:t> </a:t>
            </a:r>
            <a:r>
              <a:rPr lang="en-US" sz="1000" dirty="0">
                <a:cs typeface="Times New Roman"/>
              </a:rPr>
              <a:t>October</a:t>
            </a:r>
            <a:r>
              <a:rPr lang="en-US" sz="1000" spc="51" dirty="0">
                <a:cs typeface="Times New Roman"/>
              </a:rPr>
              <a:t> </a:t>
            </a:r>
            <a:r>
              <a:rPr lang="en-US" sz="1000" dirty="0">
                <a:cs typeface="Times New Roman"/>
              </a:rPr>
              <a:t>3,</a:t>
            </a:r>
            <a:r>
              <a:rPr lang="en-US" sz="1000" spc="51" dirty="0">
                <a:cs typeface="Times New Roman"/>
              </a:rPr>
              <a:t> </a:t>
            </a:r>
            <a:r>
              <a:rPr lang="en-US" sz="1000" spc="-7" dirty="0">
                <a:cs typeface="Times New Roman"/>
              </a:rPr>
              <a:t>2022.</a:t>
            </a:r>
            <a:endParaRPr lang="en-US" sz="1000" dirty="0">
              <a:cs typeface="Times New Roman"/>
            </a:endParaRPr>
          </a:p>
          <a:p>
            <a:pPr marL="274320" marR="123822" indent="-274320">
              <a:buAutoNum type="arabicPeriod" startAt="26"/>
              <a:tabLst>
                <a:tab pos="164951" algn="l"/>
              </a:tabLst>
            </a:pPr>
            <a:r>
              <a:rPr lang="en-US" sz="1000" dirty="0" err="1">
                <a:cs typeface="Times New Roman"/>
              </a:rPr>
              <a:t>Parchem</a:t>
            </a:r>
            <a:r>
              <a:rPr lang="en-US" sz="1000" spc="-17" dirty="0">
                <a:cs typeface="Times New Roman"/>
              </a:rPr>
              <a:t> </a:t>
            </a:r>
            <a:r>
              <a:rPr lang="en-US" sz="1000" dirty="0">
                <a:cs typeface="Times New Roman"/>
              </a:rPr>
              <a:t>JG,</a:t>
            </a:r>
            <a:r>
              <a:rPr lang="en-US" sz="1000" spc="-10" dirty="0">
                <a:cs typeface="Times New Roman"/>
              </a:rPr>
              <a:t> </a:t>
            </a:r>
            <a:r>
              <a:rPr lang="en-US" sz="1000" dirty="0">
                <a:cs typeface="Times New Roman"/>
              </a:rPr>
              <a:t>Gupta</a:t>
            </a:r>
            <a:r>
              <a:rPr lang="en-US" sz="1000" spc="-10" dirty="0">
                <a:cs typeface="Times New Roman"/>
              </a:rPr>
              <a:t> </a:t>
            </a:r>
            <a:r>
              <a:rPr lang="en-US" sz="1000" dirty="0">
                <a:cs typeface="Times New Roman"/>
              </a:rPr>
              <a:t>M,</a:t>
            </a:r>
            <a:r>
              <a:rPr lang="en-US" sz="1000" spc="-7" dirty="0">
                <a:cs typeface="Times New Roman"/>
              </a:rPr>
              <a:t> </a:t>
            </a:r>
            <a:r>
              <a:rPr lang="en-US" sz="1000" dirty="0">
                <a:cs typeface="Times New Roman"/>
              </a:rPr>
              <a:t>Chen</a:t>
            </a:r>
            <a:r>
              <a:rPr lang="en-US" sz="1000" spc="-10" dirty="0">
                <a:cs typeface="Times New Roman"/>
              </a:rPr>
              <a:t> </a:t>
            </a:r>
            <a:r>
              <a:rPr lang="en-US" sz="1000" dirty="0">
                <a:cs typeface="Times New Roman"/>
              </a:rPr>
              <a:t>HY,</a:t>
            </a:r>
            <a:r>
              <a:rPr lang="en-US" sz="1000" spc="-10" dirty="0">
                <a:cs typeface="Times New Roman"/>
              </a:rPr>
              <a:t> </a:t>
            </a:r>
            <a:r>
              <a:rPr lang="en-US" sz="1000" dirty="0">
                <a:cs typeface="Times New Roman"/>
              </a:rPr>
              <a:t>Wagner</a:t>
            </a:r>
            <a:r>
              <a:rPr lang="en-US" sz="1000" spc="-7" dirty="0">
                <a:cs typeface="Times New Roman"/>
              </a:rPr>
              <a:t> </a:t>
            </a:r>
            <a:r>
              <a:rPr lang="en-US" sz="1000" dirty="0">
                <a:cs typeface="Times New Roman"/>
              </a:rPr>
              <a:t>S,</a:t>
            </a:r>
            <a:r>
              <a:rPr lang="en-US" sz="1000" spc="-7" dirty="0">
                <a:cs typeface="Times New Roman"/>
              </a:rPr>
              <a:t> Mendez-</a:t>
            </a:r>
            <a:r>
              <a:rPr lang="en-US" sz="1000" dirty="0">
                <a:cs typeface="Times New Roman"/>
              </a:rPr>
              <a:t>Figueroa</a:t>
            </a:r>
            <a:r>
              <a:rPr lang="en-US" sz="1000" spc="-10" dirty="0">
                <a:cs typeface="Times New Roman"/>
              </a:rPr>
              <a:t> </a:t>
            </a:r>
            <a:r>
              <a:rPr lang="en-US" sz="1000" dirty="0">
                <a:cs typeface="Times New Roman"/>
              </a:rPr>
              <a:t>H,</a:t>
            </a:r>
            <a:r>
              <a:rPr lang="en-US" sz="1000" spc="-7" dirty="0">
                <a:cs typeface="Times New Roman"/>
              </a:rPr>
              <a:t> </a:t>
            </a:r>
            <a:r>
              <a:rPr lang="en-US" sz="1000" dirty="0">
                <a:cs typeface="Times New Roman"/>
              </a:rPr>
              <a:t>Chauhan</a:t>
            </a:r>
            <a:r>
              <a:rPr lang="en-US" sz="1000" spc="-3" dirty="0">
                <a:cs typeface="Times New Roman"/>
              </a:rPr>
              <a:t> </a:t>
            </a:r>
            <a:r>
              <a:rPr lang="en-US" sz="1000" dirty="0">
                <a:cs typeface="Times New Roman"/>
              </a:rPr>
              <a:t>SP.</a:t>
            </a:r>
            <a:r>
              <a:rPr lang="en-US" sz="1000" spc="-10" dirty="0">
                <a:cs typeface="Times New Roman"/>
              </a:rPr>
              <a:t> </a:t>
            </a:r>
            <a:r>
              <a:rPr lang="en-US" sz="1000" dirty="0">
                <a:cs typeface="Times New Roman"/>
              </a:rPr>
              <a:t>Adverse</a:t>
            </a:r>
            <a:r>
              <a:rPr lang="en-US" sz="1000" spc="-10" dirty="0">
                <a:cs typeface="Times New Roman"/>
              </a:rPr>
              <a:t> </a:t>
            </a:r>
            <a:r>
              <a:rPr lang="en-US" sz="1000" dirty="0">
                <a:cs typeface="Times New Roman"/>
              </a:rPr>
              <a:t>infant</a:t>
            </a:r>
            <a:r>
              <a:rPr lang="en-US" sz="1000" spc="-10" dirty="0">
                <a:cs typeface="Times New Roman"/>
              </a:rPr>
              <a:t> </a:t>
            </a:r>
            <a:r>
              <a:rPr lang="en-US" sz="1000" dirty="0">
                <a:cs typeface="Times New Roman"/>
              </a:rPr>
              <a:t>and</a:t>
            </a:r>
            <a:r>
              <a:rPr lang="en-US" sz="1000" spc="-10" dirty="0">
                <a:cs typeface="Times New Roman"/>
              </a:rPr>
              <a:t> </a:t>
            </a:r>
            <a:r>
              <a:rPr lang="en-US" sz="1000" spc="-7" dirty="0">
                <a:cs typeface="Times New Roman"/>
              </a:rPr>
              <a:t>maternal </a:t>
            </a:r>
            <a:r>
              <a:rPr lang="en-US" sz="1000" dirty="0">
                <a:cs typeface="Times New Roman"/>
              </a:rPr>
              <a:t>outcomes</a:t>
            </a:r>
            <a:r>
              <a:rPr lang="en-US" sz="1000" spc="-24" dirty="0">
                <a:cs typeface="Times New Roman"/>
              </a:rPr>
              <a:t> </a:t>
            </a:r>
            <a:r>
              <a:rPr lang="en-US" sz="1000" dirty="0">
                <a:cs typeface="Times New Roman"/>
              </a:rPr>
              <a:t>among</a:t>
            </a:r>
            <a:r>
              <a:rPr lang="en-US" sz="1000" spc="-14" dirty="0">
                <a:cs typeface="Times New Roman"/>
              </a:rPr>
              <a:t> </a:t>
            </a:r>
            <a:r>
              <a:rPr lang="en-US" sz="1000" spc="-7" dirty="0">
                <a:cs typeface="Times New Roman"/>
              </a:rPr>
              <a:t>low-</a:t>
            </a:r>
            <a:r>
              <a:rPr lang="en-US" sz="1000" dirty="0">
                <a:cs typeface="Times New Roman"/>
              </a:rPr>
              <a:t>risk</a:t>
            </a:r>
            <a:r>
              <a:rPr lang="en-US" sz="1000" spc="-17" dirty="0">
                <a:cs typeface="Times New Roman"/>
              </a:rPr>
              <a:t> </a:t>
            </a:r>
            <a:r>
              <a:rPr lang="en-US" sz="1000" dirty="0">
                <a:cs typeface="Times New Roman"/>
              </a:rPr>
              <a:t>term</a:t>
            </a:r>
            <a:r>
              <a:rPr lang="en-US" sz="1000" spc="-10" dirty="0">
                <a:cs typeface="Times New Roman"/>
              </a:rPr>
              <a:t> </a:t>
            </a:r>
            <a:r>
              <a:rPr lang="en-US" sz="1000" dirty="0">
                <a:cs typeface="Times New Roman"/>
              </a:rPr>
              <a:t>pregnancies</a:t>
            </a:r>
            <a:r>
              <a:rPr lang="en-US" sz="1000" spc="-17" dirty="0">
                <a:cs typeface="Times New Roman"/>
              </a:rPr>
              <a:t> </a:t>
            </a:r>
            <a:r>
              <a:rPr lang="en-US" sz="1000" dirty="0">
                <a:cs typeface="Times New Roman"/>
              </a:rPr>
              <a:t>stratified</a:t>
            </a:r>
            <a:r>
              <a:rPr lang="en-US" sz="1000" spc="-14" dirty="0">
                <a:cs typeface="Times New Roman"/>
              </a:rPr>
              <a:t> </a:t>
            </a:r>
            <a:r>
              <a:rPr lang="en-US" sz="1000" dirty="0">
                <a:cs typeface="Times New Roman"/>
              </a:rPr>
              <a:t>by</a:t>
            </a:r>
            <a:r>
              <a:rPr lang="en-US" sz="1000" spc="-17" dirty="0">
                <a:cs typeface="Times New Roman"/>
              </a:rPr>
              <a:t> </a:t>
            </a:r>
            <a:r>
              <a:rPr lang="en-US" sz="1000" dirty="0">
                <a:cs typeface="Times New Roman"/>
              </a:rPr>
              <a:t>race</a:t>
            </a:r>
            <a:r>
              <a:rPr lang="en-US" sz="1000" spc="-10" dirty="0">
                <a:cs typeface="Times New Roman"/>
              </a:rPr>
              <a:t> </a:t>
            </a:r>
            <a:r>
              <a:rPr lang="en-US" sz="1000" dirty="0">
                <a:cs typeface="Times New Roman"/>
              </a:rPr>
              <a:t>and</a:t>
            </a:r>
            <a:r>
              <a:rPr lang="en-US" sz="1000" spc="-10" dirty="0">
                <a:cs typeface="Times New Roman"/>
              </a:rPr>
              <a:t> </a:t>
            </a:r>
            <a:r>
              <a:rPr lang="en-US" sz="1000" dirty="0">
                <a:cs typeface="Times New Roman"/>
              </a:rPr>
              <a:t>ethnicity.</a:t>
            </a:r>
            <a:r>
              <a:rPr lang="en-US" sz="1000" spc="-17" dirty="0">
                <a:cs typeface="Times New Roman"/>
              </a:rPr>
              <a:t> </a:t>
            </a:r>
            <a:r>
              <a:rPr lang="en-US" sz="1000" dirty="0" err="1">
                <a:cs typeface="Times New Roman"/>
              </a:rPr>
              <a:t>Obstet</a:t>
            </a:r>
            <a:r>
              <a:rPr lang="en-US" sz="1000" spc="-14" dirty="0">
                <a:cs typeface="Times New Roman"/>
              </a:rPr>
              <a:t> </a:t>
            </a:r>
            <a:r>
              <a:rPr lang="en-US" sz="1000" dirty="0">
                <a:cs typeface="Times New Roman"/>
              </a:rPr>
              <a:t>Gynecol.</a:t>
            </a:r>
            <a:r>
              <a:rPr lang="en-US" sz="1000" spc="-14" dirty="0">
                <a:cs typeface="Times New Roman"/>
              </a:rPr>
              <a:t> 2020 </a:t>
            </a:r>
            <a:r>
              <a:rPr lang="en-US" sz="1000" spc="-7" dirty="0">
                <a:cs typeface="Times New Roman"/>
              </a:rPr>
              <a:t>Apr;135(4):925-</a:t>
            </a:r>
            <a:r>
              <a:rPr lang="en-US" sz="1000" dirty="0">
                <a:cs typeface="Times New Roman"/>
              </a:rPr>
              <a:t>34.</a:t>
            </a:r>
            <a:r>
              <a:rPr lang="en-US" sz="1000" spc="37" dirty="0">
                <a:cs typeface="Times New Roman"/>
              </a:rPr>
              <a:t> </a:t>
            </a:r>
            <a:r>
              <a:rPr lang="en-US" sz="1000" u="sng" spc="-7" dirty="0">
                <a:solidFill>
                  <a:srgbClr val="0000FF"/>
                </a:solidFill>
                <a:uFill>
                  <a:solidFill>
                    <a:srgbClr val="0000FF"/>
                  </a:solidFill>
                </a:uFill>
                <a:cs typeface="Times New Roman"/>
                <a:hlinkClick r:id="rId13"/>
              </a:rPr>
              <a:t>https://doi.org/10.1097/AOG.0000000000003730</a:t>
            </a:r>
            <a:r>
              <a:rPr lang="en-US" sz="1000" spc="-7" dirty="0">
                <a:cs typeface="Times New Roman"/>
                <a:hlinkClick r:id="rId13"/>
              </a:rPr>
              <a:t>.</a:t>
            </a:r>
            <a:r>
              <a:rPr lang="en-US" sz="1000" spc="48" dirty="0">
                <a:cs typeface="Times New Roman"/>
              </a:rPr>
              <a:t> </a:t>
            </a:r>
            <a:r>
              <a:rPr lang="en-US" sz="1000" dirty="0">
                <a:cs typeface="Times New Roman"/>
              </a:rPr>
              <a:t>Accessed</a:t>
            </a:r>
            <a:r>
              <a:rPr lang="en-US" sz="1000" spc="48" dirty="0">
                <a:cs typeface="Times New Roman"/>
              </a:rPr>
              <a:t> </a:t>
            </a:r>
            <a:r>
              <a:rPr lang="en-US" sz="1000" dirty="0">
                <a:cs typeface="Times New Roman"/>
              </a:rPr>
              <a:t>October</a:t>
            </a:r>
            <a:r>
              <a:rPr lang="en-US" sz="1000" spc="48" dirty="0">
                <a:cs typeface="Times New Roman"/>
              </a:rPr>
              <a:t> </a:t>
            </a:r>
            <a:r>
              <a:rPr lang="en-US" sz="1000" dirty="0">
                <a:cs typeface="Times New Roman"/>
              </a:rPr>
              <a:t>3,</a:t>
            </a:r>
            <a:r>
              <a:rPr lang="en-US" sz="1000" spc="48" dirty="0">
                <a:cs typeface="Times New Roman"/>
              </a:rPr>
              <a:t> </a:t>
            </a:r>
            <a:r>
              <a:rPr lang="en-US" sz="1000" spc="-7" dirty="0">
                <a:cs typeface="Times New Roman"/>
              </a:rPr>
              <a:t>2022.</a:t>
            </a:r>
            <a:endParaRPr lang="en-US" sz="1000" dirty="0">
              <a:cs typeface="Times New Roman"/>
            </a:endParaRPr>
          </a:p>
          <a:p>
            <a:pPr marL="274320" marR="34635" indent="-274320">
              <a:buAutoNum type="arabicPeriod" startAt="26"/>
              <a:tabLst>
                <a:tab pos="164951" algn="l"/>
              </a:tabLst>
            </a:pPr>
            <a:r>
              <a:rPr lang="en-US" sz="1000" dirty="0">
                <a:cs typeface="Times New Roman"/>
              </a:rPr>
              <a:t>Testa</a:t>
            </a:r>
            <a:r>
              <a:rPr lang="en-US" sz="1000" spc="-20" dirty="0">
                <a:cs typeface="Times New Roman"/>
              </a:rPr>
              <a:t> </a:t>
            </a:r>
            <a:r>
              <a:rPr lang="en-US" sz="1000" dirty="0">
                <a:cs typeface="Times New Roman"/>
              </a:rPr>
              <a:t>A,</a:t>
            </a:r>
            <a:r>
              <a:rPr lang="en-US" sz="1000" spc="-14" dirty="0">
                <a:cs typeface="Times New Roman"/>
              </a:rPr>
              <a:t> </a:t>
            </a:r>
            <a:r>
              <a:rPr lang="en-US" sz="1000" dirty="0">
                <a:cs typeface="Times New Roman"/>
              </a:rPr>
              <a:t>Jackson</a:t>
            </a:r>
            <a:r>
              <a:rPr lang="en-US" sz="1000" spc="-17" dirty="0">
                <a:cs typeface="Times New Roman"/>
              </a:rPr>
              <a:t> </a:t>
            </a:r>
            <a:r>
              <a:rPr lang="en-US" sz="1000" dirty="0">
                <a:cs typeface="Times New Roman"/>
              </a:rPr>
              <a:t>DB.</a:t>
            </a:r>
            <a:r>
              <a:rPr lang="en-US" sz="1000" spc="-14" dirty="0">
                <a:cs typeface="Times New Roman"/>
              </a:rPr>
              <a:t> </a:t>
            </a:r>
            <a:r>
              <a:rPr lang="en-US" sz="1000" dirty="0">
                <a:cs typeface="Times New Roman"/>
              </a:rPr>
              <a:t>Race,</a:t>
            </a:r>
            <a:r>
              <a:rPr lang="en-US" sz="1000" spc="-14" dirty="0">
                <a:cs typeface="Times New Roman"/>
              </a:rPr>
              <a:t> </a:t>
            </a:r>
            <a:r>
              <a:rPr lang="en-US" sz="1000" dirty="0">
                <a:cs typeface="Times New Roman"/>
              </a:rPr>
              <a:t>ethnicity,</a:t>
            </a:r>
            <a:r>
              <a:rPr lang="en-US" sz="1000" spc="-14" dirty="0">
                <a:cs typeface="Times New Roman"/>
              </a:rPr>
              <a:t> </a:t>
            </a:r>
            <a:r>
              <a:rPr lang="en-US" sz="1000" dirty="0">
                <a:cs typeface="Times New Roman"/>
              </a:rPr>
              <a:t>WIC</a:t>
            </a:r>
            <a:r>
              <a:rPr lang="en-US" sz="1000" spc="-20" dirty="0">
                <a:cs typeface="Times New Roman"/>
              </a:rPr>
              <a:t> </a:t>
            </a:r>
            <a:r>
              <a:rPr lang="en-US" sz="1000" dirty="0">
                <a:cs typeface="Times New Roman"/>
              </a:rPr>
              <a:t>participation,</a:t>
            </a:r>
            <a:r>
              <a:rPr lang="en-US" sz="1000" spc="-10" dirty="0">
                <a:cs typeface="Times New Roman"/>
              </a:rPr>
              <a:t> </a:t>
            </a:r>
            <a:r>
              <a:rPr lang="en-US" sz="1000" dirty="0">
                <a:cs typeface="Times New Roman"/>
              </a:rPr>
              <a:t>and</a:t>
            </a:r>
            <a:r>
              <a:rPr lang="en-US" sz="1000" spc="-14" dirty="0">
                <a:cs typeface="Times New Roman"/>
              </a:rPr>
              <a:t> </a:t>
            </a:r>
            <a:r>
              <a:rPr lang="en-US" sz="1000" dirty="0">
                <a:cs typeface="Times New Roman"/>
              </a:rPr>
              <a:t>infant</a:t>
            </a:r>
            <a:r>
              <a:rPr lang="en-US" sz="1000" spc="-20" dirty="0">
                <a:cs typeface="Times New Roman"/>
              </a:rPr>
              <a:t> </a:t>
            </a:r>
            <a:r>
              <a:rPr lang="en-US" sz="1000" dirty="0">
                <a:cs typeface="Times New Roman"/>
              </a:rPr>
              <a:t>health</a:t>
            </a:r>
            <a:r>
              <a:rPr lang="en-US" sz="1000" spc="-14" dirty="0">
                <a:cs typeface="Times New Roman"/>
              </a:rPr>
              <a:t> </a:t>
            </a:r>
            <a:r>
              <a:rPr lang="en-US" sz="1000" dirty="0">
                <a:cs typeface="Times New Roman"/>
              </a:rPr>
              <a:t>disparities</a:t>
            </a:r>
            <a:r>
              <a:rPr lang="en-US" sz="1000" spc="-14" dirty="0">
                <a:cs typeface="Times New Roman"/>
              </a:rPr>
              <a:t> </a:t>
            </a:r>
            <a:r>
              <a:rPr lang="en-US" sz="1000" dirty="0">
                <a:cs typeface="Times New Roman"/>
              </a:rPr>
              <a:t>in</a:t>
            </a:r>
            <a:r>
              <a:rPr lang="en-US" sz="1000" spc="-14" dirty="0">
                <a:cs typeface="Times New Roman"/>
              </a:rPr>
              <a:t> </a:t>
            </a:r>
            <a:r>
              <a:rPr lang="en-US" sz="1000" dirty="0">
                <a:cs typeface="Times New Roman"/>
              </a:rPr>
              <a:t>the</a:t>
            </a:r>
            <a:r>
              <a:rPr lang="en-US" sz="1000" spc="-14" dirty="0">
                <a:cs typeface="Times New Roman"/>
              </a:rPr>
              <a:t> </a:t>
            </a:r>
            <a:r>
              <a:rPr lang="en-US" sz="1000" dirty="0">
                <a:cs typeface="Times New Roman"/>
              </a:rPr>
              <a:t>United</a:t>
            </a:r>
            <a:r>
              <a:rPr lang="en-US" sz="1000" spc="-14" dirty="0">
                <a:cs typeface="Times New Roman"/>
              </a:rPr>
              <a:t> </a:t>
            </a:r>
            <a:r>
              <a:rPr lang="en-US" sz="1000" dirty="0">
                <a:cs typeface="Times New Roman"/>
              </a:rPr>
              <a:t>States.</a:t>
            </a:r>
            <a:r>
              <a:rPr lang="en-US" sz="1000" spc="-10" dirty="0">
                <a:cs typeface="Times New Roman"/>
              </a:rPr>
              <a:t> </a:t>
            </a:r>
            <a:r>
              <a:rPr lang="en-US" sz="1000" spc="-17" dirty="0">
                <a:cs typeface="Times New Roman"/>
              </a:rPr>
              <a:t>Ann </a:t>
            </a:r>
            <a:r>
              <a:rPr lang="en-US" sz="1000" dirty="0">
                <a:cs typeface="Times New Roman"/>
              </a:rPr>
              <a:t>Epidemiol.</a:t>
            </a:r>
            <a:r>
              <a:rPr lang="en-US" sz="1000" spc="17" dirty="0">
                <a:cs typeface="Times New Roman"/>
              </a:rPr>
              <a:t> </a:t>
            </a:r>
            <a:r>
              <a:rPr lang="en-US" sz="1000" dirty="0">
                <a:cs typeface="Times New Roman"/>
              </a:rPr>
              <a:t>2021</a:t>
            </a:r>
            <a:r>
              <a:rPr lang="en-US" sz="1000" spc="27" dirty="0">
                <a:cs typeface="Times New Roman"/>
              </a:rPr>
              <a:t> </a:t>
            </a:r>
            <a:r>
              <a:rPr lang="en-US" sz="1000" spc="-7" dirty="0">
                <a:cs typeface="Times New Roman"/>
              </a:rPr>
              <a:t>Jun;58:22-</a:t>
            </a:r>
            <a:r>
              <a:rPr lang="en-US" sz="1000" dirty="0">
                <a:cs typeface="Times New Roman"/>
              </a:rPr>
              <a:t>28.</a:t>
            </a:r>
            <a:r>
              <a:rPr lang="en-US" sz="1000" spc="27" dirty="0">
                <a:cs typeface="Times New Roman"/>
              </a:rPr>
              <a:t> </a:t>
            </a:r>
            <a:r>
              <a:rPr lang="en-US" sz="1000" u="sng" spc="-7" dirty="0">
                <a:solidFill>
                  <a:srgbClr val="0000FF"/>
                </a:solidFill>
                <a:uFill>
                  <a:solidFill>
                    <a:srgbClr val="0000FF"/>
                  </a:solidFill>
                </a:uFill>
                <a:cs typeface="Times New Roman"/>
                <a:hlinkClick r:id="rId14"/>
              </a:rPr>
              <a:t>https://doi.org/10.1016/j.annepidem.2021.02.005</a:t>
            </a:r>
            <a:r>
              <a:rPr lang="en-US" sz="1000" spc="-7" dirty="0">
                <a:cs typeface="Times New Roman"/>
                <a:hlinkClick r:id="rId14"/>
              </a:rPr>
              <a:t>.</a:t>
            </a:r>
            <a:r>
              <a:rPr lang="en-US" sz="1000" spc="27" dirty="0">
                <a:cs typeface="Times New Roman"/>
              </a:rPr>
              <a:t> </a:t>
            </a:r>
            <a:r>
              <a:rPr lang="en-US" sz="1000" dirty="0">
                <a:cs typeface="Times New Roman"/>
              </a:rPr>
              <a:t>Accessed</a:t>
            </a:r>
            <a:r>
              <a:rPr lang="en-US" sz="1000" spc="27" dirty="0">
                <a:cs typeface="Times New Roman"/>
              </a:rPr>
              <a:t> </a:t>
            </a:r>
            <a:r>
              <a:rPr lang="en-US" sz="1000" dirty="0">
                <a:cs typeface="Times New Roman"/>
              </a:rPr>
              <a:t>October</a:t>
            </a:r>
            <a:r>
              <a:rPr lang="en-US" sz="1000" spc="27" dirty="0">
                <a:cs typeface="Times New Roman"/>
              </a:rPr>
              <a:t> </a:t>
            </a:r>
            <a:r>
              <a:rPr lang="en-US" sz="1000" dirty="0">
                <a:cs typeface="Times New Roman"/>
              </a:rPr>
              <a:t>3,</a:t>
            </a:r>
            <a:r>
              <a:rPr lang="en-US" sz="1000" spc="27" dirty="0">
                <a:cs typeface="Times New Roman"/>
              </a:rPr>
              <a:t> </a:t>
            </a:r>
            <a:r>
              <a:rPr lang="en-US" sz="1000" spc="-7" dirty="0">
                <a:cs typeface="Times New Roman"/>
              </a:rPr>
              <a:t>2022.</a:t>
            </a:r>
          </a:p>
          <a:p>
            <a:pPr marL="274320" marR="34635" indent="-274320">
              <a:buFontTx/>
              <a:buAutoNum type="arabicPeriod" startAt="26"/>
              <a:tabLst>
                <a:tab pos="164951" algn="l"/>
              </a:tabLst>
            </a:pPr>
            <a:r>
              <a:rPr lang="en-US" sz="1000" dirty="0" err="1">
                <a:cs typeface="Times New Roman"/>
              </a:rPr>
              <a:t>Vedam</a:t>
            </a:r>
            <a:r>
              <a:rPr lang="en-US" sz="1000" spc="-17" dirty="0">
                <a:cs typeface="Times New Roman"/>
              </a:rPr>
              <a:t> </a:t>
            </a:r>
            <a:r>
              <a:rPr lang="en-US" sz="1000" dirty="0">
                <a:cs typeface="Times New Roman"/>
              </a:rPr>
              <a:t>S,</a:t>
            </a:r>
            <a:r>
              <a:rPr lang="en-US" sz="1000" spc="-7" dirty="0">
                <a:cs typeface="Times New Roman"/>
              </a:rPr>
              <a:t> </a:t>
            </a:r>
            <a:r>
              <a:rPr lang="en-US" sz="1000" dirty="0">
                <a:cs typeface="Times New Roman"/>
              </a:rPr>
              <a:t>Stoll</a:t>
            </a:r>
            <a:r>
              <a:rPr lang="en-US" sz="1000" spc="-14" dirty="0">
                <a:cs typeface="Times New Roman"/>
              </a:rPr>
              <a:t> </a:t>
            </a:r>
            <a:r>
              <a:rPr lang="en-US" sz="1000" dirty="0">
                <a:cs typeface="Times New Roman"/>
              </a:rPr>
              <a:t>K,</a:t>
            </a:r>
            <a:r>
              <a:rPr lang="en-US" sz="1000" spc="-10" dirty="0">
                <a:cs typeface="Times New Roman"/>
              </a:rPr>
              <a:t> </a:t>
            </a:r>
            <a:r>
              <a:rPr lang="en-US" sz="1000" dirty="0">
                <a:cs typeface="Times New Roman"/>
              </a:rPr>
              <a:t>Taiwo</a:t>
            </a:r>
            <a:r>
              <a:rPr lang="en-US" sz="1000" spc="-7" dirty="0">
                <a:cs typeface="Times New Roman"/>
              </a:rPr>
              <a:t> </a:t>
            </a:r>
            <a:r>
              <a:rPr lang="en-US" sz="1000" dirty="0">
                <a:cs typeface="Times New Roman"/>
              </a:rPr>
              <a:t>TK,</a:t>
            </a:r>
            <a:r>
              <a:rPr lang="en-US" sz="1000" spc="-14" dirty="0">
                <a:cs typeface="Times New Roman"/>
              </a:rPr>
              <a:t> </a:t>
            </a:r>
            <a:r>
              <a:rPr lang="en-US" sz="1000" dirty="0">
                <a:cs typeface="Times New Roman"/>
              </a:rPr>
              <a:t>Rubashkin</a:t>
            </a:r>
            <a:r>
              <a:rPr lang="en-US" sz="1000" spc="-10" dirty="0">
                <a:cs typeface="Times New Roman"/>
              </a:rPr>
              <a:t> </a:t>
            </a:r>
            <a:r>
              <a:rPr lang="en-US" sz="1000" dirty="0">
                <a:cs typeface="Times New Roman"/>
              </a:rPr>
              <a:t>N,</a:t>
            </a:r>
            <a:r>
              <a:rPr lang="en-US" sz="1000" spc="-17" dirty="0">
                <a:cs typeface="Times New Roman"/>
              </a:rPr>
              <a:t> </a:t>
            </a:r>
            <a:r>
              <a:rPr lang="en-US" sz="1000" dirty="0">
                <a:cs typeface="Times New Roman"/>
              </a:rPr>
              <a:t>Cheyney</a:t>
            </a:r>
            <a:r>
              <a:rPr lang="en-US" sz="1000" spc="-10" dirty="0">
                <a:cs typeface="Times New Roman"/>
              </a:rPr>
              <a:t> </a:t>
            </a:r>
            <a:r>
              <a:rPr lang="en-US" sz="1000" dirty="0">
                <a:cs typeface="Times New Roman"/>
              </a:rPr>
              <a:t>M,</a:t>
            </a:r>
            <a:r>
              <a:rPr lang="en-US" sz="1000" spc="-14" dirty="0">
                <a:cs typeface="Times New Roman"/>
              </a:rPr>
              <a:t> </a:t>
            </a:r>
            <a:r>
              <a:rPr lang="en-US" sz="1000" dirty="0">
                <a:cs typeface="Times New Roman"/>
              </a:rPr>
              <a:t>Strauss</a:t>
            </a:r>
            <a:r>
              <a:rPr lang="en-US" sz="1000" spc="-10" dirty="0">
                <a:cs typeface="Times New Roman"/>
              </a:rPr>
              <a:t> </a:t>
            </a:r>
            <a:r>
              <a:rPr lang="en-US" sz="1000" dirty="0">
                <a:cs typeface="Times New Roman"/>
              </a:rPr>
              <a:t>N,</a:t>
            </a:r>
            <a:r>
              <a:rPr lang="en-US" sz="1000" spc="-10" dirty="0">
                <a:cs typeface="Times New Roman"/>
              </a:rPr>
              <a:t> </a:t>
            </a:r>
            <a:r>
              <a:rPr lang="en-US" sz="1000" dirty="0">
                <a:cs typeface="Times New Roman"/>
              </a:rPr>
              <a:t>McLemore</a:t>
            </a:r>
            <a:r>
              <a:rPr lang="en-US" sz="1000" spc="-14" dirty="0">
                <a:cs typeface="Times New Roman"/>
              </a:rPr>
              <a:t> </a:t>
            </a:r>
            <a:r>
              <a:rPr lang="en-US" sz="1000" dirty="0">
                <a:cs typeface="Times New Roman"/>
              </a:rPr>
              <a:t>M,</a:t>
            </a:r>
            <a:r>
              <a:rPr lang="en-US" sz="1000" spc="-7" dirty="0">
                <a:cs typeface="Times New Roman"/>
              </a:rPr>
              <a:t> </a:t>
            </a:r>
            <a:r>
              <a:rPr lang="en-US" sz="1000" dirty="0">
                <a:cs typeface="Times New Roman"/>
              </a:rPr>
              <a:t>Cadena</a:t>
            </a:r>
            <a:r>
              <a:rPr lang="en-US" sz="1000" spc="-14" dirty="0">
                <a:cs typeface="Times New Roman"/>
              </a:rPr>
              <a:t> </a:t>
            </a:r>
            <a:r>
              <a:rPr lang="en-US" sz="1000" dirty="0">
                <a:cs typeface="Times New Roman"/>
              </a:rPr>
              <a:t>M,</a:t>
            </a:r>
            <a:r>
              <a:rPr lang="en-US" sz="1000" spc="-10" dirty="0">
                <a:cs typeface="Times New Roman"/>
              </a:rPr>
              <a:t> </a:t>
            </a:r>
            <a:r>
              <a:rPr lang="en-US" sz="1000" dirty="0" err="1">
                <a:cs typeface="Times New Roman"/>
              </a:rPr>
              <a:t>Nethery</a:t>
            </a:r>
            <a:r>
              <a:rPr lang="en-US" sz="1000" spc="-10" dirty="0">
                <a:cs typeface="Times New Roman"/>
              </a:rPr>
              <a:t> </a:t>
            </a:r>
            <a:r>
              <a:rPr lang="en-US" sz="1000" spc="-17" dirty="0">
                <a:cs typeface="Times New Roman"/>
              </a:rPr>
              <a:t>E, </a:t>
            </a:r>
            <a:r>
              <a:rPr lang="en-US" sz="1000" dirty="0">
                <a:cs typeface="Times New Roman"/>
              </a:rPr>
              <a:t>Rushton</a:t>
            </a:r>
            <a:r>
              <a:rPr lang="en-US" sz="1000" spc="-20" dirty="0">
                <a:cs typeface="Times New Roman"/>
              </a:rPr>
              <a:t> </a:t>
            </a:r>
            <a:r>
              <a:rPr lang="en-US" sz="1000" dirty="0">
                <a:cs typeface="Times New Roman"/>
              </a:rPr>
              <a:t>E,</a:t>
            </a:r>
            <a:r>
              <a:rPr lang="en-US" sz="1000" spc="-10" dirty="0">
                <a:cs typeface="Times New Roman"/>
              </a:rPr>
              <a:t> </a:t>
            </a:r>
            <a:r>
              <a:rPr lang="en-US" sz="1000" dirty="0" err="1">
                <a:cs typeface="Times New Roman"/>
              </a:rPr>
              <a:t>Schummers</a:t>
            </a:r>
            <a:r>
              <a:rPr lang="en-US" sz="1000" spc="-10" dirty="0">
                <a:cs typeface="Times New Roman"/>
              </a:rPr>
              <a:t> </a:t>
            </a:r>
            <a:r>
              <a:rPr lang="en-US" sz="1000" dirty="0">
                <a:cs typeface="Times New Roman"/>
              </a:rPr>
              <a:t>L,</a:t>
            </a:r>
            <a:r>
              <a:rPr lang="en-US" sz="1000" spc="-10" dirty="0">
                <a:cs typeface="Times New Roman"/>
              </a:rPr>
              <a:t> </a:t>
            </a:r>
            <a:r>
              <a:rPr lang="en-US" sz="1000" dirty="0" err="1">
                <a:cs typeface="Times New Roman"/>
              </a:rPr>
              <a:t>Declercq</a:t>
            </a:r>
            <a:r>
              <a:rPr lang="en-US" sz="1000" spc="-10" dirty="0">
                <a:cs typeface="Times New Roman"/>
              </a:rPr>
              <a:t> </a:t>
            </a:r>
            <a:r>
              <a:rPr lang="en-US" sz="1000" dirty="0">
                <a:cs typeface="Times New Roman"/>
              </a:rPr>
              <a:t>E;</a:t>
            </a:r>
            <a:r>
              <a:rPr lang="en-US" sz="1000" spc="-14" dirty="0">
                <a:cs typeface="Times New Roman"/>
              </a:rPr>
              <a:t> </a:t>
            </a:r>
            <a:r>
              <a:rPr lang="en-US" sz="1000" spc="-7" dirty="0" err="1">
                <a:cs typeface="Times New Roman"/>
              </a:rPr>
              <a:t>GVtM</a:t>
            </a:r>
            <a:r>
              <a:rPr lang="en-US" sz="1000" spc="-7" dirty="0">
                <a:cs typeface="Times New Roman"/>
              </a:rPr>
              <a:t>-</a:t>
            </a:r>
            <a:r>
              <a:rPr lang="en-US" sz="1000" dirty="0">
                <a:cs typeface="Times New Roman"/>
              </a:rPr>
              <a:t>US</a:t>
            </a:r>
            <a:r>
              <a:rPr lang="en-US" sz="1000" spc="-10" dirty="0">
                <a:cs typeface="Times New Roman"/>
              </a:rPr>
              <a:t> </a:t>
            </a:r>
            <a:r>
              <a:rPr lang="en-US" sz="1000" dirty="0">
                <a:cs typeface="Times New Roman"/>
              </a:rPr>
              <a:t>Steering</a:t>
            </a:r>
            <a:r>
              <a:rPr lang="en-US" sz="1000" spc="-10" dirty="0">
                <a:cs typeface="Times New Roman"/>
              </a:rPr>
              <a:t> </a:t>
            </a:r>
            <a:r>
              <a:rPr lang="en-US" sz="1000" dirty="0">
                <a:cs typeface="Times New Roman"/>
              </a:rPr>
              <a:t>Council.</a:t>
            </a:r>
            <a:r>
              <a:rPr lang="en-US" sz="1000" spc="-10" dirty="0">
                <a:cs typeface="Times New Roman"/>
              </a:rPr>
              <a:t> </a:t>
            </a:r>
            <a:r>
              <a:rPr lang="en-US" sz="1000" dirty="0">
                <a:cs typeface="Times New Roman"/>
              </a:rPr>
              <a:t>The</a:t>
            </a:r>
            <a:r>
              <a:rPr lang="en-US" sz="1000" spc="-17" dirty="0">
                <a:cs typeface="Times New Roman"/>
              </a:rPr>
              <a:t> </a:t>
            </a:r>
            <a:r>
              <a:rPr lang="en-US" sz="1000" dirty="0">
                <a:cs typeface="Times New Roman"/>
              </a:rPr>
              <a:t>Giving</a:t>
            </a:r>
            <a:r>
              <a:rPr lang="en-US" sz="1000" spc="-10" dirty="0">
                <a:cs typeface="Times New Roman"/>
              </a:rPr>
              <a:t> </a:t>
            </a:r>
            <a:r>
              <a:rPr lang="en-US" sz="1000" dirty="0">
                <a:cs typeface="Times New Roman"/>
              </a:rPr>
              <a:t>Voice</a:t>
            </a:r>
            <a:r>
              <a:rPr lang="en-US" sz="1000" spc="-10" dirty="0">
                <a:cs typeface="Times New Roman"/>
              </a:rPr>
              <a:t> </a:t>
            </a:r>
            <a:r>
              <a:rPr lang="en-US" sz="1000" dirty="0">
                <a:cs typeface="Times New Roman"/>
              </a:rPr>
              <a:t>to</a:t>
            </a:r>
            <a:r>
              <a:rPr lang="en-US" sz="1000" spc="-10" dirty="0">
                <a:cs typeface="Times New Roman"/>
              </a:rPr>
              <a:t> </a:t>
            </a:r>
            <a:r>
              <a:rPr lang="en-US" sz="1000" dirty="0">
                <a:cs typeface="Times New Roman"/>
              </a:rPr>
              <a:t>Mothers</a:t>
            </a:r>
            <a:r>
              <a:rPr lang="en-US" sz="1000" spc="-7" dirty="0">
                <a:cs typeface="Times New Roman"/>
              </a:rPr>
              <a:t> study: </a:t>
            </a:r>
            <a:r>
              <a:rPr lang="en-US" sz="1000" dirty="0">
                <a:cs typeface="Times New Roman"/>
              </a:rPr>
              <a:t>inequity</a:t>
            </a:r>
            <a:r>
              <a:rPr lang="en-US" sz="1000" spc="-20" dirty="0">
                <a:cs typeface="Times New Roman"/>
              </a:rPr>
              <a:t> </a:t>
            </a:r>
            <a:r>
              <a:rPr lang="en-US" sz="1000" dirty="0">
                <a:cs typeface="Times New Roman"/>
              </a:rPr>
              <a:t>and</a:t>
            </a:r>
            <a:r>
              <a:rPr lang="en-US" sz="1000" spc="-10" dirty="0">
                <a:cs typeface="Times New Roman"/>
              </a:rPr>
              <a:t> </a:t>
            </a:r>
            <a:r>
              <a:rPr lang="en-US" sz="1000" dirty="0">
                <a:cs typeface="Times New Roman"/>
              </a:rPr>
              <a:t>mistreatment</a:t>
            </a:r>
            <a:r>
              <a:rPr lang="en-US" sz="1000" spc="-17" dirty="0">
                <a:cs typeface="Times New Roman"/>
              </a:rPr>
              <a:t> </a:t>
            </a:r>
            <a:r>
              <a:rPr lang="en-US" sz="1000" dirty="0">
                <a:cs typeface="Times New Roman"/>
              </a:rPr>
              <a:t>during</a:t>
            </a:r>
            <a:r>
              <a:rPr lang="en-US" sz="1000" spc="-17" dirty="0">
                <a:cs typeface="Times New Roman"/>
              </a:rPr>
              <a:t> </a:t>
            </a:r>
            <a:r>
              <a:rPr lang="en-US" sz="1000" dirty="0">
                <a:cs typeface="Times New Roman"/>
              </a:rPr>
              <a:t>pregnancy</a:t>
            </a:r>
            <a:r>
              <a:rPr lang="en-US" sz="1000" spc="-20" dirty="0">
                <a:cs typeface="Times New Roman"/>
              </a:rPr>
              <a:t> </a:t>
            </a:r>
            <a:r>
              <a:rPr lang="en-US" sz="1000" dirty="0">
                <a:cs typeface="Times New Roman"/>
              </a:rPr>
              <a:t>and</a:t>
            </a:r>
            <a:r>
              <a:rPr lang="en-US" sz="1000" spc="-17" dirty="0">
                <a:cs typeface="Times New Roman"/>
              </a:rPr>
              <a:t> </a:t>
            </a:r>
            <a:r>
              <a:rPr lang="en-US" sz="1000" dirty="0">
                <a:cs typeface="Times New Roman"/>
              </a:rPr>
              <a:t>childbirth</a:t>
            </a:r>
            <a:r>
              <a:rPr lang="en-US" sz="1000" spc="-10" dirty="0">
                <a:cs typeface="Times New Roman"/>
              </a:rPr>
              <a:t> </a:t>
            </a:r>
            <a:r>
              <a:rPr lang="en-US" sz="1000" dirty="0">
                <a:cs typeface="Times New Roman"/>
              </a:rPr>
              <a:t>in</a:t>
            </a:r>
            <a:r>
              <a:rPr lang="en-US" sz="1000" spc="-10" dirty="0">
                <a:cs typeface="Times New Roman"/>
              </a:rPr>
              <a:t> </a:t>
            </a:r>
            <a:r>
              <a:rPr lang="en-US" sz="1000" dirty="0">
                <a:cs typeface="Times New Roman"/>
              </a:rPr>
              <a:t>the</a:t>
            </a:r>
            <a:r>
              <a:rPr lang="en-US" sz="1000" spc="-17" dirty="0">
                <a:cs typeface="Times New Roman"/>
              </a:rPr>
              <a:t> </a:t>
            </a:r>
            <a:r>
              <a:rPr lang="en-US" sz="1000" dirty="0">
                <a:cs typeface="Times New Roman"/>
              </a:rPr>
              <a:t>United</a:t>
            </a:r>
            <a:r>
              <a:rPr lang="en-US" sz="1000" spc="-17" dirty="0">
                <a:cs typeface="Times New Roman"/>
              </a:rPr>
              <a:t> </a:t>
            </a:r>
            <a:r>
              <a:rPr lang="en-US" sz="1000" dirty="0">
                <a:cs typeface="Times New Roman"/>
              </a:rPr>
              <a:t>States.</a:t>
            </a:r>
            <a:r>
              <a:rPr lang="en-US" sz="1000" spc="-14" dirty="0">
                <a:cs typeface="Times New Roman"/>
              </a:rPr>
              <a:t> </a:t>
            </a:r>
            <a:r>
              <a:rPr lang="en-US" sz="1000" dirty="0" err="1">
                <a:cs typeface="Times New Roman"/>
              </a:rPr>
              <a:t>Reprod</a:t>
            </a:r>
            <a:r>
              <a:rPr lang="en-US" sz="1000" spc="-17" dirty="0">
                <a:cs typeface="Times New Roman"/>
              </a:rPr>
              <a:t> </a:t>
            </a:r>
            <a:r>
              <a:rPr lang="en-US" sz="1000" dirty="0">
                <a:cs typeface="Times New Roman"/>
              </a:rPr>
              <a:t>Health.</a:t>
            </a:r>
            <a:r>
              <a:rPr lang="en-US" sz="1000" spc="-14" dirty="0">
                <a:cs typeface="Times New Roman"/>
              </a:rPr>
              <a:t> </a:t>
            </a:r>
            <a:r>
              <a:rPr lang="en-US" sz="1000" dirty="0">
                <a:cs typeface="Times New Roman"/>
              </a:rPr>
              <a:t>2019</a:t>
            </a:r>
            <a:r>
              <a:rPr lang="en-US" sz="1000" spc="-14" dirty="0">
                <a:cs typeface="Times New Roman"/>
              </a:rPr>
              <a:t> </a:t>
            </a:r>
            <a:r>
              <a:rPr lang="en-US" sz="1000" spc="-17" dirty="0">
                <a:cs typeface="Times New Roman"/>
              </a:rPr>
              <a:t>Jun </a:t>
            </a:r>
            <a:r>
              <a:rPr lang="en-US" sz="1000" dirty="0">
                <a:cs typeface="Times New Roman"/>
              </a:rPr>
              <a:t>11;16(1):77.</a:t>
            </a:r>
            <a:r>
              <a:rPr lang="en-US" sz="1000" spc="14" dirty="0">
                <a:cs typeface="Times New Roman"/>
              </a:rPr>
              <a:t> </a:t>
            </a:r>
            <a:r>
              <a:rPr lang="en-US" sz="1000" u="sng" spc="-7" dirty="0">
                <a:solidFill>
                  <a:srgbClr val="0000FF"/>
                </a:solidFill>
                <a:uFill>
                  <a:solidFill>
                    <a:srgbClr val="0000FF"/>
                  </a:solidFill>
                </a:uFill>
                <a:cs typeface="Times New Roman"/>
                <a:hlinkClick r:id="rId15"/>
              </a:rPr>
              <a:t>https://doi.org/10.1186/s12978-019-0729-</a:t>
            </a:r>
            <a:r>
              <a:rPr lang="en-US" sz="1000" u="sng" dirty="0">
                <a:solidFill>
                  <a:srgbClr val="0000FF"/>
                </a:solidFill>
                <a:uFill>
                  <a:solidFill>
                    <a:srgbClr val="0000FF"/>
                  </a:solidFill>
                </a:uFill>
                <a:cs typeface="Times New Roman"/>
                <a:hlinkClick r:id="rId15"/>
              </a:rPr>
              <a:t>2</a:t>
            </a:r>
            <a:r>
              <a:rPr lang="en-US" sz="1000" dirty="0">
                <a:cs typeface="Times New Roman"/>
                <a:hlinkClick r:id="rId15"/>
              </a:rPr>
              <a:t>.</a:t>
            </a:r>
            <a:r>
              <a:rPr lang="en-US" sz="1000" spc="20" dirty="0">
                <a:cs typeface="Times New Roman"/>
              </a:rPr>
              <a:t> </a:t>
            </a:r>
            <a:r>
              <a:rPr lang="en-US" sz="1000" dirty="0">
                <a:cs typeface="Times New Roman"/>
              </a:rPr>
              <a:t>Accessed</a:t>
            </a:r>
            <a:r>
              <a:rPr lang="en-US" sz="1000" spc="24" dirty="0">
                <a:cs typeface="Times New Roman"/>
              </a:rPr>
              <a:t> </a:t>
            </a:r>
            <a:r>
              <a:rPr lang="en-US" sz="1000" dirty="0">
                <a:cs typeface="Times New Roman"/>
              </a:rPr>
              <a:t>October</a:t>
            </a:r>
            <a:r>
              <a:rPr lang="en-US" sz="1000" spc="20" dirty="0">
                <a:cs typeface="Times New Roman"/>
              </a:rPr>
              <a:t> </a:t>
            </a:r>
            <a:r>
              <a:rPr lang="en-US" sz="1000" dirty="0">
                <a:cs typeface="Times New Roman"/>
              </a:rPr>
              <a:t>3,</a:t>
            </a:r>
            <a:r>
              <a:rPr lang="en-US" sz="1000" spc="24" dirty="0">
                <a:cs typeface="Times New Roman"/>
              </a:rPr>
              <a:t> </a:t>
            </a:r>
            <a:r>
              <a:rPr lang="en-US" sz="1000" spc="-7" dirty="0">
                <a:cs typeface="Times New Roman"/>
              </a:rPr>
              <a:t>2022.</a:t>
            </a:r>
            <a:endParaRPr lang="en-US" sz="1000" dirty="0">
              <a:cs typeface="Times New Roman"/>
            </a:endParaRPr>
          </a:p>
          <a:p>
            <a:pPr marL="274320" marR="34635" indent="-274320">
              <a:buAutoNum type="arabicPeriod" startAt="26"/>
              <a:tabLst>
                <a:tab pos="164951" algn="l"/>
              </a:tabLst>
            </a:pPr>
            <a:endParaRPr lang="en-US" sz="1000" dirty="0">
              <a:cs typeface="Times New Roman"/>
            </a:endParaRPr>
          </a:p>
          <a:p>
            <a:pPr marL="274320" marR="348086" indent="-274320">
              <a:buAutoNum type="arabicPeriod" startAt="21"/>
              <a:tabLst>
                <a:tab pos="164951" algn="l"/>
              </a:tabLst>
            </a:pPr>
            <a:endParaRPr sz="1000" dirty="0">
              <a:cs typeface="Times New Roman"/>
            </a:endParaRPr>
          </a:p>
        </p:txBody>
      </p:sp>
      <p:sp>
        <p:nvSpPr>
          <p:cNvPr id="10" name="Title 9">
            <a:extLst>
              <a:ext uri="{FF2B5EF4-FFF2-40B4-BE49-F238E27FC236}">
                <a16:creationId xmlns:a16="http://schemas.microsoft.com/office/drawing/2014/main" id="{844F26B2-3C10-435D-A3DD-2A1C6BFFCC31}"/>
              </a:ext>
            </a:extLst>
          </p:cNvPr>
          <p:cNvSpPr>
            <a:spLocks noGrp="1"/>
          </p:cNvSpPr>
          <p:nvPr>
            <p:ph type="title"/>
          </p:nvPr>
        </p:nvSpPr>
        <p:spPr/>
        <p:txBody>
          <a:bodyPr>
            <a:normAutofit fontScale="90000"/>
          </a:bodyPr>
          <a:lstStyle/>
          <a:p>
            <a:r>
              <a:rPr lang="en-US" dirty="0"/>
              <a:t>References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457200" y="1371600"/>
            <a:ext cx="8229600" cy="4786275"/>
          </a:xfrm>
          <a:prstGeom prst="rect">
            <a:avLst/>
          </a:prstGeom>
        </p:spPr>
        <p:txBody>
          <a:bodyPr vert="horz" wrap="square" lIns="0" tIns="15586" rIns="0" bIns="0" rtlCol="0">
            <a:spAutoFit/>
          </a:bodyPr>
          <a:lstStyle/>
          <a:p>
            <a:pPr marL="274320" marR="34635" indent="-274320">
              <a:buFont typeface="+mj-lt"/>
              <a:buAutoNum type="arabicPeriod" startAt="29"/>
              <a:tabLst>
                <a:tab pos="164951" algn="l"/>
              </a:tabLst>
            </a:pPr>
            <a:r>
              <a:rPr sz="1000" dirty="0" err="1">
                <a:cs typeface="Times New Roman"/>
              </a:rPr>
              <a:t>Ekeke</a:t>
            </a:r>
            <a:r>
              <a:rPr sz="1000" spc="-20" dirty="0">
                <a:cs typeface="Times New Roman"/>
              </a:rPr>
              <a:t> </a:t>
            </a:r>
            <a:r>
              <a:rPr sz="1000" dirty="0">
                <a:cs typeface="Times New Roman"/>
              </a:rPr>
              <a:t>P,</a:t>
            </a:r>
            <a:r>
              <a:rPr sz="1000" spc="-14" dirty="0">
                <a:cs typeface="Times New Roman"/>
              </a:rPr>
              <a:t> </a:t>
            </a:r>
            <a:r>
              <a:rPr sz="1000" dirty="0">
                <a:cs typeface="Times New Roman"/>
              </a:rPr>
              <a:t>Mendez</a:t>
            </a:r>
            <a:r>
              <a:rPr sz="1000" spc="-10" dirty="0">
                <a:cs typeface="Times New Roman"/>
              </a:rPr>
              <a:t> </a:t>
            </a:r>
            <a:r>
              <a:rPr sz="1000" dirty="0">
                <a:cs typeface="Times New Roman"/>
              </a:rPr>
              <a:t>DD,</a:t>
            </a:r>
            <a:r>
              <a:rPr sz="1000" spc="-17" dirty="0">
                <a:cs typeface="Times New Roman"/>
              </a:rPr>
              <a:t> </a:t>
            </a:r>
            <a:r>
              <a:rPr sz="1000" dirty="0">
                <a:cs typeface="Times New Roman"/>
              </a:rPr>
              <a:t>Yanowitz</a:t>
            </a:r>
            <a:r>
              <a:rPr sz="1000" spc="-10" dirty="0">
                <a:cs typeface="Times New Roman"/>
              </a:rPr>
              <a:t> </a:t>
            </a:r>
            <a:r>
              <a:rPr sz="1000" dirty="0">
                <a:cs typeface="Times New Roman"/>
              </a:rPr>
              <a:t>TD,</a:t>
            </a:r>
            <a:r>
              <a:rPr sz="1000" spc="-10" dirty="0">
                <a:cs typeface="Times New Roman"/>
              </a:rPr>
              <a:t> </a:t>
            </a:r>
            <a:r>
              <a:rPr sz="1000" dirty="0">
                <a:cs typeface="Times New Roman"/>
              </a:rPr>
              <a:t>Catov</a:t>
            </a:r>
            <a:r>
              <a:rPr sz="1000" spc="-14" dirty="0">
                <a:cs typeface="Times New Roman"/>
              </a:rPr>
              <a:t> </a:t>
            </a:r>
            <a:r>
              <a:rPr sz="1000" dirty="0">
                <a:cs typeface="Times New Roman"/>
              </a:rPr>
              <a:t>JM.</a:t>
            </a:r>
            <a:r>
              <a:rPr sz="1000" spc="-14" dirty="0">
                <a:cs typeface="Times New Roman"/>
              </a:rPr>
              <a:t> </a:t>
            </a:r>
            <a:r>
              <a:rPr sz="1000" dirty="0">
                <a:cs typeface="Times New Roman"/>
              </a:rPr>
              <a:t>Racial</a:t>
            </a:r>
            <a:r>
              <a:rPr sz="1000" spc="-17" dirty="0">
                <a:cs typeface="Times New Roman"/>
              </a:rPr>
              <a:t> </a:t>
            </a:r>
            <a:r>
              <a:rPr sz="1000" dirty="0">
                <a:cs typeface="Times New Roman"/>
              </a:rPr>
              <a:t>differences</a:t>
            </a:r>
            <a:r>
              <a:rPr sz="1000" spc="-14" dirty="0">
                <a:cs typeface="Times New Roman"/>
              </a:rPr>
              <a:t> </a:t>
            </a:r>
            <a:r>
              <a:rPr sz="1000" dirty="0">
                <a:cs typeface="Times New Roman"/>
              </a:rPr>
              <a:t>in</a:t>
            </a:r>
            <a:r>
              <a:rPr sz="1000" spc="-7" dirty="0">
                <a:cs typeface="Times New Roman"/>
              </a:rPr>
              <a:t> </a:t>
            </a:r>
            <a:r>
              <a:rPr sz="1000" dirty="0">
                <a:cs typeface="Times New Roman"/>
              </a:rPr>
              <a:t>the</a:t>
            </a:r>
            <a:r>
              <a:rPr sz="1000" spc="-17" dirty="0">
                <a:cs typeface="Times New Roman"/>
              </a:rPr>
              <a:t> </a:t>
            </a:r>
            <a:r>
              <a:rPr sz="1000" dirty="0">
                <a:cs typeface="Times New Roman"/>
              </a:rPr>
              <a:t>biochemical</a:t>
            </a:r>
            <a:r>
              <a:rPr sz="1000" spc="-14" dirty="0">
                <a:cs typeface="Times New Roman"/>
              </a:rPr>
              <a:t> </a:t>
            </a:r>
            <a:r>
              <a:rPr sz="1000" dirty="0">
                <a:cs typeface="Times New Roman"/>
              </a:rPr>
              <a:t>effects</a:t>
            </a:r>
            <a:r>
              <a:rPr sz="1000" spc="-10" dirty="0">
                <a:cs typeface="Times New Roman"/>
              </a:rPr>
              <a:t> </a:t>
            </a:r>
            <a:r>
              <a:rPr sz="1000" dirty="0">
                <a:cs typeface="Times New Roman"/>
              </a:rPr>
              <a:t>of</a:t>
            </a:r>
            <a:r>
              <a:rPr sz="1000" spc="-14" dirty="0">
                <a:cs typeface="Times New Roman"/>
              </a:rPr>
              <a:t> </a:t>
            </a:r>
            <a:r>
              <a:rPr sz="1000" dirty="0">
                <a:cs typeface="Times New Roman"/>
              </a:rPr>
              <a:t>stress</a:t>
            </a:r>
            <a:r>
              <a:rPr sz="1000" spc="-14" dirty="0">
                <a:cs typeface="Times New Roman"/>
              </a:rPr>
              <a:t> </a:t>
            </a:r>
            <a:r>
              <a:rPr sz="1000" spc="-17" dirty="0">
                <a:cs typeface="Times New Roman"/>
              </a:rPr>
              <a:t>in </a:t>
            </a:r>
            <a:r>
              <a:rPr sz="1000" dirty="0">
                <a:cs typeface="Times New Roman"/>
              </a:rPr>
              <a:t>pregnancy.</a:t>
            </a:r>
            <a:r>
              <a:rPr sz="1000" spc="-24" dirty="0">
                <a:cs typeface="Times New Roman"/>
              </a:rPr>
              <a:t> </a:t>
            </a:r>
            <a:r>
              <a:rPr sz="1000" dirty="0">
                <a:cs typeface="Times New Roman"/>
              </a:rPr>
              <a:t>Int</a:t>
            </a:r>
            <a:r>
              <a:rPr sz="1000" spc="-17" dirty="0">
                <a:cs typeface="Times New Roman"/>
              </a:rPr>
              <a:t> </a:t>
            </a:r>
            <a:r>
              <a:rPr sz="1000" dirty="0">
                <a:cs typeface="Times New Roman"/>
              </a:rPr>
              <a:t>J</a:t>
            </a:r>
            <a:r>
              <a:rPr sz="1000" spc="-14" dirty="0">
                <a:cs typeface="Times New Roman"/>
              </a:rPr>
              <a:t> </a:t>
            </a:r>
            <a:r>
              <a:rPr sz="1000" dirty="0">
                <a:cs typeface="Times New Roman"/>
              </a:rPr>
              <a:t>Environ</a:t>
            </a:r>
            <a:r>
              <a:rPr sz="1000" spc="-7" dirty="0">
                <a:cs typeface="Times New Roman"/>
              </a:rPr>
              <a:t> </a:t>
            </a:r>
            <a:r>
              <a:rPr sz="1000" dirty="0">
                <a:cs typeface="Times New Roman"/>
              </a:rPr>
              <a:t>Res</a:t>
            </a:r>
            <a:r>
              <a:rPr sz="1000" spc="-14" dirty="0">
                <a:cs typeface="Times New Roman"/>
              </a:rPr>
              <a:t> </a:t>
            </a:r>
            <a:r>
              <a:rPr sz="1000" dirty="0">
                <a:cs typeface="Times New Roman"/>
              </a:rPr>
              <a:t>Public</a:t>
            </a:r>
            <a:r>
              <a:rPr sz="1000" spc="-14" dirty="0">
                <a:cs typeface="Times New Roman"/>
              </a:rPr>
              <a:t> </a:t>
            </a:r>
            <a:r>
              <a:rPr sz="1000" dirty="0">
                <a:cs typeface="Times New Roman"/>
              </a:rPr>
              <a:t>Health.</a:t>
            </a:r>
            <a:r>
              <a:rPr sz="1000" spc="-14" dirty="0">
                <a:cs typeface="Times New Roman"/>
              </a:rPr>
              <a:t> </a:t>
            </a:r>
            <a:r>
              <a:rPr sz="1000" dirty="0">
                <a:cs typeface="Times New Roman"/>
              </a:rPr>
              <a:t>2020</a:t>
            </a:r>
            <a:r>
              <a:rPr sz="1000" spc="-10" dirty="0">
                <a:cs typeface="Times New Roman"/>
              </a:rPr>
              <a:t> </a:t>
            </a:r>
            <a:r>
              <a:rPr sz="1000" dirty="0">
                <a:cs typeface="Times New Roman"/>
              </a:rPr>
              <a:t>Sep</a:t>
            </a:r>
            <a:r>
              <a:rPr sz="1000" spc="-14" dirty="0">
                <a:cs typeface="Times New Roman"/>
              </a:rPr>
              <a:t> </a:t>
            </a:r>
            <a:r>
              <a:rPr sz="1000" dirty="0">
                <a:cs typeface="Times New Roman"/>
              </a:rPr>
              <a:t>23;17(19):6941.</a:t>
            </a:r>
            <a:r>
              <a:rPr sz="1000" spc="-14" dirty="0">
                <a:cs typeface="Times New Roman"/>
              </a:rPr>
              <a:t> </a:t>
            </a:r>
            <a:r>
              <a:rPr sz="1000" u="sng" spc="-7" dirty="0">
                <a:solidFill>
                  <a:srgbClr val="0000FF"/>
                </a:solidFill>
                <a:uFill>
                  <a:solidFill>
                    <a:srgbClr val="0000FF"/>
                  </a:solidFill>
                </a:uFill>
                <a:cs typeface="Times New Roman"/>
                <a:hlinkClick r:id="rId3"/>
              </a:rPr>
              <a:t>https://doi.org/10.3390/ijerph17196941</a:t>
            </a:r>
            <a:r>
              <a:rPr sz="1000" spc="-7" dirty="0">
                <a:cs typeface="Times New Roman"/>
                <a:hlinkClick r:id="rId3"/>
              </a:rPr>
              <a:t>.</a:t>
            </a:r>
            <a:r>
              <a:rPr sz="1000" spc="-7" dirty="0">
                <a:cs typeface="Times New Roman"/>
              </a:rPr>
              <a:t> </a:t>
            </a:r>
            <a:r>
              <a:rPr sz="1000" dirty="0">
                <a:cs typeface="Times New Roman"/>
              </a:rPr>
              <a:t>Accessed</a:t>
            </a:r>
            <a:r>
              <a:rPr sz="1000" spc="-17" dirty="0">
                <a:cs typeface="Times New Roman"/>
              </a:rPr>
              <a:t> </a:t>
            </a:r>
            <a:r>
              <a:rPr sz="1000" dirty="0">
                <a:cs typeface="Times New Roman"/>
              </a:rPr>
              <a:t>October</a:t>
            </a:r>
            <a:r>
              <a:rPr sz="1000" spc="-14" dirty="0">
                <a:cs typeface="Times New Roman"/>
              </a:rPr>
              <a:t> </a:t>
            </a:r>
            <a:r>
              <a:rPr sz="1000" dirty="0">
                <a:cs typeface="Times New Roman"/>
              </a:rPr>
              <a:t>3,</a:t>
            </a:r>
            <a:r>
              <a:rPr sz="1000" spc="-14" dirty="0">
                <a:cs typeface="Times New Roman"/>
              </a:rPr>
              <a:t> 2022.</a:t>
            </a:r>
            <a:endParaRPr sz="1000" dirty="0">
              <a:cs typeface="Times New Roman"/>
            </a:endParaRPr>
          </a:p>
          <a:p>
            <a:pPr marL="274320" marR="9525" indent="-274320">
              <a:buAutoNum type="arabicPeriod" startAt="29"/>
              <a:tabLst>
                <a:tab pos="164951" algn="l"/>
              </a:tabLst>
            </a:pPr>
            <a:r>
              <a:rPr sz="1000" spc="-7" dirty="0">
                <a:cs typeface="Times New Roman"/>
              </a:rPr>
              <a:t>Riggan</a:t>
            </a:r>
            <a:r>
              <a:rPr sz="1000" spc="-24" dirty="0">
                <a:cs typeface="Times New Roman"/>
              </a:rPr>
              <a:t> </a:t>
            </a:r>
            <a:r>
              <a:rPr sz="1000" dirty="0">
                <a:cs typeface="Times New Roman"/>
              </a:rPr>
              <a:t>KA,</a:t>
            </a:r>
            <a:r>
              <a:rPr sz="1000" spc="-27" dirty="0">
                <a:cs typeface="Times New Roman"/>
              </a:rPr>
              <a:t> </a:t>
            </a:r>
            <a:r>
              <a:rPr sz="1000" spc="-7" dirty="0">
                <a:cs typeface="Times New Roman"/>
              </a:rPr>
              <a:t>Gilbert</a:t>
            </a:r>
            <a:r>
              <a:rPr sz="1000" spc="-24" dirty="0">
                <a:cs typeface="Times New Roman"/>
              </a:rPr>
              <a:t> </a:t>
            </a:r>
            <a:r>
              <a:rPr sz="1000" dirty="0">
                <a:cs typeface="Times New Roman"/>
              </a:rPr>
              <a:t>A,</a:t>
            </a:r>
            <a:r>
              <a:rPr sz="1000" spc="-27" dirty="0">
                <a:cs typeface="Times New Roman"/>
              </a:rPr>
              <a:t> </a:t>
            </a:r>
            <a:r>
              <a:rPr sz="1000" spc="-7" dirty="0">
                <a:cs typeface="Times New Roman"/>
              </a:rPr>
              <a:t>Allyse</a:t>
            </a:r>
            <a:r>
              <a:rPr sz="1000" spc="-20" dirty="0">
                <a:cs typeface="Times New Roman"/>
              </a:rPr>
              <a:t> </a:t>
            </a:r>
            <a:r>
              <a:rPr sz="1000" dirty="0">
                <a:cs typeface="Times New Roman"/>
              </a:rPr>
              <a:t>MA.</a:t>
            </a:r>
            <a:r>
              <a:rPr sz="1000" spc="-24" dirty="0">
                <a:cs typeface="Times New Roman"/>
              </a:rPr>
              <a:t> </a:t>
            </a:r>
            <a:r>
              <a:rPr sz="1000" spc="-7" dirty="0">
                <a:cs typeface="Times New Roman"/>
              </a:rPr>
              <a:t>Acknowledging</a:t>
            </a:r>
            <a:r>
              <a:rPr sz="1000" spc="-20" dirty="0">
                <a:cs typeface="Times New Roman"/>
              </a:rPr>
              <a:t> </a:t>
            </a:r>
            <a:r>
              <a:rPr sz="1000" dirty="0">
                <a:cs typeface="Times New Roman"/>
              </a:rPr>
              <a:t>and</a:t>
            </a:r>
            <a:r>
              <a:rPr sz="1000" spc="-24" dirty="0">
                <a:cs typeface="Times New Roman"/>
              </a:rPr>
              <a:t> </a:t>
            </a:r>
            <a:r>
              <a:rPr sz="1000" spc="-7" dirty="0">
                <a:cs typeface="Times New Roman"/>
              </a:rPr>
              <a:t>addressing</a:t>
            </a:r>
            <a:r>
              <a:rPr sz="1000" spc="-24" dirty="0">
                <a:cs typeface="Times New Roman"/>
              </a:rPr>
              <a:t> </a:t>
            </a:r>
            <a:r>
              <a:rPr sz="1000" spc="-7" dirty="0">
                <a:cs typeface="Times New Roman"/>
              </a:rPr>
              <a:t>allostatic</a:t>
            </a:r>
            <a:r>
              <a:rPr sz="1000" spc="-24" dirty="0">
                <a:cs typeface="Times New Roman"/>
              </a:rPr>
              <a:t> </a:t>
            </a:r>
            <a:r>
              <a:rPr sz="1000" dirty="0">
                <a:cs typeface="Times New Roman"/>
              </a:rPr>
              <a:t>load</a:t>
            </a:r>
            <a:r>
              <a:rPr sz="1000" spc="-24" dirty="0">
                <a:cs typeface="Times New Roman"/>
              </a:rPr>
              <a:t> </a:t>
            </a:r>
            <a:r>
              <a:rPr sz="1000" dirty="0">
                <a:cs typeface="Times New Roman"/>
              </a:rPr>
              <a:t>in</a:t>
            </a:r>
            <a:r>
              <a:rPr sz="1000" spc="-20" dirty="0">
                <a:cs typeface="Times New Roman"/>
              </a:rPr>
              <a:t> </a:t>
            </a:r>
            <a:r>
              <a:rPr sz="1000" spc="-7" dirty="0">
                <a:cs typeface="Times New Roman"/>
              </a:rPr>
              <a:t>pregnancy</a:t>
            </a:r>
            <a:r>
              <a:rPr sz="1000" spc="-24" dirty="0">
                <a:cs typeface="Times New Roman"/>
              </a:rPr>
              <a:t> </a:t>
            </a:r>
            <a:r>
              <a:rPr sz="1000" spc="-7" dirty="0">
                <a:cs typeface="Times New Roman"/>
              </a:rPr>
              <a:t>care.</a:t>
            </a:r>
            <a:r>
              <a:rPr sz="1000" spc="-20" dirty="0">
                <a:cs typeface="Times New Roman"/>
              </a:rPr>
              <a:t> </a:t>
            </a:r>
            <a:r>
              <a:rPr sz="1000" dirty="0">
                <a:cs typeface="Times New Roman"/>
              </a:rPr>
              <a:t>J</a:t>
            </a:r>
            <a:r>
              <a:rPr sz="1000" spc="-27" dirty="0">
                <a:cs typeface="Times New Roman"/>
              </a:rPr>
              <a:t> </a:t>
            </a:r>
            <a:r>
              <a:rPr sz="1000" spc="-7" dirty="0">
                <a:cs typeface="Times New Roman"/>
              </a:rPr>
              <a:t>Racial</a:t>
            </a:r>
            <a:r>
              <a:rPr sz="1000" spc="-24" dirty="0">
                <a:cs typeface="Times New Roman"/>
              </a:rPr>
              <a:t> </a:t>
            </a:r>
            <a:r>
              <a:rPr sz="1000" spc="-14" dirty="0">
                <a:cs typeface="Times New Roman"/>
              </a:rPr>
              <a:t>Ethn </a:t>
            </a:r>
            <a:r>
              <a:rPr sz="1000" spc="-7" dirty="0">
                <a:cs typeface="Times New Roman"/>
              </a:rPr>
              <a:t>Health</a:t>
            </a:r>
            <a:r>
              <a:rPr sz="1000" spc="10" dirty="0">
                <a:cs typeface="Times New Roman"/>
              </a:rPr>
              <a:t> </a:t>
            </a:r>
            <a:r>
              <a:rPr sz="1000" spc="-7" dirty="0">
                <a:cs typeface="Times New Roman"/>
              </a:rPr>
              <a:t>Disparities.</a:t>
            </a:r>
            <a:r>
              <a:rPr sz="1000" spc="7" dirty="0">
                <a:cs typeface="Times New Roman"/>
              </a:rPr>
              <a:t> </a:t>
            </a:r>
            <a:r>
              <a:rPr sz="1000" dirty="0">
                <a:cs typeface="Times New Roman"/>
              </a:rPr>
              <a:t>2021</a:t>
            </a:r>
            <a:r>
              <a:rPr sz="1000" spc="14" dirty="0">
                <a:cs typeface="Times New Roman"/>
              </a:rPr>
              <a:t> </a:t>
            </a:r>
            <a:r>
              <a:rPr sz="1000" spc="-14" dirty="0">
                <a:cs typeface="Times New Roman"/>
              </a:rPr>
              <a:t>Feb;8(1):69-</a:t>
            </a:r>
            <a:r>
              <a:rPr sz="1000" dirty="0">
                <a:cs typeface="Times New Roman"/>
              </a:rPr>
              <a:t>79.</a:t>
            </a:r>
            <a:r>
              <a:rPr sz="1000" spc="7" dirty="0">
                <a:cs typeface="Times New Roman"/>
              </a:rPr>
              <a:t> </a:t>
            </a:r>
            <a:r>
              <a:rPr sz="1000" u="sng" spc="-14" dirty="0">
                <a:solidFill>
                  <a:srgbClr val="0000FF"/>
                </a:solidFill>
                <a:uFill>
                  <a:solidFill>
                    <a:srgbClr val="0000FF"/>
                  </a:solidFill>
                </a:uFill>
                <a:cs typeface="Times New Roman"/>
                <a:hlinkClick r:id="rId4"/>
              </a:rPr>
              <a:t>https://doi.org/10.1007/s40615-020-00757-</a:t>
            </a:r>
            <a:r>
              <a:rPr sz="1000" u="sng" dirty="0">
                <a:solidFill>
                  <a:srgbClr val="0000FF"/>
                </a:solidFill>
                <a:uFill>
                  <a:solidFill>
                    <a:srgbClr val="0000FF"/>
                  </a:solidFill>
                </a:uFill>
                <a:cs typeface="Times New Roman"/>
                <a:hlinkClick r:id="rId4"/>
              </a:rPr>
              <a:t>z</a:t>
            </a:r>
            <a:r>
              <a:rPr sz="1000" dirty="0">
                <a:cs typeface="Times New Roman"/>
                <a:hlinkClick r:id="rId4"/>
              </a:rPr>
              <a:t>.</a:t>
            </a:r>
            <a:r>
              <a:rPr sz="1000" spc="10" dirty="0">
                <a:cs typeface="Times New Roman"/>
              </a:rPr>
              <a:t> </a:t>
            </a:r>
            <a:r>
              <a:rPr sz="1000" spc="-7" dirty="0">
                <a:cs typeface="Times New Roman"/>
              </a:rPr>
              <a:t>Accessed</a:t>
            </a:r>
            <a:r>
              <a:rPr sz="1000" spc="14" dirty="0">
                <a:cs typeface="Times New Roman"/>
              </a:rPr>
              <a:t> </a:t>
            </a:r>
            <a:r>
              <a:rPr sz="1000" spc="-7" dirty="0">
                <a:cs typeface="Times New Roman"/>
              </a:rPr>
              <a:t>October</a:t>
            </a:r>
            <a:r>
              <a:rPr sz="1000" spc="10" dirty="0">
                <a:cs typeface="Times New Roman"/>
              </a:rPr>
              <a:t> </a:t>
            </a:r>
            <a:r>
              <a:rPr sz="1000" dirty="0">
                <a:cs typeface="Times New Roman"/>
              </a:rPr>
              <a:t>3,</a:t>
            </a:r>
            <a:r>
              <a:rPr sz="1000" spc="10" dirty="0">
                <a:cs typeface="Times New Roman"/>
              </a:rPr>
              <a:t> </a:t>
            </a:r>
            <a:r>
              <a:rPr sz="1000" spc="-7" dirty="0">
                <a:cs typeface="Times New Roman"/>
              </a:rPr>
              <a:t>2022.</a:t>
            </a:r>
            <a:endParaRPr sz="1000" dirty="0">
              <a:cs typeface="Times New Roman"/>
            </a:endParaRPr>
          </a:p>
          <a:p>
            <a:pPr marL="274320" indent="-274320">
              <a:buAutoNum type="arabicPeriod" startAt="29"/>
              <a:tabLst>
                <a:tab pos="164951" algn="l"/>
              </a:tabLst>
            </a:pPr>
            <a:r>
              <a:rPr sz="1000" dirty="0">
                <a:cs typeface="Times New Roman"/>
              </a:rPr>
              <a:t>Lisonkova</a:t>
            </a:r>
            <a:r>
              <a:rPr sz="1000" spc="-17" dirty="0">
                <a:cs typeface="Times New Roman"/>
              </a:rPr>
              <a:t> </a:t>
            </a:r>
            <a:r>
              <a:rPr sz="1000" dirty="0">
                <a:cs typeface="Times New Roman"/>
              </a:rPr>
              <a:t>S,</a:t>
            </a:r>
            <a:r>
              <a:rPr sz="1000" spc="-10" dirty="0">
                <a:cs typeface="Times New Roman"/>
              </a:rPr>
              <a:t> </a:t>
            </a:r>
            <a:r>
              <a:rPr sz="1000" dirty="0">
                <a:cs typeface="Times New Roman"/>
              </a:rPr>
              <a:t>Potts</a:t>
            </a:r>
            <a:r>
              <a:rPr sz="1000" spc="-10" dirty="0">
                <a:cs typeface="Times New Roman"/>
              </a:rPr>
              <a:t> </a:t>
            </a:r>
            <a:r>
              <a:rPr sz="1000" dirty="0">
                <a:cs typeface="Times New Roman"/>
              </a:rPr>
              <a:t>J,</a:t>
            </a:r>
            <a:r>
              <a:rPr sz="1000" spc="-10" dirty="0">
                <a:cs typeface="Times New Roman"/>
              </a:rPr>
              <a:t> </a:t>
            </a:r>
            <a:r>
              <a:rPr sz="1000" dirty="0">
                <a:cs typeface="Times New Roman"/>
              </a:rPr>
              <a:t>Muraca</a:t>
            </a:r>
            <a:r>
              <a:rPr sz="1000" spc="-14" dirty="0">
                <a:cs typeface="Times New Roman"/>
              </a:rPr>
              <a:t> </a:t>
            </a:r>
            <a:r>
              <a:rPr sz="1000" dirty="0">
                <a:cs typeface="Times New Roman"/>
              </a:rPr>
              <a:t>GM,</a:t>
            </a:r>
            <a:r>
              <a:rPr sz="1000" spc="-10" dirty="0">
                <a:cs typeface="Times New Roman"/>
              </a:rPr>
              <a:t> </a:t>
            </a:r>
            <a:r>
              <a:rPr sz="1000" dirty="0">
                <a:cs typeface="Times New Roman"/>
              </a:rPr>
              <a:t>Razaz</a:t>
            </a:r>
            <a:r>
              <a:rPr sz="1000" spc="-10" dirty="0">
                <a:cs typeface="Times New Roman"/>
              </a:rPr>
              <a:t> </a:t>
            </a:r>
            <a:r>
              <a:rPr sz="1000" dirty="0">
                <a:cs typeface="Times New Roman"/>
              </a:rPr>
              <a:t>N,</a:t>
            </a:r>
            <a:r>
              <a:rPr sz="1000" spc="-10" dirty="0">
                <a:cs typeface="Times New Roman"/>
              </a:rPr>
              <a:t> </a:t>
            </a:r>
            <a:r>
              <a:rPr sz="1000" dirty="0">
                <a:cs typeface="Times New Roman"/>
              </a:rPr>
              <a:t>Sabr</a:t>
            </a:r>
            <a:r>
              <a:rPr sz="1000" spc="-10" dirty="0">
                <a:cs typeface="Times New Roman"/>
              </a:rPr>
              <a:t> </a:t>
            </a:r>
            <a:r>
              <a:rPr sz="1000" dirty="0">
                <a:cs typeface="Times New Roman"/>
              </a:rPr>
              <a:t>Y,</a:t>
            </a:r>
            <a:r>
              <a:rPr sz="1000" spc="-7" dirty="0">
                <a:cs typeface="Times New Roman"/>
              </a:rPr>
              <a:t> </a:t>
            </a:r>
            <a:r>
              <a:rPr sz="1000" dirty="0">
                <a:cs typeface="Times New Roman"/>
              </a:rPr>
              <a:t>Chan</a:t>
            </a:r>
            <a:r>
              <a:rPr sz="1000" spc="-14" dirty="0">
                <a:cs typeface="Times New Roman"/>
              </a:rPr>
              <a:t> </a:t>
            </a:r>
            <a:r>
              <a:rPr sz="1000" dirty="0">
                <a:cs typeface="Times New Roman"/>
              </a:rPr>
              <a:t>WS,</a:t>
            </a:r>
            <a:r>
              <a:rPr sz="1000" spc="-10" dirty="0">
                <a:cs typeface="Times New Roman"/>
              </a:rPr>
              <a:t> </a:t>
            </a:r>
            <a:r>
              <a:rPr sz="1000" dirty="0">
                <a:cs typeface="Times New Roman"/>
              </a:rPr>
              <a:t>Kramer</a:t>
            </a:r>
            <a:r>
              <a:rPr sz="1000" spc="-10" dirty="0">
                <a:cs typeface="Times New Roman"/>
              </a:rPr>
              <a:t> </a:t>
            </a:r>
            <a:r>
              <a:rPr sz="1000" dirty="0">
                <a:cs typeface="Times New Roman"/>
              </a:rPr>
              <a:t>MS.</a:t>
            </a:r>
            <a:r>
              <a:rPr sz="1000" spc="-10" dirty="0">
                <a:cs typeface="Times New Roman"/>
              </a:rPr>
              <a:t> </a:t>
            </a:r>
            <a:r>
              <a:rPr sz="1000" dirty="0">
                <a:cs typeface="Times New Roman"/>
              </a:rPr>
              <a:t>Maternal</a:t>
            </a:r>
            <a:r>
              <a:rPr sz="1000" spc="-14" dirty="0">
                <a:cs typeface="Times New Roman"/>
              </a:rPr>
              <a:t> </a:t>
            </a:r>
            <a:r>
              <a:rPr sz="1000" dirty="0">
                <a:cs typeface="Times New Roman"/>
              </a:rPr>
              <a:t>age</a:t>
            </a:r>
            <a:r>
              <a:rPr sz="1000" spc="-7" dirty="0">
                <a:cs typeface="Times New Roman"/>
              </a:rPr>
              <a:t> </a:t>
            </a:r>
            <a:r>
              <a:rPr sz="1000" dirty="0">
                <a:cs typeface="Times New Roman"/>
              </a:rPr>
              <a:t>and</a:t>
            </a:r>
            <a:r>
              <a:rPr sz="1000" spc="-10" dirty="0">
                <a:cs typeface="Times New Roman"/>
              </a:rPr>
              <a:t> </a:t>
            </a:r>
            <a:r>
              <a:rPr sz="1000" dirty="0">
                <a:cs typeface="Times New Roman"/>
              </a:rPr>
              <a:t>severe</a:t>
            </a:r>
            <a:r>
              <a:rPr sz="1000" spc="-10" dirty="0">
                <a:cs typeface="Times New Roman"/>
              </a:rPr>
              <a:t> </a:t>
            </a:r>
            <a:r>
              <a:rPr sz="1000" spc="-7" dirty="0">
                <a:cs typeface="Times New Roman"/>
              </a:rPr>
              <a:t>maternal</a:t>
            </a:r>
            <a:r>
              <a:rPr lang="en-US" sz="1000" spc="-7" dirty="0">
                <a:cs typeface="Times New Roman"/>
              </a:rPr>
              <a:t> </a:t>
            </a:r>
            <a:r>
              <a:rPr sz="1000" dirty="0">
                <a:cs typeface="Times New Roman"/>
              </a:rPr>
              <a:t>morbidity:</a:t>
            </a:r>
            <a:r>
              <a:rPr sz="1000" spc="-17" dirty="0">
                <a:cs typeface="Times New Roman"/>
              </a:rPr>
              <a:t> </a:t>
            </a:r>
            <a:r>
              <a:rPr sz="1000" dirty="0">
                <a:cs typeface="Times New Roman"/>
              </a:rPr>
              <a:t>a</a:t>
            </a:r>
            <a:r>
              <a:rPr sz="1000" spc="-7" dirty="0">
                <a:cs typeface="Times New Roman"/>
              </a:rPr>
              <a:t> population-</a:t>
            </a:r>
            <a:r>
              <a:rPr sz="1000" dirty="0">
                <a:cs typeface="Times New Roman"/>
              </a:rPr>
              <a:t>based</a:t>
            </a:r>
            <a:r>
              <a:rPr sz="1000" spc="-7" dirty="0">
                <a:cs typeface="Times New Roman"/>
              </a:rPr>
              <a:t> </a:t>
            </a:r>
            <a:r>
              <a:rPr sz="1000" dirty="0">
                <a:cs typeface="Times New Roman"/>
              </a:rPr>
              <a:t>retrospective</a:t>
            </a:r>
            <a:r>
              <a:rPr sz="1000" spc="-7" dirty="0">
                <a:cs typeface="Times New Roman"/>
              </a:rPr>
              <a:t> </a:t>
            </a:r>
            <a:r>
              <a:rPr sz="1000" dirty="0">
                <a:cs typeface="Times New Roman"/>
              </a:rPr>
              <a:t>cohort</a:t>
            </a:r>
            <a:r>
              <a:rPr sz="1000" spc="-10" dirty="0">
                <a:cs typeface="Times New Roman"/>
              </a:rPr>
              <a:t> </a:t>
            </a:r>
            <a:r>
              <a:rPr sz="1000" dirty="0">
                <a:cs typeface="Times New Roman"/>
              </a:rPr>
              <a:t>study.</a:t>
            </a:r>
            <a:r>
              <a:rPr sz="1000" spc="-7" dirty="0">
                <a:cs typeface="Times New Roman"/>
              </a:rPr>
              <a:t> </a:t>
            </a:r>
            <a:r>
              <a:rPr sz="1000" dirty="0">
                <a:cs typeface="Times New Roman"/>
              </a:rPr>
              <a:t>PLoS</a:t>
            </a:r>
            <a:r>
              <a:rPr sz="1000" spc="-10" dirty="0">
                <a:cs typeface="Times New Roman"/>
              </a:rPr>
              <a:t> </a:t>
            </a:r>
            <a:r>
              <a:rPr sz="1000" dirty="0">
                <a:cs typeface="Times New Roman"/>
              </a:rPr>
              <a:t>Med.</a:t>
            </a:r>
            <a:r>
              <a:rPr sz="1000" spc="-7" dirty="0">
                <a:cs typeface="Times New Roman"/>
              </a:rPr>
              <a:t> </a:t>
            </a:r>
            <a:r>
              <a:rPr sz="1000" dirty="0">
                <a:cs typeface="Times New Roman"/>
              </a:rPr>
              <a:t>2017</a:t>
            </a:r>
            <a:r>
              <a:rPr sz="1000" spc="-7" dirty="0">
                <a:cs typeface="Times New Roman"/>
              </a:rPr>
              <a:t> </a:t>
            </a:r>
            <a:r>
              <a:rPr sz="1000" dirty="0">
                <a:cs typeface="Times New Roman"/>
              </a:rPr>
              <a:t>May</a:t>
            </a:r>
            <a:r>
              <a:rPr sz="1000" spc="-7" dirty="0">
                <a:cs typeface="Times New Roman"/>
              </a:rPr>
              <a:t> 30;14(5):e1002307. </a:t>
            </a:r>
            <a:r>
              <a:rPr sz="1000" u="sng" spc="-7" dirty="0">
                <a:solidFill>
                  <a:srgbClr val="0000FF"/>
                </a:solidFill>
                <a:uFill>
                  <a:solidFill>
                    <a:srgbClr val="0000FF"/>
                  </a:solidFill>
                </a:uFill>
                <a:cs typeface="Times New Roman"/>
                <a:hlinkClick r:id="rId5"/>
              </a:rPr>
              <a:t>https://www.ncbi.nlm.nih.gov/pmc/articles/PMC5448726/</a:t>
            </a:r>
            <a:r>
              <a:rPr sz="1000" spc="-7" dirty="0">
                <a:cs typeface="Times New Roman"/>
                <a:hlinkClick r:id="rId5"/>
              </a:rPr>
              <a:t>.</a:t>
            </a:r>
            <a:r>
              <a:rPr sz="1000" spc="37" dirty="0">
                <a:cs typeface="Times New Roman"/>
              </a:rPr>
              <a:t> </a:t>
            </a:r>
            <a:r>
              <a:rPr sz="1000" dirty="0">
                <a:cs typeface="Times New Roman"/>
              </a:rPr>
              <a:t>Accessed</a:t>
            </a:r>
            <a:r>
              <a:rPr sz="1000" spc="48" dirty="0">
                <a:cs typeface="Times New Roman"/>
              </a:rPr>
              <a:t> </a:t>
            </a:r>
            <a:r>
              <a:rPr sz="1000" dirty="0">
                <a:cs typeface="Times New Roman"/>
              </a:rPr>
              <a:t>October</a:t>
            </a:r>
            <a:r>
              <a:rPr sz="1000" spc="51" dirty="0">
                <a:cs typeface="Times New Roman"/>
              </a:rPr>
              <a:t> </a:t>
            </a:r>
            <a:r>
              <a:rPr sz="1000" dirty="0">
                <a:cs typeface="Times New Roman"/>
              </a:rPr>
              <a:t>3,</a:t>
            </a:r>
            <a:r>
              <a:rPr sz="1000" spc="51" dirty="0">
                <a:cs typeface="Times New Roman"/>
              </a:rPr>
              <a:t> </a:t>
            </a:r>
            <a:r>
              <a:rPr sz="1000" spc="-7" dirty="0">
                <a:cs typeface="Times New Roman"/>
              </a:rPr>
              <a:t>2022.</a:t>
            </a:r>
            <a:endParaRPr lang="en-US" sz="1000" spc="-7" dirty="0">
              <a:cs typeface="Times New Roman"/>
            </a:endParaRPr>
          </a:p>
          <a:p>
            <a:pPr marL="274320" indent="-274320">
              <a:buAutoNum type="arabicPeriod" startAt="32"/>
              <a:tabLst>
                <a:tab pos="164951" algn="l"/>
              </a:tabLst>
            </a:pPr>
            <a:r>
              <a:rPr lang="en-US" sz="1000" spc="-7" dirty="0">
                <a:cs typeface="Times New Roman"/>
              </a:rPr>
              <a:t>Aoyama</a:t>
            </a:r>
            <a:r>
              <a:rPr lang="en-US" sz="1000" spc="-31" dirty="0">
                <a:cs typeface="Times New Roman"/>
              </a:rPr>
              <a:t> </a:t>
            </a:r>
            <a:r>
              <a:rPr lang="en-US" sz="1000" dirty="0">
                <a:cs typeface="Times New Roman"/>
              </a:rPr>
              <a:t>K,</a:t>
            </a:r>
            <a:r>
              <a:rPr lang="en-US" sz="1000" spc="-27" dirty="0">
                <a:cs typeface="Times New Roman"/>
              </a:rPr>
              <a:t> </a:t>
            </a:r>
            <a:r>
              <a:rPr lang="en-US" sz="1000" spc="-7" dirty="0">
                <a:cs typeface="Times New Roman"/>
              </a:rPr>
              <a:t>Pinto</a:t>
            </a:r>
            <a:r>
              <a:rPr lang="en-US" sz="1000" spc="-27" dirty="0">
                <a:cs typeface="Times New Roman"/>
              </a:rPr>
              <a:t> </a:t>
            </a:r>
            <a:r>
              <a:rPr lang="en-US" sz="1000" dirty="0">
                <a:cs typeface="Times New Roman"/>
              </a:rPr>
              <a:t>R,</a:t>
            </a:r>
            <a:r>
              <a:rPr lang="en-US" sz="1000" spc="-27" dirty="0">
                <a:cs typeface="Times New Roman"/>
              </a:rPr>
              <a:t> </a:t>
            </a:r>
            <a:r>
              <a:rPr lang="en-US" sz="1000" dirty="0">
                <a:cs typeface="Times New Roman"/>
              </a:rPr>
              <a:t>Ray</a:t>
            </a:r>
            <a:r>
              <a:rPr lang="en-US" sz="1000" spc="-27" dirty="0">
                <a:cs typeface="Times New Roman"/>
              </a:rPr>
              <a:t> </a:t>
            </a:r>
            <a:r>
              <a:rPr lang="en-US" sz="1000" dirty="0">
                <a:cs typeface="Times New Roman"/>
              </a:rPr>
              <a:t>JG,</a:t>
            </a:r>
            <a:r>
              <a:rPr lang="en-US" sz="1000" spc="-27" dirty="0">
                <a:cs typeface="Times New Roman"/>
              </a:rPr>
              <a:t> </a:t>
            </a:r>
            <a:r>
              <a:rPr lang="en-US" sz="1000" dirty="0">
                <a:cs typeface="Times New Roman"/>
              </a:rPr>
              <a:t>Hill</a:t>
            </a:r>
            <a:r>
              <a:rPr lang="en-US" sz="1000" spc="-27" dirty="0">
                <a:cs typeface="Times New Roman"/>
              </a:rPr>
              <a:t> </a:t>
            </a:r>
            <a:r>
              <a:rPr lang="en-US" sz="1000" dirty="0">
                <a:cs typeface="Times New Roman"/>
              </a:rPr>
              <a:t>AD,</a:t>
            </a:r>
            <a:r>
              <a:rPr lang="en-US" sz="1000" spc="-31" dirty="0">
                <a:cs typeface="Times New Roman"/>
              </a:rPr>
              <a:t> </a:t>
            </a:r>
            <a:r>
              <a:rPr lang="en-US" sz="1000" spc="-7" dirty="0">
                <a:cs typeface="Times New Roman"/>
              </a:rPr>
              <a:t>Scales</a:t>
            </a:r>
            <a:r>
              <a:rPr lang="en-US" sz="1000" spc="-27" dirty="0">
                <a:cs typeface="Times New Roman"/>
              </a:rPr>
              <a:t> </a:t>
            </a:r>
            <a:r>
              <a:rPr lang="en-US" sz="1000" dirty="0">
                <a:cs typeface="Times New Roman"/>
              </a:rPr>
              <a:t>DC,</a:t>
            </a:r>
            <a:r>
              <a:rPr lang="en-US" sz="1000" spc="-27" dirty="0">
                <a:cs typeface="Times New Roman"/>
              </a:rPr>
              <a:t> </a:t>
            </a:r>
            <a:r>
              <a:rPr lang="en-US" sz="1000" spc="-7" dirty="0" err="1">
                <a:cs typeface="Times New Roman"/>
              </a:rPr>
              <a:t>Lapinsky</a:t>
            </a:r>
            <a:r>
              <a:rPr lang="en-US" sz="1000" spc="-27" dirty="0">
                <a:cs typeface="Times New Roman"/>
              </a:rPr>
              <a:t> </a:t>
            </a:r>
            <a:r>
              <a:rPr lang="en-US" sz="1000" dirty="0">
                <a:cs typeface="Times New Roman"/>
              </a:rPr>
              <a:t>SE,</a:t>
            </a:r>
            <a:r>
              <a:rPr lang="en-US" sz="1000" spc="-24" dirty="0">
                <a:cs typeface="Times New Roman"/>
              </a:rPr>
              <a:t> </a:t>
            </a:r>
            <a:r>
              <a:rPr lang="en-US" sz="1000" spc="-7" dirty="0" err="1">
                <a:cs typeface="Times New Roman"/>
              </a:rPr>
              <a:t>Hladunewich</a:t>
            </a:r>
            <a:r>
              <a:rPr lang="en-US" sz="1000" spc="-27" dirty="0">
                <a:cs typeface="Times New Roman"/>
              </a:rPr>
              <a:t> </a:t>
            </a:r>
            <a:r>
              <a:rPr lang="en-US" sz="1000" dirty="0">
                <a:cs typeface="Times New Roman"/>
              </a:rPr>
              <a:t>MA,</a:t>
            </a:r>
            <a:r>
              <a:rPr lang="en-US" sz="1000" spc="-27" dirty="0">
                <a:cs typeface="Times New Roman"/>
              </a:rPr>
              <a:t> </a:t>
            </a:r>
            <a:r>
              <a:rPr lang="en-US" sz="1000" spc="-7" dirty="0">
                <a:cs typeface="Times New Roman"/>
              </a:rPr>
              <a:t>Seaward</a:t>
            </a:r>
            <a:r>
              <a:rPr lang="en-US" sz="1000" spc="-27" dirty="0">
                <a:cs typeface="Times New Roman"/>
              </a:rPr>
              <a:t> </a:t>
            </a:r>
            <a:r>
              <a:rPr lang="en-US" sz="1000" dirty="0">
                <a:cs typeface="Times New Roman"/>
              </a:rPr>
              <a:t>GR,</a:t>
            </a:r>
            <a:r>
              <a:rPr lang="en-US" sz="1000" spc="-27" dirty="0">
                <a:cs typeface="Times New Roman"/>
              </a:rPr>
              <a:t> </a:t>
            </a:r>
            <a:r>
              <a:rPr lang="en-US" sz="1000" spc="-7" dirty="0">
                <a:cs typeface="Times New Roman"/>
              </a:rPr>
              <a:t>Fowler</a:t>
            </a:r>
            <a:r>
              <a:rPr lang="en-US" sz="1000" spc="-27" dirty="0">
                <a:cs typeface="Times New Roman"/>
              </a:rPr>
              <a:t> </a:t>
            </a:r>
            <a:r>
              <a:rPr lang="en-US" sz="1000" spc="-17" dirty="0">
                <a:cs typeface="Times New Roman"/>
              </a:rPr>
              <a:t>RA. </a:t>
            </a:r>
            <a:r>
              <a:rPr lang="en-US" sz="1000" spc="-7" dirty="0">
                <a:cs typeface="Times New Roman"/>
              </a:rPr>
              <a:t>Association</a:t>
            </a:r>
            <a:r>
              <a:rPr lang="en-US" sz="1000" spc="-34" dirty="0">
                <a:cs typeface="Times New Roman"/>
              </a:rPr>
              <a:t> </a:t>
            </a:r>
            <a:r>
              <a:rPr lang="en-US" sz="1000" dirty="0">
                <a:cs typeface="Times New Roman"/>
              </a:rPr>
              <a:t>of</a:t>
            </a:r>
            <a:r>
              <a:rPr lang="en-US" sz="1000" spc="-24" dirty="0">
                <a:cs typeface="Times New Roman"/>
              </a:rPr>
              <a:t> </a:t>
            </a:r>
            <a:r>
              <a:rPr lang="en-US" sz="1000" spc="-7" dirty="0">
                <a:cs typeface="Times New Roman"/>
              </a:rPr>
              <a:t>maternal</a:t>
            </a:r>
            <a:r>
              <a:rPr lang="en-US" sz="1000" spc="-27" dirty="0">
                <a:cs typeface="Times New Roman"/>
              </a:rPr>
              <a:t> </a:t>
            </a:r>
            <a:r>
              <a:rPr lang="en-US" sz="1000" dirty="0">
                <a:cs typeface="Times New Roman"/>
              </a:rPr>
              <a:t>age</a:t>
            </a:r>
            <a:r>
              <a:rPr lang="en-US" sz="1000" spc="-31" dirty="0">
                <a:cs typeface="Times New Roman"/>
              </a:rPr>
              <a:t> </a:t>
            </a:r>
            <a:r>
              <a:rPr lang="en-US" sz="1000" dirty="0">
                <a:cs typeface="Times New Roman"/>
              </a:rPr>
              <a:t>with</a:t>
            </a:r>
            <a:r>
              <a:rPr lang="en-US" sz="1000" spc="-24" dirty="0">
                <a:cs typeface="Times New Roman"/>
              </a:rPr>
              <a:t> </a:t>
            </a:r>
            <a:r>
              <a:rPr lang="en-US" sz="1000" spc="-7" dirty="0">
                <a:cs typeface="Times New Roman"/>
              </a:rPr>
              <a:t>severe</a:t>
            </a:r>
            <a:r>
              <a:rPr lang="en-US" sz="1000" spc="-27" dirty="0">
                <a:cs typeface="Times New Roman"/>
              </a:rPr>
              <a:t> </a:t>
            </a:r>
            <a:r>
              <a:rPr lang="en-US" sz="1000" spc="-7" dirty="0">
                <a:cs typeface="Times New Roman"/>
              </a:rPr>
              <a:t>maternal</a:t>
            </a:r>
            <a:r>
              <a:rPr lang="en-US" sz="1000" spc="-27" dirty="0">
                <a:cs typeface="Times New Roman"/>
              </a:rPr>
              <a:t> </a:t>
            </a:r>
            <a:r>
              <a:rPr lang="en-US" sz="1000" spc="-7" dirty="0">
                <a:cs typeface="Times New Roman"/>
              </a:rPr>
              <a:t>morbidity</a:t>
            </a:r>
            <a:r>
              <a:rPr lang="en-US" sz="1000" spc="-24" dirty="0">
                <a:cs typeface="Times New Roman"/>
              </a:rPr>
              <a:t> </a:t>
            </a:r>
            <a:r>
              <a:rPr lang="en-US" sz="1000" dirty="0">
                <a:cs typeface="Times New Roman"/>
              </a:rPr>
              <a:t>and</a:t>
            </a:r>
            <a:r>
              <a:rPr lang="en-US" sz="1000" spc="-24" dirty="0">
                <a:cs typeface="Times New Roman"/>
              </a:rPr>
              <a:t> </a:t>
            </a:r>
            <a:r>
              <a:rPr lang="en-US" sz="1000" spc="-7" dirty="0">
                <a:cs typeface="Times New Roman"/>
              </a:rPr>
              <a:t>mortality</a:t>
            </a:r>
            <a:r>
              <a:rPr lang="en-US" sz="1000" spc="-24" dirty="0">
                <a:cs typeface="Times New Roman"/>
              </a:rPr>
              <a:t> </a:t>
            </a:r>
            <a:r>
              <a:rPr lang="en-US" sz="1000" dirty="0">
                <a:cs typeface="Times New Roman"/>
              </a:rPr>
              <a:t>in</a:t>
            </a:r>
            <a:r>
              <a:rPr lang="en-US" sz="1000" spc="-27" dirty="0">
                <a:cs typeface="Times New Roman"/>
              </a:rPr>
              <a:t> </a:t>
            </a:r>
            <a:r>
              <a:rPr lang="en-US" sz="1000" spc="-7" dirty="0">
                <a:cs typeface="Times New Roman"/>
              </a:rPr>
              <a:t>Canada.</a:t>
            </a:r>
            <a:r>
              <a:rPr lang="en-US" sz="1000" spc="-27" dirty="0">
                <a:cs typeface="Times New Roman"/>
              </a:rPr>
              <a:t> </a:t>
            </a:r>
            <a:r>
              <a:rPr lang="en-US" sz="1000" dirty="0">
                <a:cs typeface="Times New Roman"/>
              </a:rPr>
              <a:t>JAMA</a:t>
            </a:r>
            <a:r>
              <a:rPr lang="en-US" sz="1000" spc="-24" dirty="0">
                <a:cs typeface="Times New Roman"/>
              </a:rPr>
              <a:t> </a:t>
            </a:r>
            <a:r>
              <a:rPr lang="en-US" sz="1000" dirty="0" err="1">
                <a:cs typeface="Times New Roman"/>
              </a:rPr>
              <a:t>Netw</a:t>
            </a:r>
            <a:r>
              <a:rPr lang="en-US" sz="1000" spc="-24" dirty="0">
                <a:cs typeface="Times New Roman"/>
              </a:rPr>
              <a:t> </a:t>
            </a:r>
            <a:r>
              <a:rPr lang="en-US" sz="1000" spc="-7" dirty="0">
                <a:cs typeface="Times New Roman"/>
              </a:rPr>
              <a:t>Open.</a:t>
            </a:r>
            <a:r>
              <a:rPr lang="en-US" sz="1000" spc="-31" dirty="0">
                <a:cs typeface="Times New Roman"/>
              </a:rPr>
              <a:t> </a:t>
            </a:r>
            <a:r>
              <a:rPr lang="en-US" sz="1000" spc="-14" dirty="0">
                <a:cs typeface="Times New Roman"/>
              </a:rPr>
              <a:t>2019 </a:t>
            </a:r>
            <a:r>
              <a:rPr lang="en-US" sz="1000" dirty="0">
                <a:cs typeface="Times New Roman"/>
              </a:rPr>
              <a:t>Aug</a:t>
            </a:r>
            <a:r>
              <a:rPr lang="en-US" sz="1000" spc="24" dirty="0">
                <a:cs typeface="Times New Roman"/>
              </a:rPr>
              <a:t> </a:t>
            </a:r>
            <a:r>
              <a:rPr lang="en-US" sz="1000" spc="-7" dirty="0">
                <a:cs typeface="Times New Roman"/>
              </a:rPr>
              <a:t>2;2(8):e199875.</a:t>
            </a:r>
            <a:r>
              <a:rPr lang="en-US" sz="1000" spc="20" dirty="0">
                <a:cs typeface="Times New Roman"/>
              </a:rPr>
              <a:t> </a:t>
            </a:r>
            <a:r>
              <a:rPr lang="en-US" sz="1000" u="sng" spc="-14" dirty="0">
                <a:solidFill>
                  <a:srgbClr val="0000FF"/>
                </a:solidFill>
                <a:uFill>
                  <a:solidFill>
                    <a:srgbClr val="0000FF"/>
                  </a:solidFill>
                </a:uFill>
                <a:cs typeface="Times New Roman"/>
                <a:hlinkClick r:id="rId6"/>
              </a:rPr>
              <a:t>https://www.ncbi.nlm.nih.gov/pmc/articles/PMC6714030/</a:t>
            </a:r>
            <a:r>
              <a:rPr lang="en-US" sz="1000" spc="-14" dirty="0">
                <a:cs typeface="Times New Roman"/>
                <a:hlinkClick r:id="rId6"/>
              </a:rPr>
              <a:t>.</a:t>
            </a:r>
            <a:r>
              <a:rPr lang="en-US" sz="1000" spc="20" dirty="0">
                <a:cs typeface="Times New Roman"/>
              </a:rPr>
              <a:t> </a:t>
            </a:r>
            <a:r>
              <a:rPr lang="en-US" sz="1000" spc="-7" dirty="0">
                <a:cs typeface="Times New Roman"/>
              </a:rPr>
              <a:t>Accessed</a:t>
            </a:r>
            <a:r>
              <a:rPr lang="en-US" sz="1000" spc="31" dirty="0">
                <a:cs typeface="Times New Roman"/>
              </a:rPr>
              <a:t> </a:t>
            </a:r>
            <a:r>
              <a:rPr lang="en-US" sz="1000" spc="-7" dirty="0">
                <a:cs typeface="Times New Roman"/>
              </a:rPr>
              <a:t>October</a:t>
            </a:r>
            <a:r>
              <a:rPr lang="en-US" sz="1000" spc="27" dirty="0">
                <a:cs typeface="Times New Roman"/>
              </a:rPr>
              <a:t> </a:t>
            </a:r>
            <a:r>
              <a:rPr lang="en-US" sz="1000" dirty="0">
                <a:cs typeface="Times New Roman"/>
              </a:rPr>
              <a:t>3,</a:t>
            </a:r>
            <a:r>
              <a:rPr lang="en-US" sz="1000" spc="24" dirty="0">
                <a:cs typeface="Times New Roman"/>
              </a:rPr>
              <a:t> </a:t>
            </a:r>
            <a:r>
              <a:rPr lang="en-US" sz="1000" spc="-7" dirty="0">
                <a:cs typeface="Times New Roman"/>
              </a:rPr>
              <a:t>2022.</a:t>
            </a:r>
            <a:endParaRPr lang="en-US" sz="1000" dirty="0">
              <a:cs typeface="Times New Roman"/>
            </a:endParaRPr>
          </a:p>
          <a:p>
            <a:pPr marL="274320" indent="-274320">
              <a:buAutoNum type="arabicPeriod" startAt="33"/>
              <a:tabLst>
                <a:tab pos="164951" algn="l"/>
              </a:tabLst>
            </a:pPr>
            <a:r>
              <a:rPr lang="en-US" sz="1000" dirty="0">
                <a:cs typeface="Times New Roman"/>
              </a:rPr>
              <a:t>Liu</a:t>
            </a:r>
            <a:r>
              <a:rPr lang="en-US" sz="1000" spc="-10" dirty="0">
                <a:cs typeface="Times New Roman"/>
              </a:rPr>
              <a:t> </a:t>
            </a:r>
            <a:r>
              <a:rPr lang="en-US" sz="1000" dirty="0">
                <a:cs typeface="Times New Roman"/>
              </a:rPr>
              <a:t>CN,</a:t>
            </a:r>
            <a:r>
              <a:rPr lang="en-US" sz="1000" spc="-10" dirty="0">
                <a:cs typeface="Times New Roman"/>
              </a:rPr>
              <a:t> </a:t>
            </a:r>
            <a:r>
              <a:rPr lang="en-US" sz="1000" dirty="0">
                <a:cs typeface="Times New Roman"/>
              </a:rPr>
              <a:t>Yu</a:t>
            </a:r>
            <a:r>
              <a:rPr lang="en-US" sz="1000" spc="-10" dirty="0">
                <a:cs typeface="Times New Roman"/>
              </a:rPr>
              <a:t> </a:t>
            </a:r>
            <a:r>
              <a:rPr lang="en-US" sz="1000" dirty="0">
                <a:cs typeface="Times New Roman"/>
              </a:rPr>
              <a:t>FB,</a:t>
            </a:r>
            <a:r>
              <a:rPr lang="en-US" sz="1000" spc="-3" dirty="0">
                <a:cs typeface="Times New Roman"/>
              </a:rPr>
              <a:t> </a:t>
            </a:r>
            <a:r>
              <a:rPr lang="en-US" sz="1000" dirty="0">
                <a:cs typeface="Times New Roman"/>
              </a:rPr>
              <a:t>Xu</a:t>
            </a:r>
            <a:r>
              <a:rPr lang="en-US" sz="1000" spc="-10" dirty="0">
                <a:cs typeface="Times New Roman"/>
              </a:rPr>
              <a:t> </a:t>
            </a:r>
            <a:r>
              <a:rPr lang="en-US" sz="1000" dirty="0">
                <a:cs typeface="Times New Roman"/>
              </a:rPr>
              <a:t>YZ,</a:t>
            </a:r>
            <a:r>
              <a:rPr lang="en-US" sz="1000" spc="-10" dirty="0">
                <a:cs typeface="Times New Roman"/>
              </a:rPr>
              <a:t> </a:t>
            </a:r>
            <a:r>
              <a:rPr lang="en-US" sz="1000" dirty="0">
                <a:cs typeface="Times New Roman"/>
              </a:rPr>
              <a:t>Li</a:t>
            </a:r>
            <a:r>
              <a:rPr lang="en-US" sz="1000" spc="-7" dirty="0">
                <a:cs typeface="Times New Roman"/>
              </a:rPr>
              <a:t> </a:t>
            </a:r>
            <a:r>
              <a:rPr lang="en-US" sz="1000" dirty="0">
                <a:cs typeface="Times New Roman"/>
              </a:rPr>
              <a:t>JS,</a:t>
            </a:r>
            <a:r>
              <a:rPr lang="en-US" sz="1000" spc="-10" dirty="0">
                <a:cs typeface="Times New Roman"/>
              </a:rPr>
              <a:t> </a:t>
            </a:r>
            <a:r>
              <a:rPr lang="en-US" sz="1000" dirty="0">
                <a:cs typeface="Times New Roman"/>
              </a:rPr>
              <a:t>Guan</a:t>
            </a:r>
            <a:r>
              <a:rPr lang="en-US" sz="1000" spc="-10" dirty="0">
                <a:cs typeface="Times New Roman"/>
              </a:rPr>
              <a:t> </a:t>
            </a:r>
            <a:r>
              <a:rPr lang="en-US" sz="1000" dirty="0">
                <a:cs typeface="Times New Roman"/>
              </a:rPr>
              <a:t>ZH,</a:t>
            </a:r>
            <a:r>
              <a:rPr lang="en-US" sz="1000" spc="-3" dirty="0">
                <a:cs typeface="Times New Roman"/>
              </a:rPr>
              <a:t> </a:t>
            </a:r>
            <a:r>
              <a:rPr lang="en-US" sz="1000" dirty="0">
                <a:cs typeface="Times New Roman"/>
              </a:rPr>
              <a:t>Sun</a:t>
            </a:r>
            <a:r>
              <a:rPr lang="en-US" sz="1000" spc="-10" dirty="0">
                <a:cs typeface="Times New Roman"/>
              </a:rPr>
              <a:t> </a:t>
            </a:r>
            <a:r>
              <a:rPr lang="en-US" sz="1000" dirty="0">
                <a:cs typeface="Times New Roman"/>
              </a:rPr>
              <a:t>MN,</a:t>
            </a:r>
            <a:r>
              <a:rPr lang="en-US" sz="1000" spc="-10" dirty="0">
                <a:cs typeface="Times New Roman"/>
              </a:rPr>
              <a:t> </a:t>
            </a:r>
            <a:r>
              <a:rPr lang="en-US" sz="1000" dirty="0">
                <a:cs typeface="Times New Roman"/>
              </a:rPr>
              <a:t>Liu</a:t>
            </a:r>
            <a:r>
              <a:rPr lang="en-US" sz="1000" spc="-7" dirty="0">
                <a:cs typeface="Times New Roman"/>
              </a:rPr>
              <a:t> </a:t>
            </a:r>
            <a:r>
              <a:rPr lang="en-US" sz="1000" dirty="0">
                <a:cs typeface="Times New Roman"/>
              </a:rPr>
              <a:t>CA,</a:t>
            </a:r>
            <a:r>
              <a:rPr lang="en-US" sz="1000" spc="-10" dirty="0">
                <a:cs typeface="Times New Roman"/>
              </a:rPr>
              <a:t> </a:t>
            </a:r>
            <a:r>
              <a:rPr lang="en-US" sz="1000" dirty="0">
                <a:cs typeface="Times New Roman"/>
              </a:rPr>
              <a:t>He</a:t>
            </a:r>
            <a:r>
              <a:rPr lang="en-US" sz="1000" spc="-14" dirty="0">
                <a:cs typeface="Times New Roman"/>
              </a:rPr>
              <a:t> </a:t>
            </a:r>
            <a:r>
              <a:rPr lang="en-US" sz="1000" dirty="0">
                <a:cs typeface="Times New Roman"/>
              </a:rPr>
              <a:t>F,</a:t>
            </a:r>
            <a:r>
              <a:rPr lang="en-US" sz="1000" spc="-3" dirty="0">
                <a:cs typeface="Times New Roman"/>
              </a:rPr>
              <a:t> </a:t>
            </a:r>
            <a:r>
              <a:rPr lang="en-US" sz="1000" dirty="0">
                <a:cs typeface="Times New Roman"/>
              </a:rPr>
              <a:t>Chen</a:t>
            </a:r>
            <a:r>
              <a:rPr lang="en-US" sz="1000" spc="-10" dirty="0">
                <a:cs typeface="Times New Roman"/>
              </a:rPr>
              <a:t> </a:t>
            </a:r>
            <a:r>
              <a:rPr lang="en-US" sz="1000" dirty="0">
                <a:cs typeface="Times New Roman"/>
              </a:rPr>
              <a:t>DJ.</a:t>
            </a:r>
            <a:r>
              <a:rPr lang="en-US" sz="1000" spc="-10" dirty="0">
                <a:cs typeface="Times New Roman"/>
              </a:rPr>
              <a:t> </a:t>
            </a:r>
            <a:r>
              <a:rPr lang="en-US" sz="1000" dirty="0">
                <a:cs typeface="Times New Roman"/>
              </a:rPr>
              <a:t>Prevalence</a:t>
            </a:r>
            <a:r>
              <a:rPr lang="en-US" sz="1000" spc="-7" dirty="0">
                <a:cs typeface="Times New Roman"/>
              </a:rPr>
              <a:t> </a:t>
            </a:r>
            <a:r>
              <a:rPr lang="en-US" sz="1000" dirty="0">
                <a:cs typeface="Times New Roman"/>
              </a:rPr>
              <a:t>and</a:t>
            </a:r>
            <a:r>
              <a:rPr lang="en-US" sz="1000" spc="-10" dirty="0">
                <a:cs typeface="Times New Roman"/>
              </a:rPr>
              <a:t> </a:t>
            </a:r>
            <a:r>
              <a:rPr lang="en-US" sz="1000" dirty="0">
                <a:cs typeface="Times New Roman"/>
              </a:rPr>
              <a:t>risk</a:t>
            </a:r>
            <a:r>
              <a:rPr lang="en-US" sz="1000" spc="-10" dirty="0">
                <a:cs typeface="Times New Roman"/>
              </a:rPr>
              <a:t> </a:t>
            </a:r>
            <a:r>
              <a:rPr lang="en-US" sz="1000" dirty="0">
                <a:cs typeface="Times New Roman"/>
              </a:rPr>
              <a:t>factors</a:t>
            </a:r>
            <a:r>
              <a:rPr lang="en-US" sz="1000" spc="-3" dirty="0">
                <a:cs typeface="Times New Roman"/>
              </a:rPr>
              <a:t> </a:t>
            </a:r>
            <a:r>
              <a:rPr lang="en-US" sz="1000" spc="-17" dirty="0">
                <a:cs typeface="Times New Roman"/>
              </a:rPr>
              <a:t>of </a:t>
            </a:r>
            <a:r>
              <a:rPr lang="en-US" sz="1000" dirty="0">
                <a:cs typeface="Times New Roman"/>
              </a:rPr>
              <a:t>severe</a:t>
            </a:r>
            <a:r>
              <a:rPr lang="en-US" sz="1000" spc="-27" dirty="0">
                <a:cs typeface="Times New Roman"/>
              </a:rPr>
              <a:t> </a:t>
            </a:r>
            <a:r>
              <a:rPr lang="en-US" sz="1000" dirty="0">
                <a:cs typeface="Times New Roman"/>
              </a:rPr>
              <a:t>postpartum</a:t>
            </a:r>
            <a:r>
              <a:rPr lang="en-US" sz="1000" spc="-20" dirty="0">
                <a:cs typeface="Times New Roman"/>
              </a:rPr>
              <a:t> </a:t>
            </a:r>
            <a:r>
              <a:rPr lang="en-US" sz="1000" dirty="0">
                <a:cs typeface="Times New Roman"/>
              </a:rPr>
              <a:t>hemorrhage:</a:t>
            </a:r>
            <a:r>
              <a:rPr lang="en-US" sz="1000" spc="-17" dirty="0">
                <a:cs typeface="Times New Roman"/>
              </a:rPr>
              <a:t> </a:t>
            </a:r>
            <a:r>
              <a:rPr lang="en-US" sz="1000" dirty="0">
                <a:cs typeface="Times New Roman"/>
              </a:rPr>
              <a:t>a</a:t>
            </a:r>
            <a:r>
              <a:rPr lang="en-US" sz="1000" spc="-17" dirty="0">
                <a:cs typeface="Times New Roman"/>
              </a:rPr>
              <a:t> </a:t>
            </a:r>
            <a:r>
              <a:rPr lang="en-US" sz="1000" dirty="0">
                <a:cs typeface="Times New Roman"/>
              </a:rPr>
              <a:t>retrospective</a:t>
            </a:r>
            <a:r>
              <a:rPr lang="en-US" sz="1000" spc="-14" dirty="0">
                <a:cs typeface="Times New Roman"/>
              </a:rPr>
              <a:t> </a:t>
            </a:r>
            <a:r>
              <a:rPr lang="en-US" sz="1000" dirty="0">
                <a:cs typeface="Times New Roman"/>
              </a:rPr>
              <a:t>cohort</a:t>
            </a:r>
            <a:r>
              <a:rPr lang="en-US" sz="1000" spc="-20" dirty="0">
                <a:cs typeface="Times New Roman"/>
              </a:rPr>
              <a:t> </a:t>
            </a:r>
            <a:r>
              <a:rPr lang="en-US" sz="1000" dirty="0">
                <a:cs typeface="Times New Roman"/>
              </a:rPr>
              <a:t>study.</a:t>
            </a:r>
            <a:r>
              <a:rPr lang="en-US" sz="1000" spc="-14" dirty="0">
                <a:cs typeface="Times New Roman"/>
              </a:rPr>
              <a:t> </a:t>
            </a:r>
            <a:r>
              <a:rPr lang="en-US" sz="1000" dirty="0">
                <a:cs typeface="Times New Roman"/>
              </a:rPr>
              <a:t>BMC</a:t>
            </a:r>
            <a:r>
              <a:rPr lang="en-US" sz="1000" spc="-20" dirty="0">
                <a:cs typeface="Times New Roman"/>
              </a:rPr>
              <a:t> </a:t>
            </a:r>
            <a:r>
              <a:rPr lang="en-US" sz="1000" dirty="0">
                <a:cs typeface="Times New Roman"/>
              </a:rPr>
              <a:t>Pregnancy</a:t>
            </a:r>
            <a:r>
              <a:rPr lang="en-US" sz="1000" spc="-17" dirty="0">
                <a:cs typeface="Times New Roman"/>
              </a:rPr>
              <a:t> </a:t>
            </a:r>
            <a:r>
              <a:rPr lang="en-US" sz="1000" dirty="0">
                <a:cs typeface="Times New Roman"/>
              </a:rPr>
              <a:t>Childbirth.</a:t>
            </a:r>
            <a:r>
              <a:rPr lang="en-US" sz="1000" spc="-20" dirty="0">
                <a:cs typeface="Times New Roman"/>
              </a:rPr>
              <a:t> </a:t>
            </a:r>
            <a:r>
              <a:rPr lang="en-US" sz="1000" dirty="0">
                <a:cs typeface="Times New Roman"/>
              </a:rPr>
              <a:t>2021</a:t>
            </a:r>
            <a:r>
              <a:rPr lang="en-US" sz="1000" spc="-17" dirty="0">
                <a:cs typeface="Times New Roman"/>
              </a:rPr>
              <a:t> Apr </a:t>
            </a:r>
            <a:r>
              <a:rPr lang="en-US" sz="1000" dirty="0">
                <a:cs typeface="Times New Roman"/>
              </a:rPr>
              <a:t>26;21(1):332.</a:t>
            </a:r>
            <a:r>
              <a:rPr lang="en-US" sz="1000" spc="27" dirty="0">
                <a:cs typeface="Times New Roman"/>
              </a:rPr>
              <a:t> </a:t>
            </a:r>
            <a:r>
              <a:rPr lang="en-US" sz="1000" u="sng" spc="-7" dirty="0">
                <a:solidFill>
                  <a:srgbClr val="0000FF"/>
                </a:solidFill>
                <a:uFill>
                  <a:solidFill>
                    <a:srgbClr val="0000FF"/>
                  </a:solidFill>
                </a:uFill>
                <a:cs typeface="Times New Roman"/>
                <a:hlinkClick r:id="rId7"/>
              </a:rPr>
              <a:t>https://www.ncbi.nlm.nih.gov/pmc/articles/PMC8077797/</a:t>
            </a:r>
            <a:r>
              <a:rPr lang="en-US" sz="1000" spc="-7" dirty="0">
                <a:cs typeface="Times New Roman"/>
                <a:hlinkClick r:id="rId7"/>
              </a:rPr>
              <a:t>.</a:t>
            </a:r>
            <a:r>
              <a:rPr lang="en-US" sz="1000" spc="27" dirty="0">
                <a:cs typeface="Times New Roman"/>
              </a:rPr>
              <a:t> </a:t>
            </a:r>
            <a:r>
              <a:rPr lang="en-US" sz="1000" dirty="0">
                <a:cs typeface="Times New Roman"/>
              </a:rPr>
              <a:t>Accessed</a:t>
            </a:r>
            <a:r>
              <a:rPr lang="en-US" sz="1000" spc="34" dirty="0">
                <a:cs typeface="Times New Roman"/>
              </a:rPr>
              <a:t> </a:t>
            </a:r>
            <a:r>
              <a:rPr lang="en-US" sz="1000" dirty="0">
                <a:cs typeface="Times New Roman"/>
              </a:rPr>
              <a:t>October</a:t>
            </a:r>
            <a:r>
              <a:rPr lang="en-US" sz="1000" spc="34" dirty="0">
                <a:cs typeface="Times New Roman"/>
              </a:rPr>
              <a:t> </a:t>
            </a:r>
            <a:r>
              <a:rPr lang="en-US" sz="1000" dirty="0">
                <a:cs typeface="Times New Roman"/>
              </a:rPr>
              <a:t>3,</a:t>
            </a:r>
            <a:r>
              <a:rPr lang="en-US" sz="1000" spc="37" dirty="0">
                <a:cs typeface="Times New Roman"/>
              </a:rPr>
              <a:t> </a:t>
            </a:r>
            <a:r>
              <a:rPr lang="en-US" sz="1000" spc="-7" dirty="0">
                <a:cs typeface="Times New Roman"/>
              </a:rPr>
              <a:t>2022.</a:t>
            </a:r>
            <a:endParaRPr lang="en-US" sz="1000" dirty="0">
              <a:cs typeface="Times New Roman"/>
            </a:endParaRPr>
          </a:p>
          <a:p>
            <a:pPr marL="274320" indent="-274320">
              <a:buAutoNum type="arabicPeriod" startAt="34"/>
              <a:tabLst>
                <a:tab pos="164951" algn="l"/>
              </a:tabLst>
            </a:pPr>
            <a:r>
              <a:rPr lang="en-US" sz="1000" dirty="0">
                <a:cs typeface="Times New Roman"/>
              </a:rPr>
              <a:t>Freeman,</a:t>
            </a:r>
            <a:r>
              <a:rPr lang="en-US" sz="1000" spc="-20" dirty="0">
                <a:cs typeface="Times New Roman"/>
              </a:rPr>
              <a:t> </a:t>
            </a:r>
            <a:r>
              <a:rPr lang="en-US" sz="1000" dirty="0">
                <a:cs typeface="Times New Roman"/>
              </a:rPr>
              <a:t>H.</a:t>
            </a:r>
            <a:r>
              <a:rPr lang="en-US" sz="1000" spc="-14" dirty="0">
                <a:cs typeface="Times New Roman"/>
              </a:rPr>
              <a:t> </a:t>
            </a:r>
            <a:r>
              <a:rPr lang="en-US" sz="1000" dirty="0" err="1">
                <a:cs typeface="Times New Roman"/>
              </a:rPr>
              <a:t>Austinn</a:t>
            </a:r>
            <a:r>
              <a:rPr lang="en-US" sz="1000" spc="-10" dirty="0">
                <a:cs typeface="Times New Roman"/>
              </a:rPr>
              <a:t> </a:t>
            </a:r>
            <a:r>
              <a:rPr lang="en-US" sz="1000" dirty="0">
                <a:cs typeface="Times New Roman"/>
              </a:rPr>
              <a:t>MD;</a:t>
            </a:r>
            <a:r>
              <a:rPr lang="en-US" sz="1000" spc="-17" dirty="0">
                <a:cs typeface="Times New Roman"/>
              </a:rPr>
              <a:t> </a:t>
            </a:r>
            <a:r>
              <a:rPr lang="en-US" sz="1000" dirty="0" err="1">
                <a:cs typeface="Times New Roman"/>
              </a:rPr>
              <a:t>Salmeen</a:t>
            </a:r>
            <a:r>
              <a:rPr lang="en-US" sz="1000" dirty="0">
                <a:cs typeface="Times New Roman"/>
              </a:rPr>
              <a:t>,</a:t>
            </a:r>
            <a:r>
              <a:rPr lang="en-US" sz="1000" spc="-10" dirty="0">
                <a:cs typeface="Times New Roman"/>
              </a:rPr>
              <a:t> </a:t>
            </a:r>
            <a:r>
              <a:rPr lang="en-US" sz="1000" dirty="0">
                <a:cs typeface="Times New Roman"/>
              </a:rPr>
              <a:t>Kirsten</a:t>
            </a:r>
            <a:r>
              <a:rPr lang="en-US" sz="1000" spc="-14" dirty="0">
                <a:cs typeface="Times New Roman"/>
              </a:rPr>
              <a:t> </a:t>
            </a:r>
            <a:r>
              <a:rPr lang="en-US" sz="1000" dirty="0">
                <a:cs typeface="Times New Roman"/>
              </a:rPr>
              <a:t>MD;</a:t>
            </a:r>
            <a:r>
              <a:rPr lang="en-US" sz="1000" spc="-14" dirty="0">
                <a:cs typeface="Times New Roman"/>
              </a:rPr>
              <a:t> </a:t>
            </a:r>
            <a:r>
              <a:rPr lang="en-US" sz="1000" dirty="0">
                <a:cs typeface="Times New Roman"/>
              </a:rPr>
              <a:t>Shirazi,</a:t>
            </a:r>
            <a:r>
              <a:rPr lang="en-US" sz="1000" spc="-14" dirty="0">
                <a:cs typeface="Times New Roman"/>
              </a:rPr>
              <a:t> </a:t>
            </a:r>
            <a:r>
              <a:rPr lang="en-US" sz="1000" dirty="0">
                <a:cs typeface="Times New Roman"/>
              </a:rPr>
              <a:t>Aida</a:t>
            </a:r>
            <a:r>
              <a:rPr lang="en-US" sz="1000" spc="-10" dirty="0">
                <a:cs typeface="Times New Roman"/>
              </a:rPr>
              <a:t> </a:t>
            </a:r>
            <a:r>
              <a:rPr lang="en-US" sz="1000" dirty="0">
                <a:cs typeface="Times New Roman"/>
              </a:rPr>
              <a:t>PhD;</a:t>
            </a:r>
            <a:r>
              <a:rPr lang="en-US" sz="1000" spc="-17" dirty="0">
                <a:cs typeface="Times New Roman"/>
              </a:rPr>
              <a:t> </a:t>
            </a:r>
            <a:r>
              <a:rPr lang="en-US" sz="1000" dirty="0">
                <a:cs typeface="Times New Roman"/>
              </a:rPr>
              <a:t>Morocco,</a:t>
            </a:r>
            <a:r>
              <a:rPr lang="en-US" sz="1000" spc="-10" dirty="0">
                <a:cs typeface="Times New Roman"/>
              </a:rPr>
              <a:t> </a:t>
            </a:r>
            <a:r>
              <a:rPr lang="en-US" sz="1000" dirty="0">
                <a:cs typeface="Times New Roman"/>
              </a:rPr>
              <a:t>Sarah</a:t>
            </a:r>
            <a:r>
              <a:rPr lang="en-US" sz="1000" spc="-14" dirty="0">
                <a:cs typeface="Times New Roman"/>
              </a:rPr>
              <a:t> </a:t>
            </a:r>
            <a:r>
              <a:rPr lang="en-US" sz="1000" dirty="0">
                <a:cs typeface="Times New Roman"/>
              </a:rPr>
              <a:t>MD.</a:t>
            </a:r>
            <a:r>
              <a:rPr lang="en-US" sz="1000" spc="-10" dirty="0">
                <a:cs typeface="Times New Roman"/>
              </a:rPr>
              <a:t> </a:t>
            </a:r>
            <a:r>
              <a:rPr lang="en-US" sz="1000" spc="-7" dirty="0">
                <a:cs typeface="Times New Roman"/>
              </a:rPr>
              <a:t>Postpartum </a:t>
            </a:r>
            <a:r>
              <a:rPr lang="en-US" sz="1000" dirty="0">
                <a:cs typeface="Times New Roman"/>
              </a:rPr>
              <a:t>hemorrhage</a:t>
            </a:r>
            <a:r>
              <a:rPr lang="en-US" sz="1000" spc="-20" dirty="0">
                <a:cs typeface="Times New Roman"/>
              </a:rPr>
              <a:t> </a:t>
            </a:r>
            <a:r>
              <a:rPr lang="en-US" sz="1000" dirty="0">
                <a:cs typeface="Times New Roman"/>
              </a:rPr>
              <a:t>and</a:t>
            </a:r>
            <a:r>
              <a:rPr lang="en-US" sz="1000" spc="-17" dirty="0">
                <a:cs typeface="Times New Roman"/>
              </a:rPr>
              <a:t> </a:t>
            </a:r>
            <a:r>
              <a:rPr lang="en-US" sz="1000" dirty="0">
                <a:cs typeface="Times New Roman"/>
              </a:rPr>
              <a:t>very</a:t>
            </a:r>
            <a:r>
              <a:rPr lang="en-US" sz="1000" spc="-10" dirty="0">
                <a:cs typeface="Times New Roman"/>
              </a:rPr>
              <a:t> </a:t>
            </a:r>
            <a:r>
              <a:rPr lang="en-US" sz="1000" dirty="0">
                <a:cs typeface="Times New Roman"/>
              </a:rPr>
              <a:t>advanced</a:t>
            </a:r>
            <a:r>
              <a:rPr lang="en-US" sz="1000" spc="-10" dirty="0">
                <a:cs typeface="Times New Roman"/>
              </a:rPr>
              <a:t> </a:t>
            </a:r>
            <a:r>
              <a:rPr lang="en-US" sz="1000" dirty="0">
                <a:cs typeface="Times New Roman"/>
              </a:rPr>
              <a:t>maternal</a:t>
            </a:r>
            <a:r>
              <a:rPr lang="en-US" sz="1000" spc="-17" dirty="0">
                <a:cs typeface="Times New Roman"/>
              </a:rPr>
              <a:t> </a:t>
            </a:r>
            <a:r>
              <a:rPr lang="en-US" sz="1000" dirty="0">
                <a:cs typeface="Times New Roman"/>
              </a:rPr>
              <a:t>age</a:t>
            </a:r>
            <a:r>
              <a:rPr lang="en-US" sz="1000" spc="-14" dirty="0">
                <a:cs typeface="Times New Roman"/>
              </a:rPr>
              <a:t> </a:t>
            </a:r>
            <a:r>
              <a:rPr lang="en-US" sz="1000" dirty="0">
                <a:cs typeface="Times New Roman"/>
              </a:rPr>
              <a:t>[28M].</a:t>
            </a:r>
            <a:r>
              <a:rPr lang="en-US" sz="1000" spc="-17" dirty="0">
                <a:cs typeface="Times New Roman"/>
              </a:rPr>
              <a:t> </a:t>
            </a:r>
            <a:r>
              <a:rPr lang="en-US" sz="1000" dirty="0" err="1">
                <a:cs typeface="Times New Roman"/>
              </a:rPr>
              <a:t>Obstetr</a:t>
            </a:r>
            <a:r>
              <a:rPr lang="en-US" sz="1000" spc="-17" dirty="0">
                <a:cs typeface="Times New Roman"/>
              </a:rPr>
              <a:t> </a:t>
            </a:r>
            <a:r>
              <a:rPr lang="en-US" sz="1000" dirty="0">
                <a:cs typeface="Times New Roman"/>
              </a:rPr>
              <a:t>Gynecol.</a:t>
            </a:r>
            <a:r>
              <a:rPr lang="en-US" sz="1000" spc="-17" dirty="0">
                <a:cs typeface="Times New Roman"/>
              </a:rPr>
              <a:t> </a:t>
            </a:r>
            <a:r>
              <a:rPr lang="en-US" sz="1000" dirty="0">
                <a:cs typeface="Times New Roman"/>
              </a:rPr>
              <a:t>2020</a:t>
            </a:r>
            <a:r>
              <a:rPr lang="en-US" sz="1000" spc="-14" dirty="0">
                <a:cs typeface="Times New Roman"/>
              </a:rPr>
              <a:t> </a:t>
            </a:r>
            <a:r>
              <a:rPr lang="en-US" sz="1000" spc="-7" dirty="0">
                <a:cs typeface="Times New Roman"/>
              </a:rPr>
              <a:t>May;135:142S. </a:t>
            </a:r>
            <a:r>
              <a:rPr lang="en-US" sz="1000" u="sng" spc="-7" dirty="0">
                <a:solidFill>
                  <a:srgbClr val="0000FF"/>
                </a:solidFill>
                <a:uFill>
                  <a:solidFill>
                    <a:srgbClr val="0000FF"/>
                  </a:solidFill>
                </a:uFill>
                <a:cs typeface="Times New Roman"/>
                <a:hlinkClick r:id="rId8"/>
              </a:rPr>
              <a:t>https://doi.org/10.1097/01.AOG.0000664820.70051.60</a:t>
            </a:r>
            <a:r>
              <a:rPr lang="en-US" sz="1000" spc="-7" dirty="0">
                <a:cs typeface="Times New Roman"/>
                <a:hlinkClick r:id="rId8"/>
              </a:rPr>
              <a:t>.</a:t>
            </a:r>
            <a:r>
              <a:rPr lang="en-US" sz="1000" spc="41" dirty="0">
                <a:cs typeface="Times New Roman"/>
              </a:rPr>
              <a:t> </a:t>
            </a:r>
            <a:r>
              <a:rPr lang="en-US" sz="1000" dirty="0">
                <a:cs typeface="Times New Roman"/>
              </a:rPr>
              <a:t>Accessed</a:t>
            </a:r>
            <a:r>
              <a:rPr lang="en-US" sz="1000" spc="51" dirty="0">
                <a:cs typeface="Times New Roman"/>
              </a:rPr>
              <a:t> </a:t>
            </a:r>
            <a:r>
              <a:rPr lang="en-US" sz="1000" dirty="0">
                <a:cs typeface="Times New Roman"/>
              </a:rPr>
              <a:t>October</a:t>
            </a:r>
            <a:r>
              <a:rPr lang="en-US" sz="1000" spc="48" dirty="0">
                <a:cs typeface="Times New Roman"/>
              </a:rPr>
              <a:t> </a:t>
            </a:r>
            <a:r>
              <a:rPr lang="en-US" sz="1000" dirty="0">
                <a:cs typeface="Times New Roman"/>
              </a:rPr>
              <a:t>3,</a:t>
            </a:r>
            <a:r>
              <a:rPr lang="en-US" sz="1000" spc="51" dirty="0">
                <a:cs typeface="Times New Roman"/>
              </a:rPr>
              <a:t> </a:t>
            </a:r>
            <a:r>
              <a:rPr lang="en-US" sz="1000" spc="-7" dirty="0">
                <a:cs typeface="Times New Roman"/>
              </a:rPr>
              <a:t>2022.</a:t>
            </a:r>
            <a:endParaRPr lang="en-US" sz="1000" dirty="0">
              <a:cs typeface="Times New Roman"/>
            </a:endParaRPr>
          </a:p>
          <a:p>
            <a:pPr marL="274320" indent="-274320">
              <a:buAutoNum type="arabicPeriod" startAt="35"/>
              <a:tabLst>
                <a:tab pos="164951" algn="l"/>
              </a:tabLst>
            </a:pPr>
            <a:r>
              <a:rPr lang="en-US" sz="1000" dirty="0" err="1">
                <a:cs typeface="Times New Roman"/>
              </a:rPr>
              <a:t>Kozhimannil</a:t>
            </a:r>
            <a:r>
              <a:rPr lang="en-US" sz="1000" spc="-20" dirty="0">
                <a:cs typeface="Times New Roman"/>
              </a:rPr>
              <a:t> </a:t>
            </a:r>
            <a:r>
              <a:rPr lang="en-US" sz="1000" dirty="0">
                <a:cs typeface="Times New Roman"/>
              </a:rPr>
              <a:t>KB,</a:t>
            </a:r>
            <a:r>
              <a:rPr lang="en-US" sz="1000" spc="-7" dirty="0">
                <a:cs typeface="Times New Roman"/>
              </a:rPr>
              <a:t> </a:t>
            </a:r>
            <a:r>
              <a:rPr lang="en-US" sz="1000" dirty="0" err="1">
                <a:cs typeface="Times New Roman"/>
              </a:rPr>
              <a:t>Interrante</a:t>
            </a:r>
            <a:r>
              <a:rPr lang="en-US" sz="1000" spc="-10" dirty="0">
                <a:cs typeface="Times New Roman"/>
              </a:rPr>
              <a:t> </a:t>
            </a:r>
            <a:r>
              <a:rPr lang="en-US" sz="1000" dirty="0">
                <a:cs typeface="Times New Roman"/>
              </a:rPr>
              <a:t>JD,</a:t>
            </a:r>
            <a:r>
              <a:rPr lang="en-US" sz="1000" spc="-7" dirty="0">
                <a:cs typeface="Times New Roman"/>
              </a:rPr>
              <a:t> Henning-</a:t>
            </a:r>
            <a:r>
              <a:rPr lang="en-US" sz="1000" dirty="0">
                <a:cs typeface="Times New Roman"/>
              </a:rPr>
              <a:t>Smith</a:t>
            </a:r>
            <a:r>
              <a:rPr lang="en-US" sz="1000" spc="-3" dirty="0">
                <a:cs typeface="Times New Roman"/>
              </a:rPr>
              <a:t> </a:t>
            </a:r>
            <a:r>
              <a:rPr lang="en-US" sz="1000" dirty="0">
                <a:cs typeface="Times New Roman"/>
              </a:rPr>
              <a:t>C,</a:t>
            </a:r>
            <a:r>
              <a:rPr lang="en-US" sz="1000" spc="-7" dirty="0">
                <a:cs typeface="Times New Roman"/>
              </a:rPr>
              <a:t> </a:t>
            </a:r>
            <a:r>
              <a:rPr lang="en-US" sz="1000" dirty="0" err="1">
                <a:cs typeface="Times New Roman"/>
              </a:rPr>
              <a:t>Admon</a:t>
            </a:r>
            <a:r>
              <a:rPr lang="en-US" sz="1000" spc="-3" dirty="0">
                <a:cs typeface="Times New Roman"/>
              </a:rPr>
              <a:t> </a:t>
            </a:r>
            <a:r>
              <a:rPr lang="en-US" sz="1000" dirty="0">
                <a:cs typeface="Times New Roman"/>
              </a:rPr>
              <a:t>LK.</a:t>
            </a:r>
            <a:r>
              <a:rPr lang="en-US" sz="1000" spc="-7" dirty="0">
                <a:cs typeface="Times New Roman"/>
              </a:rPr>
              <a:t> Rural-</a:t>
            </a:r>
            <a:r>
              <a:rPr lang="en-US" sz="1000" dirty="0">
                <a:cs typeface="Times New Roman"/>
              </a:rPr>
              <a:t>urban</a:t>
            </a:r>
            <a:r>
              <a:rPr lang="en-US" sz="1000" spc="-10" dirty="0">
                <a:cs typeface="Times New Roman"/>
              </a:rPr>
              <a:t> </a:t>
            </a:r>
            <a:r>
              <a:rPr lang="en-US" sz="1000" dirty="0">
                <a:cs typeface="Times New Roman"/>
              </a:rPr>
              <a:t>differences</a:t>
            </a:r>
            <a:r>
              <a:rPr lang="en-US" sz="1000" spc="-7" dirty="0">
                <a:cs typeface="Times New Roman"/>
              </a:rPr>
              <a:t> </a:t>
            </a:r>
            <a:r>
              <a:rPr lang="en-US" sz="1000" dirty="0">
                <a:cs typeface="Times New Roman"/>
              </a:rPr>
              <a:t>in</a:t>
            </a:r>
            <a:r>
              <a:rPr lang="en-US" sz="1000" spc="-3" dirty="0">
                <a:cs typeface="Times New Roman"/>
              </a:rPr>
              <a:t> </a:t>
            </a:r>
            <a:r>
              <a:rPr lang="en-US" sz="1000" dirty="0">
                <a:cs typeface="Times New Roman"/>
              </a:rPr>
              <a:t>severe</a:t>
            </a:r>
            <a:r>
              <a:rPr lang="en-US" sz="1000" spc="-7" dirty="0">
                <a:cs typeface="Times New Roman"/>
              </a:rPr>
              <a:t> maternal </a:t>
            </a:r>
            <a:r>
              <a:rPr lang="en-US" sz="1000" dirty="0">
                <a:cs typeface="Times New Roman"/>
              </a:rPr>
              <a:t>morbidity</a:t>
            </a:r>
            <a:r>
              <a:rPr lang="en-US" sz="1000" spc="-7" dirty="0">
                <a:cs typeface="Times New Roman"/>
              </a:rPr>
              <a:t> </a:t>
            </a:r>
            <a:r>
              <a:rPr lang="en-US" sz="1000" dirty="0">
                <a:cs typeface="Times New Roman"/>
              </a:rPr>
              <a:t>and</a:t>
            </a:r>
            <a:r>
              <a:rPr lang="en-US" sz="1000" spc="-7" dirty="0">
                <a:cs typeface="Times New Roman"/>
              </a:rPr>
              <a:t> </a:t>
            </a:r>
            <a:r>
              <a:rPr lang="en-US" sz="1000" dirty="0">
                <a:cs typeface="Times New Roman"/>
              </a:rPr>
              <a:t>mortality in</a:t>
            </a:r>
            <a:r>
              <a:rPr lang="en-US" sz="1000" spc="3" dirty="0">
                <a:cs typeface="Times New Roman"/>
              </a:rPr>
              <a:t> </a:t>
            </a:r>
            <a:r>
              <a:rPr lang="en-US" sz="1000" dirty="0">
                <a:cs typeface="Times New Roman"/>
              </a:rPr>
              <a:t>the U.S.,</a:t>
            </a:r>
            <a:r>
              <a:rPr lang="en-US" sz="1000" spc="-7" dirty="0">
                <a:cs typeface="Times New Roman"/>
              </a:rPr>
              <a:t> 2007-</a:t>
            </a:r>
            <a:r>
              <a:rPr lang="en-US" sz="1000" dirty="0">
                <a:cs typeface="Times New Roman"/>
              </a:rPr>
              <a:t>15.</a:t>
            </a:r>
            <a:r>
              <a:rPr lang="en-US" sz="1000" spc="-3" dirty="0">
                <a:cs typeface="Times New Roman"/>
              </a:rPr>
              <a:t> </a:t>
            </a:r>
            <a:r>
              <a:rPr lang="en-US" sz="1000" dirty="0">
                <a:cs typeface="Times New Roman"/>
              </a:rPr>
              <a:t>Health</a:t>
            </a:r>
            <a:r>
              <a:rPr lang="en-US" sz="1000" spc="-3" dirty="0">
                <a:cs typeface="Times New Roman"/>
              </a:rPr>
              <a:t> </a:t>
            </a:r>
            <a:r>
              <a:rPr lang="en-US" sz="1000" dirty="0" err="1">
                <a:cs typeface="Times New Roman"/>
              </a:rPr>
              <a:t>Aff</a:t>
            </a:r>
            <a:r>
              <a:rPr lang="en-US" sz="1000" spc="-7" dirty="0">
                <a:cs typeface="Times New Roman"/>
              </a:rPr>
              <a:t> </a:t>
            </a:r>
            <a:r>
              <a:rPr lang="en-US" sz="1000" dirty="0">
                <a:cs typeface="Times New Roman"/>
              </a:rPr>
              <a:t>(Millwood).</a:t>
            </a:r>
            <a:r>
              <a:rPr lang="en-US" sz="1000" spc="-3" dirty="0">
                <a:cs typeface="Times New Roman"/>
              </a:rPr>
              <a:t> </a:t>
            </a:r>
            <a:r>
              <a:rPr lang="en-US" sz="1000" dirty="0">
                <a:cs typeface="Times New Roman"/>
              </a:rPr>
              <a:t>2019</a:t>
            </a:r>
            <a:r>
              <a:rPr lang="en-US" sz="1000" spc="-3" dirty="0">
                <a:cs typeface="Times New Roman"/>
              </a:rPr>
              <a:t> </a:t>
            </a:r>
            <a:r>
              <a:rPr lang="en-US" sz="1000" spc="-7" dirty="0">
                <a:cs typeface="Times New Roman"/>
              </a:rPr>
              <a:t>Dec;38(12):2077-</a:t>
            </a:r>
            <a:r>
              <a:rPr lang="en-US" sz="1000" spc="-17" dirty="0">
                <a:cs typeface="Times New Roman"/>
              </a:rPr>
              <a:t>85. </a:t>
            </a:r>
            <a:r>
              <a:rPr lang="en-US" sz="1000" u="sng" spc="-7" dirty="0">
                <a:solidFill>
                  <a:srgbClr val="0000FF"/>
                </a:solidFill>
                <a:uFill>
                  <a:solidFill>
                    <a:srgbClr val="0000FF"/>
                  </a:solidFill>
                </a:uFill>
                <a:cs typeface="Times New Roman"/>
                <a:hlinkClick r:id="rId9"/>
              </a:rPr>
              <a:t>https://doi.org/10.1377/hlthaff.2019.00805</a:t>
            </a:r>
            <a:r>
              <a:rPr lang="en-US" sz="1000" spc="-7" dirty="0">
                <a:cs typeface="Times New Roman"/>
                <a:hlinkClick r:id="rId9"/>
              </a:rPr>
              <a:t>.</a:t>
            </a:r>
            <a:r>
              <a:rPr lang="en-US" sz="1000" spc="31" dirty="0">
                <a:cs typeface="Times New Roman"/>
              </a:rPr>
              <a:t> </a:t>
            </a:r>
            <a:r>
              <a:rPr lang="en-US" sz="1000" dirty="0">
                <a:cs typeface="Times New Roman"/>
              </a:rPr>
              <a:t>Accessed</a:t>
            </a:r>
            <a:r>
              <a:rPr lang="en-US" sz="1000" spc="41" dirty="0">
                <a:cs typeface="Times New Roman"/>
              </a:rPr>
              <a:t> </a:t>
            </a:r>
            <a:r>
              <a:rPr lang="en-US" sz="1000" dirty="0">
                <a:cs typeface="Times New Roman"/>
              </a:rPr>
              <a:t>October</a:t>
            </a:r>
            <a:r>
              <a:rPr lang="en-US" sz="1000" spc="37" dirty="0">
                <a:cs typeface="Times New Roman"/>
              </a:rPr>
              <a:t> </a:t>
            </a:r>
            <a:r>
              <a:rPr lang="en-US" sz="1000" dirty="0">
                <a:cs typeface="Times New Roman"/>
              </a:rPr>
              <a:t>3,</a:t>
            </a:r>
            <a:r>
              <a:rPr lang="en-US" sz="1000" spc="41" dirty="0">
                <a:cs typeface="Times New Roman"/>
              </a:rPr>
              <a:t> </a:t>
            </a:r>
            <a:r>
              <a:rPr lang="en-US" sz="1000" spc="-7" dirty="0">
                <a:cs typeface="Times New Roman"/>
              </a:rPr>
              <a:t>2022.</a:t>
            </a:r>
            <a:endParaRPr lang="en-US" sz="1000" dirty="0">
              <a:cs typeface="Times New Roman"/>
            </a:endParaRPr>
          </a:p>
          <a:p>
            <a:pPr marL="274320" indent="-274320">
              <a:buAutoNum type="arabicPeriod" startAt="36"/>
              <a:tabLst>
                <a:tab pos="164951" algn="l"/>
              </a:tabLst>
            </a:pPr>
            <a:r>
              <a:rPr lang="en-US" sz="1000" dirty="0" err="1">
                <a:cs typeface="Times New Roman"/>
              </a:rPr>
              <a:t>Lisonkova</a:t>
            </a:r>
            <a:r>
              <a:rPr lang="en-US" sz="1000" spc="-20" dirty="0">
                <a:cs typeface="Times New Roman"/>
              </a:rPr>
              <a:t> </a:t>
            </a:r>
            <a:r>
              <a:rPr lang="en-US" sz="1000" dirty="0">
                <a:cs typeface="Times New Roman"/>
              </a:rPr>
              <a:t>S,</a:t>
            </a:r>
            <a:r>
              <a:rPr lang="en-US" sz="1000" spc="-14" dirty="0">
                <a:cs typeface="Times New Roman"/>
              </a:rPr>
              <a:t> </a:t>
            </a:r>
            <a:r>
              <a:rPr lang="en-US" sz="1000" dirty="0">
                <a:cs typeface="Times New Roman"/>
              </a:rPr>
              <a:t>Haslam</a:t>
            </a:r>
            <a:r>
              <a:rPr lang="en-US" sz="1000" spc="-14" dirty="0">
                <a:cs typeface="Times New Roman"/>
              </a:rPr>
              <a:t> </a:t>
            </a:r>
            <a:r>
              <a:rPr lang="en-US" sz="1000" dirty="0">
                <a:cs typeface="Times New Roman"/>
              </a:rPr>
              <a:t>MD,</a:t>
            </a:r>
            <a:r>
              <a:rPr lang="en-US" sz="1000" spc="-10" dirty="0">
                <a:cs typeface="Times New Roman"/>
              </a:rPr>
              <a:t> </a:t>
            </a:r>
            <a:r>
              <a:rPr lang="en-US" sz="1000" dirty="0">
                <a:cs typeface="Times New Roman"/>
              </a:rPr>
              <a:t>Dahlgren</a:t>
            </a:r>
            <a:r>
              <a:rPr lang="en-US" sz="1000" spc="-10" dirty="0">
                <a:cs typeface="Times New Roman"/>
              </a:rPr>
              <a:t> </a:t>
            </a:r>
            <a:r>
              <a:rPr lang="en-US" sz="1000" dirty="0">
                <a:cs typeface="Times New Roman"/>
              </a:rPr>
              <a:t>L,</a:t>
            </a:r>
            <a:r>
              <a:rPr lang="en-US" sz="1000" spc="-10" dirty="0">
                <a:cs typeface="Times New Roman"/>
              </a:rPr>
              <a:t> </a:t>
            </a:r>
            <a:r>
              <a:rPr lang="en-US" sz="1000" dirty="0">
                <a:cs typeface="Times New Roman"/>
              </a:rPr>
              <a:t>Chen</a:t>
            </a:r>
            <a:r>
              <a:rPr lang="en-US" sz="1000" spc="-10" dirty="0">
                <a:cs typeface="Times New Roman"/>
              </a:rPr>
              <a:t> </a:t>
            </a:r>
            <a:r>
              <a:rPr lang="en-US" sz="1000" dirty="0">
                <a:cs typeface="Times New Roman"/>
              </a:rPr>
              <a:t>I,</a:t>
            </a:r>
            <a:r>
              <a:rPr lang="en-US" sz="1000" spc="-10" dirty="0">
                <a:cs typeface="Times New Roman"/>
              </a:rPr>
              <a:t> </a:t>
            </a:r>
            <a:r>
              <a:rPr lang="en-US" sz="1000" dirty="0" err="1">
                <a:cs typeface="Times New Roman"/>
              </a:rPr>
              <a:t>Synnes</a:t>
            </a:r>
            <a:r>
              <a:rPr lang="en-US" sz="1000" spc="-10" dirty="0">
                <a:cs typeface="Times New Roman"/>
              </a:rPr>
              <a:t> </a:t>
            </a:r>
            <a:r>
              <a:rPr lang="en-US" sz="1000" dirty="0">
                <a:cs typeface="Times New Roman"/>
              </a:rPr>
              <a:t>AR,</a:t>
            </a:r>
            <a:r>
              <a:rPr lang="en-US" sz="1000" spc="-10" dirty="0">
                <a:cs typeface="Times New Roman"/>
              </a:rPr>
              <a:t> </a:t>
            </a:r>
            <a:r>
              <a:rPr lang="en-US" sz="1000" dirty="0">
                <a:cs typeface="Times New Roman"/>
              </a:rPr>
              <a:t>Lim</a:t>
            </a:r>
            <a:r>
              <a:rPr lang="en-US" sz="1000" spc="-10" dirty="0">
                <a:cs typeface="Times New Roman"/>
              </a:rPr>
              <a:t> </a:t>
            </a:r>
            <a:r>
              <a:rPr lang="en-US" sz="1000" dirty="0">
                <a:cs typeface="Times New Roman"/>
              </a:rPr>
              <a:t>KI.</a:t>
            </a:r>
            <a:r>
              <a:rPr lang="en-US" sz="1000" spc="-10" dirty="0">
                <a:cs typeface="Times New Roman"/>
              </a:rPr>
              <a:t> </a:t>
            </a:r>
            <a:r>
              <a:rPr lang="en-US" sz="1000" dirty="0">
                <a:cs typeface="Times New Roman"/>
              </a:rPr>
              <a:t>Maternal</a:t>
            </a:r>
            <a:r>
              <a:rPr lang="en-US" sz="1000" spc="-17" dirty="0">
                <a:cs typeface="Times New Roman"/>
              </a:rPr>
              <a:t> </a:t>
            </a:r>
            <a:r>
              <a:rPr lang="en-US" sz="1000" dirty="0">
                <a:cs typeface="Times New Roman"/>
              </a:rPr>
              <a:t>morbidity</a:t>
            </a:r>
            <a:r>
              <a:rPr lang="en-US" sz="1000" spc="-10" dirty="0">
                <a:cs typeface="Times New Roman"/>
              </a:rPr>
              <a:t> </a:t>
            </a:r>
            <a:r>
              <a:rPr lang="en-US" sz="1000" dirty="0">
                <a:cs typeface="Times New Roman"/>
              </a:rPr>
              <a:t>and</a:t>
            </a:r>
            <a:r>
              <a:rPr lang="en-US" sz="1000" spc="-10" dirty="0">
                <a:cs typeface="Times New Roman"/>
              </a:rPr>
              <a:t> </a:t>
            </a:r>
            <a:r>
              <a:rPr lang="en-US" sz="1000" spc="-7" dirty="0">
                <a:cs typeface="Times New Roman"/>
              </a:rPr>
              <a:t>perinatal </a:t>
            </a:r>
            <a:r>
              <a:rPr lang="en-US" sz="1000" dirty="0">
                <a:cs typeface="Times New Roman"/>
              </a:rPr>
              <a:t>outcomes</a:t>
            </a:r>
            <a:r>
              <a:rPr lang="en-US" sz="1000" spc="-14" dirty="0">
                <a:cs typeface="Times New Roman"/>
              </a:rPr>
              <a:t> </a:t>
            </a:r>
            <a:r>
              <a:rPr lang="en-US" sz="1000" dirty="0">
                <a:cs typeface="Times New Roman"/>
              </a:rPr>
              <a:t>among</a:t>
            </a:r>
            <a:r>
              <a:rPr lang="en-US" sz="1000" spc="-3" dirty="0">
                <a:cs typeface="Times New Roman"/>
              </a:rPr>
              <a:t> </a:t>
            </a:r>
            <a:r>
              <a:rPr lang="en-US" sz="1000" dirty="0">
                <a:cs typeface="Times New Roman"/>
              </a:rPr>
              <a:t>women</a:t>
            </a:r>
            <a:r>
              <a:rPr lang="en-US" sz="1000" spc="3" dirty="0">
                <a:cs typeface="Times New Roman"/>
              </a:rPr>
              <a:t> </a:t>
            </a:r>
            <a:r>
              <a:rPr lang="en-US" sz="1000" dirty="0">
                <a:cs typeface="Times New Roman"/>
              </a:rPr>
              <a:t>in</a:t>
            </a:r>
            <a:r>
              <a:rPr lang="en-US" sz="1000" spc="-3" dirty="0">
                <a:cs typeface="Times New Roman"/>
              </a:rPr>
              <a:t> </a:t>
            </a:r>
            <a:r>
              <a:rPr lang="en-US" sz="1000" dirty="0">
                <a:cs typeface="Times New Roman"/>
              </a:rPr>
              <a:t>rural</a:t>
            </a:r>
            <a:r>
              <a:rPr lang="en-US" sz="1000" spc="-7" dirty="0">
                <a:cs typeface="Times New Roman"/>
              </a:rPr>
              <a:t> </a:t>
            </a:r>
            <a:r>
              <a:rPr lang="en-US" sz="1000" dirty="0">
                <a:cs typeface="Times New Roman"/>
              </a:rPr>
              <a:t>versus</a:t>
            </a:r>
            <a:r>
              <a:rPr lang="en-US" sz="1000" spc="-3" dirty="0">
                <a:cs typeface="Times New Roman"/>
              </a:rPr>
              <a:t> </a:t>
            </a:r>
            <a:r>
              <a:rPr lang="en-US" sz="1000" dirty="0">
                <a:cs typeface="Times New Roman"/>
              </a:rPr>
              <a:t>urban</a:t>
            </a:r>
            <a:r>
              <a:rPr lang="en-US" sz="1000" spc="3" dirty="0">
                <a:cs typeface="Times New Roman"/>
              </a:rPr>
              <a:t> </a:t>
            </a:r>
            <a:r>
              <a:rPr lang="en-US" sz="1000" dirty="0">
                <a:cs typeface="Times New Roman"/>
              </a:rPr>
              <a:t>areas. CMAJ. </a:t>
            </a:r>
            <a:r>
              <a:rPr lang="en-US" sz="1000" spc="-7" dirty="0">
                <a:cs typeface="Times New Roman"/>
              </a:rPr>
              <a:t>2016;188(17-18):E456-E465. </a:t>
            </a:r>
            <a:r>
              <a:rPr lang="en-US" sz="1000" spc="-7" dirty="0">
                <a:solidFill>
                  <a:srgbClr val="0000FF"/>
                </a:solidFill>
                <a:cs typeface="Times New Roman"/>
                <a:hlinkClick r:id="rId10"/>
              </a:rPr>
              <a:t>https://www.ncbi.nlm.nih.gov/pmc/articles/PMC5135522/</a:t>
            </a:r>
            <a:r>
              <a:rPr lang="en-US" sz="1000" spc="-7" dirty="0">
                <a:cs typeface="Times New Roman"/>
                <a:hlinkClick r:id="rId10"/>
              </a:rPr>
              <a:t>.</a:t>
            </a:r>
            <a:r>
              <a:rPr lang="en-US" sz="1000" spc="37" dirty="0">
                <a:cs typeface="Times New Roman"/>
              </a:rPr>
              <a:t> </a:t>
            </a:r>
            <a:r>
              <a:rPr lang="en-US" sz="1000" dirty="0">
                <a:cs typeface="Times New Roman"/>
              </a:rPr>
              <a:t>Accessed</a:t>
            </a:r>
            <a:r>
              <a:rPr lang="en-US" sz="1000" spc="48" dirty="0">
                <a:cs typeface="Times New Roman"/>
              </a:rPr>
              <a:t> </a:t>
            </a:r>
            <a:r>
              <a:rPr lang="en-US" sz="1000" dirty="0">
                <a:cs typeface="Times New Roman"/>
              </a:rPr>
              <a:t>October</a:t>
            </a:r>
            <a:r>
              <a:rPr lang="en-US" sz="1000" spc="51" dirty="0">
                <a:cs typeface="Times New Roman"/>
              </a:rPr>
              <a:t> </a:t>
            </a:r>
            <a:r>
              <a:rPr lang="en-US" sz="1000" dirty="0">
                <a:cs typeface="Times New Roman"/>
              </a:rPr>
              <a:t>3,</a:t>
            </a:r>
            <a:r>
              <a:rPr lang="en-US" sz="1000" spc="51" dirty="0">
                <a:cs typeface="Times New Roman"/>
              </a:rPr>
              <a:t> </a:t>
            </a:r>
            <a:r>
              <a:rPr lang="en-US" sz="1000" spc="-7" dirty="0">
                <a:cs typeface="Times New Roman"/>
              </a:rPr>
              <a:t>2022.</a:t>
            </a:r>
            <a:endParaRPr lang="en-US" sz="1000" dirty="0">
              <a:cs typeface="Times New Roman"/>
            </a:endParaRPr>
          </a:p>
          <a:p>
            <a:pPr marL="274320" indent="-274320">
              <a:buAutoNum type="arabicPeriod" startAt="37"/>
              <a:tabLst>
                <a:tab pos="164951" algn="l"/>
              </a:tabLst>
            </a:pPr>
            <a:r>
              <a:rPr lang="en-US" sz="1000" dirty="0">
                <a:cs typeface="Times New Roman"/>
              </a:rPr>
              <a:t>Agency</a:t>
            </a:r>
            <a:r>
              <a:rPr lang="en-US" sz="1000" spc="-24" dirty="0">
                <a:cs typeface="Times New Roman"/>
              </a:rPr>
              <a:t> </a:t>
            </a:r>
            <a:r>
              <a:rPr lang="en-US" sz="1000" dirty="0">
                <a:cs typeface="Times New Roman"/>
              </a:rPr>
              <a:t>for</a:t>
            </a:r>
            <a:r>
              <a:rPr lang="en-US" sz="1000" spc="-14" dirty="0">
                <a:cs typeface="Times New Roman"/>
              </a:rPr>
              <a:t> </a:t>
            </a:r>
            <a:r>
              <a:rPr lang="en-US" sz="1000" dirty="0">
                <a:cs typeface="Times New Roman"/>
              </a:rPr>
              <a:t>Healthcare</a:t>
            </a:r>
            <a:r>
              <a:rPr lang="en-US" sz="1000" spc="-10" dirty="0">
                <a:cs typeface="Times New Roman"/>
              </a:rPr>
              <a:t> </a:t>
            </a:r>
            <a:r>
              <a:rPr lang="en-US" sz="1000" dirty="0">
                <a:cs typeface="Times New Roman"/>
              </a:rPr>
              <a:t>Research</a:t>
            </a:r>
            <a:r>
              <a:rPr lang="en-US" sz="1000" spc="-10" dirty="0">
                <a:cs typeface="Times New Roman"/>
              </a:rPr>
              <a:t> </a:t>
            </a:r>
            <a:r>
              <a:rPr lang="en-US" sz="1000" dirty="0">
                <a:cs typeface="Times New Roman"/>
              </a:rPr>
              <a:t>and</a:t>
            </a:r>
            <a:r>
              <a:rPr lang="en-US" sz="1000" spc="-14" dirty="0">
                <a:cs typeface="Times New Roman"/>
              </a:rPr>
              <a:t> </a:t>
            </a:r>
            <a:r>
              <a:rPr lang="en-US" sz="1000" dirty="0">
                <a:cs typeface="Times New Roman"/>
              </a:rPr>
              <a:t>Quality.</a:t>
            </a:r>
            <a:r>
              <a:rPr lang="en-US" sz="1000" spc="-14" dirty="0">
                <a:cs typeface="Times New Roman"/>
              </a:rPr>
              <a:t> </a:t>
            </a:r>
            <a:r>
              <a:rPr lang="en-US" sz="1000" dirty="0">
                <a:cs typeface="Times New Roman"/>
              </a:rPr>
              <a:t>HCUP</a:t>
            </a:r>
            <a:r>
              <a:rPr lang="en-US" sz="1000" spc="-10" dirty="0">
                <a:cs typeface="Times New Roman"/>
              </a:rPr>
              <a:t> </a:t>
            </a:r>
            <a:r>
              <a:rPr lang="en-US" sz="1000" dirty="0">
                <a:cs typeface="Times New Roman"/>
              </a:rPr>
              <a:t>Fast</a:t>
            </a:r>
            <a:r>
              <a:rPr lang="en-US" sz="1000" spc="-17" dirty="0">
                <a:cs typeface="Times New Roman"/>
              </a:rPr>
              <a:t> </a:t>
            </a:r>
            <a:r>
              <a:rPr lang="en-US" sz="1000" dirty="0">
                <a:cs typeface="Times New Roman"/>
              </a:rPr>
              <a:t>Stats</a:t>
            </a:r>
            <a:r>
              <a:rPr lang="en-US" sz="1000" spc="-10" dirty="0">
                <a:cs typeface="Times New Roman"/>
              </a:rPr>
              <a:t> </a:t>
            </a:r>
            <a:r>
              <a:rPr lang="en-US" sz="1000" dirty="0">
                <a:cs typeface="Times New Roman"/>
              </a:rPr>
              <a:t>-</a:t>
            </a:r>
            <a:r>
              <a:rPr lang="en-US" sz="1000" spc="-14" dirty="0">
                <a:cs typeface="Times New Roman"/>
              </a:rPr>
              <a:t> </a:t>
            </a:r>
            <a:r>
              <a:rPr lang="en-US" sz="1000" dirty="0">
                <a:cs typeface="Times New Roman"/>
              </a:rPr>
              <a:t>Map</a:t>
            </a:r>
            <a:r>
              <a:rPr lang="en-US" sz="1000" spc="-17" dirty="0">
                <a:cs typeface="Times New Roman"/>
              </a:rPr>
              <a:t> </a:t>
            </a:r>
            <a:r>
              <a:rPr lang="en-US" sz="1000" dirty="0">
                <a:cs typeface="Times New Roman"/>
              </a:rPr>
              <a:t>of</a:t>
            </a:r>
            <a:r>
              <a:rPr lang="en-US" sz="1000" spc="-14" dirty="0">
                <a:cs typeface="Times New Roman"/>
              </a:rPr>
              <a:t> </a:t>
            </a:r>
            <a:r>
              <a:rPr lang="en-US" sz="1000" dirty="0">
                <a:cs typeface="Times New Roman"/>
              </a:rPr>
              <a:t>Severe</a:t>
            </a:r>
            <a:r>
              <a:rPr lang="en-US" sz="1000" spc="-14" dirty="0">
                <a:cs typeface="Times New Roman"/>
              </a:rPr>
              <a:t> </a:t>
            </a:r>
            <a:r>
              <a:rPr lang="en-US" sz="1000" dirty="0">
                <a:cs typeface="Times New Roman"/>
              </a:rPr>
              <a:t>Maternal</a:t>
            </a:r>
            <a:r>
              <a:rPr lang="en-US" sz="1000" spc="-17" dirty="0">
                <a:cs typeface="Times New Roman"/>
              </a:rPr>
              <a:t> </a:t>
            </a:r>
            <a:r>
              <a:rPr lang="en-US" sz="1000" dirty="0">
                <a:cs typeface="Times New Roman"/>
              </a:rPr>
              <a:t>Morbidity</a:t>
            </a:r>
            <a:r>
              <a:rPr lang="en-US" sz="1000" spc="-14" dirty="0">
                <a:cs typeface="Times New Roman"/>
              </a:rPr>
              <a:t> </a:t>
            </a:r>
            <a:r>
              <a:rPr lang="en-US" sz="1000" spc="-7" dirty="0">
                <a:cs typeface="Times New Roman"/>
              </a:rPr>
              <a:t>(SMM) </a:t>
            </a:r>
            <a:r>
              <a:rPr lang="en-US" sz="1000" dirty="0">
                <a:cs typeface="Times New Roman"/>
              </a:rPr>
              <a:t>Among</a:t>
            </a:r>
            <a:r>
              <a:rPr lang="en-US" sz="1000" spc="-10" dirty="0">
                <a:cs typeface="Times New Roman"/>
              </a:rPr>
              <a:t> </a:t>
            </a:r>
            <a:r>
              <a:rPr lang="en-US" sz="1000" spc="-7" dirty="0">
                <a:cs typeface="Times New Roman"/>
              </a:rPr>
              <a:t>In-</a:t>
            </a:r>
            <a:r>
              <a:rPr lang="en-US" sz="1000" dirty="0">
                <a:cs typeface="Times New Roman"/>
              </a:rPr>
              <a:t>Hospital</a:t>
            </a:r>
            <a:r>
              <a:rPr lang="en-US" sz="1000" spc="-3" dirty="0">
                <a:cs typeface="Times New Roman"/>
              </a:rPr>
              <a:t> </a:t>
            </a:r>
            <a:r>
              <a:rPr lang="en-US" sz="1000" dirty="0">
                <a:cs typeface="Times New Roman"/>
              </a:rPr>
              <a:t>Deliveries. Last</a:t>
            </a:r>
            <a:r>
              <a:rPr lang="en-US" sz="1000" spc="-3" dirty="0">
                <a:cs typeface="Times New Roman"/>
              </a:rPr>
              <a:t> </a:t>
            </a:r>
            <a:r>
              <a:rPr lang="en-US" sz="1000" dirty="0">
                <a:cs typeface="Times New Roman"/>
              </a:rPr>
              <a:t>modified</a:t>
            </a:r>
            <a:r>
              <a:rPr lang="en-US" sz="1000" spc="-3" dirty="0">
                <a:cs typeface="Times New Roman"/>
              </a:rPr>
              <a:t> </a:t>
            </a:r>
            <a:r>
              <a:rPr lang="en-US" sz="1000" dirty="0">
                <a:cs typeface="Times New Roman"/>
              </a:rPr>
              <a:t>May</a:t>
            </a:r>
            <a:r>
              <a:rPr lang="en-US" sz="1000" spc="-3" dirty="0">
                <a:cs typeface="Times New Roman"/>
              </a:rPr>
              <a:t> </a:t>
            </a:r>
            <a:r>
              <a:rPr lang="en-US" sz="1000" dirty="0">
                <a:cs typeface="Times New Roman"/>
              </a:rPr>
              <a:t>2022.</a:t>
            </a:r>
            <a:r>
              <a:rPr lang="en-US" sz="1000" spc="-3" dirty="0">
                <a:cs typeface="Times New Roman"/>
              </a:rPr>
              <a:t> </a:t>
            </a:r>
            <a:r>
              <a:rPr lang="en-US" sz="1000" spc="-7" dirty="0">
                <a:solidFill>
                  <a:srgbClr val="0000FF"/>
                </a:solidFill>
                <a:cs typeface="Times New Roman"/>
                <a:hlinkClick r:id="rId11"/>
              </a:rPr>
              <a:t>https://www.hcup-us.ahrq.gov/faststats/SMMMap</a:t>
            </a:r>
            <a:r>
              <a:rPr lang="en-US" sz="1000" spc="-7" dirty="0">
                <a:cs typeface="Times New Roman"/>
                <a:hlinkClick r:id="rId11"/>
              </a:rPr>
              <a:t>.</a:t>
            </a:r>
            <a:r>
              <a:rPr lang="en-US" sz="1000" spc="-7" dirty="0">
                <a:cs typeface="Times New Roman"/>
              </a:rPr>
              <a:t> </a:t>
            </a:r>
            <a:r>
              <a:rPr lang="en-US" sz="1000" dirty="0">
                <a:cs typeface="Times New Roman"/>
              </a:rPr>
              <a:t>Accessed</a:t>
            </a:r>
            <a:r>
              <a:rPr lang="en-US" sz="1000" spc="-17" dirty="0">
                <a:cs typeface="Times New Roman"/>
              </a:rPr>
              <a:t> </a:t>
            </a:r>
            <a:r>
              <a:rPr lang="en-US" sz="1000" dirty="0">
                <a:cs typeface="Times New Roman"/>
              </a:rPr>
              <a:t>October</a:t>
            </a:r>
            <a:r>
              <a:rPr lang="en-US" sz="1000" spc="-14" dirty="0">
                <a:cs typeface="Times New Roman"/>
              </a:rPr>
              <a:t> </a:t>
            </a:r>
            <a:r>
              <a:rPr lang="en-US" sz="1000" dirty="0">
                <a:cs typeface="Times New Roman"/>
              </a:rPr>
              <a:t>3,</a:t>
            </a:r>
            <a:r>
              <a:rPr lang="en-US" sz="1000" spc="-14" dirty="0">
                <a:cs typeface="Times New Roman"/>
              </a:rPr>
              <a:t> </a:t>
            </a:r>
            <a:r>
              <a:rPr lang="en-US" sz="1000" spc="-7" dirty="0">
                <a:cs typeface="Times New Roman"/>
              </a:rPr>
              <a:t>2022.</a:t>
            </a:r>
          </a:p>
          <a:p>
            <a:pPr marL="274320" indent="-274320">
              <a:buAutoNum type="arabicPeriod" startAt="38"/>
              <a:tabLst>
                <a:tab pos="164951" algn="l"/>
              </a:tabLst>
            </a:pPr>
            <a:r>
              <a:rPr lang="en-US" sz="1000" dirty="0">
                <a:cs typeface="Times New Roman"/>
              </a:rPr>
              <a:t>van</a:t>
            </a:r>
            <a:r>
              <a:rPr lang="en-US" sz="1000" spc="-24" dirty="0">
                <a:cs typeface="Times New Roman"/>
              </a:rPr>
              <a:t> </a:t>
            </a:r>
            <a:r>
              <a:rPr lang="en-US" sz="1000" dirty="0">
                <a:cs typeface="Times New Roman"/>
              </a:rPr>
              <a:t>den</a:t>
            </a:r>
            <a:r>
              <a:rPr lang="en-US" sz="1000" spc="-14" dirty="0">
                <a:cs typeface="Times New Roman"/>
              </a:rPr>
              <a:t> </a:t>
            </a:r>
            <a:r>
              <a:rPr lang="en-US" sz="1000" dirty="0">
                <a:cs typeface="Times New Roman"/>
              </a:rPr>
              <a:t>Akker</a:t>
            </a:r>
            <a:r>
              <a:rPr lang="en-US" sz="1000" spc="-14" dirty="0">
                <a:cs typeface="Times New Roman"/>
              </a:rPr>
              <a:t> </a:t>
            </a:r>
            <a:r>
              <a:rPr lang="en-US" sz="1000" dirty="0">
                <a:cs typeface="Times New Roman"/>
              </a:rPr>
              <a:t>T,</a:t>
            </a:r>
            <a:r>
              <a:rPr lang="en-US" sz="1000" spc="-14" dirty="0">
                <a:cs typeface="Times New Roman"/>
              </a:rPr>
              <a:t> </a:t>
            </a:r>
            <a:r>
              <a:rPr lang="en-US" sz="1000" dirty="0">
                <a:cs typeface="Times New Roman"/>
              </a:rPr>
              <a:t>van</a:t>
            </a:r>
            <a:r>
              <a:rPr lang="en-US" sz="1000" spc="-14" dirty="0">
                <a:cs typeface="Times New Roman"/>
              </a:rPr>
              <a:t> </a:t>
            </a:r>
            <a:r>
              <a:rPr lang="en-US" sz="1000" dirty="0" err="1">
                <a:cs typeface="Times New Roman"/>
              </a:rPr>
              <a:t>Roosmalen</a:t>
            </a:r>
            <a:r>
              <a:rPr lang="en-US" sz="1000" spc="-10" dirty="0">
                <a:cs typeface="Times New Roman"/>
              </a:rPr>
              <a:t> </a:t>
            </a:r>
            <a:r>
              <a:rPr lang="en-US" sz="1000" dirty="0">
                <a:cs typeface="Times New Roman"/>
              </a:rPr>
              <a:t>J.</a:t>
            </a:r>
            <a:r>
              <a:rPr lang="en-US" sz="1000" spc="-14" dirty="0">
                <a:cs typeface="Times New Roman"/>
              </a:rPr>
              <a:t> </a:t>
            </a:r>
            <a:r>
              <a:rPr lang="en-US" sz="1000" dirty="0">
                <a:cs typeface="Times New Roman"/>
              </a:rPr>
              <a:t>Maternal</a:t>
            </a:r>
            <a:r>
              <a:rPr lang="en-US" sz="1000" spc="-17" dirty="0">
                <a:cs typeface="Times New Roman"/>
              </a:rPr>
              <a:t> </a:t>
            </a:r>
            <a:r>
              <a:rPr lang="en-US" sz="1000" dirty="0">
                <a:cs typeface="Times New Roman"/>
              </a:rPr>
              <a:t>mortality</a:t>
            </a:r>
            <a:r>
              <a:rPr lang="en-US" sz="1000" spc="-7" dirty="0">
                <a:cs typeface="Times New Roman"/>
              </a:rPr>
              <a:t> </a:t>
            </a:r>
            <a:r>
              <a:rPr lang="en-US" sz="1000" dirty="0">
                <a:cs typeface="Times New Roman"/>
              </a:rPr>
              <a:t>and</a:t>
            </a:r>
            <a:r>
              <a:rPr lang="en-US" sz="1000" spc="-14" dirty="0">
                <a:cs typeface="Times New Roman"/>
              </a:rPr>
              <a:t> </a:t>
            </a:r>
            <a:r>
              <a:rPr lang="en-US" sz="1000" dirty="0">
                <a:cs typeface="Times New Roman"/>
              </a:rPr>
              <a:t>severe</a:t>
            </a:r>
            <a:r>
              <a:rPr lang="en-US" sz="1000" spc="-14" dirty="0">
                <a:cs typeface="Times New Roman"/>
              </a:rPr>
              <a:t> </a:t>
            </a:r>
            <a:r>
              <a:rPr lang="en-US" sz="1000" dirty="0">
                <a:cs typeface="Times New Roman"/>
              </a:rPr>
              <a:t>morbidity</a:t>
            </a:r>
            <a:r>
              <a:rPr lang="en-US" sz="1000" spc="-10" dirty="0">
                <a:cs typeface="Times New Roman"/>
              </a:rPr>
              <a:t> </a:t>
            </a:r>
            <a:r>
              <a:rPr lang="en-US" sz="1000" dirty="0">
                <a:cs typeface="Times New Roman"/>
              </a:rPr>
              <a:t>in</a:t>
            </a:r>
            <a:r>
              <a:rPr lang="en-US" sz="1000" spc="-7" dirty="0">
                <a:cs typeface="Times New Roman"/>
              </a:rPr>
              <a:t> </a:t>
            </a:r>
            <a:r>
              <a:rPr lang="en-US" sz="1000" dirty="0">
                <a:cs typeface="Times New Roman"/>
              </a:rPr>
              <a:t>a</a:t>
            </a:r>
            <a:r>
              <a:rPr lang="en-US" sz="1000" spc="-14" dirty="0">
                <a:cs typeface="Times New Roman"/>
              </a:rPr>
              <a:t> </a:t>
            </a:r>
            <a:r>
              <a:rPr lang="en-US" sz="1000" dirty="0">
                <a:cs typeface="Times New Roman"/>
              </a:rPr>
              <a:t>migration</a:t>
            </a:r>
            <a:r>
              <a:rPr lang="en-US" sz="1000" spc="-14" dirty="0">
                <a:cs typeface="Times New Roman"/>
              </a:rPr>
              <a:t> </a:t>
            </a:r>
            <a:r>
              <a:rPr lang="en-US" sz="1000" dirty="0">
                <a:cs typeface="Times New Roman"/>
              </a:rPr>
              <a:t>perspective.</a:t>
            </a:r>
            <a:r>
              <a:rPr lang="en-US" sz="1000" spc="-17" dirty="0">
                <a:cs typeface="Times New Roman"/>
              </a:rPr>
              <a:t> </a:t>
            </a:r>
            <a:r>
              <a:rPr lang="en-US" sz="1000" spc="-14" dirty="0">
                <a:cs typeface="Times New Roman"/>
              </a:rPr>
              <a:t>Best </a:t>
            </a:r>
            <a:r>
              <a:rPr lang="en-US" sz="1000" dirty="0" err="1">
                <a:cs typeface="Times New Roman"/>
              </a:rPr>
              <a:t>Pract</a:t>
            </a:r>
            <a:r>
              <a:rPr lang="en-US" sz="1000" spc="10" dirty="0">
                <a:cs typeface="Times New Roman"/>
              </a:rPr>
              <a:t> </a:t>
            </a:r>
            <a:r>
              <a:rPr lang="en-US" sz="1000" dirty="0">
                <a:cs typeface="Times New Roman"/>
              </a:rPr>
              <a:t>Res</a:t>
            </a:r>
            <a:r>
              <a:rPr lang="en-US" sz="1000" spc="24" dirty="0">
                <a:cs typeface="Times New Roman"/>
              </a:rPr>
              <a:t> </a:t>
            </a:r>
            <a:r>
              <a:rPr lang="en-US" sz="1000" dirty="0">
                <a:cs typeface="Times New Roman"/>
              </a:rPr>
              <a:t>Clin</a:t>
            </a:r>
            <a:r>
              <a:rPr lang="en-US" sz="1000" spc="20" dirty="0">
                <a:cs typeface="Times New Roman"/>
              </a:rPr>
              <a:t> </a:t>
            </a:r>
            <a:r>
              <a:rPr lang="en-US" sz="1000" dirty="0" err="1">
                <a:cs typeface="Times New Roman"/>
              </a:rPr>
              <a:t>Obstet</a:t>
            </a:r>
            <a:r>
              <a:rPr lang="en-US" sz="1000" spc="17" dirty="0">
                <a:cs typeface="Times New Roman"/>
              </a:rPr>
              <a:t> </a:t>
            </a:r>
            <a:r>
              <a:rPr lang="en-US" sz="1000" dirty="0" err="1">
                <a:cs typeface="Times New Roman"/>
              </a:rPr>
              <a:t>Gynaecol</a:t>
            </a:r>
            <a:r>
              <a:rPr lang="en-US" sz="1000" dirty="0">
                <a:cs typeface="Times New Roman"/>
              </a:rPr>
              <a:t>.</a:t>
            </a:r>
            <a:r>
              <a:rPr lang="en-US" sz="1000" spc="20" dirty="0">
                <a:cs typeface="Times New Roman"/>
              </a:rPr>
              <a:t> </a:t>
            </a:r>
            <a:r>
              <a:rPr lang="en-US" sz="1000" dirty="0">
                <a:cs typeface="Times New Roman"/>
              </a:rPr>
              <a:t>2016</a:t>
            </a:r>
            <a:r>
              <a:rPr lang="en-US" sz="1000" spc="20" dirty="0">
                <a:cs typeface="Times New Roman"/>
              </a:rPr>
              <a:t> </a:t>
            </a:r>
            <a:r>
              <a:rPr lang="en-US" sz="1000" spc="-7" dirty="0">
                <a:cs typeface="Times New Roman"/>
              </a:rPr>
              <a:t>Apr;32:26-</a:t>
            </a:r>
            <a:r>
              <a:rPr lang="en-US" sz="1000" dirty="0">
                <a:cs typeface="Times New Roman"/>
              </a:rPr>
              <a:t>38.</a:t>
            </a:r>
            <a:r>
              <a:rPr lang="en-US" sz="1000" spc="20" dirty="0">
                <a:cs typeface="Times New Roman"/>
              </a:rPr>
              <a:t> </a:t>
            </a:r>
            <a:r>
              <a:rPr lang="en-US" sz="1000" u="sng" spc="-7" dirty="0">
                <a:solidFill>
                  <a:srgbClr val="0000FF"/>
                </a:solidFill>
                <a:uFill>
                  <a:solidFill>
                    <a:srgbClr val="0000FF"/>
                  </a:solidFill>
                </a:uFill>
                <a:cs typeface="Times New Roman"/>
                <a:hlinkClick r:id="rId12"/>
              </a:rPr>
              <a:t>https://pubmed.ncbi.nlm.nih.gov/26427550/</a:t>
            </a:r>
            <a:r>
              <a:rPr lang="en-US" sz="1000" spc="-7" dirty="0">
                <a:cs typeface="Times New Roman"/>
                <a:hlinkClick r:id="rId12"/>
              </a:rPr>
              <a:t>.</a:t>
            </a:r>
            <a:r>
              <a:rPr lang="en-US" sz="1000" spc="20" dirty="0">
                <a:cs typeface="Times New Roman"/>
              </a:rPr>
              <a:t> </a:t>
            </a:r>
            <a:r>
              <a:rPr lang="en-US" sz="1000" spc="-7" dirty="0">
                <a:cs typeface="Times New Roman"/>
              </a:rPr>
              <a:t>Accessed </a:t>
            </a:r>
            <a:r>
              <a:rPr lang="en-US" sz="1000" dirty="0">
                <a:cs typeface="Times New Roman"/>
              </a:rPr>
              <a:t>October</a:t>
            </a:r>
            <a:r>
              <a:rPr lang="en-US" sz="1000" spc="-14" dirty="0">
                <a:cs typeface="Times New Roman"/>
              </a:rPr>
              <a:t> </a:t>
            </a:r>
            <a:r>
              <a:rPr lang="en-US" sz="1000" dirty="0">
                <a:cs typeface="Times New Roman"/>
              </a:rPr>
              <a:t>3,</a:t>
            </a:r>
            <a:r>
              <a:rPr lang="en-US" sz="1000" spc="-10" dirty="0">
                <a:cs typeface="Times New Roman"/>
              </a:rPr>
              <a:t> </a:t>
            </a:r>
            <a:r>
              <a:rPr lang="en-US" sz="1000" spc="-7" dirty="0">
                <a:cs typeface="Times New Roman"/>
              </a:rPr>
              <a:t>2022.</a:t>
            </a:r>
            <a:endParaRPr lang="en-US" sz="1000" dirty="0">
              <a:cs typeface="Times New Roman"/>
            </a:endParaRPr>
          </a:p>
          <a:p>
            <a:pPr marL="274320" indent="-274320">
              <a:buAutoNum type="arabicPeriod" startAt="39"/>
              <a:tabLst>
                <a:tab pos="164951" algn="l"/>
              </a:tabLst>
            </a:pPr>
            <a:r>
              <a:rPr lang="en-US" sz="1000" dirty="0" err="1">
                <a:cs typeface="Times New Roman"/>
              </a:rPr>
              <a:t>Urquia</a:t>
            </a:r>
            <a:r>
              <a:rPr lang="en-US" sz="1000" spc="-17" dirty="0">
                <a:cs typeface="Times New Roman"/>
              </a:rPr>
              <a:t> </a:t>
            </a:r>
            <a:r>
              <a:rPr lang="en-US" sz="1000" dirty="0">
                <a:cs typeface="Times New Roman"/>
              </a:rPr>
              <a:t>ML,</a:t>
            </a:r>
            <a:r>
              <a:rPr lang="en-US" sz="1000" spc="-10" dirty="0">
                <a:cs typeface="Times New Roman"/>
              </a:rPr>
              <a:t> </a:t>
            </a:r>
            <a:r>
              <a:rPr lang="en-US" sz="1000" dirty="0">
                <a:cs typeface="Times New Roman"/>
              </a:rPr>
              <a:t>Glazier</a:t>
            </a:r>
            <a:r>
              <a:rPr lang="en-US" sz="1000" spc="-7" dirty="0">
                <a:cs typeface="Times New Roman"/>
              </a:rPr>
              <a:t> </a:t>
            </a:r>
            <a:r>
              <a:rPr lang="en-US" sz="1000" dirty="0">
                <a:cs typeface="Times New Roman"/>
              </a:rPr>
              <a:t>RH,</a:t>
            </a:r>
            <a:r>
              <a:rPr lang="en-US" sz="1000" spc="-10" dirty="0">
                <a:cs typeface="Times New Roman"/>
              </a:rPr>
              <a:t> </a:t>
            </a:r>
            <a:r>
              <a:rPr lang="en-US" sz="1000" dirty="0">
                <a:cs typeface="Times New Roman"/>
              </a:rPr>
              <a:t>Mortensen</a:t>
            </a:r>
            <a:r>
              <a:rPr lang="en-US" sz="1000" spc="-3" dirty="0">
                <a:cs typeface="Times New Roman"/>
              </a:rPr>
              <a:t> </a:t>
            </a:r>
            <a:r>
              <a:rPr lang="en-US" sz="1000" dirty="0">
                <a:cs typeface="Times New Roman"/>
              </a:rPr>
              <a:t>L,</a:t>
            </a:r>
            <a:r>
              <a:rPr lang="en-US" sz="1000" spc="-10" dirty="0">
                <a:cs typeface="Times New Roman"/>
              </a:rPr>
              <a:t> </a:t>
            </a:r>
            <a:r>
              <a:rPr lang="en-US" sz="1000" spc="-7" dirty="0" err="1">
                <a:cs typeface="Times New Roman"/>
              </a:rPr>
              <a:t>Nybo</a:t>
            </a:r>
            <a:r>
              <a:rPr lang="en-US" sz="1000" spc="-7" dirty="0">
                <a:cs typeface="Times New Roman"/>
              </a:rPr>
              <a:t>-</a:t>
            </a:r>
            <a:r>
              <a:rPr lang="en-US" sz="1000" dirty="0">
                <a:cs typeface="Times New Roman"/>
              </a:rPr>
              <a:t>Andersen</a:t>
            </a:r>
            <a:r>
              <a:rPr lang="en-US" sz="1000" spc="-10" dirty="0">
                <a:cs typeface="Times New Roman"/>
              </a:rPr>
              <a:t> </a:t>
            </a:r>
            <a:r>
              <a:rPr lang="en-US" sz="1000" dirty="0">
                <a:cs typeface="Times New Roman"/>
              </a:rPr>
              <a:t>AM,</a:t>
            </a:r>
            <a:r>
              <a:rPr lang="en-US" sz="1000" spc="-7" dirty="0">
                <a:cs typeface="Times New Roman"/>
              </a:rPr>
              <a:t> </a:t>
            </a:r>
            <a:r>
              <a:rPr lang="en-US" sz="1000" dirty="0">
                <a:cs typeface="Times New Roman"/>
              </a:rPr>
              <a:t>Small</a:t>
            </a:r>
            <a:r>
              <a:rPr lang="en-US" sz="1000" spc="-7" dirty="0">
                <a:cs typeface="Times New Roman"/>
              </a:rPr>
              <a:t> </a:t>
            </a:r>
            <a:r>
              <a:rPr lang="en-US" sz="1000" dirty="0">
                <a:cs typeface="Times New Roman"/>
              </a:rPr>
              <a:t>R,</a:t>
            </a:r>
            <a:r>
              <a:rPr lang="en-US" sz="1000" spc="-10" dirty="0">
                <a:cs typeface="Times New Roman"/>
              </a:rPr>
              <a:t> </a:t>
            </a:r>
            <a:r>
              <a:rPr lang="en-US" sz="1000" dirty="0">
                <a:cs typeface="Times New Roman"/>
              </a:rPr>
              <a:t>Davey</a:t>
            </a:r>
            <a:r>
              <a:rPr lang="en-US" sz="1000" spc="-10" dirty="0">
                <a:cs typeface="Times New Roman"/>
              </a:rPr>
              <a:t> </a:t>
            </a:r>
            <a:r>
              <a:rPr lang="en-US" sz="1000" dirty="0">
                <a:cs typeface="Times New Roman"/>
              </a:rPr>
              <a:t>MA,</a:t>
            </a:r>
            <a:r>
              <a:rPr lang="en-US" sz="1000" spc="-7" dirty="0">
                <a:cs typeface="Times New Roman"/>
              </a:rPr>
              <a:t> </a:t>
            </a:r>
            <a:r>
              <a:rPr lang="en-US" sz="1000" dirty="0" err="1">
                <a:cs typeface="Times New Roman"/>
              </a:rPr>
              <a:t>Rööst</a:t>
            </a:r>
            <a:r>
              <a:rPr lang="en-US" sz="1000" spc="-14" dirty="0">
                <a:cs typeface="Times New Roman"/>
              </a:rPr>
              <a:t> </a:t>
            </a:r>
            <a:r>
              <a:rPr lang="en-US" sz="1000" dirty="0">
                <a:cs typeface="Times New Roman"/>
              </a:rPr>
              <a:t>M,</a:t>
            </a:r>
            <a:r>
              <a:rPr lang="en-US" sz="1000" spc="-10" dirty="0">
                <a:cs typeface="Times New Roman"/>
              </a:rPr>
              <a:t> </a:t>
            </a:r>
            <a:r>
              <a:rPr lang="en-US" sz="1000" dirty="0" err="1">
                <a:cs typeface="Times New Roman"/>
              </a:rPr>
              <a:t>Essén</a:t>
            </a:r>
            <a:r>
              <a:rPr lang="en-US" sz="1000" spc="-3" dirty="0">
                <a:cs typeface="Times New Roman"/>
              </a:rPr>
              <a:t> </a:t>
            </a:r>
            <a:r>
              <a:rPr lang="en-US" sz="1000" dirty="0">
                <a:cs typeface="Times New Roman"/>
              </a:rPr>
              <a:t>B;</a:t>
            </a:r>
            <a:r>
              <a:rPr lang="en-US" sz="1000" spc="-7" dirty="0">
                <a:cs typeface="Times New Roman"/>
              </a:rPr>
              <a:t> </a:t>
            </a:r>
            <a:r>
              <a:rPr lang="en-US" sz="1000" spc="-14" dirty="0">
                <a:cs typeface="Times New Roman"/>
              </a:rPr>
              <a:t>ROAM </a:t>
            </a:r>
            <a:r>
              <a:rPr lang="en-US" sz="1000" dirty="0">
                <a:cs typeface="Times New Roman"/>
              </a:rPr>
              <a:t>(Reproductive</a:t>
            </a:r>
            <a:r>
              <a:rPr lang="en-US" sz="1000" spc="-31" dirty="0">
                <a:cs typeface="Times New Roman"/>
              </a:rPr>
              <a:t> </a:t>
            </a:r>
            <a:r>
              <a:rPr lang="en-US" sz="1000" dirty="0">
                <a:cs typeface="Times New Roman"/>
              </a:rPr>
              <a:t>Outcomes</a:t>
            </a:r>
            <a:r>
              <a:rPr lang="en-US" sz="1000" spc="-20" dirty="0">
                <a:cs typeface="Times New Roman"/>
              </a:rPr>
              <a:t> </a:t>
            </a:r>
            <a:r>
              <a:rPr lang="en-US" sz="1000" dirty="0">
                <a:cs typeface="Times New Roman"/>
              </a:rPr>
              <a:t>and</a:t>
            </a:r>
            <a:r>
              <a:rPr lang="en-US" sz="1000" spc="-20" dirty="0">
                <a:cs typeface="Times New Roman"/>
              </a:rPr>
              <a:t> </a:t>
            </a:r>
            <a:r>
              <a:rPr lang="en-US" sz="1000" dirty="0">
                <a:cs typeface="Times New Roman"/>
              </a:rPr>
              <a:t>Migration.</a:t>
            </a:r>
            <a:r>
              <a:rPr lang="en-US" sz="1000" spc="-24" dirty="0">
                <a:cs typeface="Times New Roman"/>
              </a:rPr>
              <a:t> </a:t>
            </a:r>
            <a:r>
              <a:rPr lang="en-US" sz="1000" dirty="0">
                <a:cs typeface="Times New Roman"/>
              </a:rPr>
              <a:t>An</a:t>
            </a:r>
            <a:r>
              <a:rPr lang="en-US" sz="1000" spc="-24" dirty="0">
                <a:cs typeface="Times New Roman"/>
              </a:rPr>
              <a:t> </a:t>
            </a:r>
            <a:r>
              <a:rPr lang="en-US" sz="1000" dirty="0">
                <a:cs typeface="Times New Roman"/>
              </a:rPr>
              <a:t>International</a:t>
            </a:r>
            <a:r>
              <a:rPr lang="en-US" sz="1000" spc="-20" dirty="0">
                <a:cs typeface="Times New Roman"/>
              </a:rPr>
              <a:t> </a:t>
            </a:r>
            <a:r>
              <a:rPr lang="en-US" sz="1000" dirty="0">
                <a:cs typeface="Times New Roman"/>
              </a:rPr>
              <a:t>Collaboration).</a:t>
            </a:r>
            <a:r>
              <a:rPr lang="en-US" sz="1000" spc="-20" dirty="0">
                <a:cs typeface="Times New Roman"/>
              </a:rPr>
              <a:t> </a:t>
            </a:r>
            <a:r>
              <a:rPr lang="en-US" sz="1000" dirty="0">
                <a:cs typeface="Times New Roman"/>
              </a:rPr>
              <a:t>Severe</a:t>
            </a:r>
            <a:r>
              <a:rPr lang="en-US" sz="1000" spc="-20" dirty="0">
                <a:cs typeface="Times New Roman"/>
              </a:rPr>
              <a:t> </a:t>
            </a:r>
            <a:r>
              <a:rPr lang="en-US" sz="1000" dirty="0">
                <a:cs typeface="Times New Roman"/>
              </a:rPr>
              <a:t>maternal</a:t>
            </a:r>
            <a:r>
              <a:rPr lang="en-US" sz="1000" spc="-20" dirty="0">
                <a:cs typeface="Times New Roman"/>
              </a:rPr>
              <a:t> </a:t>
            </a:r>
            <a:r>
              <a:rPr lang="en-US" sz="1000" dirty="0">
                <a:cs typeface="Times New Roman"/>
              </a:rPr>
              <a:t>morbidity</a:t>
            </a:r>
            <a:r>
              <a:rPr lang="en-US" sz="1000" spc="-14" dirty="0">
                <a:cs typeface="Times New Roman"/>
              </a:rPr>
              <a:t> </a:t>
            </a:r>
            <a:r>
              <a:rPr lang="en-US" sz="1000" spc="-7" dirty="0">
                <a:cs typeface="Times New Roman"/>
              </a:rPr>
              <a:t>associated </a:t>
            </a:r>
            <a:r>
              <a:rPr lang="en-US" sz="1000" dirty="0">
                <a:cs typeface="Times New Roman"/>
              </a:rPr>
              <a:t>with</a:t>
            </a:r>
            <a:r>
              <a:rPr lang="en-US" sz="1000" spc="-10" dirty="0">
                <a:cs typeface="Times New Roman"/>
              </a:rPr>
              <a:t> </a:t>
            </a:r>
            <a:r>
              <a:rPr lang="en-US" sz="1000" dirty="0">
                <a:cs typeface="Times New Roman"/>
              </a:rPr>
              <a:t>maternal</a:t>
            </a:r>
            <a:r>
              <a:rPr lang="en-US" sz="1000" spc="-10" dirty="0">
                <a:cs typeface="Times New Roman"/>
              </a:rPr>
              <a:t> </a:t>
            </a:r>
            <a:r>
              <a:rPr lang="en-US" sz="1000" dirty="0">
                <a:cs typeface="Times New Roman"/>
              </a:rPr>
              <a:t>birthplace</a:t>
            </a:r>
            <a:r>
              <a:rPr lang="en-US" sz="1000" spc="-7" dirty="0">
                <a:cs typeface="Times New Roman"/>
              </a:rPr>
              <a:t> </a:t>
            </a:r>
            <a:r>
              <a:rPr lang="en-US" sz="1000" dirty="0">
                <a:cs typeface="Times New Roman"/>
              </a:rPr>
              <a:t>in</a:t>
            </a:r>
            <a:r>
              <a:rPr lang="en-US" sz="1000" spc="-7" dirty="0">
                <a:cs typeface="Times New Roman"/>
              </a:rPr>
              <a:t> </a:t>
            </a:r>
            <a:r>
              <a:rPr lang="en-US" sz="1000" dirty="0">
                <a:cs typeface="Times New Roman"/>
              </a:rPr>
              <a:t>three</a:t>
            </a:r>
            <a:r>
              <a:rPr lang="en-US" sz="1000" spc="-10" dirty="0">
                <a:cs typeface="Times New Roman"/>
              </a:rPr>
              <a:t> </a:t>
            </a:r>
            <a:r>
              <a:rPr lang="en-US" sz="1000" spc="-7" dirty="0">
                <a:cs typeface="Times New Roman"/>
              </a:rPr>
              <a:t>high-</a:t>
            </a:r>
            <a:r>
              <a:rPr lang="en-US" sz="1000" dirty="0">
                <a:cs typeface="Times New Roman"/>
              </a:rPr>
              <a:t>immigration</a:t>
            </a:r>
            <a:r>
              <a:rPr lang="en-US" sz="1000" spc="-3" dirty="0">
                <a:cs typeface="Times New Roman"/>
              </a:rPr>
              <a:t> </a:t>
            </a:r>
            <a:r>
              <a:rPr lang="en-US" sz="1000" dirty="0">
                <a:cs typeface="Times New Roman"/>
              </a:rPr>
              <a:t>settings.</a:t>
            </a:r>
            <a:r>
              <a:rPr lang="en-US" sz="1000" spc="-3" dirty="0">
                <a:cs typeface="Times New Roman"/>
              </a:rPr>
              <a:t> </a:t>
            </a:r>
            <a:r>
              <a:rPr lang="en-US" sz="1000" dirty="0" err="1">
                <a:cs typeface="Times New Roman"/>
              </a:rPr>
              <a:t>Eur</a:t>
            </a:r>
            <a:r>
              <a:rPr lang="en-US" sz="1000" spc="-10" dirty="0">
                <a:cs typeface="Times New Roman"/>
              </a:rPr>
              <a:t> </a:t>
            </a:r>
            <a:r>
              <a:rPr lang="en-US" sz="1000" dirty="0">
                <a:cs typeface="Times New Roman"/>
              </a:rPr>
              <a:t>J</a:t>
            </a:r>
            <a:r>
              <a:rPr lang="en-US" sz="1000" spc="-3" dirty="0">
                <a:cs typeface="Times New Roman"/>
              </a:rPr>
              <a:t> </a:t>
            </a:r>
            <a:r>
              <a:rPr lang="en-US" sz="1000" dirty="0">
                <a:cs typeface="Times New Roman"/>
              </a:rPr>
              <a:t>Public</a:t>
            </a:r>
            <a:r>
              <a:rPr lang="en-US" sz="1000" spc="-7" dirty="0">
                <a:cs typeface="Times New Roman"/>
              </a:rPr>
              <a:t> </a:t>
            </a:r>
            <a:r>
              <a:rPr lang="en-US" sz="1000" dirty="0">
                <a:cs typeface="Times New Roman"/>
              </a:rPr>
              <a:t>Health.</a:t>
            </a:r>
            <a:r>
              <a:rPr lang="en-US" sz="1000" spc="-7" dirty="0">
                <a:cs typeface="Times New Roman"/>
              </a:rPr>
              <a:t> </a:t>
            </a:r>
            <a:r>
              <a:rPr lang="en-US" sz="1000" dirty="0">
                <a:cs typeface="Times New Roman"/>
              </a:rPr>
              <a:t>2015</a:t>
            </a:r>
            <a:r>
              <a:rPr lang="en-US" sz="1000" spc="-7" dirty="0">
                <a:cs typeface="Times New Roman"/>
              </a:rPr>
              <a:t> Aug;25(4):620-</a:t>
            </a:r>
            <a:r>
              <a:rPr lang="en-US" sz="1000" spc="-17" dirty="0">
                <a:cs typeface="Times New Roman"/>
              </a:rPr>
              <a:t>5. </a:t>
            </a:r>
            <a:r>
              <a:rPr lang="en-US" sz="1000" u="sng" spc="-7" dirty="0">
                <a:solidFill>
                  <a:srgbClr val="0000FF"/>
                </a:solidFill>
                <a:uFill>
                  <a:solidFill>
                    <a:srgbClr val="0000FF"/>
                  </a:solidFill>
                </a:uFill>
                <a:cs typeface="Times New Roman"/>
                <a:hlinkClick r:id="rId13"/>
              </a:rPr>
              <a:t>https://www.ncbi.nlm.nih.gov/pmc/articles/PMC4512956/</a:t>
            </a:r>
            <a:r>
              <a:rPr lang="en-US" sz="1000" spc="-7" dirty="0">
                <a:cs typeface="Times New Roman"/>
                <a:hlinkClick r:id="rId13"/>
              </a:rPr>
              <a:t>.</a:t>
            </a:r>
            <a:r>
              <a:rPr lang="en-US" sz="1000" spc="37" dirty="0">
                <a:cs typeface="Times New Roman"/>
              </a:rPr>
              <a:t> </a:t>
            </a:r>
            <a:r>
              <a:rPr lang="en-US" sz="1000" dirty="0">
                <a:cs typeface="Times New Roman"/>
              </a:rPr>
              <a:t>Accessed</a:t>
            </a:r>
            <a:r>
              <a:rPr lang="en-US" sz="1000" spc="48" dirty="0">
                <a:cs typeface="Times New Roman"/>
              </a:rPr>
              <a:t> </a:t>
            </a:r>
            <a:r>
              <a:rPr lang="en-US" sz="1000" dirty="0">
                <a:cs typeface="Times New Roman"/>
              </a:rPr>
              <a:t>October</a:t>
            </a:r>
            <a:r>
              <a:rPr lang="en-US" sz="1000" spc="51" dirty="0">
                <a:cs typeface="Times New Roman"/>
              </a:rPr>
              <a:t> </a:t>
            </a:r>
            <a:r>
              <a:rPr lang="en-US" sz="1000" dirty="0">
                <a:cs typeface="Times New Roman"/>
              </a:rPr>
              <a:t>3,</a:t>
            </a:r>
            <a:r>
              <a:rPr lang="en-US" sz="1000" spc="51" dirty="0">
                <a:cs typeface="Times New Roman"/>
              </a:rPr>
              <a:t> </a:t>
            </a:r>
            <a:r>
              <a:rPr lang="en-US" sz="1000" spc="-7" dirty="0">
                <a:cs typeface="Times New Roman"/>
              </a:rPr>
              <a:t>2022.</a:t>
            </a:r>
            <a:endParaRPr lang="en-US" sz="1000" dirty="0">
              <a:cs typeface="Times New Roman"/>
            </a:endParaRPr>
          </a:p>
          <a:p>
            <a:pPr marL="274320" marR="3464" indent="-274320">
              <a:buAutoNum type="arabicPeriod" startAt="40"/>
              <a:tabLst>
                <a:tab pos="164951" algn="l"/>
              </a:tabLst>
            </a:pPr>
            <a:r>
              <a:rPr lang="en-US" sz="1000" dirty="0">
                <a:cs typeface="Times New Roman"/>
              </a:rPr>
              <a:t>Di</a:t>
            </a:r>
            <a:r>
              <a:rPr lang="en-US" sz="1000" spc="-24" dirty="0">
                <a:cs typeface="Times New Roman"/>
              </a:rPr>
              <a:t> </a:t>
            </a:r>
            <a:r>
              <a:rPr lang="en-US" sz="1000" dirty="0">
                <a:cs typeface="Times New Roman"/>
              </a:rPr>
              <a:t>Renzo</a:t>
            </a:r>
            <a:r>
              <a:rPr lang="en-US" sz="1000" spc="-14" dirty="0">
                <a:cs typeface="Times New Roman"/>
              </a:rPr>
              <a:t> </a:t>
            </a:r>
            <a:r>
              <a:rPr lang="en-US" sz="1000" dirty="0">
                <a:cs typeface="Times New Roman"/>
              </a:rPr>
              <a:t>GC,</a:t>
            </a:r>
            <a:r>
              <a:rPr lang="en-US" sz="1000" spc="-14" dirty="0">
                <a:cs typeface="Times New Roman"/>
              </a:rPr>
              <a:t> </a:t>
            </a:r>
            <a:r>
              <a:rPr lang="en-US" sz="1000" dirty="0">
                <a:cs typeface="Times New Roman"/>
              </a:rPr>
              <a:t>Tosto</a:t>
            </a:r>
            <a:r>
              <a:rPr lang="en-US" sz="1000" spc="-14" dirty="0">
                <a:cs typeface="Times New Roman"/>
              </a:rPr>
              <a:t> </a:t>
            </a:r>
            <a:r>
              <a:rPr lang="en-US" sz="1000" dirty="0">
                <a:cs typeface="Times New Roman"/>
              </a:rPr>
              <a:t>V.</a:t>
            </a:r>
            <a:r>
              <a:rPr lang="en-US" sz="1000" spc="-10" dirty="0">
                <a:cs typeface="Times New Roman"/>
              </a:rPr>
              <a:t> </a:t>
            </a:r>
            <a:r>
              <a:rPr lang="en-US" sz="1000" dirty="0">
                <a:cs typeface="Times New Roman"/>
              </a:rPr>
              <a:t>Food</a:t>
            </a:r>
            <a:r>
              <a:rPr lang="en-US" sz="1000" spc="-17" dirty="0">
                <a:cs typeface="Times New Roman"/>
              </a:rPr>
              <a:t> </a:t>
            </a:r>
            <a:r>
              <a:rPr lang="en-US" sz="1000" dirty="0">
                <a:cs typeface="Times New Roman"/>
              </a:rPr>
              <a:t>insecurity,</a:t>
            </a:r>
            <a:r>
              <a:rPr lang="en-US" sz="1000" spc="-14" dirty="0">
                <a:cs typeface="Times New Roman"/>
              </a:rPr>
              <a:t> </a:t>
            </a:r>
            <a:r>
              <a:rPr lang="en-US" sz="1000" dirty="0">
                <a:cs typeface="Times New Roman"/>
              </a:rPr>
              <a:t>food</a:t>
            </a:r>
            <a:r>
              <a:rPr lang="en-US" sz="1000" spc="-14" dirty="0">
                <a:cs typeface="Times New Roman"/>
              </a:rPr>
              <a:t> </a:t>
            </a:r>
            <a:r>
              <a:rPr lang="en-US" sz="1000" dirty="0">
                <a:cs typeface="Times New Roman"/>
              </a:rPr>
              <a:t>deserts,</a:t>
            </a:r>
            <a:r>
              <a:rPr lang="en-US" sz="1000" spc="-14" dirty="0">
                <a:cs typeface="Times New Roman"/>
              </a:rPr>
              <a:t> </a:t>
            </a:r>
            <a:r>
              <a:rPr lang="en-US" sz="1000" dirty="0">
                <a:cs typeface="Times New Roman"/>
              </a:rPr>
              <a:t>reproduction,</a:t>
            </a:r>
            <a:r>
              <a:rPr lang="en-US" sz="1000" spc="-14" dirty="0">
                <a:cs typeface="Times New Roman"/>
              </a:rPr>
              <a:t> </a:t>
            </a:r>
            <a:r>
              <a:rPr lang="en-US" sz="1000" dirty="0">
                <a:cs typeface="Times New Roman"/>
              </a:rPr>
              <a:t>and</a:t>
            </a:r>
            <a:r>
              <a:rPr lang="en-US" sz="1000" spc="-14" dirty="0">
                <a:cs typeface="Times New Roman"/>
              </a:rPr>
              <a:t> </a:t>
            </a:r>
            <a:r>
              <a:rPr lang="en-US" sz="1000" dirty="0">
                <a:cs typeface="Times New Roman"/>
              </a:rPr>
              <a:t>pregnancy:</a:t>
            </a:r>
            <a:r>
              <a:rPr lang="en-US" sz="1000" spc="-14" dirty="0">
                <a:cs typeface="Times New Roman"/>
              </a:rPr>
              <a:t> </a:t>
            </a:r>
            <a:r>
              <a:rPr lang="en-US" sz="1000" dirty="0">
                <a:cs typeface="Times New Roman"/>
              </a:rPr>
              <a:t>we</a:t>
            </a:r>
            <a:r>
              <a:rPr lang="en-US" sz="1000" spc="-14" dirty="0">
                <a:cs typeface="Times New Roman"/>
              </a:rPr>
              <a:t> </a:t>
            </a:r>
            <a:r>
              <a:rPr lang="en-US" sz="1000" dirty="0">
                <a:cs typeface="Times New Roman"/>
              </a:rPr>
              <a:t>should</a:t>
            </a:r>
            <a:r>
              <a:rPr lang="en-US" sz="1000" spc="-14" dirty="0">
                <a:cs typeface="Times New Roman"/>
              </a:rPr>
              <a:t> </a:t>
            </a:r>
            <a:r>
              <a:rPr lang="en-US" sz="1000" dirty="0">
                <a:cs typeface="Times New Roman"/>
              </a:rPr>
              <a:t>alert</a:t>
            </a:r>
            <a:r>
              <a:rPr lang="en-US" sz="1000" spc="-14" dirty="0">
                <a:cs typeface="Times New Roman"/>
              </a:rPr>
              <a:t> </a:t>
            </a:r>
            <a:r>
              <a:rPr lang="en-US" sz="1000" dirty="0">
                <a:cs typeface="Times New Roman"/>
              </a:rPr>
              <a:t>from</a:t>
            </a:r>
            <a:r>
              <a:rPr lang="en-US" sz="1000" spc="-10" dirty="0">
                <a:cs typeface="Times New Roman"/>
              </a:rPr>
              <a:t> </a:t>
            </a:r>
            <a:r>
              <a:rPr lang="en-US" sz="1000" dirty="0">
                <a:cs typeface="Times New Roman"/>
              </a:rPr>
              <a:t>now.</a:t>
            </a:r>
            <a:r>
              <a:rPr lang="en-US" sz="1000" spc="-10" dirty="0">
                <a:cs typeface="Times New Roman"/>
              </a:rPr>
              <a:t> </a:t>
            </a:r>
            <a:r>
              <a:rPr lang="en-US" sz="1000" spc="-34" dirty="0">
                <a:cs typeface="Times New Roman"/>
              </a:rPr>
              <a:t>J</a:t>
            </a:r>
            <a:r>
              <a:rPr lang="en-US" sz="1000" dirty="0">
                <a:cs typeface="Times New Roman"/>
              </a:rPr>
              <a:t> </a:t>
            </a:r>
            <a:r>
              <a:rPr lang="en-US" sz="1000" dirty="0" err="1">
                <a:cs typeface="Times New Roman"/>
              </a:rPr>
              <a:t>Matern</a:t>
            </a:r>
            <a:r>
              <a:rPr lang="en-US" sz="1000" spc="17" dirty="0">
                <a:cs typeface="Times New Roman"/>
              </a:rPr>
              <a:t> </a:t>
            </a:r>
            <a:r>
              <a:rPr lang="en-US" sz="1000" dirty="0">
                <a:cs typeface="Times New Roman"/>
              </a:rPr>
              <a:t>Fetal</a:t>
            </a:r>
            <a:r>
              <a:rPr lang="en-US" sz="1000" spc="17" dirty="0">
                <a:cs typeface="Times New Roman"/>
              </a:rPr>
              <a:t> </a:t>
            </a:r>
            <a:r>
              <a:rPr lang="en-US" sz="1000" dirty="0">
                <a:cs typeface="Times New Roman"/>
              </a:rPr>
              <a:t>Neonatal</a:t>
            </a:r>
            <a:r>
              <a:rPr lang="en-US" sz="1000" spc="14" dirty="0">
                <a:cs typeface="Times New Roman"/>
              </a:rPr>
              <a:t> </a:t>
            </a:r>
            <a:r>
              <a:rPr lang="en-US" sz="1000" dirty="0">
                <a:cs typeface="Times New Roman"/>
              </a:rPr>
              <a:t>Med.</a:t>
            </a:r>
            <a:r>
              <a:rPr lang="en-US" sz="1000" spc="20" dirty="0">
                <a:cs typeface="Times New Roman"/>
              </a:rPr>
              <a:t> </a:t>
            </a:r>
            <a:r>
              <a:rPr lang="en-US" sz="1000" dirty="0">
                <a:cs typeface="Times New Roman"/>
              </a:rPr>
              <a:t>2021</a:t>
            </a:r>
            <a:r>
              <a:rPr lang="en-US" sz="1000" spc="20" dirty="0">
                <a:cs typeface="Times New Roman"/>
              </a:rPr>
              <a:t> </a:t>
            </a:r>
            <a:r>
              <a:rPr lang="en-US" sz="1000" dirty="0">
                <a:cs typeface="Times New Roman"/>
              </a:rPr>
              <a:t>Dec</a:t>
            </a:r>
            <a:r>
              <a:rPr lang="en-US" sz="1000" spc="17" dirty="0">
                <a:cs typeface="Times New Roman"/>
              </a:rPr>
              <a:t> </a:t>
            </a:r>
            <a:r>
              <a:rPr lang="en-US" sz="1000" spc="-7" dirty="0">
                <a:cs typeface="Times New Roman"/>
              </a:rPr>
              <a:t>17:1-</a:t>
            </a:r>
            <a:r>
              <a:rPr lang="en-US" sz="1000" dirty="0">
                <a:cs typeface="Times New Roman"/>
              </a:rPr>
              <a:t>3.</a:t>
            </a:r>
            <a:r>
              <a:rPr lang="en-US" sz="1000" spc="20" dirty="0">
                <a:cs typeface="Times New Roman"/>
              </a:rPr>
              <a:t> </a:t>
            </a:r>
            <a:r>
              <a:rPr lang="en-US" sz="1000" u="sng" spc="-7" dirty="0">
                <a:solidFill>
                  <a:srgbClr val="0000FF"/>
                </a:solidFill>
                <a:uFill>
                  <a:solidFill>
                    <a:srgbClr val="0000FF"/>
                  </a:solidFill>
                </a:uFill>
                <a:cs typeface="Times New Roman"/>
                <a:hlinkClick r:id="rId14"/>
              </a:rPr>
              <a:t>https://doi.org/10.1080/14767058.2021.2016052</a:t>
            </a:r>
            <a:r>
              <a:rPr lang="en-US" sz="1000" spc="-7" dirty="0">
                <a:cs typeface="Times New Roman"/>
                <a:hlinkClick r:id="rId14"/>
              </a:rPr>
              <a:t>.</a:t>
            </a:r>
            <a:r>
              <a:rPr lang="en-US" sz="1000" spc="20" dirty="0">
                <a:cs typeface="Times New Roman"/>
              </a:rPr>
              <a:t> </a:t>
            </a:r>
            <a:r>
              <a:rPr lang="en-US" sz="1000" spc="-7" dirty="0">
                <a:cs typeface="Times New Roman"/>
              </a:rPr>
              <a:t>Accessed </a:t>
            </a:r>
            <a:r>
              <a:rPr lang="en-US" sz="1000" dirty="0">
                <a:cs typeface="Times New Roman"/>
              </a:rPr>
              <a:t>October</a:t>
            </a:r>
            <a:r>
              <a:rPr lang="en-US" sz="1000" spc="-14" dirty="0">
                <a:cs typeface="Times New Roman"/>
              </a:rPr>
              <a:t> </a:t>
            </a:r>
            <a:r>
              <a:rPr lang="en-US" sz="1000" dirty="0">
                <a:cs typeface="Times New Roman"/>
              </a:rPr>
              <a:t>3,</a:t>
            </a:r>
            <a:r>
              <a:rPr lang="en-US" sz="1000" spc="-10" dirty="0">
                <a:cs typeface="Times New Roman"/>
              </a:rPr>
              <a:t> </a:t>
            </a:r>
            <a:r>
              <a:rPr lang="en-US" sz="1000" spc="-7" dirty="0">
                <a:cs typeface="Times New Roman"/>
              </a:rPr>
              <a:t>2022.</a:t>
            </a:r>
            <a:endParaRPr lang="en-US" sz="1000" dirty="0">
              <a:cs typeface="Times New Roman"/>
            </a:endParaRPr>
          </a:p>
          <a:p>
            <a:pPr marL="274320" marR="183135" indent="-274320">
              <a:buAutoNum type="arabicPeriod" startAt="40"/>
              <a:tabLst>
                <a:tab pos="164951" algn="l"/>
              </a:tabLst>
            </a:pPr>
            <a:r>
              <a:rPr lang="en-US" sz="1000" dirty="0" err="1">
                <a:cs typeface="Times New Roman"/>
              </a:rPr>
              <a:t>Dongarwar</a:t>
            </a:r>
            <a:r>
              <a:rPr lang="en-US" sz="1000" spc="-20" dirty="0">
                <a:cs typeface="Times New Roman"/>
              </a:rPr>
              <a:t> </a:t>
            </a:r>
            <a:r>
              <a:rPr lang="en-US" sz="1000" dirty="0">
                <a:cs typeface="Times New Roman"/>
              </a:rPr>
              <a:t>D,</a:t>
            </a:r>
            <a:r>
              <a:rPr lang="en-US" sz="1000" spc="-10" dirty="0">
                <a:cs typeface="Times New Roman"/>
              </a:rPr>
              <a:t> </a:t>
            </a:r>
            <a:r>
              <a:rPr lang="en-US" sz="1000" dirty="0" err="1">
                <a:cs typeface="Times New Roman"/>
              </a:rPr>
              <a:t>Ajewole</a:t>
            </a:r>
            <a:r>
              <a:rPr lang="en-US" sz="1000" spc="-10" dirty="0">
                <a:cs typeface="Times New Roman"/>
              </a:rPr>
              <a:t> </a:t>
            </a:r>
            <a:r>
              <a:rPr lang="en-US" sz="1000" dirty="0">
                <a:cs typeface="Times New Roman"/>
              </a:rPr>
              <a:t>VB,</a:t>
            </a:r>
            <a:r>
              <a:rPr lang="en-US" sz="1000" spc="-10" dirty="0">
                <a:cs typeface="Times New Roman"/>
              </a:rPr>
              <a:t> </a:t>
            </a:r>
            <a:r>
              <a:rPr lang="en-US" sz="1000" dirty="0" err="1">
                <a:cs typeface="Times New Roman"/>
              </a:rPr>
              <a:t>Oduguwa</a:t>
            </a:r>
            <a:r>
              <a:rPr lang="en-US" sz="1000" spc="-10" dirty="0">
                <a:cs typeface="Times New Roman"/>
              </a:rPr>
              <a:t> </a:t>
            </a:r>
            <a:r>
              <a:rPr lang="en-US" sz="1000" dirty="0">
                <a:cs typeface="Times New Roman"/>
              </a:rPr>
              <a:t>E,</a:t>
            </a:r>
            <a:r>
              <a:rPr lang="en-US" sz="1000" spc="-14" dirty="0">
                <a:cs typeface="Times New Roman"/>
              </a:rPr>
              <a:t> </a:t>
            </a:r>
            <a:r>
              <a:rPr lang="en-US" sz="1000" dirty="0" err="1">
                <a:cs typeface="Times New Roman"/>
              </a:rPr>
              <a:t>Ngujede</a:t>
            </a:r>
            <a:r>
              <a:rPr lang="en-US" sz="1000" spc="-10" dirty="0">
                <a:cs typeface="Times New Roman"/>
              </a:rPr>
              <a:t> </a:t>
            </a:r>
            <a:r>
              <a:rPr lang="en-US" sz="1000" dirty="0">
                <a:cs typeface="Times New Roman"/>
              </a:rPr>
              <a:t>A,</a:t>
            </a:r>
            <a:r>
              <a:rPr lang="en-US" sz="1000" spc="-10" dirty="0">
                <a:cs typeface="Times New Roman"/>
              </a:rPr>
              <a:t> </a:t>
            </a:r>
            <a:r>
              <a:rPr lang="en-US" sz="1000" dirty="0">
                <a:cs typeface="Times New Roman"/>
              </a:rPr>
              <a:t>Harris</a:t>
            </a:r>
            <a:r>
              <a:rPr lang="en-US" sz="1000" spc="-10" dirty="0">
                <a:cs typeface="Times New Roman"/>
              </a:rPr>
              <a:t> </a:t>
            </a:r>
            <a:r>
              <a:rPr lang="en-US" sz="1000" dirty="0">
                <a:cs typeface="Times New Roman"/>
              </a:rPr>
              <a:t>K,</a:t>
            </a:r>
            <a:r>
              <a:rPr lang="en-US" sz="1000" spc="-10" dirty="0">
                <a:cs typeface="Times New Roman"/>
              </a:rPr>
              <a:t> </a:t>
            </a:r>
            <a:r>
              <a:rPr lang="en-US" sz="1000" dirty="0" err="1">
                <a:cs typeface="Times New Roman"/>
              </a:rPr>
              <a:t>Ofili</a:t>
            </a:r>
            <a:r>
              <a:rPr lang="en-US" sz="1000" spc="-10" dirty="0">
                <a:cs typeface="Times New Roman"/>
              </a:rPr>
              <a:t> </a:t>
            </a:r>
            <a:r>
              <a:rPr lang="en-US" sz="1000" dirty="0">
                <a:cs typeface="Times New Roman"/>
              </a:rPr>
              <a:t>TU,</a:t>
            </a:r>
            <a:r>
              <a:rPr lang="en-US" sz="1000" spc="-17" dirty="0">
                <a:cs typeface="Times New Roman"/>
              </a:rPr>
              <a:t> </a:t>
            </a:r>
            <a:r>
              <a:rPr lang="en-US" sz="1000" dirty="0" err="1">
                <a:cs typeface="Times New Roman"/>
              </a:rPr>
              <a:t>Olaleye</a:t>
            </a:r>
            <a:r>
              <a:rPr lang="en-US" sz="1000" spc="-10" dirty="0">
                <a:cs typeface="Times New Roman"/>
              </a:rPr>
              <a:t> </a:t>
            </a:r>
            <a:r>
              <a:rPr lang="en-US" sz="1000" dirty="0">
                <a:cs typeface="Times New Roman"/>
              </a:rPr>
              <a:t>OA,</a:t>
            </a:r>
            <a:r>
              <a:rPr lang="en-US" sz="1000" spc="-7" dirty="0">
                <a:cs typeface="Times New Roman"/>
              </a:rPr>
              <a:t> </a:t>
            </a:r>
            <a:r>
              <a:rPr lang="en-US" sz="1000" dirty="0" err="1">
                <a:cs typeface="Times New Roman"/>
              </a:rPr>
              <a:t>Salihu</a:t>
            </a:r>
            <a:r>
              <a:rPr lang="en-US" sz="1000" spc="-14" dirty="0">
                <a:cs typeface="Times New Roman"/>
              </a:rPr>
              <a:t> </a:t>
            </a:r>
            <a:r>
              <a:rPr lang="en-US" sz="1000" dirty="0">
                <a:cs typeface="Times New Roman"/>
              </a:rPr>
              <a:t>HM.</a:t>
            </a:r>
            <a:r>
              <a:rPr lang="en-US" sz="1000" spc="-7" dirty="0">
                <a:cs typeface="Times New Roman"/>
              </a:rPr>
              <a:t> </a:t>
            </a:r>
            <a:r>
              <a:rPr lang="en-US" sz="1000" dirty="0">
                <a:cs typeface="Times New Roman"/>
              </a:rPr>
              <a:t>Role</a:t>
            </a:r>
            <a:r>
              <a:rPr lang="en-US" sz="1000" spc="-7" dirty="0">
                <a:cs typeface="Times New Roman"/>
              </a:rPr>
              <a:t> </a:t>
            </a:r>
            <a:r>
              <a:rPr lang="en-US" sz="1000" spc="-17" dirty="0">
                <a:cs typeface="Times New Roman"/>
              </a:rPr>
              <a:t>of </a:t>
            </a:r>
            <a:r>
              <a:rPr lang="en-US" sz="1000" dirty="0">
                <a:cs typeface="Times New Roman"/>
              </a:rPr>
              <a:t>social</a:t>
            </a:r>
            <a:r>
              <a:rPr lang="en-US" sz="1000" spc="-20" dirty="0">
                <a:cs typeface="Times New Roman"/>
              </a:rPr>
              <a:t> </a:t>
            </a:r>
            <a:r>
              <a:rPr lang="en-US" sz="1000" dirty="0">
                <a:cs typeface="Times New Roman"/>
              </a:rPr>
              <a:t>determinants</a:t>
            </a:r>
            <a:r>
              <a:rPr lang="en-US" sz="1000" spc="-14" dirty="0">
                <a:cs typeface="Times New Roman"/>
              </a:rPr>
              <a:t> </a:t>
            </a:r>
            <a:r>
              <a:rPr lang="en-US" sz="1000" dirty="0">
                <a:cs typeface="Times New Roman"/>
              </a:rPr>
              <a:t>of</a:t>
            </a:r>
            <a:r>
              <a:rPr lang="en-US" sz="1000" spc="-10" dirty="0">
                <a:cs typeface="Times New Roman"/>
              </a:rPr>
              <a:t> </a:t>
            </a:r>
            <a:r>
              <a:rPr lang="en-US" sz="1000" dirty="0">
                <a:cs typeface="Times New Roman"/>
              </a:rPr>
              <a:t>health</a:t>
            </a:r>
            <a:r>
              <a:rPr lang="en-US" sz="1000" spc="-14" dirty="0">
                <a:cs typeface="Times New Roman"/>
              </a:rPr>
              <a:t> </a:t>
            </a:r>
            <a:r>
              <a:rPr lang="en-US" sz="1000" dirty="0">
                <a:cs typeface="Times New Roman"/>
              </a:rPr>
              <a:t>in</a:t>
            </a:r>
            <a:r>
              <a:rPr lang="en-US" sz="1000" spc="-14" dirty="0">
                <a:cs typeface="Times New Roman"/>
              </a:rPr>
              <a:t> </a:t>
            </a:r>
            <a:r>
              <a:rPr lang="en-US" sz="1000" dirty="0">
                <a:cs typeface="Times New Roman"/>
              </a:rPr>
              <a:t>widening</a:t>
            </a:r>
            <a:r>
              <a:rPr lang="en-US" sz="1000" spc="-7" dirty="0">
                <a:cs typeface="Times New Roman"/>
              </a:rPr>
              <a:t> </a:t>
            </a:r>
            <a:r>
              <a:rPr lang="en-US" sz="1000" dirty="0">
                <a:cs typeface="Times New Roman"/>
              </a:rPr>
              <a:t>maternal</a:t>
            </a:r>
            <a:r>
              <a:rPr lang="en-US" sz="1000" spc="-14" dirty="0">
                <a:cs typeface="Times New Roman"/>
              </a:rPr>
              <a:t> </a:t>
            </a:r>
            <a:r>
              <a:rPr lang="en-US" sz="1000" dirty="0">
                <a:cs typeface="Times New Roman"/>
              </a:rPr>
              <a:t>and</a:t>
            </a:r>
            <a:r>
              <a:rPr lang="en-US" sz="1000" spc="-14" dirty="0">
                <a:cs typeface="Times New Roman"/>
              </a:rPr>
              <a:t> </a:t>
            </a:r>
            <a:r>
              <a:rPr lang="en-US" sz="1000" dirty="0">
                <a:cs typeface="Times New Roman"/>
              </a:rPr>
              <a:t>child</a:t>
            </a:r>
            <a:r>
              <a:rPr lang="en-US" sz="1000" spc="-10" dirty="0">
                <a:cs typeface="Times New Roman"/>
              </a:rPr>
              <a:t> </a:t>
            </a:r>
            <a:r>
              <a:rPr lang="en-US" sz="1000" dirty="0">
                <a:cs typeface="Times New Roman"/>
              </a:rPr>
              <a:t>health</a:t>
            </a:r>
            <a:r>
              <a:rPr lang="en-US" sz="1000" spc="-14" dirty="0">
                <a:cs typeface="Times New Roman"/>
              </a:rPr>
              <a:t> </a:t>
            </a:r>
            <a:r>
              <a:rPr lang="en-US" sz="1000" dirty="0">
                <a:cs typeface="Times New Roman"/>
              </a:rPr>
              <a:t>disparities</a:t>
            </a:r>
            <a:r>
              <a:rPr lang="en-US" sz="1000" spc="-10" dirty="0">
                <a:cs typeface="Times New Roman"/>
              </a:rPr>
              <a:t> </a:t>
            </a:r>
            <a:r>
              <a:rPr lang="en-US" sz="1000" dirty="0">
                <a:cs typeface="Times New Roman"/>
              </a:rPr>
              <a:t>in</a:t>
            </a:r>
            <a:r>
              <a:rPr lang="en-US" sz="1000" spc="-3" dirty="0">
                <a:cs typeface="Times New Roman"/>
              </a:rPr>
              <a:t> </a:t>
            </a:r>
            <a:r>
              <a:rPr lang="en-US" sz="1000" dirty="0">
                <a:cs typeface="Times New Roman"/>
              </a:rPr>
              <a:t>the</a:t>
            </a:r>
            <a:r>
              <a:rPr lang="en-US" sz="1000" spc="-10" dirty="0">
                <a:cs typeface="Times New Roman"/>
              </a:rPr>
              <a:t> </a:t>
            </a:r>
            <a:r>
              <a:rPr lang="en-US" sz="1000" dirty="0">
                <a:cs typeface="Times New Roman"/>
              </a:rPr>
              <a:t>era</a:t>
            </a:r>
            <a:r>
              <a:rPr lang="en-US" sz="1000" spc="-14" dirty="0">
                <a:cs typeface="Times New Roman"/>
              </a:rPr>
              <a:t> </a:t>
            </a:r>
            <a:r>
              <a:rPr lang="en-US" sz="1000" dirty="0">
                <a:cs typeface="Times New Roman"/>
              </a:rPr>
              <a:t>of</a:t>
            </a:r>
            <a:r>
              <a:rPr lang="en-US" sz="1000" spc="-10" dirty="0">
                <a:cs typeface="Times New Roman"/>
              </a:rPr>
              <a:t> </a:t>
            </a:r>
            <a:r>
              <a:rPr lang="en-US" sz="1000" spc="-7" dirty="0">
                <a:cs typeface="Times New Roman"/>
              </a:rPr>
              <a:t>COVID-</a:t>
            </a:r>
            <a:r>
              <a:rPr lang="en-US" sz="1000" spc="-17" dirty="0">
                <a:cs typeface="Times New Roman"/>
              </a:rPr>
              <a:t>19 </a:t>
            </a:r>
            <a:r>
              <a:rPr lang="en-US" sz="1000" dirty="0">
                <a:cs typeface="Times New Roman"/>
              </a:rPr>
              <a:t>pandemic.</a:t>
            </a:r>
            <a:r>
              <a:rPr lang="en-US" sz="1000" spc="-7" dirty="0">
                <a:cs typeface="Times New Roman"/>
              </a:rPr>
              <a:t> </a:t>
            </a:r>
            <a:r>
              <a:rPr lang="en-US" sz="1000" dirty="0">
                <a:cs typeface="Times New Roman"/>
              </a:rPr>
              <a:t>Int</a:t>
            </a:r>
            <a:r>
              <a:rPr lang="en-US" sz="1000" spc="3" dirty="0">
                <a:cs typeface="Times New Roman"/>
              </a:rPr>
              <a:t> </a:t>
            </a:r>
            <a:r>
              <a:rPr lang="en-US" sz="1000" dirty="0">
                <a:cs typeface="Times New Roman"/>
              </a:rPr>
              <a:t>J MCH</a:t>
            </a:r>
            <a:r>
              <a:rPr lang="en-US" sz="1000" spc="3" dirty="0">
                <a:cs typeface="Times New Roman"/>
              </a:rPr>
              <a:t> </a:t>
            </a:r>
            <a:r>
              <a:rPr lang="en-US" sz="1000" dirty="0">
                <a:cs typeface="Times New Roman"/>
              </a:rPr>
              <a:t>AIDS. </a:t>
            </a:r>
            <a:r>
              <a:rPr lang="en-US" sz="1000" spc="-7" dirty="0">
                <a:cs typeface="Times New Roman"/>
              </a:rPr>
              <a:t>2020;9(3):316-</a:t>
            </a:r>
            <a:r>
              <a:rPr lang="en-US" sz="1000" dirty="0">
                <a:cs typeface="Times New Roman"/>
              </a:rPr>
              <a:t>19.</a:t>
            </a:r>
            <a:r>
              <a:rPr lang="en-US" sz="1000" spc="3" dirty="0">
                <a:cs typeface="Times New Roman"/>
              </a:rPr>
              <a:t> </a:t>
            </a:r>
            <a:r>
              <a:rPr lang="en-US" sz="1000" u="sng" spc="-7" dirty="0">
                <a:solidFill>
                  <a:srgbClr val="0000FF"/>
                </a:solidFill>
                <a:uFill>
                  <a:solidFill>
                    <a:srgbClr val="0000FF"/>
                  </a:solidFill>
                </a:uFill>
                <a:cs typeface="Times New Roman"/>
                <a:hlinkClick r:id="rId15"/>
              </a:rPr>
              <a:t>https://www.ncbi.nlm.nih.gov/pmc/articles/PMC7397329/</a:t>
            </a:r>
            <a:r>
              <a:rPr lang="en-US" sz="1000" spc="-7" dirty="0">
                <a:cs typeface="Times New Roman"/>
                <a:hlinkClick r:id="rId15"/>
              </a:rPr>
              <a:t>.</a:t>
            </a:r>
            <a:r>
              <a:rPr lang="en-US" sz="1000" spc="-7" dirty="0">
                <a:cs typeface="Times New Roman"/>
              </a:rPr>
              <a:t> </a:t>
            </a:r>
            <a:r>
              <a:rPr lang="en-US" sz="1000" dirty="0">
                <a:cs typeface="Times New Roman"/>
              </a:rPr>
              <a:t>Accessed</a:t>
            </a:r>
            <a:r>
              <a:rPr lang="en-US" sz="1000" spc="-17" dirty="0">
                <a:cs typeface="Times New Roman"/>
              </a:rPr>
              <a:t> </a:t>
            </a:r>
            <a:r>
              <a:rPr lang="en-US" sz="1000" dirty="0">
                <a:cs typeface="Times New Roman"/>
              </a:rPr>
              <a:t>October</a:t>
            </a:r>
            <a:r>
              <a:rPr lang="en-US" sz="1000" spc="-14" dirty="0">
                <a:cs typeface="Times New Roman"/>
              </a:rPr>
              <a:t> </a:t>
            </a:r>
            <a:r>
              <a:rPr lang="en-US" sz="1000" dirty="0">
                <a:cs typeface="Times New Roman"/>
              </a:rPr>
              <a:t>18,</a:t>
            </a:r>
            <a:r>
              <a:rPr lang="en-US" sz="1000" spc="-14" dirty="0">
                <a:cs typeface="Times New Roman"/>
              </a:rPr>
              <a:t> </a:t>
            </a:r>
            <a:r>
              <a:rPr lang="en-US" sz="1000" spc="-7" dirty="0">
                <a:cs typeface="Times New Roman"/>
              </a:rPr>
              <a:t>2022.</a:t>
            </a:r>
            <a:endParaRPr sz="1000" dirty="0">
              <a:cs typeface="Times New Roman"/>
            </a:endParaRPr>
          </a:p>
        </p:txBody>
      </p:sp>
      <p:sp>
        <p:nvSpPr>
          <p:cNvPr id="10" name="Title 9">
            <a:extLst>
              <a:ext uri="{FF2B5EF4-FFF2-40B4-BE49-F238E27FC236}">
                <a16:creationId xmlns:a16="http://schemas.microsoft.com/office/drawing/2014/main" id="{08D18186-DABB-492D-983E-EB607309A287}"/>
              </a:ext>
            </a:extLst>
          </p:cNvPr>
          <p:cNvSpPr>
            <a:spLocks noGrp="1"/>
          </p:cNvSpPr>
          <p:nvPr>
            <p:ph type="title"/>
          </p:nvPr>
        </p:nvSpPr>
        <p:spPr/>
        <p:txBody>
          <a:bodyPr>
            <a:normAutofit fontScale="90000"/>
          </a:bodyPr>
          <a:lstStyle/>
          <a:p>
            <a:r>
              <a:rPr lang="en-US" dirty="0"/>
              <a:t>References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89CBC7-C404-4C3F-8CE0-4C4299305F96}"/>
              </a:ext>
            </a:extLst>
          </p:cNvPr>
          <p:cNvSpPr>
            <a:spLocks noGrp="1"/>
          </p:cNvSpPr>
          <p:nvPr>
            <p:ph type="title"/>
          </p:nvPr>
        </p:nvSpPr>
        <p:spPr/>
        <p:txBody>
          <a:bodyPr>
            <a:normAutofit fontScale="90000"/>
          </a:bodyPr>
          <a:lstStyle/>
          <a:p>
            <a:r>
              <a:rPr lang="en-US" dirty="0"/>
              <a:t>References</a:t>
            </a:r>
          </a:p>
        </p:txBody>
      </p:sp>
      <p:sp>
        <p:nvSpPr>
          <p:cNvPr id="7" name="TextBox 6">
            <a:extLst>
              <a:ext uri="{FF2B5EF4-FFF2-40B4-BE49-F238E27FC236}">
                <a16:creationId xmlns:a16="http://schemas.microsoft.com/office/drawing/2014/main" id="{6DC830C2-262D-46C8-9A0D-4E3A835ED9E2}"/>
              </a:ext>
            </a:extLst>
          </p:cNvPr>
          <p:cNvSpPr txBox="1"/>
          <p:nvPr/>
        </p:nvSpPr>
        <p:spPr>
          <a:xfrm>
            <a:off x="457200" y="1371600"/>
            <a:ext cx="8229600" cy="5478423"/>
          </a:xfrm>
          <a:prstGeom prst="rect">
            <a:avLst/>
          </a:prstGeom>
          <a:noFill/>
        </p:spPr>
        <p:txBody>
          <a:bodyPr wrap="square" lIns="0" rIns="0">
            <a:spAutoFit/>
          </a:bodyPr>
          <a:lstStyle/>
          <a:p>
            <a:pPr marL="274320" indent="-274320">
              <a:buFont typeface="+mj-lt"/>
              <a:buAutoNum type="arabicPeriod" startAt="42"/>
              <a:tabLst>
                <a:tab pos="164951" algn="l"/>
              </a:tabLst>
            </a:pPr>
            <a:r>
              <a:rPr lang="en-US" sz="1000" dirty="0" err="1">
                <a:cs typeface="Times New Roman"/>
              </a:rPr>
              <a:t>Chmielewska</a:t>
            </a:r>
            <a:r>
              <a:rPr lang="en-US" sz="1000" spc="-17" dirty="0">
                <a:cs typeface="Times New Roman"/>
              </a:rPr>
              <a:t> </a:t>
            </a:r>
            <a:r>
              <a:rPr lang="en-US" sz="1000" dirty="0">
                <a:cs typeface="Times New Roman"/>
              </a:rPr>
              <a:t>B,</a:t>
            </a:r>
            <a:r>
              <a:rPr lang="en-US" sz="1000" spc="-7" dirty="0">
                <a:cs typeface="Times New Roman"/>
              </a:rPr>
              <a:t> </a:t>
            </a:r>
            <a:r>
              <a:rPr lang="en-US" sz="1000" dirty="0">
                <a:cs typeface="Times New Roman"/>
              </a:rPr>
              <a:t>Barratt</a:t>
            </a:r>
            <a:r>
              <a:rPr lang="en-US" sz="1000" spc="-14" dirty="0">
                <a:cs typeface="Times New Roman"/>
              </a:rPr>
              <a:t> </a:t>
            </a:r>
            <a:r>
              <a:rPr lang="en-US" sz="1000" dirty="0">
                <a:cs typeface="Times New Roman"/>
              </a:rPr>
              <a:t>I,</a:t>
            </a:r>
            <a:r>
              <a:rPr lang="en-US" sz="1000" spc="-10" dirty="0">
                <a:cs typeface="Times New Roman"/>
              </a:rPr>
              <a:t> </a:t>
            </a:r>
            <a:r>
              <a:rPr lang="en-US" sz="1000" dirty="0">
                <a:cs typeface="Times New Roman"/>
              </a:rPr>
              <a:t>Townsend</a:t>
            </a:r>
            <a:r>
              <a:rPr lang="en-US" sz="1000" spc="-3" dirty="0">
                <a:cs typeface="Times New Roman"/>
              </a:rPr>
              <a:t> </a:t>
            </a:r>
            <a:r>
              <a:rPr lang="en-US" sz="1000" dirty="0">
                <a:cs typeface="Times New Roman"/>
              </a:rPr>
              <a:t>R,</a:t>
            </a:r>
            <a:r>
              <a:rPr lang="en-US" sz="1000" spc="-10" dirty="0">
                <a:cs typeface="Times New Roman"/>
              </a:rPr>
              <a:t> </a:t>
            </a:r>
            <a:r>
              <a:rPr lang="en-US" sz="1000" dirty="0">
                <a:cs typeface="Times New Roman"/>
              </a:rPr>
              <a:t>Kalafat</a:t>
            </a:r>
            <a:r>
              <a:rPr lang="en-US" sz="1000" spc="-10" dirty="0">
                <a:cs typeface="Times New Roman"/>
              </a:rPr>
              <a:t> </a:t>
            </a:r>
            <a:r>
              <a:rPr lang="en-US" sz="1000" dirty="0">
                <a:cs typeface="Times New Roman"/>
              </a:rPr>
              <a:t>E,</a:t>
            </a:r>
            <a:r>
              <a:rPr lang="en-US" sz="1000" spc="-10" dirty="0">
                <a:cs typeface="Times New Roman"/>
              </a:rPr>
              <a:t> </a:t>
            </a:r>
            <a:r>
              <a:rPr lang="en-US" sz="1000" dirty="0">
                <a:cs typeface="Times New Roman"/>
              </a:rPr>
              <a:t>van</a:t>
            </a:r>
            <a:r>
              <a:rPr lang="en-US" sz="1000" spc="-10" dirty="0">
                <a:cs typeface="Times New Roman"/>
              </a:rPr>
              <a:t> </a:t>
            </a:r>
            <a:r>
              <a:rPr lang="en-US" sz="1000" dirty="0">
                <a:cs typeface="Times New Roman"/>
              </a:rPr>
              <a:t>der</a:t>
            </a:r>
            <a:r>
              <a:rPr lang="en-US" sz="1000" spc="-14" dirty="0">
                <a:cs typeface="Times New Roman"/>
              </a:rPr>
              <a:t> </a:t>
            </a:r>
            <a:r>
              <a:rPr lang="en-US" sz="1000" dirty="0" err="1">
                <a:cs typeface="Times New Roman"/>
              </a:rPr>
              <a:t>Meulen</a:t>
            </a:r>
            <a:r>
              <a:rPr lang="en-US" sz="1000" spc="-3" dirty="0">
                <a:cs typeface="Times New Roman"/>
              </a:rPr>
              <a:t> </a:t>
            </a:r>
            <a:r>
              <a:rPr lang="en-US" sz="1000" dirty="0">
                <a:cs typeface="Times New Roman"/>
              </a:rPr>
              <a:t>J,</a:t>
            </a:r>
            <a:r>
              <a:rPr lang="en-US" sz="1000" spc="-10" dirty="0">
                <a:cs typeface="Times New Roman"/>
              </a:rPr>
              <a:t> </a:t>
            </a:r>
            <a:r>
              <a:rPr lang="en-US" sz="1000" spc="-7" dirty="0" err="1">
                <a:cs typeface="Times New Roman"/>
              </a:rPr>
              <a:t>Gurol-</a:t>
            </a:r>
            <a:r>
              <a:rPr lang="en-US" sz="1000" dirty="0" err="1">
                <a:cs typeface="Times New Roman"/>
              </a:rPr>
              <a:t>Urganci</a:t>
            </a:r>
            <a:r>
              <a:rPr lang="en-US" sz="1000" spc="-14" dirty="0">
                <a:cs typeface="Times New Roman"/>
              </a:rPr>
              <a:t> </a:t>
            </a:r>
            <a:r>
              <a:rPr lang="en-US" sz="1000" dirty="0">
                <a:cs typeface="Times New Roman"/>
              </a:rPr>
              <a:t>I,</a:t>
            </a:r>
            <a:r>
              <a:rPr lang="en-US" sz="1000" spc="-10" dirty="0">
                <a:cs typeface="Times New Roman"/>
              </a:rPr>
              <a:t> </a:t>
            </a:r>
            <a:r>
              <a:rPr lang="en-US" sz="1000" dirty="0">
                <a:cs typeface="Times New Roman"/>
              </a:rPr>
              <a:t>O’Brien</a:t>
            </a:r>
            <a:r>
              <a:rPr lang="en-US" sz="1000" spc="-10" dirty="0">
                <a:cs typeface="Times New Roman"/>
              </a:rPr>
              <a:t> </a:t>
            </a:r>
            <a:r>
              <a:rPr lang="en-US" sz="1000" dirty="0">
                <a:cs typeface="Times New Roman"/>
              </a:rPr>
              <a:t>P,</a:t>
            </a:r>
            <a:r>
              <a:rPr lang="en-US" sz="1000" spc="-10" dirty="0">
                <a:cs typeface="Times New Roman"/>
              </a:rPr>
              <a:t> </a:t>
            </a:r>
            <a:r>
              <a:rPr lang="en-US" sz="1000" dirty="0">
                <a:cs typeface="Times New Roman"/>
              </a:rPr>
              <a:t>Morris</a:t>
            </a:r>
            <a:r>
              <a:rPr lang="en-US" sz="1000" spc="-3" dirty="0">
                <a:cs typeface="Times New Roman"/>
              </a:rPr>
              <a:t> </a:t>
            </a:r>
            <a:r>
              <a:rPr lang="en-US" sz="1000" spc="-17" dirty="0">
                <a:cs typeface="Times New Roman"/>
              </a:rPr>
              <a:t>E, </a:t>
            </a:r>
            <a:r>
              <a:rPr lang="en-US" sz="1000" dirty="0" err="1">
                <a:cs typeface="Times New Roman"/>
              </a:rPr>
              <a:t>Draycott</a:t>
            </a:r>
            <a:r>
              <a:rPr lang="en-US" sz="1000" spc="-20" dirty="0">
                <a:cs typeface="Times New Roman"/>
              </a:rPr>
              <a:t> </a:t>
            </a:r>
            <a:r>
              <a:rPr lang="en-US" sz="1000" dirty="0">
                <a:cs typeface="Times New Roman"/>
              </a:rPr>
              <a:t>T,</a:t>
            </a:r>
            <a:r>
              <a:rPr lang="en-US" sz="1000" spc="-10" dirty="0">
                <a:cs typeface="Times New Roman"/>
              </a:rPr>
              <a:t> </a:t>
            </a:r>
            <a:r>
              <a:rPr lang="en-US" sz="1000" dirty="0" err="1">
                <a:cs typeface="Times New Roman"/>
              </a:rPr>
              <a:t>Thangaratinam</a:t>
            </a:r>
            <a:r>
              <a:rPr lang="en-US" sz="1000" spc="-10" dirty="0">
                <a:cs typeface="Times New Roman"/>
              </a:rPr>
              <a:t> </a:t>
            </a:r>
            <a:r>
              <a:rPr lang="en-US" sz="1000" dirty="0">
                <a:cs typeface="Times New Roman"/>
              </a:rPr>
              <a:t>S,</a:t>
            </a:r>
            <a:r>
              <a:rPr lang="en-US" sz="1000" spc="-14" dirty="0">
                <a:cs typeface="Times New Roman"/>
              </a:rPr>
              <a:t> </a:t>
            </a:r>
            <a:r>
              <a:rPr lang="en-US" sz="1000" dirty="0">
                <a:cs typeface="Times New Roman"/>
              </a:rPr>
              <a:t>Le</a:t>
            </a:r>
            <a:r>
              <a:rPr lang="en-US" sz="1000" spc="-10" dirty="0">
                <a:cs typeface="Times New Roman"/>
              </a:rPr>
              <a:t> </a:t>
            </a:r>
            <a:r>
              <a:rPr lang="en-US" sz="1000" dirty="0" err="1">
                <a:cs typeface="Times New Roman"/>
              </a:rPr>
              <a:t>Doare</a:t>
            </a:r>
            <a:r>
              <a:rPr lang="en-US" sz="1000" spc="-14" dirty="0">
                <a:cs typeface="Times New Roman"/>
              </a:rPr>
              <a:t> </a:t>
            </a:r>
            <a:r>
              <a:rPr lang="en-US" sz="1000" dirty="0">
                <a:cs typeface="Times New Roman"/>
              </a:rPr>
              <a:t>K,</a:t>
            </a:r>
            <a:r>
              <a:rPr lang="en-US" sz="1000" spc="-10" dirty="0">
                <a:cs typeface="Times New Roman"/>
              </a:rPr>
              <a:t> </a:t>
            </a:r>
            <a:r>
              <a:rPr lang="en-US" sz="1000" dirty="0" err="1">
                <a:cs typeface="Times New Roman"/>
              </a:rPr>
              <a:t>Ladhani</a:t>
            </a:r>
            <a:r>
              <a:rPr lang="en-US" sz="1000" spc="-14" dirty="0">
                <a:cs typeface="Times New Roman"/>
              </a:rPr>
              <a:t> </a:t>
            </a:r>
            <a:r>
              <a:rPr lang="en-US" sz="1000" dirty="0">
                <a:cs typeface="Times New Roman"/>
              </a:rPr>
              <a:t>S,</a:t>
            </a:r>
            <a:r>
              <a:rPr lang="en-US" sz="1000" spc="-10" dirty="0">
                <a:cs typeface="Times New Roman"/>
              </a:rPr>
              <a:t> </a:t>
            </a:r>
            <a:r>
              <a:rPr lang="en-US" sz="1000" dirty="0">
                <a:cs typeface="Times New Roman"/>
              </a:rPr>
              <a:t>von</a:t>
            </a:r>
            <a:r>
              <a:rPr lang="en-US" sz="1000" spc="-14" dirty="0">
                <a:cs typeface="Times New Roman"/>
              </a:rPr>
              <a:t> </a:t>
            </a:r>
            <a:r>
              <a:rPr lang="en-US" sz="1000" dirty="0" err="1">
                <a:cs typeface="Times New Roman"/>
              </a:rPr>
              <a:t>Dadelszen</a:t>
            </a:r>
            <a:r>
              <a:rPr lang="en-US" sz="1000" spc="-14" dirty="0">
                <a:cs typeface="Times New Roman"/>
              </a:rPr>
              <a:t> </a:t>
            </a:r>
            <a:r>
              <a:rPr lang="en-US" sz="1000" dirty="0">
                <a:cs typeface="Times New Roman"/>
              </a:rPr>
              <a:t>P,</a:t>
            </a:r>
            <a:r>
              <a:rPr lang="en-US" sz="1000" spc="-10" dirty="0">
                <a:cs typeface="Times New Roman"/>
              </a:rPr>
              <a:t> </a:t>
            </a:r>
            <a:r>
              <a:rPr lang="en-US" sz="1000" dirty="0">
                <a:cs typeface="Times New Roman"/>
              </a:rPr>
              <a:t>Magee</a:t>
            </a:r>
            <a:r>
              <a:rPr lang="en-US" sz="1000" spc="-10" dirty="0">
                <a:cs typeface="Times New Roman"/>
              </a:rPr>
              <a:t> </a:t>
            </a:r>
            <a:r>
              <a:rPr lang="en-US" sz="1000" dirty="0">
                <a:cs typeface="Times New Roman"/>
              </a:rPr>
              <a:t>L,</a:t>
            </a:r>
            <a:r>
              <a:rPr lang="en-US" sz="1000" spc="-10" dirty="0">
                <a:cs typeface="Times New Roman"/>
              </a:rPr>
              <a:t> </a:t>
            </a:r>
            <a:r>
              <a:rPr lang="en-US" sz="1000" dirty="0">
                <a:cs typeface="Times New Roman"/>
              </a:rPr>
              <a:t>Khalil</a:t>
            </a:r>
            <a:r>
              <a:rPr lang="en-US" sz="1000" spc="-14" dirty="0">
                <a:cs typeface="Times New Roman"/>
              </a:rPr>
              <a:t> </a:t>
            </a:r>
            <a:r>
              <a:rPr lang="en-US" sz="1000" dirty="0">
                <a:cs typeface="Times New Roman"/>
              </a:rPr>
              <a:t>A.</a:t>
            </a:r>
            <a:r>
              <a:rPr lang="en-US" sz="1000" spc="-7" dirty="0">
                <a:cs typeface="Times New Roman"/>
              </a:rPr>
              <a:t> </a:t>
            </a:r>
            <a:r>
              <a:rPr lang="en-US" sz="1000" dirty="0">
                <a:cs typeface="Times New Roman"/>
              </a:rPr>
              <a:t>Effects</a:t>
            </a:r>
            <a:r>
              <a:rPr lang="en-US" sz="1000" spc="-14" dirty="0">
                <a:cs typeface="Times New Roman"/>
              </a:rPr>
              <a:t> </a:t>
            </a:r>
            <a:r>
              <a:rPr lang="en-US" sz="1000" dirty="0">
                <a:cs typeface="Times New Roman"/>
              </a:rPr>
              <a:t>of</a:t>
            </a:r>
            <a:r>
              <a:rPr lang="en-US" sz="1000" spc="-10" dirty="0">
                <a:cs typeface="Times New Roman"/>
              </a:rPr>
              <a:t> </a:t>
            </a:r>
            <a:r>
              <a:rPr lang="en-US" sz="1000" spc="-17" dirty="0">
                <a:cs typeface="Times New Roman"/>
              </a:rPr>
              <a:t>the </a:t>
            </a:r>
            <a:r>
              <a:rPr lang="en-US" sz="1000" spc="-7" dirty="0">
                <a:cs typeface="Times New Roman"/>
              </a:rPr>
              <a:t>COVID-</a:t>
            </a:r>
            <a:r>
              <a:rPr lang="en-US" sz="1000" dirty="0">
                <a:cs typeface="Times New Roman"/>
              </a:rPr>
              <a:t>19</a:t>
            </a:r>
            <a:r>
              <a:rPr lang="en-US" sz="1000" spc="-20" dirty="0">
                <a:cs typeface="Times New Roman"/>
              </a:rPr>
              <a:t> </a:t>
            </a:r>
            <a:r>
              <a:rPr lang="en-US" sz="1000" dirty="0">
                <a:cs typeface="Times New Roman"/>
              </a:rPr>
              <a:t>pandemic</a:t>
            </a:r>
            <a:r>
              <a:rPr lang="en-US" sz="1000" spc="-10" dirty="0">
                <a:cs typeface="Times New Roman"/>
              </a:rPr>
              <a:t> </a:t>
            </a:r>
            <a:r>
              <a:rPr lang="en-US" sz="1000" dirty="0">
                <a:cs typeface="Times New Roman"/>
              </a:rPr>
              <a:t>on</a:t>
            </a:r>
            <a:r>
              <a:rPr lang="en-US" sz="1000" spc="-10" dirty="0">
                <a:cs typeface="Times New Roman"/>
              </a:rPr>
              <a:t> </a:t>
            </a:r>
            <a:r>
              <a:rPr lang="en-US" sz="1000" dirty="0">
                <a:cs typeface="Times New Roman"/>
              </a:rPr>
              <a:t>maternal</a:t>
            </a:r>
            <a:r>
              <a:rPr lang="en-US" sz="1000" spc="-14" dirty="0">
                <a:cs typeface="Times New Roman"/>
              </a:rPr>
              <a:t> </a:t>
            </a:r>
            <a:r>
              <a:rPr lang="en-US" sz="1000" dirty="0">
                <a:cs typeface="Times New Roman"/>
              </a:rPr>
              <a:t>and</a:t>
            </a:r>
            <a:r>
              <a:rPr lang="en-US" sz="1000" spc="-10" dirty="0">
                <a:cs typeface="Times New Roman"/>
              </a:rPr>
              <a:t> </a:t>
            </a:r>
            <a:r>
              <a:rPr lang="en-US" sz="1000" dirty="0">
                <a:cs typeface="Times New Roman"/>
              </a:rPr>
              <a:t>perinatal</a:t>
            </a:r>
            <a:r>
              <a:rPr lang="en-US" sz="1000" spc="-14" dirty="0">
                <a:cs typeface="Times New Roman"/>
              </a:rPr>
              <a:t> </a:t>
            </a:r>
            <a:r>
              <a:rPr lang="en-US" sz="1000" dirty="0">
                <a:cs typeface="Times New Roman"/>
              </a:rPr>
              <a:t>outcomes:</a:t>
            </a:r>
            <a:r>
              <a:rPr lang="en-US" sz="1000" spc="-14" dirty="0">
                <a:cs typeface="Times New Roman"/>
              </a:rPr>
              <a:t> </a:t>
            </a:r>
            <a:r>
              <a:rPr lang="en-US" sz="1000" dirty="0">
                <a:cs typeface="Times New Roman"/>
              </a:rPr>
              <a:t>a</a:t>
            </a:r>
            <a:r>
              <a:rPr lang="en-US" sz="1000" spc="-10" dirty="0">
                <a:cs typeface="Times New Roman"/>
              </a:rPr>
              <a:t> </a:t>
            </a:r>
            <a:r>
              <a:rPr lang="en-US" sz="1000" dirty="0">
                <a:cs typeface="Times New Roman"/>
              </a:rPr>
              <a:t>systematic</a:t>
            </a:r>
            <a:r>
              <a:rPr lang="en-US" sz="1000" spc="-10" dirty="0">
                <a:cs typeface="Times New Roman"/>
              </a:rPr>
              <a:t> </a:t>
            </a:r>
            <a:r>
              <a:rPr lang="en-US" sz="1000" dirty="0">
                <a:cs typeface="Times New Roman"/>
              </a:rPr>
              <a:t>review</a:t>
            </a:r>
            <a:r>
              <a:rPr lang="en-US" sz="1000" spc="-10" dirty="0">
                <a:cs typeface="Times New Roman"/>
              </a:rPr>
              <a:t> </a:t>
            </a:r>
            <a:r>
              <a:rPr lang="en-US" sz="1000" dirty="0">
                <a:cs typeface="Times New Roman"/>
              </a:rPr>
              <a:t>and</a:t>
            </a:r>
            <a:r>
              <a:rPr lang="en-US" sz="1000" spc="-3" dirty="0">
                <a:cs typeface="Times New Roman"/>
              </a:rPr>
              <a:t> </a:t>
            </a:r>
            <a:r>
              <a:rPr lang="en-US" sz="1000" spc="-7" dirty="0">
                <a:cs typeface="Times New Roman"/>
              </a:rPr>
              <a:t>meta-</a:t>
            </a:r>
            <a:r>
              <a:rPr lang="en-US" sz="1000" dirty="0">
                <a:cs typeface="Times New Roman"/>
              </a:rPr>
              <a:t>analysis.</a:t>
            </a:r>
            <a:r>
              <a:rPr lang="en-US" sz="1000" spc="-10" dirty="0">
                <a:cs typeface="Times New Roman"/>
              </a:rPr>
              <a:t> </a:t>
            </a:r>
            <a:r>
              <a:rPr lang="en-US" sz="1000" dirty="0">
                <a:cs typeface="Times New Roman"/>
              </a:rPr>
              <a:t>Lancet</a:t>
            </a:r>
            <a:r>
              <a:rPr lang="en-US" sz="1000" spc="-10" dirty="0">
                <a:cs typeface="Times New Roman"/>
              </a:rPr>
              <a:t> </a:t>
            </a:r>
            <a:r>
              <a:rPr lang="en-US" sz="1000" spc="-14" dirty="0">
                <a:cs typeface="Times New Roman"/>
              </a:rPr>
              <a:t>Glob </a:t>
            </a:r>
            <a:r>
              <a:rPr lang="en-US" sz="1000" dirty="0">
                <a:cs typeface="Times New Roman"/>
              </a:rPr>
              <a:t>Health.</a:t>
            </a:r>
            <a:r>
              <a:rPr lang="en-US" sz="1000" spc="17" dirty="0">
                <a:cs typeface="Times New Roman"/>
              </a:rPr>
              <a:t> </a:t>
            </a:r>
            <a:r>
              <a:rPr lang="en-US" sz="1000" dirty="0">
                <a:cs typeface="Times New Roman"/>
              </a:rPr>
              <a:t>2021</a:t>
            </a:r>
            <a:r>
              <a:rPr lang="en-US" sz="1000" spc="24" dirty="0">
                <a:cs typeface="Times New Roman"/>
              </a:rPr>
              <a:t> </a:t>
            </a:r>
            <a:r>
              <a:rPr lang="en-US" sz="1000" spc="-7" dirty="0">
                <a:cs typeface="Times New Roman"/>
              </a:rPr>
              <a:t>Jun;9(6):e759-</a:t>
            </a:r>
            <a:r>
              <a:rPr lang="en-US" sz="1000" dirty="0">
                <a:cs typeface="Times New Roman"/>
              </a:rPr>
              <a:t>e772.</a:t>
            </a:r>
            <a:r>
              <a:rPr lang="en-US" sz="1000" spc="24" dirty="0">
                <a:cs typeface="Times New Roman"/>
              </a:rPr>
              <a:t> </a:t>
            </a:r>
            <a:r>
              <a:rPr lang="en-US" sz="1000" u="sng" spc="-7" dirty="0">
                <a:solidFill>
                  <a:srgbClr val="0000FF"/>
                </a:solidFill>
                <a:uFill>
                  <a:solidFill>
                    <a:srgbClr val="0000FF"/>
                  </a:solidFill>
                </a:uFill>
                <a:cs typeface="Times New Roman"/>
                <a:hlinkClick r:id="rId3"/>
              </a:rPr>
              <a:t>https://doi.org/10.1016/S2214-109X(21)00079-</a:t>
            </a:r>
            <a:r>
              <a:rPr lang="en-US" sz="1000" u="sng" dirty="0">
                <a:solidFill>
                  <a:srgbClr val="0000FF"/>
                </a:solidFill>
                <a:uFill>
                  <a:solidFill>
                    <a:srgbClr val="0000FF"/>
                  </a:solidFill>
                </a:uFill>
                <a:cs typeface="Times New Roman"/>
                <a:hlinkClick r:id="rId3"/>
              </a:rPr>
              <a:t>6</a:t>
            </a:r>
            <a:r>
              <a:rPr lang="en-US" sz="1000" dirty="0">
                <a:cs typeface="Times New Roman"/>
                <a:hlinkClick r:id="rId3"/>
              </a:rPr>
              <a:t>.</a:t>
            </a:r>
            <a:r>
              <a:rPr lang="en-US" sz="1000" spc="27" dirty="0">
                <a:cs typeface="Times New Roman"/>
              </a:rPr>
              <a:t> </a:t>
            </a:r>
            <a:r>
              <a:rPr lang="en-US" sz="1000" dirty="0">
                <a:cs typeface="Times New Roman"/>
              </a:rPr>
              <a:t>Accessed</a:t>
            </a:r>
            <a:r>
              <a:rPr lang="en-US" sz="1000" spc="24" dirty="0">
                <a:cs typeface="Times New Roman"/>
              </a:rPr>
              <a:t> </a:t>
            </a:r>
            <a:r>
              <a:rPr lang="en-US" sz="1000" dirty="0">
                <a:cs typeface="Times New Roman"/>
              </a:rPr>
              <a:t>October</a:t>
            </a:r>
            <a:r>
              <a:rPr lang="en-US" sz="1000" spc="24" dirty="0">
                <a:cs typeface="Times New Roman"/>
              </a:rPr>
              <a:t> </a:t>
            </a:r>
            <a:r>
              <a:rPr lang="en-US" sz="1000" dirty="0">
                <a:cs typeface="Times New Roman"/>
              </a:rPr>
              <a:t>3,</a:t>
            </a:r>
            <a:r>
              <a:rPr lang="en-US" sz="1000" spc="27" dirty="0">
                <a:cs typeface="Times New Roman"/>
              </a:rPr>
              <a:t> </a:t>
            </a:r>
            <a:r>
              <a:rPr lang="en-US" sz="1000" spc="-7" dirty="0">
                <a:cs typeface="Times New Roman"/>
              </a:rPr>
              <a:t>2022.</a:t>
            </a:r>
            <a:endParaRPr lang="en-US" sz="1000" dirty="0">
              <a:cs typeface="Times New Roman"/>
            </a:endParaRPr>
          </a:p>
          <a:p>
            <a:pPr marL="274320" marR="20781" indent="-274320">
              <a:buAutoNum type="arabicPeriod" startAt="43"/>
              <a:tabLst>
                <a:tab pos="164951" algn="l"/>
              </a:tabLst>
            </a:pPr>
            <a:r>
              <a:rPr lang="en-US" sz="1000" dirty="0" err="1">
                <a:cs typeface="Times New Roman"/>
              </a:rPr>
              <a:t>Jarlenski</a:t>
            </a:r>
            <a:r>
              <a:rPr lang="en-US" sz="1000" spc="-24" dirty="0">
                <a:cs typeface="Times New Roman"/>
              </a:rPr>
              <a:t> </a:t>
            </a:r>
            <a:r>
              <a:rPr lang="en-US" sz="1000" dirty="0">
                <a:cs typeface="Times New Roman"/>
              </a:rPr>
              <a:t>M,</a:t>
            </a:r>
            <a:r>
              <a:rPr lang="en-US" sz="1000" spc="-14" dirty="0">
                <a:cs typeface="Times New Roman"/>
              </a:rPr>
              <a:t> </a:t>
            </a:r>
            <a:r>
              <a:rPr lang="en-US" sz="1000" dirty="0">
                <a:cs typeface="Times New Roman"/>
              </a:rPr>
              <a:t>Krans</a:t>
            </a:r>
            <a:r>
              <a:rPr lang="en-US" sz="1000" spc="-14" dirty="0">
                <a:cs typeface="Times New Roman"/>
              </a:rPr>
              <a:t> </a:t>
            </a:r>
            <a:r>
              <a:rPr lang="en-US" sz="1000" dirty="0">
                <a:cs typeface="Times New Roman"/>
              </a:rPr>
              <a:t>EE,</a:t>
            </a:r>
            <a:r>
              <a:rPr lang="en-US" sz="1000" spc="-14" dirty="0">
                <a:cs typeface="Times New Roman"/>
              </a:rPr>
              <a:t> </a:t>
            </a:r>
            <a:r>
              <a:rPr lang="en-US" sz="1000" dirty="0">
                <a:cs typeface="Times New Roman"/>
              </a:rPr>
              <a:t>Chen</a:t>
            </a:r>
            <a:r>
              <a:rPr lang="en-US" sz="1000" spc="-14" dirty="0">
                <a:cs typeface="Times New Roman"/>
              </a:rPr>
              <a:t> </a:t>
            </a:r>
            <a:r>
              <a:rPr lang="en-US" sz="1000" dirty="0">
                <a:cs typeface="Times New Roman"/>
              </a:rPr>
              <a:t>Q,</a:t>
            </a:r>
            <a:r>
              <a:rPr lang="en-US" sz="1000" spc="-10" dirty="0">
                <a:cs typeface="Times New Roman"/>
              </a:rPr>
              <a:t> </a:t>
            </a:r>
            <a:r>
              <a:rPr lang="en-US" sz="1000" dirty="0" err="1">
                <a:cs typeface="Times New Roman"/>
              </a:rPr>
              <a:t>Rothenberger</a:t>
            </a:r>
            <a:r>
              <a:rPr lang="en-US" sz="1000" spc="-10" dirty="0">
                <a:cs typeface="Times New Roman"/>
              </a:rPr>
              <a:t> </a:t>
            </a:r>
            <a:r>
              <a:rPr lang="en-US" sz="1000" dirty="0">
                <a:cs typeface="Times New Roman"/>
              </a:rPr>
              <a:t>SD,</a:t>
            </a:r>
            <a:r>
              <a:rPr lang="en-US" sz="1000" spc="-10" dirty="0">
                <a:cs typeface="Times New Roman"/>
              </a:rPr>
              <a:t> </a:t>
            </a:r>
            <a:r>
              <a:rPr lang="en-US" sz="1000" dirty="0">
                <a:cs typeface="Times New Roman"/>
              </a:rPr>
              <a:t>Cartus</a:t>
            </a:r>
            <a:r>
              <a:rPr lang="en-US" sz="1000" spc="-17" dirty="0">
                <a:cs typeface="Times New Roman"/>
              </a:rPr>
              <a:t> </a:t>
            </a:r>
            <a:r>
              <a:rPr lang="en-US" sz="1000" dirty="0">
                <a:cs typeface="Times New Roman"/>
              </a:rPr>
              <a:t>A,</a:t>
            </a:r>
            <a:r>
              <a:rPr lang="en-US" sz="1000" spc="-14" dirty="0">
                <a:cs typeface="Times New Roman"/>
              </a:rPr>
              <a:t> </a:t>
            </a:r>
            <a:r>
              <a:rPr lang="en-US" sz="1000" dirty="0" err="1">
                <a:cs typeface="Times New Roman"/>
              </a:rPr>
              <a:t>Zivin</a:t>
            </a:r>
            <a:r>
              <a:rPr lang="en-US" sz="1000" spc="-14" dirty="0">
                <a:cs typeface="Times New Roman"/>
              </a:rPr>
              <a:t> </a:t>
            </a:r>
            <a:r>
              <a:rPr lang="en-US" sz="1000" dirty="0">
                <a:cs typeface="Times New Roman"/>
              </a:rPr>
              <a:t>K,</a:t>
            </a:r>
            <a:r>
              <a:rPr lang="en-US" sz="1000" spc="-10" dirty="0">
                <a:cs typeface="Times New Roman"/>
              </a:rPr>
              <a:t> </a:t>
            </a:r>
            <a:r>
              <a:rPr lang="en-US" sz="1000" dirty="0">
                <a:cs typeface="Times New Roman"/>
              </a:rPr>
              <a:t>Bodnar</a:t>
            </a:r>
            <a:r>
              <a:rPr lang="en-US" sz="1000" spc="-10" dirty="0">
                <a:cs typeface="Times New Roman"/>
              </a:rPr>
              <a:t> </a:t>
            </a:r>
            <a:r>
              <a:rPr lang="en-US" sz="1000" dirty="0">
                <a:cs typeface="Times New Roman"/>
              </a:rPr>
              <a:t>LM.</a:t>
            </a:r>
            <a:r>
              <a:rPr lang="en-US" sz="1000" spc="-10" dirty="0">
                <a:cs typeface="Times New Roman"/>
              </a:rPr>
              <a:t> </a:t>
            </a:r>
            <a:r>
              <a:rPr lang="en-US" sz="1000" dirty="0">
                <a:cs typeface="Times New Roman"/>
              </a:rPr>
              <a:t>Substance</a:t>
            </a:r>
            <a:r>
              <a:rPr lang="en-US" sz="1000" spc="-14" dirty="0">
                <a:cs typeface="Times New Roman"/>
              </a:rPr>
              <a:t> </a:t>
            </a:r>
            <a:r>
              <a:rPr lang="en-US" sz="1000" dirty="0">
                <a:cs typeface="Times New Roman"/>
              </a:rPr>
              <a:t>use</a:t>
            </a:r>
            <a:r>
              <a:rPr lang="en-US" sz="1000" spc="-14" dirty="0">
                <a:cs typeface="Times New Roman"/>
              </a:rPr>
              <a:t> </a:t>
            </a:r>
            <a:r>
              <a:rPr lang="en-US" sz="1000" dirty="0">
                <a:cs typeface="Times New Roman"/>
              </a:rPr>
              <a:t>disorders</a:t>
            </a:r>
            <a:r>
              <a:rPr lang="en-US" sz="1000" spc="-10" dirty="0">
                <a:cs typeface="Times New Roman"/>
              </a:rPr>
              <a:t> </a:t>
            </a:r>
            <a:r>
              <a:rPr lang="en-US" sz="1000" spc="-17" dirty="0">
                <a:cs typeface="Times New Roman"/>
              </a:rPr>
              <a:t>and </a:t>
            </a:r>
            <a:r>
              <a:rPr lang="en-US" sz="1000" dirty="0">
                <a:cs typeface="Times New Roman"/>
              </a:rPr>
              <a:t>risk</a:t>
            </a:r>
            <a:r>
              <a:rPr lang="en-US" sz="1000" spc="-20" dirty="0">
                <a:cs typeface="Times New Roman"/>
              </a:rPr>
              <a:t> </a:t>
            </a:r>
            <a:r>
              <a:rPr lang="en-US" sz="1000" dirty="0">
                <a:cs typeface="Times New Roman"/>
              </a:rPr>
              <a:t>of</a:t>
            </a:r>
            <a:r>
              <a:rPr lang="en-US" sz="1000" spc="-10" dirty="0">
                <a:cs typeface="Times New Roman"/>
              </a:rPr>
              <a:t> </a:t>
            </a:r>
            <a:r>
              <a:rPr lang="en-US" sz="1000" dirty="0">
                <a:cs typeface="Times New Roman"/>
              </a:rPr>
              <a:t>severe</a:t>
            </a:r>
            <a:r>
              <a:rPr lang="en-US" sz="1000" spc="-20" dirty="0">
                <a:cs typeface="Times New Roman"/>
              </a:rPr>
              <a:t> </a:t>
            </a:r>
            <a:r>
              <a:rPr lang="en-US" sz="1000" dirty="0">
                <a:cs typeface="Times New Roman"/>
              </a:rPr>
              <a:t>maternal</a:t>
            </a:r>
            <a:r>
              <a:rPr lang="en-US" sz="1000" spc="-14" dirty="0">
                <a:cs typeface="Times New Roman"/>
              </a:rPr>
              <a:t> </a:t>
            </a:r>
            <a:r>
              <a:rPr lang="en-US" sz="1000" dirty="0">
                <a:cs typeface="Times New Roman"/>
              </a:rPr>
              <a:t>morbidity</a:t>
            </a:r>
            <a:r>
              <a:rPr lang="en-US" sz="1000" spc="-7" dirty="0">
                <a:cs typeface="Times New Roman"/>
              </a:rPr>
              <a:t> </a:t>
            </a:r>
            <a:r>
              <a:rPr lang="en-US" sz="1000" dirty="0">
                <a:cs typeface="Times New Roman"/>
              </a:rPr>
              <a:t>in</a:t>
            </a:r>
            <a:r>
              <a:rPr lang="en-US" sz="1000" spc="-14" dirty="0">
                <a:cs typeface="Times New Roman"/>
              </a:rPr>
              <a:t> </a:t>
            </a:r>
            <a:r>
              <a:rPr lang="en-US" sz="1000" dirty="0">
                <a:cs typeface="Times New Roman"/>
              </a:rPr>
              <a:t>the</a:t>
            </a:r>
            <a:r>
              <a:rPr lang="en-US" sz="1000" spc="-10" dirty="0">
                <a:cs typeface="Times New Roman"/>
              </a:rPr>
              <a:t> </a:t>
            </a:r>
            <a:r>
              <a:rPr lang="en-US" sz="1000" dirty="0">
                <a:cs typeface="Times New Roman"/>
              </a:rPr>
              <a:t>United</a:t>
            </a:r>
            <a:r>
              <a:rPr lang="en-US" sz="1000" spc="-7" dirty="0">
                <a:cs typeface="Times New Roman"/>
              </a:rPr>
              <a:t> </a:t>
            </a:r>
            <a:r>
              <a:rPr lang="en-US" sz="1000" dirty="0">
                <a:cs typeface="Times New Roman"/>
              </a:rPr>
              <a:t>States.</a:t>
            </a:r>
            <a:r>
              <a:rPr lang="en-US" sz="1000" spc="-14" dirty="0">
                <a:cs typeface="Times New Roman"/>
              </a:rPr>
              <a:t> </a:t>
            </a:r>
            <a:r>
              <a:rPr lang="en-US" sz="1000" dirty="0">
                <a:cs typeface="Times New Roman"/>
              </a:rPr>
              <a:t>Drug</a:t>
            </a:r>
            <a:r>
              <a:rPr lang="en-US" sz="1000" spc="-14" dirty="0">
                <a:cs typeface="Times New Roman"/>
              </a:rPr>
              <a:t> </a:t>
            </a:r>
            <a:r>
              <a:rPr lang="en-US" sz="1000" dirty="0">
                <a:cs typeface="Times New Roman"/>
              </a:rPr>
              <a:t>Alcohol</a:t>
            </a:r>
            <a:r>
              <a:rPr lang="en-US" sz="1000" spc="-10" dirty="0">
                <a:cs typeface="Times New Roman"/>
              </a:rPr>
              <a:t> </a:t>
            </a:r>
            <a:r>
              <a:rPr lang="en-US" sz="1000" dirty="0">
                <a:cs typeface="Times New Roman"/>
              </a:rPr>
              <a:t>Depend.</a:t>
            </a:r>
            <a:r>
              <a:rPr lang="en-US" sz="1000" spc="-14" dirty="0">
                <a:cs typeface="Times New Roman"/>
              </a:rPr>
              <a:t> </a:t>
            </a:r>
            <a:r>
              <a:rPr lang="en-US" sz="1000" dirty="0">
                <a:cs typeface="Times New Roman"/>
              </a:rPr>
              <a:t>2020</a:t>
            </a:r>
            <a:r>
              <a:rPr lang="en-US" sz="1000" spc="-14" dirty="0">
                <a:cs typeface="Times New Roman"/>
              </a:rPr>
              <a:t> </a:t>
            </a:r>
            <a:r>
              <a:rPr lang="en-US" sz="1000" dirty="0">
                <a:cs typeface="Times New Roman"/>
              </a:rPr>
              <a:t>Nov</a:t>
            </a:r>
            <a:r>
              <a:rPr lang="en-US" sz="1000" spc="-10" dirty="0">
                <a:cs typeface="Times New Roman"/>
              </a:rPr>
              <a:t> </a:t>
            </a:r>
            <a:r>
              <a:rPr lang="en-US" sz="1000" spc="-7" dirty="0">
                <a:cs typeface="Times New Roman"/>
              </a:rPr>
              <a:t>1;216:108236. </a:t>
            </a:r>
            <a:r>
              <a:rPr lang="en-US" sz="1000" u="sng" spc="-7" dirty="0">
                <a:solidFill>
                  <a:srgbClr val="0000FF"/>
                </a:solidFill>
                <a:uFill>
                  <a:solidFill>
                    <a:srgbClr val="0000FF"/>
                  </a:solidFill>
                </a:uFill>
                <a:cs typeface="Times New Roman"/>
                <a:hlinkClick r:id="rId4"/>
              </a:rPr>
              <a:t>https://www.ncbi.nlm.nih.gov/pmc/articles/PMC7606664/</a:t>
            </a:r>
            <a:r>
              <a:rPr lang="en-US" sz="1000" spc="-7" dirty="0">
                <a:cs typeface="Times New Roman"/>
                <a:hlinkClick r:id="rId4"/>
              </a:rPr>
              <a:t>.</a:t>
            </a:r>
            <a:r>
              <a:rPr lang="en-US" sz="1000" spc="37" dirty="0">
                <a:cs typeface="Times New Roman"/>
              </a:rPr>
              <a:t> </a:t>
            </a:r>
            <a:r>
              <a:rPr lang="en-US" sz="1000" dirty="0">
                <a:cs typeface="Times New Roman"/>
              </a:rPr>
              <a:t>Accessed</a:t>
            </a:r>
            <a:r>
              <a:rPr lang="en-US" sz="1000" spc="48" dirty="0">
                <a:cs typeface="Times New Roman"/>
              </a:rPr>
              <a:t> </a:t>
            </a:r>
            <a:r>
              <a:rPr lang="en-US" sz="1000" dirty="0">
                <a:cs typeface="Times New Roman"/>
              </a:rPr>
              <a:t>October</a:t>
            </a:r>
            <a:r>
              <a:rPr lang="en-US" sz="1000" spc="51" dirty="0">
                <a:cs typeface="Times New Roman"/>
              </a:rPr>
              <a:t> </a:t>
            </a:r>
            <a:r>
              <a:rPr lang="en-US" sz="1000" dirty="0">
                <a:cs typeface="Times New Roman"/>
              </a:rPr>
              <a:t>3,</a:t>
            </a:r>
            <a:r>
              <a:rPr lang="en-US" sz="1000" spc="51" dirty="0">
                <a:cs typeface="Times New Roman"/>
              </a:rPr>
              <a:t> </a:t>
            </a:r>
            <a:r>
              <a:rPr lang="en-US" sz="1000" spc="-7" dirty="0">
                <a:cs typeface="Times New Roman"/>
              </a:rPr>
              <a:t>2022.</a:t>
            </a:r>
            <a:endParaRPr lang="en-US" sz="1000" dirty="0">
              <a:cs typeface="Times New Roman"/>
            </a:endParaRPr>
          </a:p>
          <a:p>
            <a:pPr marL="274320" marR="168415" indent="-274320">
              <a:buAutoNum type="arabicPeriod" startAt="44"/>
              <a:tabLst>
                <a:tab pos="164951" algn="l"/>
              </a:tabLst>
            </a:pPr>
            <a:r>
              <a:rPr lang="en-US" sz="1000" dirty="0" err="1">
                <a:cs typeface="Times New Roman"/>
              </a:rPr>
              <a:t>Benmarhnia</a:t>
            </a:r>
            <a:r>
              <a:rPr lang="en-US" sz="1000" spc="-17" dirty="0">
                <a:cs typeface="Times New Roman"/>
              </a:rPr>
              <a:t> </a:t>
            </a:r>
            <a:r>
              <a:rPr lang="en-US" sz="1000" dirty="0">
                <a:cs typeface="Times New Roman"/>
              </a:rPr>
              <a:t>T,</a:t>
            </a:r>
            <a:r>
              <a:rPr lang="en-US" sz="1000" spc="-14" dirty="0">
                <a:cs typeface="Times New Roman"/>
              </a:rPr>
              <a:t> </a:t>
            </a:r>
            <a:r>
              <a:rPr lang="en-US" sz="1000" dirty="0">
                <a:cs typeface="Times New Roman"/>
              </a:rPr>
              <a:t>Huang</a:t>
            </a:r>
            <a:r>
              <a:rPr lang="en-US" sz="1000" spc="-7" dirty="0">
                <a:cs typeface="Times New Roman"/>
              </a:rPr>
              <a:t> </a:t>
            </a:r>
            <a:r>
              <a:rPr lang="en-US" sz="1000" dirty="0">
                <a:cs typeface="Times New Roman"/>
              </a:rPr>
              <a:t>J,</a:t>
            </a:r>
            <a:r>
              <a:rPr lang="en-US" sz="1000" spc="-10" dirty="0">
                <a:cs typeface="Times New Roman"/>
              </a:rPr>
              <a:t> </a:t>
            </a:r>
            <a:r>
              <a:rPr lang="en-US" sz="1000" dirty="0">
                <a:cs typeface="Times New Roman"/>
              </a:rPr>
              <a:t>Basu</a:t>
            </a:r>
            <a:r>
              <a:rPr lang="en-US" sz="1000" spc="-10" dirty="0">
                <a:cs typeface="Times New Roman"/>
              </a:rPr>
              <a:t> </a:t>
            </a:r>
            <a:r>
              <a:rPr lang="en-US" sz="1000" dirty="0">
                <a:cs typeface="Times New Roman"/>
              </a:rPr>
              <a:t>R,</a:t>
            </a:r>
            <a:r>
              <a:rPr lang="en-US" sz="1000" spc="-14" dirty="0">
                <a:cs typeface="Times New Roman"/>
              </a:rPr>
              <a:t> </a:t>
            </a:r>
            <a:r>
              <a:rPr lang="en-US" sz="1000" dirty="0">
                <a:cs typeface="Times New Roman"/>
              </a:rPr>
              <a:t>Wu</a:t>
            </a:r>
            <a:r>
              <a:rPr lang="en-US" sz="1000" spc="-14" dirty="0">
                <a:cs typeface="Times New Roman"/>
              </a:rPr>
              <a:t> </a:t>
            </a:r>
            <a:r>
              <a:rPr lang="en-US" sz="1000" dirty="0">
                <a:cs typeface="Times New Roman"/>
              </a:rPr>
              <a:t>J,</a:t>
            </a:r>
            <a:r>
              <a:rPr lang="en-US" sz="1000" spc="-7" dirty="0">
                <a:cs typeface="Times New Roman"/>
              </a:rPr>
              <a:t> </a:t>
            </a:r>
            <a:r>
              <a:rPr lang="en-US" sz="1000" dirty="0">
                <a:cs typeface="Times New Roman"/>
              </a:rPr>
              <a:t>Bruckner</a:t>
            </a:r>
            <a:r>
              <a:rPr lang="en-US" sz="1000" spc="-10" dirty="0">
                <a:cs typeface="Times New Roman"/>
              </a:rPr>
              <a:t> </a:t>
            </a:r>
            <a:r>
              <a:rPr lang="en-US" sz="1000" dirty="0">
                <a:cs typeface="Times New Roman"/>
              </a:rPr>
              <a:t>TA.</a:t>
            </a:r>
            <a:r>
              <a:rPr lang="en-US" sz="1000" spc="-14" dirty="0">
                <a:cs typeface="Times New Roman"/>
              </a:rPr>
              <a:t> </a:t>
            </a:r>
            <a:r>
              <a:rPr lang="en-US" sz="1000" dirty="0">
                <a:cs typeface="Times New Roman"/>
              </a:rPr>
              <a:t>Decomposition</a:t>
            </a:r>
            <a:r>
              <a:rPr lang="en-US" sz="1000" spc="-14" dirty="0">
                <a:cs typeface="Times New Roman"/>
              </a:rPr>
              <a:t> </a:t>
            </a:r>
            <a:r>
              <a:rPr lang="en-US" sz="1000" dirty="0">
                <a:cs typeface="Times New Roman"/>
              </a:rPr>
              <a:t>analysis</a:t>
            </a:r>
            <a:r>
              <a:rPr lang="en-US" sz="1000" spc="-10" dirty="0">
                <a:cs typeface="Times New Roman"/>
              </a:rPr>
              <a:t> </a:t>
            </a:r>
            <a:r>
              <a:rPr lang="en-US" sz="1000" dirty="0">
                <a:cs typeface="Times New Roman"/>
              </a:rPr>
              <a:t>of</a:t>
            </a:r>
            <a:r>
              <a:rPr lang="en-US" sz="1000" spc="-14" dirty="0">
                <a:cs typeface="Times New Roman"/>
              </a:rPr>
              <a:t> </a:t>
            </a:r>
            <a:r>
              <a:rPr lang="en-US" sz="1000" spc="-7" dirty="0">
                <a:cs typeface="Times New Roman"/>
              </a:rPr>
              <a:t>black-</a:t>
            </a:r>
            <a:r>
              <a:rPr lang="en-US" sz="1000" dirty="0">
                <a:cs typeface="Times New Roman"/>
              </a:rPr>
              <a:t>white</a:t>
            </a:r>
            <a:r>
              <a:rPr lang="en-US" sz="1000" spc="-10" dirty="0">
                <a:cs typeface="Times New Roman"/>
              </a:rPr>
              <a:t> </a:t>
            </a:r>
            <a:r>
              <a:rPr lang="en-US" sz="1000" dirty="0">
                <a:cs typeface="Times New Roman"/>
              </a:rPr>
              <a:t>disparities</a:t>
            </a:r>
            <a:r>
              <a:rPr lang="en-US" sz="1000" spc="-10" dirty="0">
                <a:cs typeface="Times New Roman"/>
              </a:rPr>
              <a:t> </a:t>
            </a:r>
            <a:r>
              <a:rPr lang="en-US" sz="1000" spc="-17" dirty="0">
                <a:cs typeface="Times New Roman"/>
              </a:rPr>
              <a:t>in </a:t>
            </a:r>
            <a:r>
              <a:rPr lang="en-US" sz="1000" dirty="0">
                <a:cs typeface="Times New Roman"/>
              </a:rPr>
              <a:t>birth</a:t>
            </a:r>
            <a:r>
              <a:rPr lang="en-US" sz="1000" spc="-27" dirty="0">
                <a:cs typeface="Times New Roman"/>
              </a:rPr>
              <a:t> </a:t>
            </a:r>
            <a:r>
              <a:rPr lang="en-US" sz="1000" dirty="0">
                <a:cs typeface="Times New Roman"/>
              </a:rPr>
              <a:t>outcomes:</a:t>
            </a:r>
            <a:r>
              <a:rPr lang="en-US" sz="1000" spc="-17" dirty="0">
                <a:cs typeface="Times New Roman"/>
              </a:rPr>
              <a:t> </a:t>
            </a:r>
            <a:r>
              <a:rPr lang="en-US" sz="1000" dirty="0">
                <a:cs typeface="Times New Roman"/>
              </a:rPr>
              <a:t>the</a:t>
            </a:r>
            <a:r>
              <a:rPr lang="en-US" sz="1000" spc="-14" dirty="0">
                <a:cs typeface="Times New Roman"/>
              </a:rPr>
              <a:t> </a:t>
            </a:r>
            <a:r>
              <a:rPr lang="en-US" sz="1000" dirty="0">
                <a:cs typeface="Times New Roman"/>
              </a:rPr>
              <a:t>relative</a:t>
            </a:r>
            <a:r>
              <a:rPr lang="en-US" sz="1000" spc="-14" dirty="0">
                <a:cs typeface="Times New Roman"/>
              </a:rPr>
              <a:t> </a:t>
            </a:r>
            <a:r>
              <a:rPr lang="en-US" sz="1000" dirty="0">
                <a:cs typeface="Times New Roman"/>
              </a:rPr>
              <a:t>contribution</a:t>
            </a:r>
            <a:r>
              <a:rPr lang="en-US" sz="1000" spc="-17" dirty="0">
                <a:cs typeface="Times New Roman"/>
              </a:rPr>
              <a:t> </a:t>
            </a:r>
            <a:r>
              <a:rPr lang="en-US" sz="1000" dirty="0">
                <a:cs typeface="Times New Roman"/>
              </a:rPr>
              <a:t>of</a:t>
            </a:r>
            <a:r>
              <a:rPr lang="en-US" sz="1000" spc="-17" dirty="0">
                <a:cs typeface="Times New Roman"/>
              </a:rPr>
              <a:t> </a:t>
            </a:r>
            <a:r>
              <a:rPr lang="en-US" sz="1000" dirty="0">
                <a:cs typeface="Times New Roman"/>
              </a:rPr>
              <a:t>air</a:t>
            </a:r>
            <a:r>
              <a:rPr lang="en-US" sz="1000" spc="-14" dirty="0">
                <a:cs typeface="Times New Roman"/>
              </a:rPr>
              <a:t> </a:t>
            </a:r>
            <a:r>
              <a:rPr lang="en-US" sz="1000" dirty="0">
                <a:cs typeface="Times New Roman"/>
              </a:rPr>
              <a:t>pollution</a:t>
            </a:r>
            <a:r>
              <a:rPr lang="en-US" sz="1000" spc="-10" dirty="0">
                <a:cs typeface="Times New Roman"/>
              </a:rPr>
              <a:t> </a:t>
            </a:r>
            <a:r>
              <a:rPr lang="en-US" sz="1000" dirty="0">
                <a:cs typeface="Times New Roman"/>
              </a:rPr>
              <a:t>and</a:t>
            </a:r>
            <a:r>
              <a:rPr lang="en-US" sz="1000" spc="-10" dirty="0">
                <a:cs typeface="Times New Roman"/>
              </a:rPr>
              <a:t> </a:t>
            </a:r>
            <a:r>
              <a:rPr lang="en-US" sz="1000" dirty="0">
                <a:cs typeface="Times New Roman"/>
              </a:rPr>
              <a:t>social</a:t>
            </a:r>
            <a:r>
              <a:rPr lang="en-US" sz="1000" spc="-17" dirty="0">
                <a:cs typeface="Times New Roman"/>
              </a:rPr>
              <a:t> </a:t>
            </a:r>
            <a:r>
              <a:rPr lang="en-US" sz="1000" dirty="0">
                <a:cs typeface="Times New Roman"/>
              </a:rPr>
              <a:t>factors</a:t>
            </a:r>
            <a:r>
              <a:rPr lang="en-US" sz="1000" spc="-17" dirty="0">
                <a:cs typeface="Times New Roman"/>
              </a:rPr>
              <a:t> </a:t>
            </a:r>
            <a:r>
              <a:rPr lang="en-US" sz="1000" dirty="0">
                <a:cs typeface="Times New Roman"/>
              </a:rPr>
              <a:t>in</a:t>
            </a:r>
            <a:r>
              <a:rPr lang="en-US" sz="1000" spc="-10" dirty="0">
                <a:cs typeface="Times New Roman"/>
              </a:rPr>
              <a:t> </a:t>
            </a:r>
            <a:r>
              <a:rPr lang="en-US" sz="1000" dirty="0">
                <a:cs typeface="Times New Roman"/>
              </a:rPr>
              <a:t>California.</a:t>
            </a:r>
            <a:r>
              <a:rPr lang="en-US" sz="1000" spc="-17" dirty="0">
                <a:cs typeface="Times New Roman"/>
              </a:rPr>
              <a:t> </a:t>
            </a:r>
            <a:r>
              <a:rPr lang="en-US" sz="1000" dirty="0">
                <a:cs typeface="Times New Roman"/>
              </a:rPr>
              <a:t>Environ</a:t>
            </a:r>
            <a:r>
              <a:rPr lang="en-US" sz="1000" spc="-17" dirty="0">
                <a:cs typeface="Times New Roman"/>
              </a:rPr>
              <a:t> </a:t>
            </a:r>
            <a:r>
              <a:rPr lang="en-US" sz="1000" spc="-7" dirty="0">
                <a:cs typeface="Times New Roman"/>
              </a:rPr>
              <a:t>Health </a:t>
            </a:r>
            <a:r>
              <a:rPr lang="en-US" sz="1000" dirty="0" err="1">
                <a:cs typeface="Times New Roman"/>
              </a:rPr>
              <a:t>Perspect</a:t>
            </a:r>
            <a:r>
              <a:rPr lang="en-US" sz="1000" dirty="0">
                <a:cs typeface="Times New Roman"/>
              </a:rPr>
              <a:t>.</a:t>
            </a:r>
            <a:r>
              <a:rPr lang="en-US" sz="1000" spc="-7" dirty="0">
                <a:cs typeface="Times New Roman"/>
              </a:rPr>
              <a:t> </a:t>
            </a:r>
            <a:r>
              <a:rPr lang="en-US" sz="1000" dirty="0">
                <a:cs typeface="Times New Roman"/>
              </a:rPr>
              <a:t>2017</a:t>
            </a:r>
            <a:r>
              <a:rPr lang="en-US" sz="1000" spc="3" dirty="0">
                <a:cs typeface="Times New Roman"/>
              </a:rPr>
              <a:t> </a:t>
            </a:r>
            <a:r>
              <a:rPr lang="en-US" sz="1000" dirty="0">
                <a:cs typeface="Times New Roman"/>
              </a:rPr>
              <a:t>Oct 4;125(10):107003.</a:t>
            </a:r>
            <a:r>
              <a:rPr lang="en-US" sz="1000" spc="3" dirty="0">
                <a:cs typeface="Times New Roman"/>
              </a:rPr>
              <a:t> </a:t>
            </a:r>
            <a:r>
              <a:rPr lang="en-US" sz="1000" u="sng" spc="-7" dirty="0">
                <a:solidFill>
                  <a:srgbClr val="0000FF"/>
                </a:solidFill>
                <a:uFill>
                  <a:solidFill>
                    <a:srgbClr val="0000FF"/>
                  </a:solidFill>
                </a:uFill>
                <a:cs typeface="Times New Roman"/>
                <a:hlinkClick r:id="rId5"/>
              </a:rPr>
              <a:t>https://doi.org/10.1289/EHP490</a:t>
            </a:r>
            <a:r>
              <a:rPr lang="en-US" sz="1000" spc="-7" dirty="0">
                <a:cs typeface="Times New Roman"/>
                <a:hlinkClick r:id="rId5"/>
              </a:rPr>
              <a:t>.</a:t>
            </a:r>
            <a:r>
              <a:rPr lang="en-US" sz="1000" dirty="0">
                <a:cs typeface="Times New Roman"/>
              </a:rPr>
              <a:t> Accessed</a:t>
            </a:r>
            <a:r>
              <a:rPr lang="en-US" sz="1000" spc="3" dirty="0">
                <a:cs typeface="Times New Roman"/>
              </a:rPr>
              <a:t> </a:t>
            </a:r>
            <a:r>
              <a:rPr lang="en-US" sz="1000" dirty="0">
                <a:cs typeface="Times New Roman"/>
              </a:rPr>
              <a:t>October 3,</a:t>
            </a:r>
            <a:r>
              <a:rPr lang="en-US" sz="1000" spc="3" dirty="0">
                <a:cs typeface="Times New Roman"/>
              </a:rPr>
              <a:t> </a:t>
            </a:r>
            <a:r>
              <a:rPr lang="en-US" sz="1000" spc="-7" dirty="0">
                <a:cs typeface="Times New Roman"/>
              </a:rPr>
              <a:t>2022.</a:t>
            </a:r>
            <a:endParaRPr lang="en-US" sz="1000" dirty="0">
              <a:cs typeface="Times New Roman"/>
            </a:endParaRPr>
          </a:p>
          <a:p>
            <a:pPr marL="274320" marR="154128" indent="-274320">
              <a:buAutoNum type="arabicPeriod" startAt="44"/>
              <a:tabLst>
                <a:tab pos="164951" algn="l"/>
              </a:tabLst>
            </a:pPr>
            <a:r>
              <a:rPr lang="en-US" sz="1000" dirty="0" err="1">
                <a:cs typeface="Times New Roman"/>
              </a:rPr>
              <a:t>Qiu</a:t>
            </a:r>
            <a:r>
              <a:rPr lang="en-US" sz="1000" spc="-20" dirty="0">
                <a:cs typeface="Times New Roman"/>
              </a:rPr>
              <a:t> </a:t>
            </a:r>
            <a:r>
              <a:rPr lang="en-US" sz="1000" dirty="0">
                <a:cs typeface="Times New Roman"/>
              </a:rPr>
              <a:t>X,</a:t>
            </a:r>
            <a:r>
              <a:rPr lang="en-US" sz="1000" spc="-10" dirty="0">
                <a:cs typeface="Times New Roman"/>
              </a:rPr>
              <a:t> </a:t>
            </a:r>
            <a:r>
              <a:rPr lang="en-US" sz="1000" dirty="0">
                <a:cs typeface="Times New Roman"/>
              </a:rPr>
              <a:t>Fong</a:t>
            </a:r>
            <a:r>
              <a:rPr lang="en-US" sz="1000" spc="-10" dirty="0">
                <a:cs typeface="Times New Roman"/>
              </a:rPr>
              <a:t> </a:t>
            </a:r>
            <a:r>
              <a:rPr lang="en-US" sz="1000" dirty="0">
                <a:cs typeface="Times New Roman"/>
              </a:rPr>
              <a:t>KC,</a:t>
            </a:r>
            <a:r>
              <a:rPr lang="en-US" sz="1000" spc="-7" dirty="0">
                <a:cs typeface="Times New Roman"/>
              </a:rPr>
              <a:t> </a:t>
            </a:r>
            <a:r>
              <a:rPr lang="en-US" sz="1000" dirty="0">
                <a:cs typeface="Times New Roman"/>
              </a:rPr>
              <a:t>Shi</a:t>
            </a:r>
            <a:r>
              <a:rPr lang="en-US" sz="1000" spc="-14" dirty="0">
                <a:cs typeface="Times New Roman"/>
              </a:rPr>
              <a:t> </a:t>
            </a:r>
            <a:r>
              <a:rPr lang="en-US" sz="1000" dirty="0">
                <a:cs typeface="Times New Roman"/>
              </a:rPr>
              <a:t>L,</a:t>
            </a:r>
            <a:r>
              <a:rPr lang="en-US" sz="1000" spc="-10" dirty="0">
                <a:cs typeface="Times New Roman"/>
              </a:rPr>
              <a:t> </a:t>
            </a:r>
            <a:r>
              <a:rPr lang="en-US" sz="1000" dirty="0" err="1">
                <a:cs typeface="Times New Roman"/>
              </a:rPr>
              <a:t>Papatheodorou</a:t>
            </a:r>
            <a:r>
              <a:rPr lang="en-US" sz="1000" spc="-7" dirty="0">
                <a:cs typeface="Times New Roman"/>
              </a:rPr>
              <a:t> </a:t>
            </a:r>
            <a:r>
              <a:rPr lang="en-US" sz="1000" dirty="0">
                <a:cs typeface="Times New Roman"/>
              </a:rPr>
              <a:t>S,</a:t>
            </a:r>
            <a:r>
              <a:rPr lang="en-US" sz="1000" spc="-10" dirty="0">
                <a:cs typeface="Times New Roman"/>
              </a:rPr>
              <a:t> </a:t>
            </a:r>
            <a:r>
              <a:rPr lang="en-US" sz="1000" dirty="0">
                <a:cs typeface="Times New Roman"/>
              </a:rPr>
              <a:t>Di</a:t>
            </a:r>
            <a:r>
              <a:rPr lang="en-US" sz="1000" spc="-10" dirty="0">
                <a:cs typeface="Times New Roman"/>
              </a:rPr>
              <a:t> </a:t>
            </a:r>
            <a:r>
              <a:rPr lang="en-US" sz="1000" dirty="0">
                <a:cs typeface="Times New Roman"/>
              </a:rPr>
              <a:t>Q,</a:t>
            </a:r>
            <a:r>
              <a:rPr lang="en-US" sz="1000" spc="-10" dirty="0">
                <a:cs typeface="Times New Roman"/>
              </a:rPr>
              <a:t> </a:t>
            </a:r>
            <a:r>
              <a:rPr lang="en-US" sz="1000" dirty="0">
                <a:cs typeface="Times New Roman"/>
              </a:rPr>
              <a:t>Just</a:t>
            </a:r>
            <a:r>
              <a:rPr lang="en-US" sz="1000" spc="-10" dirty="0">
                <a:cs typeface="Times New Roman"/>
              </a:rPr>
              <a:t> </a:t>
            </a:r>
            <a:r>
              <a:rPr lang="en-US" sz="1000" dirty="0">
                <a:cs typeface="Times New Roman"/>
              </a:rPr>
              <a:t>A,</a:t>
            </a:r>
            <a:r>
              <a:rPr lang="en-US" sz="1000" spc="-10" dirty="0">
                <a:cs typeface="Times New Roman"/>
              </a:rPr>
              <a:t> </a:t>
            </a:r>
            <a:r>
              <a:rPr lang="en-US" sz="1000" dirty="0">
                <a:cs typeface="Times New Roman"/>
              </a:rPr>
              <a:t>Kosheleva</a:t>
            </a:r>
            <a:r>
              <a:rPr lang="en-US" sz="1000" spc="-14" dirty="0">
                <a:cs typeface="Times New Roman"/>
              </a:rPr>
              <a:t> </a:t>
            </a:r>
            <a:r>
              <a:rPr lang="en-US" sz="1000" dirty="0">
                <a:cs typeface="Times New Roman"/>
              </a:rPr>
              <a:t>A,</a:t>
            </a:r>
            <a:r>
              <a:rPr lang="en-US" sz="1000" spc="-14" dirty="0">
                <a:cs typeface="Times New Roman"/>
              </a:rPr>
              <a:t> </a:t>
            </a:r>
            <a:r>
              <a:rPr lang="en-US" sz="1000" dirty="0" err="1">
                <a:cs typeface="Times New Roman"/>
              </a:rPr>
              <a:t>Messerlian</a:t>
            </a:r>
            <a:r>
              <a:rPr lang="en-US" sz="1000" spc="-3" dirty="0">
                <a:cs typeface="Times New Roman"/>
              </a:rPr>
              <a:t> </a:t>
            </a:r>
            <a:r>
              <a:rPr lang="en-US" sz="1000" dirty="0">
                <a:cs typeface="Times New Roman"/>
              </a:rPr>
              <a:t>C,</a:t>
            </a:r>
            <a:r>
              <a:rPr lang="en-US" sz="1000" spc="-10" dirty="0">
                <a:cs typeface="Times New Roman"/>
              </a:rPr>
              <a:t> </a:t>
            </a:r>
            <a:r>
              <a:rPr lang="en-US" sz="1000" dirty="0">
                <a:cs typeface="Times New Roman"/>
              </a:rPr>
              <a:t>Schwartz</a:t>
            </a:r>
            <a:r>
              <a:rPr lang="en-US" sz="1000" spc="-7" dirty="0">
                <a:cs typeface="Times New Roman"/>
              </a:rPr>
              <a:t> </a:t>
            </a:r>
            <a:r>
              <a:rPr lang="en-US" sz="1000" dirty="0">
                <a:cs typeface="Times New Roman"/>
              </a:rPr>
              <a:t>JD.</a:t>
            </a:r>
            <a:r>
              <a:rPr lang="en-US" sz="1000" spc="-10" dirty="0">
                <a:cs typeface="Times New Roman"/>
              </a:rPr>
              <a:t> </a:t>
            </a:r>
            <a:r>
              <a:rPr lang="en-US" sz="1000" spc="-7" dirty="0">
                <a:cs typeface="Times New Roman"/>
              </a:rPr>
              <a:t>Prenatal </a:t>
            </a:r>
            <a:r>
              <a:rPr lang="en-US" sz="1000" dirty="0">
                <a:cs typeface="Times New Roman"/>
              </a:rPr>
              <a:t>exposure</a:t>
            </a:r>
            <a:r>
              <a:rPr lang="en-US" sz="1000" spc="-24" dirty="0">
                <a:cs typeface="Times New Roman"/>
              </a:rPr>
              <a:t> </a:t>
            </a:r>
            <a:r>
              <a:rPr lang="en-US" sz="1000" dirty="0">
                <a:cs typeface="Times New Roman"/>
              </a:rPr>
              <a:t>to</a:t>
            </a:r>
            <a:r>
              <a:rPr lang="en-US" sz="1000" spc="-14" dirty="0">
                <a:cs typeface="Times New Roman"/>
              </a:rPr>
              <a:t> </a:t>
            </a:r>
            <a:r>
              <a:rPr lang="en-US" sz="1000" dirty="0">
                <a:cs typeface="Times New Roman"/>
              </a:rPr>
              <a:t>particulate</a:t>
            </a:r>
            <a:r>
              <a:rPr lang="en-US" sz="1000" spc="-14" dirty="0">
                <a:cs typeface="Times New Roman"/>
              </a:rPr>
              <a:t> </a:t>
            </a:r>
            <a:r>
              <a:rPr lang="en-US" sz="1000" dirty="0">
                <a:cs typeface="Times New Roman"/>
              </a:rPr>
              <a:t>air</a:t>
            </a:r>
            <a:r>
              <a:rPr lang="en-US" sz="1000" spc="-14" dirty="0">
                <a:cs typeface="Times New Roman"/>
              </a:rPr>
              <a:t> </a:t>
            </a:r>
            <a:r>
              <a:rPr lang="en-US" sz="1000" dirty="0">
                <a:cs typeface="Times New Roman"/>
              </a:rPr>
              <a:t>pollution</a:t>
            </a:r>
            <a:r>
              <a:rPr lang="en-US" sz="1000" spc="-10" dirty="0">
                <a:cs typeface="Times New Roman"/>
              </a:rPr>
              <a:t> </a:t>
            </a:r>
            <a:r>
              <a:rPr lang="en-US" sz="1000" dirty="0">
                <a:cs typeface="Times New Roman"/>
              </a:rPr>
              <a:t>and</a:t>
            </a:r>
            <a:r>
              <a:rPr lang="en-US" sz="1000" spc="-17" dirty="0">
                <a:cs typeface="Times New Roman"/>
              </a:rPr>
              <a:t> </a:t>
            </a:r>
            <a:r>
              <a:rPr lang="en-US" sz="1000" dirty="0">
                <a:cs typeface="Times New Roman"/>
              </a:rPr>
              <a:t>gestational</a:t>
            </a:r>
            <a:r>
              <a:rPr lang="en-US" sz="1000" spc="-14" dirty="0">
                <a:cs typeface="Times New Roman"/>
              </a:rPr>
              <a:t> </a:t>
            </a:r>
            <a:r>
              <a:rPr lang="en-US" sz="1000" dirty="0">
                <a:cs typeface="Times New Roman"/>
              </a:rPr>
              <a:t>age</a:t>
            </a:r>
            <a:r>
              <a:rPr lang="en-US" sz="1000" spc="-14" dirty="0">
                <a:cs typeface="Times New Roman"/>
              </a:rPr>
              <a:t> </a:t>
            </a:r>
            <a:r>
              <a:rPr lang="en-US" sz="1000" dirty="0">
                <a:cs typeface="Times New Roman"/>
              </a:rPr>
              <a:t>at</a:t>
            </a:r>
            <a:r>
              <a:rPr lang="en-US" sz="1000" spc="-17" dirty="0">
                <a:cs typeface="Times New Roman"/>
              </a:rPr>
              <a:t> </a:t>
            </a:r>
            <a:r>
              <a:rPr lang="en-US" sz="1000" dirty="0">
                <a:cs typeface="Times New Roman"/>
              </a:rPr>
              <a:t>delivery</a:t>
            </a:r>
            <a:r>
              <a:rPr lang="en-US" sz="1000" spc="-17" dirty="0">
                <a:cs typeface="Times New Roman"/>
              </a:rPr>
              <a:t> </a:t>
            </a:r>
            <a:r>
              <a:rPr lang="en-US" sz="1000" dirty="0">
                <a:cs typeface="Times New Roman"/>
              </a:rPr>
              <a:t>in</a:t>
            </a:r>
            <a:r>
              <a:rPr lang="en-US" sz="1000" spc="-14" dirty="0">
                <a:cs typeface="Times New Roman"/>
              </a:rPr>
              <a:t> </a:t>
            </a:r>
            <a:r>
              <a:rPr lang="en-US" sz="1000" dirty="0">
                <a:cs typeface="Times New Roman"/>
              </a:rPr>
              <a:t>Massachusetts</a:t>
            </a:r>
            <a:r>
              <a:rPr lang="en-US" sz="1000" spc="-14" dirty="0">
                <a:cs typeface="Times New Roman"/>
              </a:rPr>
              <a:t> </a:t>
            </a:r>
            <a:r>
              <a:rPr lang="en-US" sz="1000" dirty="0">
                <a:cs typeface="Times New Roman"/>
              </a:rPr>
              <a:t>neonates</a:t>
            </a:r>
            <a:r>
              <a:rPr lang="en-US" sz="1000" spc="-14" dirty="0">
                <a:cs typeface="Times New Roman"/>
              </a:rPr>
              <a:t> </a:t>
            </a:r>
            <a:r>
              <a:rPr lang="en-US" sz="1000" spc="-7" dirty="0">
                <a:cs typeface="Times New Roman"/>
              </a:rPr>
              <a:t>2001-</a:t>
            </a:r>
            <a:r>
              <a:rPr lang="en-US" sz="1000" dirty="0">
                <a:cs typeface="Times New Roman"/>
              </a:rPr>
              <a:t>2015:</a:t>
            </a:r>
            <a:r>
              <a:rPr lang="en-US" sz="1000" spc="-14" dirty="0">
                <a:cs typeface="Times New Roman"/>
              </a:rPr>
              <a:t> </a:t>
            </a:r>
            <a:r>
              <a:rPr lang="en-US" sz="1000" spc="-34" dirty="0">
                <a:cs typeface="Times New Roman"/>
              </a:rPr>
              <a:t>a </a:t>
            </a:r>
            <a:r>
              <a:rPr lang="en-US" sz="1000" dirty="0">
                <a:cs typeface="Times New Roman"/>
              </a:rPr>
              <a:t>perspective</a:t>
            </a:r>
            <a:r>
              <a:rPr lang="en-US" sz="1000" spc="-27" dirty="0">
                <a:cs typeface="Times New Roman"/>
              </a:rPr>
              <a:t> </a:t>
            </a:r>
            <a:r>
              <a:rPr lang="en-US" sz="1000" dirty="0">
                <a:cs typeface="Times New Roman"/>
              </a:rPr>
              <a:t>of</a:t>
            </a:r>
            <a:r>
              <a:rPr lang="en-US" sz="1000" spc="-17" dirty="0">
                <a:cs typeface="Times New Roman"/>
              </a:rPr>
              <a:t> </a:t>
            </a:r>
            <a:r>
              <a:rPr lang="en-US" sz="1000" dirty="0">
                <a:cs typeface="Times New Roman"/>
              </a:rPr>
              <a:t>causal</a:t>
            </a:r>
            <a:r>
              <a:rPr lang="en-US" sz="1000" spc="-17" dirty="0">
                <a:cs typeface="Times New Roman"/>
              </a:rPr>
              <a:t> </a:t>
            </a:r>
            <a:r>
              <a:rPr lang="en-US" sz="1000" dirty="0">
                <a:cs typeface="Times New Roman"/>
              </a:rPr>
              <a:t>modeling</a:t>
            </a:r>
            <a:r>
              <a:rPr lang="en-US" sz="1000" spc="-10" dirty="0">
                <a:cs typeface="Times New Roman"/>
              </a:rPr>
              <a:t> </a:t>
            </a:r>
            <a:r>
              <a:rPr lang="en-US" sz="1000" dirty="0">
                <a:cs typeface="Times New Roman"/>
              </a:rPr>
              <a:t>and</a:t>
            </a:r>
            <a:r>
              <a:rPr lang="en-US" sz="1000" spc="-17" dirty="0">
                <a:cs typeface="Times New Roman"/>
              </a:rPr>
              <a:t> </a:t>
            </a:r>
            <a:r>
              <a:rPr lang="en-US" sz="1000" dirty="0">
                <a:cs typeface="Times New Roman"/>
              </a:rPr>
              <a:t>health</a:t>
            </a:r>
            <a:r>
              <a:rPr lang="en-US" sz="1000" spc="-20" dirty="0">
                <a:cs typeface="Times New Roman"/>
              </a:rPr>
              <a:t> </a:t>
            </a:r>
            <a:r>
              <a:rPr lang="en-US" sz="1000" dirty="0">
                <a:cs typeface="Times New Roman"/>
              </a:rPr>
              <a:t>disparities.</a:t>
            </a:r>
            <a:r>
              <a:rPr lang="en-US" sz="1000" spc="-17" dirty="0">
                <a:cs typeface="Times New Roman"/>
              </a:rPr>
              <a:t> </a:t>
            </a:r>
            <a:r>
              <a:rPr lang="en-US" sz="1000" dirty="0">
                <a:cs typeface="Times New Roman"/>
              </a:rPr>
              <a:t>Environ</a:t>
            </a:r>
            <a:r>
              <a:rPr lang="en-US" sz="1000" spc="-17" dirty="0">
                <a:cs typeface="Times New Roman"/>
              </a:rPr>
              <a:t> </a:t>
            </a:r>
            <a:r>
              <a:rPr lang="en-US" sz="1000" dirty="0">
                <a:cs typeface="Times New Roman"/>
              </a:rPr>
              <a:t>Epidemiol.</a:t>
            </a:r>
            <a:r>
              <a:rPr lang="en-US" sz="1000" spc="-17" dirty="0">
                <a:cs typeface="Times New Roman"/>
              </a:rPr>
              <a:t> </a:t>
            </a:r>
            <a:r>
              <a:rPr lang="en-US" sz="1000" dirty="0">
                <a:cs typeface="Times New Roman"/>
              </a:rPr>
              <a:t>2020</a:t>
            </a:r>
            <a:r>
              <a:rPr lang="en-US" sz="1000" spc="-10" dirty="0">
                <a:cs typeface="Times New Roman"/>
              </a:rPr>
              <a:t> </a:t>
            </a:r>
            <a:r>
              <a:rPr lang="en-US" sz="1000" dirty="0">
                <a:cs typeface="Times New Roman"/>
              </a:rPr>
              <a:t>Sep</a:t>
            </a:r>
            <a:r>
              <a:rPr lang="en-US" sz="1000" spc="-17" dirty="0">
                <a:cs typeface="Times New Roman"/>
              </a:rPr>
              <a:t> </a:t>
            </a:r>
            <a:r>
              <a:rPr lang="en-US" sz="1000" spc="-7" dirty="0">
                <a:cs typeface="Times New Roman"/>
              </a:rPr>
              <a:t>14;4(5):e113. </a:t>
            </a:r>
            <a:r>
              <a:rPr lang="en-US" sz="1000" u="sng" spc="-7" dirty="0">
                <a:solidFill>
                  <a:srgbClr val="0000FF"/>
                </a:solidFill>
                <a:uFill>
                  <a:solidFill>
                    <a:srgbClr val="0000FF"/>
                  </a:solidFill>
                </a:uFill>
                <a:cs typeface="Times New Roman"/>
                <a:hlinkClick r:id="rId6"/>
              </a:rPr>
              <a:t>https://doi.org/10.1097/EE9.0000000000000113</a:t>
            </a:r>
            <a:r>
              <a:rPr lang="en-US" sz="1000" spc="-7" dirty="0">
                <a:cs typeface="Times New Roman"/>
                <a:hlinkClick r:id="rId6"/>
              </a:rPr>
              <a:t>.</a:t>
            </a:r>
            <a:r>
              <a:rPr lang="en-US" sz="1000" spc="34" dirty="0">
                <a:cs typeface="Times New Roman"/>
              </a:rPr>
              <a:t> </a:t>
            </a:r>
            <a:r>
              <a:rPr lang="en-US" sz="1000" dirty="0">
                <a:cs typeface="Times New Roman"/>
              </a:rPr>
              <a:t>Accessed</a:t>
            </a:r>
            <a:r>
              <a:rPr lang="en-US" sz="1000" spc="37" dirty="0">
                <a:cs typeface="Times New Roman"/>
              </a:rPr>
              <a:t> </a:t>
            </a:r>
            <a:r>
              <a:rPr lang="en-US" sz="1000" dirty="0">
                <a:cs typeface="Times New Roman"/>
              </a:rPr>
              <a:t>October</a:t>
            </a:r>
            <a:r>
              <a:rPr lang="en-US" sz="1000" spc="44" dirty="0">
                <a:cs typeface="Times New Roman"/>
              </a:rPr>
              <a:t> </a:t>
            </a:r>
            <a:r>
              <a:rPr lang="en-US" sz="1000" dirty="0">
                <a:cs typeface="Times New Roman"/>
              </a:rPr>
              <a:t>3,</a:t>
            </a:r>
            <a:r>
              <a:rPr lang="en-US" sz="1000" spc="44" dirty="0">
                <a:cs typeface="Times New Roman"/>
              </a:rPr>
              <a:t> </a:t>
            </a:r>
            <a:r>
              <a:rPr lang="en-US" sz="1000" spc="-7" dirty="0">
                <a:cs typeface="Times New Roman"/>
              </a:rPr>
              <a:t>2022.</a:t>
            </a:r>
            <a:endParaRPr lang="en-US" sz="1000" dirty="0">
              <a:cs typeface="Times New Roman"/>
            </a:endParaRPr>
          </a:p>
          <a:p>
            <a:pPr marL="274320" indent="-274320">
              <a:buAutoNum type="arabicPeriod" startAt="46"/>
              <a:tabLst>
                <a:tab pos="164951" algn="l"/>
              </a:tabLst>
            </a:pPr>
            <a:r>
              <a:rPr lang="en-US" sz="1000" dirty="0">
                <a:cs typeface="Times New Roman"/>
              </a:rPr>
              <a:t>The</a:t>
            </a:r>
            <a:r>
              <a:rPr lang="en-US" sz="1000" spc="-20" dirty="0">
                <a:cs typeface="Times New Roman"/>
              </a:rPr>
              <a:t> </a:t>
            </a:r>
            <a:r>
              <a:rPr lang="en-US" sz="1000" dirty="0">
                <a:cs typeface="Times New Roman"/>
              </a:rPr>
              <a:t>High</a:t>
            </a:r>
            <a:r>
              <a:rPr lang="en-US" sz="1000" spc="-7" dirty="0">
                <a:cs typeface="Times New Roman"/>
              </a:rPr>
              <a:t> </a:t>
            </a:r>
            <a:r>
              <a:rPr lang="en-US" sz="1000" dirty="0">
                <a:cs typeface="Times New Roman"/>
              </a:rPr>
              <a:t>Costs</a:t>
            </a:r>
            <a:r>
              <a:rPr lang="en-US" sz="1000" spc="-10" dirty="0">
                <a:cs typeface="Times New Roman"/>
              </a:rPr>
              <a:t> </a:t>
            </a:r>
            <a:r>
              <a:rPr lang="en-US" sz="1000" dirty="0">
                <a:cs typeface="Times New Roman"/>
              </a:rPr>
              <a:t>of</a:t>
            </a:r>
            <a:r>
              <a:rPr lang="en-US" sz="1000" spc="-14" dirty="0">
                <a:cs typeface="Times New Roman"/>
              </a:rPr>
              <a:t> </a:t>
            </a:r>
            <a:r>
              <a:rPr lang="en-US" sz="1000" dirty="0">
                <a:cs typeface="Times New Roman"/>
              </a:rPr>
              <a:t>Maternal</a:t>
            </a:r>
            <a:r>
              <a:rPr lang="en-US" sz="1000" spc="-17" dirty="0">
                <a:cs typeface="Times New Roman"/>
              </a:rPr>
              <a:t> </a:t>
            </a:r>
            <a:r>
              <a:rPr lang="en-US" sz="1000" dirty="0">
                <a:cs typeface="Times New Roman"/>
              </a:rPr>
              <a:t>Morbidity</a:t>
            </a:r>
            <a:r>
              <a:rPr lang="en-US" sz="1000" spc="-14" dirty="0">
                <a:cs typeface="Times New Roman"/>
              </a:rPr>
              <a:t> </a:t>
            </a:r>
            <a:r>
              <a:rPr lang="en-US" sz="1000" dirty="0">
                <a:cs typeface="Times New Roman"/>
              </a:rPr>
              <a:t>Show</a:t>
            </a:r>
            <a:r>
              <a:rPr lang="en-US" sz="1000" spc="-14" dirty="0">
                <a:cs typeface="Times New Roman"/>
              </a:rPr>
              <a:t> </a:t>
            </a:r>
            <a:r>
              <a:rPr lang="en-US" sz="1000" dirty="0">
                <a:cs typeface="Times New Roman"/>
              </a:rPr>
              <a:t>Why</a:t>
            </a:r>
            <a:r>
              <a:rPr lang="en-US" sz="1000" spc="-14" dirty="0">
                <a:cs typeface="Times New Roman"/>
              </a:rPr>
              <a:t> </a:t>
            </a:r>
            <a:r>
              <a:rPr lang="en-US" sz="1000" dirty="0">
                <a:cs typeface="Times New Roman"/>
              </a:rPr>
              <a:t>We</a:t>
            </a:r>
            <a:r>
              <a:rPr lang="en-US" sz="1000" spc="-10" dirty="0">
                <a:cs typeface="Times New Roman"/>
              </a:rPr>
              <a:t> </a:t>
            </a:r>
            <a:r>
              <a:rPr lang="en-US" sz="1000" dirty="0">
                <a:cs typeface="Times New Roman"/>
              </a:rPr>
              <a:t>Need</a:t>
            </a:r>
            <a:r>
              <a:rPr lang="en-US" sz="1000" spc="-14" dirty="0">
                <a:cs typeface="Times New Roman"/>
              </a:rPr>
              <a:t> </a:t>
            </a:r>
            <a:r>
              <a:rPr lang="en-US" sz="1000" dirty="0">
                <a:cs typeface="Times New Roman"/>
              </a:rPr>
              <a:t>Greater</a:t>
            </a:r>
            <a:r>
              <a:rPr lang="en-US" sz="1000" spc="-14" dirty="0">
                <a:cs typeface="Times New Roman"/>
              </a:rPr>
              <a:t> </a:t>
            </a:r>
            <a:r>
              <a:rPr lang="en-US" sz="1000" dirty="0">
                <a:cs typeface="Times New Roman"/>
              </a:rPr>
              <a:t>Investment</a:t>
            </a:r>
            <a:r>
              <a:rPr lang="en-US" sz="1000" spc="-14" dirty="0">
                <a:cs typeface="Times New Roman"/>
              </a:rPr>
              <a:t> </a:t>
            </a:r>
            <a:r>
              <a:rPr lang="en-US" sz="1000" dirty="0">
                <a:cs typeface="Times New Roman"/>
              </a:rPr>
              <a:t>in</a:t>
            </a:r>
            <a:r>
              <a:rPr lang="en-US" sz="1000" spc="-14" dirty="0">
                <a:cs typeface="Times New Roman"/>
              </a:rPr>
              <a:t> </a:t>
            </a:r>
            <a:r>
              <a:rPr lang="en-US" sz="1000" dirty="0">
                <a:cs typeface="Times New Roman"/>
              </a:rPr>
              <a:t>Maternal</a:t>
            </a:r>
            <a:r>
              <a:rPr lang="en-US" sz="1000" spc="-17" dirty="0">
                <a:cs typeface="Times New Roman"/>
              </a:rPr>
              <a:t> </a:t>
            </a:r>
            <a:r>
              <a:rPr lang="en-US" sz="1000" dirty="0">
                <a:cs typeface="Times New Roman"/>
              </a:rPr>
              <a:t>Health.</a:t>
            </a:r>
            <a:r>
              <a:rPr lang="en-US" sz="1000" spc="-10" dirty="0">
                <a:cs typeface="Times New Roman"/>
              </a:rPr>
              <a:t> </a:t>
            </a:r>
            <a:r>
              <a:rPr lang="en-US" sz="1000" spc="-7" dirty="0">
                <a:cs typeface="Times New Roman"/>
              </a:rPr>
              <a:t>Issue </a:t>
            </a:r>
            <a:r>
              <a:rPr lang="en-US" sz="1000" dirty="0">
                <a:cs typeface="Times New Roman"/>
              </a:rPr>
              <a:t>Brief.</a:t>
            </a:r>
            <a:r>
              <a:rPr lang="en-US" sz="1000" spc="-17" dirty="0">
                <a:cs typeface="Times New Roman"/>
              </a:rPr>
              <a:t> </a:t>
            </a:r>
            <a:r>
              <a:rPr lang="en-US" sz="1000" dirty="0">
                <a:cs typeface="Times New Roman"/>
              </a:rPr>
              <a:t>New</a:t>
            </a:r>
            <a:r>
              <a:rPr lang="en-US" sz="1000" spc="-14" dirty="0">
                <a:cs typeface="Times New Roman"/>
              </a:rPr>
              <a:t> </a:t>
            </a:r>
            <a:r>
              <a:rPr lang="en-US" sz="1000" dirty="0">
                <a:cs typeface="Times New Roman"/>
              </a:rPr>
              <a:t>York,</a:t>
            </a:r>
            <a:r>
              <a:rPr lang="en-US" sz="1000" spc="-10" dirty="0">
                <a:cs typeface="Times New Roman"/>
              </a:rPr>
              <a:t> </a:t>
            </a:r>
            <a:r>
              <a:rPr lang="en-US" sz="1000" dirty="0">
                <a:cs typeface="Times New Roman"/>
              </a:rPr>
              <a:t>NY:</a:t>
            </a:r>
            <a:r>
              <a:rPr lang="en-US" sz="1000" spc="-17" dirty="0">
                <a:cs typeface="Times New Roman"/>
              </a:rPr>
              <a:t> </a:t>
            </a:r>
            <a:r>
              <a:rPr lang="en-US" sz="1000" dirty="0">
                <a:cs typeface="Times New Roman"/>
              </a:rPr>
              <a:t>The</a:t>
            </a:r>
            <a:r>
              <a:rPr lang="en-US" sz="1000" spc="-10" dirty="0">
                <a:cs typeface="Times New Roman"/>
              </a:rPr>
              <a:t> </a:t>
            </a:r>
            <a:r>
              <a:rPr lang="en-US" sz="1000" dirty="0">
                <a:cs typeface="Times New Roman"/>
              </a:rPr>
              <a:t>Commonwealth</a:t>
            </a:r>
            <a:r>
              <a:rPr lang="en-US" sz="1000" spc="-14" dirty="0">
                <a:cs typeface="Times New Roman"/>
              </a:rPr>
              <a:t> </a:t>
            </a:r>
            <a:r>
              <a:rPr lang="en-US" sz="1000" dirty="0">
                <a:cs typeface="Times New Roman"/>
              </a:rPr>
              <a:t>Fund;</a:t>
            </a:r>
            <a:r>
              <a:rPr lang="en-US" sz="1000" spc="-17" dirty="0">
                <a:cs typeface="Times New Roman"/>
              </a:rPr>
              <a:t> </a:t>
            </a:r>
            <a:r>
              <a:rPr lang="en-US" sz="1000" dirty="0">
                <a:cs typeface="Times New Roman"/>
              </a:rPr>
              <a:t>November</a:t>
            </a:r>
            <a:r>
              <a:rPr lang="en-US" sz="1000" spc="-14" dirty="0">
                <a:cs typeface="Times New Roman"/>
              </a:rPr>
              <a:t> 2021. </a:t>
            </a:r>
            <a:r>
              <a:rPr lang="en-US" sz="1000" u="sng" spc="-7" dirty="0">
                <a:solidFill>
                  <a:srgbClr val="0000FF"/>
                </a:solidFill>
                <a:uFill>
                  <a:solidFill>
                    <a:srgbClr val="0000FF"/>
                  </a:solidFill>
                </a:uFill>
                <a:cs typeface="Times New Roman"/>
                <a:hlinkClick r:id="rId7"/>
              </a:rPr>
              <a:t>https://www.commonwealthfund.org/publications/issue-briefs/2021/nov/high-costs-maternal-morbidity-need-</a:t>
            </a:r>
            <a:r>
              <a:rPr lang="en-US" sz="1000" spc="-7" dirty="0">
                <a:solidFill>
                  <a:srgbClr val="0000FF"/>
                </a:solidFill>
                <a:cs typeface="Times New Roman"/>
              </a:rPr>
              <a:t> </a:t>
            </a:r>
            <a:r>
              <a:rPr lang="en-US" sz="1000" u="sng" spc="-7" dirty="0">
                <a:solidFill>
                  <a:srgbClr val="0000FF"/>
                </a:solidFill>
                <a:uFill>
                  <a:solidFill>
                    <a:srgbClr val="0000FF"/>
                  </a:solidFill>
                </a:uFill>
                <a:cs typeface="Times New Roman"/>
                <a:hlinkClick r:id="rId7"/>
              </a:rPr>
              <a:t>investment-maternal-</a:t>
            </a:r>
            <a:r>
              <a:rPr lang="en-US" sz="1000" u="sng" dirty="0">
                <a:solidFill>
                  <a:srgbClr val="0000FF"/>
                </a:solidFill>
                <a:uFill>
                  <a:solidFill>
                    <a:srgbClr val="0000FF"/>
                  </a:solidFill>
                </a:uFill>
                <a:cs typeface="Times New Roman"/>
                <a:hlinkClick r:id="rId7"/>
              </a:rPr>
              <a:t>health</a:t>
            </a:r>
            <a:r>
              <a:rPr lang="en-US" sz="1000" dirty="0">
                <a:cs typeface="Times New Roman"/>
                <a:hlinkClick r:id="rId7"/>
              </a:rPr>
              <a:t>.</a:t>
            </a:r>
            <a:r>
              <a:rPr lang="en-US" sz="1000" spc="-7" dirty="0">
                <a:cs typeface="Times New Roman"/>
              </a:rPr>
              <a:t> </a:t>
            </a:r>
            <a:r>
              <a:rPr lang="en-US" sz="1000" dirty="0">
                <a:cs typeface="Times New Roman"/>
              </a:rPr>
              <a:t>Accessed</a:t>
            </a:r>
            <a:r>
              <a:rPr lang="en-US" sz="1000" spc="7" dirty="0">
                <a:cs typeface="Times New Roman"/>
              </a:rPr>
              <a:t> </a:t>
            </a:r>
            <a:r>
              <a:rPr lang="en-US" sz="1000" dirty="0">
                <a:cs typeface="Times New Roman"/>
              </a:rPr>
              <a:t>October</a:t>
            </a:r>
            <a:r>
              <a:rPr lang="en-US" sz="1000" spc="7" dirty="0">
                <a:cs typeface="Times New Roman"/>
              </a:rPr>
              <a:t> </a:t>
            </a:r>
            <a:r>
              <a:rPr lang="en-US" sz="1000" dirty="0">
                <a:cs typeface="Times New Roman"/>
              </a:rPr>
              <a:t>3,</a:t>
            </a:r>
            <a:r>
              <a:rPr lang="en-US" sz="1000" spc="10" dirty="0">
                <a:cs typeface="Times New Roman"/>
              </a:rPr>
              <a:t> </a:t>
            </a:r>
            <a:r>
              <a:rPr lang="en-US" sz="1000" spc="-14" dirty="0">
                <a:cs typeface="Times New Roman"/>
              </a:rPr>
              <a:t>2022.</a:t>
            </a:r>
            <a:endParaRPr lang="en-US" sz="1000" dirty="0">
              <a:cs typeface="Times New Roman"/>
            </a:endParaRPr>
          </a:p>
          <a:p>
            <a:pPr marL="274320" marR="60179" indent="-274320">
              <a:buAutoNum type="arabicPeriod" startAt="47"/>
              <a:tabLst>
                <a:tab pos="164951" algn="l"/>
              </a:tabLst>
            </a:pPr>
            <a:r>
              <a:rPr lang="en-US" sz="1000" spc="-20" dirty="0">
                <a:cs typeface="Times New Roman"/>
              </a:rPr>
              <a:t>Centers for Disease Control and Prevention. Preventing Pregnancy-Related Deaths. Last reviewed April 2022. </a:t>
            </a:r>
            <a:r>
              <a:rPr lang="en-US" sz="1000" u="sng" spc="-20" dirty="0">
                <a:solidFill>
                  <a:srgbClr val="0000FF"/>
                </a:solidFill>
                <a:uFill>
                  <a:solidFill>
                    <a:srgbClr val="0000FF"/>
                  </a:solidFill>
                </a:uFill>
                <a:cs typeface="Times New Roman"/>
                <a:hlinkClick r:id="rId8"/>
              </a:rPr>
              <a:t>https://www.cdc.gov/reproductivehealth/maternal-mortality/preventing-pregnancy-related-deaths.html</a:t>
            </a:r>
            <a:r>
              <a:rPr lang="en-US" sz="1000" spc="-20" dirty="0">
                <a:cs typeface="Times New Roman"/>
                <a:hlinkClick r:id="rId8"/>
              </a:rPr>
              <a:t>.</a:t>
            </a:r>
            <a:r>
              <a:rPr lang="en-US" sz="1000" spc="-20" dirty="0">
                <a:cs typeface="Times New Roman"/>
              </a:rPr>
              <a:t> Accessed October 3, 2022.</a:t>
            </a:r>
          </a:p>
          <a:p>
            <a:pPr marL="274320" marR="17318" indent="-274320">
              <a:buAutoNum type="arabicPeriod" startAt="47"/>
              <a:tabLst>
                <a:tab pos="164951" algn="l"/>
              </a:tabLst>
            </a:pPr>
            <a:r>
              <a:rPr lang="en-US" sz="1000" dirty="0">
                <a:cs typeface="Times New Roman"/>
              </a:rPr>
              <a:t>Davis</a:t>
            </a:r>
            <a:r>
              <a:rPr lang="en-US" sz="1000" spc="-17" dirty="0">
                <a:cs typeface="Times New Roman"/>
              </a:rPr>
              <a:t> </a:t>
            </a:r>
            <a:r>
              <a:rPr lang="en-US" sz="1000" dirty="0">
                <a:cs typeface="Times New Roman"/>
              </a:rPr>
              <a:t>NL,</a:t>
            </a:r>
            <a:r>
              <a:rPr lang="en-US" sz="1000" spc="-7" dirty="0">
                <a:cs typeface="Times New Roman"/>
              </a:rPr>
              <a:t> </a:t>
            </a:r>
            <a:r>
              <a:rPr lang="en-US" sz="1000" dirty="0">
                <a:cs typeface="Times New Roman"/>
              </a:rPr>
              <a:t>Smoots</a:t>
            </a:r>
            <a:r>
              <a:rPr lang="en-US" sz="1000" spc="-10" dirty="0">
                <a:cs typeface="Times New Roman"/>
              </a:rPr>
              <a:t> </a:t>
            </a:r>
            <a:r>
              <a:rPr lang="en-US" sz="1000" dirty="0">
                <a:cs typeface="Times New Roman"/>
              </a:rPr>
              <a:t>AN,</a:t>
            </a:r>
            <a:r>
              <a:rPr lang="en-US" sz="1000" spc="-7" dirty="0">
                <a:cs typeface="Times New Roman"/>
              </a:rPr>
              <a:t> </a:t>
            </a:r>
            <a:r>
              <a:rPr lang="en-US" sz="1000" dirty="0">
                <a:cs typeface="Times New Roman"/>
              </a:rPr>
              <a:t>Goodman</a:t>
            </a:r>
            <a:r>
              <a:rPr lang="en-US" sz="1000" spc="-10" dirty="0">
                <a:cs typeface="Times New Roman"/>
              </a:rPr>
              <a:t> </a:t>
            </a:r>
            <a:r>
              <a:rPr lang="en-US" sz="1000" dirty="0">
                <a:cs typeface="Times New Roman"/>
              </a:rPr>
              <a:t>DA.</a:t>
            </a:r>
            <a:r>
              <a:rPr lang="en-US" sz="1000" spc="-10" dirty="0">
                <a:cs typeface="Times New Roman"/>
              </a:rPr>
              <a:t> </a:t>
            </a:r>
            <a:r>
              <a:rPr lang="en-US" sz="1000" spc="-7" dirty="0">
                <a:cs typeface="Times New Roman"/>
              </a:rPr>
              <a:t>Pregnancy-</a:t>
            </a:r>
            <a:r>
              <a:rPr lang="en-US" sz="1000" dirty="0">
                <a:cs typeface="Times New Roman"/>
              </a:rPr>
              <a:t>Related</a:t>
            </a:r>
            <a:r>
              <a:rPr lang="en-US" sz="1000" spc="-7" dirty="0">
                <a:cs typeface="Times New Roman"/>
              </a:rPr>
              <a:t> </a:t>
            </a:r>
            <a:r>
              <a:rPr lang="en-US" sz="1000" dirty="0">
                <a:cs typeface="Times New Roman"/>
              </a:rPr>
              <a:t>Deaths:</a:t>
            </a:r>
            <a:r>
              <a:rPr lang="en-US" sz="1000" spc="-14" dirty="0">
                <a:cs typeface="Times New Roman"/>
              </a:rPr>
              <a:t> </a:t>
            </a:r>
            <a:r>
              <a:rPr lang="en-US" sz="1000" dirty="0">
                <a:cs typeface="Times New Roman"/>
              </a:rPr>
              <a:t>Data</a:t>
            </a:r>
            <a:r>
              <a:rPr lang="en-US" sz="1000" spc="-7" dirty="0">
                <a:cs typeface="Times New Roman"/>
              </a:rPr>
              <a:t> </a:t>
            </a:r>
            <a:r>
              <a:rPr lang="en-US" sz="1000" dirty="0">
                <a:cs typeface="Times New Roman"/>
              </a:rPr>
              <a:t>From</a:t>
            </a:r>
            <a:r>
              <a:rPr lang="en-US" sz="1000" spc="-7" dirty="0">
                <a:cs typeface="Times New Roman"/>
              </a:rPr>
              <a:t> </a:t>
            </a:r>
            <a:r>
              <a:rPr lang="en-US" sz="1000" dirty="0">
                <a:cs typeface="Times New Roman"/>
              </a:rPr>
              <a:t>14</a:t>
            </a:r>
            <a:r>
              <a:rPr lang="en-US" sz="1000" spc="-10" dirty="0">
                <a:cs typeface="Times New Roman"/>
              </a:rPr>
              <a:t> </a:t>
            </a:r>
            <a:r>
              <a:rPr lang="en-US" sz="1000" dirty="0">
                <a:cs typeface="Times New Roman"/>
              </a:rPr>
              <a:t>U.S.</a:t>
            </a:r>
            <a:r>
              <a:rPr lang="en-US" sz="1000" spc="-10" dirty="0">
                <a:cs typeface="Times New Roman"/>
              </a:rPr>
              <a:t> </a:t>
            </a:r>
            <a:r>
              <a:rPr lang="en-US" sz="1000" dirty="0">
                <a:cs typeface="Times New Roman"/>
              </a:rPr>
              <a:t>Maternal</a:t>
            </a:r>
            <a:r>
              <a:rPr lang="en-US" sz="1000" spc="-10" dirty="0">
                <a:cs typeface="Times New Roman"/>
              </a:rPr>
              <a:t> </a:t>
            </a:r>
            <a:r>
              <a:rPr lang="en-US" sz="1000" spc="-7" dirty="0">
                <a:cs typeface="Times New Roman"/>
              </a:rPr>
              <a:t>Mortality </a:t>
            </a:r>
            <a:r>
              <a:rPr lang="en-US" sz="1000" dirty="0">
                <a:cs typeface="Times New Roman"/>
              </a:rPr>
              <a:t>Review</a:t>
            </a:r>
            <a:r>
              <a:rPr lang="en-US" sz="1000" spc="-20" dirty="0">
                <a:cs typeface="Times New Roman"/>
              </a:rPr>
              <a:t> </a:t>
            </a:r>
            <a:r>
              <a:rPr lang="en-US" sz="1000" dirty="0">
                <a:cs typeface="Times New Roman"/>
              </a:rPr>
              <a:t>Committees,</a:t>
            </a:r>
            <a:r>
              <a:rPr lang="en-US" sz="1000" spc="-10" dirty="0">
                <a:cs typeface="Times New Roman"/>
              </a:rPr>
              <a:t> </a:t>
            </a:r>
            <a:r>
              <a:rPr lang="en-US" sz="1000" spc="-7" dirty="0">
                <a:cs typeface="Times New Roman"/>
              </a:rPr>
              <a:t>2008-</a:t>
            </a:r>
            <a:r>
              <a:rPr lang="en-US" sz="1000" dirty="0">
                <a:cs typeface="Times New Roman"/>
              </a:rPr>
              <a:t>2017.</a:t>
            </a:r>
            <a:r>
              <a:rPr lang="en-US" sz="1000" spc="-17" dirty="0">
                <a:cs typeface="Times New Roman"/>
              </a:rPr>
              <a:t> </a:t>
            </a:r>
            <a:r>
              <a:rPr lang="en-US" sz="1000" dirty="0">
                <a:cs typeface="Times New Roman"/>
              </a:rPr>
              <a:t>Atlanta,</a:t>
            </a:r>
            <a:r>
              <a:rPr lang="en-US" sz="1000" spc="-14" dirty="0">
                <a:cs typeface="Times New Roman"/>
              </a:rPr>
              <a:t> </a:t>
            </a:r>
            <a:r>
              <a:rPr lang="en-US" sz="1000" dirty="0">
                <a:cs typeface="Times New Roman"/>
              </a:rPr>
              <a:t>GA:</a:t>
            </a:r>
            <a:r>
              <a:rPr lang="en-US" sz="1000" spc="-17" dirty="0">
                <a:cs typeface="Times New Roman"/>
              </a:rPr>
              <a:t> </a:t>
            </a:r>
            <a:r>
              <a:rPr lang="en-US" sz="1000" dirty="0">
                <a:cs typeface="Times New Roman"/>
              </a:rPr>
              <a:t>Centers</a:t>
            </a:r>
            <a:r>
              <a:rPr lang="en-US" sz="1000" spc="-10" dirty="0">
                <a:cs typeface="Times New Roman"/>
              </a:rPr>
              <a:t> </a:t>
            </a:r>
            <a:r>
              <a:rPr lang="en-US" sz="1000" dirty="0">
                <a:cs typeface="Times New Roman"/>
              </a:rPr>
              <a:t>for</a:t>
            </a:r>
            <a:r>
              <a:rPr lang="en-US" sz="1000" spc="-17" dirty="0">
                <a:cs typeface="Times New Roman"/>
              </a:rPr>
              <a:t> </a:t>
            </a:r>
            <a:r>
              <a:rPr lang="en-US" sz="1000" dirty="0">
                <a:cs typeface="Times New Roman"/>
              </a:rPr>
              <a:t>Disease</a:t>
            </a:r>
            <a:r>
              <a:rPr lang="en-US" sz="1000" spc="-10" dirty="0">
                <a:cs typeface="Times New Roman"/>
              </a:rPr>
              <a:t> </a:t>
            </a:r>
            <a:r>
              <a:rPr lang="en-US" sz="1000" dirty="0">
                <a:cs typeface="Times New Roman"/>
              </a:rPr>
              <a:t>Control</a:t>
            </a:r>
            <a:r>
              <a:rPr lang="en-US" sz="1000" spc="-17" dirty="0">
                <a:cs typeface="Times New Roman"/>
              </a:rPr>
              <a:t> </a:t>
            </a:r>
            <a:r>
              <a:rPr lang="en-US" sz="1000" dirty="0">
                <a:cs typeface="Times New Roman"/>
              </a:rPr>
              <a:t>and</a:t>
            </a:r>
            <a:r>
              <a:rPr lang="en-US" sz="1000" spc="-14" dirty="0">
                <a:cs typeface="Times New Roman"/>
              </a:rPr>
              <a:t> </a:t>
            </a:r>
            <a:r>
              <a:rPr lang="en-US" sz="1000" dirty="0">
                <a:cs typeface="Times New Roman"/>
              </a:rPr>
              <a:t>Prevention;</a:t>
            </a:r>
            <a:r>
              <a:rPr lang="en-US" sz="1000" spc="-10" dirty="0">
                <a:cs typeface="Times New Roman"/>
              </a:rPr>
              <a:t> </a:t>
            </a:r>
            <a:r>
              <a:rPr lang="en-US" sz="1000" spc="-7" dirty="0">
                <a:cs typeface="Times New Roman"/>
              </a:rPr>
              <a:t>2019. </a:t>
            </a:r>
            <a:r>
              <a:rPr lang="en-US" sz="1000" u="sng" spc="-7" dirty="0">
                <a:solidFill>
                  <a:srgbClr val="0000FF"/>
                </a:solidFill>
                <a:uFill>
                  <a:solidFill>
                    <a:srgbClr val="0000FF"/>
                  </a:solidFill>
                </a:uFill>
                <a:cs typeface="Times New Roman"/>
                <a:hlinkClick r:id="rId9"/>
              </a:rPr>
              <a:t>https://www.cdc.gov/reproductivehealth/maternal-mortality/erase-mm/MMR-Data-Brief_2019-</a:t>
            </a:r>
            <a:r>
              <a:rPr lang="en-US" sz="1000" u="sng" dirty="0">
                <a:solidFill>
                  <a:srgbClr val="0000FF"/>
                </a:solidFill>
                <a:uFill>
                  <a:solidFill>
                    <a:srgbClr val="0000FF"/>
                  </a:solidFill>
                </a:uFill>
                <a:cs typeface="Times New Roman"/>
                <a:hlinkClick r:id="rId9"/>
              </a:rPr>
              <a:t>h.pdf</a:t>
            </a:r>
            <a:r>
              <a:rPr lang="en-US" sz="1000" dirty="0">
                <a:cs typeface="Times New Roman"/>
                <a:hlinkClick r:id="rId9"/>
              </a:rPr>
              <a:t>.</a:t>
            </a:r>
            <a:r>
              <a:rPr lang="en-US" sz="1000" spc="99" dirty="0">
                <a:cs typeface="Times New Roman"/>
              </a:rPr>
              <a:t>  </a:t>
            </a:r>
            <a:r>
              <a:rPr lang="en-US" sz="1000" spc="-7" dirty="0">
                <a:cs typeface="Times New Roman"/>
              </a:rPr>
              <a:t>Accessed </a:t>
            </a:r>
            <a:r>
              <a:rPr lang="en-US" sz="1000" dirty="0">
                <a:cs typeface="Times New Roman"/>
              </a:rPr>
              <a:t>October</a:t>
            </a:r>
            <a:r>
              <a:rPr lang="en-US" sz="1000" spc="-14" dirty="0">
                <a:cs typeface="Times New Roman"/>
              </a:rPr>
              <a:t> </a:t>
            </a:r>
            <a:r>
              <a:rPr lang="en-US" sz="1000" dirty="0">
                <a:cs typeface="Times New Roman"/>
              </a:rPr>
              <a:t>14,</a:t>
            </a:r>
            <a:r>
              <a:rPr lang="en-US" sz="1000" spc="-10" dirty="0">
                <a:cs typeface="Times New Roman"/>
              </a:rPr>
              <a:t> </a:t>
            </a:r>
            <a:r>
              <a:rPr lang="en-US" sz="1000" spc="-7" dirty="0">
                <a:cs typeface="Times New Roman"/>
              </a:rPr>
              <a:t>2022.</a:t>
            </a:r>
            <a:endParaRPr lang="en-US" sz="1000" dirty="0">
              <a:cs typeface="Times New Roman"/>
            </a:endParaRPr>
          </a:p>
          <a:p>
            <a:pPr marL="274320" indent="-274320">
              <a:buAutoNum type="arabicPeriod" startAt="49"/>
              <a:tabLst>
                <a:tab pos="164951" algn="l"/>
              </a:tabLst>
            </a:pPr>
            <a:r>
              <a:rPr lang="en-US" sz="1000" dirty="0">
                <a:cs typeface="Times New Roman"/>
              </a:rPr>
              <a:t>Thomas</a:t>
            </a:r>
            <a:r>
              <a:rPr lang="en-US" sz="1000" spc="-20" dirty="0">
                <a:cs typeface="Times New Roman"/>
              </a:rPr>
              <a:t> </a:t>
            </a:r>
            <a:r>
              <a:rPr lang="en-US" sz="1000" dirty="0">
                <a:cs typeface="Times New Roman"/>
              </a:rPr>
              <a:t>SR,</a:t>
            </a:r>
            <a:r>
              <a:rPr lang="en-US" sz="1000" spc="-10" dirty="0">
                <a:cs typeface="Times New Roman"/>
              </a:rPr>
              <a:t> </a:t>
            </a:r>
            <a:r>
              <a:rPr lang="en-US" sz="1000" dirty="0">
                <a:cs typeface="Times New Roman"/>
              </a:rPr>
              <a:t>Pink</a:t>
            </a:r>
            <a:r>
              <a:rPr lang="en-US" sz="1000" spc="-14" dirty="0">
                <a:cs typeface="Times New Roman"/>
              </a:rPr>
              <a:t> </a:t>
            </a:r>
            <a:r>
              <a:rPr lang="en-US" sz="1000" dirty="0">
                <a:cs typeface="Times New Roman"/>
              </a:rPr>
              <a:t>GH,</a:t>
            </a:r>
            <a:r>
              <a:rPr lang="en-US" sz="1000" spc="156" dirty="0">
                <a:cs typeface="Times New Roman"/>
              </a:rPr>
              <a:t> </a:t>
            </a:r>
            <a:r>
              <a:rPr lang="en-US" sz="1000" dirty="0">
                <a:cs typeface="Times New Roman"/>
              </a:rPr>
              <a:t>Reiter</a:t>
            </a:r>
            <a:r>
              <a:rPr lang="en-US" sz="1000" spc="-14" dirty="0">
                <a:cs typeface="Times New Roman"/>
              </a:rPr>
              <a:t> </a:t>
            </a:r>
            <a:r>
              <a:rPr lang="en-US" sz="1000" dirty="0">
                <a:cs typeface="Times New Roman"/>
              </a:rPr>
              <a:t>O.</a:t>
            </a:r>
            <a:r>
              <a:rPr lang="en-US" sz="1000" spc="-10" dirty="0">
                <a:cs typeface="Times New Roman"/>
              </a:rPr>
              <a:t> </a:t>
            </a:r>
            <a:r>
              <a:rPr lang="en-US" sz="1000" dirty="0">
                <a:cs typeface="Times New Roman"/>
              </a:rPr>
              <a:t>Trends</a:t>
            </a:r>
            <a:r>
              <a:rPr lang="en-US" sz="1000" spc="-10" dirty="0">
                <a:cs typeface="Times New Roman"/>
              </a:rPr>
              <a:t> </a:t>
            </a:r>
            <a:r>
              <a:rPr lang="en-US" sz="1000" dirty="0">
                <a:cs typeface="Times New Roman"/>
              </a:rPr>
              <a:t>in</a:t>
            </a:r>
            <a:r>
              <a:rPr lang="en-US" sz="1000" spc="-10" dirty="0">
                <a:cs typeface="Times New Roman"/>
              </a:rPr>
              <a:t> </a:t>
            </a:r>
            <a:r>
              <a:rPr lang="en-US" sz="1000" dirty="0">
                <a:cs typeface="Times New Roman"/>
              </a:rPr>
              <a:t>Risk</a:t>
            </a:r>
            <a:r>
              <a:rPr lang="en-US" sz="1000" spc="-10" dirty="0">
                <a:cs typeface="Times New Roman"/>
              </a:rPr>
              <a:t> </a:t>
            </a:r>
            <a:r>
              <a:rPr lang="en-US" sz="1000" dirty="0">
                <a:cs typeface="Times New Roman"/>
              </a:rPr>
              <a:t>of</a:t>
            </a:r>
            <a:r>
              <a:rPr lang="en-US" sz="1000" spc="-14" dirty="0">
                <a:cs typeface="Times New Roman"/>
              </a:rPr>
              <a:t> </a:t>
            </a:r>
            <a:r>
              <a:rPr lang="en-US" sz="1000" dirty="0">
                <a:cs typeface="Times New Roman"/>
              </a:rPr>
              <a:t>Financial</a:t>
            </a:r>
            <a:r>
              <a:rPr lang="en-US" sz="1000" spc="-10" dirty="0">
                <a:cs typeface="Times New Roman"/>
              </a:rPr>
              <a:t> </a:t>
            </a:r>
            <a:r>
              <a:rPr lang="en-US" sz="1000" dirty="0">
                <a:cs typeface="Times New Roman"/>
              </a:rPr>
              <a:t>Distress</a:t>
            </a:r>
            <a:r>
              <a:rPr lang="en-US" sz="1000" spc="-10" dirty="0">
                <a:cs typeface="Times New Roman"/>
              </a:rPr>
              <a:t> </a:t>
            </a:r>
            <a:r>
              <a:rPr lang="en-US" sz="1000" dirty="0">
                <a:cs typeface="Times New Roman"/>
              </a:rPr>
              <a:t>Among</a:t>
            </a:r>
            <a:r>
              <a:rPr lang="en-US" sz="1000" spc="-14" dirty="0">
                <a:cs typeface="Times New Roman"/>
              </a:rPr>
              <a:t> </a:t>
            </a:r>
            <a:r>
              <a:rPr lang="en-US" sz="1000" dirty="0">
                <a:cs typeface="Times New Roman"/>
              </a:rPr>
              <a:t>Rural</a:t>
            </a:r>
            <a:r>
              <a:rPr lang="en-US" sz="1000" spc="-10" dirty="0">
                <a:cs typeface="Times New Roman"/>
              </a:rPr>
              <a:t> </a:t>
            </a:r>
            <a:r>
              <a:rPr lang="en-US" sz="1000" dirty="0">
                <a:cs typeface="Times New Roman"/>
              </a:rPr>
              <a:t>Hospitals,</a:t>
            </a:r>
            <a:r>
              <a:rPr lang="en-US" sz="1000" spc="-10" dirty="0">
                <a:cs typeface="Times New Roman"/>
              </a:rPr>
              <a:t> </a:t>
            </a:r>
            <a:r>
              <a:rPr lang="en-US" sz="1000" dirty="0">
                <a:cs typeface="Times New Roman"/>
              </a:rPr>
              <a:t>2015</a:t>
            </a:r>
            <a:r>
              <a:rPr lang="en-US" sz="1000" spc="-3" dirty="0">
                <a:cs typeface="Times New Roman"/>
              </a:rPr>
              <a:t> </a:t>
            </a:r>
            <a:r>
              <a:rPr lang="en-US" sz="1000" dirty="0">
                <a:cs typeface="Times New Roman"/>
              </a:rPr>
              <a:t>to</a:t>
            </a:r>
            <a:r>
              <a:rPr lang="en-US" sz="1000" spc="-10" dirty="0">
                <a:cs typeface="Times New Roman"/>
              </a:rPr>
              <a:t> </a:t>
            </a:r>
            <a:r>
              <a:rPr lang="en-US" sz="1000" spc="-7" dirty="0">
                <a:cs typeface="Times New Roman"/>
              </a:rPr>
              <a:t>2019. </a:t>
            </a:r>
            <a:r>
              <a:rPr lang="en-US" sz="1000" dirty="0">
                <a:cs typeface="Times New Roman"/>
              </a:rPr>
              <a:t>Chapel</a:t>
            </a:r>
            <a:r>
              <a:rPr lang="en-US" sz="1000" spc="-27" dirty="0">
                <a:cs typeface="Times New Roman"/>
              </a:rPr>
              <a:t> </a:t>
            </a:r>
            <a:r>
              <a:rPr lang="en-US" sz="1000" dirty="0">
                <a:cs typeface="Times New Roman"/>
              </a:rPr>
              <a:t>Hill:</a:t>
            </a:r>
            <a:r>
              <a:rPr lang="en-US" sz="1000" spc="-14" dirty="0">
                <a:cs typeface="Times New Roman"/>
              </a:rPr>
              <a:t> </a:t>
            </a:r>
            <a:r>
              <a:rPr lang="en-US" sz="1000" dirty="0">
                <a:cs typeface="Times New Roman"/>
              </a:rPr>
              <a:t>North</a:t>
            </a:r>
            <a:r>
              <a:rPr lang="en-US" sz="1000" spc="-10" dirty="0">
                <a:cs typeface="Times New Roman"/>
              </a:rPr>
              <a:t> </a:t>
            </a:r>
            <a:r>
              <a:rPr lang="en-US" sz="1000" dirty="0">
                <a:cs typeface="Times New Roman"/>
              </a:rPr>
              <a:t>Carolina</a:t>
            </a:r>
            <a:r>
              <a:rPr lang="en-US" sz="1000" spc="-17" dirty="0">
                <a:cs typeface="Times New Roman"/>
              </a:rPr>
              <a:t> </a:t>
            </a:r>
            <a:r>
              <a:rPr lang="en-US" sz="1000" dirty="0">
                <a:cs typeface="Times New Roman"/>
              </a:rPr>
              <a:t>Rural</a:t>
            </a:r>
            <a:r>
              <a:rPr lang="en-US" sz="1000" spc="-17" dirty="0">
                <a:cs typeface="Times New Roman"/>
              </a:rPr>
              <a:t> </a:t>
            </a:r>
            <a:r>
              <a:rPr lang="en-US" sz="1000" dirty="0">
                <a:cs typeface="Times New Roman"/>
              </a:rPr>
              <a:t>Health</a:t>
            </a:r>
            <a:r>
              <a:rPr lang="en-US" sz="1000" spc="-10" dirty="0">
                <a:cs typeface="Times New Roman"/>
              </a:rPr>
              <a:t> </a:t>
            </a:r>
            <a:r>
              <a:rPr lang="en-US" sz="1000" dirty="0">
                <a:cs typeface="Times New Roman"/>
              </a:rPr>
              <a:t>Research</a:t>
            </a:r>
            <a:r>
              <a:rPr lang="en-US" sz="1000" spc="-14" dirty="0">
                <a:cs typeface="Times New Roman"/>
              </a:rPr>
              <a:t> </a:t>
            </a:r>
            <a:r>
              <a:rPr lang="en-US" sz="1000" dirty="0">
                <a:cs typeface="Times New Roman"/>
              </a:rPr>
              <a:t>Program,</a:t>
            </a:r>
            <a:r>
              <a:rPr lang="en-US" sz="1000" spc="-14" dirty="0">
                <a:cs typeface="Times New Roman"/>
              </a:rPr>
              <a:t> </a:t>
            </a:r>
            <a:r>
              <a:rPr lang="en-US" sz="1000" dirty="0">
                <a:cs typeface="Times New Roman"/>
              </a:rPr>
              <a:t>Cecil</a:t>
            </a:r>
            <a:r>
              <a:rPr lang="en-US" sz="1000" spc="-17" dirty="0">
                <a:cs typeface="Times New Roman"/>
              </a:rPr>
              <a:t> </a:t>
            </a:r>
            <a:r>
              <a:rPr lang="en-US" sz="1000" dirty="0">
                <a:cs typeface="Times New Roman"/>
              </a:rPr>
              <a:t>G.</a:t>
            </a:r>
            <a:r>
              <a:rPr lang="en-US" sz="1000" spc="-10" dirty="0">
                <a:cs typeface="Times New Roman"/>
              </a:rPr>
              <a:t> </a:t>
            </a:r>
            <a:r>
              <a:rPr lang="en-US" sz="1000" dirty="0" err="1">
                <a:cs typeface="Times New Roman"/>
              </a:rPr>
              <a:t>Sheps</a:t>
            </a:r>
            <a:r>
              <a:rPr lang="en-US" sz="1000" spc="-14" dirty="0">
                <a:cs typeface="Times New Roman"/>
              </a:rPr>
              <a:t> </a:t>
            </a:r>
            <a:r>
              <a:rPr lang="en-US" sz="1000" dirty="0">
                <a:cs typeface="Times New Roman"/>
              </a:rPr>
              <a:t>Center</a:t>
            </a:r>
            <a:r>
              <a:rPr lang="en-US" sz="1000" spc="-14" dirty="0">
                <a:cs typeface="Times New Roman"/>
              </a:rPr>
              <a:t> </a:t>
            </a:r>
            <a:r>
              <a:rPr lang="en-US" sz="1000" dirty="0">
                <a:cs typeface="Times New Roman"/>
              </a:rPr>
              <a:t>for</a:t>
            </a:r>
            <a:r>
              <a:rPr lang="en-US" sz="1000" spc="-17" dirty="0">
                <a:cs typeface="Times New Roman"/>
              </a:rPr>
              <a:t> </a:t>
            </a:r>
            <a:r>
              <a:rPr lang="en-US" sz="1000" dirty="0">
                <a:cs typeface="Times New Roman"/>
              </a:rPr>
              <a:t>Health</a:t>
            </a:r>
            <a:r>
              <a:rPr lang="en-US" sz="1000" spc="-7" dirty="0">
                <a:cs typeface="Times New Roman"/>
              </a:rPr>
              <a:t> Services </a:t>
            </a:r>
            <a:r>
              <a:rPr lang="en-US" sz="1000" dirty="0">
                <a:cs typeface="Times New Roman"/>
              </a:rPr>
              <a:t>Research,</a:t>
            </a:r>
            <a:r>
              <a:rPr lang="en-US" sz="1000" spc="-20" dirty="0">
                <a:cs typeface="Times New Roman"/>
              </a:rPr>
              <a:t> </a:t>
            </a:r>
            <a:r>
              <a:rPr lang="en-US" sz="1000" dirty="0">
                <a:cs typeface="Times New Roman"/>
              </a:rPr>
              <a:t>.University</a:t>
            </a:r>
            <a:r>
              <a:rPr lang="en-US" sz="1000" spc="-17" dirty="0">
                <a:cs typeface="Times New Roman"/>
              </a:rPr>
              <a:t> </a:t>
            </a:r>
            <a:r>
              <a:rPr lang="en-US" sz="1000" dirty="0">
                <a:cs typeface="Times New Roman"/>
              </a:rPr>
              <a:t>of</a:t>
            </a:r>
            <a:r>
              <a:rPr lang="en-US" sz="1000" spc="-17" dirty="0">
                <a:cs typeface="Times New Roman"/>
              </a:rPr>
              <a:t> </a:t>
            </a:r>
            <a:r>
              <a:rPr lang="en-US" sz="1000" dirty="0">
                <a:cs typeface="Times New Roman"/>
              </a:rPr>
              <a:t>North</a:t>
            </a:r>
            <a:r>
              <a:rPr lang="en-US" sz="1000" spc="-10" dirty="0">
                <a:cs typeface="Times New Roman"/>
              </a:rPr>
              <a:t> </a:t>
            </a:r>
            <a:r>
              <a:rPr lang="en-US" sz="1000" dirty="0">
                <a:cs typeface="Times New Roman"/>
              </a:rPr>
              <a:t>Carolina;</a:t>
            </a:r>
            <a:r>
              <a:rPr lang="en-US" sz="1000" spc="-17" dirty="0">
                <a:cs typeface="Times New Roman"/>
              </a:rPr>
              <a:t> </a:t>
            </a:r>
            <a:r>
              <a:rPr lang="en-US" sz="1000" dirty="0">
                <a:cs typeface="Times New Roman"/>
              </a:rPr>
              <a:t>April</a:t>
            </a:r>
            <a:r>
              <a:rPr lang="en-US" sz="1000" spc="-17" dirty="0">
                <a:cs typeface="Times New Roman"/>
              </a:rPr>
              <a:t> </a:t>
            </a:r>
            <a:r>
              <a:rPr lang="en-US" sz="1000" dirty="0">
                <a:cs typeface="Times New Roman"/>
              </a:rPr>
              <a:t>2019.</a:t>
            </a:r>
            <a:r>
              <a:rPr lang="en-US" sz="1000" spc="-17" dirty="0">
                <a:cs typeface="Times New Roman"/>
              </a:rPr>
              <a:t> </a:t>
            </a:r>
            <a:r>
              <a:rPr lang="en-US" sz="1000" u="sng" spc="-7" dirty="0">
                <a:solidFill>
                  <a:srgbClr val="0000FF"/>
                </a:solidFill>
                <a:uFill>
                  <a:solidFill>
                    <a:srgbClr val="0000FF"/>
                  </a:solidFill>
                </a:uFill>
                <a:cs typeface="Times New Roman"/>
                <a:hlinkClick r:id="rId10"/>
              </a:rPr>
              <a:t>https://www.shepscenter.unc.edu/wp-</a:t>
            </a:r>
            <a:r>
              <a:rPr lang="en-US" sz="1000" spc="-7" dirty="0">
                <a:solidFill>
                  <a:srgbClr val="0000FF"/>
                </a:solidFill>
                <a:cs typeface="Times New Roman"/>
              </a:rPr>
              <a:t> </a:t>
            </a:r>
            <a:r>
              <a:rPr lang="en-US" sz="1000" u="sng" spc="-7" dirty="0">
                <a:solidFill>
                  <a:srgbClr val="0000FF"/>
                </a:solidFill>
                <a:uFill>
                  <a:solidFill>
                    <a:srgbClr val="0000FF"/>
                  </a:solidFill>
                </a:uFill>
                <a:cs typeface="Times New Roman"/>
                <a:hlinkClick r:id="rId10"/>
              </a:rPr>
              <a:t>content/uploads/</a:t>
            </a:r>
            <a:r>
              <a:rPr lang="en-US" sz="1000" u="sng" spc="-7" dirty="0" err="1">
                <a:solidFill>
                  <a:srgbClr val="0000FF"/>
                </a:solidFill>
                <a:uFill>
                  <a:solidFill>
                    <a:srgbClr val="0000FF"/>
                  </a:solidFill>
                </a:uFill>
                <a:cs typeface="Times New Roman"/>
                <a:hlinkClick r:id="rId10"/>
              </a:rPr>
              <a:t>dlm_uploads</a:t>
            </a:r>
            <a:r>
              <a:rPr lang="en-US" sz="1000" u="sng" spc="-7" dirty="0">
                <a:solidFill>
                  <a:srgbClr val="0000FF"/>
                </a:solidFill>
                <a:uFill>
                  <a:solidFill>
                    <a:srgbClr val="0000FF"/>
                  </a:solidFill>
                </a:uFill>
                <a:cs typeface="Times New Roman"/>
                <a:hlinkClick r:id="rId10"/>
              </a:rPr>
              <a:t>/2019/04/FDI-Trends-</a:t>
            </a:r>
            <a:r>
              <a:rPr lang="en-US" sz="1000" u="sng" dirty="0">
                <a:solidFill>
                  <a:srgbClr val="0000FF"/>
                </a:solidFill>
                <a:uFill>
                  <a:solidFill>
                    <a:srgbClr val="0000FF"/>
                  </a:solidFill>
                </a:uFill>
                <a:cs typeface="Times New Roman"/>
                <a:hlinkClick r:id="rId10"/>
              </a:rPr>
              <a:t>1.pdf</a:t>
            </a:r>
            <a:r>
              <a:rPr lang="en-US" sz="1000" dirty="0">
                <a:cs typeface="Times New Roman"/>
                <a:hlinkClick r:id="rId10"/>
              </a:rPr>
              <a:t>.</a:t>
            </a:r>
            <a:r>
              <a:rPr lang="en-US" sz="1000" spc="31" dirty="0">
                <a:cs typeface="Times New Roman"/>
              </a:rPr>
              <a:t> </a:t>
            </a:r>
            <a:r>
              <a:rPr lang="en-US" sz="1000" dirty="0">
                <a:cs typeface="Times New Roman"/>
              </a:rPr>
              <a:t>Accessed</a:t>
            </a:r>
            <a:r>
              <a:rPr lang="en-US" sz="1000" spc="37" dirty="0">
                <a:cs typeface="Times New Roman"/>
              </a:rPr>
              <a:t> </a:t>
            </a:r>
            <a:r>
              <a:rPr lang="en-US" sz="1000" dirty="0">
                <a:cs typeface="Times New Roman"/>
              </a:rPr>
              <a:t>October</a:t>
            </a:r>
            <a:r>
              <a:rPr lang="en-US" sz="1000" spc="37" dirty="0">
                <a:cs typeface="Times New Roman"/>
              </a:rPr>
              <a:t> </a:t>
            </a:r>
            <a:r>
              <a:rPr lang="en-US" sz="1000" dirty="0">
                <a:cs typeface="Times New Roman"/>
              </a:rPr>
              <a:t>3,</a:t>
            </a:r>
            <a:r>
              <a:rPr lang="en-US" sz="1000" spc="41" dirty="0">
                <a:cs typeface="Times New Roman"/>
              </a:rPr>
              <a:t> </a:t>
            </a:r>
            <a:r>
              <a:rPr lang="en-US" sz="1000" spc="-7" dirty="0">
                <a:cs typeface="Times New Roman"/>
              </a:rPr>
              <a:t>2022.</a:t>
            </a:r>
          </a:p>
          <a:p>
            <a:pPr marL="274320" marR="90485" indent="-274320">
              <a:buAutoNum type="arabicPeriod" startAt="50"/>
              <a:tabLst>
                <a:tab pos="164951" algn="l"/>
              </a:tabLst>
            </a:pPr>
            <a:r>
              <a:rPr lang="en-US" sz="1000" dirty="0">
                <a:cs typeface="Times New Roman"/>
              </a:rPr>
              <a:t>National</a:t>
            </a:r>
            <a:r>
              <a:rPr lang="en-US" sz="1000" spc="-27" dirty="0">
                <a:cs typeface="Times New Roman"/>
              </a:rPr>
              <a:t> </a:t>
            </a:r>
            <a:r>
              <a:rPr lang="en-US" sz="1000" dirty="0">
                <a:cs typeface="Times New Roman"/>
              </a:rPr>
              <a:t>Advisory</a:t>
            </a:r>
            <a:r>
              <a:rPr lang="en-US" sz="1000" spc="-14" dirty="0">
                <a:cs typeface="Times New Roman"/>
              </a:rPr>
              <a:t> </a:t>
            </a:r>
            <a:r>
              <a:rPr lang="en-US" sz="1000" dirty="0">
                <a:cs typeface="Times New Roman"/>
              </a:rPr>
              <a:t>Council</a:t>
            </a:r>
            <a:r>
              <a:rPr lang="en-US" sz="1000" spc="-14" dirty="0">
                <a:cs typeface="Times New Roman"/>
              </a:rPr>
              <a:t> </a:t>
            </a:r>
            <a:r>
              <a:rPr lang="en-US" sz="1000" dirty="0">
                <a:cs typeface="Times New Roman"/>
              </a:rPr>
              <a:t>on</a:t>
            </a:r>
            <a:r>
              <a:rPr lang="en-US" sz="1000" spc="-17" dirty="0">
                <a:cs typeface="Times New Roman"/>
              </a:rPr>
              <a:t> </a:t>
            </a:r>
            <a:r>
              <a:rPr lang="en-US" sz="1000" dirty="0">
                <a:cs typeface="Times New Roman"/>
              </a:rPr>
              <a:t>the</a:t>
            </a:r>
            <a:r>
              <a:rPr lang="en-US" sz="1000" spc="-17" dirty="0">
                <a:cs typeface="Times New Roman"/>
              </a:rPr>
              <a:t> </a:t>
            </a:r>
            <a:r>
              <a:rPr lang="en-US" sz="1000" dirty="0">
                <a:cs typeface="Times New Roman"/>
              </a:rPr>
              <a:t>National</a:t>
            </a:r>
            <a:r>
              <a:rPr lang="en-US" sz="1000" spc="-20" dirty="0">
                <a:cs typeface="Times New Roman"/>
              </a:rPr>
              <a:t> </a:t>
            </a:r>
            <a:r>
              <a:rPr lang="en-US" sz="1000" dirty="0">
                <a:cs typeface="Times New Roman"/>
              </a:rPr>
              <a:t>Health</a:t>
            </a:r>
            <a:r>
              <a:rPr lang="en-US" sz="1000" spc="-10" dirty="0">
                <a:cs typeface="Times New Roman"/>
              </a:rPr>
              <a:t> </a:t>
            </a:r>
            <a:r>
              <a:rPr lang="en-US" sz="1000" dirty="0">
                <a:cs typeface="Times New Roman"/>
              </a:rPr>
              <a:t>Service</a:t>
            </a:r>
            <a:r>
              <a:rPr lang="en-US" sz="1000" spc="-17" dirty="0">
                <a:cs typeface="Times New Roman"/>
              </a:rPr>
              <a:t> </a:t>
            </a:r>
            <a:r>
              <a:rPr lang="en-US" sz="1000" dirty="0">
                <a:cs typeface="Times New Roman"/>
              </a:rPr>
              <a:t>Corps.</a:t>
            </a:r>
            <a:r>
              <a:rPr lang="en-US" sz="1000" spc="-17" dirty="0">
                <a:cs typeface="Times New Roman"/>
              </a:rPr>
              <a:t> </a:t>
            </a:r>
            <a:r>
              <a:rPr lang="en-US" sz="1000" dirty="0">
                <a:cs typeface="Times New Roman"/>
              </a:rPr>
              <a:t>Recommendations</a:t>
            </a:r>
            <a:r>
              <a:rPr lang="en-US" sz="1000" spc="-14" dirty="0">
                <a:cs typeface="Times New Roman"/>
              </a:rPr>
              <a:t> </a:t>
            </a:r>
            <a:r>
              <a:rPr lang="en-US" sz="1000" dirty="0">
                <a:cs typeface="Times New Roman"/>
              </a:rPr>
              <a:t>for</a:t>
            </a:r>
            <a:r>
              <a:rPr lang="en-US" sz="1000" spc="-17" dirty="0">
                <a:cs typeface="Times New Roman"/>
              </a:rPr>
              <a:t> </a:t>
            </a:r>
            <a:r>
              <a:rPr lang="en-US" sz="1000" dirty="0">
                <a:cs typeface="Times New Roman"/>
              </a:rPr>
              <a:t>Priorities</a:t>
            </a:r>
            <a:r>
              <a:rPr lang="en-US" sz="1000" spc="-17" dirty="0">
                <a:cs typeface="Times New Roman"/>
              </a:rPr>
              <a:t> </a:t>
            </a:r>
            <a:r>
              <a:rPr lang="en-US" sz="1000" dirty="0">
                <a:cs typeface="Times New Roman"/>
              </a:rPr>
              <a:t>to</a:t>
            </a:r>
            <a:r>
              <a:rPr lang="en-US" sz="1000" spc="-14" dirty="0">
                <a:cs typeface="Times New Roman"/>
              </a:rPr>
              <a:t> </a:t>
            </a:r>
            <a:r>
              <a:rPr lang="en-US" sz="1000" spc="-7" dirty="0">
                <a:cs typeface="Times New Roman"/>
              </a:rPr>
              <a:t>Support </a:t>
            </a:r>
            <a:r>
              <a:rPr lang="en-US" sz="1000" dirty="0">
                <a:cs typeface="Times New Roman"/>
              </a:rPr>
              <a:t>National</a:t>
            </a:r>
            <a:r>
              <a:rPr lang="en-US" sz="1000" spc="-24" dirty="0">
                <a:cs typeface="Times New Roman"/>
              </a:rPr>
              <a:t> </a:t>
            </a:r>
            <a:r>
              <a:rPr lang="en-US" sz="1000" dirty="0">
                <a:cs typeface="Times New Roman"/>
              </a:rPr>
              <a:t>Health</a:t>
            </a:r>
            <a:r>
              <a:rPr lang="en-US" sz="1000" spc="-7" dirty="0">
                <a:cs typeface="Times New Roman"/>
              </a:rPr>
              <a:t> </a:t>
            </a:r>
            <a:r>
              <a:rPr lang="en-US" sz="1000" dirty="0">
                <a:cs typeface="Times New Roman"/>
              </a:rPr>
              <a:t>Service</a:t>
            </a:r>
            <a:r>
              <a:rPr lang="en-US" sz="1000" spc="-10" dirty="0">
                <a:cs typeface="Times New Roman"/>
              </a:rPr>
              <a:t> </a:t>
            </a:r>
            <a:r>
              <a:rPr lang="en-US" sz="1000" dirty="0">
                <a:cs typeface="Times New Roman"/>
              </a:rPr>
              <a:t>Corps</a:t>
            </a:r>
            <a:r>
              <a:rPr lang="en-US" sz="1000" spc="-10" dirty="0">
                <a:cs typeface="Times New Roman"/>
              </a:rPr>
              <a:t> </a:t>
            </a:r>
            <a:r>
              <a:rPr lang="en-US" sz="1000" dirty="0">
                <a:cs typeface="Times New Roman"/>
              </a:rPr>
              <a:t>Efforts</a:t>
            </a:r>
            <a:r>
              <a:rPr lang="en-US" sz="1000" spc="-7" dirty="0">
                <a:cs typeface="Times New Roman"/>
              </a:rPr>
              <a:t> </a:t>
            </a:r>
            <a:r>
              <a:rPr lang="en-US" sz="1000" dirty="0">
                <a:cs typeface="Times New Roman"/>
              </a:rPr>
              <a:t>to</a:t>
            </a:r>
            <a:r>
              <a:rPr lang="en-US" sz="1000" spc="-14" dirty="0">
                <a:cs typeface="Times New Roman"/>
              </a:rPr>
              <a:t> </a:t>
            </a:r>
            <a:r>
              <a:rPr lang="en-US" sz="1000" dirty="0">
                <a:cs typeface="Times New Roman"/>
              </a:rPr>
              <a:t>Address</a:t>
            </a:r>
            <a:r>
              <a:rPr lang="en-US" sz="1000" spc="-14" dirty="0">
                <a:cs typeface="Times New Roman"/>
              </a:rPr>
              <a:t> </a:t>
            </a:r>
            <a:r>
              <a:rPr lang="en-US" sz="1000" dirty="0">
                <a:cs typeface="Times New Roman"/>
              </a:rPr>
              <a:t>the</a:t>
            </a:r>
            <a:r>
              <a:rPr lang="en-US" sz="1000" spc="-14" dirty="0">
                <a:cs typeface="Times New Roman"/>
              </a:rPr>
              <a:t> </a:t>
            </a:r>
            <a:r>
              <a:rPr lang="en-US" sz="1000" dirty="0">
                <a:cs typeface="Times New Roman"/>
              </a:rPr>
              <a:t>U.S.</a:t>
            </a:r>
            <a:r>
              <a:rPr lang="en-US" sz="1000" spc="-14" dirty="0">
                <a:cs typeface="Times New Roman"/>
              </a:rPr>
              <a:t> </a:t>
            </a:r>
            <a:r>
              <a:rPr lang="en-US" sz="1000" dirty="0">
                <a:cs typeface="Times New Roman"/>
              </a:rPr>
              <a:t>Health</a:t>
            </a:r>
            <a:r>
              <a:rPr lang="en-US" sz="1000" spc="-7" dirty="0">
                <a:cs typeface="Times New Roman"/>
              </a:rPr>
              <a:t> </a:t>
            </a:r>
            <a:r>
              <a:rPr lang="en-US" sz="1000" dirty="0">
                <a:cs typeface="Times New Roman"/>
              </a:rPr>
              <a:t>Care</a:t>
            </a:r>
            <a:r>
              <a:rPr lang="en-US" sz="1000" spc="-20" dirty="0">
                <a:cs typeface="Times New Roman"/>
              </a:rPr>
              <a:t> </a:t>
            </a:r>
            <a:r>
              <a:rPr lang="en-US" sz="1000" dirty="0">
                <a:cs typeface="Times New Roman"/>
              </a:rPr>
              <a:t>Workforce</a:t>
            </a:r>
            <a:r>
              <a:rPr lang="en-US" sz="1000" spc="-10" dirty="0">
                <a:cs typeface="Times New Roman"/>
              </a:rPr>
              <a:t> </a:t>
            </a:r>
            <a:r>
              <a:rPr lang="en-US" sz="1000" dirty="0">
                <a:cs typeface="Times New Roman"/>
              </a:rPr>
              <a:t>Shortage</a:t>
            </a:r>
            <a:r>
              <a:rPr lang="en-US" sz="1000" spc="-10" dirty="0">
                <a:cs typeface="Times New Roman"/>
              </a:rPr>
              <a:t> </a:t>
            </a:r>
            <a:r>
              <a:rPr lang="en-US" sz="1000" spc="-7" dirty="0">
                <a:cs typeface="Times New Roman"/>
              </a:rPr>
              <a:t>2021-2023. </a:t>
            </a:r>
            <a:r>
              <a:rPr lang="en-US" sz="1000" dirty="0">
                <a:cs typeface="Times New Roman"/>
              </a:rPr>
              <a:t>Rockville,</a:t>
            </a:r>
            <a:r>
              <a:rPr lang="en-US" sz="1000" spc="-27" dirty="0">
                <a:cs typeface="Times New Roman"/>
              </a:rPr>
              <a:t> </a:t>
            </a:r>
            <a:r>
              <a:rPr lang="en-US" sz="1000" dirty="0">
                <a:cs typeface="Times New Roman"/>
              </a:rPr>
              <a:t>MD:</a:t>
            </a:r>
            <a:r>
              <a:rPr lang="en-US" sz="1000" spc="-20" dirty="0">
                <a:cs typeface="Times New Roman"/>
              </a:rPr>
              <a:t> </a:t>
            </a:r>
            <a:r>
              <a:rPr lang="en-US" sz="1000" dirty="0">
                <a:cs typeface="Times New Roman"/>
              </a:rPr>
              <a:t>Health</a:t>
            </a:r>
            <a:r>
              <a:rPr lang="en-US" sz="1000" spc="-14" dirty="0">
                <a:cs typeface="Times New Roman"/>
              </a:rPr>
              <a:t> </a:t>
            </a:r>
            <a:r>
              <a:rPr lang="en-US" sz="1000" dirty="0">
                <a:cs typeface="Times New Roman"/>
              </a:rPr>
              <a:t>Resources</a:t>
            </a:r>
            <a:r>
              <a:rPr lang="en-US" sz="1000" spc="-17" dirty="0">
                <a:cs typeface="Times New Roman"/>
              </a:rPr>
              <a:t> </a:t>
            </a:r>
            <a:r>
              <a:rPr lang="en-US" sz="1000" dirty="0">
                <a:cs typeface="Times New Roman"/>
              </a:rPr>
              <a:t>and</a:t>
            </a:r>
            <a:r>
              <a:rPr lang="en-US" sz="1000" spc="-20" dirty="0">
                <a:cs typeface="Times New Roman"/>
              </a:rPr>
              <a:t> </a:t>
            </a:r>
            <a:r>
              <a:rPr lang="en-US" sz="1000" dirty="0">
                <a:cs typeface="Times New Roman"/>
              </a:rPr>
              <a:t>Services</a:t>
            </a:r>
            <a:r>
              <a:rPr lang="en-US" sz="1000" spc="-20" dirty="0">
                <a:cs typeface="Times New Roman"/>
              </a:rPr>
              <a:t> </a:t>
            </a:r>
            <a:r>
              <a:rPr lang="en-US" sz="1000" dirty="0">
                <a:cs typeface="Times New Roman"/>
              </a:rPr>
              <a:t>Administration;</a:t>
            </a:r>
            <a:r>
              <a:rPr lang="en-US" sz="1000" spc="-20" dirty="0">
                <a:cs typeface="Times New Roman"/>
              </a:rPr>
              <a:t> </a:t>
            </a:r>
            <a:r>
              <a:rPr lang="en-US" sz="1000" spc="-7" dirty="0">
                <a:cs typeface="Times New Roman"/>
              </a:rPr>
              <a:t>2021. </a:t>
            </a:r>
            <a:r>
              <a:rPr lang="en-US" sz="1000" u="sng" spc="-7" dirty="0">
                <a:solidFill>
                  <a:srgbClr val="0000FF"/>
                </a:solidFill>
                <a:uFill>
                  <a:solidFill>
                    <a:srgbClr val="0000FF"/>
                  </a:solidFill>
                </a:uFill>
                <a:cs typeface="Times New Roman"/>
                <a:hlinkClick r:id="rId11"/>
              </a:rPr>
              <a:t>https://www.hrsa.gov/sites/default/files/hrsa/advisory-committees/national-health-service-corps/nhsc-</a:t>
            </a:r>
            <a:r>
              <a:rPr lang="en-US" sz="1000" spc="-7" dirty="0">
                <a:solidFill>
                  <a:srgbClr val="0000FF"/>
                </a:solidFill>
                <a:cs typeface="Times New Roman"/>
              </a:rPr>
              <a:t> </a:t>
            </a:r>
            <a:r>
              <a:rPr lang="en-US" sz="1000" u="sng" spc="-7" dirty="0">
                <a:solidFill>
                  <a:srgbClr val="0000FF"/>
                </a:solidFill>
                <a:uFill>
                  <a:solidFill>
                    <a:srgbClr val="0000FF"/>
                  </a:solidFill>
                </a:uFill>
                <a:cs typeface="Times New Roman"/>
                <a:hlinkClick r:id="rId11"/>
              </a:rPr>
              <a:t>healthcare-shortage-2021-</a:t>
            </a:r>
            <a:r>
              <a:rPr lang="en-US" sz="1000" u="sng" dirty="0">
                <a:solidFill>
                  <a:srgbClr val="0000FF"/>
                </a:solidFill>
                <a:uFill>
                  <a:solidFill>
                    <a:srgbClr val="0000FF"/>
                  </a:solidFill>
                </a:uFill>
                <a:cs typeface="Times New Roman"/>
                <a:hlinkClick r:id="rId11"/>
              </a:rPr>
              <a:t>2023.pdf</a:t>
            </a:r>
            <a:r>
              <a:rPr lang="en-US" sz="1000" dirty="0">
                <a:cs typeface="Times New Roman"/>
                <a:hlinkClick r:id="rId11"/>
              </a:rPr>
              <a:t>.</a:t>
            </a:r>
            <a:r>
              <a:rPr lang="en-US" sz="1000" spc="3" dirty="0">
                <a:cs typeface="Times New Roman"/>
              </a:rPr>
              <a:t> </a:t>
            </a:r>
            <a:r>
              <a:rPr lang="en-US" sz="1000" dirty="0">
                <a:cs typeface="Times New Roman"/>
              </a:rPr>
              <a:t>Accessed</a:t>
            </a:r>
            <a:r>
              <a:rPr lang="en-US" sz="1000" spc="10" dirty="0">
                <a:cs typeface="Times New Roman"/>
              </a:rPr>
              <a:t> </a:t>
            </a:r>
            <a:r>
              <a:rPr lang="en-US" sz="1000" dirty="0">
                <a:cs typeface="Times New Roman"/>
              </a:rPr>
              <a:t>October</a:t>
            </a:r>
            <a:r>
              <a:rPr lang="en-US" sz="1000" spc="10" dirty="0">
                <a:cs typeface="Times New Roman"/>
              </a:rPr>
              <a:t> </a:t>
            </a:r>
            <a:r>
              <a:rPr lang="en-US" sz="1000" dirty="0">
                <a:cs typeface="Times New Roman"/>
              </a:rPr>
              <a:t>3,</a:t>
            </a:r>
            <a:r>
              <a:rPr lang="en-US" sz="1000" spc="10" dirty="0">
                <a:cs typeface="Times New Roman"/>
              </a:rPr>
              <a:t> </a:t>
            </a:r>
            <a:r>
              <a:rPr lang="en-US" sz="1000" spc="-14" dirty="0">
                <a:cs typeface="Times New Roman"/>
              </a:rPr>
              <a:t>2022.</a:t>
            </a:r>
            <a:endParaRPr lang="en-US" sz="1000" dirty="0">
              <a:cs typeface="Times New Roman"/>
            </a:endParaRPr>
          </a:p>
          <a:p>
            <a:pPr marL="274320" marR="177940" indent="-274320">
              <a:buAutoNum type="arabicPeriod" startAt="50"/>
              <a:tabLst>
                <a:tab pos="164951" algn="l"/>
              </a:tabLst>
            </a:pPr>
            <a:r>
              <a:rPr lang="en-US" sz="1000" dirty="0">
                <a:cs typeface="Times New Roman"/>
              </a:rPr>
              <a:t>Holcomb</a:t>
            </a:r>
            <a:r>
              <a:rPr lang="en-US" sz="1000" spc="-20" dirty="0">
                <a:cs typeface="Times New Roman"/>
              </a:rPr>
              <a:t> </a:t>
            </a:r>
            <a:r>
              <a:rPr lang="en-US" sz="1000" dirty="0">
                <a:cs typeface="Times New Roman"/>
              </a:rPr>
              <a:t>DS,</a:t>
            </a:r>
            <a:r>
              <a:rPr lang="en-US" sz="1000" spc="-17" dirty="0">
                <a:cs typeface="Times New Roman"/>
              </a:rPr>
              <a:t> </a:t>
            </a:r>
            <a:r>
              <a:rPr lang="en-US" sz="1000" dirty="0" err="1">
                <a:cs typeface="Times New Roman"/>
              </a:rPr>
              <a:t>Pengetnze</a:t>
            </a:r>
            <a:r>
              <a:rPr lang="en-US" sz="1000" spc="-14" dirty="0">
                <a:cs typeface="Times New Roman"/>
              </a:rPr>
              <a:t> </a:t>
            </a:r>
            <a:r>
              <a:rPr lang="en-US" sz="1000" dirty="0">
                <a:cs typeface="Times New Roman"/>
              </a:rPr>
              <a:t>Y,</a:t>
            </a:r>
            <a:r>
              <a:rPr lang="en-US" sz="1000" spc="-14" dirty="0">
                <a:cs typeface="Times New Roman"/>
              </a:rPr>
              <a:t> </a:t>
            </a:r>
            <a:r>
              <a:rPr lang="en-US" sz="1000" dirty="0">
                <a:cs typeface="Times New Roman"/>
              </a:rPr>
              <a:t>Steele</a:t>
            </a:r>
            <a:r>
              <a:rPr lang="en-US" sz="1000" spc="-10" dirty="0">
                <a:cs typeface="Times New Roman"/>
              </a:rPr>
              <a:t> </a:t>
            </a:r>
            <a:r>
              <a:rPr lang="en-US" sz="1000" dirty="0">
                <a:cs typeface="Times New Roman"/>
              </a:rPr>
              <a:t>A,</a:t>
            </a:r>
            <a:r>
              <a:rPr lang="en-US" sz="1000" spc="-14" dirty="0">
                <a:cs typeface="Times New Roman"/>
              </a:rPr>
              <a:t> </a:t>
            </a:r>
            <a:r>
              <a:rPr lang="en-US" sz="1000" dirty="0">
                <a:cs typeface="Times New Roman"/>
              </a:rPr>
              <a:t>Karam</a:t>
            </a:r>
            <a:r>
              <a:rPr lang="en-US" sz="1000" spc="-14" dirty="0">
                <a:cs typeface="Times New Roman"/>
              </a:rPr>
              <a:t> </a:t>
            </a:r>
            <a:r>
              <a:rPr lang="en-US" sz="1000" dirty="0">
                <a:cs typeface="Times New Roman"/>
              </a:rPr>
              <a:t>A,</a:t>
            </a:r>
            <a:r>
              <a:rPr lang="en-US" sz="1000" spc="-10" dirty="0">
                <a:cs typeface="Times New Roman"/>
              </a:rPr>
              <a:t> </a:t>
            </a:r>
            <a:r>
              <a:rPr lang="en-US" sz="1000" dirty="0" err="1">
                <a:cs typeface="Times New Roman"/>
              </a:rPr>
              <a:t>Spong</a:t>
            </a:r>
            <a:r>
              <a:rPr lang="en-US" sz="1000" spc="-7" dirty="0">
                <a:cs typeface="Times New Roman"/>
              </a:rPr>
              <a:t> </a:t>
            </a:r>
            <a:r>
              <a:rPr lang="en-US" sz="1000" dirty="0">
                <a:cs typeface="Times New Roman"/>
              </a:rPr>
              <a:t>C,</a:t>
            </a:r>
            <a:r>
              <a:rPr lang="en-US" sz="1000" spc="-14" dirty="0">
                <a:cs typeface="Times New Roman"/>
              </a:rPr>
              <a:t> </a:t>
            </a:r>
            <a:r>
              <a:rPr lang="en-US" sz="1000" dirty="0">
                <a:cs typeface="Times New Roman"/>
              </a:rPr>
              <a:t>Nelson</a:t>
            </a:r>
            <a:r>
              <a:rPr lang="en-US" sz="1000" spc="-14" dirty="0">
                <a:cs typeface="Times New Roman"/>
              </a:rPr>
              <a:t> </a:t>
            </a:r>
            <a:r>
              <a:rPr lang="en-US" sz="1000" dirty="0">
                <a:cs typeface="Times New Roman"/>
              </a:rPr>
              <a:t>DB.</a:t>
            </a:r>
            <a:r>
              <a:rPr lang="en-US" sz="1000" spc="-14" dirty="0">
                <a:cs typeface="Times New Roman"/>
              </a:rPr>
              <a:t> </a:t>
            </a:r>
            <a:r>
              <a:rPr lang="en-US" sz="1000" dirty="0">
                <a:cs typeface="Times New Roman"/>
              </a:rPr>
              <a:t>Geographic</a:t>
            </a:r>
            <a:r>
              <a:rPr lang="en-US" sz="1000" spc="-14" dirty="0">
                <a:cs typeface="Times New Roman"/>
              </a:rPr>
              <a:t> </a:t>
            </a:r>
            <a:r>
              <a:rPr lang="en-US" sz="1000" dirty="0">
                <a:cs typeface="Times New Roman"/>
              </a:rPr>
              <a:t>barriers</a:t>
            </a:r>
            <a:r>
              <a:rPr lang="en-US" sz="1000" spc="-10" dirty="0">
                <a:cs typeface="Times New Roman"/>
              </a:rPr>
              <a:t> </a:t>
            </a:r>
            <a:r>
              <a:rPr lang="en-US" sz="1000" dirty="0">
                <a:cs typeface="Times New Roman"/>
              </a:rPr>
              <a:t>to</a:t>
            </a:r>
            <a:r>
              <a:rPr lang="en-US" sz="1000" spc="-14" dirty="0">
                <a:cs typeface="Times New Roman"/>
              </a:rPr>
              <a:t> </a:t>
            </a:r>
            <a:r>
              <a:rPr lang="en-US" sz="1000" dirty="0">
                <a:cs typeface="Times New Roman"/>
              </a:rPr>
              <a:t>prenatal</a:t>
            </a:r>
            <a:r>
              <a:rPr lang="en-US" sz="1000" spc="-10" dirty="0">
                <a:cs typeface="Times New Roman"/>
              </a:rPr>
              <a:t> </a:t>
            </a:r>
            <a:r>
              <a:rPr lang="en-US" sz="1000" spc="-14" dirty="0">
                <a:cs typeface="Times New Roman"/>
              </a:rPr>
              <a:t>care </a:t>
            </a:r>
            <a:r>
              <a:rPr lang="en-US" sz="1000" dirty="0">
                <a:cs typeface="Times New Roman"/>
              </a:rPr>
              <a:t>access</a:t>
            </a:r>
            <a:r>
              <a:rPr lang="en-US" sz="1000" spc="-20" dirty="0">
                <a:cs typeface="Times New Roman"/>
              </a:rPr>
              <a:t> </a:t>
            </a:r>
            <a:r>
              <a:rPr lang="en-US" sz="1000" dirty="0">
                <a:cs typeface="Times New Roman"/>
              </a:rPr>
              <a:t>and</a:t>
            </a:r>
            <a:r>
              <a:rPr lang="en-US" sz="1000" spc="-14" dirty="0">
                <a:cs typeface="Times New Roman"/>
              </a:rPr>
              <a:t> </a:t>
            </a:r>
            <a:r>
              <a:rPr lang="en-US" sz="1000" dirty="0">
                <a:cs typeface="Times New Roman"/>
              </a:rPr>
              <a:t>their</a:t>
            </a:r>
            <a:r>
              <a:rPr lang="en-US" sz="1000" spc="-10" dirty="0">
                <a:cs typeface="Times New Roman"/>
              </a:rPr>
              <a:t> </a:t>
            </a:r>
            <a:r>
              <a:rPr lang="en-US" sz="1000" dirty="0">
                <a:cs typeface="Times New Roman"/>
              </a:rPr>
              <a:t>consequences.</a:t>
            </a:r>
            <a:r>
              <a:rPr lang="en-US" sz="1000" spc="-14" dirty="0">
                <a:cs typeface="Times New Roman"/>
              </a:rPr>
              <a:t> </a:t>
            </a:r>
            <a:r>
              <a:rPr lang="en-US" sz="1000" dirty="0">
                <a:cs typeface="Times New Roman"/>
              </a:rPr>
              <a:t>Am</a:t>
            </a:r>
            <a:r>
              <a:rPr lang="en-US" sz="1000" spc="-10" dirty="0">
                <a:cs typeface="Times New Roman"/>
              </a:rPr>
              <a:t> </a:t>
            </a:r>
            <a:r>
              <a:rPr lang="en-US" sz="1000" dirty="0">
                <a:cs typeface="Times New Roman"/>
              </a:rPr>
              <a:t>J</a:t>
            </a:r>
            <a:r>
              <a:rPr lang="en-US" sz="1000" spc="-17" dirty="0">
                <a:cs typeface="Times New Roman"/>
              </a:rPr>
              <a:t> </a:t>
            </a:r>
            <a:r>
              <a:rPr lang="en-US" sz="1000" dirty="0" err="1">
                <a:cs typeface="Times New Roman"/>
              </a:rPr>
              <a:t>Obstet</a:t>
            </a:r>
            <a:r>
              <a:rPr lang="en-US" sz="1000" spc="-17" dirty="0">
                <a:cs typeface="Times New Roman"/>
              </a:rPr>
              <a:t> </a:t>
            </a:r>
            <a:r>
              <a:rPr lang="en-US" sz="1000" dirty="0" err="1">
                <a:cs typeface="Times New Roman"/>
              </a:rPr>
              <a:t>Gynecol</a:t>
            </a:r>
            <a:r>
              <a:rPr lang="en-US" sz="1000" spc="-17" dirty="0">
                <a:cs typeface="Times New Roman"/>
              </a:rPr>
              <a:t> </a:t>
            </a:r>
            <a:r>
              <a:rPr lang="en-US" sz="1000" dirty="0">
                <a:cs typeface="Times New Roman"/>
              </a:rPr>
              <a:t>MFM.</a:t>
            </a:r>
            <a:r>
              <a:rPr lang="en-US" sz="1000" spc="-14" dirty="0">
                <a:cs typeface="Times New Roman"/>
              </a:rPr>
              <a:t> </a:t>
            </a:r>
            <a:r>
              <a:rPr lang="en-US" sz="1000" dirty="0">
                <a:cs typeface="Times New Roman"/>
              </a:rPr>
              <a:t>2021</a:t>
            </a:r>
            <a:r>
              <a:rPr lang="en-US" sz="1000" spc="-14" dirty="0">
                <a:cs typeface="Times New Roman"/>
              </a:rPr>
              <a:t> </a:t>
            </a:r>
            <a:r>
              <a:rPr lang="en-US" sz="1000" spc="-7" dirty="0">
                <a:cs typeface="Times New Roman"/>
              </a:rPr>
              <a:t>Sep;3(5):100442. </a:t>
            </a:r>
            <a:r>
              <a:rPr lang="en-US" sz="1000" u="sng" spc="-7" dirty="0">
                <a:solidFill>
                  <a:srgbClr val="0000FF"/>
                </a:solidFill>
                <a:uFill>
                  <a:solidFill>
                    <a:srgbClr val="0000FF"/>
                  </a:solidFill>
                </a:uFill>
                <a:cs typeface="Times New Roman"/>
                <a:hlinkClick r:id="rId12"/>
              </a:rPr>
              <a:t>https://www.ajogmfm.org/article/S2589-9333(21)00137-</a:t>
            </a:r>
            <a:r>
              <a:rPr lang="en-US" sz="1000" u="sng" dirty="0">
                <a:solidFill>
                  <a:srgbClr val="0000FF"/>
                </a:solidFill>
                <a:uFill>
                  <a:solidFill>
                    <a:srgbClr val="0000FF"/>
                  </a:solidFill>
                </a:uFill>
                <a:cs typeface="Times New Roman"/>
                <a:hlinkClick r:id="rId12"/>
              </a:rPr>
              <a:t>3/fulltext</a:t>
            </a:r>
            <a:r>
              <a:rPr lang="en-US" sz="1000" dirty="0">
                <a:cs typeface="Times New Roman"/>
                <a:hlinkClick r:id="rId12"/>
              </a:rPr>
              <a:t>.</a:t>
            </a:r>
            <a:r>
              <a:rPr lang="en-US" sz="1000" spc="37" dirty="0">
                <a:cs typeface="Times New Roman"/>
              </a:rPr>
              <a:t> </a:t>
            </a:r>
            <a:r>
              <a:rPr lang="en-US" sz="1000" dirty="0">
                <a:cs typeface="Times New Roman"/>
              </a:rPr>
              <a:t>Accessed</a:t>
            </a:r>
            <a:r>
              <a:rPr lang="en-US" sz="1000" spc="41" dirty="0">
                <a:cs typeface="Times New Roman"/>
              </a:rPr>
              <a:t> </a:t>
            </a:r>
            <a:r>
              <a:rPr lang="en-US" sz="1000" dirty="0">
                <a:cs typeface="Times New Roman"/>
              </a:rPr>
              <a:t>October</a:t>
            </a:r>
            <a:r>
              <a:rPr lang="en-US" sz="1000" spc="41" dirty="0">
                <a:cs typeface="Times New Roman"/>
              </a:rPr>
              <a:t> </a:t>
            </a:r>
            <a:r>
              <a:rPr lang="en-US" sz="1000" dirty="0">
                <a:cs typeface="Times New Roman"/>
              </a:rPr>
              <a:t>3,</a:t>
            </a:r>
            <a:r>
              <a:rPr lang="en-US" sz="1000" spc="41" dirty="0">
                <a:cs typeface="Times New Roman"/>
              </a:rPr>
              <a:t> </a:t>
            </a:r>
            <a:r>
              <a:rPr lang="en-US" sz="1000" spc="-7" dirty="0">
                <a:cs typeface="Times New Roman"/>
              </a:rPr>
              <a:t>2022.</a:t>
            </a:r>
            <a:endParaRPr lang="en-US" sz="1000" dirty="0">
              <a:cs typeface="Times New Roman"/>
            </a:endParaRPr>
          </a:p>
          <a:p>
            <a:pPr marL="274320" marR="5195" indent="-274320">
              <a:buAutoNum type="arabicPeriod" startAt="50"/>
              <a:tabLst>
                <a:tab pos="164951" algn="l"/>
              </a:tabLst>
            </a:pPr>
            <a:r>
              <a:rPr lang="en-US" sz="1000" spc="-7" dirty="0" err="1">
                <a:cs typeface="Times New Roman"/>
              </a:rPr>
              <a:t>Kozhimannil</a:t>
            </a:r>
            <a:r>
              <a:rPr lang="en-US" sz="1000" spc="-24" dirty="0">
                <a:cs typeface="Times New Roman"/>
              </a:rPr>
              <a:t> </a:t>
            </a:r>
            <a:r>
              <a:rPr lang="en-US" sz="1000" dirty="0">
                <a:cs typeface="Times New Roman"/>
              </a:rPr>
              <a:t>KB,</a:t>
            </a:r>
            <a:r>
              <a:rPr lang="en-US" sz="1000" spc="-20" dirty="0">
                <a:cs typeface="Times New Roman"/>
              </a:rPr>
              <a:t> </a:t>
            </a:r>
            <a:r>
              <a:rPr lang="en-US" sz="1000" dirty="0">
                <a:cs typeface="Times New Roman"/>
              </a:rPr>
              <a:t>Hung</a:t>
            </a:r>
            <a:r>
              <a:rPr lang="en-US" sz="1000" spc="-17" dirty="0">
                <a:cs typeface="Times New Roman"/>
              </a:rPr>
              <a:t> </a:t>
            </a:r>
            <a:r>
              <a:rPr lang="en-US" sz="1000" dirty="0">
                <a:cs typeface="Times New Roman"/>
              </a:rPr>
              <a:t>P,</a:t>
            </a:r>
            <a:r>
              <a:rPr lang="en-US" sz="1000" spc="-20" dirty="0">
                <a:cs typeface="Times New Roman"/>
              </a:rPr>
              <a:t> </a:t>
            </a:r>
            <a:r>
              <a:rPr lang="en-US" sz="1000" spc="-14" dirty="0">
                <a:cs typeface="Times New Roman"/>
              </a:rPr>
              <a:t>Henning-</a:t>
            </a:r>
            <a:r>
              <a:rPr lang="en-US" sz="1000" spc="-7" dirty="0">
                <a:cs typeface="Times New Roman"/>
              </a:rPr>
              <a:t>Smith</a:t>
            </a:r>
            <a:r>
              <a:rPr lang="en-US" sz="1000" spc="-17" dirty="0">
                <a:cs typeface="Times New Roman"/>
              </a:rPr>
              <a:t> </a:t>
            </a:r>
            <a:r>
              <a:rPr lang="en-US" sz="1000" dirty="0">
                <a:cs typeface="Times New Roman"/>
              </a:rPr>
              <a:t>C,</a:t>
            </a:r>
            <a:r>
              <a:rPr lang="en-US" sz="1000" spc="-14" dirty="0">
                <a:cs typeface="Times New Roman"/>
              </a:rPr>
              <a:t> </a:t>
            </a:r>
            <a:r>
              <a:rPr lang="en-US" sz="1000" spc="-7" dirty="0">
                <a:cs typeface="Times New Roman"/>
              </a:rPr>
              <a:t>Casey</a:t>
            </a:r>
            <a:r>
              <a:rPr lang="en-US" sz="1000" spc="-17" dirty="0">
                <a:cs typeface="Times New Roman"/>
              </a:rPr>
              <a:t> </a:t>
            </a:r>
            <a:r>
              <a:rPr lang="en-US" sz="1000" dirty="0">
                <a:cs typeface="Times New Roman"/>
              </a:rPr>
              <a:t>MM,</a:t>
            </a:r>
            <a:r>
              <a:rPr lang="en-US" sz="1000" spc="-20" dirty="0">
                <a:cs typeface="Times New Roman"/>
              </a:rPr>
              <a:t> </a:t>
            </a:r>
            <a:r>
              <a:rPr lang="en-US" sz="1000" spc="-7" dirty="0">
                <a:cs typeface="Times New Roman"/>
              </a:rPr>
              <a:t>Prasad</a:t>
            </a:r>
            <a:r>
              <a:rPr lang="en-US" sz="1000" spc="-17" dirty="0">
                <a:cs typeface="Times New Roman"/>
              </a:rPr>
              <a:t> </a:t>
            </a:r>
            <a:r>
              <a:rPr lang="en-US" sz="1000" dirty="0">
                <a:cs typeface="Times New Roman"/>
              </a:rPr>
              <a:t>S.</a:t>
            </a:r>
            <a:r>
              <a:rPr lang="en-US" sz="1000" spc="-17" dirty="0">
                <a:cs typeface="Times New Roman"/>
              </a:rPr>
              <a:t> </a:t>
            </a:r>
            <a:r>
              <a:rPr lang="en-US" sz="1000" spc="-7" dirty="0">
                <a:cs typeface="Times New Roman"/>
              </a:rPr>
              <a:t>Association</a:t>
            </a:r>
            <a:r>
              <a:rPr lang="en-US" sz="1000" spc="-17" dirty="0">
                <a:cs typeface="Times New Roman"/>
              </a:rPr>
              <a:t> </a:t>
            </a:r>
            <a:r>
              <a:rPr lang="en-US" sz="1000" spc="-7" dirty="0">
                <a:cs typeface="Times New Roman"/>
              </a:rPr>
              <a:t>between</a:t>
            </a:r>
            <a:r>
              <a:rPr lang="en-US" sz="1000" spc="-14" dirty="0">
                <a:cs typeface="Times New Roman"/>
              </a:rPr>
              <a:t> </a:t>
            </a:r>
            <a:r>
              <a:rPr lang="en-US" sz="1000" spc="-7" dirty="0">
                <a:cs typeface="Times New Roman"/>
              </a:rPr>
              <a:t>loss</a:t>
            </a:r>
            <a:r>
              <a:rPr lang="en-US" sz="1000" spc="-20" dirty="0">
                <a:cs typeface="Times New Roman"/>
              </a:rPr>
              <a:t> </a:t>
            </a:r>
            <a:r>
              <a:rPr lang="en-US" sz="1000" dirty="0">
                <a:cs typeface="Times New Roman"/>
              </a:rPr>
              <a:t>of</a:t>
            </a:r>
            <a:r>
              <a:rPr lang="en-US" sz="1000" spc="-17" dirty="0">
                <a:cs typeface="Times New Roman"/>
              </a:rPr>
              <a:t> </a:t>
            </a:r>
            <a:r>
              <a:rPr lang="en-US" sz="1000" spc="-14" dirty="0">
                <a:cs typeface="Times New Roman"/>
              </a:rPr>
              <a:t>hospital-</a:t>
            </a:r>
            <a:r>
              <a:rPr lang="en-US" sz="1000" spc="-7" dirty="0">
                <a:cs typeface="Times New Roman"/>
              </a:rPr>
              <a:t>based obstetric</a:t>
            </a:r>
            <a:r>
              <a:rPr lang="en-US" sz="1000" spc="-20" dirty="0">
                <a:cs typeface="Times New Roman"/>
              </a:rPr>
              <a:t> </a:t>
            </a:r>
            <a:r>
              <a:rPr lang="en-US" sz="1000" spc="-7" dirty="0">
                <a:cs typeface="Times New Roman"/>
              </a:rPr>
              <a:t>services</a:t>
            </a:r>
            <a:r>
              <a:rPr lang="en-US" sz="1000" spc="-17" dirty="0">
                <a:cs typeface="Times New Roman"/>
              </a:rPr>
              <a:t> </a:t>
            </a:r>
            <a:r>
              <a:rPr lang="en-US" sz="1000" dirty="0">
                <a:cs typeface="Times New Roman"/>
              </a:rPr>
              <a:t>and</a:t>
            </a:r>
            <a:r>
              <a:rPr lang="en-US" sz="1000" spc="-14" dirty="0">
                <a:cs typeface="Times New Roman"/>
              </a:rPr>
              <a:t> </a:t>
            </a:r>
            <a:r>
              <a:rPr lang="en-US" sz="1000" spc="-7" dirty="0">
                <a:cs typeface="Times New Roman"/>
              </a:rPr>
              <a:t>birth</a:t>
            </a:r>
            <a:r>
              <a:rPr lang="en-US" sz="1000" spc="-14" dirty="0">
                <a:cs typeface="Times New Roman"/>
              </a:rPr>
              <a:t> </a:t>
            </a:r>
            <a:r>
              <a:rPr lang="en-US" sz="1000" spc="-7" dirty="0">
                <a:cs typeface="Times New Roman"/>
              </a:rPr>
              <a:t>outcomes</a:t>
            </a:r>
            <a:r>
              <a:rPr lang="en-US" sz="1000" spc="-17" dirty="0">
                <a:cs typeface="Times New Roman"/>
              </a:rPr>
              <a:t> </a:t>
            </a:r>
            <a:r>
              <a:rPr lang="en-US" sz="1000" dirty="0">
                <a:cs typeface="Times New Roman"/>
              </a:rPr>
              <a:t>in</a:t>
            </a:r>
            <a:r>
              <a:rPr lang="en-US" sz="1000" spc="-14" dirty="0">
                <a:cs typeface="Times New Roman"/>
              </a:rPr>
              <a:t> </a:t>
            </a:r>
            <a:r>
              <a:rPr lang="en-US" sz="1000" spc="-7" dirty="0">
                <a:cs typeface="Times New Roman"/>
              </a:rPr>
              <a:t>rural</a:t>
            </a:r>
            <a:r>
              <a:rPr lang="en-US" sz="1000" spc="-14" dirty="0">
                <a:cs typeface="Times New Roman"/>
              </a:rPr>
              <a:t> </a:t>
            </a:r>
            <a:r>
              <a:rPr lang="en-US" sz="1000" spc="-7" dirty="0">
                <a:cs typeface="Times New Roman"/>
              </a:rPr>
              <a:t>counties</a:t>
            </a:r>
            <a:r>
              <a:rPr lang="en-US" sz="1000" spc="-14" dirty="0">
                <a:cs typeface="Times New Roman"/>
              </a:rPr>
              <a:t> </a:t>
            </a:r>
            <a:r>
              <a:rPr lang="en-US" sz="1000" dirty="0">
                <a:cs typeface="Times New Roman"/>
              </a:rPr>
              <a:t>in</a:t>
            </a:r>
            <a:r>
              <a:rPr lang="en-US" sz="1000" spc="-14" dirty="0">
                <a:cs typeface="Times New Roman"/>
              </a:rPr>
              <a:t> </a:t>
            </a:r>
            <a:r>
              <a:rPr lang="en-US" sz="1000" dirty="0">
                <a:cs typeface="Times New Roman"/>
              </a:rPr>
              <a:t>the</a:t>
            </a:r>
            <a:r>
              <a:rPr lang="en-US" sz="1000" spc="-14" dirty="0">
                <a:cs typeface="Times New Roman"/>
              </a:rPr>
              <a:t> </a:t>
            </a:r>
            <a:r>
              <a:rPr lang="en-US" sz="1000" spc="-7" dirty="0">
                <a:cs typeface="Times New Roman"/>
              </a:rPr>
              <a:t>United</a:t>
            </a:r>
            <a:r>
              <a:rPr lang="en-US" sz="1000" spc="-14" dirty="0">
                <a:cs typeface="Times New Roman"/>
              </a:rPr>
              <a:t> </a:t>
            </a:r>
            <a:r>
              <a:rPr lang="en-US" sz="1000" spc="-7" dirty="0">
                <a:cs typeface="Times New Roman"/>
              </a:rPr>
              <a:t>States.</a:t>
            </a:r>
            <a:r>
              <a:rPr lang="en-US" sz="1000" spc="-17" dirty="0">
                <a:cs typeface="Times New Roman"/>
              </a:rPr>
              <a:t> </a:t>
            </a:r>
            <a:r>
              <a:rPr lang="en-US" sz="1000" spc="-7" dirty="0">
                <a:cs typeface="Times New Roman"/>
              </a:rPr>
              <a:t>JAMA.</a:t>
            </a:r>
            <a:r>
              <a:rPr lang="en-US" sz="1000" spc="-17" dirty="0">
                <a:cs typeface="Times New Roman"/>
              </a:rPr>
              <a:t> </a:t>
            </a:r>
            <a:r>
              <a:rPr lang="en-US" sz="1000" spc="-7" dirty="0">
                <a:cs typeface="Times New Roman"/>
              </a:rPr>
              <a:t>2018</a:t>
            </a:r>
            <a:r>
              <a:rPr lang="en-US" sz="1000" spc="-20" dirty="0">
                <a:cs typeface="Times New Roman"/>
              </a:rPr>
              <a:t> </a:t>
            </a:r>
            <a:r>
              <a:rPr lang="en-US" sz="1000" dirty="0">
                <a:cs typeface="Times New Roman"/>
              </a:rPr>
              <a:t>Mar</a:t>
            </a:r>
            <a:r>
              <a:rPr lang="en-US" sz="1000" spc="-14" dirty="0">
                <a:cs typeface="Times New Roman"/>
              </a:rPr>
              <a:t> 27;319(12):1239-</a:t>
            </a:r>
            <a:r>
              <a:rPr lang="en-US" sz="1000" spc="-17" dirty="0">
                <a:cs typeface="Times New Roman"/>
              </a:rPr>
              <a:t>47. </a:t>
            </a:r>
            <a:r>
              <a:rPr lang="en-US" sz="1000" u="sng" spc="-14" dirty="0">
                <a:solidFill>
                  <a:srgbClr val="0000FF"/>
                </a:solidFill>
                <a:uFill>
                  <a:solidFill>
                    <a:srgbClr val="0000FF"/>
                  </a:solidFill>
                </a:uFill>
                <a:cs typeface="Times New Roman"/>
                <a:hlinkClick r:id="rId13"/>
              </a:rPr>
              <a:t>https://www.ncbi.nlm.nih.gov/pmc/articles/PMC5885848/</a:t>
            </a:r>
            <a:r>
              <a:rPr lang="en-US" sz="1000" spc="-14" dirty="0">
                <a:cs typeface="Times New Roman"/>
                <a:hlinkClick r:id="rId13"/>
              </a:rPr>
              <a:t>.</a:t>
            </a:r>
            <a:r>
              <a:rPr lang="en-US" sz="1000" spc="37" dirty="0">
                <a:cs typeface="Times New Roman"/>
              </a:rPr>
              <a:t> </a:t>
            </a:r>
            <a:r>
              <a:rPr lang="en-US" sz="1000" spc="-7" dirty="0">
                <a:cs typeface="Times New Roman"/>
              </a:rPr>
              <a:t>Accessed</a:t>
            </a:r>
            <a:r>
              <a:rPr lang="en-US" sz="1000" spc="55" dirty="0">
                <a:cs typeface="Times New Roman"/>
              </a:rPr>
              <a:t> </a:t>
            </a:r>
            <a:r>
              <a:rPr lang="en-US" sz="1000" spc="-7" dirty="0">
                <a:cs typeface="Times New Roman"/>
              </a:rPr>
              <a:t>October</a:t>
            </a:r>
            <a:r>
              <a:rPr lang="en-US" sz="1000" spc="55" dirty="0">
                <a:cs typeface="Times New Roman"/>
              </a:rPr>
              <a:t> </a:t>
            </a:r>
            <a:r>
              <a:rPr lang="en-US" sz="1000" dirty="0">
                <a:cs typeface="Times New Roman"/>
              </a:rPr>
              <a:t>3,</a:t>
            </a:r>
            <a:r>
              <a:rPr lang="en-US" sz="1000" spc="55" dirty="0">
                <a:cs typeface="Times New Roman"/>
              </a:rPr>
              <a:t> </a:t>
            </a:r>
            <a:r>
              <a:rPr lang="en-US" sz="1000" spc="-7" dirty="0">
                <a:cs typeface="Times New Roman"/>
              </a:rPr>
              <a:t>2022.</a:t>
            </a:r>
            <a:endParaRPr lang="en-US" sz="1000" dirty="0">
              <a:cs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62CA-FF74-4CEE-A597-6317EE75599C}"/>
              </a:ext>
            </a:extLst>
          </p:cNvPr>
          <p:cNvSpPr>
            <a:spLocks noGrp="1"/>
          </p:cNvSpPr>
          <p:nvPr>
            <p:ph type="title"/>
          </p:nvPr>
        </p:nvSpPr>
        <p:spPr/>
        <p:txBody>
          <a:bodyPr>
            <a:normAutofit fontScale="90000"/>
          </a:bodyPr>
          <a:lstStyle/>
          <a:p>
            <a:r>
              <a:rPr lang="en-US" dirty="0"/>
              <a:t>References</a:t>
            </a:r>
          </a:p>
        </p:txBody>
      </p:sp>
      <p:sp>
        <p:nvSpPr>
          <p:cNvPr id="5" name="TextBox 4">
            <a:extLst>
              <a:ext uri="{FF2B5EF4-FFF2-40B4-BE49-F238E27FC236}">
                <a16:creationId xmlns:a16="http://schemas.microsoft.com/office/drawing/2014/main" id="{4A38C5DA-9D48-46F0-8989-41FF83D1479F}"/>
              </a:ext>
            </a:extLst>
          </p:cNvPr>
          <p:cNvSpPr txBox="1"/>
          <p:nvPr/>
        </p:nvSpPr>
        <p:spPr>
          <a:xfrm>
            <a:off x="457200" y="1371600"/>
            <a:ext cx="8229600" cy="2400657"/>
          </a:xfrm>
          <a:prstGeom prst="rect">
            <a:avLst/>
          </a:prstGeom>
          <a:noFill/>
        </p:spPr>
        <p:txBody>
          <a:bodyPr wrap="square" lIns="0" rIns="0">
            <a:spAutoFit/>
          </a:bodyPr>
          <a:lstStyle/>
          <a:p>
            <a:pPr marL="274320" indent="-274320">
              <a:buFont typeface="+mj-lt"/>
              <a:buAutoNum type="arabicPeriod" startAt="53"/>
              <a:tabLst>
                <a:tab pos="164951" algn="l"/>
              </a:tabLst>
            </a:pPr>
            <a:r>
              <a:rPr lang="en-US" sz="1000" dirty="0">
                <a:cs typeface="Times New Roman"/>
              </a:rPr>
              <a:t>Nowhere</a:t>
            </a:r>
            <a:r>
              <a:rPr lang="en-US" sz="1000" spc="-20" dirty="0">
                <a:cs typeface="Times New Roman"/>
              </a:rPr>
              <a:t> </a:t>
            </a:r>
            <a:r>
              <a:rPr lang="en-US" sz="1000" dirty="0">
                <a:cs typeface="Times New Roman"/>
              </a:rPr>
              <a:t>To</a:t>
            </a:r>
            <a:r>
              <a:rPr lang="en-US" sz="1000" spc="-10" dirty="0">
                <a:cs typeface="Times New Roman"/>
              </a:rPr>
              <a:t> </a:t>
            </a:r>
            <a:r>
              <a:rPr lang="en-US" sz="1000" dirty="0">
                <a:cs typeface="Times New Roman"/>
              </a:rPr>
              <a:t>Go:</a:t>
            </a:r>
            <a:r>
              <a:rPr lang="en-US" sz="1000" spc="-17" dirty="0">
                <a:cs typeface="Times New Roman"/>
              </a:rPr>
              <a:t> </a:t>
            </a:r>
            <a:r>
              <a:rPr lang="en-US" sz="1000" dirty="0">
                <a:cs typeface="Times New Roman"/>
              </a:rPr>
              <a:t>Maternity</a:t>
            </a:r>
            <a:r>
              <a:rPr lang="en-US" sz="1000" spc="-3" dirty="0">
                <a:cs typeface="Times New Roman"/>
              </a:rPr>
              <a:t> </a:t>
            </a:r>
            <a:r>
              <a:rPr lang="en-US" sz="1000" dirty="0">
                <a:cs typeface="Times New Roman"/>
              </a:rPr>
              <a:t>Care</a:t>
            </a:r>
            <a:r>
              <a:rPr lang="en-US" sz="1000" spc="-14" dirty="0">
                <a:cs typeface="Times New Roman"/>
              </a:rPr>
              <a:t> </a:t>
            </a:r>
            <a:r>
              <a:rPr lang="en-US" sz="1000" dirty="0">
                <a:cs typeface="Times New Roman"/>
              </a:rPr>
              <a:t>Deserts</a:t>
            </a:r>
            <a:r>
              <a:rPr lang="en-US" sz="1000" spc="-10" dirty="0">
                <a:cs typeface="Times New Roman"/>
              </a:rPr>
              <a:t> </a:t>
            </a:r>
            <a:r>
              <a:rPr lang="en-US" sz="1000" dirty="0">
                <a:cs typeface="Times New Roman"/>
              </a:rPr>
              <a:t>Across</a:t>
            </a:r>
            <a:r>
              <a:rPr lang="en-US" sz="1000" spc="-10" dirty="0">
                <a:cs typeface="Times New Roman"/>
              </a:rPr>
              <a:t> </a:t>
            </a:r>
            <a:r>
              <a:rPr lang="en-US" sz="1000" dirty="0">
                <a:cs typeface="Times New Roman"/>
              </a:rPr>
              <a:t>the</a:t>
            </a:r>
            <a:r>
              <a:rPr lang="en-US" sz="1000" spc="-14" dirty="0">
                <a:cs typeface="Times New Roman"/>
              </a:rPr>
              <a:t> </a:t>
            </a:r>
            <a:r>
              <a:rPr lang="en-US" sz="1000" dirty="0">
                <a:cs typeface="Times New Roman"/>
              </a:rPr>
              <a:t>U.S.</a:t>
            </a:r>
            <a:r>
              <a:rPr lang="en-US" sz="1000" spc="-10" dirty="0">
                <a:cs typeface="Times New Roman"/>
              </a:rPr>
              <a:t> </a:t>
            </a:r>
            <a:r>
              <a:rPr lang="en-US" sz="1000" dirty="0">
                <a:cs typeface="Times New Roman"/>
              </a:rPr>
              <a:t>Arlington,</a:t>
            </a:r>
            <a:r>
              <a:rPr lang="en-US" sz="1000" spc="-14" dirty="0">
                <a:cs typeface="Times New Roman"/>
              </a:rPr>
              <a:t> </a:t>
            </a:r>
            <a:r>
              <a:rPr lang="en-US" sz="1000" dirty="0">
                <a:cs typeface="Times New Roman"/>
              </a:rPr>
              <a:t>VA:</a:t>
            </a:r>
            <a:r>
              <a:rPr lang="en-US" sz="1000" spc="-14" dirty="0">
                <a:cs typeface="Times New Roman"/>
              </a:rPr>
              <a:t> </a:t>
            </a:r>
            <a:r>
              <a:rPr lang="en-US" sz="1000" dirty="0">
                <a:cs typeface="Times New Roman"/>
              </a:rPr>
              <a:t>March</a:t>
            </a:r>
            <a:r>
              <a:rPr lang="en-US" sz="1000" spc="-14" dirty="0">
                <a:cs typeface="Times New Roman"/>
              </a:rPr>
              <a:t> </a:t>
            </a:r>
            <a:r>
              <a:rPr lang="en-US" sz="1000" dirty="0">
                <a:cs typeface="Times New Roman"/>
              </a:rPr>
              <a:t>of</a:t>
            </a:r>
            <a:r>
              <a:rPr lang="en-US" sz="1000" spc="-10" dirty="0">
                <a:cs typeface="Times New Roman"/>
              </a:rPr>
              <a:t> </a:t>
            </a:r>
            <a:r>
              <a:rPr lang="en-US" sz="1000" dirty="0">
                <a:cs typeface="Times New Roman"/>
              </a:rPr>
              <a:t>Dimes;</a:t>
            </a:r>
            <a:r>
              <a:rPr lang="en-US" sz="1000" spc="-3" dirty="0">
                <a:cs typeface="Times New Roman"/>
              </a:rPr>
              <a:t> </a:t>
            </a:r>
            <a:r>
              <a:rPr lang="en-US" sz="1000" spc="-7" dirty="0">
                <a:cs typeface="Times New Roman"/>
              </a:rPr>
              <a:t>2018. </a:t>
            </a:r>
            <a:r>
              <a:rPr lang="en-US" sz="1000" u="sng" spc="-7" dirty="0">
                <a:solidFill>
                  <a:srgbClr val="0000FF"/>
                </a:solidFill>
                <a:uFill>
                  <a:solidFill>
                    <a:srgbClr val="0000FF"/>
                  </a:solidFill>
                </a:uFill>
                <a:cs typeface="Times New Roman"/>
                <a:hlinkClick r:id="rId3"/>
              </a:rPr>
              <a:t>https://www.marchofdimes.org/materials/Nowhere_to_Go_Final.pdf</a:t>
            </a:r>
            <a:r>
              <a:rPr lang="en-US" sz="1000" spc="-7" dirty="0">
                <a:cs typeface="Times New Roman"/>
                <a:hlinkClick r:id="rId3"/>
              </a:rPr>
              <a:t>.</a:t>
            </a:r>
            <a:r>
              <a:rPr lang="en-US" sz="1000" spc="51" dirty="0">
                <a:cs typeface="Times New Roman"/>
              </a:rPr>
              <a:t> </a:t>
            </a:r>
            <a:r>
              <a:rPr lang="en-US" sz="1000" dirty="0">
                <a:cs typeface="Times New Roman"/>
              </a:rPr>
              <a:t>Accessed</a:t>
            </a:r>
            <a:r>
              <a:rPr lang="en-US" sz="1000" spc="58" dirty="0">
                <a:cs typeface="Times New Roman"/>
              </a:rPr>
              <a:t> </a:t>
            </a:r>
            <a:r>
              <a:rPr lang="en-US" sz="1000" dirty="0">
                <a:cs typeface="Times New Roman"/>
              </a:rPr>
              <a:t>October</a:t>
            </a:r>
            <a:r>
              <a:rPr lang="en-US" sz="1000" spc="58" dirty="0">
                <a:cs typeface="Times New Roman"/>
              </a:rPr>
              <a:t> </a:t>
            </a:r>
            <a:r>
              <a:rPr lang="en-US" sz="1000" dirty="0">
                <a:cs typeface="Times New Roman"/>
              </a:rPr>
              <a:t>3,</a:t>
            </a:r>
            <a:r>
              <a:rPr lang="en-US" sz="1000" spc="61" dirty="0">
                <a:cs typeface="Times New Roman"/>
              </a:rPr>
              <a:t> </a:t>
            </a:r>
            <a:r>
              <a:rPr lang="en-US" sz="1000" spc="-7" dirty="0">
                <a:cs typeface="Times New Roman"/>
              </a:rPr>
              <a:t>2022.</a:t>
            </a:r>
            <a:endParaRPr lang="en-US" sz="1000" dirty="0">
              <a:cs typeface="Times New Roman"/>
            </a:endParaRPr>
          </a:p>
          <a:p>
            <a:pPr marL="274320" indent="-274320">
              <a:buAutoNum type="arabicPeriod" startAt="53"/>
              <a:tabLst>
                <a:tab pos="164951" algn="l"/>
              </a:tabLst>
            </a:pPr>
            <a:r>
              <a:rPr lang="en-US" sz="1000" dirty="0">
                <a:cs typeface="Times New Roman"/>
              </a:rPr>
              <a:t>Health</a:t>
            </a:r>
            <a:r>
              <a:rPr lang="en-US" sz="1000" spc="-24" dirty="0">
                <a:cs typeface="Times New Roman"/>
              </a:rPr>
              <a:t> </a:t>
            </a:r>
            <a:r>
              <a:rPr lang="en-US" sz="1000" dirty="0">
                <a:cs typeface="Times New Roman"/>
              </a:rPr>
              <a:t>Disparities</a:t>
            </a:r>
            <a:r>
              <a:rPr lang="en-US" sz="1000" spc="-14" dirty="0">
                <a:cs typeface="Times New Roman"/>
              </a:rPr>
              <a:t> </a:t>
            </a:r>
            <a:r>
              <a:rPr lang="en-US" sz="1000" dirty="0">
                <a:cs typeface="Times New Roman"/>
              </a:rPr>
              <a:t>in</a:t>
            </a:r>
            <a:r>
              <a:rPr lang="en-US" sz="1000" spc="-14" dirty="0">
                <a:cs typeface="Times New Roman"/>
              </a:rPr>
              <a:t> </a:t>
            </a:r>
            <a:r>
              <a:rPr lang="en-US" sz="1000" dirty="0">
                <a:cs typeface="Times New Roman"/>
              </a:rPr>
              <a:t>Rural</a:t>
            </a:r>
            <a:r>
              <a:rPr lang="en-US" sz="1000" spc="-20" dirty="0">
                <a:cs typeface="Times New Roman"/>
              </a:rPr>
              <a:t> </a:t>
            </a:r>
            <a:r>
              <a:rPr lang="en-US" sz="1000" dirty="0">
                <a:cs typeface="Times New Roman"/>
              </a:rPr>
              <a:t>Women</a:t>
            </a:r>
            <a:r>
              <a:rPr lang="en-US" sz="1000" spc="-10" dirty="0">
                <a:cs typeface="Times New Roman"/>
              </a:rPr>
              <a:t> </a:t>
            </a:r>
            <a:r>
              <a:rPr lang="en-US" sz="1000" dirty="0">
                <a:cs typeface="Times New Roman"/>
              </a:rPr>
              <a:t>Committee</a:t>
            </a:r>
            <a:r>
              <a:rPr lang="en-US" sz="1000" spc="-14" dirty="0">
                <a:cs typeface="Times New Roman"/>
              </a:rPr>
              <a:t> </a:t>
            </a:r>
            <a:r>
              <a:rPr lang="en-US" sz="1000" dirty="0">
                <a:cs typeface="Times New Roman"/>
              </a:rPr>
              <a:t>Opinion</a:t>
            </a:r>
            <a:r>
              <a:rPr lang="en-US" sz="1000" spc="-17" dirty="0">
                <a:cs typeface="Times New Roman"/>
              </a:rPr>
              <a:t> </a:t>
            </a:r>
            <a:r>
              <a:rPr lang="en-US" sz="1000" dirty="0">
                <a:cs typeface="Times New Roman"/>
              </a:rPr>
              <a:t>Number</a:t>
            </a:r>
            <a:r>
              <a:rPr lang="en-US" sz="1000" spc="-17" dirty="0">
                <a:cs typeface="Times New Roman"/>
              </a:rPr>
              <a:t> </a:t>
            </a:r>
            <a:r>
              <a:rPr lang="en-US" sz="1000" dirty="0">
                <a:cs typeface="Times New Roman"/>
              </a:rPr>
              <a:t>586.</a:t>
            </a:r>
            <a:r>
              <a:rPr lang="en-US" sz="1000" spc="-17" dirty="0">
                <a:cs typeface="Times New Roman"/>
              </a:rPr>
              <a:t> </a:t>
            </a:r>
            <a:r>
              <a:rPr lang="en-US" sz="1000" dirty="0">
                <a:cs typeface="Times New Roman"/>
              </a:rPr>
              <a:t>Washington,</a:t>
            </a:r>
            <a:r>
              <a:rPr lang="en-US" sz="1000" spc="-17" dirty="0">
                <a:cs typeface="Times New Roman"/>
              </a:rPr>
              <a:t> </a:t>
            </a:r>
            <a:r>
              <a:rPr lang="en-US" sz="1000" dirty="0">
                <a:cs typeface="Times New Roman"/>
              </a:rPr>
              <a:t>DC:</a:t>
            </a:r>
            <a:r>
              <a:rPr lang="en-US" sz="1000" spc="-20" dirty="0">
                <a:cs typeface="Times New Roman"/>
              </a:rPr>
              <a:t> </a:t>
            </a:r>
            <a:r>
              <a:rPr lang="en-US" sz="1000" dirty="0">
                <a:cs typeface="Times New Roman"/>
              </a:rPr>
              <a:t>American</a:t>
            </a:r>
            <a:r>
              <a:rPr lang="en-US" sz="1000" spc="-10" dirty="0">
                <a:cs typeface="Times New Roman"/>
              </a:rPr>
              <a:t> </a:t>
            </a:r>
            <a:r>
              <a:rPr lang="en-US" sz="1000" dirty="0">
                <a:cs typeface="Times New Roman"/>
              </a:rPr>
              <a:t>College</a:t>
            </a:r>
            <a:r>
              <a:rPr lang="en-US" sz="1000" spc="-14" dirty="0">
                <a:cs typeface="Times New Roman"/>
              </a:rPr>
              <a:t> </a:t>
            </a:r>
            <a:r>
              <a:rPr lang="en-US" sz="1000" spc="-17" dirty="0">
                <a:cs typeface="Times New Roman"/>
              </a:rPr>
              <a:t>of </a:t>
            </a:r>
            <a:r>
              <a:rPr lang="en-US" sz="1000" dirty="0">
                <a:cs typeface="Times New Roman"/>
              </a:rPr>
              <a:t>Obstetricians</a:t>
            </a:r>
            <a:r>
              <a:rPr lang="en-US" sz="1000" spc="10" dirty="0">
                <a:cs typeface="Times New Roman"/>
              </a:rPr>
              <a:t> </a:t>
            </a:r>
            <a:r>
              <a:rPr lang="en-US" sz="1000" dirty="0">
                <a:cs typeface="Times New Roman"/>
              </a:rPr>
              <a:t>and</a:t>
            </a:r>
            <a:r>
              <a:rPr lang="en-US" sz="1000" spc="14" dirty="0">
                <a:cs typeface="Times New Roman"/>
              </a:rPr>
              <a:t> </a:t>
            </a:r>
            <a:r>
              <a:rPr lang="en-US" sz="1000" dirty="0">
                <a:cs typeface="Times New Roman"/>
              </a:rPr>
              <a:t>Gynecologists;</a:t>
            </a:r>
            <a:r>
              <a:rPr lang="en-US" sz="1000" spc="14" dirty="0">
                <a:cs typeface="Times New Roman"/>
              </a:rPr>
              <a:t> </a:t>
            </a:r>
            <a:r>
              <a:rPr lang="en-US" sz="1000" dirty="0">
                <a:cs typeface="Times New Roman"/>
              </a:rPr>
              <a:t>February</a:t>
            </a:r>
            <a:r>
              <a:rPr lang="en-US" sz="1000" spc="14" dirty="0">
                <a:cs typeface="Times New Roman"/>
              </a:rPr>
              <a:t> </a:t>
            </a:r>
            <a:r>
              <a:rPr lang="en-US" sz="1000" dirty="0">
                <a:cs typeface="Times New Roman"/>
              </a:rPr>
              <a:t>2014.</a:t>
            </a:r>
            <a:r>
              <a:rPr lang="en-US" sz="1000" spc="14" dirty="0">
                <a:cs typeface="Times New Roman"/>
              </a:rPr>
              <a:t> </a:t>
            </a:r>
            <a:r>
              <a:rPr lang="en-US" sz="1000" u="sng" spc="-7" dirty="0">
                <a:solidFill>
                  <a:srgbClr val="0000FF"/>
                </a:solidFill>
                <a:uFill>
                  <a:solidFill>
                    <a:srgbClr val="0000FF"/>
                  </a:solidFill>
                </a:uFill>
                <a:cs typeface="Times New Roman"/>
                <a:hlinkClick r:id="rId4"/>
              </a:rPr>
              <a:t>https://www.acog.org/clinical/clinical-guidance/committee-</a:t>
            </a:r>
            <a:r>
              <a:rPr lang="en-US" sz="1000" spc="-7" dirty="0">
                <a:solidFill>
                  <a:srgbClr val="0000FF"/>
                </a:solidFill>
                <a:cs typeface="Times New Roman"/>
              </a:rPr>
              <a:t> </a:t>
            </a:r>
            <a:r>
              <a:rPr lang="en-US" sz="1000" u="sng" spc="-7" dirty="0">
                <a:solidFill>
                  <a:srgbClr val="0000FF"/>
                </a:solidFill>
                <a:uFill>
                  <a:solidFill>
                    <a:srgbClr val="0000FF"/>
                  </a:solidFill>
                </a:uFill>
                <a:cs typeface="Times New Roman"/>
                <a:hlinkClick r:id="rId4"/>
              </a:rPr>
              <a:t>opinion/articles/2014/02/health-disparities-in-rural-</a:t>
            </a:r>
            <a:r>
              <a:rPr lang="en-US" sz="1000" u="sng" dirty="0">
                <a:solidFill>
                  <a:srgbClr val="0000FF"/>
                </a:solidFill>
                <a:uFill>
                  <a:solidFill>
                    <a:srgbClr val="0000FF"/>
                  </a:solidFill>
                </a:uFill>
                <a:cs typeface="Times New Roman"/>
                <a:hlinkClick r:id="rId4"/>
              </a:rPr>
              <a:t>women/</a:t>
            </a:r>
            <a:r>
              <a:rPr lang="en-US" sz="1000" dirty="0">
                <a:cs typeface="Times New Roman"/>
                <a:hlinkClick r:id="rId4"/>
              </a:rPr>
              <a:t>.</a:t>
            </a:r>
            <a:r>
              <a:rPr lang="en-US" sz="1000" spc="41" dirty="0">
                <a:cs typeface="Times New Roman"/>
              </a:rPr>
              <a:t> </a:t>
            </a:r>
            <a:r>
              <a:rPr lang="en-US" sz="1000" dirty="0">
                <a:cs typeface="Times New Roman"/>
              </a:rPr>
              <a:t>Accessed</a:t>
            </a:r>
            <a:r>
              <a:rPr lang="en-US" sz="1000" spc="44" dirty="0">
                <a:cs typeface="Times New Roman"/>
              </a:rPr>
              <a:t> </a:t>
            </a:r>
            <a:r>
              <a:rPr lang="en-US" sz="1000" dirty="0">
                <a:cs typeface="Times New Roman"/>
              </a:rPr>
              <a:t>October</a:t>
            </a:r>
            <a:r>
              <a:rPr lang="en-US" sz="1000" spc="44" dirty="0">
                <a:cs typeface="Times New Roman"/>
              </a:rPr>
              <a:t> </a:t>
            </a:r>
            <a:r>
              <a:rPr lang="en-US" sz="1000" dirty="0">
                <a:cs typeface="Times New Roman"/>
              </a:rPr>
              <a:t>3,</a:t>
            </a:r>
            <a:r>
              <a:rPr lang="en-US" sz="1000" spc="44" dirty="0">
                <a:cs typeface="Times New Roman"/>
              </a:rPr>
              <a:t> </a:t>
            </a:r>
            <a:r>
              <a:rPr lang="en-US" sz="1000" spc="-7" dirty="0">
                <a:cs typeface="Times New Roman"/>
              </a:rPr>
              <a:t>2022.</a:t>
            </a:r>
            <a:endParaRPr lang="en-US" sz="1000" dirty="0">
              <a:cs typeface="Times New Roman"/>
            </a:endParaRPr>
          </a:p>
          <a:p>
            <a:pPr marL="274320" indent="-274320">
              <a:buAutoNum type="arabicPeriod" startAt="55"/>
              <a:tabLst>
                <a:tab pos="164951" algn="l"/>
              </a:tabLst>
            </a:pPr>
            <a:r>
              <a:rPr lang="en-US" sz="1000" dirty="0" err="1">
                <a:cs typeface="Times New Roman"/>
              </a:rPr>
              <a:t>Trendwatch</a:t>
            </a:r>
            <a:r>
              <a:rPr lang="en-US" sz="1000" dirty="0">
                <a:cs typeface="Times New Roman"/>
              </a:rPr>
              <a:t>.</a:t>
            </a:r>
            <a:r>
              <a:rPr lang="en-US" sz="1000" spc="-24" dirty="0">
                <a:cs typeface="Times New Roman"/>
              </a:rPr>
              <a:t> </a:t>
            </a:r>
            <a:r>
              <a:rPr lang="en-US" sz="1000" dirty="0">
                <a:cs typeface="Times New Roman"/>
              </a:rPr>
              <a:t>The</a:t>
            </a:r>
            <a:r>
              <a:rPr lang="en-US" sz="1000" spc="-14" dirty="0">
                <a:cs typeface="Times New Roman"/>
              </a:rPr>
              <a:t> </a:t>
            </a:r>
            <a:r>
              <a:rPr lang="en-US" sz="1000" dirty="0">
                <a:cs typeface="Times New Roman"/>
              </a:rPr>
              <a:t>Opportunities</a:t>
            </a:r>
            <a:r>
              <a:rPr lang="en-US" sz="1000" spc="-14" dirty="0">
                <a:cs typeface="Times New Roman"/>
              </a:rPr>
              <a:t> </a:t>
            </a:r>
            <a:r>
              <a:rPr lang="en-US" sz="1000" dirty="0">
                <a:cs typeface="Times New Roman"/>
              </a:rPr>
              <a:t>and</a:t>
            </a:r>
            <a:r>
              <a:rPr lang="en-US" sz="1000" spc="-7" dirty="0">
                <a:cs typeface="Times New Roman"/>
              </a:rPr>
              <a:t> </a:t>
            </a:r>
            <a:r>
              <a:rPr lang="en-US" sz="1000" dirty="0">
                <a:cs typeface="Times New Roman"/>
              </a:rPr>
              <a:t>Challenges</a:t>
            </a:r>
            <a:r>
              <a:rPr lang="en-US" sz="1000" spc="-14" dirty="0">
                <a:cs typeface="Times New Roman"/>
              </a:rPr>
              <a:t> </a:t>
            </a:r>
            <a:r>
              <a:rPr lang="en-US" sz="1000" dirty="0">
                <a:cs typeface="Times New Roman"/>
              </a:rPr>
              <a:t>for</a:t>
            </a:r>
            <a:r>
              <a:rPr lang="en-US" sz="1000" spc="-14" dirty="0">
                <a:cs typeface="Times New Roman"/>
              </a:rPr>
              <a:t> </a:t>
            </a:r>
            <a:r>
              <a:rPr lang="en-US" sz="1000" dirty="0">
                <a:cs typeface="Times New Roman"/>
              </a:rPr>
              <a:t>Rural</a:t>
            </a:r>
            <a:r>
              <a:rPr lang="en-US" sz="1000" spc="-17" dirty="0">
                <a:cs typeface="Times New Roman"/>
              </a:rPr>
              <a:t> </a:t>
            </a:r>
            <a:r>
              <a:rPr lang="en-US" sz="1000" dirty="0">
                <a:cs typeface="Times New Roman"/>
              </a:rPr>
              <a:t>Hospitals</a:t>
            </a:r>
            <a:r>
              <a:rPr lang="en-US" sz="1000" spc="-10" dirty="0">
                <a:cs typeface="Times New Roman"/>
              </a:rPr>
              <a:t> </a:t>
            </a:r>
            <a:r>
              <a:rPr lang="en-US" sz="1000" dirty="0">
                <a:cs typeface="Times New Roman"/>
              </a:rPr>
              <a:t>in</a:t>
            </a:r>
            <a:r>
              <a:rPr lang="en-US" sz="1000" spc="-10" dirty="0">
                <a:cs typeface="Times New Roman"/>
              </a:rPr>
              <a:t> </a:t>
            </a:r>
            <a:r>
              <a:rPr lang="en-US" sz="1000" dirty="0">
                <a:cs typeface="Times New Roman"/>
              </a:rPr>
              <a:t>an</a:t>
            </a:r>
            <a:r>
              <a:rPr lang="en-US" sz="1000" spc="-14" dirty="0">
                <a:cs typeface="Times New Roman"/>
              </a:rPr>
              <a:t> </a:t>
            </a:r>
            <a:r>
              <a:rPr lang="en-US" sz="1000" dirty="0">
                <a:cs typeface="Times New Roman"/>
              </a:rPr>
              <a:t>Era</a:t>
            </a:r>
            <a:r>
              <a:rPr lang="en-US" sz="1000" spc="-17" dirty="0">
                <a:cs typeface="Times New Roman"/>
              </a:rPr>
              <a:t> </a:t>
            </a:r>
            <a:r>
              <a:rPr lang="en-US" sz="1000" dirty="0">
                <a:cs typeface="Times New Roman"/>
              </a:rPr>
              <a:t>of</a:t>
            </a:r>
            <a:r>
              <a:rPr lang="en-US" sz="1000" spc="-14" dirty="0">
                <a:cs typeface="Times New Roman"/>
              </a:rPr>
              <a:t> </a:t>
            </a:r>
            <a:r>
              <a:rPr lang="en-US" sz="1000" dirty="0">
                <a:cs typeface="Times New Roman"/>
              </a:rPr>
              <a:t>Health</a:t>
            </a:r>
            <a:r>
              <a:rPr lang="en-US" sz="1000" spc="-14" dirty="0">
                <a:cs typeface="Times New Roman"/>
              </a:rPr>
              <a:t> </a:t>
            </a:r>
            <a:r>
              <a:rPr lang="en-US" sz="1000" dirty="0">
                <a:cs typeface="Times New Roman"/>
              </a:rPr>
              <a:t>Reform.</a:t>
            </a:r>
            <a:r>
              <a:rPr lang="en-US" sz="1000" spc="-14" dirty="0">
                <a:cs typeface="Times New Roman"/>
              </a:rPr>
              <a:t> </a:t>
            </a:r>
            <a:r>
              <a:rPr lang="en-US" sz="1000" spc="-7" dirty="0">
                <a:cs typeface="Times New Roman"/>
              </a:rPr>
              <a:t>Chicago: </a:t>
            </a:r>
            <a:r>
              <a:rPr lang="en-US" sz="1000" dirty="0">
                <a:cs typeface="Times New Roman"/>
              </a:rPr>
              <a:t>American</a:t>
            </a:r>
            <a:r>
              <a:rPr lang="en-US" sz="1000" spc="20" dirty="0">
                <a:cs typeface="Times New Roman"/>
              </a:rPr>
              <a:t> </a:t>
            </a:r>
            <a:r>
              <a:rPr lang="en-US" sz="1000" dirty="0">
                <a:cs typeface="Times New Roman"/>
              </a:rPr>
              <a:t>Hospital</a:t>
            </a:r>
            <a:r>
              <a:rPr lang="en-US" sz="1000" spc="27" dirty="0">
                <a:cs typeface="Times New Roman"/>
              </a:rPr>
              <a:t> </a:t>
            </a:r>
            <a:r>
              <a:rPr lang="en-US" sz="1000" dirty="0">
                <a:cs typeface="Times New Roman"/>
              </a:rPr>
              <a:t>Association;</a:t>
            </a:r>
            <a:r>
              <a:rPr lang="en-US" sz="1000" spc="24" dirty="0">
                <a:cs typeface="Times New Roman"/>
              </a:rPr>
              <a:t> </a:t>
            </a:r>
            <a:r>
              <a:rPr lang="en-US" sz="1000" dirty="0">
                <a:cs typeface="Times New Roman"/>
              </a:rPr>
              <a:t>April</a:t>
            </a:r>
            <a:r>
              <a:rPr lang="en-US" sz="1000" spc="24" dirty="0">
                <a:cs typeface="Times New Roman"/>
              </a:rPr>
              <a:t> </a:t>
            </a:r>
            <a:r>
              <a:rPr lang="en-US" sz="1000" dirty="0">
                <a:cs typeface="Times New Roman"/>
              </a:rPr>
              <a:t>2011.</a:t>
            </a:r>
            <a:r>
              <a:rPr lang="en-US" sz="1000" spc="31" dirty="0">
                <a:cs typeface="Times New Roman"/>
              </a:rPr>
              <a:t> </a:t>
            </a:r>
            <a:r>
              <a:rPr lang="en-US" sz="1000" u="sng" spc="-7" dirty="0">
                <a:solidFill>
                  <a:srgbClr val="0000FF"/>
                </a:solidFill>
                <a:uFill>
                  <a:solidFill>
                    <a:srgbClr val="0000FF"/>
                  </a:solidFill>
                </a:uFill>
                <a:cs typeface="Times New Roman"/>
                <a:hlinkClick r:id="rId5"/>
              </a:rPr>
              <a:t>https://www.aha.org/system/files/2018-03/11apr-tw-rural.pdf</a:t>
            </a:r>
            <a:r>
              <a:rPr lang="en-US" sz="1000" spc="-7" dirty="0">
                <a:cs typeface="Times New Roman"/>
                <a:hlinkClick r:id="rId5"/>
              </a:rPr>
              <a:t>.</a:t>
            </a:r>
            <a:r>
              <a:rPr lang="en-US" sz="1000" spc="-7" dirty="0">
                <a:cs typeface="Times New Roman"/>
              </a:rPr>
              <a:t> </a:t>
            </a:r>
            <a:r>
              <a:rPr lang="en-US" sz="1000" dirty="0">
                <a:cs typeface="Times New Roman"/>
              </a:rPr>
              <a:t>Accessed</a:t>
            </a:r>
            <a:r>
              <a:rPr lang="en-US" sz="1000" spc="-17" dirty="0">
                <a:cs typeface="Times New Roman"/>
              </a:rPr>
              <a:t> </a:t>
            </a:r>
            <a:r>
              <a:rPr lang="en-US" sz="1000" dirty="0">
                <a:cs typeface="Times New Roman"/>
              </a:rPr>
              <a:t>October</a:t>
            </a:r>
            <a:r>
              <a:rPr lang="en-US" sz="1000" spc="-14" dirty="0">
                <a:cs typeface="Times New Roman"/>
              </a:rPr>
              <a:t> </a:t>
            </a:r>
            <a:r>
              <a:rPr lang="en-US" sz="1000" dirty="0">
                <a:cs typeface="Times New Roman"/>
              </a:rPr>
              <a:t>3,</a:t>
            </a:r>
            <a:r>
              <a:rPr lang="en-US" sz="1000" spc="-14" dirty="0">
                <a:cs typeface="Times New Roman"/>
              </a:rPr>
              <a:t> </a:t>
            </a:r>
            <a:r>
              <a:rPr lang="en-US" sz="1000" spc="-7" dirty="0">
                <a:cs typeface="Times New Roman"/>
              </a:rPr>
              <a:t>2022.</a:t>
            </a:r>
            <a:endParaRPr lang="en-US" sz="1000" dirty="0">
              <a:cs typeface="Times New Roman"/>
            </a:endParaRPr>
          </a:p>
          <a:p>
            <a:pPr marL="274320" indent="-274320">
              <a:buAutoNum type="arabicPeriod" startAt="56"/>
              <a:tabLst>
                <a:tab pos="164951" algn="l"/>
              </a:tabLst>
            </a:pPr>
            <a:r>
              <a:rPr lang="en-US" sz="1000" dirty="0">
                <a:cs typeface="Times New Roman"/>
              </a:rPr>
              <a:t>Fast</a:t>
            </a:r>
            <a:r>
              <a:rPr lang="en-US" sz="1000" spc="-27" dirty="0">
                <a:cs typeface="Times New Roman"/>
              </a:rPr>
              <a:t> </a:t>
            </a:r>
            <a:r>
              <a:rPr lang="en-US" sz="1000" dirty="0">
                <a:cs typeface="Times New Roman"/>
              </a:rPr>
              <a:t>Facts:</a:t>
            </a:r>
            <a:r>
              <a:rPr lang="en-US" sz="1000" spc="-17" dirty="0">
                <a:cs typeface="Times New Roman"/>
              </a:rPr>
              <a:t> </a:t>
            </a:r>
            <a:r>
              <a:rPr lang="en-US" sz="1000" dirty="0">
                <a:cs typeface="Times New Roman"/>
              </a:rPr>
              <a:t>U.S.</a:t>
            </a:r>
            <a:r>
              <a:rPr lang="en-US" sz="1000" spc="-14" dirty="0">
                <a:cs typeface="Times New Roman"/>
              </a:rPr>
              <a:t> </a:t>
            </a:r>
            <a:r>
              <a:rPr lang="en-US" sz="1000" dirty="0">
                <a:cs typeface="Times New Roman"/>
              </a:rPr>
              <a:t>Rural</a:t>
            </a:r>
            <a:r>
              <a:rPr lang="en-US" sz="1000" spc="-17" dirty="0">
                <a:cs typeface="Times New Roman"/>
              </a:rPr>
              <a:t> </a:t>
            </a:r>
            <a:r>
              <a:rPr lang="en-US" sz="1000" dirty="0">
                <a:cs typeface="Times New Roman"/>
              </a:rPr>
              <a:t>Hospitals.</a:t>
            </a:r>
            <a:r>
              <a:rPr lang="en-US" sz="1000" spc="-14" dirty="0">
                <a:cs typeface="Times New Roman"/>
              </a:rPr>
              <a:t> </a:t>
            </a:r>
            <a:r>
              <a:rPr lang="en-US" sz="1000" dirty="0">
                <a:cs typeface="Times New Roman"/>
              </a:rPr>
              <a:t>Chicago:</a:t>
            </a:r>
            <a:r>
              <a:rPr lang="en-US" sz="1000" spc="-20" dirty="0">
                <a:cs typeface="Times New Roman"/>
              </a:rPr>
              <a:t> </a:t>
            </a:r>
            <a:r>
              <a:rPr lang="en-US" sz="1000" dirty="0">
                <a:cs typeface="Times New Roman"/>
              </a:rPr>
              <a:t>American</a:t>
            </a:r>
            <a:r>
              <a:rPr lang="en-US" sz="1000" spc="-17" dirty="0">
                <a:cs typeface="Times New Roman"/>
              </a:rPr>
              <a:t> </a:t>
            </a:r>
            <a:r>
              <a:rPr lang="en-US" sz="1000" dirty="0">
                <a:cs typeface="Times New Roman"/>
              </a:rPr>
              <a:t>Hospital</a:t>
            </a:r>
            <a:r>
              <a:rPr lang="en-US" sz="1000" spc="-17" dirty="0">
                <a:cs typeface="Times New Roman"/>
              </a:rPr>
              <a:t> </a:t>
            </a:r>
            <a:r>
              <a:rPr lang="en-US" sz="1000" spc="-7" dirty="0">
                <a:cs typeface="Times New Roman"/>
              </a:rPr>
              <a:t>Association. </a:t>
            </a:r>
            <a:r>
              <a:rPr lang="en-US" sz="1000" u="sng" spc="-14" dirty="0">
                <a:solidFill>
                  <a:srgbClr val="0000FF"/>
                </a:solidFill>
                <a:uFill>
                  <a:solidFill>
                    <a:srgbClr val="0000FF"/>
                  </a:solidFill>
                </a:uFill>
                <a:cs typeface="Times New Roman"/>
                <a:hlinkClick r:id="rId6"/>
              </a:rPr>
              <a:t>https://www.aha.org/infographics/2021-05-24-fast-facts-us-rural-hospitals-</a:t>
            </a:r>
            <a:r>
              <a:rPr lang="en-US" sz="1000" u="sng" spc="-7" dirty="0">
                <a:solidFill>
                  <a:srgbClr val="0000FF"/>
                </a:solidFill>
                <a:uFill>
                  <a:solidFill>
                    <a:srgbClr val="0000FF"/>
                  </a:solidFill>
                </a:uFill>
                <a:cs typeface="Times New Roman"/>
                <a:hlinkClick r:id="rId6"/>
              </a:rPr>
              <a:t>infographic</a:t>
            </a:r>
            <a:r>
              <a:rPr lang="en-US" sz="1000" spc="-7" dirty="0">
                <a:cs typeface="Times New Roman"/>
                <a:hlinkClick r:id="rId6"/>
              </a:rPr>
              <a:t>.</a:t>
            </a:r>
            <a:r>
              <a:rPr lang="en-US" sz="1000" spc="68" dirty="0">
                <a:cs typeface="Times New Roman"/>
              </a:rPr>
              <a:t> </a:t>
            </a:r>
            <a:r>
              <a:rPr lang="en-US" sz="1000" spc="-7" dirty="0">
                <a:cs typeface="Times New Roman"/>
              </a:rPr>
              <a:t>Accessed</a:t>
            </a:r>
            <a:r>
              <a:rPr lang="en-US" sz="1000" spc="78" dirty="0">
                <a:cs typeface="Times New Roman"/>
              </a:rPr>
              <a:t> </a:t>
            </a:r>
            <a:r>
              <a:rPr lang="en-US" sz="1000" spc="-7" dirty="0">
                <a:cs typeface="Times New Roman"/>
              </a:rPr>
              <a:t>October</a:t>
            </a:r>
            <a:r>
              <a:rPr lang="en-US" sz="1000" spc="82" dirty="0">
                <a:cs typeface="Times New Roman"/>
              </a:rPr>
              <a:t> </a:t>
            </a:r>
            <a:r>
              <a:rPr lang="en-US" sz="1000" dirty="0">
                <a:cs typeface="Times New Roman"/>
              </a:rPr>
              <a:t>3,</a:t>
            </a:r>
            <a:r>
              <a:rPr lang="en-US" sz="1000" spc="82" dirty="0">
                <a:cs typeface="Times New Roman"/>
              </a:rPr>
              <a:t> </a:t>
            </a:r>
            <a:r>
              <a:rPr lang="en-US" sz="1000" spc="-7" dirty="0">
                <a:cs typeface="Times New Roman"/>
              </a:rPr>
              <a:t>2022.</a:t>
            </a:r>
            <a:endParaRPr lang="en-US" sz="1000" dirty="0">
              <a:cs typeface="Times New Roman"/>
            </a:endParaRPr>
          </a:p>
          <a:p>
            <a:pPr marL="274320" marR="35068" indent="-274320">
              <a:buAutoNum type="arabicPeriod" startAt="57"/>
              <a:tabLst>
                <a:tab pos="164951" algn="l"/>
              </a:tabLst>
            </a:pPr>
            <a:r>
              <a:rPr lang="en-US" sz="1000" dirty="0" err="1">
                <a:cs typeface="Times New Roman"/>
              </a:rPr>
              <a:t>Janakiraman</a:t>
            </a:r>
            <a:r>
              <a:rPr lang="en-US" sz="1000" spc="-24" dirty="0">
                <a:cs typeface="Times New Roman"/>
              </a:rPr>
              <a:t> </a:t>
            </a:r>
            <a:r>
              <a:rPr lang="en-US" sz="1000" dirty="0">
                <a:cs typeface="Times New Roman"/>
              </a:rPr>
              <a:t>V,</a:t>
            </a:r>
            <a:r>
              <a:rPr lang="en-US" sz="1000" spc="-10" dirty="0">
                <a:cs typeface="Times New Roman"/>
              </a:rPr>
              <a:t> </a:t>
            </a:r>
            <a:r>
              <a:rPr lang="en-US" sz="1000" dirty="0">
                <a:cs typeface="Times New Roman"/>
              </a:rPr>
              <a:t>Lazar</a:t>
            </a:r>
            <a:r>
              <a:rPr lang="en-US" sz="1000" spc="-14" dirty="0">
                <a:cs typeface="Times New Roman"/>
              </a:rPr>
              <a:t> </a:t>
            </a:r>
            <a:r>
              <a:rPr lang="en-US" sz="1000" dirty="0">
                <a:cs typeface="Times New Roman"/>
              </a:rPr>
              <a:t>J,</a:t>
            </a:r>
            <a:r>
              <a:rPr lang="en-US" sz="1000" spc="-17" dirty="0">
                <a:cs typeface="Times New Roman"/>
              </a:rPr>
              <a:t> </a:t>
            </a:r>
            <a:r>
              <a:rPr lang="en-US" sz="1000" dirty="0">
                <a:cs typeface="Times New Roman"/>
              </a:rPr>
              <a:t>Joynt</a:t>
            </a:r>
            <a:r>
              <a:rPr lang="en-US" sz="1000" spc="-14" dirty="0">
                <a:cs typeface="Times New Roman"/>
              </a:rPr>
              <a:t> </a:t>
            </a:r>
            <a:r>
              <a:rPr lang="en-US" sz="1000" dirty="0">
                <a:cs typeface="Times New Roman"/>
              </a:rPr>
              <a:t>KE,</a:t>
            </a:r>
            <a:r>
              <a:rPr lang="en-US" sz="1000" spc="-10" dirty="0">
                <a:cs typeface="Times New Roman"/>
              </a:rPr>
              <a:t> </a:t>
            </a:r>
            <a:r>
              <a:rPr lang="en-US" sz="1000" dirty="0">
                <a:cs typeface="Times New Roman"/>
              </a:rPr>
              <a:t>Jha</a:t>
            </a:r>
            <a:r>
              <a:rPr lang="en-US" sz="1000" spc="-17" dirty="0">
                <a:cs typeface="Times New Roman"/>
              </a:rPr>
              <a:t> </a:t>
            </a:r>
            <a:r>
              <a:rPr lang="en-US" sz="1000" dirty="0">
                <a:cs typeface="Times New Roman"/>
              </a:rPr>
              <a:t>AK.</a:t>
            </a:r>
            <a:r>
              <a:rPr lang="en-US" sz="1000" spc="-14" dirty="0">
                <a:cs typeface="Times New Roman"/>
              </a:rPr>
              <a:t> </a:t>
            </a:r>
            <a:r>
              <a:rPr lang="en-US" sz="1000" dirty="0">
                <a:cs typeface="Times New Roman"/>
              </a:rPr>
              <a:t>Hospital</a:t>
            </a:r>
            <a:r>
              <a:rPr lang="en-US" sz="1000" spc="-14" dirty="0">
                <a:cs typeface="Times New Roman"/>
              </a:rPr>
              <a:t> </a:t>
            </a:r>
            <a:r>
              <a:rPr lang="en-US" sz="1000" dirty="0">
                <a:cs typeface="Times New Roman"/>
              </a:rPr>
              <a:t>volume,</a:t>
            </a:r>
            <a:r>
              <a:rPr lang="en-US" sz="1000" spc="-14" dirty="0">
                <a:cs typeface="Times New Roman"/>
              </a:rPr>
              <a:t> </a:t>
            </a:r>
            <a:r>
              <a:rPr lang="en-US" sz="1000" dirty="0">
                <a:cs typeface="Times New Roman"/>
              </a:rPr>
              <a:t>provider</a:t>
            </a:r>
            <a:r>
              <a:rPr lang="en-US" sz="1000" spc="-17" dirty="0">
                <a:cs typeface="Times New Roman"/>
              </a:rPr>
              <a:t> </a:t>
            </a:r>
            <a:r>
              <a:rPr lang="en-US" sz="1000" dirty="0">
                <a:cs typeface="Times New Roman"/>
              </a:rPr>
              <a:t>volume,</a:t>
            </a:r>
            <a:r>
              <a:rPr lang="en-US" sz="1000" spc="-10" dirty="0">
                <a:cs typeface="Times New Roman"/>
              </a:rPr>
              <a:t> </a:t>
            </a:r>
            <a:r>
              <a:rPr lang="en-US" sz="1000" dirty="0">
                <a:cs typeface="Times New Roman"/>
              </a:rPr>
              <a:t>and</a:t>
            </a:r>
            <a:r>
              <a:rPr lang="en-US" sz="1000" spc="-14" dirty="0">
                <a:cs typeface="Times New Roman"/>
              </a:rPr>
              <a:t> </a:t>
            </a:r>
            <a:r>
              <a:rPr lang="en-US" sz="1000" dirty="0">
                <a:cs typeface="Times New Roman"/>
              </a:rPr>
              <a:t>complications</a:t>
            </a:r>
            <a:r>
              <a:rPr lang="en-US" sz="1000" spc="-14" dirty="0">
                <a:cs typeface="Times New Roman"/>
              </a:rPr>
              <a:t> </a:t>
            </a:r>
            <a:r>
              <a:rPr lang="en-US" sz="1000" spc="-7" dirty="0">
                <a:cs typeface="Times New Roman"/>
              </a:rPr>
              <a:t>after </a:t>
            </a:r>
            <a:r>
              <a:rPr lang="en-US" sz="1000" dirty="0">
                <a:cs typeface="Times New Roman"/>
              </a:rPr>
              <a:t>childbirth</a:t>
            </a:r>
            <a:r>
              <a:rPr lang="en-US" sz="1000" spc="-7" dirty="0">
                <a:cs typeface="Times New Roman"/>
              </a:rPr>
              <a:t> </a:t>
            </a:r>
            <a:r>
              <a:rPr lang="en-US" sz="1000" dirty="0">
                <a:cs typeface="Times New Roman"/>
              </a:rPr>
              <a:t>in</a:t>
            </a:r>
            <a:r>
              <a:rPr lang="en-US" sz="1000" spc="-3" dirty="0">
                <a:cs typeface="Times New Roman"/>
              </a:rPr>
              <a:t> </a:t>
            </a:r>
            <a:r>
              <a:rPr lang="en-US" sz="1000" dirty="0">
                <a:cs typeface="Times New Roman"/>
              </a:rPr>
              <a:t>U.S.</a:t>
            </a:r>
            <a:r>
              <a:rPr lang="en-US" sz="1000" spc="-3" dirty="0">
                <a:cs typeface="Times New Roman"/>
              </a:rPr>
              <a:t> </a:t>
            </a:r>
            <a:r>
              <a:rPr lang="en-US" sz="1000" dirty="0">
                <a:cs typeface="Times New Roman"/>
              </a:rPr>
              <a:t>hospitals.</a:t>
            </a:r>
            <a:r>
              <a:rPr lang="en-US" sz="1000" spc="-7" dirty="0">
                <a:cs typeface="Times New Roman"/>
              </a:rPr>
              <a:t> </a:t>
            </a:r>
            <a:r>
              <a:rPr lang="en-US" sz="1000" dirty="0" err="1">
                <a:cs typeface="Times New Roman"/>
              </a:rPr>
              <a:t>Obstet</a:t>
            </a:r>
            <a:r>
              <a:rPr lang="en-US" sz="1000" spc="-3" dirty="0">
                <a:cs typeface="Times New Roman"/>
              </a:rPr>
              <a:t> </a:t>
            </a:r>
            <a:r>
              <a:rPr lang="en-US" sz="1000" dirty="0">
                <a:cs typeface="Times New Roman"/>
              </a:rPr>
              <a:t>Gynecol.</a:t>
            </a:r>
            <a:r>
              <a:rPr lang="en-US" sz="1000" spc="-7" dirty="0">
                <a:cs typeface="Times New Roman"/>
              </a:rPr>
              <a:t> 2011;118(3):521-</a:t>
            </a:r>
            <a:r>
              <a:rPr lang="en-US" sz="1000" dirty="0">
                <a:cs typeface="Times New Roman"/>
              </a:rPr>
              <a:t>27.</a:t>
            </a:r>
            <a:r>
              <a:rPr lang="en-US" sz="1000" spc="-3" dirty="0">
                <a:cs typeface="Times New Roman"/>
              </a:rPr>
              <a:t> </a:t>
            </a:r>
            <a:r>
              <a:rPr lang="en-US" sz="1000" u="sng" spc="-7" dirty="0">
                <a:solidFill>
                  <a:srgbClr val="0000FF"/>
                </a:solidFill>
                <a:uFill>
                  <a:solidFill>
                    <a:srgbClr val="0000FF"/>
                  </a:solidFill>
                </a:uFill>
                <a:cs typeface="Times New Roman"/>
                <a:hlinkClick r:id="rId7"/>
              </a:rPr>
              <a:t>https://pubmed.ncbi.nlm.nih.gov/21826039/</a:t>
            </a:r>
            <a:r>
              <a:rPr lang="en-US" sz="1000" spc="-7" dirty="0">
                <a:cs typeface="Times New Roman"/>
                <a:hlinkClick r:id="rId7"/>
              </a:rPr>
              <a:t>.</a:t>
            </a:r>
            <a:r>
              <a:rPr lang="en-US" sz="1000" spc="-7" dirty="0">
                <a:cs typeface="Times New Roman"/>
              </a:rPr>
              <a:t> </a:t>
            </a:r>
            <a:r>
              <a:rPr lang="en-US" sz="1000" dirty="0">
                <a:cs typeface="Times New Roman"/>
              </a:rPr>
              <a:t>Accessed</a:t>
            </a:r>
            <a:r>
              <a:rPr lang="en-US" sz="1000" spc="-17" dirty="0">
                <a:cs typeface="Times New Roman"/>
              </a:rPr>
              <a:t> </a:t>
            </a:r>
            <a:r>
              <a:rPr lang="en-US" sz="1000" dirty="0">
                <a:cs typeface="Times New Roman"/>
              </a:rPr>
              <a:t>October</a:t>
            </a:r>
            <a:r>
              <a:rPr lang="en-US" sz="1000" spc="-14" dirty="0">
                <a:cs typeface="Times New Roman"/>
              </a:rPr>
              <a:t> </a:t>
            </a:r>
            <a:r>
              <a:rPr lang="en-US" sz="1000" dirty="0">
                <a:cs typeface="Times New Roman"/>
              </a:rPr>
              <a:t>3,</a:t>
            </a:r>
            <a:r>
              <a:rPr lang="en-US" sz="1000" spc="-14" dirty="0">
                <a:cs typeface="Times New Roman"/>
              </a:rPr>
              <a:t> 2022.</a:t>
            </a:r>
            <a:endParaRPr lang="en-US" sz="1000" dirty="0">
              <a:cs typeface="Times New Roman"/>
            </a:endParaRPr>
          </a:p>
          <a:p>
            <a:pPr marL="274320" marR="64509" indent="-274320">
              <a:buAutoNum type="arabicPeriod" startAt="57"/>
              <a:tabLst>
                <a:tab pos="164951" algn="l"/>
              </a:tabLst>
            </a:pPr>
            <a:r>
              <a:rPr lang="en-US" sz="1000" dirty="0" err="1">
                <a:cs typeface="Times New Roman"/>
              </a:rPr>
              <a:t>Komro</a:t>
            </a:r>
            <a:r>
              <a:rPr lang="en-US" sz="1000" spc="-20" dirty="0">
                <a:cs typeface="Times New Roman"/>
              </a:rPr>
              <a:t> </a:t>
            </a:r>
            <a:r>
              <a:rPr lang="en-US" sz="1000" dirty="0">
                <a:cs typeface="Times New Roman"/>
              </a:rPr>
              <a:t>KA,</a:t>
            </a:r>
            <a:r>
              <a:rPr lang="en-US" sz="1000" spc="-10" dirty="0">
                <a:cs typeface="Times New Roman"/>
              </a:rPr>
              <a:t> </a:t>
            </a:r>
            <a:r>
              <a:rPr lang="en-US" sz="1000" dirty="0">
                <a:cs typeface="Times New Roman"/>
              </a:rPr>
              <a:t>Markowitz</a:t>
            </a:r>
            <a:r>
              <a:rPr lang="en-US" sz="1000" spc="-10" dirty="0">
                <a:cs typeface="Times New Roman"/>
              </a:rPr>
              <a:t> </a:t>
            </a:r>
            <a:r>
              <a:rPr lang="en-US" sz="1000" dirty="0">
                <a:cs typeface="Times New Roman"/>
              </a:rPr>
              <a:t>S,</a:t>
            </a:r>
            <a:r>
              <a:rPr lang="en-US" sz="1000" spc="-7" dirty="0">
                <a:cs typeface="Times New Roman"/>
              </a:rPr>
              <a:t> </a:t>
            </a:r>
            <a:r>
              <a:rPr lang="en-US" sz="1000" dirty="0">
                <a:cs typeface="Times New Roman"/>
              </a:rPr>
              <a:t>Livingston</a:t>
            </a:r>
            <a:r>
              <a:rPr lang="en-US" sz="1000" spc="-14" dirty="0">
                <a:cs typeface="Times New Roman"/>
              </a:rPr>
              <a:t> </a:t>
            </a:r>
            <a:r>
              <a:rPr lang="en-US" sz="1000" dirty="0">
                <a:cs typeface="Times New Roman"/>
              </a:rPr>
              <a:t>MD,</a:t>
            </a:r>
            <a:r>
              <a:rPr lang="en-US" sz="1000" spc="-10" dirty="0">
                <a:cs typeface="Times New Roman"/>
              </a:rPr>
              <a:t> </a:t>
            </a:r>
            <a:r>
              <a:rPr lang="en-US" sz="1000" dirty="0" err="1">
                <a:cs typeface="Times New Roman"/>
              </a:rPr>
              <a:t>Wagenaar</a:t>
            </a:r>
            <a:r>
              <a:rPr lang="en-US" sz="1000" spc="-14" dirty="0">
                <a:cs typeface="Times New Roman"/>
              </a:rPr>
              <a:t> </a:t>
            </a:r>
            <a:r>
              <a:rPr lang="en-US" sz="1000" dirty="0">
                <a:cs typeface="Times New Roman"/>
              </a:rPr>
              <a:t>AC.</a:t>
            </a:r>
            <a:r>
              <a:rPr lang="en-US" sz="1000" spc="-10" dirty="0">
                <a:cs typeface="Times New Roman"/>
              </a:rPr>
              <a:t> </a:t>
            </a:r>
            <a:r>
              <a:rPr lang="en-US" sz="1000" dirty="0">
                <a:cs typeface="Times New Roman"/>
              </a:rPr>
              <a:t>Effects</a:t>
            </a:r>
            <a:r>
              <a:rPr lang="en-US" sz="1000" spc="-10" dirty="0">
                <a:cs typeface="Times New Roman"/>
              </a:rPr>
              <a:t> </a:t>
            </a:r>
            <a:r>
              <a:rPr lang="en-US" sz="1000" dirty="0">
                <a:cs typeface="Times New Roman"/>
              </a:rPr>
              <a:t>of</a:t>
            </a:r>
            <a:r>
              <a:rPr lang="en-US" sz="1000" spc="-3" dirty="0">
                <a:cs typeface="Times New Roman"/>
              </a:rPr>
              <a:t> </a:t>
            </a:r>
            <a:r>
              <a:rPr lang="en-US" sz="1000" spc="-7" dirty="0">
                <a:cs typeface="Times New Roman"/>
              </a:rPr>
              <a:t>state-</a:t>
            </a:r>
            <a:r>
              <a:rPr lang="en-US" sz="1000" dirty="0">
                <a:cs typeface="Times New Roman"/>
              </a:rPr>
              <a:t>level</a:t>
            </a:r>
            <a:r>
              <a:rPr lang="en-US" sz="1000" spc="-14" dirty="0">
                <a:cs typeface="Times New Roman"/>
              </a:rPr>
              <a:t> </a:t>
            </a:r>
            <a:r>
              <a:rPr lang="en-US" sz="1000" dirty="0">
                <a:cs typeface="Times New Roman"/>
              </a:rPr>
              <a:t>earned</a:t>
            </a:r>
            <a:r>
              <a:rPr lang="en-US" sz="1000" spc="-10" dirty="0">
                <a:cs typeface="Times New Roman"/>
              </a:rPr>
              <a:t> </a:t>
            </a:r>
            <a:r>
              <a:rPr lang="en-US" sz="1000" dirty="0">
                <a:cs typeface="Times New Roman"/>
              </a:rPr>
              <a:t>income</a:t>
            </a:r>
            <a:r>
              <a:rPr lang="en-US" sz="1000" spc="-14" dirty="0">
                <a:cs typeface="Times New Roman"/>
              </a:rPr>
              <a:t> </a:t>
            </a:r>
            <a:r>
              <a:rPr lang="en-US" sz="1000" dirty="0">
                <a:cs typeface="Times New Roman"/>
              </a:rPr>
              <a:t>tax</a:t>
            </a:r>
            <a:r>
              <a:rPr lang="en-US" sz="1000" spc="-10" dirty="0">
                <a:cs typeface="Times New Roman"/>
              </a:rPr>
              <a:t> </a:t>
            </a:r>
            <a:r>
              <a:rPr lang="en-US" sz="1000" dirty="0">
                <a:cs typeface="Times New Roman"/>
              </a:rPr>
              <a:t>credit</a:t>
            </a:r>
            <a:r>
              <a:rPr lang="en-US" sz="1000" spc="-10" dirty="0">
                <a:cs typeface="Times New Roman"/>
              </a:rPr>
              <a:t> </a:t>
            </a:r>
            <a:r>
              <a:rPr lang="en-US" sz="1000" spc="-14" dirty="0">
                <a:cs typeface="Times New Roman"/>
              </a:rPr>
              <a:t>laws </a:t>
            </a:r>
            <a:r>
              <a:rPr lang="en-US" sz="1000" dirty="0">
                <a:cs typeface="Times New Roman"/>
              </a:rPr>
              <a:t>on</a:t>
            </a:r>
            <a:r>
              <a:rPr lang="en-US" sz="1000" spc="-10" dirty="0">
                <a:cs typeface="Times New Roman"/>
              </a:rPr>
              <a:t> </a:t>
            </a:r>
            <a:r>
              <a:rPr lang="en-US" sz="1000" dirty="0">
                <a:cs typeface="Times New Roman"/>
              </a:rPr>
              <a:t>birth</a:t>
            </a:r>
            <a:r>
              <a:rPr lang="en-US" sz="1000" spc="-10" dirty="0">
                <a:cs typeface="Times New Roman"/>
              </a:rPr>
              <a:t> </a:t>
            </a:r>
            <a:r>
              <a:rPr lang="en-US" sz="1000" dirty="0">
                <a:cs typeface="Times New Roman"/>
              </a:rPr>
              <a:t>outcomes</a:t>
            </a:r>
            <a:r>
              <a:rPr lang="en-US" sz="1000" spc="-7" dirty="0">
                <a:cs typeface="Times New Roman"/>
              </a:rPr>
              <a:t> </a:t>
            </a:r>
            <a:r>
              <a:rPr lang="en-US" sz="1000" dirty="0">
                <a:cs typeface="Times New Roman"/>
              </a:rPr>
              <a:t>by</a:t>
            </a:r>
            <a:r>
              <a:rPr lang="en-US" sz="1000" spc="-10" dirty="0">
                <a:cs typeface="Times New Roman"/>
              </a:rPr>
              <a:t> </a:t>
            </a:r>
            <a:r>
              <a:rPr lang="en-US" sz="1000" dirty="0">
                <a:cs typeface="Times New Roman"/>
              </a:rPr>
              <a:t>race</a:t>
            </a:r>
            <a:r>
              <a:rPr lang="en-US" sz="1000" spc="-7" dirty="0">
                <a:cs typeface="Times New Roman"/>
              </a:rPr>
              <a:t> </a:t>
            </a:r>
            <a:r>
              <a:rPr lang="en-US" sz="1000" dirty="0">
                <a:cs typeface="Times New Roman"/>
              </a:rPr>
              <a:t>and ethnicity.</a:t>
            </a:r>
            <a:r>
              <a:rPr lang="en-US" sz="1000" spc="-10" dirty="0">
                <a:cs typeface="Times New Roman"/>
              </a:rPr>
              <a:t> </a:t>
            </a:r>
            <a:r>
              <a:rPr lang="en-US" sz="1000" dirty="0">
                <a:cs typeface="Times New Roman"/>
              </a:rPr>
              <a:t>Health</a:t>
            </a:r>
            <a:r>
              <a:rPr lang="en-US" sz="1000" spc="-3" dirty="0">
                <a:cs typeface="Times New Roman"/>
              </a:rPr>
              <a:t> </a:t>
            </a:r>
            <a:r>
              <a:rPr lang="en-US" sz="1000" dirty="0">
                <a:cs typeface="Times New Roman"/>
              </a:rPr>
              <a:t>Equity.</a:t>
            </a:r>
            <a:r>
              <a:rPr lang="en-US" sz="1000" spc="-7" dirty="0">
                <a:cs typeface="Times New Roman"/>
              </a:rPr>
              <a:t> </a:t>
            </a:r>
            <a:r>
              <a:rPr lang="en-US" sz="1000" dirty="0">
                <a:cs typeface="Times New Roman"/>
              </a:rPr>
              <a:t>2019</a:t>
            </a:r>
            <a:r>
              <a:rPr lang="en-US" sz="1000" spc="-10" dirty="0">
                <a:cs typeface="Times New Roman"/>
              </a:rPr>
              <a:t> </a:t>
            </a:r>
            <a:r>
              <a:rPr lang="en-US" sz="1000" dirty="0">
                <a:cs typeface="Times New Roman"/>
              </a:rPr>
              <a:t>Mar</a:t>
            </a:r>
            <a:r>
              <a:rPr lang="en-US" sz="1000" spc="-7" dirty="0">
                <a:cs typeface="Times New Roman"/>
              </a:rPr>
              <a:t> 12;3(1):61-</a:t>
            </a:r>
            <a:r>
              <a:rPr lang="en-US" sz="1000" spc="-17" dirty="0">
                <a:cs typeface="Times New Roman"/>
              </a:rPr>
              <a:t>67. </a:t>
            </a:r>
            <a:r>
              <a:rPr lang="en-US" sz="1000" u="sng" spc="-7" dirty="0">
                <a:solidFill>
                  <a:srgbClr val="0000FF"/>
                </a:solidFill>
                <a:uFill>
                  <a:solidFill>
                    <a:srgbClr val="0000FF"/>
                  </a:solidFill>
                </a:uFill>
                <a:cs typeface="Times New Roman"/>
                <a:hlinkClick r:id="rId8"/>
              </a:rPr>
              <a:t>https://www.ncbi.nlm.nih.gov/pmc/articles/PMC6419088/</a:t>
            </a:r>
            <a:r>
              <a:rPr lang="en-US" sz="1000" spc="-7" dirty="0">
                <a:cs typeface="Times New Roman"/>
                <a:hlinkClick r:id="rId8"/>
              </a:rPr>
              <a:t>.</a:t>
            </a:r>
            <a:r>
              <a:rPr lang="en-US" sz="1000" spc="37" dirty="0">
                <a:cs typeface="Times New Roman"/>
              </a:rPr>
              <a:t> </a:t>
            </a:r>
            <a:r>
              <a:rPr lang="en-US" sz="1000" dirty="0">
                <a:cs typeface="Times New Roman"/>
              </a:rPr>
              <a:t>Accessed</a:t>
            </a:r>
            <a:r>
              <a:rPr lang="en-US" sz="1000" spc="48" dirty="0">
                <a:cs typeface="Times New Roman"/>
              </a:rPr>
              <a:t> </a:t>
            </a:r>
            <a:r>
              <a:rPr lang="en-US" sz="1000" dirty="0">
                <a:cs typeface="Times New Roman"/>
              </a:rPr>
              <a:t>October</a:t>
            </a:r>
            <a:r>
              <a:rPr lang="en-US" sz="1000" spc="51" dirty="0">
                <a:cs typeface="Times New Roman"/>
              </a:rPr>
              <a:t> </a:t>
            </a:r>
            <a:r>
              <a:rPr lang="en-US" sz="1000" dirty="0">
                <a:cs typeface="Times New Roman"/>
              </a:rPr>
              <a:t>3,</a:t>
            </a:r>
            <a:r>
              <a:rPr lang="en-US" sz="1000" spc="51" dirty="0">
                <a:cs typeface="Times New Roman"/>
              </a:rPr>
              <a:t> </a:t>
            </a:r>
            <a:r>
              <a:rPr lang="en-US" sz="1000" spc="-7" dirty="0">
                <a:cs typeface="Times New Roman"/>
              </a:rPr>
              <a:t>2022.</a:t>
            </a:r>
            <a:endParaRPr lang="en-US" sz="1000" dirty="0">
              <a:cs typeface="Times New Roman"/>
            </a:endParaRPr>
          </a:p>
          <a:p>
            <a:pPr marL="274320" indent="-274320">
              <a:buAutoNum type="arabicPeriod" startAt="57"/>
              <a:tabLst>
                <a:tab pos="164951" algn="l"/>
              </a:tabLst>
            </a:pPr>
            <a:r>
              <a:rPr lang="en-US" sz="1000" dirty="0">
                <a:cs typeface="Times New Roman"/>
              </a:rPr>
              <a:t>Deadly</a:t>
            </a:r>
            <a:r>
              <a:rPr lang="en-US" sz="1000" spc="-24" dirty="0">
                <a:cs typeface="Times New Roman"/>
              </a:rPr>
              <a:t> </a:t>
            </a:r>
            <a:r>
              <a:rPr lang="en-US" sz="1000" dirty="0">
                <a:cs typeface="Times New Roman"/>
              </a:rPr>
              <a:t>delivery:</a:t>
            </a:r>
            <a:r>
              <a:rPr lang="en-US" sz="1000" spc="-14" dirty="0">
                <a:cs typeface="Times New Roman"/>
              </a:rPr>
              <a:t> </a:t>
            </a:r>
            <a:r>
              <a:rPr lang="en-US" sz="1000" dirty="0">
                <a:cs typeface="Times New Roman"/>
              </a:rPr>
              <a:t>the</a:t>
            </a:r>
            <a:r>
              <a:rPr lang="en-US" sz="1000" spc="-14" dirty="0">
                <a:cs typeface="Times New Roman"/>
              </a:rPr>
              <a:t> </a:t>
            </a:r>
            <a:r>
              <a:rPr lang="en-US" sz="1000" dirty="0">
                <a:cs typeface="Times New Roman"/>
              </a:rPr>
              <a:t>maternal</a:t>
            </a:r>
            <a:r>
              <a:rPr lang="en-US" sz="1000" spc="-14" dirty="0">
                <a:cs typeface="Times New Roman"/>
              </a:rPr>
              <a:t> </a:t>
            </a:r>
            <a:r>
              <a:rPr lang="en-US" sz="1000" dirty="0">
                <a:cs typeface="Times New Roman"/>
              </a:rPr>
              <a:t>health</a:t>
            </a:r>
            <a:r>
              <a:rPr lang="en-US" sz="1000" spc="-10" dirty="0">
                <a:cs typeface="Times New Roman"/>
              </a:rPr>
              <a:t> </a:t>
            </a:r>
            <a:r>
              <a:rPr lang="en-US" sz="1000" dirty="0">
                <a:cs typeface="Times New Roman"/>
              </a:rPr>
              <a:t>care</a:t>
            </a:r>
            <a:r>
              <a:rPr lang="en-US" sz="1000" spc="-10" dirty="0">
                <a:cs typeface="Times New Roman"/>
              </a:rPr>
              <a:t> </a:t>
            </a:r>
            <a:r>
              <a:rPr lang="en-US" sz="1000" dirty="0">
                <a:cs typeface="Times New Roman"/>
              </a:rPr>
              <a:t>crisis</a:t>
            </a:r>
            <a:r>
              <a:rPr lang="en-US" sz="1000" spc="-10" dirty="0">
                <a:cs typeface="Times New Roman"/>
              </a:rPr>
              <a:t> </a:t>
            </a:r>
            <a:r>
              <a:rPr lang="en-US" sz="1000" dirty="0">
                <a:cs typeface="Times New Roman"/>
              </a:rPr>
              <a:t>in</a:t>
            </a:r>
            <a:r>
              <a:rPr lang="en-US" sz="1000" spc="-10" dirty="0">
                <a:cs typeface="Times New Roman"/>
              </a:rPr>
              <a:t> </a:t>
            </a:r>
            <a:r>
              <a:rPr lang="en-US" sz="1000" dirty="0">
                <a:cs typeface="Times New Roman"/>
              </a:rPr>
              <a:t>the</a:t>
            </a:r>
            <a:r>
              <a:rPr lang="en-US" sz="1000" spc="-14" dirty="0">
                <a:cs typeface="Times New Roman"/>
              </a:rPr>
              <a:t> </a:t>
            </a:r>
            <a:r>
              <a:rPr lang="en-US" sz="1000" dirty="0">
                <a:cs typeface="Times New Roman"/>
              </a:rPr>
              <a:t>USA.</a:t>
            </a:r>
            <a:r>
              <a:rPr lang="en-US" sz="1000" spc="-14" dirty="0">
                <a:cs typeface="Times New Roman"/>
              </a:rPr>
              <a:t> </a:t>
            </a:r>
            <a:r>
              <a:rPr lang="en-US" sz="1000" dirty="0">
                <a:cs typeface="Times New Roman"/>
              </a:rPr>
              <a:t>New</a:t>
            </a:r>
            <a:r>
              <a:rPr lang="en-US" sz="1000" spc="-14" dirty="0">
                <a:cs typeface="Times New Roman"/>
              </a:rPr>
              <a:t> </a:t>
            </a:r>
            <a:r>
              <a:rPr lang="en-US" sz="1000" dirty="0">
                <a:cs typeface="Times New Roman"/>
              </a:rPr>
              <a:t>York,</a:t>
            </a:r>
            <a:r>
              <a:rPr lang="en-US" sz="1000" spc="-17" dirty="0">
                <a:cs typeface="Times New Roman"/>
              </a:rPr>
              <a:t> </a:t>
            </a:r>
            <a:r>
              <a:rPr lang="en-US" sz="1000" dirty="0">
                <a:cs typeface="Times New Roman"/>
              </a:rPr>
              <a:t>NY:</a:t>
            </a:r>
            <a:r>
              <a:rPr lang="en-US" sz="1000" spc="-14" dirty="0">
                <a:cs typeface="Times New Roman"/>
              </a:rPr>
              <a:t> </a:t>
            </a:r>
            <a:r>
              <a:rPr lang="en-US" sz="1000" dirty="0">
                <a:cs typeface="Times New Roman"/>
              </a:rPr>
              <a:t>Amnesty</a:t>
            </a:r>
            <a:r>
              <a:rPr lang="en-US" sz="1000" spc="-14" dirty="0">
                <a:cs typeface="Times New Roman"/>
              </a:rPr>
              <a:t> </a:t>
            </a:r>
            <a:r>
              <a:rPr lang="en-US" sz="1000" dirty="0">
                <a:cs typeface="Times New Roman"/>
              </a:rPr>
              <a:t>International;</a:t>
            </a:r>
            <a:r>
              <a:rPr lang="en-US" sz="1000" spc="-14" dirty="0">
                <a:cs typeface="Times New Roman"/>
              </a:rPr>
              <a:t> </a:t>
            </a:r>
            <a:r>
              <a:rPr lang="en-US" sz="1000" dirty="0">
                <a:cs typeface="Times New Roman"/>
              </a:rPr>
              <a:t>March</a:t>
            </a:r>
            <a:r>
              <a:rPr lang="en-US" sz="1000" spc="-14" dirty="0">
                <a:cs typeface="Times New Roman"/>
              </a:rPr>
              <a:t> </a:t>
            </a:r>
            <a:r>
              <a:rPr lang="en-US" sz="1000" spc="-17" dirty="0">
                <a:cs typeface="Times New Roman"/>
              </a:rPr>
              <a:t>12, </a:t>
            </a:r>
            <a:r>
              <a:rPr lang="en-US" sz="1000" dirty="0">
                <a:cs typeface="Times New Roman"/>
              </a:rPr>
              <a:t>2010.</a:t>
            </a:r>
            <a:r>
              <a:rPr lang="en-US" sz="1000" spc="-24" dirty="0">
                <a:cs typeface="Times New Roman"/>
              </a:rPr>
              <a:t> </a:t>
            </a:r>
            <a:r>
              <a:rPr lang="en-US" sz="1000" dirty="0">
                <a:cs typeface="Times New Roman"/>
              </a:rPr>
              <a:t>Index</a:t>
            </a:r>
            <a:r>
              <a:rPr lang="en-US" sz="1000" spc="-14" dirty="0">
                <a:cs typeface="Times New Roman"/>
              </a:rPr>
              <a:t> </a:t>
            </a:r>
            <a:r>
              <a:rPr lang="en-US" sz="1000" dirty="0">
                <a:cs typeface="Times New Roman"/>
              </a:rPr>
              <a:t>Number:</a:t>
            </a:r>
            <a:r>
              <a:rPr lang="en-US" sz="1000" spc="-20" dirty="0">
                <a:cs typeface="Times New Roman"/>
              </a:rPr>
              <a:t> </a:t>
            </a:r>
            <a:r>
              <a:rPr lang="en-US" sz="1000" dirty="0">
                <a:cs typeface="Times New Roman"/>
              </a:rPr>
              <a:t>AMR</a:t>
            </a:r>
            <a:r>
              <a:rPr lang="en-US" sz="1000" spc="-17" dirty="0">
                <a:cs typeface="Times New Roman"/>
              </a:rPr>
              <a:t> </a:t>
            </a:r>
            <a:r>
              <a:rPr lang="en-US" sz="1000" dirty="0">
                <a:cs typeface="Times New Roman"/>
              </a:rPr>
              <a:t>51/007/2010.</a:t>
            </a:r>
            <a:r>
              <a:rPr lang="en-US" sz="1000" spc="-14" dirty="0">
                <a:cs typeface="Times New Roman"/>
              </a:rPr>
              <a:t> </a:t>
            </a:r>
            <a:r>
              <a:rPr lang="en-US" sz="1000" u="sng" spc="-7" dirty="0">
                <a:solidFill>
                  <a:srgbClr val="0000FF"/>
                </a:solidFill>
                <a:uFill>
                  <a:solidFill>
                    <a:srgbClr val="0000FF"/>
                  </a:solidFill>
                </a:uFill>
                <a:cs typeface="Times New Roman"/>
                <a:hlinkClick r:id="rId9"/>
              </a:rPr>
              <a:t>https://www.amnesty.org/en/documents/amr51/007/2010/en/</a:t>
            </a:r>
            <a:r>
              <a:rPr lang="en-US" sz="1000" spc="-7" dirty="0">
                <a:cs typeface="Times New Roman"/>
                <a:hlinkClick r:id="rId9"/>
              </a:rPr>
              <a:t>.</a:t>
            </a:r>
            <a:r>
              <a:rPr lang="en-US" sz="1000" spc="-7" dirty="0">
                <a:cs typeface="Times New Roman"/>
              </a:rPr>
              <a:t> </a:t>
            </a:r>
            <a:r>
              <a:rPr lang="en-US" sz="1000" dirty="0">
                <a:cs typeface="Times New Roman"/>
              </a:rPr>
              <a:t>Accessed</a:t>
            </a:r>
            <a:r>
              <a:rPr lang="en-US" sz="1000" spc="-17" dirty="0">
                <a:cs typeface="Times New Roman"/>
              </a:rPr>
              <a:t> </a:t>
            </a:r>
            <a:r>
              <a:rPr lang="en-US" sz="1000" dirty="0">
                <a:cs typeface="Times New Roman"/>
              </a:rPr>
              <a:t>October</a:t>
            </a:r>
            <a:r>
              <a:rPr lang="en-US" sz="1000" spc="-14" dirty="0">
                <a:cs typeface="Times New Roman"/>
              </a:rPr>
              <a:t> </a:t>
            </a:r>
            <a:r>
              <a:rPr lang="en-US" sz="1000" dirty="0">
                <a:cs typeface="Times New Roman"/>
              </a:rPr>
              <a:t>3,</a:t>
            </a:r>
            <a:r>
              <a:rPr lang="en-US" sz="1000" spc="-14" dirty="0">
                <a:cs typeface="Times New Roman"/>
              </a:rPr>
              <a:t> </a:t>
            </a:r>
            <a:r>
              <a:rPr lang="en-US" sz="1000" spc="-7" dirty="0">
                <a:cs typeface="Times New Roman"/>
              </a:rPr>
              <a:t>2022.</a:t>
            </a:r>
            <a:endParaRPr lang="en-US" sz="1000" dirty="0">
              <a:cs typeface="Times New Roman"/>
            </a:endParaRPr>
          </a:p>
        </p:txBody>
      </p:sp>
    </p:spTree>
    <p:extLst>
      <p:ext uri="{BB962C8B-B14F-4D97-AF65-F5344CB8AC3E}">
        <p14:creationId xmlns:p14="http://schemas.microsoft.com/office/powerpoint/2010/main" val="624499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40EF3B-F34E-4D6F-8B93-2BA46966C317}"/>
              </a:ext>
            </a:extLst>
          </p:cNvPr>
          <p:cNvSpPr>
            <a:spLocks noGrp="1"/>
          </p:cNvSpPr>
          <p:nvPr>
            <p:ph type="title"/>
          </p:nvPr>
        </p:nvSpPr>
        <p:spPr>
          <a:xfrm>
            <a:off x="1257300" y="304800"/>
            <a:ext cx="6629400" cy="617884"/>
          </a:xfrm>
        </p:spPr>
        <p:txBody>
          <a:bodyPr>
            <a:normAutofit fontScale="90000"/>
          </a:bodyPr>
          <a:lstStyle/>
          <a:p>
            <a:r>
              <a:rPr lang="en-US" dirty="0"/>
              <a:t>Child and Adolescent Mental Health</a:t>
            </a:r>
          </a:p>
        </p:txBody>
      </p:sp>
      <p:sp>
        <p:nvSpPr>
          <p:cNvPr id="2" name="Content Placeholder 1">
            <a:extLst>
              <a:ext uri="{FF2B5EF4-FFF2-40B4-BE49-F238E27FC236}">
                <a16:creationId xmlns:a16="http://schemas.microsoft.com/office/drawing/2014/main" id="{A050D037-EE7E-4B93-9F18-34B3E483A11A}"/>
              </a:ext>
            </a:extLst>
          </p:cNvPr>
          <p:cNvSpPr>
            <a:spLocks noGrp="1"/>
          </p:cNvSpPr>
          <p:nvPr>
            <p:ph idx="1"/>
          </p:nvPr>
        </p:nvSpPr>
        <p:spPr>
          <a:xfrm>
            <a:off x="457200" y="1646237"/>
            <a:ext cx="8229600" cy="4525963"/>
          </a:xfrm>
        </p:spPr>
        <p:txBody>
          <a:bodyPr>
            <a:normAutofit fontScale="55000" lnSpcReduction="20000"/>
          </a:bodyPr>
          <a:lstStyle/>
          <a:p>
            <a:r>
              <a:rPr lang="en-US" dirty="0"/>
              <a:t>Nearly 20% of children and young people ages 3-17 in the United States have a mental, emotional, developmental, or behavioral disorder, and suicidal behaviors among high school students increased more than 40% in the decade before 2019. Mental health challenges were the leading cause of death and disability in this age group. These trends were exacerbated during the COVID-19 pandemic.</a:t>
            </a:r>
          </a:p>
          <a:p>
            <a:r>
              <a:rPr lang="en-US" dirty="0"/>
              <a:t>Data in this report show:</a:t>
            </a:r>
          </a:p>
          <a:p>
            <a:pPr lvl="1"/>
            <a:r>
              <a:rPr lang="en-US" dirty="0"/>
              <a:t>From 2016 to 2019, the rates of emergency department (ED) visits with a principal diagnosis related to mental health only increased for ages 0-17 years, from 784.1 per 100,000 population to 869.3 per 100,000 population. The rate for this age group dropped slightly in 2019, but in 2018, the rate was 976.8 per 100,000 population, a 25% increase from 2016.</a:t>
            </a:r>
          </a:p>
          <a:p>
            <a:pPr lvl="1"/>
            <a:r>
              <a:rPr lang="en-US" dirty="0"/>
              <a:t>From 2008 to 2020, the rates of death from suicide among people age 12 and over increased 16% overall, from 14.0 per 100,000 population to 16.3 per 100,000 population. Specifically, the rate for youths ages 12-17 increased from 3.7 per 100,000 population to 6.3 per 100,000 population.</a:t>
            </a:r>
          </a:p>
          <a:p>
            <a:pPr lvl="1"/>
            <a:r>
              <a:rPr lang="en-US" dirty="0"/>
              <a:t>The rate of suicide death increased by 2% for Hispanic youths from 4.9 per 100,000 population to 5.0 per 100,000 population between 2018 and 2020. The rate for non- Hispanic White youths decreased by 13% from 8.5 per 100,000 population to 7.4 per 100,000 population.</a:t>
            </a:r>
          </a:p>
          <a:p>
            <a:r>
              <a:rPr lang="en-US" dirty="0"/>
              <a:t>To address the youth mental health crisis, the Biden-Harris Administration announced on July 29, 2022, </a:t>
            </a:r>
            <a:r>
              <a:rPr lang="en-US" dirty="0">
                <a:hlinkClick r:id="rId3"/>
              </a:rPr>
              <a:t>two new actions to strengthen school-based mental health services</a:t>
            </a:r>
            <a:r>
              <a:rPr lang="en-US" dirty="0"/>
              <a:t>, with a nearly $300 million pledge.</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BAA897-99DC-45D4-A39E-3CA5B43F6D38}"/>
              </a:ext>
            </a:extLst>
          </p:cNvPr>
          <p:cNvSpPr>
            <a:spLocks noGrp="1"/>
          </p:cNvSpPr>
          <p:nvPr>
            <p:ph type="title"/>
          </p:nvPr>
        </p:nvSpPr>
        <p:spPr>
          <a:xfrm>
            <a:off x="1257300" y="304800"/>
            <a:ext cx="6629400" cy="617884"/>
          </a:xfrm>
        </p:spPr>
        <p:txBody>
          <a:bodyPr>
            <a:normAutofit fontScale="90000"/>
          </a:bodyPr>
          <a:lstStyle/>
          <a:p>
            <a:r>
              <a:rPr lang="en-US" dirty="0"/>
              <a:t>Importance</a:t>
            </a:r>
          </a:p>
        </p:txBody>
      </p:sp>
      <p:sp>
        <p:nvSpPr>
          <p:cNvPr id="2" name="Content Placeholder 1">
            <a:extLst>
              <a:ext uri="{FF2B5EF4-FFF2-40B4-BE49-F238E27FC236}">
                <a16:creationId xmlns:a16="http://schemas.microsoft.com/office/drawing/2014/main" id="{3D31265D-AA4D-4804-BD63-C2474398678F}"/>
              </a:ext>
            </a:extLst>
          </p:cNvPr>
          <p:cNvSpPr>
            <a:spLocks noGrp="1"/>
          </p:cNvSpPr>
          <p:nvPr>
            <p:ph idx="1"/>
          </p:nvPr>
        </p:nvSpPr>
        <p:spPr>
          <a:xfrm>
            <a:off x="457200" y="1646237"/>
            <a:ext cx="8229600" cy="4525963"/>
          </a:xfrm>
        </p:spPr>
        <p:txBody>
          <a:bodyPr>
            <a:normAutofit fontScale="62500" lnSpcReduction="20000"/>
          </a:bodyPr>
          <a:lstStyle/>
          <a:p>
            <a:r>
              <a:rPr lang="en-US" dirty="0"/>
              <a:t>Childhood and adolescence are critical times for physical and mental development. Development of good mental health is important for overall good health and well-being throughout the lifespan.</a:t>
            </a:r>
          </a:p>
          <a:p>
            <a:r>
              <a:rPr lang="en-US" dirty="0"/>
              <a:t>The </a:t>
            </a:r>
            <a:r>
              <a:rPr lang="en-US" dirty="0">
                <a:hlinkClick r:id="rId3"/>
              </a:rPr>
              <a:t>Surgeon General’s Advisory on Protecting Youth Mental Health</a:t>
            </a:r>
            <a:r>
              <a:rPr lang="en-US" dirty="0"/>
              <a:t> outlines a series of recommendations to improve youth mental health across 11 sectors, including young people and their families, educators and schools, and media and technology companies. Topline recommendations include</a:t>
            </a:r>
            <a:r>
              <a:rPr lang="en-US" baseline="30000" dirty="0"/>
              <a:t>1</a:t>
            </a:r>
            <a:r>
              <a:rPr lang="en-US" dirty="0"/>
              <a:t>:</a:t>
            </a:r>
          </a:p>
          <a:p>
            <a:pPr lvl="1"/>
            <a:r>
              <a:rPr lang="en-US" dirty="0"/>
              <a:t>Recognize that mental health is an essential part of overall health.</a:t>
            </a:r>
          </a:p>
          <a:p>
            <a:pPr lvl="1"/>
            <a:r>
              <a:rPr lang="en-US" dirty="0"/>
              <a:t>Empower youth and their families to recognize, manage, and learn from difficult emotions.</a:t>
            </a:r>
          </a:p>
          <a:p>
            <a:pPr lvl="1"/>
            <a:r>
              <a:rPr lang="en-US" dirty="0"/>
              <a:t>Ensure that every child has access to high-quality, affordable, and culturally competent mental health care.</a:t>
            </a:r>
          </a:p>
          <a:p>
            <a:pPr lvl="1"/>
            <a:r>
              <a:rPr lang="en-US" dirty="0"/>
              <a:t>Support the mental health of children and youth in educational, community, and childcare settings, and expand and support the early childhood and education workforce.</a:t>
            </a:r>
          </a:p>
          <a:p>
            <a:pPr lvl="1"/>
            <a:r>
              <a:rPr lang="en-US" dirty="0"/>
              <a:t>Address the economic and social barriers that contribute to poor mental health for young people, families, and caregivers.</a:t>
            </a:r>
          </a:p>
          <a:p>
            <a:pPr lvl="1"/>
            <a:r>
              <a:rPr lang="en-US" dirty="0"/>
              <a:t>Increase timely data collection and research to identify and respond to youth mental health needs more rapidly, including more research on the relationship between technology and youth mental health. In addition, technology companies should be more transparent with data and algorithmic processes to enable this research.</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F65F-FA1B-4341-8CF3-98FFF7EE7ACB}"/>
              </a:ext>
            </a:extLst>
          </p:cNvPr>
          <p:cNvSpPr>
            <a:spLocks noGrp="1"/>
          </p:cNvSpPr>
          <p:nvPr>
            <p:ph type="title"/>
          </p:nvPr>
        </p:nvSpPr>
        <p:spPr>
          <a:xfrm>
            <a:off x="1257300" y="304800"/>
            <a:ext cx="6629400" cy="617884"/>
          </a:xfrm>
        </p:spPr>
        <p:txBody>
          <a:bodyPr>
            <a:normAutofit fontScale="90000"/>
          </a:bodyPr>
          <a:lstStyle/>
          <a:p>
            <a:r>
              <a:rPr lang="en-US" dirty="0"/>
              <a:t>Prevalence</a:t>
            </a:r>
          </a:p>
        </p:txBody>
      </p:sp>
      <p:sp>
        <p:nvSpPr>
          <p:cNvPr id="4" name="Content Placeholder 3">
            <a:extLst>
              <a:ext uri="{FF2B5EF4-FFF2-40B4-BE49-F238E27FC236}">
                <a16:creationId xmlns:a16="http://schemas.microsoft.com/office/drawing/2014/main" id="{5178B416-CEBA-491A-8BC7-E2BFBD397D7F}"/>
              </a:ext>
            </a:extLst>
          </p:cNvPr>
          <p:cNvSpPr>
            <a:spLocks noGrp="1"/>
          </p:cNvSpPr>
          <p:nvPr>
            <p:ph idx="1"/>
          </p:nvPr>
        </p:nvSpPr>
        <p:spPr>
          <a:xfrm>
            <a:off x="457200" y="1646237"/>
            <a:ext cx="8229600" cy="4525963"/>
          </a:xfrm>
        </p:spPr>
        <p:txBody>
          <a:bodyPr>
            <a:normAutofit fontScale="55000" lnSpcReduction="20000"/>
          </a:bodyPr>
          <a:lstStyle/>
          <a:p>
            <a:r>
              <a:rPr lang="en-US" dirty="0"/>
              <a:t>Globally, nearly 15% of young people ages 10-19 experience a mental health disorder, accounting for 13% of the global burden of disease in this age group.2 In 2016, almost 20% of children in the United States ages 2-8 years (17.4%) had a diagnosed mental, behavioral, or developmental disorder.3 In 2018-2019, about 15% of adolescents ages 12-17 years had a major depressive episode, 37% had persistent feelings of sadness or hopelessness, and nearly 20% reported that they seriously considered suicide.</a:t>
            </a:r>
            <a:r>
              <a:rPr lang="en-US" baseline="30000" dirty="0"/>
              <a:t>4</a:t>
            </a:r>
          </a:p>
          <a:p>
            <a:r>
              <a:rPr lang="en-US" dirty="0"/>
              <a:t>A study conducted by the Health Resources and Services Administration showed that, between 2016 and 2020, the number of children ages 3-17 years diagnosed with depression grew by 27%.</a:t>
            </a:r>
            <a:r>
              <a:rPr lang="en-US" baseline="30000" dirty="0"/>
              <a:t>5</a:t>
            </a:r>
          </a:p>
          <a:p>
            <a:r>
              <a:rPr lang="en-US" dirty="0"/>
              <a:t>Among adolescents ages 12 to 17, the percentage who received mental health services in a specialty mental health setting (inpatient or outpatient care) in the past year increased from 11.8% in 2002 to 16.7% in 2019. Over that same period, the percentage who received mental health services in a general medical setting in the past year increased from 2.7% to 3.7%. The percentage who received mental health services in an education setting in the past year increased from 12.1% in 2009 to 15.4% in 2019.</a:t>
            </a:r>
            <a:r>
              <a:rPr lang="en-US" baseline="30000" dirty="0"/>
              <a:t>6</a:t>
            </a:r>
          </a:p>
          <a:p>
            <a:r>
              <a:rPr lang="en-US" dirty="0"/>
              <a:t>Boys ages 2-8 years were more likely than girls to have a mental, behavioral, or developmental disorder. But for adolescent girls ages 12-17, there has been a sharp and sustained increase in depression cases since 2009. In addition, more than one-fifth (22%) of children living below 100% of the poverty threshold had a mental, behavioral, or developmental disorder.</a:t>
            </a:r>
            <a:r>
              <a:rPr lang="en-US" baseline="30000" dirty="0"/>
              <a:t>3</a:t>
            </a:r>
            <a:r>
              <a:rPr lang="en-US" dirty="0"/>
              <a:t> Age and poverty level affected the likelihood of children receiving treatment for anxiety, depression, or behavior problems.</a:t>
            </a:r>
            <a:r>
              <a:rPr lang="en-US" baseline="30000" dirty="0"/>
              <a:t>7</a:t>
            </a:r>
          </a:p>
          <a:p>
            <a:endParaRPr lang="en-US" dirty="0"/>
          </a:p>
        </p:txBody>
      </p:sp>
    </p:spTree>
    <p:extLst>
      <p:ext uri="{BB962C8B-B14F-4D97-AF65-F5344CB8AC3E}">
        <p14:creationId xmlns:p14="http://schemas.microsoft.com/office/powerpoint/2010/main" val="40253051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A649-443A-4EFC-A3C2-E528FE55D71E}"/>
              </a:ext>
            </a:extLst>
          </p:cNvPr>
          <p:cNvSpPr>
            <a:spLocks noGrp="1"/>
          </p:cNvSpPr>
          <p:nvPr>
            <p:ph type="title"/>
          </p:nvPr>
        </p:nvSpPr>
        <p:spPr>
          <a:xfrm>
            <a:off x="1257300" y="304800"/>
            <a:ext cx="6629400" cy="617884"/>
          </a:xfrm>
        </p:spPr>
        <p:txBody>
          <a:bodyPr>
            <a:normAutofit fontScale="90000"/>
          </a:bodyPr>
          <a:lstStyle/>
          <a:p>
            <a:r>
              <a:rPr lang="en-US" dirty="0"/>
              <a:t>Morbidity and Mortality</a:t>
            </a:r>
          </a:p>
        </p:txBody>
      </p:sp>
      <p:sp>
        <p:nvSpPr>
          <p:cNvPr id="4" name="Content Placeholder 3">
            <a:extLst>
              <a:ext uri="{FF2B5EF4-FFF2-40B4-BE49-F238E27FC236}">
                <a16:creationId xmlns:a16="http://schemas.microsoft.com/office/drawing/2014/main" id="{8FF4B5F5-718D-486E-B344-28E9900479BA}"/>
              </a:ext>
            </a:extLst>
          </p:cNvPr>
          <p:cNvSpPr>
            <a:spLocks noGrp="1"/>
          </p:cNvSpPr>
          <p:nvPr>
            <p:ph idx="1"/>
          </p:nvPr>
        </p:nvSpPr>
        <p:spPr>
          <a:xfrm>
            <a:off x="457200" y="1646237"/>
            <a:ext cx="8229600" cy="4525963"/>
          </a:xfrm>
        </p:spPr>
        <p:txBody>
          <a:bodyPr>
            <a:normAutofit fontScale="70000" lnSpcReduction="20000"/>
          </a:bodyPr>
          <a:lstStyle/>
          <a:p>
            <a:r>
              <a:rPr lang="en-US" dirty="0"/>
              <a:t>Mental health challenges were the leading cause of disability and poor life outcomes in young people even before the COVID-19 public health emergency, with up to 20% of children ages 3 to 17 in the United States having a mental, emotional, developmental, or behavioral disorder. </a:t>
            </a:r>
          </a:p>
          <a:p>
            <a:pPr lvl="1"/>
            <a:r>
              <a:rPr lang="en-US" dirty="0"/>
              <a:t>The 2013-2019 data showed that nearly 10% of children ages 3-17 years were diagnosed with attention deficit disorder or anxiety.</a:t>
            </a:r>
            <a:r>
              <a:rPr lang="en-US" baseline="30000" dirty="0"/>
              <a:t>4</a:t>
            </a:r>
            <a:endParaRPr lang="en-US" dirty="0"/>
          </a:p>
          <a:p>
            <a:r>
              <a:rPr lang="en-US" dirty="0"/>
              <a:t>In addition, from 2009 to 2019, the share of high school students who reported persistent feelings of sadness or hopelessness increased from 26% to 37%. </a:t>
            </a:r>
          </a:p>
          <a:p>
            <a:r>
              <a:rPr lang="en-US" dirty="0"/>
              <a:t>Suicidal behaviors among high school students also increased 44% during the decade preceding the COVID-19 public health emergency, with about 16% having made a suicide plan in the prior year. Between 2007 and 2018, suicide rates among people ages 10-24 in the United States increased 57%, and early estimates show more than 6,600 suicide deaths among this age group in 2020.</a:t>
            </a:r>
            <a:r>
              <a:rPr lang="en-US" baseline="30000" dirty="0"/>
              <a:t>1</a:t>
            </a:r>
            <a:endParaRPr lang="en-US" dirty="0"/>
          </a:p>
        </p:txBody>
      </p:sp>
    </p:spTree>
    <p:extLst>
      <p:ext uri="{BB962C8B-B14F-4D97-AF65-F5344CB8AC3E}">
        <p14:creationId xmlns:p14="http://schemas.microsoft.com/office/powerpoint/2010/main" val="15892750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0FC5-634A-413C-860E-3BB9B62A72BB}"/>
              </a:ext>
            </a:extLst>
          </p:cNvPr>
          <p:cNvSpPr>
            <a:spLocks noGrp="1"/>
          </p:cNvSpPr>
          <p:nvPr>
            <p:ph type="title"/>
          </p:nvPr>
        </p:nvSpPr>
        <p:spPr>
          <a:xfrm>
            <a:off x="1257300" y="304800"/>
            <a:ext cx="6629400" cy="617884"/>
          </a:xfrm>
        </p:spPr>
        <p:txBody>
          <a:bodyPr>
            <a:normAutofit fontScale="90000"/>
          </a:bodyPr>
          <a:lstStyle/>
          <a:p>
            <a:r>
              <a:rPr lang="en-US" dirty="0"/>
              <a:t>Cost and Barriers to Care</a:t>
            </a:r>
          </a:p>
        </p:txBody>
      </p:sp>
      <p:sp>
        <p:nvSpPr>
          <p:cNvPr id="4" name="Content Placeholder 3">
            <a:extLst>
              <a:ext uri="{FF2B5EF4-FFF2-40B4-BE49-F238E27FC236}">
                <a16:creationId xmlns:a16="http://schemas.microsoft.com/office/drawing/2014/main" id="{CFEA4B18-9C60-47CA-BD15-67EAC33BD1BA}"/>
              </a:ext>
            </a:extLst>
          </p:cNvPr>
          <p:cNvSpPr>
            <a:spLocks noGrp="1"/>
          </p:cNvSpPr>
          <p:nvPr>
            <p:ph idx="1"/>
          </p:nvPr>
        </p:nvSpPr>
        <p:spPr>
          <a:xfrm>
            <a:off x="457200" y="1646237"/>
            <a:ext cx="8229600" cy="4525963"/>
          </a:xfrm>
        </p:spPr>
        <p:txBody>
          <a:bodyPr>
            <a:normAutofit fontScale="77500" lnSpcReduction="20000"/>
          </a:bodyPr>
          <a:lstStyle/>
          <a:p>
            <a:r>
              <a:rPr lang="en-US" dirty="0"/>
              <a:t>Childhood mental health disorders impose a significant economic burden on children, families, and society. For example, the mean total cost per episode for publicly funded outpatient services for youth mental health issues was $2,673, and the average number of service encounters per episode was 14.34. Average cost of various service types per episode was</a:t>
            </a:r>
          </a:p>
          <a:p>
            <a:r>
              <a:rPr lang="en-US" dirty="0"/>
              <a:t>$1,079 for psychotherapy, $683 for assessment, $227 for collateral services, $161 for case management, and $186 for medication support.</a:t>
            </a:r>
            <a:r>
              <a:rPr lang="en-US" baseline="30000" dirty="0"/>
              <a:t>8</a:t>
            </a:r>
          </a:p>
          <a:p>
            <a:r>
              <a:rPr lang="en-US" dirty="0"/>
              <a:t>Child behaviors and emotions can change frequently and rapidly, making it difficult for teachers and parents to detect mental, behavioral, or emotional disorders early. About 9% of youth are estimated to require help with emotional problems.</a:t>
            </a:r>
            <a:r>
              <a:rPr lang="en-US" baseline="30000" dirty="0"/>
              <a:t>9</a:t>
            </a:r>
            <a:r>
              <a:rPr lang="en-US" dirty="0"/>
              <a:t> Studies find that an estimated 70% to 80% of children with mental health disorders go without care.</a:t>
            </a:r>
            <a:r>
              <a:rPr lang="en-US" baseline="30000" dirty="0"/>
              <a:t>10</a:t>
            </a:r>
          </a:p>
          <a:p>
            <a:endParaRPr lang="en-US" dirty="0"/>
          </a:p>
        </p:txBody>
      </p:sp>
    </p:spTree>
    <p:extLst>
      <p:ext uri="{BB962C8B-B14F-4D97-AF65-F5344CB8AC3E}">
        <p14:creationId xmlns:p14="http://schemas.microsoft.com/office/powerpoint/2010/main" val="192936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BB22C6-97DA-4A5A-BF60-B7E78228A066}"/>
              </a:ext>
            </a:extLst>
          </p:cNvPr>
          <p:cNvSpPr>
            <a:spLocks noGrp="1"/>
          </p:cNvSpPr>
          <p:nvPr>
            <p:ph type="title"/>
          </p:nvPr>
        </p:nvSpPr>
        <p:spPr/>
        <p:txBody>
          <a:bodyPr>
            <a:normAutofit fontScale="90000"/>
          </a:bodyPr>
          <a:lstStyle/>
          <a:p>
            <a:r>
              <a:rPr lang="en-US" dirty="0"/>
              <a:t>Geographic Variations in Care</a:t>
            </a:r>
          </a:p>
        </p:txBody>
      </p:sp>
      <p:sp>
        <p:nvSpPr>
          <p:cNvPr id="9" name="Content Placeholder 8">
            <a:extLst>
              <a:ext uri="{FF2B5EF4-FFF2-40B4-BE49-F238E27FC236}">
                <a16:creationId xmlns:a16="http://schemas.microsoft.com/office/drawing/2014/main" id="{43509DE4-684D-4F09-AEAA-8BB268B8487A}"/>
              </a:ext>
            </a:extLst>
          </p:cNvPr>
          <p:cNvSpPr>
            <a:spLocks noGrp="1"/>
          </p:cNvSpPr>
          <p:nvPr>
            <p:ph idx="1"/>
          </p:nvPr>
        </p:nvSpPr>
        <p:spPr/>
        <p:txBody>
          <a:bodyPr>
            <a:normAutofit/>
          </a:bodyPr>
          <a:lstStyle/>
          <a:p>
            <a:r>
              <a:rPr lang="en-US" sz="2600" dirty="0"/>
              <a:t>Five states in the Northeast region (ME, MA, NH, PA, and RI), four in the Midwest region (IA, MN, ND, and WI), and two in the West region (CO and UT) had the highest overall quality scores based on NHQDR data for all states and DC.</a:t>
            </a:r>
          </a:p>
          <a:p>
            <a:r>
              <a:rPr lang="en-US" sz="2600" dirty="0"/>
              <a:t>Seven states in the West region (AK, AZ, CA, MT, NV, NM, and WY), five states in the South region (DC, GA, MS, OK, and TX), and NY had the lowest overall quality scores when ranked nationally.</a:t>
            </a:r>
          </a:p>
          <a:p>
            <a:endParaRPr lang="en-US" dirty="0"/>
          </a:p>
        </p:txBody>
      </p:sp>
    </p:spTree>
    <p:extLst>
      <p:ext uri="{BB962C8B-B14F-4D97-AF65-F5344CB8AC3E}">
        <p14:creationId xmlns:p14="http://schemas.microsoft.com/office/powerpoint/2010/main" val="9554773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bject 39"/>
          <p:cNvSpPr txBox="1"/>
          <p:nvPr/>
        </p:nvSpPr>
        <p:spPr>
          <a:xfrm>
            <a:off x="457200" y="5669280"/>
            <a:ext cx="8229600" cy="548640"/>
          </a:xfrm>
          <a:prstGeom prst="rect">
            <a:avLst/>
          </a:prstGeom>
        </p:spPr>
        <p:txBody>
          <a:bodyPr vert="horz" wrap="square" lIns="0" tIns="48924" rIns="0" bIns="0" rtlCol="0">
            <a:spAutoFit/>
          </a:bodyPr>
          <a:lstStyle/>
          <a:p>
            <a:pPr marL="8659" marR="3464">
              <a:spcBef>
                <a:spcPts val="372"/>
              </a:spcBef>
            </a:pPr>
            <a:r>
              <a:rPr sz="1400" b="1" dirty="0">
                <a:latin typeface="Times New Roman"/>
                <a:cs typeface="Times New Roman"/>
              </a:rPr>
              <a:t>Source:</a:t>
            </a:r>
            <a:r>
              <a:rPr sz="1400" b="1" spc="-27" dirty="0">
                <a:latin typeface="Times New Roman"/>
                <a:cs typeface="Times New Roman"/>
              </a:rPr>
              <a:t> </a:t>
            </a:r>
            <a:r>
              <a:rPr sz="1400" dirty="0">
                <a:latin typeface="Times New Roman"/>
                <a:cs typeface="Times New Roman"/>
              </a:rPr>
              <a:t>Agency</a:t>
            </a:r>
            <a:r>
              <a:rPr sz="1400" spc="-17" dirty="0">
                <a:latin typeface="Times New Roman"/>
                <a:cs typeface="Times New Roman"/>
              </a:rPr>
              <a:t> </a:t>
            </a:r>
            <a:r>
              <a:rPr sz="1400" dirty="0">
                <a:latin typeface="Times New Roman"/>
                <a:cs typeface="Times New Roman"/>
              </a:rPr>
              <a:t>for</a:t>
            </a:r>
            <a:r>
              <a:rPr sz="1400" spc="-20" dirty="0">
                <a:latin typeface="Times New Roman"/>
                <a:cs typeface="Times New Roman"/>
              </a:rPr>
              <a:t> </a:t>
            </a:r>
            <a:r>
              <a:rPr sz="1400" dirty="0">
                <a:latin typeface="Times New Roman"/>
                <a:cs typeface="Times New Roman"/>
              </a:rPr>
              <a:t>Healthcare</a:t>
            </a:r>
            <a:r>
              <a:rPr sz="1400" spc="-14" dirty="0">
                <a:latin typeface="Times New Roman"/>
                <a:cs typeface="Times New Roman"/>
              </a:rPr>
              <a:t> </a:t>
            </a:r>
            <a:r>
              <a:rPr sz="1400" dirty="0">
                <a:latin typeface="Times New Roman"/>
                <a:cs typeface="Times New Roman"/>
              </a:rPr>
              <a:t>Research</a:t>
            </a:r>
            <a:r>
              <a:rPr sz="1400" spc="-14"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Quality,</a:t>
            </a:r>
            <a:r>
              <a:rPr sz="1400" spc="-20" dirty="0">
                <a:latin typeface="Times New Roman"/>
                <a:cs typeface="Times New Roman"/>
              </a:rPr>
              <a:t> </a:t>
            </a:r>
            <a:r>
              <a:rPr sz="1400" dirty="0">
                <a:latin typeface="Times New Roman"/>
                <a:cs typeface="Times New Roman"/>
              </a:rPr>
              <a:t>Healthcare</a:t>
            </a:r>
            <a:r>
              <a:rPr sz="1400" spc="-17" dirty="0">
                <a:latin typeface="Times New Roman"/>
                <a:cs typeface="Times New Roman"/>
              </a:rPr>
              <a:t> </a:t>
            </a:r>
            <a:r>
              <a:rPr sz="1400" dirty="0">
                <a:latin typeface="Times New Roman"/>
                <a:cs typeface="Times New Roman"/>
              </a:rPr>
              <a:t>Cost</a:t>
            </a:r>
            <a:r>
              <a:rPr sz="1400" spc="-20"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Utilization</a:t>
            </a:r>
            <a:r>
              <a:rPr sz="1400" spc="-14" dirty="0">
                <a:latin typeface="Times New Roman"/>
                <a:cs typeface="Times New Roman"/>
              </a:rPr>
              <a:t> </a:t>
            </a:r>
            <a:r>
              <a:rPr sz="1400" dirty="0">
                <a:latin typeface="Times New Roman"/>
                <a:cs typeface="Times New Roman"/>
              </a:rPr>
              <a:t>Project,</a:t>
            </a:r>
            <a:r>
              <a:rPr sz="1400" spc="-14" dirty="0">
                <a:latin typeface="Times New Roman"/>
                <a:cs typeface="Times New Roman"/>
              </a:rPr>
              <a:t> </a:t>
            </a:r>
            <a:r>
              <a:rPr sz="1400" spc="-7" dirty="0">
                <a:latin typeface="Times New Roman"/>
                <a:cs typeface="Times New Roman"/>
              </a:rPr>
              <a:t>Nationwide </a:t>
            </a:r>
            <a:r>
              <a:rPr sz="1400" dirty="0">
                <a:latin typeface="Times New Roman"/>
                <a:cs typeface="Times New Roman"/>
              </a:rPr>
              <a:t>Emergency</a:t>
            </a:r>
            <a:r>
              <a:rPr sz="1400" spc="-14" dirty="0">
                <a:latin typeface="Times New Roman"/>
                <a:cs typeface="Times New Roman"/>
              </a:rPr>
              <a:t> </a:t>
            </a:r>
            <a:r>
              <a:rPr sz="1400" dirty="0">
                <a:latin typeface="Times New Roman"/>
                <a:cs typeface="Times New Roman"/>
              </a:rPr>
              <a:t>Department</a:t>
            </a:r>
            <a:r>
              <a:rPr sz="1400" spc="-14" dirty="0">
                <a:latin typeface="Times New Roman"/>
                <a:cs typeface="Times New Roman"/>
              </a:rPr>
              <a:t> </a:t>
            </a:r>
            <a:r>
              <a:rPr sz="1400" dirty="0">
                <a:latin typeface="Times New Roman"/>
                <a:cs typeface="Times New Roman"/>
              </a:rPr>
              <a:t>Sample,</a:t>
            </a:r>
            <a:r>
              <a:rPr sz="1400" spc="-10" dirty="0">
                <a:latin typeface="Times New Roman"/>
                <a:cs typeface="Times New Roman"/>
              </a:rPr>
              <a:t> </a:t>
            </a:r>
            <a:r>
              <a:rPr sz="1400" spc="-7" dirty="0">
                <a:latin typeface="Times New Roman"/>
                <a:cs typeface="Times New Roman"/>
              </a:rPr>
              <a:t>2016-</a:t>
            </a:r>
            <a:r>
              <a:rPr sz="1400" spc="-14" dirty="0">
                <a:latin typeface="Times New Roman"/>
                <a:cs typeface="Times New Roman"/>
              </a:rPr>
              <a:t>2019.</a:t>
            </a:r>
            <a:endParaRPr sz="1400" dirty="0">
              <a:latin typeface="Times New Roman"/>
              <a:cs typeface="Times New Roman"/>
            </a:endParaRPr>
          </a:p>
        </p:txBody>
      </p:sp>
      <p:sp>
        <p:nvSpPr>
          <p:cNvPr id="58" name="Title 57">
            <a:extLst>
              <a:ext uri="{FF2B5EF4-FFF2-40B4-BE49-F238E27FC236}">
                <a16:creationId xmlns:a16="http://schemas.microsoft.com/office/drawing/2014/main" id="{6BE37463-3407-46DC-8307-0C017A928A54}"/>
              </a:ext>
            </a:extLst>
          </p:cNvPr>
          <p:cNvSpPr>
            <a:spLocks noGrp="1"/>
          </p:cNvSpPr>
          <p:nvPr>
            <p:ph type="title"/>
          </p:nvPr>
        </p:nvSpPr>
        <p:spPr>
          <a:xfrm>
            <a:off x="1257300" y="-1"/>
            <a:ext cx="6629400" cy="1117453"/>
          </a:xfrm>
        </p:spPr>
        <p:txBody>
          <a:bodyPr>
            <a:noAutofit/>
          </a:bodyPr>
          <a:lstStyle/>
          <a:p>
            <a:r>
              <a:rPr lang="en-US" sz="2000" dirty="0"/>
              <a:t>Figure 1. Emergency department visits with a principal diagnosis related to mental health only per 100,000 population, by age, 2016-2019</a:t>
            </a:r>
          </a:p>
        </p:txBody>
      </p:sp>
      <p:graphicFrame>
        <p:nvGraphicFramePr>
          <p:cNvPr id="4" name="Chart 3" descr="Line graph showing rate per 100,000 population; significant findings are in the text below the graph; in 2019, the rates were, total, 1,080.4, ages 0-17, 869.3, ages 18-44, 1,452.1, 45-64, 900, 65-84, 762.1, 85+, 1,408.7">
            <a:extLst>
              <a:ext uri="{FF2B5EF4-FFF2-40B4-BE49-F238E27FC236}">
                <a16:creationId xmlns:a16="http://schemas.microsoft.com/office/drawing/2014/main" id="{EC358AB0-73CB-426C-9A17-FC3B60DB68A6}"/>
              </a:ext>
            </a:extLst>
          </p:cNvPr>
          <p:cNvGraphicFramePr/>
          <p:nvPr>
            <p:extLst>
              <p:ext uri="{D42A27DB-BD31-4B8C-83A1-F6EECF244321}">
                <p14:modId xmlns:p14="http://schemas.microsoft.com/office/powerpoint/2010/main" val="4057677872"/>
              </p:ext>
            </p:extLst>
          </p:nvPr>
        </p:nvGraphicFramePr>
        <p:xfrm>
          <a:off x="457200" y="1645920"/>
          <a:ext cx="8229600" cy="37490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4E358DA9-51DA-4FBB-BEFF-F7848B12CAC4}"/>
              </a:ext>
            </a:extLst>
          </p:cNvPr>
          <p:cNvSpPr txBox="1"/>
          <p:nvPr/>
        </p:nvSpPr>
        <p:spPr>
          <a:xfrm>
            <a:off x="457200" y="5669280"/>
            <a:ext cx="8321040" cy="907941"/>
          </a:xfrm>
          <a:prstGeom prst="rect">
            <a:avLst/>
          </a:prstGeom>
          <a:noFill/>
        </p:spPr>
        <p:txBody>
          <a:bodyPr wrap="square" lIns="0" rIns="0" bIns="0" rtlCol="0">
            <a:spAutoFit/>
          </a:bodyPr>
          <a:lstStyle/>
          <a:p>
            <a:pPr marL="121224" marR="162354"/>
            <a:r>
              <a:rPr lang="en-US" sz="1400" b="1" dirty="0">
                <a:latin typeface="Times New Roman"/>
                <a:cs typeface="Times New Roman"/>
              </a:rPr>
              <a:t>Source:</a:t>
            </a:r>
            <a:r>
              <a:rPr lang="en-US" sz="1400" b="1" spc="-24" dirty="0">
                <a:latin typeface="Times New Roman"/>
                <a:cs typeface="Times New Roman"/>
              </a:rPr>
              <a:t> </a:t>
            </a:r>
            <a:r>
              <a:rPr lang="en-US" sz="1400" dirty="0">
                <a:latin typeface="Times New Roman"/>
                <a:cs typeface="Times New Roman"/>
              </a:rPr>
              <a:t>Centers</a:t>
            </a:r>
            <a:r>
              <a:rPr lang="en-US" sz="1400" spc="-14" dirty="0">
                <a:latin typeface="Times New Roman"/>
                <a:cs typeface="Times New Roman"/>
              </a:rPr>
              <a:t> </a:t>
            </a:r>
            <a:r>
              <a:rPr lang="en-US" sz="1400" dirty="0">
                <a:latin typeface="Times New Roman"/>
                <a:cs typeface="Times New Roman"/>
              </a:rPr>
              <a:t>for</a:t>
            </a:r>
            <a:r>
              <a:rPr lang="en-US" sz="1400" spc="-17" dirty="0">
                <a:latin typeface="Times New Roman"/>
                <a:cs typeface="Times New Roman"/>
              </a:rPr>
              <a:t> </a:t>
            </a:r>
            <a:r>
              <a:rPr lang="en-US" sz="1400" dirty="0">
                <a:latin typeface="Times New Roman"/>
                <a:cs typeface="Times New Roman"/>
              </a:rPr>
              <a:t>Disease</a:t>
            </a:r>
            <a:r>
              <a:rPr lang="en-US" sz="1400" spc="-17" dirty="0">
                <a:latin typeface="Times New Roman"/>
                <a:cs typeface="Times New Roman"/>
              </a:rPr>
              <a:t> </a:t>
            </a:r>
            <a:r>
              <a:rPr lang="en-US" sz="1400" dirty="0">
                <a:latin typeface="Times New Roman"/>
                <a:cs typeface="Times New Roman"/>
              </a:rPr>
              <a:t>Control</a:t>
            </a:r>
            <a:r>
              <a:rPr lang="en-US" sz="1400" spc="-17" dirty="0">
                <a:latin typeface="Times New Roman"/>
                <a:cs typeface="Times New Roman"/>
              </a:rPr>
              <a:t> </a:t>
            </a:r>
            <a:r>
              <a:rPr lang="en-US" sz="1400" dirty="0">
                <a:latin typeface="Times New Roman"/>
                <a:cs typeface="Times New Roman"/>
              </a:rPr>
              <a:t>and</a:t>
            </a:r>
            <a:r>
              <a:rPr lang="en-US" sz="1400" spc="-17" dirty="0">
                <a:latin typeface="Times New Roman"/>
                <a:cs typeface="Times New Roman"/>
              </a:rPr>
              <a:t> </a:t>
            </a:r>
            <a:r>
              <a:rPr lang="en-US" sz="1400" dirty="0">
                <a:latin typeface="Times New Roman"/>
                <a:cs typeface="Times New Roman"/>
              </a:rPr>
              <a:t>Prevention,</a:t>
            </a:r>
            <a:r>
              <a:rPr lang="en-US" sz="1400" spc="-17" dirty="0">
                <a:latin typeface="Times New Roman"/>
                <a:cs typeface="Times New Roman"/>
              </a:rPr>
              <a:t> </a:t>
            </a:r>
            <a:r>
              <a:rPr lang="en-US" sz="1400" dirty="0">
                <a:latin typeface="Times New Roman"/>
                <a:cs typeface="Times New Roman"/>
              </a:rPr>
              <a:t>National</a:t>
            </a:r>
            <a:r>
              <a:rPr lang="en-US" sz="1400" spc="-17" dirty="0">
                <a:latin typeface="Times New Roman"/>
                <a:cs typeface="Times New Roman"/>
              </a:rPr>
              <a:t> </a:t>
            </a:r>
            <a:r>
              <a:rPr lang="en-US" sz="1400" dirty="0">
                <a:latin typeface="Times New Roman"/>
                <a:cs typeface="Times New Roman"/>
              </a:rPr>
              <a:t>Center</a:t>
            </a:r>
            <a:r>
              <a:rPr lang="en-US" sz="1400" spc="-17" dirty="0">
                <a:latin typeface="Times New Roman"/>
                <a:cs typeface="Times New Roman"/>
              </a:rPr>
              <a:t> </a:t>
            </a:r>
            <a:r>
              <a:rPr lang="en-US" sz="1400" dirty="0">
                <a:latin typeface="Times New Roman"/>
                <a:cs typeface="Times New Roman"/>
              </a:rPr>
              <a:t>for</a:t>
            </a:r>
            <a:r>
              <a:rPr lang="en-US" sz="1400" spc="-17" dirty="0">
                <a:latin typeface="Times New Roman"/>
                <a:cs typeface="Times New Roman"/>
              </a:rPr>
              <a:t> </a:t>
            </a:r>
            <a:r>
              <a:rPr lang="en-US" sz="1400" dirty="0">
                <a:latin typeface="Times New Roman"/>
                <a:cs typeface="Times New Roman"/>
              </a:rPr>
              <a:t>Health</a:t>
            </a:r>
            <a:r>
              <a:rPr lang="en-US" sz="1400" spc="-17" dirty="0">
                <a:latin typeface="Times New Roman"/>
                <a:cs typeface="Times New Roman"/>
              </a:rPr>
              <a:t> </a:t>
            </a:r>
            <a:r>
              <a:rPr lang="en-US" sz="1400" dirty="0">
                <a:latin typeface="Times New Roman"/>
                <a:cs typeface="Times New Roman"/>
              </a:rPr>
              <a:t>Statistics,</a:t>
            </a:r>
            <a:r>
              <a:rPr lang="en-US" sz="1400" spc="-14" dirty="0">
                <a:latin typeface="Times New Roman"/>
                <a:cs typeface="Times New Roman"/>
              </a:rPr>
              <a:t> </a:t>
            </a:r>
            <a:r>
              <a:rPr lang="en-US" sz="1400" dirty="0">
                <a:latin typeface="Times New Roman"/>
                <a:cs typeface="Times New Roman"/>
              </a:rPr>
              <a:t>National</a:t>
            </a:r>
            <a:r>
              <a:rPr lang="en-US" sz="1400" spc="-20" dirty="0">
                <a:latin typeface="Times New Roman"/>
                <a:cs typeface="Times New Roman"/>
              </a:rPr>
              <a:t> </a:t>
            </a:r>
            <a:r>
              <a:rPr lang="en-US" sz="1400" dirty="0">
                <a:latin typeface="Times New Roman"/>
                <a:cs typeface="Times New Roman"/>
              </a:rPr>
              <a:t>Vital</a:t>
            </a:r>
            <a:r>
              <a:rPr lang="en-US" sz="1400" spc="-17" dirty="0">
                <a:latin typeface="Times New Roman"/>
                <a:cs typeface="Times New Roman"/>
              </a:rPr>
              <a:t> </a:t>
            </a:r>
            <a:r>
              <a:rPr lang="en-US" sz="1400" spc="-7" dirty="0">
                <a:latin typeface="Times New Roman"/>
                <a:cs typeface="Times New Roman"/>
              </a:rPr>
              <a:t>Statistics </a:t>
            </a:r>
            <a:r>
              <a:rPr lang="en-US" sz="1400" dirty="0">
                <a:latin typeface="Times New Roman"/>
                <a:cs typeface="Times New Roman"/>
              </a:rPr>
              <a:t>System</a:t>
            </a:r>
            <a:r>
              <a:rPr lang="en-US" sz="1400" spc="-7" dirty="0">
                <a:latin typeface="Times New Roman"/>
                <a:cs typeface="Times New Roman"/>
              </a:rPr>
              <a:t> </a:t>
            </a:r>
            <a:r>
              <a:rPr lang="en-US" sz="1400" dirty="0">
                <a:latin typeface="Times New Roman"/>
                <a:cs typeface="Times New Roman"/>
              </a:rPr>
              <a:t>–</a:t>
            </a:r>
            <a:r>
              <a:rPr lang="en-US" sz="1400" spc="-7" dirty="0">
                <a:latin typeface="Times New Roman"/>
                <a:cs typeface="Times New Roman"/>
              </a:rPr>
              <a:t> </a:t>
            </a:r>
            <a:r>
              <a:rPr lang="en-US" sz="1400" dirty="0">
                <a:latin typeface="Times New Roman"/>
                <a:cs typeface="Times New Roman"/>
              </a:rPr>
              <a:t>Mortality, </a:t>
            </a:r>
            <a:r>
              <a:rPr lang="en-US" sz="1400" spc="-7" dirty="0">
                <a:latin typeface="Times New Roman"/>
                <a:cs typeface="Times New Roman"/>
              </a:rPr>
              <a:t>2008-2020.</a:t>
            </a:r>
            <a:endParaRPr lang="en-US" sz="1400" dirty="0">
              <a:latin typeface="Times New Roman"/>
              <a:cs typeface="Times New Roman"/>
            </a:endParaRPr>
          </a:p>
          <a:p>
            <a:pPr marL="120791"/>
            <a:r>
              <a:rPr lang="en-US" sz="1400" b="1" dirty="0">
                <a:latin typeface="Times New Roman"/>
                <a:cs typeface="Times New Roman"/>
              </a:rPr>
              <a:t>Note:</a:t>
            </a:r>
            <a:r>
              <a:rPr lang="en-US" sz="1400" b="1" spc="-24" dirty="0">
                <a:latin typeface="Times New Roman"/>
                <a:cs typeface="Times New Roman"/>
              </a:rPr>
              <a:t> </a:t>
            </a:r>
            <a:r>
              <a:rPr lang="en-US" sz="1400" dirty="0">
                <a:latin typeface="Times New Roman"/>
                <a:cs typeface="Times New Roman"/>
              </a:rPr>
              <a:t>Estimates</a:t>
            </a:r>
            <a:r>
              <a:rPr lang="en-US" sz="1400" spc="-10" dirty="0">
                <a:latin typeface="Times New Roman"/>
                <a:cs typeface="Times New Roman"/>
              </a:rPr>
              <a:t> </a:t>
            </a:r>
            <a:r>
              <a:rPr lang="en-US" sz="1400" dirty="0">
                <a:latin typeface="Times New Roman"/>
                <a:cs typeface="Times New Roman"/>
              </a:rPr>
              <a:t>are</a:t>
            </a:r>
            <a:r>
              <a:rPr lang="en-US" sz="1400" spc="-10" dirty="0">
                <a:latin typeface="Times New Roman"/>
                <a:cs typeface="Times New Roman"/>
              </a:rPr>
              <a:t> </a:t>
            </a:r>
            <a:r>
              <a:rPr lang="en-US" sz="1400" dirty="0">
                <a:latin typeface="Times New Roman"/>
                <a:cs typeface="Times New Roman"/>
              </a:rPr>
              <a:t>age</a:t>
            </a:r>
            <a:r>
              <a:rPr lang="en-US" sz="1400" spc="-14" dirty="0">
                <a:latin typeface="Times New Roman"/>
                <a:cs typeface="Times New Roman"/>
              </a:rPr>
              <a:t> </a:t>
            </a:r>
            <a:r>
              <a:rPr lang="en-US" sz="1400" dirty="0">
                <a:latin typeface="Times New Roman"/>
                <a:cs typeface="Times New Roman"/>
              </a:rPr>
              <a:t>adjusted</a:t>
            </a:r>
            <a:r>
              <a:rPr lang="en-US" sz="1400" spc="-7" dirty="0">
                <a:latin typeface="Times New Roman"/>
                <a:cs typeface="Times New Roman"/>
              </a:rPr>
              <a:t> </a:t>
            </a:r>
            <a:r>
              <a:rPr lang="en-US" sz="1400" dirty="0">
                <a:latin typeface="Times New Roman"/>
                <a:cs typeface="Times New Roman"/>
              </a:rPr>
              <a:t>to</a:t>
            </a:r>
            <a:r>
              <a:rPr lang="en-US" sz="1400" spc="-17" dirty="0">
                <a:latin typeface="Times New Roman"/>
                <a:cs typeface="Times New Roman"/>
              </a:rPr>
              <a:t> </a:t>
            </a:r>
            <a:r>
              <a:rPr lang="en-US" sz="1400" dirty="0">
                <a:latin typeface="Times New Roman"/>
                <a:cs typeface="Times New Roman"/>
              </a:rPr>
              <a:t>the</a:t>
            </a:r>
            <a:r>
              <a:rPr lang="en-US" sz="1400" spc="-14" dirty="0">
                <a:latin typeface="Times New Roman"/>
                <a:cs typeface="Times New Roman"/>
              </a:rPr>
              <a:t> </a:t>
            </a:r>
            <a:r>
              <a:rPr lang="en-US" sz="1400" dirty="0">
                <a:latin typeface="Times New Roman"/>
                <a:cs typeface="Times New Roman"/>
              </a:rPr>
              <a:t>2000</a:t>
            </a:r>
            <a:r>
              <a:rPr lang="en-US" sz="1400" spc="-14" dirty="0">
                <a:latin typeface="Times New Roman"/>
                <a:cs typeface="Times New Roman"/>
              </a:rPr>
              <a:t> </a:t>
            </a:r>
            <a:r>
              <a:rPr lang="en-US" sz="1400" dirty="0">
                <a:latin typeface="Times New Roman"/>
                <a:cs typeface="Times New Roman"/>
              </a:rPr>
              <a:t>U.S.</a:t>
            </a:r>
            <a:r>
              <a:rPr lang="en-US" sz="1400" spc="-10" dirty="0">
                <a:latin typeface="Times New Roman"/>
                <a:cs typeface="Times New Roman"/>
              </a:rPr>
              <a:t> </a:t>
            </a:r>
            <a:r>
              <a:rPr lang="en-US" sz="1400" dirty="0">
                <a:latin typeface="Times New Roman"/>
                <a:cs typeface="Times New Roman"/>
              </a:rPr>
              <a:t>standard</a:t>
            </a:r>
            <a:r>
              <a:rPr lang="en-US" sz="1400" spc="-20" dirty="0">
                <a:latin typeface="Times New Roman"/>
                <a:cs typeface="Times New Roman"/>
              </a:rPr>
              <a:t> </a:t>
            </a:r>
            <a:r>
              <a:rPr lang="en-US" sz="1400" dirty="0">
                <a:latin typeface="Times New Roman"/>
                <a:cs typeface="Times New Roman"/>
              </a:rPr>
              <a:t>population.</a:t>
            </a:r>
            <a:r>
              <a:rPr lang="en-US" sz="1400" spc="-14" dirty="0">
                <a:latin typeface="Times New Roman"/>
                <a:cs typeface="Times New Roman"/>
              </a:rPr>
              <a:t> </a:t>
            </a:r>
            <a:r>
              <a:rPr lang="en-US" sz="1400" dirty="0">
                <a:latin typeface="Times New Roman"/>
                <a:cs typeface="Times New Roman"/>
              </a:rPr>
              <a:t>Age</a:t>
            </a:r>
            <a:r>
              <a:rPr lang="en-US" sz="1400" spc="-10" dirty="0">
                <a:latin typeface="Times New Roman"/>
                <a:cs typeface="Times New Roman"/>
              </a:rPr>
              <a:t> </a:t>
            </a:r>
            <a:r>
              <a:rPr lang="en-US" sz="1400" dirty="0">
                <a:latin typeface="Times New Roman"/>
                <a:cs typeface="Times New Roman"/>
              </a:rPr>
              <a:t>data</a:t>
            </a:r>
            <a:r>
              <a:rPr lang="en-US" sz="1400" spc="-14" dirty="0">
                <a:latin typeface="Times New Roman"/>
                <a:cs typeface="Times New Roman"/>
              </a:rPr>
              <a:t> </a:t>
            </a:r>
            <a:r>
              <a:rPr lang="en-US" sz="1400" dirty="0">
                <a:latin typeface="Times New Roman"/>
                <a:cs typeface="Times New Roman"/>
              </a:rPr>
              <a:t>are</a:t>
            </a:r>
            <a:r>
              <a:rPr lang="en-US" sz="1400" spc="-14" dirty="0">
                <a:latin typeface="Times New Roman"/>
                <a:cs typeface="Times New Roman"/>
              </a:rPr>
              <a:t> </a:t>
            </a:r>
            <a:r>
              <a:rPr lang="en-US" sz="1400" dirty="0">
                <a:latin typeface="Times New Roman"/>
                <a:cs typeface="Times New Roman"/>
              </a:rPr>
              <a:t>unadjusted.</a:t>
            </a:r>
            <a:r>
              <a:rPr lang="en-US" sz="1400" spc="-14" dirty="0">
                <a:latin typeface="Times New Roman"/>
                <a:cs typeface="Times New Roman"/>
              </a:rPr>
              <a:t> </a:t>
            </a:r>
            <a:r>
              <a:rPr lang="en-US" sz="1400" dirty="0">
                <a:latin typeface="Times New Roman"/>
                <a:cs typeface="Times New Roman"/>
              </a:rPr>
              <a:t>Respondents</a:t>
            </a:r>
            <a:r>
              <a:rPr lang="en-US" sz="1400" spc="-14" dirty="0">
                <a:latin typeface="Times New Roman"/>
                <a:cs typeface="Times New Roman"/>
              </a:rPr>
              <a:t> </a:t>
            </a:r>
            <a:r>
              <a:rPr lang="en-US" sz="1400" spc="-17" dirty="0">
                <a:latin typeface="Times New Roman"/>
                <a:cs typeface="Times New Roman"/>
              </a:rPr>
              <a:t>for</a:t>
            </a:r>
            <a:endParaRPr lang="en-US" sz="1400" dirty="0">
              <a:latin typeface="Times New Roman"/>
              <a:cs typeface="Times New Roman"/>
            </a:endParaRPr>
          </a:p>
          <a:p>
            <a:pPr marL="120791"/>
            <a:r>
              <a:rPr lang="en-US" sz="1400" dirty="0">
                <a:latin typeface="Times New Roman"/>
                <a:cs typeface="Times New Roman"/>
              </a:rPr>
              <a:t>which</a:t>
            </a:r>
            <a:r>
              <a:rPr lang="en-US" sz="1400" spc="-17" dirty="0">
                <a:latin typeface="Times New Roman"/>
                <a:cs typeface="Times New Roman"/>
              </a:rPr>
              <a:t> </a:t>
            </a:r>
            <a:r>
              <a:rPr lang="en-US" sz="1400" dirty="0">
                <a:latin typeface="Times New Roman"/>
                <a:cs typeface="Times New Roman"/>
              </a:rPr>
              <a:t>age</a:t>
            </a:r>
            <a:r>
              <a:rPr lang="en-US" sz="1400" spc="-10" dirty="0">
                <a:latin typeface="Times New Roman"/>
                <a:cs typeface="Times New Roman"/>
              </a:rPr>
              <a:t> </a:t>
            </a:r>
            <a:r>
              <a:rPr lang="en-US" sz="1400" dirty="0">
                <a:latin typeface="Times New Roman"/>
                <a:cs typeface="Times New Roman"/>
              </a:rPr>
              <a:t>is</a:t>
            </a:r>
            <a:r>
              <a:rPr lang="en-US" sz="1400" spc="-14" dirty="0">
                <a:latin typeface="Times New Roman"/>
                <a:cs typeface="Times New Roman"/>
              </a:rPr>
              <a:t> </a:t>
            </a:r>
            <a:r>
              <a:rPr lang="en-US" sz="1400" dirty="0">
                <a:latin typeface="Times New Roman"/>
                <a:cs typeface="Times New Roman"/>
              </a:rPr>
              <a:t>not</a:t>
            </a:r>
            <a:r>
              <a:rPr lang="en-US" sz="1400" spc="-14" dirty="0">
                <a:latin typeface="Times New Roman"/>
                <a:cs typeface="Times New Roman"/>
              </a:rPr>
              <a:t> </a:t>
            </a:r>
            <a:r>
              <a:rPr lang="en-US" sz="1400" dirty="0">
                <a:latin typeface="Times New Roman"/>
                <a:cs typeface="Times New Roman"/>
              </a:rPr>
              <a:t>reported</a:t>
            </a:r>
            <a:r>
              <a:rPr lang="en-US" sz="1400" spc="-14" dirty="0">
                <a:latin typeface="Times New Roman"/>
                <a:cs typeface="Times New Roman"/>
              </a:rPr>
              <a:t> </a:t>
            </a:r>
            <a:r>
              <a:rPr lang="en-US" sz="1400" dirty="0">
                <a:latin typeface="Times New Roman"/>
                <a:cs typeface="Times New Roman"/>
              </a:rPr>
              <a:t>are</a:t>
            </a:r>
            <a:r>
              <a:rPr lang="en-US" sz="1400" spc="-20" dirty="0">
                <a:latin typeface="Times New Roman"/>
                <a:cs typeface="Times New Roman"/>
              </a:rPr>
              <a:t> </a:t>
            </a:r>
            <a:r>
              <a:rPr lang="en-US" sz="1400" dirty="0">
                <a:latin typeface="Times New Roman"/>
                <a:cs typeface="Times New Roman"/>
              </a:rPr>
              <a:t>not</a:t>
            </a:r>
            <a:r>
              <a:rPr lang="en-US" sz="1400" spc="-14" dirty="0">
                <a:latin typeface="Times New Roman"/>
                <a:cs typeface="Times New Roman"/>
              </a:rPr>
              <a:t> </a:t>
            </a:r>
            <a:r>
              <a:rPr lang="en-US" sz="1400" dirty="0">
                <a:latin typeface="Times New Roman"/>
                <a:cs typeface="Times New Roman"/>
              </a:rPr>
              <a:t>included</a:t>
            </a:r>
            <a:r>
              <a:rPr lang="en-US" sz="1400" spc="-7" dirty="0">
                <a:latin typeface="Times New Roman"/>
                <a:cs typeface="Times New Roman"/>
              </a:rPr>
              <a:t> </a:t>
            </a:r>
            <a:r>
              <a:rPr lang="en-US" sz="1400" dirty="0">
                <a:latin typeface="Times New Roman"/>
                <a:cs typeface="Times New Roman"/>
              </a:rPr>
              <a:t>in</a:t>
            </a:r>
            <a:r>
              <a:rPr lang="en-US" sz="1400" spc="-14" dirty="0">
                <a:latin typeface="Times New Roman"/>
                <a:cs typeface="Times New Roman"/>
              </a:rPr>
              <a:t> </a:t>
            </a:r>
            <a:r>
              <a:rPr lang="en-US" sz="1400" dirty="0">
                <a:latin typeface="Times New Roman"/>
                <a:cs typeface="Times New Roman"/>
              </a:rPr>
              <a:t>the</a:t>
            </a:r>
            <a:r>
              <a:rPr lang="en-US" sz="1400" spc="-10" dirty="0">
                <a:latin typeface="Times New Roman"/>
                <a:cs typeface="Times New Roman"/>
              </a:rPr>
              <a:t> </a:t>
            </a:r>
            <a:r>
              <a:rPr lang="en-US" sz="1400" dirty="0">
                <a:latin typeface="Times New Roman"/>
                <a:cs typeface="Times New Roman"/>
              </a:rPr>
              <a:t>age</a:t>
            </a:r>
            <a:r>
              <a:rPr lang="en-US" sz="1400" spc="-10" dirty="0">
                <a:latin typeface="Times New Roman"/>
                <a:cs typeface="Times New Roman"/>
              </a:rPr>
              <a:t> </a:t>
            </a:r>
            <a:r>
              <a:rPr lang="en-US" sz="1400" dirty="0">
                <a:latin typeface="Times New Roman"/>
                <a:cs typeface="Times New Roman"/>
              </a:rPr>
              <a:t>adjustment</a:t>
            </a:r>
            <a:r>
              <a:rPr lang="en-US" sz="1400" spc="-14" dirty="0">
                <a:latin typeface="Times New Roman"/>
                <a:cs typeface="Times New Roman"/>
              </a:rPr>
              <a:t> </a:t>
            </a:r>
            <a:r>
              <a:rPr lang="en-US" sz="1400" dirty="0">
                <a:latin typeface="Times New Roman"/>
                <a:cs typeface="Times New Roman"/>
              </a:rPr>
              <a:t>calculations</a:t>
            </a:r>
            <a:r>
              <a:rPr lang="en-US" sz="1400" spc="-10" dirty="0">
                <a:latin typeface="Times New Roman"/>
                <a:cs typeface="Times New Roman"/>
              </a:rPr>
              <a:t> </a:t>
            </a:r>
            <a:r>
              <a:rPr lang="en-US" sz="1400" dirty="0">
                <a:latin typeface="Times New Roman"/>
                <a:cs typeface="Times New Roman"/>
              </a:rPr>
              <a:t>and</a:t>
            </a:r>
            <a:r>
              <a:rPr lang="en-US" sz="1400" spc="-7" dirty="0">
                <a:latin typeface="Times New Roman"/>
                <a:cs typeface="Times New Roman"/>
              </a:rPr>
              <a:t> </a:t>
            </a:r>
            <a:r>
              <a:rPr lang="en-US" sz="1400" dirty="0">
                <a:latin typeface="Times New Roman"/>
                <a:cs typeface="Times New Roman"/>
              </a:rPr>
              <a:t>are</a:t>
            </a:r>
            <a:r>
              <a:rPr lang="en-US" sz="1400" spc="-14" dirty="0">
                <a:latin typeface="Times New Roman"/>
                <a:cs typeface="Times New Roman"/>
              </a:rPr>
              <a:t> </a:t>
            </a:r>
            <a:r>
              <a:rPr lang="en-US" sz="1400" dirty="0">
                <a:latin typeface="Times New Roman"/>
                <a:cs typeface="Times New Roman"/>
              </a:rPr>
              <a:t>excluded</a:t>
            </a:r>
            <a:r>
              <a:rPr lang="en-US" sz="1400" spc="-14" dirty="0">
                <a:latin typeface="Times New Roman"/>
                <a:cs typeface="Times New Roman"/>
              </a:rPr>
              <a:t> </a:t>
            </a:r>
            <a:r>
              <a:rPr lang="en-US" sz="1400" dirty="0">
                <a:latin typeface="Times New Roman"/>
                <a:cs typeface="Times New Roman"/>
              </a:rPr>
              <a:t>from</a:t>
            </a:r>
            <a:r>
              <a:rPr lang="en-US" sz="1400" spc="-10" dirty="0">
                <a:latin typeface="Times New Roman"/>
                <a:cs typeface="Times New Roman"/>
              </a:rPr>
              <a:t> </a:t>
            </a:r>
            <a:r>
              <a:rPr lang="en-US" sz="1400" spc="-7" dirty="0">
                <a:latin typeface="Times New Roman"/>
                <a:cs typeface="Times New Roman"/>
              </a:rPr>
              <a:t>numerators.</a:t>
            </a:r>
            <a:endParaRPr lang="en-US" sz="1400" dirty="0"/>
          </a:p>
        </p:txBody>
      </p:sp>
      <p:sp>
        <p:nvSpPr>
          <p:cNvPr id="66" name="Title 65">
            <a:extLst>
              <a:ext uri="{FF2B5EF4-FFF2-40B4-BE49-F238E27FC236}">
                <a16:creationId xmlns:a16="http://schemas.microsoft.com/office/drawing/2014/main" id="{8B0E2F9C-F5A6-42E7-855F-7EC48B4B2751}"/>
              </a:ext>
            </a:extLst>
          </p:cNvPr>
          <p:cNvSpPr>
            <a:spLocks noGrp="1"/>
          </p:cNvSpPr>
          <p:nvPr>
            <p:ph type="title"/>
          </p:nvPr>
        </p:nvSpPr>
        <p:spPr>
          <a:xfrm>
            <a:off x="1257300" y="304800"/>
            <a:ext cx="6629400" cy="617884"/>
          </a:xfrm>
        </p:spPr>
        <p:txBody>
          <a:bodyPr>
            <a:noAutofit/>
          </a:bodyPr>
          <a:lstStyle/>
          <a:p>
            <a:r>
              <a:rPr lang="en-US" sz="2000" dirty="0"/>
              <a:t>Figure 2. Suicide deaths among people age 12 and over per 100,000 population, by age, 2008-2020</a:t>
            </a:r>
          </a:p>
        </p:txBody>
      </p:sp>
      <p:graphicFrame>
        <p:nvGraphicFramePr>
          <p:cNvPr id="68" name="Chart 67" descr="Line graph showing rate per 100,000 population; significant findings are in the text below the graph">
            <a:extLst>
              <a:ext uri="{FF2B5EF4-FFF2-40B4-BE49-F238E27FC236}">
                <a16:creationId xmlns:a16="http://schemas.microsoft.com/office/drawing/2014/main" id="{B1C62794-6947-4079-A0DE-70E1DA40EBA5}"/>
              </a:ext>
            </a:extLst>
          </p:cNvPr>
          <p:cNvGraphicFramePr/>
          <p:nvPr>
            <p:extLst>
              <p:ext uri="{D42A27DB-BD31-4B8C-83A1-F6EECF244321}">
                <p14:modId xmlns:p14="http://schemas.microsoft.com/office/powerpoint/2010/main" val="729948513"/>
              </p:ext>
            </p:extLst>
          </p:nvPr>
        </p:nvGraphicFramePr>
        <p:xfrm>
          <a:off x="457200" y="1645920"/>
          <a:ext cx="8229600" cy="37490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0452" y="297873"/>
            <a:ext cx="1256001" cy="103257"/>
          </a:xfrm>
          <a:prstGeom prst="rect">
            <a:avLst/>
          </a:prstGeom>
        </p:spPr>
        <p:txBody>
          <a:bodyPr vert="horz" wrap="square" lIns="0" tIns="8659" rIns="0" bIns="0" rtlCol="0">
            <a:spAutoFit/>
          </a:bodyPr>
          <a:lstStyle/>
          <a:p>
            <a:pPr marL="8659">
              <a:spcBef>
                <a:spcPts val="68"/>
              </a:spcBef>
            </a:pPr>
            <a:r>
              <a:rPr sz="614" dirty="0">
                <a:latin typeface="Arial"/>
                <a:cs typeface="Arial"/>
              </a:rPr>
              <a:t>Child</a:t>
            </a:r>
            <a:r>
              <a:rPr sz="614" spc="-14" dirty="0">
                <a:latin typeface="Arial"/>
                <a:cs typeface="Arial"/>
              </a:rPr>
              <a:t> </a:t>
            </a:r>
            <a:r>
              <a:rPr sz="614" dirty="0">
                <a:latin typeface="Arial"/>
                <a:cs typeface="Arial"/>
              </a:rPr>
              <a:t>and</a:t>
            </a:r>
            <a:r>
              <a:rPr sz="614" spc="-14" dirty="0">
                <a:latin typeface="Arial"/>
                <a:cs typeface="Arial"/>
              </a:rPr>
              <a:t> </a:t>
            </a:r>
            <a:r>
              <a:rPr sz="614" dirty="0">
                <a:latin typeface="Arial"/>
                <a:cs typeface="Arial"/>
              </a:rPr>
              <a:t>Adolescent</a:t>
            </a:r>
            <a:r>
              <a:rPr sz="614" spc="-10" dirty="0">
                <a:latin typeface="Arial"/>
                <a:cs typeface="Arial"/>
              </a:rPr>
              <a:t> </a:t>
            </a:r>
            <a:r>
              <a:rPr sz="614" dirty="0">
                <a:latin typeface="Arial"/>
                <a:cs typeface="Arial"/>
              </a:rPr>
              <a:t>Mental</a:t>
            </a:r>
            <a:r>
              <a:rPr sz="614" spc="-10" dirty="0">
                <a:latin typeface="Arial"/>
                <a:cs typeface="Arial"/>
              </a:rPr>
              <a:t> </a:t>
            </a:r>
            <a:r>
              <a:rPr sz="614" spc="-7" dirty="0">
                <a:latin typeface="Arial"/>
                <a:cs typeface="Arial"/>
              </a:rPr>
              <a:t>Health</a:t>
            </a:r>
            <a:endParaRPr sz="614">
              <a:latin typeface="Arial"/>
              <a:cs typeface="Arial"/>
            </a:endParaRPr>
          </a:p>
        </p:txBody>
      </p:sp>
      <p:sp>
        <p:nvSpPr>
          <p:cNvPr id="5" name="object 5"/>
          <p:cNvSpPr/>
          <p:nvPr/>
        </p:nvSpPr>
        <p:spPr>
          <a:xfrm>
            <a:off x="2927120" y="5138305"/>
            <a:ext cx="26410" cy="5195"/>
          </a:xfrm>
          <a:custGeom>
            <a:avLst/>
            <a:gdLst/>
            <a:ahLst/>
            <a:cxnLst/>
            <a:rect l="l" t="t" r="r" b="b"/>
            <a:pathLst>
              <a:path w="38734" h="7620">
                <a:moveTo>
                  <a:pt x="38112" y="0"/>
                </a:moveTo>
                <a:lnTo>
                  <a:pt x="0" y="0"/>
                </a:lnTo>
                <a:lnTo>
                  <a:pt x="0" y="7620"/>
                </a:lnTo>
                <a:lnTo>
                  <a:pt x="38112" y="7620"/>
                </a:lnTo>
                <a:lnTo>
                  <a:pt x="38112" y="0"/>
                </a:lnTo>
                <a:close/>
              </a:path>
            </a:pathLst>
          </a:custGeom>
          <a:solidFill>
            <a:srgbClr val="000000"/>
          </a:solidFill>
        </p:spPr>
        <p:txBody>
          <a:bodyPr wrap="square" lIns="0" tIns="0" rIns="0" bIns="0" rtlCol="0"/>
          <a:lstStyle/>
          <a:p>
            <a:endParaRPr sz="1227"/>
          </a:p>
        </p:txBody>
      </p:sp>
      <p:sp>
        <p:nvSpPr>
          <p:cNvPr id="37" name="object 37"/>
          <p:cNvSpPr txBox="1"/>
          <p:nvPr/>
        </p:nvSpPr>
        <p:spPr>
          <a:xfrm>
            <a:off x="457200" y="5577840"/>
            <a:ext cx="8229600" cy="1094268"/>
          </a:xfrm>
          <a:prstGeom prst="rect">
            <a:avLst/>
          </a:prstGeom>
        </p:spPr>
        <p:txBody>
          <a:bodyPr vert="horz" wrap="square" lIns="0" tIns="16885" rIns="0" bIns="0" rtlCol="0">
            <a:spAutoFit/>
          </a:bodyPr>
          <a:lstStyle/>
          <a:p>
            <a:pPr marL="77496" marR="119925">
              <a:spcBef>
                <a:spcPts val="416"/>
              </a:spcBef>
            </a:pPr>
            <a:r>
              <a:rPr sz="1400" b="1" dirty="0">
                <a:latin typeface="Times New Roman"/>
                <a:cs typeface="Times New Roman"/>
              </a:rPr>
              <a:t>Source:</a:t>
            </a:r>
            <a:r>
              <a:rPr sz="1400" b="1" spc="-24" dirty="0">
                <a:latin typeface="Times New Roman"/>
                <a:cs typeface="Times New Roman"/>
              </a:rPr>
              <a:t> </a:t>
            </a:r>
            <a:r>
              <a:rPr sz="1400" dirty="0">
                <a:latin typeface="Times New Roman"/>
                <a:cs typeface="Times New Roman"/>
              </a:rPr>
              <a:t>Centers</a:t>
            </a:r>
            <a:r>
              <a:rPr sz="1400" spc="-14"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Disease</a:t>
            </a:r>
            <a:r>
              <a:rPr sz="1400" spc="-17" dirty="0">
                <a:latin typeface="Times New Roman"/>
                <a:cs typeface="Times New Roman"/>
              </a:rPr>
              <a:t> </a:t>
            </a:r>
            <a:r>
              <a:rPr sz="1400" dirty="0">
                <a:latin typeface="Times New Roman"/>
                <a:cs typeface="Times New Roman"/>
              </a:rPr>
              <a:t>Control</a:t>
            </a:r>
            <a:r>
              <a:rPr sz="1400" spc="-17" dirty="0">
                <a:latin typeface="Times New Roman"/>
                <a:cs typeface="Times New Roman"/>
              </a:rPr>
              <a:t> </a:t>
            </a:r>
            <a:r>
              <a:rPr sz="1400" dirty="0">
                <a:latin typeface="Times New Roman"/>
                <a:cs typeface="Times New Roman"/>
              </a:rPr>
              <a:t>and</a:t>
            </a:r>
            <a:r>
              <a:rPr sz="1400" spc="-17" dirty="0">
                <a:latin typeface="Times New Roman"/>
                <a:cs typeface="Times New Roman"/>
              </a:rPr>
              <a:t> </a:t>
            </a:r>
            <a:r>
              <a:rPr sz="1400" dirty="0">
                <a:latin typeface="Times New Roman"/>
                <a:cs typeface="Times New Roman"/>
              </a:rPr>
              <a:t>Prevention,</a:t>
            </a:r>
            <a:r>
              <a:rPr sz="1400" spc="-17" dirty="0">
                <a:latin typeface="Times New Roman"/>
                <a:cs typeface="Times New Roman"/>
              </a:rPr>
              <a:t> </a:t>
            </a:r>
            <a:r>
              <a:rPr sz="1400" dirty="0">
                <a:latin typeface="Times New Roman"/>
                <a:cs typeface="Times New Roman"/>
              </a:rPr>
              <a:t>National</a:t>
            </a:r>
            <a:r>
              <a:rPr sz="1400" spc="-17" dirty="0">
                <a:latin typeface="Times New Roman"/>
                <a:cs typeface="Times New Roman"/>
              </a:rPr>
              <a:t> </a:t>
            </a:r>
            <a:r>
              <a:rPr sz="1400" dirty="0">
                <a:latin typeface="Times New Roman"/>
                <a:cs typeface="Times New Roman"/>
              </a:rPr>
              <a:t>Center</a:t>
            </a:r>
            <a:r>
              <a:rPr sz="1400" spc="-17" dirty="0">
                <a:latin typeface="Times New Roman"/>
                <a:cs typeface="Times New Roman"/>
              </a:rPr>
              <a:t> </a:t>
            </a:r>
            <a:r>
              <a:rPr sz="1400" dirty="0">
                <a:latin typeface="Times New Roman"/>
                <a:cs typeface="Times New Roman"/>
              </a:rPr>
              <a:t>for</a:t>
            </a:r>
            <a:r>
              <a:rPr sz="1400" spc="-17" dirty="0">
                <a:latin typeface="Times New Roman"/>
                <a:cs typeface="Times New Roman"/>
              </a:rPr>
              <a:t> </a:t>
            </a:r>
            <a:r>
              <a:rPr sz="1400" dirty="0">
                <a:latin typeface="Times New Roman"/>
                <a:cs typeface="Times New Roman"/>
              </a:rPr>
              <a:t>Health</a:t>
            </a:r>
            <a:r>
              <a:rPr sz="1400" spc="-17" dirty="0">
                <a:latin typeface="Times New Roman"/>
                <a:cs typeface="Times New Roman"/>
              </a:rPr>
              <a:t> </a:t>
            </a:r>
            <a:r>
              <a:rPr sz="1400" dirty="0">
                <a:latin typeface="Times New Roman"/>
                <a:cs typeface="Times New Roman"/>
              </a:rPr>
              <a:t>Statistics,</a:t>
            </a:r>
            <a:r>
              <a:rPr sz="1400" spc="-14" dirty="0">
                <a:latin typeface="Times New Roman"/>
                <a:cs typeface="Times New Roman"/>
              </a:rPr>
              <a:t> </a:t>
            </a:r>
            <a:r>
              <a:rPr sz="1400" dirty="0">
                <a:latin typeface="Times New Roman"/>
                <a:cs typeface="Times New Roman"/>
              </a:rPr>
              <a:t>National</a:t>
            </a:r>
            <a:r>
              <a:rPr sz="1400" spc="-20" dirty="0">
                <a:latin typeface="Times New Roman"/>
                <a:cs typeface="Times New Roman"/>
              </a:rPr>
              <a:t> </a:t>
            </a:r>
            <a:r>
              <a:rPr sz="1400" dirty="0">
                <a:latin typeface="Times New Roman"/>
                <a:cs typeface="Times New Roman"/>
              </a:rPr>
              <a:t>Vital</a:t>
            </a:r>
            <a:r>
              <a:rPr sz="1400" spc="-17" dirty="0">
                <a:latin typeface="Times New Roman"/>
                <a:cs typeface="Times New Roman"/>
              </a:rPr>
              <a:t> </a:t>
            </a:r>
            <a:r>
              <a:rPr sz="1400" spc="-7" dirty="0">
                <a:latin typeface="Times New Roman"/>
                <a:cs typeface="Times New Roman"/>
              </a:rPr>
              <a:t>Statistics </a:t>
            </a:r>
            <a:r>
              <a:rPr sz="1400" dirty="0">
                <a:latin typeface="Times New Roman"/>
                <a:cs typeface="Times New Roman"/>
              </a:rPr>
              <a:t>System</a:t>
            </a:r>
            <a:r>
              <a:rPr sz="1400" spc="-7" dirty="0">
                <a:latin typeface="Times New Roman"/>
                <a:cs typeface="Times New Roman"/>
              </a:rPr>
              <a:t> </a:t>
            </a:r>
            <a:r>
              <a:rPr sz="1400" dirty="0">
                <a:latin typeface="Times New Roman"/>
                <a:cs typeface="Times New Roman"/>
              </a:rPr>
              <a:t>–</a:t>
            </a:r>
            <a:r>
              <a:rPr sz="1400" spc="-7" dirty="0">
                <a:latin typeface="Times New Roman"/>
                <a:cs typeface="Times New Roman"/>
              </a:rPr>
              <a:t> </a:t>
            </a:r>
            <a:r>
              <a:rPr sz="1400" dirty="0">
                <a:latin typeface="Times New Roman"/>
                <a:cs typeface="Times New Roman"/>
              </a:rPr>
              <a:t>Mortality, </a:t>
            </a:r>
            <a:r>
              <a:rPr sz="1400" spc="-7" dirty="0">
                <a:latin typeface="Times New Roman"/>
                <a:cs typeface="Times New Roman"/>
              </a:rPr>
              <a:t>2018-2020.</a:t>
            </a:r>
            <a:endParaRPr sz="1400" dirty="0">
              <a:latin typeface="Times New Roman"/>
              <a:cs typeface="Times New Roman"/>
            </a:endParaRPr>
          </a:p>
          <a:p>
            <a:pPr marL="77496" marR="186598">
              <a:spcBef>
                <a:spcPts val="3"/>
              </a:spcBef>
            </a:pPr>
            <a:r>
              <a:rPr sz="1400" b="1" dirty="0">
                <a:latin typeface="Times New Roman"/>
                <a:cs typeface="Times New Roman"/>
              </a:rPr>
              <a:t>Note:</a:t>
            </a:r>
            <a:r>
              <a:rPr sz="1400" b="1" spc="-24" dirty="0">
                <a:latin typeface="Times New Roman"/>
                <a:cs typeface="Times New Roman"/>
              </a:rPr>
              <a:t> </a:t>
            </a:r>
            <a:r>
              <a:rPr sz="1400" dirty="0">
                <a:latin typeface="Times New Roman"/>
                <a:cs typeface="Times New Roman"/>
              </a:rPr>
              <a:t>Estimates</a:t>
            </a:r>
            <a:r>
              <a:rPr sz="1400" spc="-10" dirty="0">
                <a:latin typeface="Times New Roman"/>
                <a:cs typeface="Times New Roman"/>
              </a:rPr>
              <a:t> </a:t>
            </a:r>
            <a:r>
              <a:rPr sz="1400" dirty="0">
                <a:latin typeface="Times New Roman"/>
                <a:cs typeface="Times New Roman"/>
              </a:rPr>
              <a:t>are</a:t>
            </a:r>
            <a:r>
              <a:rPr sz="1400" spc="-10" dirty="0">
                <a:latin typeface="Times New Roman"/>
                <a:cs typeface="Times New Roman"/>
              </a:rPr>
              <a:t> </a:t>
            </a:r>
            <a:r>
              <a:rPr sz="1400" dirty="0">
                <a:latin typeface="Times New Roman"/>
                <a:cs typeface="Times New Roman"/>
              </a:rPr>
              <a:t>age</a:t>
            </a:r>
            <a:r>
              <a:rPr sz="1400" spc="-14" dirty="0">
                <a:latin typeface="Times New Roman"/>
                <a:cs typeface="Times New Roman"/>
              </a:rPr>
              <a:t> </a:t>
            </a:r>
            <a:r>
              <a:rPr sz="1400" dirty="0">
                <a:latin typeface="Times New Roman"/>
                <a:cs typeface="Times New Roman"/>
              </a:rPr>
              <a:t>adjusted</a:t>
            </a:r>
            <a:r>
              <a:rPr sz="1400" spc="-7" dirty="0">
                <a:latin typeface="Times New Roman"/>
                <a:cs typeface="Times New Roman"/>
              </a:rPr>
              <a:t> </a:t>
            </a:r>
            <a:r>
              <a:rPr sz="1400" dirty="0">
                <a:latin typeface="Times New Roman"/>
                <a:cs typeface="Times New Roman"/>
              </a:rPr>
              <a:t>to</a:t>
            </a:r>
            <a:r>
              <a:rPr sz="1400" spc="-17" dirty="0">
                <a:latin typeface="Times New Roman"/>
                <a:cs typeface="Times New Roman"/>
              </a:rPr>
              <a:t> </a:t>
            </a:r>
            <a:r>
              <a:rPr sz="1400" dirty="0">
                <a:latin typeface="Times New Roman"/>
                <a:cs typeface="Times New Roman"/>
              </a:rPr>
              <a:t>the</a:t>
            </a:r>
            <a:r>
              <a:rPr sz="1400" spc="-14" dirty="0">
                <a:latin typeface="Times New Roman"/>
                <a:cs typeface="Times New Roman"/>
              </a:rPr>
              <a:t> </a:t>
            </a:r>
            <a:r>
              <a:rPr sz="1400" dirty="0">
                <a:latin typeface="Times New Roman"/>
                <a:cs typeface="Times New Roman"/>
              </a:rPr>
              <a:t>2000</a:t>
            </a:r>
            <a:r>
              <a:rPr sz="1400" spc="-14" dirty="0">
                <a:latin typeface="Times New Roman"/>
                <a:cs typeface="Times New Roman"/>
              </a:rPr>
              <a:t> </a:t>
            </a:r>
            <a:r>
              <a:rPr sz="1400" dirty="0">
                <a:latin typeface="Times New Roman"/>
                <a:cs typeface="Times New Roman"/>
              </a:rPr>
              <a:t>U.S.</a:t>
            </a:r>
            <a:r>
              <a:rPr sz="1400" spc="-10" dirty="0">
                <a:latin typeface="Times New Roman"/>
                <a:cs typeface="Times New Roman"/>
              </a:rPr>
              <a:t> </a:t>
            </a:r>
            <a:r>
              <a:rPr sz="1400" dirty="0">
                <a:latin typeface="Times New Roman"/>
                <a:cs typeface="Times New Roman"/>
              </a:rPr>
              <a:t>standard</a:t>
            </a:r>
            <a:r>
              <a:rPr sz="1400" spc="-20" dirty="0">
                <a:latin typeface="Times New Roman"/>
                <a:cs typeface="Times New Roman"/>
              </a:rPr>
              <a:t> </a:t>
            </a:r>
            <a:r>
              <a:rPr sz="1400" dirty="0">
                <a:latin typeface="Times New Roman"/>
                <a:cs typeface="Times New Roman"/>
              </a:rPr>
              <a:t>population.</a:t>
            </a:r>
            <a:r>
              <a:rPr sz="1400" spc="-14" dirty="0">
                <a:latin typeface="Times New Roman"/>
                <a:cs typeface="Times New Roman"/>
              </a:rPr>
              <a:t> </a:t>
            </a:r>
            <a:r>
              <a:rPr sz="1400" dirty="0">
                <a:latin typeface="Times New Roman"/>
                <a:cs typeface="Times New Roman"/>
              </a:rPr>
              <a:t>Age</a:t>
            </a:r>
            <a:r>
              <a:rPr sz="1400" spc="-10" dirty="0">
                <a:latin typeface="Times New Roman"/>
                <a:cs typeface="Times New Roman"/>
              </a:rPr>
              <a:t> </a:t>
            </a:r>
            <a:r>
              <a:rPr sz="1400" dirty="0">
                <a:latin typeface="Times New Roman"/>
                <a:cs typeface="Times New Roman"/>
              </a:rPr>
              <a:t>data</a:t>
            </a:r>
            <a:r>
              <a:rPr sz="1400" spc="-14" dirty="0">
                <a:latin typeface="Times New Roman"/>
                <a:cs typeface="Times New Roman"/>
              </a:rPr>
              <a:t> </a:t>
            </a:r>
            <a:r>
              <a:rPr sz="1400" dirty="0">
                <a:latin typeface="Times New Roman"/>
                <a:cs typeface="Times New Roman"/>
              </a:rPr>
              <a:t>are</a:t>
            </a:r>
            <a:r>
              <a:rPr sz="1400" spc="-14" dirty="0">
                <a:latin typeface="Times New Roman"/>
                <a:cs typeface="Times New Roman"/>
              </a:rPr>
              <a:t> </a:t>
            </a:r>
            <a:r>
              <a:rPr sz="1400" dirty="0">
                <a:latin typeface="Times New Roman"/>
                <a:cs typeface="Times New Roman"/>
              </a:rPr>
              <a:t>unadjusted.</a:t>
            </a:r>
            <a:r>
              <a:rPr sz="1400" spc="-14" dirty="0">
                <a:latin typeface="Times New Roman"/>
                <a:cs typeface="Times New Roman"/>
              </a:rPr>
              <a:t> </a:t>
            </a:r>
            <a:r>
              <a:rPr sz="1400" dirty="0">
                <a:latin typeface="Times New Roman"/>
                <a:cs typeface="Times New Roman"/>
              </a:rPr>
              <a:t>Respondents</a:t>
            </a:r>
            <a:r>
              <a:rPr sz="1400" spc="-14" dirty="0">
                <a:latin typeface="Times New Roman"/>
                <a:cs typeface="Times New Roman"/>
              </a:rPr>
              <a:t> </a:t>
            </a:r>
            <a:r>
              <a:rPr sz="1400" spc="-17" dirty="0">
                <a:latin typeface="Times New Roman"/>
                <a:cs typeface="Times New Roman"/>
              </a:rPr>
              <a:t>for </a:t>
            </a:r>
            <a:r>
              <a:rPr sz="1400" dirty="0">
                <a:latin typeface="Times New Roman"/>
                <a:cs typeface="Times New Roman"/>
              </a:rPr>
              <a:t>which</a:t>
            </a:r>
            <a:r>
              <a:rPr sz="1400" spc="-17" dirty="0">
                <a:latin typeface="Times New Roman"/>
                <a:cs typeface="Times New Roman"/>
              </a:rPr>
              <a:t> </a:t>
            </a:r>
            <a:r>
              <a:rPr sz="1400" dirty="0">
                <a:latin typeface="Times New Roman"/>
                <a:cs typeface="Times New Roman"/>
              </a:rPr>
              <a:t>age</a:t>
            </a:r>
            <a:r>
              <a:rPr sz="1400" spc="-7" dirty="0">
                <a:latin typeface="Times New Roman"/>
                <a:cs typeface="Times New Roman"/>
              </a:rPr>
              <a:t> </a:t>
            </a:r>
            <a:r>
              <a:rPr sz="1400" dirty="0">
                <a:latin typeface="Times New Roman"/>
                <a:cs typeface="Times New Roman"/>
              </a:rPr>
              <a:t>is</a:t>
            </a:r>
            <a:r>
              <a:rPr sz="1400" spc="-14" dirty="0">
                <a:latin typeface="Times New Roman"/>
                <a:cs typeface="Times New Roman"/>
              </a:rPr>
              <a:t> </a:t>
            </a:r>
            <a:r>
              <a:rPr sz="1400" dirty="0">
                <a:latin typeface="Times New Roman"/>
                <a:cs typeface="Times New Roman"/>
              </a:rPr>
              <a:t>not</a:t>
            </a:r>
            <a:r>
              <a:rPr sz="1400" spc="-14" dirty="0">
                <a:latin typeface="Times New Roman"/>
                <a:cs typeface="Times New Roman"/>
              </a:rPr>
              <a:t> </a:t>
            </a:r>
            <a:r>
              <a:rPr sz="1400" dirty="0">
                <a:latin typeface="Times New Roman"/>
                <a:cs typeface="Times New Roman"/>
              </a:rPr>
              <a:t>reported</a:t>
            </a:r>
            <a:r>
              <a:rPr sz="1400" spc="-14" dirty="0">
                <a:latin typeface="Times New Roman"/>
                <a:cs typeface="Times New Roman"/>
              </a:rPr>
              <a:t> </a:t>
            </a:r>
            <a:r>
              <a:rPr sz="1400" dirty="0">
                <a:latin typeface="Times New Roman"/>
                <a:cs typeface="Times New Roman"/>
              </a:rPr>
              <a:t>are</a:t>
            </a:r>
            <a:r>
              <a:rPr sz="1400" spc="-20" dirty="0">
                <a:latin typeface="Times New Roman"/>
                <a:cs typeface="Times New Roman"/>
              </a:rPr>
              <a:t> </a:t>
            </a:r>
            <a:r>
              <a:rPr sz="1400" dirty="0">
                <a:latin typeface="Times New Roman"/>
                <a:cs typeface="Times New Roman"/>
              </a:rPr>
              <a:t>not</a:t>
            </a:r>
            <a:r>
              <a:rPr sz="1400" spc="-14" dirty="0">
                <a:latin typeface="Times New Roman"/>
                <a:cs typeface="Times New Roman"/>
              </a:rPr>
              <a:t> </a:t>
            </a:r>
            <a:r>
              <a:rPr sz="1400" dirty="0">
                <a:latin typeface="Times New Roman"/>
                <a:cs typeface="Times New Roman"/>
              </a:rPr>
              <a:t>included</a:t>
            </a:r>
            <a:r>
              <a:rPr sz="1400" spc="-7" dirty="0">
                <a:latin typeface="Times New Roman"/>
                <a:cs typeface="Times New Roman"/>
              </a:rPr>
              <a:t> </a:t>
            </a:r>
            <a:r>
              <a:rPr sz="1400" dirty="0">
                <a:latin typeface="Times New Roman"/>
                <a:cs typeface="Times New Roman"/>
              </a:rPr>
              <a:t>in</a:t>
            </a:r>
            <a:r>
              <a:rPr sz="1400" spc="-14" dirty="0">
                <a:latin typeface="Times New Roman"/>
                <a:cs typeface="Times New Roman"/>
              </a:rPr>
              <a:t> </a:t>
            </a:r>
            <a:r>
              <a:rPr sz="1400" dirty="0">
                <a:latin typeface="Times New Roman"/>
                <a:cs typeface="Times New Roman"/>
              </a:rPr>
              <a:t>the</a:t>
            </a:r>
            <a:r>
              <a:rPr sz="1400" spc="-10" dirty="0">
                <a:latin typeface="Times New Roman"/>
                <a:cs typeface="Times New Roman"/>
              </a:rPr>
              <a:t> </a:t>
            </a:r>
            <a:r>
              <a:rPr sz="1400" dirty="0">
                <a:latin typeface="Times New Roman"/>
                <a:cs typeface="Times New Roman"/>
              </a:rPr>
              <a:t>age</a:t>
            </a:r>
            <a:r>
              <a:rPr sz="1400" spc="-10" dirty="0">
                <a:latin typeface="Times New Roman"/>
                <a:cs typeface="Times New Roman"/>
              </a:rPr>
              <a:t> </a:t>
            </a:r>
            <a:r>
              <a:rPr sz="1400" dirty="0">
                <a:latin typeface="Times New Roman"/>
                <a:cs typeface="Times New Roman"/>
              </a:rPr>
              <a:t>adjustment</a:t>
            </a:r>
            <a:r>
              <a:rPr sz="1400" spc="-14" dirty="0">
                <a:latin typeface="Times New Roman"/>
                <a:cs typeface="Times New Roman"/>
              </a:rPr>
              <a:t> </a:t>
            </a:r>
            <a:r>
              <a:rPr sz="1400" dirty="0">
                <a:latin typeface="Times New Roman"/>
                <a:cs typeface="Times New Roman"/>
              </a:rPr>
              <a:t>calculations</a:t>
            </a:r>
            <a:r>
              <a:rPr sz="1400" spc="-10" dirty="0">
                <a:latin typeface="Times New Roman"/>
                <a:cs typeface="Times New Roman"/>
              </a:rPr>
              <a:t> </a:t>
            </a:r>
            <a:r>
              <a:rPr sz="1400" dirty="0">
                <a:latin typeface="Times New Roman"/>
                <a:cs typeface="Times New Roman"/>
              </a:rPr>
              <a:t>and</a:t>
            </a:r>
            <a:r>
              <a:rPr sz="1400" spc="-7" dirty="0">
                <a:latin typeface="Times New Roman"/>
                <a:cs typeface="Times New Roman"/>
              </a:rPr>
              <a:t> </a:t>
            </a:r>
            <a:r>
              <a:rPr sz="1400" dirty="0">
                <a:latin typeface="Times New Roman"/>
                <a:cs typeface="Times New Roman"/>
              </a:rPr>
              <a:t>are</a:t>
            </a:r>
            <a:r>
              <a:rPr sz="1400" spc="-14" dirty="0">
                <a:latin typeface="Times New Roman"/>
                <a:cs typeface="Times New Roman"/>
              </a:rPr>
              <a:t> </a:t>
            </a:r>
            <a:r>
              <a:rPr sz="1400" dirty="0">
                <a:latin typeface="Times New Roman"/>
                <a:cs typeface="Times New Roman"/>
              </a:rPr>
              <a:t>excluded</a:t>
            </a:r>
            <a:r>
              <a:rPr sz="1400" spc="-14" dirty="0">
                <a:latin typeface="Times New Roman"/>
                <a:cs typeface="Times New Roman"/>
              </a:rPr>
              <a:t> </a:t>
            </a:r>
            <a:r>
              <a:rPr sz="1400" dirty="0">
                <a:latin typeface="Times New Roman"/>
                <a:cs typeface="Times New Roman"/>
              </a:rPr>
              <a:t>from</a:t>
            </a:r>
            <a:r>
              <a:rPr sz="1400" spc="-10" dirty="0">
                <a:latin typeface="Times New Roman"/>
                <a:cs typeface="Times New Roman"/>
              </a:rPr>
              <a:t> </a:t>
            </a:r>
            <a:r>
              <a:rPr sz="1400" spc="-7" dirty="0">
                <a:latin typeface="Times New Roman"/>
                <a:cs typeface="Times New Roman"/>
              </a:rPr>
              <a:t>numerators.</a:t>
            </a:r>
            <a:endParaRPr sz="1400" dirty="0">
              <a:latin typeface="Times New Roman"/>
              <a:cs typeface="Times New Roman"/>
            </a:endParaRPr>
          </a:p>
        </p:txBody>
      </p:sp>
      <p:sp>
        <p:nvSpPr>
          <p:cNvPr id="39" name="Title 38">
            <a:extLst>
              <a:ext uri="{FF2B5EF4-FFF2-40B4-BE49-F238E27FC236}">
                <a16:creationId xmlns:a16="http://schemas.microsoft.com/office/drawing/2014/main" id="{1809F640-EB4B-4E68-8D55-F7DCF9749CBC}"/>
              </a:ext>
            </a:extLst>
          </p:cNvPr>
          <p:cNvSpPr>
            <a:spLocks noGrp="1"/>
          </p:cNvSpPr>
          <p:nvPr>
            <p:ph type="title"/>
          </p:nvPr>
        </p:nvSpPr>
        <p:spPr>
          <a:xfrm>
            <a:off x="1257300" y="0"/>
            <a:ext cx="6629400" cy="1219200"/>
          </a:xfrm>
        </p:spPr>
        <p:txBody>
          <a:bodyPr>
            <a:noAutofit/>
          </a:bodyPr>
          <a:lstStyle/>
          <a:p>
            <a:r>
              <a:rPr lang="en-US" sz="2000" dirty="0"/>
              <a:t>Figure 3. Suicide deaths among youths ages 12-17 per 100,000 population, by ethnicity, 2018-2020</a:t>
            </a:r>
          </a:p>
        </p:txBody>
      </p:sp>
      <p:graphicFrame>
        <p:nvGraphicFramePr>
          <p:cNvPr id="41" name="Chart 40" descr="Line graph showing rate per 100,000 population; significant findings are in the text below the graph; there were no statistically significant changes for non-Hispanic Black adolescents (rate stayed 4.6)">
            <a:extLst>
              <a:ext uri="{FF2B5EF4-FFF2-40B4-BE49-F238E27FC236}">
                <a16:creationId xmlns:a16="http://schemas.microsoft.com/office/drawing/2014/main" id="{7A18A753-DB6D-4055-A7FE-452057A7436B}"/>
              </a:ext>
            </a:extLst>
          </p:cNvPr>
          <p:cNvGraphicFramePr/>
          <p:nvPr>
            <p:extLst>
              <p:ext uri="{D42A27DB-BD31-4B8C-83A1-F6EECF244321}">
                <p14:modId xmlns:p14="http://schemas.microsoft.com/office/powerpoint/2010/main" val="279558508"/>
              </p:ext>
            </p:extLst>
          </p:nvPr>
        </p:nvGraphicFramePr>
        <p:xfrm>
          <a:off x="457200" y="164592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bject 56"/>
          <p:cNvSpPr txBox="1"/>
          <p:nvPr/>
        </p:nvSpPr>
        <p:spPr>
          <a:xfrm>
            <a:off x="457200" y="5669280"/>
            <a:ext cx="8229600" cy="1097280"/>
          </a:xfrm>
          <a:prstGeom prst="rect">
            <a:avLst/>
          </a:prstGeom>
        </p:spPr>
        <p:txBody>
          <a:bodyPr vert="horz" wrap="square" lIns="0" tIns="8659" rIns="0" bIns="0" rtlCol="0">
            <a:spAutoFit/>
          </a:bodyPr>
          <a:lstStyle/>
          <a:p>
            <a:pPr marL="147201" marR="213441" indent="-433">
              <a:spcBef>
                <a:spcPts val="412"/>
              </a:spcBef>
            </a:pPr>
            <a:r>
              <a:rPr lang="en-US" sz="1400" b="1" dirty="0">
                <a:latin typeface="Times New Roman"/>
                <a:cs typeface="Times New Roman"/>
              </a:rPr>
              <a:t>S</a:t>
            </a:r>
            <a:r>
              <a:rPr sz="1400" b="1" dirty="0">
                <a:latin typeface="Times New Roman"/>
                <a:cs typeface="Times New Roman"/>
              </a:rPr>
              <a:t>ource:</a:t>
            </a:r>
            <a:r>
              <a:rPr sz="1400" b="1" spc="-24" dirty="0">
                <a:latin typeface="Times New Roman"/>
                <a:cs typeface="Times New Roman"/>
              </a:rPr>
              <a:t> </a:t>
            </a:r>
            <a:r>
              <a:rPr sz="1400" dirty="0">
                <a:latin typeface="Times New Roman"/>
                <a:cs typeface="Times New Roman"/>
              </a:rPr>
              <a:t>Substance</a:t>
            </a:r>
            <a:r>
              <a:rPr sz="1400" spc="-14" dirty="0">
                <a:latin typeface="Times New Roman"/>
                <a:cs typeface="Times New Roman"/>
              </a:rPr>
              <a:t> </a:t>
            </a:r>
            <a:r>
              <a:rPr sz="1400" dirty="0">
                <a:latin typeface="Times New Roman"/>
                <a:cs typeface="Times New Roman"/>
              </a:rPr>
              <a:t>Abuse</a:t>
            </a:r>
            <a:r>
              <a:rPr sz="1400" spc="-17" dirty="0">
                <a:latin typeface="Times New Roman"/>
                <a:cs typeface="Times New Roman"/>
              </a:rPr>
              <a:t> </a:t>
            </a:r>
            <a:r>
              <a:rPr sz="1400" dirty="0">
                <a:latin typeface="Times New Roman"/>
                <a:cs typeface="Times New Roman"/>
              </a:rPr>
              <a:t>and</a:t>
            </a:r>
            <a:r>
              <a:rPr sz="1400" spc="-14" dirty="0">
                <a:latin typeface="Times New Roman"/>
                <a:cs typeface="Times New Roman"/>
              </a:rPr>
              <a:t> </a:t>
            </a:r>
            <a:r>
              <a:rPr sz="1400" dirty="0">
                <a:latin typeface="Times New Roman"/>
                <a:cs typeface="Times New Roman"/>
              </a:rPr>
              <a:t>Mental</a:t>
            </a:r>
            <a:r>
              <a:rPr sz="1400" spc="-17" dirty="0">
                <a:latin typeface="Times New Roman"/>
                <a:cs typeface="Times New Roman"/>
              </a:rPr>
              <a:t> </a:t>
            </a:r>
            <a:r>
              <a:rPr sz="1400" dirty="0">
                <a:latin typeface="Times New Roman"/>
                <a:cs typeface="Times New Roman"/>
              </a:rPr>
              <a:t>Health</a:t>
            </a:r>
            <a:r>
              <a:rPr sz="1400" spc="-10" dirty="0">
                <a:latin typeface="Times New Roman"/>
                <a:cs typeface="Times New Roman"/>
              </a:rPr>
              <a:t> </a:t>
            </a:r>
            <a:r>
              <a:rPr sz="1400" dirty="0">
                <a:latin typeface="Times New Roman"/>
                <a:cs typeface="Times New Roman"/>
              </a:rPr>
              <a:t>Services</a:t>
            </a:r>
            <a:r>
              <a:rPr sz="1400" spc="-10" dirty="0">
                <a:latin typeface="Times New Roman"/>
                <a:cs typeface="Times New Roman"/>
              </a:rPr>
              <a:t> </a:t>
            </a:r>
            <a:r>
              <a:rPr sz="1400" dirty="0">
                <a:latin typeface="Times New Roman"/>
                <a:cs typeface="Times New Roman"/>
              </a:rPr>
              <a:t>Administration,</a:t>
            </a:r>
            <a:r>
              <a:rPr sz="1400" spc="-17" dirty="0">
                <a:latin typeface="Times New Roman"/>
                <a:cs typeface="Times New Roman"/>
              </a:rPr>
              <a:t> </a:t>
            </a:r>
            <a:r>
              <a:rPr sz="1400" dirty="0">
                <a:latin typeface="Times New Roman"/>
                <a:cs typeface="Times New Roman"/>
              </a:rPr>
              <a:t>National</a:t>
            </a:r>
            <a:r>
              <a:rPr sz="1400" spc="-14" dirty="0">
                <a:latin typeface="Times New Roman"/>
                <a:cs typeface="Times New Roman"/>
              </a:rPr>
              <a:t> </a:t>
            </a:r>
            <a:r>
              <a:rPr sz="1400" dirty="0">
                <a:latin typeface="Times New Roman"/>
                <a:cs typeface="Times New Roman"/>
              </a:rPr>
              <a:t>Survey</a:t>
            </a:r>
            <a:r>
              <a:rPr sz="1400" spc="-17" dirty="0">
                <a:latin typeface="Times New Roman"/>
                <a:cs typeface="Times New Roman"/>
              </a:rPr>
              <a:t> </a:t>
            </a:r>
            <a:r>
              <a:rPr sz="1400" dirty="0">
                <a:latin typeface="Times New Roman"/>
                <a:cs typeface="Times New Roman"/>
              </a:rPr>
              <a:t>on</a:t>
            </a:r>
            <a:r>
              <a:rPr sz="1400" spc="-14" dirty="0">
                <a:latin typeface="Times New Roman"/>
                <a:cs typeface="Times New Roman"/>
              </a:rPr>
              <a:t> </a:t>
            </a:r>
            <a:r>
              <a:rPr sz="1400" dirty="0">
                <a:latin typeface="Times New Roman"/>
                <a:cs typeface="Times New Roman"/>
              </a:rPr>
              <a:t>Drug</a:t>
            </a:r>
            <a:r>
              <a:rPr sz="1400" spc="-17" dirty="0">
                <a:latin typeface="Times New Roman"/>
                <a:cs typeface="Times New Roman"/>
              </a:rPr>
              <a:t> </a:t>
            </a:r>
            <a:r>
              <a:rPr sz="1400" dirty="0">
                <a:latin typeface="Times New Roman"/>
                <a:cs typeface="Times New Roman"/>
              </a:rPr>
              <a:t>Use</a:t>
            </a:r>
            <a:r>
              <a:rPr sz="1400" spc="-14" dirty="0">
                <a:latin typeface="Times New Roman"/>
                <a:cs typeface="Times New Roman"/>
              </a:rPr>
              <a:t> </a:t>
            </a:r>
            <a:r>
              <a:rPr sz="1400" dirty="0">
                <a:latin typeface="Times New Roman"/>
                <a:cs typeface="Times New Roman"/>
              </a:rPr>
              <a:t>and</a:t>
            </a:r>
            <a:r>
              <a:rPr sz="1400" spc="-14" dirty="0">
                <a:latin typeface="Times New Roman"/>
                <a:cs typeface="Times New Roman"/>
              </a:rPr>
              <a:t> </a:t>
            </a:r>
            <a:r>
              <a:rPr sz="1400" spc="-7" dirty="0">
                <a:latin typeface="Times New Roman"/>
                <a:cs typeface="Times New Roman"/>
              </a:rPr>
              <a:t>Health, 2008-</a:t>
            </a:r>
            <a:r>
              <a:rPr sz="1400" dirty="0">
                <a:latin typeface="Times New Roman"/>
                <a:cs typeface="Times New Roman"/>
              </a:rPr>
              <a:t>2019</a:t>
            </a:r>
            <a:r>
              <a:rPr sz="1400" spc="-3" dirty="0">
                <a:latin typeface="Times New Roman"/>
                <a:cs typeface="Times New Roman"/>
              </a:rPr>
              <a:t> </a:t>
            </a:r>
            <a:r>
              <a:rPr sz="1400" dirty="0">
                <a:latin typeface="Times New Roman"/>
                <a:cs typeface="Times New Roman"/>
              </a:rPr>
              <a:t>and</a:t>
            </a:r>
            <a:r>
              <a:rPr sz="1400" spc="-7" dirty="0">
                <a:latin typeface="Times New Roman"/>
                <a:cs typeface="Times New Roman"/>
              </a:rPr>
              <a:t> </a:t>
            </a:r>
            <a:r>
              <a:rPr sz="1400" dirty="0">
                <a:latin typeface="Times New Roman"/>
                <a:cs typeface="Times New Roman"/>
              </a:rPr>
              <a:t>2020,</a:t>
            </a:r>
            <a:r>
              <a:rPr sz="1400" spc="-7" dirty="0">
                <a:latin typeface="Times New Roman"/>
                <a:cs typeface="Times New Roman"/>
              </a:rPr>
              <a:t> </a:t>
            </a:r>
            <a:r>
              <a:rPr sz="1400" dirty="0">
                <a:latin typeface="Times New Roman"/>
                <a:cs typeface="Times New Roman"/>
              </a:rPr>
              <a:t>quarters</a:t>
            </a:r>
            <a:r>
              <a:rPr sz="1400" spc="-10" dirty="0">
                <a:latin typeface="Times New Roman"/>
                <a:cs typeface="Times New Roman"/>
              </a:rPr>
              <a:t> </a:t>
            </a:r>
            <a:r>
              <a:rPr sz="1400" dirty="0">
                <a:latin typeface="Times New Roman"/>
                <a:cs typeface="Times New Roman"/>
              </a:rPr>
              <a:t>1 and</a:t>
            </a:r>
            <a:r>
              <a:rPr sz="1400" spc="-7" dirty="0">
                <a:latin typeface="Times New Roman"/>
                <a:cs typeface="Times New Roman"/>
              </a:rPr>
              <a:t> </a:t>
            </a:r>
            <a:r>
              <a:rPr sz="1400" spc="-17" dirty="0">
                <a:latin typeface="Times New Roman"/>
                <a:cs typeface="Times New Roman"/>
              </a:rPr>
              <a:t>4.</a:t>
            </a:r>
            <a:endParaRPr sz="1400" dirty="0">
              <a:latin typeface="Times New Roman"/>
              <a:cs typeface="Times New Roman"/>
            </a:endParaRPr>
          </a:p>
          <a:p>
            <a:pPr marL="147201"/>
            <a:r>
              <a:rPr sz="1400" b="1" dirty="0">
                <a:latin typeface="Times New Roman"/>
                <a:cs typeface="Times New Roman"/>
              </a:rPr>
              <a:t>Note:</a:t>
            </a:r>
            <a:r>
              <a:rPr sz="1400" b="1" spc="27" dirty="0">
                <a:latin typeface="Times New Roman"/>
                <a:cs typeface="Times New Roman"/>
              </a:rPr>
              <a:t> </a:t>
            </a:r>
            <a:r>
              <a:rPr sz="1400" dirty="0">
                <a:latin typeface="Times New Roman"/>
                <a:cs typeface="Times New Roman"/>
              </a:rPr>
              <a:t>The</a:t>
            </a:r>
            <a:r>
              <a:rPr sz="1400" spc="27" dirty="0">
                <a:latin typeface="Times New Roman"/>
                <a:cs typeface="Times New Roman"/>
              </a:rPr>
              <a:t> </a:t>
            </a:r>
            <a:r>
              <a:rPr sz="1400" dirty="0">
                <a:latin typeface="Times New Roman"/>
                <a:cs typeface="Times New Roman"/>
              </a:rPr>
              <a:t>2020</a:t>
            </a:r>
            <a:r>
              <a:rPr sz="1400" spc="27" dirty="0">
                <a:latin typeface="Times New Roman"/>
                <a:cs typeface="Times New Roman"/>
              </a:rPr>
              <a:t> </a:t>
            </a:r>
            <a:r>
              <a:rPr sz="1400" dirty="0">
                <a:latin typeface="Times New Roman"/>
                <a:cs typeface="Times New Roman"/>
              </a:rPr>
              <a:t>data</a:t>
            </a:r>
            <a:r>
              <a:rPr sz="1400" spc="27" dirty="0">
                <a:latin typeface="Times New Roman"/>
                <a:cs typeface="Times New Roman"/>
              </a:rPr>
              <a:t> </a:t>
            </a:r>
            <a:r>
              <a:rPr sz="1400" dirty="0">
                <a:latin typeface="Times New Roman"/>
                <a:cs typeface="Times New Roman"/>
              </a:rPr>
              <a:t>included</a:t>
            </a:r>
            <a:r>
              <a:rPr sz="1400" spc="24" dirty="0">
                <a:latin typeface="Times New Roman"/>
                <a:cs typeface="Times New Roman"/>
              </a:rPr>
              <a:t> </a:t>
            </a:r>
            <a:r>
              <a:rPr sz="1400" dirty="0">
                <a:latin typeface="Times New Roman"/>
                <a:cs typeface="Times New Roman"/>
              </a:rPr>
              <a:t>quarters</a:t>
            </a:r>
            <a:r>
              <a:rPr sz="1400" spc="31" dirty="0">
                <a:latin typeface="Times New Roman"/>
                <a:cs typeface="Times New Roman"/>
              </a:rPr>
              <a:t> </a:t>
            </a:r>
            <a:r>
              <a:rPr sz="1400" dirty="0">
                <a:latin typeface="Times New Roman"/>
                <a:cs typeface="Times New Roman"/>
              </a:rPr>
              <a:t>1</a:t>
            </a:r>
            <a:r>
              <a:rPr sz="1400" spc="31" dirty="0">
                <a:latin typeface="Times New Roman"/>
                <a:cs typeface="Times New Roman"/>
              </a:rPr>
              <a:t> </a:t>
            </a:r>
            <a:r>
              <a:rPr sz="1400" dirty="0">
                <a:latin typeface="Times New Roman"/>
                <a:cs typeface="Times New Roman"/>
              </a:rPr>
              <a:t>and</a:t>
            </a:r>
            <a:r>
              <a:rPr sz="1400" spc="27" dirty="0">
                <a:latin typeface="Times New Roman"/>
                <a:cs typeface="Times New Roman"/>
              </a:rPr>
              <a:t> </a:t>
            </a:r>
            <a:r>
              <a:rPr sz="1400" dirty="0">
                <a:latin typeface="Times New Roman"/>
                <a:cs typeface="Times New Roman"/>
              </a:rPr>
              <a:t>4</a:t>
            </a:r>
            <a:r>
              <a:rPr sz="1400" spc="31" dirty="0">
                <a:latin typeface="Times New Roman"/>
                <a:cs typeface="Times New Roman"/>
              </a:rPr>
              <a:t> </a:t>
            </a:r>
            <a:r>
              <a:rPr sz="1400" dirty="0">
                <a:latin typeface="Times New Roman"/>
                <a:cs typeface="Times New Roman"/>
              </a:rPr>
              <a:t>only</a:t>
            </a:r>
            <a:r>
              <a:rPr sz="1400" spc="24" dirty="0">
                <a:latin typeface="Times New Roman"/>
                <a:cs typeface="Times New Roman"/>
              </a:rPr>
              <a:t> </a:t>
            </a:r>
            <a:r>
              <a:rPr sz="1400" dirty="0">
                <a:latin typeface="Times New Roman"/>
                <a:cs typeface="Times New Roman"/>
              </a:rPr>
              <a:t>due</a:t>
            </a:r>
            <a:r>
              <a:rPr sz="1400" spc="27" dirty="0">
                <a:latin typeface="Times New Roman"/>
                <a:cs typeface="Times New Roman"/>
              </a:rPr>
              <a:t> </a:t>
            </a:r>
            <a:r>
              <a:rPr sz="1400" dirty="0">
                <a:latin typeface="Times New Roman"/>
                <a:cs typeface="Times New Roman"/>
              </a:rPr>
              <a:t>to</a:t>
            </a:r>
            <a:r>
              <a:rPr sz="1400" spc="31" dirty="0">
                <a:latin typeface="Times New Roman"/>
                <a:cs typeface="Times New Roman"/>
              </a:rPr>
              <a:t> </a:t>
            </a:r>
            <a:r>
              <a:rPr sz="1400" dirty="0">
                <a:latin typeface="Times New Roman"/>
                <a:cs typeface="Times New Roman"/>
              </a:rPr>
              <a:t>the</a:t>
            </a:r>
            <a:r>
              <a:rPr sz="1400" spc="27" dirty="0">
                <a:latin typeface="Times New Roman"/>
                <a:cs typeface="Times New Roman"/>
              </a:rPr>
              <a:t> </a:t>
            </a:r>
            <a:r>
              <a:rPr sz="1400" dirty="0">
                <a:latin typeface="Times New Roman"/>
                <a:cs typeface="Times New Roman"/>
              </a:rPr>
              <a:t>COVID-19</a:t>
            </a:r>
            <a:r>
              <a:rPr sz="1400" spc="24" dirty="0">
                <a:latin typeface="Times New Roman"/>
                <a:cs typeface="Times New Roman"/>
              </a:rPr>
              <a:t> </a:t>
            </a:r>
            <a:r>
              <a:rPr sz="1400" dirty="0">
                <a:latin typeface="Times New Roman"/>
                <a:cs typeface="Times New Roman"/>
              </a:rPr>
              <a:t>public</a:t>
            </a:r>
            <a:r>
              <a:rPr sz="1400" spc="24" dirty="0">
                <a:latin typeface="Times New Roman"/>
                <a:cs typeface="Times New Roman"/>
              </a:rPr>
              <a:t> </a:t>
            </a:r>
            <a:r>
              <a:rPr sz="1400" dirty="0">
                <a:latin typeface="Times New Roman"/>
                <a:cs typeface="Times New Roman"/>
              </a:rPr>
              <a:t>health</a:t>
            </a:r>
            <a:r>
              <a:rPr sz="1400" spc="31" dirty="0">
                <a:latin typeface="Times New Roman"/>
                <a:cs typeface="Times New Roman"/>
              </a:rPr>
              <a:t> </a:t>
            </a:r>
            <a:r>
              <a:rPr sz="1400" dirty="0">
                <a:latin typeface="Times New Roman"/>
                <a:cs typeface="Times New Roman"/>
              </a:rPr>
              <a:t>emergency.</a:t>
            </a:r>
            <a:r>
              <a:rPr sz="1400" spc="27" dirty="0">
                <a:latin typeface="Times New Roman"/>
                <a:cs typeface="Times New Roman"/>
              </a:rPr>
              <a:t> </a:t>
            </a:r>
            <a:r>
              <a:rPr sz="1400" spc="-14" dirty="0">
                <a:latin typeface="Times New Roman"/>
                <a:cs typeface="Times New Roman"/>
              </a:rPr>
              <a:t>Non-</a:t>
            </a:r>
            <a:endParaRPr sz="1400" dirty="0">
              <a:latin typeface="Times New Roman"/>
              <a:cs typeface="Times New Roman"/>
            </a:endParaRPr>
          </a:p>
          <a:p>
            <a:pPr marL="147201" marR="273187">
              <a:spcBef>
                <a:spcPts val="41"/>
              </a:spcBef>
            </a:pPr>
            <a:r>
              <a:rPr sz="1400" dirty="0">
                <a:latin typeface="Times New Roman"/>
                <a:cs typeface="Times New Roman"/>
              </a:rPr>
              <a:t>Hispanic</a:t>
            </a:r>
            <a:r>
              <a:rPr sz="1400" spc="27" dirty="0">
                <a:latin typeface="Times New Roman"/>
                <a:cs typeface="Times New Roman"/>
              </a:rPr>
              <a:t> </a:t>
            </a:r>
            <a:r>
              <a:rPr sz="1400" dirty="0">
                <a:latin typeface="Times New Roman"/>
                <a:cs typeface="Times New Roman"/>
              </a:rPr>
              <a:t>Black</a:t>
            </a:r>
            <a:r>
              <a:rPr sz="1400" spc="31" dirty="0">
                <a:latin typeface="Times New Roman"/>
                <a:cs typeface="Times New Roman"/>
              </a:rPr>
              <a:t> </a:t>
            </a:r>
            <a:r>
              <a:rPr sz="1400" dirty="0">
                <a:latin typeface="Times New Roman"/>
                <a:cs typeface="Times New Roman"/>
              </a:rPr>
              <a:t>has</a:t>
            </a:r>
            <a:r>
              <a:rPr sz="1400" spc="31" dirty="0">
                <a:latin typeface="Times New Roman"/>
                <a:cs typeface="Times New Roman"/>
              </a:rPr>
              <a:t> </a:t>
            </a:r>
            <a:r>
              <a:rPr sz="1400" dirty="0">
                <a:latin typeface="Times New Roman"/>
                <a:cs typeface="Times New Roman"/>
              </a:rPr>
              <a:t>no</a:t>
            </a:r>
            <a:r>
              <a:rPr sz="1400" spc="31" dirty="0">
                <a:latin typeface="Times New Roman"/>
                <a:cs typeface="Times New Roman"/>
              </a:rPr>
              <a:t> </a:t>
            </a:r>
            <a:r>
              <a:rPr sz="1400" dirty="0">
                <a:latin typeface="Times New Roman"/>
                <a:cs typeface="Times New Roman"/>
              </a:rPr>
              <a:t>data</a:t>
            </a:r>
            <a:r>
              <a:rPr sz="1400" spc="27" dirty="0">
                <a:latin typeface="Times New Roman"/>
                <a:cs typeface="Times New Roman"/>
              </a:rPr>
              <a:t> </a:t>
            </a:r>
            <a:r>
              <a:rPr sz="1400" dirty="0">
                <a:latin typeface="Times New Roman"/>
                <a:cs typeface="Times New Roman"/>
              </a:rPr>
              <a:t>point</a:t>
            </a:r>
            <a:r>
              <a:rPr sz="1400" spc="27" dirty="0">
                <a:latin typeface="Times New Roman"/>
                <a:cs typeface="Times New Roman"/>
              </a:rPr>
              <a:t> </a:t>
            </a:r>
            <a:r>
              <a:rPr sz="1400" dirty="0">
                <a:latin typeface="Times New Roman"/>
                <a:cs typeface="Times New Roman"/>
              </a:rPr>
              <a:t>for</a:t>
            </a:r>
            <a:r>
              <a:rPr sz="1400" spc="27" dirty="0">
                <a:latin typeface="Times New Roman"/>
                <a:cs typeface="Times New Roman"/>
              </a:rPr>
              <a:t> </a:t>
            </a:r>
            <a:r>
              <a:rPr sz="1400" dirty="0">
                <a:latin typeface="Times New Roman"/>
                <a:cs typeface="Times New Roman"/>
              </a:rPr>
              <a:t>2020</a:t>
            </a:r>
            <a:r>
              <a:rPr sz="1400" spc="31" dirty="0">
                <a:latin typeface="Times New Roman"/>
                <a:cs typeface="Times New Roman"/>
              </a:rPr>
              <a:t> </a:t>
            </a:r>
            <a:r>
              <a:rPr sz="1400" dirty="0">
                <a:latin typeface="Times New Roman"/>
                <a:cs typeface="Times New Roman"/>
              </a:rPr>
              <a:t>because</a:t>
            </a:r>
            <a:r>
              <a:rPr sz="1400" spc="24" dirty="0">
                <a:latin typeface="Times New Roman"/>
                <a:cs typeface="Times New Roman"/>
              </a:rPr>
              <a:t> </a:t>
            </a:r>
            <a:r>
              <a:rPr sz="1400" dirty="0">
                <a:latin typeface="Times New Roman"/>
                <a:cs typeface="Times New Roman"/>
              </a:rPr>
              <a:t>data</a:t>
            </a:r>
            <a:r>
              <a:rPr sz="1400" spc="24" dirty="0">
                <a:latin typeface="Times New Roman"/>
                <a:cs typeface="Times New Roman"/>
              </a:rPr>
              <a:t> </a:t>
            </a:r>
            <a:r>
              <a:rPr sz="1400" dirty="0">
                <a:latin typeface="Times New Roman"/>
                <a:cs typeface="Times New Roman"/>
              </a:rPr>
              <a:t>do</a:t>
            </a:r>
            <a:r>
              <a:rPr sz="1400" spc="31" dirty="0">
                <a:latin typeface="Times New Roman"/>
                <a:cs typeface="Times New Roman"/>
              </a:rPr>
              <a:t> </a:t>
            </a:r>
            <a:r>
              <a:rPr sz="1400" dirty="0">
                <a:latin typeface="Times New Roman"/>
                <a:cs typeface="Times New Roman"/>
              </a:rPr>
              <a:t>not</a:t>
            </a:r>
            <a:r>
              <a:rPr sz="1400" spc="27" dirty="0">
                <a:latin typeface="Times New Roman"/>
                <a:cs typeface="Times New Roman"/>
              </a:rPr>
              <a:t> </a:t>
            </a:r>
            <a:r>
              <a:rPr sz="1400" dirty="0">
                <a:latin typeface="Times New Roman"/>
                <a:cs typeface="Times New Roman"/>
              </a:rPr>
              <a:t>meet</a:t>
            </a:r>
            <a:r>
              <a:rPr sz="1400" spc="31" dirty="0">
                <a:latin typeface="Times New Roman"/>
                <a:cs typeface="Times New Roman"/>
              </a:rPr>
              <a:t> </a:t>
            </a:r>
            <a:r>
              <a:rPr sz="1400" dirty="0">
                <a:latin typeface="Times New Roman"/>
                <a:cs typeface="Times New Roman"/>
              </a:rPr>
              <a:t>the</a:t>
            </a:r>
            <a:r>
              <a:rPr sz="1400" spc="24" dirty="0">
                <a:latin typeface="Times New Roman"/>
                <a:cs typeface="Times New Roman"/>
              </a:rPr>
              <a:t> </a:t>
            </a:r>
            <a:r>
              <a:rPr sz="1400" dirty="0">
                <a:latin typeface="Times New Roman"/>
                <a:cs typeface="Times New Roman"/>
              </a:rPr>
              <a:t>criteria</a:t>
            </a:r>
            <a:r>
              <a:rPr sz="1400" spc="31" dirty="0">
                <a:latin typeface="Times New Roman"/>
                <a:cs typeface="Times New Roman"/>
              </a:rPr>
              <a:t> </a:t>
            </a:r>
            <a:r>
              <a:rPr sz="1400" dirty="0">
                <a:latin typeface="Times New Roman"/>
                <a:cs typeface="Times New Roman"/>
              </a:rPr>
              <a:t>for</a:t>
            </a:r>
            <a:r>
              <a:rPr sz="1400" spc="31" dirty="0">
                <a:latin typeface="Times New Roman"/>
                <a:cs typeface="Times New Roman"/>
              </a:rPr>
              <a:t> </a:t>
            </a:r>
            <a:r>
              <a:rPr sz="1400" dirty="0">
                <a:latin typeface="Times New Roman"/>
                <a:cs typeface="Times New Roman"/>
              </a:rPr>
              <a:t>statistical</a:t>
            </a:r>
            <a:r>
              <a:rPr sz="1400" spc="27" dirty="0">
                <a:latin typeface="Times New Roman"/>
                <a:cs typeface="Times New Roman"/>
              </a:rPr>
              <a:t> </a:t>
            </a:r>
            <a:r>
              <a:rPr sz="1400" dirty="0">
                <a:latin typeface="Times New Roman"/>
                <a:cs typeface="Times New Roman"/>
              </a:rPr>
              <a:t>reliability,</a:t>
            </a:r>
            <a:r>
              <a:rPr sz="1400" spc="34" dirty="0">
                <a:latin typeface="Times New Roman"/>
                <a:cs typeface="Times New Roman"/>
              </a:rPr>
              <a:t> </a:t>
            </a:r>
            <a:r>
              <a:rPr sz="1400" spc="-14" dirty="0">
                <a:latin typeface="Times New Roman"/>
                <a:cs typeface="Times New Roman"/>
              </a:rPr>
              <a:t>data </a:t>
            </a:r>
            <a:r>
              <a:rPr sz="1400" dirty="0">
                <a:latin typeface="Times New Roman"/>
                <a:cs typeface="Times New Roman"/>
              </a:rPr>
              <a:t>quality,</a:t>
            </a:r>
            <a:r>
              <a:rPr sz="1400" spc="24" dirty="0">
                <a:latin typeface="Times New Roman"/>
                <a:cs typeface="Times New Roman"/>
              </a:rPr>
              <a:t> </a:t>
            </a:r>
            <a:r>
              <a:rPr sz="1400" dirty="0">
                <a:latin typeface="Times New Roman"/>
                <a:cs typeface="Times New Roman"/>
              </a:rPr>
              <a:t>or</a:t>
            </a:r>
            <a:r>
              <a:rPr sz="1400" spc="31" dirty="0">
                <a:latin typeface="Times New Roman"/>
                <a:cs typeface="Times New Roman"/>
              </a:rPr>
              <a:t> </a:t>
            </a:r>
            <a:r>
              <a:rPr sz="1400" spc="-7" dirty="0">
                <a:latin typeface="Times New Roman"/>
                <a:cs typeface="Times New Roman"/>
              </a:rPr>
              <a:t>confidentiality.</a:t>
            </a:r>
            <a:endParaRPr sz="1400" dirty="0">
              <a:latin typeface="Times New Roman"/>
              <a:cs typeface="Times New Roman"/>
            </a:endParaRPr>
          </a:p>
        </p:txBody>
      </p:sp>
      <p:sp>
        <p:nvSpPr>
          <p:cNvPr id="59" name="Title 58">
            <a:extLst>
              <a:ext uri="{FF2B5EF4-FFF2-40B4-BE49-F238E27FC236}">
                <a16:creationId xmlns:a16="http://schemas.microsoft.com/office/drawing/2014/main" id="{010426A1-0487-4BE1-A0BB-5168F54C7BD1}"/>
              </a:ext>
            </a:extLst>
          </p:cNvPr>
          <p:cNvSpPr>
            <a:spLocks noGrp="1"/>
          </p:cNvSpPr>
          <p:nvPr>
            <p:ph type="title"/>
          </p:nvPr>
        </p:nvSpPr>
        <p:spPr>
          <a:xfrm>
            <a:off x="1257300" y="0"/>
            <a:ext cx="6629400" cy="1187676"/>
          </a:xfrm>
        </p:spPr>
        <p:txBody>
          <a:bodyPr>
            <a:noAutofit/>
          </a:bodyPr>
          <a:lstStyle/>
          <a:p>
            <a:r>
              <a:rPr lang="en-US" sz="1800" dirty="0"/>
              <a:t>Figure 4. Children ages 12-17 with a major depressive episode in the last 12 months who received treatment, by ethnicity, 2008-2019 (top) and 2020 (bottom)</a:t>
            </a:r>
          </a:p>
        </p:txBody>
      </p:sp>
      <p:graphicFrame>
        <p:nvGraphicFramePr>
          <p:cNvPr id="60" name="Chart 59" descr="Line graph showing percentage; significant findings are in the text below the graph">
            <a:extLst>
              <a:ext uri="{FF2B5EF4-FFF2-40B4-BE49-F238E27FC236}">
                <a16:creationId xmlns:a16="http://schemas.microsoft.com/office/drawing/2014/main" id="{E5827ED6-4744-43BE-9115-1823C054C592}"/>
              </a:ext>
            </a:extLst>
          </p:cNvPr>
          <p:cNvGraphicFramePr/>
          <p:nvPr>
            <p:extLst>
              <p:ext uri="{D42A27DB-BD31-4B8C-83A1-F6EECF244321}">
                <p14:modId xmlns:p14="http://schemas.microsoft.com/office/powerpoint/2010/main" val="1770886604"/>
              </p:ext>
            </p:extLst>
          </p:nvPr>
        </p:nvGraphicFramePr>
        <p:xfrm>
          <a:off x="457200" y="1280160"/>
          <a:ext cx="822960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 name="Chart 60" descr="Columns showing percentage&#10;Total, 41.6&#10;Non-Hispanic White, 49.1&#10;Hispanic, All Races, 37.0&#10;">
            <a:extLst>
              <a:ext uri="{FF2B5EF4-FFF2-40B4-BE49-F238E27FC236}">
                <a16:creationId xmlns:a16="http://schemas.microsoft.com/office/drawing/2014/main" id="{4119A55F-72F8-488D-A5A5-2F4C8C353FC3}"/>
              </a:ext>
            </a:extLst>
          </p:cNvPr>
          <p:cNvGraphicFramePr/>
          <p:nvPr>
            <p:extLst>
              <p:ext uri="{D42A27DB-BD31-4B8C-83A1-F6EECF244321}">
                <p14:modId xmlns:p14="http://schemas.microsoft.com/office/powerpoint/2010/main" val="4142599662"/>
              </p:ext>
            </p:extLst>
          </p:nvPr>
        </p:nvGraphicFramePr>
        <p:xfrm>
          <a:off x="457200" y="3657600"/>
          <a:ext cx="8229600" cy="20116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0452" y="297873"/>
            <a:ext cx="1256001" cy="103257"/>
          </a:xfrm>
          <a:prstGeom prst="rect">
            <a:avLst/>
          </a:prstGeom>
        </p:spPr>
        <p:txBody>
          <a:bodyPr vert="horz" wrap="square" lIns="0" tIns="8659" rIns="0" bIns="0" rtlCol="0">
            <a:spAutoFit/>
          </a:bodyPr>
          <a:lstStyle/>
          <a:p>
            <a:pPr marL="8659">
              <a:spcBef>
                <a:spcPts val="68"/>
              </a:spcBef>
            </a:pPr>
            <a:r>
              <a:rPr sz="614" dirty="0">
                <a:latin typeface="Arial"/>
                <a:cs typeface="Arial"/>
              </a:rPr>
              <a:t>Child</a:t>
            </a:r>
            <a:r>
              <a:rPr sz="614" spc="-14" dirty="0">
                <a:latin typeface="Arial"/>
                <a:cs typeface="Arial"/>
              </a:rPr>
              <a:t> </a:t>
            </a:r>
            <a:r>
              <a:rPr sz="614" dirty="0">
                <a:latin typeface="Arial"/>
                <a:cs typeface="Arial"/>
              </a:rPr>
              <a:t>and</a:t>
            </a:r>
            <a:r>
              <a:rPr sz="614" spc="-14" dirty="0">
                <a:latin typeface="Arial"/>
                <a:cs typeface="Arial"/>
              </a:rPr>
              <a:t> </a:t>
            </a:r>
            <a:r>
              <a:rPr sz="614" dirty="0">
                <a:latin typeface="Arial"/>
                <a:cs typeface="Arial"/>
              </a:rPr>
              <a:t>Adolescent</a:t>
            </a:r>
            <a:r>
              <a:rPr sz="614" spc="-10" dirty="0">
                <a:latin typeface="Arial"/>
                <a:cs typeface="Arial"/>
              </a:rPr>
              <a:t> </a:t>
            </a:r>
            <a:r>
              <a:rPr sz="614" dirty="0">
                <a:latin typeface="Arial"/>
                <a:cs typeface="Arial"/>
              </a:rPr>
              <a:t>Mental</a:t>
            </a:r>
            <a:r>
              <a:rPr sz="614" spc="-10" dirty="0">
                <a:latin typeface="Arial"/>
                <a:cs typeface="Arial"/>
              </a:rPr>
              <a:t> </a:t>
            </a:r>
            <a:r>
              <a:rPr sz="614" spc="-7" dirty="0">
                <a:latin typeface="Arial"/>
                <a:cs typeface="Arial"/>
              </a:rPr>
              <a:t>Health</a:t>
            </a:r>
            <a:endParaRPr sz="614">
              <a:latin typeface="Arial"/>
              <a:cs typeface="Arial"/>
            </a:endParaRPr>
          </a:p>
        </p:txBody>
      </p:sp>
      <p:sp>
        <p:nvSpPr>
          <p:cNvPr id="93" name="Title 92">
            <a:extLst>
              <a:ext uri="{FF2B5EF4-FFF2-40B4-BE49-F238E27FC236}">
                <a16:creationId xmlns:a16="http://schemas.microsoft.com/office/drawing/2014/main" id="{0709C38F-7CE0-434D-991A-7912A0E7B7BA}"/>
              </a:ext>
            </a:extLst>
          </p:cNvPr>
          <p:cNvSpPr>
            <a:spLocks noGrp="1"/>
          </p:cNvSpPr>
          <p:nvPr>
            <p:ph type="title"/>
          </p:nvPr>
        </p:nvSpPr>
        <p:spPr>
          <a:xfrm>
            <a:off x="1257300" y="297873"/>
            <a:ext cx="6629400" cy="617538"/>
          </a:xfrm>
        </p:spPr>
        <p:txBody>
          <a:bodyPr>
            <a:noAutofit/>
          </a:bodyPr>
          <a:lstStyle/>
          <a:p>
            <a:r>
              <a:rPr lang="en-US" sz="1800" dirty="0"/>
              <a:t>Figure 5. Children ages 12-17 with a major depressive episode in the last 12 months who received treatment, by location of residence, 2009-2019</a:t>
            </a:r>
          </a:p>
        </p:txBody>
      </p:sp>
      <p:sp>
        <p:nvSpPr>
          <p:cNvPr id="96" name="TextBox 95">
            <a:extLst>
              <a:ext uri="{FF2B5EF4-FFF2-40B4-BE49-F238E27FC236}">
                <a16:creationId xmlns:a16="http://schemas.microsoft.com/office/drawing/2014/main" id="{EBD724FF-E174-4367-B64B-556789A239D5}"/>
              </a:ext>
            </a:extLst>
          </p:cNvPr>
          <p:cNvSpPr txBox="1"/>
          <p:nvPr/>
        </p:nvSpPr>
        <p:spPr>
          <a:xfrm>
            <a:off x="457200" y="5120640"/>
            <a:ext cx="8229600" cy="1554480"/>
          </a:xfrm>
          <a:prstGeom prst="rect">
            <a:avLst/>
          </a:prstGeom>
          <a:noFill/>
        </p:spPr>
        <p:txBody>
          <a:bodyPr wrap="square">
            <a:spAutoFit/>
          </a:bodyPr>
          <a:lstStyle/>
          <a:p>
            <a:pPr marL="8659" marR="112132">
              <a:spcBef>
                <a:spcPts val="498"/>
              </a:spcBef>
            </a:pPr>
            <a:r>
              <a:rPr lang="en-US" sz="1400" b="1" dirty="0">
                <a:latin typeface="Times New Roman"/>
                <a:cs typeface="Times New Roman"/>
              </a:rPr>
              <a:t>Source:</a:t>
            </a:r>
            <a:r>
              <a:rPr lang="en-US" sz="1400" b="1" spc="-24" dirty="0">
                <a:latin typeface="Times New Roman"/>
                <a:cs typeface="Times New Roman"/>
              </a:rPr>
              <a:t> </a:t>
            </a:r>
            <a:r>
              <a:rPr lang="en-US" sz="1400" dirty="0">
                <a:latin typeface="Times New Roman"/>
                <a:cs typeface="Times New Roman"/>
              </a:rPr>
              <a:t>Substance</a:t>
            </a:r>
            <a:r>
              <a:rPr lang="en-US" sz="1400" spc="-14" dirty="0">
                <a:latin typeface="Times New Roman"/>
                <a:cs typeface="Times New Roman"/>
              </a:rPr>
              <a:t> </a:t>
            </a:r>
            <a:r>
              <a:rPr lang="en-US" sz="1400" dirty="0">
                <a:latin typeface="Times New Roman"/>
                <a:cs typeface="Times New Roman"/>
              </a:rPr>
              <a:t>Abuse</a:t>
            </a:r>
            <a:r>
              <a:rPr lang="en-US" sz="1400" spc="-17" dirty="0">
                <a:latin typeface="Times New Roman"/>
                <a:cs typeface="Times New Roman"/>
              </a:rPr>
              <a:t> </a:t>
            </a:r>
            <a:r>
              <a:rPr lang="en-US" sz="1400" dirty="0">
                <a:latin typeface="Times New Roman"/>
                <a:cs typeface="Times New Roman"/>
              </a:rPr>
              <a:t>and</a:t>
            </a:r>
            <a:r>
              <a:rPr lang="en-US" sz="1400" spc="-14" dirty="0">
                <a:latin typeface="Times New Roman"/>
                <a:cs typeface="Times New Roman"/>
              </a:rPr>
              <a:t> </a:t>
            </a:r>
            <a:r>
              <a:rPr lang="en-US" sz="1400" dirty="0">
                <a:latin typeface="Times New Roman"/>
                <a:cs typeface="Times New Roman"/>
              </a:rPr>
              <a:t>Mental</a:t>
            </a:r>
            <a:r>
              <a:rPr lang="en-US" sz="1400" spc="-17" dirty="0">
                <a:latin typeface="Times New Roman"/>
                <a:cs typeface="Times New Roman"/>
              </a:rPr>
              <a:t> </a:t>
            </a:r>
            <a:r>
              <a:rPr lang="en-US" sz="1400" dirty="0">
                <a:latin typeface="Times New Roman"/>
                <a:cs typeface="Times New Roman"/>
              </a:rPr>
              <a:t>Health</a:t>
            </a:r>
            <a:r>
              <a:rPr lang="en-US" sz="1400" spc="-10" dirty="0">
                <a:latin typeface="Times New Roman"/>
                <a:cs typeface="Times New Roman"/>
              </a:rPr>
              <a:t> </a:t>
            </a:r>
            <a:r>
              <a:rPr lang="en-US" sz="1400" dirty="0">
                <a:latin typeface="Times New Roman"/>
                <a:cs typeface="Times New Roman"/>
              </a:rPr>
              <a:t>Services</a:t>
            </a:r>
            <a:r>
              <a:rPr lang="en-US" sz="1400" spc="-10" dirty="0">
                <a:latin typeface="Times New Roman"/>
                <a:cs typeface="Times New Roman"/>
              </a:rPr>
              <a:t> </a:t>
            </a:r>
            <a:r>
              <a:rPr lang="en-US" sz="1400" dirty="0">
                <a:latin typeface="Times New Roman"/>
                <a:cs typeface="Times New Roman"/>
              </a:rPr>
              <a:t>Administration,</a:t>
            </a:r>
            <a:r>
              <a:rPr lang="en-US" sz="1400" spc="-17" dirty="0">
                <a:latin typeface="Times New Roman"/>
                <a:cs typeface="Times New Roman"/>
              </a:rPr>
              <a:t> </a:t>
            </a:r>
            <a:r>
              <a:rPr lang="en-US" sz="1400" dirty="0">
                <a:latin typeface="Times New Roman"/>
                <a:cs typeface="Times New Roman"/>
              </a:rPr>
              <a:t>National</a:t>
            </a:r>
            <a:r>
              <a:rPr lang="en-US" sz="1400" spc="-14" dirty="0">
                <a:latin typeface="Times New Roman"/>
                <a:cs typeface="Times New Roman"/>
              </a:rPr>
              <a:t> </a:t>
            </a:r>
            <a:r>
              <a:rPr lang="en-US" sz="1400" dirty="0">
                <a:latin typeface="Times New Roman"/>
                <a:cs typeface="Times New Roman"/>
              </a:rPr>
              <a:t>Survey</a:t>
            </a:r>
            <a:r>
              <a:rPr lang="en-US" sz="1400" spc="-17" dirty="0">
                <a:latin typeface="Times New Roman"/>
                <a:cs typeface="Times New Roman"/>
              </a:rPr>
              <a:t> </a:t>
            </a:r>
            <a:r>
              <a:rPr lang="en-US" sz="1400" dirty="0">
                <a:latin typeface="Times New Roman"/>
                <a:cs typeface="Times New Roman"/>
              </a:rPr>
              <a:t>on</a:t>
            </a:r>
            <a:r>
              <a:rPr lang="en-US" sz="1400" spc="-14" dirty="0">
                <a:latin typeface="Times New Roman"/>
                <a:cs typeface="Times New Roman"/>
              </a:rPr>
              <a:t> </a:t>
            </a:r>
            <a:r>
              <a:rPr lang="en-US" sz="1400" dirty="0">
                <a:latin typeface="Times New Roman"/>
                <a:cs typeface="Times New Roman"/>
              </a:rPr>
              <a:t>Drug</a:t>
            </a:r>
            <a:r>
              <a:rPr lang="en-US" sz="1400" spc="-17" dirty="0">
                <a:latin typeface="Times New Roman"/>
                <a:cs typeface="Times New Roman"/>
              </a:rPr>
              <a:t> </a:t>
            </a:r>
            <a:r>
              <a:rPr lang="en-US" sz="1400" dirty="0">
                <a:latin typeface="Times New Roman"/>
                <a:cs typeface="Times New Roman"/>
              </a:rPr>
              <a:t>Use</a:t>
            </a:r>
            <a:r>
              <a:rPr lang="en-US" sz="1400" spc="-14" dirty="0">
                <a:latin typeface="Times New Roman"/>
                <a:cs typeface="Times New Roman"/>
              </a:rPr>
              <a:t> </a:t>
            </a:r>
            <a:r>
              <a:rPr lang="en-US" sz="1400" dirty="0">
                <a:latin typeface="Times New Roman"/>
                <a:cs typeface="Times New Roman"/>
              </a:rPr>
              <a:t>and</a:t>
            </a:r>
            <a:r>
              <a:rPr lang="en-US" sz="1400" spc="-14" dirty="0">
                <a:latin typeface="Times New Roman"/>
                <a:cs typeface="Times New Roman"/>
              </a:rPr>
              <a:t> </a:t>
            </a:r>
            <a:r>
              <a:rPr lang="en-US" sz="1400" spc="-7" dirty="0">
                <a:latin typeface="Times New Roman"/>
                <a:cs typeface="Times New Roman"/>
              </a:rPr>
              <a:t>Health, 2009-2019.</a:t>
            </a:r>
            <a:endParaRPr lang="en-US" sz="1400" dirty="0">
              <a:latin typeface="Times New Roman"/>
              <a:cs typeface="Times New Roman"/>
            </a:endParaRPr>
          </a:p>
          <a:p>
            <a:pPr marL="8659"/>
            <a:r>
              <a:rPr lang="en-US" sz="1400" b="1" dirty="0">
                <a:latin typeface="Times New Roman"/>
                <a:cs typeface="Times New Roman"/>
              </a:rPr>
              <a:t>Note:</a:t>
            </a:r>
            <a:r>
              <a:rPr lang="en-US" sz="1400" b="1" spc="-20" dirty="0">
                <a:latin typeface="Times New Roman"/>
                <a:cs typeface="Times New Roman"/>
              </a:rPr>
              <a:t> </a:t>
            </a:r>
            <a:r>
              <a:rPr lang="en-US" sz="1400" dirty="0">
                <a:latin typeface="Times New Roman"/>
                <a:cs typeface="Times New Roman"/>
              </a:rPr>
              <a:t>The</a:t>
            </a:r>
            <a:r>
              <a:rPr lang="en-US" sz="1400" spc="-10" dirty="0">
                <a:latin typeface="Times New Roman"/>
                <a:cs typeface="Times New Roman"/>
              </a:rPr>
              <a:t> </a:t>
            </a:r>
            <a:r>
              <a:rPr lang="en-US" sz="1400" dirty="0">
                <a:latin typeface="Times New Roman"/>
                <a:cs typeface="Times New Roman"/>
              </a:rPr>
              <a:t>2020</a:t>
            </a:r>
            <a:r>
              <a:rPr lang="en-US" sz="1400" spc="-10" dirty="0">
                <a:latin typeface="Times New Roman"/>
                <a:cs typeface="Times New Roman"/>
              </a:rPr>
              <a:t> </a:t>
            </a:r>
            <a:r>
              <a:rPr lang="en-US" sz="1400" dirty="0">
                <a:latin typeface="Times New Roman"/>
                <a:cs typeface="Times New Roman"/>
              </a:rPr>
              <a:t>data</a:t>
            </a:r>
            <a:r>
              <a:rPr lang="en-US" sz="1400" spc="-7" dirty="0">
                <a:latin typeface="Times New Roman"/>
                <a:cs typeface="Times New Roman"/>
              </a:rPr>
              <a:t> </a:t>
            </a:r>
            <a:r>
              <a:rPr lang="en-US" sz="1400" dirty="0">
                <a:latin typeface="Times New Roman"/>
                <a:cs typeface="Times New Roman"/>
              </a:rPr>
              <a:t>are</a:t>
            </a:r>
            <a:r>
              <a:rPr lang="en-US" sz="1400" spc="-14" dirty="0">
                <a:latin typeface="Times New Roman"/>
                <a:cs typeface="Times New Roman"/>
              </a:rPr>
              <a:t> </a:t>
            </a:r>
            <a:r>
              <a:rPr lang="en-US" sz="1400" dirty="0">
                <a:latin typeface="Times New Roman"/>
                <a:cs typeface="Times New Roman"/>
              </a:rPr>
              <a:t>excluded</a:t>
            </a:r>
            <a:r>
              <a:rPr lang="en-US" sz="1400" spc="-10" dirty="0">
                <a:latin typeface="Times New Roman"/>
                <a:cs typeface="Times New Roman"/>
              </a:rPr>
              <a:t> </a:t>
            </a:r>
            <a:r>
              <a:rPr lang="en-US" sz="1400" dirty="0">
                <a:latin typeface="Times New Roman"/>
                <a:cs typeface="Times New Roman"/>
              </a:rPr>
              <a:t>from</a:t>
            </a:r>
            <a:r>
              <a:rPr lang="en-US" sz="1400" spc="-10" dirty="0">
                <a:latin typeface="Times New Roman"/>
                <a:cs typeface="Times New Roman"/>
              </a:rPr>
              <a:t> </a:t>
            </a:r>
            <a:r>
              <a:rPr lang="en-US" sz="1400" dirty="0">
                <a:latin typeface="Times New Roman"/>
                <a:cs typeface="Times New Roman"/>
              </a:rPr>
              <a:t>this</a:t>
            </a:r>
            <a:r>
              <a:rPr lang="en-US" sz="1400" spc="-10" dirty="0">
                <a:latin typeface="Times New Roman"/>
                <a:cs typeface="Times New Roman"/>
              </a:rPr>
              <a:t> </a:t>
            </a:r>
            <a:r>
              <a:rPr lang="en-US" sz="1400" dirty="0">
                <a:latin typeface="Times New Roman"/>
                <a:cs typeface="Times New Roman"/>
              </a:rPr>
              <a:t>figure</a:t>
            </a:r>
            <a:r>
              <a:rPr lang="en-US" sz="1400" spc="-14" dirty="0">
                <a:latin typeface="Times New Roman"/>
                <a:cs typeface="Times New Roman"/>
              </a:rPr>
              <a:t> </a:t>
            </a:r>
            <a:r>
              <a:rPr lang="en-US" sz="1400" dirty="0">
                <a:latin typeface="Times New Roman"/>
                <a:cs typeface="Times New Roman"/>
              </a:rPr>
              <a:t>because</a:t>
            </a:r>
            <a:r>
              <a:rPr lang="en-US" sz="1400" spc="-10" dirty="0">
                <a:latin typeface="Times New Roman"/>
                <a:cs typeface="Times New Roman"/>
              </a:rPr>
              <a:t> </a:t>
            </a:r>
            <a:r>
              <a:rPr lang="en-US" sz="1400" dirty="0">
                <a:latin typeface="Times New Roman"/>
                <a:cs typeface="Times New Roman"/>
              </a:rPr>
              <a:t>2020</a:t>
            </a:r>
            <a:r>
              <a:rPr lang="en-US" sz="1400" spc="-10" dirty="0">
                <a:latin typeface="Times New Roman"/>
                <a:cs typeface="Times New Roman"/>
              </a:rPr>
              <a:t> </a:t>
            </a:r>
            <a:r>
              <a:rPr lang="en-US" sz="1400" dirty="0">
                <a:latin typeface="Times New Roman"/>
                <a:cs typeface="Times New Roman"/>
              </a:rPr>
              <a:t>data</a:t>
            </a:r>
            <a:r>
              <a:rPr lang="en-US" sz="1400" spc="-7" dirty="0">
                <a:latin typeface="Times New Roman"/>
                <a:cs typeface="Times New Roman"/>
              </a:rPr>
              <a:t> </a:t>
            </a:r>
            <a:r>
              <a:rPr lang="en-US" sz="1400" dirty="0">
                <a:latin typeface="Times New Roman"/>
                <a:cs typeface="Times New Roman"/>
              </a:rPr>
              <a:t>included</a:t>
            </a:r>
            <a:r>
              <a:rPr lang="en-US" sz="1400" spc="-14" dirty="0">
                <a:latin typeface="Times New Roman"/>
                <a:cs typeface="Times New Roman"/>
              </a:rPr>
              <a:t> </a:t>
            </a:r>
            <a:r>
              <a:rPr lang="en-US" sz="1400" dirty="0">
                <a:latin typeface="Times New Roman"/>
                <a:cs typeface="Times New Roman"/>
              </a:rPr>
              <a:t>quarters</a:t>
            </a:r>
            <a:r>
              <a:rPr lang="en-US" sz="1400" spc="-10" dirty="0">
                <a:latin typeface="Times New Roman"/>
                <a:cs typeface="Times New Roman"/>
              </a:rPr>
              <a:t> </a:t>
            </a:r>
            <a:r>
              <a:rPr lang="en-US" sz="1400" dirty="0">
                <a:latin typeface="Times New Roman"/>
                <a:cs typeface="Times New Roman"/>
              </a:rPr>
              <a:t>1</a:t>
            </a:r>
            <a:r>
              <a:rPr lang="en-US" sz="1400" spc="-3" dirty="0">
                <a:latin typeface="Times New Roman"/>
                <a:cs typeface="Times New Roman"/>
              </a:rPr>
              <a:t> </a:t>
            </a:r>
            <a:r>
              <a:rPr lang="en-US" sz="1400" dirty="0">
                <a:latin typeface="Times New Roman"/>
                <a:cs typeface="Times New Roman"/>
              </a:rPr>
              <a:t>and</a:t>
            </a:r>
            <a:r>
              <a:rPr lang="en-US" sz="1400" spc="-10" dirty="0">
                <a:latin typeface="Times New Roman"/>
                <a:cs typeface="Times New Roman"/>
              </a:rPr>
              <a:t> </a:t>
            </a:r>
            <a:r>
              <a:rPr lang="en-US" sz="1400" dirty="0">
                <a:latin typeface="Times New Roman"/>
                <a:cs typeface="Times New Roman"/>
              </a:rPr>
              <a:t>4</a:t>
            </a:r>
            <a:r>
              <a:rPr lang="en-US" sz="1400" spc="-14" dirty="0">
                <a:latin typeface="Times New Roman"/>
                <a:cs typeface="Times New Roman"/>
              </a:rPr>
              <a:t> </a:t>
            </a:r>
            <a:r>
              <a:rPr lang="en-US" sz="1400" dirty="0">
                <a:latin typeface="Times New Roman"/>
                <a:cs typeface="Times New Roman"/>
              </a:rPr>
              <a:t>only</a:t>
            </a:r>
            <a:r>
              <a:rPr lang="en-US" sz="1400" spc="-10" dirty="0">
                <a:latin typeface="Times New Roman"/>
                <a:cs typeface="Times New Roman"/>
              </a:rPr>
              <a:t> </a:t>
            </a:r>
            <a:r>
              <a:rPr lang="en-US" sz="1400" dirty="0">
                <a:latin typeface="Times New Roman"/>
                <a:cs typeface="Times New Roman"/>
              </a:rPr>
              <a:t>due</a:t>
            </a:r>
            <a:r>
              <a:rPr lang="en-US" sz="1400" spc="-7" dirty="0">
                <a:latin typeface="Times New Roman"/>
                <a:cs typeface="Times New Roman"/>
              </a:rPr>
              <a:t> </a:t>
            </a:r>
            <a:r>
              <a:rPr lang="en-US" sz="1400" dirty="0">
                <a:latin typeface="Times New Roman"/>
                <a:cs typeface="Times New Roman"/>
              </a:rPr>
              <a:t>to</a:t>
            </a:r>
            <a:r>
              <a:rPr lang="en-US" sz="1400" spc="-10" dirty="0">
                <a:latin typeface="Times New Roman"/>
                <a:cs typeface="Times New Roman"/>
              </a:rPr>
              <a:t> </a:t>
            </a:r>
            <a:r>
              <a:rPr lang="en-US" sz="1400" spc="-17" dirty="0">
                <a:latin typeface="Times New Roman"/>
                <a:cs typeface="Times New Roman"/>
              </a:rPr>
              <a:t>the</a:t>
            </a:r>
            <a:endParaRPr lang="en-US" sz="1400" dirty="0">
              <a:latin typeface="Times New Roman"/>
              <a:cs typeface="Times New Roman"/>
            </a:endParaRPr>
          </a:p>
          <a:p>
            <a:pPr marL="8659" marR="32904">
              <a:spcBef>
                <a:spcPts val="17"/>
              </a:spcBef>
            </a:pPr>
            <a:r>
              <a:rPr lang="en-US" sz="1400" spc="-7" dirty="0">
                <a:latin typeface="Times New Roman"/>
                <a:cs typeface="Times New Roman"/>
              </a:rPr>
              <a:t>COVID-</a:t>
            </a:r>
            <a:r>
              <a:rPr lang="en-US" sz="1400" dirty="0">
                <a:latin typeface="Times New Roman"/>
                <a:cs typeface="Times New Roman"/>
              </a:rPr>
              <a:t>19</a:t>
            </a:r>
            <a:r>
              <a:rPr lang="en-US" sz="1400" spc="-20" dirty="0">
                <a:latin typeface="Times New Roman"/>
                <a:cs typeface="Times New Roman"/>
              </a:rPr>
              <a:t> </a:t>
            </a:r>
            <a:r>
              <a:rPr lang="en-US" sz="1400" dirty="0">
                <a:latin typeface="Times New Roman"/>
                <a:cs typeface="Times New Roman"/>
              </a:rPr>
              <a:t>public</a:t>
            </a:r>
            <a:r>
              <a:rPr lang="en-US" sz="1400" spc="-7" dirty="0">
                <a:latin typeface="Times New Roman"/>
                <a:cs typeface="Times New Roman"/>
              </a:rPr>
              <a:t> </a:t>
            </a:r>
            <a:r>
              <a:rPr lang="en-US" sz="1400" dirty="0">
                <a:latin typeface="Times New Roman"/>
                <a:cs typeface="Times New Roman"/>
              </a:rPr>
              <a:t>health</a:t>
            </a:r>
            <a:r>
              <a:rPr lang="en-US" sz="1400" spc="-10" dirty="0">
                <a:latin typeface="Times New Roman"/>
                <a:cs typeface="Times New Roman"/>
              </a:rPr>
              <a:t> </a:t>
            </a:r>
            <a:r>
              <a:rPr lang="en-US" sz="1400" dirty="0">
                <a:latin typeface="Times New Roman"/>
                <a:cs typeface="Times New Roman"/>
              </a:rPr>
              <a:t>emergency</a:t>
            </a:r>
            <a:r>
              <a:rPr lang="en-US" sz="1400" spc="-7" dirty="0">
                <a:latin typeface="Times New Roman"/>
                <a:cs typeface="Times New Roman"/>
              </a:rPr>
              <a:t> </a:t>
            </a:r>
            <a:r>
              <a:rPr lang="en-US" sz="1400" dirty="0">
                <a:latin typeface="Times New Roman"/>
                <a:cs typeface="Times New Roman"/>
              </a:rPr>
              <a:t>and</a:t>
            </a:r>
            <a:r>
              <a:rPr lang="en-US" sz="1400" spc="-10" dirty="0">
                <a:latin typeface="Times New Roman"/>
                <a:cs typeface="Times New Roman"/>
              </a:rPr>
              <a:t> </a:t>
            </a:r>
            <a:r>
              <a:rPr lang="en-US" sz="1400" dirty="0">
                <a:latin typeface="Times New Roman"/>
                <a:cs typeface="Times New Roman"/>
              </a:rPr>
              <a:t>because</a:t>
            </a:r>
            <a:r>
              <a:rPr lang="en-US" sz="1400" spc="-7" dirty="0">
                <a:latin typeface="Times New Roman"/>
                <a:cs typeface="Times New Roman"/>
              </a:rPr>
              <a:t> </a:t>
            </a:r>
            <a:r>
              <a:rPr lang="en-US" sz="1400" dirty="0">
                <a:latin typeface="Times New Roman"/>
                <a:cs typeface="Times New Roman"/>
              </a:rPr>
              <a:t>some</a:t>
            </a:r>
            <a:r>
              <a:rPr lang="en-US" sz="1400" spc="-10" dirty="0">
                <a:latin typeface="Times New Roman"/>
                <a:cs typeface="Times New Roman"/>
              </a:rPr>
              <a:t> </a:t>
            </a:r>
            <a:r>
              <a:rPr lang="en-US" sz="1400" dirty="0">
                <a:latin typeface="Times New Roman"/>
                <a:cs typeface="Times New Roman"/>
              </a:rPr>
              <a:t>data</a:t>
            </a:r>
            <a:r>
              <a:rPr lang="en-US" sz="1400" spc="-10" dirty="0">
                <a:latin typeface="Times New Roman"/>
                <a:cs typeface="Times New Roman"/>
              </a:rPr>
              <a:t> </a:t>
            </a:r>
            <a:r>
              <a:rPr lang="en-US" sz="1400" dirty="0">
                <a:latin typeface="Times New Roman"/>
                <a:cs typeface="Times New Roman"/>
              </a:rPr>
              <a:t>points</a:t>
            </a:r>
            <a:r>
              <a:rPr lang="en-US" sz="1400" spc="-14" dirty="0">
                <a:latin typeface="Times New Roman"/>
                <a:cs typeface="Times New Roman"/>
              </a:rPr>
              <a:t> </a:t>
            </a:r>
            <a:r>
              <a:rPr lang="en-US" sz="1400" dirty="0">
                <a:latin typeface="Times New Roman"/>
                <a:cs typeface="Times New Roman"/>
              </a:rPr>
              <a:t>for</a:t>
            </a:r>
            <a:r>
              <a:rPr lang="en-US" sz="1400" spc="-7" dirty="0">
                <a:latin typeface="Times New Roman"/>
                <a:cs typeface="Times New Roman"/>
              </a:rPr>
              <a:t> </a:t>
            </a:r>
            <a:r>
              <a:rPr lang="en-US" sz="1400" dirty="0">
                <a:latin typeface="Times New Roman"/>
                <a:cs typeface="Times New Roman"/>
              </a:rPr>
              <a:t>location</a:t>
            </a:r>
            <a:r>
              <a:rPr lang="en-US" sz="1400" spc="-10" dirty="0">
                <a:latin typeface="Times New Roman"/>
                <a:cs typeface="Times New Roman"/>
              </a:rPr>
              <a:t> </a:t>
            </a:r>
            <a:r>
              <a:rPr lang="en-US" sz="1400" dirty="0">
                <a:latin typeface="Times New Roman"/>
                <a:cs typeface="Times New Roman"/>
              </a:rPr>
              <a:t>of</a:t>
            </a:r>
            <a:r>
              <a:rPr lang="en-US" sz="1400" spc="-10" dirty="0">
                <a:latin typeface="Times New Roman"/>
                <a:cs typeface="Times New Roman"/>
              </a:rPr>
              <a:t> </a:t>
            </a:r>
            <a:r>
              <a:rPr lang="en-US" sz="1400" dirty="0">
                <a:latin typeface="Times New Roman"/>
                <a:cs typeface="Times New Roman"/>
              </a:rPr>
              <a:t>residence</a:t>
            </a:r>
            <a:r>
              <a:rPr lang="en-US" sz="1400" spc="-10" dirty="0">
                <a:latin typeface="Times New Roman"/>
                <a:cs typeface="Times New Roman"/>
              </a:rPr>
              <a:t> </a:t>
            </a:r>
            <a:r>
              <a:rPr lang="en-US" sz="1400" dirty="0">
                <a:latin typeface="Times New Roman"/>
                <a:cs typeface="Times New Roman"/>
              </a:rPr>
              <a:t>do</a:t>
            </a:r>
            <a:r>
              <a:rPr lang="en-US" sz="1400" spc="-10" dirty="0">
                <a:latin typeface="Times New Roman"/>
                <a:cs typeface="Times New Roman"/>
              </a:rPr>
              <a:t> </a:t>
            </a:r>
            <a:r>
              <a:rPr lang="en-US" sz="1400" dirty="0">
                <a:latin typeface="Times New Roman"/>
                <a:cs typeface="Times New Roman"/>
              </a:rPr>
              <a:t>not</a:t>
            </a:r>
            <a:r>
              <a:rPr lang="en-US" sz="1400" spc="-14" dirty="0">
                <a:latin typeface="Times New Roman"/>
                <a:cs typeface="Times New Roman"/>
              </a:rPr>
              <a:t> </a:t>
            </a:r>
            <a:r>
              <a:rPr lang="en-US" sz="1400" dirty="0">
                <a:latin typeface="Times New Roman"/>
                <a:cs typeface="Times New Roman"/>
              </a:rPr>
              <a:t>meet</a:t>
            </a:r>
            <a:r>
              <a:rPr lang="en-US" sz="1400" spc="-14" dirty="0">
                <a:latin typeface="Times New Roman"/>
                <a:cs typeface="Times New Roman"/>
              </a:rPr>
              <a:t> </a:t>
            </a:r>
            <a:r>
              <a:rPr lang="en-US" sz="1400" dirty="0">
                <a:latin typeface="Times New Roman"/>
                <a:cs typeface="Times New Roman"/>
              </a:rPr>
              <a:t>the</a:t>
            </a:r>
            <a:r>
              <a:rPr lang="en-US" sz="1400" spc="-7" dirty="0">
                <a:latin typeface="Times New Roman"/>
                <a:cs typeface="Times New Roman"/>
              </a:rPr>
              <a:t> criteria </a:t>
            </a:r>
            <a:r>
              <a:rPr lang="en-US" sz="1400" dirty="0">
                <a:latin typeface="Times New Roman"/>
                <a:cs typeface="Times New Roman"/>
              </a:rPr>
              <a:t>for</a:t>
            </a:r>
            <a:r>
              <a:rPr lang="en-US" sz="1400" spc="-20" dirty="0">
                <a:latin typeface="Times New Roman"/>
                <a:cs typeface="Times New Roman"/>
              </a:rPr>
              <a:t> </a:t>
            </a:r>
            <a:r>
              <a:rPr lang="en-US" sz="1400" dirty="0">
                <a:latin typeface="Times New Roman"/>
                <a:cs typeface="Times New Roman"/>
              </a:rPr>
              <a:t>statistical</a:t>
            </a:r>
            <a:r>
              <a:rPr lang="en-US" sz="1400" spc="-17" dirty="0">
                <a:latin typeface="Times New Roman"/>
                <a:cs typeface="Times New Roman"/>
              </a:rPr>
              <a:t> </a:t>
            </a:r>
            <a:r>
              <a:rPr lang="en-US" sz="1400" dirty="0">
                <a:latin typeface="Times New Roman"/>
                <a:cs typeface="Times New Roman"/>
              </a:rPr>
              <a:t>reliability,</a:t>
            </a:r>
            <a:r>
              <a:rPr lang="en-US" sz="1400" spc="-14" dirty="0">
                <a:latin typeface="Times New Roman"/>
                <a:cs typeface="Times New Roman"/>
              </a:rPr>
              <a:t> </a:t>
            </a:r>
            <a:r>
              <a:rPr lang="en-US" sz="1400" dirty="0">
                <a:latin typeface="Times New Roman"/>
                <a:cs typeface="Times New Roman"/>
              </a:rPr>
              <a:t>data</a:t>
            </a:r>
            <a:r>
              <a:rPr lang="en-US" sz="1400" spc="-14" dirty="0">
                <a:latin typeface="Times New Roman"/>
                <a:cs typeface="Times New Roman"/>
              </a:rPr>
              <a:t> </a:t>
            </a:r>
            <a:r>
              <a:rPr lang="en-US" sz="1400" dirty="0">
                <a:latin typeface="Times New Roman"/>
                <a:cs typeface="Times New Roman"/>
              </a:rPr>
              <a:t>quality,</a:t>
            </a:r>
            <a:r>
              <a:rPr lang="en-US" sz="1400" spc="-17" dirty="0">
                <a:latin typeface="Times New Roman"/>
                <a:cs typeface="Times New Roman"/>
              </a:rPr>
              <a:t> </a:t>
            </a:r>
            <a:r>
              <a:rPr lang="en-US" sz="1400" dirty="0">
                <a:latin typeface="Times New Roman"/>
                <a:cs typeface="Times New Roman"/>
              </a:rPr>
              <a:t>or</a:t>
            </a:r>
            <a:r>
              <a:rPr lang="en-US" sz="1400" spc="-14" dirty="0">
                <a:latin typeface="Times New Roman"/>
                <a:cs typeface="Times New Roman"/>
              </a:rPr>
              <a:t> </a:t>
            </a:r>
            <a:r>
              <a:rPr lang="en-US" sz="1400" dirty="0">
                <a:latin typeface="Times New Roman"/>
                <a:cs typeface="Times New Roman"/>
              </a:rPr>
              <a:t>confidentiality.</a:t>
            </a:r>
            <a:r>
              <a:rPr lang="en-US" sz="1400" spc="-10" dirty="0">
                <a:latin typeface="Times New Roman"/>
                <a:cs typeface="Times New Roman"/>
              </a:rPr>
              <a:t> </a:t>
            </a:r>
            <a:r>
              <a:rPr lang="en-US" sz="1400" dirty="0">
                <a:latin typeface="Times New Roman"/>
                <a:cs typeface="Times New Roman"/>
              </a:rPr>
              <a:t>The</a:t>
            </a:r>
            <a:r>
              <a:rPr lang="en-US" sz="1400" spc="-17" dirty="0">
                <a:latin typeface="Times New Roman"/>
                <a:cs typeface="Times New Roman"/>
              </a:rPr>
              <a:t> </a:t>
            </a:r>
            <a:r>
              <a:rPr lang="en-US" sz="1400" dirty="0">
                <a:latin typeface="Times New Roman"/>
                <a:cs typeface="Times New Roman"/>
              </a:rPr>
              <a:t>2008</a:t>
            </a:r>
            <a:r>
              <a:rPr lang="en-US" sz="1400" spc="-17" dirty="0">
                <a:latin typeface="Times New Roman"/>
                <a:cs typeface="Times New Roman"/>
              </a:rPr>
              <a:t> </a:t>
            </a:r>
            <a:r>
              <a:rPr lang="en-US" sz="1400" dirty="0">
                <a:latin typeface="Times New Roman"/>
                <a:cs typeface="Times New Roman"/>
              </a:rPr>
              <a:t>data</a:t>
            </a:r>
            <a:r>
              <a:rPr lang="en-US" sz="1400" spc="-14" dirty="0">
                <a:latin typeface="Times New Roman"/>
                <a:cs typeface="Times New Roman"/>
              </a:rPr>
              <a:t> </a:t>
            </a:r>
            <a:r>
              <a:rPr lang="en-US" sz="1400" dirty="0">
                <a:latin typeface="Times New Roman"/>
                <a:cs typeface="Times New Roman"/>
              </a:rPr>
              <a:t>are</a:t>
            </a:r>
            <a:r>
              <a:rPr lang="en-US" sz="1400" spc="-14" dirty="0">
                <a:latin typeface="Times New Roman"/>
                <a:cs typeface="Times New Roman"/>
              </a:rPr>
              <a:t> </a:t>
            </a:r>
            <a:r>
              <a:rPr lang="en-US" sz="1400" dirty="0">
                <a:latin typeface="Times New Roman"/>
                <a:cs typeface="Times New Roman"/>
              </a:rPr>
              <a:t>excluded</a:t>
            </a:r>
            <a:r>
              <a:rPr lang="en-US" sz="1400" spc="-17" dirty="0">
                <a:latin typeface="Times New Roman"/>
                <a:cs typeface="Times New Roman"/>
              </a:rPr>
              <a:t> </a:t>
            </a:r>
            <a:r>
              <a:rPr lang="en-US" sz="1400" dirty="0">
                <a:latin typeface="Times New Roman"/>
                <a:cs typeface="Times New Roman"/>
              </a:rPr>
              <a:t>because</a:t>
            </a:r>
            <a:r>
              <a:rPr lang="en-US" sz="1400" spc="-14" dirty="0">
                <a:latin typeface="Times New Roman"/>
                <a:cs typeface="Times New Roman"/>
              </a:rPr>
              <a:t> </a:t>
            </a:r>
            <a:r>
              <a:rPr lang="en-US" sz="1400" dirty="0">
                <a:latin typeface="Times New Roman"/>
                <a:cs typeface="Times New Roman"/>
              </a:rPr>
              <a:t>they</a:t>
            </a:r>
            <a:r>
              <a:rPr lang="en-US" sz="1400" spc="-14" dirty="0">
                <a:latin typeface="Times New Roman"/>
                <a:cs typeface="Times New Roman"/>
              </a:rPr>
              <a:t> </a:t>
            </a:r>
            <a:r>
              <a:rPr lang="en-US" sz="1400" dirty="0">
                <a:latin typeface="Times New Roman"/>
                <a:cs typeface="Times New Roman"/>
              </a:rPr>
              <a:t>have</a:t>
            </a:r>
            <a:r>
              <a:rPr lang="en-US" sz="1400" spc="-17" dirty="0">
                <a:latin typeface="Times New Roman"/>
                <a:cs typeface="Times New Roman"/>
              </a:rPr>
              <a:t> </a:t>
            </a:r>
            <a:r>
              <a:rPr lang="en-US" sz="1400" dirty="0">
                <a:latin typeface="Times New Roman"/>
                <a:cs typeface="Times New Roman"/>
              </a:rPr>
              <a:t>not</a:t>
            </a:r>
            <a:r>
              <a:rPr lang="en-US" sz="1400" spc="-17" dirty="0">
                <a:latin typeface="Times New Roman"/>
                <a:cs typeface="Times New Roman"/>
              </a:rPr>
              <a:t> </a:t>
            </a:r>
            <a:r>
              <a:rPr lang="en-US" sz="1400" spc="-14" dirty="0">
                <a:latin typeface="Times New Roman"/>
                <a:cs typeface="Times New Roman"/>
              </a:rPr>
              <a:t>been </a:t>
            </a:r>
            <a:r>
              <a:rPr lang="en-US" sz="1400" dirty="0">
                <a:latin typeface="Times New Roman"/>
                <a:cs typeface="Times New Roman"/>
              </a:rPr>
              <a:t>analyzed.</a:t>
            </a:r>
            <a:r>
              <a:rPr lang="en-US" sz="1400" spc="-20" dirty="0">
                <a:latin typeface="Times New Roman"/>
                <a:cs typeface="Times New Roman"/>
              </a:rPr>
              <a:t> </a:t>
            </a:r>
            <a:r>
              <a:rPr lang="en-US" sz="1400" dirty="0">
                <a:latin typeface="Times New Roman"/>
                <a:cs typeface="Times New Roman"/>
              </a:rPr>
              <a:t>Noncore</a:t>
            </a:r>
            <a:r>
              <a:rPr lang="en-US" sz="1400" spc="-14" dirty="0">
                <a:latin typeface="Times New Roman"/>
                <a:cs typeface="Times New Roman"/>
              </a:rPr>
              <a:t> </a:t>
            </a:r>
            <a:r>
              <a:rPr lang="en-US" sz="1400" dirty="0">
                <a:latin typeface="Times New Roman"/>
                <a:cs typeface="Times New Roman"/>
              </a:rPr>
              <a:t>data</a:t>
            </a:r>
            <a:r>
              <a:rPr lang="en-US" sz="1400" spc="-14" dirty="0">
                <a:latin typeface="Times New Roman"/>
                <a:cs typeface="Times New Roman"/>
              </a:rPr>
              <a:t> </a:t>
            </a:r>
            <a:r>
              <a:rPr lang="en-US" sz="1400" dirty="0">
                <a:latin typeface="Times New Roman"/>
                <a:cs typeface="Times New Roman"/>
              </a:rPr>
              <a:t>for</a:t>
            </a:r>
            <a:r>
              <a:rPr lang="en-US" sz="1400" spc="-14" dirty="0">
                <a:latin typeface="Times New Roman"/>
                <a:cs typeface="Times New Roman"/>
              </a:rPr>
              <a:t> </a:t>
            </a:r>
            <a:r>
              <a:rPr lang="en-US" sz="1400" dirty="0">
                <a:latin typeface="Times New Roman"/>
                <a:cs typeface="Times New Roman"/>
              </a:rPr>
              <a:t>2011</a:t>
            </a:r>
            <a:r>
              <a:rPr lang="en-US" sz="1400" spc="-14" dirty="0">
                <a:latin typeface="Times New Roman"/>
                <a:cs typeface="Times New Roman"/>
              </a:rPr>
              <a:t> </a:t>
            </a:r>
            <a:r>
              <a:rPr lang="en-US" sz="1400" dirty="0">
                <a:latin typeface="Times New Roman"/>
                <a:cs typeface="Times New Roman"/>
              </a:rPr>
              <a:t>do</a:t>
            </a:r>
            <a:r>
              <a:rPr lang="en-US" sz="1400" spc="-14" dirty="0">
                <a:latin typeface="Times New Roman"/>
                <a:cs typeface="Times New Roman"/>
              </a:rPr>
              <a:t> </a:t>
            </a:r>
            <a:r>
              <a:rPr lang="en-US" sz="1400" dirty="0">
                <a:latin typeface="Times New Roman"/>
                <a:cs typeface="Times New Roman"/>
              </a:rPr>
              <a:t>not</a:t>
            </a:r>
            <a:r>
              <a:rPr lang="en-US" sz="1400" spc="-17" dirty="0">
                <a:latin typeface="Times New Roman"/>
                <a:cs typeface="Times New Roman"/>
              </a:rPr>
              <a:t> </a:t>
            </a:r>
            <a:r>
              <a:rPr lang="en-US" sz="1400" dirty="0">
                <a:latin typeface="Times New Roman"/>
                <a:cs typeface="Times New Roman"/>
              </a:rPr>
              <a:t>meet</a:t>
            </a:r>
            <a:r>
              <a:rPr lang="en-US" sz="1400" spc="-14" dirty="0">
                <a:latin typeface="Times New Roman"/>
                <a:cs typeface="Times New Roman"/>
              </a:rPr>
              <a:t> </a:t>
            </a:r>
            <a:r>
              <a:rPr lang="en-US" sz="1400" dirty="0">
                <a:latin typeface="Times New Roman"/>
                <a:cs typeface="Times New Roman"/>
              </a:rPr>
              <a:t>the</a:t>
            </a:r>
            <a:r>
              <a:rPr lang="en-US" sz="1400" spc="-10" dirty="0">
                <a:latin typeface="Times New Roman"/>
                <a:cs typeface="Times New Roman"/>
              </a:rPr>
              <a:t> </a:t>
            </a:r>
            <a:r>
              <a:rPr lang="en-US" sz="1400" dirty="0">
                <a:latin typeface="Times New Roman"/>
                <a:cs typeface="Times New Roman"/>
              </a:rPr>
              <a:t>criteria</a:t>
            </a:r>
            <a:r>
              <a:rPr lang="en-US" sz="1400" spc="-14" dirty="0">
                <a:latin typeface="Times New Roman"/>
                <a:cs typeface="Times New Roman"/>
              </a:rPr>
              <a:t> </a:t>
            </a:r>
            <a:r>
              <a:rPr lang="en-US" sz="1400" dirty="0">
                <a:latin typeface="Times New Roman"/>
                <a:cs typeface="Times New Roman"/>
              </a:rPr>
              <a:t>for</a:t>
            </a:r>
            <a:r>
              <a:rPr lang="en-US" sz="1400" spc="-14" dirty="0">
                <a:latin typeface="Times New Roman"/>
                <a:cs typeface="Times New Roman"/>
              </a:rPr>
              <a:t> </a:t>
            </a:r>
            <a:r>
              <a:rPr lang="en-US" sz="1400" dirty="0">
                <a:latin typeface="Times New Roman"/>
                <a:cs typeface="Times New Roman"/>
              </a:rPr>
              <a:t>statistical</a:t>
            </a:r>
            <a:r>
              <a:rPr lang="en-US" sz="1400" spc="-14" dirty="0">
                <a:latin typeface="Times New Roman"/>
                <a:cs typeface="Times New Roman"/>
              </a:rPr>
              <a:t> </a:t>
            </a:r>
            <a:r>
              <a:rPr lang="en-US" sz="1400" dirty="0">
                <a:latin typeface="Times New Roman"/>
                <a:cs typeface="Times New Roman"/>
              </a:rPr>
              <a:t>reliability,</a:t>
            </a:r>
            <a:r>
              <a:rPr lang="en-US" sz="1400" spc="-14" dirty="0">
                <a:latin typeface="Times New Roman"/>
                <a:cs typeface="Times New Roman"/>
              </a:rPr>
              <a:t> </a:t>
            </a:r>
            <a:r>
              <a:rPr lang="en-US" sz="1400" dirty="0">
                <a:latin typeface="Times New Roman"/>
                <a:cs typeface="Times New Roman"/>
              </a:rPr>
              <a:t>data</a:t>
            </a:r>
            <a:r>
              <a:rPr lang="en-US" sz="1400" spc="-10" dirty="0">
                <a:latin typeface="Times New Roman"/>
                <a:cs typeface="Times New Roman"/>
              </a:rPr>
              <a:t> </a:t>
            </a:r>
            <a:r>
              <a:rPr lang="en-US" sz="1400" dirty="0">
                <a:latin typeface="Times New Roman"/>
                <a:cs typeface="Times New Roman"/>
              </a:rPr>
              <a:t>quality,</a:t>
            </a:r>
            <a:r>
              <a:rPr lang="en-US" sz="1400" spc="-14" dirty="0">
                <a:latin typeface="Times New Roman"/>
                <a:cs typeface="Times New Roman"/>
              </a:rPr>
              <a:t> </a:t>
            </a:r>
            <a:r>
              <a:rPr lang="en-US" sz="1400" dirty="0">
                <a:latin typeface="Times New Roman"/>
                <a:cs typeface="Times New Roman"/>
              </a:rPr>
              <a:t>or</a:t>
            </a:r>
            <a:r>
              <a:rPr lang="en-US" sz="1400" spc="-14" dirty="0">
                <a:latin typeface="Times New Roman"/>
                <a:cs typeface="Times New Roman"/>
              </a:rPr>
              <a:t> </a:t>
            </a:r>
            <a:r>
              <a:rPr lang="en-US" sz="1400" spc="-7" dirty="0">
                <a:latin typeface="Times New Roman"/>
                <a:cs typeface="Times New Roman"/>
              </a:rPr>
              <a:t>confidentiality.</a:t>
            </a:r>
            <a:endParaRPr lang="en-US" sz="1400" dirty="0">
              <a:latin typeface="Times New Roman"/>
              <a:cs typeface="Times New Roman"/>
            </a:endParaRPr>
          </a:p>
        </p:txBody>
      </p:sp>
      <p:graphicFrame>
        <p:nvGraphicFramePr>
          <p:cNvPr id="97" name="Chart 96" descr="Line graph showing percentage; significant findings are in the text below the graph">
            <a:extLst>
              <a:ext uri="{FF2B5EF4-FFF2-40B4-BE49-F238E27FC236}">
                <a16:creationId xmlns:a16="http://schemas.microsoft.com/office/drawing/2014/main" id="{88A5B75C-E61E-436E-92D6-900654501B50}"/>
              </a:ext>
            </a:extLst>
          </p:cNvPr>
          <p:cNvGraphicFramePr/>
          <p:nvPr>
            <p:extLst>
              <p:ext uri="{D42A27DB-BD31-4B8C-83A1-F6EECF244321}">
                <p14:modId xmlns:p14="http://schemas.microsoft.com/office/powerpoint/2010/main" val="3540895919"/>
              </p:ext>
            </p:extLst>
          </p:nvPr>
        </p:nvGraphicFramePr>
        <p:xfrm>
          <a:off x="457200" y="146304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7114" y="297873"/>
            <a:ext cx="1256001" cy="103257"/>
          </a:xfrm>
          <a:prstGeom prst="rect">
            <a:avLst/>
          </a:prstGeom>
        </p:spPr>
        <p:txBody>
          <a:bodyPr vert="horz" wrap="square" lIns="0" tIns="8659" rIns="0" bIns="0" rtlCol="0">
            <a:spAutoFit/>
          </a:bodyPr>
          <a:lstStyle/>
          <a:p>
            <a:pPr marL="8659">
              <a:spcBef>
                <a:spcPts val="68"/>
              </a:spcBef>
            </a:pPr>
            <a:r>
              <a:rPr sz="614" dirty="0">
                <a:latin typeface="Arial"/>
                <a:cs typeface="Arial"/>
              </a:rPr>
              <a:t>Child</a:t>
            </a:r>
            <a:r>
              <a:rPr sz="614" spc="-14" dirty="0">
                <a:latin typeface="Arial"/>
                <a:cs typeface="Arial"/>
              </a:rPr>
              <a:t> </a:t>
            </a:r>
            <a:r>
              <a:rPr sz="614" dirty="0">
                <a:latin typeface="Arial"/>
                <a:cs typeface="Arial"/>
              </a:rPr>
              <a:t>an</a:t>
            </a:r>
            <a:r>
              <a:rPr sz="614" spc="-14" dirty="0">
                <a:latin typeface="Arial"/>
                <a:cs typeface="Arial"/>
              </a:rPr>
              <a:t> </a:t>
            </a:r>
            <a:r>
              <a:rPr sz="614" dirty="0">
                <a:latin typeface="Arial"/>
                <a:cs typeface="Arial"/>
              </a:rPr>
              <a:t>Adolescent</a:t>
            </a:r>
            <a:r>
              <a:rPr sz="614" spc="-10" dirty="0">
                <a:latin typeface="Arial"/>
                <a:cs typeface="Arial"/>
              </a:rPr>
              <a:t> </a:t>
            </a:r>
            <a:r>
              <a:rPr sz="614" dirty="0">
                <a:latin typeface="Arial"/>
                <a:cs typeface="Arial"/>
              </a:rPr>
              <a:t>Mental</a:t>
            </a:r>
            <a:r>
              <a:rPr sz="614" spc="-10" dirty="0">
                <a:latin typeface="Arial"/>
                <a:cs typeface="Arial"/>
              </a:rPr>
              <a:t> </a:t>
            </a:r>
            <a:r>
              <a:rPr sz="614" spc="-7" dirty="0">
                <a:latin typeface="Arial"/>
                <a:cs typeface="Arial"/>
              </a:rPr>
              <a:t>Health</a:t>
            </a:r>
            <a:endParaRPr sz="614" dirty="0">
              <a:latin typeface="Arial"/>
              <a:cs typeface="Arial"/>
            </a:endParaRPr>
          </a:p>
        </p:txBody>
      </p:sp>
      <p:sp>
        <p:nvSpPr>
          <p:cNvPr id="8" name="Title 7">
            <a:extLst>
              <a:ext uri="{FF2B5EF4-FFF2-40B4-BE49-F238E27FC236}">
                <a16:creationId xmlns:a16="http://schemas.microsoft.com/office/drawing/2014/main" id="{ABC32DB2-9836-4B31-B238-6471543E414E}"/>
              </a:ext>
            </a:extLst>
          </p:cNvPr>
          <p:cNvSpPr>
            <a:spLocks noGrp="1"/>
          </p:cNvSpPr>
          <p:nvPr>
            <p:ph type="title"/>
          </p:nvPr>
        </p:nvSpPr>
        <p:spPr>
          <a:xfrm>
            <a:off x="1257300" y="304800"/>
            <a:ext cx="6629400" cy="617884"/>
          </a:xfrm>
        </p:spPr>
        <p:txBody>
          <a:bodyPr>
            <a:normAutofit fontScale="90000"/>
          </a:bodyPr>
          <a:lstStyle/>
          <a:p>
            <a:r>
              <a:rPr lang="en-US"/>
              <a:t>Conclusion</a:t>
            </a:r>
            <a:endParaRPr lang="en-US" dirty="0"/>
          </a:p>
        </p:txBody>
      </p:sp>
      <p:sp>
        <p:nvSpPr>
          <p:cNvPr id="12" name="Content Placeholder 11">
            <a:extLst>
              <a:ext uri="{FF2B5EF4-FFF2-40B4-BE49-F238E27FC236}">
                <a16:creationId xmlns:a16="http://schemas.microsoft.com/office/drawing/2014/main" id="{06F84161-44A6-4922-98A0-495BF72EC646}"/>
              </a:ext>
            </a:extLst>
          </p:cNvPr>
          <p:cNvSpPr>
            <a:spLocks noGrp="1"/>
          </p:cNvSpPr>
          <p:nvPr>
            <p:ph idx="1"/>
          </p:nvPr>
        </p:nvSpPr>
        <p:spPr>
          <a:xfrm>
            <a:off x="457200" y="1646238"/>
            <a:ext cx="8229600" cy="5059362"/>
          </a:xfrm>
        </p:spPr>
        <p:txBody>
          <a:bodyPr>
            <a:normAutofit fontScale="77500" lnSpcReduction="20000"/>
          </a:bodyPr>
          <a:lstStyle/>
          <a:p>
            <a:pPr>
              <a:lnSpc>
                <a:spcPct val="120000"/>
              </a:lnSpc>
            </a:pPr>
            <a:r>
              <a:rPr lang="en-US" dirty="0"/>
              <a:t>The need for mental health treatment, especially among children and youths, is not being met. </a:t>
            </a:r>
          </a:p>
          <a:p>
            <a:pPr lvl="1">
              <a:lnSpc>
                <a:spcPct val="120000"/>
              </a:lnSpc>
            </a:pPr>
            <a:r>
              <a:rPr lang="en-US" dirty="0"/>
              <a:t>Depression is associated with suicide and has increased for adolescents ages 12-17 while utilization of mental health services has not changed significantly.</a:t>
            </a:r>
          </a:p>
          <a:p>
            <a:pPr>
              <a:lnSpc>
                <a:spcPct val="120000"/>
              </a:lnSpc>
            </a:pPr>
            <a:r>
              <a:rPr lang="en-US" dirty="0"/>
              <a:t>Families face challenges in navigating mental health treatment and services through a complex network of schools, primary care, community mental health centers, public and private insurance systems, and other providers. </a:t>
            </a:r>
          </a:p>
          <a:p>
            <a:pPr>
              <a:lnSpc>
                <a:spcPct val="120000"/>
              </a:lnSpc>
            </a:pPr>
            <a:r>
              <a:rPr lang="en-US" dirty="0"/>
              <a:t>The social and economic context are important factors that contribute to one’s physical and mental health.</a:t>
            </a:r>
          </a:p>
          <a:p>
            <a:pPr>
              <a:lnSpc>
                <a:spcPct val="120000"/>
              </a:lnSpc>
            </a:pPr>
            <a:r>
              <a:rPr lang="en-US" dirty="0"/>
              <a:t>The NHQDR will continue to support work to improve quality measures for mental health care. </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711883" y="1697355"/>
            <a:ext cx="29441" cy="5195"/>
          </a:xfrm>
          <a:custGeom>
            <a:avLst/>
            <a:gdLst/>
            <a:ahLst/>
            <a:cxnLst/>
            <a:rect l="l" t="t" r="r" b="b"/>
            <a:pathLst>
              <a:path w="43179" h="7619">
                <a:moveTo>
                  <a:pt x="42672" y="0"/>
                </a:moveTo>
                <a:lnTo>
                  <a:pt x="0" y="0"/>
                </a:lnTo>
                <a:lnTo>
                  <a:pt x="0" y="7620"/>
                </a:lnTo>
                <a:lnTo>
                  <a:pt x="42672" y="7620"/>
                </a:lnTo>
                <a:lnTo>
                  <a:pt x="42672" y="0"/>
                </a:lnTo>
                <a:close/>
              </a:path>
            </a:pathLst>
          </a:custGeom>
          <a:solidFill>
            <a:srgbClr val="0052CC"/>
          </a:solidFill>
        </p:spPr>
        <p:txBody>
          <a:bodyPr wrap="square" lIns="0" tIns="0" rIns="0" bIns="0" rtlCol="0"/>
          <a:lstStyle/>
          <a:p>
            <a:endParaRPr sz="1227"/>
          </a:p>
        </p:txBody>
      </p:sp>
      <p:sp>
        <p:nvSpPr>
          <p:cNvPr id="8" name="Title 7">
            <a:extLst>
              <a:ext uri="{FF2B5EF4-FFF2-40B4-BE49-F238E27FC236}">
                <a16:creationId xmlns:a16="http://schemas.microsoft.com/office/drawing/2014/main" id="{B263E163-A35C-44F3-8456-312D96E87DEB}"/>
              </a:ext>
            </a:extLst>
          </p:cNvPr>
          <p:cNvSpPr>
            <a:spLocks noGrp="1"/>
          </p:cNvSpPr>
          <p:nvPr>
            <p:ph type="title"/>
          </p:nvPr>
        </p:nvSpPr>
        <p:spPr>
          <a:xfrm>
            <a:off x="1257300" y="304800"/>
            <a:ext cx="6629400" cy="617884"/>
          </a:xfrm>
        </p:spPr>
        <p:txBody>
          <a:bodyPr>
            <a:normAutofit fontScale="90000"/>
          </a:bodyPr>
          <a:lstStyle/>
          <a:p>
            <a:r>
              <a:rPr lang="en-US" dirty="0"/>
              <a:t>Resources</a:t>
            </a:r>
          </a:p>
        </p:txBody>
      </p:sp>
      <p:sp>
        <p:nvSpPr>
          <p:cNvPr id="9" name="Content Placeholder 8">
            <a:extLst>
              <a:ext uri="{FF2B5EF4-FFF2-40B4-BE49-F238E27FC236}">
                <a16:creationId xmlns:a16="http://schemas.microsoft.com/office/drawing/2014/main" id="{E86CD098-A0E0-460A-A191-2B515015D3AF}"/>
              </a:ext>
            </a:extLst>
          </p:cNvPr>
          <p:cNvSpPr>
            <a:spLocks noGrp="1"/>
          </p:cNvSpPr>
          <p:nvPr>
            <p:ph idx="1"/>
          </p:nvPr>
        </p:nvSpPr>
        <p:spPr>
          <a:xfrm>
            <a:off x="457200" y="1646237"/>
            <a:ext cx="8229600" cy="4525963"/>
          </a:xfrm>
        </p:spPr>
        <p:txBody>
          <a:bodyPr>
            <a:noAutofit/>
          </a:bodyPr>
          <a:lstStyle/>
          <a:p>
            <a:r>
              <a:rPr lang="en-US" dirty="0"/>
              <a:t>Examples of available government resources:</a:t>
            </a:r>
          </a:p>
          <a:p>
            <a:pPr lvl="1"/>
            <a:r>
              <a:rPr lang="en-US" dirty="0"/>
              <a:t>988, the universal suicide prevention and mental health crisis hotline number. </a:t>
            </a:r>
          </a:p>
          <a:p>
            <a:pPr lvl="1"/>
            <a:r>
              <a:rPr lang="en-US" dirty="0"/>
              <a:t>HRSA’s </a:t>
            </a:r>
            <a:r>
              <a:rPr lang="en-US" dirty="0">
                <a:hlinkClick r:id="rId3"/>
              </a:rPr>
              <a:t>Title V Maternal and Child Health Services Block Grant</a:t>
            </a:r>
            <a:r>
              <a:rPr lang="en-US" dirty="0"/>
              <a:t>.</a:t>
            </a:r>
          </a:p>
          <a:p>
            <a:pPr lvl="1"/>
            <a:r>
              <a:rPr lang="en-US" dirty="0"/>
              <a:t>The Substance Abuse and Mental Health Services Administration’s </a:t>
            </a:r>
            <a:r>
              <a:rPr lang="en-US" dirty="0">
                <a:hlinkClick r:id="rId4"/>
              </a:rPr>
              <a:t>Community</a:t>
            </a:r>
            <a:r>
              <a:rPr lang="en-US" dirty="0"/>
              <a:t> </a:t>
            </a:r>
            <a:r>
              <a:rPr lang="en-US" dirty="0">
                <a:hlinkClick r:id="rId4"/>
              </a:rPr>
              <a:t>Mental Health Services Block Grant</a:t>
            </a:r>
            <a:r>
              <a:rPr lang="en-US" dirty="0"/>
              <a:t>.</a:t>
            </a:r>
          </a:p>
          <a:p>
            <a:pPr lvl="1"/>
            <a:r>
              <a:rPr lang="en-US" dirty="0" err="1">
                <a:hlinkClick r:id="rId5"/>
              </a:rPr>
              <a:t>MentalHealth.gov’s</a:t>
            </a:r>
            <a:r>
              <a:rPr lang="en-US" dirty="0">
                <a:hlinkClick r:id="rId5"/>
              </a:rPr>
              <a:t> Parents and Caregivers page</a:t>
            </a:r>
            <a:r>
              <a:rPr lang="en-US" dirty="0"/>
              <a:t>.</a:t>
            </a:r>
          </a:p>
          <a:p>
            <a:pPr lvl="1"/>
            <a:r>
              <a:rPr lang="en-US" dirty="0"/>
              <a:t>The National Institute of Mental Health </a:t>
            </a:r>
            <a:r>
              <a:rPr lang="en-US" dirty="0">
                <a:hlinkClick r:id="rId6"/>
              </a:rPr>
              <a:t>Help for Mental Illnesses</a:t>
            </a:r>
            <a:r>
              <a:rPr lang="en-US" dirty="0"/>
              <a:t> web page.</a:t>
            </a: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6280784" y="4353790"/>
            <a:ext cx="21648" cy="4330"/>
          </a:xfrm>
          <a:custGeom>
            <a:avLst/>
            <a:gdLst/>
            <a:ahLst/>
            <a:cxnLst/>
            <a:rect l="l" t="t" r="r" b="b"/>
            <a:pathLst>
              <a:path w="31750" h="6350">
                <a:moveTo>
                  <a:pt x="31241" y="0"/>
                </a:moveTo>
                <a:lnTo>
                  <a:pt x="0" y="0"/>
                </a:lnTo>
                <a:lnTo>
                  <a:pt x="0" y="6096"/>
                </a:lnTo>
                <a:lnTo>
                  <a:pt x="31241" y="6096"/>
                </a:lnTo>
                <a:lnTo>
                  <a:pt x="31241" y="0"/>
                </a:lnTo>
                <a:close/>
              </a:path>
            </a:pathLst>
          </a:custGeom>
          <a:solidFill>
            <a:srgbClr val="0000FF"/>
          </a:solidFill>
        </p:spPr>
        <p:txBody>
          <a:bodyPr wrap="square" lIns="0" tIns="0" rIns="0" bIns="0" rtlCol="0"/>
          <a:lstStyle/>
          <a:p>
            <a:endParaRPr sz="1227"/>
          </a:p>
        </p:txBody>
      </p:sp>
      <p:sp>
        <p:nvSpPr>
          <p:cNvPr id="15" name="Title 14">
            <a:extLst>
              <a:ext uri="{FF2B5EF4-FFF2-40B4-BE49-F238E27FC236}">
                <a16:creationId xmlns:a16="http://schemas.microsoft.com/office/drawing/2014/main" id="{2B1531BD-D19B-4A5C-8569-5ECF18DE684E}"/>
              </a:ext>
            </a:extLst>
          </p:cNvPr>
          <p:cNvSpPr>
            <a:spLocks noGrp="1"/>
          </p:cNvSpPr>
          <p:nvPr>
            <p:ph type="title"/>
          </p:nvPr>
        </p:nvSpPr>
        <p:spPr>
          <a:xfrm>
            <a:off x="1257300" y="304800"/>
            <a:ext cx="6629400" cy="617884"/>
          </a:xfrm>
        </p:spPr>
        <p:txBody>
          <a:bodyPr>
            <a:normAutofit fontScale="90000"/>
          </a:bodyPr>
          <a:lstStyle/>
          <a:p>
            <a:r>
              <a:rPr lang="en-US" dirty="0"/>
              <a:t>References</a:t>
            </a:r>
          </a:p>
        </p:txBody>
      </p:sp>
      <p:sp>
        <p:nvSpPr>
          <p:cNvPr id="17" name="TextBox 16">
            <a:extLst>
              <a:ext uri="{FF2B5EF4-FFF2-40B4-BE49-F238E27FC236}">
                <a16:creationId xmlns:a16="http://schemas.microsoft.com/office/drawing/2014/main" id="{954409EF-CA9B-43CB-AB69-0C405EDE1AA5}"/>
              </a:ext>
            </a:extLst>
          </p:cNvPr>
          <p:cNvSpPr txBox="1"/>
          <p:nvPr/>
        </p:nvSpPr>
        <p:spPr>
          <a:xfrm>
            <a:off x="457200" y="1280160"/>
            <a:ext cx="8229600" cy="5324535"/>
          </a:xfrm>
          <a:prstGeom prst="rect">
            <a:avLst/>
          </a:prstGeom>
          <a:noFill/>
        </p:spPr>
        <p:txBody>
          <a:bodyPr wrap="square" lIns="0" rIns="0">
            <a:spAutoFit/>
          </a:bodyPr>
          <a:lstStyle/>
          <a:p>
            <a:pPr marL="274320" marR="216904" indent="-274320">
              <a:buFont typeface="+mj-lt"/>
              <a:buAutoNum type="arabicPeriod"/>
              <a:tabLst>
                <a:tab pos="164518" algn="l"/>
              </a:tabLst>
            </a:pPr>
            <a:r>
              <a:rPr lang="en-US" sz="1000" dirty="0">
                <a:cs typeface="Times New Roman" panose="02020603050405020304" pitchFamily="18" charset="0"/>
              </a:rPr>
              <a:t>Office</a:t>
            </a:r>
            <a:r>
              <a:rPr lang="en-US" sz="1000" spc="-20" dirty="0">
                <a:cs typeface="Times New Roman" panose="02020603050405020304" pitchFamily="18" charset="0"/>
              </a:rPr>
              <a:t> </a:t>
            </a:r>
            <a:r>
              <a:rPr lang="en-US" sz="1000" dirty="0">
                <a:cs typeface="Times New Roman" panose="02020603050405020304" pitchFamily="18" charset="0"/>
              </a:rPr>
              <a:t>of</a:t>
            </a:r>
            <a:r>
              <a:rPr lang="en-US" sz="1000" spc="-14" dirty="0">
                <a:cs typeface="Times New Roman" panose="02020603050405020304" pitchFamily="18" charset="0"/>
              </a:rPr>
              <a:t> </a:t>
            </a:r>
            <a:r>
              <a:rPr lang="en-US" sz="1000" dirty="0">
                <a:cs typeface="Times New Roman" panose="02020603050405020304" pitchFamily="18" charset="0"/>
              </a:rPr>
              <a:t>the</a:t>
            </a:r>
            <a:r>
              <a:rPr lang="en-US" sz="1000" spc="-10" dirty="0">
                <a:cs typeface="Times New Roman" panose="02020603050405020304" pitchFamily="18" charset="0"/>
              </a:rPr>
              <a:t> </a:t>
            </a:r>
            <a:r>
              <a:rPr lang="en-US" sz="1000" dirty="0">
                <a:cs typeface="Times New Roman" panose="02020603050405020304" pitchFamily="18" charset="0"/>
              </a:rPr>
              <a:t>Surgeon</a:t>
            </a:r>
            <a:r>
              <a:rPr lang="en-US" sz="1000" spc="-17" dirty="0">
                <a:cs typeface="Times New Roman" panose="02020603050405020304" pitchFamily="18" charset="0"/>
              </a:rPr>
              <a:t> </a:t>
            </a:r>
            <a:r>
              <a:rPr lang="en-US" sz="1000" dirty="0">
                <a:cs typeface="Times New Roman" panose="02020603050405020304" pitchFamily="18" charset="0"/>
              </a:rPr>
              <a:t>General.</a:t>
            </a:r>
            <a:r>
              <a:rPr lang="en-US" sz="1000" spc="-10" dirty="0">
                <a:cs typeface="Times New Roman" panose="02020603050405020304" pitchFamily="18" charset="0"/>
              </a:rPr>
              <a:t> </a:t>
            </a:r>
            <a:r>
              <a:rPr lang="en-US" sz="1000" dirty="0">
                <a:cs typeface="Times New Roman" panose="02020603050405020304" pitchFamily="18" charset="0"/>
              </a:rPr>
              <a:t>Protecting</a:t>
            </a:r>
            <a:r>
              <a:rPr lang="en-US" sz="1000" spc="-17" dirty="0">
                <a:cs typeface="Times New Roman" panose="02020603050405020304" pitchFamily="18" charset="0"/>
              </a:rPr>
              <a:t> </a:t>
            </a:r>
            <a:r>
              <a:rPr lang="en-US" sz="1000" dirty="0">
                <a:cs typeface="Times New Roman" panose="02020603050405020304" pitchFamily="18" charset="0"/>
              </a:rPr>
              <a:t>Youth</a:t>
            </a:r>
            <a:r>
              <a:rPr lang="en-US" sz="1000" spc="-14" dirty="0">
                <a:cs typeface="Times New Roman" panose="02020603050405020304" pitchFamily="18" charset="0"/>
              </a:rPr>
              <a:t> </a:t>
            </a:r>
            <a:r>
              <a:rPr lang="en-US" sz="1000" dirty="0">
                <a:cs typeface="Times New Roman" panose="02020603050405020304" pitchFamily="18" charset="0"/>
              </a:rPr>
              <a:t>Mental</a:t>
            </a:r>
            <a:r>
              <a:rPr lang="en-US" sz="1000" spc="-17" dirty="0">
                <a:cs typeface="Times New Roman" panose="02020603050405020304" pitchFamily="18" charset="0"/>
              </a:rPr>
              <a:t> </a:t>
            </a:r>
            <a:r>
              <a:rPr lang="en-US" sz="1000" dirty="0">
                <a:cs typeface="Times New Roman" panose="02020603050405020304" pitchFamily="18" charset="0"/>
              </a:rPr>
              <a:t>Health:</a:t>
            </a:r>
            <a:r>
              <a:rPr lang="en-US" sz="1000" spc="-14" dirty="0">
                <a:cs typeface="Times New Roman" panose="02020603050405020304" pitchFamily="18" charset="0"/>
              </a:rPr>
              <a:t> </a:t>
            </a:r>
            <a:r>
              <a:rPr lang="en-US" sz="1000" dirty="0">
                <a:cs typeface="Times New Roman" panose="02020603050405020304" pitchFamily="18" charset="0"/>
              </a:rPr>
              <a:t>The</a:t>
            </a:r>
            <a:r>
              <a:rPr lang="en-US" sz="1000" spc="-17" dirty="0">
                <a:cs typeface="Times New Roman" panose="02020603050405020304" pitchFamily="18" charset="0"/>
              </a:rPr>
              <a:t> </a:t>
            </a:r>
            <a:r>
              <a:rPr lang="en-US" sz="1000" dirty="0">
                <a:cs typeface="Times New Roman" panose="02020603050405020304" pitchFamily="18" charset="0"/>
              </a:rPr>
              <a:t>U.S.</a:t>
            </a:r>
            <a:r>
              <a:rPr lang="en-US" sz="1000" spc="-14" dirty="0">
                <a:cs typeface="Times New Roman" panose="02020603050405020304" pitchFamily="18" charset="0"/>
              </a:rPr>
              <a:t> </a:t>
            </a:r>
            <a:r>
              <a:rPr lang="en-US" sz="1000" dirty="0">
                <a:cs typeface="Times New Roman" panose="02020603050405020304" pitchFamily="18" charset="0"/>
              </a:rPr>
              <a:t>Surgeon</a:t>
            </a:r>
            <a:r>
              <a:rPr lang="en-US" sz="1000" spc="-17" dirty="0">
                <a:cs typeface="Times New Roman" panose="02020603050405020304" pitchFamily="18" charset="0"/>
              </a:rPr>
              <a:t> </a:t>
            </a:r>
            <a:r>
              <a:rPr lang="en-US" sz="1000" dirty="0">
                <a:cs typeface="Times New Roman" panose="02020603050405020304" pitchFamily="18" charset="0"/>
              </a:rPr>
              <a:t>General’s</a:t>
            </a:r>
            <a:r>
              <a:rPr lang="en-US" sz="1000" spc="-14" dirty="0">
                <a:cs typeface="Times New Roman" panose="02020603050405020304" pitchFamily="18" charset="0"/>
              </a:rPr>
              <a:t> </a:t>
            </a:r>
            <a:r>
              <a:rPr lang="en-US" sz="1000" spc="-7" dirty="0">
                <a:cs typeface="Times New Roman" panose="02020603050405020304" pitchFamily="18" charset="0"/>
              </a:rPr>
              <a:t>Advisory. </a:t>
            </a:r>
            <a:r>
              <a:rPr lang="en-US" sz="1000" dirty="0">
                <a:cs typeface="Times New Roman" panose="02020603050405020304" pitchFamily="18" charset="0"/>
              </a:rPr>
              <a:t>Washington,</a:t>
            </a:r>
            <a:r>
              <a:rPr lang="en-US" sz="1000" spc="-24" dirty="0">
                <a:cs typeface="Times New Roman" panose="02020603050405020304" pitchFamily="18" charset="0"/>
              </a:rPr>
              <a:t> </a:t>
            </a:r>
            <a:r>
              <a:rPr lang="en-US" sz="1000" dirty="0">
                <a:cs typeface="Times New Roman" panose="02020603050405020304" pitchFamily="18" charset="0"/>
              </a:rPr>
              <a:t>DC:</a:t>
            </a:r>
            <a:r>
              <a:rPr lang="en-US" sz="1000" spc="-14" dirty="0">
                <a:cs typeface="Times New Roman" panose="02020603050405020304" pitchFamily="18" charset="0"/>
              </a:rPr>
              <a:t> </a:t>
            </a:r>
            <a:r>
              <a:rPr lang="en-US" sz="1000" dirty="0">
                <a:cs typeface="Times New Roman" panose="02020603050405020304" pitchFamily="18" charset="0"/>
              </a:rPr>
              <a:t>U.S.</a:t>
            </a:r>
            <a:r>
              <a:rPr lang="en-US" sz="1000" spc="-17" dirty="0">
                <a:cs typeface="Times New Roman" panose="02020603050405020304" pitchFamily="18" charset="0"/>
              </a:rPr>
              <a:t> </a:t>
            </a:r>
            <a:r>
              <a:rPr lang="en-US" sz="1000" dirty="0">
                <a:cs typeface="Times New Roman" panose="02020603050405020304" pitchFamily="18" charset="0"/>
              </a:rPr>
              <a:t>Department</a:t>
            </a:r>
            <a:r>
              <a:rPr lang="en-US" sz="1000" spc="-17" dirty="0">
                <a:cs typeface="Times New Roman" panose="02020603050405020304" pitchFamily="18" charset="0"/>
              </a:rPr>
              <a:t> </a:t>
            </a:r>
            <a:r>
              <a:rPr lang="en-US" sz="1000" dirty="0">
                <a:cs typeface="Times New Roman" panose="02020603050405020304" pitchFamily="18" charset="0"/>
              </a:rPr>
              <a:t>of</a:t>
            </a:r>
            <a:r>
              <a:rPr lang="en-US" sz="1000" spc="-14" dirty="0">
                <a:cs typeface="Times New Roman" panose="02020603050405020304" pitchFamily="18" charset="0"/>
              </a:rPr>
              <a:t> </a:t>
            </a:r>
            <a:r>
              <a:rPr lang="en-US" sz="1000" dirty="0">
                <a:cs typeface="Times New Roman" panose="02020603050405020304" pitchFamily="18" charset="0"/>
              </a:rPr>
              <a:t>Health</a:t>
            </a:r>
            <a:r>
              <a:rPr lang="en-US" sz="1000" spc="-17" dirty="0">
                <a:cs typeface="Times New Roman" panose="02020603050405020304" pitchFamily="18" charset="0"/>
              </a:rPr>
              <a:t> </a:t>
            </a:r>
            <a:r>
              <a:rPr lang="en-US" sz="1000" dirty="0">
                <a:cs typeface="Times New Roman" panose="02020603050405020304" pitchFamily="18" charset="0"/>
              </a:rPr>
              <a:t>and</a:t>
            </a:r>
            <a:r>
              <a:rPr lang="en-US" sz="1000" spc="-14" dirty="0">
                <a:cs typeface="Times New Roman" panose="02020603050405020304" pitchFamily="18" charset="0"/>
              </a:rPr>
              <a:t> </a:t>
            </a:r>
            <a:r>
              <a:rPr lang="en-US" sz="1000" dirty="0">
                <a:cs typeface="Times New Roman" panose="02020603050405020304" pitchFamily="18" charset="0"/>
              </a:rPr>
              <a:t>Human</a:t>
            </a:r>
            <a:r>
              <a:rPr lang="en-US" sz="1000" spc="-14" dirty="0">
                <a:cs typeface="Times New Roman" panose="02020603050405020304" pitchFamily="18" charset="0"/>
              </a:rPr>
              <a:t> </a:t>
            </a:r>
            <a:r>
              <a:rPr lang="en-US" sz="1000" dirty="0">
                <a:cs typeface="Times New Roman" panose="02020603050405020304" pitchFamily="18" charset="0"/>
              </a:rPr>
              <a:t>Services;</a:t>
            </a:r>
            <a:r>
              <a:rPr lang="en-US" sz="1000" spc="-20" dirty="0">
                <a:cs typeface="Times New Roman" panose="02020603050405020304" pitchFamily="18" charset="0"/>
              </a:rPr>
              <a:t> </a:t>
            </a:r>
            <a:r>
              <a:rPr lang="en-US" sz="1000" dirty="0">
                <a:cs typeface="Times New Roman" panose="02020603050405020304" pitchFamily="18" charset="0"/>
              </a:rPr>
              <a:t>December</a:t>
            </a:r>
            <a:r>
              <a:rPr lang="en-US" sz="1000" spc="-14" dirty="0">
                <a:cs typeface="Times New Roman" panose="02020603050405020304" pitchFamily="18" charset="0"/>
              </a:rPr>
              <a:t> </a:t>
            </a:r>
            <a:r>
              <a:rPr lang="en-US" sz="1000" dirty="0">
                <a:cs typeface="Times New Roman" panose="02020603050405020304" pitchFamily="18" charset="0"/>
              </a:rPr>
              <a:t>2021.</a:t>
            </a:r>
            <a:r>
              <a:rPr lang="en-US" sz="1000" spc="-14" dirty="0">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3"/>
              </a:rPr>
              <a:t>https://www.hhs.gov/</a:t>
            </a:r>
            <a:r>
              <a:rPr lang="en-US" sz="1000" spc="-7" dirty="0">
                <a:solidFill>
                  <a:srgbClr val="0000FF"/>
                </a:solidFill>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3"/>
              </a:rPr>
              <a:t>sites/default/files/surgeon-general-youth-mental-health-</a:t>
            </a:r>
            <a:r>
              <a:rPr lang="en-US" sz="1000" u="sng" dirty="0">
                <a:solidFill>
                  <a:srgbClr val="0000FF"/>
                </a:solidFill>
                <a:uFill>
                  <a:solidFill>
                    <a:srgbClr val="0000FF"/>
                  </a:solidFill>
                </a:uFill>
                <a:cs typeface="Times New Roman" panose="02020603050405020304" pitchFamily="18" charset="0"/>
                <a:hlinkClick r:id="rId3"/>
              </a:rPr>
              <a:t>advisory.pdf</a:t>
            </a:r>
            <a:r>
              <a:rPr lang="en-US" sz="1000" dirty="0">
                <a:cs typeface="Times New Roman" panose="02020603050405020304" pitchFamily="18" charset="0"/>
                <a:hlinkClick r:id="rId3"/>
              </a:rPr>
              <a:t>.</a:t>
            </a:r>
            <a:r>
              <a:rPr lang="en-US" sz="1000" spc="37" dirty="0">
                <a:cs typeface="Times New Roman" panose="02020603050405020304" pitchFamily="18" charset="0"/>
              </a:rPr>
              <a:t> </a:t>
            </a:r>
            <a:r>
              <a:rPr lang="en-US" sz="1000" dirty="0">
                <a:cs typeface="Times New Roman" panose="02020603050405020304" pitchFamily="18" charset="0"/>
              </a:rPr>
              <a:t>Accessed</a:t>
            </a:r>
            <a:r>
              <a:rPr lang="en-US" sz="1000" spc="44" dirty="0">
                <a:cs typeface="Times New Roman" panose="02020603050405020304" pitchFamily="18" charset="0"/>
              </a:rPr>
              <a:t> </a:t>
            </a:r>
            <a:r>
              <a:rPr lang="en-US" sz="1000" dirty="0">
                <a:cs typeface="Times New Roman" panose="02020603050405020304" pitchFamily="18" charset="0"/>
              </a:rPr>
              <a:t>October</a:t>
            </a:r>
            <a:r>
              <a:rPr lang="en-US" sz="1000" spc="44" dirty="0">
                <a:cs typeface="Times New Roman" panose="02020603050405020304" pitchFamily="18" charset="0"/>
              </a:rPr>
              <a:t> </a:t>
            </a:r>
            <a:r>
              <a:rPr lang="en-US" sz="1000" dirty="0">
                <a:cs typeface="Times New Roman" panose="02020603050405020304" pitchFamily="18" charset="0"/>
              </a:rPr>
              <a:t>4,</a:t>
            </a:r>
            <a:r>
              <a:rPr lang="en-US" sz="1000" spc="51"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a:p>
            <a:pPr marL="274320" marR="45026" indent="-274320">
              <a:buAutoNum type="arabicPeriod" startAt="2"/>
              <a:tabLst>
                <a:tab pos="164518" algn="l"/>
                <a:tab pos="164951" algn="l"/>
              </a:tabLst>
            </a:pPr>
            <a:r>
              <a:rPr lang="en-US" sz="1000" dirty="0">
                <a:cs typeface="Times New Roman" panose="02020603050405020304" pitchFamily="18" charset="0"/>
              </a:rPr>
              <a:t>World</a:t>
            </a:r>
            <a:r>
              <a:rPr lang="en-US" sz="1000" spc="-14" dirty="0">
                <a:cs typeface="Times New Roman" panose="02020603050405020304" pitchFamily="18" charset="0"/>
              </a:rPr>
              <a:t> </a:t>
            </a:r>
            <a:r>
              <a:rPr lang="en-US" sz="1000" dirty="0">
                <a:cs typeface="Times New Roman" panose="02020603050405020304" pitchFamily="18" charset="0"/>
              </a:rPr>
              <a:t>Health</a:t>
            </a:r>
            <a:r>
              <a:rPr lang="en-US" sz="1000" spc="-7" dirty="0">
                <a:cs typeface="Times New Roman" panose="02020603050405020304" pitchFamily="18" charset="0"/>
              </a:rPr>
              <a:t> </a:t>
            </a:r>
            <a:r>
              <a:rPr lang="en-US" sz="1000" dirty="0">
                <a:cs typeface="Times New Roman" panose="02020603050405020304" pitchFamily="18" charset="0"/>
              </a:rPr>
              <a:t>Organization.</a:t>
            </a:r>
            <a:r>
              <a:rPr lang="en-US" sz="1000" spc="-7" dirty="0">
                <a:cs typeface="Times New Roman" panose="02020603050405020304" pitchFamily="18" charset="0"/>
              </a:rPr>
              <a:t> </a:t>
            </a:r>
            <a:r>
              <a:rPr lang="en-US" sz="1000" dirty="0">
                <a:cs typeface="Times New Roman" panose="02020603050405020304" pitchFamily="18" charset="0"/>
              </a:rPr>
              <a:t>Adolescent</a:t>
            </a:r>
            <a:r>
              <a:rPr lang="en-US" sz="1000" spc="-3" dirty="0">
                <a:cs typeface="Times New Roman" panose="02020603050405020304" pitchFamily="18" charset="0"/>
              </a:rPr>
              <a:t> </a:t>
            </a:r>
            <a:r>
              <a:rPr lang="en-US" sz="1000" dirty="0">
                <a:cs typeface="Times New Roman" panose="02020603050405020304" pitchFamily="18" charset="0"/>
              </a:rPr>
              <a:t>Mental</a:t>
            </a:r>
            <a:r>
              <a:rPr lang="en-US" sz="1000" spc="-7" dirty="0">
                <a:cs typeface="Times New Roman" panose="02020603050405020304" pitchFamily="18" charset="0"/>
              </a:rPr>
              <a:t> </a:t>
            </a:r>
            <a:r>
              <a:rPr lang="en-US" sz="1000" dirty="0">
                <a:cs typeface="Times New Roman" panose="02020603050405020304" pitchFamily="18" charset="0"/>
              </a:rPr>
              <a:t>Health.</a:t>
            </a:r>
            <a:r>
              <a:rPr lang="en-US" sz="1000" spc="-3" dirty="0">
                <a:cs typeface="Times New Roman" panose="02020603050405020304" pitchFamily="18" charset="0"/>
              </a:rPr>
              <a:t> </a:t>
            </a:r>
            <a:r>
              <a:rPr lang="en-US" sz="1000" dirty="0">
                <a:cs typeface="Times New Roman" panose="02020603050405020304" pitchFamily="18" charset="0"/>
              </a:rPr>
              <a:t>November</a:t>
            </a:r>
            <a:r>
              <a:rPr lang="en-US" sz="1000" spc="-3" dirty="0">
                <a:cs typeface="Times New Roman" panose="02020603050405020304" pitchFamily="18" charset="0"/>
              </a:rPr>
              <a:t> </a:t>
            </a:r>
            <a:r>
              <a:rPr lang="en-US" sz="1000" dirty="0">
                <a:cs typeface="Times New Roman" panose="02020603050405020304" pitchFamily="18" charset="0"/>
              </a:rPr>
              <a:t>2021.</a:t>
            </a:r>
            <a:r>
              <a:rPr lang="en-US" sz="1000" spc="-3" dirty="0">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4"/>
              </a:rPr>
              <a:t>https://www.who.int/news-room/fact-</a:t>
            </a:r>
            <a:r>
              <a:rPr lang="en-US" sz="1000" spc="-7" dirty="0">
                <a:solidFill>
                  <a:srgbClr val="0000FF"/>
                </a:solidFill>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4"/>
              </a:rPr>
              <a:t>sheets/detail/adolescent-mental-</a:t>
            </a:r>
            <a:r>
              <a:rPr lang="en-US" sz="1000" u="sng" dirty="0">
                <a:solidFill>
                  <a:srgbClr val="0000FF"/>
                </a:solidFill>
                <a:uFill>
                  <a:solidFill>
                    <a:srgbClr val="0000FF"/>
                  </a:solidFill>
                </a:uFill>
                <a:cs typeface="Times New Roman" panose="02020603050405020304" pitchFamily="18" charset="0"/>
                <a:hlinkClick r:id="rId4"/>
              </a:rPr>
              <a:t>health</a:t>
            </a:r>
            <a:r>
              <a:rPr lang="en-US" sz="1000" dirty="0">
                <a:cs typeface="Times New Roman" panose="02020603050405020304" pitchFamily="18" charset="0"/>
                <a:hlinkClick r:id="rId4"/>
              </a:rPr>
              <a:t>.</a:t>
            </a:r>
            <a:r>
              <a:rPr lang="en-US" sz="1000" spc="17" dirty="0">
                <a:cs typeface="Times New Roman" panose="02020603050405020304" pitchFamily="18" charset="0"/>
              </a:rPr>
              <a:t> </a:t>
            </a:r>
            <a:r>
              <a:rPr lang="en-US" sz="1000" dirty="0">
                <a:cs typeface="Times New Roman" panose="02020603050405020304" pitchFamily="18" charset="0"/>
              </a:rPr>
              <a:t>Accessed</a:t>
            </a:r>
            <a:r>
              <a:rPr lang="en-US" sz="1000" spc="17" dirty="0">
                <a:cs typeface="Times New Roman" panose="02020603050405020304" pitchFamily="18" charset="0"/>
              </a:rPr>
              <a:t> </a:t>
            </a:r>
            <a:r>
              <a:rPr lang="en-US" sz="1000" dirty="0">
                <a:cs typeface="Times New Roman" panose="02020603050405020304" pitchFamily="18" charset="0"/>
              </a:rPr>
              <a:t>October</a:t>
            </a:r>
            <a:r>
              <a:rPr lang="en-US" sz="1000" spc="17" dirty="0">
                <a:cs typeface="Times New Roman" panose="02020603050405020304" pitchFamily="18" charset="0"/>
              </a:rPr>
              <a:t> </a:t>
            </a:r>
            <a:r>
              <a:rPr lang="en-US" sz="1000" dirty="0">
                <a:cs typeface="Times New Roman" panose="02020603050405020304" pitchFamily="18" charset="0"/>
              </a:rPr>
              <a:t>4,</a:t>
            </a:r>
            <a:r>
              <a:rPr lang="en-US" sz="1000" spc="24" dirty="0">
                <a:cs typeface="Times New Roman" panose="02020603050405020304" pitchFamily="18" charset="0"/>
              </a:rPr>
              <a:t> </a:t>
            </a:r>
            <a:r>
              <a:rPr lang="en-US" sz="1000" spc="-14" dirty="0">
                <a:cs typeface="Times New Roman" panose="02020603050405020304" pitchFamily="18" charset="0"/>
              </a:rPr>
              <a:t>2022.</a:t>
            </a:r>
            <a:endParaRPr lang="en-US" sz="1000" dirty="0">
              <a:cs typeface="Times New Roman" panose="02020603050405020304" pitchFamily="18" charset="0"/>
            </a:endParaRPr>
          </a:p>
          <a:p>
            <a:pPr marL="274320" marR="57581" indent="-274320">
              <a:buAutoNum type="arabicPeriod" startAt="2"/>
              <a:tabLst>
                <a:tab pos="164518" algn="l"/>
                <a:tab pos="164951" algn="l"/>
              </a:tabLst>
            </a:pPr>
            <a:r>
              <a:rPr lang="en-US" sz="1000" dirty="0">
                <a:cs typeface="Times New Roman" panose="02020603050405020304" pitchFamily="18" charset="0"/>
              </a:rPr>
              <a:t>Cree</a:t>
            </a:r>
            <a:r>
              <a:rPr lang="en-US" sz="1000" spc="-17" dirty="0">
                <a:cs typeface="Times New Roman" panose="02020603050405020304" pitchFamily="18" charset="0"/>
              </a:rPr>
              <a:t> </a:t>
            </a:r>
            <a:r>
              <a:rPr lang="en-US" sz="1000" dirty="0">
                <a:cs typeface="Times New Roman" panose="02020603050405020304" pitchFamily="18" charset="0"/>
              </a:rPr>
              <a:t>RA,</a:t>
            </a:r>
            <a:r>
              <a:rPr lang="en-US" sz="1000" spc="-10" dirty="0">
                <a:cs typeface="Times New Roman" panose="02020603050405020304" pitchFamily="18" charset="0"/>
              </a:rPr>
              <a:t> </a:t>
            </a:r>
            <a:r>
              <a:rPr lang="en-US" sz="1000" dirty="0" err="1">
                <a:cs typeface="Times New Roman" panose="02020603050405020304" pitchFamily="18" charset="0"/>
              </a:rPr>
              <a:t>Bitsko</a:t>
            </a:r>
            <a:r>
              <a:rPr lang="en-US" sz="1000" spc="-7" dirty="0">
                <a:cs typeface="Times New Roman" panose="02020603050405020304" pitchFamily="18" charset="0"/>
              </a:rPr>
              <a:t> </a:t>
            </a:r>
            <a:r>
              <a:rPr lang="en-US" sz="1000" dirty="0">
                <a:cs typeface="Times New Roman" panose="02020603050405020304" pitchFamily="18" charset="0"/>
              </a:rPr>
              <a:t>RH,</a:t>
            </a:r>
            <a:r>
              <a:rPr lang="en-US" sz="1000" spc="-10" dirty="0">
                <a:cs typeface="Times New Roman" panose="02020603050405020304" pitchFamily="18" charset="0"/>
              </a:rPr>
              <a:t> </a:t>
            </a:r>
            <a:r>
              <a:rPr lang="en-US" sz="1000" dirty="0">
                <a:cs typeface="Times New Roman" panose="02020603050405020304" pitchFamily="18" charset="0"/>
              </a:rPr>
              <a:t>Robinson</a:t>
            </a:r>
            <a:r>
              <a:rPr lang="en-US" sz="1000" spc="-7" dirty="0">
                <a:cs typeface="Times New Roman" panose="02020603050405020304" pitchFamily="18" charset="0"/>
              </a:rPr>
              <a:t> </a:t>
            </a:r>
            <a:r>
              <a:rPr lang="en-US" sz="1000" dirty="0">
                <a:cs typeface="Times New Roman" panose="02020603050405020304" pitchFamily="18" charset="0"/>
              </a:rPr>
              <a:t>LR,</a:t>
            </a:r>
            <a:r>
              <a:rPr lang="en-US" sz="1000" spc="-10" dirty="0">
                <a:cs typeface="Times New Roman" panose="02020603050405020304" pitchFamily="18" charset="0"/>
              </a:rPr>
              <a:t> </a:t>
            </a:r>
            <a:r>
              <a:rPr lang="en-US" sz="1000" dirty="0">
                <a:cs typeface="Times New Roman" panose="02020603050405020304" pitchFamily="18" charset="0"/>
              </a:rPr>
              <a:t>Holbrook</a:t>
            </a:r>
            <a:r>
              <a:rPr lang="en-US" sz="1000" spc="-7" dirty="0">
                <a:cs typeface="Times New Roman" panose="02020603050405020304" pitchFamily="18" charset="0"/>
              </a:rPr>
              <a:t> </a:t>
            </a:r>
            <a:r>
              <a:rPr lang="en-US" sz="1000" dirty="0">
                <a:cs typeface="Times New Roman" panose="02020603050405020304" pitchFamily="18" charset="0"/>
              </a:rPr>
              <a:t>JR,</a:t>
            </a:r>
            <a:r>
              <a:rPr lang="en-US" sz="1000" spc="-14" dirty="0">
                <a:cs typeface="Times New Roman" panose="02020603050405020304" pitchFamily="18" charset="0"/>
              </a:rPr>
              <a:t> </a:t>
            </a:r>
            <a:r>
              <a:rPr lang="en-US" sz="1000" dirty="0">
                <a:cs typeface="Times New Roman" panose="02020603050405020304" pitchFamily="18" charset="0"/>
              </a:rPr>
              <a:t>Danielson</a:t>
            </a:r>
            <a:r>
              <a:rPr lang="en-US" sz="1000" spc="-14" dirty="0">
                <a:cs typeface="Times New Roman" panose="02020603050405020304" pitchFamily="18" charset="0"/>
              </a:rPr>
              <a:t> </a:t>
            </a:r>
            <a:r>
              <a:rPr lang="en-US" sz="1000" dirty="0">
                <a:cs typeface="Times New Roman" panose="02020603050405020304" pitchFamily="18" charset="0"/>
              </a:rPr>
              <a:t>ML,</a:t>
            </a:r>
            <a:r>
              <a:rPr lang="en-US" sz="1000" spc="-14" dirty="0">
                <a:cs typeface="Times New Roman" panose="02020603050405020304" pitchFamily="18" charset="0"/>
              </a:rPr>
              <a:t> </a:t>
            </a:r>
            <a:r>
              <a:rPr lang="en-US" sz="1000" dirty="0">
                <a:cs typeface="Times New Roman" panose="02020603050405020304" pitchFamily="18" charset="0"/>
              </a:rPr>
              <a:t>Smith</a:t>
            </a:r>
            <a:r>
              <a:rPr lang="en-US" sz="1000" spc="-10" dirty="0">
                <a:cs typeface="Times New Roman" panose="02020603050405020304" pitchFamily="18" charset="0"/>
              </a:rPr>
              <a:t> </a:t>
            </a:r>
            <a:r>
              <a:rPr lang="en-US" sz="1000" dirty="0">
                <a:cs typeface="Times New Roman" panose="02020603050405020304" pitchFamily="18" charset="0"/>
              </a:rPr>
              <a:t>DS,</a:t>
            </a:r>
            <a:r>
              <a:rPr lang="en-US" sz="1000" spc="-14" dirty="0">
                <a:cs typeface="Times New Roman" panose="02020603050405020304" pitchFamily="18" charset="0"/>
              </a:rPr>
              <a:t> </a:t>
            </a:r>
            <a:r>
              <a:rPr lang="en-US" sz="1000" dirty="0">
                <a:cs typeface="Times New Roman" panose="02020603050405020304" pitchFamily="18" charset="0"/>
              </a:rPr>
              <a:t>Kaminski</a:t>
            </a:r>
            <a:r>
              <a:rPr lang="en-US" sz="1000" spc="-14" dirty="0">
                <a:cs typeface="Times New Roman" panose="02020603050405020304" pitchFamily="18" charset="0"/>
              </a:rPr>
              <a:t> </a:t>
            </a:r>
            <a:r>
              <a:rPr lang="en-US" sz="1000" dirty="0">
                <a:cs typeface="Times New Roman" panose="02020603050405020304" pitchFamily="18" charset="0"/>
              </a:rPr>
              <a:t>JW,</a:t>
            </a:r>
            <a:r>
              <a:rPr lang="en-US" sz="1000" spc="-14" dirty="0">
                <a:cs typeface="Times New Roman" panose="02020603050405020304" pitchFamily="18" charset="0"/>
              </a:rPr>
              <a:t> </a:t>
            </a:r>
            <a:r>
              <a:rPr lang="en-US" sz="1000" dirty="0">
                <a:cs typeface="Times New Roman" panose="02020603050405020304" pitchFamily="18" charset="0"/>
              </a:rPr>
              <a:t>Kenney</a:t>
            </a:r>
            <a:r>
              <a:rPr lang="en-US" sz="1000" spc="-10" dirty="0">
                <a:cs typeface="Times New Roman" panose="02020603050405020304" pitchFamily="18" charset="0"/>
              </a:rPr>
              <a:t> </a:t>
            </a:r>
            <a:r>
              <a:rPr lang="en-US" sz="1000" spc="-17" dirty="0">
                <a:cs typeface="Times New Roman" panose="02020603050405020304" pitchFamily="18" charset="0"/>
              </a:rPr>
              <a:t>MK, </a:t>
            </a:r>
            <a:r>
              <a:rPr lang="en-US" sz="1000" dirty="0">
                <a:cs typeface="Times New Roman" panose="02020603050405020304" pitchFamily="18" charset="0"/>
              </a:rPr>
              <a:t>Peacock</a:t>
            </a:r>
            <a:r>
              <a:rPr lang="en-US" sz="1000" spc="-27" dirty="0">
                <a:cs typeface="Times New Roman" panose="02020603050405020304" pitchFamily="18" charset="0"/>
              </a:rPr>
              <a:t> </a:t>
            </a:r>
            <a:r>
              <a:rPr lang="en-US" sz="1000" dirty="0">
                <a:cs typeface="Times New Roman" panose="02020603050405020304" pitchFamily="18" charset="0"/>
              </a:rPr>
              <a:t>G.</a:t>
            </a:r>
            <a:r>
              <a:rPr lang="en-US" sz="1000" spc="-17" dirty="0">
                <a:cs typeface="Times New Roman" panose="02020603050405020304" pitchFamily="18" charset="0"/>
              </a:rPr>
              <a:t> </a:t>
            </a:r>
            <a:r>
              <a:rPr lang="en-US" sz="1000" dirty="0">
                <a:cs typeface="Times New Roman" panose="02020603050405020304" pitchFamily="18" charset="0"/>
              </a:rPr>
              <a:t>Health</a:t>
            </a:r>
            <a:r>
              <a:rPr lang="en-US" sz="1000" spc="-14" dirty="0">
                <a:cs typeface="Times New Roman" panose="02020603050405020304" pitchFamily="18" charset="0"/>
              </a:rPr>
              <a:t> </a:t>
            </a:r>
            <a:r>
              <a:rPr lang="en-US" sz="1000" dirty="0">
                <a:cs typeface="Times New Roman" panose="02020603050405020304" pitchFamily="18" charset="0"/>
              </a:rPr>
              <a:t>care,</a:t>
            </a:r>
            <a:r>
              <a:rPr lang="en-US" sz="1000" spc="-17" dirty="0">
                <a:cs typeface="Times New Roman" panose="02020603050405020304" pitchFamily="18" charset="0"/>
              </a:rPr>
              <a:t> </a:t>
            </a:r>
            <a:r>
              <a:rPr lang="en-US" sz="1000" dirty="0">
                <a:cs typeface="Times New Roman" panose="02020603050405020304" pitchFamily="18" charset="0"/>
              </a:rPr>
              <a:t>family,</a:t>
            </a:r>
            <a:r>
              <a:rPr lang="en-US" sz="1000" spc="-17" dirty="0">
                <a:cs typeface="Times New Roman" panose="02020603050405020304" pitchFamily="18" charset="0"/>
              </a:rPr>
              <a:t> </a:t>
            </a:r>
            <a:r>
              <a:rPr lang="en-US" sz="1000" dirty="0">
                <a:cs typeface="Times New Roman" panose="02020603050405020304" pitchFamily="18" charset="0"/>
              </a:rPr>
              <a:t>and</a:t>
            </a:r>
            <a:r>
              <a:rPr lang="en-US" sz="1000" spc="-10" dirty="0">
                <a:cs typeface="Times New Roman" panose="02020603050405020304" pitchFamily="18" charset="0"/>
              </a:rPr>
              <a:t> </a:t>
            </a:r>
            <a:r>
              <a:rPr lang="en-US" sz="1000" dirty="0">
                <a:cs typeface="Times New Roman" panose="02020603050405020304" pitchFamily="18" charset="0"/>
              </a:rPr>
              <a:t>community</a:t>
            </a:r>
            <a:r>
              <a:rPr lang="en-US" sz="1000" spc="-20" dirty="0">
                <a:cs typeface="Times New Roman" panose="02020603050405020304" pitchFamily="18" charset="0"/>
              </a:rPr>
              <a:t> </a:t>
            </a:r>
            <a:r>
              <a:rPr lang="en-US" sz="1000" dirty="0">
                <a:cs typeface="Times New Roman" panose="02020603050405020304" pitchFamily="18" charset="0"/>
              </a:rPr>
              <a:t>factors</a:t>
            </a:r>
            <a:r>
              <a:rPr lang="en-US" sz="1000" spc="-14" dirty="0">
                <a:cs typeface="Times New Roman" panose="02020603050405020304" pitchFamily="18" charset="0"/>
              </a:rPr>
              <a:t> </a:t>
            </a:r>
            <a:r>
              <a:rPr lang="en-US" sz="1000" dirty="0">
                <a:cs typeface="Times New Roman" panose="02020603050405020304" pitchFamily="18" charset="0"/>
              </a:rPr>
              <a:t>associated</a:t>
            </a:r>
            <a:r>
              <a:rPr lang="en-US" sz="1000" spc="-20" dirty="0">
                <a:cs typeface="Times New Roman" panose="02020603050405020304" pitchFamily="18" charset="0"/>
              </a:rPr>
              <a:t> </a:t>
            </a:r>
            <a:r>
              <a:rPr lang="en-US" sz="1000" dirty="0">
                <a:cs typeface="Times New Roman" panose="02020603050405020304" pitchFamily="18" charset="0"/>
              </a:rPr>
              <a:t>with</a:t>
            </a:r>
            <a:r>
              <a:rPr lang="en-US" sz="1000" spc="-17" dirty="0">
                <a:cs typeface="Times New Roman" panose="02020603050405020304" pitchFamily="18" charset="0"/>
              </a:rPr>
              <a:t> </a:t>
            </a:r>
            <a:r>
              <a:rPr lang="en-US" sz="1000" dirty="0">
                <a:cs typeface="Times New Roman" panose="02020603050405020304" pitchFamily="18" charset="0"/>
              </a:rPr>
              <a:t>mental,</a:t>
            </a:r>
            <a:r>
              <a:rPr lang="en-US" sz="1000" spc="-17" dirty="0">
                <a:cs typeface="Times New Roman" panose="02020603050405020304" pitchFamily="18" charset="0"/>
              </a:rPr>
              <a:t> </a:t>
            </a:r>
            <a:r>
              <a:rPr lang="en-US" sz="1000" dirty="0">
                <a:cs typeface="Times New Roman" panose="02020603050405020304" pitchFamily="18" charset="0"/>
              </a:rPr>
              <a:t>behavioral,</a:t>
            </a:r>
            <a:r>
              <a:rPr lang="en-US" sz="1000" spc="-14" dirty="0">
                <a:cs typeface="Times New Roman" panose="02020603050405020304" pitchFamily="18" charset="0"/>
              </a:rPr>
              <a:t> </a:t>
            </a:r>
            <a:r>
              <a:rPr lang="en-US" sz="1000" dirty="0">
                <a:cs typeface="Times New Roman" panose="02020603050405020304" pitchFamily="18" charset="0"/>
              </a:rPr>
              <a:t>and</a:t>
            </a:r>
            <a:r>
              <a:rPr lang="en-US" sz="1000" spc="-17" dirty="0">
                <a:cs typeface="Times New Roman" panose="02020603050405020304" pitchFamily="18" charset="0"/>
              </a:rPr>
              <a:t> </a:t>
            </a:r>
            <a:r>
              <a:rPr lang="en-US" sz="1000" spc="-7" dirty="0">
                <a:cs typeface="Times New Roman" panose="02020603050405020304" pitchFamily="18" charset="0"/>
              </a:rPr>
              <a:t>developmental </a:t>
            </a:r>
            <a:r>
              <a:rPr lang="en-US" sz="1000" dirty="0">
                <a:cs typeface="Times New Roman" panose="02020603050405020304" pitchFamily="18" charset="0"/>
              </a:rPr>
              <a:t>disorders</a:t>
            </a:r>
            <a:r>
              <a:rPr lang="en-US" sz="1000" spc="-17" dirty="0">
                <a:cs typeface="Times New Roman" panose="02020603050405020304" pitchFamily="18" charset="0"/>
              </a:rPr>
              <a:t> </a:t>
            </a:r>
            <a:r>
              <a:rPr lang="en-US" sz="1000" dirty="0">
                <a:cs typeface="Times New Roman" panose="02020603050405020304" pitchFamily="18" charset="0"/>
              </a:rPr>
              <a:t>and</a:t>
            </a:r>
            <a:r>
              <a:rPr lang="en-US" sz="1000" spc="-14" dirty="0">
                <a:cs typeface="Times New Roman" panose="02020603050405020304" pitchFamily="18" charset="0"/>
              </a:rPr>
              <a:t> </a:t>
            </a:r>
            <a:r>
              <a:rPr lang="en-US" sz="1000" dirty="0">
                <a:cs typeface="Times New Roman" panose="02020603050405020304" pitchFamily="18" charset="0"/>
              </a:rPr>
              <a:t>poverty</a:t>
            </a:r>
            <a:r>
              <a:rPr lang="en-US" sz="1000" spc="-14" dirty="0">
                <a:cs typeface="Times New Roman" panose="02020603050405020304" pitchFamily="18" charset="0"/>
              </a:rPr>
              <a:t> </a:t>
            </a:r>
            <a:r>
              <a:rPr lang="en-US" sz="1000" dirty="0">
                <a:cs typeface="Times New Roman" panose="02020603050405020304" pitchFamily="18" charset="0"/>
              </a:rPr>
              <a:t>among</a:t>
            </a:r>
            <a:r>
              <a:rPr lang="en-US" sz="1000" spc="-10" dirty="0">
                <a:cs typeface="Times New Roman" panose="02020603050405020304" pitchFamily="18" charset="0"/>
              </a:rPr>
              <a:t> </a:t>
            </a:r>
            <a:r>
              <a:rPr lang="en-US" sz="1000" dirty="0">
                <a:cs typeface="Times New Roman" panose="02020603050405020304" pitchFamily="18" charset="0"/>
              </a:rPr>
              <a:t>children</a:t>
            </a:r>
            <a:r>
              <a:rPr lang="en-US" sz="1000" spc="-7" dirty="0">
                <a:cs typeface="Times New Roman" panose="02020603050405020304" pitchFamily="18" charset="0"/>
              </a:rPr>
              <a:t> </a:t>
            </a:r>
            <a:r>
              <a:rPr lang="en-US" sz="1000" dirty="0">
                <a:cs typeface="Times New Roman" panose="02020603050405020304" pitchFamily="18" charset="0"/>
              </a:rPr>
              <a:t>aged</a:t>
            </a:r>
            <a:r>
              <a:rPr lang="en-US" sz="1000" spc="-14" dirty="0">
                <a:cs typeface="Times New Roman" panose="02020603050405020304" pitchFamily="18" charset="0"/>
              </a:rPr>
              <a:t> </a:t>
            </a:r>
            <a:r>
              <a:rPr lang="en-US" sz="1000" spc="-7" dirty="0">
                <a:cs typeface="Times New Roman" panose="02020603050405020304" pitchFamily="18" charset="0"/>
              </a:rPr>
              <a:t>2-</a:t>
            </a:r>
            <a:r>
              <a:rPr lang="en-US" sz="1000" dirty="0">
                <a:cs typeface="Times New Roman" panose="02020603050405020304" pitchFamily="18" charset="0"/>
              </a:rPr>
              <a:t>8</a:t>
            </a:r>
            <a:r>
              <a:rPr lang="en-US" sz="1000" spc="-10" dirty="0">
                <a:cs typeface="Times New Roman" panose="02020603050405020304" pitchFamily="18" charset="0"/>
              </a:rPr>
              <a:t> </a:t>
            </a:r>
            <a:r>
              <a:rPr lang="en-US" sz="1000" dirty="0">
                <a:cs typeface="Times New Roman" panose="02020603050405020304" pitchFamily="18" charset="0"/>
              </a:rPr>
              <a:t>years</a:t>
            </a:r>
            <a:r>
              <a:rPr lang="en-US" sz="1000" spc="-10" dirty="0">
                <a:cs typeface="Times New Roman" panose="02020603050405020304" pitchFamily="18" charset="0"/>
              </a:rPr>
              <a:t> </a:t>
            </a:r>
            <a:r>
              <a:rPr lang="en-US" sz="1000" dirty="0">
                <a:cs typeface="Times New Roman" panose="02020603050405020304" pitchFamily="18" charset="0"/>
              </a:rPr>
              <a:t>—</a:t>
            </a:r>
            <a:r>
              <a:rPr lang="en-US" sz="1000" spc="-14" dirty="0">
                <a:cs typeface="Times New Roman" panose="02020603050405020304" pitchFamily="18" charset="0"/>
              </a:rPr>
              <a:t> </a:t>
            </a:r>
            <a:r>
              <a:rPr lang="en-US" sz="1000" dirty="0">
                <a:cs typeface="Times New Roman" panose="02020603050405020304" pitchFamily="18" charset="0"/>
              </a:rPr>
              <a:t>United</a:t>
            </a:r>
            <a:r>
              <a:rPr lang="en-US" sz="1000" spc="-3" dirty="0">
                <a:cs typeface="Times New Roman" panose="02020603050405020304" pitchFamily="18" charset="0"/>
              </a:rPr>
              <a:t> </a:t>
            </a:r>
            <a:r>
              <a:rPr lang="en-US" sz="1000" dirty="0">
                <a:cs typeface="Times New Roman" panose="02020603050405020304" pitchFamily="18" charset="0"/>
              </a:rPr>
              <a:t>States,</a:t>
            </a:r>
            <a:r>
              <a:rPr lang="en-US" sz="1000" spc="-14" dirty="0">
                <a:cs typeface="Times New Roman" panose="02020603050405020304" pitchFamily="18" charset="0"/>
              </a:rPr>
              <a:t> </a:t>
            </a:r>
            <a:r>
              <a:rPr lang="en-US" sz="1000" dirty="0">
                <a:cs typeface="Times New Roman" panose="02020603050405020304" pitchFamily="18" charset="0"/>
              </a:rPr>
              <a:t>2016.</a:t>
            </a:r>
            <a:r>
              <a:rPr lang="en-US" sz="1000" spc="-14" dirty="0">
                <a:cs typeface="Times New Roman" panose="02020603050405020304" pitchFamily="18" charset="0"/>
              </a:rPr>
              <a:t> </a:t>
            </a:r>
            <a:r>
              <a:rPr lang="en-US" sz="1000" dirty="0">
                <a:cs typeface="Times New Roman" panose="02020603050405020304" pitchFamily="18" charset="0"/>
              </a:rPr>
              <a:t>MMWR</a:t>
            </a:r>
            <a:r>
              <a:rPr lang="en-US" sz="1000" spc="-10" dirty="0">
                <a:cs typeface="Times New Roman" panose="02020603050405020304" pitchFamily="18" charset="0"/>
              </a:rPr>
              <a:t> </a:t>
            </a:r>
            <a:r>
              <a:rPr lang="en-US" sz="1000" dirty="0" err="1">
                <a:cs typeface="Times New Roman" panose="02020603050405020304" pitchFamily="18" charset="0"/>
              </a:rPr>
              <a:t>Morb</a:t>
            </a:r>
            <a:r>
              <a:rPr lang="en-US" sz="1000" spc="-14" dirty="0">
                <a:cs typeface="Times New Roman" panose="02020603050405020304" pitchFamily="18" charset="0"/>
              </a:rPr>
              <a:t> </a:t>
            </a:r>
            <a:r>
              <a:rPr lang="en-US" sz="1000" dirty="0">
                <a:cs typeface="Times New Roman" panose="02020603050405020304" pitchFamily="18" charset="0"/>
              </a:rPr>
              <a:t>Mortal</a:t>
            </a:r>
            <a:r>
              <a:rPr lang="en-US" sz="1000" spc="-17" dirty="0">
                <a:cs typeface="Times New Roman" panose="02020603050405020304" pitchFamily="18" charset="0"/>
              </a:rPr>
              <a:t> </a:t>
            </a:r>
            <a:r>
              <a:rPr lang="en-US" sz="1000" dirty="0" err="1">
                <a:cs typeface="Times New Roman" panose="02020603050405020304" pitchFamily="18" charset="0"/>
              </a:rPr>
              <a:t>Wkly</a:t>
            </a:r>
            <a:r>
              <a:rPr lang="en-US" sz="1000" spc="-3" dirty="0">
                <a:cs typeface="Times New Roman" panose="02020603050405020304" pitchFamily="18" charset="0"/>
              </a:rPr>
              <a:t> </a:t>
            </a:r>
            <a:r>
              <a:rPr lang="en-US" sz="1000" spc="-14" dirty="0">
                <a:cs typeface="Times New Roman" panose="02020603050405020304" pitchFamily="18" charset="0"/>
              </a:rPr>
              <a:t>Rep. </a:t>
            </a:r>
            <a:r>
              <a:rPr lang="en-US" sz="1000" spc="-7" dirty="0">
                <a:cs typeface="Times New Roman" panose="02020603050405020304" pitchFamily="18" charset="0"/>
              </a:rPr>
              <a:t>2018;67(50):1377-</a:t>
            </a:r>
            <a:r>
              <a:rPr lang="en-US" sz="1000" dirty="0">
                <a:cs typeface="Times New Roman" panose="02020603050405020304" pitchFamily="18" charset="0"/>
              </a:rPr>
              <a:t>1383.</a:t>
            </a:r>
            <a:r>
              <a:rPr lang="en-US" sz="1000" spc="61" dirty="0">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5"/>
              </a:rPr>
              <a:t>https://www.cdc.gov/mmwr/volumes/67/wr/mm6750a1.htm?s_cid=mm6750a1_w</a:t>
            </a:r>
            <a:r>
              <a:rPr lang="en-US" sz="1000" spc="-7" dirty="0">
                <a:cs typeface="Times New Roman" panose="02020603050405020304" pitchFamily="18" charset="0"/>
                <a:hlinkClick r:id="rId5"/>
              </a:rPr>
              <a:t>.</a:t>
            </a:r>
            <a:r>
              <a:rPr lang="en-US" sz="1000" spc="-7" dirty="0">
                <a:cs typeface="Times New Roman" panose="02020603050405020304" pitchFamily="18" charset="0"/>
              </a:rPr>
              <a:t> </a:t>
            </a:r>
            <a:r>
              <a:rPr lang="en-US" sz="1000" dirty="0">
                <a:cs typeface="Times New Roman" panose="02020603050405020304" pitchFamily="18" charset="0"/>
              </a:rPr>
              <a:t>Accessed</a:t>
            </a:r>
            <a:r>
              <a:rPr lang="en-US" sz="1000" spc="-17" dirty="0">
                <a:cs typeface="Times New Roman" panose="02020603050405020304" pitchFamily="18" charset="0"/>
              </a:rPr>
              <a:t> </a:t>
            </a:r>
            <a:r>
              <a:rPr lang="en-US" sz="1000" dirty="0">
                <a:cs typeface="Times New Roman" panose="02020603050405020304" pitchFamily="18" charset="0"/>
              </a:rPr>
              <a:t>October</a:t>
            </a:r>
            <a:r>
              <a:rPr lang="en-US" sz="1000" spc="-14" dirty="0">
                <a:cs typeface="Times New Roman" panose="02020603050405020304" pitchFamily="18" charset="0"/>
              </a:rPr>
              <a:t> </a:t>
            </a:r>
            <a:r>
              <a:rPr lang="en-US" sz="1000" dirty="0">
                <a:cs typeface="Times New Roman" panose="02020603050405020304" pitchFamily="18" charset="0"/>
              </a:rPr>
              <a:t>4,</a:t>
            </a:r>
            <a:r>
              <a:rPr lang="en-US" sz="1000" spc="-14"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a:p>
            <a:pPr marL="274320" marR="11257" indent="-274320">
              <a:buAutoNum type="arabicPeriod" startAt="4"/>
              <a:tabLst>
                <a:tab pos="164085" algn="l"/>
                <a:tab pos="164518" algn="l"/>
              </a:tabLst>
            </a:pPr>
            <a:r>
              <a:rPr lang="en-US" sz="1000" dirty="0" err="1">
                <a:cs typeface="Times New Roman" panose="02020603050405020304" pitchFamily="18" charset="0"/>
              </a:rPr>
              <a:t>Bitsko</a:t>
            </a:r>
            <a:r>
              <a:rPr lang="en-US" sz="1000" spc="31" dirty="0">
                <a:cs typeface="Times New Roman" panose="02020603050405020304" pitchFamily="18" charset="0"/>
              </a:rPr>
              <a:t> </a:t>
            </a:r>
            <a:r>
              <a:rPr lang="en-US" sz="1000" dirty="0">
                <a:cs typeface="Times New Roman" panose="02020603050405020304" pitchFamily="18" charset="0"/>
              </a:rPr>
              <a:t>RH,</a:t>
            </a:r>
            <a:r>
              <a:rPr lang="en-US" sz="1000" spc="31" dirty="0">
                <a:cs typeface="Times New Roman" panose="02020603050405020304" pitchFamily="18" charset="0"/>
              </a:rPr>
              <a:t> </a:t>
            </a:r>
            <a:r>
              <a:rPr lang="en-US" sz="1000" dirty="0">
                <a:cs typeface="Times New Roman" panose="02020603050405020304" pitchFamily="18" charset="0"/>
              </a:rPr>
              <a:t>Claussen</a:t>
            </a:r>
            <a:r>
              <a:rPr lang="en-US" sz="1000" spc="31" dirty="0">
                <a:cs typeface="Times New Roman" panose="02020603050405020304" pitchFamily="18" charset="0"/>
              </a:rPr>
              <a:t> </a:t>
            </a:r>
            <a:r>
              <a:rPr lang="en-US" sz="1000" dirty="0">
                <a:cs typeface="Times New Roman" panose="02020603050405020304" pitchFamily="18" charset="0"/>
              </a:rPr>
              <a:t>AH,</a:t>
            </a:r>
            <a:r>
              <a:rPr lang="en-US" sz="1000" spc="31" dirty="0">
                <a:cs typeface="Times New Roman" panose="02020603050405020304" pitchFamily="18" charset="0"/>
              </a:rPr>
              <a:t> </a:t>
            </a:r>
            <a:r>
              <a:rPr lang="en-US" sz="1000" dirty="0" err="1">
                <a:cs typeface="Times New Roman" panose="02020603050405020304" pitchFamily="18" charset="0"/>
              </a:rPr>
              <a:t>Lichtstein</a:t>
            </a:r>
            <a:r>
              <a:rPr lang="en-US" sz="1000" spc="31" dirty="0">
                <a:cs typeface="Times New Roman" panose="02020603050405020304" pitchFamily="18" charset="0"/>
              </a:rPr>
              <a:t> </a:t>
            </a:r>
            <a:r>
              <a:rPr lang="en-US" sz="1000" dirty="0">
                <a:cs typeface="Times New Roman" panose="02020603050405020304" pitchFamily="18" charset="0"/>
              </a:rPr>
              <a:t>J,</a:t>
            </a:r>
            <a:r>
              <a:rPr lang="en-US" sz="1000" spc="31" dirty="0">
                <a:cs typeface="Times New Roman" panose="02020603050405020304" pitchFamily="18" charset="0"/>
              </a:rPr>
              <a:t> </a:t>
            </a:r>
            <a:r>
              <a:rPr lang="en-US" sz="1000" dirty="0">
                <a:cs typeface="Times New Roman" panose="02020603050405020304" pitchFamily="18" charset="0"/>
              </a:rPr>
              <a:t>Black</a:t>
            </a:r>
            <a:r>
              <a:rPr lang="en-US" sz="1000" spc="27" dirty="0">
                <a:cs typeface="Times New Roman" panose="02020603050405020304" pitchFamily="18" charset="0"/>
              </a:rPr>
              <a:t> </a:t>
            </a:r>
            <a:r>
              <a:rPr lang="en-US" sz="1000" dirty="0">
                <a:cs typeface="Times New Roman" panose="02020603050405020304" pitchFamily="18" charset="0"/>
              </a:rPr>
              <a:t>LJ,</a:t>
            </a:r>
            <a:r>
              <a:rPr lang="en-US" sz="1000" spc="31" dirty="0">
                <a:cs typeface="Times New Roman" panose="02020603050405020304" pitchFamily="18" charset="0"/>
              </a:rPr>
              <a:t> </a:t>
            </a:r>
            <a:r>
              <a:rPr lang="en-US" sz="1000" dirty="0">
                <a:cs typeface="Times New Roman" panose="02020603050405020304" pitchFamily="18" charset="0"/>
              </a:rPr>
              <a:t>Everett</a:t>
            </a:r>
            <a:r>
              <a:rPr lang="en-US" sz="1000" spc="27" dirty="0">
                <a:cs typeface="Times New Roman" panose="02020603050405020304" pitchFamily="18" charset="0"/>
              </a:rPr>
              <a:t> </a:t>
            </a:r>
            <a:r>
              <a:rPr lang="en-US" sz="1000" dirty="0">
                <a:cs typeface="Times New Roman" panose="02020603050405020304" pitchFamily="18" charset="0"/>
              </a:rPr>
              <a:t>Jones</a:t>
            </a:r>
            <a:r>
              <a:rPr lang="en-US" sz="1000" spc="24" dirty="0">
                <a:cs typeface="Times New Roman" panose="02020603050405020304" pitchFamily="18" charset="0"/>
              </a:rPr>
              <a:t> </a:t>
            </a:r>
            <a:r>
              <a:rPr lang="en-US" sz="1000" dirty="0">
                <a:cs typeface="Times New Roman" panose="02020603050405020304" pitchFamily="18" charset="0"/>
              </a:rPr>
              <a:t>S,</a:t>
            </a:r>
            <a:r>
              <a:rPr lang="en-US" sz="1000" spc="27" dirty="0">
                <a:cs typeface="Times New Roman" panose="02020603050405020304" pitchFamily="18" charset="0"/>
              </a:rPr>
              <a:t> </a:t>
            </a:r>
            <a:r>
              <a:rPr lang="en-US" sz="1000" dirty="0">
                <a:cs typeface="Times New Roman" panose="02020603050405020304" pitchFamily="18" charset="0"/>
              </a:rPr>
              <a:t>Danielson</a:t>
            </a:r>
            <a:r>
              <a:rPr lang="en-US" sz="1000" spc="31" dirty="0">
                <a:cs typeface="Times New Roman" panose="02020603050405020304" pitchFamily="18" charset="0"/>
              </a:rPr>
              <a:t> </a:t>
            </a:r>
            <a:r>
              <a:rPr lang="en-US" sz="1000" dirty="0">
                <a:cs typeface="Times New Roman" panose="02020603050405020304" pitchFamily="18" charset="0"/>
              </a:rPr>
              <a:t>MD,</a:t>
            </a:r>
            <a:r>
              <a:rPr lang="en-US" sz="1000" spc="27" dirty="0">
                <a:cs typeface="Times New Roman" panose="02020603050405020304" pitchFamily="18" charset="0"/>
              </a:rPr>
              <a:t> </a:t>
            </a:r>
            <a:r>
              <a:rPr lang="en-US" sz="1000" dirty="0">
                <a:cs typeface="Times New Roman" panose="02020603050405020304" pitchFamily="18" charset="0"/>
              </a:rPr>
              <a:t>Hoenig</a:t>
            </a:r>
            <a:r>
              <a:rPr lang="en-US" sz="1000" spc="34" dirty="0">
                <a:cs typeface="Times New Roman" panose="02020603050405020304" pitchFamily="18" charset="0"/>
              </a:rPr>
              <a:t> </a:t>
            </a:r>
            <a:r>
              <a:rPr lang="en-US" sz="1000" dirty="0">
                <a:cs typeface="Times New Roman" panose="02020603050405020304" pitchFamily="18" charset="0"/>
              </a:rPr>
              <a:t>JM,</a:t>
            </a:r>
            <a:r>
              <a:rPr lang="en-US" sz="1000" spc="27" dirty="0">
                <a:cs typeface="Times New Roman" panose="02020603050405020304" pitchFamily="18" charset="0"/>
              </a:rPr>
              <a:t> </a:t>
            </a:r>
            <a:r>
              <a:rPr lang="en-US" sz="1000" dirty="0">
                <a:cs typeface="Times New Roman" panose="02020603050405020304" pitchFamily="18" charset="0"/>
              </a:rPr>
              <a:t>Davis</a:t>
            </a:r>
            <a:r>
              <a:rPr lang="en-US" sz="1000" spc="20" dirty="0">
                <a:cs typeface="Times New Roman" panose="02020603050405020304" pitchFamily="18" charset="0"/>
              </a:rPr>
              <a:t> </a:t>
            </a:r>
            <a:r>
              <a:rPr lang="en-US" sz="1000" dirty="0">
                <a:cs typeface="Times New Roman" panose="02020603050405020304" pitchFamily="18" charset="0"/>
              </a:rPr>
              <a:t>Jack</a:t>
            </a:r>
            <a:r>
              <a:rPr lang="en-US" sz="1000" spc="31" dirty="0">
                <a:cs typeface="Times New Roman" panose="02020603050405020304" pitchFamily="18" charset="0"/>
              </a:rPr>
              <a:t> </a:t>
            </a:r>
            <a:r>
              <a:rPr lang="en-US" sz="1000" spc="-17" dirty="0">
                <a:cs typeface="Times New Roman" panose="02020603050405020304" pitchFamily="18" charset="0"/>
              </a:rPr>
              <a:t>SP, </a:t>
            </a:r>
            <a:r>
              <a:rPr lang="en-US" sz="1000" dirty="0">
                <a:cs typeface="Times New Roman" panose="02020603050405020304" pitchFamily="18" charset="0"/>
              </a:rPr>
              <a:t>Brody</a:t>
            </a:r>
            <a:r>
              <a:rPr lang="en-US" sz="1000" spc="24" dirty="0">
                <a:cs typeface="Times New Roman" panose="02020603050405020304" pitchFamily="18" charset="0"/>
              </a:rPr>
              <a:t> </a:t>
            </a:r>
            <a:r>
              <a:rPr lang="en-US" sz="1000" dirty="0">
                <a:cs typeface="Times New Roman" panose="02020603050405020304" pitchFamily="18" charset="0"/>
              </a:rPr>
              <a:t>DJ,</a:t>
            </a:r>
            <a:r>
              <a:rPr lang="en-US" sz="1000" spc="27" dirty="0">
                <a:cs typeface="Times New Roman" panose="02020603050405020304" pitchFamily="18" charset="0"/>
              </a:rPr>
              <a:t> </a:t>
            </a:r>
            <a:r>
              <a:rPr lang="en-US" sz="1000" dirty="0" err="1">
                <a:cs typeface="Times New Roman" panose="02020603050405020304" pitchFamily="18" charset="0"/>
              </a:rPr>
              <a:t>Gyawali</a:t>
            </a:r>
            <a:r>
              <a:rPr lang="en-US" sz="1000" spc="27" dirty="0">
                <a:cs typeface="Times New Roman" panose="02020603050405020304" pitchFamily="18" charset="0"/>
              </a:rPr>
              <a:t> </a:t>
            </a:r>
            <a:r>
              <a:rPr lang="en-US" sz="1000" dirty="0">
                <a:cs typeface="Times New Roman" panose="02020603050405020304" pitchFamily="18" charset="0"/>
              </a:rPr>
              <a:t>S,</a:t>
            </a:r>
            <a:r>
              <a:rPr lang="en-US" sz="1000" spc="27" dirty="0">
                <a:cs typeface="Times New Roman" panose="02020603050405020304" pitchFamily="18" charset="0"/>
              </a:rPr>
              <a:t> </a:t>
            </a:r>
            <a:r>
              <a:rPr lang="en-US" sz="1000" dirty="0" err="1">
                <a:cs typeface="Times New Roman" panose="02020603050405020304" pitchFamily="18" charset="0"/>
              </a:rPr>
              <a:t>Maenner</a:t>
            </a:r>
            <a:r>
              <a:rPr lang="en-US" sz="1000" spc="24" dirty="0">
                <a:cs typeface="Times New Roman" panose="02020603050405020304" pitchFamily="18" charset="0"/>
              </a:rPr>
              <a:t> </a:t>
            </a:r>
            <a:r>
              <a:rPr lang="en-US" sz="1000" dirty="0">
                <a:cs typeface="Times New Roman" panose="02020603050405020304" pitchFamily="18" charset="0"/>
              </a:rPr>
              <a:t>MM,</a:t>
            </a:r>
            <a:r>
              <a:rPr lang="en-US" sz="1000" spc="31" dirty="0">
                <a:cs typeface="Times New Roman" panose="02020603050405020304" pitchFamily="18" charset="0"/>
              </a:rPr>
              <a:t> </a:t>
            </a:r>
            <a:r>
              <a:rPr lang="en-US" sz="1000" dirty="0">
                <a:cs typeface="Times New Roman" panose="02020603050405020304" pitchFamily="18" charset="0"/>
              </a:rPr>
              <a:t>Warner</a:t>
            </a:r>
            <a:r>
              <a:rPr lang="en-US" sz="1000" spc="24" dirty="0">
                <a:cs typeface="Times New Roman" panose="02020603050405020304" pitchFamily="18" charset="0"/>
              </a:rPr>
              <a:t> </a:t>
            </a:r>
            <a:r>
              <a:rPr lang="en-US" sz="1000" dirty="0">
                <a:cs typeface="Times New Roman" panose="02020603050405020304" pitchFamily="18" charset="0"/>
              </a:rPr>
              <a:t>M,</a:t>
            </a:r>
            <a:r>
              <a:rPr lang="en-US" sz="1000" spc="31" dirty="0">
                <a:cs typeface="Times New Roman" panose="02020603050405020304" pitchFamily="18" charset="0"/>
              </a:rPr>
              <a:t> </a:t>
            </a:r>
            <a:r>
              <a:rPr lang="en-US" sz="1000" dirty="0">
                <a:cs typeface="Times New Roman" panose="02020603050405020304" pitchFamily="18" charset="0"/>
              </a:rPr>
              <a:t>Holland</a:t>
            </a:r>
            <a:r>
              <a:rPr lang="en-US" sz="1000" spc="24" dirty="0">
                <a:cs typeface="Times New Roman" panose="02020603050405020304" pitchFamily="18" charset="0"/>
              </a:rPr>
              <a:t> </a:t>
            </a:r>
            <a:r>
              <a:rPr lang="en-US" sz="1000" dirty="0">
                <a:cs typeface="Times New Roman" panose="02020603050405020304" pitchFamily="18" charset="0"/>
              </a:rPr>
              <a:t>KM,</a:t>
            </a:r>
            <a:r>
              <a:rPr lang="en-US" sz="1000" spc="24" dirty="0">
                <a:cs typeface="Times New Roman" panose="02020603050405020304" pitchFamily="18" charset="0"/>
              </a:rPr>
              <a:t> </a:t>
            </a:r>
            <a:r>
              <a:rPr lang="en-US" sz="1000" dirty="0" err="1">
                <a:cs typeface="Times New Roman" panose="02020603050405020304" pitchFamily="18" charset="0"/>
              </a:rPr>
              <a:t>Perou</a:t>
            </a:r>
            <a:r>
              <a:rPr lang="en-US" sz="1000" spc="27" dirty="0">
                <a:cs typeface="Times New Roman" panose="02020603050405020304" pitchFamily="18" charset="0"/>
              </a:rPr>
              <a:t> </a:t>
            </a:r>
            <a:r>
              <a:rPr lang="en-US" sz="1000" dirty="0">
                <a:cs typeface="Times New Roman" panose="02020603050405020304" pitchFamily="18" charset="0"/>
              </a:rPr>
              <a:t>R,</a:t>
            </a:r>
            <a:r>
              <a:rPr lang="en-US" sz="1000" spc="27" dirty="0">
                <a:cs typeface="Times New Roman" panose="02020603050405020304" pitchFamily="18" charset="0"/>
              </a:rPr>
              <a:t> </a:t>
            </a:r>
            <a:r>
              <a:rPr lang="en-US" sz="1000" dirty="0">
                <a:cs typeface="Times New Roman" panose="02020603050405020304" pitchFamily="18" charset="0"/>
              </a:rPr>
              <a:t>Crosby</a:t>
            </a:r>
            <a:r>
              <a:rPr lang="en-US" sz="1000" spc="24" dirty="0">
                <a:cs typeface="Times New Roman" panose="02020603050405020304" pitchFamily="18" charset="0"/>
              </a:rPr>
              <a:t> </a:t>
            </a:r>
            <a:r>
              <a:rPr lang="en-US" sz="1000" dirty="0">
                <a:cs typeface="Times New Roman" panose="02020603050405020304" pitchFamily="18" charset="0"/>
              </a:rPr>
              <a:t>AE,</a:t>
            </a:r>
            <a:r>
              <a:rPr lang="en-US" sz="1000" spc="31" dirty="0">
                <a:cs typeface="Times New Roman" panose="02020603050405020304" pitchFamily="18" charset="0"/>
              </a:rPr>
              <a:t> </a:t>
            </a:r>
            <a:r>
              <a:rPr lang="en-US" sz="1000" dirty="0">
                <a:cs typeface="Times New Roman" panose="02020603050405020304" pitchFamily="18" charset="0"/>
              </a:rPr>
              <a:t>Blumberg</a:t>
            </a:r>
            <a:r>
              <a:rPr lang="en-US" sz="1000" spc="27" dirty="0">
                <a:cs typeface="Times New Roman" panose="02020603050405020304" pitchFamily="18" charset="0"/>
              </a:rPr>
              <a:t> </a:t>
            </a:r>
            <a:r>
              <a:rPr lang="en-US" sz="1000" dirty="0">
                <a:cs typeface="Times New Roman" panose="02020603050405020304" pitchFamily="18" charset="0"/>
              </a:rPr>
              <a:t>SJ,</a:t>
            </a:r>
            <a:r>
              <a:rPr lang="en-US" sz="1000" spc="27" dirty="0">
                <a:cs typeface="Times New Roman" panose="02020603050405020304" pitchFamily="18" charset="0"/>
              </a:rPr>
              <a:t> </a:t>
            </a:r>
            <a:r>
              <a:rPr lang="en-US" sz="1000" spc="-7" dirty="0" err="1">
                <a:cs typeface="Times New Roman" panose="02020603050405020304" pitchFamily="18" charset="0"/>
              </a:rPr>
              <a:t>Avenevoli</a:t>
            </a:r>
            <a:r>
              <a:rPr lang="en-US" sz="1000" spc="-7" dirty="0">
                <a:cs typeface="Times New Roman" panose="02020603050405020304" pitchFamily="18" charset="0"/>
              </a:rPr>
              <a:t> </a:t>
            </a:r>
            <a:r>
              <a:rPr lang="en-US" sz="1000" dirty="0">
                <a:cs typeface="Times New Roman" panose="02020603050405020304" pitchFamily="18" charset="0"/>
              </a:rPr>
              <a:t>S,</a:t>
            </a:r>
            <a:r>
              <a:rPr lang="en-US" sz="1000" spc="31" dirty="0">
                <a:cs typeface="Times New Roman" panose="02020603050405020304" pitchFamily="18" charset="0"/>
              </a:rPr>
              <a:t> </a:t>
            </a:r>
            <a:r>
              <a:rPr lang="en-US" sz="1000" dirty="0">
                <a:cs typeface="Times New Roman" panose="02020603050405020304" pitchFamily="18" charset="0"/>
              </a:rPr>
              <a:t>Kaminski</a:t>
            </a:r>
            <a:r>
              <a:rPr lang="en-US" sz="1000" spc="31" dirty="0">
                <a:cs typeface="Times New Roman" panose="02020603050405020304" pitchFamily="18" charset="0"/>
              </a:rPr>
              <a:t> </a:t>
            </a:r>
            <a:r>
              <a:rPr lang="en-US" sz="1000" dirty="0">
                <a:cs typeface="Times New Roman" panose="02020603050405020304" pitchFamily="18" charset="0"/>
              </a:rPr>
              <a:t>JW,</a:t>
            </a:r>
            <a:r>
              <a:rPr lang="en-US" sz="1000" spc="34" dirty="0">
                <a:cs typeface="Times New Roman" panose="02020603050405020304" pitchFamily="18" charset="0"/>
              </a:rPr>
              <a:t> </a:t>
            </a:r>
            <a:r>
              <a:rPr lang="en-US" sz="1000" dirty="0" err="1">
                <a:cs typeface="Times New Roman" panose="02020603050405020304" pitchFamily="18" charset="0"/>
              </a:rPr>
              <a:t>Ghandour</a:t>
            </a:r>
            <a:r>
              <a:rPr lang="en-US" sz="1000" spc="34" dirty="0">
                <a:cs typeface="Times New Roman" panose="02020603050405020304" pitchFamily="18" charset="0"/>
              </a:rPr>
              <a:t> </a:t>
            </a:r>
            <a:r>
              <a:rPr lang="en-US" sz="1000" dirty="0">
                <a:cs typeface="Times New Roman" panose="02020603050405020304" pitchFamily="18" charset="0"/>
              </a:rPr>
              <a:t>RM.</a:t>
            </a:r>
            <a:r>
              <a:rPr lang="en-US" sz="1000" spc="34" dirty="0">
                <a:cs typeface="Times New Roman" panose="02020603050405020304" pitchFamily="18" charset="0"/>
              </a:rPr>
              <a:t> </a:t>
            </a:r>
            <a:r>
              <a:rPr lang="en-US" sz="1000" dirty="0">
                <a:cs typeface="Times New Roman" panose="02020603050405020304" pitchFamily="18" charset="0"/>
              </a:rPr>
              <a:t>Mental</a:t>
            </a:r>
            <a:r>
              <a:rPr lang="en-US" sz="1000" spc="31" dirty="0">
                <a:cs typeface="Times New Roman" panose="02020603050405020304" pitchFamily="18" charset="0"/>
              </a:rPr>
              <a:t> </a:t>
            </a:r>
            <a:r>
              <a:rPr lang="en-US" sz="1000" dirty="0">
                <a:cs typeface="Times New Roman" panose="02020603050405020304" pitchFamily="18" charset="0"/>
              </a:rPr>
              <a:t>health</a:t>
            </a:r>
            <a:r>
              <a:rPr lang="en-US" sz="1000" spc="34" dirty="0">
                <a:cs typeface="Times New Roman" panose="02020603050405020304" pitchFamily="18" charset="0"/>
              </a:rPr>
              <a:t> </a:t>
            </a:r>
            <a:r>
              <a:rPr lang="en-US" sz="1000" dirty="0">
                <a:cs typeface="Times New Roman" panose="02020603050405020304" pitchFamily="18" charset="0"/>
              </a:rPr>
              <a:t>surveillance</a:t>
            </a:r>
            <a:r>
              <a:rPr lang="en-US" sz="1000" spc="31" dirty="0">
                <a:cs typeface="Times New Roman" panose="02020603050405020304" pitchFamily="18" charset="0"/>
              </a:rPr>
              <a:t> </a:t>
            </a:r>
            <a:r>
              <a:rPr lang="en-US" sz="1000" dirty="0">
                <a:cs typeface="Times New Roman" panose="02020603050405020304" pitchFamily="18" charset="0"/>
              </a:rPr>
              <a:t>among</a:t>
            </a:r>
            <a:r>
              <a:rPr lang="en-US" sz="1000" spc="37" dirty="0">
                <a:cs typeface="Times New Roman" panose="02020603050405020304" pitchFamily="18" charset="0"/>
              </a:rPr>
              <a:t> </a:t>
            </a:r>
            <a:r>
              <a:rPr lang="en-US" sz="1000" dirty="0">
                <a:cs typeface="Times New Roman" panose="02020603050405020304" pitchFamily="18" charset="0"/>
              </a:rPr>
              <a:t>children</a:t>
            </a:r>
            <a:r>
              <a:rPr lang="en-US" sz="1000" spc="31" dirty="0">
                <a:cs typeface="Times New Roman" panose="02020603050405020304" pitchFamily="18" charset="0"/>
              </a:rPr>
              <a:t> </a:t>
            </a:r>
            <a:r>
              <a:rPr lang="en-US" sz="1000" dirty="0">
                <a:cs typeface="Times New Roman" panose="02020603050405020304" pitchFamily="18" charset="0"/>
              </a:rPr>
              <a:t>–</a:t>
            </a:r>
            <a:r>
              <a:rPr lang="en-US" sz="1000" spc="31" dirty="0">
                <a:cs typeface="Times New Roman" panose="02020603050405020304" pitchFamily="18" charset="0"/>
              </a:rPr>
              <a:t> </a:t>
            </a:r>
            <a:r>
              <a:rPr lang="en-US" sz="1000" dirty="0">
                <a:cs typeface="Times New Roman" panose="02020603050405020304" pitchFamily="18" charset="0"/>
              </a:rPr>
              <a:t>United</a:t>
            </a:r>
            <a:r>
              <a:rPr lang="en-US" sz="1000" spc="34" dirty="0">
                <a:cs typeface="Times New Roman" panose="02020603050405020304" pitchFamily="18" charset="0"/>
              </a:rPr>
              <a:t> </a:t>
            </a:r>
            <a:r>
              <a:rPr lang="en-US" sz="1000" dirty="0">
                <a:cs typeface="Times New Roman" panose="02020603050405020304" pitchFamily="18" charset="0"/>
              </a:rPr>
              <a:t>States,</a:t>
            </a:r>
            <a:r>
              <a:rPr lang="en-US" sz="1000" spc="34" dirty="0">
                <a:cs typeface="Times New Roman" panose="02020603050405020304" pitchFamily="18" charset="0"/>
              </a:rPr>
              <a:t> </a:t>
            </a:r>
            <a:r>
              <a:rPr lang="en-US" sz="1000" dirty="0">
                <a:cs typeface="Times New Roman" panose="02020603050405020304" pitchFamily="18" charset="0"/>
              </a:rPr>
              <a:t>2013-</a:t>
            </a:r>
            <a:r>
              <a:rPr lang="en-US" sz="1000" spc="-7" dirty="0">
                <a:cs typeface="Times New Roman" panose="02020603050405020304" pitchFamily="18" charset="0"/>
              </a:rPr>
              <a:t>2019. </a:t>
            </a:r>
            <a:r>
              <a:rPr lang="en-US" sz="1000" dirty="0">
                <a:cs typeface="Times New Roman" panose="02020603050405020304" pitchFamily="18" charset="0"/>
              </a:rPr>
              <a:t>MMWR</a:t>
            </a:r>
            <a:r>
              <a:rPr lang="en-US" sz="1000" spc="20" dirty="0">
                <a:cs typeface="Times New Roman" panose="02020603050405020304" pitchFamily="18" charset="0"/>
              </a:rPr>
              <a:t> </a:t>
            </a:r>
            <a:r>
              <a:rPr lang="en-US" sz="1000" dirty="0">
                <a:cs typeface="Times New Roman" panose="02020603050405020304" pitchFamily="18" charset="0"/>
              </a:rPr>
              <a:t>Suppl.</a:t>
            </a:r>
            <a:r>
              <a:rPr lang="en-US" sz="1000" spc="34" dirty="0">
                <a:cs typeface="Times New Roman" panose="02020603050405020304" pitchFamily="18" charset="0"/>
              </a:rPr>
              <a:t> </a:t>
            </a:r>
            <a:r>
              <a:rPr lang="en-US" sz="1000" dirty="0">
                <a:cs typeface="Times New Roman" panose="02020603050405020304" pitchFamily="18" charset="0"/>
              </a:rPr>
              <a:t>2022</a:t>
            </a:r>
            <a:r>
              <a:rPr lang="en-US" sz="1000" spc="31" dirty="0">
                <a:cs typeface="Times New Roman" panose="02020603050405020304" pitchFamily="18" charset="0"/>
              </a:rPr>
              <a:t> </a:t>
            </a:r>
            <a:r>
              <a:rPr lang="en-US" sz="1000" dirty="0">
                <a:cs typeface="Times New Roman" panose="02020603050405020304" pitchFamily="18" charset="0"/>
              </a:rPr>
              <a:t>Feb</a:t>
            </a:r>
            <a:r>
              <a:rPr lang="en-US" sz="1000" spc="31" dirty="0">
                <a:cs typeface="Times New Roman" panose="02020603050405020304" pitchFamily="18" charset="0"/>
              </a:rPr>
              <a:t> </a:t>
            </a:r>
            <a:r>
              <a:rPr lang="en-US" sz="1000" dirty="0">
                <a:cs typeface="Times New Roman" panose="02020603050405020304" pitchFamily="18" charset="0"/>
              </a:rPr>
              <a:t>25;71(2);1-42.</a:t>
            </a:r>
            <a:r>
              <a:rPr lang="en-US" sz="1000" spc="34" dirty="0">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6"/>
              </a:rPr>
              <a:t>https://www.cdc.gov/mmwr/volumes/71/su/su7102a1.htm</a:t>
            </a:r>
            <a:r>
              <a:rPr lang="en-US" sz="1000" spc="-7" dirty="0">
                <a:cs typeface="Times New Roman" panose="02020603050405020304" pitchFamily="18" charset="0"/>
                <a:hlinkClick r:id="rId6"/>
              </a:rPr>
              <a:t>.</a:t>
            </a:r>
            <a:r>
              <a:rPr lang="en-US" sz="1000" spc="-7" dirty="0">
                <a:cs typeface="Times New Roman" panose="02020603050405020304" pitchFamily="18" charset="0"/>
              </a:rPr>
              <a:t> </a:t>
            </a:r>
            <a:r>
              <a:rPr lang="en-US" sz="1000" dirty="0">
                <a:cs typeface="Times New Roman" panose="02020603050405020304" pitchFamily="18" charset="0"/>
              </a:rPr>
              <a:t>Accessed</a:t>
            </a:r>
            <a:r>
              <a:rPr lang="en-US" sz="1000" spc="24" dirty="0">
                <a:cs typeface="Times New Roman" panose="02020603050405020304" pitchFamily="18" charset="0"/>
              </a:rPr>
              <a:t> </a:t>
            </a:r>
            <a:r>
              <a:rPr lang="en-US" sz="1000" dirty="0">
                <a:cs typeface="Times New Roman" panose="02020603050405020304" pitchFamily="18" charset="0"/>
              </a:rPr>
              <a:t>October</a:t>
            </a:r>
            <a:r>
              <a:rPr lang="en-US" sz="1000" spc="34" dirty="0">
                <a:cs typeface="Times New Roman" panose="02020603050405020304" pitchFamily="18" charset="0"/>
              </a:rPr>
              <a:t> </a:t>
            </a:r>
            <a:r>
              <a:rPr lang="en-US" sz="1000" dirty="0">
                <a:cs typeface="Times New Roman" panose="02020603050405020304" pitchFamily="18" charset="0"/>
              </a:rPr>
              <a:t>4,</a:t>
            </a:r>
            <a:r>
              <a:rPr lang="en-US" sz="1000" spc="37"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a:p>
            <a:pPr marL="274320" marR="30739" indent="-274320">
              <a:buAutoNum type="arabicPeriod" startAt="5"/>
              <a:tabLst>
                <a:tab pos="164518" algn="l"/>
                <a:tab pos="164951" algn="l"/>
              </a:tabLst>
            </a:pPr>
            <a:r>
              <a:rPr lang="en-US" sz="1000" spc="-7" dirty="0">
                <a:cs typeface="Times New Roman" panose="02020603050405020304" pitchFamily="18" charset="0"/>
              </a:rPr>
              <a:t>Lebrun-</a:t>
            </a:r>
            <a:r>
              <a:rPr lang="en-US" sz="1000" dirty="0">
                <a:cs typeface="Times New Roman" panose="02020603050405020304" pitchFamily="18" charset="0"/>
              </a:rPr>
              <a:t>Harris</a:t>
            </a:r>
            <a:r>
              <a:rPr lang="en-US" sz="1000" spc="-17" dirty="0">
                <a:cs typeface="Times New Roman" panose="02020603050405020304" pitchFamily="18" charset="0"/>
              </a:rPr>
              <a:t> </a:t>
            </a:r>
            <a:r>
              <a:rPr lang="en-US" sz="1000" dirty="0">
                <a:cs typeface="Times New Roman" panose="02020603050405020304" pitchFamily="18" charset="0"/>
              </a:rPr>
              <a:t>LA,</a:t>
            </a:r>
            <a:r>
              <a:rPr lang="en-US" sz="1000" spc="-10" dirty="0">
                <a:cs typeface="Times New Roman" panose="02020603050405020304" pitchFamily="18" charset="0"/>
              </a:rPr>
              <a:t> </a:t>
            </a:r>
            <a:r>
              <a:rPr lang="en-US" sz="1000" dirty="0" err="1">
                <a:cs typeface="Times New Roman" panose="02020603050405020304" pitchFamily="18" charset="0"/>
              </a:rPr>
              <a:t>Ghandour</a:t>
            </a:r>
            <a:r>
              <a:rPr lang="en-US" sz="1000" spc="-7" dirty="0">
                <a:cs typeface="Times New Roman" panose="02020603050405020304" pitchFamily="18" charset="0"/>
              </a:rPr>
              <a:t> </a:t>
            </a:r>
            <a:r>
              <a:rPr lang="en-US" sz="1000" dirty="0">
                <a:cs typeface="Times New Roman" panose="02020603050405020304" pitchFamily="18" charset="0"/>
              </a:rPr>
              <a:t>RM,</a:t>
            </a:r>
            <a:r>
              <a:rPr lang="en-US" sz="1000" spc="-10" dirty="0">
                <a:cs typeface="Times New Roman" panose="02020603050405020304" pitchFamily="18" charset="0"/>
              </a:rPr>
              <a:t> </a:t>
            </a:r>
            <a:r>
              <a:rPr lang="en-US" sz="1000" dirty="0">
                <a:cs typeface="Times New Roman" panose="02020603050405020304" pitchFamily="18" charset="0"/>
              </a:rPr>
              <a:t>Kogan</a:t>
            </a:r>
            <a:r>
              <a:rPr lang="en-US" sz="1000" spc="-7" dirty="0">
                <a:cs typeface="Times New Roman" panose="02020603050405020304" pitchFamily="18" charset="0"/>
              </a:rPr>
              <a:t> </a:t>
            </a:r>
            <a:r>
              <a:rPr lang="en-US" sz="1000" dirty="0">
                <a:cs typeface="Times New Roman" panose="02020603050405020304" pitchFamily="18" charset="0"/>
              </a:rPr>
              <a:t>MD,</a:t>
            </a:r>
            <a:r>
              <a:rPr lang="en-US" sz="1000" spc="-10" dirty="0">
                <a:cs typeface="Times New Roman" panose="02020603050405020304" pitchFamily="18" charset="0"/>
              </a:rPr>
              <a:t> </a:t>
            </a:r>
            <a:r>
              <a:rPr lang="en-US" sz="1000" dirty="0">
                <a:cs typeface="Times New Roman" panose="02020603050405020304" pitchFamily="18" charset="0"/>
              </a:rPr>
              <a:t>Warren</a:t>
            </a:r>
            <a:r>
              <a:rPr lang="en-US" sz="1000" spc="-7" dirty="0">
                <a:cs typeface="Times New Roman" panose="02020603050405020304" pitchFamily="18" charset="0"/>
              </a:rPr>
              <a:t> </a:t>
            </a:r>
            <a:r>
              <a:rPr lang="en-US" sz="1000" dirty="0">
                <a:cs typeface="Times New Roman" panose="02020603050405020304" pitchFamily="18" charset="0"/>
              </a:rPr>
              <a:t>MD.</a:t>
            </a:r>
            <a:r>
              <a:rPr lang="en-US" sz="1000" spc="-7" dirty="0">
                <a:cs typeface="Times New Roman" panose="02020603050405020304" pitchFamily="18" charset="0"/>
              </a:rPr>
              <a:t> Five-</a:t>
            </a:r>
            <a:r>
              <a:rPr lang="en-US" sz="1000" dirty="0">
                <a:cs typeface="Times New Roman" panose="02020603050405020304" pitchFamily="18" charset="0"/>
              </a:rPr>
              <a:t>year</a:t>
            </a:r>
            <a:r>
              <a:rPr lang="en-US" sz="1000" spc="-3" dirty="0">
                <a:cs typeface="Times New Roman" panose="02020603050405020304" pitchFamily="18" charset="0"/>
              </a:rPr>
              <a:t> </a:t>
            </a:r>
            <a:r>
              <a:rPr lang="en-US" sz="1000" dirty="0">
                <a:cs typeface="Times New Roman" panose="02020603050405020304" pitchFamily="18" charset="0"/>
              </a:rPr>
              <a:t>trends</a:t>
            </a:r>
            <a:r>
              <a:rPr lang="en-US" sz="1000" spc="-3" dirty="0">
                <a:cs typeface="Times New Roman" panose="02020603050405020304" pitchFamily="18" charset="0"/>
              </a:rPr>
              <a:t> </a:t>
            </a:r>
            <a:r>
              <a:rPr lang="en-US" sz="1000" dirty="0">
                <a:cs typeface="Times New Roman" panose="02020603050405020304" pitchFamily="18" charset="0"/>
              </a:rPr>
              <a:t>in</a:t>
            </a:r>
            <a:r>
              <a:rPr lang="en-US" sz="1000" spc="-3" dirty="0">
                <a:cs typeface="Times New Roman" panose="02020603050405020304" pitchFamily="18" charset="0"/>
              </a:rPr>
              <a:t> </a:t>
            </a:r>
            <a:r>
              <a:rPr lang="en-US" sz="1000" dirty="0">
                <a:cs typeface="Times New Roman" panose="02020603050405020304" pitchFamily="18" charset="0"/>
              </a:rPr>
              <a:t>U.S.</a:t>
            </a:r>
            <a:r>
              <a:rPr lang="en-US" sz="1000" spc="-7" dirty="0">
                <a:cs typeface="Times New Roman" panose="02020603050405020304" pitchFamily="18" charset="0"/>
              </a:rPr>
              <a:t> </a:t>
            </a:r>
            <a:r>
              <a:rPr lang="en-US" sz="1000" dirty="0">
                <a:cs typeface="Times New Roman" panose="02020603050405020304" pitchFamily="18" charset="0"/>
              </a:rPr>
              <a:t>children’s</a:t>
            </a:r>
            <a:r>
              <a:rPr lang="en-US" sz="1000" spc="-10" dirty="0">
                <a:cs typeface="Times New Roman" panose="02020603050405020304" pitchFamily="18" charset="0"/>
              </a:rPr>
              <a:t> </a:t>
            </a:r>
            <a:r>
              <a:rPr lang="en-US" sz="1000" dirty="0">
                <a:cs typeface="Times New Roman" panose="02020603050405020304" pitchFamily="18" charset="0"/>
              </a:rPr>
              <a:t>health </a:t>
            </a:r>
            <a:r>
              <a:rPr lang="en-US" sz="1000" spc="-17" dirty="0">
                <a:cs typeface="Times New Roman" panose="02020603050405020304" pitchFamily="18" charset="0"/>
              </a:rPr>
              <a:t>and</a:t>
            </a:r>
            <a:r>
              <a:rPr lang="en-US" sz="1000" spc="341" dirty="0">
                <a:cs typeface="Times New Roman" panose="02020603050405020304" pitchFamily="18" charset="0"/>
              </a:rPr>
              <a:t> </a:t>
            </a:r>
            <a:r>
              <a:rPr lang="en-US" sz="1000" spc="-7" dirty="0">
                <a:cs typeface="Times New Roman" panose="02020603050405020304" pitchFamily="18" charset="0"/>
              </a:rPr>
              <a:t>well-</a:t>
            </a:r>
            <a:r>
              <a:rPr lang="en-US" sz="1000" dirty="0">
                <a:cs typeface="Times New Roman" panose="02020603050405020304" pitchFamily="18" charset="0"/>
              </a:rPr>
              <a:t>being,</a:t>
            </a:r>
            <a:r>
              <a:rPr lang="en-US" sz="1000" spc="-20" dirty="0">
                <a:cs typeface="Times New Roman" panose="02020603050405020304" pitchFamily="18" charset="0"/>
              </a:rPr>
              <a:t> </a:t>
            </a:r>
            <a:r>
              <a:rPr lang="en-US" sz="1000" spc="-7" dirty="0">
                <a:cs typeface="Times New Roman" panose="02020603050405020304" pitchFamily="18" charset="0"/>
              </a:rPr>
              <a:t>2016-</a:t>
            </a:r>
            <a:r>
              <a:rPr lang="en-US" sz="1000" dirty="0">
                <a:cs typeface="Times New Roman" panose="02020603050405020304" pitchFamily="18" charset="0"/>
              </a:rPr>
              <a:t>2020.</a:t>
            </a:r>
            <a:r>
              <a:rPr lang="en-US" sz="1000" spc="-7" dirty="0">
                <a:cs typeface="Times New Roman" panose="02020603050405020304" pitchFamily="18" charset="0"/>
              </a:rPr>
              <a:t> </a:t>
            </a:r>
            <a:r>
              <a:rPr lang="en-US" sz="1000" dirty="0">
                <a:cs typeface="Times New Roman" panose="02020603050405020304" pitchFamily="18" charset="0"/>
              </a:rPr>
              <a:t>JAMA</a:t>
            </a:r>
            <a:r>
              <a:rPr lang="en-US" sz="1000" spc="-7" dirty="0">
                <a:cs typeface="Times New Roman" panose="02020603050405020304" pitchFamily="18" charset="0"/>
              </a:rPr>
              <a:t> </a:t>
            </a:r>
            <a:r>
              <a:rPr lang="en-US" sz="1000" dirty="0" err="1">
                <a:cs typeface="Times New Roman" panose="02020603050405020304" pitchFamily="18" charset="0"/>
              </a:rPr>
              <a:t>Pediatr</a:t>
            </a:r>
            <a:r>
              <a:rPr lang="en-US" sz="1000" dirty="0">
                <a:cs typeface="Times New Roman" panose="02020603050405020304" pitchFamily="18" charset="0"/>
              </a:rPr>
              <a:t>.</a:t>
            </a:r>
            <a:r>
              <a:rPr lang="en-US" sz="1000" spc="-14" dirty="0">
                <a:cs typeface="Times New Roman" panose="02020603050405020304" pitchFamily="18" charset="0"/>
              </a:rPr>
              <a:t> </a:t>
            </a:r>
            <a:r>
              <a:rPr lang="en-US" sz="1000" dirty="0">
                <a:cs typeface="Times New Roman" panose="02020603050405020304" pitchFamily="18" charset="0"/>
              </a:rPr>
              <a:t>2022</a:t>
            </a:r>
            <a:r>
              <a:rPr lang="en-US" sz="1000" spc="-3" dirty="0">
                <a:cs typeface="Times New Roman" panose="02020603050405020304" pitchFamily="18" charset="0"/>
              </a:rPr>
              <a:t> </a:t>
            </a:r>
            <a:r>
              <a:rPr lang="en-US" sz="1000" dirty="0">
                <a:cs typeface="Times New Roman" panose="02020603050405020304" pitchFamily="18" charset="0"/>
              </a:rPr>
              <a:t>Jul</a:t>
            </a:r>
            <a:r>
              <a:rPr lang="en-US" sz="1000" spc="-14" dirty="0">
                <a:cs typeface="Times New Roman" panose="02020603050405020304" pitchFamily="18" charset="0"/>
              </a:rPr>
              <a:t> </a:t>
            </a:r>
            <a:r>
              <a:rPr lang="en-US" sz="1000" dirty="0">
                <a:cs typeface="Times New Roman" panose="02020603050405020304" pitchFamily="18" charset="0"/>
              </a:rPr>
              <a:t>1;176(7):e220056.</a:t>
            </a:r>
            <a:r>
              <a:rPr lang="en-US" sz="1000" spc="-10" dirty="0">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7"/>
              </a:rPr>
              <a:t>https://www.ncbi.nlm.nih.gov/pmc/articles/</a:t>
            </a:r>
            <a:r>
              <a:rPr lang="en-US" sz="1000" spc="-7" dirty="0">
                <a:solidFill>
                  <a:srgbClr val="0000FF"/>
                </a:solidFill>
                <a:cs typeface="Times New Roman" panose="02020603050405020304" pitchFamily="18" charset="0"/>
              </a:rPr>
              <a:t> </a:t>
            </a:r>
            <a:r>
              <a:rPr lang="en-US" sz="1000" u="sng" dirty="0">
                <a:solidFill>
                  <a:srgbClr val="0000FF"/>
                </a:solidFill>
                <a:uFill>
                  <a:solidFill>
                    <a:srgbClr val="0000FF"/>
                  </a:solidFill>
                </a:uFill>
                <a:cs typeface="Times New Roman" panose="02020603050405020304" pitchFamily="18" charset="0"/>
                <a:hlinkClick r:id="rId7"/>
              </a:rPr>
              <a:t>PMC8922203/</a:t>
            </a:r>
            <a:r>
              <a:rPr lang="en-US" sz="1000" dirty="0">
                <a:cs typeface="Times New Roman" panose="02020603050405020304" pitchFamily="18" charset="0"/>
                <a:hlinkClick r:id="rId7"/>
              </a:rPr>
              <a:t>.</a:t>
            </a:r>
            <a:r>
              <a:rPr lang="en-US" sz="1000" spc="-20" dirty="0">
                <a:cs typeface="Times New Roman" panose="02020603050405020304" pitchFamily="18" charset="0"/>
              </a:rPr>
              <a:t> </a:t>
            </a:r>
            <a:r>
              <a:rPr lang="en-US" sz="1000" dirty="0">
                <a:cs typeface="Times New Roman" panose="02020603050405020304" pitchFamily="18" charset="0"/>
              </a:rPr>
              <a:t>Accessed</a:t>
            </a:r>
            <a:r>
              <a:rPr lang="en-US" sz="1000" spc="-17" dirty="0">
                <a:cs typeface="Times New Roman" panose="02020603050405020304" pitchFamily="18" charset="0"/>
              </a:rPr>
              <a:t> </a:t>
            </a:r>
            <a:r>
              <a:rPr lang="en-US" sz="1000" dirty="0">
                <a:cs typeface="Times New Roman" panose="02020603050405020304" pitchFamily="18" charset="0"/>
              </a:rPr>
              <a:t>October</a:t>
            </a:r>
            <a:r>
              <a:rPr lang="en-US" sz="1000" spc="-17" dirty="0">
                <a:cs typeface="Times New Roman" panose="02020603050405020304" pitchFamily="18" charset="0"/>
              </a:rPr>
              <a:t> </a:t>
            </a:r>
            <a:r>
              <a:rPr lang="en-US" sz="1000" dirty="0">
                <a:cs typeface="Times New Roman" panose="02020603050405020304" pitchFamily="18" charset="0"/>
              </a:rPr>
              <a:t>4,</a:t>
            </a:r>
            <a:r>
              <a:rPr lang="en-US" sz="1000" spc="-17" dirty="0">
                <a:cs typeface="Times New Roman" panose="02020603050405020304" pitchFamily="18" charset="0"/>
              </a:rPr>
              <a:t> </a:t>
            </a:r>
            <a:r>
              <a:rPr lang="en-US" sz="1000" spc="-14" dirty="0">
                <a:cs typeface="Times New Roman" panose="02020603050405020304" pitchFamily="18" charset="0"/>
              </a:rPr>
              <a:t>2022.</a:t>
            </a:r>
            <a:endParaRPr lang="en-US" sz="1000" dirty="0">
              <a:cs typeface="Times New Roman" panose="02020603050405020304" pitchFamily="18" charset="0"/>
            </a:endParaRPr>
          </a:p>
          <a:p>
            <a:pPr marL="274320" marR="71002" indent="-274320">
              <a:buAutoNum type="arabicPeriod" startAt="5"/>
              <a:tabLst>
                <a:tab pos="164518" algn="l"/>
                <a:tab pos="164951" algn="l"/>
              </a:tabLst>
            </a:pPr>
            <a:r>
              <a:rPr lang="en-US" sz="1000" dirty="0">
                <a:cs typeface="Times New Roman" panose="02020603050405020304" pitchFamily="18" charset="0"/>
              </a:rPr>
              <a:t>Key</a:t>
            </a:r>
            <a:r>
              <a:rPr lang="en-US" sz="1000" spc="-20" dirty="0">
                <a:cs typeface="Times New Roman" panose="02020603050405020304" pitchFamily="18" charset="0"/>
              </a:rPr>
              <a:t> </a:t>
            </a:r>
            <a:r>
              <a:rPr lang="en-US" sz="1000" dirty="0">
                <a:cs typeface="Times New Roman" panose="02020603050405020304" pitchFamily="18" charset="0"/>
              </a:rPr>
              <a:t>Substance</a:t>
            </a:r>
            <a:r>
              <a:rPr lang="en-US" sz="1000" spc="-14" dirty="0">
                <a:cs typeface="Times New Roman" panose="02020603050405020304" pitchFamily="18" charset="0"/>
              </a:rPr>
              <a:t> </a:t>
            </a:r>
            <a:r>
              <a:rPr lang="en-US" sz="1000" dirty="0">
                <a:cs typeface="Times New Roman" panose="02020603050405020304" pitchFamily="18" charset="0"/>
              </a:rPr>
              <a:t>Use</a:t>
            </a:r>
            <a:r>
              <a:rPr lang="en-US" sz="1000" spc="-14" dirty="0">
                <a:cs typeface="Times New Roman" panose="02020603050405020304" pitchFamily="18" charset="0"/>
              </a:rPr>
              <a:t> </a:t>
            </a:r>
            <a:r>
              <a:rPr lang="en-US" sz="1000" dirty="0">
                <a:cs typeface="Times New Roman" panose="02020603050405020304" pitchFamily="18" charset="0"/>
              </a:rPr>
              <a:t>and</a:t>
            </a:r>
            <a:r>
              <a:rPr lang="en-US" sz="1000" spc="-14" dirty="0">
                <a:cs typeface="Times New Roman" panose="02020603050405020304" pitchFamily="18" charset="0"/>
              </a:rPr>
              <a:t> </a:t>
            </a:r>
            <a:r>
              <a:rPr lang="en-US" sz="1000" dirty="0">
                <a:cs typeface="Times New Roman" panose="02020603050405020304" pitchFamily="18" charset="0"/>
              </a:rPr>
              <a:t>Mental</a:t>
            </a:r>
            <a:r>
              <a:rPr lang="en-US" sz="1000" spc="-14" dirty="0">
                <a:cs typeface="Times New Roman" panose="02020603050405020304" pitchFamily="18" charset="0"/>
              </a:rPr>
              <a:t> </a:t>
            </a:r>
            <a:r>
              <a:rPr lang="en-US" sz="1000" dirty="0">
                <a:cs typeface="Times New Roman" panose="02020603050405020304" pitchFamily="18" charset="0"/>
              </a:rPr>
              <a:t>Health</a:t>
            </a:r>
            <a:r>
              <a:rPr lang="en-US" sz="1000" spc="-14" dirty="0">
                <a:cs typeface="Times New Roman" panose="02020603050405020304" pitchFamily="18" charset="0"/>
              </a:rPr>
              <a:t> </a:t>
            </a:r>
            <a:r>
              <a:rPr lang="en-US" sz="1000" dirty="0">
                <a:cs typeface="Times New Roman" panose="02020603050405020304" pitchFamily="18" charset="0"/>
              </a:rPr>
              <a:t>Indicators</a:t>
            </a:r>
            <a:r>
              <a:rPr lang="en-US" sz="1000" spc="-10" dirty="0">
                <a:cs typeface="Times New Roman" panose="02020603050405020304" pitchFamily="18" charset="0"/>
              </a:rPr>
              <a:t> </a:t>
            </a:r>
            <a:r>
              <a:rPr lang="en-US" sz="1000" dirty="0">
                <a:cs typeface="Times New Roman" panose="02020603050405020304" pitchFamily="18" charset="0"/>
              </a:rPr>
              <a:t>in</a:t>
            </a:r>
            <a:r>
              <a:rPr lang="en-US" sz="1000" spc="-10" dirty="0">
                <a:cs typeface="Times New Roman" panose="02020603050405020304" pitchFamily="18" charset="0"/>
              </a:rPr>
              <a:t> </a:t>
            </a:r>
            <a:r>
              <a:rPr lang="en-US" sz="1000" dirty="0">
                <a:cs typeface="Times New Roman" panose="02020603050405020304" pitchFamily="18" charset="0"/>
              </a:rPr>
              <a:t>the</a:t>
            </a:r>
            <a:r>
              <a:rPr lang="en-US" sz="1000" spc="-14" dirty="0">
                <a:cs typeface="Times New Roman" panose="02020603050405020304" pitchFamily="18" charset="0"/>
              </a:rPr>
              <a:t> </a:t>
            </a:r>
            <a:r>
              <a:rPr lang="en-US" sz="1000" dirty="0">
                <a:cs typeface="Times New Roman" panose="02020603050405020304" pitchFamily="18" charset="0"/>
              </a:rPr>
              <a:t>United</a:t>
            </a:r>
            <a:r>
              <a:rPr lang="en-US" sz="1000" spc="-7" dirty="0">
                <a:cs typeface="Times New Roman" panose="02020603050405020304" pitchFamily="18" charset="0"/>
              </a:rPr>
              <a:t> </a:t>
            </a:r>
            <a:r>
              <a:rPr lang="en-US" sz="1000" dirty="0">
                <a:cs typeface="Times New Roman" panose="02020603050405020304" pitchFamily="18" charset="0"/>
              </a:rPr>
              <a:t>States:</a:t>
            </a:r>
            <a:r>
              <a:rPr lang="en-US" sz="1000" spc="-14" dirty="0">
                <a:cs typeface="Times New Roman" panose="02020603050405020304" pitchFamily="18" charset="0"/>
              </a:rPr>
              <a:t> </a:t>
            </a:r>
            <a:r>
              <a:rPr lang="en-US" sz="1000" dirty="0">
                <a:cs typeface="Times New Roman" panose="02020603050405020304" pitchFamily="18" charset="0"/>
              </a:rPr>
              <a:t>Results</a:t>
            </a:r>
            <a:r>
              <a:rPr lang="en-US" sz="1000" spc="-10" dirty="0">
                <a:cs typeface="Times New Roman" panose="02020603050405020304" pitchFamily="18" charset="0"/>
              </a:rPr>
              <a:t> </a:t>
            </a:r>
            <a:r>
              <a:rPr lang="en-US" sz="1000" dirty="0">
                <a:cs typeface="Times New Roman" panose="02020603050405020304" pitchFamily="18" charset="0"/>
              </a:rPr>
              <a:t>From</a:t>
            </a:r>
            <a:r>
              <a:rPr lang="en-US" sz="1000" spc="-10" dirty="0">
                <a:cs typeface="Times New Roman" panose="02020603050405020304" pitchFamily="18" charset="0"/>
              </a:rPr>
              <a:t> </a:t>
            </a:r>
            <a:r>
              <a:rPr lang="en-US" sz="1000" dirty="0">
                <a:cs typeface="Times New Roman" panose="02020603050405020304" pitchFamily="18" charset="0"/>
              </a:rPr>
              <a:t>the</a:t>
            </a:r>
            <a:r>
              <a:rPr lang="en-US" sz="1000" spc="-20" dirty="0">
                <a:cs typeface="Times New Roman" panose="02020603050405020304" pitchFamily="18" charset="0"/>
              </a:rPr>
              <a:t> </a:t>
            </a:r>
            <a:r>
              <a:rPr lang="en-US" sz="1000" dirty="0">
                <a:cs typeface="Times New Roman" panose="02020603050405020304" pitchFamily="18" charset="0"/>
              </a:rPr>
              <a:t>2019</a:t>
            </a:r>
            <a:r>
              <a:rPr lang="en-US" sz="1000" spc="-14" dirty="0">
                <a:cs typeface="Times New Roman" panose="02020603050405020304" pitchFamily="18" charset="0"/>
              </a:rPr>
              <a:t> </a:t>
            </a:r>
            <a:r>
              <a:rPr lang="en-US" sz="1000" dirty="0">
                <a:cs typeface="Times New Roman" panose="02020603050405020304" pitchFamily="18" charset="0"/>
              </a:rPr>
              <a:t>National</a:t>
            </a:r>
            <a:r>
              <a:rPr lang="en-US" sz="1000" spc="-14" dirty="0">
                <a:cs typeface="Times New Roman" panose="02020603050405020304" pitchFamily="18" charset="0"/>
              </a:rPr>
              <a:t> </a:t>
            </a:r>
            <a:r>
              <a:rPr lang="en-US" sz="1000" spc="-7" dirty="0">
                <a:cs typeface="Times New Roman" panose="02020603050405020304" pitchFamily="18" charset="0"/>
              </a:rPr>
              <a:t>Survey </a:t>
            </a:r>
            <a:r>
              <a:rPr lang="en-US" sz="1000" dirty="0">
                <a:cs typeface="Times New Roman" panose="02020603050405020304" pitchFamily="18" charset="0"/>
              </a:rPr>
              <a:t>on</a:t>
            </a:r>
            <a:r>
              <a:rPr lang="en-US" sz="1000" spc="-17" dirty="0">
                <a:cs typeface="Times New Roman" panose="02020603050405020304" pitchFamily="18" charset="0"/>
              </a:rPr>
              <a:t> </a:t>
            </a:r>
            <a:r>
              <a:rPr lang="en-US" sz="1000" dirty="0">
                <a:cs typeface="Times New Roman" panose="02020603050405020304" pitchFamily="18" charset="0"/>
              </a:rPr>
              <a:t>Drug</a:t>
            </a:r>
            <a:r>
              <a:rPr lang="en-US" sz="1000" spc="-10" dirty="0">
                <a:cs typeface="Times New Roman" panose="02020603050405020304" pitchFamily="18" charset="0"/>
              </a:rPr>
              <a:t> </a:t>
            </a:r>
            <a:r>
              <a:rPr lang="en-US" sz="1000" dirty="0">
                <a:cs typeface="Times New Roman" panose="02020603050405020304" pitchFamily="18" charset="0"/>
              </a:rPr>
              <a:t>Use</a:t>
            </a:r>
            <a:r>
              <a:rPr lang="en-US" sz="1000" spc="-10" dirty="0">
                <a:cs typeface="Times New Roman" panose="02020603050405020304" pitchFamily="18" charset="0"/>
              </a:rPr>
              <a:t> </a:t>
            </a:r>
            <a:r>
              <a:rPr lang="en-US" sz="1000" dirty="0">
                <a:cs typeface="Times New Roman" panose="02020603050405020304" pitchFamily="18" charset="0"/>
              </a:rPr>
              <a:t>and</a:t>
            </a:r>
            <a:r>
              <a:rPr lang="en-US" sz="1000" spc="-10" dirty="0">
                <a:cs typeface="Times New Roman" panose="02020603050405020304" pitchFamily="18" charset="0"/>
              </a:rPr>
              <a:t> </a:t>
            </a:r>
            <a:r>
              <a:rPr lang="en-US" sz="1000" dirty="0">
                <a:cs typeface="Times New Roman" panose="02020603050405020304" pitchFamily="18" charset="0"/>
              </a:rPr>
              <a:t>Health.</a:t>
            </a:r>
            <a:r>
              <a:rPr lang="en-US" sz="1000" spc="-7" dirty="0">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8"/>
              </a:rPr>
              <a:t>https://www.samhsa.gov/data/sites/default/files/reports/rpt29393/</a:t>
            </a:r>
            <a:r>
              <a:rPr lang="en-US" sz="1000" spc="-7" dirty="0">
                <a:solidFill>
                  <a:srgbClr val="0000FF"/>
                </a:solidFill>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8"/>
              </a:rPr>
              <a:t>2019NSDUHFFRPDFWHTML/2019NSDUHFFR090120.htm</a:t>
            </a:r>
            <a:r>
              <a:rPr lang="en-US" sz="1000" spc="-7" dirty="0">
                <a:cs typeface="Times New Roman" panose="02020603050405020304" pitchFamily="18" charset="0"/>
                <a:hlinkClick r:id="rId8"/>
              </a:rPr>
              <a:t>.</a:t>
            </a:r>
            <a:r>
              <a:rPr lang="en-US" sz="1000" spc="31" dirty="0">
                <a:cs typeface="Times New Roman" panose="02020603050405020304" pitchFamily="18" charset="0"/>
              </a:rPr>
              <a:t> </a:t>
            </a:r>
            <a:r>
              <a:rPr lang="en-US" sz="1000" dirty="0">
                <a:cs typeface="Times New Roman" panose="02020603050405020304" pitchFamily="18" charset="0"/>
              </a:rPr>
              <a:t>Accessed</a:t>
            </a:r>
            <a:r>
              <a:rPr lang="en-US" sz="1000" spc="37" dirty="0">
                <a:cs typeface="Times New Roman" panose="02020603050405020304" pitchFamily="18" charset="0"/>
              </a:rPr>
              <a:t> </a:t>
            </a:r>
            <a:r>
              <a:rPr lang="en-US" sz="1000" dirty="0">
                <a:cs typeface="Times New Roman" panose="02020603050405020304" pitchFamily="18" charset="0"/>
              </a:rPr>
              <a:t>October</a:t>
            </a:r>
            <a:r>
              <a:rPr lang="en-US" sz="1000" spc="37" dirty="0">
                <a:cs typeface="Times New Roman" panose="02020603050405020304" pitchFamily="18" charset="0"/>
              </a:rPr>
              <a:t> </a:t>
            </a:r>
            <a:r>
              <a:rPr lang="en-US" sz="1000" dirty="0">
                <a:cs typeface="Times New Roman" panose="02020603050405020304" pitchFamily="18" charset="0"/>
              </a:rPr>
              <a:t>4,</a:t>
            </a:r>
            <a:r>
              <a:rPr lang="en-US" sz="1000" spc="41"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a:p>
            <a:pPr marL="274320" marR="92650" indent="-274320">
              <a:buAutoNum type="arabicPeriod" startAt="5"/>
              <a:tabLst>
                <a:tab pos="164518" algn="l"/>
                <a:tab pos="164951" algn="l"/>
              </a:tabLst>
            </a:pPr>
            <a:r>
              <a:rPr lang="en-US" sz="1000" dirty="0" err="1">
                <a:cs typeface="Times New Roman" panose="02020603050405020304" pitchFamily="18" charset="0"/>
              </a:rPr>
              <a:t>Ghandour</a:t>
            </a:r>
            <a:r>
              <a:rPr lang="en-US" sz="1000" spc="-20" dirty="0">
                <a:cs typeface="Times New Roman" panose="02020603050405020304" pitchFamily="18" charset="0"/>
              </a:rPr>
              <a:t> </a:t>
            </a:r>
            <a:r>
              <a:rPr lang="en-US" sz="1000" dirty="0">
                <a:cs typeface="Times New Roman" panose="02020603050405020304" pitchFamily="18" charset="0"/>
              </a:rPr>
              <a:t>RM,</a:t>
            </a:r>
            <a:r>
              <a:rPr lang="en-US" sz="1000" spc="-14" dirty="0">
                <a:cs typeface="Times New Roman" panose="02020603050405020304" pitchFamily="18" charset="0"/>
              </a:rPr>
              <a:t> </a:t>
            </a:r>
            <a:r>
              <a:rPr lang="en-US" sz="1000" dirty="0">
                <a:cs typeface="Times New Roman" panose="02020603050405020304" pitchFamily="18" charset="0"/>
              </a:rPr>
              <a:t>Sherman</a:t>
            </a:r>
            <a:r>
              <a:rPr lang="en-US" sz="1000" spc="-7" dirty="0">
                <a:cs typeface="Times New Roman" panose="02020603050405020304" pitchFamily="18" charset="0"/>
              </a:rPr>
              <a:t> </a:t>
            </a:r>
            <a:r>
              <a:rPr lang="en-US" sz="1000" dirty="0">
                <a:cs typeface="Times New Roman" panose="02020603050405020304" pitchFamily="18" charset="0"/>
              </a:rPr>
              <a:t>LJ,</a:t>
            </a:r>
            <a:r>
              <a:rPr lang="en-US" sz="1000" spc="-14" dirty="0">
                <a:cs typeface="Times New Roman" panose="02020603050405020304" pitchFamily="18" charset="0"/>
              </a:rPr>
              <a:t> </a:t>
            </a:r>
            <a:r>
              <a:rPr lang="en-US" sz="1000" dirty="0" err="1">
                <a:cs typeface="Times New Roman" panose="02020603050405020304" pitchFamily="18" charset="0"/>
              </a:rPr>
              <a:t>Vladutiu</a:t>
            </a:r>
            <a:r>
              <a:rPr lang="en-US" sz="1000" spc="-7" dirty="0">
                <a:cs typeface="Times New Roman" panose="02020603050405020304" pitchFamily="18" charset="0"/>
              </a:rPr>
              <a:t> </a:t>
            </a:r>
            <a:r>
              <a:rPr lang="en-US" sz="1000" dirty="0">
                <a:cs typeface="Times New Roman" panose="02020603050405020304" pitchFamily="18" charset="0"/>
              </a:rPr>
              <a:t>CJ,</a:t>
            </a:r>
            <a:r>
              <a:rPr lang="en-US" sz="1000" spc="-14" dirty="0">
                <a:cs typeface="Times New Roman" panose="02020603050405020304" pitchFamily="18" charset="0"/>
              </a:rPr>
              <a:t> </a:t>
            </a:r>
            <a:r>
              <a:rPr lang="en-US" sz="1000" dirty="0">
                <a:cs typeface="Times New Roman" panose="02020603050405020304" pitchFamily="18" charset="0"/>
              </a:rPr>
              <a:t>Ali</a:t>
            </a:r>
            <a:r>
              <a:rPr lang="en-US" sz="1000" spc="-14" dirty="0">
                <a:cs typeface="Times New Roman" panose="02020603050405020304" pitchFamily="18" charset="0"/>
              </a:rPr>
              <a:t> </a:t>
            </a:r>
            <a:r>
              <a:rPr lang="en-US" sz="1000" dirty="0">
                <a:cs typeface="Times New Roman" panose="02020603050405020304" pitchFamily="18" charset="0"/>
              </a:rPr>
              <a:t>MM,</a:t>
            </a:r>
            <a:r>
              <a:rPr lang="en-US" sz="1000" spc="-10" dirty="0">
                <a:cs typeface="Times New Roman" panose="02020603050405020304" pitchFamily="18" charset="0"/>
              </a:rPr>
              <a:t> </a:t>
            </a:r>
            <a:r>
              <a:rPr lang="en-US" sz="1000" dirty="0">
                <a:cs typeface="Times New Roman" panose="02020603050405020304" pitchFamily="18" charset="0"/>
              </a:rPr>
              <a:t>Lynch</a:t>
            </a:r>
            <a:r>
              <a:rPr lang="en-US" sz="1000" spc="-17" dirty="0">
                <a:cs typeface="Times New Roman" panose="02020603050405020304" pitchFamily="18" charset="0"/>
              </a:rPr>
              <a:t> </a:t>
            </a:r>
            <a:r>
              <a:rPr lang="en-US" sz="1000" dirty="0">
                <a:cs typeface="Times New Roman" panose="02020603050405020304" pitchFamily="18" charset="0"/>
              </a:rPr>
              <a:t>SE,</a:t>
            </a:r>
            <a:r>
              <a:rPr lang="en-US" sz="1000" spc="-10" dirty="0">
                <a:cs typeface="Times New Roman" panose="02020603050405020304" pitchFamily="18" charset="0"/>
              </a:rPr>
              <a:t> </a:t>
            </a:r>
            <a:r>
              <a:rPr lang="en-US" sz="1000" dirty="0" err="1">
                <a:cs typeface="Times New Roman" panose="02020603050405020304" pitchFamily="18" charset="0"/>
              </a:rPr>
              <a:t>Bitsko</a:t>
            </a:r>
            <a:r>
              <a:rPr lang="en-US" sz="1000" spc="-7" dirty="0">
                <a:cs typeface="Times New Roman" panose="02020603050405020304" pitchFamily="18" charset="0"/>
              </a:rPr>
              <a:t> </a:t>
            </a:r>
            <a:r>
              <a:rPr lang="en-US" sz="1000" dirty="0">
                <a:cs typeface="Times New Roman" panose="02020603050405020304" pitchFamily="18" charset="0"/>
              </a:rPr>
              <a:t>RH,</a:t>
            </a:r>
            <a:r>
              <a:rPr lang="en-US" sz="1000" spc="-10" dirty="0">
                <a:cs typeface="Times New Roman" panose="02020603050405020304" pitchFamily="18" charset="0"/>
              </a:rPr>
              <a:t> </a:t>
            </a:r>
            <a:r>
              <a:rPr lang="en-US" sz="1000" dirty="0">
                <a:cs typeface="Times New Roman" panose="02020603050405020304" pitchFamily="18" charset="0"/>
              </a:rPr>
              <a:t>Blumberg</a:t>
            </a:r>
            <a:r>
              <a:rPr lang="en-US" sz="1000" spc="-14" dirty="0">
                <a:cs typeface="Times New Roman" panose="02020603050405020304" pitchFamily="18" charset="0"/>
              </a:rPr>
              <a:t> </a:t>
            </a:r>
            <a:r>
              <a:rPr lang="en-US" sz="1000" dirty="0">
                <a:cs typeface="Times New Roman" panose="02020603050405020304" pitchFamily="18" charset="0"/>
              </a:rPr>
              <a:t>SJ.</a:t>
            </a:r>
            <a:r>
              <a:rPr lang="en-US" sz="1000" spc="-14" dirty="0">
                <a:cs typeface="Times New Roman" panose="02020603050405020304" pitchFamily="18" charset="0"/>
              </a:rPr>
              <a:t> </a:t>
            </a:r>
            <a:r>
              <a:rPr lang="en-US" sz="1000" dirty="0">
                <a:cs typeface="Times New Roman" panose="02020603050405020304" pitchFamily="18" charset="0"/>
              </a:rPr>
              <a:t>Prevalence</a:t>
            </a:r>
            <a:r>
              <a:rPr lang="en-US" sz="1000" spc="-14" dirty="0">
                <a:cs typeface="Times New Roman" panose="02020603050405020304" pitchFamily="18" charset="0"/>
              </a:rPr>
              <a:t> </a:t>
            </a:r>
            <a:r>
              <a:rPr lang="en-US" sz="1000" spc="-17" dirty="0">
                <a:cs typeface="Times New Roman" panose="02020603050405020304" pitchFamily="18" charset="0"/>
              </a:rPr>
              <a:t>and </a:t>
            </a:r>
            <a:r>
              <a:rPr lang="en-US" sz="1000" dirty="0">
                <a:cs typeface="Times New Roman" panose="02020603050405020304" pitchFamily="18" charset="0"/>
              </a:rPr>
              <a:t>treatment</a:t>
            </a:r>
            <a:r>
              <a:rPr lang="en-US" sz="1000" spc="-24" dirty="0">
                <a:cs typeface="Times New Roman" panose="02020603050405020304" pitchFamily="18" charset="0"/>
              </a:rPr>
              <a:t> </a:t>
            </a:r>
            <a:r>
              <a:rPr lang="en-US" sz="1000" dirty="0">
                <a:cs typeface="Times New Roman" panose="02020603050405020304" pitchFamily="18" charset="0"/>
              </a:rPr>
              <a:t>of</a:t>
            </a:r>
            <a:r>
              <a:rPr lang="en-US" sz="1000" spc="-10" dirty="0">
                <a:cs typeface="Times New Roman" panose="02020603050405020304" pitchFamily="18" charset="0"/>
              </a:rPr>
              <a:t> </a:t>
            </a:r>
            <a:r>
              <a:rPr lang="en-US" sz="1000" dirty="0">
                <a:cs typeface="Times New Roman" panose="02020603050405020304" pitchFamily="18" charset="0"/>
              </a:rPr>
              <a:t>depression,</a:t>
            </a:r>
            <a:r>
              <a:rPr lang="en-US" sz="1000" spc="-7" dirty="0">
                <a:cs typeface="Times New Roman" panose="02020603050405020304" pitchFamily="18" charset="0"/>
              </a:rPr>
              <a:t> </a:t>
            </a:r>
            <a:r>
              <a:rPr lang="en-US" sz="1000" dirty="0">
                <a:cs typeface="Times New Roman" panose="02020603050405020304" pitchFamily="18" charset="0"/>
              </a:rPr>
              <a:t>anxiety,</a:t>
            </a:r>
            <a:r>
              <a:rPr lang="en-US" sz="1000" spc="-7" dirty="0">
                <a:cs typeface="Times New Roman" panose="02020603050405020304" pitchFamily="18" charset="0"/>
              </a:rPr>
              <a:t> </a:t>
            </a:r>
            <a:r>
              <a:rPr lang="en-US" sz="1000" dirty="0">
                <a:cs typeface="Times New Roman" panose="02020603050405020304" pitchFamily="18" charset="0"/>
              </a:rPr>
              <a:t>and</a:t>
            </a:r>
            <a:r>
              <a:rPr lang="en-US" sz="1000" spc="-10" dirty="0">
                <a:cs typeface="Times New Roman" panose="02020603050405020304" pitchFamily="18" charset="0"/>
              </a:rPr>
              <a:t> </a:t>
            </a:r>
            <a:r>
              <a:rPr lang="en-US" sz="1000" dirty="0">
                <a:cs typeface="Times New Roman" panose="02020603050405020304" pitchFamily="18" charset="0"/>
              </a:rPr>
              <a:t>conduct</a:t>
            </a:r>
            <a:r>
              <a:rPr lang="en-US" sz="1000" spc="-14" dirty="0">
                <a:cs typeface="Times New Roman" panose="02020603050405020304" pitchFamily="18" charset="0"/>
              </a:rPr>
              <a:t> </a:t>
            </a:r>
            <a:r>
              <a:rPr lang="en-US" sz="1000" dirty="0">
                <a:cs typeface="Times New Roman" panose="02020603050405020304" pitchFamily="18" charset="0"/>
              </a:rPr>
              <a:t>problems</a:t>
            </a:r>
            <a:r>
              <a:rPr lang="en-US" sz="1000" spc="-7" dirty="0">
                <a:cs typeface="Times New Roman" panose="02020603050405020304" pitchFamily="18" charset="0"/>
              </a:rPr>
              <a:t> </a:t>
            </a:r>
            <a:r>
              <a:rPr lang="en-US" sz="1000" dirty="0">
                <a:cs typeface="Times New Roman" panose="02020603050405020304" pitchFamily="18" charset="0"/>
              </a:rPr>
              <a:t>in</a:t>
            </a:r>
            <a:r>
              <a:rPr lang="en-US" sz="1000" spc="-10" dirty="0">
                <a:cs typeface="Times New Roman" panose="02020603050405020304" pitchFamily="18" charset="0"/>
              </a:rPr>
              <a:t> </a:t>
            </a:r>
            <a:r>
              <a:rPr lang="en-US" sz="1000" dirty="0">
                <a:cs typeface="Times New Roman" panose="02020603050405020304" pitchFamily="18" charset="0"/>
              </a:rPr>
              <a:t>U.S.</a:t>
            </a:r>
            <a:r>
              <a:rPr lang="en-US" sz="1000" spc="-7" dirty="0">
                <a:cs typeface="Times New Roman" panose="02020603050405020304" pitchFamily="18" charset="0"/>
              </a:rPr>
              <a:t> </a:t>
            </a:r>
            <a:r>
              <a:rPr lang="en-US" sz="1000" dirty="0">
                <a:cs typeface="Times New Roman" panose="02020603050405020304" pitchFamily="18" charset="0"/>
              </a:rPr>
              <a:t>children.</a:t>
            </a:r>
            <a:r>
              <a:rPr lang="en-US" sz="1000" spc="-7" dirty="0">
                <a:cs typeface="Times New Roman" panose="02020603050405020304" pitchFamily="18" charset="0"/>
              </a:rPr>
              <a:t> </a:t>
            </a:r>
            <a:r>
              <a:rPr lang="en-US" sz="1000" dirty="0">
                <a:cs typeface="Times New Roman" panose="02020603050405020304" pitchFamily="18" charset="0"/>
              </a:rPr>
              <a:t>J</a:t>
            </a:r>
            <a:r>
              <a:rPr lang="en-US" sz="1000" spc="-10" dirty="0">
                <a:cs typeface="Times New Roman" panose="02020603050405020304" pitchFamily="18" charset="0"/>
              </a:rPr>
              <a:t> </a:t>
            </a:r>
            <a:r>
              <a:rPr lang="en-US" sz="1000" dirty="0" err="1">
                <a:cs typeface="Times New Roman" panose="02020603050405020304" pitchFamily="18" charset="0"/>
              </a:rPr>
              <a:t>Pediatr</a:t>
            </a:r>
            <a:r>
              <a:rPr lang="en-US" sz="1000" dirty="0">
                <a:cs typeface="Times New Roman" panose="02020603050405020304" pitchFamily="18" charset="0"/>
              </a:rPr>
              <a:t>.</a:t>
            </a:r>
            <a:r>
              <a:rPr lang="en-US" sz="1000" spc="-10" dirty="0">
                <a:cs typeface="Times New Roman" panose="02020603050405020304" pitchFamily="18" charset="0"/>
              </a:rPr>
              <a:t> </a:t>
            </a:r>
            <a:r>
              <a:rPr lang="en-US" sz="1000" dirty="0">
                <a:cs typeface="Times New Roman" panose="02020603050405020304" pitchFamily="18" charset="0"/>
              </a:rPr>
              <a:t>2019</a:t>
            </a:r>
            <a:r>
              <a:rPr lang="en-US" sz="1000" spc="-14" dirty="0">
                <a:cs typeface="Times New Roman" panose="02020603050405020304" pitchFamily="18" charset="0"/>
              </a:rPr>
              <a:t> </a:t>
            </a:r>
            <a:r>
              <a:rPr lang="en-US" sz="1000" spc="-7" dirty="0">
                <a:cs typeface="Times New Roman" panose="02020603050405020304" pitchFamily="18" charset="0"/>
              </a:rPr>
              <a:t>Mar;206:256-267.e3. </a:t>
            </a:r>
            <a:r>
              <a:rPr lang="en-US" sz="1000" u="sng" spc="-7" dirty="0">
                <a:solidFill>
                  <a:srgbClr val="0000FF"/>
                </a:solidFill>
                <a:uFill>
                  <a:solidFill>
                    <a:srgbClr val="0000FF"/>
                  </a:solidFill>
                </a:uFill>
                <a:cs typeface="Times New Roman" panose="02020603050405020304" pitchFamily="18" charset="0"/>
                <a:hlinkClick r:id="rId9"/>
              </a:rPr>
              <a:t>https://www.ncbi.nlm.nih.gov/pmc/articles/PMC6673640/</a:t>
            </a:r>
            <a:r>
              <a:rPr lang="en-US" sz="1000" spc="-7" dirty="0">
                <a:cs typeface="Times New Roman" panose="02020603050405020304" pitchFamily="18" charset="0"/>
                <a:hlinkClick r:id="rId9"/>
              </a:rPr>
              <a:t>.</a:t>
            </a:r>
            <a:r>
              <a:rPr lang="en-US" sz="1000" spc="37" dirty="0">
                <a:cs typeface="Times New Roman" panose="02020603050405020304" pitchFamily="18" charset="0"/>
              </a:rPr>
              <a:t> </a:t>
            </a:r>
            <a:r>
              <a:rPr lang="en-US" sz="1000" dirty="0">
                <a:cs typeface="Times New Roman" panose="02020603050405020304" pitchFamily="18" charset="0"/>
              </a:rPr>
              <a:t>Accessed</a:t>
            </a:r>
            <a:r>
              <a:rPr lang="en-US" sz="1000" spc="48" dirty="0">
                <a:cs typeface="Times New Roman" panose="02020603050405020304" pitchFamily="18" charset="0"/>
              </a:rPr>
              <a:t> </a:t>
            </a:r>
            <a:r>
              <a:rPr lang="en-US" sz="1000" dirty="0">
                <a:cs typeface="Times New Roman" panose="02020603050405020304" pitchFamily="18" charset="0"/>
              </a:rPr>
              <a:t>October</a:t>
            </a:r>
            <a:r>
              <a:rPr lang="en-US" sz="1000" spc="51" dirty="0">
                <a:cs typeface="Times New Roman" panose="02020603050405020304" pitchFamily="18" charset="0"/>
              </a:rPr>
              <a:t> </a:t>
            </a:r>
            <a:r>
              <a:rPr lang="en-US" sz="1000" dirty="0">
                <a:cs typeface="Times New Roman" panose="02020603050405020304" pitchFamily="18" charset="0"/>
              </a:rPr>
              <a:t>4,</a:t>
            </a:r>
            <a:r>
              <a:rPr lang="en-US" sz="1000" spc="51"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a:p>
            <a:pPr marL="274320" marR="337696" indent="-274320">
              <a:buAutoNum type="arabicPeriod" startAt="5"/>
              <a:tabLst>
                <a:tab pos="164518" algn="l"/>
                <a:tab pos="164951" algn="l"/>
              </a:tabLst>
            </a:pPr>
            <a:r>
              <a:rPr lang="en-US" sz="1000" dirty="0">
                <a:cs typeface="Times New Roman" panose="02020603050405020304" pitchFamily="18" charset="0"/>
              </a:rPr>
              <a:t>Dickson</a:t>
            </a:r>
            <a:r>
              <a:rPr lang="en-US" sz="1000" spc="-17" dirty="0">
                <a:cs typeface="Times New Roman" panose="02020603050405020304" pitchFamily="18" charset="0"/>
              </a:rPr>
              <a:t> </a:t>
            </a:r>
            <a:r>
              <a:rPr lang="en-US" sz="1000" dirty="0">
                <a:cs typeface="Times New Roman" panose="02020603050405020304" pitchFamily="18" charset="0"/>
              </a:rPr>
              <a:t>K,</a:t>
            </a:r>
            <a:r>
              <a:rPr lang="en-US" sz="1000" spc="-10" dirty="0">
                <a:cs typeface="Times New Roman" panose="02020603050405020304" pitchFamily="18" charset="0"/>
              </a:rPr>
              <a:t> </a:t>
            </a:r>
            <a:r>
              <a:rPr lang="en-US" sz="1000" dirty="0" err="1">
                <a:cs typeface="Times New Roman" panose="02020603050405020304" pitchFamily="18" charset="0"/>
              </a:rPr>
              <a:t>Stadnick</a:t>
            </a:r>
            <a:r>
              <a:rPr lang="en-US" sz="1000" spc="-14" dirty="0">
                <a:cs typeface="Times New Roman" panose="02020603050405020304" pitchFamily="18" charset="0"/>
              </a:rPr>
              <a:t> </a:t>
            </a:r>
            <a:r>
              <a:rPr lang="en-US" sz="1000" dirty="0">
                <a:cs typeface="Times New Roman" panose="02020603050405020304" pitchFamily="18" charset="0"/>
              </a:rPr>
              <a:t>NA,</a:t>
            </a:r>
            <a:r>
              <a:rPr lang="en-US" sz="1000" spc="-14" dirty="0">
                <a:cs typeface="Times New Roman" panose="02020603050405020304" pitchFamily="18" charset="0"/>
              </a:rPr>
              <a:t> </a:t>
            </a:r>
            <a:r>
              <a:rPr lang="en-US" sz="1000" dirty="0">
                <a:cs typeface="Times New Roman" panose="02020603050405020304" pitchFamily="18" charset="0"/>
              </a:rPr>
              <a:t>Lind</a:t>
            </a:r>
            <a:r>
              <a:rPr lang="en-US" sz="1000" spc="-7" dirty="0">
                <a:cs typeface="Times New Roman" panose="02020603050405020304" pitchFamily="18" charset="0"/>
              </a:rPr>
              <a:t> </a:t>
            </a:r>
            <a:r>
              <a:rPr lang="en-US" sz="1000" dirty="0">
                <a:cs typeface="Times New Roman" panose="02020603050405020304" pitchFamily="18" charset="0"/>
              </a:rPr>
              <a:t>T,</a:t>
            </a:r>
            <a:r>
              <a:rPr lang="en-US" sz="1000" spc="-10" dirty="0">
                <a:cs typeface="Times New Roman" panose="02020603050405020304" pitchFamily="18" charset="0"/>
              </a:rPr>
              <a:t> </a:t>
            </a:r>
            <a:r>
              <a:rPr lang="en-US" sz="1000" dirty="0">
                <a:cs typeface="Times New Roman" panose="02020603050405020304" pitchFamily="18" charset="0"/>
              </a:rPr>
              <a:t>Trask</a:t>
            </a:r>
            <a:r>
              <a:rPr lang="en-US" sz="1000" spc="-17" dirty="0">
                <a:cs typeface="Times New Roman" panose="02020603050405020304" pitchFamily="18" charset="0"/>
              </a:rPr>
              <a:t> </a:t>
            </a:r>
            <a:r>
              <a:rPr lang="en-US" sz="1000" dirty="0">
                <a:cs typeface="Times New Roman" panose="02020603050405020304" pitchFamily="18" charset="0"/>
              </a:rPr>
              <a:t>EV.</a:t>
            </a:r>
            <a:r>
              <a:rPr lang="en-US" sz="1000" spc="-14" dirty="0">
                <a:cs typeface="Times New Roman" panose="02020603050405020304" pitchFamily="18" charset="0"/>
              </a:rPr>
              <a:t> </a:t>
            </a:r>
            <a:r>
              <a:rPr lang="en-US" sz="1000" dirty="0">
                <a:cs typeface="Times New Roman" panose="02020603050405020304" pitchFamily="18" charset="0"/>
              </a:rPr>
              <a:t>Defining</a:t>
            </a:r>
            <a:r>
              <a:rPr lang="en-US" sz="1000" spc="-7" dirty="0">
                <a:cs typeface="Times New Roman" panose="02020603050405020304" pitchFamily="18" charset="0"/>
              </a:rPr>
              <a:t> </a:t>
            </a:r>
            <a:r>
              <a:rPr lang="en-US" sz="1000" dirty="0">
                <a:cs typeface="Times New Roman" panose="02020603050405020304" pitchFamily="18" charset="0"/>
              </a:rPr>
              <a:t>and</a:t>
            </a:r>
            <a:r>
              <a:rPr lang="en-US" sz="1000" spc="-14" dirty="0">
                <a:cs typeface="Times New Roman" panose="02020603050405020304" pitchFamily="18" charset="0"/>
              </a:rPr>
              <a:t> </a:t>
            </a:r>
            <a:r>
              <a:rPr lang="en-US" sz="1000" dirty="0">
                <a:cs typeface="Times New Roman" panose="02020603050405020304" pitchFamily="18" charset="0"/>
              </a:rPr>
              <a:t>predicting</a:t>
            </a:r>
            <a:r>
              <a:rPr lang="en-US" sz="1000" spc="-17" dirty="0">
                <a:cs typeface="Times New Roman" panose="02020603050405020304" pitchFamily="18" charset="0"/>
              </a:rPr>
              <a:t> </a:t>
            </a:r>
            <a:r>
              <a:rPr lang="en-US" sz="1000" dirty="0">
                <a:cs typeface="Times New Roman" panose="02020603050405020304" pitchFamily="18" charset="0"/>
              </a:rPr>
              <a:t>high</a:t>
            </a:r>
            <a:r>
              <a:rPr lang="en-US" sz="1000" spc="-14" dirty="0">
                <a:cs typeface="Times New Roman" panose="02020603050405020304" pitchFamily="18" charset="0"/>
              </a:rPr>
              <a:t> </a:t>
            </a:r>
            <a:r>
              <a:rPr lang="en-US" sz="1000" dirty="0">
                <a:cs typeface="Times New Roman" panose="02020603050405020304" pitchFamily="18" charset="0"/>
              </a:rPr>
              <a:t>cost</a:t>
            </a:r>
            <a:r>
              <a:rPr lang="en-US" sz="1000" spc="-17" dirty="0">
                <a:cs typeface="Times New Roman" panose="02020603050405020304" pitchFamily="18" charset="0"/>
              </a:rPr>
              <a:t> </a:t>
            </a:r>
            <a:r>
              <a:rPr lang="en-US" sz="1000" dirty="0">
                <a:cs typeface="Times New Roman" panose="02020603050405020304" pitchFamily="18" charset="0"/>
              </a:rPr>
              <a:t>utilization</a:t>
            </a:r>
            <a:r>
              <a:rPr lang="en-US" sz="1000" spc="-7" dirty="0">
                <a:cs typeface="Times New Roman" panose="02020603050405020304" pitchFamily="18" charset="0"/>
              </a:rPr>
              <a:t> </a:t>
            </a:r>
            <a:r>
              <a:rPr lang="en-US" sz="1000" dirty="0">
                <a:cs typeface="Times New Roman" panose="02020603050405020304" pitchFamily="18" charset="0"/>
              </a:rPr>
              <a:t>in</a:t>
            </a:r>
            <a:r>
              <a:rPr lang="en-US" sz="1000" spc="-14" dirty="0">
                <a:cs typeface="Times New Roman" panose="02020603050405020304" pitchFamily="18" charset="0"/>
              </a:rPr>
              <a:t> </a:t>
            </a:r>
            <a:r>
              <a:rPr lang="en-US" sz="1000" spc="-7" dirty="0">
                <a:cs typeface="Times New Roman" panose="02020603050405020304" pitchFamily="18" charset="0"/>
              </a:rPr>
              <a:t>children’s </a:t>
            </a:r>
            <a:r>
              <a:rPr lang="en-US" sz="1000" dirty="0">
                <a:cs typeface="Times New Roman" panose="02020603050405020304" pitchFamily="18" charset="0"/>
              </a:rPr>
              <a:t>outpatient</a:t>
            </a:r>
            <a:r>
              <a:rPr lang="en-US" sz="1000" spc="-17" dirty="0">
                <a:cs typeface="Times New Roman" panose="02020603050405020304" pitchFamily="18" charset="0"/>
              </a:rPr>
              <a:t> </a:t>
            </a:r>
            <a:r>
              <a:rPr lang="en-US" sz="1000" dirty="0">
                <a:cs typeface="Times New Roman" panose="02020603050405020304" pitchFamily="18" charset="0"/>
              </a:rPr>
              <a:t>mental</a:t>
            </a:r>
            <a:r>
              <a:rPr lang="en-US" sz="1000" spc="-10" dirty="0">
                <a:cs typeface="Times New Roman" panose="02020603050405020304" pitchFamily="18" charset="0"/>
              </a:rPr>
              <a:t> </a:t>
            </a:r>
            <a:r>
              <a:rPr lang="en-US" sz="1000" dirty="0">
                <a:cs typeface="Times New Roman" panose="02020603050405020304" pitchFamily="18" charset="0"/>
              </a:rPr>
              <a:t>health</a:t>
            </a:r>
            <a:r>
              <a:rPr lang="en-US" sz="1000" spc="-3" dirty="0">
                <a:cs typeface="Times New Roman" panose="02020603050405020304" pitchFamily="18" charset="0"/>
              </a:rPr>
              <a:t> </a:t>
            </a:r>
            <a:r>
              <a:rPr lang="en-US" sz="1000" dirty="0">
                <a:cs typeface="Times New Roman" panose="02020603050405020304" pitchFamily="18" charset="0"/>
              </a:rPr>
              <a:t>services.</a:t>
            </a:r>
            <a:r>
              <a:rPr lang="en-US" sz="1000" spc="-10" dirty="0">
                <a:cs typeface="Times New Roman" panose="02020603050405020304" pitchFamily="18" charset="0"/>
              </a:rPr>
              <a:t> </a:t>
            </a:r>
            <a:r>
              <a:rPr lang="en-US" sz="1000" dirty="0">
                <a:cs typeface="Times New Roman" panose="02020603050405020304" pitchFamily="18" charset="0"/>
              </a:rPr>
              <a:t>Adm</a:t>
            </a:r>
            <a:r>
              <a:rPr lang="en-US" sz="1000" spc="-7" dirty="0">
                <a:cs typeface="Times New Roman" panose="02020603050405020304" pitchFamily="18" charset="0"/>
              </a:rPr>
              <a:t> </a:t>
            </a:r>
            <a:r>
              <a:rPr lang="en-US" sz="1000" dirty="0">
                <a:cs typeface="Times New Roman" panose="02020603050405020304" pitchFamily="18" charset="0"/>
              </a:rPr>
              <a:t>Policy</a:t>
            </a:r>
            <a:r>
              <a:rPr lang="en-US" sz="1000" spc="-10" dirty="0">
                <a:cs typeface="Times New Roman" panose="02020603050405020304" pitchFamily="18" charset="0"/>
              </a:rPr>
              <a:t> </a:t>
            </a:r>
            <a:r>
              <a:rPr lang="en-US" sz="1000" dirty="0" err="1">
                <a:cs typeface="Times New Roman" panose="02020603050405020304" pitchFamily="18" charset="0"/>
              </a:rPr>
              <a:t>Ment</a:t>
            </a:r>
            <a:r>
              <a:rPr lang="en-US" sz="1000" spc="-10" dirty="0">
                <a:cs typeface="Times New Roman" panose="02020603050405020304" pitchFamily="18" charset="0"/>
              </a:rPr>
              <a:t> </a:t>
            </a:r>
            <a:r>
              <a:rPr lang="en-US" sz="1000" dirty="0">
                <a:cs typeface="Times New Roman" panose="02020603050405020304" pitchFamily="18" charset="0"/>
              </a:rPr>
              <a:t>Health.</a:t>
            </a:r>
            <a:r>
              <a:rPr lang="en-US" sz="1000" spc="-10" dirty="0">
                <a:cs typeface="Times New Roman" panose="02020603050405020304" pitchFamily="18" charset="0"/>
              </a:rPr>
              <a:t> </a:t>
            </a:r>
            <a:r>
              <a:rPr lang="en-US" sz="1000" dirty="0">
                <a:cs typeface="Times New Roman" panose="02020603050405020304" pitchFamily="18" charset="0"/>
              </a:rPr>
              <a:t>2020</a:t>
            </a:r>
            <a:r>
              <a:rPr lang="en-US" sz="1000" spc="-7" dirty="0">
                <a:cs typeface="Times New Roman" panose="02020603050405020304" pitchFamily="18" charset="0"/>
              </a:rPr>
              <a:t> Sep;47(5):655-</a:t>
            </a:r>
            <a:r>
              <a:rPr lang="en-US" sz="1000" spc="-14" dirty="0">
                <a:cs typeface="Times New Roman" panose="02020603050405020304" pitchFamily="18" charset="0"/>
              </a:rPr>
              <a:t>664. </a:t>
            </a:r>
            <a:r>
              <a:rPr lang="en-US" sz="1000" u="sng" spc="-7" dirty="0">
                <a:solidFill>
                  <a:srgbClr val="0000FF"/>
                </a:solidFill>
                <a:uFill>
                  <a:solidFill>
                    <a:srgbClr val="0000FF"/>
                  </a:solidFill>
                </a:uFill>
                <a:cs typeface="Times New Roman" panose="02020603050405020304" pitchFamily="18" charset="0"/>
                <a:hlinkClick r:id="rId10"/>
              </a:rPr>
              <a:t>https://www.ncbi.nlm.nih.gov/pmc/articles/PMC7202946/</a:t>
            </a:r>
            <a:r>
              <a:rPr lang="en-US" sz="1000" spc="-7" dirty="0">
                <a:cs typeface="Times New Roman" panose="02020603050405020304" pitchFamily="18" charset="0"/>
                <a:hlinkClick r:id="rId10"/>
              </a:rPr>
              <a:t>.</a:t>
            </a:r>
            <a:r>
              <a:rPr lang="en-US" sz="1000" spc="37" dirty="0">
                <a:cs typeface="Times New Roman" panose="02020603050405020304" pitchFamily="18" charset="0"/>
              </a:rPr>
              <a:t> </a:t>
            </a:r>
            <a:r>
              <a:rPr lang="en-US" sz="1000" dirty="0">
                <a:cs typeface="Times New Roman" panose="02020603050405020304" pitchFamily="18" charset="0"/>
              </a:rPr>
              <a:t>Accessed</a:t>
            </a:r>
            <a:r>
              <a:rPr lang="en-US" sz="1000" spc="48" dirty="0">
                <a:cs typeface="Times New Roman" panose="02020603050405020304" pitchFamily="18" charset="0"/>
              </a:rPr>
              <a:t> </a:t>
            </a:r>
            <a:r>
              <a:rPr lang="en-US" sz="1000" dirty="0">
                <a:cs typeface="Times New Roman" panose="02020603050405020304" pitchFamily="18" charset="0"/>
              </a:rPr>
              <a:t>October</a:t>
            </a:r>
            <a:r>
              <a:rPr lang="en-US" sz="1000" spc="51" dirty="0">
                <a:cs typeface="Times New Roman" panose="02020603050405020304" pitchFamily="18" charset="0"/>
              </a:rPr>
              <a:t> </a:t>
            </a:r>
            <a:r>
              <a:rPr lang="en-US" sz="1000" dirty="0">
                <a:cs typeface="Times New Roman" panose="02020603050405020304" pitchFamily="18" charset="0"/>
              </a:rPr>
              <a:t>4,</a:t>
            </a:r>
            <a:r>
              <a:rPr lang="en-US" sz="1000" spc="51"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a:p>
            <a:pPr marL="274320" marR="3464" indent="-274320">
              <a:buAutoNum type="arabicPeriod" startAt="5"/>
              <a:tabLst>
                <a:tab pos="164518" algn="l"/>
                <a:tab pos="164951" algn="l"/>
              </a:tabLst>
            </a:pPr>
            <a:r>
              <a:rPr lang="en-US" sz="1000" dirty="0">
                <a:cs typeface="Times New Roman" panose="02020603050405020304" pitchFamily="18" charset="0"/>
              </a:rPr>
              <a:t>Sturm</a:t>
            </a:r>
            <a:r>
              <a:rPr lang="en-US" sz="1000" spc="-17" dirty="0">
                <a:cs typeface="Times New Roman" panose="02020603050405020304" pitchFamily="18" charset="0"/>
              </a:rPr>
              <a:t> </a:t>
            </a:r>
            <a:r>
              <a:rPr lang="en-US" sz="1000" dirty="0">
                <a:cs typeface="Times New Roman" panose="02020603050405020304" pitchFamily="18" charset="0"/>
              </a:rPr>
              <a:t>R,</a:t>
            </a:r>
            <a:r>
              <a:rPr lang="en-US" sz="1000" spc="-7" dirty="0">
                <a:cs typeface="Times New Roman" panose="02020603050405020304" pitchFamily="18" charset="0"/>
              </a:rPr>
              <a:t> </a:t>
            </a:r>
            <a:r>
              <a:rPr lang="en-US" sz="1000" dirty="0" err="1">
                <a:cs typeface="Times New Roman" panose="02020603050405020304" pitchFamily="18" charset="0"/>
              </a:rPr>
              <a:t>Ringel</a:t>
            </a:r>
            <a:r>
              <a:rPr lang="en-US" sz="1000" spc="-10" dirty="0">
                <a:cs typeface="Times New Roman" panose="02020603050405020304" pitchFamily="18" charset="0"/>
              </a:rPr>
              <a:t> </a:t>
            </a:r>
            <a:r>
              <a:rPr lang="en-US" sz="1000" dirty="0">
                <a:cs typeface="Times New Roman" panose="02020603050405020304" pitchFamily="18" charset="0"/>
              </a:rPr>
              <a:t>JS,</a:t>
            </a:r>
            <a:r>
              <a:rPr lang="en-US" sz="1000" spc="-10" dirty="0">
                <a:cs typeface="Times New Roman" panose="02020603050405020304" pitchFamily="18" charset="0"/>
              </a:rPr>
              <a:t> </a:t>
            </a:r>
            <a:r>
              <a:rPr lang="en-US" sz="1000" dirty="0">
                <a:cs typeface="Times New Roman" panose="02020603050405020304" pitchFamily="18" charset="0"/>
              </a:rPr>
              <a:t>Bao</a:t>
            </a:r>
            <a:r>
              <a:rPr lang="en-US" sz="1000" spc="-10" dirty="0">
                <a:cs typeface="Times New Roman" panose="02020603050405020304" pitchFamily="18" charset="0"/>
              </a:rPr>
              <a:t> </a:t>
            </a:r>
            <a:r>
              <a:rPr lang="en-US" sz="1000" dirty="0">
                <a:cs typeface="Times New Roman" panose="02020603050405020304" pitchFamily="18" charset="0"/>
              </a:rPr>
              <a:t>Y,</a:t>
            </a:r>
            <a:r>
              <a:rPr lang="en-US" sz="1000" spc="-10" dirty="0">
                <a:cs typeface="Times New Roman" panose="02020603050405020304" pitchFamily="18" charset="0"/>
              </a:rPr>
              <a:t> </a:t>
            </a:r>
            <a:r>
              <a:rPr lang="en-US" sz="1000" dirty="0">
                <a:cs typeface="Times New Roman" panose="02020603050405020304" pitchFamily="18" charset="0"/>
              </a:rPr>
              <a:t>Stein</a:t>
            </a:r>
            <a:r>
              <a:rPr lang="en-US" sz="1000" spc="-7" dirty="0">
                <a:cs typeface="Times New Roman" panose="02020603050405020304" pitchFamily="18" charset="0"/>
              </a:rPr>
              <a:t> </a:t>
            </a:r>
            <a:r>
              <a:rPr lang="en-US" sz="1000" dirty="0">
                <a:cs typeface="Times New Roman" panose="02020603050405020304" pitchFamily="18" charset="0"/>
              </a:rPr>
              <a:t>BD,</a:t>
            </a:r>
            <a:r>
              <a:rPr lang="en-US" sz="1000" spc="-10" dirty="0">
                <a:cs typeface="Times New Roman" panose="02020603050405020304" pitchFamily="18" charset="0"/>
              </a:rPr>
              <a:t> </a:t>
            </a:r>
            <a:r>
              <a:rPr lang="en-US" sz="1000" dirty="0" err="1">
                <a:cs typeface="Times New Roman" panose="02020603050405020304" pitchFamily="18" charset="0"/>
              </a:rPr>
              <a:t>Kapur</a:t>
            </a:r>
            <a:r>
              <a:rPr lang="en-US" sz="1000" spc="-14" dirty="0">
                <a:cs typeface="Times New Roman" panose="02020603050405020304" pitchFamily="18" charset="0"/>
              </a:rPr>
              <a:t> </a:t>
            </a:r>
            <a:r>
              <a:rPr lang="en-US" sz="1000" dirty="0">
                <a:cs typeface="Times New Roman" panose="02020603050405020304" pitchFamily="18" charset="0"/>
              </a:rPr>
              <a:t>K,</a:t>
            </a:r>
            <a:r>
              <a:rPr lang="en-US" sz="1000" spc="-10" dirty="0">
                <a:cs typeface="Times New Roman" panose="02020603050405020304" pitchFamily="18" charset="0"/>
              </a:rPr>
              <a:t> </a:t>
            </a:r>
            <a:r>
              <a:rPr lang="en-US" sz="1000" dirty="0">
                <a:cs typeface="Times New Roman" panose="02020603050405020304" pitchFamily="18" charset="0"/>
              </a:rPr>
              <a:t>Zhang</a:t>
            </a:r>
            <a:r>
              <a:rPr lang="en-US" sz="1000" spc="-10" dirty="0">
                <a:cs typeface="Times New Roman" panose="02020603050405020304" pitchFamily="18" charset="0"/>
              </a:rPr>
              <a:t> </a:t>
            </a:r>
            <a:r>
              <a:rPr lang="en-US" sz="1000" dirty="0">
                <a:cs typeface="Times New Roman" panose="02020603050405020304" pitchFamily="18" charset="0"/>
              </a:rPr>
              <a:t>W,</a:t>
            </a:r>
            <a:r>
              <a:rPr lang="en-US" sz="1000" spc="-14" dirty="0">
                <a:cs typeface="Times New Roman" panose="02020603050405020304" pitchFamily="18" charset="0"/>
              </a:rPr>
              <a:t> </a:t>
            </a:r>
            <a:r>
              <a:rPr lang="en-US" sz="1000" dirty="0">
                <a:cs typeface="Times New Roman" panose="02020603050405020304" pitchFamily="18" charset="0"/>
              </a:rPr>
              <a:t>Zeng</a:t>
            </a:r>
            <a:r>
              <a:rPr lang="en-US" sz="1000" spc="-7" dirty="0">
                <a:cs typeface="Times New Roman" panose="02020603050405020304" pitchFamily="18" charset="0"/>
              </a:rPr>
              <a:t> </a:t>
            </a:r>
            <a:r>
              <a:rPr lang="en-US" sz="1000" dirty="0">
                <a:cs typeface="Times New Roman" panose="02020603050405020304" pitchFamily="18" charset="0"/>
              </a:rPr>
              <a:t>F.</a:t>
            </a:r>
            <a:r>
              <a:rPr lang="en-US" sz="1000" spc="-10" dirty="0">
                <a:cs typeface="Times New Roman" panose="02020603050405020304" pitchFamily="18" charset="0"/>
              </a:rPr>
              <a:t> </a:t>
            </a:r>
            <a:r>
              <a:rPr lang="en-US" sz="1000" dirty="0">
                <a:cs typeface="Times New Roman" panose="02020603050405020304" pitchFamily="18" charset="0"/>
              </a:rPr>
              <a:t>Mental</a:t>
            </a:r>
            <a:r>
              <a:rPr lang="en-US" sz="1000" spc="-10" dirty="0">
                <a:cs typeface="Times New Roman" panose="02020603050405020304" pitchFamily="18" charset="0"/>
              </a:rPr>
              <a:t> </a:t>
            </a:r>
            <a:r>
              <a:rPr lang="en-US" sz="1000" dirty="0">
                <a:cs typeface="Times New Roman" panose="02020603050405020304" pitchFamily="18" charset="0"/>
              </a:rPr>
              <a:t>Health</a:t>
            </a:r>
            <a:r>
              <a:rPr lang="en-US" sz="1000" spc="-3" dirty="0">
                <a:cs typeface="Times New Roman" panose="02020603050405020304" pitchFamily="18" charset="0"/>
              </a:rPr>
              <a:t> </a:t>
            </a:r>
            <a:r>
              <a:rPr lang="en-US" sz="1000" dirty="0">
                <a:cs typeface="Times New Roman" panose="02020603050405020304" pitchFamily="18" charset="0"/>
              </a:rPr>
              <a:t>Care</a:t>
            </a:r>
            <a:r>
              <a:rPr lang="en-US" sz="1000" spc="-10" dirty="0">
                <a:cs typeface="Times New Roman" panose="02020603050405020304" pitchFamily="18" charset="0"/>
              </a:rPr>
              <a:t> </a:t>
            </a:r>
            <a:r>
              <a:rPr lang="en-US" sz="1000" dirty="0">
                <a:cs typeface="Times New Roman" panose="02020603050405020304" pitchFamily="18" charset="0"/>
              </a:rPr>
              <a:t>for</a:t>
            </a:r>
            <a:r>
              <a:rPr lang="en-US" sz="1000" spc="-10" dirty="0">
                <a:cs typeface="Times New Roman" panose="02020603050405020304" pitchFamily="18" charset="0"/>
              </a:rPr>
              <a:t> </a:t>
            </a:r>
            <a:r>
              <a:rPr lang="en-US" sz="1000" dirty="0">
                <a:cs typeface="Times New Roman" panose="02020603050405020304" pitchFamily="18" charset="0"/>
              </a:rPr>
              <a:t>Youth:</a:t>
            </a:r>
            <a:r>
              <a:rPr lang="en-US" sz="1000" spc="-14" dirty="0">
                <a:cs typeface="Times New Roman" panose="02020603050405020304" pitchFamily="18" charset="0"/>
              </a:rPr>
              <a:t> </a:t>
            </a:r>
            <a:r>
              <a:rPr lang="en-US" sz="1000" dirty="0">
                <a:cs typeface="Times New Roman" panose="02020603050405020304" pitchFamily="18" charset="0"/>
              </a:rPr>
              <a:t>Who</a:t>
            </a:r>
            <a:r>
              <a:rPr lang="en-US" sz="1000" spc="-10" dirty="0">
                <a:cs typeface="Times New Roman" panose="02020603050405020304" pitchFamily="18" charset="0"/>
              </a:rPr>
              <a:t> </a:t>
            </a:r>
            <a:r>
              <a:rPr lang="en-US" sz="1000" dirty="0">
                <a:cs typeface="Times New Roman" panose="02020603050405020304" pitchFamily="18" charset="0"/>
              </a:rPr>
              <a:t>Gets</a:t>
            </a:r>
            <a:r>
              <a:rPr lang="en-US" sz="1000" spc="-10" dirty="0">
                <a:cs typeface="Times New Roman" panose="02020603050405020304" pitchFamily="18" charset="0"/>
              </a:rPr>
              <a:t> </a:t>
            </a:r>
            <a:r>
              <a:rPr lang="en-US" sz="1000" spc="-17" dirty="0">
                <a:cs typeface="Times New Roman" panose="02020603050405020304" pitchFamily="18" charset="0"/>
              </a:rPr>
              <a:t>It? </a:t>
            </a:r>
            <a:r>
              <a:rPr lang="en-US" sz="1000" dirty="0">
                <a:cs typeface="Times New Roman" panose="02020603050405020304" pitchFamily="18" charset="0"/>
              </a:rPr>
              <a:t>How</a:t>
            </a:r>
            <a:r>
              <a:rPr lang="en-US" sz="1000" spc="-20" dirty="0">
                <a:cs typeface="Times New Roman" panose="02020603050405020304" pitchFamily="18" charset="0"/>
              </a:rPr>
              <a:t> </a:t>
            </a:r>
            <a:r>
              <a:rPr lang="en-US" sz="1000" dirty="0">
                <a:cs typeface="Times New Roman" panose="02020603050405020304" pitchFamily="18" charset="0"/>
              </a:rPr>
              <a:t>Much</a:t>
            </a:r>
            <a:r>
              <a:rPr lang="en-US" sz="1000" spc="-10" dirty="0">
                <a:cs typeface="Times New Roman" panose="02020603050405020304" pitchFamily="18" charset="0"/>
              </a:rPr>
              <a:t> </a:t>
            </a:r>
            <a:r>
              <a:rPr lang="en-US" sz="1000" dirty="0">
                <a:cs typeface="Times New Roman" panose="02020603050405020304" pitchFamily="18" charset="0"/>
              </a:rPr>
              <a:t>Does</a:t>
            </a:r>
            <a:r>
              <a:rPr lang="en-US" sz="1000" spc="-7" dirty="0">
                <a:cs typeface="Times New Roman" panose="02020603050405020304" pitchFamily="18" charset="0"/>
              </a:rPr>
              <a:t> </a:t>
            </a:r>
            <a:r>
              <a:rPr lang="en-US" sz="1000" dirty="0">
                <a:cs typeface="Times New Roman" panose="02020603050405020304" pitchFamily="18" charset="0"/>
              </a:rPr>
              <a:t>It</a:t>
            </a:r>
            <a:r>
              <a:rPr lang="en-US" sz="1000" spc="-10" dirty="0">
                <a:cs typeface="Times New Roman" panose="02020603050405020304" pitchFamily="18" charset="0"/>
              </a:rPr>
              <a:t> </a:t>
            </a:r>
            <a:r>
              <a:rPr lang="en-US" sz="1000" dirty="0">
                <a:cs typeface="Times New Roman" panose="02020603050405020304" pitchFamily="18" charset="0"/>
              </a:rPr>
              <a:t>Cost?</a:t>
            </a:r>
            <a:r>
              <a:rPr lang="en-US" sz="1000" spc="-7" dirty="0">
                <a:cs typeface="Times New Roman" panose="02020603050405020304" pitchFamily="18" charset="0"/>
              </a:rPr>
              <a:t> </a:t>
            </a:r>
            <a:r>
              <a:rPr lang="en-US" sz="1000" dirty="0">
                <a:cs typeface="Times New Roman" panose="02020603050405020304" pitchFamily="18" charset="0"/>
              </a:rPr>
              <a:t>Who</a:t>
            </a:r>
            <a:r>
              <a:rPr lang="en-US" sz="1000" spc="-3" dirty="0">
                <a:cs typeface="Times New Roman" panose="02020603050405020304" pitchFamily="18" charset="0"/>
              </a:rPr>
              <a:t> </a:t>
            </a:r>
            <a:r>
              <a:rPr lang="en-US" sz="1000" dirty="0">
                <a:cs typeface="Times New Roman" panose="02020603050405020304" pitchFamily="18" charset="0"/>
              </a:rPr>
              <a:t>Pays?</a:t>
            </a:r>
            <a:r>
              <a:rPr lang="en-US" sz="1000" spc="-10" dirty="0">
                <a:cs typeface="Times New Roman" panose="02020603050405020304" pitchFamily="18" charset="0"/>
              </a:rPr>
              <a:t> </a:t>
            </a:r>
            <a:r>
              <a:rPr lang="en-US" sz="1000" dirty="0">
                <a:cs typeface="Times New Roman" panose="02020603050405020304" pitchFamily="18" charset="0"/>
              </a:rPr>
              <a:t>Where</a:t>
            </a:r>
            <a:r>
              <a:rPr lang="en-US" sz="1000" spc="-10" dirty="0">
                <a:cs typeface="Times New Roman" panose="02020603050405020304" pitchFamily="18" charset="0"/>
              </a:rPr>
              <a:t> </a:t>
            </a:r>
            <a:r>
              <a:rPr lang="en-US" sz="1000" dirty="0">
                <a:cs typeface="Times New Roman" panose="02020603050405020304" pitchFamily="18" charset="0"/>
              </a:rPr>
              <a:t>Does</a:t>
            </a:r>
            <a:r>
              <a:rPr lang="en-US" sz="1000" spc="-7" dirty="0">
                <a:cs typeface="Times New Roman" panose="02020603050405020304" pitchFamily="18" charset="0"/>
              </a:rPr>
              <a:t> </a:t>
            </a:r>
            <a:r>
              <a:rPr lang="en-US" sz="1000" dirty="0">
                <a:cs typeface="Times New Roman" panose="02020603050405020304" pitchFamily="18" charset="0"/>
              </a:rPr>
              <a:t>the</a:t>
            </a:r>
            <a:r>
              <a:rPr lang="en-US" sz="1000" spc="-10" dirty="0">
                <a:cs typeface="Times New Roman" panose="02020603050405020304" pitchFamily="18" charset="0"/>
              </a:rPr>
              <a:t> </a:t>
            </a:r>
            <a:r>
              <a:rPr lang="en-US" sz="1000" dirty="0">
                <a:cs typeface="Times New Roman" panose="02020603050405020304" pitchFamily="18" charset="0"/>
              </a:rPr>
              <a:t>Money</a:t>
            </a:r>
            <a:r>
              <a:rPr lang="en-US" sz="1000" spc="-10" dirty="0">
                <a:cs typeface="Times New Roman" panose="02020603050405020304" pitchFamily="18" charset="0"/>
              </a:rPr>
              <a:t> </a:t>
            </a:r>
            <a:r>
              <a:rPr lang="en-US" sz="1000" dirty="0">
                <a:cs typeface="Times New Roman" panose="02020603050405020304" pitchFamily="18" charset="0"/>
              </a:rPr>
              <a:t>Go?</a:t>
            </a:r>
            <a:r>
              <a:rPr lang="en-US" sz="1000" spc="-14" dirty="0">
                <a:cs typeface="Times New Roman" panose="02020603050405020304" pitchFamily="18" charset="0"/>
              </a:rPr>
              <a:t> </a:t>
            </a:r>
            <a:r>
              <a:rPr lang="en-US" sz="1000" dirty="0">
                <a:cs typeface="Times New Roman" panose="02020603050405020304" pitchFamily="18" charset="0"/>
              </a:rPr>
              <a:t>Santa</a:t>
            </a:r>
            <a:r>
              <a:rPr lang="en-US" sz="1000" spc="-10" dirty="0">
                <a:cs typeface="Times New Roman" panose="02020603050405020304" pitchFamily="18" charset="0"/>
              </a:rPr>
              <a:t> </a:t>
            </a:r>
            <a:r>
              <a:rPr lang="en-US" sz="1000" dirty="0">
                <a:cs typeface="Times New Roman" panose="02020603050405020304" pitchFamily="18" charset="0"/>
              </a:rPr>
              <a:t>Monica,</a:t>
            </a:r>
            <a:r>
              <a:rPr lang="en-US" sz="1000" spc="-10" dirty="0">
                <a:cs typeface="Times New Roman" panose="02020603050405020304" pitchFamily="18" charset="0"/>
              </a:rPr>
              <a:t> </a:t>
            </a:r>
            <a:r>
              <a:rPr lang="en-US" sz="1000" dirty="0">
                <a:cs typeface="Times New Roman" panose="02020603050405020304" pitchFamily="18" charset="0"/>
              </a:rPr>
              <a:t>CA:</a:t>
            </a:r>
            <a:r>
              <a:rPr lang="en-US" sz="1000" spc="-10" dirty="0">
                <a:cs typeface="Times New Roman" panose="02020603050405020304" pitchFamily="18" charset="0"/>
              </a:rPr>
              <a:t> </a:t>
            </a:r>
            <a:r>
              <a:rPr lang="en-US" sz="1000" dirty="0">
                <a:cs typeface="Times New Roman" panose="02020603050405020304" pitchFamily="18" charset="0"/>
              </a:rPr>
              <a:t>RAND</a:t>
            </a:r>
            <a:r>
              <a:rPr lang="en-US" sz="1000" spc="-7" dirty="0">
                <a:cs typeface="Times New Roman" panose="02020603050405020304" pitchFamily="18" charset="0"/>
              </a:rPr>
              <a:t> Corporation,</a:t>
            </a:r>
            <a:r>
              <a:rPr lang="en-US" sz="1000" spc="341" dirty="0">
                <a:cs typeface="Times New Roman" panose="02020603050405020304" pitchFamily="18" charset="0"/>
              </a:rPr>
              <a:t> </a:t>
            </a:r>
            <a:r>
              <a:rPr lang="en-US" sz="1000" dirty="0">
                <a:cs typeface="Times New Roman" panose="02020603050405020304" pitchFamily="18" charset="0"/>
              </a:rPr>
              <a:t>2001.</a:t>
            </a:r>
            <a:r>
              <a:rPr lang="en-US" sz="1000" spc="31" dirty="0">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11"/>
              </a:rPr>
              <a:t>https://www.rand.org/pubs/research_briefs/RB4541.html</a:t>
            </a:r>
            <a:r>
              <a:rPr lang="en-US" sz="1000" spc="-7" dirty="0">
                <a:cs typeface="Times New Roman" panose="02020603050405020304" pitchFamily="18" charset="0"/>
                <a:hlinkClick r:id="rId11"/>
              </a:rPr>
              <a:t>.</a:t>
            </a:r>
            <a:r>
              <a:rPr lang="en-US" sz="1000" spc="41" dirty="0">
                <a:cs typeface="Times New Roman" panose="02020603050405020304" pitchFamily="18" charset="0"/>
              </a:rPr>
              <a:t> </a:t>
            </a:r>
            <a:r>
              <a:rPr lang="en-US" sz="1000" dirty="0">
                <a:cs typeface="Times New Roman" panose="02020603050405020304" pitchFamily="18" charset="0"/>
              </a:rPr>
              <a:t>Accessed</a:t>
            </a:r>
            <a:r>
              <a:rPr lang="en-US" sz="1000" spc="41" dirty="0">
                <a:cs typeface="Times New Roman" panose="02020603050405020304" pitchFamily="18" charset="0"/>
              </a:rPr>
              <a:t> </a:t>
            </a:r>
            <a:r>
              <a:rPr lang="en-US" sz="1000" dirty="0">
                <a:cs typeface="Times New Roman" panose="02020603050405020304" pitchFamily="18" charset="0"/>
              </a:rPr>
              <a:t>October</a:t>
            </a:r>
            <a:r>
              <a:rPr lang="en-US" sz="1000" spc="37" dirty="0">
                <a:cs typeface="Times New Roman" panose="02020603050405020304" pitchFamily="18" charset="0"/>
              </a:rPr>
              <a:t> </a:t>
            </a:r>
            <a:r>
              <a:rPr lang="en-US" sz="1000" dirty="0">
                <a:cs typeface="Times New Roman" panose="02020603050405020304" pitchFamily="18" charset="0"/>
              </a:rPr>
              <a:t>4,</a:t>
            </a:r>
            <a:r>
              <a:rPr lang="en-US" sz="1000" spc="41" dirty="0">
                <a:cs typeface="Times New Roman" panose="02020603050405020304" pitchFamily="18" charset="0"/>
              </a:rPr>
              <a:t> </a:t>
            </a:r>
            <a:r>
              <a:rPr lang="en-US" sz="1000" spc="-7" dirty="0">
                <a:cs typeface="Times New Roman" panose="02020603050405020304" pitchFamily="18" charset="0"/>
              </a:rPr>
              <a:t>2022.</a:t>
            </a:r>
          </a:p>
          <a:p>
            <a:pPr marL="274320" marR="42428" indent="-274320">
              <a:buFont typeface="+mj-lt"/>
              <a:buAutoNum type="arabicPeriod" startAt="10"/>
              <a:tabLst>
                <a:tab pos="164951" algn="l"/>
              </a:tabLst>
            </a:pPr>
            <a:r>
              <a:rPr lang="en-US" sz="1000" dirty="0" err="1">
                <a:cs typeface="Times New Roman" panose="02020603050405020304" pitchFamily="18" charset="0"/>
              </a:rPr>
              <a:t>Koppelman</a:t>
            </a:r>
            <a:r>
              <a:rPr lang="en-US" sz="1000" spc="-20" dirty="0">
                <a:cs typeface="Times New Roman" panose="02020603050405020304" pitchFamily="18" charset="0"/>
              </a:rPr>
              <a:t> </a:t>
            </a:r>
            <a:r>
              <a:rPr lang="en-US" sz="1000" dirty="0">
                <a:cs typeface="Times New Roman" panose="02020603050405020304" pitchFamily="18" charset="0"/>
              </a:rPr>
              <a:t>J.</a:t>
            </a:r>
            <a:r>
              <a:rPr lang="en-US" sz="1000" spc="-17" dirty="0">
                <a:cs typeface="Times New Roman" panose="02020603050405020304" pitchFamily="18" charset="0"/>
              </a:rPr>
              <a:t> </a:t>
            </a:r>
            <a:r>
              <a:rPr lang="en-US" sz="1000" dirty="0">
                <a:cs typeface="Times New Roman" panose="02020603050405020304" pitchFamily="18" charset="0"/>
              </a:rPr>
              <a:t>Children</a:t>
            </a:r>
            <a:r>
              <a:rPr lang="en-US" sz="1000" spc="-14" dirty="0">
                <a:cs typeface="Times New Roman" panose="02020603050405020304" pitchFamily="18" charset="0"/>
              </a:rPr>
              <a:t> </a:t>
            </a:r>
            <a:r>
              <a:rPr lang="en-US" sz="1000" dirty="0">
                <a:cs typeface="Times New Roman" panose="02020603050405020304" pitchFamily="18" charset="0"/>
              </a:rPr>
              <a:t>With</a:t>
            </a:r>
            <a:r>
              <a:rPr lang="en-US" sz="1000" spc="-14" dirty="0">
                <a:cs typeface="Times New Roman" panose="02020603050405020304" pitchFamily="18" charset="0"/>
              </a:rPr>
              <a:t> </a:t>
            </a:r>
            <a:r>
              <a:rPr lang="en-US" sz="1000" dirty="0">
                <a:cs typeface="Times New Roman" panose="02020603050405020304" pitchFamily="18" charset="0"/>
              </a:rPr>
              <a:t>Mental</a:t>
            </a:r>
            <a:r>
              <a:rPr lang="en-US" sz="1000" spc="-10" dirty="0">
                <a:cs typeface="Times New Roman" panose="02020603050405020304" pitchFamily="18" charset="0"/>
              </a:rPr>
              <a:t> </a:t>
            </a:r>
            <a:r>
              <a:rPr lang="en-US" sz="1000" dirty="0">
                <a:cs typeface="Times New Roman" panose="02020603050405020304" pitchFamily="18" charset="0"/>
              </a:rPr>
              <a:t>Disorders:</a:t>
            </a:r>
            <a:r>
              <a:rPr lang="en-US" sz="1000" spc="-17" dirty="0">
                <a:cs typeface="Times New Roman" panose="02020603050405020304" pitchFamily="18" charset="0"/>
              </a:rPr>
              <a:t> </a:t>
            </a:r>
            <a:r>
              <a:rPr lang="en-US" sz="1000" dirty="0">
                <a:cs typeface="Times New Roman" panose="02020603050405020304" pitchFamily="18" charset="0"/>
              </a:rPr>
              <a:t>Making</a:t>
            </a:r>
            <a:r>
              <a:rPr lang="en-US" sz="1000" spc="-14" dirty="0">
                <a:cs typeface="Times New Roman" panose="02020603050405020304" pitchFamily="18" charset="0"/>
              </a:rPr>
              <a:t> </a:t>
            </a:r>
            <a:r>
              <a:rPr lang="en-US" sz="1000" dirty="0">
                <a:cs typeface="Times New Roman" panose="02020603050405020304" pitchFamily="18" charset="0"/>
              </a:rPr>
              <a:t>Sense</a:t>
            </a:r>
            <a:r>
              <a:rPr lang="en-US" sz="1000" spc="-14" dirty="0">
                <a:cs typeface="Times New Roman" panose="02020603050405020304" pitchFamily="18" charset="0"/>
              </a:rPr>
              <a:t> </a:t>
            </a:r>
            <a:r>
              <a:rPr lang="en-US" sz="1000" dirty="0">
                <a:cs typeface="Times New Roman" panose="02020603050405020304" pitchFamily="18" charset="0"/>
              </a:rPr>
              <a:t>of</a:t>
            </a:r>
            <a:r>
              <a:rPr lang="en-US" sz="1000" spc="-14" dirty="0">
                <a:cs typeface="Times New Roman" panose="02020603050405020304" pitchFamily="18" charset="0"/>
              </a:rPr>
              <a:t> </a:t>
            </a:r>
            <a:r>
              <a:rPr lang="en-US" sz="1000" dirty="0">
                <a:cs typeface="Times New Roman" panose="02020603050405020304" pitchFamily="18" charset="0"/>
              </a:rPr>
              <a:t>Their</a:t>
            </a:r>
            <a:r>
              <a:rPr lang="en-US" sz="1000" spc="-10" dirty="0">
                <a:cs typeface="Times New Roman" panose="02020603050405020304" pitchFamily="18" charset="0"/>
              </a:rPr>
              <a:t> </a:t>
            </a:r>
            <a:r>
              <a:rPr lang="en-US" sz="1000" dirty="0">
                <a:cs typeface="Times New Roman" panose="02020603050405020304" pitchFamily="18" charset="0"/>
              </a:rPr>
              <a:t>Needs</a:t>
            </a:r>
            <a:r>
              <a:rPr lang="en-US" sz="1000" spc="-10" dirty="0">
                <a:cs typeface="Times New Roman" panose="02020603050405020304" pitchFamily="18" charset="0"/>
              </a:rPr>
              <a:t> </a:t>
            </a:r>
            <a:r>
              <a:rPr lang="en-US" sz="1000" dirty="0">
                <a:cs typeface="Times New Roman" panose="02020603050405020304" pitchFamily="18" charset="0"/>
              </a:rPr>
              <a:t>and</a:t>
            </a:r>
            <a:r>
              <a:rPr lang="en-US" sz="1000" spc="-7" dirty="0">
                <a:cs typeface="Times New Roman" panose="02020603050405020304" pitchFamily="18" charset="0"/>
              </a:rPr>
              <a:t> </a:t>
            </a:r>
            <a:r>
              <a:rPr lang="en-US" sz="1000" dirty="0">
                <a:cs typeface="Times New Roman" panose="02020603050405020304" pitchFamily="18" charset="0"/>
              </a:rPr>
              <a:t>the</a:t>
            </a:r>
            <a:r>
              <a:rPr lang="en-US" sz="1000" spc="-14" dirty="0">
                <a:cs typeface="Times New Roman" panose="02020603050405020304" pitchFamily="18" charset="0"/>
              </a:rPr>
              <a:t> </a:t>
            </a:r>
            <a:r>
              <a:rPr lang="en-US" sz="1000" dirty="0">
                <a:cs typeface="Times New Roman" panose="02020603050405020304" pitchFamily="18" charset="0"/>
              </a:rPr>
              <a:t>Systems</a:t>
            </a:r>
            <a:r>
              <a:rPr lang="en-US" sz="1000" spc="-14" dirty="0">
                <a:cs typeface="Times New Roman" panose="02020603050405020304" pitchFamily="18" charset="0"/>
              </a:rPr>
              <a:t> </a:t>
            </a:r>
            <a:r>
              <a:rPr lang="en-US" sz="1000" dirty="0">
                <a:cs typeface="Times New Roman" panose="02020603050405020304" pitchFamily="18" charset="0"/>
              </a:rPr>
              <a:t>That</a:t>
            </a:r>
            <a:r>
              <a:rPr lang="en-US" sz="1000" spc="-14" dirty="0">
                <a:cs typeface="Times New Roman" panose="02020603050405020304" pitchFamily="18" charset="0"/>
              </a:rPr>
              <a:t> Help</a:t>
            </a:r>
            <a:r>
              <a:rPr lang="en-US" sz="1000" spc="341" dirty="0">
                <a:cs typeface="Times New Roman" panose="02020603050405020304" pitchFamily="18" charset="0"/>
              </a:rPr>
              <a:t> </a:t>
            </a:r>
            <a:r>
              <a:rPr lang="en-US" sz="1000" dirty="0">
                <a:cs typeface="Times New Roman" panose="02020603050405020304" pitchFamily="18" charset="0"/>
              </a:rPr>
              <a:t>Them.</a:t>
            </a:r>
            <a:r>
              <a:rPr lang="en-US" sz="1000" spc="14" dirty="0">
                <a:cs typeface="Times New Roman" panose="02020603050405020304" pitchFamily="18" charset="0"/>
              </a:rPr>
              <a:t> </a:t>
            </a:r>
            <a:r>
              <a:rPr lang="en-US" sz="1000" dirty="0">
                <a:cs typeface="Times New Roman" panose="02020603050405020304" pitchFamily="18" charset="0"/>
              </a:rPr>
              <a:t>NHPF</a:t>
            </a:r>
            <a:r>
              <a:rPr lang="en-US" sz="1000" spc="24" dirty="0">
                <a:cs typeface="Times New Roman" panose="02020603050405020304" pitchFamily="18" charset="0"/>
              </a:rPr>
              <a:t> </a:t>
            </a:r>
            <a:r>
              <a:rPr lang="en-US" sz="1000" dirty="0">
                <a:cs typeface="Times New Roman" panose="02020603050405020304" pitchFamily="18" charset="0"/>
              </a:rPr>
              <a:t>Issue</a:t>
            </a:r>
            <a:r>
              <a:rPr lang="en-US" sz="1000" spc="27" dirty="0">
                <a:cs typeface="Times New Roman" panose="02020603050405020304" pitchFamily="18" charset="0"/>
              </a:rPr>
              <a:t> </a:t>
            </a:r>
            <a:r>
              <a:rPr lang="en-US" sz="1000" dirty="0">
                <a:cs typeface="Times New Roman" panose="02020603050405020304" pitchFamily="18" charset="0"/>
              </a:rPr>
              <a:t>Brief.</a:t>
            </a:r>
            <a:r>
              <a:rPr lang="en-US" sz="1000" spc="24" dirty="0">
                <a:cs typeface="Times New Roman" panose="02020603050405020304" pitchFamily="18" charset="0"/>
              </a:rPr>
              <a:t> </a:t>
            </a:r>
            <a:r>
              <a:rPr lang="en-US" sz="1000" dirty="0">
                <a:cs typeface="Times New Roman" panose="02020603050405020304" pitchFamily="18" charset="0"/>
              </a:rPr>
              <a:t>2004</a:t>
            </a:r>
            <a:r>
              <a:rPr lang="en-US" sz="1000" spc="24" dirty="0">
                <a:cs typeface="Times New Roman" panose="02020603050405020304" pitchFamily="18" charset="0"/>
              </a:rPr>
              <a:t> </a:t>
            </a:r>
            <a:r>
              <a:rPr lang="en-US" sz="1000" dirty="0">
                <a:cs typeface="Times New Roman" panose="02020603050405020304" pitchFamily="18" charset="0"/>
              </a:rPr>
              <a:t>Jun</a:t>
            </a:r>
            <a:r>
              <a:rPr lang="en-US" sz="1000" spc="24" dirty="0">
                <a:cs typeface="Times New Roman" panose="02020603050405020304" pitchFamily="18" charset="0"/>
              </a:rPr>
              <a:t> </a:t>
            </a:r>
            <a:r>
              <a:rPr lang="en-US" sz="1000" spc="-7" dirty="0">
                <a:cs typeface="Times New Roman" panose="02020603050405020304" pitchFamily="18" charset="0"/>
              </a:rPr>
              <a:t>4;(799):1-</a:t>
            </a:r>
            <a:r>
              <a:rPr lang="en-US" sz="1000" dirty="0">
                <a:cs typeface="Times New Roman" panose="02020603050405020304" pitchFamily="18" charset="0"/>
              </a:rPr>
              <a:t>24.</a:t>
            </a:r>
            <a:r>
              <a:rPr lang="en-US" sz="1000" spc="24" dirty="0">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12"/>
              </a:rPr>
              <a:t>https://www.ncbi.nlm.nih.gov/books/NBK559784/</a:t>
            </a:r>
            <a:r>
              <a:rPr lang="en-US" sz="1000" spc="-7" dirty="0">
                <a:cs typeface="Times New Roman" panose="02020603050405020304" pitchFamily="18" charset="0"/>
                <a:hlinkClick r:id="rId12"/>
              </a:rPr>
              <a:t>.</a:t>
            </a:r>
            <a:r>
              <a:rPr lang="en-US" sz="1000" spc="24" dirty="0">
                <a:cs typeface="Times New Roman" panose="02020603050405020304" pitchFamily="18" charset="0"/>
              </a:rPr>
              <a:t> </a:t>
            </a:r>
            <a:r>
              <a:rPr lang="en-US" sz="1000" spc="-7" dirty="0">
                <a:cs typeface="Times New Roman" panose="02020603050405020304" pitchFamily="18" charset="0"/>
              </a:rPr>
              <a:t>Accessed </a:t>
            </a:r>
            <a:r>
              <a:rPr lang="en-US" sz="1000" dirty="0">
                <a:cs typeface="Times New Roman" panose="02020603050405020304" pitchFamily="18" charset="0"/>
              </a:rPr>
              <a:t>October</a:t>
            </a:r>
            <a:r>
              <a:rPr lang="en-US" sz="1000" spc="-14" dirty="0">
                <a:cs typeface="Times New Roman" panose="02020603050405020304" pitchFamily="18" charset="0"/>
              </a:rPr>
              <a:t> </a:t>
            </a:r>
            <a:r>
              <a:rPr lang="en-US" sz="1000" dirty="0">
                <a:cs typeface="Times New Roman" panose="02020603050405020304" pitchFamily="18" charset="0"/>
              </a:rPr>
              <a:t>4,</a:t>
            </a:r>
            <a:r>
              <a:rPr lang="en-US" sz="1000" spc="-10"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a:p>
            <a:pPr marL="274320" marR="94382" indent="-274320">
              <a:buAutoNum type="arabicPeriod" startAt="10"/>
              <a:tabLst>
                <a:tab pos="164951" algn="l"/>
              </a:tabLst>
            </a:pPr>
            <a:r>
              <a:rPr lang="en-US" sz="1000" dirty="0" err="1">
                <a:cs typeface="Times New Roman" panose="02020603050405020304" pitchFamily="18" charset="0"/>
              </a:rPr>
              <a:t>Leeb</a:t>
            </a:r>
            <a:r>
              <a:rPr lang="en-US" sz="1000" spc="-14" dirty="0">
                <a:cs typeface="Times New Roman" panose="02020603050405020304" pitchFamily="18" charset="0"/>
              </a:rPr>
              <a:t> </a:t>
            </a:r>
            <a:r>
              <a:rPr lang="en-US" sz="1000" dirty="0">
                <a:cs typeface="Times New Roman" panose="02020603050405020304" pitchFamily="18" charset="0"/>
              </a:rPr>
              <a:t>RT,</a:t>
            </a:r>
            <a:r>
              <a:rPr lang="en-US" sz="1000" spc="-10" dirty="0">
                <a:cs typeface="Times New Roman" panose="02020603050405020304" pitchFamily="18" charset="0"/>
              </a:rPr>
              <a:t> </a:t>
            </a:r>
            <a:r>
              <a:rPr lang="en-US" sz="1000" dirty="0" err="1">
                <a:cs typeface="Times New Roman" panose="02020603050405020304" pitchFamily="18" charset="0"/>
              </a:rPr>
              <a:t>Bitsko</a:t>
            </a:r>
            <a:r>
              <a:rPr lang="en-US" sz="1000" spc="-7" dirty="0">
                <a:cs typeface="Times New Roman" panose="02020603050405020304" pitchFamily="18" charset="0"/>
              </a:rPr>
              <a:t> </a:t>
            </a:r>
            <a:r>
              <a:rPr lang="en-US" sz="1000" dirty="0">
                <a:cs typeface="Times New Roman" panose="02020603050405020304" pitchFamily="18" charset="0"/>
              </a:rPr>
              <a:t>RH,</a:t>
            </a:r>
            <a:r>
              <a:rPr lang="en-US" sz="1000" spc="-10" dirty="0">
                <a:cs typeface="Times New Roman" panose="02020603050405020304" pitchFamily="18" charset="0"/>
              </a:rPr>
              <a:t> </a:t>
            </a:r>
            <a:r>
              <a:rPr lang="en-US" sz="1000" dirty="0">
                <a:cs typeface="Times New Roman" panose="02020603050405020304" pitchFamily="18" charset="0"/>
              </a:rPr>
              <a:t>Radhakrishnan</a:t>
            </a:r>
            <a:r>
              <a:rPr lang="en-US" sz="1000" spc="-3" dirty="0">
                <a:cs typeface="Times New Roman" panose="02020603050405020304" pitchFamily="18" charset="0"/>
              </a:rPr>
              <a:t> </a:t>
            </a:r>
            <a:r>
              <a:rPr lang="en-US" sz="1000" dirty="0">
                <a:cs typeface="Times New Roman" panose="02020603050405020304" pitchFamily="18" charset="0"/>
              </a:rPr>
              <a:t>L,</a:t>
            </a:r>
            <a:r>
              <a:rPr lang="en-US" sz="1000" spc="-14" dirty="0">
                <a:cs typeface="Times New Roman" panose="02020603050405020304" pitchFamily="18" charset="0"/>
              </a:rPr>
              <a:t> </a:t>
            </a:r>
            <a:r>
              <a:rPr lang="en-US" sz="1000" dirty="0">
                <a:cs typeface="Times New Roman" panose="02020603050405020304" pitchFamily="18" charset="0"/>
              </a:rPr>
              <a:t>Martinez</a:t>
            </a:r>
            <a:r>
              <a:rPr lang="en-US" sz="1000" spc="-10" dirty="0">
                <a:cs typeface="Times New Roman" panose="02020603050405020304" pitchFamily="18" charset="0"/>
              </a:rPr>
              <a:t> </a:t>
            </a:r>
            <a:r>
              <a:rPr lang="en-US" sz="1000" dirty="0">
                <a:cs typeface="Times New Roman" panose="02020603050405020304" pitchFamily="18" charset="0"/>
              </a:rPr>
              <a:t>P,</a:t>
            </a:r>
            <a:r>
              <a:rPr lang="en-US" sz="1000" spc="-10" dirty="0">
                <a:cs typeface="Times New Roman" panose="02020603050405020304" pitchFamily="18" charset="0"/>
              </a:rPr>
              <a:t> </a:t>
            </a:r>
            <a:r>
              <a:rPr lang="en-US" sz="1000" dirty="0" err="1">
                <a:cs typeface="Times New Roman" panose="02020603050405020304" pitchFamily="18" charset="0"/>
              </a:rPr>
              <a:t>Njai</a:t>
            </a:r>
            <a:r>
              <a:rPr lang="en-US" sz="1000" spc="-14" dirty="0">
                <a:cs typeface="Times New Roman" panose="02020603050405020304" pitchFamily="18" charset="0"/>
              </a:rPr>
              <a:t> </a:t>
            </a:r>
            <a:r>
              <a:rPr lang="en-US" sz="1000" dirty="0">
                <a:cs typeface="Times New Roman" panose="02020603050405020304" pitchFamily="18" charset="0"/>
              </a:rPr>
              <a:t>R,</a:t>
            </a:r>
            <a:r>
              <a:rPr lang="en-US" sz="1000" spc="-17" dirty="0">
                <a:cs typeface="Times New Roman" panose="02020603050405020304" pitchFamily="18" charset="0"/>
              </a:rPr>
              <a:t> </a:t>
            </a:r>
            <a:r>
              <a:rPr lang="en-US" sz="1000" dirty="0">
                <a:cs typeface="Times New Roman" panose="02020603050405020304" pitchFamily="18" charset="0"/>
              </a:rPr>
              <a:t>Holland</a:t>
            </a:r>
            <a:r>
              <a:rPr lang="en-US" sz="1000" spc="-10" dirty="0">
                <a:cs typeface="Times New Roman" panose="02020603050405020304" pitchFamily="18" charset="0"/>
              </a:rPr>
              <a:t> </a:t>
            </a:r>
            <a:r>
              <a:rPr lang="en-US" sz="1000" dirty="0">
                <a:cs typeface="Times New Roman" panose="02020603050405020304" pitchFamily="18" charset="0"/>
              </a:rPr>
              <a:t>KM.</a:t>
            </a:r>
            <a:r>
              <a:rPr lang="en-US" sz="1000" spc="-17" dirty="0">
                <a:cs typeface="Times New Roman" panose="02020603050405020304" pitchFamily="18" charset="0"/>
              </a:rPr>
              <a:t> </a:t>
            </a:r>
            <a:r>
              <a:rPr lang="en-US" sz="1000" dirty="0">
                <a:cs typeface="Times New Roman" panose="02020603050405020304" pitchFamily="18" charset="0"/>
              </a:rPr>
              <a:t>Mental</a:t>
            </a:r>
            <a:r>
              <a:rPr lang="en-US" sz="1000" spc="-14" dirty="0">
                <a:cs typeface="Times New Roman" panose="02020603050405020304" pitchFamily="18" charset="0"/>
              </a:rPr>
              <a:t> </a:t>
            </a:r>
            <a:r>
              <a:rPr lang="en-US" sz="1000" spc="-7" dirty="0">
                <a:cs typeface="Times New Roman" panose="02020603050405020304" pitchFamily="18" charset="0"/>
              </a:rPr>
              <a:t>health-</a:t>
            </a:r>
            <a:r>
              <a:rPr lang="en-US" sz="1000" dirty="0">
                <a:cs typeface="Times New Roman" panose="02020603050405020304" pitchFamily="18" charset="0"/>
              </a:rPr>
              <a:t>related</a:t>
            </a:r>
            <a:r>
              <a:rPr lang="en-US" sz="1000" spc="-3" dirty="0">
                <a:cs typeface="Times New Roman" panose="02020603050405020304" pitchFamily="18" charset="0"/>
              </a:rPr>
              <a:t> </a:t>
            </a:r>
            <a:r>
              <a:rPr lang="en-US" sz="1000" spc="-7" dirty="0">
                <a:cs typeface="Times New Roman" panose="02020603050405020304" pitchFamily="18" charset="0"/>
              </a:rPr>
              <a:t>emergency </a:t>
            </a:r>
            <a:r>
              <a:rPr lang="en-US" sz="1000" dirty="0">
                <a:cs typeface="Times New Roman" panose="02020603050405020304" pitchFamily="18" charset="0"/>
              </a:rPr>
              <a:t>department</a:t>
            </a:r>
            <a:r>
              <a:rPr lang="en-US" sz="1000" spc="-20" dirty="0">
                <a:cs typeface="Times New Roman" panose="02020603050405020304" pitchFamily="18" charset="0"/>
              </a:rPr>
              <a:t> </a:t>
            </a:r>
            <a:r>
              <a:rPr lang="en-US" sz="1000" dirty="0">
                <a:cs typeface="Times New Roman" panose="02020603050405020304" pitchFamily="18" charset="0"/>
              </a:rPr>
              <a:t>visits</a:t>
            </a:r>
            <a:r>
              <a:rPr lang="en-US" sz="1000" spc="-7" dirty="0">
                <a:cs typeface="Times New Roman" panose="02020603050405020304" pitchFamily="18" charset="0"/>
              </a:rPr>
              <a:t> </a:t>
            </a:r>
            <a:r>
              <a:rPr lang="en-US" sz="1000" dirty="0">
                <a:cs typeface="Times New Roman" panose="02020603050405020304" pitchFamily="18" charset="0"/>
              </a:rPr>
              <a:t>among</a:t>
            </a:r>
            <a:r>
              <a:rPr lang="en-US" sz="1000" spc="-10" dirty="0">
                <a:cs typeface="Times New Roman" panose="02020603050405020304" pitchFamily="18" charset="0"/>
              </a:rPr>
              <a:t> </a:t>
            </a:r>
            <a:r>
              <a:rPr lang="en-US" sz="1000" dirty="0">
                <a:cs typeface="Times New Roman" panose="02020603050405020304" pitchFamily="18" charset="0"/>
              </a:rPr>
              <a:t>children</a:t>
            </a:r>
            <a:r>
              <a:rPr lang="en-US" sz="1000" spc="-7" dirty="0">
                <a:cs typeface="Times New Roman" panose="02020603050405020304" pitchFamily="18" charset="0"/>
              </a:rPr>
              <a:t> </a:t>
            </a:r>
            <a:r>
              <a:rPr lang="en-US" sz="1000" dirty="0">
                <a:cs typeface="Times New Roman" panose="02020603050405020304" pitchFamily="18" charset="0"/>
              </a:rPr>
              <a:t>aged</a:t>
            </a:r>
            <a:r>
              <a:rPr lang="en-US" sz="1000" spc="-3" dirty="0">
                <a:cs typeface="Times New Roman" panose="02020603050405020304" pitchFamily="18" charset="0"/>
              </a:rPr>
              <a:t> </a:t>
            </a:r>
            <a:r>
              <a:rPr lang="en-US" sz="1000" dirty="0">
                <a:cs typeface="Times New Roman" panose="02020603050405020304" pitchFamily="18" charset="0"/>
              </a:rPr>
              <a:t>&lt;18</a:t>
            </a:r>
            <a:r>
              <a:rPr lang="en-US" sz="1000" spc="-14" dirty="0">
                <a:cs typeface="Times New Roman" panose="02020603050405020304" pitchFamily="18" charset="0"/>
              </a:rPr>
              <a:t> </a:t>
            </a:r>
            <a:r>
              <a:rPr lang="en-US" sz="1000" dirty="0">
                <a:cs typeface="Times New Roman" panose="02020603050405020304" pitchFamily="18" charset="0"/>
              </a:rPr>
              <a:t>years</a:t>
            </a:r>
            <a:r>
              <a:rPr lang="en-US" sz="1000" spc="-10" dirty="0">
                <a:cs typeface="Times New Roman" panose="02020603050405020304" pitchFamily="18" charset="0"/>
              </a:rPr>
              <a:t> </a:t>
            </a:r>
            <a:r>
              <a:rPr lang="en-US" sz="1000" dirty="0">
                <a:cs typeface="Times New Roman" panose="02020603050405020304" pitchFamily="18" charset="0"/>
              </a:rPr>
              <a:t>during</a:t>
            </a:r>
            <a:r>
              <a:rPr lang="en-US" sz="1000" spc="-3" dirty="0">
                <a:cs typeface="Times New Roman" panose="02020603050405020304" pitchFamily="18" charset="0"/>
              </a:rPr>
              <a:t> </a:t>
            </a:r>
            <a:r>
              <a:rPr lang="en-US" sz="1000" dirty="0">
                <a:cs typeface="Times New Roman" panose="02020603050405020304" pitchFamily="18" charset="0"/>
              </a:rPr>
              <a:t>the</a:t>
            </a:r>
            <a:r>
              <a:rPr lang="en-US" sz="1000" spc="-7" dirty="0">
                <a:cs typeface="Times New Roman" panose="02020603050405020304" pitchFamily="18" charset="0"/>
              </a:rPr>
              <a:t> COVID-</a:t>
            </a:r>
            <a:r>
              <a:rPr lang="en-US" sz="1000" dirty="0">
                <a:cs typeface="Times New Roman" panose="02020603050405020304" pitchFamily="18" charset="0"/>
              </a:rPr>
              <a:t>19</a:t>
            </a:r>
            <a:r>
              <a:rPr lang="en-US" sz="1000" spc="-10" dirty="0">
                <a:cs typeface="Times New Roman" panose="02020603050405020304" pitchFamily="18" charset="0"/>
              </a:rPr>
              <a:t> </a:t>
            </a:r>
            <a:r>
              <a:rPr lang="en-US" sz="1000" spc="-7" dirty="0">
                <a:cs typeface="Times New Roman" panose="02020603050405020304" pitchFamily="18" charset="0"/>
              </a:rPr>
              <a:t>pandemic—</a:t>
            </a:r>
            <a:r>
              <a:rPr lang="en-US" sz="1000" dirty="0">
                <a:cs typeface="Times New Roman" panose="02020603050405020304" pitchFamily="18" charset="0"/>
              </a:rPr>
              <a:t>United</a:t>
            </a:r>
            <a:r>
              <a:rPr lang="en-US" sz="1000" spc="-3" dirty="0">
                <a:cs typeface="Times New Roman" panose="02020603050405020304" pitchFamily="18" charset="0"/>
              </a:rPr>
              <a:t> </a:t>
            </a:r>
            <a:r>
              <a:rPr lang="en-US" sz="1000" dirty="0">
                <a:cs typeface="Times New Roman" panose="02020603050405020304" pitchFamily="18" charset="0"/>
              </a:rPr>
              <a:t>States,</a:t>
            </a:r>
            <a:r>
              <a:rPr lang="en-US" sz="1000" spc="-7" dirty="0">
                <a:cs typeface="Times New Roman" panose="02020603050405020304" pitchFamily="18" charset="0"/>
              </a:rPr>
              <a:t> </a:t>
            </a:r>
            <a:r>
              <a:rPr lang="en-US" sz="1000" dirty="0">
                <a:cs typeface="Times New Roman" panose="02020603050405020304" pitchFamily="18" charset="0"/>
              </a:rPr>
              <a:t>January</a:t>
            </a:r>
            <a:r>
              <a:rPr lang="en-US" sz="1000" spc="-10" dirty="0">
                <a:cs typeface="Times New Roman" panose="02020603050405020304" pitchFamily="18" charset="0"/>
              </a:rPr>
              <a:t> </a:t>
            </a:r>
            <a:r>
              <a:rPr lang="en-US" sz="1000" spc="-17" dirty="0">
                <a:cs typeface="Times New Roman" panose="02020603050405020304" pitchFamily="18" charset="0"/>
              </a:rPr>
              <a:t>1- </a:t>
            </a:r>
            <a:r>
              <a:rPr lang="en-US" sz="1000" dirty="0">
                <a:cs typeface="Times New Roman" panose="02020603050405020304" pitchFamily="18" charset="0"/>
              </a:rPr>
              <a:t>October</a:t>
            </a:r>
            <a:r>
              <a:rPr lang="en-US" sz="1000" spc="-20" dirty="0">
                <a:cs typeface="Times New Roman" panose="02020603050405020304" pitchFamily="18" charset="0"/>
              </a:rPr>
              <a:t> </a:t>
            </a:r>
            <a:r>
              <a:rPr lang="en-US" sz="1000" dirty="0">
                <a:cs typeface="Times New Roman" panose="02020603050405020304" pitchFamily="18" charset="0"/>
              </a:rPr>
              <a:t>17,</a:t>
            </a:r>
            <a:r>
              <a:rPr lang="en-US" sz="1000" spc="-10" dirty="0">
                <a:cs typeface="Times New Roman" panose="02020603050405020304" pitchFamily="18" charset="0"/>
              </a:rPr>
              <a:t> </a:t>
            </a:r>
            <a:r>
              <a:rPr lang="en-US" sz="1000" dirty="0">
                <a:cs typeface="Times New Roman" panose="02020603050405020304" pitchFamily="18" charset="0"/>
              </a:rPr>
              <a:t>2020.</a:t>
            </a:r>
            <a:r>
              <a:rPr lang="en-US" sz="1000" spc="-10" dirty="0">
                <a:cs typeface="Times New Roman" panose="02020603050405020304" pitchFamily="18" charset="0"/>
              </a:rPr>
              <a:t> </a:t>
            </a:r>
            <a:r>
              <a:rPr lang="en-US" sz="1000" dirty="0">
                <a:cs typeface="Times New Roman" panose="02020603050405020304" pitchFamily="18" charset="0"/>
              </a:rPr>
              <a:t>MMWR</a:t>
            </a:r>
            <a:r>
              <a:rPr lang="en-US" sz="1000" spc="-14" dirty="0">
                <a:cs typeface="Times New Roman" panose="02020603050405020304" pitchFamily="18" charset="0"/>
              </a:rPr>
              <a:t> </a:t>
            </a:r>
            <a:r>
              <a:rPr lang="en-US" sz="1000" dirty="0" err="1">
                <a:cs typeface="Times New Roman" panose="02020603050405020304" pitchFamily="18" charset="0"/>
              </a:rPr>
              <a:t>Morb</a:t>
            </a:r>
            <a:r>
              <a:rPr lang="en-US" sz="1000" spc="-10" dirty="0">
                <a:cs typeface="Times New Roman" panose="02020603050405020304" pitchFamily="18" charset="0"/>
              </a:rPr>
              <a:t> </a:t>
            </a:r>
            <a:r>
              <a:rPr lang="en-US" sz="1000" dirty="0">
                <a:cs typeface="Times New Roman" panose="02020603050405020304" pitchFamily="18" charset="0"/>
              </a:rPr>
              <a:t>Mortal</a:t>
            </a:r>
            <a:r>
              <a:rPr lang="en-US" sz="1000" spc="-14" dirty="0">
                <a:cs typeface="Times New Roman" panose="02020603050405020304" pitchFamily="18" charset="0"/>
              </a:rPr>
              <a:t> </a:t>
            </a:r>
            <a:r>
              <a:rPr lang="en-US" sz="1000" dirty="0" err="1">
                <a:cs typeface="Times New Roman" panose="02020603050405020304" pitchFamily="18" charset="0"/>
              </a:rPr>
              <a:t>Wkly</a:t>
            </a:r>
            <a:r>
              <a:rPr lang="en-US" sz="1000" spc="-3" dirty="0">
                <a:cs typeface="Times New Roman" panose="02020603050405020304" pitchFamily="18" charset="0"/>
              </a:rPr>
              <a:t> </a:t>
            </a:r>
            <a:r>
              <a:rPr lang="en-US" sz="1000" dirty="0">
                <a:cs typeface="Times New Roman" panose="02020603050405020304" pitchFamily="18" charset="0"/>
              </a:rPr>
              <a:t>Rep</a:t>
            </a:r>
            <a:r>
              <a:rPr lang="en-US" sz="1000" spc="-10" dirty="0">
                <a:cs typeface="Times New Roman" panose="02020603050405020304" pitchFamily="18" charset="0"/>
              </a:rPr>
              <a:t> </a:t>
            </a:r>
            <a:r>
              <a:rPr lang="en-US" sz="1000" dirty="0">
                <a:cs typeface="Times New Roman" panose="02020603050405020304" pitchFamily="18" charset="0"/>
              </a:rPr>
              <a:t>2020</a:t>
            </a:r>
            <a:r>
              <a:rPr lang="en-US" sz="1000" spc="-7" dirty="0">
                <a:cs typeface="Times New Roman" panose="02020603050405020304" pitchFamily="18" charset="0"/>
              </a:rPr>
              <a:t> </a:t>
            </a:r>
            <a:r>
              <a:rPr lang="en-US" sz="1000" dirty="0">
                <a:cs typeface="Times New Roman" panose="02020603050405020304" pitchFamily="18" charset="0"/>
              </a:rPr>
              <a:t>Nov</a:t>
            </a:r>
            <a:r>
              <a:rPr lang="en-US" sz="1000" spc="-10" dirty="0">
                <a:cs typeface="Times New Roman" panose="02020603050405020304" pitchFamily="18" charset="0"/>
              </a:rPr>
              <a:t> </a:t>
            </a:r>
            <a:r>
              <a:rPr lang="en-US" sz="1000" spc="-7" dirty="0">
                <a:cs typeface="Times New Roman" panose="02020603050405020304" pitchFamily="18" charset="0"/>
              </a:rPr>
              <a:t>13;69(45):1675–1680. </a:t>
            </a:r>
            <a:r>
              <a:rPr lang="en-US" sz="1000" u="sng" spc="-7" dirty="0">
                <a:solidFill>
                  <a:srgbClr val="0000FF"/>
                </a:solidFill>
                <a:uFill>
                  <a:solidFill>
                    <a:srgbClr val="0000FF"/>
                  </a:solidFill>
                </a:uFill>
                <a:cs typeface="Times New Roman" panose="02020603050405020304" pitchFamily="18" charset="0"/>
                <a:hlinkClick r:id="rId13"/>
              </a:rPr>
              <a:t>https://www.cdc.gov/mmwr/volumes/69/wr/mm6945a3.htm?s_cid=mm6945a3_w</a:t>
            </a:r>
            <a:r>
              <a:rPr lang="en-US" sz="1000" spc="-7" dirty="0">
                <a:cs typeface="Times New Roman" panose="02020603050405020304" pitchFamily="18" charset="0"/>
                <a:hlinkClick r:id="rId13"/>
              </a:rPr>
              <a:t>.</a:t>
            </a:r>
            <a:r>
              <a:rPr lang="en-US" sz="1000" spc="61" dirty="0">
                <a:cs typeface="Times New Roman" panose="02020603050405020304" pitchFamily="18" charset="0"/>
              </a:rPr>
              <a:t> </a:t>
            </a:r>
            <a:r>
              <a:rPr lang="en-US" sz="1000" dirty="0">
                <a:cs typeface="Times New Roman" panose="02020603050405020304" pitchFamily="18" charset="0"/>
              </a:rPr>
              <a:t>Accessed</a:t>
            </a:r>
            <a:r>
              <a:rPr lang="en-US" sz="1000" spc="68" dirty="0">
                <a:cs typeface="Times New Roman" panose="02020603050405020304" pitchFamily="18" charset="0"/>
              </a:rPr>
              <a:t> </a:t>
            </a:r>
            <a:r>
              <a:rPr lang="en-US" sz="1000" dirty="0">
                <a:cs typeface="Times New Roman" panose="02020603050405020304" pitchFamily="18" charset="0"/>
              </a:rPr>
              <a:t>October</a:t>
            </a:r>
            <a:r>
              <a:rPr lang="en-US" sz="1000" spc="68" dirty="0">
                <a:cs typeface="Times New Roman" panose="02020603050405020304" pitchFamily="18" charset="0"/>
              </a:rPr>
              <a:t> </a:t>
            </a:r>
            <a:r>
              <a:rPr lang="en-US" sz="1000" dirty="0">
                <a:cs typeface="Times New Roman" panose="02020603050405020304" pitchFamily="18" charset="0"/>
              </a:rPr>
              <a:t>4,</a:t>
            </a:r>
            <a:r>
              <a:rPr lang="en-US" sz="1000" spc="68" dirty="0">
                <a:cs typeface="Times New Roman" panose="02020603050405020304" pitchFamily="18" charset="0"/>
              </a:rPr>
              <a:t> </a:t>
            </a:r>
            <a:r>
              <a:rPr lang="en-US" sz="1000" spc="-7" dirty="0">
                <a:cs typeface="Times New Roman" panose="02020603050405020304" pitchFamily="18" charset="0"/>
              </a:rPr>
              <a:t>2022</a:t>
            </a:r>
            <a:r>
              <a:rPr lang="en-US" sz="1000" spc="-7" dirty="0">
                <a:solidFill>
                  <a:srgbClr val="202020"/>
                </a:solidFill>
                <a:cs typeface="Times New Roman" panose="02020603050405020304" pitchFamily="18" charset="0"/>
              </a:rPr>
              <a:t>.</a:t>
            </a:r>
            <a:endParaRPr lang="en-US" sz="1000" dirty="0">
              <a:cs typeface="Times New Roman" panose="02020603050405020304" pitchFamily="18" charset="0"/>
            </a:endParaRPr>
          </a:p>
          <a:p>
            <a:pPr marL="274320" marR="374496" indent="-274320">
              <a:buAutoNum type="arabicPeriod" startAt="12"/>
              <a:tabLst>
                <a:tab pos="164951" algn="l"/>
              </a:tabLst>
            </a:pPr>
            <a:r>
              <a:rPr lang="en-US" sz="1000" dirty="0">
                <a:cs typeface="Times New Roman" panose="02020603050405020304" pitchFamily="18" charset="0"/>
              </a:rPr>
              <a:t>Centers</a:t>
            </a:r>
            <a:r>
              <a:rPr lang="en-US" sz="1000" spc="-27" dirty="0">
                <a:cs typeface="Times New Roman" panose="02020603050405020304" pitchFamily="18" charset="0"/>
              </a:rPr>
              <a:t> </a:t>
            </a:r>
            <a:r>
              <a:rPr lang="en-US" sz="1000" dirty="0">
                <a:cs typeface="Times New Roman" panose="02020603050405020304" pitchFamily="18" charset="0"/>
              </a:rPr>
              <a:t>for</a:t>
            </a:r>
            <a:r>
              <a:rPr lang="en-US" sz="1000" spc="-17" dirty="0">
                <a:cs typeface="Times New Roman" panose="02020603050405020304" pitchFamily="18" charset="0"/>
              </a:rPr>
              <a:t> </a:t>
            </a:r>
            <a:r>
              <a:rPr lang="en-US" sz="1000" dirty="0">
                <a:cs typeface="Times New Roman" panose="02020603050405020304" pitchFamily="18" charset="0"/>
              </a:rPr>
              <a:t>Disease</a:t>
            </a:r>
            <a:r>
              <a:rPr lang="en-US" sz="1000" spc="-14" dirty="0">
                <a:cs typeface="Times New Roman" panose="02020603050405020304" pitchFamily="18" charset="0"/>
              </a:rPr>
              <a:t> </a:t>
            </a:r>
            <a:r>
              <a:rPr lang="en-US" sz="1000" dirty="0">
                <a:cs typeface="Times New Roman" panose="02020603050405020304" pitchFamily="18" charset="0"/>
              </a:rPr>
              <a:t>Control</a:t>
            </a:r>
            <a:r>
              <a:rPr lang="en-US" sz="1000" spc="-17" dirty="0">
                <a:cs typeface="Times New Roman" panose="02020603050405020304" pitchFamily="18" charset="0"/>
              </a:rPr>
              <a:t> </a:t>
            </a:r>
            <a:r>
              <a:rPr lang="en-US" sz="1000" dirty="0">
                <a:cs typeface="Times New Roman" panose="02020603050405020304" pitchFamily="18" charset="0"/>
              </a:rPr>
              <a:t>and</a:t>
            </a:r>
            <a:r>
              <a:rPr lang="en-US" sz="1000" spc="-20" dirty="0">
                <a:cs typeface="Times New Roman" panose="02020603050405020304" pitchFamily="18" charset="0"/>
              </a:rPr>
              <a:t> </a:t>
            </a:r>
            <a:r>
              <a:rPr lang="en-US" sz="1000" dirty="0">
                <a:cs typeface="Times New Roman" panose="02020603050405020304" pitchFamily="18" charset="0"/>
              </a:rPr>
              <a:t>Prevention.</a:t>
            </a:r>
            <a:r>
              <a:rPr lang="en-US" sz="1000" spc="-17" dirty="0">
                <a:cs typeface="Times New Roman" panose="02020603050405020304" pitchFamily="18" charset="0"/>
              </a:rPr>
              <a:t> </a:t>
            </a:r>
            <a:r>
              <a:rPr lang="en-US" sz="1000" dirty="0">
                <a:cs typeface="Times New Roman" panose="02020603050405020304" pitchFamily="18" charset="0"/>
              </a:rPr>
              <a:t>WISQARS</a:t>
            </a:r>
            <a:r>
              <a:rPr lang="en-US" sz="1000" spc="-14" dirty="0">
                <a:cs typeface="Times New Roman" panose="02020603050405020304" pitchFamily="18" charset="0"/>
              </a:rPr>
              <a:t> </a:t>
            </a:r>
            <a:r>
              <a:rPr lang="en-US" sz="1000" dirty="0">
                <a:cs typeface="Times New Roman" panose="02020603050405020304" pitchFamily="18" charset="0"/>
              </a:rPr>
              <a:t>Leading</a:t>
            </a:r>
            <a:r>
              <a:rPr lang="en-US" sz="1000" spc="-10" dirty="0">
                <a:cs typeface="Times New Roman" panose="02020603050405020304" pitchFamily="18" charset="0"/>
              </a:rPr>
              <a:t> </a:t>
            </a:r>
            <a:r>
              <a:rPr lang="en-US" sz="1000" dirty="0">
                <a:cs typeface="Times New Roman" panose="02020603050405020304" pitchFamily="18" charset="0"/>
              </a:rPr>
              <a:t>Causes</a:t>
            </a:r>
            <a:r>
              <a:rPr lang="en-US" sz="1000" spc="-20" dirty="0">
                <a:cs typeface="Times New Roman" panose="02020603050405020304" pitchFamily="18" charset="0"/>
              </a:rPr>
              <a:t> </a:t>
            </a:r>
            <a:r>
              <a:rPr lang="en-US" sz="1000" dirty="0">
                <a:cs typeface="Times New Roman" panose="02020603050405020304" pitchFamily="18" charset="0"/>
              </a:rPr>
              <a:t>of</a:t>
            </a:r>
            <a:r>
              <a:rPr lang="en-US" sz="1000" spc="-14" dirty="0">
                <a:cs typeface="Times New Roman" panose="02020603050405020304" pitchFamily="18" charset="0"/>
              </a:rPr>
              <a:t> </a:t>
            </a:r>
            <a:r>
              <a:rPr lang="en-US" sz="1000" dirty="0">
                <a:cs typeface="Times New Roman" panose="02020603050405020304" pitchFamily="18" charset="0"/>
              </a:rPr>
              <a:t>Death</a:t>
            </a:r>
            <a:r>
              <a:rPr lang="en-US" sz="1000" spc="-17" dirty="0">
                <a:cs typeface="Times New Roman" panose="02020603050405020304" pitchFamily="18" charset="0"/>
              </a:rPr>
              <a:t> </a:t>
            </a:r>
            <a:r>
              <a:rPr lang="en-US" sz="1000" dirty="0">
                <a:cs typeface="Times New Roman" panose="02020603050405020304" pitchFamily="18" charset="0"/>
              </a:rPr>
              <a:t>Visualization</a:t>
            </a:r>
            <a:r>
              <a:rPr lang="en-US" sz="1000" spc="-10" dirty="0">
                <a:cs typeface="Times New Roman" panose="02020603050405020304" pitchFamily="18" charset="0"/>
              </a:rPr>
              <a:t> </a:t>
            </a:r>
            <a:r>
              <a:rPr lang="en-US" sz="1000" spc="-7" dirty="0">
                <a:cs typeface="Times New Roman" panose="02020603050405020304" pitchFamily="18" charset="0"/>
              </a:rPr>
              <a:t>Tool. </a:t>
            </a:r>
            <a:r>
              <a:rPr lang="en-US" sz="1000" u="sng" spc="-7" dirty="0">
                <a:solidFill>
                  <a:srgbClr val="0000FF"/>
                </a:solidFill>
                <a:uFill>
                  <a:solidFill>
                    <a:srgbClr val="0000FF"/>
                  </a:solidFill>
                </a:uFill>
                <a:cs typeface="Times New Roman" panose="02020603050405020304" pitchFamily="18" charset="0"/>
                <a:hlinkClick r:id="rId14"/>
              </a:rPr>
              <a:t>https://www.cdc.gov/injury/wisqars/LeadingCauses.html</a:t>
            </a:r>
            <a:r>
              <a:rPr lang="en-US" sz="1000" spc="-7" dirty="0">
                <a:cs typeface="Times New Roman" panose="02020603050405020304" pitchFamily="18" charset="0"/>
                <a:hlinkClick r:id="rId14"/>
              </a:rPr>
              <a:t>.</a:t>
            </a:r>
            <a:r>
              <a:rPr lang="en-US" sz="1000" spc="44" dirty="0">
                <a:cs typeface="Times New Roman" panose="02020603050405020304" pitchFamily="18" charset="0"/>
              </a:rPr>
              <a:t> </a:t>
            </a:r>
            <a:r>
              <a:rPr lang="en-US" sz="1000" dirty="0">
                <a:cs typeface="Times New Roman" panose="02020603050405020304" pitchFamily="18" charset="0"/>
              </a:rPr>
              <a:t>Accessed</a:t>
            </a:r>
            <a:r>
              <a:rPr lang="en-US" sz="1000" spc="51" dirty="0">
                <a:cs typeface="Times New Roman" panose="02020603050405020304" pitchFamily="18" charset="0"/>
              </a:rPr>
              <a:t> </a:t>
            </a:r>
            <a:r>
              <a:rPr lang="en-US" sz="1000" dirty="0">
                <a:cs typeface="Times New Roman" panose="02020603050405020304" pitchFamily="18" charset="0"/>
              </a:rPr>
              <a:t>October</a:t>
            </a:r>
            <a:r>
              <a:rPr lang="en-US" sz="1000" spc="51" dirty="0">
                <a:cs typeface="Times New Roman" panose="02020603050405020304" pitchFamily="18" charset="0"/>
              </a:rPr>
              <a:t> </a:t>
            </a:r>
            <a:r>
              <a:rPr lang="en-US" sz="1000" dirty="0">
                <a:cs typeface="Times New Roman" panose="02020603050405020304" pitchFamily="18" charset="0"/>
              </a:rPr>
              <a:t>4,</a:t>
            </a:r>
            <a:r>
              <a:rPr lang="en-US" sz="1000" spc="55"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a:p>
            <a:pPr marL="274320" marR="3464" indent="-274320">
              <a:buAutoNum type="arabicPeriod" startAt="5"/>
              <a:tabLst>
                <a:tab pos="164518" algn="l"/>
                <a:tab pos="164951" algn="l"/>
              </a:tabLst>
            </a:pPr>
            <a:endParaRPr lang="en-US" sz="1000" dirty="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F684-3D0D-47FB-83A5-38B95A209791}"/>
              </a:ext>
            </a:extLst>
          </p:cNvPr>
          <p:cNvSpPr>
            <a:spLocks noGrp="1"/>
          </p:cNvSpPr>
          <p:nvPr>
            <p:ph type="title"/>
          </p:nvPr>
        </p:nvSpPr>
        <p:spPr/>
        <p:txBody>
          <a:bodyPr>
            <a:normAutofit fontScale="90000"/>
          </a:bodyPr>
          <a:lstStyle/>
          <a:p>
            <a:r>
              <a:rPr lang="en-US" dirty="0"/>
              <a:t>References</a:t>
            </a:r>
          </a:p>
        </p:txBody>
      </p:sp>
      <p:sp>
        <p:nvSpPr>
          <p:cNvPr id="5" name="TextBox 4">
            <a:extLst>
              <a:ext uri="{FF2B5EF4-FFF2-40B4-BE49-F238E27FC236}">
                <a16:creationId xmlns:a16="http://schemas.microsoft.com/office/drawing/2014/main" id="{05BFE8B1-4B4C-451D-9503-5BA185811C69}"/>
              </a:ext>
            </a:extLst>
          </p:cNvPr>
          <p:cNvSpPr txBox="1"/>
          <p:nvPr/>
        </p:nvSpPr>
        <p:spPr>
          <a:xfrm>
            <a:off x="457200" y="1280160"/>
            <a:ext cx="8229600" cy="2862322"/>
          </a:xfrm>
          <a:prstGeom prst="rect">
            <a:avLst/>
          </a:prstGeom>
          <a:noFill/>
        </p:spPr>
        <p:txBody>
          <a:bodyPr wrap="square">
            <a:spAutoFit/>
          </a:bodyPr>
          <a:lstStyle/>
          <a:p>
            <a:pPr marL="274320" indent="-274320">
              <a:buFont typeface="+mj-lt"/>
              <a:buAutoNum type="arabicPeriod" startAt="13"/>
              <a:tabLst>
                <a:tab pos="164951" algn="l"/>
              </a:tabLst>
            </a:pPr>
            <a:r>
              <a:rPr lang="en-US" sz="1000" dirty="0" err="1">
                <a:cs typeface="Times New Roman" panose="02020603050405020304" pitchFamily="18" charset="0"/>
              </a:rPr>
              <a:t>Brådvik</a:t>
            </a:r>
            <a:r>
              <a:rPr lang="en-US" sz="1000" spc="-20" dirty="0">
                <a:cs typeface="Times New Roman" panose="02020603050405020304" pitchFamily="18" charset="0"/>
              </a:rPr>
              <a:t> </a:t>
            </a:r>
            <a:r>
              <a:rPr lang="en-US" sz="1000" dirty="0">
                <a:cs typeface="Times New Roman" panose="02020603050405020304" pitchFamily="18" charset="0"/>
              </a:rPr>
              <a:t>L.</a:t>
            </a:r>
            <a:r>
              <a:rPr lang="en-US" sz="1000" spc="-14" dirty="0">
                <a:cs typeface="Times New Roman" panose="02020603050405020304" pitchFamily="18" charset="0"/>
              </a:rPr>
              <a:t> </a:t>
            </a:r>
            <a:r>
              <a:rPr lang="en-US" sz="1000" dirty="0">
                <a:cs typeface="Times New Roman" panose="02020603050405020304" pitchFamily="18" charset="0"/>
              </a:rPr>
              <a:t>Suicide</a:t>
            </a:r>
            <a:r>
              <a:rPr lang="en-US" sz="1000" spc="-10" dirty="0">
                <a:cs typeface="Times New Roman" panose="02020603050405020304" pitchFamily="18" charset="0"/>
              </a:rPr>
              <a:t> </a:t>
            </a:r>
            <a:r>
              <a:rPr lang="en-US" sz="1000" dirty="0">
                <a:cs typeface="Times New Roman" panose="02020603050405020304" pitchFamily="18" charset="0"/>
              </a:rPr>
              <a:t>risk</a:t>
            </a:r>
            <a:r>
              <a:rPr lang="en-US" sz="1000" spc="-10" dirty="0">
                <a:cs typeface="Times New Roman" panose="02020603050405020304" pitchFamily="18" charset="0"/>
              </a:rPr>
              <a:t> </a:t>
            </a:r>
            <a:r>
              <a:rPr lang="en-US" sz="1000" dirty="0">
                <a:cs typeface="Times New Roman" panose="02020603050405020304" pitchFamily="18" charset="0"/>
              </a:rPr>
              <a:t>and</a:t>
            </a:r>
            <a:r>
              <a:rPr lang="en-US" sz="1000" spc="-14" dirty="0">
                <a:cs typeface="Times New Roman" panose="02020603050405020304" pitchFamily="18" charset="0"/>
              </a:rPr>
              <a:t> </a:t>
            </a:r>
            <a:r>
              <a:rPr lang="en-US" sz="1000" dirty="0">
                <a:cs typeface="Times New Roman" panose="02020603050405020304" pitchFamily="18" charset="0"/>
              </a:rPr>
              <a:t>mental</a:t>
            </a:r>
            <a:r>
              <a:rPr lang="en-US" sz="1000" spc="-14" dirty="0">
                <a:cs typeface="Times New Roman" panose="02020603050405020304" pitchFamily="18" charset="0"/>
              </a:rPr>
              <a:t> </a:t>
            </a:r>
            <a:r>
              <a:rPr lang="en-US" sz="1000" dirty="0">
                <a:cs typeface="Times New Roman" panose="02020603050405020304" pitchFamily="18" charset="0"/>
              </a:rPr>
              <a:t>disorders.</a:t>
            </a:r>
            <a:r>
              <a:rPr lang="en-US" sz="1000" spc="-10" dirty="0">
                <a:cs typeface="Times New Roman" panose="02020603050405020304" pitchFamily="18" charset="0"/>
              </a:rPr>
              <a:t> </a:t>
            </a:r>
            <a:r>
              <a:rPr lang="en-US" sz="1000" dirty="0">
                <a:cs typeface="Times New Roman" panose="02020603050405020304" pitchFamily="18" charset="0"/>
              </a:rPr>
              <a:t>Int</a:t>
            </a:r>
            <a:r>
              <a:rPr lang="en-US" sz="1000" spc="-14" dirty="0">
                <a:cs typeface="Times New Roman" panose="02020603050405020304" pitchFamily="18" charset="0"/>
              </a:rPr>
              <a:t> </a:t>
            </a:r>
            <a:r>
              <a:rPr lang="en-US" sz="1000" dirty="0">
                <a:cs typeface="Times New Roman" panose="02020603050405020304" pitchFamily="18" charset="0"/>
              </a:rPr>
              <a:t>J</a:t>
            </a:r>
            <a:r>
              <a:rPr lang="en-US" sz="1000" spc="-10" dirty="0">
                <a:cs typeface="Times New Roman" panose="02020603050405020304" pitchFamily="18" charset="0"/>
              </a:rPr>
              <a:t> </a:t>
            </a:r>
            <a:r>
              <a:rPr lang="en-US" sz="1000" dirty="0">
                <a:cs typeface="Times New Roman" panose="02020603050405020304" pitchFamily="18" charset="0"/>
              </a:rPr>
              <a:t>Environ</a:t>
            </a:r>
            <a:r>
              <a:rPr lang="en-US" sz="1000" spc="-14" dirty="0">
                <a:cs typeface="Times New Roman" panose="02020603050405020304" pitchFamily="18" charset="0"/>
              </a:rPr>
              <a:t> </a:t>
            </a:r>
            <a:r>
              <a:rPr lang="en-US" sz="1000" dirty="0">
                <a:cs typeface="Times New Roman" panose="02020603050405020304" pitchFamily="18" charset="0"/>
              </a:rPr>
              <a:t>Res</a:t>
            </a:r>
            <a:r>
              <a:rPr lang="en-US" sz="1000" spc="-10" dirty="0">
                <a:cs typeface="Times New Roman" panose="02020603050405020304" pitchFamily="18" charset="0"/>
              </a:rPr>
              <a:t> </a:t>
            </a:r>
            <a:r>
              <a:rPr lang="en-US" sz="1000" dirty="0">
                <a:cs typeface="Times New Roman" panose="02020603050405020304" pitchFamily="18" charset="0"/>
              </a:rPr>
              <a:t>Public</a:t>
            </a:r>
            <a:r>
              <a:rPr lang="en-US" sz="1000" spc="-14" dirty="0">
                <a:cs typeface="Times New Roman" panose="02020603050405020304" pitchFamily="18" charset="0"/>
              </a:rPr>
              <a:t> </a:t>
            </a:r>
            <a:r>
              <a:rPr lang="en-US" sz="1000" dirty="0">
                <a:cs typeface="Times New Roman" panose="02020603050405020304" pitchFamily="18" charset="0"/>
              </a:rPr>
              <a:t>Health.</a:t>
            </a:r>
            <a:r>
              <a:rPr lang="en-US" sz="1000" spc="-10" dirty="0">
                <a:cs typeface="Times New Roman" panose="02020603050405020304" pitchFamily="18" charset="0"/>
              </a:rPr>
              <a:t> </a:t>
            </a:r>
            <a:r>
              <a:rPr lang="en-US" sz="1000" dirty="0">
                <a:cs typeface="Times New Roman" panose="02020603050405020304" pitchFamily="18" charset="0"/>
              </a:rPr>
              <a:t>2018</a:t>
            </a:r>
            <a:r>
              <a:rPr lang="en-US" sz="1000" spc="-14" dirty="0">
                <a:cs typeface="Times New Roman" panose="02020603050405020304" pitchFamily="18" charset="0"/>
              </a:rPr>
              <a:t> </a:t>
            </a:r>
            <a:r>
              <a:rPr lang="en-US" sz="1000" dirty="0">
                <a:cs typeface="Times New Roman" panose="02020603050405020304" pitchFamily="18" charset="0"/>
              </a:rPr>
              <a:t>Sep</a:t>
            </a:r>
            <a:r>
              <a:rPr lang="en-US" sz="1000" spc="-10" dirty="0">
                <a:cs typeface="Times New Roman" panose="02020603050405020304" pitchFamily="18" charset="0"/>
              </a:rPr>
              <a:t> </a:t>
            </a:r>
            <a:r>
              <a:rPr lang="en-US" sz="1000" spc="-7" dirty="0">
                <a:cs typeface="Times New Roman" panose="02020603050405020304" pitchFamily="18" charset="0"/>
              </a:rPr>
              <a:t>17;15(9):2028</a:t>
            </a:r>
            <a:r>
              <a:rPr lang="en-US" sz="1000" spc="-7" dirty="0">
                <a:solidFill>
                  <a:srgbClr val="0000FF"/>
                </a:solidFill>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3"/>
              </a:rPr>
              <a:t>https://www.ncbi.nlm.nih.gov/pmc/articles/PMC6165520/</a:t>
            </a:r>
            <a:r>
              <a:rPr lang="en-US" sz="1000" spc="-7" dirty="0">
                <a:cs typeface="Times New Roman" panose="02020603050405020304" pitchFamily="18" charset="0"/>
                <a:hlinkClick r:id="rId3"/>
              </a:rPr>
              <a:t>.</a:t>
            </a:r>
            <a:r>
              <a:rPr lang="en-US" sz="1000" spc="37" dirty="0">
                <a:cs typeface="Times New Roman" panose="02020603050405020304" pitchFamily="18" charset="0"/>
              </a:rPr>
              <a:t> </a:t>
            </a:r>
            <a:r>
              <a:rPr lang="en-US" sz="1000" dirty="0">
                <a:cs typeface="Times New Roman" panose="02020603050405020304" pitchFamily="18" charset="0"/>
              </a:rPr>
              <a:t>Accessed</a:t>
            </a:r>
            <a:r>
              <a:rPr lang="en-US" sz="1000" spc="48" dirty="0">
                <a:cs typeface="Times New Roman" panose="02020603050405020304" pitchFamily="18" charset="0"/>
              </a:rPr>
              <a:t> </a:t>
            </a:r>
            <a:r>
              <a:rPr lang="en-US" sz="1000" dirty="0">
                <a:cs typeface="Times New Roman" panose="02020603050405020304" pitchFamily="18" charset="0"/>
              </a:rPr>
              <a:t>October</a:t>
            </a:r>
            <a:r>
              <a:rPr lang="en-US" sz="1000" spc="51" dirty="0">
                <a:cs typeface="Times New Roman" panose="02020603050405020304" pitchFamily="18" charset="0"/>
              </a:rPr>
              <a:t> </a:t>
            </a:r>
            <a:r>
              <a:rPr lang="en-US" sz="1000" dirty="0">
                <a:cs typeface="Times New Roman" panose="02020603050405020304" pitchFamily="18" charset="0"/>
              </a:rPr>
              <a:t>4,</a:t>
            </a:r>
            <a:r>
              <a:rPr lang="en-US" sz="1000" spc="51"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a:p>
            <a:pPr marL="274320" indent="-274320">
              <a:buAutoNum type="arabicPeriod" startAt="13"/>
              <a:tabLst>
                <a:tab pos="164951" algn="l"/>
              </a:tabLst>
            </a:pPr>
            <a:r>
              <a:rPr lang="en-US" sz="1000" dirty="0">
                <a:cs typeface="Times New Roman" panose="02020603050405020304" pitchFamily="18" charset="0"/>
              </a:rPr>
              <a:t>Ring</a:t>
            </a:r>
            <a:r>
              <a:rPr lang="en-US" sz="1000" spc="-14" dirty="0">
                <a:cs typeface="Times New Roman" panose="02020603050405020304" pitchFamily="18" charset="0"/>
              </a:rPr>
              <a:t> </a:t>
            </a:r>
            <a:r>
              <a:rPr lang="en-US" sz="1000" dirty="0">
                <a:cs typeface="Times New Roman" panose="02020603050405020304" pitchFamily="18" charset="0"/>
              </a:rPr>
              <a:t>the</a:t>
            </a:r>
            <a:r>
              <a:rPr lang="en-US" sz="1000" spc="-14" dirty="0">
                <a:cs typeface="Times New Roman" panose="02020603050405020304" pitchFamily="18" charset="0"/>
              </a:rPr>
              <a:t> </a:t>
            </a:r>
            <a:r>
              <a:rPr lang="en-US" sz="1000" dirty="0">
                <a:cs typeface="Times New Roman" panose="02020603050405020304" pitchFamily="18" charset="0"/>
              </a:rPr>
              <a:t>Alarm:</a:t>
            </a:r>
            <a:r>
              <a:rPr lang="en-US" sz="1000" spc="-10" dirty="0">
                <a:cs typeface="Times New Roman" panose="02020603050405020304" pitchFamily="18" charset="0"/>
              </a:rPr>
              <a:t> </a:t>
            </a:r>
            <a:r>
              <a:rPr lang="en-US" sz="1000" dirty="0">
                <a:cs typeface="Times New Roman" panose="02020603050405020304" pitchFamily="18" charset="0"/>
              </a:rPr>
              <a:t>The</a:t>
            </a:r>
            <a:r>
              <a:rPr lang="en-US" sz="1000" spc="-14" dirty="0">
                <a:cs typeface="Times New Roman" panose="02020603050405020304" pitchFamily="18" charset="0"/>
              </a:rPr>
              <a:t> </a:t>
            </a:r>
            <a:r>
              <a:rPr lang="en-US" sz="1000" dirty="0">
                <a:cs typeface="Times New Roman" panose="02020603050405020304" pitchFamily="18" charset="0"/>
              </a:rPr>
              <a:t>Crisis</a:t>
            </a:r>
            <a:r>
              <a:rPr lang="en-US" sz="1000" spc="-14" dirty="0">
                <a:cs typeface="Times New Roman" panose="02020603050405020304" pitchFamily="18" charset="0"/>
              </a:rPr>
              <a:t> </a:t>
            </a:r>
            <a:r>
              <a:rPr lang="en-US" sz="1000" dirty="0">
                <a:cs typeface="Times New Roman" panose="02020603050405020304" pitchFamily="18" charset="0"/>
              </a:rPr>
              <a:t>of</a:t>
            </a:r>
            <a:r>
              <a:rPr lang="en-US" sz="1000" spc="-10" dirty="0">
                <a:cs typeface="Times New Roman" panose="02020603050405020304" pitchFamily="18" charset="0"/>
              </a:rPr>
              <a:t> </a:t>
            </a:r>
            <a:r>
              <a:rPr lang="en-US" sz="1000" dirty="0">
                <a:cs typeface="Times New Roman" panose="02020603050405020304" pitchFamily="18" charset="0"/>
              </a:rPr>
              <a:t>Black</a:t>
            </a:r>
            <a:r>
              <a:rPr lang="en-US" sz="1000" spc="-14" dirty="0">
                <a:cs typeface="Times New Roman" panose="02020603050405020304" pitchFamily="18" charset="0"/>
              </a:rPr>
              <a:t> </a:t>
            </a:r>
            <a:r>
              <a:rPr lang="en-US" sz="1000" dirty="0">
                <a:cs typeface="Times New Roman" panose="02020603050405020304" pitchFamily="18" charset="0"/>
              </a:rPr>
              <a:t>Youth</a:t>
            </a:r>
            <a:r>
              <a:rPr lang="en-US" sz="1000" spc="-7" dirty="0">
                <a:cs typeface="Times New Roman" panose="02020603050405020304" pitchFamily="18" charset="0"/>
              </a:rPr>
              <a:t> </a:t>
            </a:r>
            <a:r>
              <a:rPr lang="en-US" sz="1000" dirty="0">
                <a:cs typeface="Times New Roman" panose="02020603050405020304" pitchFamily="18" charset="0"/>
              </a:rPr>
              <a:t>Suicide</a:t>
            </a:r>
            <a:r>
              <a:rPr lang="en-US" sz="1000" spc="-7" dirty="0">
                <a:cs typeface="Times New Roman" panose="02020603050405020304" pitchFamily="18" charset="0"/>
              </a:rPr>
              <a:t> </a:t>
            </a:r>
            <a:r>
              <a:rPr lang="en-US" sz="1000" dirty="0">
                <a:cs typeface="Times New Roman" panose="02020603050405020304" pitchFamily="18" charset="0"/>
              </a:rPr>
              <a:t>in</a:t>
            </a:r>
            <a:r>
              <a:rPr lang="en-US" sz="1000" spc="-14" dirty="0">
                <a:cs typeface="Times New Roman" panose="02020603050405020304" pitchFamily="18" charset="0"/>
              </a:rPr>
              <a:t> </a:t>
            </a:r>
            <a:r>
              <a:rPr lang="en-US" sz="1000" dirty="0">
                <a:cs typeface="Times New Roman" panose="02020603050405020304" pitchFamily="18" charset="0"/>
              </a:rPr>
              <a:t>America.</a:t>
            </a:r>
            <a:r>
              <a:rPr lang="en-US" sz="1000" spc="-10" dirty="0">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4"/>
              </a:rPr>
              <a:t>https://theactionalliance.org/sites/default/files/ring_the_alarm-_the_crisis_of_black_youth_suicide_in_america_copy.pdf</a:t>
            </a:r>
            <a:r>
              <a:rPr lang="en-US" sz="1000" spc="-7" dirty="0">
                <a:cs typeface="Times New Roman" panose="02020603050405020304" pitchFamily="18" charset="0"/>
                <a:hlinkClick r:id="rId4"/>
              </a:rPr>
              <a:t>.</a:t>
            </a:r>
            <a:r>
              <a:rPr lang="en-US" sz="1000" spc="61" dirty="0">
                <a:cs typeface="Times New Roman" panose="02020603050405020304" pitchFamily="18" charset="0"/>
              </a:rPr>
              <a:t> </a:t>
            </a:r>
            <a:r>
              <a:rPr lang="en-US" sz="1000" dirty="0">
                <a:cs typeface="Times New Roman" panose="02020603050405020304" pitchFamily="18" charset="0"/>
              </a:rPr>
              <a:t>Accessed</a:t>
            </a:r>
            <a:r>
              <a:rPr lang="en-US" sz="1000" spc="68" dirty="0">
                <a:cs typeface="Times New Roman" panose="02020603050405020304" pitchFamily="18" charset="0"/>
              </a:rPr>
              <a:t> </a:t>
            </a:r>
            <a:r>
              <a:rPr lang="en-US" sz="1000" dirty="0">
                <a:cs typeface="Times New Roman" panose="02020603050405020304" pitchFamily="18" charset="0"/>
              </a:rPr>
              <a:t>October</a:t>
            </a:r>
            <a:r>
              <a:rPr lang="en-US" sz="1000" spc="65" dirty="0">
                <a:cs typeface="Times New Roman" panose="02020603050405020304" pitchFamily="18" charset="0"/>
              </a:rPr>
              <a:t> </a:t>
            </a:r>
            <a:r>
              <a:rPr lang="en-US" sz="1000" dirty="0">
                <a:cs typeface="Times New Roman" panose="02020603050405020304" pitchFamily="18" charset="0"/>
              </a:rPr>
              <a:t>4,</a:t>
            </a:r>
            <a:r>
              <a:rPr lang="en-US" sz="1000" spc="68"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a:p>
            <a:pPr marL="274320" marR="21647" indent="-274320">
              <a:buAutoNum type="arabicPeriod" startAt="15"/>
              <a:tabLst>
                <a:tab pos="164951" algn="l"/>
              </a:tabLst>
            </a:pPr>
            <a:r>
              <a:rPr lang="en-US" sz="1000" dirty="0">
                <a:cs typeface="Times New Roman" panose="02020603050405020304" pitchFamily="18" charset="0"/>
              </a:rPr>
              <a:t>U.S.</a:t>
            </a:r>
            <a:r>
              <a:rPr lang="en-US" sz="1000" spc="-24" dirty="0">
                <a:cs typeface="Times New Roman" panose="02020603050405020304" pitchFamily="18" charset="0"/>
              </a:rPr>
              <a:t> </a:t>
            </a:r>
            <a:r>
              <a:rPr lang="en-US" sz="1000" dirty="0">
                <a:cs typeface="Times New Roman" panose="02020603050405020304" pitchFamily="18" charset="0"/>
              </a:rPr>
              <a:t>Department</a:t>
            </a:r>
            <a:r>
              <a:rPr lang="en-US" sz="1000" spc="-17" dirty="0">
                <a:cs typeface="Times New Roman" panose="02020603050405020304" pitchFamily="18" charset="0"/>
              </a:rPr>
              <a:t> </a:t>
            </a:r>
            <a:r>
              <a:rPr lang="en-US" sz="1000" dirty="0">
                <a:cs typeface="Times New Roman" panose="02020603050405020304" pitchFamily="18" charset="0"/>
              </a:rPr>
              <a:t>of</a:t>
            </a:r>
            <a:r>
              <a:rPr lang="en-US" sz="1000" spc="-17" dirty="0">
                <a:cs typeface="Times New Roman" panose="02020603050405020304" pitchFamily="18" charset="0"/>
              </a:rPr>
              <a:t> </a:t>
            </a:r>
            <a:r>
              <a:rPr lang="en-US" sz="1000" dirty="0">
                <a:cs typeface="Times New Roman" panose="02020603050405020304" pitchFamily="18" charset="0"/>
              </a:rPr>
              <a:t>Health</a:t>
            </a:r>
            <a:r>
              <a:rPr lang="en-US" sz="1000" spc="-14" dirty="0">
                <a:cs typeface="Times New Roman" panose="02020603050405020304" pitchFamily="18" charset="0"/>
              </a:rPr>
              <a:t> </a:t>
            </a:r>
            <a:r>
              <a:rPr lang="en-US" sz="1000" dirty="0">
                <a:cs typeface="Times New Roman" panose="02020603050405020304" pitchFamily="18" charset="0"/>
              </a:rPr>
              <a:t>and</a:t>
            </a:r>
            <a:r>
              <a:rPr lang="en-US" sz="1000" spc="-14" dirty="0">
                <a:cs typeface="Times New Roman" panose="02020603050405020304" pitchFamily="18" charset="0"/>
              </a:rPr>
              <a:t> </a:t>
            </a:r>
            <a:r>
              <a:rPr lang="en-US" sz="1000" dirty="0">
                <a:cs typeface="Times New Roman" panose="02020603050405020304" pitchFamily="18" charset="0"/>
              </a:rPr>
              <a:t>Human</a:t>
            </a:r>
            <a:r>
              <a:rPr lang="en-US" sz="1000" spc="-17" dirty="0">
                <a:cs typeface="Times New Roman" panose="02020603050405020304" pitchFamily="18" charset="0"/>
              </a:rPr>
              <a:t> </a:t>
            </a:r>
            <a:r>
              <a:rPr lang="en-US" sz="1000" dirty="0">
                <a:cs typeface="Times New Roman" panose="02020603050405020304" pitchFamily="18" charset="0"/>
              </a:rPr>
              <a:t>Services,</a:t>
            </a:r>
            <a:r>
              <a:rPr lang="en-US" sz="1000" spc="-17" dirty="0">
                <a:cs typeface="Times New Roman" panose="02020603050405020304" pitchFamily="18" charset="0"/>
              </a:rPr>
              <a:t> </a:t>
            </a:r>
            <a:r>
              <a:rPr lang="en-US" sz="1000" dirty="0">
                <a:cs typeface="Times New Roman" panose="02020603050405020304" pitchFamily="18" charset="0"/>
              </a:rPr>
              <a:t>Office</a:t>
            </a:r>
            <a:r>
              <a:rPr lang="en-US" sz="1000" spc="-14" dirty="0">
                <a:cs typeface="Times New Roman" panose="02020603050405020304" pitchFamily="18" charset="0"/>
              </a:rPr>
              <a:t> </a:t>
            </a:r>
            <a:r>
              <a:rPr lang="en-US" sz="1000" dirty="0">
                <a:cs typeface="Times New Roman" panose="02020603050405020304" pitchFamily="18" charset="0"/>
              </a:rPr>
              <a:t>of</a:t>
            </a:r>
            <a:r>
              <a:rPr lang="en-US" sz="1000" spc="-14" dirty="0">
                <a:cs typeface="Times New Roman" panose="02020603050405020304" pitchFamily="18" charset="0"/>
              </a:rPr>
              <a:t> </a:t>
            </a:r>
            <a:r>
              <a:rPr lang="en-US" sz="1000" dirty="0">
                <a:cs typeface="Times New Roman" panose="02020603050405020304" pitchFamily="18" charset="0"/>
              </a:rPr>
              <a:t>Disease</a:t>
            </a:r>
            <a:r>
              <a:rPr lang="en-US" sz="1000" spc="-14" dirty="0">
                <a:cs typeface="Times New Roman" panose="02020603050405020304" pitchFamily="18" charset="0"/>
              </a:rPr>
              <a:t> </a:t>
            </a:r>
            <a:r>
              <a:rPr lang="en-US" sz="1000" dirty="0">
                <a:cs typeface="Times New Roman" panose="02020603050405020304" pitchFamily="18" charset="0"/>
              </a:rPr>
              <a:t>Prevention</a:t>
            </a:r>
            <a:r>
              <a:rPr lang="en-US" sz="1000" spc="-10" dirty="0">
                <a:cs typeface="Times New Roman" panose="02020603050405020304" pitchFamily="18" charset="0"/>
              </a:rPr>
              <a:t> </a:t>
            </a:r>
            <a:r>
              <a:rPr lang="en-US" sz="1000" dirty="0">
                <a:cs typeface="Times New Roman" panose="02020603050405020304" pitchFamily="18" charset="0"/>
              </a:rPr>
              <a:t>and</a:t>
            </a:r>
            <a:r>
              <a:rPr lang="en-US" sz="1000" spc="-17" dirty="0">
                <a:cs typeface="Times New Roman" panose="02020603050405020304" pitchFamily="18" charset="0"/>
              </a:rPr>
              <a:t> </a:t>
            </a:r>
            <a:r>
              <a:rPr lang="en-US" sz="1000" dirty="0">
                <a:cs typeface="Times New Roman" panose="02020603050405020304" pitchFamily="18" charset="0"/>
              </a:rPr>
              <a:t>Health</a:t>
            </a:r>
            <a:r>
              <a:rPr lang="en-US" sz="1000" spc="-10" dirty="0">
                <a:cs typeface="Times New Roman" panose="02020603050405020304" pitchFamily="18" charset="0"/>
              </a:rPr>
              <a:t> </a:t>
            </a:r>
            <a:r>
              <a:rPr lang="en-US" sz="1000" dirty="0">
                <a:cs typeface="Times New Roman" panose="02020603050405020304" pitchFamily="18" charset="0"/>
              </a:rPr>
              <a:t>Promotion.</a:t>
            </a:r>
            <a:r>
              <a:rPr lang="en-US" sz="1000" spc="-14" dirty="0">
                <a:cs typeface="Times New Roman" panose="02020603050405020304" pitchFamily="18" charset="0"/>
              </a:rPr>
              <a:t> </a:t>
            </a:r>
            <a:r>
              <a:rPr lang="en-US" sz="1000" spc="-7" dirty="0">
                <a:cs typeface="Times New Roman" panose="02020603050405020304" pitchFamily="18" charset="0"/>
              </a:rPr>
              <a:t>Healthy </a:t>
            </a:r>
            <a:r>
              <a:rPr lang="en-US" sz="1000" dirty="0">
                <a:cs typeface="Times New Roman" panose="02020603050405020304" pitchFamily="18" charset="0"/>
              </a:rPr>
              <a:t>People</a:t>
            </a:r>
            <a:r>
              <a:rPr lang="en-US" sz="1000" spc="-20" dirty="0">
                <a:cs typeface="Times New Roman" panose="02020603050405020304" pitchFamily="18" charset="0"/>
              </a:rPr>
              <a:t> </a:t>
            </a:r>
            <a:r>
              <a:rPr lang="en-US" sz="1000" dirty="0">
                <a:cs typeface="Times New Roman" panose="02020603050405020304" pitchFamily="18" charset="0"/>
              </a:rPr>
              <a:t>2030.</a:t>
            </a:r>
            <a:r>
              <a:rPr lang="en-US" sz="1000" spc="-17" dirty="0">
                <a:cs typeface="Times New Roman" panose="02020603050405020304" pitchFamily="18" charset="0"/>
              </a:rPr>
              <a:t> </a:t>
            </a:r>
            <a:r>
              <a:rPr lang="en-US" sz="1000" dirty="0">
                <a:cs typeface="Times New Roman" panose="02020603050405020304" pitchFamily="18" charset="0"/>
              </a:rPr>
              <a:t>Increase</a:t>
            </a:r>
            <a:r>
              <a:rPr lang="en-US" sz="1000" spc="-14" dirty="0">
                <a:cs typeface="Times New Roman" panose="02020603050405020304" pitchFamily="18" charset="0"/>
              </a:rPr>
              <a:t> </a:t>
            </a:r>
            <a:r>
              <a:rPr lang="en-US" sz="1000" dirty="0">
                <a:cs typeface="Times New Roman" panose="02020603050405020304" pitchFamily="18" charset="0"/>
              </a:rPr>
              <a:t>the</a:t>
            </a:r>
            <a:r>
              <a:rPr lang="en-US" sz="1000" spc="-17" dirty="0">
                <a:cs typeface="Times New Roman" panose="02020603050405020304" pitchFamily="18" charset="0"/>
              </a:rPr>
              <a:t> </a:t>
            </a:r>
            <a:r>
              <a:rPr lang="en-US" sz="1000" dirty="0">
                <a:cs typeface="Times New Roman" panose="02020603050405020304" pitchFamily="18" charset="0"/>
              </a:rPr>
              <a:t>proportion</a:t>
            </a:r>
            <a:r>
              <a:rPr lang="en-US" sz="1000" spc="-14" dirty="0">
                <a:cs typeface="Times New Roman" panose="02020603050405020304" pitchFamily="18" charset="0"/>
              </a:rPr>
              <a:t> </a:t>
            </a:r>
            <a:r>
              <a:rPr lang="en-US" sz="1000" dirty="0">
                <a:cs typeface="Times New Roman" panose="02020603050405020304" pitchFamily="18" charset="0"/>
              </a:rPr>
              <a:t>of</a:t>
            </a:r>
            <a:r>
              <a:rPr lang="en-US" sz="1000" spc="-14" dirty="0">
                <a:cs typeface="Times New Roman" panose="02020603050405020304" pitchFamily="18" charset="0"/>
              </a:rPr>
              <a:t> </a:t>
            </a:r>
            <a:r>
              <a:rPr lang="en-US" sz="1000" dirty="0">
                <a:cs typeface="Times New Roman" panose="02020603050405020304" pitchFamily="18" charset="0"/>
              </a:rPr>
              <a:t>children</a:t>
            </a:r>
            <a:r>
              <a:rPr lang="en-US" sz="1000" spc="-7" dirty="0">
                <a:cs typeface="Times New Roman" panose="02020603050405020304" pitchFamily="18" charset="0"/>
              </a:rPr>
              <a:t> </a:t>
            </a:r>
            <a:r>
              <a:rPr lang="en-US" sz="1000" dirty="0">
                <a:cs typeface="Times New Roman" panose="02020603050405020304" pitchFamily="18" charset="0"/>
              </a:rPr>
              <a:t>and</a:t>
            </a:r>
            <a:r>
              <a:rPr lang="en-US" sz="1000" spc="-10" dirty="0">
                <a:cs typeface="Times New Roman" panose="02020603050405020304" pitchFamily="18" charset="0"/>
              </a:rPr>
              <a:t> </a:t>
            </a:r>
            <a:r>
              <a:rPr lang="en-US" sz="1000" dirty="0">
                <a:cs typeface="Times New Roman" panose="02020603050405020304" pitchFamily="18" charset="0"/>
              </a:rPr>
              <a:t>adolescents</a:t>
            </a:r>
            <a:r>
              <a:rPr lang="en-US" sz="1000" spc="-14" dirty="0">
                <a:cs typeface="Times New Roman" panose="02020603050405020304" pitchFamily="18" charset="0"/>
              </a:rPr>
              <a:t> </a:t>
            </a:r>
            <a:r>
              <a:rPr lang="en-US" sz="1000" dirty="0">
                <a:cs typeface="Times New Roman" panose="02020603050405020304" pitchFamily="18" charset="0"/>
              </a:rPr>
              <a:t>who</a:t>
            </a:r>
            <a:r>
              <a:rPr lang="en-US" sz="1000" spc="-17" dirty="0">
                <a:cs typeface="Times New Roman" panose="02020603050405020304" pitchFamily="18" charset="0"/>
              </a:rPr>
              <a:t> </a:t>
            </a:r>
            <a:r>
              <a:rPr lang="en-US" sz="1000" dirty="0">
                <a:cs typeface="Times New Roman" panose="02020603050405020304" pitchFamily="18" charset="0"/>
              </a:rPr>
              <a:t>get</a:t>
            </a:r>
            <a:r>
              <a:rPr lang="en-US" sz="1000" spc="-17" dirty="0">
                <a:cs typeface="Times New Roman" panose="02020603050405020304" pitchFamily="18" charset="0"/>
              </a:rPr>
              <a:t> </a:t>
            </a:r>
            <a:r>
              <a:rPr lang="en-US" sz="1000" dirty="0">
                <a:cs typeface="Times New Roman" panose="02020603050405020304" pitchFamily="18" charset="0"/>
              </a:rPr>
              <a:t>preventive</a:t>
            </a:r>
            <a:r>
              <a:rPr lang="en-US" sz="1000" spc="-14" dirty="0">
                <a:cs typeface="Times New Roman" panose="02020603050405020304" pitchFamily="18" charset="0"/>
              </a:rPr>
              <a:t> </a:t>
            </a:r>
            <a:r>
              <a:rPr lang="en-US" sz="1000" dirty="0">
                <a:cs typeface="Times New Roman" panose="02020603050405020304" pitchFamily="18" charset="0"/>
              </a:rPr>
              <a:t>mental</a:t>
            </a:r>
            <a:r>
              <a:rPr lang="en-US" sz="1000" spc="-14" dirty="0">
                <a:cs typeface="Times New Roman" panose="02020603050405020304" pitchFamily="18" charset="0"/>
              </a:rPr>
              <a:t> </a:t>
            </a:r>
            <a:r>
              <a:rPr lang="en-US" sz="1000" dirty="0">
                <a:cs typeface="Times New Roman" panose="02020603050405020304" pitchFamily="18" charset="0"/>
              </a:rPr>
              <a:t>health</a:t>
            </a:r>
            <a:r>
              <a:rPr lang="en-US" sz="1000" spc="-17" dirty="0">
                <a:cs typeface="Times New Roman" panose="02020603050405020304" pitchFamily="18" charset="0"/>
              </a:rPr>
              <a:t> </a:t>
            </a:r>
            <a:r>
              <a:rPr lang="en-US" sz="1000" dirty="0">
                <a:cs typeface="Times New Roman" panose="02020603050405020304" pitchFamily="18" charset="0"/>
              </a:rPr>
              <a:t>care</a:t>
            </a:r>
            <a:r>
              <a:rPr lang="en-US" sz="1000" spc="-14" dirty="0">
                <a:cs typeface="Times New Roman" panose="02020603050405020304" pitchFamily="18" charset="0"/>
              </a:rPr>
              <a:t> </a:t>
            </a:r>
            <a:r>
              <a:rPr lang="en-US" sz="1000" spc="-17" dirty="0">
                <a:cs typeface="Times New Roman" panose="02020603050405020304" pitchFamily="18" charset="0"/>
              </a:rPr>
              <a:t>in</a:t>
            </a:r>
            <a:r>
              <a:rPr lang="en-US" sz="1000" spc="341" dirty="0">
                <a:cs typeface="Times New Roman" panose="02020603050405020304" pitchFamily="18" charset="0"/>
              </a:rPr>
              <a:t> </a:t>
            </a:r>
            <a:r>
              <a:rPr lang="en-US" sz="1000" dirty="0">
                <a:cs typeface="Times New Roman" panose="02020603050405020304" pitchFamily="18" charset="0"/>
              </a:rPr>
              <a:t>school</a:t>
            </a:r>
            <a:r>
              <a:rPr lang="en-US" sz="1000" spc="61" dirty="0">
                <a:cs typeface="Times New Roman" panose="02020603050405020304" pitchFamily="18" charset="0"/>
              </a:rPr>
              <a:t> </a:t>
            </a:r>
            <a:r>
              <a:rPr lang="en-US" sz="1000" dirty="0">
                <a:cs typeface="Times New Roman" panose="02020603050405020304" pitchFamily="18" charset="0"/>
              </a:rPr>
              <a:t>—</a:t>
            </a:r>
            <a:r>
              <a:rPr lang="en-US" sz="1000" spc="82" dirty="0">
                <a:cs typeface="Times New Roman" panose="02020603050405020304" pitchFamily="18" charset="0"/>
              </a:rPr>
              <a:t> </a:t>
            </a:r>
            <a:r>
              <a:rPr lang="en-US" sz="1000" dirty="0">
                <a:cs typeface="Times New Roman" panose="02020603050405020304" pitchFamily="18" charset="0"/>
              </a:rPr>
              <a:t>EMC‑D06.</a:t>
            </a:r>
            <a:r>
              <a:rPr lang="en-US" sz="1000" spc="75" dirty="0">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5"/>
              </a:rPr>
              <a:t>https://health.gov/healthypeople/objectives-and-data/browse-objectives/children/increase-</a:t>
            </a:r>
            <a:r>
              <a:rPr lang="en-US" sz="1000" spc="-7" dirty="0">
                <a:solidFill>
                  <a:srgbClr val="0000FF"/>
                </a:solidFill>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5"/>
              </a:rPr>
              <a:t>proportion-children-and-adolescents-who-get-preventive-mental-health-care-school-emc-</a:t>
            </a:r>
            <a:r>
              <a:rPr lang="en-US" sz="1000" u="sng" dirty="0">
                <a:solidFill>
                  <a:srgbClr val="0000FF"/>
                </a:solidFill>
                <a:uFill>
                  <a:solidFill>
                    <a:srgbClr val="0000FF"/>
                  </a:solidFill>
                </a:uFill>
                <a:cs typeface="Times New Roman" panose="02020603050405020304" pitchFamily="18" charset="0"/>
                <a:hlinkClick r:id="rId5"/>
              </a:rPr>
              <a:t>d06</a:t>
            </a:r>
            <a:r>
              <a:rPr lang="en-US" sz="1000" dirty="0">
                <a:cs typeface="Times New Roman" panose="02020603050405020304" pitchFamily="18" charset="0"/>
                <a:hlinkClick r:id="rId5"/>
              </a:rPr>
              <a:t>.</a:t>
            </a:r>
            <a:r>
              <a:rPr lang="en-US" sz="1000" spc="99" dirty="0">
                <a:cs typeface="Times New Roman" panose="02020603050405020304" pitchFamily="18" charset="0"/>
              </a:rPr>
              <a:t>  </a:t>
            </a:r>
            <a:r>
              <a:rPr lang="en-US" sz="1000" spc="-7" dirty="0">
                <a:cs typeface="Times New Roman" panose="02020603050405020304" pitchFamily="18" charset="0"/>
              </a:rPr>
              <a:t>Accessed</a:t>
            </a:r>
            <a:r>
              <a:rPr lang="en-US" sz="1000" spc="341" dirty="0">
                <a:cs typeface="Times New Roman" panose="02020603050405020304" pitchFamily="18" charset="0"/>
              </a:rPr>
              <a:t> </a:t>
            </a:r>
            <a:r>
              <a:rPr lang="en-US" sz="1000" dirty="0">
                <a:cs typeface="Times New Roman" panose="02020603050405020304" pitchFamily="18" charset="0"/>
              </a:rPr>
              <a:t>October</a:t>
            </a:r>
            <a:r>
              <a:rPr lang="en-US" sz="1000" spc="-14" dirty="0">
                <a:cs typeface="Times New Roman" panose="02020603050405020304" pitchFamily="18" charset="0"/>
              </a:rPr>
              <a:t> </a:t>
            </a:r>
            <a:r>
              <a:rPr lang="en-US" sz="1000" dirty="0">
                <a:cs typeface="Times New Roman" panose="02020603050405020304" pitchFamily="18" charset="0"/>
              </a:rPr>
              <a:t>4,</a:t>
            </a:r>
            <a:r>
              <a:rPr lang="en-US" sz="1000" spc="-10"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a:p>
            <a:pPr marL="274320" marR="80527" indent="-274320">
              <a:buAutoNum type="arabicPeriod" startAt="15"/>
              <a:tabLst>
                <a:tab pos="164951" algn="l"/>
              </a:tabLst>
            </a:pPr>
            <a:r>
              <a:rPr lang="en-US" sz="1000" dirty="0">
                <a:cs typeface="Times New Roman" panose="02020603050405020304" pitchFamily="18" charset="0"/>
              </a:rPr>
              <a:t>Martin</a:t>
            </a:r>
            <a:r>
              <a:rPr lang="en-US" sz="1000" spc="-20" dirty="0">
                <a:cs typeface="Times New Roman" panose="02020603050405020304" pitchFamily="18" charset="0"/>
              </a:rPr>
              <a:t> </a:t>
            </a:r>
            <a:r>
              <a:rPr lang="en-US" sz="1000" dirty="0">
                <a:cs typeface="Times New Roman" panose="02020603050405020304" pitchFamily="18" charset="0"/>
              </a:rPr>
              <a:t>G,</a:t>
            </a:r>
            <a:r>
              <a:rPr lang="en-US" sz="1000" spc="-10" dirty="0">
                <a:cs typeface="Times New Roman" panose="02020603050405020304" pitchFamily="18" charset="0"/>
              </a:rPr>
              <a:t> </a:t>
            </a:r>
            <a:r>
              <a:rPr lang="en-US" sz="1000" dirty="0">
                <a:cs typeface="Times New Roman" panose="02020603050405020304" pitchFamily="18" charset="0"/>
              </a:rPr>
              <a:t>Reilly</a:t>
            </a:r>
            <a:r>
              <a:rPr lang="en-US" sz="1000" spc="-14" dirty="0">
                <a:cs typeface="Times New Roman" panose="02020603050405020304" pitchFamily="18" charset="0"/>
              </a:rPr>
              <a:t> </a:t>
            </a:r>
            <a:r>
              <a:rPr lang="en-US" sz="1000" dirty="0">
                <a:cs typeface="Times New Roman" panose="02020603050405020304" pitchFamily="18" charset="0"/>
              </a:rPr>
              <a:t>K,</a:t>
            </a:r>
            <a:r>
              <a:rPr lang="en-US" sz="1000" spc="-14" dirty="0">
                <a:cs typeface="Times New Roman" panose="02020603050405020304" pitchFamily="18" charset="0"/>
              </a:rPr>
              <a:t> </a:t>
            </a:r>
            <a:r>
              <a:rPr lang="en-US" sz="1000" dirty="0">
                <a:cs typeface="Times New Roman" panose="02020603050405020304" pitchFamily="18" charset="0"/>
              </a:rPr>
              <a:t>Everitt</a:t>
            </a:r>
            <a:r>
              <a:rPr lang="en-US" sz="1000" spc="-14" dirty="0">
                <a:cs typeface="Times New Roman" panose="02020603050405020304" pitchFamily="18" charset="0"/>
              </a:rPr>
              <a:t> </a:t>
            </a:r>
            <a:r>
              <a:rPr lang="en-US" sz="1000" dirty="0">
                <a:cs typeface="Times New Roman" panose="02020603050405020304" pitchFamily="18" charset="0"/>
              </a:rPr>
              <a:t>H,</a:t>
            </a:r>
            <a:r>
              <a:rPr lang="en-US" sz="1000" spc="-14" dirty="0">
                <a:cs typeface="Times New Roman" panose="02020603050405020304" pitchFamily="18" charset="0"/>
              </a:rPr>
              <a:t> </a:t>
            </a:r>
            <a:r>
              <a:rPr lang="en-US" sz="1000" dirty="0">
                <a:cs typeface="Times New Roman" panose="02020603050405020304" pitchFamily="18" charset="0"/>
              </a:rPr>
              <a:t>Gilliland</a:t>
            </a:r>
            <a:r>
              <a:rPr lang="en-US" sz="1000" spc="-7" dirty="0">
                <a:cs typeface="Times New Roman" panose="02020603050405020304" pitchFamily="18" charset="0"/>
              </a:rPr>
              <a:t> </a:t>
            </a:r>
            <a:r>
              <a:rPr lang="en-US" sz="1000" dirty="0">
                <a:cs typeface="Times New Roman" panose="02020603050405020304" pitchFamily="18" charset="0"/>
              </a:rPr>
              <a:t>JA.</a:t>
            </a:r>
            <a:r>
              <a:rPr lang="en-US" sz="1000" spc="-17" dirty="0">
                <a:cs typeface="Times New Roman" panose="02020603050405020304" pitchFamily="18" charset="0"/>
              </a:rPr>
              <a:t> </a:t>
            </a:r>
            <a:r>
              <a:rPr lang="en-US" sz="1000" dirty="0">
                <a:cs typeface="Times New Roman" panose="02020603050405020304" pitchFamily="18" charset="0"/>
              </a:rPr>
              <a:t>Review:</a:t>
            </a:r>
            <a:r>
              <a:rPr lang="en-US" sz="1000" spc="-14" dirty="0">
                <a:cs typeface="Times New Roman" panose="02020603050405020304" pitchFamily="18" charset="0"/>
              </a:rPr>
              <a:t> </a:t>
            </a:r>
            <a:r>
              <a:rPr lang="en-US" sz="1000" dirty="0">
                <a:cs typeface="Times New Roman" panose="02020603050405020304" pitchFamily="18" charset="0"/>
              </a:rPr>
              <a:t>the</a:t>
            </a:r>
            <a:r>
              <a:rPr lang="en-US" sz="1000" spc="-14" dirty="0">
                <a:cs typeface="Times New Roman" panose="02020603050405020304" pitchFamily="18" charset="0"/>
              </a:rPr>
              <a:t> </a:t>
            </a:r>
            <a:r>
              <a:rPr lang="en-US" sz="1000" dirty="0">
                <a:cs typeface="Times New Roman" panose="02020603050405020304" pitchFamily="18" charset="0"/>
              </a:rPr>
              <a:t>impact</a:t>
            </a:r>
            <a:r>
              <a:rPr lang="en-US" sz="1000" spc="-14" dirty="0">
                <a:cs typeface="Times New Roman" panose="02020603050405020304" pitchFamily="18" charset="0"/>
              </a:rPr>
              <a:t> </a:t>
            </a:r>
            <a:r>
              <a:rPr lang="en-US" sz="1000" dirty="0">
                <a:cs typeface="Times New Roman" panose="02020603050405020304" pitchFamily="18" charset="0"/>
              </a:rPr>
              <a:t>of</a:t>
            </a:r>
            <a:r>
              <a:rPr lang="en-US" sz="1000" spc="-10" dirty="0">
                <a:cs typeface="Times New Roman" panose="02020603050405020304" pitchFamily="18" charset="0"/>
              </a:rPr>
              <a:t> </a:t>
            </a:r>
            <a:r>
              <a:rPr lang="en-US" sz="1000" dirty="0">
                <a:cs typeface="Times New Roman" panose="02020603050405020304" pitchFamily="18" charset="0"/>
              </a:rPr>
              <a:t>climate</a:t>
            </a:r>
            <a:r>
              <a:rPr lang="en-US" sz="1000" spc="-14" dirty="0">
                <a:cs typeface="Times New Roman" panose="02020603050405020304" pitchFamily="18" charset="0"/>
              </a:rPr>
              <a:t> </a:t>
            </a:r>
            <a:r>
              <a:rPr lang="en-US" sz="1000" dirty="0">
                <a:cs typeface="Times New Roman" panose="02020603050405020304" pitchFamily="18" charset="0"/>
              </a:rPr>
              <a:t>change</a:t>
            </a:r>
            <a:r>
              <a:rPr lang="en-US" sz="1000" spc="-14" dirty="0">
                <a:cs typeface="Times New Roman" panose="02020603050405020304" pitchFamily="18" charset="0"/>
              </a:rPr>
              <a:t> </a:t>
            </a:r>
            <a:r>
              <a:rPr lang="en-US" sz="1000" dirty="0">
                <a:cs typeface="Times New Roman" panose="02020603050405020304" pitchFamily="18" charset="0"/>
              </a:rPr>
              <a:t>awareness</a:t>
            </a:r>
            <a:r>
              <a:rPr lang="en-US" sz="1000" spc="-10" dirty="0">
                <a:cs typeface="Times New Roman" panose="02020603050405020304" pitchFamily="18" charset="0"/>
              </a:rPr>
              <a:t> </a:t>
            </a:r>
            <a:r>
              <a:rPr lang="en-US" sz="1000" dirty="0">
                <a:cs typeface="Times New Roman" panose="02020603050405020304" pitchFamily="18" charset="0"/>
              </a:rPr>
              <a:t>on</a:t>
            </a:r>
            <a:r>
              <a:rPr lang="en-US" sz="1000" spc="-7" dirty="0">
                <a:cs typeface="Times New Roman" panose="02020603050405020304" pitchFamily="18" charset="0"/>
              </a:rPr>
              <a:t> children's </a:t>
            </a:r>
            <a:r>
              <a:rPr lang="en-US" sz="1000" dirty="0">
                <a:cs typeface="Times New Roman" panose="02020603050405020304" pitchFamily="18" charset="0"/>
              </a:rPr>
              <a:t>mental</a:t>
            </a:r>
            <a:r>
              <a:rPr lang="en-US" sz="1000" spc="-17" dirty="0">
                <a:cs typeface="Times New Roman" panose="02020603050405020304" pitchFamily="18" charset="0"/>
              </a:rPr>
              <a:t> </a:t>
            </a:r>
            <a:r>
              <a:rPr lang="en-US" sz="1000" spc="-7" dirty="0">
                <a:cs typeface="Times New Roman" panose="02020603050405020304" pitchFamily="18" charset="0"/>
              </a:rPr>
              <a:t>well-</a:t>
            </a:r>
            <a:r>
              <a:rPr lang="en-US" sz="1000" dirty="0">
                <a:cs typeface="Times New Roman" panose="02020603050405020304" pitchFamily="18" charset="0"/>
              </a:rPr>
              <a:t>being</a:t>
            </a:r>
            <a:r>
              <a:rPr lang="en-US" sz="1000" spc="-7" dirty="0">
                <a:cs typeface="Times New Roman" panose="02020603050405020304" pitchFamily="18" charset="0"/>
              </a:rPr>
              <a:t> </a:t>
            </a:r>
            <a:r>
              <a:rPr lang="en-US" sz="1000" dirty="0">
                <a:cs typeface="Times New Roman" panose="02020603050405020304" pitchFamily="18" charset="0"/>
              </a:rPr>
              <a:t>and</a:t>
            </a:r>
            <a:r>
              <a:rPr lang="en-US" sz="1000" spc="-14" dirty="0">
                <a:cs typeface="Times New Roman" panose="02020603050405020304" pitchFamily="18" charset="0"/>
              </a:rPr>
              <a:t> </a:t>
            </a:r>
            <a:r>
              <a:rPr lang="en-US" sz="1000" dirty="0">
                <a:cs typeface="Times New Roman" panose="02020603050405020304" pitchFamily="18" charset="0"/>
              </a:rPr>
              <a:t>negative</a:t>
            </a:r>
            <a:r>
              <a:rPr lang="en-US" sz="1000" spc="-10" dirty="0">
                <a:cs typeface="Times New Roman" panose="02020603050405020304" pitchFamily="18" charset="0"/>
              </a:rPr>
              <a:t> </a:t>
            </a:r>
            <a:r>
              <a:rPr lang="en-US" sz="1000" dirty="0">
                <a:cs typeface="Times New Roman" panose="02020603050405020304" pitchFamily="18" charset="0"/>
              </a:rPr>
              <a:t>emotions</a:t>
            </a:r>
            <a:r>
              <a:rPr lang="en-US" sz="1000" spc="-14" dirty="0">
                <a:cs typeface="Times New Roman" panose="02020603050405020304" pitchFamily="18" charset="0"/>
              </a:rPr>
              <a:t> </a:t>
            </a:r>
            <a:r>
              <a:rPr lang="en-US" sz="1000" dirty="0">
                <a:cs typeface="Times New Roman" panose="02020603050405020304" pitchFamily="18" charset="0"/>
              </a:rPr>
              <a:t>–</a:t>
            </a:r>
            <a:r>
              <a:rPr lang="en-US" sz="1000" spc="-10" dirty="0">
                <a:cs typeface="Times New Roman" panose="02020603050405020304" pitchFamily="18" charset="0"/>
              </a:rPr>
              <a:t> </a:t>
            </a:r>
            <a:r>
              <a:rPr lang="en-US" sz="1000" dirty="0">
                <a:cs typeface="Times New Roman" panose="02020603050405020304" pitchFamily="18" charset="0"/>
              </a:rPr>
              <a:t>a</a:t>
            </a:r>
            <a:r>
              <a:rPr lang="en-US" sz="1000" spc="-10" dirty="0">
                <a:cs typeface="Times New Roman" panose="02020603050405020304" pitchFamily="18" charset="0"/>
              </a:rPr>
              <a:t> </a:t>
            </a:r>
            <a:r>
              <a:rPr lang="en-US" sz="1000" dirty="0">
                <a:cs typeface="Times New Roman" panose="02020603050405020304" pitchFamily="18" charset="0"/>
              </a:rPr>
              <a:t>scoping</a:t>
            </a:r>
            <a:r>
              <a:rPr lang="en-US" sz="1000" spc="-14" dirty="0">
                <a:cs typeface="Times New Roman" panose="02020603050405020304" pitchFamily="18" charset="0"/>
              </a:rPr>
              <a:t> </a:t>
            </a:r>
            <a:r>
              <a:rPr lang="en-US" sz="1000" dirty="0">
                <a:cs typeface="Times New Roman" panose="02020603050405020304" pitchFamily="18" charset="0"/>
              </a:rPr>
              <a:t>review.</a:t>
            </a:r>
            <a:r>
              <a:rPr lang="en-US" sz="1000" spc="-10" dirty="0">
                <a:cs typeface="Times New Roman" panose="02020603050405020304" pitchFamily="18" charset="0"/>
              </a:rPr>
              <a:t> </a:t>
            </a:r>
            <a:r>
              <a:rPr lang="en-US" sz="1000" dirty="0">
                <a:cs typeface="Times New Roman" panose="02020603050405020304" pitchFamily="18" charset="0"/>
              </a:rPr>
              <a:t>Child</a:t>
            </a:r>
            <a:r>
              <a:rPr lang="en-US" sz="1000" spc="-10" dirty="0">
                <a:cs typeface="Times New Roman" panose="02020603050405020304" pitchFamily="18" charset="0"/>
              </a:rPr>
              <a:t> </a:t>
            </a:r>
            <a:r>
              <a:rPr lang="en-US" sz="1000" dirty="0" err="1">
                <a:cs typeface="Times New Roman" panose="02020603050405020304" pitchFamily="18" charset="0"/>
              </a:rPr>
              <a:t>Adolesc</a:t>
            </a:r>
            <a:r>
              <a:rPr lang="en-US" sz="1000" spc="-10" dirty="0">
                <a:cs typeface="Times New Roman" panose="02020603050405020304" pitchFamily="18" charset="0"/>
              </a:rPr>
              <a:t> </a:t>
            </a:r>
            <a:r>
              <a:rPr lang="en-US" sz="1000" dirty="0" err="1">
                <a:cs typeface="Times New Roman" panose="02020603050405020304" pitchFamily="18" charset="0"/>
              </a:rPr>
              <a:t>Ment</a:t>
            </a:r>
            <a:r>
              <a:rPr lang="en-US" sz="1000" spc="-17" dirty="0">
                <a:cs typeface="Times New Roman" panose="02020603050405020304" pitchFamily="18" charset="0"/>
              </a:rPr>
              <a:t> </a:t>
            </a:r>
            <a:r>
              <a:rPr lang="en-US" sz="1000" dirty="0">
                <a:cs typeface="Times New Roman" panose="02020603050405020304" pitchFamily="18" charset="0"/>
              </a:rPr>
              <a:t>Health.</a:t>
            </a:r>
            <a:r>
              <a:rPr lang="en-US" sz="1000" spc="-10" dirty="0">
                <a:cs typeface="Times New Roman" panose="02020603050405020304" pitchFamily="18" charset="0"/>
              </a:rPr>
              <a:t> </a:t>
            </a:r>
            <a:r>
              <a:rPr lang="en-US" sz="1000" dirty="0">
                <a:cs typeface="Times New Roman" panose="02020603050405020304" pitchFamily="18" charset="0"/>
              </a:rPr>
              <a:t>2022</a:t>
            </a:r>
            <a:r>
              <a:rPr lang="en-US" sz="1000" spc="-10" dirty="0">
                <a:cs typeface="Times New Roman" panose="02020603050405020304" pitchFamily="18" charset="0"/>
              </a:rPr>
              <a:t> </a:t>
            </a:r>
            <a:r>
              <a:rPr lang="en-US" sz="1000" spc="-7" dirty="0">
                <a:cs typeface="Times New Roman" panose="02020603050405020304" pitchFamily="18" charset="0"/>
              </a:rPr>
              <a:t>Feb;27(1):59-</a:t>
            </a:r>
            <a:r>
              <a:rPr lang="en-US" sz="1000" dirty="0">
                <a:cs typeface="Times New Roman" panose="02020603050405020304" pitchFamily="18" charset="0"/>
              </a:rPr>
              <a:t>72.</a:t>
            </a:r>
            <a:r>
              <a:rPr lang="en-US" sz="1000" spc="20" dirty="0">
                <a:cs typeface="Times New Roman" panose="02020603050405020304" pitchFamily="18" charset="0"/>
              </a:rPr>
              <a:t> </a:t>
            </a:r>
            <a:r>
              <a:rPr lang="en-US" sz="1000" u="sng" spc="-7" dirty="0">
                <a:solidFill>
                  <a:srgbClr val="0000FF"/>
                </a:solidFill>
                <a:uFill>
                  <a:solidFill>
                    <a:srgbClr val="0000FF"/>
                  </a:solidFill>
                </a:uFill>
                <a:cs typeface="Times New Roman" panose="02020603050405020304" pitchFamily="18" charset="0"/>
                <a:hlinkClick r:id="rId6"/>
              </a:rPr>
              <a:t>https://pubmed.ncbi.nlm.nih.gov/34873823/</a:t>
            </a:r>
            <a:r>
              <a:rPr lang="en-US" sz="1000" spc="-7" dirty="0">
                <a:cs typeface="Times New Roman" panose="02020603050405020304" pitchFamily="18" charset="0"/>
                <a:hlinkClick r:id="rId6"/>
              </a:rPr>
              <a:t>.</a:t>
            </a:r>
            <a:r>
              <a:rPr lang="en-US" sz="1000" spc="31" dirty="0">
                <a:cs typeface="Times New Roman" panose="02020603050405020304" pitchFamily="18" charset="0"/>
              </a:rPr>
              <a:t> </a:t>
            </a:r>
            <a:r>
              <a:rPr lang="en-US" sz="1000" dirty="0">
                <a:cs typeface="Times New Roman" panose="02020603050405020304" pitchFamily="18" charset="0"/>
              </a:rPr>
              <a:t>Accessed</a:t>
            </a:r>
            <a:r>
              <a:rPr lang="en-US" sz="1000" spc="27" dirty="0">
                <a:cs typeface="Times New Roman" panose="02020603050405020304" pitchFamily="18" charset="0"/>
              </a:rPr>
              <a:t> </a:t>
            </a:r>
            <a:r>
              <a:rPr lang="en-US" sz="1000" dirty="0">
                <a:cs typeface="Times New Roman" panose="02020603050405020304" pitchFamily="18" charset="0"/>
              </a:rPr>
              <a:t>October</a:t>
            </a:r>
            <a:r>
              <a:rPr lang="en-US" sz="1000" spc="31" dirty="0">
                <a:cs typeface="Times New Roman" panose="02020603050405020304" pitchFamily="18" charset="0"/>
              </a:rPr>
              <a:t> </a:t>
            </a:r>
            <a:r>
              <a:rPr lang="en-US" sz="1000" dirty="0">
                <a:cs typeface="Times New Roman" panose="02020603050405020304" pitchFamily="18" charset="0"/>
              </a:rPr>
              <a:t>4,</a:t>
            </a:r>
            <a:r>
              <a:rPr lang="en-US" sz="1000" spc="31"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a:p>
            <a:pPr marL="274320" indent="-274320">
              <a:buAutoNum type="arabicPeriod" startAt="17"/>
              <a:tabLst>
                <a:tab pos="164951" algn="l"/>
              </a:tabLst>
            </a:pPr>
            <a:r>
              <a:rPr lang="en-US" sz="1000" dirty="0">
                <a:cs typeface="Times New Roman" panose="02020603050405020304" pitchFamily="18" charset="0"/>
              </a:rPr>
              <a:t>Federal</a:t>
            </a:r>
            <a:r>
              <a:rPr lang="en-US" sz="1000" spc="-27" dirty="0">
                <a:cs typeface="Times New Roman" panose="02020603050405020304" pitchFamily="18" charset="0"/>
              </a:rPr>
              <a:t> </a:t>
            </a:r>
            <a:r>
              <a:rPr lang="en-US" sz="1000" dirty="0">
                <a:cs typeface="Times New Roman" panose="02020603050405020304" pitchFamily="18" charset="0"/>
              </a:rPr>
              <a:t>Communications</a:t>
            </a:r>
            <a:r>
              <a:rPr lang="en-US" sz="1000" spc="-14" dirty="0">
                <a:cs typeface="Times New Roman" panose="02020603050405020304" pitchFamily="18" charset="0"/>
              </a:rPr>
              <a:t> </a:t>
            </a:r>
            <a:r>
              <a:rPr lang="en-US" sz="1000" dirty="0">
                <a:cs typeface="Times New Roman" panose="02020603050405020304" pitchFamily="18" charset="0"/>
              </a:rPr>
              <a:t>Commission.</a:t>
            </a:r>
            <a:r>
              <a:rPr lang="en-US" sz="1000" spc="-17" dirty="0">
                <a:cs typeface="Times New Roman" panose="02020603050405020304" pitchFamily="18" charset="0"/>
              </a:rPr>
              <a:t> </a:t>
            </a:r>
            <a:r>
              <a:rPr lang="en-US" sz="1000" dirty="0">
                <a:cs typeface="Times New Roman" panose="02020603050405020304" pitchFamily="18" charset="0"/>
              </a:rPr>
              <a:t>988</a:t>
            </a:r>
            <a:r>
              <a:rPr lang="en-US" sz="1000" spc="-20" dirty="0">
                <a:cs typeface="Times New Roman" panose="02020603050405020304" pitchFamily="18" charset="0"/>
              </a:rPr>
              <a:t> </a:t>
            </a:r>
            <a:r>
              <a:rPr lang="en-US" sz="1000" dirty="0">
                <a:cs typeface="Times New Roman" panose="02020603050405020304" pitchFamily="18" charset="0"/>
              </a:rPr>
              <a:t>Suicide</a:t>
            </a:r>
            <a:r>
              <a:rPr lang="en-US" sz="1000" spc="-14" dirty="0">
                <a:cs typeface="Times New Roman" panose="02020603050405020304" pitchFamily="18" charset="0"/>
              </a:rPr>
              <a:t> </a:t>
            </a:r>
            <a:r>
              <a:rPr lang="en-US" sz="1000" dirty="0">
                <a:cs typeface="Times New Roman" panose="02020603050405020304" pitchFamily="18" charset="0"/>
              </a:rPr>
              <a:t>and</a:t>
            </a:r>
            <a:r>
              <a:rPr lang="en-US" sz="1000" spc="-14" dirty="0">
                <a:cs typeface="Times New Roman" panose="02020603050405020304" pitchFamily="18" charset="0"/>
              </a:rPr>
              <a:t> </a:t>
            </a:r>
            <a:r>
              <a:rPr lang="en-US" sz="1000" dirty="0">
                <a:cs typeface="Times New Roman" panose="02020603050405020304" pitchFamily="18" charset="0"/>
              </a:rPr>
              <a:t>Crisis</a:t>
            </a:r>
            <a:r>
              <a:rPr lang="en-US" sz="1000" spc="-14" dirty="0">
                <a:cs typeface="Times New Roman" panose="02020603050405020304" pitchFamily="18" charset="0"/>
              </a:rPr>
              <a:t> </a:t>
            </a:r>
            <a:r>
              <a:rPr lang="en-US" sz="1000" dirty="0">
                <a:cs typeface="Times New Roman" panose="02020603050405020304" pitchFamily="18" charset="0"/>
              </a:rPr>
              <a:t>Lifeline.</a:t>
            </a:r>
            <a:r>
              <a:rPr lang="en-US" sz="1000" spc="-17" dirty="0">
                <a:cs typeface="Times New Roman" panose="02020603050405020304" pitchFamily="18" charset="0"/>
              </a:rPr>
              <a:t> </a:t>
            </a:r>
            <a:r>
              <a:rPr lang="en-US" sz="1000" dirty="0">
                <a:cs typeface="Times New Roman" panose="02020603050405020304" pitchFamily="18" charset="0"/>
              </a:rPr>
              <a:t>Updated</a:t>
            </a:r>
            <a:r>
              <a:rPr lang="en-US" sz="1000" spc="-10" dirty="0">
                <a:cs typeface="Times New Roman" panose="02020603050405020304" pitchFamily="18" charset="0"/>
              </a:rPr>
              <a:t> </a:t>
            </a:r>
            <a:r>
              <a:rPr lang="en-US" sz="1000" dirty="0">
                <a:cs typeface="Times New Roman" panose="02020603050405020304" pitchFamily="18" charset="0"/>
              </a:rPr>
              <a:t>July</a:t>
            </a:r>
            <a:r>
              <a:rPr lang="en-US" sz="1000" spc="-17" dirty="0">
                <a:cs typeface="Times New Roman" panose="02020603050405020304" pitchFamily="18" charset="0"/>
              </a:rPr>
              <a:t> </a:t>
            </a:r>
            <a:r>
              <a:rPr lang="en-US" sz="1000" dirty="0">
                <a:cs typeface="Times New Roman" panose="02020603050405020304" pitchFamily="18" charset="0"/>
              </a:rPr>
              <a:t>20,</a:t>
            </a:r>
            <a:r>
              <a:rPr lang="en-US" sz="1000" spc="-17" dirty="0">
                <a:cs typeface="Times New Roman" panose="02020603050405020304" pitchFamily="18" charset="0"/>
              </a:rPr>
              <a:t> </a:t>
            </a:r>
            <a:r>
              <a:rPr lang="en-US" sz="1000" spc="-7" dirty="0">
                <a:cs typeface="Times New Roman" panose="02020603050405020304" pitchFamily="18" charset="0"/>
              </a:rPr>
              <a:t>2022. </a:t>
            </a:r>
            <a:r>
              <a:rPr lang="en-US" sz="1000" u="sng" spc="-7" dirty="0">
                <a:solidFill>
                  <a:srgbClr val="0000FF"/>
                </a:solidFill>
                <a:uFill>
                  <a:solidFill>
                    <a:srgbClr val="0000FF"/>
                  </a:solidFill>
                </a:uFill>
                <a:cs typeface="Times New Roman" panose="02020603050405020304" pitchFamily="18" charset="0"/>
                <a:hlinkClick r:id="rId7"/>
              </a:rPr>
              <a:t>https://www.fcc.gov/suicide-prevention-</a:t>
            </a:r>
            <a:r>
              <a:rPr lang="en-US" sz="1000" u="sng" dirty="0">
                <a:solidFill>
                  <a:srgbClr val="0000FF"/>
                </a:solidFill>
                <a:uFill>
                  <a:solidFill>
                    <a:srgbClr val="0000FF"/>
                  </a:solidFill>
                </a:uFill>
                <a:cs typeface="Times New Roman" panose="02020603050405020304" pitchFamily="18" charset="0"/>
                <a:hlinkClick r:id="rId7"/>
              </a:rPr>
              <a:t>hotline</a:t>
            </a:r>
            <a:r>
              <a:rPr lang="en-US" sz="1000" dirty="0">
                <a:cs typeface="Times New Roman" panose="02020603050405020304" pitchFamily="18" charset="0"/>
                <a:hlinkClick r:id="rId7"/>
              </a:rPr>
              <a:t>.</a:t>
            </a:r>
            <a:r>
              <a:rPr lang="en-US" sz="1000" spc="20" dirty="0">
                <a:cs typeface="Times New Roman" panose="02020603050405020304" pitchFamily="18" charset="0"/>
              </a:rPr>
              <a:t> </a:t>
            </a:r>
            <a:r>
              <a:rPr lang="en-US" sz="1000" dirty="0">
                <a:cs typeface="Times New Roman" panose="02020603050405020304" pitchFamily="18" charset="0"/>
              </a:rPr>
              <a:t>Accessed</a:t>
            </a:r>
            <a:r>
              <a:rPr lang="en-US" sz="1000" spc="27" dirty="0">
                <a:cs typeface="Times New Roman" panose="02020603050405020304" pitchFamily="18" charset="0"/>
              </a:rPr>
              <a:t> </a:t>
            </a:r>
            <a:r>
              <a:rPr lang="en-US" sz="1000" dirty="0">
                <a:cs typeface="Times New Roman" panose="02020603050405020304" pitchFamily="18" charset="0"/>
              </a:rPr>
              <a:t>October</a:t>
            </a:r>
            <a:r>
              <a:rPr lang="en-US" sz="1000" spc="27" dirty="0">
                <a:cs typeface="Times New Roman" panose="02020603050405020304" pitchFamily="18" charset="0"/>
              </a:rPr>
              <a:t> </a:t>
            </a:r>
            <a:r>
              <a:rPr lang="en-US" sz="1000" dirty="0">
                <a:cs typeface="Times New Roman" panose="02020603050405020304" pitchFamily="18" charset="0"/>
              </a:rPr>
              <a:t>4,</a:t>
            </a:r>
            <a:r>
              <a:rPr lang="en-US" sz="1000" spc="27"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a:p>
            <a:pPr marL="274320" marR="147634" indent="-274320">
              <a:buAutoNum type="arabicPeriod" startAt="18"/>
              <a:tabLst>
                <a:tab pos="164951" algn="l"/>
              </a:tabLst>
            </a:pPr>
            <a:r>
              <a:rPr lang="en-US" sz="1000" spc="-30" dirty="0">
                <a:cs typeface="Times New Roman" panose="02020603050405020304" pitchFamily="18" charset="0"/>
              </a:rPr>
              <a:t>988 Suicide and Crisis Lifeline. The Lifeline and 988. </a:t>
            </a:r>
            <a:r>
              <a:rPr lang="en-US" sz="1000" u="sng" spc="-30" dirty="0">
                <a:solidFill>
                  <a:srgbClr val="0000FF"/>
                </a:solidFill>
                <a:uFill>
                  <a:solidFill>
                    <a:srgbClr val="0000FF"/>
                  </a:solidFill>
                </a:uFill>
                <a:cs typeface="Times New Roman" panose="02020603050405020304" pitchFamily="18" charset="0"/>
                <a:hlinkClick r:id="rId8"/>
              </a:rPr>
              <a:t>https://988lifeline.org/current-events/the-lifeline-and-</a:t>
            </a:r>
            <a:r>
              <a:rPr lang="en-US" sz="1000" spc="-30" dirty="0">
                <a:solidFill>
                  <a:srgbClr val="0000FF"/>
                </a:solidFill>
                <a:cs typeface="Times New Roman" panose="02020603050405020304" pitchFamily="18" charset="0"/>
              </a:rPr>
              <a:t> </a:t>
            </a:r>
            <a:r>
              <a:rPr lang="en-US" sz="1000" u="sng" spc="-30" dirty="0">
                <a:solidFill>
                  <a:srgbClr val="0000FF"/>
                </a:solidFill>
                <a:uFill>
                  <a:solidFill>
                    <a:srgbClr val="0000FF"/>
                  </a:solidFill>
                </a:uFill>
                <a:cs typeface="Times New Roman" panose="02020603050405020304" pitchFamily="18" charset="0"/>
                <a:hlinkClick r:id="rId8"/>
              </a:rPr>
              <a:t>988/#:~:text=988%20has%20been%20designated%20as,starting%20on%20 July%2016%2C%202022</a:t>
            </a:r>
            <a:r>
              <a:rPr lang="en-US" sz="1000" spc="-30" dirty="0">
                <a:cs typeface="Times New Roman" panose="02020603050405020304" pitchFamily="18" charset="0"/>
                <a:hlinkClick r:id="rId8"/>
              </a:rPr>
              <a:t>.</a:t>
            </a:r>
            <a:r>
              <a:rPr lang="en-US" sz="1000" spc="-30" dirty="0">
                <a:cs typeface="Times New Roman" panose="02020603050405020304" pitchFamily="18" charset="0"/>
              </a:rPr>
              <a:t> Accessed October 4, 2022.</a:t>
            </a:r>
          </a:p>
          <a:p>
            <a:pPr marL="274320" marR="157158" indent="-274320">
              <a:buAutoNum type="arabicPeriod" startAt="18"/>
              <a:tabLst>
                <a:tab pos="164951" algn="l"/>
              </a:tabLst>
            </a:pPr>
            <a:r>
              <a:rPr lang="en-US" sz="1000" dirty="0">
                <a:cs typeface="Times New Roman" panose="02020603050405020304" pitchFamily="18" charset="0"/>
              </a:rPr>
              <a:t>di</a:t>
            </a:r>
            <a:r>
              <a:rPr lang="en-US" sz="1000" spc="-20" dirty="0">
                <a:cs typeface="Times New Roman" panose="02020603050405020304" pitchFamily="18" charset="0"/>
              </a:rPr>
              <a:t> </a:t>
            </a:r>
            <a:r>
              <a:rPr lang="en-US" sz="1000" dirty="0">
                <a:cs typeface="Times New Roman" panose="02020603050405020304" pitchFamily="18" charset="0"/>
              </a:rPr>
              <a:t>Giacomo</a:t>
            </a:r>
            <a:r>
              <a:rPr lang="en-US" sz="1000" spc="-7" dirty="0">
                <a:cs typeface="Times New Roman" panose="02020603050405020304" pitchFamily="18" charset="0"/>
              </a:rPr>
              <a:t> </a:t>
            </a:r>
            <a:r>
              <a:rPr lang="en-US" sz="1000" dirty="0">
                <a:cs typeface="Times New Roman" panose="02020603050405020304" pitchFamily="18" charset="0"/>
              </a:rPr>
              <a:t>E,</a:t>
            </a:r>
            <a:r>
              <a:rPr lang="en-US" sz="1000" spc="-14" dirty="0">
                <a:cs typeface="Times New Roman" panose="02020603050405020304" pitchFamily="18" charset="0"/>
              </a:rPr>
              <a:t> </a:t>
            </a:r>
            <a:r>
              <a:rPr lang="en-US" sz="1000" dirty="0" err="1">
                <a:cs typeface="Times New Roman" panose="02020603050405020304" pitchFamily="18" charset="0"/>
              </a:rPr>
              <a:t>Krausz</a:t>
            </a:r>
            <a:r>
              <a:rPr lang="en-US" sz="1000" spc="-14" dirty="0">
                <a:cs typeface="Times New Roman" panose="02020603050405020304" pitchFamily="18" charset="0"/>
              </a:rPr>
              <a:t> </a:t>
            </a:r>
            <a:r>
              <a:rPr lang="en-US" sz="1000" dirty="0">
                <a:cs typeface="Times New Roman" panose="02020603050405020304" pitchFamily="18" charset="0"/>
              </a:rPr>
              <a:t>M,</a:t>
            </a:r>
            <a:r>
              <a:rPr lang="en-US" sz="1000" spc="-10" dirty="0">
                <a:cs typeface="Times New Roman" panose="02020603050405020304" pitchFamily="18" charset="0"/>
              </a:rPr>
              <a:t> </a:t>
            </a:r>
            <a:r>
              <a:rPr lang="en-US" sz="1000" dirty="0" err="1">
                <a:cs typeface="Times New Roman" panose="02020603050405020304" pitchFamily="18" charset="0"/>
              </a:rPr>
              <a:t>Colmegna</a:t>
            </a:r>
            <a:r>
              <a:rPr lang="en-US" sz="1000" spc="-10" dirty="0">
                <a:cs typeface="Times New Roman" panose="02020603050405020304" pitchFamily="18" charset="0"/>
              </a:rPr>
              <a:t> </a:t>
            </a:r>
            <a:r>
              <a:rPr lang="en-US" sz="1000" dirty="0">
                <a:cs typeface="Times New Roman" panose="02020603050405020304" pitchFamily="18" charset="0"/>
              </a:rPr>
              <a:t>F,</a:t>
            </a:r>
            <a:r>
              <a:rPr lang="en-US" sz="1000" spc="-14" dirty="0">
                <a:cs typeface="Times New Roman" panose="02020603050405020304" pitchFamily="18" charset="0"/>
              </a:rPr>
              <a:t> </a:t>
            </a:r>
            <a:r>
              <a:rPr lang="en-US" sz="1000" dirty="0" err="1">
                <a:cs typeface="Times New Roman" panose="02020603050405020304" pitchFamily="18" charset="0"/>
              </a:rPr>
              <a:t>Aspesi</a:t>
            </a:r>
            <a:r>
              <a:rPr lang="en-US" sz="1000" spc="-14" dirty="0">
                <a:cs typeface="Times New Roman" panose="02020603050405020304" pitchFamily="18" charset="0"/>
              </a:rPr>
              <a:t> </a:t>
            </a:r>
            <a:r>
              <a:rPr lang="en-US" sz="1000" dirty="0">
                <a:cs typeface="Times New Roman" panose="02020603050405020304" pitchFamily="18" charset="0"/>
              </a:rPr>
              <a:t>F,</a:t>
            </a:r>
            <a:r>
              <a:rPr lang="en-US" sz="1000" spc="-7" dirty="0">
                <a:cs typeface="Times New Roman" panose="02020603050405020304" pitchFamily="18" charset="0"/>
              </a:rPr>
              <a:t> </a:t>
            </a:r>
            <a:r>
              <a:rPr lang="en-US" sz="1000" dirty="0" err="1">
                <a:cs typeface="Times New Roman" panose="02020603050405020304" pitchFamily="18" charset="0"/>
              </a:rPr>
              <a:t>Clerici</a:t>
            </a:r>
            <a:r>
              <a:rPr lang="en-US" sz="1000" spc="-17" dirty="0">
                <a:cs typeface="Times New Roman" panose="02020603050405020304" pitchFamily="18" charset="0"/>
              </a:rPr>
              <a:t> </a:t>
            </a:r>
            <a:r>
              <a:rPr lang="en-US" sz="1000" dirty="0">
                <a:cs typeface="Times New Roman" panose="02020603050405020304" pitchFamily="18" charset="0"/>
              </a:rPr>
              <a:t>M.</a:t>
            </a:r>
            <a:r>
              <a:rPr lang="en-US" sz="1000" spc="-14" dirty="0">
                <a:cs typeface="Times New Roman" panose="02020603050405020304" pitchFamily="18" charset="0"/>
              </a:rPr>
              <a:t> </a:t>
            </a:r>
            <a:r>
              <a:rPr lang="en-US" sz="1000" dirty="0">
                <a:cs typeface="Times New Roman" panose="02020603050405020304" pitchFamily="18" charset="0"/>
              </a:rPr>
              <a:t>Estimating</a:t>
            </a:r>
            <a:r>
              <a:rPr lang="en-US" sz="1000" spc="-14" dirty="0">
                <a:cs typeface="Times New Roman" panose="02020603050405020304" pitchFamily="18" charset="0"/>
              </a:rPr>
              <a:t> </a:t>
            </a:r>
            <a:r>
              <a:rPr lang="en-US" sz="1000" dirty="0">
                <a:cs typeface="Times New Roman" panose="02020603050405020304" pitchFamily="18" charset="0"/>
              </a:rPr>
              <a:t>the</a:t>
            </a:r>
            <a:r>
              <a:rPr lang="en-US" sz="1000" spc="-10" dirty="0">
                <a:cs typeface="Times New Roman" panose="02020603050405020304" pitchFamily="18" charset="0"/>
              </a:rPr>
              <a:t> </a:t>
            </a:r>
            <a:r>
              <a:rPr lang="en-US" sz="1000" dirty="0">
                <a:cs typeface="Times New Roman" panose="02020603050405020304" pitchFamily="18" charset="0"/>
              </a:rPr>
              <a:t>risk</a:t>
            </a:r>
            <a:r>
              <a:rPr lang="en-US" sz="1000" spc="-14" dirty="0">
                <a:cs typeface="Times New Roman" panose="02020603050405020304" pitchFamily="18" charset="0"/>
              </a:rPr>
              <a:t> </a:t>
            </a:r>
            <a:r>
              <a:rPr lang="en-US" sz="1000" dirty="0">
                <a:cs typeface="Times New Roman" panose="02020603050405020304" pitchFamily="18" charset="0"/>
              </a:rPr>
              <a:t>of</a:t>
            </a:r>
            <a:r>
              <a:rPr lang="en-US" sz="1000" spc="-10" dirty="0">
                <a:cs typeface="Times New Roman" panose="02020603050405020304" pitchFamily="18" charset="0"/>
              </a:rPr>
              <a:t> </a:t>
            </a:r>
            <a:r>
              <a:rPr lang="en-US" sz="1000" dirty="0">
                <a:cs typeface="Times New Roman" panose="02020603050405020304" pitchFamily="18" charset="0"/>
              </a:rPr>
              <a:t>attempted</a:t>
            </a:r>
            <a:r>
              <a:rPr lang="en-US" sz="1000" spc="-7" dirty="0">
                <a:cs typeface="Times New Roman" panose="02020603050405020304" pitchFamily="18" charset="0"/>
              </a:rPr>
              <a:t> </a:t>
            </a:r>
            <a:r>
              <a:rPr lang="en-US" sz="1000" dirty="0">
                <a:cs typeface="Times New Roman" panose="02020603050405020304" pitchFamily="18" charset="0"/>
              </a:rPr>
              <a:t>suicide</a:t>
            </a:r>
            <a:r>
              <a:rPr lang="en-US" sz="1000" spc="-7" dirty="0">
                <a:cs typeface="Times New Roman" panose="02020603050405020304" pitchFamily="18" charset="0"/>
              </a:rPr>
              <a:t> among </a:t>
            </a:r>
            <a:r>
              <a:rPr lang="en-US" sz="1000" dirty="0">
                <a:cs typeface="Times New Roman" panose="02020603050405020304" pitchFamily="18" charset="0"/>
              </a:rPr>
              <a:t>sexual</a:t>
            </a:r>
            <a:r>
              <a:rPr lang="en-US" sz="1000" spc="-14" dirty="0">
                <a:cs typeface="Times New Roman" panose="02020603050405020304" pitchFamily="18" charset="0"/>
              </a:rPr>
              <a:t> </a:t>
            </a:r>
            <a:r>
              <a:rPr lang="en-US" sz="1000" dirty="0">
                <a:cs typeface="Times New Roman" panose="02020603050405020304" pitchFamily="18" charset="0"/>
              </a:rPr>
              <a:t>minority</a:t>
            </a:r>
            <a:r>
              <a:rPr lang="en-US" sz="1000" spc="-7" dirty="0">
                <a:cs typeface="Times New Roman" panose="02020603050405020304" pitchFamily="18" charset="0"/>
              </a:rPr>
              <a:t> </a:t>
            </a:r>
            <a:r>
              <a:rPr lang="en-US" sz="1000" dirty="0">
                <a:cs typeface="Times New Roman" panose="02020603050405020304" pitchFamily="18" charset="0"/>
              </a:rPr>
              <a:t>youths:</a:t>
            </a:r>
            <a:r>
              <a:rPr lang="en-US" sz="1000" spc="-7" dirty="0">
                <a:cs typeface="Times New Roman" panose="02020603050405020304" pitchFamily="18" charset="0"/>
              </a:rPr>
              <a:t> </a:t>
            </a:r>
            <a:r>
              <a:rPr lang="en-US" sz="1000" dirty="0">
                <a:cs typeface="Times New Roman" panose="02020603050405020304" pitchFamily="18" charset="0"/>
              </a:rPr>
              <a:t>a</a:t>
            </a:r>
            <a:r>
              <a:rPr lang="en-US" sz="1000" spc="-3" dirty="0">
                <a:cs typeface="Times New Roman" panose="02020603050405020304" pitchFamily="18" charset="0"/>
              </a:rPr>
              <a:t> </a:t>
            </a:r>
            <a:r>
              <a:rPr lang="en-US" sz="1000" dirty="0">
                <a:cs typeface="Times New Roman" panose="02020603050405020304" pitchFamily="18" charset="0"/>
              </a:rPr>
              <a:t>systematic</a:t>
            </a:r>
            <a:r>
              <a:rPr lang="en-US" sz="1000" spc="-3" dirty="0">
                <a:cs typeface="Times New Roman" panose="02020603050405020304" pitchFamily="18" charset="0"/>
              </a:rPr>
              <a:t> </a:t>
            </a:r>
            <a:r>
              <a:rPr lang="en-US" sz="1000" dirty="0">
                <a:cs typeface="Times New Roman" panose="02020603050405020304" pitchFamily="18" charset="0"/>
              </a:rPr>
              <a:t>review</a:t>
            </a:r>
            <a:r>
              <a:rPr lang="en-US" sz="1000" spc="-7" dirty="0">
                <a:cs typeface="Times New Roman" panose="02020603050405020304" pitchFamily="18" charset="0"/>
              </a:rPr>
              <a:t> </a:t>
            </a:r>
            <a:r>
              <a:rPr lang="en-US" sz="1000" dirty="0">
                <a:cs typeface="Times New Roman" panose="02020603050405020304" pitchFamily="18" charset="0"/>
              </a:rPr>
              <a:t>and </a:t>
            </a:r>
            <a:r>
              <a:rPr lang="en-US" sz="1000" spc="-7" dirty="0">
                <a:cs typeface="Times New Roman" panose="02020603050405020304" pitchFamily="18" charset="0"/>
              </a:rPr>
              <a:t>meta-</a:t>
            </a:r>
            <a:r>
              <a:rPr lang="en-US" sz="1000" dirty="0">
                <a:cs typeface="Times New Roman" panose="02020603050405020304" pitchFamily="18" charset="0"/>
              </a:rPr>
              <a:t>analysis.</a:t>
            </a:r>
            <a:r>
              <a:rPr lang="en-US" sz="1000" spc="-3" dirty="0">
                <a:cs typeface="Times New Roman" panose="02020603050405020304" pitchFamily="18" charset="0"/>
              </a:rPr>
              <a:t> </a:t>
            </a:r>
            <a:r>
              <a:rPr lang="en-US" sz="1000" dirty="0">
                <a:cs typeface="Times New Roman" panose="02020603050405020304" pitchFamily="18" charset="0"/>
              </a:rPr>
              <a:t>JAMA</a:t>
            </a:r>
            <a:r>
              <a:rPr lang="en-US" sz="1000" spc="-3" dirty="0">
                <a:cs typeface="Times New Roman" panose="02020603050405020304" pitchFamily="18" charset="0"/>
              </a:rPr>
              <a:t> </a:t>
            </a:r>
            <a:r>
              <a:rPr lang="en-US" sz="1000" dirty="0" err="1">
                <a:cs typeface="Times New Roman" panose="02020603050405020304" pitchFamily="18" charset="0"/>
              </a:rPr>
              <a:t>Pediatr</a:t>
            </a:r>
            <a:r>
              <a:rPr lang="en-US" sz="1000" dirty="0">
                <a:cs typeface="Times New Roman" panose="02020603050405020304" pitchFamily="18" charset="0"/>
              </a:rPr>
              <a:t>.</a:t>
            </a:r>
            <a:r>
              <a:rPr lang="en-US" sz="1000" spc="-3" dirty="0">
                <a:cs typeface="Times New Roman" panose="02020603050405020304" pitchFamily="18" charset="0"/>
              </a:rPr>
              <a:t> </a:t>
            </a:r>
            <a:r>
              <a:rPr lang="en-US" sz="1000" spc="-7" dirty="0">
                <a:cs typeface="Times New Roman" panose="02020603050405020304" pitchFamily="18" charset="0"/>
              </a:rPr>
              <a:t>2018;172(12):1145-</a:t>
            </a:r>
            <a:r>
              <a:rPr lang="en-US" sz="1000" spc="-17" dirty="0">
                <a:cs typeface="Times New Roman" panose="02020603050405020304" pitchFamily="18" charset="0"/>
              </a:rPr>
              <a:t>52. </a:t>
            </a:r>
            <a:r>
              <a:rPr lang="en-US" sz="1000" u="sng" spc="-7" dirty="0">
                <a:solidFill>
                  <a:srgbClr val="0000FF"/>
                </a:solidFill>
                <a:uFill>
                  <a:solidFill>
                    <a:srgbClr val="0000FF"/>
                  </a:solidFill>
                </a:uFill>
                <a:cs typeface="Times New Roman" panose="02020603050405020304" pitchFamily="18" charset="0"/>
                <a:hlinkClick r:id="rId9"/>
              </a:rPr>
              <a:t>https://www.ncbi.nlm.nih.gov/pmc/articles/PMC6583682/</a:t>
            </a:r>
            <a:r>
              <a:rPr lang="en-US" sz="1000" spc="-7" dirty="0">
                <a:cs typeface="Times New Roman" panose="02020603050405020304" pitchFamily="18" charset="0"/>
                <a:hlinkClick r:id="rId9"/>
              </a:rPr>
              <a:t>.</a:t>
            </a:r>
            <a:r>
              <a:rPr lang="en-US" sz="1000" spc="37" dirty="0">
                <a:cs typeface="Times New Roman" panose="02020603050405020304" pitchFamily="18" charset="0"/>
              </a:rPr>
              <a:t> </a:t>
            </a:r>
            <a:r>
              <a:rPr lang="en-US" sz="1000" dirty="0">
                <a:cs typeface="Times New Roman" panose="02020603050405020304" pitchFamily="18" charset="0"/>
              </a:rPr>
              <a:t>Accessed</a:t>
            </a:r>
            <a:r>
              <a:rPr lang="en-US" sz="1000" spc="48" dirty="0">
                <a:cs typeface="Times New Roman" panose="02020603050405020304" pitchFamily="18" charset="0"/>
              </a:rPr>
              <a:t> </a:t>
            </a:r>
            <a:r>
              <a:rPr lang="en-US" sz="1000" dirty="0">
                <a:cs typeface="Times New Roman" panose="02020603050405020304" pitchFamily="18" charset="0"/>
              </a:rPr>
              <a:t>October</a:t>
            </a:r>
            <a:r>
              <a:rPr lang="en-US" sz="1000" spc="51" dirty="0">
                <a:cs typeface="Times New Roman" panose="02020603050405020304" pitchFamily="18" charset="0"/>
              </a:rPr>
              <a:t> </a:t>
            </a:r>
            <a:r>
              <a:rPr lang="en-US" sz="1000" dirty="0">
                <a:cs typeface="Times New Roman" panose="02020603050405020304" pitchFamily="18" charset="0"/>
              </a:rPr>
              <a:t>4,</a:t>
            </a:r>
            <a:r>
              <a:rPr lang="en-US" sz="1000" spc="51" dirty="0">
                <a:cs typeface="Times New Roman" panose="02020603050405020304" pitchFamily="18" charset="0"/>
              </a:rPr>
              <a:t> </a:t>
            </a:r>
            <a:r>
              <a:rPr lang="en-US" sz="1000" spc="-7" dirty="0">
                <a:cs typeface="Times New Roman" panose="02020603050405020304" pitchFamily="18" charset="0"/>
              </a:rPr>
              <a:t>2022.</a:t>
            </a:r>
            <a:endParaRPr lang="en-US" sz="1000" dirty="0">
              <a:cs typeface="Times New Roman" panose="02020603050405020304" pitchFamily="18" charset="0"/>
            </a:endParaRPr>
          </a:p>
        </p:txBody>
      </p:sp>
    </p:spTree>
    <p:extLst>
      <p:ext uri="{BB962C8B-B14F-4D97-AF65-F5344CB8AC3E}">
        <p14:creationId xmlns:p14="http://schemas.microsoft.com/office/powerpoint/2010/main" val="30299779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A81D1C-7751-4FA6-96FB-798BD9C61DAC}"/>
              </a:ext>
            </a:extLst>
          </p:cNvPr>
          <p:cNvSpPr>
            <a:spLocks noGrp="1"/>
          </p:cNvSpPr>
          <p:nvPr>
            <p:ph type="title"/>
          </p:nvPr>
        </p:nvSpPr>
        <p:spPr>
          <a:xfrm>
            <a:off x="1257300" y="304800"/>
            <a:ext cx="6629400" cy="617884"/>
          </a:xfrm>
        </p:spPr>
        <p:txBody>
          <a:bodyPr>
            <a:normAutofit fontScale="90000"/>
          </a:bodyPr>
          <a:lstStyle/>
          <a:p>
            <a:r>
              <a:rPr lang="en-US" dirty="0"/>
              <a:t>Substance Use Disorders</a:t>
            </a:r>
          </a:p>
        </p:txBody>
      </p:sp>
      <p:sp>
        <p:nvSpPr>
          <p:cNvPr id="10" name="Content Placeholder 9">
            <a:extLst>
              <a:ext uri="{FF2B5EF4-FFF2-40B4-BE49-F238E27FC236}">
                <a16:creationId xmlns:a16="http://schemas.microsoft.com/office/drawing/2014/main" id="{ADB897CE-B775-45F8-B89B-B368900ED2B0}"/>
              </a:ext>
            </a:extLst>
          </p:cNvPr>
          <p:cNvSpPr>
            <a:spLocks noGrp="1"/>
          </p:cNvSpPr>
          <p:nvPr>
            <p:ph idx="1"/>
          </p:nvPr>
        </p:nvSpPr>
        <p:spPr>
          <a:xfrm>
            <a:off x="457200" y="1646238"/>
            <a:ext cx="8229600" cy="5059362"/>
          </a:xfrm>
        </p:spPr>
        <p:txBody>
          <a:bodyPr>
            <a:normAutofit fontScale="70000" lnSpcReduction="20000"/>
          </a:bodyPr>
          <a:lstStyle/>
          <a:p>
            <a:pPr>
              <a:lnSpc>
                <a:spcPct val="120000"/>
              </a:lnSpc>
            </a:pPr>
            <a:r>
              <a:rPr lang="en-US" dirty="0"/>
              <a:t>Substance use disorders (SUDs) are estimated to cost the United States more than $400 billion in lost productivity, healthcare expenses, criminal justice costs, and losses from motor vehicle crashes.</a:t>
            </a:r>
          </a:p>
          <a:p>
            <a:pPr>
              <a:lnSpc>
                <a:spcPct val="120000"/>
              </a:lnSpc>
            </a:pPr>
            <a:r>
              <a:rPr lang="en-US" dirty="0"/>
              <a:t>Receipt of needed treatment for SUDs remained low while adverse outcomes such as emergency department visits increased for nearly all population groups from 2015 to 2019. For example:</a:t>
            </a:r>
          </a:p>
          <a:p>
            <a:pPr lvl="1">
              <a:lnSpc>
                <a:spcPct val="120000"/>
              </a:lnSpc>
            </a:pPr>
            <a:r>
              <a:rPr lang="en-US" dirty="0"/>
              <a:t>In 2020, the percentage of people age 12 and over who needed treatment for alcohol misuse and who received such treatment at a specialty facility was less than 10% for people at all income levels.</a:t>
            </a:r>
          </a:p>
          <a:p>
            <a:pPr lvl="1">
              <a:lnSpc>
                <a:spcPct val="120000"/>
              </a:lnSpc>
            </a:pPr>
            <a:r>
              <a:rPr lang="en-US" dirty="0"/>
              <a:t>Emergency department visits involving opioid-related diagnoses more than doubled overall and across all income groups.</a:t>
            </a:r>
          </a:p>
          <a:p>
            <a:pPr>
              <a:lnSpc>
                <a:spcPct val="120000"/>
              </a:lnSpc>
            </a:pPr>
            <a:r>
              <a:rPr lang="en-US" dirty="0"/>
              <a:t>The Department of Health and Human Services and the White House have developed tools and provided funding for programs to reduce adverse outcomes related to SUDs.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6C468EA908FC459FF48D4BCDEC4D78" ma:contentTypeVersion="7" ma:contentTypeDescription="Create a new document." ma:contentTypeScope="" ma:versionID="47dc113ef89e564917cca6bb88572f34">
  <xsd:schema xmlns:xsd="http://www.w3.org/2001/XMLSchema" xmlns:xs="http://www.w3.org/2001/XMLSchema" xmlns:p="http://schemas.microsoft.com/office/2006/metadata/properties" xmlns:ns1="http://schemas.microsoft.com/sharepoint/v3" xmlns:ns2="a0cb785d-7160-4b74-9d38-f0a6b70d7cb5" xmlns:ns3="a8f12d5d-e9b2-448e-8eb7-60c9384bbf01" targetNamespace="http://schemas.microsoft.com/office/2006/metadata/properties" ma:root="true" ma:fieldsID="2516ad67db374758ffceb4eb052ee279" ns1:_="" ns2:_="" ns3:_="">
    <xsd:import namespace="http://schemas.microsoft.com/sharepoint/v3"/>
    <xsd:import namespace="a0cb785d-7160-4b74-9d38-f0a6b70d7cb5"/>
    <xsd:import namespace="a8f12d5d-e9b2-448e-8eb7-60c9384bbf01"/>
    <xsd:element name="properties">
      <xsd:complexType>
        <xsd:sequence>
          <xsd:element name="documentManagement">
            <xsd:complexType>
              <xsd:all>
                <xsd:element ref="ns2:Description0" minOccurs="0"/>
                <xsd:element ref="ns2:Code" minOccurs="0"/>
                <xsd:element ref="ns2:Category"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b785d-7160-4b74-9d38-f0a6b70d7cb5"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element name="Code" ma:index="3" nillable="true" ma:displayName="Form Number" ma:internalName="Code" ma:readOnly="false">
      <xsd:simpleType>
        <xsd:restriction base="dms:Text">
          <xsd:maxLength value="255"/>
        </xsd:restriction>
      </xsd:simpleType>
    </xsd:element>
    <xsd:element name="Category" ma:index="4" nillable="true" ma:displayName="Category" ma:default="General" ma:format="Dropdown" ma:internalName="Category" ma:readOnly="false">
      <xsd:simpleType>
        <xsd:restriction base="dms:Choice">
          <xsd:enumeration value="Administrative"/>
          <xsd:enumeration value="Awards"/>
          <xsd:enumeration value="Budget"/>
          <xsd:enumeration value="Conferences"/>
          <xsd:enumeration value="Contracts"/>
          <xsd:enumeration value="Ethics"/>
          <xsd:enumeration value="General"/>
          <xsd:enumeration value="HR"/>
          <xsd:enumeration value="Tax"/>
          <xsd:enumeration value="Travel"/>
        </xsd:restriction>
      </xsd:simpleType>
    </xsd:element>
  </xsd:schema>
  <xsd:schema xmlns:xsd="http://www.w3.org/2001/XMLSchema" xmlns:xs="http://www.w3.org/2001/XMLSchema" xmlns:dms="http://schemas.microsoft.com/office/2006/documentManagement/types" xmlns:pc="http://schemas.microsoft.com/office/infopath/2007/PartnerControls" targetNamespace="a8f12d5d-e9b2-448e-8eb7-60c9384bbf01"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a0cb785d-7160-4b74-9d38-f0a6b70d7cb5">General</Category>
    <Description0 xmlns="a0cb785d-7160-4b74-9d38-f0a6b70d7cb5">Latest AHRQ slide template (2019)</Description0>
    <Code xmlns="a0cb785d-7160-4b74-9d38-f0a6b70d7cb5" xsi:nil="true"/>
    <PublishingStartDate xmlns="http://schemas.microsoft.com/sharepoint/v3" xsi:nil="true"/>
    <PublishingExpirationDate xmlns="http://schemas.microsoft.com/sharepoint/v3" xsi:nil="true"/>
    <SharedWithUsers xmlns="a8f12d5d-e9b2-448e-8eb7-60c9384bbf01">
      <UserInfo>
        <DisplayName>James, Marian (AHRQ/CEPI)</DisplayName>
        <AccountId>93</AccountId>
        <AccountType/>
      </UserInfo>
    </SharedWithUsers>
  </documentManagement>
</p:properties>
</file>

<file path=customXml/itemProps1.xml><?xml version="1.0" encoding="utf-8"?>
<ds:datastoreItem xmlns:ds="http://schemas.openxmlformats.org/officeDocument/2006/customXml" ds:itemID="{B2FD5E93-1318-4E91-9213-8A6D4DA098D2}">
  <ds:schemaRefs>
    <ds:schemaRef ds:uri="http://schemas.microsoft.com/sharepoint/v3/contenttype/forms"/>
  </ds:schemaRefs>
</ds:datastoreItem>
</file>

<file path=customXml/itemProps2.xml><?xml version="1.0" encoding="utf-8"?>
<ds:datastoreItem xmlns:ds="http://schemas.openxmlformats.org/officeDocument/2006/customXml" ds:itemID="{821FD6FA-03BA-4177-A609-6A2CEC181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cb785d-7160-4b74-9d38-f0a6b70d7cb5"/>
    <ds:schemaRef ds:uri="a8f12d5d-e9b2-448e-8eb7-60c9384bb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42A41A-D2EC-4387-A3D7-1BDDEC0CF04C}">
  <ds:schemaRefs>
    <ds:schemaRef ds:uri="http://schemas.microsoft.com/office/2006/documentManagement/types"/>
    <ds:schemaRef ds:uri="a8f12d5d-e9b2-448e-8eb7-60c9384bbf01"/>
    <ds:schemaRef ds:uri="a0cb785d-7160-4b74-9d38-f0a6b70d7cb5"/>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2918</TotalTime>
  <Words>51170</Words>
  <Application>Microsoft Office PowerPoint</Application>
  <PresentationFormat>On-screen Show (4:3)</PresentationFormat>
  <Paragraphs>1671</Paragraphs>
  <Slides>147</Slides>
  <Notes>147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147</vt:i4>
      </vt:variant>
    </vt:vector>
  </HeadingPairs>
  <TitlesOfParts>
    <vt:vector size="154" baseType="lpstr">
      <vt:lpstr>Arial</vt:lpstr>
      <vt:lpstr>Arial Bold</vt:lpstr>
      <vt:lpstr>Calibri</vt:lpstr>
      <vt:lpstr>Symbol</vt:lpstr>
      <vt:lpstr>Times New Roman</vt:lpstr>
      <vt:lpstr>Office Theme</vt:lpstr>
      <vt:lpstr>Custom Design</vt:lpstr>
      <vt:lpstr>2022 National Healthcare Quality and  Disparities Report</vt:lpstr>
      <vt:lpstr>Report Background</vt:lpstr>
      <vt:lpstr>Report Structure</vt:lpstr>
      <vt:lpstr>Portrait of American Healthcare: Key Findings</vt:lpstr>
      <vt:lpstr>Health Measures</vt:lpstr>
      <vt:lpstr>Social Determinants of Health</vt:lpstr>
      <vt:lpstr>Healthcare Delivery Systems</vt:lpstr>
      <vt:lpstr>Personal Healthcare Expenditures</vt:lpstr>
      <vt:lpstr>Geographic Variations in Care</vt:lpstr>
      <vt:lpstr>Maternal Health</vt:lpstr>
      <vt:lpstr>Child and Adolescent Mental Health</vt:lpstr>
      <vt:lpstr>Substance Use Disorders</vt:lpstr>
      <vt:lpstr>Oral Health</vt:lpstr>
      <vt:lpstr>Quality and Disparities Tables: Overarching Findings</vt:lpstr>
      <vt:lpstr>Resources To Improve Healthcare</vt:lpstr>
      <vt:lpstr>Background on the National Healthcare Quality and Disparities Report</vt:lpstr>
      <vt:lpstr>Changes to the National Healthcare Quality and Disparities Report</vt:lpstr>
      <vt:lpstr>Changes to the 2022 NHQDR</vt:lpstr>
      <vt:lpstr>Updates in Data Source Availability</vt:lpstr>
      <vt:lpstr>Organization of the 2022 National Healthcare Quality and Disparities Report</vt:lpstr>
      <vt:lpstr>References</vt:lpstr>
      <vt:lpstr>Portrait of American Healthcare</vt:lpstr>
      <vt:lpstr>Demographics</vt:lpstr>
      <vt:lpstr>Figure 1. Distribution of people in the United States by 10-year age groups in 2010 and 2020</vt:lpstr>
      <vt:lpstr>Racial and Ethnic Diversity</vt:lpstr>
      <vt:lpstr>Figure 2. Distribution of people in the United States, by race, 2010 to 2020</vt:lpstr>
      <vt:lpstr>Figure 3. Distribution of people in the United States, by ethnicity, 2010 to 2020</vt:lpstr>
      <vt:lpstr>Figure 4. Distribution of people in the United States, by location of residence, 2010 to 2020</vt:lpstr>
      <vt:lpstr>Figure 5. Map showing 2013 NCHS Urban-Rural County Classifications in the United States</vt:lpstr>
      <vt:lpstr>Figure 6. Life expectancy in United States vs. comparable OECD countries, 1980-2020</vt:lpstr>
      <vt:lpstr>Figure 7. Ten leading causes of death, based on age-adjusted mortality, United States, 2016-2020</vt:lpstr>
      <vt:lpstr>Figure 8. Ten leading causes of years of potential life lost, 2016-2020</vt:lpstr>
      <vt:lpstr>Contributors to Mortality Rate and Years of Potential Life Lost</vt:lpstr>
      <vt:lpstr>Mortality and Chronic Diseases</vt:lpstr>
      <vt:lpstr>Management of Chronic Diseases</vt:lpstr>
      <vt:lpstr>Figure 9. Social Determinants of Health</vt:lpstr>
      <vt:lpstr>Figure 10. People under 65 years of age with public, private, or no health insurance, 2020</vt:lpstr>
      <vt:lpstr>Figure 11. People with any health insurance, by race, ethnicity, and location of residence, 2020</vt:lpstr>
      <vt:lpstr>Figure 12. U.S. household income distribution by percent population, 2020</vt:lpstr>
      <vt:lpstr>Figure 13. Cumulative percentage of U.S. households with different ratios of income to poverty, 2020</vt:lpstr>
      <vt:lpstr>Social and Community Context</vt:lpstr>
      <vt:lpstr>Figure 14. Percentage of people in the United States enrolled in school, by age, 2020</vt:lpstr>
      <vt:lpstr>Neighborhood and Built Environment</vt:lpstr>
      <vt:lpstr>Healthcare Delivery Systems</vt:lpstr>
      <vt:lpstr>Staffing Issues</vt:lpstr>
      <vt:lpstr>Figure 15. Percent distribution of race and ethnicity in different healthcare occupations degree or less education to enter</vt:lpstr>
      <vt:lpstr>Figure 16. Number of workers employed and at work in ambulatory healthcare, hospitals, and nursing and residential care facilities, January 2020-January 2022</vt:lpstr>
      <vt:lpstr>Figure 17. Number of nurses, advanced practice registered nurses, and physicians employed and at work in any healthcare setting, January 2020-January 2022</vt:lpstr>
      <vt:lpstr>Figure 18. Number of workers in other healthcare occupations employed and at work in any healthcare setting, by education needed to enter the occupation, January 2020-January 2022</vt:lpstr>
      <vt:lpstr>Figure 19. Major reasons for office-based physician visits, by patient age, 2018</vt:lpstr>
      <vt:lpstr>Figure 20. Counties where all, part, or none of the county is a Primary Care HPSA</vt:lpstr>
      <vt:lpstr>Figure 21. Triage status of emergency department visits, 2019</vt:lpstr>
      <vt:lpstr>Number and Types of Hospitals in the United States</vt:lpstr>
      <vt:lpstr>Figure 22. Distribution of critical access hospitals in the United States, 2022</vt:lpstr>
      <vt:lpstr>Figure 23. Median distance people in the service area of a rural hospital that offered a selected healthcare service in 2012 traveled to receive the service after the hospital closed, 2018</vt:lpstr>
      <vt:lpstr>Figure 24. Number of rural hospital closures by year, 2005-2020</vt:lpstr>
      <vt:lpstr>Figure 25. Types of staffed intensive care beds in community hospitals, 2019</vt:lpstr>
      <vt:lpstr>Figure 26. Distribution of personal healthcare expenditures by type of expenditure, 2020</vt:lpstr>
      <vt:lpstr>Figure 27. Personal healthcare expenditures, by source of funds, 2020</vt:lpstr>
      <vt:lpstr>Figure 28. Prescription drug expenditures, by source of funds, 2020</vt:lpstr>
      <vt:lpstr>Figure 29. Overall quality of care,  by state, 2016-2021</vt:lpstr>
      <vt:lpstr>Figure 30. Average differences in quality of care for American Indian or Alaska Native, Asian, Black, Hispanic, Native Hawaiian/Pacific Islander, and multiracial people compared with non- Hispanic White or White people, by state, 2018-2021</vt:lpstr>
      <vt:lpstr>References</vt:lpstr>
      <vt:lpstr>References (cont’d.)</vt:lpstr>
      <vt:lpstr>References (cont’d.)</vt:lpstr>
      <vt:lpstr>Maternal Health</vt:lpstr>
      <vt:lpstr>Importance</vt:lpstr>
      <vt:lpstr>Disparities in Morbidity and Mortality</vt:lpstr>
      <vt:lpstr>Cost and Barriers to Care</vt:lpstr>
      <vt:lpstr>Figure 1. Access to maternity care in U.S. counties, 2016</vt:lpstr>
      <vt:lpstr>Figure 2. Individuals with a live birth in the last 12 months who received early and at least adequate prenatal care, by race/ethnicity and geographic location, 2020</vt:lpstr>
      <vt:lpstr>Figure 3. Cesarean deliveries of low-risk births among individuals giving birth for the first time, by age and race/ethnicity, 2020 (lower rates are better)</vt:lpstr>
      <vt:lpstr>Figure 4. Cesarean deliveries of low-risk births among individuals giving birth for the first time, by age, 2007-2020 (lower rates are better)</vt:lpstr>
      <vt:lpstr> Figure 5. Severe maternal morbidity per 1,000 deliveries, by race/ethnicity (left) and hospital delivery volume (right), 2016-2019 (lower rates are better)</vt:lpstr>
      <vt:lpstr>Figure 6. Eclampsia/preeclampsia per 1,000 deliveries, by race/ethnicity (left) and by hospital characteristics (right), 2016-2019 (lower rates are better)</vt:lpstr>
      <vt:lpstr>Figure 7. Severe postpartum hemorrhage per 1,000 deliveries, by race/ethnicity (left) and hospital ownership (right), 2016-2019 (lower rates are better)</vt:lpstr>
      <vt:lpstr> Figure 8. Venous thromboembolism or pulmonary embolism per 1,000 delivery discharges, by race/ethnicity (left) and bed size (right), 2016-2019 (lower rates are better) </vt:lpstr>
      <vt:lpstr>Conclusion</vt:lpstr>
      <vt:lpstr>Resources</vt:lpstr>
      <vt:lpstr>References</vt:lpstr>
      <vt:lpstr>References</vt:lpstr>
      <vt:lpstr>References</vt:lpstr>
      <vt:lpstr>References</vt:lpstr>
      <vt:lpstr>References</vt:lpstr>
      <vt:lpstr>Child and Adolescent Mental Health</vt:lpstr>
      <vt:lpstr>Importance</vt:lpstr>
      <vt:lpstr>Prevalence</vt:lpstr>
      <vt:lpstr>Morbidity and Mortality</vt:lpstr>
      <vt:lpstr>Cost and Barriers to Care</vt:lpstr>
      <vt:lpstr>Figure 1. Emergency department visits with a principal diagnosis related to mental health only per 100,000 population, by age, 2016-2019</vt:lpstr>
      <vt:lpstr>Figure 2. Suicide deaths among people age 12 and over per 100,000 population, by age, 2008-2020</vt:lpstr>
      <vt:lpstr>Figure 3. Suicide deaths among youths ages 12-17 per 100,000 population, by ethnicity, 2018-2020</vt:lpstr>
      <vt:lpstr>Figure 4. Children ages 12-17 with a major depressive episode in the last 12 months who received treatment, by ethnicity, 2008-2019 (top) and 2020 (bottom)</vt:lpstr>
      <vt:lpstr>Figure 5. Children ages 12-17 with a major depressive episode in the last 12 months who received treatment, by location of residence, 2009-2019</vt:lpstr>
      <vt:lpstr>Conclusion</vt:lpstr>
      <vt:lpstr>Resources</vt:lpstr>
      <vt:lpstr>References</vt:lpstr>
      <vt:lpstr>References</vt:lpstr>
      <vt:lpstr>Substance Use Disorders</vt:lpstr>
      <vt:lpstr>Importance</vt:lpstr>
      <vt:lpstr>Prevalence</vt:lpstr>
      <vt:lpstr>Morbidity and Mortality</vt:lpstr>
      <vt:lpstr>Cost and Barriers to Care</vt:lpstr>
      <vt:lpstr>Figure 1. People age 12 and over who needed treatment for illicit drug use or an alcohol problem and who received such treatment at a specialty facility in the last 12 months, by location, 2015-2019 (top) and by income and location, 2020 (bottom)</vt:lpstr>
      <vt:lpstr>Figure 2. People age 12 and over who needed treatment for an alcohol problem and who received such treatment at a specialty facility in the last 12 months, by income, 2015-2019 (top) and by sex and income, 2020 (bottom)</vt:lpstr>
      <vt:lpstr>Figure 3. People age 12 and over who needed treatment for illicit drug use and who received such treatment at a specialty facility in the last 12 months, by geographic location, 2015-2019 (top) and by ethnicity and location, 2020 (bottom)</vt:lpstr>
      <vt:lpstr>Figure 4. People age 12 and over treated for substance use disorder who completed treatment course, by race and ethnicity (left) and Hispanic subgroups (right), 2019</vt:lpstr>
      <vt:lpstr>Figure 5. Hospital inpatient stays involving opioid-related diagnoses per 100,000 population,  by income, 2005-2019</vt:lpstr>
      <vt:lpstr>Figure 6. Emergency department visits involving opioid-related diagnoses per 100,000 population,  by income, 2005-2019</vt:lpstr>
      <vt:lpstr>Figure 7. Drug overdose deaths involving  any opioids per 100,000 population,  by race/ethnicity, 2018-2020</vt:lpstr>
      <vt:lpstr>Figure 8. Drug overdose deaths involving natural and semisynthetic opioids per 100,000 population,  by age, 1999-2020</vt:lpstr>
      <vt:lpstr>Figure 9. Drug overdose deaths involving natural and semisynthetic opioids per 100,000 population,  by age and ethnicity, 2020</vt:lpstr>
      <vt:lpstr>Figure 10. Drug overdose deaths involving synthetic opioids other than methadone per 100,000 population, by geographic location, 2018-2020</vt:lpstr>
      <vt:lpstr>Figure 11. Drug overdose deaths involving synthetic opioids other than methadone per 100,000 population, by geographic location and ethnicity, 2020</vt:lpstr>
      <vt:lpstr>Conclusion</vt:lpstr>
      <vt:lpstr>Resources</vt:lpstr>
      <vt:lpstr>Resources (cont’d.)</vt:lpstr>
      <vt:lpstr>References</vt:lpstr>
      <vt:lpstr>References</vt:lpstr>
      <vt:lpstr>References</vt:lpstr>
      <vt:lpstr>ORAL HEALTH</vt:lpstr>
      <vt:lpstr>Importance</vt:lpstr>
      <vt:lpstr>Prevalence </vt:lpstr>
      <vt:lpstr>Morbidity and Mortality</vt:lpstr>
      <vt:lpstr>Cost</vt:lpstr>
      <vt:lpstr>Effective Care for Oral Health</vt:lpstr>
      <vt:lpstr>Figure 1. People with untreated dental caries, by age, 1988-2018</vt:lpstr>
      <vt:lpstr>Figure 2. Emergency department visits with a principal diagnosis related to dental conditions per 100,000 population, overall and by age, 2016-2019</vt:lpstr>
      <vt:lpstr>Figure 3. Percentage of population served by community water system that received fluoridated water, 2018</vt:lpstr>
      <vt:lpstr>Figure 4. People unable to get or delayed in getting needed dental care or medical care due to cost, by age, 2019</vt:lpstr>
      <vt:lpstr>Figure 5. Percentage of people with any period of private dental insurance during the year, by age, 2006-2019</vt:lpstr>
      <vt:lpstr>Figure 6. Percentage of people with any period of uninsurance during the year (top) and percentage of people with any period of public insurance only during the year (bottom), by age, 2006-2019</vt:lpstr>
      <vt:lpstr>Figure 7. Children ages 2-17 years (top) and adults age 18 years and over (bottom) who had a dental visit in the calendar year, by ethnicity, 2002-2019</vt:lpstr>
      <vt:lpstr>Figure 8. ED visits for dental conditions per 100,000 population, by median income of patient’s ZIP Code, 2016-2019</vt:lpstr>
      <vt:lpstr>Figure 9. Children with untreated dental caries (upper left) and adults with untreated dental caries (upper right and bottom), by race/ethnicity, 1988-2018</vt:lpstr>
      <vt:lpstr>Figure 10. Children (top) and adults (bottom) who had a dental visit in the past year, by household income-to-poverty threshold ratio, 2002-2019</vt:lpstr>
      <vt:lpstr>Figure 11. Children (left) and adults (right) with untreated dental caries, by household income, 1988-2018</vt:lpstr>
      <vt:lpstr>Figure 12. Dental Health Professional Shortage Areas in the United States and territories, 2022</vt:lpstr>
      <vt:lpstr>Figure 13. Children who had a dental visit in the calendar year (top) and adults who had a dental visit in the calendar year (bottom), by location of residence, 2019</vt:lpstr>
      <vt:lpstr>Figure 14. Overall percentage of people with private dental insurance (top), 2006-2019, and overall percentage of people with no insurance or public health insurance (bottom), by location of residence, 2002-2019</vt:lpstr>
      <vt:lpstr>Figure 15. Children who had a dental visit in the calendar year (top) and adults who had a dental visit in the calendar year (bottom), by location of residence, 2002-2019</vt:lpstr>
      <vt:lpstr>Dental Insurance and  Dental Visits</vt:lpstr>
      <vt:lpstr>Figure 16. Emergency department visits with a principal diagnosis related to dental conditions per 100,000 population, by location of residence, 2016-2019</vt:lpstr>
      <vt:lpstr> Conclusion</vt:lpstr>
      <vt:lpstr>Resources</vt:lpstr>
      <vt:lpstr>References</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Slide Template 2019-Regular</dc:title>
  <dc:creator>DHHS</dc:creator>
  <cp:lastModifiedBy>Bonnett, Doreen (AHRQ/OC)</cp:lastModifiedBy>
  <cp:revision>237</cp:revision>
  <dcterms:created xsi:type="dcterms:W3CDTF">2013-09-03T18:05:51Z</dcterms:created>
  <dcterms:modified xsi:type="dcterms:W3CDTF">2023-05-15T23:01:22Z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0x010100656C468EA908FC459FF48D4BCDEC4D78</vt:lpwstr>
  </property>
</Properties>
</file>